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27" r:id="rId1"/>
  </p:sldMasterIdLst>
  <p:notesMasterIdLst>
    <p:notesMasterId r:id="rId16"/>
  </p:notesMasterIdLst>
  <p:handoutMasterIdLst>
    <p:handoutMasterId r:id="rId17"/>
  </p:handoutMasterIdLst>
  <p:sldIdLst>
    <p:sldId id="278" r:id="rId2"/>
    <p:sldId id="279" r:id="rId3"/>
    <p:sldId id="280" r:id="rId4"/>
    <p:sldId id="281" r:id="rId5"/>
    <p:sldId id="282" r:id="rId6"/>
    <p:sldId id="267" r:id="rId7"/>
    <p:sldId id="271" r:id="rId8"/>
    <p:sldId id="272" r:id="rId9"/>
    <p:sldId id="262" r:id="rId10"/>
    <p:sldId id="264" r:id="rId11"/>
    <p:sldId id="268" r:id="rId12"/>
    <p:sldId id="270" r:id="rId13"/>
    <p:sldId id="265" r:id="rId14"/>
    <p:sldId id="266" r:id="rId15"/>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4472C4"/>
    <a:srgbClr val="F1F1F1"/>
    <a:srgbClr val="808C94"/>
    <a:srgbClr val="6979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456257-BD0B-2722-F490-063AE47AD750}" v="692" dt="2021-01-14T01:56:32.945"/>
    <p1510:client id="{24C07887-0B8C-B950-8E6E-E2211639A819}" v="1" dt="2021-02-24T05:42:53.359"/>
    <p1510:client id="{6D365A35-1F15-FE2C-57ED-27CBB6DEA4D3}" v="1336" dt="2021-01-14T05:51:50.633"/>
    <p1510:client id="{8F7B6773-2722-4B56-A237-E9799FCFD357}" v="1258" dt="2021-01-14T09:10:56.029"/>
    <p1510:client id="{3557C2AF-6B36-087B-2BBC-33F1E8350498}" v="1" dt="2021-02-05T13:27:09.484"/>
    <p1510:client id="{555F8C32-E062-6A1F-2867-99F5A4C13463}" v="781" dt="2021-01-15T04:43:06.848"/>
    <p1510:client id="{572A47D2-35E3-41BC-8757-2834D630FDEA}" v="1891" dt="2021-01-13T09:55:16.317"/>
    <p1510:client id="{887E0B1D-88F5-BF9C-EEFF-1549224C71A0}" v="104" dt="2021-02-18T10:41:51.608"/>
    <p1510:client id="{9292790C-EBFC-0EFC-964D-61E46DAA3A15}" v="88" dt="2021-02-19T06:39:42.185"/>
    <p1510:client id="{A42B24FE-245A-D626-AB6F-CED9A2700EE5}" v="445" dt="2021-01-25T07:28:36.541"/>
    <p1510:client id="{AE9E99A1-B3E1-3978-6DD0-73FB65E7B72A}" v="734" dt="2021-02-19T08:46:08.778"/>
    <p1510:client id="{BD45A661-9D21-6F7F-660B-F02B7E78929C}" v="48" dt="2021-01-21T00:50:12.379"/>
    <p1510:client id="{F7112099-9B62-C069-0786-8FA5946B0229}" v="84" dt="2021-02-24T01:17:36.0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48" autoAdjust="0"/>
    <p:restoredTop sz="94660"/>
  </p:normalViewPr>
  <p:slideViewPr>
    <p:cSldViewPr snapToGrid="0">
      <p:cViewPr varScale="1">
        <p:scale>
          <a:sx n="106" d="100"/>
          <a:sy n="106" d="100"/>
        </p:scale>
        <p:origin x="18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9413" cy="495300"/>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34" tIns="45717" rIns="91434" bIns="45717" rtlCol="0"/>
          <a:lstStyle>
            <a:lvl1pPr algn="r">
              <a:defRPr sz="1200"/>
            </a:lvl1pPr>
          </a:lstStyle>
          <a:p>
            <a:fld id="{BA5F51F9-C89C-4D45-B879-9AAB5863938C}" type="datetimeFigureOut">
              <a:rPr kumimoji="1" lang="ja-JP" altLang="en-US" smtClean="0"/>
              <a:t>2024/10/16</a:t>
            </a:fld>
            <a:endParaRPr kumimoji="1" lang="ja-JP" altLang="en-US"/>
          </a:p>
        </p:txBody>
      </p:sp>
      <p:sp>
        <p:nvSpPr>
          <p:cNvPr id="4" name="フッター プレースホルダー 3"/>
          <p:cNvSpPr>
            <a:spLocks noGrp="1"/>
          </p:cNvSpPr>
          <p:nvPr>
            <p:ph type="ftr" sz="quarter" idx="2"/>
          </p:nvPr>
        </p:nvSpPr>
        <p:spPr>
          <a:xfrm>
            <a:off x="1" y="9371013"/>
            <a:ext cx="2919413" cy="495300"/>
          </a:xfrm>
          <a:prstGeom prst="rect">
            <a:avLst/>
          </a:prstGeom>
        </p:spPr>
        <p:txBody>
          <a:bodyPr vert="horz" lIns="91434" tIns="45717" rIns="91434"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34" tIns="45717" rIns="91434" bIns="45717" rtlCol="0" anchor="b"/>
          <a:lstStyle>
            <a:lvl1pPr algn="r">
              <a:defRPr sz="1200"/>
            </a:lvl1pPr>
          </a:lstStyle>
          <a:p>
            <a:fld id="{2BC98C9A-2A11-4387-A734-8D006CFDA3C5}" type="slidenum">
              <a:rPr kumimoji="1" lang="ja-JP" altLang="en-US" smtClean="0"/>
              <a:t>‹#›</a:t>
            </a:fld>
            <a:endParaRPr kumimoji="1" lang="ja-JP" altLang="en-US"/>
          </a:p>
        </p:txBody>
      </p:sp>
    </p:spTree>
    <p:extLst>
      <p:ext uri="{BB962C8B-B14F-4D97-AF65-F5344CB8AC3E}">
        <p14:creationId xmlns:p14="http://schemas.microsoft.com/office/powerpoint/2010/main" val="2235397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1" cy="495029"/>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1434" tIns="45717" rIns="91434" bIns="45717" rtlCol="0"/>
          <a:lstStyle>
            <a:lvl1pPr algn="r">
              <a:defRPr sz="1200"/>
            </a:lvl1pPr>
          </a:lstStyle>
          <a:p>
            <a:fld id="{B358D72E-D1CA-4132-8E7E-F591EE1EC328}" type="datetimeFigureOut">
              <a:rPr kumimoji="1" lang="ja-JP" altLang="en-US" smtClean="0"/>
              <a:t>2024/10/16</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1" cy="49502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1434" tIns="45717" rIns="91434" bIns="45717" rtlCol="0" anchor="b"/>
          <a:lstStyle>
            <a:lvl1pPr algn="r">
              <a:defRPr sz="1200"/>
            </a:lvl1pPr>
          </a:lstStyle>
          <a:p>
            <a:fld id="{CE884C49-C6EB-480E-B0DE-14060B95A500}" type="slidenum">
              <a:rPr kumimoji="1" lang="ja-JP" altLang="en-US" smtClean="0"/>
              <a:t>‹#›</a:t>
            </a:fld>
            <a:endParaRPr kumimoji="1" lang="ja-JP" altLang="en-US"/>
          </a:p>
        </p:txBody>
      </p:sp>
    </p:spTree>
    <p:extLst>
      <p:ext uri="{BB962C8B-B14F-4D97-AF65-F5344CB8AC3E}">
        <p14:creationId xmlns:p14="http://schemas.microsoft.com/office/powerpoint/2010/main" val="4603763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CE884C49-C6EB-480E-B0DE-14060B95A500}" type="slidenum">
              <a:rPr kumimoji="1" lang="ja-JP" altLang="en-US" smtClean="0"/>
              <a:t>3</a:t>
            </a:fld>
            <a:endParaRPr kumimoji="1" lang="ja-JP" altLang="en-US"/>
          </a:p>
        </p:txBody>
      </p:sp>
    </p:spTree>
    <p:extLst>
      <p:ext uri="{BB962C8B-B14F-4D97-AF65-F5344CB8AC3E}">
        <p14:creationId xmlns:p14="http://schemas.microsoft.com/office/powerpoint/2010/main" val="3769970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6" name="スライド番号プレースホルダー 5"/>
          <p:cNvSpPr>
            <a:spLocks noGrp="1"/>
          </p:cNvSpPr>
          <p:nvPr>
            <p:ph type="sldNum" sz="quarter" idx="11"/>
          </p:nvPr>
        </p:nvSpPr>
        <p:spPr/>
        <p:txBody>
          <a:bodyPr/>
          <a:lstStyle/>
          <a:p>
            <a:fld id="{38759786-CA21-4983-BEEF-CD437C042532}" type="slidenum">
              <a:rPr kumimoji="1" lang="ja-JP" altLang="en-US" smtClean="0"/>
              <a:t>7</a:t>
            </a:fld>
            <a:endParaRPr kumimoji="1" lang="ja-JP" altLang="en-US"/>
          </a:p>
        </p:txBody>
      </p:sp>
    </p:spTree>
    <p:extLst>
      <p:ext uri="{BB962C8B-B14F-4D97-AF65-F5344CB8AC3E}">
        <p14:creationId xmlns:p14="http://schemas.microsoft.com/office/powerpoint/2010/main" val="869403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16667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0309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29559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62485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46047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94155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29104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85694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44491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49312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42886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18472430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nta.go.jp/users/gensen/nenmatsu/nencho.htm#doc" TargetMode="External"/><Relationship Id="rId2" Type="http://schemas.openxmlformats.org/officeDocument/2006/relationships/hyperlink" Target="https://www.nta.go.jp/users/gensen/nenmatsu/nencho_pamph.htm" TargetMode="External"/><Relationship Id="rId1" Type="http://schemas.openxmlformats.org/officeDocument/2006/relationships/slideLayout" Target="../slideLayouts/slideLayout7.xml"/><Relationship Id="rId5" Type="http://schemas.openxmlformats.org/officeDocument/2006/relationships/image" Target="../media/image35.emf"/><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hyperlink" Target="https://www.nta.go.jp/users/gensen/nenmatsu/nencho.htm" TargetMode="Externa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hyperlink" Target="https://www.nta.go.jp/users/gensen/nenmatsu/nencho_06.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22.png"/><Relationship Id="rId10" Type="http://schemas.openxmlformats.org/officeDocument/2006/relationships/hyperlink" Target="https://www.nta.go.jp/taxes/tetsuzuki/mynumberinfo/list.htm" TargetMode="External"/><Relationship Id="rId4" Type="http://schemas.openxmlformats.org/officeDocument/2006/relationships/image" Target="../media/image21.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jpki.go.jp/prepare/pdf/nfclist.pdf" TargetMode="External"/><Relationship Id="rId7" Type="http://schemas.openxmlformats.org/officeDocument/2006/relationships/image" Target="../media/image32.png"/><Relationship Id="rId2" Type="http://schemas.openxmlformats.org/officeDocument/2006/relationships/hyperlink" Target="https://myna.go.jp/" TargetMode="Externa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www.e-tax.nta.go.jp/kakunin/jukarituuchi.htm" TargetMode="External"/><Relationship Id="rId9" Type="http://schemas.openxmlformats.org/officeDocument/2006/relationships/hyperlink" Target="https://www.nta.go.jp/taxes/tetsuzuki/mynumberinfo/list.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B880A4-C85C-4CB5-9584-92D6DCE3878A}"/>
              </a:ext>
            </a:extLst>
          </p:cNvPr>
          <p:cNvPicPr>
            <a:picLocks noChangeAspect="1"/>
          </p:cNvPicPr>
          <p:nvPr/>
        </p:nvPicPr>
        <p:blipFill rotWithShape="1">
          <a:blip r:embed="rId2"/>
          <a:srcRect t="7779" r="-1" b="20638"/>
          <a:stretch/>
        </p:blipFill>
        <p:spPr>
          <a:xfrm>
            <a:off x="4487333" y="10"/>
            <a:ext cx="7704667" cy="6877868"/>
          </a:xfrm>
          <a:custGeom>
            <a:avLst/>
            <a:gdLst/>
            <a:ahLst/>
            <a:cxnLst/>
            <a:rect l="l" t="t" r="r" b="b"/>
            <a:pathLst>
              <a:path w="7704667" h="6877878">
                <a:moveTo>
                  <a:pt x="0" y="0"/>
                </a:moveTo>
                <a:lnTo>
                  <a:pt x="7704667" y="0"/>
                </a:lnTo>
                <a:lnTo>
                  <a:pt x="7704667" y="6877878"/>
                </a:lnTo>
                <a:lnTo>
                  <a:pt x="0" y="6877878"/>
                </a:lnTo>
                <a:lnTo>
                  <a:pt x="0" y="6867939"/>
                </a:lnTo>
                <a:lnTo>
                  <a:pt x="146217" y="6867939"/>
                </a:lnTo>
                <a:lnTo>
                  <a:pt x="252811" y="6795007"/>
                </a:lnTo>
                <a:cubicBezTo>
                  <a:pt x="428996" y="6667346"/>
                  <a:pt x="601946" y="6529451"/>
                  <a:pt x="776494" y="6388681"/>
                </a:cubicBezTo>
                <a:cubicBezTo>
                  <a:pt x="1734992" y="5615677"/>
                  <a:pt x="2676361" y="4981124"/>
                  <a:pt x="2676361" y="3631852"/>
                </a:cubicBezTo>
                <a:cubicBezTo>
                  <a:pt x="2676361" y="2101350"/>
                  <a:pt x="2094814" y="761014"/>
                  <a:pt x="1053668" y="20384"/>
                </a:cubicBezTo>
                <a:lnTo>
                  <a:pt x="1038069" y="9939"/>
                </a:lnTo>
                <a:lnTo>
                  <a:pt x="0" y="9939"/>
                </a:lnTo>
                <a:close/>
              </a:path>
            </a:pathLst>
          </a:custGeom>
        </p:spPr>
      </p:pic>
      <p:sp>
        <p:nvSpPr>
          <p:cNvPr id="2" name="タイトル 1"/>
          <p:cNvSpPr>
            <a:spLocks noGrp="1"/>
          </p:cNvSpPr>
          <p:nvPr>
            <p:ph type="ctrTitle"/>
          </p:nvPr>
        </p:nvSpPr>
        <p:spPr>
          <a:xfrm>
            <a:off x="927100" y="1938944"/>
            <a:ext cx="5168900" cy="1603003"/>
          </a:xfrm>
        </p:spPr>
        <p:txBody>
          <a:bodyPr wrap="square" anchor="ctr">
            <a:spAutoFit/>
          </a:bodyPr>
          <a:lstStyle/>
          <a:p>
            <a:pPr algn="l">
              <a:lnSpc>
                <a:spcPct val="110000"/>
              </a:lnSpc>
            </a:pPr>
            <a:r>
              <a:rPr lang="ja-JP" altLang="en-US" sz="4800" b="1" dirty="0">
                <a:latin typeface="BIZ UDゴシック" panose="020B0400000000000000" pitchFamily="49" charset="-128"/>
                <a:ea typeface="BIZ UDゴシック" panose="020B0400000000000000" pitchFamily="49" charset="-128"/>
                <a:cs typeface="Calibri Light"/>
              </a:rPr>
              <a:t>令和６年分</a:t>
            </a:r>
            <a:br>
              <a:rPr lang="en-US" altLang="ja-JP" sz="4800" b="1" dirty="0">
                <a:latin typeface="BIZ UDゴシック" panose="020B0400000000000000" pitchFamily="49" charset="-128"/>
                <a:ea typeface="BIZ UDゴシック" panose="020B0400000000000000" pitchFamily="49" charset="-128"/>
                <a:cs typeface="Calibri Light"/>
              </a:rPr>
            </a:br>
            <a:r>
              <a:rPr lang="ja-JP" altLang="en-US" sz="4800" b="1" dirty="0">
                <a:latin typeface="BIZ UDゴシック" panose="020B0400000000000000" pitchFamily="49" charset="-128"/>
                <a:ea typeface="BIZ UDゴシック" panose="020B0400000000000000" pitchFamily="49" charset="-128"/>
                <a:cs typeface="Calibri Light"/>
              </a:rPr>
              <a:t>年末調整について</a:t>
            </a:r>
            <a:endParaRPr kumimoji="1" lang="ja-JP" altLang="en-US" sz="4800" b="1" dirty="0">
              <a:latin typeface="BIZ UDゴシック" panose="020B0400000000000000" pitchFamily="49" charset="-128"/>
              <a:ea typeface="BIZ UDゴシック" panose="020B0400000000000000" pitchFamily="49" charset="-128"/>
            </a:endParaRPr>
          </a:p>
        </p:txBody>
      </p:sp>
      <p:sp>
        <p:nvSpPr>
          <p:cNvPr id="3" name="サブタイトル 2"/>
          <p:cNvSpPr>
            <a:spLocks noGrp="1"/>
          </p:cNvSpPr>
          <p:nvPr>
            <p:ph type="subTitle" idx="1"/>
          </p:nvPr>
        </p:nvSpPr>
        <p:spPr>
          <a:xfrm>
            <a:off x="1201212" y="5031200"/>
            <a:ext cx="4162357" cy="535531"/>
          </a:xfrm>
        </p:spPr>
        <p:txBody>
          <a:bodyPr vert="horz" lIns="91440" tIns="45720" rIns="91440" bIns="45720" rtlCol="0" anchor="t">
            <a:spAutoFit/>
          </a:bodyPr>
          <a:lstStyle/>
          <a:p>
            <a:r>
              <a:rPr lang="ja-JP" altLang="en-US" sz="3200" dirty="0">
                <a:latin typeface="BIZ UDゴシック" panose="020B0400000000000000" pitchFamily="49" charset="-128"/>
                <a:ea typeface="BIZ UDゴシック" panose="020B0400000000000000" pitchFamily="49" charset="-128"/>
                <a:cs typeface="Calibri"/>
              </a:rPr>
              <a:t>○○株式会社</a:t>
            </a:r>
            <a:endParaRPr kumimoji="1" lang="ja-JP" altLang="en-US" sz="32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347615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DB3ACDE-BA78-45E4-91CC-01A0846657E5}"/>
              </a:ext>
            </a:extLst>
          </p:cNvPr>
          <p:cNvSpPr/>
          <p:nvPr/>
        </p:nvSpPr>
        <p:spPr>
          <a:xfrm>
            <a:off x="2875" y="-4313"/>
            <a:ext cx="12191999" cy="6326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a:extLst>
              <a:ext uri="{FF2B5EF4-FFF2-40B4-BE49-F238E27FC236}">
                <a16:creationId xmlns:a16="http://schemas.microsoft.com/office/drawing/2014/main" id="{A705F9A0-E9D4-4C8E-8823-A549CE4AA5DE}"/>
              </a:ext>
            </a:extLst>
          </p:cNvPr>
          <p:cNvSpPr>
            <a:spLocks noGrp="1"/>
          </p:cNvSpPr>
          <p:nvPr>
            <p:ph type="title" idx="4294967295"/>
          </p:nvPr>
        </p:nvSpPr>
        <p:spPr>
          <a:xfrm>
            <a:off x="0" y="-3175"/>
            <a:ext cx="12192000" cy="639763"/>
          </a:xfrm>
        </p:spPr>
        <p:txBody>
          <a:bodyPr>
            <a:noAutofit/>
          </a:bodyPr>
          <a:lstStyle/>
          <a:p>
            <a:r>
              <a:rPr lang="ja-JP" altLang="en-US" sz="2800" dirty="0">
                <a:latin typeface="BIZ UDゴシック" panose="020B0400000000000000" pitchFamily="49" charset="-128"/>
                <a:ea typeface="BIZ UDゴシック" panose="020B0400000000000000" pitchFamily="49" charset="-128"/>
                <a:cs typeface="Calibri Light"/>
              </a:rPr>
              <a:t>４　従業員のみなさんに行っていただきたいこと（５）</a:t>
            </a:r>
          </a:p>
        </p:txBody>
      </p:sp>
      <p:sp>
        <p:nvSpPr>
          <p:cNvPr id="9" name="スライド番号プレースホルダー 8">
            <a:extLst>
              <a:ext uri="{FF2B5EF4-FFF2-40B4-BE49-F238E27FC236}">
                <a16:creationId xmlns:a16="http://schemas.microsoft.com/office/drawing/2014/main" id="{87123A7F-BC55-4E81-9976-4C222DC3989B}"/>
              </a:ext>
            </a:extLst>
          </p:cNvPr>
          <p:cNvSpPr>
            <a:spLocks noGrp="1"/>
          </p:cNvSpPr>
          <p:nvPr>
            <p:ph type="sldNum" sz="quarter" idx="12"/>
          </p:nvPr>
        </p:nvSpPr>
        <p:spPr>
          <a:xfrm>
            <a:off x="9343845" y="6485746"/>
            <a:ext cx="2743200" cy="365125"/>
          </a:xfrm>
        </p:spPr>
        <p:txBody>
          <a:bodyPr/>
          <a:lstStyle/>
          <a:p>
            <a:fld id="{48F63A3B-78C7-47BE-AE5E-E10140E04643}" type="slidenum">
              <a:rPr lang="en-US" sz="1600" dirty="0"/>
              <a:t>10</a:t>
            </a:fld>
            <a:endParaRPr lang="ja-JP" altLang="en-US" sz="1600"/>
          </a:p>
        </p:txBody>
      </p:sp>
      <p:sp>
        <p:nvSpPr>
          <p:cNvPr id="14" name="テキスト ボックス 4">
            <a:extLst>
              <a:ext uri="{FF2B5EF4-FFF2-40B4-BE49-F238E27FC236}">
                <a16:creationId xmlns:a16="http://schemas.microsoft.com/office/drawing/2014/main" id="{0E99B91D-424C-473B-BACF-2780D5E13150}"/>
              </a:ext>
            </a:extLst>
          </p:cNvPr>
          <p:cNvSpPr txBox="1"/>
          <p:nvPr/>
        </p:nvSpPr>
        <p:spPr>
          <a:xfrm>
            <a:off x="395916" y="654708"/>
            <a:ext cx="1113957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b="1" dirty="0">
                <a:solidFill>
                  <a:srgbClr val="4472C4"/>
                </a:solidFill>
                <a:latin typeface="BIZ UDゴシック" panose="020B0400000000000000" pitchFamily="49" charset="-128"/>
                <a:ea typeface="BIZ UDゴシック" panose="020B0400000000000000" pitchFamily="49" charset="-128"/>
                <a:cs typeface="Calibri"/>
              </a:rPr>
              <a:t>②Ａ　マイナポータル連携による取得</a:t>
            </a:r>
          </a:p>
        </p:txBody>
      </p:sp>
      <p:sp>
        <p:nvSpPr>
          <p:cNvPr id="11" name="テキスト ボックス 4">
            <a:extLst>
              <a:ext uri="{FF2B5EF4-FFF2-40B4-BE49-F238E27FC236}">
                <a16:creationId xmlns:a16="http://schemas.microsoft.com/office/drawing/2014/main" id="{661E0EFE-416F-4BB4-8254-892FD095CAF1}"/>
              </a:ext>
            </a:extLst>
          </p:cNvPr>
          <p:cNvSpPr txBox="1"/>
          <p:nvPr/>
        </p:nvSpPr>
        <p:spPr>
          <a:xfrm>
            <a:off x="496555" y="1201048"/>
            <a:ext cx="1092571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dirty="0">
                <a:solidFill>
                  <a:schemeClr val="accent1"/>
                </a:solidFill>
                <a:latin typeface="BIZ UDゴシック" panose="020B0400000000000000" pitchFamily="49" charset="-128"/>
                <a:ea typeface="BIZ UDゴシック" panose="020B0400000000000000" pitchFamily="49" charset="-128"/>
                <a:cs typeface="Calibri"/>
              </a:rPr>
              <a:t>【手順４】</a:t>
            </a:r>
            <a:r>
              <a:rPr lang="ja-JP" altLang="en-US" sz="2000" dirty="0">
                <a:latin typeface="BIZ UDゴシック" panose="020B0400000000000000" pitchFamily="49" charset="-128"/>
                <a:ea typeface="BIZ UDゴシック" panose="020B0400000000000000" pitchFamily="49" charset="-128"/>
                <a:cs typeface="Calibri"/>
              </a:rPr>
              <a:t>手順３でマイナポータルと連携したサービスと保険会社等の連携設定を行います。</a:t>
            </a:r>
          </a:p>
        </p:txBody>
      </p:sp>
      <p:sp>
        <p:nvSpPr>
          <p:cNvPr id="16" name="テキスト ボックス 4">
            <a:extLst>
              <a:ext uri="{FF2B5EF4-FFF2-40B4-BE49-F238E27FC236}">
                <a16:creationId xmlns:a16="http://schemas.microsoft.com/office/drawing/2014/main" id="{24E97DE7-5891-445E-A940-19763BF823E0}"/>
              </a:ext>
            </a:extLst>
          </p:cNvPr>
          <p:cNvSpPr txBox="1"/>
          <p:nvPr/>
        </p:nvSpPr>
        <p:spPr>
          <a:xfrm>
            <a:off x="769726" y="1601158"/>
            <a:ext cx="1076576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Wingdings"/>
              <a:buChar char="Ø"/>
            </a:pPr>
            <a:r>
              <a:rPr lang="ja-JP" altLang="en-US" dirty="0">
                <a:solidFill>
                  <a:schemeClr val="accent1"/>
                </a:solidFill>
                <a:latin typeface="BIZ UDゴシック" panose="020B0400000000000000" pitchFamily="49" charset="-128"/>
                <a:ea typeface="BIZ UDゴシック" panose="020B0400000000000000" pitchFamily="49" charset="-128"/>
                <a:cs typeface="+mn-lt"/>
              </a:rPr>
              <a:t>保険料控除証明書・年末残高証明書・小規模企業共済等掛金控除証明書（ｅ－私書箱の場合）</a:t>
            </a:r>
            <a:endParaRPr lang="ja-JP" altLang="ja-JP" dirty="0">
              <a:latin typeface="BIZ UDゴシック" panose="020B0400000000000000" pitchFamily="49" charset="-128"/>
              <a:ea typeface="BIZ UDゴシック" panose="020B0400000000000000" pitchFamily="49" charset="-128"/>
              <a:cs typeface="+mn-lt"/>
            </a:endParaRPr>
          </a:p>
          <a:p>
            <a:pPr algn="just"/>
            <a:r>
              <a:rPr lang="ja-JP" altLang="en-US" dirty="0">
                <a:latin typeface="BIZ UDゴシック" panose="020B0400000000000000" pitchFamily="49" charset="-128"/>
                <a:ea typeface="BIZ UDゴシック" panose="020B0400000000000000" pitchFamily="49" charset="-128"/>
                <a:cs typeface="+mn-lt"/>
              </a:rPr>
              <a:t>　保険会社等の「マイナポータル手続き」（保険会社等により名称が異なる場合があります）から</a:t>
            </a:r>
            <a:endParaRPr lang="en-US" altLang="ja-JP" dirty="0">
              <a:latin typeface="BIZ UDゴシック" panose="020B0400000000000000" pitchFamily="49" charset="-128"/>
              <a:ea typeface="BIZ UDゴシック" panose="020B0400000000000000" pitchFamily="49" charset="-128"/>
              <a:cs typeface="+mn-lt"/>
            </a:endParaRPr>
          </a:p>
          <a:p>
            <a:pPr algn="just"/>
            <a:r>
              <a:rPr lang="ja-JP" altLang="en-US" dirty="0">
                <a:latin typeface="BIZ UDゴシック" panose="020B0400000000000000" pitchFamily="49" charset="-128"/>
                <a:ea typeface="BIZ UDゴシック" panose="020B0400000000000000" pitchFamily="49" charset="-128"/>
                <a:cs typeface="+mn-lt"/>
              </a:rPr>
              <a:t>　連携設定を行います。</a:t>
            </a:r>
          </a:p>
        </p:txBody>
      </p:sp>
      <p:sp>
        <p:nvSpPr>
          <p:cNvPr id="10" name="テキスト ボックス 4">
            <a:extLst>
              <a:ext uri="{FF2B5EF4-FFF2-40B4-BE49-F238E27FC236}">
                <a16:creationId xmlns:a16="http://schemas.microsoft.com/office/drawing/2014/main" id="{24E97DE7-5891-445E-A940-19763BF823E0}"/>
              </a:ext>
            </a:extLst>
          </p:cNvPr>
          <p:cNvSpPr txBox="1"/>
          <p:nvPr/>
        </p:nvSpPr>
        <p:spPr>
          <a:xfrm>
            <a:off x="1155936" y="3016931"/>
            <a:ext cx="10642364"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altLang="ja-JP" sz="1400" dirty="0">
                <a:latin typeface="BIZ UDゴシック" panose="020B0400000000000000" pitchFamily="49" charset="-128"/>
                <a:ea typeface="BIZ UDゴシック" panose="020B0400000000000000" pitchFamily="49" charset="-128"/>
                <a:cs typeface="+mn-lt"/>
              </a:rPr>
              <a:t>(</a:t>
            </a:r>
            <a:r>
              <a:rPr lang="ja-JP" altLang="en-US" sz="1400" dirty="0">
                <a:latin typeface="BIZ UDゴシック" panose="020B0400000000000000" pitchFamily="49" charset="-128"/>
                <a:ea typeface="BIZ UDゴシック" panose="020B0400000000000000" pitchFamily="49" charset="-128"/>
                <a:cs typeface="+mn-lt"/>
              </a:rPr>
              <a:t>イ</a:t>
            </a:r>
            <a:r>
              <a:rPr lang="en-US" altLang="ja-JP" sz="1400" dirty="0">
                <a:latin typeface="BIZ UDゴシック" panose="020B0400000000000000" pitchFamily="49" charset="-128"/>
                <a:ea typeface="BIZ UDゴシック" panose="020B0400000000000000" pitchFamily="49" charset="-128"/>
                <a:cs typeface="+mn-lt"/>
              </a:rPr>
              <a:t>)</a:t>
            </a:r>
            <a:r>
              <a:rPr lang="ja-JP" altLang="en-US" sz="1400" dirty="0">
                <a:latin typeface="BIZ UDゴシック" panose="020B0400000000000000" pitchFamily="49" charset="-128"/>
                <a:ea typeface="BIZ UDゴシック" panose="020B0400000000000000" pitchFamily="49" charset="-128"/>
                <a:cs typeface="+mn-lt"/>
              </a:rPr>
              <a:t>　「マイナポータル手続き」の「利用申込み」から、メールアドレスを入力し、保険会社等からのメールを受領。</a:t>
            </a:r>
            <a:endParaRPr lang="en-US" altLang="ja-JP" sz="1400" dirty="0">
              <a:latin typeface="BIZ UDゴシック" panose="020B0400000000000000" pitchFamily="49" charset="-128"/>
              <a:ea typeface="BIZ UDゴシック" panose="020B0400000000000000" pitchFamily="49" charset="-128"/>
              <a:cs typeface="+mn-lt"/>
            </a:endParaRPr>
          </a:p>
          <a:p>
            <a:pPr algn="just"/>
            <a:r>
              <a:rPr lang="en-US" altLang="ja-JP" sz="1400" dirty="0">
                <a:latin typeface="BIZ UDゴシック" panose="020B0400000000000000" pitchFamily="49" charset="-128"/>
                <a:ea typeface="BIZ UDゴシック" panose="020B0400000000000000" pitchFamily="49" charset="-128"/>
                <a:cs typeface="+mn-lt"/>
              </a:rPr>
              <a:t>(</a:t>
            </a:r>
            <a:r>
              <a:rPr lang="ja-JP" altLang="en-US" sz="1400" dirty="0">
                <a:latin typeface="BIZ UDゴシック" panose="020B0400000000000000" pitchFamily="49" charset="-128"/>
                <a:ea typeface="BIZ UDゴシック" panose="020B0400000000000000" pitchFamily="49" charset="-128"/>
                <a:cs typeface="+mn-lt"/>
              </a:rPr>
              <a:t>ロ</a:t>
            </a:r>
            <a:r>
              <a:rPr lang="en-US" altLang="ja-JP" sz="1400" dirty="0">
                <a:latin typeface="BIZ UDゴシック" panose="020B0400000000000000" pitchFamily="49" charset="-128"/>
                <a:ea typeface="BIZ UDゴシック" panose="020B0400000000000000" pitchFamily="49" charset="-128"/>
                <a:cs typeface="+mn-lt"/>
              </a:rPr>
              <a:t>)</a:t>
            </a:r>
            <a:r>
              <a:rPr lang="ja-JP" altLang="en-US" sz="1400" dirty="0">
                <a:latin typeface="BIZ UDゴシック" panose="020B0400000000000000" pitchFamily="49" charset="-128"/>
                <a:ea typeface="BIZ UDゴシック" panose="020B0400000000000000" pitchFamily="49" charset="-128"/>
                <a:cs typeface="+mn-lt"/>
              </a:rPr>
              <a:t>　メールに記載されたＵＲＬにアクセスし、「マイナンバーカード」を</a:t>
            </a:r>
            <a:r>
              <a:rPr lang="en-US" altLang="ja-JP" sz="1400" dirty="0">
                <a:latin typeface="BIZ UDゴシック" panose="020B0400000000000000" pitchFamily="49" charset="-128"/>
                <a:ea typeface="BIZ UDゴシック" panose="020B0400000000000000" pitchFamily="49" charset="-128"/>
                <a:cs typeface="+mn-lt"/>
              </a:rPr>
              <a:t>IC</a:t>
            </a:r>
            <a:r>
              <a:rPr lang="ja-JP" altLang="en-US" sz="1400" dirty="0">
                <a:latin typeface="BIZ UDゴシック" panose="020B0400000000000000" pitchFamily="49" charset="-128"/>
                <a:ea typeface="BIZ UDゴシック" panose="020B0400000000000000" pitchFamily="49" charset="-128"/>
                <a:cs typeface="+mn-lt"/>
              </a:rPr>
              <a:t>カードリーダライタ（又は対応スマートフォン）</a:t>
            </a:r>
            <a:endParaRPr lang="en-US" altLang="ja-JP" sz="1400" dirty="0">
              <a:latin typeface="BIZ UDゴシック" panose="020B0400000000000000" pitchFamily="49" charset="-128"/>
              <a:ea typeface="BIZ UDゴシック" panose="020B0400000000000000" pitchFamily="49" charset="-128"/>
              <a:cs typeface="+mn-lt"/>
            </a:endParaRPr>
          </a:p>
          <a:p>
            <a:pPr algn="just"/>
            <a:r>
              <a:rPr lang="ja-JP" altLang="en-US" sz="1400" dirty="0">
                <a:latin typeface="BIZ UDゴシック" panose="020B0400000000000000" pitchFamily="49" charset="-128"/>
                <a:ea typeface="BIZ UDゴシック" panose="020B0400000000000000" pitchFamily="49" charset="-128"/>
                <a:cs typeface="+mn-lt"/>
              </a:rPr>
              <a:t>　　　で読み取り本人確認。続いて、契約者確認のためにマイナンバーカードから契約者基本情報（氏名・住所・生年月日・</a:t>
            </a:r>
            <a:endParaRPr lang="en-US" altLang="ja-JP" sz="1400" dirty="0">
              <a:latin typeface="BIZ UDゴシック" panose="020B0400000000000000" pitchFamily="49" charset="-128"/>
              <a:ea typeface="BIZ UDゴシック" panose="020B0400000000000000" pitchFamily="49" charset="-128"/>
              <a:cs typeface="+mn-lt"/>
            </a:endParaRPr>
          </a:p>
          <a:p>
            <a:pPr algn="just"/>
            <a:r>
              <a:rPr lang="ja-JP" altLang="en-US" sz="1400" dirty="0">
                <a:latin typeface="BIZ UDゴシック" panose="020B0400000000000000" pitchFamily="49" charset="-128"/>
                <a:ea typeface="BIZ UDゴシック" panose="020B0400000000000000" pitchFamily="49" charset="-128"/>
                <a:cs typeface="+mn-lt"/>
              </a:rPr>
              <a:t>　　　性別）を読取。</a:t>
            </a:r>
            <a:endParaRPr lang="en-US" altLang="ja-JP" sz="1400" dirty="0">
              <a:latin typeface="BIZ UDゴシック" panose="020B0400000000000000" pitchFamily="49" charset="-128"/>
              <a:ea typeface="BIZ UDゴシック" panose="020B0400000000000000" pitchFamily="49" charset="-128"/>
              <a:cs typeface="+mn-lt"/>
            </a:endParaRPr>
          </a:p>
          <a:p>
            <a:pPr algn="just"/>
            <a:r>
              <a:rPr lang="en-US" altLang="ja-JP" sz="1400" dirty="0">
                <a:latin typeface="BIZ UDゴシック" panose="020B0400000000000000" pitchFamily="49" charset="-128"/>
                <a:ea typeface="BIZ UDゴシック" panose="020B0400000000000000" pitchFamily="49" charset="-128"/>
                <a:cs typeface="+mn-lt"/>
              </a:rPr>
              <a:t>(</a:t>
            </a:r>
            <a:r>
              <a:rPr lang="ja-JP" altLang="en-US" sz="1400" dirty="0">
                <a:latin typeface="BIZ UDゴシック" panose="020B0400000000000000" pitchFamily="49" charset="-128"/>
                <a:ea typeface="BIZ UDゴシック" panose="020B0400000000000000" pitchFamily="49" charset="-128"/>
                <a:cs typeface="+mn-lt"/>
              </a:rPr>
              <a:t>ハ</a:t>
            </a:r>
            <a:r>
              <a:rPr lang="en-US" altLang="ja-JP" sz="1400" dirty="0">
                <a:latin typeface="BIZ UDゴシック" panose="020B0400000000000000" pitchFamily="49" charset="-128"/>
                <a:ea typeface="BIZ UDゴシック" panose="020B0400000000000000" pitchFamily="49" charset="-128"/>
                <a:cs typeface="+mn-lt"/>
              </a:rPr>
              <a:t>)</a:t>
            </a:r>
            <a:r>
              <a:rPr lang="ja-JP" altLang="en-US" sz="1400" dirty="0">
                <a:latin typeface="BIZ UDゴシック" panose="020B0400000000000000" pitchFamily="49" charset="-128"/>
                <a:ea typeface="BIZ UDゴシック" panose="020B0400000000000000" pitchFamily="49" charset="-128"/>
                <a:cs typeface="+mn-lt"/>
              </a:rPr>
              <a:t>　契約している保険の証券番号等を入力し、利用申込。</a:t>
            </a:r>
            <a:endParaRPr lang="en-US" altLang="ja-JP" sz="1400" dirty="0">
              <a:latin typeface="BIZ UDゴシック" panose="020B0400000000000000" pitchFamily="49" charset="-128"/>
              <a:ea typeface="BIZ UDゴシック" panose="020B0400000000000000" pitchFamily="49" charset="-128"/>
              <a:cs typeface="+mn-lt"/>
            </a:endParaRPr>
          </a:p>
          <a:p>
            <a:pPr algn="just"/>
            <a:r>
              <a:rPr lang="en-US" altLang="ja-JP" sz="1400" dirty="0">
                <a:latin typeface="BIZ UDゴシック" panose="020B0400000000000000" pitchFamily="49" charset="-128"/>
                <a:ea typeface="BIZ UDゴシック" panose="020B0400000000000000" pitchFamily="49" charset="-128"/>
                <a:cs typeface="+mn-lt"/>
              </a:rPr>
              <a:t>(</a:t>
            </a:r>
            <a:r>
              <a:rPr lang="ja-JP" altLang="en-US" sz="1400" dirty="0">
                <a:latin typeface="BIZ UDゴシック" panose="020B0400000000000000" pitchFamily="49" charset="-128"/>
                <a:ea typeface="BIZ UDゴシック" panose="020B0400000000000000" pitchFamily="49" charset="-128"/>
                <a:cs typeface="+mn-lt"/>
              </a:rPr>
              <a:t>二</a:t>
            </a:r>
            <a:r>
              <a:rPr lang="en-US" altLang="ja-JP" sz="1400" dirty="0">
                <a:latin typeface="BIZ UDゴシック" panose="020B0400000000000000" pitchFamily="49" charset="-128"/>
                <a:ea typeface="BIZ UDゴシック" panose="020B0400000000000000" pitchFamily="49" charset="-128"/>
                <a:cs typeface="+mn-lt"/>
              </a:rPr>
              <a:t>)</a:t>
            </a:r>
            <a:r>
              <a:rPr lang="ja-JP" altLang="en-US" sz="1400" dirty="0">
                <a:latin typeface="BIZ UDゴシック" panose="020B0400000000000000" pitchFamily="49" charset="-128"/>
                <a:ea typeface="BIZ UDゴシック" panose="020B0400000000000000" pitchFamily="49" charset="-128"/>
                <a:cs typeface="+mn-lt"/>
              </a:rPr>
              <a:t>　申込完了</a:t>
            </a:r>
            <a:endParaRPr lang="en-US" altLang="ja-JP" sz="1400" dirty="0">
              <a:latin typeface="BIZ UDゴシック" panose="020B0400000000000000" pitchFamily="49" charset="-128"/>
              <a:ea typeface="BIZ UDゴシック" panose="020B0400000000000000" pitchFamily="49" charset="-128"/>
              <a:cs typeface="+mn-lt"/>
            </a:endParaRPr>
          </a:p>
        </p:txBody>
      </p:sp>
      <p:sp>
        <p:nvSpPr>
          <p:cNvPr id="12" name="テキスト ボックス 4">
            <a:extLst>
              <a:ext uri="{FF2B5EF4-FFF2-40B4-BE49-F238E27FC236}">
                <a16:creationId xmlns:a16="http://schemas.microsoft.com/office/drawing/2014/main" id="{24E97DE7-5891-445E-A940-19763BF823E0}"/>
              </a:ext>
            </a:extLst>
          </p:cNvPr>
          <p:cNvSpPr txBox="1"/>
          <p:nvPr/>
        </p:nvSpPr>
        <p:spPr>
          <a:xfrm>
            <a:off x="902896" y="2616821"/>
            <a:ext cx="213381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ja-JP" altLang="en-US" sz="2000" dirty="0">
                <a:latin typeface="BIZ UDゴシック" panose="020B0400000000000000" pitchFamily="49" charset="-128"/>
                <a:ea typeface="BIZ UDゴシック" panose="020B0400000000000000" pitchFamily="49" charset="-128"/>
                <a:cs typeface="+mn-lt"/>
              </a:rPr>
              <a:t>イ．利用者登録</a:t>
            </a:r>
          </a:p>
        </p:txBody>
      </p:sp>
      <p:pic>
        <p:nvPicPr>
          <p:cNvPr id="3" name="図 2"/>
          <p:cNvPicPr>
            <a:picLocks noChangeAspect="1"/>
          </p:cNvPicPr>
          <p:nvPr/>
        </p:nvPicPr>
        <p:blipFill>
          <a:blip r:embed="rId2"/>
          <a:stretch>
            <a:fillRect/>
          </a:stretch>
        </p:blipFill>
        <p:spPr>
          <a:xfrm>
            <a:off x="2265288" y="4789536"/>
            <a:ext cx="7242676" cy="1938696"/>
          </a:xfrm>
          <a:prstGeom prst="rect">
            <a:avLst/>
          </a:prstGeom>
        </p:spPr>
      </p:pic>
      <p:sp>
        <p:nvSpPr>
          <p:cNvPr id="17" name="テキスト ボックス 4">
            <a:extLst>
              <a:ext uri="{FF2B5EF4-FFF2-40B4-BE49-F238E27FC236}">
                <a16:creationId xmlns:a16="http://schemas.microsoft.com/office/drawing/2014/main" id="{24E97DE7-5891-445E-A940-19763BF823E0}"/>
              </a:ext>
            </a:extLst>
          </p:cNvPr>
          <p:cNvSpPr txBox="1"/>
          <p:nvPr/>
        </p:nvSpPr>
        <p:spPr>
          <a:xfrm>
            <a:off x="9343845" y="6354941"/>
            <a:ext cx="204733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altLang="ja-JP" sz="1100" dirty="0">
                <a:latin typeface="BIZ UDゴシック" panose="020B0400000000000000" pitchFamily="49" charset="-128"/>
                <a:ea typeface="BIZ UDゴシック" panose="020B0400000000000000" pitchFamily="49" charset="-128"/>
                <a:cs typeface="+mn-lt"/>
              </a:rPr>
              <a:t>※</a:t>
            </a:r>
            <a:r>
              <a:rPr lang="ja-JP" altLang="en-US" sz="1100" dirty="0">
                <a:latin typeface="BIZ UDゴシック" panose="020B0400000000000000" pitchFamily="49" charset="-128"/>
                <a:ea typeface="BIZ UDゴシック" panose="020B0400000000000000" pitchFamily="49" charset="-128"/>
                <a:cs typeface="+mn-lt"/>
              </a:rPr>
              <a:t>保険会社の</a:t>
            </a:r>
            <a:r>
              <a:rPr lang="en-US" altLang="ja-JP" sz="1100" dirty="0">
                <a:latin typeface="BIZ UDゴシック" panose="020B0400000000000000" pitchFamily="49" charset="-128"/>
                <a:ea typeface="BIZ UDゴシック" panose="020B0400000000000000" pitchFamily="49" charset="-128"/>
                <a:cs typeface="+mn-lt"/>
              </a:rPr>
              <a:t>HP</a:t>
            </a:r>
            <a:r>
              <a:rPr lang="ja-JP" altLang="en-US" sz="1100" dirty="0">
                <a:latin typeface="BIZ UDゴシック" panose="020B0400000000000000" pitchFamily="49" charset="-128"/>
                <a:ea typeface="BIZ UDゴシック" panose="020B0400000000000000" pitchFamily="49" charset="-128"/>
                <a:cs typeface="+mn-lt"/>
              </a:rPr>
              <a:t>より抜粋</a:t>
            </a:r>
            <a:endParaRPr lang="en-US" altLang="ja-JP" sz="1100" dirty="0">
              <a:latin typeface="BIZ UDゴシック" panose="020B0400000000000000" pitchFamily="49" charset="-128"/>
              <a:ea typeface="BIZ UDゴシック" panose="020B0400000000000000" pitchFamily="49" charset="-128"/>
              <a:cs typeface="+mn-lt"/>
            </a:endParaRPr>
          </a:p>
        </p:txBody>
      </p:sp>
    </p:spTree>
    <p:extLst>
      <p:ext uri="{BB962C8B-B14F-4D97-AF65-F5344CB8AC3E}">
        <p14:creationId xmlns:p14="http://schemas.microsoft.com/office/powerpoint/2010/main" val="2756793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DB3ACDE-BA78-45E4-91CC-01A0846657E5}"/>
              </a:ext>
            </a:extLst>
          </p:cNvPr>
          <p:cNvSpPr/>
          <p:nvPr/>
        </p:nvSpPr>
        <p:spPr>
          <a:xfrm>
            <a:off x="2875" y="-4313"/>
            <a:ext cx="12191999" cy="6326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a:extLst>
              <a:ext uri="{FF2B5EF4-FFF2-40B4-BE49-F238E27FC236}">
                <a16:creationId xmlns:a16="http://schemas.microsoft.com/office/drawing/2014/main" id="{A705F9A0-E9D4-4C8E-8823-A549CE4AA5DE}"/>
              </a:ext>
            </a:extLst>
          </p:cNvPr>
          <p:cNvSpPr>
            <a:spLocks noGrp="1"/>
          </p:cNvSpPr>
          <p:nvPr>
            <p:ph type="title" idx="4294967295"/>
          </p:nvPr>
        </p:nvSpPr>
        <p:spPr>
          <a:xfrm>
            <a:off x="0" y="-3175"/>
            <a:ext cx="12192000" cy="639763"/>
          </a:xfrm>
        </p:spPr>
        <p:txBody>
          <a:bodyPr>
            <a:noAutofit/>
          </a:bodyPr>
          <a:lstStyle/>
          <a:p>
            <a:r>
              <a:rPr lang="ja-JP" altLang="en-US" sz="2800" dirty="0">
                <a:latin typeface="BIZ UDゴシック" panose="020B0400000000000000" pitchFamily="49" charset="-128"/>
                <a:ea typeface="BIZ UDゴシック" panose="020B0400000000000000" pitchFamily="49" charset="-128"/>
                <a:cs typeface="Calibri Light"/>
              </a:rPr>
              <a:t>４　従業員のみなさんに行っていただきたいこと（６）</a:t>
            </a:r>
          </a:p>
        </p:txBody>
      </p:sp>
      <p:sp>
        <p:nvSpPr>
          <p:cNvPr id="9" name="スライド番号プレースホルダー 8">
            <a:extLst>
              <a:ext uri="{FF2B5EF4-FFF2-40B4-BE49-F238E27FC236}">
                <a16:creationId xmlns:a16="http://schemas.microsoft.com/office/drawing/2014/main" id="{87123A7F-BC55-4E81-9976-4C222DC3989B}"/>
              </a:ext>
            </a:extLst>
          </p:cNvPr>
          <p:cNvSpPr>
            <a:spLocks noGrp="1"/>
          </p:cNvSpPr>
          <p:nvPr>
            <p:ph type="sldNum" sz="quarter" idx="12"/>
          </p:nvPr>
        </p:nvSpPr>
        <p:spPr>
          <a:xfrm>
            <a:off x="9343845" y="6485746"/>
            <a:ext cx="2743200" cy="365125"/>
          </a:xfrm>
        </p:spPr>
        <p:txBody>
          <a:bodyPr/>
          <a:lstStyle/>
          <a:p>
            <a:fld id="{48F63A3B-78C7-47BE-AE5E-E10140E04643}" type="slidenum">
              <a:rPr lang="en-US" sz="1600" dirty="0"/>
              <a:t>11</a:t>
            </a:fld>
            <a:endParaRPr lang="ja-JP" altLang="en-US" sz="1600"/>
          </a:p>
        </p:txBody>
      </p:sp>
      <p:sp>
        <p:nvSpPr>
          <p:cNvPr id="14" name="テキスト ボックス 4">
            <a:extLst>
              <a:ext uri="{FF2B5EF4-FFF2-40B4-BE49-F238E27FC236}">
                <a16:creationId xmlns:a16="http://schemas.microsoft.com/office/drawing/2014/main" id="{0E99B91D-424C-473B-BACF-2780D5E13150}"/>
              </a:ext>
            </a:extLst>
          </p:cNvPr>
          <p:cNvSpPr txBox="1"/>
          <p:nvPr/>
        </p:nvSpPr>
        <p:spPr>
          <a:xfrm>
            <a:off x="395916" y="654708"/>
            <a:ext cx="1113957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b="1" dirty="0">
                <a:solidFill>
                  <a:srgbClr val="4472C4"/>
                </a:solidFill>
                <a:latin typeface="BIZ UDゴシック" panose="020B0400000000000000" pitchFamily="49" charset="-128"/>
                <a:ea typeface="BIZ UDゴシック" panose="020B0400000000000000" pitchFamily="49" charset="-128"/>
                <a:cs typeface="Calibri"/>
              </a:rPr>
              <a:t>②Ａ　マイナポータル連携による取得</a:t>
            </a:r>
          </a:p>
        </p:txBody>
      </p:sp>
      <p:sp>
        <p:nvSpPr>
          <p:cNvPr id="11" name="テキスト ボックス 4">
            <a:extLst>
              <a:ext uri="{FF2B5EF4-FFF2-40B4-BE49-F238E27FC236}">
                <a16:creationId xmlns:a16="http://schemas.microsoft.com/office/drawing/2014/main" id="{661E0EFE-416F-4BB4-8254-892FD095CAF1}"/>
              </a:ext>
            </a:extLst>
          </p:cNvPr>
          <p:cNvSpPr txBox="1"/>
          <p:nvPr/>
        </p:nvSpPr>
        <p:spPr>
          <a:xfrm>
            <a:off x="496555" y="1201048"/>
            <a:ext cx="1113957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dirty="0">
                <a:solidFill>
                  <a:schemeClr val="accent1"/>
                </a:solidFill>
                <a:latin typeface="BIZ UDゴシック" panose="020B0400000000000000" pitchFamily="49" charset="-128"/>
                <a:ea typeface="BIZ UDゴシック" panose="020B0400000000000000" pitchFamily="49" charset="-128"/>
                <a:cs typeface="Calibri"/>
              </a:rPr>
              <a:t>【手順４】</a:t>
            </a:r>
            <a:r>
              <a:rPr lang="ja-JP" altLang="en-US" sz="2000" dirty="0">
                <a:latin typeface="BIZ UDゴシック" panose="020B0400000000000000" pitchFamily="49" charset="-128"/>
                <a:ea typeface="BIZ UDゴシック" panose="020B0400000000000000" pitchFamily="49" charset="-128"/>
                <a:cs typeface="Calibri"/>
              </a:rPr>
              <a:t>手順３でマイナポータルと連携したサービスと保険会社等の連携設定を行います。</a:t>
            </a:r>
          </a:p>
        </p:txBody>
      </p:sp>
      <p:sp>
        <p:nvSpPr>
          <p:cNvPr id="13" name="テキスト ボックス 4">
            <a:extLst>
              <a:ext uri="{FF2B5EF4-FFF2-40B4-BE49-F238E27FC236}">
                <a16:creationId xmlns:a16="http://schemas.microsoft.com/office/drawing/2014/main" id="{80DCAD4D-AAC3-4A09-9D3E-F29A112F278D}"/>
              </a:ext>
            </a:extLst>
          </p:cNvPr>
          <p:cNvSpPr txBox="1"/>
          <p:nvPr/>
        </p:nvSpPr>
        <p:spPr>
          <a:xfrm>
            <a:off x="902896" y="2616821"/>
            <a:ext cx="409808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ja-JP" altLang="en-US" sz="2000" dirty="0">
                <a:latin typeface="BIZ UDゴシック" panose="020B0400000000000000" pitchFamily="49" charset="-128"/>
                <a:ea typeface="BIZ UDゴシック" panose="020B0400000000000000" pitchFamily="49" charset="-128"/>
                <a:cs typeface="+mn-lt"/>
              </a:rPr>
              <a:t>ロ．ｅ－私書箱連携</a:t>
            </a:r>
          </a:p>
        </p:txBody>
      </p:sp>
      <p:sp>
        <p:nvSpPr>
          <p:cNvPr id="15" name="テキスト ボックス 4">
            <a:extLst>
              <a:ext uri="{FF2B5EF4-FFF2-40B4-BE49-F238E27FC236}">
                <a16:creationId xmlns:a16="http://schemas.microsoft.com/office/drawing/2014/main" id="{4E09BC31-FE64-4378-A2E2-6EE29E887BA2}"/>
              </a:ext>
            </a:extLst>
          </p:cNvPr>
          <p:cNvSpPr txBox="1"/>
          <p:nvPr/>
        </p:nvSpPr>
        <p:spPr>
          <a:xfrm>
            <a:off x="1155936" y="3016931"/>
            <a:ext cx="10776420"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1400" dirty="0">
                <a:latin typeface="BIZ UDゴシック" panose="020B0400000000000000" pitchFamily="49" charset="-128"/>
                <a:ea typeface="BIZ UDゴシック" panose="020B0400000000000000" pitchFamily="49" charset="-128"/>
                <a:cs typeface="+mn-lt"/>
              </a:rPr>
              <a:t>(</a:t>
            </a:r>
            <a:r>
              <a:rPr lang="ja-JP" altLang="en-US" sz="1400" dirty="0">
                <a:latin typeface="BIZ UDゴシック" panose="020B0400000000000000" pitchFamily="49" charset="-128"/>
                <a:ea typeface="BIZ UDゴシック" panose="020B0400000000000000" pitchFamily="49" charset="-128"/>
                <a:cs typeface="+mn-lt"/>
              </a:rPr>
              <a:t>イ</a:t>
            </a:r>
            <a:r>
              <a:rPr lang="en-US" altLang="ja-JP" sz="1400" dirty="0">
                <a:latin typeface="BIZ UDゴシック" panose="020B0400000000000000" pitchFamily="49" charset="-128"/>
                <a:ea typeface="BIZ UDゴシック" panose="020B0400000000000000" pitchFamily="49" charset="-128"/>
                <a:cs typeface="+mn-lt"/>
              </a:rPr>
              <a:t>)</a:t>
            </a:r>
            <a:r>
              <a:rPr lang="ja-JP" altLang="en-US" sz="1400" dirty="0">
                <a:latin typeface="BIZ UDゴシック" panose="020B0400000000000000" pitchFamily="49" charset="-128"/>
                <a:ea typeface="BIZ UDゴシック" panose="020B0400000000000000" pitchFamily="49" charset="-128"/>
                <a:cs typeface="+mn-lt"/>
              </a:rPr>
              <a:t>　利用者登録完了メールに記載された</a:t>
            </a:r>
            <a:r>
              <a:rPr lang="en-US" altLang="ja-JP" sz="1400" dirty="0">
                <a:latin typeface="BIZ UDゴシック" panose="020B0400000000000000" pitchFamily="49" charset="-128"/>
                <a:ea typeface="BIZ UDゴシック" panose="020B0400000000000000" pitchFamily="49" charset="-128"/>
                <a:cs typeface="+mn-lt"/>
              </a:rPr>
              <a:t>URL</a:t>
            </a:r>
            <a:r>
              <a:rPr lang="ja-JP" altLang="en-US" sz="1400" dirty="0">
                <a:latin typeface="BIZ UDゴシック" panose="020B0400000000000000" pitchFamily="49" charset="-128"/>
                <a:ea typeface="BIZ UDゴシック" panose="020B0400000000000000" pitchFamily="49" charset="-128"/>
                <a:cs typeface="+mn-lt"/>
              </a:rPr>
              <a:t>にアクセスし、「ログイン」をクリック。</a:t>
            </a:r>
            <a:endParaRPr lang="en-US" altLang="ja-JP" sz="1400" dirty="0">
              <a:latin typeface="BIZ UDゴシック" panose="020B0400000000000000" pitchFamily="49" charset="-128"/>
              <a:ea typeface="BIZ UDゴシック" panose="020B0400000000000000" pitchFamily="49" charset="-128"/>
              <a:cs typeface="+mn-lt"/>
            </a:endParaRPr>
          </a:p>
          <a:p>
            <a:r>
              <a:rPr lang="en-US" altLang="ja-JP" sz="1400" dirty="0">
                <a:latin typeface="BIZ UDゴシック" panose="020B0400000000000000" pitchFamily="49" charset="-128"/>
                <a:ea typeface="BIZ UDゴシック" panose="020B0400000000000000" pitchFamily="49" charset="-128"/>
                <a:cs typeface="+mn-lt"/>
              </a:rPr>
              <a:t>(</a:t>
            </a:r>
            <a:r>
              <a:rPr lang="ja-JP" altLang="en-US" sz="1400" dirty="0">
                <a:latin typeface="BIZ UDゴシック" panose="020B0400000000000000" pitchFamily="49" charset="-128"/>
                <a:ea typeface="BIZ UDゴシック" panose="020B0400000000000000" pitchFamily="49" charset="-128"/>
                <a:cs typeface="+mn-lt"/>
              </a:rPr>
              <a:t>ロ</a:t>
            </a:r>
            <a:r>
              <a:rPr lang="en-US" altLang="ja-JP" sz="1400" dirty="0">
                <a:latin typeface="BIZ UDゴシック" panose="020B0400000000000000" pitchFamily="49" charset="-128"/>
                <a:ea typeface="BIZ UDゴシック" panose="020B0400000000000000" pitchFamily="49" charset="-128"/>
                <a:cs typeface="+mn-lt"/>
              </a:rPr>
              <a:t>)</a:t>
            </a:r>
            <a:r>
              <a:rPr lang="ja-JP" altLang="en-US" sz="1400" dirty="0">
                <a:latin typeface="BIZ UDゴシック" panose="020B0400000000000000" pitchFamily="49" charset="-128"/>
                <a:ea typeface="BIZ UDゴシック" panose="020B0400000000000000" pitchFamily="49" charset="-128"/>
                <a:cs typeface="+mn-lt"/>
              </a:rPr>
              <a:t>　マイナンバーカード読取。</a:t>
            </a:r>
            <a:endParaRPr lang="en-US" altLang="ja-JP" sz="1400" dirty="0">
              <a:latin typeface="BIZ UDゴシック" panose="020B0400000000000000" pitchFamily="49" charset="-128"/>
              <a:ea typeface="BIZ UDゴシック" panose="020B0400000000000000" pitchFamily="49" charset="-128"/>
              <a:cs typeface="+mn-lt"/>
            </a:endParaRPr>
          </a:p>
          <a:p>
            <a:r>
              <a:rPr lang="en-US" altLang="ja-JP" sz="1400" dirty="0">
                <a:latin typeface="BIZ UDゴシック" panose="020B0400000000000000" pitchFamily="49" charset="-128"/>
                <a:ea typeface="BIZ UDゴシック" panose="020B0400000000000000" pitchFamily="49" charset="-128"/>
                <a:cs typeface="+mn-lt"/>
              </a:rPr>
              <a:t>(</a:t>
            </a:r>
            <a:r>
              <a:rPr lang="ja-JP" altLang="en-US" sz="1400" dirty="0">
                <a:latin typeface="BIZ UDゴシック" panose="020B0400000000000000" pitchFamily="49" charset="-128"/>
                <a:ea typeface="BIZ UDゴシック" panose="020B0400000000000000" pitchFamily="49" charset="-128"/>
                <a:cs typeface="+mn-lt"/>
              </a:rPr>
              <a:t>ハ</a:t>
            </a:r>
            <a:r>
              <a:rPr lang="en-US" altLang="ja-JP" sz="1400" dirty="0">
                <a:latin typeface="BIZ UDゴシック" panose="020B0400000000000000" pitchFamily="49" charset="-128"/>
                <a:ea typeface="BIZ UDゴシック" panose="020B0400000000000000" pitchFamily="49" charset="-128"/>
                <a:cs typeface="+mn-lt"/>
              </a:rPr>
              <a:t>)</a:t>
            </a:r>
            <a:r>
              <a:rPr lang="ja-JP" altLang="en-US" sz="1400" dirty="0">
                <a:latin typeface="BIZ UDゴシック" panose="020B0400000000000000" pitchFamily="49" charset="-128"/>
                <a:ea typeface="BIZ UDゴシック" panose="020B0400000000000000" pitchFamily="49" charset="-128"/>
                <a:cs typeface="+mn-lt"/>
              </a:rPr>
              <a:t>　ｅ－私書箱へのログイン</a:t>
            </a:r>
            <a:endParaRPr lang="en-US" altLang="ja-JP" sz="1400" dirty="0">
              <a:latin typeface="BIZ UDゴシック" panose="020B0400000000000000" pitchFamily="49" charset="-128"/>
              <a:ea typeface="BIZ UDゴシック" panose="020B0400000000000000" pitchFamily="49" charset="-128"/>
              <a:cs typeface="+mn-lt"/>
            </a:endParaRPr>
          </a:p>
          <a:p>
            <a:r>
              <a:rPr lang="ja-JP" altLang="en-US" sz="1400" dirty="0">
                <a:latin typeface="BIZ UDゴシック" panose="020B0400000000000000" pitchFamily="49" charset="-128"/>
                <a:ea typeface="BIZ UDゴシック" panose="020B0400000000000000" pitchFamily="49" charset="-128"/>
                <a:cs typeface="+mn-lt"/>
              </a:rPr>
              <a:t>　　　・「ｅ－私書箱連携を行いますか？」のポップアップウィンドウで「はい」をクリック。</a:t>
            </a:r>
            <a:endParaRPr lang="en-US" altLang="ja-JP" sz="1400" dirty="0">
              <a:latin typeface="BIZ UDゴシック" panose="020B0400000000000000" pitchFamily="49" charset="-128"/>
              <a:ea typeface="BIZ UDゴシック" panose="020B0400000000000000" pitchFamily="49" charset="-128"/>
              <a:cs typeface="+mn-lt"/>
            </a:endParaRPr>
          </a:p>
          <a:p>
            <a:r>
              <a:rPr lang="ja-JP" altLang="en-US" sz="1400" dirty="0">
                <a:latin typeface="BIZ UDゴシック" panose="020B0400000000000000" pitchFamily="49" charset="-128"/>
                <a:ea typeface="BIZ UDゴシック" panose="020B0400000000000000" pitchFamily="49" charset="-128"/>
                <a:cs typeface="+mn-lt"/>
              </a:rPr>
              <a:t>　　　・電子ポスト画面で「</a:t>
            </a:r>
            <a:r>
              <a:rPr lang="en-US" altLang="ja-JP" sz="1400" dirty="0">
                <a:latin typeface="BIZ UDゴシック" panose="020B0400000000000000" pitchFamily="49" charset="-128"/>
                <a:ea typeface="BIZ UDゴシック" panose="020B0400000000000000" pitchFamily="49" charset="-128"/>
                <a:cs typeface="+mn-lt"/>
              </a:rPr>
              <a:t>e-</a:t>
            </a:r>
            <a:r>
              <a:rPr lang="ja-JP" altLang="en-US" sz="1400" dirty="0">
                <a:latin typeface="BIZ UDゴシック" panose="020B0400000000000000" pitchFamily="49" charset="-128"/>
                <a:ea typeface="BIZ UDゴシック" panose="020B0400000000000000" pitchFamily="49" charset="-128"/>
                <a:cs typeface="+mn-lt"/>
              </a:rPr>
              <a:t>私書箱につなぐ」をクリック</a:t>
            </a:r>
            <a:endParaRPr lang="en-US" altLang="ja-JP" sz="1400" dirty="0">
              <a:latin typeface="BIZ UDゴシック" panose="020B0400000000000000" pitchFamily="49" charset="-128"/>
              <a:ea typeface="BIZ UDゴシック" panose="020B0400000000000000" pitchFamily="49" charset="-128"/>
              <a:cs typeface="+mn-lt"/>
            </a:endParaRPr>
          </a:p>
          <a:p>
            <a:r>
              <a:rPr lang="ja-JP" altLang="en-US" sz="1400" dirty="0">
                <a:latin typeface="BIZ UDゴシック" panose="020B0400000000000000" pitchFamily="49" charset="-128"/>
                <a:ea typeface="BIZ UDゴシック" panose="020B0400000000000000" pitchFamily="49" charset="-128"/>
                <a:cs typeface="+mn-lt"/>
              </a:rPr>
              <a:t>　　　・ｅ－私書箱ログイン画面で「すでにアカウントをお持ちの方はこちら」をクリックし、ログイン方法選択画面からログイン。</a:t>
            </a:r>
            <a:endParaRPr lang="en-US" altLang="ja-JP" sz="1400" dirty="0">
              <a:latin typeface="BIZ UDゴシック" panose="020B0400000000000000" pitchFamily="49" charset="-128"/>
              <a:ea typeface="BIZ UDゴシック" panose="020B0400000000000000" pitchFamily="49" charset="-128"/>
              <a:cs typeface="+mn-lt"/>
            </a:endParaRPr>
          </a:p>
          <a:p>
            <a:r>
              <a:rPr lang="en-US" altLang="ja-JP" sz="1400" dirty="0">
                <a:latin typeface="BIZ UDゴシック" panose="020B0400000000000000" pitchFamily="49" charset="-128"/>
                <a:ea typeface="BIZ UDゴシック" panose="020B0400000000000000" pitchFamily="49" charset="-128"/>
                <a:cs typeface="+mn-lt"/>
              </a:rPr>
              <a:t>(</a:t>
            </a:r>
            <a:r>
              <a:rPr lang="ja-JP" altLang="en-US" sz="1400" dirty="0">
                <a:latin typeface="BIZ UDゴシック" panose="020B0400000000000000" pitchFamily="49" charset="-128"/>
                <a:ea typeface="BIZ UDゴシック" panose="020B0400000000000000" pitchFamily="49" charset="-128"/>
                <a:cs typeface="+mn-lt"/>
              </a:rPr>
              <a:t>二</a:t>
            </a:r>
            <a:r>
              <a:rPr lang="en-US" altLang="ja-JP" sz="1400" dirty="0">
                <a:latin typeface="BIZ UDゴシック" panose="020B0400000000000000" pitchFamily="49" charset="-128"/>
                <a:ea typeface="BIZ UDゴシック" panose="020B0400000000000000" pitchFamily="49" charset="-128"/>
                <a:cs typeface="+mn-lt"/>
              </a:rPr>
              <a:t>)</a:t>
            </a:r>
            <a:r>
              <a:rPr lang="ja-JP" altLang="en-US" sz="1400" dirty="0">
                <a:latin typeface="BIZ UDゴシック" panose="020B0400000000000000" pitchFamily="49" charset="-128"/>
                <a:ea typeface="BIZ UDゴシック" panose="020B0400000000000000" pitchFamily="49" charset="-128"/>
                <a:cs typeface="+mn-lt"/>
              </a:rPr>
              <a:t>　企業連携同意にチェックを入れて、「連携」をクリックし、次に表示される画面で連携済サービスとなっていることを確認。</a:t>
            </a:r>
            <a:endParaRPr lang="en-US" altLang="ja-JP" sz="1400" dirty="0">
              <a:latin typeface="BIZ UDゴシック" panose="020B0400000000000000" pitchFamily="49" charset="-128"/>
              <a:ea typeface="BIZ UDゴシック" panose="020B0400000000000000" pitchFamily="49" charset="-128"/>
              <a:cs typeface="+mn-lt"/>
            </a:endParaRPr>
          </a:p>
        </p:txBody>
      </p:sp>
      <p:sp>
        <p:nvSpPr>
          <p:cNvPr id="17" name="テキスト ボックス 4">
            <a:extLst>
              <a:ext uri="{FF2B5EF4-FFF2-40B4-BE49-F238E27FC236}">
                <a16:creationId xmlns:a16="http://schemas.microsoft.com/office/drawing/2014/main" id="{1F5874AA-0D66-4790-A27B-FC0C67446180}"/>
              </a:ext>
            </a:extLst>
          </p:cNvPr>
          <p:cNvSpPr txBox="1"/>
          <p:nvPr/>
        </p:nvSpPr>
        <p:spPr>
          <a:xfrm>
            <a:off x="769726" y="1601158"/>
            <a:ext cx="1142227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Wingdings"/>
              <a:buChar char="Ø"/>
            </a:pPr>
            <a:r>
              <a:rPr lang="ja-JP" altLang="en-US" dirty="0">
                <a:solidFill>
                  <a:srgbClr val="4472C4"/>
                </a:solidFill>
                <a:latin typeface="BIZ UDゴシック" panose="020B0400000000000000" pitchFamily="49" charset="-128"/>
                <a:ea typeface="BIZ UDゴシック" panose="020B0400000000000000" pitchFamily="49" charset="-128"/>
                <a:cs typeface="+mn-lt"/>
              </a:rPr>
              <a:t>保険料控除証明書・年末残高証明書・小規模企業共済等掛金控除証明書（ｅ－私書箱の場合） （続き）</a:t>
            </a:r>
            <a:endParaRPr lang="ja-JP" altLang="ja-JP" dirty="0">
              <a:solidFill>
                <a:srgbClr val="4472C4"/>
              </a:solidFill>
              <a:latin typeface="BIZ UDゴシック" panose="020B0400000000000000" pitchFamily="49" charset="-128"/>
              <a:ea typeface="BIZ UDゴシック" panose="020B0400000000000000" pitchFamily="49" charset="-128"/>
              <a:cs typeface="+mn-lt"/>
            </a:endParaRPr>
          </a:p>
          <a:p>
            <a:pPr algn="just"/>
            <a:r>
              <a:rPr lang="ja-JP" altLang="en-US" dirty="0">
                <a:latin typeface="BIZ UDゴシック" panose="020B0400000000000000" pitchFamily="49" charset="-128"/>
                <a:ea typeface="BIZ UDゴシック" panose="020B0400000000000000" pitchFamily="49" charset="-128"/>
                <a:cs typeface="+mn-lt"/>
              </a:rPr>
              <a:t>　保険会社等の「マイナポータル手続き」（保険会社等により名称が異なる場合があります）から</a:t>
            </a:r>
            <a:endParaRPr lang="en-US" altLang="ja-JP" dirty="0">
              <a:latin typeface="BIZ UDゴシック" panose="020B0400000000000000" pitchFamily="49" charset="-128"/>
              <a:ea typeface="BIZ UDゴシック" panose="020B0400000000000000" pitchFamily="49" charset="-128"/>
              <a:cs typeface="+mn-lt"/>
            </a:endParaRPr>
          </a:p>
          <a:p>
            <a:pPr algn="just"/>
            <a:r>
              <a:rPr lang="ja-JP" altLang="en-US" dirty="0">
                <a:latin typeface="BIZ UDゴシック" panose="020B0400000000000000" pitchFamily="49" charset="-128"/>
                <a:ea typeface="BIZ UDゴシック" panose="020B0400000000000000" pitchFamily="49" charset="-128"/>
                <a:cs typeface="+mn-lt"/>
              </a:rPr>
              <a:t>　連携設定を行います。</a:t>
            </a:r>
          </a:p>
        </p:txBody>
      </p:sp>
    </p:spTree>
    <p:extLst>
      <p:ext uri="{BB962C8B-B14F-4D97-AF65-F5344CB8AC3E}">
        <p14:creationId xmlns:p14="http://schemas.microsoft.com/office/powerpoint/2010/main" val="2456181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DB3ACDE-BA78-45E4-91CC-01A0846657E5}"/>
              </a:ext>
            </a:extLst>
          </p:cNvPr>
          <p:cNvSpPr/>
          <p:nvPr/>
        </p:nvSpPr>
        <p:spPr>
          <a:xfrm>
            <a:off x="2875" y="-4313"/>
            <a:ext cx="12191999" cy="6326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a:extLst>
              <a:ext uri="{FF2B5EF4-FFF2-40B4-BE49-F238E27FC236}">
                <a16:creationId xmlns:a16="http://schemas.microsoft.com/office/drawing/2014/main" id="{A705F9A0-E9D4-4C8E-8823-A549CE4AA5DE}"/>
              </a:ext>
            </a:extLst>
          </p:cNvPr>
          <p:cNvSpPr>
            <a:spLocks noGrp="1"/>
          </p:cNvSpPr>
          <p:nvPr>
            <p:ph type="title" idx="4294967295"/>
          </p:nvPr>
        </p:nvSpPr>
        <p:spPr>
          <a:xfrm>
            <a:off x="-1" y="-3175"/>
            <a:ext cx="12189125" cy="639763"/>
          </a:xfrm>
        </p:spPr>
        <p:txBody>
          <a:bodyPr>
            <a:noAutofit/>
          </a:bodyPr>
          <a:lstStyle/>
          <a:p>
            <a:r>
              <a:rPr lang="ja-JP" altLang="en-US" sz="2800" dirty="0">
                <a:latin typeface="BIZ UDゴシック" panose="020B0400000000000000" pitchFamily="49" charset="-128"/>
                <a:ea typeface="BIZ UDゴシック" panose="020B0400000000000000" pitchFamily="49" charset="-128"/>
                <a:cs typeface="Calibri Light"/>
              </a:rPr>
              <a:t>４　従業員のみなさんに行っていただきたいこと（７）</a:t>
            </a:r>
          </a:p>
        </p:txBody>
      </p:sp>
      <p:sp>
        <p:nvSpPr>
          <p:cNvPr id="9" name="スライド番号プレースホルダー 8">
            <a:extLst>
              <a:ext uri="{FF2B5EF4-FFF2-40B4-BE49-F238E27FC236}">
                <a16:creationId xmlns:a16="http://schemas.microsoft.com/office/drawing/2014/main" id="{87123A7F-BC55-4E81-9976-4C222DC3989B}"/>
              </a:ext>
            </a:extLst>
          </p:cNvPr>
          <p:cNvSpPr>
            <a:spLocks noGrp="1"/>
          </p:cNvSpPr>
          <p:nvPr>
            <p:ph type="sldNum" sz="quarter" idx="12"/>
          </p:nvPr>
        </p:nvSpPr>
        <p:spPr>
          <a:xfrm>
            <a:off x="9343845" y="6485746"/>
            <a:ext cx="2743200" cy="365125"/>
          </a:xfrm>
        </p:spPr>
        <p:txBody>
          <a:bodyPr/>
          <a:lstStyle/>
          <a:p>
            <a:fld id="{48F63A3B-78C7-47BE-AE5E-E10140E04643}" type="slidenum">
              <a:rPr lang="en-US" sz="1600" dirty="0"/>
              <a:t>12</a:t>
            </a:fld>
            <a:endParaRPr lang="ja-JP" altLang="en-US" sz="1600"/>
          </a:p>
        </p:txBody>
      </p:sp>
      <p:sp>
        <p:nvSpPr>
          <p:cNvPr id="14" name="テキスト ボックス 4">
            <a:extLst>
              <a:ext uri="{FF2B5EF4-FFF2-40B4-BE49-F238E27FC236}">
                <a16:creationId xmlns:a16="http://schemas.microsoft.com/office/drawing/2014/main" id="{0E99B91D-424C-473B-BACF-2780D5E13150}"/>
              </a:ext>
            </a:extLst>
          </p:cNvPr>
          <p:cNvSpPr txBox="1"/>
          <p:nvPr/>
        </p:nvSpPr>
        <p:spPr>
          <a:xfrm>
            <a:off x="395916" y="654708"/>
            <a:ext cx="1113957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b="1" dirty="0">
                <a:solidFill>
                  <a:srgbClr val="4472C4"/>
                </a:solidFill>
                <a:latin typeface="BIZ UDゴシック" panose="020B0400000000000000" pitchFamily="49" charset="-128"/>
                <a:ea typeface="BIZ UDゴシック" panose="020B0400000000000000" pitchFamily="49" charset="-128"/>
                <a:cs typeface="Calibri"/>
              </a:rPr>
              <a:t>②Ａ　マイナポータル連携による取得</a:t>
            </a:r>
          </a:p>
        </p:txBody>
      </p:sp>
      <p:sp>
        <p:nvSpPr>
          <p:cNvPr id="11" name="テキスト ボックス 4">
            <a:extLst>
              <a:ext uri="{FF2B5EF4-FFF2-40B4-BE49-F238E27FC236}">
                <a16:creationId xmlns:a16="http://schemas.microsoft.com/office/drawing/2014/main" id="{661E0EFE-416F-4BB4-8254-892FD095CAF1}"/>
              </a:ext>
            </a:extLst>
          </p:cNvPr>
          <p:cNvSpPr txBox="1"/>
          <p:nvPr/>
        </p:nvSpPr>
        <p:spPr>
          <a:xfrm>
            <a:off x="496555" y="1201048"/>
            <a:ext cx="1103893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dirty="0">
                <a:solidFill>
                  <a:schemeClr val="accent1"/>
                </a:solidFill>
                <a:latin typeface="BIZ UDゴシック" panose="020B0400000000000000" pitchFamily="49" charset="-128"/>
                <a:ea typeface="BIZ UDゴシック" panose="020B0400000000000000" pitchFamily="49" charset="-128"/>
                <a:cs typeface="Calibri"/>
              </a:rPr>
              <a:t>【手順４】</a:t>
            </a:r>
            <a:r>
              <a:rPr lang="ja-JP" altLang="en-US" sz="2000" dirty="0">
                <a:latin typeface="BIZ UDゴシック" panose="020B0400000000000000" pitchFamily="49" charset="-128"/>
                <a:ea typeface="BIZ UDゴシック" panose="020B0400000000000000" pitchFamily="49" charset="-128"/>
                <a:cs typeface="Calibri"/>
              </a:rPr>
              <a:t>手順３でマイナポータルと連携したサービスと保険会社等の連携設定を行います。</a:t>
            </a:r>
          </a:p>
        </p:txBody>
      </p:sp>
      <p:sp>
        <p:nvSpPr>
          <p:cNvPr id="16" name="テキスト ボックス 4">
            <a:extLst>
              <a:ext uri="{FF2B5EF4-FFF2-40B4-BE49-F238E27FC236}">
                <a16:creationId xmlns:a16="http://schemas.microsoft.com/office/drawing/2014/main" id="{24E97DE7-5891-445E-A940-19763BF823E0}"/>
              </a:ext>
            </a:extLst>
          </p:cNvPr>
          <p:cNvSpPr txBox="1"/>
          <p:nvPr/>
        </p:nvSpPr>
        <p:spPr>
          <a:xfrm>
            <a:off x="769725" y="1601158"/>
            <a:ext cx="11219075"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Wingdings"/>
              <a:buChar char="Ø"/>
            </a:pPr>
            <a:r>
              <a:rPr lang="ja-JP" altLang="en-US" dirty="0">
                <a:solidFill>
                  <a:schemeClr val="accent1"/>
                </a:solidFill>
                <a:latin typeface="BIZ UDゴシック" panose="020B0400000000000000" pitchFamily="49" charset="-128"/>
                <a:ea typeface="BIZ UDゴシック" panose="020B0400000000000000" pitchFamily="49" charset="-128"/>
                <a:cs typeface="+mn-lt"/>
              </a:rPr>
              <a:t>住宅借入金等特別控除証明書（ｅ－Ｔａｘ）</a:t>
            </a:r>
            <a:endParaRPr lang="en-US" altLang="ja-JP" dirty="0">
              <a:solidFill>
                <a:schemeClr val="accent1"/>
              </a:solidFill>
              <a:latin typeface="BIZ UDゴシック" panose="020B0400000000000000" pitchFamily="49" charset="-128"/>
              <a:ea typeface="BIZ UDゴシック" panose="020B0400000000000000" pitchFamily="49" charset="-128"/>
              <a:cs typeface="+mn-lt"/>
            </a:endParaRPr>
          </a:p>
          <a:p>
            <a:pPr algn="just"/>
            <a:r>
              <a:rPr lang="ja-JP" altLang="en-US" dirty="0">
                <a:latin typeface="BIZ UDゴシック" panose="020B0400000000000000" pitchFamily="49" charset="-128"/>
                <a:ea typeface="BIZ UDゴシック" panose="020B0400000000000000" pitchFamily="49" charset="-128"/>
                <a:cs typeface="+mn-lt"/>
              </a:rPr>
              <a:t>　</a:t>
            </a:r>
            <a:endParaRPr lang="en-US" altLang="ja-JP" dirty="0">
              <a:latin typeface="BIZ UDゴシック" panose="020B0400000000000000" pitchFamily="49" charset="-128"/>
              <a:ea typeface="BIZ UDゴシック" panose="020B0400000000000000" pitchFamily="49" charset="-128"/>
              <a:cs typeface="+mn-lt"/>
            </a:endParaRPr>
          </a:p>
          <a:p>
            <a:pPr algn="just"/>
            <a:r>
              <a:rPr lang="ja-JP" altLang="en-US" dirty="0">
                <a:latin typeface="BIZ UDゴシック" panose="020B0400000000000000" pitchFamily="49" charset="-128"/>
                <a:ea typeface="BIZ UDゴシック" panose="020B0400000000000000" pitchFamily="49" charset="-128"/>
                <a:cs typeface="+mn-lt"/>
              </a:rPr>
              <a:t>　</a:t>
            </a:r>
            <a:r>
              <a:rPr lang="en-US" altLang="ja-JP" dirty="0">
                <a:latin typeface="BIZ UDゴシック" panose="020B0400000000000000" pitchFamily="49" charset="-128"/>
                <a:ea typeface="BIZ UDゴシック" panose="020B0400000000000000" pitchFamily="49" charset="-128"/>
                <a:cs typeface="+mn-lt"/>
              </a:rPr>
              <a:t>【</a:t>
            </a:r>
            <a:r>
              <a:rPr lang="ja-JP" altLang="en-US" dirty="0">
                <a:latin typeface="BIZ UDゴシック" panose="020B0400000000000000" pitchFamily="49" charset="-128"/>
                <a:ea typeface="BIZ UDゴシック" panose="020B0400000000000000" pitchFamily="49" charset="-128"/>
                <a:cs typeface="+mn-lt"/>
              </a:rPr>
              <a:t>対象者</a:t>
            </a:r>
            <a:r>
              <a:rPr lang="en-US" altLang="ja-JP" dirty="0">
                <a:latin typeface="BIZ UDゴシック" panose="020B0400000000000000" pitchFamily="49" charset="-128"/>
                <a:ea typeface="BIZ UDゴシック" panose="020B0400000000000000" pitchFamily="49" charset="-128"/>
                <a:cs typeface="+mn-lt"/>
              </a:rPr>
              <a:t>】</a:t>
            </a:r>
            <a:r>
              <a:rPr lang="ja-JP" altLang="en-US" dirty="0">
                <a:latin typeface="BIZ UDゴシック" panose="020B0400000000000000" pitchFamily="49" charset="-128"/>
                <a:ea typeface="BIZ UDゴシック" panose="020B0400000000000000" pitchFamily="49" charset="-128"/>
                <a:cs typeface="+mn-lt"/>
              </a:rPr>
              <a:t>　平成</a:t>
            </a:r>
            <a:r>
              <a:rPr lang="en-US" altLang="ja-JP" dirty="0">
                <a:latin typeface="BIZ UDゴシック" panose="020B0400000000000000" pitchFamily="49" charset="-128"/>
                <a:ea typeface="BIZ UDゴシック" panose="020B0400000000000000" pitchFamily="49" charset="-128"/>
                <a:cs typeface="+mn-lt"/>
              </a:rPr>
              <a:t>31</a:t>
            </a:r>
            <a:r>
              <a:rPr lang="ja-JP" altLang="en-US" dirty="0">
                <a:latin typeface="BIZ UDゴシック" panose="020B0400000000000000" pitchFamily="49" charset="-128"/>
                <a:ea typeface="BIZ UDゴシック" panose="020B0400000000000000" pitchFamily="49" charset="-128"/>
                <a:cs typeface="+mn-lt"/>
              </a:rPr>
              <a:t>年１月以降、新規に住宅借入金等特別控除の適用を受けることができる方で、</a:t>
            </a:r>
            <a:endParaRPr lang="en-US" altLang="ja-JP" dirty="0">
              <a:latin typeface="BIZ UDゴシック" panose="020B0400000000000000" pitchFamily="49" charset="-128"/>
              <a:ea typeface="BIZ UDゴシック" panose="020B0400000000000000" pitchFamily="49" charset="-128"/>
              <a:cs typeface="+mn-lt"/>
            </a:endParaRPr>
          </a:p>
          <a:p>
            <a:pPr algn="just"/>
            <a:r>
              <a:rPr lang="ja-JP" altLang="en-US" dirty="0">
                <a:latin typeface="BIZ UDゴシック" panose="020B0400000000000000" pitchFamily="49" charset="-128"/>
                <a:ea typeface="BIZ UDゴシック" panose="020B0400000000000000" pitchFamily="49" charset="-128"/>
                <a:cs typeface="+mn-lt"/>
              </a:rPr>
              <a:t>　　　　　　　マイナンバーカードなどの電子証明書を利用してｅ－Ｔａｘにより令和元年分以降の</a:t>
            </a:r>
            <a:endParaRPr lang="en-US" altLang="ja-JP" dirty="0">
              <a:latin typeface="BIZ UDゴシック" panose="020B0400000000000000" pitchFamily="49" charset="-128"/>
              <a:ea typeface="BIZ UDゴシック" panose="020B0400000000000000" pitchFamily="49" charset="-128"/>
              <a:cs typeface="+mn-lt"/>
            </a:endParaRPr>
          </a:p>
          <a:p>
            <a:pPr algn="just"/>
            <a:r>
              <a:rPr lang="ja-JP" altLang="en-US" dirty="0">
                <a:latin typeface="BIZ UDゴシック" panose="020B0400000000000000" pitchFamily="49" charset="-128"/>
                <a:ea typeface="BIZ UDゴシック" panose="020B0400000000000000" pitchFamily="49" charset="-128"/>
                <a:cs typeface="+mn-lt"/>
              </a:rPr>
              <a:t>　　　　　　　確定申告書を提出する方</a:t>
            </a:r>
            <a:endParaRPr lang="en-US" altLang="ja-JP" dirty="0">
              <a:latin typeface="BIZ UDゴシック" panose="020B0400000000000000" pitchFamily="49" charset="-128"/>
              <a:ea typeface="BIZ UDゴシック" panose="020B0400000000000000" pitchFamily="49" charset="-128"/>
              <a:cs typeface="+mn-lt"/>
            </a:endParaRPr>
          </a:p>
          <a:p>
            <a:pPr algn="just"/>
            <a:endParaRPr lang="en-US" altLang="ja-JP" dirty="0">
              <a:latin typeface="BIZ UDゴシック" panose="020B0400000000000000" pitchFamily="49" charset="-128"/>
              <a:ea typeface="BIZ UDゴシック" panose="020B0400000000000000" pitchFamily="49" charset="-128"/>
              <a:cs typeface="+mn-lt"/>
            </a:endParaRPr>
          </a:p>
          <a:p>
            <a:pPr algn="just"/>
            <a:r>
              <a:rPr lang="ja-JP" altLang="en-US" dirty="0">
                <a:latin typeface="BIZ UDゴシック" panose="020B0400000000000000" pitchFamily="49" charset="-128"/>
                <a:ea typeface="BIZ UDゴシック" panose="020B0400000000000000" pitchFamily="49" charset="-128"/>
                <a:cs typeface="+mn-lt"/>
              </a:rPr>
              <a:t>　</a:t>
            </a:r>
            <a:r>
              <a:rPr lang="en-US" altLang="ja-JP" dirty="0">
                <a:latin typeface="BIZ UDゴシック" panose="020B0400000000000000" pitchFamily="49" charset="-128"/>
                <a:ea typeface="BIZ UDゴシック" panose="020B0400000000000000" pitchFamily="49" charset="-128"/>
                <a:cs typeface="+mn-lt"/>
              </a:rPr>
              <a:t>【</a:t>
            </a:r>
            <a:r>
              <a:rPr lang="ja-JP" altLang="en-US" dirty="0">
                <a:latin typeface="BIZ UDゴシック" panose="020B0400000000000000" pitchFamily="49" charset="-128"/>
                <a:ea typeface="BIZ UDゴシック" panose="020B0400000000000000" pitchFamily="49" charset="-128"/>
                <a:cs typeface="+mn-lt"/>
              </a:rPr>
              <a:t>申請方法</a:t>
            </a:r>
            <a:r>
              <a:rPr lang="en-US" altLang="ja-JP" dirty="0">
                <a:latin typeface="BIZ UDゴシック" panose="020B0400000000000000" pitchFamily="49" charset="-128"/>
                <a:ea typeface="BIZ UDゴシック" panose="020B0400000000000000" pitchFamily="49" charset="-128"/>
                <a:cs typeface="+mn-lt"/>
              </a:rPr>
              <a:t>】</a:t>
            </a:r>
            <a:r>
              <a:rPr lang="ja-JP" altLang="en-US" dirty="0">
                <a:latin typeface="BIZ UDゴシック" panose="020B0400000000000000" pitchFamily="49" charset="-128"/>
                <a:ea typeface="BIZ UDゴシック" panose="020B0400000000000000" pitchFamily="49" charset="-128"/>
                <a:cs typeface="+mn-lt"/>
              </a:rPr>
              <a:t>電子証明書を利用して令和元年分以降の確定申告書を作成する際に、「（特定増改築</a:t>
            </a:r>
            <a:endParaRPr lang="en-US" altLang="ja-JP" dirty="0">
              <a:latin typeface="BIZ UDゴシック" panose="020B0400000000000000" pitchFamily="49" charset="-128"/>
              <a:ea typeface="BIZ UDゴシック" panose="020B0400000000000000" pitchFamily="49" charset="-128"/>
              <a:cs typeface="+mn-lt"/>
            </a:endParaRPr>
          </a:p>
          <a:p>
            <a:pPr algn="just"/>
            <a:r>
              <a:rPr lang="ja-JP" altLang="en-US" dirty="0">
                <a:latin typeface="BIZ UDゴシック" panose="020B0400000000000000" pitchFamily="49" charset="-128"/>
                <a:ea typeface="BIZ UDゴシック" panose="020B0400000000000000" pitchFamily="49" charset="-128"/>
                <a:cs typeface="+mn-lt"/>
              </a:rPr>
              <a:t>　　　　　　　等の）住宅借入金等特別控除額の計算明細書」等において、「控除証明書について、</a:t>
            </a:r>
            <a:endParaRPr lang="en-US" altLang="ja-JP" dirty="0">
              <a:latin typeface="BIZ UDゴシック" panose="020B0400000000000000" pitchFamily="49" charset="-128"/>
              <a:ea typeface="BIZ UDゴシック" panose="020B0400000000000000" pitchFamily="49" charset="-128"/>
              <a:cs typeface="+mn-lt"/>
            </a:endParaRPr>
          </a:p>
          <a:p>
            <a:pPr algn="just"/>
            <a:r>
              <a:rPr lang="ja-JP" altLang="en-US" dirty="0">
                <a:latin typeface="BIZ UDゴシック" panose="020B0400000000000000" pitchFamily="49" charset="-128"/>
                <a:ea typeface="BIZ UDゴシック" panose="020B0400000000000000" pitchFamily="49" charset="-128"/>
                <a:cs typeface="+mn-lt"/>
              </a:rPr>
              <a:t>　　　　　　　電子情報処理組織（ｅ－Ｔａｘ）による交付を希望する」欄を選択し、確定申告書と</a:t>
            </a:r>
            <a:endParaRPr lang="en-US" altLang="ja-JP" dirty="0">
              <a:latin typeface="BIZ UDゴシック" panose="020B0400000000000000" pitchFamily="49" charset="-128"/>
              <a:ea typeface="BIZ UDゴシック" panose="020B0400000000000000" pitchFamily="49" charset="-128"/>
              <a:cs typeface="+mn-lt"/>
            </a:endParaRPr>
          </a:p>
          <a:p>
            <a:pPr algn="just"/>
            <a:r>
              <a:rPr lang="ja-JP" altLang="en-US" dirty="0">
                <a:latin typeface="BIZ UDゴシック" panose="020B0400000000000000" pitchFamily="49" charset="-128"/>
                <a:ea typeface="BIZ UDゴシック" panose="020B0400000000000000" pitchFamily="49" charset="-128"/>
                <a:cs typeface="+mn-lt"/>
              </a:rPr>
              <a:t>　　　　　　　ともにｅ－Ｔａｘで送信すること</a:t>
            </a:r>
            <a:endParaRPr lang="ja-JP" dirty="0">
              <a:latin typeface="BIZ UDゴシック" panose="020B0400000000000000" pitchFamily="49" charset="-128"/>
              <a:ea typeface="BIZ UDゴシック" panose="020B0400000000000000" pitchFamily="49" charset="-128"/>
              <a:cs typeface="+mn-lt"/>
            </a:endParaRPr>
          </a:p>
        </p:txBody>
      </p:sp>
      <p:sp>
        <p:nvSpPr>
          <p:cNvPr id="10" name="テキスト ボックス 9">
            <a:extLst>
              <a:ext uri="{FF2B5EF4-FFF2-40B4-BE49-F238E27FC236}">
                <a16:creationId xmlns:a16="http://schemas.microsoft.com/office/drawing/2014/main" id="{E2D97F09-C2B1-419A-97E2-435109C3F016}"/>
              </a:ext>
            </a:extLst>
          </p:cNvPr>
          <p:cNvSpPr txBox="1"/>
          <p:nvPr/>
        </p:nvSpPr>
        <p:spPr>
          <a:xfrm>
            <a:off x="899118" y="4824142"/>
            <a:ext cx="994985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b="1" dirty="0">
                <a:latin typeface="BIZ UDゴシック" panose="020B0400000000000000" pitchFamily="49" charset="-128"/>
                <a:ea typeface="BIZ UDゴシック" panose="020B0400000000000000" pitchFamily="49" charset="-128"/>
                <a:cs typeface="+mn-lt"/>
              </a:rPr>
              <a:t>　</a:t>
            </a:r>
            <a:r>
              <a:rPr lang="ja-JP" altLang="en-US" sz="2400" b="1" dirty="0">
                <a:latin typeface="BIZ UDゴシック" panose="020B0400000000000000" pitchFamily="49" charset="-128"/>
                <a:ea typeface="BIZ UDゴシック" panose="020B0400000000000000" pitchFamily="49" charset="-128"/>
                <a:cs typeface="+mn-lt"/>
              </a:rPr>
              <a:t>上記手順を実施後、「年調ソフト」での年末調整書類作成の際に</a:t>
            </a:r>
          </a:p>
          <a:p>
            <a:r>
              <a:rPr lang="ja-JP" altLang="en-US" sz="2400" b="1" dirty="0">
                <a:latin typeface="BIZ UDゴシック" panose="020B0400000000000000" pitchFamily="49" charset="-128"/>
                <a:ea typeface="BIZ UDゴシック" panose="020B0400000000000000" pitchFamily="49" charset="-128"/>
                <a:cs typeface="+mn-lt"/>
              </a:rPr>
              <a:t>「マイナポータル連携」を選択すれば控除証明書データを取得できます。</a:t>
            </a:r>
          </a:p>
        </p:txBody>
      </p:sp>
    </p:spTree>
    <p:extLst>
      <p:ext uri="{BB962C8B-B14F-4D97-AF65-F5344CB8AC3E}">
        <p14:creationId xmlns:p14="http://schemas.microsoft.com/office/powerpoint/2010/main" val="3349852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98929E1B-0A0D-4E3B-AA8F-37C94F01F1A4}"/>
              </a:ext>
            </a:extLst>
          </p:cNvPr>
          <p:cNvSpPr/>
          <p:nvPr/>
        </p:nvSpPr>
        <p:spPr>
          <a:xfrm>
            <a:off x="879894" y="1116056"/>
            <a:ext cx="10854906" cy="76199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ゴシック" panose="020B0400000000000000" pitchFamily="49" charset="-128"/>
              <a:ea typeface="BIZ UDゴシック" panose="020B0400000000000000" pitchFamily="49" charset="-128"/>
            </a:endParaRPr>
          </a:p>
        </p:txBody>
      </p:sp>
      <p:sp>
        <p:nvSpPr>
          <p:cNvPr id="4" name="正方形/長方形 3">
            <a:extLst>
              <a:ext uri="{FF2B5EF4-FFF2-40B4-BE49-F238E27FC236}">
                <a16:creationId xmlns:a16="http://schemas.microsoft.com/office/drawing/2014/main" id="{8DB3ACDE-BA78-45E4-91CC-01A0846657E5}"/>
              </a:ext>
            </a:extLst>
          </p:cNvPr>
          <p:cNvSpPr/>
          <p:nvPr/>
        </p:nvSpPr>
        <p:spPr>
          <a:xfrm>
            <a:off x="2875" y="-4313"/>
            <a:ext cx="12191999" cy="6326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ゴシック" panose="020B0400000000000000" pitchFamily="49" charset="-128"/>
              <a:ea typeface="BIZ UDゴシック" panose="020B0400000000000000" pitchFamily="49" charset="-128"/>
            </a:endParaRPr>
          </a:p>
        </p:txBody>
      </p:sp>
      <p:sp>
        <p:nvSpPr>
          <p:cNvPr id="2" name="タイトル 1">
            <a:extLst>
              <a:ext uri="{FF2B5EF4-FFF2-40B4-BE49-F238E27FC236}">
                <a16:creationId xmlns:a16="http://schemas.microsoft.com/office/drawing/2014/main" id="{A705F9A0-E9D4-4C8E-8823-A549CE4AA5DE}"/>
              </a:ext>
            </a:extLst>
          </p:cNvPr>
          <p:cNvSpPr>
            <a:spLocks noGrp="1"/>
          </p:cNvSpPr>
          <p:nvPr>
            <p:ph type="title" idx="4294967295"/>
          </p:nvPr>
        </p:nvSpPr>
        <p:spPr>
          <a:xfrm>
            <a:off x="-1" y="-3175"/>
            <a:ext cx="12189125" cy="639763"/>
          </a:xfrm>
        </p:spPr>
        <p:txBody>
          <a:bodyPr>
            <a:noAutofit/>
          </a:bodyPr>
          <a:lstStyle/>
          <a:p>
            <a:r>
              <a:rPr lang="ja-JP" altLang="en-US" sz="2800" dirty="0">
                <a:latin typeface="BIZ UDゴシック" panose="020B0400000000000000" pitchFamily="49" charset="-128"/>
                <a:ea typeface="BIZ UDゴシック" panose="020B0400000000000000" pitchFamily="49" charset="-128"/>
                <a:cs typeface="Calibri Light"/>
              </a:rPr>
              <a:t>４　従業員のみなさんに行っていただきたいこと（８）</a:t>
            </a:r>
          </a:p>
        </p:txBody>
      </p:sp>
      <p:sp>
        <p:nvSpPr>
          <p:cNvPr id="9" name="スライド番号プレースホルダー 8">
            <a:extLst>
              <a:ext uri="{FF2B5EF4-FFF2-40B4-BE49-F238E27FC236}">
                <a16:creationId xmlns:a16="http://schemas.microsoft.com/office/drawing/2014/main" id="{87123A7F-BC55-4E81-9976-4C222DC3989B}"/>
              </a:ext>
            </a:extLst>
          </p:cNvPr>
          <p:cNvSpPr>
            <a:spLocks noGrp="1"/>
          </p:cNvSpPr>
          <p:nvPr>
            <p:ph type="sldNum" sz="quarter" idx="12"/>
          </p:nvPr>
        </p:nvSpPr>
        <p:spPr>
          <a:xfrm>
            <a:off x="9343845" y="6485746"/>
            <a:ext cx="2743200" cy="365125"/>
          </a:xfrm>
        </p:spPr>
        <p:txBody>
          <a:bodyPr/>
          <a:lstStyle/>
          <a:p>
            <a:fld id="{48F63A3B-78C7-47BE-AE5E-E10140E04643}" type="slidenum">
              <a:rPr lang="en-US" sz="1600" dirty="0"/>
              <a:t>13</a:t>
            </a:fld>
            <a:endParaRPr lang="ja-JP" altLang="en-US" sz="1600"/>
          </a:p>
        </p:txBody>
      </p:sp>
      <p:sp>
        <p:nvSpPr>
          <p:cNvPr id="14" name="テキスト ボックス 4">
            <a:extLst>
              <a:ext uri="{FF2B5EF4-FFF2-40B4-BE49-F238E27FC236}">
                <a16:creationId xmlns:a16="http://schemas.microsoft.com/office/drawing/2014/main" id="{0E99B91D-424C-473B-BACF-2780D5E13150}"/>
              </a:ext>
            </a:extLst>
          </p:cNvPr>
          <p:cNvSpPr txBox="1"/>
          <p:nvPr/>
        </p:nvSpPr>
        <p:spPr>
          <a:xfrm>
            <a:off x="395916" y="654708"/>
            <a:ext cx="1113957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b="1" dirty="0">
                <a:solidFill>
                  <a:srgbClr val="4472C4"/>
                </a:solidFill>
                <a:latin typeface="BIZ UDゴシック" panose="020B0400000000000000" pitchFamily="49" charset="-128"/>
                <a:ea typeface="BIZ UDゴシック" panose="020B0400000000000000" pitchFamily="49" charset="-128"/>
                <a:cs typeface="Calibri"/>
              </a:rPr>
              <a:t>②Ｂ　保険会社のウェブサイトから取得</a:t>
            </a:r>
          </a:p>
        </p:txBody>
      </p:sp>
      <p:sp>
        <p:nvSpPr>
          <p:cNvPr id="15" name="テキスト ボックス 4">
            <a:extLst>
              <a:ext uri="{FF2B5EF4-FFF2-40B4-BE49-F238E27FC236}">
                <a16:creationId xmlns:a16="http://schemas.microsoft.com/office/drawing/2014/main" id="{89A97F76-363C-4988-A446-EA49539A1A4B}"/>
              </a:ext>
            </a:extLst>
          </p:cNvPr>
          <p:cNvSpPr txBox="1"/>
          <p:nvPr/>
        </p:nvSpPr>
        <p:spPr>
          <a:xfrm>
            <a:off x="1071650" y="1114784"/>
            <a:ext cx="1078014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Ø"/>
            </a:pPr>
            <a:r>
              <a:rPr lang="ja-JP" altLang="en-US" sz="2000">
                <a:latin typeface="BIZ UDゴシック" panose="020B0400000000000000" pitchFamily="49" charset="-128"/>
                <a:ea typeface="BIZ UDゴシック" panose="020B0400000000000000" pitchFamily="49" charset="-128"/>
                <a:cs typeface="Calibri"/>
              </a:rPr>
              <a:t>保険会社のウェブサイトで「お客様ページ」の開設が必要となることが多い</a:t>
            </a:r>
          </a:p>
          <a:p>
            <a:pPr marL="342900" indent="-342900">
              <a:buFont typeface="Wingdings"/>
              <a:buChar char="Ø"/>
            </a:pPr>
            <a:r>
              <a:rPr lang="ja-JP" altLang="en-US" sz="2000">
                <a:latin typeface="BIZ UDゴシック" panose="020B0400000000000000" pitchFamily="49" charset="-128"/>
                <a:ea typeface="BIZ UDゴシック" panose="020B0400000000000000" pitchFamily="49" charset="-128"/>
                <a:cs typeface="Calibri"/>
              </a:rPr>
              <a:t>控除証明書データをダウンロードして、「年調ソフト」にアップロードする</a:t>
            </a:r>
          </a:p>
        </p:txBody>
      </p:sp>
      <p:sp>
        <p:nvSpPr>
          <p:cNvPr id="7" name="テキスト ボックス 4">
            <a:extLst>
              <a:ext uri="{FF2B5EF4-FFF2-40B4-BE49-F238E27FC236}">
                <a16:creationId xmlns:a16="http://schemas.microsoft.com/office/drawing/2014/main" id="{697B189B-9C07-4A8E-AD6E-29948A1D6501}"/>
              </a:ext>
            </a:extLst>
          </p:cNvPr>
          <p:cNvSpPr txBox="1"/>
          <p:nvPr/>
        </p:nvSpPr>
        <p:spPr>
          <a:xfrm>
            <a:off x="625951" y="2078067"/>
            <a:ext cx="1078014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dirty="0">
                <a:solidFill>
                  <a:schemeClr val="accent1"/>
                </a:solidFill>
                <a:latin typeface="BIZ UDゴシック" panose="020B0400000000000000" pitchFamily="49" charset="-128"/>
                <a:ea typeface="BIZ UDゴシック" panose="020B0400000000000000" pitchFamily="49" charset="-128"/>
                <a:cs typeface="Calibri"/>
              </a:rPr>
              <a:t>【手順１】</a:t>
            </a:r>
            <a:r>
              <a:rPr lang="ja-JP" altLang="en-US" sz="2000" dirty="0">
                <a:latin typeface="BIZ UDゴシック" panose="020B0400000000000000" pitchFamily="49" charset="-128"/>
                <a:ea typeface="BIZ UDゴシック" panose="020B0400000000000000" pitchFamily="49" charset="-128"/>
                <a:cs typeface="Calibri"/>
              </a:rPr>
              <a:t>保険会社のウェブサイトにアクセス</a:t>
            </a:r>
            <a:endParaRPr lang="en-US" altLang="ja-JP" sz="2000" dirty="0">
              <a:latin typeface="BIZ UDゴシック" panose="020B0400000000000000" pitchFamily="49" charset="-128"/>
              <a:ea typeface="BIZ UDゴシック" panose="020B0400000000000000" pitchFamily="49" charset="-128"/>
              <a:cs typeface="Calibri"/>
            </a:endParaRPr>
          </a:p>
          <a:p>
            <a:endParaRPr lang="ja-JP" altLang="en-US" sz="2000" dirty="0">
              <a:latin typeface="BIZ UDゴシック" panose="020B0400000000000000" pitchFamily="49" charset="-128"/>
              <a:ea typeface="BIZ UDゴシック" panose="020B0400000000000000" pitchFamily="49" charset="-128"/>
              <a:cs typeface="Calibri"/>
            </a:endParaRPr>
          </a:p>
          <a:p>
            <a:r>
              <a:rPr lang="ja-JP" altLang="en-US" sz="2000" dirty="0">
                <a:solidFill>
                  <a:schemeClr val="accent1"/>
                </a:solidFill>
                <a:latin typeface="BIZ UDゴシック" panose="020B0400000000000000" pitchFamily="49" charset="-128"/>
                <a:ea typeface="BIZ UDゴシック" panose="020B0400000000000000" pitchFamily="49" charset="-128"/>
                <a:cs typeface="Calibri"/>
              </a:rPr>
              <a:t>【手順２】</a:t>
            </a:r>
            <a:r>
              <a:rPr lang="ja-JP" altLang="en-US" sz="2000" dirty="0">
                <a:latin typeface="BIZ UDゴシック" panose="020B0400000000000000" pitchFamily="49" charset="-128"/>
                <a:ea typeface="BIZ UDゴシック" panose="020B0400000000000000" pitchFamily="49" charset="-128"/>
                <a:cs typeface="Calibri"/>
              </a:rPr>
              <a:t>保険料控除証明書の電子発行を選択</a:t>
            </a:r>
          </a:p>
          <a:p>
            <a:r>
              <a:rPr lang="ja-JP" altLang="en-US" sz="2000" dirty="0">
                <a:latin typeface="BIZ UDゴシック" panose="020B0400000000000000" pitchFamily="49" charset="-128"/>
                <a:ea typeface="BIZ UDゴシック" panose="020B0400000000000000" pitchFamily="49" charset="-128"/>
                <a:cs typeface="Calibri"/>
              </a:rPr>
              <a:t>　　　　　（保険会社によっては、「保険料控除証明書の再発行」）</a:t>
            </a:r>
          </a:p>
        </p:txBody>
      </p:sp>
      <p:sp>
        <p:nvSpPr>
          <p:cNvPr id="12" name="テキスト ボックス 4">
            <a:extLst>
              <a:ext uri="{FF2B5EF4-FFF2-40B4-BE49-F238E27FC236}">
                <a16:creationId xmlns:a16="http://schemas.microsoft.com/office/drawing/2014/main" id="{69909070-6589-4C87-ACC6-F548F91EF275}"/>
              </a:ext>
            </a:extLst>
          </p:cNvPr>
          <p:cNvSpPr txBox="1"/>
          <p:nvPr/>
        </p:nvSpPr>
        <p:spPr>
          <a:xfrm>
            <a:off x="1891158" y="3418629"/>
            <a:ext cx="983123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ja-JP" altLang="en-US" sz="2000" dirty="0">
                <a:latin typeface="BIZ UDゴシック" panose="020B0400000000000000" pitchFamily="49" charset="-128"/>
                <a:ea typeface="BIZ UDゴシック" panose="020B0400000000000000" pitchFamily="49" charset="-128"/>
                <a:cs typeface="+mn-lt"/>
              </a:rPr>
              <a:t>保険会社のウェブサイトの案内に従って保険料控除証明書をダウンロードします。</a:t>
            </a:r>
          </a:p>
          <a:p>
            <a:pPr algn="just"/>
            <a:r>
              <a:rPr lang="ja-JP" altLang="en-US" sz="2000" dirty="0">
                <a:latin typeface="BIZ UDゴシック" panose="020B0400000000000000" pitchFamily="49" charset="-128"/>
                <a:ea typeface="BIZ UDゴシック" panose="020B0400000000000000" pitchFamily="49" charset="-128"/>
                <a:cs typeface="+mn-lt"/>
              </a:rPr>
              <a:t>（ファイルの形式は「xml」という形式です。）</a:t>
            </a:r>
          </a:p>
        </p:txBody>
      </p:sp>
      <p:sp>
        <p:nvSpPr>
          <p:cNvPr id="5" name="テキスト ボックス 4">
            <a:extLst>
              <a:ext uri="{FF2B5EF4-FFF2-40B4-BE49-F238E27FC236}">
                <a16:creationId xmlns:a16="http://schemas.microsoft.com/office/drawing/2014/main" id="{FBB0F743-4AFE-45AE-B8F2-7DBEBB87902E}"/>
              </a:ext>
            </a:extLst>
          </p:cNvPr>
          <p:cNvSpPr txBox="1"/>
          <p:nvPr/>
        </p:nvSpPr>
        <p:spPr>
          <a:xfrm>
            <a:off x="899119" y="4824142"/>
            <a:ext cx="942598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dirty="0">
                <a:latin typeface="BIZ UDゴシック" panose="020B0400000000000000" pitchFamily="49" charset="-128"/>
                <a:ea typeface="BIZ UDゴシック" panose="020B0400000000000000" pitchFamily="49" charset="-128"/>
                <a:cs typeface="+mn-lt"/>
              </a:rPr>
              <a:t>　</a:t>
            </a:r>
            <a:r>
              <a:rPr lang="ja-JP" altLang="en-US" sz="2400" b="1" dirty="0">
                <a:latin typeface="BIZ UDゴシック" panose="020B0400000000000000" pitchFamily="49" charset="-128"/>
                <a:ea typeface="BIZ UDゴシック" panose="020B0400000000000000" pitchFamily="49" charset="-128"/>
                <a:cs typeface="+mn-lt"/>
              </a:rPr>
              <a:t>上記手順を実施後、「年調ソフト」での年末調整書類作成の際に</a:t>
            </a:r>
            <a:endParaRPr lang="en-US" altLang="ja-JP" sz="2400" b="1" dirty="0">
              <a:latin typeface="BIZ UDゴシック" panose="020B0400000000000000" pitchFamily="49" charset="-128"/>
              <a:ea typeface="BIZ UDゴシック" panose="020B0400000000000000" pitchFamily="49" charset="-128"/>
              <a:cs typeface="+mn-lt"/>
            </a:endParaRPr>
          </a:p>
          <a:p>
            <a:r>
              <a:rPr lang="ja-JP" altLang="en-US" sz="2400" b="1" dirty="0">
                <a:latin typeface="BIZ UDゴシック" panose="020B0400000000000000" pitchFamily="49" charset="-128"/>
                <a:ea typeface="BIZ UDゴシック" panose="020B0400000000000000" pitchFamily="49" charset="-128"/>
                <a:cs typeface="+mn-lt"/>
              </a:rPr>
              <a:t>ダウンロードしたファイルを選択することで、控除証明書データを</a:t>
            </a:r>
            <a:endParaRPr lang="en-US" altLang="ja-JP" sz="2400" b="1" dirty="0">
              <a:latin typeface="BIZ UDゴシック" panose="020B0400000000000000" pitchFamily="49" charset="-128"/>
              <a:ea typeface="BIZ UDゴシック" panose="020B0400000000000000" pitchFamily="49" charset="-128"/>
              <a:cs typeface="+mn-lt"/>
            </a:endParaRPr>
          </a:p>
          <a:p>
            <a:r>
              <a:rPr lang="ja-JP" altLang="en-US" sz="2400" b="1" dirty="0">
                <a:latin typeface="BIZ UDゴシック" panose="020B0400000000000000" pitchFamily="49" charset="-128"/>
                <a:ea typeface="BIZ UDゴシック" panose="020B0400000000000000" pitchFamily="49" charset="-128"/>
                <a:cs typeface="+mn-lt"/>
              </a:rPr>
              <a:t>インポートできます。</a:t>
            </a:r>
          </a:p>
        </p:txBody>
      </p:sp>
    </p:spTree>
    <p:extLst>
      <p:ext uri="{BB962C8B-B14F-4D97-AF65-F5344CB8AC3E}">
        <p14:creationId xmlns:p14="http://schemas.microsoft.com/office/powerpoint/2010/main" val="2705869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DB3ACDE-BA78-45E4-91CC-01A0846657E5}"/>
              </a:ext>
            </a:extLst>
          </p:cNvPr>
          <p:cNvSpPr/>
          <p:nvPr/>
        </p:nvSpPr>
        <p:spPr>
          <a:xfrm>
            <a:off x="2875" y="-4313"/>
            <a:ext cx="12191999" cy="6326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ゴシック" panose="020B0400000000000000" pitchFamily="49" charset="-128"/>
              <a:ea typeface="BIZ UDゴシック" panose="020B0400000000000000" pitchFamily="49" charset="-128"/>
            </a:endParaRPr>
          </a:p>
        </p:txBody>
      </p:sp>
      <p:sp>
        <p:nvSpPr>
          <p:cNvPr id="2" name="タイトル 1">
            <a:extLst>
              <a:ext uri="{FF2B5EF4-FFF2-40B4-BE49-F238E27FC236}">
                <a16:creationId xmlns:a16="http://schemas.microsoft.com/office/drawing/2014/main" id="{A705F9A0-E9D4-4C8E-8823-A549CE4AA5DE}"/>
              </a:ext>
            </a:extLst>
          </p:cNvPr>
          <p:cNvSpPr>
            <a:spLocks noGrp="1"/>
          </p:cNvSpPr>
          <p:nvPr>
            <p:ph type="title" idx="4294967295"/>
          </p:nvPr>
        </p:nvSpPr>
        <p:spPr>
          <a:xfrm>
            <a:off x="0" y="-3175"/>
            <a:ext cx="8770938" cy="639763"/>
          </a:xfrm>
        </p:spPr>
        <p:txBody>
          <a:bodyPr>
            <a:noAutofit/>
          </a:bodyPr>
          <a:lstStyle/>
          <a:p>
            <a:r>
              <a:rPr lang="ja-JP" altLang="en-US" sz="2800" dirty="0">
                <a:latin typeface="BIZ UDゴシック" panose="020B0400000000000000" pitchFamily="49" charset="-128"/>
                <a:ea typeface="BIZ UDゴシック" panose="020B0400000000000000" pitchFamily="49" charset="-128"/>
                <a:cs typeface="Calibri Light"/>
              </a:rPr>
              <a:t>５　最後に</a:t>
            </a:r>
          </a:p>
        </p:txBody>
      </p:sp>
      <p:sp>
        <p:nvSpPr>
          <p:cNvPr id="9" name="スライド番号プレースホルダー 8">
            <a:extLst>
              <a:ext uri="{FF2B5EF4-FFF2-40B4-BE49-F238E27FC236}">
                <a16:creationId xmlns:a16="http://schemas.microsoft.com/office/drawing/2014/main" id="{87123A7F-BC55-4E81-9976-4C222DC3989B}"/>
              </a:ext>
            </a:extLst>
          </p:cNvPr>
          <p:cNvSpPr>
            <a:spLocks noGrp="1"/>
          </p:cNvSpPr>
          <p:nvPr>
            <p:ph type="sldNum" sz="quarter" idx="12"/>
          </p:nvPr>
        </p:nvSpPr>
        <p:spPr>
          <a:xfrm>
            <a:off x="9343845" y="6485746"/>
            <a:ext cx="2743200" cy="365125"/>
          </a:xfrm>
        </p:spPr>
        <p:txBody>
          <a:bodyPr/>
          <a:lstStyle/>
          <a:p>
            <a:fld id="{48F63A3B-78C7-47BE-AE5E-E10140E04643}" type="slidenum">
              <a:rPr lang="en-US" sz="1600" dirty="0"/>
              <a:t>14</a:t>
            </a:fld>
            <a:endParaRPr lang="ja-JP" altLang="en-US" sz="1600" dirty="0"/>
          </a:p>
        </p:txBody>
      </p:sp>
      <p:sp>
        <p:nvSpPr>
          <p:cNvPr id="15" name="テキスト ボックス 4">
            <a:extLst>
              <a:ext uri="{FF2B5EF4-FFF2-40B4-BE49-F238E27FC236}">
                <a16:creationId xmlns:a16="http://schemas.microsoft.com/office/drawing/2014/main" id="{89A97F76-363C-4988-A446-EA49539A1A4B}"/>
              </a:ext>
            </a:extLst>
          </p:cNvPr>
          <p:cNvSpPr txBox="1"/>
          <p:nvPr/>
        </p:nvSpPr>
        <p:spPr>
          <a:xfrm>
            <a:off x="625952" y="868452"/>
            <a:ext cx="11121548" cy="52322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dirty="0">
                <a:latin typeface="BIZ UDゴシック" panose="020B0400000000000000" pitchFamily="49" charset="-128"/>
                <a:ea typeface="BIZ UDゴシック" panose="020B0400000000000000" pitchFamily="49" charset="-128"/>
                <a:cs typeface="Calibri"/>
              </a:rPr>
              <a:t>（国税庁ホームページで調べる）</a:t>
            </a:r>
            <a:endParaRPr lang="en-US" altLang="ja-JP" sz="2000" dirty="0">
              <a:latin typeface="BIZ UDゴシック" panose="020B0400000000000000" pitchFamily="49" charset="-128"/>
              <a:ea typeface="BIZ UDゴシック" panose="020B0400000000000000" pitchFamily="49" charset="-128"/>
              <a:cs typeface="Calibri"/>
            </a:endParaRPr>
          </a:p>
          <a:p>
            <a:r>
              <a:rPr lang="ja-JP" altLang="en-US" sz="2000" dirty="0">
                <a:latin typeface="BIZ UDゴシック" panose="020B0400000000000000" pitchFamily="49" charset="-128"/>
                <a:ea typeface="BIZ UDゴシック" panose="020B0400000000000000" pitchFamily="49" charset="-128"/>
                <a:cs typeface="Calibri"/>
              </a:rPr>
              <a:t>　・年末調整電子化に関するパンフレット（よくある質問等）</a:t>
            </a:r>
            <a:endParaRPr lang="en-US" altLang="ja-JP" sz="2000" dirty="0">
              <a:latin typeface="BIZ UDゴシック" panose="020B0400000000000000" pitchFamily="49" charset="-128"/>
              <a:ea typeface="BIZ UDゴシック" panose="020B0400000000000000" pitchFamily="49" charset="-128"/>
              <a:cs typeface="Calibri"/>
            </a:endParaRPr>
          </a:p>
          <a:p>
            <a:endParaRPr lang="en-US" altLang="ja-JP" sz="2000" dirty="0">
              <a:latin typeface="BIZ UDゴシック" panose="020B0400000000000000" pitchFamily="49" charset="-128"/>
              <a:ea typeface="BIZ UDゴシック" panose="020B0400000000000000" pitchFamily="49" charset="-128"/>
              <a:cs typeface="Calibri"/>
            </a:endParaRPr>
          </a:p>
          <a:p>
            <a:endParaRPr lang="en-US" altLang="ja-JP" sz="2000" dirty="0">
              <a:latin typeface="BIZ UDゴシック" panose="020B0400000000000000" pitchFamily="49" charset="-128"/>
              <a:ea typeface="BIZ UDゴシック" panose="020B0400000000000000" pitchFamily="49" charset="-128"/>
              <a:cs typeface="Calibri"/>
            </a:endParaRPr>
          </a:p>
          <a:p>
            <a:r>
              <a:rPr lang="ja-JP" altLang="en-US" sz="2000" dirty="0">
                <a:latin typeface="BIZ UDゴシック" panose="020B0400000000000000" pitchFamily="49" charset="-128"/>
                <a:ea typeface="BIZ UDゴシック" panose="020B0400000000000000" pitchFamily="49" charset="-128"/>
                <a:cs typeface="Calibri"/>
              </a:rPr>
              <a:t>　・年調ソフトの操作方法等（マニュアル）</a:t>
            </a:r>
            <a:endParaRPr lang="en-US" altLang="ja-JP" sz="2000" dirty="0">
              <a:latin typeface="BIZ UDゴシック" panose="020B0400000000000000" pitchFamily="49" charset="-128"/>
              <a:ea typeface="BIZ UDゴシック" panose="020B0400000000000000" pitchFamily="49" charset="-128"/>
              <a:cs typeface="Calibri"/>
            </a:endParaRPr>
          </a:p>
          <a:p>
            <a:endParaRPr lang="en-US" altLang="ja-JP" sz="1400" dirty="0">
              <a:latin typeface="BIZ UDゴシック" panose="020B0400000000000000" pitchFamily="49" charset="-128"/>
              <a:ea typeface="BIZ UDゴシック" panose="020B0400000000000000" pitchFamily="49" charset="-128"/>
              <a:cs typeface="Calibri"/>
            </a:endParaRPr>
          </a:p>
          <a:p>
            <a:pPr marL="342900" indent="-342900">
              <a:buFont typeface="Wingdings"/>
              <a:buChar char="Ø"/>
            </a:pPr>
            <a:endParaRPr lang="en-US" altLang="ja-JP" sz="2000" dirty="0">
              <a:latin typeface="BIZ UDゴシック" panose="020B0400000000000000" pitchFamily="49" charset="-128"/>
              <a:ea typeface="BIZ UDゴシック" panose="020B0400000000000000" pitchFamily="49" charset="-128"/>
              <a:cs typeface="Calibri"/>
            </a:endParaRPr>
          </a:p>
          <a:p>
            <a:r>
              <a:rPr lang="ja-JP" altLang="en-US" sz="2000" dirty="0">
                <a:latin typeface="BIZ UDゴシック" panose="020B0400000000000000" pitchFamily="49" charset="-128"/>
                <a:ea typeface="BIZ UDゴシック" panose="020B0400000000000000" pitchFamily="49" charset="-128"/>
                <a:cs typeface="Calibri"/>
              </a:rPr>
              <a:t>（電話で相談する）</a:t>
            </a:r>
            <a:endParaRPr lang="en-US" altLang="ja-JP" sz="2000" dirty="0">
              <a:latin typeface="BIZ UDゴシック" panose="020B0400000000000000" pitchFamily="49" charset="-128"/>
              <a:ea typeface="BIZ UDゴシック" panose="020B0400000000000000" pitchFamily="49" charset="-128"/>
              <a:cs typeface="Calibri"/>
            </a:endParaRPr>
          </a:p>
          <a:p>
            <a:r>
              <a:rPr lang="ja-JP" altLang="en-US" sz="2000" dirty="0">
                <a:latin typeface="BIZ UDゴシック" panose="020B0400000000000000" pitchFamily="49" charset="-128"/>
                <a:ea typeface="BIZ UDゴシック" panose="020B0400000000000000" pitchFamily="49" charset="-128"/>
                <a:cs typeface="Calibri"/>
              </a:rPr>
              <a:t>　・年末調整手続の電子化及び年調ソフトヘルプデスク</a:t>
            </a:r>
            <a:endParaRPr lang="en-US" altLang="ja-JP" sz="2000" dirty="0">
              <a:latin typeface="BIZ UDゴシック" panose="020B0400000000000000" pitchFamily="49" charset="-128"/>
              <a:ea typeface="BIZ UDゴシック" panose="020B0400000000000000" pitchFamily="49" charset="-128"/>
              <a:cs typeface="Calibri"/>
            </a:endParaRPr>
          </a:p>
          <a:p>
            <a:endParaRPr lang="en-US" altLang="ja-JP" sz="2000" dirty="0">
              <a:latin typeface="BIZ UDゴシック" panose="020B0400000000000000" pitchFamily="49" charset="-128"/>
              <a:ea typeface="BIZ UDゴシック" panose="020B0400000000000000" pitchFamily="49" charset="-128"/>
              <a:cs typeface="Calibri"/>
            </a:endParaRPr>
          </a:p>
          <a:p>
            <a:endParaRPr lang="en-US" altLang="ja-JP" sz="2000" dirty="0">
              <a:latin typeface="BIZ UDゴシック" panose="020B0400000000000000" pitchFamily="49" charset="-128"/>
              <a:ea typeface="BIZ UDゴシック" panose="020B0400000000000000" pitchFamily="49" charset="-128"/>
              <a:cs typeface="Calibri"/>
            </a:endParaRPr>
          </a:p>
          <a:p>
            <a:endParaRPr lang="en-US" altLang="ja-JP" sz="2000" dirty="0">
              <a:latin typeface="BIZ UDゴシック" panose="020B0400000000000000" pitchFamily="49" charset="-128"/>
              <a:ea typeface="BIZ UDゴシック" panose="020B0400000000000000" pitchFamily="49" charset="-128"/>
              <a:cs typeface="Calibri"/>
            </a:endParaRPr>
          </a:p>
          <a:p>
            <a:endParaRPr lang="en-US" altLang="ja-JP" sz="2000" dirty="0">
              <a:latin typeface="BIZ UDゴシック" panose="020B0400000000000000" pitchFamily="49" charset="-128"/>
              <a:ea typeface="BIZ UDゴシック" panose="020B0400000000000000" pitchFamily="49" charset="-128"/>
              <a:cs typeface="Calibri"/>
            </a:endParaRPr>
          </a:p>
          <a:p>
            <a:endParaRPr lang="en-US" altLang="ja-JP" sz="2000" dirty="0">
              <a:latin typeface="BIZ UDゴシック" panose="020B0400000000000000" pitchFamily="49" charset="-128"/>
              <a:ea typeface="BIZ UDゴシック" panose="020B0400000000000000" pitchFamily="49" charset="-128"/>
              <a:cs typeface="Calibri"/>
            </a:endParaRPr>
          </a:p>
          <a:p>
            <a:r>
              <a:rPr lang="ja-JP" altLang="en-US" sz="2000" dirty="0">
                <a:latin typeface="BIZ UDゴシック" panose="020B0400000000000000" pitchFamily="49" charset="-128"/>
                <a:ea typeface="BIZ UDゴシック" panose="020B0400000000000000" pitchFamily="49" charset="-128"/>
                <a:cs typeface="Calibri"/>
              </a:rPr>
              <a:t>（年調ソフトで作成したデータの提出先）</a:t>
            </a:r>
            <a:endParaRPr lang="en-US" altLang="ja-JP" sz="2000" dirty="0">
              <a:latin typeface="BIZ UDゴシック" panose="020B0400000000000000" pitchFamily="49" charset="-128"/>
              <a:ea typeface="BIZ UDゴシック" panose="020B0400000000000000" pitchFamily="49" charset="-128"/>
              <a:cs typeface="Calibri"/>
            </a:endParaRPr>
          </a:p>
          <a:p>
            <a:r>
              <a:rPr lang="ja-JP" altLang="en-US" sz="2000" dirty="0">
                <a:latin typeface="BIZ UDゴシック" panose="020B0400000000000000" pitchFamily="49" charset="-128"/>
                <a:ea typeface="BIZ UDゴシック" panose="020B0400000000000000" pitchFamily="49" charset="-128"/>
                <a:cs typeface="Calibri"/>
              </a:rPr>
              <a:t>・メールで、以下の宛先に送信してください</a:t>
            </a:r>
          </a:p>
          <a:p>
            <a:r>
              <a:rPr lang="ja-JP" altLang="en-US" sz="2000" dirty="0">
                <a:latin typeface="BIZ UDゴシック" panose="020B0400000000000000" pitchFamily="49" charset="-128"/>
                <a:ea typeface="BIZ UDゴシック" panose="020B0400000000000000" pitchFamily="49" charset="-128"/>
                <a:cs typeface="Calibri"/>
              </a:rPr>
              <a:t>　　</a:t>
            </a:r>
            <a:r>
              <a:rPr lang="ja-JP" altLang="en-US" sz="2000" dirty="0">
                <a:solidFill>
                  <a:schemeClr val="accent2"/>
                </a:solidFill>
                <a:latin typeface="BIZ UDゴシック" panose="020B0400000000000000" pitchFamily="49" charset="-128"/>
                <a:ea typeface="BIZ UDゴシック" panose="020B0400000000000000" pitchFamily="49" charset="-128"/>
                <a:cs typeface="Calibri"/>
              </a:rPr>
              <a:t>《提出先のメールアドレスを記載してください》</a:t>
            </a:r>
            <a:endParaRPr lang="en-US" altLang="ja-JP" sz="2000" dirty="0">
              <a:solidFill>
                <a:schemeClr val="accent2"/>
              </a:solidFill>
              <a:latin typeface="BIZ UDゴシック" panose="020B0400000000000000" pitchFamily="49" charset="-128"/>
              <a:ea typeface="BIZ UDゴシック" panose="020B0400000000000000" pitchFamily="49" charset="-128"/>
              <a:cs typeface="Calibri"/>
            </a:endParaRPr>
          </a:p>
        </p:txBody>
      </p:sp>
      <p:graphicFrame>
        <p:nvGraphicFramePr>
          <p:cNvPr id="5" name="表 4">
            <a:extLst>
              <a:ext uri="{FF2B5EF4-FFF2-40B4-BE49-F238E27FC236}">
                <a16:creationId xmlns:a16="http://schemas.microsoft.com/office/drawing/2014/main" id="{98040D5D-38CE-4EA6-9A9F-53DD41A80D78}"/>
              </a:ext>
            </a:extLst>
          </p:cNvPr>
          <p:cNvGraphicFramePr>
            <a:graphicFrameLocks noGrp="1"/>
          </p:cNvGraphicFramePr>
          <p:nvPr>
            <p:extLst>
              <p:ext uri="{D42A27DB-BD31-4B8C-83A1-F6EECF244321}">
                <p14:modId xmlns:p14="http://schemas.microsoft.com/office/powerpoint/2010/main" val="4014239842"/>
              </p:ext>
            </p:extLst>
          </p:nvPr>
        </p:nvGraphicFramePr>
        <p:xfrm>
          <a:off x="1232346" y="3724371"/>
          <a:ext cx="10333702" cy="1097280"/>
        </p:xfrm>
        <a:graphic>
          <a:graphicData uri="http://schemas.openxmlformats.org/drawingml/2006/table">
            <a:tbl>
              <a:tblPr firstRow="1" bandRow="1">
                <a:tableStyleId>{2D5ABB26-0587-4C30-8999-92F81FD0307C}</a:tableStyleId>
              </a:tblPr>
              <a:tblGrid>
                <a:gridCol w="1160206">
                  <a:extLst>
                    <a:ext uri="{9D8B030D-6E8A-4147-A177-3AD203B41FA5}">
                      <a16:colId xmlns:a16="http://schemas.microsoft.com/office/drawing/2014/main" val="956221718"/>
                    </a:ext>
                  </a:extLst>
                </a:gridCol>
                <a:gridCol w="2377426">
                  <a:extLst>
                    <a:ext uri="{9D8B030D-6E8A-4147-A177-3AD203B41FA5}">
                      <a16:colId xmlns:a16="http://schemas.microsoft.com/office/drawing/2014/main" val="330952086"/>
                    </a:ext>
                  </a:extLst>
                </a:gridCol>
                <a:gridCol w="6796070">
                  <a:extLst>
                    <a:ext uri="{9D8B030D-6E8A-4147-A177-3AD203B41FA5}">
                      <a16:colId xmlns:a16="http://schemas.microsoft.com/office/drawing/2014/main" val="1876085461"/>
                    </a:ext>
                  </a:extLst>
                </a:gridCol>
              </a:tblGrid>
              <a:tr h="370840">
                <a:tc>
                  <a:txBody>
                    <a:bodyPr/>
                    <a:lstStyle/>
                    <a:p>
                      <a:r>
                        <a:rPr kumimoji="1" lang="ja-JP" altLang="en-US" dirty="0">
                          <a:latin typeface="BIZ UDゴシック" panose="020B0400000000000000" pitchFamily="49" charset="-128"/>
                          <a:ea typeface="BIZ UDゴシック" panose="020B0400000000000000" pitchFamily="49" charset="-128"/>
                        </a:rPr>
                        <a:t>電話番号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kumimoji="1" lang="en-US" altLang="ja-JP" sz="2400" dirty="0">
                          <a:latin typeface="BIZ UDゴシック" panose="020B0400000000000000" pitchFamily="49" charset="-128"/>
                          <a:ea typeface="BIZ UDゴシック" panose="020B0400000000000000" pitchFamily="49" charset="-128"/>
                        </a:rPr>
                        <a:t>0570-02-4563</a:t>
                      </a:r>
                      <a:r>
                        <a:rPr kumimoji="1" lang="ja-JP" altLang="en-US" sz="2400" dirty="0">
                          <a:latin typeface="BIZ UDゴシック" panose="020B0400000000000000" pitchFamily="49" charset="-128"/>
                          <a:ea typeface="BIZ UDゴシック" panose="020B0400000000000000" pitchFamily="49" charset="-128"/>
                        </a:rPr>
                        <a:t>（ナビダイヤル）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0507173"/>
                  </a:ext>
                </a:extLst>
              </a:tr>
              <a:tr h="370840">
                <a:tc>
                  <a:txBody>
                    <a:bodyPr/>
                    <a:lstStyle/>
                    <a:p>
                      <a:r>
                        <a:rPr kumimoji="1" lang="ja-JP" altLang="en-US" dirty="0">
                          <a:latin typeface="BIZ UDゴシック" panose="020B0400000000000000" pitchFamily="49" charset="-128"/>
                          <a:ea typeface="BIZ UDゴシック" panose="020B0400000000000000" pitchFamily="49" charset="-128"/>
                        </a:rPr>
                        <a:t>受付時間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latin typeface="BIZ UDゴシック" panose="020B0400000000000000" pitchFamily="49" charset="-128"/>
                          <a:ea typeface="BIZ UDゴシック" panose="020B0400000000000000" pitchFamily="49" charset="-128"/>
                        </a:rPr>
                        <a:t>9</a:t>
                      </a:r>
                      <a:r>
                        <a:rPr kumimoji="1" lang="ja-JP" altLang="en-US" dirty="0">
                          <a:latin typeface="BIZ UDゴシック" panose="020B0400000000000000" pitchFamily="49" charset="-128"/>
                          <a:ea typeface="BIZ UDゴシック" panose="020B0400000000000000" pitchFamily="49" charset="-128"/>
                        </a:rPr>
                        <a:t>時</a:t>
                      </a:r>
                      <a:r>
                        <a:rPr kumimoji="1" lang="en-US" altLang="ja-JP" dirty="0">
                          <a:latin typeface="BIZ UDゴシック" panose="020B0400000000000000" pitchFamily="49" charset="-128"/>
                          <a:ea typeface="BIZ UDゴシック" panose="020B0400000000000000" pitchFamily="49" charset="-128"/>
                        </a:rPr>
                        <a:t>00</a:t>
                      </a:r>
                      <a:r>
                        <a:rPr kumimoji="1" lang="ja-JP" altLang="en-US" dirty="0">
                          <a:latin typeface="BIZ UDゴシック" panose="020B0400000000000000" pitchFamily="49" charset="-128"/>
                          <a:ea typeface="BIZ UDゴシック" panose="020B0400000000000000" pitchFamily="49" charset="-128"/>
                        </a:rPr>
                        <a:t>分から</a:t>
                      </a:r>
                      <a:r>
                        <a:rPr kumimoji="1" lang="en-US" altLang="ja-JP" dirty="0">
                          <a:latin typeface="BIZ UDゴシック" panose="020B0400000000000000" pitchFamily="49" charset="-128"/>
                          <a:ea typeface="BIZ UDゴシック" panose="020B0400000000000000" pitchFamily="49" charset="-128"/>
                        </a:rPr>
                        <a:t>17</a:t>
                      </a:r>
                      <a:r>
                        <a:rPr kumimoji="1" lang="ja-JP" altLang="en-US" dirty="0">
                          <a:latin typeface="BIZ UDゴシック" panose="020B0400000000000000" pitchFamily="49" charset="-128"/>
                          <a:ea typeface="BIZ UDゴシック" panose="020B0400000000000000" pitchFamily="49" charset="-128"/>
                        </a:rPr>
                        <a:t>時</a:t>
                      </a:r>
                      <a:r>
                        <a:rPr kumimoji="1" lang="en-US" altLang="ja-JP" dirty="0">
                          <a:latin typeface="BIZ UDゴシック" panose="020B0400000000000000" pitchFamily="49" charset="-128"/>
                          <a:ea typeface="BIZ UDゴシック" panose="020B0400000000000000" pitchFamily="49" charset="-128"/>
                        </a:rPr>
                        <a:t>00</a:t>
                      </a:r>
                      <a:r>
                        <a:rPr kumimoji="1" lang="ja-JP" altLang="en-US" dirty="0">
                          <a:latin typeface="BIZ UDゴシック" panose="020B0400000000000000" pitchFamily="49" charset="-128"/>
                          <a:ea typeface="BIZ UDゴシック" panose="020B0400000000000000" pitchFamily="49" charset="-128"/>
                        </a:rPr>
                        <a:t>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latin typeface="BIZ UDゴシック" panose="020B0400000000000000" pitchFamily="49" charset="-128"/>
                          <a:ea typeface="BIZ UDゴシック" panose="020B0400000000000000" pitchFamily="49" charset="-128"/>
                        </a:rPr>
                        <a:t>10</a:t>
                      </a:r>
                      <a:r>
                        <a:rPr kumimoji="1" lang="ja-JP" altLang="en-US" dirty="0">
                          <a:latin typeface="BIZ UDゴシック" panose="020B0400000000000000" pitchFamily="49" charset="-128"/>
                          <a:ea typeface="BIZ UDゴシック" panose="020B0400000000000000" pitchFamily="49" charset="-128"/>
                        </a:rPr>
                        <a:t>月</a:t>
                      </a:r>
                      <a:r>
                        <a:rPr kumimoji="1" lang="en-US" altLang="ja-JP" dirty="0">
                          <a:latin typeface="BIZ UDゴシック" panose="020B0400000000000000" pitchFamily="49" charset="-128"/>
                          <a:ea typeface="BIZ UDゴシック" panose="020B0400000000000000" pitchFamily="49" charset="-128"/>
                        </a:rPr>
                        <a:t>1</a:t>
                      </a:r>
                      <a:r>
                        <a:rPr kumimoji="1" lang="ja-JP" altLang="en-US" dirty="0">
                          <a:latin typeface="BIZ UDゴシック" panose="020B0400000000000000" pitchFamily="49" charset="-128"/>
                          <a:ea typeface="BIZ UDゴシック" panose="020B0400000000000000" pitchFamily="49" charset="-128"/>
                        </a:rPr>
                        <a:t>日から</a:t>
                      </a:r>
                      <a:r>
                        <a:rPr kumimoji="1" lang="en-US" altLang="ja-JP" dirty="0">
                          <a:latin typeface="BIZ UDゴシック" panose="020B0400000000000000" pitchFamily="49" charset="-128"/>
                          <a:ea typeface="BIZ UDゴシック" panose="020B0400000000000000" pitchFamily="49" charset="-128"/>
                        </a:rPr>
                        <a:t>12</a:t>
                      </a:r>
                      <a:r>
                        <a:rPr kumimoji="1" lang="ja-JP" altLang="en-US" dirty="0">
                          <a:latin typeface="BIZ UDゴシック" panose="020B0400000000000000" pitchFamily="49" charset="-128"/>
                          <a:ea typeface="BIZ UDゴシック" panose="020B0400000000000000" pitchFamily="49" charset="-128"/>
                        </a:rPr>
                        <a:t>月</a:t>
                      </a:r>
                      <a:r>
                        <a:rPr kumimoji="1" lang="en-US" altLang="ja-JP" dirty="0">
                          <a:latin typeface="BIZ UDゴシック" panose="020B0400000000000000" pitchFamily="49" charset="-128"/>
                          <a:ea typeface="BIZ UDゴシック" panose="020B0400000000000000" pitchFamily="49" charset="-128"/>
                        </a:rPr>
                        <a:t>28</a:t>
                      </a:r>
                      <a:r>
                        <a:rPr kumimoji="1" lang="ja-JP" altLang="en-US" dirty="0">
                          <a:latin typeface="BIZ UDゴシック" panose="020B0400000000000000" pitchFamily="49" charset="-128"/>
                          <a:ea typeface="BIZ UDゴシック" panose="020B0400000000000000" pitchFamily="49" charset="-128"/>
                        </a:rPr>
                        <a:t>日（毎日）</a:t>
                      </a:r>
                    </a:p>
                    <a:p>
                      <a:r>
                        <a:rPr kumimoji="1" lang="en-US" altLang="ja-JP" dirty="0">
                          <a:latin typeface="BIZ UDゴシック" panose="020B0400000000000000" pitchFamily="49" charset="-128"/>
                          <a:ea typeface="BIZ UDゴシック" panose="020B0400000000000000" pitchFamily="49" charset="-128"/>
                        </a:rPr>
                        <a:t>1</a:t>
                      </a:r>
                      <a:r>
                        <a:rPr kumimoji="1" lang="ja-JP" altLang="en-US" dirty="0">
                          <a:latin typeface="BIZ UDゴシック" panose="020B0400000000000000" pitchFamily="49" charset="-128"/>
                          <a:ea typeface="BIZ UDゴシック" panose="020B0400000000000000" pitchFamily="49" charset="-128"/>
                        </a:rPr>
                        <a:t>月</a:t>
                      </a:r>
                      <a:r>
                        <a:rPr kumimoji="1" lang="en-US" altLang="ja-JP" dirty="0">
                          <a:latin typeface="BIZ UDゴシック" panose="020B0400000000000000" pitchFamily="49" charset="-128"/>
                          <a:ea typeface="BIZ UDゴシック" panose="020B0400000000000000" pitchFamily="49" charset="-128"/>
                        </a:rPr>
                        <a:t>4</a:t>
                      </a:r>
                      <a:r>
                        <a:rPr kumimoji="1" lang="ja-JP" altLang="en-US" dirty="0">
                          <a:latin typeface="BIZ UDゴシック" panose="020B0400000000000000" pitchFamily="49" charset="-128"/>
                          <a:ea typeface="BIZ UDゴシック" panose="020B0400000000000000" pitchFamily="49" charset="-128"/>
                        </a:rPr>
                        <a:t>日から</a:t>
                      </a:r>
                      <a:r>
                        <a:rPr kumimoji="1" lang="en-US" altLang="ja-JP" dirty="0">
                          <a:latin typeface="BIZ UDゴシック" panose="020B0400000000000000" pitchFamily="49" charset="-128"/>
                          <a:ea typeface="BIZ UDゴシック" panose="020B0400000000000000" pitchFamily="49" charset="-128"/>
                        </a:rPr>
                        <a:t>2</a:t>
                      </a:r>
                      <a:r>
                        <a:rPr kumimoji="1" lang="ja-JP" altLang="en-US" dirty="0">
                          <a:latin typeface="BIZ UDゴシック" panose="020B0400000000000000" pitchFamily="49" charset="-128"/>
                          <a:ea typeface="BIZ UDゴシック" panose="020B0400000000000000" pitchFamily="49" charset="-128"/>
                        </a:rPr>
                        <a:t>月</a:t>
                      </a:r>
                      <a:r>
                        <a:rPr kumimoji="1" lang="en-US" altLang="ja-JP" dirty="0">
                          <a:latin typeface="BIZ UDゴシック" panose="020B0400000000000000" pitchFamily="49" charset="-128"/>
                          <a:ea typeface="BIZ UDゴシック" panose="020B0400000000000000" pitchFamily="49" charset="-128"/>
                        </a:rPr>
                        <a:t>29</a:t>
                      </a:r>
                      <a:r>
                        <a:rPr kumimoji="1" lang="ja-JP" altLang="en-US" dirty="0">
                          <a:latin typeface="BIZ UDゴシック" panose="020B0400000000000000" pitchFamily="49" charset="-128"/>
                          <a:ea typeface="BIZ UDゴシック" panose="020B0400000000000000" pitchFamily="49" charset="-128"/>
                        </a:rPr>
                        <a:t>日（月曜日から金曜日（祝日等を除きます））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8233004"/>
                  </a:ext>
                </a:extLst>
              </a:tr>
            </a:tbl>
          </a:graphicData>
        </a:graphic>
      </p:graphicFrame>
      <p:sp>
        <p:nvSpPr>
          <p:cNvPr id="11" name="正方形/長方形 10">
            <a:extLst>
              <a:ext uri="{FF2B5EF4-FFF2-40B4-BE49-F238E27FC236}">
                <a16:creationId xmlns:a16="http://schemas.microsoft.com/office/drawing/2014/main" id="{313CC67C-1FCD-4C88-9E52-979E27048F01}"/>
              </a:ext>
            </a:extLst>
          </p:cNvPr>
          <p:cNvSpPr/>
          <p:nvPr/>
        </p:nvSpPr>
        <p:spPr>
          <a:xfrm>
            <a:off x="1074535" y="1528045"/>
            <a:ext cx="7225565" cy="1269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spAutoFit/>
          </a:bodyPr>
          <a:lstStyle/>
          <a:p>
            <a:pPr marL="190500" marR="63500" algn="r">
              <a:spcAft>
                <a:spcPts val="0"/>
              </a:spcAft>
            </a:pPr>
            <a:r>
              <a:rPr lang="en-US" altLang="ja-JP" sz="1200" dirty="0">
                <a:latin typeface="BIZ UDゴシック" panose="020B0400000000000000" pitchFamily="49" charset="-128"/>
                <a:ea typeface="BIZ UDゴシック" panose="020B0400000000000000" pitchFamily="49" charset="-128"/>
                <a:cs typeface="Calibri"/>
                <a:hlinkClick r:id="rId2"/>
              </a:rPr>
              <a:t>https://www.nta.go.jp/users/gensen/nenmatsu/nencho_pamph.htm</a:t>
            </a:r>
            <a:endParaRPr lang="en-US" altLang="ja-JP" sz="1200" dirty="0">
              <a:latin typeface="BIZ UDゴシック" panose="020B0400000000000000" pitchFamily="49" charset="-128"/>
              <a:ea typeface="BIZ UDゴシック" panose="020B0400000000000000" pitchFamily="49" charset="-128"/>
              <a:cs typeface="Calibri"/>
            </a:endParaRPr>
          </a:p>
          <a:p>
            <a:pPr marL="190500" marR="63500" algn="r">
              <a:spcAft>
                <a:spcPts val="0"/>
              </a:spcAft>
            </a:pPr>
            <a:endParaRPr lang="en-US" altLang="ja-JP" sz="1400" kern="100" dirty="0">
              <a:effectLst/>
              <a:latin typeface="BIZ UDゴシック" panose="020B0400000000000000" pitchFamily="49" charset="-128"/>
              <a:ea typeface="BIZ UDゴシック" panose="020B0400000000000000" pitchFamily="49" charset="-128"/>
              <a:cs typeface="Calibri"/>
            </a:endParaRPr>
          </a:p>
          <a:p>
            <a:pPr marL="190500" marR="63500" algn="r">
              <a:spcAft>
                <a:spcPts val="0"/>
              </a:spcAft>
            </a:pPr>
            <a:endParaRPr lang="en-US" altLang="ja-JP" sz="1200" kern="100" dirty="0">
              <a:effectLst/>
              <a:latin typeface="BIZ UDゴシック" panose="020B0400000000000000" pitchFamily="49" charset="-128"/>
              <a:ea typeface="BIZ UDゴシック" panose="020B0400000000000000" pitchFamily="49" charset="-128"/>
              <a:cs typeface="Calibri"/>
            </a:endParaRPr>
          </a:p>
          <a:p>
            <a:pPr marL="190500" marR="63500" algn="r">
              <a:spcAft>
                <a:spcPts val="0"/>
              </a:spcAft>
            </a:pPr>
            <a:endParaRPr lang="en-US" altLang="ja-JP" sz="1100" kern="100" dirty="0">
              <a:effectLst/>
              <a:latin typeface="BIZ UDゴシック" panose="020B0400000000000000" pitchFamily="49" charset="-128"/>
              <a:ea typeface="BIZ UDゴシック" panose="020B0400000000000000" pitchFamily="49" charset="-128"/>
              <a:cs typeface="Calibri"/>
            </a:endParaRPr>
          </a:p>
          <a:p>
            <a:pPr marL="190500" marR="63500" algn="r">
              <a:spcAft>
                <a:spcPts val="0"/>
              </a:spcAft>
            </a:pPr>
            <a:endParaRPr lang="en-US" altLang="ja-JP" sz="1050" kern="100" dirty="0">
              <a:effectLst/>
              <a:latin typeface="BIZ UDゴシック" panose="020B0400000000000000" pitchFamily="49" charset="-128"/>
              <a:ea typeface="BIZ UDゴシック" panose="020B0400000000000000" pitchFamily="49" charset="-128"/>
              <a:cs typeface="Calibri"/>
            </a:endParaRPr>
          </a:p>
          <a:p>
            <a:pPr marL="190500" marR="63500" algn="r">
              <a:spcAft>
                <a:spcPts val="0"/>
              </a:spcAft>
            </a:pPr>
            <a:r>
              <a:rPr lang="en-US" altLang="ja-JP" sz="1200" kern="100" dirty="0">
                <a:solidFill>
                  <a:schemeClr val="tx1"/>
                </a:solidFill>
                <a:latin typeface="BIZ UDゴシック" panose="020B0400000000000000" pitchFamily="49" charset="-128"/>
                <a:ea typeface="BIZ UDゴシック" panose="020B0400000000000000" pitchFamily="49" charset="-128"/>
                <a:cs typeface="Calibri"/>
                <a:hlinkClick r:id="rId3"/>
              </a:rPr>
              <a:t>https://www.nta.go.jp/users/gensen/nenmatsu/nencho.htm#doc</a:t>
            </a:r>
            <a:endParaRPr lang="en-US" altLang="ja-JP" sz="1200" kern="100" dirty="0">
              <a:solidFill>
                <a:schemeClr val="tx1"/>
              </a:solidFill>
              <a:latin typeface="BIZ UDゴシック" panose="020B0400000000000000" pitchFamily="49" charset="-128"/>
              <a:ea typeface="BIZ UDゴシック" panose="020B0400000000000000" pitchFamily="49" charset="-128"/>
              <a:cs typeface="Calibri"/>
            </a:endParaRPr>
          </a:p>
          <a:p>
            <a:pPr marL="190500" marR="63500" algn="r">
              <a:spcAft>
                <a:spcPts val="0"/>
              </a:spcAft>
            </a:pPr>
            <a:endParaRPr lang="ja-JP" sz="1100" kern="100" dirty="0">
              <a:effectLst/>
              <a:latin typeface="BIZ UDゴシック" panose="020B0400000000000000" pitchFamily="49" charset="-128"/>
              <a:ea typeface="BIZ UDゴシック" panose="020B0400000000000000" pitchFamily="49" charset="-128"/>
              <a:cs typeface="メイリオ" panose="020B0604030504040204" pitchFamily="50" charset="-128"/>
            </a:endParaRPr>
          </a:p>
        </p:txBody>
      </p:sp>
      <p:pic>
        <p:nvPicPr>
          <p:cNvPr id="13" name="図 12">
            <a:extLst>
              <a:ext uri="{FF2B5EF4-FFF2-40B4-BE49-F238E27FC236}">
                <a16:creationId xmlns:a16="http://schemas.microsoft.com/office/drawing/2014/main" id="{87FF8358-ED78-44AC-8596-03660C817905}"/>
              </a:ext>
            </a:extLst>
          </p:cNvPr>
          <p:cNvPicPr>
            <a:picLocks noChangeAspect="1"/>
          </p:cNvPicPr>
          <p:nvPr/>
        </p:nvPicPr>
        <p:blipFill>
          <a:blip r:embed="rId4"/>
          <a:stretch>
            <a:fillRect/>
          </a:stretch>
        </p:blipFill>
        <p:spPr>
          <a:xfrm>
            <a:off x="8312801" y="905140"/>
            <a:ext cx="969580" cy="969580"/>
          </a:xfrm>
          <a:prstGeom prst="rect">
            <a:avLst/>
          </a:prstGeom>
          <a:ln>
            <a:solidFill>
              <a:schemeClr val="tx1"/>
            </a:solidFill>
          </a:ln>
        </p:spPr>
      </p:pic>
      <p:pic>
        <p:nvPicPr>
          <p:cNvPr id="16" name="図 15">
            <a:extLst>
              <a:ext uri="{FF2B5EF4-FFF2-40B4-BE49-F238E27FC236}">
                <a16:creationId xmlns:a16="http://schemas.microsoft.com/office/drawing/2014/main" id="{7C352925-B1C0-4BC7-9861-A8F0AC6DF1FE}"/>
              </a:ext>
            </a:extLst>
          </p:cNvPr>
          <p:cNvPicPr>
            <a:picLocks noChangeAspect="1"/>
          </p:cNvPicPr>
          <p:nvPr/>
        </p:nvPicPr>
        <p:blipFill>
          <a:blip r:embed="rId5"/>
          <a:stretch>
            <a:fillRect/>
          </a:stretch>
        </p:blipFill>
        <p:spPr>
          <a:xfrm>
            <a:off x="8312801" y="2164050"/>
            <a:ext cx="969580" cy="969580"/>
          </a:xfrm>
          <a:prstGeom prst="rect">
            <a:avLst/>
          </a:prstGeom>
          <a:ln>
            <a:solidFill>
              <a:schemeClr val="tx1"/>
            </a:solidFill>
          </a:ln>
        </p:spPr>
      </p:pic>
    </p:spTree>
    <p:extLst>
      <p:ext uri="{BB962C8B-B14F-4D97-AF65-F5344CB8AC3E}">
        <p14:creationId xmlns:p14="http://schemas.microsoft.com/office/powerpoint/2010/main" val="3857333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DB3ACDE-BA78-45E4-91CC-01A0846657E5}"/>
              </a:ext>
            </a:extLst>
          </p:cNvPr>
          <p:cNvSpPr/>
          <p:nvPr/>
        </p:nvSpPr>
        <p:spPr>
          <a:xfrm>
            <a:off x="2875" y="-4313"/>
            <a:ext cx="12191999" cy="6326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ゴシック" panose="020B0400000000000000" pitchFamily="49" charset="-128"/>
              <a:ea typeface="BIZ UDゴシック" panose="020B0400000000000000" pitchFamily="49" charset="-128"/>
            </a:endParaRPr>
          </a:p>
        </p:txBody>
      </p:sp>
      <p:sp>
        <p:nvSpPr>
          <p:cNvPr id="2" name="タイトル 1">
            <a:extLst>
              <a:ext uri="{FF2B5EF4-FFF2-40B4-BE49-F238E27FC236}">
                <a16:creationId xmlns:a16="http://schemas.microsoft.com/office/drawing/2014/main" id="{A705F9A0-E9D4-4C8E-8823-A549CE4AA5DE}"/>
              </a:ext>
            </a:extLst>
          </p:cNvPr>
          <p:cNvSpPr>
            <a:spLocks noGrp="1"/>
          </p:cNvSpPr>
          <p:nvPr>
            <p:ph type="title" idx="4294967295"/>
          </p:nvPr>
        </p:nvSpPr>
        <p:spPr>
          <a:xfrm>
            <a:off x="0" y="-3175"/>
            <a:ext cx="8770938" cy="639763"/>
          </a:xfrm>
        </p:spPr>
        <p:txBody>
          <a:bodyPr>
            <a:noAutofit/>
          </a:bodyPr>
          <a:lstStyle/>
          <a:p>
            <a:r>
              <a:rPr lang="ja-JP" altLang="en-US" sz="2800" dirty="0">
                <a:latin typeface="BIZ UDゴシック" panose="020B0400000000000000" pitchFamily="49" charset="-128"/>
                <a:ea typeface="BIZ UDゴシック" panose="020B0400000000000000" pitchFamily="49" charset="-128"/>
                <a:cs typeface="Calibri Light"/>
              </a:rPr>
              <a:t>令和６年分の年末調整について</a:t>
            </a:r>
          </a:p>
        </p:txBody>
      </p:sp>
      <p:sp>
        <p:nvSpPr>
          <p:cNvPr id="5" name="テキスト ボックス 4">
            <a:extLst>
              <a:ext uri="{FF2B5EF4-FFF2-40B4-BE49-F238E27FC236}">
                <a16:creationId xmlns:a16="http://schemas.microsoft.com/office/drawing/2014/main" id="{92626E6C-C3B5-47C4-A909-7A4625722304}"/>
              </a:ext>
            </a:extLst>
          </p:cNvPr>
          <p:cNvSpPr txBox="1"/>
          <p:nvPr/>
        </p:nvSpPr>
        <p:spPr>
          <a:xfrm>
            <a:off x="395917" y="812860"/>
            <a:ext cx="996063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400" dirty="0">
                <a:latin typeface="BIZ UDゴシック" panose="020B0400000000000000" pitchFamily="49" charset="-128"/>
                <a:ea typeface="BIZ UDゴシック" panose="020B0400000000000000" pitchFamily="49" charset="-128"/>
              </a:rPr>
              <a:t>今年から年末調整のやり方が変わります！</a:t>
            </a:r>
            <a:endParaRPr lang="ja-JP" altLang="en-US" sz="2400" dirty="0">
              <a:latin typeface="BIZ UDゴシック" panose="020B0400000000000000" pitchFamily="49" charset="-128"/>
              <a:ea typeface="BIZ UDゴシック" panose="020B0400000000000000" pitchFamily="49" charset="-128"/>
              <a:cs typeface="Calibri"/>
            </a:endParaRPr>
          </a:p>
        </p:txBody>
      </p:sp>
      <p:sp>
        <p:nvSpPr>
          <p:cNvPr id="7" name="テキスト ボックス 6">
            <a:extLst>
              <a:ext uri="{FF2B5EF4-FFF2-40B4-BE49-F238E27FC236}">
                <a16:creationId xmlns:a16="http://schemas.microsoft.com/office/drawing/2014/main" id="{08646818-0ED0-411D-ABF6-3D490A9964C4}"/>
              </a:ext>
            </a:extLst>
          </p:cNvPr>
          <p:cNvSpPr txBox="1"/>
          <p:nvPr/>
        </p:nvSpPr>
        <p:spPr>
          <a:xfrm>
            <a:off x="490401" y="1565681"/>
            <a:ext cx="1035278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400" dirty="0">
                <a:latin typeface="BIZ UDゴシック" panose="020B0400000000000000" pitchFamily="49" charset="-128"/>
                <a:ea typeface="BIZ UDゴシック" panose="020B0400000000000000" pitchFamily="49" charset="-128"/>
                <a:cs typeface="Calibri"/>
              </a:rPr>
              <a:t>＜目次＞</a:t>
            </a:r>
          </a:p>
        </p:txBody>
      </p:sp>
      <p:sp>
        <p:nvSpPr>
          <p:cNvPr id="8" name="テキスト ボックス 7">
            <a:extLst>
              <a:ext uri="{FF2B5EF4-FFF2-40B4-BE49-F238E27FC236}">
                <a16:creationId xmlns:a16="http://schemas.microsoft.com/office/drawing/2014/main" id="{989E58AD-1A92-42F3-9FE5-C0004343428E}"/>
              </a:ext>
            </a:extLst>
          </p:cNvPr>
          <p:cNvSpPr txBox="1"/>
          <p:nvPr/>
        </p:nvSpPr>
        <p:spPr>
          <a:xfrm>
            <a:off x="838200" y="2025756"/>
            <a:ext cx="11039475" cy="3214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ja-JP" altLang="en-US" sz="2800" dirty="0">
                <a:latin typeface="BIZ UDゴシック" panose="020B0400000000000000" pitchFamily="49" charset="-128"/>
                <a:ea typeface="BIZ UDゴシック" panose="020B0400000000000000" pitchFamily="49" charset="-128"/>
                <a:cs typeface="Calibri"/>
              </a:rPr>
              <a:t>１　これまでの年末調整</a:t>
            </a:r>
            <a:r>
              <a:rPr lang="en-US" altLang="ja-JP" sz="2800" dirty="0">
                <a:latin typeface="BIZ UDゴシック" panose="020B0400000000000000" pitchFamily="49" charset="-128"/>
                <a:ea typeface="BIZ UDゴシック" panose="020B0400000000000000" pitchFamily="49" charset="-128"/>
                <a:cs typeface="Calibri"/>
              </a:rPr>
              <a:t>……………………………………</a:t>
            </a:r>
            <a:r>
              <a:rPr lang="ja-JP" altLang="en-US" sz="2800" dirty="0">
                <a:latin typeface="BIZ UDゴシック" panose="020B0400000000000000" pitchFamily="49" charset="-128"/>
                <a:ea typeface="BIZ UDゴシック" panose="020B0400000000000000" pitchFamily="49" charset="-128"/>
                <a:cs typeface="Calibri"/>
              </a:rPr>
              <a:t>Ｐ３</a:t>
            </a:r>
          </a:p>
          <a:p>
            <a:pPr>
              <a:lnSpc>
                <a:spcPct val="150000"/>
              </a:lnSpc>
            </a:pPr>
            <a:r>
              <a:rPr lang="ja-JP" altLang="en-US" sz="2800" dirty="0">
                <a:latin typeface="BIZ UDゴシック" panose="020B0400000000000000" pitchFamily="49" charset="-128"/>
                <a:ea typeface="BIZ UDゴシック" panose="020B0400000000000000" pitchFamily="49" charset="-128"/>
                <a:cs typeface="Calibri"/>
              </a:rPr>
              <a:t>２　これからの年末調整</a:t>
            </a:r>
            <a:r>
              <a:rPr lang="en-US" altLang="ja-JP" sz="2800" dirty="0">
                <a:latin typeface="BIZ UDゴシック" panose="020B0400000000000000" pitchFamily="49" charset="-128"/>
                <a:ea typeface="BIZ UDゴシック" panose="020B0400000000000000" pitchFamily="49" charset="-128"/>
                <a:cs typeface="Calibri"/>
              </a:rPr>
              <a:t>……………………………………</a:t>
            </a:r>
            <a:r>
              <a:rPr lang="ja-JP" altLang="en-US" sz="2800" dirty="0">
                <a:latin typeface="BIZ UDゴシック" panose="020B0400000000000000" pitchFamily="49" charset="-128"/>
                <a:ea typeface="BIZ UDゴシック" panose="020B0400000000000000" pitchFamily="49" charset="-128"/>
                <a:cs typeface="Calibri"/>
              </a:rPr>
              <a:t>Ｐ４</a:t>
            </a:r>
          </a:p>
          <a:p>
            <a:pPr>
              <a:lnSpc>
                <a:spcPct val="150000"/>
              </a:lnSpc>
            </a:pPr>
            <a:r>
              <a:rPr lang="ja-JP" altLang="en-US" sz="2800" dirty="0">
                <a:latin typeface="BIZ UDゴシック" panose="020B0400000000000000" pitchFamily="49" charset="-128"/>
                <a:ea typeface="BIZ UDゴシック" panose="020B0400000000000000" pitchFamily="49" charset="-128"/>
                <a:cs typeface="Calibri"/>
              </a:rPr>
              <a:t>３　データ化によるメリット</a:t>
            </a:r>
            <a:r>
              <a:rPr lang="en-US" altLang="ja-JP" sz="2800" dirty="0">
                <a:latin typeface="BIZ UDゴシック" panose="020B0400000000000000" pitchFamily="49" charset="-128"/>
                <a:ea typeface="BIZ UDゴシック" panose="020B0400000000000000" pitchFamily="49" charset="-128"/>
                <a:cs typeface="Calibri"/>
              </a:rPr>
              <a:t>………………………………</a:t>
            </a:r>
            <a:r>
              <a:rPr lang="ja-JP" altLang="en-US" sz="2800" dirty="0">
                <a:latin typeface="BIZ UDゴシック" panose="020B0400000000000000" pitchFamily="49" charset="-128"/>
                <a:ea typeface="BIZ UDゴシック" panose="020B0400000000000000" pitchFamily="49" charset="-128"/>
                <a:cs typeface="Calibri"/>
              </a:rPr>
              <a:t>Ｐ５</a:t>
            </a:r>
          </a:p>
          <a:p>
            <a:pPr>
              <a:lnSpc>
                <a:spcPct val="150000"/>
              </a:lnSpc>
            </a:pPr>
            <a:r>
              <a:rPr lang="ja-JP" altLang="en-US" sz="2800" b="1" dirty="0">
                <a:solidFill>
                  <a:srgbClr val="FF0000"/>
                </a:solidFill>
                <a:latin typeface="BIZ UDゴシック" panose="020B0400000000000000" pitchFamily="49" charset="-128"/>
                <a:ea typeface="BIZ UDゴシック" panose="020B0400000000000000" pitchFamily="49" charset="-128"/>
                <a:cs typeface="Calibri"/>
              </a:rPr>
              <a:t>４　従業員のみなさんに行っていただきたいこと</a:t>
            </a:r>
            <a:r>
              <a:rPr lang="en-US" altLang="ja-JP" sz="2800" dirty="0">
                <a:latin typeface="BIZ UDゴシック" panose="020B0400000000000000" pitchFamily="49" charset="-128"/>
                <a:ea typeface="BIZ UDゴシック" panose="020B0400000000000000" pitchFamily="49" charset="-128"/>
                <a:cs typeface="Calibri"/>
              </a:rPr>
              <a:t>………</a:t>
            </a:r>
            <a:r>
              <a:rPr lang="ja-JP" altLang="en-US" sz="2800" dirty="0">
                <a:latin typeface="BIZ UDゴシック" panose="020B0400000000000000" pitchFamily="49" charset="-128"/>
                <a:ea typeface="BIZ UDゴシック" panose="020B0400000000000000" pitchFamily="49" charset="-128"/>
                <a:cs typeface="Calibri"/>
              </a:rPr>
              <a:t>Ｐ６～１３</a:t>
            </a:r>
            <a:endParaRPr lang="ja-JP" altLang="en-US" sz="2800" b="1" dirty="0">
              <a:solidFill>
                <a:srgbClr val="FF0000"/>
              </a:solidFill>
              <a:latin typeface="BIZ UDゴシック" panose="020B0400000000000000" pitchFamily="49" charset="-128"/>
              <a:ea typeface="BIZ UDゴシック" panose="020B0400000000000000" pitchFamily="49" charset="-128"/>
              <a:cs typeface="Calibri"/>
            </a:endParaRPr>
          </a:p>
          <a:p>
            <a:pPr>
              <a:lnSpc>
                <a:spcPct val="150000"/>
              </a:lnSpc>
            </a:pPr>
            <a:r>
              <a:rPr lang="ja-JP" altLang="en-US" sz="2800" dirty="0">
                <a:latin typeface="BIZ UDゴシック" panose="020B0400000000000000" pitchFamily="49" charset="-128"/>
                <a:ea typeface="BIZ UDゴシック" panose="020B0400000000000000" pitchFamily="49" charset="-128"/>
                <a:cs typeface="Calibri"/>
              </a:rPr>
              <a:t>５　最後に</a:t>
            </a:r>
            <a:r>
              <a:rPr lang="en-US" altLang="ja-JP" sz="2800" dirty="0">
                <a:latin typeface="BIZ UDゴシック" panose="020B0400000000000000" pitchFamily="49" charset="-128"/>
                <a:ea typeface="BIZ UDゴシック" panose="020B0400000000000000" pitchFamily="49" charset="-128"/>
                <a:cs typeface="Calibri"/>
              </a:rPr>
              <a:t>……………………………………………………</a:t>
            </a:r>
            <a:r>
              <a:rPr lang="ja-JP" altLang="en-US" sz="2800" dirty="0">
                <a:latin typeface="BIZ UDゴシック" panose="020B0400000000000000" pitchFamily="49" charset="-128"/>
                <a:ea typeface="BIZ UDゴシック" panose="020B0400000000000000" pitchFamily="49" charset="-128"/>
                <a:cs typeface="Calibri"/>
              </a:rPr>
              <a:t>Ｐ１４</a:t>
            </a:r>
            <a:endParaRPr lang="ja-JP" altLang="en-US" dirty="0">
              <a:solidFill>
                <a:prstClr val="black"/>
              </a:solidFill>
              <a:latin typeface="BIZ UDゴシック" panose="020B0400000000000000" pitchFamily="49" charset="-128"/>
              <a:ea typeface="BIZ UDゴシック" panose="020B0400000000000000" pitchFamily="49" charset="-128"/>
            </a:endParaRPr>
          </a:p>
        </p:txBody>
      </p:sp>
      <p:sp>
        <p:nvSpPr>
          <p:cNvPr id="9" name="スライド番号プレースホルダー 8">
            <a:extLst>
              <a:ext uri="{FF2B5EF4-FFF2-40B4-BE49-F238E27FC236}">
                <a16:creationId xmlns:a16="http://schemas.microsoft.com/office/drawing/2014/main" id="{87123A7F-BC55-4E81-9976-4C222DC3989B}"/>
              </a:ext>
            </a:extLst>
          </p:cNvPr>
          <p:cNvSpPr>
            <a:spLocks noGrp="1"/>
          </p:cNvSpPr>
          <p:nvPr>
            <p:ph type="sldNum" sz="quarter" idx="12"/>
          </p:nvPr>
        </p:nvSpPr>
        <p:spPr>
          <a:xfrm>
            <a:off x="9343845" y="6485746"/>
            <a:ext cx="2743200" cy="365125"/>
          </a:xfrm>
        </p:spPr>
        <p:txBody>
          <a:bodyPr/>
          <a:lstStyle/>
          <a:p>
            <a:fld id="{48F63A3B-78C7-47BE-AE5E-E10140E04643}" type="slidenum">
              <a:rPr lang="en-US" sz="1600" dirty="0">
                <a:latin typeface="Calibri 本文"/>
                <a:ea typeface="BIZ UDゴシック" panose="020B0400000000000000" pitchFamily="49" charset="-128"/>
              </a:rPr>
              <a:t>2</a:t>
            </a:fld>
            <a:endParaRPr lang="ja-JP" altLang="en-US" sz="1600" dirty="0">
              <a:latin typeface="Calibri 本文"/>
              <a:ea typeface="BIZ UDゴシック" panose="020B0400000000000000" pitchFamily="49" charset="-128"/>
            </a:endParaRPr>
          </a:p>
        </p:txBody>
      </p:sp>
    </p:spTree>
    <p:extLst>
      <p:ext uri="{BB962C8B-B14F-4D97-AF65-F5344CB8AC3E}">
        <p14:creationId xmlns:p14="http://schemas.microsoft.com/office/powerpoint/2010/main" val="1441568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四角形: 角を丸くする 14">
            <a:extLst>
              <a:ext uri="{FF2B5EF4-FFF2-40B4-BE49-F238E27FC236}">
                <a16:creationId xmlns:a16="http://schemas.microsoft.com/office/drawing/2014/main" id="{33356266-1C72-45BF-891C-0DB5FE39CD01}"/>
              </a:ext>
            </a:extLst>
          </p:cNvPr>
          <p:cNvSpPr/>
          <p:nvPr/>
        </p:nvSpPr>
        <p:spPr>
          <a:xfrm>
            <a:off x="4620574" y="1408375"/>
            <a:ext cx="3767989" cy="5077371"/>
          </a:xfrm>
          <a:prstGeom prst="roundRect">
            <a:avLst>
              <a:gd name="adj" fmla="val 660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0" name="図 24">
            <a:extLst>
              <a:ext uri="{FF2B5EF4-FFF2-40B4-BE49-F238E27FC236}">
                <a16:creationId xmlns:a16="http://schemas.microsoft.com/office/drawing/2014/main" id="{0044F909-D643-43B3-A2B1-14FED5EA135B}"/>
              </a:ext>
            </a:extLst>
          </p:cNvPr>
          <p:cNvPicPr>
            <a:picLocks noChangeAspect="1"/>
          </p:cNvPicPr>
          <p:nvPr/>
        </p:nvPicPr>
        <p:blipFill>
          <a:blip r:embed="rId3"/>
          <a:stretch>
            <a:fillRect/>
          </a:stretch>
        </p:blipFill>
        <p:spPr>
          <a:xfrm>
            <a:off x="46119" y="4205552"/>
            <a:ext cx="1247956" cy="1573054"/>
          </a:xfrm>
          <a:prstGeom prst="rect">
            <a:avLst/>
          </a:prstGeom>
        </p:spPr>
      </p:pic>
      <p:grpSp>
        <p:nvGrpSpPr>
          <p:cNvPr id="146" name="グループ化 145">
            <a:extLst>
              <a:ext uri="{FF2B5EF4-FFF2-40B4-BE49-F238E27FC236}">
                <a16:creationId xmlns:a16="http://schemas.microsoft.com/office/drawing/2014/main" id="{F6DA6D86-6B99-4855-BAF3-6E4458CDDBAE}"/>
              </a:ext>
            </a:extLst>
          </p:cNvPr>
          <p:cNvGrpSpPr/>
          <p:nvPr/>
        </p:nvGrpSpPr>
        <p:grpSpPr>
          <a:xfrm>
            <a:off x="4831410" y="2058326"/>
            <a:ext cx="986510" cy="1133771"/>
            <a:chOff x="5203056" y="2152130"/>
            <a:chExt cx="986510" cy="1133771"/>
          </a:xfrm>
        </p:grpSpPr>
        <p:sp>
          <p:nvSpPr>
            <p:cNvPr id="117" name="正方形/長方形 116">
              <a:extLst>
                <a:ext uri="{FF2B5EF4-FFF2-40B4-BE49-F238E27FC236}">
                  <a16:creationId xmlns:a16="http://schemas.microsoft.com/office/drawing/2014/main" id="{C46DE550-6F63-4B98-895B-A574F65586A1}"/>
                </a:ext>
              </a:extLst>
            </p:cNvPr>
            <p:cNvSpPr/>
            <p:nvPr/>
          </p:nvSpPr>
          <p:spPr>
            <a:xfrm>
              <a:off x="5203056" y="2152130"/>
              <a:ext cx="986510" cy="113377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ja-JP" altLang="en-US" sz="1100" dirty="0">
                  <a:solidFill>
                    <a:schemeClr val="tx1"/>
                  </a:solidFill>
                  <a:latin typeface="BIZ UDゴシック" panose="020B0400000000000000" pitchFamily="49" charset="-128"/>
                  <a:ea typeface="BIZ UDゴシック" panose="020B0400000000000000" pitchFamily="49" charset="-128"/>
                </a:rPr>
                <a:t>年末残高</a:t>
              </a:r>
              <a:endParaRPr lang="en-US" altLang="ja-JP" sz="1100" dirty="0">
                <a:solidFill>
                  <a:schemeClr val="tx1"/>
                </a:solidFill>
                <a:latin typeface="BIZ UDゴシック" panose="020B0400000000000000" pitchFamily="49" charset="-128"/>
                <a:ea typeface="BIZ UDゴシック" panose="020B0400000000000000" pitchFamily="49" charset="-128"/>
              </a:endParaRPr>
            </a:p>
            <a:p>
              <a:pPr algn="ctr"/>
              <a:r>
                <a:rPr lang="ja-JP" altLang="en-US" sz="1100" dirty="0">
                  <a:solidFill>
                    <a:schemeClr val="tx1"/>
                  </a:solidFill>
                  <a:latin typeface="BIZ UDゴシック" panose="020B0400000000000000" pitchFamily="49" charset="-128"/>
                  <a:ea typeface="BIZ UDゴシック" panose="020B0400000000000000" pitchFamily="49" charset="-128"/>
                </a:rPr>
                <a:t>証明書</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p:txBody>
        </p:sp>
        <p:grpSp>
          <p:nvGrpSpPr>
            <p:cNvPr id="140" name="グループ化 139">
              <a:extLst>
                <a:ext uri="{FF2B5EF4-FFF2-40B4-BE49-F238E27FC236}">
                  <a16:creationId xmlns:a16="http://schemas.microsoft.com/office/drawing/2014/main" id="{A89DF145-EE66-46F8-B70D-EE65A8C5601C}"/>
                </a:ext>
              </a:extLst>
            </p:cNvPr>
            <p:cNvGrpSpPr/>
            <p:nvPr/>
          </p:nvGrpSpPr>
          <p:grpSpPr>
            <a:xfrm>
              <a:off x="5339124" y="2647694"/>
              <a:ext cx="714375" cy="457200"/>
              <a:chOff x="3019425" y="2172736"/>
              <a:chExt cx="714375" cy="457200"/>
            </a:xfrm>
          </p:grpSpPr>
          <p:cxnSp>
            <p:nvCxnSpPr>
              <p:cNvPr id="141" name="直線コネクタ 140">
                <a:extLst>
                  <a:ext uri="{FF2B5EF4-FFF2-40B4-BE49-F238E27FC236}">
                    <a16:creationId xmlns:a16="http://schemas.microsoft.com/office/drawing/2014/main" id="{FE145D36-304C-46D8-91E8-17D48A40B32D}"/>
                  </a:ext>
                </a:extLst>
              </p:cNvPr>
              <p:cNvCxnSpPr/>
              <p:nvPr/>
            </p:nvCxnSpPr>
            <p:spPr>
              <a:xfrm>
                <a:off x="3019425" y="2172736"/>
                <a:ext cx="71437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a:extLst>
                  <a:ext uri="{FF2B5EF4-FFF2-40B4-BE49-F238E27FC236}">
                    <a16:creationId xmlns:a16="http://schemas.microsoft.com/office/drawing/2014/main" id="{E5E55CBB-0FE5-4B03-B5EA-B6892FC4A1A6}"/>
                  </a:ext>
                </a:extLst>
              </p:cNvPr>
              <p:cNvCxnSpPr/>
              <p:nvPr/>
            </p:nvCxnSpPr>
            <p:spPr>
              <a:xfrm>
                <a:off x="3019425" y="2325136"/>
                <a:ext cx="71437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a:extLst>
                  <a:ext uri="{FF2B5EF4-FFF2-40B4-BE49-F238E27FC236}">
                    <a16:creationId xmlns:a16="http://schemas.microsoft.com/office/drawing/2014/main" id="{F3C45108-F483-48C9-9789-1D5E7F270E33}"/>
                  </a:ext>
                </a:extLst>
              </p:cNvPr>
              <p:cNvCxnSpPr/>
              <p:nvPr/>
            </p:nvCxnSpPr>
            <p:spPr>
              <a:xfrm>
                <a:off x="3019425" y="2477536"/>
                <a:ext cx="71437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a:extLst>
                  <a:ext uri="{FF2B5EF4-FFF2-40B4-BE49-F238E27FC236}">
                    <a16:creationId xmlns:a16="http://schemas.microsoft.com/office/drawing/2014/main" id="{84C99756-AF50-41D7-B6FE-FC1892D666D2}"/>
                  </a:ext>
                </a:extLst>
              </p:cNvPr>
              <p:cNvCxnSpPr/>
              <p:nvPr/>
            </p:nvCxnSpPr>
            <p:spPr>
              <a:xfrm>
                <a:off x="3019425" y="2629936"/>
                <a:ext cx="71437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4" name="正方形/長方形 3">
            <a:extLst>
              <a:ext uri="{FF2B5EF4-FFF2-40B4-BE49-F238E27FC236}">
                <a16:creationId xmlns:a16="http://schemas.microsoft.com/office/drawing/2014/main" id="{8DB3ACDE-BA78-45E4-91CC-01A0846657E5}"/>
              </a:ext>
            </a:extLst>
          </p:cNvPr>
          <p:cNvSpPr/>
          <p:nvPr/>
        </p:nvSpPr>
        <p:spPr>
          <a:xfrm>
            <a:off x="2875" y="-4313"/>
            <a:ext cx="12191999" cy="6326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a:extLst>
              <a:ext uri="{FF2B5EF4-FFF2-40B4-BE49-F238E27FC236}">
                <a16:creationId xmlns:a16="http://schemas.microsoft.com/office/drawing/2014/main" id="{A705F9A0-E9D4-4C8E-8823-A549CE4AA5DE}"/>
              </a:ext>
            </a:extLst>
          </p:cNvPr>
          <p:cNvSpPr>
            <a:spLocks noGrp="1"/>
          </p:cNvSpPr>
          <p:nvPr>
            <p:ph type="title" idx="4294967295"/>
          </p:nvPr>
        </p:nvSpPr>
        <p:spPr>
          <a:xfrm>
            <a:off x="0" y="-3175"/>
            <a:ext cx="10212512" cy="639763"/>
          </a:xfrm>
        </p:spPr>
        <p:txBody>
          <a:bodyPr>
            <a:noAutofit/>
          </a:bodyPr>
          <a:lstStyle/>
          <a:p>
            <a:r>
              <a:rPr lang="ja-JP" altLang="en-US" sz="2800" dirty="0">
                <a:latin typeface="BIZ UDゴシック" panose="020B0400000000000000" pitchFamily="49" charset="-128"/>
                <a:ea typeface="BIZ UDゴシック" panose="020B0400000000000000" pitchFamily="49" charset="-128"/>
                <a:cs typeface="Calibri Light"/>
              </a:rPr>
              <a:t>１　これまでの年末調整 ： 紙による作業　</a:t>
            </a:r>
          </a:p>
        </p:txBody>
      </p:sp>
      <p:sp>
        <p:nvSpPr>
          <p:cNvPr id="9" name="スライド番号プレースホルダー 8">
            <a:extLst>
              <a:ext uri="{FF2B5EF4-FFF2-40B4-BE49-F238E27FC236}">
                <a16:creationId xmlns:a16="http://schemas.microsoft.com/office/drawing/2014/main" id="{87123A7F-BC55-4E81-9976-4C222DC3989B}"/>
              </a:ext>
            </a:extLst>
          </p:cNvPr>
          <p:cNvSpPr>
            <a:spLocks noGrp="1"/>
          </p:cNvSpPr>
          <p:nvPr>
            <p:ph type="sldNum" sz="quarter" idx="12"/>
          </p:nvPr>
        </p:nvSpPr>
        <p:spPr>
          <a:xfrm>
            <a:off x="9343845" y="6485746"/>
            <a:ext cx="2743200" cy="365125"/>
          </a:xfrm>
        </p:spPr>
        <p:txBody>
          <a:bodyPr/>
          <a:lstStyle/>
          <a:p>
            <a:fld id="{48F63A3B-78C7-47BE-AE5E-E10140E04643}" type="slidenum">
              <a:rPr lang="en-US" sz="1600" dirty="0"/>
              <a:t>3</a:t>
            </a:fld>
            <a:endParaRPr lang="ja-JP" altLang="en-US" sz="1600" dirty="0"/>
          </a:p>
        </p:txBody>
      </p:sp>
      <p:sp>
        <p:nvSpPr>
          <p:cNvPr id="25" name="矢印: 右 24">
            <a:extLst>
              <a:ext uri="{FF2B5EF4-FFF2-40B4-BE49-F238E27FC236}">
                <a16:creationId xmlns:a16="http://schemas.microsoft.com/office/drawing/2014/main" id="{0F826D97-DC65-4EC1-9707-782BD6D03B2D}"/>
              </a:ext>
            </a:extLst>
          </p:cNvPr>
          <p:cNvSpPr/>
          <p:nvPr/>
        </p:nvSpPr>
        <p:spPr>
          <a:xfrm>
            <a:off x="8247597" y="3472862"/>
            <a:ext cx="2443676" cy="38819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27" name="テキスト ボックス 26">
            <a:extLst>
              <a:ext uri="{FF2B5EF4-FFF2-40B4-BE49-F238E27FC236}">
                <a16:creationId xmlns:a16="http://schemas.microsoft.com/office/drawing/2014/main" id="{83942EB6-98E4-43A3-91D2-7D0B4EB51E41}"/>
              </a:ext>
            </a:extLst>
          </p:cNvPr>
          <p:cNvSpPr txBox="1"/>
          <p:nvPr/>
        </p:nvSpPr>
        <p:spPr>
          <a:xfrm>
            <a:off x="2335537" y="5706965"/>
            <a:ext cx="234653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400" dirty="0">
                <a:latin typeface="BIZ UDゴシック" panose="020B0400000000000000" pitchFamily="49" charset="-128"/>
                <a:ea typeface="BIZ UDゴシック" panose="020B0400000000000000" pitchFamily="49" charset="-128"/>
                <a:cs typeface="Calibri"/>
              </a:rPr>
              <a:t>①勤務先から</a:t>
            </a:r>
            <a:endParaRPr lang="en-US" altLang="ja-JP" sz="1400" dirty="0">
              <a:latin typeface="BIZ UDゴシック" panose="020B0400000000000000" pitchFamily="49" charset="-128"/>
              <a:ea typeface="BIZ UDゴシック" panose="020B0400000000000000" pitchFamily="49" charset="-128"/>
              <a:cs typeface="Calibri"/>
            </a:endParaRPr>
          </a:p>
          <a:p>
            <a:r>
              <a:rPr lang="ja-JP" altLang="en-US" sz="1400" dirty="0">
                <a:latin typeface="BIZ UDゴシック" panose="020B0400000000000000" pitchFamily="49" charset="-128"/>
                <a:ea typeface="BIZ UDゴシック" panose="020B0400000000000000" pitchFamily="49" charset="-128"/>
                <a:cs typeface="Calibri"/>
              </a:rPr>
              <a:t>　年末調整の控除申告書を</a:t>
            </a:r>
            <a:endParaRPr lang="en-US" altLang="ja-JP" sz="1400" dirty="0">
              <a:latin typeface="BIZ UDゴシック" panose="020B0400000000000000" pitchFamily="49" charset="-128"/>
              <a:ea typeface="BIZ UDゴシック" panose="020B0400000000000000" pitchFamily="49" charset="-128"/>
              <a:cs typeface="Calibri"/>
            </a:endParaRPr>
          </a:p>
          <a:p>
            <a:r>
              <a:rPr lang="ja-JP" altLang="en-US" sz="1400" b="1" dirty="0">
                <a:latin typeface="BIZ UDゴシック" panose="020B0400000000000000" pitchFamily="49" charset="-128"/>
                <a:ea typeface="BIZ UDゴシック" panose="020B0400000000000000" pitchFamily="49" charset="-128"/>
                <a:cs typeface="Calibri"/>
              </a:rPr>
              <a:t>　</a:t>
            </a:r>
            <a:r>
              <a:rPr lang="ja-JP" altLang="en-US" sz="1400" b="1" u="sng" dirty="0">
                <a:latin typeface="BIZ UDゴシック" panose="020B0400000000000000" pitchFamily="49" charset="-128"/>
                <a:ea typeface="BIZ UDゴシック" panose="020B0400000000000000" pitchFamily="49" charset="-128"/>
                <a:cs typeface="Calibri"/>
              </a:rPr>
              <a:t>書面で</a:t>
            </a:r>
            <a:r>
              <a:rPr lang="ja-JP" altLang="en-US" sz="1400" dirty="0">
                <a:latin typeface="BIZ UDゴシック" panose="020B0400000000000000" pitchFamily="49" charset="-128"/>
                <a:ea typeface="BIZ UDゴシック" panose="020B0400000000000000" pitchFamily="49" charset="-128"/>
                <a:cs typeface="Calibri"/>
              </a:rPr>
              <a:t>受け取る</a:t>
            </a:r>
          </a:p>
        </p:txBody>
      </p:sp>
      <p:sp>
        <p:nvSpPr>
          <p:cNvPr id="30" name="矢印: 右 29">
            <a:extLst>
              <a:ext uri="{FF2B5EF4-FFF2-40B4-BE49-F238E27FC236}">
                <a16:creationId xmlns:a16="http://schemas.microsoft.com/office/drawing/2014/main" id="{9BE92797-F055-45E0-A141-B3104360728C}"/>
              </a:ext>
            </a:extLst>
          </p:cNvPr>
          <p:cNvSpPr/>
          <p:nvPr/>
        </p:nvSpPr>
        <p:spPr>
          <a:xfrm>
            <a:off x="2335537" y="5251412"/>
            <a:ext cx="2202057" cy="38819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31" name="テキスト ボックス 30">
            <a:extLst>
              <a:ext uri="{FF2B5EF4-FFF2-40B4-BE49-F238E27FC236}">
                <a16:creationId xmlns:a16="http://schemas.microsoft.com/office/drawing/2014/main" id="{35A5A646-5FA6-4E4F-B884-1FEEA3E9B6AE}"/>
              </a:ext>
            </a:extLst>
          </p:cNvPr>
          <p:cNvSpPr txBox="1"/>
          <p:nvPr/>
        </p:nvSpPr>
        <p:spPr>
          <a:xfrm>
            <a:off x="4582618" y="1436950"/>
            <a:ext cx="3720053"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400" dirty="0">
                <a:latin typeface="BIZ UDゴシック" panose="020B0400000000000000" pitchFamily="49" charset="-128"/>
                <a:ea typeface="BIZ UDゴシック" panose="020B0400000000000000" pitchFamily="49" charset="-128"/>
                <a:cs typeface="Calibri"/>
              </a:rPr>
              <a:t>　②控除証明書や扶養親族情報を</a:t>
            </a:r>
            <a:endParaRPr lang="en-US" altLang="ja-JP" sz="1400" dirty="0">
              <a:latin typeface="BIZ UDゴシック" panose="020B0400000000000000" pitchFamily="49" charset="-128"/>
              <a:ea typeface="BIZ UDゴシック" panose="020B0400000000000000" pitchFamily="49" charset="-128"/>
              <a:cs typeface="Calibri"/>
            </a:endParaRPr>
          </a:p>
          <a:p>
            <a:r>
              <a:rPr lang="ja-JP" altLang="en-US" sz="1400" dirty="0">
                <a:latin typeface="BIZ UDゴシック" panose="020B0400000000000000" pitchFamily="49" charset="-128"/>
                <a:ea typeface="BIZ UDゴシック" panose="020B0400000000000000" pitchFamily="49" charset="-128"/>
                <a:cs typeface="Calibri"/>
              </a:rPr>
              <a:t>　　年末調整の控除申告書に</a:t>
            </a:r>
            <a:r>
              <a:rPr lang="ja-JP" altLang="en-US" sz="1600" b="1" u="sng" dirty="0">
                <a:latin typeface="BIZ UDゴシック" panose="020B0400000000000000" pitchFamily="49" charset="-128"/>
                <a:ea typeface="BIZ UDゴシック" panose="020B0400000000000000" pitchFamily="49" charset="-128"/>
                <a:cs typeface="Calibri"/>
              </a:rPr>
              <a:t>書面に手書き</a:t>
            </a:r>
            <a:endParaRPr lang="ja-JP" b="1" u="sng" dirty="0">
              <a:latin typeface="BIZ UDゴシック" panose="020B0400000000000000" pitchFamily="49" charset="-128"/>
              <a:ea typeface="BIZ UDゴシック" panose="020B0400000000000000" pitchFamily="49" charset="-128"/>
            </a:endParaRPr>
          </a:p>
        </p:txBody>
      </p:sp>
      <p:grpSp>
        <p:nvGrpSpPr>
          <p:cNvPr id="11" name="グループ化 10">
            <a:extLst>
              <a:ext uri="{FF2B5EF4-FFF2-40B4-BE49-F238E27FC236}">
                <a16:creationId xmlns:a16="http://schemas.microsoft.com/office/drawing/2014/main" id="{B852EA0F-4239-4D41-B362-BFB03397FF2F}"/>
              </a:ext>
            </a:extLst>
          </p:cNvPr>
          <p:cNvGrpSpPr/>
          <p:nvPr/>
        </p:nvGrpSpPr>
        <p:grpSpPr>
          <a:xfrm>
            <a:off x="374693" y="4734287"/>
            <a:ext cx="1703721" cy="1567149"/>
            <a:chOff x="528456" y="4981687"/>
            <a:chExt cx="1703721" cy="1567149"/>
          </a:xfrm>
        </p:grpSpPr>
        <p:grpSp>
          <p:nvGrpSpPr>
            <p:cNvPr id="36" name="グループ化 35">
              <a:extLst>
                <a:ext uri="{FF2B5EF4-FFF2-40B4-BE49-F238E27FC236}">
                  <a16:creationId xmlns:a16="http://schemas.microsoft.com/office/drawing/2014/main" id="{85D0D261-B239-409B-9B8E-CFFB92FCD062}"/>
                </a:ext>
              </a:extLst>
            </p:cNvPr>
            <p:cNvGrpSpPr/>
            <p:nvPr/>
          </p:nvGrpSpPr>
          <p:grpSpPr>
            <a:xfrm>
              <a:off x="1003289" y="4981687"/>
              <a:ext cx="1228888" cy="765161"/>
              <a:chOff x="517294" y="4120044"/>
              <a:chExt cx="1228888" cy="765161"/>
            </a:xfrm>
          </p:grpSpPr>
          <p:sp>
            <p:nvSpPr>
              <p:cNvPr id="13" name="四角形: メモ 12">
                <a:extLst>
                  <a:ext uri="{FF2B5EF4-FFF2-40B4-BE49-F238E27FC236}">
                    <a16:creationId xmlns:a16="http://schemas.microsoft.com/office/drawing/2014/main" id="{F638CC74-3650-4E91-90F3-E1C15575AB44}"/>
                  </a:ext>
                </a:extLst>
              </p:cNvPr>
              <p:cNvSpPr/>
              <p:nvPr/>
            </p:nvSpPr>
            <p:spPr>
              <a:xfrm>
                <a:off x="517294" y="4120044"/>
                <a:ext cx="1190446" cy="765161"/>
              </a:xfrm>
              <a:prstGeom prst="foldedCorner">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EDB382C8-B5E3-4B20-AD46-632A8D3B3715}"/>
                  </a:ext>
                </a:extLst>
              </p:cNvPr>
              <p:cNvSpPr/>
              <p:nvPr/>
            </p:nvSpPr>
            <p:spPr>
              <a:xfrm>
                <a:off x="969985" y="4151198"/>
                <a:ext cx="737755" cy="307777"/>
              </a:xfrm>
              <a:prstGeom prst="ellipse">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extLst>
                  <a:ext uri="{FF2B5EF4-FFF2-40B4-BE49-F238E27FC236}">
                    <a16:creationId xmlns:a16="http://schemas.microsoft.com/office/drawing/2014/main" id="{B445C793-311C-404F-9E67-BF089CCFD1D8}"/>
                  </a:ext>
                </a:extLst>
              </p:cNvPr>
              <p:cNvSpPr/>
              <p:nvPr/>
            </p:nvSpPr>
            <p:spPr>
              <a:xfrm>
                <a:off x="935487" y="4152732"/>
                <a:ext cx="810695" cy="316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60" b="1" dirty="0">
                    <a:solidFill>
                      <a:schemeClr val="tx1">
                        <a:lumMod val="75000"/>
                        <a:lumOff val="25000"/>
                      </a:schemeClr>
                    </a:solidFill>
                  </a:rPr>
                  <a:t>基･配･所</a:t>
                </a:r>
              </a:p>
            </p:txBody>
          </p:sp>
        </p:grpSp>
        <p:grpSp>
          <p:nvGrpSpPr>
            <p:cNvPr id="33" name="グループ化 32">
              <a:extLst>
                <a:ext uri="{FF2B5EF4-FFF2-40B4-BE49-F238E27FC236}">
                  <a16:creationId xmlns:a16="http://schemas.microsoft.com/office/drawing/2014/main" id="{151307EB-33AA-4226-BB48-E719C936270E}"/>
                </a:ext>
              </a:extLst>
            </p:cNvPr>
            <p:cNvGrpSpPr/>
            <p:nvPr/>
          </p:nvGrpSpPr>
          <p:grpSpPr>
            <a:xfrm>
              <a:off x="757660" y="5395070"/>
              <a:ext cx="1190446" cy="765161"/>
              <a:chOff x="374762" y="4918388"/>
              <a:chExt cx="1190446" cy="765161"/>
            </a:xfrm>
          </p:grpSpPr>
          <p:sp>
            <p:nvSpPr>
              <p:cNvPr id="40" name="四角形: メモ 39">
                <a:extLst>
                  <a:ext uri="{FF2B5EF4-FFF2-40B4-BE49-F238E27FC236}">
                    <a16:creationId xmlns:a16="http://schemas.microsoft.com/office/drawing/2014/main" id="{3C947E8C-D2AE-47AF-BC88-46AA859D8189}"/>
                  </a:ext>
                </a:extLst>
              </p:cNvPr>
              <p:cNvSpPr/>
              <p:nvPr/>
            </p:nvSpPr>
            <p:spPr>
              <a:xfrm>
                <a:off x="374762" y="4918388"/>
                <a:ext cx="1190446" cy="765161"/>
              </a:xfrm>
              <a:prstGeom prst="foldedCorner">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1867A1D4-ED78-4F10-98B3-F0AA5A73FB09}"/>
                  </a:ext>
                </a:extLst>
              </p:cNvPr>
              <p:cNvSpPr/>
              <p:nvPr/>
            </p:nvSpPr>
            <p:spPr>
              <a:xfrm>
                <a:off x="1228397" y="4952441"/>
                <a:ext cx="282834" cy="282834"/>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D755CD29-A955-4B5C-85C8-ED317ED86562}"/>
                  </a:ext>
                </a:extLst>
              </p:cNvPr>
              <p:cNvSpPr/>
              <p:nvPr/>
            </p:nvSpPr>
            <p:spPr>
              <a:xfrm>
                <a:off x="1243259" y="4935504"/>
                <a:ext cx="253110" cy="316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75000"/>
                        <a:lumOff val="25000"/>
                      </a:schemeClr>
                    </a:solidFill>
                  </a:rPr>
                  <a:t>扶</a:t>
                </a:r>
                <a:endParaRPr kumimoji="1" lang="ja-JP" altLang="en-US" sz="1400" b="1" dirty="0">
                  <a:solidFill>
                    <a:schemeClr val="tx1">
                      <a:lumMod val="75000"/>
                      <a:lumOff val="25000"/>
                    </a:schemeClr>
                  </a:solidFill>
                </a:endParaRPr>
              </a:p>
            </p:txBody>
          </p:sp>
        </p:grpSp>
        <p:grpSp>
          <p:nvGrpSpPr>
            <p:cNvPr id="34" name="グループ化 33">
              <a:extLst>
                <a:ext uri="{FF2B5EF4-FFF2-40B4-BE49-F238E27FC236}">
                  <a16:creationId xmlns:a16="http://schemas.microsoft.com/office/drawing/2014/main" id="{8C18404F-912B-44C1-AEFD-C637EF4F24E9}"/>
                </a:ext>
              </a:extLst>
            </p:cNvPr>
            <p:cNvGrpSpPr/>
            <p:nvPr/>
          </p:nvGrpSpPr>
          <p:grpSpPr>
            <a:xfrm>
              <a:off x="528456" y="5783675"/>
              <a:ext cx="1190446" cy="765161"/>
              <a:chOff x="217640" y="4502624"/>
              <a:chExt cx="1190446" cy="765161"/>
            </a:xfrm>
          </p:grpSpPr>
          <p:sp>
            <p:nvSpPr>
              <p:cNvPr id="35" name="四角形: メモ 34">
                <a:extLst>
                  <a:ext uri="{FF2B5EF4-FFF2-40B4-BE49-F238E27FC236}">
                    <a16:creationId xmlns:a16="http://schemas.microsoft.com/office/drawing/2014/main" id="{D8BDD300-AF98-4DAB-9A2C-57361DAECDD9}"/>
                  </a:ext>
                </a:extLst>
              </p:cNvPr>
              <p:cNvSpPr/>
              <p:nvPr/>
            </p:nvSpPr>
            <p:spPr>
              <a:xfrm>
                <a:off x="217640" y="4502624"/>
                <a:ext cx="1190446" cy="765161"/>
              </a:xfrm>
              <a:prstGeom prst="foldedCorner">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BBC22663-DD20-4BCE-BC78-A14BFC644703}"/>
                  </a:ext>
                </a:extLst>
              </p:cNvPr>
              <p:cNvSpPr/>
              <p:nvPr/>
            </p:nvSpPr>
            <p:spPr>
              <a:xfrm>
                <a:off x="1071275" y="4536677"/>
                <a:ext cx="282834" cy="282834"/>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0FD2ACC8-1CF7-4B6D-8075-3958D6ACB9F7}"/>
                  </a:ext>
                </a:extLst>
              </p:cNvPr>
              <p:cNvSpPr/>
              <p:nvPr/>
            </p:nvSpPr>
            <p:spPr>
              <a:xfrm>
                <a:off x="1086137" y="4519740"/>
                <a:ext cx="253110" cy="316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lumMod val="75000"/>
                        <a:lumOff val="25000"/>
                      </a:schemeClr>
                    </a:solidFill>
                  </a:rPr>
                  <a:t>保</a:t>
                </a:r>
              </a:p>
            </p:txBody>
          </p:sp>
        </p:grpSp>
      </p:grpSp>
      <p:sp>
        <p:nvSpPr>
          <p:cNvPr id="23" name="テキスト ボックス 22">
            <a:extLst>
              <a:ext uri="{FF2B5EF4-FFF2-40B4-BE49-F238E27FC236}">
                <a16:creationId xmlns:a16="http://schemas.microsoft.com/office/drawing/2014/main" id="{4B58A5D0-4CEF-4B8C-80D3-19FEB605DE08}"/>
              </a:ext>
            </a:extLst>
          </p:cNvPr>
          <p:cNvSpPr txBox="1"/>
          <p:nvPr/>
        </p:nvSpPr>
        <p:spPr>
          <a:xfrm>
            <a:off x="2335537" y="2787520"/>
            <a:ext cx="192649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400" dirty="0">
                <a:latin typeface="BIZ UDゴシック" panose="020B0400000000000000" pitchFamily="49" charset="-128"/>
                <a:ea typeface="BIZ UDゴシック" panose="020B0400000000000000" pitchFamily="49" charset="-128"/>
                <a:cs typeface="Calibri"/>
              </a:rPr>
              <a:t>①保険会社などから</a:t>
            </a:r>
            <a:endParaRPr lang="en-US" altLang="ja-JP" sz="1400" dirty="0">
              <a:latin typeface="BIZ UDゴシック" panose="020B0400000000000000" pitchFamily="49" charset="-128"/>
              <a:ea typeface="BIZ UDゴシック" panose="020B0400000000000000" pitchFamily="49" charset="-128"/>
              <a:cs typeface="Calibri"/>
            </a:endParaRPr>
          </a:p>
          <a:p>
            <a:r>
              <a:rPr lang="ja-JP" altLang="en-US" sz="1400" dirty="0">
                <a:latin typeface="BIZ UDゴシック" panose="020B0400000000000000" pitchFamily="49" charset="-128"/>
                <a:ea typeface="BIZ UDゴシック" panose="020B0400000000000000" pitchFamily="49" charset="-128"/>
                <a:cs typeface="Calibri"/>
              </a:rPr>
              <a:t>　控除証明書を</a:t>
            </a:r>
            <a:endParaRPr lang="en-US" altLang="ja-JP" sz="1400" dirty="0">
              <a:latin typeface="BIZ UDゴシック" panose="020B0400000000000000" pitchFamily="49" charset="-128"/>
              <a:ea typeface="BIZ UDゴシック" panose="020B0400000000000000" pitchFamily="49" charset="-128"/>
              <a:cs typeface="Calibri"/>
            </a:endParaRPr>
          </a:p>
          <a:p>
            <a:r>
              <a:rPr lang="ja-JP" altLang="en-US" sz="1400" b="1" dirty="0">
                <a:latin typeface="BIZ UDゴシック" panose="020B0400000000000000" pitchFamily="49" charset="-128"/>
                <a:ea typeface="BIZ UDゴシック" panose="020B0400000000000000" pitchFamily="49" charset="-128"/>
                <a:cs typeface="Calibri"/>
              </a:rPr>
              <a:t>　</a:t>
            </a:r>
            <a:r>
              <a:rPr lang="ja-JP" altLang="en-US" sz="1400" b="1" u="sng" dirty="0">
                <a:latin typeface="BIZ UDゴシック" panose="020B0400000000000000" pitchFamily="49" charset="-128"/>
                <a:ea typeface="BIZ UDゴシック" panose="020B0400000000000000" pitchFamily="49" charset="-128"/>
                <a:cs typeface="Calibri"/>
              </a:rPr>
              <a:t>書面で</a:t>
            </a:r>
            <a:r>
              <a:rPr lang="ja-JP" altLang="en-US" sz="1400" dirty="0">
                <a:latin typeface="BIZ UDゴシック" panose="020B0400000000000000" pitchFamily="49" charset="-128"/>
                <a:ea typeface="BIZ UDゴシック" panose="020B0400000000000000" pitchFamily="49" charset="-128"/>
                <a:cs typeface="Calibri"/>
              </a:rPr>
              <a:t>取得</a:t>
            </a:r>
            <a:endParaRPr lang="en-US" altLang="ja-JP" dirty="0">
              <a:latin typeface="BIZ UDゴシック" panose="020B0400000000000000" pitchFamily="49" charset="-128"/>
              <a:ea typeface="BIZ UDゴシック" panose="020B0400000000000000" pitchFamily="49" charset="-128"/>
            </a:endParaRPr>
          </a:p>
        </p:txBody>
      </p:sp>
      <p:grpSp>
        <p:nvGrpSpPr>
          <p:cNvPr id="145" name="グループ化 144">
            <a:extLst>
              <a:ext uri="{FF2B5EF4-FFF2-40B4-BE49-F238E27FC236}">
                <a16:creationId xmlns:a16="http://schemas.microsoft.com/office/drawing/2014/main" id="{07854FCC-0D95-4FA5-8D1C-E45A5446C9B5}"/>
              </a:ext>
            </a:extLst>
          </p:cNvPr>
          <p:cNvGrpSpPr/>
          <p:nvPr/>
        </p:nvGrpSpPr>
        <p:grpSpPr>
          <a:xfrm>
            <a:off x="5932708" y="2058326"/>
            <a:ext cx="986510" cy="1133771"/>
            <a:chOff x="5560244" y="2536905"/>
            <a:chExt cx="986510" cy="1133771"/>
          </a:xfrm>
        </p:grpSpPr>
        <p:sp>
          <p:nvSpPr>
            <p:cNvPr id="123" name="正方形/長方形 122">
              <a:extLst>
                <a:ext uri="{FF2B5EF4-FFF2-40B4-BE49-F238E27FC236}">
                  <a16:creationId xmlns:a16="http://schemas.microsoft.com/office/drawing/2014/main" id="{51C92C47-7EF8-45C6-90AC-29D93806E4B0}"/>
                </a:ext>
              </a:extLst>
            </p:cNvPr>
            <p:cNvSpPr/>
            <p:nvPr/>
          </p:nvSpPr>
          <p:spPr>
            <a:xfrm>
              <a:off x="5560244" y="2536905"/>
              <a:ext cx="986510" cy="113377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ja-JP" altLang="en-US" sz="1100" dirty="0">
                  <a:solidFill>
                    <a:schemeClr val="tx1"/>
                  </a:solidFill>
                  <a:latin typeface="BIZ UDゴシック" panose="020B0400000000000000" pitchFamily="49" charset="-128"/>
                  <a:ea typeface="BIZ UDゴシック" panose="020B0400000000000000" pitchFamily="49" charset="-128"/>
                </a:rPr>
                <a:t>△△控除</a:t>
              </a:r>
              <a:endParaRPr lang="en-US" altLang="ja-JP" sz="1100" dirty="0">
                <a:solidFill>
                  <a:schemeClr val="tx1"/>
                </a:solidFill>
                <a:latin typeface="BIZ UDゴシック" panose="020B0400000000000000" pitchFamily="49" charset="-128"/>
                <a:ea typeface="BIZ UDゴシック" panose="020B0400000000000000" pitchFamily="49" charset="-128"/>
              </a:endParaRPr>
            </a:p>
            <a:p>
              <a:pPr algn="ctr"/>
              <a:r>
                <a:rPr lang="ja-JP" altLang="en-US" sz="1100" dirty="0">
                  <a:solidFill>
                    <a:schemeClr val="tx1"/>
                  </a:solidFill>
                  <a:latin typeface="BIZ UDゴシック" panose="020B0400000000000000" pitchFamily="49" charset="-128"/>
                  <a:ea typeface="BIZ UDゴシック" panose="020B0400000000000000" pitchFamily="49" charset="-128"/>
                </a:rPr>
                <a:t>証明書</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p:txBody>
        </p:sp>
        <p:grpSp>
          <p:nvGrpSpPr>
            <p:cNvPr id="124" name="グループ化 123">
              <a:extLst>
                <a:ext uri="{FF2B5EF4-FFF2-40B4-BE49-F238E27FC236}">
                  <a16:creationId xmlns:a16="http://schemas.microsoft.com/office/drawing/2014/main" id="{28BBB83D-6DE3-4C76-9734-FED2B339971B}"/>
                </a:ext>
              </a:extLst>
            </p:cNvPr>
            <p:cNvGrpSpPr/>
            <p:nvPr/>
          </p:nvGrpSpPr>
          <p:grpSpPr>
            <a:xfrm>
              <a:off x="5696312" y="3023800"/>
              <a:ext cx="714375" cy="457200"/>
              <a:chOff x="3019425" y="2172736"/>
              <a:chExt cx="714375" cy="457200"/>
            </a:xfrm>
          </p:grpSpPr>
          <p:cxnSp>
            <p:nvCxnSpPr>
              <p:cNvPr id="125" name="直線コネクタ 124">
                <a:extLst>
                  <a:ext uri="{FF2B5EF4-FFF2-40B4-BE49-F238E27FC236}">
                    <a16:creationId xmlns:a16="http://schemas.microsoft.com/office/drawing/2014/main" id="{D043535D-CCA1-4C4D-ADFB-3E27D6F7F783}"/>
                  </a:ext>
                </a:extLst>
              </p:cNvPr>
              <p:cNvCxnSpPr/>
              <p:nvPr/>
            </p:nvCxnSpPr>
            <p:spPr>
              <a:xfrm>
                <a:off x="3019425" y="2172736"/>
                <a:ext cx="71437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a:extLst>
                  <a:ext uri="{FF2B5EF4-FFF2-40B4-BE49-F238E27FC236}">
                    <a16:creationId xmlns:a16="http://schemas.microsoft.com/office/drawing/2014/main" id="{4712701A-C28C-481C-93D2-9A851C25B0FC}"/>
                  </a:ext>
                </a:extLst>
              </p:cNvPr>
              <p:cNvCxnSpPr/>
              <p:nvPr/>
            </p:nvCxnSpPr>
            <p:spPr>
              <a:xfrm>
                <a:off x="3019425" y="2325136"/>
                <a:ext cx="71437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a:extLst>
                  <a:ext uri="{FF2B5EF4-FFF2-40B4-BE49-F238E27FC236}">
                    <a16:creationId xmlns:a16="http://schemas.microsoft.com/office/drawing/2014/main" id="{8026EA75-E2D1-4503-83B9-F53CAEE8E429}"/>
                  </a:ext>
                </a:extLst>
              </p:cNvPr>
              <p:cNvCxnSpPr/>
              <p:nvPr/>
            </p:nvCxnSpPr>
            <p:spPr>
              <a:xfrm>
                <a:off x="3019425" y="2477536"/>
                <a:ext cx="71437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E5795D8A-8BB4-4BEE-BB6D-67920607A709}"/>
                  </a:ext>
                </a:extLst>
              </p:cNvPr>
              <p:cNvCxnSpPr/>
              <p:nvPr/>
            </p:nvCxnSpPr>
            <p:spPr>
              <a:xfrm>
                <a:off x="3019425" y="2629936"/>
                <a:ext cx="71437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47" name="グループ化 146">
            <a:extLst>
              <a:ext uri="{FF2B5EF4-FFF2-40B4-BE49-F238E27FC236}">
                <a16:creationId xmlns:a16="http://schemas.microsoft.com/office/drawing/2014/main" id="{C0B9497F-0195-44F1-A5EF-3A6646749528}"/>
              </a:ext>
            </a:extLst>
          </p:cNvPr>
          <p:cNvGrpSpPr/>
          <p:nvPr/>
        </p:nvGrpSpPr>
        <p:grpSpPr>
          <a:xfrm>
            <a:off x="7034006" y="2058326"/>
            <a:ext cx="986510" cy="1133771"/>
            <a:chOff x="6307832" y="2690918"/>
            <a:chExt cx="986510" cy="1133771"/>
          </a:xfrm>
        </p:grpSpPr>
        <p:sp>
          <p:nvSpPr>
            <p:cNvPr id="129" name="正方形/長方形 128">
              <a:extLst>
                <a:ext uri="{FF2B5EF4-FFF2-40B4-BE49-F238E27FC236}">
                  <a16:creationId xmlns:a16="http://schemas.microsoft.com/office/drawing/2014/main" id="{76DA4DC3-EDB5-4078-96E5-34089FD5C0E5}"/>
                </a:ext>
              </a:extLst>
            </p:cNvPr>
            <p:cNvSpPr/>
            <p:nvPr/>
          </p:nvSpPr>
          <p:spPr>
            <a:xfrm>
              <a:off x="6307832" y="2690918"/>
              <a:ext cx="986510" cy="113377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ja-JP" altLang="en-US" sz="1100" dirty="0">
                  <a:solidFill>
                    <a:schemeClr val="tx1"/>
                  </a:solidFill>
                  <a:latin typeface="BIZ UDゴシック" panose="020B0400000000000000" pitchFamily="49" charset="-128"/>
                  <a:ea typeface="BIZ UDゴシック" panose="020B0400000000000000" pitchFamily="49" charset="-128"/>
                </a:rPr>
                <a:t>〇〇保険料</a:t>
              </a:r>
              <a:endParaRPr lang="en-US" altLang="ja-JP" sz="1100" dirty="0">
                <a:solidFill>
                  <a:schemeClr val="tx1"/>
                </a:solidFill>
                <a:latin typeface="BIZ UDゴシック" panose="020B0400000000000000" pitchFamily="49" charset="-128"/>
                <a:ea typeface="BIZ UDゴシック" panose="020B0400000000000000" pitchFamily="49" charset="-128"/>
              </a:endParaRPr>
            </a:p>
            <a:p>
              <a:pPr algn="ctr"/>
              <a:r>
                <a:rPr lang="ja-JP" altLang="en-US" sz="1100" dirty="0">
                  <a:solidFill>
                    <a:schemeClr val="tx1"/>
                  </a:solidFill>
                  <a:latin typeface="BIZ UDゴシック" panose="020B0400000000000000" pitchFamily="49" charset="-128"/>
                  <a:ea typeface="BIZ UDゴシック" panose="020B0400000000000000" pitchFamily="49" charset="-128"/>
                </a:rPr>
                <a:t>控除証明書</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p:txBody>
        </p:sp>
        <p:grpSp>
          <p:nvGrpSpPr>
            <p:cNvPr id="130" name="グループ化 129">
              <a:extLst>
                <a:ext uri="{FF2B5EF4-FFF2-40B4-BE49-F238E27FC236}">
                  <a16:creationId xmlns:a16="http://schemas.microsoft.com/office/drawing/2014/main" id="{68356CB3-A58D-4D56-835B-0F6937C0B95F}"/>
                </a:ext>
              </a:extLst>
            </p:cNvPr>
            <p:cNvGrpSpPr/>
            <p:nvPr/>
          </p:nvGrpSpPr>
          <p:grpSpPr>
            <a:xfrm>
              <a:off x="6443900" y="3200810"/>
              <a:ext cx="714375" cy="457200"/>
              <a:chOff x="3019425" y="2172736"/>
              <a:chExt cx="714375" cy="457200"/>
            </a:xfrm>
          </p:grpSpPr>
          <p:cxnSp>
            <p:nvCxnSpPr>
              <p:cNvPr id="131" name="直線コネクタ 130">
                <a:extLst>
                  <a:ext uri="{FF2B5EF4-FFF2-40B4-BE49-F238E27FC236}">
                    <a16:creationId xmlns:a16="http://schemas.microsoft.com/office/drawing/2014/main" id="{1BB78C30-0238-40B8-8B9C-841DD703B26A}"/>
                  </a:ext>
                </a:extLst>
              </p:cNvPr>
              <p:cNvCxnSpPr/>
              <p:nvPr/>
            </p:nvCxnSpPr>
            <p:spPr>
              <a:xfrm>
                <a:off x="3019425" y="2172736"/>
                <a:ext cx="71437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a:extLst>
                  <a:ext uri="{FF2B5EF4-FFF2-40B4-BE49-F238E27FC236}">
                    <a16:creationId xmlns:a16="http://schemas.microsoft.com/office/drawing/2014/main" id="{CB3EE0DE-E2B0-4802-9169-AB38EF208B57}"/>
                  </a:ext>
                </a:extLst>
              </p:cNvPr>
              <p:cNvCxnSpPr/>
              <p:nvPr/>
            </p:nvCxnSpPr>
            <p:spPr>
              <a:xfrm>
                <a:off x="3019425" y="2325136"/>
                <a:ext cx="71437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a:extLst>
                  <a:ext uri="{FF2B5EF4-FFF2-40B4-BE49-F238E27FC236}">
                    <a16:creationId xmlns:a16="http://schemas.microsoft.com/office/drawing/2014/main" id="{E68995E4-0D02-41B2-9532-59B8BDB6BA07}"/>
                  </a:ext>
                </a:extLst>
              </p:cNvPr>
              <p:cNvCxnSpPr/>
              <p:nvPr/>
            </p:nvCxnSpPr>
            <p:spPr>
              <a:xfrm>
                <a:off x="3019425" y="2477536"/>
                <a:ext cx="71437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a:extLst>
                  <a:ext uri="{FF2B5EF4-FFF2-40B4-BE49-F238E27FC236}">
                    <a16:creationId xmlns:a16="http://schemas.microsoft.com/office/drawing/2014/main" id="{ECC2382C-3850-4EA1-BA60-24DBEE97849F}"/>
                  </a:ext>
                </a:extLst>
              </p:cNvPr>
              <p:cNvCxnSpPr/>
              <p:nvPr/>
            </p:nvCxnSpPr>
            <p:spPr>
              <a:xfrm>
                <a:off x="3019425" y="2629936"/>
                <a:ext cx="71437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7" name="グループ化 6">
            <a:extLst>
              <a:ext uri="{FF2B5EF4-FFF2-40B4-BE49-F238E27FC236}">
                <a16:creationId xmlns:a16="http://schemas.microsoft.com/office/drawing/2014/main" id="{BE5EECDE-B1FD-4A16-9CB4-95459409C038}"/>
              </a:ext>
            </a:extLst>
          </p:cNvPr>
          <p:cNvGrpSpPr/>
          <p:nvPr/>
        </p:nvGrpSpPr>
        <p:grpSpPr>
          <a:xfrm>
            <a:off x="1016349" y="1637617"/>
            <a:ext cx="986510" cy="1133771"/>
            <a:chOff x="1035399" y="1475692"/>
            <a:chExt cx="986510" cy="1133771"/>
          </a:xfrm>
        </p:grpSpPr>
        <p:sp>
          <p:nvSpPr>
            <p:cNvPr id="49" name="正方形/長方形 48">
              <a:extLst>
                <a:ext uri="{FF2B5EF4-FFF2-40B4-BE49-F238E27FC236}">
                  <a16:creationId xmlns:a16="http://schemas.microsoft.com/office/drawing/2014/main" id="{23ED6245-1F3A-4F44-9674-C6238E88240F}"/>
                </a:ext>
              </a:extLst>
            </p:cNvPr>
            <p:cNvSpPr/>
            <p:nvPr/>
          </p:nvSpPr>
          <p:spPr>
            <a:xfrm>
              <a:off x="1035399" y="1475692"/>
              <a:ext cx="986510" cy="113377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ja-JP" altLang="en-US" sz="1100" dirty="0">
                  <a:solidFill>
                    <a:schemeClr val="tx1"/>
                  </a:solidFill>
                  <a:latin typeface="BIZ UDゴシック" panose="020B0400000000000000" pitchFamily="49" charset="-128"/>
                  <a:ea typeface="BIZ UDゴシック" panose="020B0400000000000000" pitchFamily="49" charset="-128"/>
                </a:rPr>
                <a:t>年末残高</a:t>
              </a:r>
              <a:endParaRPr lang="en-US" altLang="ja-JP" sz="1100" dirty="0">
                <a:solidFill>
                  <a:schemeClr val="tx1"/>
                </a:solidFill>
                <a:latin typeface="BIZ UDゴシック" panose="020B0400000000000000" pitchFamily="49" charset="-128"/>
                <a:ea typeface="BIZ UDゴシック" panose="020B0400000000000000" pitchFamily="49" charset="-128"/>
              </a:endParaRPr>
            </a:p>
            <a:p>
              <a:pPr algn="ctr"/>
              <a:r>
                <a:rPr lang="ja-JP" altLang="en-US" sz="1100" dirty="0">
                  <a:solidFill>
                    <a:schemeClr val="tx1"/>
                  </a:solidFill>
                  <a:latin typeface="BIZ UDゴシック" panose="020B0400000000000000" pitchFamily="49" charset="-128"/>
                  <a:ea typeface="BIZ UDゴシック" panose="020B0400000000000000" pitchFamily="49" charset="-128"/>
                </a:rPr>
                <a:t>証明書</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p:txBody>
        </p:sp>
        <p:grpSp>
          <p:nvGrpSpPr>
            <p:cNvPr id="62" name="グループ化 61">
              <a:extLst>
                <a:ext uri="{FF2B5EF4-FFF2-40B4-BE49-F238E27FC236}">
                  <a16:creationId xmlns:a16="http://schemas.microsoft.com/office/drawing/2014/main" id="{42BB0E1F-D1F0-4D3D-A3B8-B9DB8DC31C53}"/>
                </a:ext>
              </a:extLst>
            </p:cNvPr>
            <p:cNvGrpSpPr/>
            <p:nvPr/>
          </p:nvGrpSpPr>
          <p:grpSpPr>
            <a:xfrm>
              <a:off x="1154541" y="1985584"/>
              <a:ext cx="714375" cy="457200"/>
              <a:chOff x="3019425" y="2172736"/>
              <a:chExt cx="714375" cy="457200"/>
            </a:xfrm>
          </p:grpSpPr>
          <p:cxnSp>
            <p:nvCxnSpPr>
              <p:cNvPr id="52" name="直線コネクタ 51">
                <a:extLst>
                  <a:ext uri="{FF2B5EF4-FFF2-40B4-BE49-F238E27FC236}">
                    <a16:creationId xmlns:a16="http://schemas.microsoft.com/office/drawing/2014/main" id="{3D7BD201-82D3-47E1-8517-533195DA7D19}"/>
                  </a:ext>
                </a:extLst>
              </p:cNvPr>
              <p:cNvCxnSpPr/>
              <p:nvPr/>
            </p:nvCxnSpPr>
            <p:spPr>
              <a:xfrm>
                <a:off x="3019425" y="2172736"/>
                <a:ext cx="71437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1BE3774F-1EA8-4B4A-8E87-A203CEAE1F5E}"/>
                  </a:ext>
                </a:extLst>
              </p:cNvPr>
              <p:cNvCxnSpPr/>
              <p:nvPr/>
            </p:nvCxnSpPr>
            <p:spPr>
              <a:xfrm>
                <a:off x="3019425" y="2325136"/>
                <a:ext cx="71437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4A980888-6FB3-45D9-AB83-D2C9D3A204A7}"/>
                  </a:ext>
                </a:extLst>
              </p:cNvPr>
              <p:cNvCxnSpPr/>
              <p:nvPr/>
            </p:nvCxnSpPr>
            <p:spPr>
              <a:xfrm>
                <a:off x="3019425" y="2477536"/>
                <a:ext cx="71437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FA748B94-23D1-4082-B5FD-1EAB5AB4CB3F}"/>
                  </a:ext>
                </a:extLst>
              </p:cNvPr>
              <p:cNvCxnSpPr/>
              <p:nvPr/>
            </p:nvCxnSpPr>
            <p:spPr>
              <a:xfrm>
                <a:off x="3019425" y="2629936"/>
                <a:ext cx="71437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8" name="グループ化 7">
            <a:extLst>
              <a:ext uri="{FF2B5EF4-FFF2-40B4-BE49-F238E27FC236}">
                <a16:creationId xmlns:a16="http://schemas.microsoft.com/office/drawing/2014/main" id="{8DB18824-66CF-4C73-9592-2F9EE56ED3EC}"/>
              </a:ext>
            </a:extLst>
          </p:cNvPr>
          <p:cNvGrpSpPr/>
          <p:nvPr/>
        </p:nvGrpSpPr>
        <p:grpSpPr>
          <a:xfrm>
            <a:off x="1149277" y="2052915"/>
            <a:ext cx="986510" cy="1133771"/>
            <a:chOff x="1368563" y="2012726"/>
            <a:chExt cx="986510" cy="1133771"/>
          </a:xfrm>
        </p:grpSpPr>
        <p:sp>
          <p:nvSpPr>
            <p:cNvPr id="47" name="正方形/長方形 46">
              <a:extLst>
                <a:ext uri="{FF2B5EF4-FFF2-40B4-BE49-F238E27FC236}">
                  <a16:creationId xmlns:a16="http://schemas.microsoft.com/office/drawing/2014/main" id="{C00DE5EB-218B-4936-BCC5-4639E6C6DA55}"/>
                </a:ext>
              </a:extLst>
            </p:cNvPr>
            <p:cNvSpPr/>
            <p:nvPr/>
          </p:nvSpPr>
          <p:spPr>
            <a:xfrm>
              <a:off x="1368563" y="2012726"/>
              <a:ext cx="986510" cy="113377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ja-JP" altLang="en-US" sz="1100" dirty="0">
                  <a:solidFill>
                    <a:schemeClr val="tx1"/>
                  </a:solidFill>
                  <a:latin typeface="BIZ UDゴシック" panose="020B0400000000000000" pitchFamily="49" charset="-128"/>
                  <a:ea typeface="BIZ UDゴシック" panose="020B0400000000000000" pitchFamily="49" charset="-128"/>
                </a:rPr>
                <a:t>△△控除</a:t>
              </a:r>
              <a:endParaRPr lang="en-US" altLang="ja-JP" sz="1100" dirty="0">
                <a:solidFill>
                  <a:schemeClr val="tx1"/>
                </a:solidFill>
                <a:latin typeface="BIZ UDゴシック" panose="020B0400000000000000" pitchFamily="49" charset="-128"/>
                <a:ea typeface="BIZ UDゴシック" panose="020B0400000000000000" pitchFamily="49" charset="-128"/>
              </a:endParaRPr>
            </a:p>
            <a:p>
              <a:pPr algn="ctr"/>
              <a:r>
                <a:rPr lang="ja-JP" altLang="en-US" sz="1100" dirty="0">
                  <a:solidFill>
                    <a:schemeClr val="tx1"/>
                  </a:solidFill>
                  <a:latin typeface="BIZ UDゴシック" panose="020B0400000000000000" pitchFamily="49" charset="-128"/>
                  <a:ea typeface="BIZ UDゴシック" panose="020B0400000000000000" pitchFamily="49" charset="-128"/>
                </a:rPr>
                <a:t>証明書</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p:txBody>
        </p:sp>
        <p:grpSp>
          <p:nvGrpSpPr>
            <p:cNvPr id="53" name="グループ化 52">
              <a:extLst>
                <a:ext uri="{FF2B5EF4-FFF2-40B4-BE49-F238E27FC236}">
                  <a16:creationId xmlns:a16="http://schemas.microsoft.com/office/drawing/2014/main" id="{9313EA46-5542-4069-BA07-FC4D0776064B}"/>
                </a:ext>
              </a:extLst>
            </p:cNvPr>
            <p:cNvGrpSpPr/>
            <p:nvPr/>
          </p:nvGrpSpPr>
          <p:grpSpPr>
            <a:xfrm>
              <a:off x="1518393" y="2509148"/>
              <a:ext cx="714375" cy="457200"/>
              <a:chOff x="4219575" y="2183181"/>
              <a:chExt cx="714375" cy="457200"/>
            </a:xfrm>
          </p:grpSpPr>
          <p:cxnSp>
            <p:nvCxnSpPr>
              <p:cNvPr id="57" name="直線コネクタ 56">
                <a:extLst>
                  <a:ext uri="{FF2B5EF4-FFF2-40B4-BE49-F238E27FC236}">
                    <a16:creationId xmlns:a16="http://schemas.microsoft.com/office/drawing/2014/main" id="{9762F85C-6054-401D-8A18-A4B802C3F2AC}"/>
                  </a:ext>
                </a:extLst>
              </p:cNvPr>
              <p:cNvCxnSpPr/>
              <p:nvPr/>
            </p:nvCxnSpPr>
            <p:spPr>
              <a:xfrm>
                <a:off x="4219575" y="2183181"/>
                <a:ext cx="71437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0427F756-ED83-4FAC-83D3-F5D6CC17CAF1}"/>
                  </a:ext>
                </a:extLst>
              </p:cNvPr>
              <p:cNvCxnSpPr/>
              <p:nvPr/>
            </p:nvCxnSpPr>
            <p:spPr>
              <a:xfrm>
                <a:off x="4219575" y="2335581"/>
                <a:ext cx="71437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5EF8A027-D4DD-46E2-BD16-2D04E83C00DC}"/>
                  </a:ext>
                </a:extLst>
              </p:cNvPr>
              <p:cNvCxnSpPr/>
              <p:nvPr/>
            </p:nvCxnSpPr>
            <p:spPr>
              <a:xfrm>
                <a:off x="4219575" y="2487981"/>
                <a:ext cx="71437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F96E989C-636F-473F-844E-4EBEFF49C75C}"/>
                  </a:ext>
                </a:extLst>
              </p:cNvPr>
              <p:cNvCxnSpPr/>
              <p:nvPr/>
            </p:nvCxnSpPr>
            <p:spPr>
              <a:xfrm>
                <a:off x="4219575" y="2640381"/>
                <a:ext cx="71437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5" name="矢印: 右 134">
            <a:extLst>
              <a:ext uri="{FF2B5EF4-FFF2-40B4-BE49-F238E27FC236}">
                <a16:creationId xmlns:a16="http://schemas.microsoft.com/office/drawing/2014/main" id="{192C0CBC-5A5C-4AD2-9141-35D458BDBCC6}"/>
              </a:ext>
            </a:extLst>
          </p:cNvPr>
          <p:cNvSpPr/>
          <p:nvPr/>
        </p:nvSpPr>
        <p:spPr>
          <a:xfrm>
            <a:off x="2335537" y="2385516"/>
            <a:ext cx="2202057" cy="38819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grpSp>
        <p:nvGrpSpPr>
          <p:cNvPr id="10" name="グループ化 9">
            <a:extLst>
              <a:ext uri="{FF2B5EF4-FFF2-40B4-BE49-F238E27FC236}">
                <a16:creationId xmlns:a16="http://schemas.microsoft.com/office/drawing/2014/main" id="{816661A2-3654-4AD9-9470-120BB3CB5C45}"/>
              </a:ext>
            </a:extLst>
          </p:cNvPr>
          <p:cNvGrpSpPr/>
          <p:nvPr/>
        </p:nvGrpSpPr>
        <p:grpSpPr>
          <a:xfrm>
            <a:off x="1326124" y="2491712"/>
            <a:ext cx="986510" cy="1133771"/>
            <a:chOff x="1575835" y="2549760"/>
            <a:chExt cx="986510" cy="1133771"/>
          </a:xfrm>
        </p:grpSpPr>
        <p:sp>
          <p:nvSpPr>
            <p:cNvPr id="63" name="正方形/長方形 62">
              <a:extLst>
                <a:ext uri="{FF2B5EF4-FFF2-40B4-BE49-F238E27FC236}">
                  <a16:creationId xmlns:a16="http://schemas.microsoft.com/office/drawing/2014/main" id="{7CCC1380-C787-4006-B65C-07EDF0A18BF5}"/>
                </a:ext>
              </a:extLst>
            </p:cNvPr>
            <p:cNvSpPr/>
            <p:nvPr/>
          </p:nvSpPr>
          <p:spPr>
            <a:xfrm>
              <a:off x="1575835" y="2549760"/>
              <a:ext cx="986510" cy="113377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ja-JP" altLang="en-US" sz="1100" dirty="0">
                  <a:solidFill>
                    <a:schemeClr val="tx1"/>
                  </a:solidFill>
                  <a:latin typeface="BIZ UDゴシック" panose="020B0400000000000000" pitchFamily="49" charset="-128"/>
                  <a:ea typeface="BIZ UDゴシック" panose="020B0400000000000000" pitchFamily="49" charset="-128"/>
                </a:rPr>
                <a:t>〇〇保険料</a:t>
              </a:r>
              <a:endParaRPr lang="en-US" altLang="ja-JP" sz="1100" dirty="0">
                <a:solidFill>
                  <a:schemeClr val="tx1"/>
                </a:solidFill>
                <a:latin typeface="BIZ UDゴシック" panose="020B0400000000000000" pitchFamily="49" charset="-128"/>
                <a:ea typeface="BIZ UDゴシック" panose="020B0400000000000000" pitchFamily="49" charset="-128"/>
              </a:endParaRPr>
            </a:p>
            <a:p>
              <a:pPr algn="ctr"/>
              <a:r>
                <a:rPr lang="ja-JP" altLang="en-US" sz="1100" dirty="0">
                  <a:solidFill>
                    <a:schemeClr val="tx1"/>
                  </a:solidFill>
                  <a:latin typeface="BIZ UDゴシック" panose="020B0400000000000000" pitchFamily="49" charset="-128"/>
                  <a:ea typeface="BIZ UDゴシック" panose="020B0400000000000000" pitchFamily="49" charset="-128"/>
                </a:rPr>
                <a:t>控除証明書</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p:txBody>
        </p:sp>
        <p:grpSp>
          <p:nvGrpSpPr>
            <p:cNvPr id="64" name="グループ化 63">
              <a:extLst>
                <a:ext uri="{FF2B5EF4-FFF2-40B4-BE49-F238E27FC236}">
                  <a16:creationId xmlns:a16="http://schemas.microsoft.com/office/drawing/2014/main" id="{CF6C27EC-F15C-47FB-9530-8F4A961D453B}"/>
                </a:ext>
              </a:extLst>
            </p:cNvPr>
            <p:cNvGrpSpPr/>
            <p:nvPr/>
          </p:nvGrpSpPr>
          <p:grpSpPr>
            <a:xfrm>
              <a:off x="1711903" y="3059652"/>
              <a:ext cx="714375" cy="457200"/>
              <a:chOff x="3019425" y="2172736"/>
              <a:chExt cx="714375" cy="457200"/>
            </a:xfrm>
          </p:grpSpPr>
          <p:cxnSp>
            <p:nvCxnSpPr>
              <p:cNvPr id="65" name="直線コネクタ 64">
                <a:extLst>
                  <a:ext uri="{FF2B5EF4-FFF2-40B4-BE49-F238E27FC236}">
                    <a16:creationId xmlns:a16="http://schemas.microsoft.com/office/drawing/2014/main" id="{B3666464-95F2-4162-8671-42F06B9E0C0B}"/>
                  </a:ext>
                </a:extLst>
              </p:cNvPr>
              <p:cNvCxnSpPr/>
              <p:nvPr/>
            </p:nvCxnSpPr>
            <p:spPr>
              <a:xfrm>
                <a:off x="3019425" y="2172736"/>
                <a:ext cx="71437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D9ADAE03-6456-4383-9854-794EB40EB014}"/>
                  </a:ext>
                </a:extLst>
              </p:cNvPr>
              <p:cNvCxnSpPr/>
              <p:nvPr/>
            </p:nvCxnSpPr>
            <p:spPr>
              <a:xfrm>
                <a:off x="3019425" y="2325136"/>
                <a:ext cx="71437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5F58464D-E591-46A4-B08C-E314D45C2528}"/>
                  </a:ext>
                </a:extLst>
              </p:cNvPr>
              <p:cNvCxnSpPr/>
              <p:nvPr/>
            </p:nvCxnSpPr>
            <p:spPr>
              <a:xfrm>
                <a:off x="3019425" y="2477536"/>
                <a:ext cx="71437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5A0B5F7A-D1BD-47A4-BB5D-C6272C4D3854}"/>
                  </a:ext>
                </a:extLst>
              </p:cNvPr>
              <p:cNvCxnSpPr/>
              <p:nvPr/>
            </p:nvCxnSpPr>
            <p:spPr>
              <a:xfrm>
                <a:off x="3019425" y="2629936"/>
                <a:ext cx="71437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2" name="右中かっこ 11">
            <a:extLst>
              <a:ext uri="{FF2B5EF4-FFF2-40B4-BE49-F238E27FC236}">
                <a16:creationId xmlns:a16="http://schemas.microsoft.com/office/drawing/2014/main" id="{2A01C22B-67CE-48DD-8A82-31CD950B4679}"/>
              </a:ext>
            </a:extLst>
          </p:cNvPr>
          <p:cNvSpPr/>
          <p:nvPr/>
        </p:nvSpPr>
        <p:spPr>
          <a:xfrm>
            <a:off x="2078414" y="4707338"/>
            <a:ext cx="251305" cy="1669532"/>
          </a:xfrm>
          <a:prstGeom prst="rightBrace">
            <a:avLst>
              <a:gd name="adj1" fmla="val 58869"/>
              <a:gd name="adj2" fmla="val 4409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20" name="図 20" descr="クマ が含まれている画像&#10;&#10;説明は自動で生成されたものです">
            <a:extLst>
              <a:ext uri="{FF2B5EF4-FFF2-40B4-BE49-F238E27FC236}">
                <a16:creationId xmlns:a16="http://schemas.microsoft.com/office/drawing/2014/main" id="{8BBFF367-1EE3-424D-99A2-B0FC9476F61F}"/>
              </a:ext>
            </a:extLst>
          </p:cNvPr>
          <p:cNvPicPr>
            <a:picLocks noChangeAspect="1"/>
          </p:cNvPicPr>
          <p:nvPr/>
        </p:nvPicPr>
        <p:blipFill>
          <a:blip r:embed="rId4"/>
          <a:stretch>
            <a:fillRect/>
          </a:stretch>
        </p:blipFill>
        <p:spPr>
          <a:xfrm>
            <a:off x="7084126" y="3395820"/>
            <a:ext cx="925723" cy="1450316"/>
          </a:xfrm>
          <a:prstGeom prst="rect">
            <a:avLst/>
          </a:prstGeom>
        </p:spPr>
      </p:pic>
      <p:sp>
        <p:nvSpPr>
          <p:cNvPr id="22" name="正方形/長方形 21">
            <a:extLst>
              <a:ext uri="{FF2B5EF4-FFF2-40B4-BE49-F238E27FC236}">
                <a16:creationId xmlns:a16="http://schemas.microsoft.com/office/drawing/2014/main" id="{A7B29C27-320A-4CD6-B638-830F3D3B6332}"/>
              </a:ext>
            </a:extLst>
          </p:cNvPr>
          <p:cNvSpPr/>
          <p:nvPr/>
        </p:nvSpPr>
        <p:spPr>
          <a:xfrm>
            <a:off x="7096148" y="3152515"/>
            <a:ext cx="944665"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ゴシック" panose="020B0400000000000000" pitchFamily="49" charset="-128"/>
                <a:ea typeface="BIZ UDゴシック" panose="020B0400000000000000" pitchFamily="49" charset="-128"/>
              </a:rPr>
              <a:t>従業員</a:t>
            </a:r>
          </a:p>
        </p:txBody>
      </p:sp>
      <p:pic>
        <p:nvPicPr>
          <p:cNvPr id="160" name="図 159">
            <a:extLst>
              <a:ext uri="{FF2B5EF4-FFF2-40B4-BE49-F238E27FC236}">
                <a16:creationId xmlns:a16="http://schemas.microsoft.com/office/drawing/2014/main" id="{0DC7B290-D971-4659-A320-B750675916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26" y="1603298"/>
            <a:ext cx="894789" cy="1016805"/>
          </a:xfrm>
          <a:prstGeom prst="rect">
            <a:avLst/>
          </a:prstGeom>
        </p:spPr>
      </p:pic>
      <p:pic>
        <p:nvPicPr>
          <p:cNvPr id="161" name="図 160">
            <a:extLst>
              <a:ext uri="{FF2B5EF4-FFF2-40B4-BE49-F238E27FC236}">
                <a16:creationId xmlns:a16="http://schemas.microsoft.com/office/drawing/2014/main" id="{34AFE6B3-F17F-4BE2-A5E5-782EEDE7A8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367" y="1996645"/>
            <a:ext cx="987283" cy="1010009"/>
          </a:xfrm>
          <a:prstGeom prst="rect">
            <a:avLst/>
          </a:prstGeom>
        </p:spPr>
      </p:pic>
      <p:pic>
        <p:nvPicPr>
          <p:cNvPr id="162" name="図 18" descr="アイコン&#10;&#10;説明は自動で生成されたものです">
            <a:extLst>
              <a:ext uri="{FF2B5EF4-FFF2-40B4-BE49-F238E27FC236}">
                <a16:creationId xmlns:a16="http://schemas.microsoft.com/office/drawing/2014/main" id="{A8C4C6C2-96AB-43A2-AC53-B1CC3818A5DE}"/>
              </a:ext>
            </a:extLst>
          </p:cNvPr>
          <p:cNvPicPr>
            <a:picLocks noChangeAspect="1"/>
          </p:cNvPicPr>
          <p:nvPr/>
        </p:nvPicPr>
        <p:blipFill>
          <a:blip r:embed="rId7"/>
          <a:stretch>
            <a:fillRect/>
          </a:stretch>
        </p:blipFill>
        <p:spPr>
          <a:xfrm>
            <a:off x="241439" y="2351802"/>
            <a:ext cx="986510" cy="1244332"/>
          </a:xfrm>
          <a:prstGeom prst="rect">
            <a:avLst/>
          </a:prstGeom>
        </p:spPr>
      </p:pic>
      <p:sp>
        <p:nvSpPr>
          <p:cNvPr id="164" name="テキスト ボックス 163">
            <a:extLst>
              <a:ext uri="{FF2B5EF4-FFF2-40B4-BE49-F238E27FC236}">
                <a16:creationId xmlns:a16="http://schemas.microsoft.com/office/drawing/2014/main" id="{34D746C2-EDC1-470F-836E-1F7190F0D625}"/>
              </a:ext>
            </a:extLst>
          </p:cNvPr>
          <p:cNvSpPr txBox="1"/>
          <p:nvPr/>
        </p:nvSpPr>
        <p:spPr>
          <a:xfrm>
            <a:off x="8358401" y="3849736"/>
            <a:ext cx="2670357"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400" dirty="0">
                <a:latin typeface="BIZ UDゴシック" panose="020B0400000000000000" pitchFamily="49" charset="-128"/>
                <a:ea typeface="BIZ UDゴシック" panose="020B0400000000000000" pitchFamily="49" charset="-128"/>
                <a:cs typeface="Calibri"/>
              </a:rPr>
              <a:t>③従業員が</a:t>
            </a:r>
            <a:endParaRPr lang="en-US" altLang="ja-JP" sz="1400" dirty="0">
              <a:latin typeface="BIZ UDゴシック" panose="020B0400000000000000" pitchFamily="49" charset="-128"/>
              <a:ea typeface="BIZ UDゴシック" panose="020B0400000000000000" pitchFamily="49" charset="-128"/>
              <a:cs typeface="Calibri"/>
            </a:endParaRPr>
          </a:p>
          <a:p>
            <a:r>
              <a:rPr lang="ja-JP" altLang="en-US" sz="1400" dirty="0">
                <a:latin typeface="BIZ UDゴシック" panose="020B0400000000000000" pitchFamily="49" charset="-128"/>
                <a:ea typeface="BIZ UDゴシック" panose="020B0400000000000000" pitchFamily="49" charset="-128"/>
                <a:cs typeface="Calibri"/>
              </a:rPr>
              <a:t>　控除申告書・控除証明書を</a:t>
            </a:r>
            <a:endParaRPr lang="en-US" altLang="ja-JP" sz="1400" dirty="0">
              <a:latin typeface="BIZ UDゴシック" panose="020B0400000000000000" pitchFamily="49" charset="-128"/>
              <a:ea typeface="BIZ UDゴシック" panose="020B0400000000000000" pitchFamily="49" charset="-128"/>
              <a:cs typeface="Calibri"/>
            </a:endParaRPr>
          </a:p>
          <a:p>
            <a:r>
              <a:rPr lang="ja-JP" altLang="en-US" sz="1400" b="1" dirty="0">
                <a:latin typeface="BIZ UDゴシック" panose="020B0400000000000000" pitchFamily="49" charset="-128"/>
                <a:ea typeface="BIZ UDゴシック" panose="020B0400000000000000" pitchFamily="49" charset="-128"/>
                <a:cs typeface="Calibri"/>
              </a:rPr>
              <a:t>　</a:t>
            </a:r>
            <a:r>
              <a:rPr lang="ja-JP" altLang="en-US" sz="1400" b="1" u="sng" dirty="0">
                <a:latin typeface="BIZ UDゴシック" panose="020B0400000000000000" pitchFamily="49" charset="-128"/>
                <a:ea typeface="BIZ UDゴシック" panose="020B0400000000000000" pitchFamily="49" charset="-128"/>
                <a:cs typeface="Calibri"/>
              </a:rPr>
              <a:t>書面で</a:t>
            </a:r>
            <a:r>
              <a:rPr lang="ja-JP" altLang="en-US" sz="1400" dirty="0">
                <a:latin typeface="BIZ UDゴシック" panose="020B0400000000000000" pitchFamily="49" charset="-128"/>
                <a:ea typeface="BIZ UDゴシック" panose="020B0400000000000000" pitchFamily="49" charset="-128"/>
                <a:cs typeface="Calibri"/>
              </a:rPr>
              <a:t>提出</a:t>
            </a:r>
          </a:p>
        </p:txBody>
      </p:sp>
      <p:pic>
        <p:nvPicPr>
          <p:cNvPr id="18" name="図 17">
            <a:extLst>
              <a:ext uri="{FF2B5EF4-FFF2-40B4-BE49-F238E27FC236}">
                <a16:creationId xmlns:a16="http://schemas.microsoft.com/office/drawing/2014/main" id="{4A10FCAF-45EE-4C32-B826-089F2401B782}"/>
              </a:ext>
            </a:extLst>
          </p:cNvPr>
          <p:cNvPicPr>
            <a:picLocks noChangeAspect="1"/>
          </p:cNvPicPr>
          <p:nvPr/>
        </p:nvPicPr>
        <p:blipFill>
          <a:blip r:embed="rId8"/>
          <a:stretch>
            <a:fillRect/>
          </a:stretch>
        </p:blipFill>
        <p:spPr>
          <a:xfrm>
            <a:off x="10898106" y="3951217"/>
            <a:ext cx="1156256" cy="1247197"/>
          </a:xfrm>
          <a:prstGeom prst="rect">
            <a:avLst/>
          </a:prstGeom>
        </p:spPr>
      </p:pic>
      <p:pic>
        <p:nvPicPr>
          <p:cNvPr id="176" name="図 24">
            <a:extLst>
              <a:ext uri="{FF2B5EF4-FFF2-40B4-BE49-F238E27FC236}">
                <a16:creationId xmlns:a16="http://schemas.microsoft.com/office/drawing/2014/main" id="{6A82C941-3E50-477C-87ED-A3DA3549B9E2}"/>
              </a:ext>
            </a:extLst>
          </p:cNvPr>
          <p:cNvPicPr>
            <a:picLocks noChangeAspect="1"/>
          </p:cNvPicPr>
          <p:nvPr/>
        </p:nvPicPr>
        <p:blipFill>
          <a:blip r:embed="rId3"/>
          <a:stretch>
            <a:fillRect/>
          </a:stretch>
        </p:blipFill>
        <p:spPr>
          <a:xfrm>
            <a:off x="10818449" y="2159789"/>
            <a:ext cx="1247956" cy="1573054"/>
          </a:xfrm>
          <a:prstGeom prst="rect">
            <a:avLst/>
          </a:prstGeom>
        </p:spPr>
      </p:pic>
      <p:sp>
        <p:nvSpPr>
          <p:cNvPr id="178" name="テキスト ボックス 177">
            <a:extLst>
              <a:ext uri="{FF2B5EF4-FFF2-40B4-BE49-F238E27FC236}">
                <a16:creationId xmlns:a16="http://schemas.microsoft.com/office/drawing/2014/main" id="{FA015889-7270-43E2-8ACC-CBDE83FBB540}"/>
              </a:ext>
            </a:extLst>
          </p:cNvPr>
          <p:cNvSpPr txBox="1"/>
          <p:nvPr/>
        </p:nvSpPr>
        <p:spPr>
          <a:xfrm>
            <a:off x="46119" y="872243"/>
            <a:ext cx="5331664" cy="523220"/>
          </a:xfrm>
          <a:prstGeom prst="rect">
            <a:avLst/>
          </a:prstGeom>
          <a:noFill/>
        </p:spPr>
        <p:txBody>
          <a:bodyPr rot="0" spcFirstLastPara="0" vertOverflow="overflow" horzOverflow="overflow" vert="horz" wrap="square" lIns="91440" tIns="45720" rIns="0" bIns="45720" numCol="1" spcCol="0" rtlCol="0" fromWordArt="0" anchor="t" anchorCtr="0" forceAA="0" compatLnSpc="1">
            <a:prstTxWarp prst="textNoShape">
              <a:avLst/>
            </a:prstTxWarp>
            <a:spAutoFit/>
          </a:bodyPr>
          <a:lstStyle/>
          <a:p>
            <a:pPr marL="342900" indent="-342900">
              <a:buFont typeface="Wingdings"/>
              <a:buChar char="v"/>
            </a:pPr>
            <a:r>
              <a:rPr lang="ja-JP" altLang="en-US" sz="2800" b="1" dirty="0">
                <a:solidFill>
                  <a:schemeClr val="accent1"/>
                </a:solidFill>
                <a:latin typeface="メイリオ"/>
                <a:ea typeface="メイリオ"/>
                <a:cs typeface="Calibri"/>
              </a:rPr>
              <a:t>手書き必要！紙の提出必要！</a:t>
            </a:r>
          </a:p>
        </p:txBody>
      </p:sp>
      <p:grpSp>
        <p:nvGrpSpPr>
          <p:cNvPr id="181" name="グループ化 180">
            <a:extLst>
              <a:ext uri="{FF2B5EF4-FFF2-40B4-BE49-F238E27FC236}">
                <a16:creationId xmlns:a16="http://schemas.microsoft.com/office/drawing/2014/main" id="{B7D8D38B-6AB5-4E9D-B402-B5A71853DD55}"/>
              </a:ext>
            </a:extLst>
          </p:cNvPr>
          <p:cNvGrpSpPr/>
          <p:nvPr/>
        </p:nvGrpSpPr>
        <p:grpSpPr>
          <a:xfrm>
            <a:off x="5377783" y="4612848"/>
            <a:ext cx="1705171" cy="1570249"/>
            <a:chOff x="528456" y="4978587"/>
            <a:chExt cx="1705171" cy="1570249"/>
          </a:xfrm>
        </p:grpSpPr>
        <p:grpSp>
          <p:nvGrpSpPr>
            <p:cNvPr id="182" name="グループ化 181">
              <a:extLst>
                <a:ext uri="{FF2B5EF4-FFF2-40B4-BE49-F238E27FC236}">
                  <a16:creationId xmlns:a16="http://schemas.microsoft.com/office/drawing/2014/main" id="{1FEB4383-76BF-4947-B8E8-AFB367A35C03}"/>
                </a:ext>
              </a:extLst>
            </p:cNvPr>
            <p:cNvGrpSpPr/>
            <p:nvPr/>
          </p:nvGrpSpPr>
          <p:grpSpPr>
            <a:xfrm>
              <a:off x="1003454" y="4978587"/>
              <a:ext cx="1230173" cy="765161"/>
              <a:chOff x="517459" y="4116944"/>
              <a:chExt cx="1230173" cy="765161"/>
            </a:xfrm>
          </p:grpSpPr>
          <p:sp>
            <p:nvSpPr>
              <p:cNvPr id="191" name="四角形: メモ 190">
                <a:extLst>
                  <a:ext uri="{FF2B5EF4-FFF2-40B4-BE49-F238E27FC236}">
                    <a16:creationId xmlns:a16="http://schemas.microsoft.com/office/drawing/2014/main" id="{1E7A253C-DB2F-47A9-A30A-F86D1A31BE00}"/>
                  </a:ext>
                </a:extLst>
              </p:cNvPr>
              <p:cNvSpPr/>
              <p:nvPr/>
            </p:nvSpPr>
            <p:spPr>
              <a:xfrm>
                <a:off x="517459" y="4116944"/>
                <a:ext cx="1190446" cy="765161"/>
              </a:xfrm>
              <a:prstGeom prst="foldedCorner">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楕円 191">
                <a:extLst>
                  <a:ext uri="{FF2B5EF4-FFF2-40B4-BE49-F238E27FC236}">
                    <a16:creationId xmlns:a16="http://schemas.microsoft.com/office/drawing/2014/main" id="{B3ECCBAD-6B7E-4B22-8C11-7210D6581894}"/>
                  </a:ext>
                </a:extLst>
              </p:cNvPr>
              <p:cNvSpPr/>
              <p:nvPr/>
            </p:nvSpPr>
            <p:spPr>
              <a:xfrm>
                <a:off x="966617" y="4121797"/>
                <a:ext cx="737755" cy="307777"/>
              </a:xfrm>
              <a:prstGeom prst="ellipse">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3" name="正方形/長方形 192">
                <a:extLst>
                  <a:ext uri="{FF2B5EF4-FFF2-40B4-BE49-F238E27FC236}">
                    <a16:creationId xmlns:a16="http://schemas.microsoft.com/office/drawing/2014/main" id="{EF7E6CB4-25D9-4879-8DB3-919A0C19EC06}"/>
                  </a:ext>
                </a:extLst>
              </p:cNvPr>
              <p:cNvSpPr/>
              <p:nvPr/>
            </p:nvSpPr>
            <p:spPr>
              <a:xfrm>
                <a:off x="936937" y="4126883"/>
                <a:ext cx="810695" cy="316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60" b="1" dirty="0">
                    <a:solidFill>
                      <a:schemeClr val="tx1">
                        <a:lumMod val="75000"/>
                        <a:lumOff val="25000"/>
                      </a:schemeClr>
                    </a:solidFill>
                  </a:rPr>
                  <a:t>基･配･所</a:t>
                </a:r>
              </a:p>
            </p:txBody>
          </p:sp>
        </p:grpSp>
        <p:grpSp>
          <p:nvGrpSpPr>
            <p:cNvPr id="183" name="グループ化 182">
              <a:extLst>
                <a:ext uri="{FF2B5EF4-FFF2-40B4-BE49-F238E27FC236}">
                  <a16:creationId xmlns:a16="http://schemas.microsoft.com/office/drawing/2014/main" id="{3653033F-6430-477D-A581-B0C70D2310C8}"/>
                </a:ext>
              </a:extLst>
            </p:cNvPr>
            <p:cNvGrpSpPr/>
            <p:nvPr/>
          </p:nvGrpSpPr>
          <p:grpSpPr>
            <a:xfrm>
              <a:off x="757660" y="5395070"/>
              <a:ext cx="1190446" cy="765161"/>
              <a:chOff x="374762" y="4918388"/>
              <a:chExt cx="1190446" cy="765161"/>
            </a:xfrm>
          </p:grpSpPr>
          <p:sp>
            <p:nvSpPr>
              <p:cNvPr id="188" name="四角形: メモ 187">
                <a:extLst>
                  <a:ext uri="{FF2B5EF4-FFF2-40B4-BE49-F238E27FC236}">
                    <a16:creationId xmlns:a16="http://schemas.microsoft.com/office/drawing/2014/main" id="{AA187B85-7272-4C25-81F3-FE67ACAA11DA}"/>
                  </a:ext>
                </a:extLst>
              </p:cNvPr>
              <p:cNvSpPr/>
              <p:nvPr/>
            </p:nvSpPr>
            <p:spPr>
              <a:xfrm>
                <a:off x="374762" y="4918388"/>
                <a:ext cx="1190446" cy="765161"/>
              </a:xfrm>
              <a:prstGeom prst="foldedCorner">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 name="楕円 188">
                <a:extLst>
                  <a:ext uri="{FF2B5EF4-FFF2-40B4-BE49-F238E27FC236}">
                    <a16:creationId xmlns:a16="http://schemas.microsoft.com/office/drawing/2014/main" id="{8D6701F3-A562-4A96-9BCD-E0C4F1856251}"/>
                  </a:ext>
                </a:extLst>
              </p:cNvPr>
              <p:cNvSpPr/>
              <p:nvPr/>
            </p:nvSpPr>
            <p:spPr>
              <a:xfrm>
                <a:off x="1228397" y="4952441"/>
                <a:ext cx="282834" cy="282834"/>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正方形/長方形 189">
                <a:extLst>
                  <a:ext uri="{FF2B5EF4-FFF2-40B4-BE49-F238E27FC236}">
                    <a16:creationId xmlns:a16="http://schemas.microsoft.com/office/drawing/2014/main" id="{81E7894A-8979-46C3-B7AE-0547D49810BB}"/>
                  </a:ext>
                </a:extLst>
              </p:cNvPr>
              <p:cNvSpPr/>
              <p:nvPr/>
            </p:nvSpPr>
            <p:spPr>
              <a:xfrm>
                <a:off x="1243259" y="4935504"/>
                <a:ext cx="253110" cy="316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75000"/>
                        <a:lumOff val="25000"/>
                      </a:schemeClr>
                    </a:solidFill>
                  </a:rPr>
                  <a:t>扶</a:t>
                </a:r>
                <a:endParaRPr kumimoji="1" lang="ja-JP" altLang="en-US" sz="1400" b="1" dirty="0">
                  <a:solidFill>
                    <a:schemeClr val="tx1">
                      <a:lumMod val="75000"/>
                      <a:lumOff val="25000"/>
                    </a:schemeClr>
                  </a:solidFill>
                </a:endParaRPr>
              </a:p>
            </p:txBody>
          </p:sp>
        </p:grpSp>
        <p:grpSp>
          <p:nvGrpSpPr>
            <p:cNvPr id="184" name="グループ化 183">
              <a:extLst>
                <a:ext uri="{FF2B5EF4-FFF2-40B4-BE49-F238E27FC236}">
                  <a16:creationId xmlns:a16="http://schemas.microsoft.com/office/drawing/2014/main" id="{7AA1FFAC-6599-42AA-B3F0-D57D93568141}"/>
                </a:ext>
              </a:extLst>
            </p:cNvPr>
            <p:cNvGrpSpPr/>
            <p:nvPr/>
          </p:nvGrpSpPr>
          <p:grpSpPr>
            <a:xfrm>
              <a:off x="528456" y="5783675"/>
              <a:ext cx="1190446" cy="765161"/>
              <a:chOff x="217640" y="4502624"/>
              <a:chExt cx="1190446" cy="765161"/>
            </a:xfrm>
          </p:grpSpPr>
          <p:sp>
            <p:nvSpPr>
              <p:cNvPr id="185" name="四角形: メモ 184">
                <a:extLst>
                  <a:ext uri="{FF2B5EF4-FFF2-40B4-BE49-F238E27FC236}">
                    <a16:creationId xmlns:a16="http://schemas.microsoft.com/office/drawing/2014/main" id="{8841BDEA-35DE-4C48-A2BD-F0E6369C7B55}"/>
                  </a:ext>
                </a:extLst>
              </p:cNvPr>
              <p:cNvSpPr/>
              <p:nvPr/>
            </p:nvSpPr>
            <p:spPr>
              <a:xfrm>
                <a:off x="217640" y="4502624"/>
                <a:ext cx="1190446" cy="765161"/>
              </a:xfrm>
              <a:prstGeom prst="foldedCorner">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6" name="楕円 185">
                <a:extLst>
                  <a:ext uri="{FF2B5EF4-FFF2-40B4-BE49-F238E27FC236}">
                    <a16:creationId xmlns:a16="http://schemas.microsoft.com/office/drawing/2014/main" id="{A2A41309-914D-421C-812E-AD3F8AC2F407}"/>
                  </a:ext>
                </a:extLst>
              </p:cNvPr>
              <p:cNvSpPr/>
              <p:nvPr/>
            </p:nvSpPr>
            <p:spPr>
              <a:xfrm>
                <a:off x="1071275" y="4536677"/>
                <a:ext cx="282834" cy="282834"/>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正方形/長方形 186">
                <a:extLst>
                  <a:ext uri="{FF2B5EF4-FFF2-40B4-BE49-F238E27FC236}">
                    <a16:creationId xmlns:a16="http://schemas.microsoft.com/office/drawing/2014/main" id="{5A1022EF-22EA-4C89-91E1-F041D2EDD997}"/>
                  </a:ext>
                </a:extLst>
              </p:cNvPr>
              <p:cNvSpPr/>
              <p:nvPr/>
            </p:nvSpPr>
            <p:spPr>
              <a:xfrm>
                <a:off x="1086137" y="4519740"/>
                <a:ext cx="253110" cy="316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lumMod val="75000"/>
                        <a:lumOff val="25000"/>
                      </a:schemeClr>
                    </a:solidFill>
                  </a:rPr>
                  <a:t>保</a:t>
                </a:r>
              </a:p>
            </p:txBody>
          </p:sp>
        </p:grpSp>
      </p:grpSp>
      <p:grpSp>
        <p:nvGrpSpPr>
          <p:cNvPr id="194" name="グループ化 193">
            <a:extLst>
              <a:ext uri="{FF2B5EF4-FFF2-40B4-BE49-F238E27FC236}">
                <a16:creationId xmlns:a16="http://schemas.microsoft.com/office/drawing/2014/main" id="{5225222C-FA64-4538-A8DA-139BA9B09B96}"/>
              </a:ext>
            </a:extLst>
          </p:cNvPr>
          <p:cNvGrpSpPr/>
          <p:nvPr/>
        </p:nvGrpSpPr>
        <p:grpSpPr>
          <a:xfrm>
            <a:off x="5409868" y="5780755"/>
            <a:ext cx="986511" cy="268024"/>
            <a:chOff x="3016381" y="2217243"/>
            <a:chExt cx="717419" cy="142272"/>
          </a:xfrm>
        </p:grpSpPr>
        <p:cxnSp>
          <p:nvCxnSpPr>
            <p:cNvPr id="195" name="直線コネクタ 194">
              <a:extLst>
                <a:ext uri="{FF2B5EF4-FFF2-40B4-BE49-F238E27FC236}">
                  <a16:creationId xmlns:a16="http://schemas.microsoft.com/office/drawing/2014/main" id="{5CC43090-DF7F-401E-9830-A11BB179857F}"/>
                </a:ext>
              </a:extLst>
            </p:cNvPr>
            <p:cNvCxnSpPr/>
            <p:nvPr/>
          </p:nvCxnSpPr>
          <p:spPr>
            <a:xfrm>
              <a:off x="3019425" y="2217243"/>
              <a:ext cx="71437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6" name="直線コネクタ 195">
              <a:extLst>
                <a:ext uri="{FF2B5EF4-FFF2-40B4-BE49-F238E27FC236}">
                  <a16:creationId xmlns:a16="http://schemas.microsoft.com/office/drawing/2014/main" id="{8338158B-5252-4C32-AEA2-48E49454C6ED}"/>
                </a:ext>
              </a:extLst>
            </p:cNvPr>
            <p:cNvCxnSpPr/>
            <p:nvPr/>
          </p:nvCxnSpPr>
          <p:spPr>
            <a:xfrm>
              <a:off x="3016381" y="2287162"/>
              <a:ext cx="71437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7" name="直線コネクタ 196">
              <a:extLst>
                <a:ext uri="{FF2B5EF4-FFF2-40B4-BE49-F238E27FC236}">
                  <a16:creationId xmlns:a16="http://schemas.microsoft.com/office/drawing/2014/main" id="{1039D1EE-9BD5-48B5-881B-E593428E77E8}"/>
                </a:ext>
              </a:extLst>
            </p:cNvPr>
            <p:cNvCxnSpPr/>
            <p:nvPr/>
          </p:nvCxnSpPr>
          <p:spPr>
            <a:xfrm>
              <a:off x="3019425" y="2359515"/>
              <a:ext cx="71437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cxnSp>
        <p:nvCxnSpPr>
          <p:cNvPr id="207" name="直線コネクタ 206">
            <a:extLst>
              <a:ext uri="{FF2B5EF4-FFF2-40B4-BE49-F238E27FC236}">
                <a16:creationId xmlns:a16="http://schemas.microsoft.com/office/drawing/2014/main" id="{F5181A91-8D98-4953-8670-09AB324C4E38}"/>
              </a:ext>
            </a:extLst>
          </p:cNvPr>
          <p:cNvCxnSpPr>
            <a:cxnSpLocks/>
          </p:cNvCxnSpPr>
          <p:nvPr/>
        </p:nvCxnSpPr>
        <p:spPr>
          <a:xfrm>
            <a:off x="5421306" y="5653856"/>
            <a:ext cx="76861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0" name="直線コネクタ 209">
            <a:extLst>
              <a:ext uri="{FF2B5EF4-FFF2-40B4-BE49-F238E27FC236}">
                <a16:creationId xmlns:a16="http://schemas.microsoft.com/office/drawing/2014/main" id="{654D2B48-6A7E-41D7-BA5A-0E0810E46A5D}"/>
              </a:ext>
            </a:extLst>
          </p:cNvPr>
          <p:cNvCxnSpPr>
            <a:cxnSpLocks/>
          </p:cNvCxnSpPr>
          <p:nvPr/>
        </p:nvCxnSpPr>
        <p:spPr>
          <a:xfrm>
            <a:off x="5964954" y="4813593"/>
            <a:ext cx="32862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8" name="直線コネクタ 207">
            <a:extLst>
              <a:ext uri="{FF2B5EF4-FFF2-40B4-BE49-F238E27FC236}">
                <a16:creationId xmlns:a16="http://schemas.microsoft.com/office/drawing/2014/main" id="{6D7E61EA-4F35-41BC-A50E-8DDFFBC05AD7}"/>
              </a:ext>
            </a:extLst>
          </p:cNvPr>
          <p:cNvCxnSpPr>
            <a:cxnSpLocks/>
          </p:cNvCxnSpPr>
          <p:nvPr/>
        </p:nvCxnSpPr>
        <p:spPr>
          <a:xfrm>
            <a:off x="5676192" y="5227071"/>
            <a:ext cx="76861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a:extLst>
              <a:ext uri="{FF2B5EF4-FFF2-40B4-BE49-F238E27FC236}">
                <a16:creationId xmlns:a16="http://schemas.microsoft.com/office/drawing/2014/main" id="{0EFB64E0-E3D1-4476-92D8-15FD32E44916}"/>
              </a:ext>
            </a:extLst>
          </p:cNvPr>
          <p:cNvCxnSpPr>
            <a:cxnSpLocks/>
          </p:cNvCxnSpPr>
          <p:nvPr/>
        </p:nvCxnSpPr>
        <p:spPr>
          <a:xfrm>
            <a:off x="5676192" y="5330388"/>
            <a:ext cx="76861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1" name="直線コネクタ 210">
            <a:extLst>
              <a:ext uri="{FF2B5EF4-FFF2-40B4-BE49-F238E27FC236}">
                <a16:creationId xmlns:a16="http://schemas.microsoft.com/office/drawing/2014/main" id="{5DFBFFD8-559D-42CD-86E9-B66C6116A436}"/>
              </a:ext>
            </a:extLst>
          </p:cNvPr>
          <p:cNvCxnSpPr>
            <a:cxnSpLocks/>
          </p:cNvCxnSpPr>
          <p:nvPr/>
        </p:nvCxnSpPr>
        <p:spPr>
          <a:xfrm>
            <a:off x="5964954" y="4941509"/>
            <a:ext cx="54929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14" name="図 213">
            <a:extLst>
              <a:ext uri="{FF2B5EF4-FFF2-40B4-BE49-F238E27FC236}">
                <a16:creationId xmlns:a16="http://schemas.microsoft.com/office/drawing/2014/main" id="{487E2661-455A-4B95-A1F4-D56425AFDFB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9456082" flipV="1">
            <a:off x="7480336" y="4387319"/>
            <a:ext cx="66913" cy="402161"/>
          </a:xfrm>
          <a:prstGeom prst="rect">
            <a:avLst/>
          </a:prstGeom>
          <a:ln w="6350">
            <a:noFill/>
          </a:ln>
        </p:spPr>
      </p:pic>
      <p:sp>
        <p:nvSpPr>
          <p:cNvPr id="137" name="矢印: 右 136">
            <a:extLst>
              <a:ext uri="{FF2B5EF4-FFF2-40B4-BE49-F238E27FC236}">
                <a16:creationId xmlns:a16="http://schemas.microsoft.com/office/drawing/2014/main" id="{B5D5760B-69E0-4B82-A417-DAB827D4B845}"/>
              </a:ext>
            </a:extLst>
          </p:cNvPr>
          <p:cNvSpPr/>
          <p:nvPr/>
        </p:nvSpPr>
        <p:spPr>
          <a:xfrm rot="5400000">
            <a:off x="5612218" y="3678546"/>
            <a:ext cx="1551048" cy="470608"/>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138" name="吹き出し: 角を丸めた四角形 137">
            <a:extLst>
              <a:ext uri="{FF2B5EF4-FFF2-40B4-BE49-F238E27FC236}">
                <a16:creationId xmlns:a16="http://schemas.microsoft.com/office/drawing/2014/main" id="{950E7AF4-3269-4815-9A45-AB9255D0FBE6}"/>
              </a:ext>
            </a:extLst>
          </p:cNvPr>
          <p:cNvSpPr/>
          <p:nvPr/>
        </p:nvSpPr>
        <p:spPr>
          <a:xfrm>
            <a:off x="4967518" y="3502265"/>
            <a:ext cx="1101827" cy="359132"/>
          </a:xfrm>
          <a:prstGeom prst="wedgeRoundRectCallout">
            <a:avLst>
              <a:gd name="adj1" fmla="val 72773"/>
              <a:gd name="adj2" fmla="val 2448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u="sng" dirty="0">
                <a:solidFill>
                  <a:schemeClr val="tx1"/>
                </a:solidFill>
                <a:latin typeface="BIZ UDゴシック" panose="020B0400000000000000" pitchFamily="49" charset="-128"/>
                <a:ea typeface="BIZ UDゴシック" panose="020B0400000000000000" pitchFamily="49" charset="-128"/>
              </a:rPr>
              <a:t>手書き</a:t>
            </a:r>
          </a:p>
        </p:txBody>
      </p:sp>
    </p:spTree>
    <p:extLst>
      <p:ext uri="{BB962C8B-B14F-4D97-AF65-F5344CB8AC3E}">
        <p14:creationId xmlns:p14="http://schemas.microsoft.com/office/powerpoint/2010/main" val="1874189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7CC994E7-F8AF-4963-AB7D-7A378E6F80FE}"/>
              </a:ext>
            </a:extLst>
          </p:cNvPr>
          <p:cNvPicPr>
            <a:picLocks noChangeAspect="1"/>
          </p:cNvPicPr>
          <p:nvPr/>
        </p:nvPicPr>
        <p:blipFill>
          <a:blip r:embed="rId2"/>
          <a:stretch>
            <a:fillRect/>
          </a:stretch>
        </p:blipFill>
        <p:spPr>
          <a:xfrm>
            <a:off x="4667652" y="4776873"/>
            <a:ext cx="2048355" cy="1314859"/>
          </a:xfrm>
          <a:prstGeom prst="rect">
            <a:avLst/>
          </a:prstGeom>
        </p:spPr>
      </p:pic>
      <p:pic>
        <p:nvPicPr>
          <p:cNvPr id="6" name="図 9" descr="おもちゃ が含まれている画像&#10;&#10;説明は自動で生成されたものです">
            <a:extLst>
              <a:ext uri="{FF2B5EF4-FFF2-40B4-BE49-F238E27FC236}">
                <a16:creationId xmlns:a16="http://schemas.microsoft.com/office/drawing/2014/main" id="{F1F2E7DB-7BE9-4838-8F21-288E910344F2}"/>
              </a:ext>
            </a:extLst>
          </p:cNvPr>
          <p:cNvPicPr>
            <a:picLocks noChangeAspect="1"/>
          </p:cNvPicPr>
          <p:nvPr/>
        </p:nvPicPr>
        <p:blipFill>
          <a:blip r:embed="rId3"/>
          <a:stretch>
            <a:fillRect/>
          </a:stretch>
        </p:blipFill>
        <p:spPr>
          <a:xfrm>
            <a:off x="7073828" y="3431461"/>
            <a:ext cx="944056" cy="1392807"/>
          </a:xfrm>
          <a:prstGeom prst="rect">
            <a:avLst/>
          </a:prstGeom>
        </p:spPr>
      </p:pic>
      <p:sp>
        <p:nvSpPr>
          <p:cNvPr id="77" name="正方形/長方形 76">
            <a:extLst>
              <a:ext uri="{FF2B5EF4-FFF2-40B4-BE49-F238E27FC236}">
                <a16:creationId xmlns:a16="http://schemas.microsoft.com/office/drawing/2014/main" id="{4E86DA68-9144-4E8F-B375-FEE6752B9976}"/>
              </a:ext>
            </a:extLst>
          </p:cNvPr>
          <p:cNvSpPr/>
          <p:nvPr/>
        </p:nvSpPr>
        <p:spPr>
          <a:xfrm>
            <a:off x="7062964" y="3190999"/>
            <a:ext cx="944665"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ゴシック" panose="020B0400000000000000" pitchFamily="49" charset="-128"/>
                <a:ea typeface="BIZ UDゴシック" panose="020B0400000000000000" pitchFamily="49" charset="-128"/>
              </a:rPr>
              <a:t>従業員</a:t>
            </a:r>
          </a:p>
        </p:txBody>
      </p:sp>
      <p:grpSp>
        <p:nvGrpSpPr>
          <p:cNvPr id="11" name="グループ化 10">
            <a:extLst>
              <a:ext uri="{FF2B5EF4-FFF2-40B4-BE49-F238E27FC236}">
                <a16:creationId xmlns:a16="http://schemas.microsoft.com/office/drawing/2014/main" id="{C429F100-6049-4D19-8324-7B12FFF08302}"/>
              </a:ext>
            </a:extLst>
          </p:cNvPr>
          <p:cNvGrpSpPr/>
          <p:nvPr/>
        </p:nvGrpSpPr>
        <p:grpSpPr>
          <a:xfrm>
            <a:off x="845154" y="1620848"/>
            <a:ext cx="1659921" cy="540484"/>
            <a:chOff x="3158880" y="2224177"/>
            <a:chExt cx="1251330" cy="540484"/>
          </a:xfrm>
        </p:grpSpPr>
        <p:sp>
          <p:nvSpPr>
            <p:cNvPr id="7" name="四角形: 角を丸くする 6">
              <a:extLst>
                <a:ext uri="{FF2B5EF4-FFF2-40B4-BE49-F238E27FC236}">
                  <a16:creationId xmlns:a16="http://schemas.microsoft.com/office/drawing/2014/main" id="{4FF0DB8E-8DED-411B-8418-7C3D7BB7364C}"/>
                </a:ext>
              </a:extLst>
            </p:cNvPr>
            <p:cNvSpPr/>
            <p:nvPr/>
          </p:nvSpPr>
          <p:spPr>
            <a:xfrm>
              <a:off x="3275334" y="2224177"/>
              <a:ext cx="999594" cy="52322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p>
          </p:txBody>
        </p:sp>
        <p:sp>
          <p:nvSpPr>
            <p:cNvPr id="19" name="テキスト ボックス 18">
              <a:extLst>
                <a:ext uri="{FF2B5EF4-FFF2-40B4-BE49-F238E27FC236}">
                  <a16:creationId xmlns:a16="http://schemas.microsoft.com/office/drawing/2014/main" id="{8CCE5B15-A566-4548-BE67-ACBE094BECD8}"/>
                </a:ext>
              </a:extLst>
            </p:cNvPr>
            <p:cNvSpPr txBox="1"/>
            <p:nvPr/>
          </p:nvSpPr>
          <p:spPr>
            <a:xfrm>
              <a:off x="3158880" y="2264972"/>
              <a:ext cx="1251330" cy="4996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ts val="1680"/>
                </a:lnSpc>
              </a:pPr>
              <a:r>
                <a:rPr lang="ja-JP" altLang="en-US" sz="1100" dirty="0">
                  <a:solidFill>
                    <a:schemeClr val="bg1"/>
                  </a:solidFill>
                  <a:latin typeface="BIZ UDゴシック" panose="020B0400000000000000" pitchFamily="49" charset="-128"/>
                  <a:ea typeface="BIZ UDゴシック" panose="020B0400000000000000" pitchFamily="49" charset="-128"/>
                </a:rPr>
                <a:t>年末残高証明書</a:t>
              </a:r>
              <a:endParaRPr lang="en-US" altLang="ja-JP" sz="1100" dirty="0">
                <a:solidFill>
                  <a:schemeClr val="bg1"/>
                </a:solidFill>
                <a:latin typeface="BIZ UDゴシック" panose="020B0400000000000000" pitchFamily="49" charset="-128"/>
                <a:ea typeface="BIZ UDゴシック" panose="020B0400000000000000" pitchFamily="49" charset="-128"/>
              </a:endParaRPr>
            </a:p>
            <a:p>
              <a:pPr algn="ctr">
                <a:lnSpc>
                  <a:spcPts val="1680"/>
                </a:lnSpc>
              </a:pPr>
              <a:r>
                <a:rPr lang="ja-JP" altLang="en-US" sz="1100" dirty="0">
                  <a:solidFill>
                    <a:schemeClr val="bg1"/>
                  </a:solidFill>
                  <a:latin typeface="BIZ UDゴシック" panose="020B0400000000000000" pitchFamily="49" charset="-128"/>
                  <a:ea typeface="BIZ UDゴシック" panose="020B0400000000000000" pitchFamily="49" charset="-128"/>
                  <a:cs typeface="Calibri"/>
                </a:rPr>
                <a:t>データ</a:t>
              </a:r>
            </a:p>
          </p:txBody>
        </p:sp>
      </p:grpSp>
      <p:sp>
        <p:nvSpPr>
          <p:cNvPr id="4" name="正方形/長方形 3">
            <a:extLst>
              <a:ext uri="{FF2B5EF4-FFF2-40B4-BE49-F238E27FC236}">
                <a16:creationId xmlns:a16="http://schemas.microsoft.com/office/drawing/2014/main" id="{8DB3ACDE-BA78-45E4-91CC-01A0846657E5}"/>
              </a:ext>
            </a:extLst>
          </p:cNvPr>
          <p:cNvSpPr/>
          <p:nvPr/>
        </p:nvSpPr>
        <p:spPr>
          <a:xfrm>
            <a:off x="2875" y="-4313"/>
            <a:ext cx="12191999" cy="6326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9" name="スライド番号プレースホルダー 8">
            <a:extLst>
              <a:ext uri="{FF2B5EF4-FFF2-40B4-BE49-F238E27FC236}">
                <a16:creationId xmlns:a16="http://schemas.microsoft.com/office/drawing/2014/main" id="{87123A7F-BC55-4E81-9976-4C222DC3989B}"/>
              </a:ext>
            </a:extLst>
          </p:cNvPr>
          <p:cNvSpPr>
            <a:spLocks noGrp="1"/>
          </p:cNvSpPr>
          <p:nvPr>
            <p:ph type="sldNum" sz="quarter" idx="12"/>
          </p:nvPr>
        </p:nvSpPr>
        <p:spPr>
          <a:xfrm>
            <a:off x="11739117" y="6485746"/>
            <a:ext cx="347928" cy="365125"/>
          </a:xfrm>
        </p:spPr>
        <p:txBody>
          <a:bodyPr/>
          <a:lstStyle/>
          <a:p>
            <a:fld id="{48F63A3B-78C7-47BE-AE5E-E10140E04643}" type="slidenum">
              <a:rPr lang="en-US" sz="1600" dirty="0"/>
              <a:t>4</a:t>
            </a:fld>
            <a:endParaRPr lang="ja-JP" altLang="en-US" sz="1600"/>
          </a:p>
        </p:txBody>
      </p:sp>
      <p:grpSp>
        <p:nvGrpSpPr>
          <p:cNvPr id="31" name="グループ化 30">
            <a:extLst>
              <a:ext uri="{FF2B5EF4-FFF2-40B4-BE49-F238E27FC236}">
                <a16:creationId xmlns:a16="http://schemas.microsoft.com/office/drawing/2014/main" id="{C7C27070-ABDA-4B71-89BD-AD59E4F94A6F}"/>
              </a:ext>
            </a:extLst>
          </p:cNvPr>
          <p:cNvGrpSpPr/>
          <p:nvPr/>
        </p:nvGrpSpPr>
        <p:grpSpPr>
          <a:xfrm>
            <a:off x="6996554" y="5346115"/>
            <a:ext cx="1279103" cy="541956"/>
            <a:chOff x="3352228" y="2224177"/>
            <a:chExt cx="1612289" cy="920150"/>
          </a:xfrm>
        </p:grpSpPr>
        <p:sp>
          <p:nvSpPr>
            <p:cNvPr id="32" name="四角形: 角を丸くする 31">
              <a:extLst>
                <a:ext uri="{FF2B5EF4-FFF2-40B4-BE49-F238E27FC236}">
                  <a16:creationId xmlns:a16="http://schemas.microsoft.com/office/drawing/2014/main" id="{766A3143-ABCA-4993-8420-A729CD70E67B}"/>
                </a:ext>
              </a:extLst>
            </p:cNvPr>
            <p:cNvSpPr/>
            <p:nvPr/>
          </p:nvSpPr>
          <p:spPr>
            <a:xfrm>
              <a:off x="3352228" y="2224177"/>
              <a:ext cx="1612289" cy="920150"/>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 name="テキスト ボックス 32">
              <a:extLst>
                <a:ext uri="{FF2B5EF4-FFF2-40B4-BE49-F238E27FC236}">
                  <a16:creationId xmlns:a16="http://schemas.microsoft.com/office/drawing/2014/main" id="{8A3D1A8B-4D8C-43F2-A405-436B6DEC34FE}"/>
                </a:ext>
              </a:extLst>
            </p:cNvPr>
            <p:cNvSpPr txBox="1"/>
            <p:nvPr/>
          </p:nvSpPr>
          <p:spPr>
            <a:xfrm>
              <a:off x="3352228" y="2317468"/>
              <a:ext cx="1612289" cy="7838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1200" dirty="0">
                  <a:solidFill>
                    <a:schemeClr val="bg1"/>
                  </a:solidFill>
                  <a:latin typeface="BIZ UDゴシック" panose="020B0400000000000000" pitchFamily="49" charset="-128"/>
                  <a:ea typeface="BIZ UDゴシック" panose="020B0400000000000000" pitchFamily="49" charset="-128"/>
                  <a:cs typeface="Calibri"/>
                </a:rPr>
                <a:t>年末調整控除</a:t>
              </a:r>
              <a:endParaRPr lang="en-US" altLang="ja-JP" sz="1200" dirty="0">
                <a:solidFill>
                  <a:schemeClr val="bg1"/>
                </a:solidFill>
                <a:latin typeface="BIZ UDゴシック" panose="020B0400000000000000" pitchFamily="49" charset="-128"/>
                <a:ea typeface="BIZ UDゴシック" panose="020B0400000000000000" pitchFamily="49" charset="-128"/>
                <a:cs typeface="Calibri"/>
              </a:endParaRPr>
            </a:p>
            <a:p>
              <a:pPr algn="ctr"/>
              <a:r>
                <a:rPr lang="ja-JP" altLang="en-US" sz="1200" dirty="0">
                  <a:solidFill>
                    <a:schemeClr val="bg1"/>
                  </a:solidFill>
                  <a:latin typeface="BIZ UDゴシック" panose="020B0400000000000000" pitchFamily="49" charset="-128"/>
                  <a:ea typeface="BIZ UDゴシック" panose="020B0400000000000000" pitchFamily="49" charset="-128"/>
                  <a:cs typeface="Calibri"/>
                </a:rPr>
                <a:t>申告書データ</a:t>
              </a:r>
            </a:p>
          </p:txBody>
        </p:sp>
      </p:grpSp>
      <p:sp>
        <p:nvSpPr>
          <p:cNvPr id="34" name="テキスト ボックス 33">
            <a:extLst>
              <a:ext uri="{FF2B5EF4-FFF2-40B4-BE49-F238E27FC236}">
                <a16:creationId xmlns:a16="http://schemas.microsoft.com/office/drawing/2014/main" id="{BA709EC0-281E-4A6B-A46C-FEF41C21ED71}"/>
              </a:ext>
            </a:extLst>
          </p:cNvPr>
          <p:cNvSpPr txBox="1"/>
          <p:nvPr/>
        </p:nvSpPr>
        <p:spPr>
          <a:xfrm>
            <a:off x="48381" y="871254"/>
            <a:ext cx="5741820" cy="523220"/>
          </a:xfrm>
          <a:prstGeom prst="rect">
            <a:avLst/>
          </a:prstGeom>
          <a:noFill/>
        </p:spPr>
        <p:txBody>
          <a:bodyPr rot="0" spcFirstLastPara="0" vertOverflow="overflow" horzOverflow="overflow" vert="horz" wrap="square" lIns="91440" tIns="45720" rIns="0" bIns="45720" numCol="1" spcCol="0" rtlCol="0" fromWordArt="0" anchor="t" anchorCtr="0" forceAA="0" compatLnSpc="1">
            <a:prstTxWarp prst="textNoShape">
              <a:avLst/>
            </a:prstTxWarp>
            <a:spAutoFit/>
          </a:bodyPr>
          <a:lstStyle/>
          <a:p>
            <a:pPr marL="342900" indent="-342900">
              <a:buFont typeface="Wingdings"/>
              <a:buChar char="v"/>
            </a:pPr>
            <a:r>
              <a:rPr lang="ja-JP" altLang="en-US" sz="2800" b="1" dirty="0">
                <a:solidFill>
                  <a:srgbClr val="FF0000"/>
                </a:solidFill>
                <a:latin typeface="メイリオ"/>
                <a:ea typeface="メイリオ"/>
                <a:cs typeface="Calibri"/>
              </a:rPr>
              <a:t>手書き不要！紙の提出不要！</a:t>
            </a:r>
          </a:p>
        </p:txBody>
      </p:sp>
      <p:sp>
        <p:nvSpPr>
          <p:cNvPr id="35" name="テキスト ボックス 26">
            <a:extLst>
              <a:ext uri="{FF2B5EF4-FFF2-40B4-BE49-F238E27FC236}">
                <a16:creationId xmlns:a16="http://schemas.microsoft.com/office/drawing/2014/main" id="{F90A4556-0703-4165-9C76-F8B6EC097C54}"/>
              </a:ext>
            </a:extLst>
          </p:cNvPr>
          <p:cNvSpPr txBox="1"/>
          <p:nvPr/>
        </p:nvSpPr>
        <p:spPr>
          <a:xfrm>
            <a:off x="4765867" y="6141734"/>
            <a:ext cx="169365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1400" dirty="0">
                <a:latin typeface="メイリオ"/>
                <a:ea typeface="メイリオ"/>
                <a:cs typeface="Calibri"/>
              </a:rPr>
              <a:t>年調ソフト</a:t>
            </a:r>
          </a:p>
        </p:txBody>
      </p:sp>
      <p:grpSp>
        <p:nvGrpSpPr>
          <p:cNvPr id="42" name="グループ化 41">
            <a:extLst>
              <a:ext uri="{FF2B5EF4-FFF2-40B4-BE49-F238E27FC236}">
                <a16:creationId xmlns:a16="http://schemas.microsoft.com/office/drawing/2014/main" id="{ED9FB57A-6E41-46C0-A1CB-805E32C2E8F6}"/>
              </a:ext>
            </a:extLst>
          </p:cNvPr>
          <p:cNvGrpSpPr/>
          <p:nvPr/>
        </p:nvGrpSpPr>
        <p:grpSpPr>
          <a:xfrm>
            <a:off x="845154" y="2293868"/>
            <a:ext cx="1659921" cy="540484"/>
            <a:chOff x="3158880" y="2224177"/>
            <a:chExt cx="1251330" cy="540484"/>
          </a:xfrm>
        </p:grpSpPr>
        <p:sp>
          <p:nvSpPr>
            <p:cNvPr id="43" name="四角形: 角を丸くする 42">
              <a:extLst>
                <a:ext uri="{FF2B5EF4-FFF2-40B4-BE49-F238E27FC236}">
                  <a16:creationId xmlns:a16="http://schemas.microsoft.com/office/drawing/2014/main" id="{24D5F94C-BFF4-49D0-A588-5C65A7433CF8}"/>
                </a:ext>
              </a:extLst>
            </p:cNvPr>
            <p:cNvSpPr/>
            <p:nvPr/>
          </p:nvSpPr>
          <p:spPr>
            <a:xfrm>
              <a:off x="3275334" y="2224177"/>
              <a:ext cx="999594" cy="52322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p>
          </p:txBody>
        </p:sp>
        <p:sp>
          <p:nvSpPr>
            <p:cNvPr id="44" name="テキスト ボックス 43">
              <a:extLst>
                <a:ext uri="{FF2B5EF4-FFF2-40B4-BE49-F238E27FC236}">
                  <a16:creationId xmlns:a16="http://schemas.microsoft.com/office/drawing/2014/main" id="{892863A2-C6F8-42CD-ACD3-4B2EF0A7FBEB}"/>
                </a:ext>
              </a:extLst>
            </p:cNvPr>
            <p:cNvSpPr txBox="1"/>
            <p:nvPr/>
          </p:nvSpPr>
          <p:spPr>
            <a:xfrm>
              <a:off x="3158880" y="2264972"/>
              <a:ext cx="1251330" cy="4996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ts val="1680"/>
                </a:lnSpc>
              </a:pPr>
              <a:r>
                <a:rPr lang="ja-JP" altLang="en-US" sz="1100" dirty="0">
                  <a:solidFill>
                    <a:schemeClr val="bg1"/>
                  </a:solidFill>
                  <a:latin typeface="BIZ UDゴシック" panose="020B0400000000000000" pitchFamily="49" charset="-128"/>
                  <a:ea typeface="BIZ UDゴシック" panose="020B0400000000000000" pitchFamily="49" charset="-128"/>
                </a:rPr>
                <a:t>△△控除証明書</a:t>
              </a:r>
              <a:endParaRPr lang="en-US" altLang="ja-JP" sz="1100" dirty="0">
                <a:solidFill>
                  <a:schemeClr val="bg1"/>
                </a:solidFill>
                <a:latin typeface="BIZ UDゴシック" panose="020B0400000000000000" pitchFamily="49" charset="-128"/>
                <a:ea typeface="BIZ UDゴシック" panose="020B0400000000000000" pitchFamily="49" charset="-128"/>
              </a:endParaRPr>
            </a:p>
            <a:p>
              <a:pPr algn="ctr">
                <a:lnSpc>
                  <a:spcPts val="1680"/>
                </a:lnSpc>
              </a:pPr>
              <a:r>
                <a:rPr lang="ja-JP" altLang="en-US" sz="1100" dirty="0">
                  <a:solidFill>
                    <a:schemeClr val="bg1"/>
                  </a:solidFill>
                  <a:latin typeface="BIZ UDゴシック" panose="020B0400000000000000" pitchFamily="49" charset="-128"/>
                  <a:ea typeface="BIZ UDゴシック" panose="020B0400000000000000" pitchFamily="49" charset="-128"/>
                  <a:cs typeface="Calibri"/>
                </a:rPr>
                <a:t>データ</a:t>
              </a:r>
            </a:p>
          </p:txBody>
        </p:sp>
      </p:grpSp>
      <p:grpSp>
        <p:nvGrpSpPr>
          <p:cNvPr id="45" name="グループ化 44">
            <a:extLst>
              <a:ext uri="{FF2B5EF4-FFF2-40B4-BE49-F238E27FC236}">
                <a16:creationId xmlns:a16="http://schemas.microsoft.com/office/drawing/2014/main" id="{353C494A-9E7C-4371-A418-ACE20C35150A}"/>
              </a:ext>
            </a:extLst>
          </p:cNvPr>
          <p:cNvGrpSpPr/>
          <p:nvPr/>
        </p:nvGrpSpPr>
        <p:grpSpPr>
          <a:xfrm>
            <a:off x="845154" y="2983891"/>
            <a:ext cx="1659921" cy="540484"/>
            <a:chOff x="3158880" y="2224177"/>
            <a:chExt cx="1251330" cy="540484"/>
          </a:xfrm>
        </p:grpSpPr>
        <p:sp>
          <p:nvSpPr>
            <p:cNvPr id="46" name="四角形: 角を丸くする 45">
              <a:extLst>
                <a:ext uri="{FF2B5EF4-FFF2-40B4-BE49-F238E27FC236}">
                  <a16:creationId xmlns:a16="http://schemas.microsoft.com/office/drawing/2014/main" id="{C5861B4D-98F8-4BAD-BEC6-5108B9E55A2E}"/>
                </a:ext>
              </a:extLst>
            </p:cNvPr>
            <p:cNvSpPr/>
            <p:nvPr/>
          </p:nvSpPr>
          <p:spPr>
            <a:xfrm>
              <a:off x="3275334" y="2224177"/>
              <a:ext cx="999594" cy="52322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p>
          </p:txBody>
        </p:sp>
        <p:sp>
          <p:nvSpPr>
            <p:cNvPr id="47" name="テキスト ボックス 46">
              <a:extLst>
                <a:ext uri="{FF2B5EF4-FFF2-40B4-BE49-F238E27FC236}">
                  <a16:creationId xmlns:a16="http://schemas.microsoft.com/office/drawing/2014/main" id="{A1AD2090-6B3E-46AA-AEBC-AA4295D0E966}"/>
                </a:ext>
              </a:extLst>
            </p:cNvPr>
            <p:cNvSpPr txBox="1"/>
            <p:nvPr/>
          </p:nvSpPr>
          <p:spPr>
            <a:xfrm>
              <a:off x="3158880" y="2264972"/>
              <a:ext cx="1251330" cy="4996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ts val="1680"/>
                </a:lnSpc>
              </a:pPr>
              <a:r>
                <a:rPr lang="zh-TW" altLang="en-US" sz="1100" dirty="0">
                  <a:solidFill>
                    <a:schemeClr val="bg1"/>
                  </a:solidFill>
                  <a:latin typeface="BIZ UDゴシック" panose="020B0400000000000000" pitchFamily="49" charset="-128"/>
                  <a:ea typeface="BIZ UDゴシック" panose="020B0400000000000000" pitchFamily="49" charset="-128"/>
                </a:rPr>
                <a:t>保険料控除証明書</a:t>
              </a:r>
              <a:endParaRPr lang="en-US" altLang="ja-JP" sz="1100" dirty="0">
                <a:solidFill>
                  <a:schemeClr val="bg1"/>
                </a:solidFill>
                <a:latin typeface="BIZ UDゴシック" panose="020B0400000000000000" pitchFamily="49" charset="-128"/>
                <a:ea typeface="BIZ UDゴシック" panose="020B0400000000000000" pitchFamily="49" charset="-128"/>
              </a:endParaRPr>
            </a:p>
            <a:p>
              <a:pPr algn="ctr">
                <a:lnSpc>
                  <a:spcPts val="1680"/>
                </a:lnSpc>
              </a:pPr>
              <a:r>
                <a:rPr lang="ja-JP" altLang="en-US" sz="1100" dirty="0">
                  <a:solidFill>
                    <a:schemeClr val="bg1"/>
                  </a:solidFill>
                  <a:latin typeface="BIZ UDゴシック" panose="020B0400000000000000" pitchFamily="49" charset="-128"/>
                  <a:ea typeface="BIZ UDゴシック" panose="020B0400000000000000" pitchFamily="49" charset="-128"/>
                  <a:cs typeface="Calibri"/>
                </a:rPr>
                <a:t>データ</a:t>
              </a:r>
            </a:p>
          </p:txBody>
        </p:sp>
      </p:grpSp>
      <p:pic>
        <p:nvPicPr>
          <p:cNvPr id="52" name="図 51">
            <a:extLst>
              <a:ext uri="{FF2B5EF4-FFF2-40B4-BE49-F238E27FC236}">
                <a16:creationId xmlns:a16="http://schemas.microsoft.com/office/drawing/2014/main" id="{623D6447-E70C-4D42-9758-BD1EAF0BB7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26" y="1603298"/>
            <a:ext cx="894789" cy="1016805"/>
          </a:xfrm>
          <a:prstGeom prst="rect">
            <a:avLst/>
          </a:prstGeom>
        </p:spPr>
      </p:pic>
      <p:pic>
        <p:nvPicPr>
          <p:cNvPr id="53" name="図 52">
            <a:extLst>
              <a:ext uri="{FF2B5EF4-FFF2-40B4-BE49-F238E27FC236}">
                <a16:creationId xmlns:a16="http://schemas.microsoft.com/office/drawing/2014/main" id="{2003072E-3141-4F0A-B33F-81E82A931F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367" y="1996645"/>
            <a:ext cx="987283" cy="1010009"/>
          </a:xfrm>
          <a:prstGeom prst="rect">
            <a:avLst/>
          </a:prstGeom>
        </p:spPr>
      </p:pic>
      <p:pic>
        <p:nvPicPr>
          <p:cNvPr id="54" name="図 18" descr="アイコン&#10;&#10;説明は自動で生成されたものです">
            <a:extLst>
              <a:ext uri="{FF2B5EF4-FFF2-40B4-BE49-F238E27FC236}">
                <a16:creationId xmlns:a16="http://schemas.microsoft.com/office/drawing/2014/main" id="{BE1A5E4B-0B21-4E73-9400-900274161348}"/>
              </a:ext>
            </a:extLst>
          </p:cNvPr>
          <p:cNvPicPr>
            <a:picLocks noChangeAspect="1"/>
          </p:cNvPicPr>
          <p:nvPr/>
        </p:nvPicPr>
        <p:blipFill>
          <a:blip r:embed="rId6"/>
          <a:stretch>
            <a:fillRect/>
          </a:stretch>
        </p:blipFill>
        <p:spPr>
          <a:xfrm>
            <a:off x="241439" y="2351802"/>
            <a:ext cx="986510" cy="1244332"/>
          </a:xfrm>
          <a:prstGeom prst="rect">
            <a:avLst/>
          </a:prstGeom>
        </p:spPr>
      </p:pic>
      <p:sp>
        <p:nvSpPr>
          <p:cNvPr id="57" name="矢印: 右 56">
            <a:extLst>
              <a:ext uri="{FF2B5EF4-FFF2-40B4-BE49-F238E27FC236}">
                <a16:creationId xmlns:a16="http://schemas.microsoft.com/office/drawing/2014/main" id="{78250CE1-D3B8-4169-89D9-C35627915E2F}"/>
              </a:ext>
            </a:extLst>
          </p:cNvPr>
          <p:cNvSpPr/>
          <p:nvPr/>
        </p:nvSpPr>
        <p:spPr>
          <a:xfrm>
            <a:off x="2335537" y="5251412"/>
            <a:ext cx="2202057" cy="38819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58" name="矢印: 右 57">
            <a:extLst>
              <a:ext uri="{FF2B5EF4-FFF2-40B4-BE49-F238E27FC236}">
                <a16:creationId xmlns:a16="http://schemas.microsoft.com/office/drawing/2014/main" id="{F8C7EC9F-F2EE-4494-B7DE-B571E3BA89A7}"/>
              </a:ext>
            </a:extLst>
          </p:cNvPr>
          <p:cNvSpPr/>
          <p:nvPr/>
        </p:nvSpPr>
        <p:spPr>
          <a:xfrm>
            <a:off x="2335537" y="2385516"/>
            <a:ext cx="2202057" cy="38819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59" name="テキスト ボックス 58">
            <a:extLst>
              <a:ext uri="{FF2B5EF4-FFF2-40B4-BE49-F238E27FC236}">
                <a16:creationId xmlns:a16="http://schemas.microsoft.com/office/drawing/2014/main" id="{488E7050-2641-4D67-9B46-97D218D94CA5}"/>
              </a:ext>
            </a:extLst>
          </p:cNvPr>
          <p:cNvSpPr txBox="1"/>
          <p:nvPr/>
        </p:nvSpPr>
        <p:spPr>
          <a:xfrm>
            <a:off x="2335537" y="2787520"/>
            <a:ext cx="192649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400" dirty="0">
                <a:latin typeface="BIZ UDゴシック" panose="020B0400000000000000" pitchFamily="49" charset="-128"/>
                <a:ea typeface="BIZ UDゴシック" panose="020B0400000000000000" pitchFamily="49" charset="-128"/>
                <a:cs typeface="Calibri"/>
              </a:rPr>
              <a:t>①保険会社などから</a:t>
            </a:r>
          </a:p>
          <a:p>
            <a:r>
              <a:rPr lang="ja-JP" altLang="en-US" sz="1400" dirty="0">
                <a:latin typeface="BIZ UDゴシック" panose="020B0400000000000000" pitchFamily="49" charset="-128"/>
                <a:ea typeface="BIZ UDゴシック" panose="020B0400000000000000" pitchFamily="49" charset="-128"/>
                <a:cs typeface="Calibri"/>
              </a:rPr>
              <a:t>　控除証明書を</a:t>
            </a:r>
            <a:endParaRPr lang="en-US" altLang="ja-JP" sz="1400" dirty="0">
              <a:latin typeface="BIZ UDゴシック" panose="020B0400000000000000" pitchFamily="49" charset="-128"/>
              <a:ea typeface="BIZ UDゴシック" panose="020B0400000000000000" pitchFamily="49" charset="-128"/>
              <a:cs typeface="Calibri"/>
            </a:endParaRPr>
          </a:p>
          <a:p>
            <a:r>
              <a:rPr lang="ja-JP" altLang="en-US" sz="1400" b="1" dirty="0">
                <a:latin typeface="BIZ UDゴシック" panose="020B0400000000000000" pitchFamily="49" charset="-128"/>
                <a:ea typeface="BIZ UDゴシック" panose="020B0400000000000000" pitchFamily="49" charset="-128"/>
                <a:cs typeface="Calibri"/>
              </a:rPr>
              <a:t>　</a:t>
            </a:r>
            <a:r>
              <a:rPr lang="ja-JP" altLang="en-US" sz="1400" b="1" u="sng" dirty="0">
                <a:latin typeface="BIZ UDゴシック" panose="020B0400000000000000" pitchFamily="49" charset="-128"/>
                <a:ea typeface="BIZ UDゴシック" panose="020B0400000000000000" pitchFamily="49" charset="-128"/>
                <a:cs typeface="Calibri"/>
              </a:rPr>
              <a:t>データで</a:t>
            </a:r>
            <a:r>
              <a:rPr lang="ja-JP" altLang="en-US" sz="1400" dirty="0">
                <a:latin typeface="BIZ UDゴシック" panose="020B0400000000000000" pitchFamily="49" charset="-128"/>
                <a:ea typeface="BIZ UDゴシック" panose="020B0400000000000000" pitchFamily="49" charset="-128"/>
                <a:cs typeface="Calibri"/>
              </a:rPr>
              <a:t>取得</a:t>
            </a:r>
          </a:p>
        </p:txBody>
      </p:sp>
      <p:sp>
        <p:nvSpPr>
          <p:cNvPr id="60" name="テキスト ボックス 59">
            <a:extLst>
              <a:ext uri="{FF2B5EF4-FFF2-40B4-BE49-F238E27FC236}">
                <a16:creationId xmlns:a16="http://schemas.microsoft.com/office/drawing/2014/main" id="{92391C34-027D-45ED-B283-5DEEB279F03A}"/>
              </a:ext>
            </a:extLst>
          </p:cNvPr>
          <p:cNvSpPr txBox="1"/>
          <p:nvPr/>
        </p:nvSpPr>
        <p:spPr>
          <a:xfrm>
            <a:off x="2184556" y="5632482"/>
            <a:ext cx="256841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400" dirty="0">
                <a:latin typeface="BIZ UDゴシック" panose="020B0400000000000000" pitchFamily="49" charset="-128"/>
                <a:ea typeface="BIZ UDゴシック" panose="020B0400000000000000" pitchFamily="49" charset="-128"/>
                <a:cs typeface="Calibri"/>
              </a:rPr>
              <a:t>①公式アプリストアや</a:t>
            </a:r>
            <a:endParaRPr lang="en-US" altLang="ja-JP" sz="1400" dirty="0">
              <a:latin typeface="BIZ UDゴシック" panose="020B0400000000000000" pitchFamily="49" charset="-128"/>
              <a:ea typeface="BIZ UDゴシック" panose="020B0400000000000000" pitchFamily="49" charset="-128"/>
              <a:cs typeface="Calibri"/>
            </a:endParaRPr>
          </a:p>
          <a:p>
            <a:r>
              <a:rPr lang="ja-JP" altLang="en-US" sz="1400" dirty="0">
                <a:latin typeface="BIZ UDゴシック" panose="020B0400000000000000" pitchFamily="49" charset="-128"/>
                <a:ea typeface="BIZ UDゴシック" panose="020B0400000000000000" pitchFamily="49" charset="-128"/>
                <a:cs typeface="Calibri"/>
              </a:rPr>
              <a:t>　国税庁ホームページから</a:t>
            </a:r>
            <a:endParaRPr lang="en-US" altLang="ja-JP" sz="1400" dirty="0">
              <a:latin typeface="BIZ UDゴシック" panose="020B0400000000000000" pitchFamily="49" charset="-128"/>
              <a:ea typeface="BIZ UDゴシック" panose="020B0400000000000000" pitchFamily="49" charset="-128"/>
              <a:cs typeface="Calibri"/>
            </a:endParaRPr>
          </a:p>
          <a:p>
            <a:r>
              <a:rPr lang="ja-JP" altLang="en-US" sz="1400" dirty="0">
                <a:latin typeface="BIZ UDゴシック" panose="020B0400000000000000" pitchFamily="49" charset="-128"/>
                <a:ea typeface="BIZ UDゴシック" panose="020B0400000000000000" pitchFamily="49" charset="-128"/>
                <a:cs typeface="Calibri"/>
              </a:rPr>
              <a:t>　年調ソフトをダウンロード</a:t>
            </a:r>
          </a:p>
        </p:txBody>
      </p:sp>
      <p:sp>
        <p:nvSpPr>
          <p:cNvPr id="63" name="テキスト ボックス 62">
            <a:extLst>
              <a:ext uri="{FF2B5EF4-FFF2-40B4-BE49-F238E27FC236}">
                <a16:creationId xmlns:a16="http://schemas.microsoft.com/office/drawing/2014/main" id="{8989B23A-7C64-4930-8630-2E91A7842725}"/>
              </a:ext>
            </a:extLst>
          </p:cNvPr>
          <p:cNvSpPr txBox="1"/>
          <p:nvPr/>
        </p:nvSpPr>
        <p:spPr>
          <a:xfrm>
            <a:off x="4650483" y="1522802"/>
            <a:ext cx="39550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ja-JP" dirty="0">
              <a:latin typeface="BIZ UDゴシック" panose="020B0400000000000000" pitchFamily="49" charset="-128"/>
              <a:ea typeface="BIZ UDゴシック" panose="020B0400000000000000" pitchFamily="49" charset="-128"/>
            </a:endParaRPr>
          </a:p>
        </p:txBody>
      </p:sp>
      <p:grpSp>
        <p:nvGrpSpPr>
          <p:cNvPr id="2" name="グループ化 1">
            <a:extLst>
              <a:ext uri="{FF2B5EF4-FFF2-40B4-BE49-F238E27FC236}">
                <a16:creationId xmlns:a16="http://schemas.microsoft.com/office/drawing/2014/main" id="{1FD86196-76F1-42E3-B8E3-3E00E3BD7F8D}"/>
              </a:ext>
            </a:extLst>
          </p:cNvPr>
          <p:cNvGrpSpPr/>
          <p:nvPr/>
        </p:nvGrpSpPr>
        <p:grpSpPr>
          <a:xfrm>
            <a:off x="5664821" y="2351368"/>
            <a:ext cx="1325987" cy="523220"/>
            <a:chOff x="4903947" y="2276604"/>
            <a:chExt cx="1325987" cy="523220"/>
          </a:xfrm>
        </p:grpSpPr>
        <p:sp>
          <p:nvSpPr>
            <p:cNvPr id="65" name="四角形: 角を丸くする 64">
              <a:extLst>
                <a:ext uri="{FF2B5EF4-FFF2-40B4-BE49-F238E27FC236}">
                  <a16:creationId xmlns:a16="http://schemas.microsoft.com/office/drawing/2014/main" id="{C26999B6-D4F0-422F-A96F-7AA819E3F0F4}"/>
                </a:ext>
              </a:extLst>
            </p:cNvPr>
            <p:cNvSpPr/>
            <p:nvPr/>
          </p:nvSpPr>
          <p:spPr>
            <a:xfrm>
              <a:off x="4903947" y="2276604"/>
              <a:ext cx="1325987" cy="52322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p>
          </p:txBody>
        </p:sp>
        <p:sp>
          <p:nvSpPr>
            <p:cNvPr id="66" name="テキスト ボックス 65">
              <a:extLst>
                <a:ext uri="{FF2B5EF4-FFF2-40B4-BE49-F238E27FC236}">
                  <a16:creationId xmlns:a16="http://schemas.microsoft.com/office/drawing/2014/main" id="{16A80BFA-A09F-4334-A8B1-FE997024F232}"/>
                </a:ext>
              </a:extLst>
            </p:cNvPr>
            <p:cNvSpPr txBox="1"/>
            <p:nvPr/>
          </p:nvSpPr>
          <p:spPr>
            <a:xfrm>
              <a:off x="5036222" y="2400131"/>
              <a:ext cx="1068829" cy="2761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ts val="1680"/>
                </a:lnSpc>
              </a:pPr>
              <a:r>
                <a:rPr lang="ja-JP" altLang="en-US" sz="1100" dirty="0">
                  <a:solidFill>
                    <a:schemeClr val="bg1"/>
                  </a:solidFill>
                  <a:latin typeface="BIZ UDゴシック" panose="020B0400000000000000" pitchFamily="49" charset="-128"/>
                  <a:ea typeface="BIZ UDゴシック" panose="020B0400000000000000" pitchFamily="49" charset="-128"/>
                </a:rPr>
                <a:t>証明書</a:t>
              </a:r>
              <a:r>
                <a:rPr lang="ja-JP" altLang="en-US" sz="1100" dirty="0">
                  <a:solidFill>
                    <a:schemeClr val="bg1"/>
                  </a:solidFill>
                  <a:latin typeface="BIZ UDゴシック" panose="020B0400000000000000" pitchFamily="49" charset="-128"/>
                  <a:ea typeface="BIZ UDゴシック" panose="020B0400000000000000" pitchFamily="49" charset="-128"/>
                  <a:cs typeface="Calibri"/>
                </a:rPr>
                <a:t>データ</a:t>
              </a:r>
            </a:p>
          </p:txBody>
        </p:sp>
      </p:grpSp>
      <p:sp>
        <p:nvSpPr>
          <p:cNvPr id="80" name="矢印: 右 79">
            <a:extLst>
              <a:ext uri="{FF2B5EF4-FFF2-40B4-BE49-F238E27FC236}">
                <a16:creationId xmlns:a16="http://schemas.microsoft.com/office/drawing/2014/main" id="{7956345A-48E0-4B27-8A47-551DDECBCDEA}"/>
              </a:ext>
            </a:extLst>
          </p:cNvPr>
          <p:cNvSpPr/>
          <p:nvPr/>
        </p:nvSpPr>
        <p:spPr>
          <a:xfrm>
            <a:off x="6510705" y="5457560"/>
            <a:ext cx="470607" cy="32133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92" name="矢印: 右 91">
            <a:extLst>
              <a:ext uri="{FF2B5EF4-FFF2-40B4-BE49-F238E27FC236}">
                <a16:creationId xmlns:a16="http://schemas.microsoft.com/office/drawing/2014/main" id="{2AE8163B-D823-4F88-A5C1-D3A66957803D}"/>
              </a:ext>
            </a:extLst>
          </p:cNvPr>
          <p:cNvSpPr/>
          <p:nvPr/>
        </p:nvSpPr>
        <p:spPr>
          <a:xfrm>
            <a:off x="8404765" y="3680442"/>
            <a:ext cx="2313925" cy="384697"/>
          </a:xfrm>
          <a:prstGeom prst="rightArrow">
            <a:avLst>
              <a:gd name="adj1" fmla="val 43457"/>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93" name="テキスト ボックス 92">
            <a:extLst>
              <a:ext uri="{FF2B5EF4-FFF2-40B4-BE49-F238E27FC236}">
                <a16:creationId xmlns:a16="http://schemas.microsoft.com/office/drawing/2014/main" id="{B37E4604-058F-4A84-8336-AD20FA2E37AA}"/>
              </a:ext>
            </a:extLst>
          </p:cNvPr>
          <p:cNvSpPr txBox="1"/>
          <p:nvPr/>
        </p:nvSpPr>
        <p:spPr>
          <a:xfrm>
            <a:off x="8426498" y="4021496"/>
            <a:ext cx="2670357"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400" dirty="0">
                <a:latin typeface="BIZ UDゴシック" panose="020B0400000000000000" pitchFamily="49" charset="-128"/>
                <a:ea typeface="BIZ UDゴシック" panose="020B0400000000000000" pitchFamily="49" charset="-128"/>
                <a:cs typeface="Calibri"/>
              </a:rPr>
              <a:t>③従業員が</a:t>
            </a:r>
            <a:endParaRPr lang="en-US" altLang="ja-JP" sz="1400" dirty="0">
              <a:latin typeface="BIZ UDゴシック" panose="020B0400000000000000" pitchFamily="49" charset="-128"/>
              <a:ea typeface="BIZ UDゴシック" panose="020B0400000000000000" pitchFamily="49" charset="-128"/>
              <a:cs typeface="Calibri"/>
            </a:endParaRPr>
          </a:p>
          <a:p>
            <a:r>
              <a:rPr lang="ja-JP" altLang="en-US" sz="1400" dirty="0">
                <a:latin typeface="BIZ UDゴシック" panose="020B0400000000000000" pitchFamily="49" charset="-128"/>
                <a:ea typeface="BIZ UDゴシック" panose="020B0400000000000000" pitchFamily="49" charset="-128"/>
                <a:cs typeface="Calibri"/>
              </a:rPr>
              <a:t>　控除申告書・控除証明書を</a:t>
            </a:r>
            <a:endParaRPr lang="en-US" altLang="ja-JP" sz="1400" dirty="0">
              <a:latin typeface="BIZ UDゴシック" panose="020B0400000000000000" pitchFamily="49" charset="-128"/>
              <a:ea typeface="BIZ UDゴシック" panose="020B0400000000000000" pitchFamily="49" charset="-128"/>
              <a:cs typeface="Calibri"/>
            </a:endParaRPr>
          </a:p>
          <a:p>
            <a:r>
              <a:rPr lang="ja-JP" altLang="en-US" sz="1400" b="1" dirty="0">
                <a:latin typeface="BIZ UDゴシック" panose="020B0400000000000000" pitchFamily="49" charset="-128"/>
                <a:ea typeface="BIZ UDゴシック" panose="020B0400000000000000" pitchFamily="49" charset="-128"/>
                <a:cs typeface="Calibri"/>
              </a:rPr>
              <a:t>　</a:t>
            </a:r>
            <a:r>
              <a:rPr lang="ja-JP" altLang="en-US" sz="1400" b="1" u="sng" dirty="0">
                <a:latin typeface="BIZ UDゴシック" panose="020B0400000000000000" pitchFamily="49" charset="-128"/>
                <a:ea typeface="BIZ UDゴシック" panose="020B0400000000000000" pitchFamily="49" charset="-128"/>
                <a:cs typeface="Calibri"/>
              </a:rPr>
              <a:t>データで</a:t>
            </a:r>
            <a:r>
              <a:rPr lang="ja-JP" altLang="en-US" sz="1400" dirty="0">
                <a:latin typeface="BIZ UDゴシック" panose="020B0400000000000000" pitchFamily="49" charset="-128"/>
                <a:ea typeface="BIZ UDゴシック" panose="020B0400000000000000" pitchFamily="49" charset="-128"/>
                <a:cs typeface="Calibri"/>
              </a:rPr>
              <a:t>提出</a:t>
            </a:r>
          </a:p>
        </p:txBody>
      </p:sp>
      <p:pic>
        <p:nvPicPr>
          <p:cNvPr id="96" name="図 24">
            <a:extLst>
              <a:ext uri="{FF2B5EF4-FFF2-40B4-BE49-F238E27FC236}">
                <a16:creationId xmlns:a16="http://schemas.microsoft.com/office/drawing/2014/main" id="{DB7C73BD-01D0-4B2C-A24B-F7BA82C2475F}"/>
              </a:ext>
            </a:extLst>
          </p:cNvPr>
          <p:cNvPicPr>
            <a:picLocks noChangeAspect="1"/>
          </p:cNvPicPr>
          <p:nvPr/>
        </p:nvPicPr>
        <p:blipFill>
          <a:blip r:embed="rId7"/>
          <a:stretch>
            <a:fillRect/>
          </a:stretch>
        </p:blipFill>
        <p:spPr>
          <a:xfrm>
            <a:off x="10786956" y="2348697"/>
            <a:ext cx="1247956" cy="1573054"/>
          </a:xfrm>
          <a:prstGeom prst="rect">
            <a:avLst/>
          </a:prstGeom>
        </p:spPr>
      </p:pic>
      <p:sp>
        <p:nvSpPr>
          <p:cNvPr id="110" name="タイトル 1">
            <a:extLst>
              <a:ext uri="{FF2B5EF4-FFF2-40B4-BE49-F238E27FC236}">
                <a16:creationId xmlns:a16="http://schemas.microsoft.com/office/drawing/2014/main" id="{AD8D130B-5D21-440F-A3BF-D79BADAAB32E}"/>
              </a:ext>
            </a:extLst>
          </p:cNvPr>
          <p:cNvSpPr txBox="1">
            <a:spLocks/>
          </p:cNvSpPr>
          <p:nvPr/>
        </p:nvSpPr>
        <p:spPr>
          <a:xfrm>
            <a:off x="0" y="-3175"/>
            <a:ext cx="8770938" cy="6397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ja-JP" altLang="en-US" sz="2800" dirty="0">
                <a:latin typeface="BIZ UDゴシック" panose="020B0400000000000000" pitchFamily="49" charset="-128"/>
                <a:ea typeface="BIZ UDゴシック" panose="020B0400000000000000" pitchFamily="49" charset="-128"/>
                <a:cs typeface="Calibri Light"/>
              </a:rPr>
              <a:t>２　これからの年末調整 ： </a:t>
            </a:r>
            <a:r>
              <a:rPr lang="ja-JP" altLang="en-US" sz="2800" dirty="0">
                <a:latin typeface="BIZ UDゴシック" panose="020B0400000000000000" pitchFamily="49" charset="-128"/>
                <a:ea typeface="BIZ UDゴシック" panose="020B0400000000000000" pitchFamily="49" charset="-128"/>
                <a:cs typeface="Calibri"/>
              </a:rPr>
              <a:t>データによる作業</a:t>
            </a:r>
          </a:p>
        </p:txBody>
      </p:sp>
      <p:sp>
        <p:nvSpPr>
          <p:cNvPr id="78" name="矢印: 右 77">
            <a:extLst>
              <a:ext uri="{FF2B5EF4-FFF2-40B4-BE49-F238E27FC236}">
                <a16:creationId xmlns:a16="http://schemas.microsoft.com/office/drawing/2014/main" id="{7CD061FE-ED48-4592-939F-146323B4DF39}"/>
              </a:ext>
            </a:extLst>
          </p:cNvPr>
          <p:cNvSpPr/>
          <p:nvPr/>
        </p:nvSpPr>
        <p:spPr>
          <a:xfrm rot="5400000">
            <a:off x="5612218" y="3678546"/>
            <a:ext cx="1551048" cy="47060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82" name="テキスト ボックス 81">
            <a:extLst>
              <a:ext uri="{FF2B5EF4-FFF2-40B4-BE49-F238E27FC236}">
                <a16:creationId xmlns:a16="http://schemas.microsoft.com/office/drawing/2014/main" id="{79E9F9A6-542A-4615-BBCB-C50C8DBD4B06}"/>
              </a:ext>
            </a:extLst>
          </p:cNvPr>
          <p:cNvSpPr txBox="1"/>
          <p:nvPr/>
        </p:nvSpPr>
        <p:spPr>
          <a:xfrm>
            <a:off x="4582618" y="1408375"/>
            <a:ext cx="372005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400" dirty="0">
                <a:latin typeface="BIZ UDゴシック" panose="020B0400000000000000" pitchFamily="49" charset="-128"/>
                <a:ea typeface="BIZ UDゴシック" panose="020B0400000000000000" pitchFamily="49" charset="-128"/>
                <a:cs typeface="Calibri"/>
              </a:rPr>
              <a:t>　②従業員が年調ソフトに</a:t>
            </a:r>
            <a:r>
              <a:rPr lang="ja-JP" altLang="en-US" sz="1600" b="1" u="sng" dirty="0">
                <a:latin typeface="BIZ UDゴシック" panose="020B0400000000000000" pitchFamily="49" charset="-128"/>
                <a:ea typeface="BIZ UDゴシック" panose="020B0400000000000000" pitchFamily="49" charset="-128"/>
                <a:cs typeface="Calibri"/>
              </a:rPr>
              <a:t>データ入力</a:t>
            </a:r>
            <a:r>
              <a:rPr lang="ja-JP" altLang="en-US" sz="1400" dirty="0">
                <a:latin typeface="BIZ UDゴシック" panose="020B0400000000000000" pitchFamily="49" charset="-128"/>
                <a:ea typeface="BIZ UDゴシック" panose="020B0400000000000000" pitchFamily="49" charset="-128"/>
                <a:cs typeface="Calibri"/>
              </a:rPr>
              <a:t>し、</a:t>
            </a:r>
          </a:p>
          <a:p>
            <a:r>
              <a:rPr lang="ja-JP" altLang="en-US" sz="1400" dirty="0">
                <a:latin typeface="BIZ UDゴシック" panose="020B0400000000000000" pitchFamily="49" charset="-128"/>
                <a:ea typeface="BIZ UDゴシック" panose="020B0400000000000000" pitchFamily="49" charset="-128"/>
                <a:cs typeface="Calibri"/>
              </a:rPr>
              <a:t>　　年末調整の控除申告書を</a:t>
            </a:r>
            <a:r>
              <a:rPr lang="ja-JP" altLang="en-US" sz="1600" b="1" u="sng" dirty="0">
                <a:latin typeface="BIZ UDゴシック" panose="020B0400000000000000" pitchFamily="49" charset="-128"/>
                <a:ea typeface="BIZ UDゴシック" panose="020B0400000000000000" pitchFamily="49" charset="-128"/>
                <a:cs typeface="Calibri"/>
              </a:rPr>
              <a:t>データ出力</a:t>
            </a:r>
            <a:endParaRPr lang="ja-JP" altLang="en-US" sz="1400" b="1" u="sng" dirty="0">
              <a:latin typeface="BIZ UDゴシック" panose="020B0400000000000000" pitchFamily="49" charset="-128"/>
              <a:ea typeface="BIZ UDゴシック" panose="020B0400000000000000" pitchFamily="49" charset="-128"/>
              <a:cs typeface="Calibri"/>
            </a:endParaRPr>
          </a:p>
        </p:txBody>
      </p:sp>
      <p:sp>
        <p:nvSpPr>
          <p:cNvPr id="84" name="四角形: 角を丸くする 83">
            <a:extLst>
              <a:ext uri="{FF2B5EF4-FFF2-40B4-BE49-F238E27FC236}">
                <a16:creationId xmlns:a16="http://schemas.microsoft.com/office/drawing/2014/main" id="{7AAE1B85-5E1B-434F-BEFC-BFFD8628633D}"/>
              </a:ext>
            </a:extLst>
          </p:cNvPr>
          <p:cNvSpPr/>
          <p:nvPr/>
        </p:nvSpPr>
        <p:spPr>
          <a:xfrm>
            <a:off x="4620574" y="1408375"/>
            <a:ext cx="3767989" cy="5077371"/>
          </a:xfrm>
          <a:prstGeom prst="roundRect">
            <a:avLst>
              <a:gd name="adj" fmla="val 660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四角形: 角を丸くする 87">
            <a:extLst>
              <a:ext uri="{FF2B5EF4-FFF2-40B4-BE49-F238E27FC236}">
                <a16:creationId xmlns:a16="http://schemas.microsoft.com/office/drawing/2014/main" id="{08BDB531-1314-420E-97D5-FFF25C357662}"/>
              </a:ext>
            </a:extLst>
          </p:cNvPr>
          <p:cNvSpPr/>
          <p:nvPr/>
        </p:nvSpPr>
        <p:spPr>
          <a:xfrm>
            <a:off x="10933022" y="4868974"/>
            <a:ext cx="1101890" cy="410507"/>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9" name="テキスト ボックス 88">
            <a:extLst>
              <a:ext uri="{FF2B5EF4-FFF2-40B4-BE49-F238E27FC236}">
                <a16:creationId xmlns:a16="http://schemas.microsoft.com/office/drawing/2014/main" id="{870733CD-D538-4A9D-9031-8D751225C2C4}"/>
              </a:ext>
            </a:extLst>
          </p:cNvPr>
          <p:cNvSpPr txBox="1"/>
          <p:nvPr/>
        </p:nvSpPr>
        <p:spPr>
          <a:xfrm>
            <a:off x="10933022" y="4889561"/>
            <a:ext cx="1101890" cy="369332"/>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900" dirty="0">
                <a:solidFill>
                  <a:schemeClr val="bg1"/>
                </a:solidFill>
                <a:latin typeface="BIZ UDゴシック" panose="020B0400000000000000" pitchFamily="49" charset="-128"/>
                <a:ea typeface="BIZ UDゴシック" panose="020B0400000000000000" pitchFamily="49" charset="-128"/>
                <a:cs typeface="Calibri"/>
              </a:rPr>
              <a:t>年末調整控除</a:t>
            </a:r>
            <a:endParaRPr lang="en-US" altLang="ja-JP" sz="900" dirty="0">
              <a:solidFill>
                <a:schemeClr val="bg1"/>
              </a:solidFill>
              <a:latin typeface="BIZ UDゴシック" panose="020B0400000000000000" pitchFamily="49" charset="-128"/>
              <a:ea typeface="BIZ UDゴシック" panose="020B0400000000000000" pitchFamily="49" charset="-128"/>
              <a:cs typeface="Calibri"/>
            </a:endParaRPr>
          </a:p>
          <a:p>
            <a:pPr algn="ctr"/>
            <a:r>
              <a:rPr lang="ja-JP" altLang="en-US" sz="900" dirty="0">
                <a:solidFill>
                  <a:schemeClr val="bg1"/>
                </a:solidFill>
                <a:latin typeface="BIZ UDゴシック" panose="020B0400000000000000" pitchFamily="49" charset="-128"/>
                <a:ea typeface="BIZ UDゴシック" panose="020B0400000000000000" pitchFamily="49" charset="-128"/>
                <a:cs typeface="Calibri"/>
              </a:rPr>
              <a:t>申告書データ</a:t>
            </a:r>
          </a:p>
        </p:txBody>
      </p:sp>
      <p:sp>
        <p:nvSpPr>
          <p:cNvPr id="91" name="四角形: 角を丸くする 90">
            <a:extLst>
              <a:ext uri="{FF2B5EF4-FFF2-40B4-BE49-F238E27FC236}">
                <a16:creationId xmlns:a16="http://schemas.microsoft.com/office/drawing/2014/main" id="{4DEBC606-2196-4645-9632-4C486419EC8C}"/>
              </a:ext>
            </a:extLst>
          </p:cNvPr>
          <p:cNvSpPr/>
          <p:nvPr/>
        </p:nvSpPr>
        <p:spPr>
          <a:xfrm>
            <a:off x="10941050" y="4218412"/>
            <a:ext cx="1101890" cy="396315"/>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p>
        </p:txBody>
      </p:sp>
      <p:sp>
        <p:nvSpPr>
          <p:cNvPr id="94" name="テキスト ボックス 93">
            <a:extLst>
              <a:ext uri="{FF2B5EF4-FFF2-40B4-BE49-F238E27FC236}">
                <a16:creationId xmlns:a16="http://schemas.microsoft.com/office/drawing/2014/main" id="{0252E274-B227-4B73-B8BA-F2E20DBAF0E0}"/>
              </a:ext>
            </a:extLst>
          </p:cNvPr>
          <p:cNvSpPr txBox="1"/>
          <p:nvPr/>
        </p:nvSpPr>
        <p:spPr>
          <a:xfrm>
            <a:off x="10979500" y="4307461"/>
            <a:ext cx="1065378" cy="180114"/>
          </a:xfrm>
          <a:prstGeom prst="rect">
            <a:avLst/>
          </a:prstGeom>
          <a:noFill/>
        </p:spPr>
        <p:txBody>
          <a:bodyPr rot="0" spcFirstLastPara="0" vertOverflow="overflow" horzOverflow="overflow" vert="horz" wrap="square" lIns="91440" tIns="0" rIns="91440" bIns="0" numCol="1" spcCol="0" rtlCol="0" fromWordArt="0" anchor="ctr" anchorCtr="0" forceAA="0" compatLnSpc="1">
            <a:prstTxWarp prst="textNoShape">
              <a:avLst/>
            </a:prstTxWarp>
            <a:spAutoFit/>
          </a:bodyPr>
          <a:lstStyle/>
          <a:p>
            <a:pPr algn="ctr">
              <a:lnSpc>
                <a:spcPts val="1680"/>
              </a:lnSpc>
            </a:pPr>
            <a:r>
              <a:rPr lang="ja-JP" altLang="en-US" sz="900" dirty="0">
                <a:solidFill>
                  <a:schemeClr val="bg1"/>
                </a:solidFill>
                <a:latin typeface="BIZ UDゴシック" panose="020B0400000000000000" pitchFamily="49" charset="-128"/>
                <a:ea typeface="BIZ UDゴシック" panose="020B0400000000000000" pitchFamily="49" charset="-128"/>
              </a:rPr>
              <a:t>証明書</a:t>
            </a:r>
            <a:r>
              <a:rPr lang="ja-JP" altLang="en-US" sz="900" dirty="0">
                <a:solidFill>
                  <a:schemeClr val="bg1"/>
                </a:solidFill>
                <a:latin typeface="BIZ UDゴシック" panose="020B0400000000000000" pitchFamily="49" charset="-128"/>
                <a:ea typeface="BIZ UDゴシック" panose="020B0400000000000000" pitchFamily="49" charset="-128"/>
                <a:cs typeface="Calibri"/>
              </a:rPr>
              <a:t>データ</a:t>
            </a:r>
          </a:p>
        </p:txBody>
      </p:sp>
      <p:sp>
        <p:nvSpPr>
          <p:cNvPr id="81" name="吹き出し: 角を丸めた四角形 80">
            <a:extLst>
              <a:ext uri="{FF2B5EF4-FFF2-40B4-BE49-F238E27FC236}">
                <a16:creationId xmlns:a16="http://schemas.microsoft.com/office/drawing/2014/main" id="{C2E28B8A-E634-43CE-8818-E46D679EFE06}"/>
              </a:ext>
            </a:extLst>
          </p:cNvPr>
          <p:cNvSpPr/>
          <p:nvPr/>
        </p:nvSpPr>
        <p:spPr>
          <a:xfrm>
            <a:off x="4800030" y="3502265"/>
            <a:ext cx="1269316" cy="359132"/>
          </a:xfrm>
          <a:prstGeom prst="wedgeRoundRectCallout">
            <a:avLst>
              <a:gd name="adj1" fmla="val 72773"/>
              <a:gd name="adj2" fmla="val 2448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u="sng" dirty="0">
                <a:solidFill>
                  <a:schemeClr val="tx1"/>
                </a:solidFill>
                <a:latin typeface="BIZ UDゴシック" panose="020B0400000000000000" pitchFamily="49" charset="-128"/>
                <a:ea typeface="BIZ UDゴシック" panose="020B0400000000000000" pitchFamily="49" charset="-128"/>
              </a:rPr>
              <a:t>自動入力</a:t>
            </a:r>
          </a:p>
        </p:txBody>
      </p:sp>
      <p:pic>
        <p:nvPicPr>
          <p:cNvPr id="16" name="図 15">
            <a:extLst>
              <a:ext uri="{FF2B5EF4-FFF2-40B4-BE49-F238E27FC236}">
                <a16:creationId xmlns:a16="http://schemas.microsoft.com/office/drawing/2014/main" id="{25961A04-8041-4C8E-A0D6-74E4EEAAB4CF}"/>
              </a:ext>
            </a:extLst>
          </p:cNvPr>
          <p:cNvPicPr>
            <a:picLocks noChangeAspect="1"/>
          </p:cNvPicPr>
          <p:nvPr/>
        </p:nvPicPr>
        <p:blipFill>
          <a:blip r:embed="rId8"/>
          <a:stretch>
            <a:fillRect/>
          </a:stretch>
        </p:blipFill>
        <p:spPr>
          <a:xfrm>
            <a:off x="85205" y="4632292"/>
            <a:ext cx="2132215" cy="1555941"/>
          </a:xfrm>
          <a:prstGeom prst="rect">
            <a:avLst/>
          </a:prstGeom>
        </p:spPr>
      </p:pic>
    </p:spTree>
    <p:extLst>
      <p:ext uri="{BB962C8B-B14F-4D97-AF65-F5344CB8AC3E}">
        <p14:creationId xmlns:p14="http://schemas.microsoft.com/office/powerpoint/2010/main" val="3851456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24026C2E-2166-432A-819A-9647BC94E495}"/>
              </a:ext>
            </a:extLst>
          </p:cNvPr>
          <p:cNvSpPr/>
          <p:nvPr/>
        </p:nvSpPr>
        <p:spPr>
          <a:xfrm>
            <a:off x="2772675" y="1047033"/>
            <a:ext cx="7954224" cy="253041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A232D0DE-AE86-4A4F-A3B1-C0456EB23B88}"/>
              </a:ext>
            </a:extLst>
          </p:cNvPr>
          <p:cNvSpPr/>
          <p:nvPr/>
        </p:nvSpPr>
        <p:spPr>
          <a:xfrm>
            <a:off x="2844562" y="4026201"/>
            <a:ext cx="8013938" cy="258792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正方形/長方形 3">
            <a:extLst>
              <a:ext uri="{FF2B5EF4-FFF2-40B4-BE49-F238E27FC236}">
                <a16:creationId xmlns:a16="http://schemas.microsoft.com/office/drawing/2014/main" id="{8DB3ACDE-BA78-45E4-91CC-01A0846657E5}"/>
              </a:ext>
            </a:extLst>
          </p:cNvPr>
          <p:cNvSpPr/>
          <p:nvPr/>
        </p:nvSpPr>
        <p:spPr>
          <a:xfrm>
            <a:off x="2875" y="-4313"/>
            <a:ext cx="12191999" cy="6326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a:extLst>
              <a:ext uri="{FF2B5EF4-FFF2-40B4-BE49-F238E27FC236}">
                <a16:creationId xmlns:a16="http://schemas.microsoft.com/office/drawing/2014/main" id="{A705F9A0-E9D4-4C8E-8823-A549CE4AA5DE}"/>
              </a:ext>
            </a:extLst>
          </p:cNvPr>
          <p:cNvSpPr>
            <a:spLocks noGrp="1"/>
          </p:cNvSpPr>
          <p:nvPr>
            <p:ph type="title" idx="4294967295"/>
          </p:nvPr>
        </p:nvSpPr>
        <p:spPr>
          <a:xfrm>
            <a:off x="0" y="-3175"/>
            <a:ext cx="8770938" cy="639763"/>
          </a:xfrm>
        </p:spPr>
        <p:txBody>
          <a:bodyPr>
            <a:noAutofit/>
          </a:bodyPr>
          <a:lstStyle/>
          <a:p>
            <a:r>
              <a:rPr lang="ja-JP" altLang="en-US" sz="2800" dirty="0">
                <a:latin typeface="BIZ UDゴシック" panose="020B0400000000000000" pitchFamily="49" charset="-128"/>
                <a:ea typeface="BIZ UDゴシック" panose="020B0400000000000000" pitchFamily="49" charset="-128"/>
                <a:cs typeface="Calibri Light"/>
              </a:rPr>
              <a:t>３　データ化によるメリット</a:t>
            </a:r>
          </a:p>
        </p:txBody>
      </p:sp>
      <p:sp>
        <p:nvSpPr>
          <p:cNvPr id="9" name="スライド番号プレースホルダー 8">
            <a:extLst>
              <a:ext uri="{FF2B5EF4-FFF2-40B4-BE49-F238E27FC236}">
                <a16:creationId xmlns:a16="http://schemas.microsoft.com/office/drawing/2014/main" id="{87123A7F-BC55-4E81-9976-4C222DC3989B}"/>
              </a:ext>
            </a:extLst>
          </p:cNvPr>
          <p:cNvSpPr>
            <a:spLocks noGrp="1"/>
          </p:cNvSpPr>
          <p:nvPr>
            <p:ph type="sldNum" sz="quarter" idx="12"/>
          </p:nvPr>
        </p:nvSpPr>
        <p:spPr>
          <a:xfrm>
            <a:off x="9343845" y="6485746"/>
            <a:ext cx="2743200" cy="365125"/>
          </a:xfrm>
        </p:spPr>
        <p:txBody>
          <a:bodyPr/>
          <a:lstStyle/>
          <a:p>
            <a:fld id="{48F63A3B-78C7-47BE-AE5E-E10140E04643}" type="slidenum">
              <a:rPr lang="en-US" sz="1600" dirty="0"/>
              <a:t>5</a:t>
            </a:fld>
            <a:endParaRPr lang="ja-JP" altLang="en-US" sz="1600"/>
          </a:p>
        </p:txBody>
      </p:sp>
      <p:sp>
        <p:nvSpPr>
          <p:cNvPr id="35" name="テキスト ボックス 34">
            <a:extLst>
              <a:ext uri="{FF2B5EF4-FFF2-40B4-BE49-F238E27FC236}">
                <a16:creationId xmlns:a16="http://schemas.microsoft.com/office/drawing/2014/main" id="{90761FE5-44A8-4305-8C4D-D90E98FD96BB}"/>
              </a:ext>
            </a:extLst>
          </p:cNvPr>
          <p:cNvSpPr txBox="1"/>
          <p:nvPr/>
        </p:nvSpPr>
        <p:spPr>
          <a:xfrm>
            <a:off x="2993186" y="1169287"/>
            <a:ext cx="221123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000" b="1" dirty="0">
                <a:solidFill>
                  <a:schemeClr val="accent1"/>
                </a:solidFill>
                <a:latin typeface="BIZ UDゴシック" panose="020B0400000000000000" pitchFamily="49" charset="-128"/>
                <a:ea typeface="BIZ UDゴシック" panose="020B0400000000000000" pitchFamily="49" charset="-128"/>
                <a:cs typeface="Calibri"/>
              </a:rPr>
              <a:t>これまで</a:t>
            </a:r>
          </a:p>
        </p:txBody>
      </p:sp>
      <p:sp>
        <p:nvSpPr>
          <p:cNvPr id="36" name="テキスト ボックス 35">
            <a:extLst>
              <a:ext uri="{FF2B5EF4-FFF2-40B4-BE49-F238E27FC236}">
                <a16:creationId xmlns:a16="http://schemas.microsoft.com/office/drawing/2014/main" id="{5EF1B4A7-986E-4A37-A2F0-AAB907461796}"/>
              </a:ext>
            </a:extLst>
          </p:cNvPr>
          <p:cNvSpPr txBox="1"/>
          <p:nvPr/>
        </p:nvSpPr>
        <p:spPr>
          <a:xfrm>
            <a:off x="3079454" y="1586816"/>
            <a:ext cx="724563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l">
              <a:buFont typeface="Wingdings"/>
              <a:buChar char="Ø"/>
            </a:pPr>
            <a:r>
              <a:rPr lang="ja-JP" altLang="en-US" sz="2400" dirty="0">
                <a:latin typeface="BIZ UDゴシック" panose="020B0400000000000000" pitchFamily="49" charset="-128"/>
                <a:ea typeface="BIZ UDゴシック" panose="020B0400000000000000" pitchFamily="49" charset="-128"/>
                <a:cs typeface="Calibri"/>
              </a:rPr>
              <a:t>手書きでの書類作成が手間</a:t>
            </a:r>
            <a:endParaRPr lang="en-US" altLang="ja-JP" sz="2400" dirty="0">
              <a:latin typeface="BIZ UDゴシック" panose="020B0400000000000000" pitchFamily="49" charset="-128"/>
              <a:ea typeface="BIZ UDゴシック" panose="020B0400000000000000" pitchFamily="49" charset="-128"/>
            </a:endParaRPr>
          </a:p>
          <a:p>
            <a:pPr marL="342900" indent="-342900">
              <a:buFont typeface="Wingdings"/>
              <a:buChar char="Ø"/>
            </a:pPr>
            <a:r>
              <a:rPr lang="ja-JP" altLang="en-US" sz="2400" dirty="0">
                <a:latin typeface="BIZ UDゴシック" panose="020B0400000000000000" pitchFamily="49" charset="-128"/>
                <a:ea typeface="BIZ UDゴシック" panose="020B0400000000000000" pitchFamily="49" charset="-128"/>
                <a:cs typeface="Calibri"/>
              </a:rPr>
              <a:t>控除額の計算が難しい</a:t>
            </a:r>
          </a:p>
          <a:p>
            <a:pPr marL="342900" indent="-342900">
              <a:buFont typeface="Wingdings"/>
              <a:buChar char="Ø"/>
            </a:pPr>
            <a:r>
              <a:rPr lang="ja-JP" altLang="en-US" sz="2400" dirty="0">
                <a:latin typeface="BIZ UDゴシック" panose="020B0400000000000000" pitchFamily="49" charset="-128"/>
                <a:ea typeface="BIZ UDゴシック" panose="020B0400000000000000" pitchFamily="49" charset="-128"/>
                <a:cs typeface="Calibri"/>
              </a:rPr>
              <a:t>書類提出をするために出社が必要</a:t>
            </a:r>
          </a:p>
          <a:p>
            <a:pPr marL="342900" indent="-342900">
              <a:buFont typeface="Wingdings"/>
              <a:buChar char="Ø"/>
            </a:pPr>
            <a:r>
              <a:rPr lang="ja-JP" altLang="en-US" sz="2400" dirty="0">
                <a:latin typeface="BIZ UDゴシック" panose="020B0400000000000000" pitchFamily="49" charset="-128"/>
                <a:ea typeface="BIZ UDゴシック" panose="020B0400000000000000" pitchFamily="49" charset="-128"/>
                <a:cs typeface="Calibri"/>
              </a:rPr>
              <a:t>証明書の保管が手間、紛失するリスクがある</a:t>
            </a:r>
          </a:p>
        </p:txBody>
      </p:sp>
      <p:sp>
        <p:nvSpPr>
          <p:cNvPr id="37" name="テキスト ボックス 36">
            <a:extLst>
              <a:ext uri="{FF2B5EF4-FFF2-40B4-BE49-F238E27FC236}">
                <a16:creationId xmlns:a16="http://schemas.microsoft.com/office/drawing/2014/main" id="{D5B7DF95-AD20-42EB-BD20-5F4E09C9B2A6}"/>
              </a:ext>
            </a:extLst>
          </p:cNvPr>
          <p:cNvSpPr txBox="1"/>
          <p:nvPr/>
        </p:nvSpPr>
        <p:spPr>
          <a:xfrm>
            <a:off x="3079452" y="4537229"/>
            <a:ext cx="735655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l">
              <a:buFont typeface="Wingdings"/>
              <a:buChar char="Ø"/>
            </a:pPr>
            <a:r>
              <a:rPr lang="ja-JP" altLang="en-US" sz="2400" dirty="0">
                <a:latin typeface="BIZ UDゴシック" panose="020B0400000000000000" pitchFamily="49" charset="-128"/>
                <a:ea typeface="BIZ UDゴシック" panose="020B0400000000000000" pitchFamily="49" charset="-128"/>
                <a:cs typeface="Calibri"/>
              </a:rPr>
              <a:t>手書きでの書類作成が不要！</a:t>
            </a:r>
            <a:endParaRPr lang="en-US" altLang="ja-JP" sz="2400" dirty="0">
              <a:latin typeface="BIZ UDゴシック" panose="020B0400000000000000" pitchFamily="49" charset="-128"/>
              <a:ea typeface="BIZ UDゴシック" panose="020B0400000000000000" pitchFamily="49" charset="-128"/>
              <a:cs typeface="Calibri"/>
            </a:endParaRPr>
          </a:p>
          <a:p>
            <a:pPr marL="342900" indent="-342900" algn="l">
              <a:buFont typeface="Wingdings"/>
              <a:buChar char="Ø"/>
            </a:pPr>
            <a:r>
              <a:rPr lang="ja-JP" altLang="en-US" sz="2400" dirty="0">
                <a:latin typeface="BIZ UDゴシック" panose="020B0400000000000000" pitchFamily="49" charset="-128"/>
                <a:ea typeface="BIZ UDゴシック" panose="020B0400000000000000" pitchFamily="49" charset="-128"/>
                <a:cs typeface="Calibri"/>
              </a:rPr>
              <a:t>控除額はソフトが自動計算！</a:t>
            </a:r>
            <a:endParaRPr lang="en-US" altLang="ja-JP" sz="2400" dirty="0">
              <a:latin typeface="BIZ UDゴシック" panose="020B0400000000000000" pitchFamily="49" charset="-128"/>
              <a:ea typeface="BIZ UDゴシック" panose="020B0400000000000000" pitchFamily="49" charset="-128"/>
            </a:endParaRPr>
          </a:p>
          <a:p>
            <a:pPr marL="342900" indent="-342900">
              <a:buFont typeface="Wingdings"/>
              <a:buChar char="Ø"/>
            </a:pPr>
            <a:r>
              <a:rPr lang="ja-JP" altLang="en-US" sz="2400" dirty="0">
                <a:latin typeface="BIZ UDゴシック" panose="020B0400000000000000" pitchFamily="49" charset="-128"/>
                <a:ea typeface="BIZ UDゴシック" panose="020B0400000000000000" pitchFamily="49" charset="-128"/>
                <a:cs typeface="Calibri"/>
              </a:rPr>
              <a:t>テレワーク中の従業員もメール等で提出可能！</a:t>
            </a:r>
            <a:endParaRPr lang="en-US" altLang="ja-JP" sz="2400" dirty="0">
              <a:latin typeface="BIZ UDゴシック" panose="020B0400000000000000" pitchFamily="49" charset="-128"/>
              <a:ea typeface="BIZ UDゴシック" panose="020B0400000000000000" pitchFamily="49" charset="-128"/>
              <a:cs typeface="Calibri"/>
            </a:endParaRPr>
          </a:p>
          <a:p>
            <a:pPr marL="342900" indent="-342900">
              <a:buFont typeface="Wingdings"/>
              <a:buChar char="Ø"/>
            </a:pPr>
            <a:r>
              <a:rPr lang="ja-JP" altLang="en-US" sz="2400" dirty="0">
                <a:latin typeface="BIZ UDゴシック" panose="020B0400000000000000" pitchFamily="49" charset="-128"/>
                <a:ea typeface="BIZ UDゴシック" panose="020B0400000000000000" pitchFamily="49" charset="-128"/>
                <a:cs typeface="Calibri"/>
              </a:rPr>
              <a:t>マイナポータル連携を利用すれば、</a:t>
            </a:r>
            <a:endParaRPr lang="en-US" altLang="ja-JP" sz="2400" dirty="0">
              <a:latin typeface="BIZ UDゴシック" panose="020B0400000000000000" pitchFamily="49" charset="-128"/>
              <a:ea typeface="BIZ UDゴシック" panose="020B0400000000000000" pitchFamily="49" charset="-128"/>
              <a:cs typeface="Calibri"/>
            </a:endParaRPr>
          </a:p>
          <a:p>
            <a:r>
              <a:rPr lang="ja-JP" altLang="en-US" sz="2400" dirty="0">
                <a:latin typeface="BIZ UDゴシック" panose="020B0400000000000000" pitchFamily="49" charset="-128"/>
                <a:ea typeface="BIZ UDゴシック" panose="020B0400000000000000" pitchFamily="49" charset="-128"/>
                <a:cs typeface="Calibri"/>
              </a:rPr>
              <a:t>　保険料等の証明書をまとめて取得可能！</a:t>
            </a:r>
            <a:endParaRPr lang="en-US" altLang="ja-JP" sz="2400" dirty="0">
              <a:latin typeface="BIZ UDゴシック" panose="020B0400000000000000" pitchFamily="49" charset="-128"/>
              <a:ea typeface="BIZ UDゴシック" panose="020B0400000000000000" pitchFamily="49" charset="-128"/>
              <a:cs typeface="Calibri"/>
            </a:endParaRPr>
          </a:p>
        </p:txBody>
      </p:sp>
      <p:sp>
        <p:nvSpPr>
          <p:cNvPr id="40" name="テキスト ボックス 39">
            <a:extLst>
              <a:ext uri="{FF2B5EF4-FFF2-40B4-BE49-F238E27FC236}">
                <a16:creationId xmlns:a16="http://schemas.microsoft.com/office/drawing/2014/main" id="{BE8AB9A3-1F82-4400-A06B-A92A37FD167E}"/>
              </a:ext>
            </a:extLst>
          </p:cNvPr>
          <p:cNvSpPr txBox="1"/>
          <p:nvPr/>
        </p:nvSpPr>
        <p:spPr>
          <a:xfrm>
            <a:off x="2993185" y="4119702"/>
            <a:ext cx="221123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000" b="1" dirty="0">
                <a:solidFill>
                  <a:srgbClr val="FF0000"/>
                </a:solidFill>
                <a:latin typeface="BIZ UDゴシック" panose="020B0400000000000000" pitchFamily="49" charset="-128"/>
                <a:ea typeface="BIZ UDゴシック" panose="020B0400000000000000" pitchFamily="49" charset="-128"/>
                <a:cs typeface="Calibri"/>
              </a:rPr>
              <a:t>これから</a:t>
            </a:r>
          </a:p>
        </p:txBody>
      </p:sp>
      <p:pic>
        <p:nvPicPr>
          <p:cNvPr id="6" name="Picture 6" descr="A drawing of a cartoon character&#10;&#10;説明は自動で生成されたものです">
            <a:extLst>
              <a:ext uri="{FF2B5EF4-FFF2-40B4-BE49-F238E27FC236}">
                <a16:creationId xmlns:a16="http://schemas.microsoft.com/office/drawing/2014/main" id="{AA3FB601-B079-4CC8-A090-B2F5DEED4973}"/>
              </a:ext>
            </a:extLst>
          </p:cNvPr>
          <p:cNvPicPr>
            <a:picLocks noChangeAspect="1"/>
          </p:cNvPicPr>
          <p:nvPr/>
        </p:nvPicPr>
        <p:blipFill>
          <a:blip r:embed="rId2"/>
          <a:stretch>
            <a:fillRect/>
          </a:stretch>
        </p:blipFill>
        <p:spPr>
          <a:xfrm>
            <a:off x="192956" y="959382"/>
            <a:ext cx="2211237" cy="2675654"/>
          </a:xfrm>
          <a:prstGeom prst="rect">
            <a:avLst/>
          </a:prstGeom>
        </p:spPr>
      </p:pic>
      <p:pic>
        <p:nvPicPr>
          <p:cNvPr id="7" name="Picture 7" descr="A drawing of a cartoon character&#10;&#10;説明は自動で生成されたものです">
            <a:extLst>
              <a:ext uri="{FF2B5EF4-FFF2-40B4-BE49-F238E27FC236}">
                <a16:creationId xmlns:a16="http://schemas.microsoft.com/office/drawing/2014/main" id="{8C5C27D6-6D15-442A-9B2C-319959A451E8}"/>
              </a:ext>
            </a:extLst>
          </p:cNvPr>
          <p:cNvPicPr>
            <a:picLocks noChangeAspect="1"/>
          </p:cNvPicPr>
          <p:nvPr/>
        </p:nvPicPr>
        <p:blipFill>
          <a:blip r:embed="rId3"/>
          <a:stretch>
            <a:fillRect/>
          </a:stretch>
        </p:blipFill>
        <p:spPr>
          <a:xfrm>
            <a:off x="303871" y="4135884"/>
            <a:ext cx="2100322" cy="2541444"/>
          </a:xfrm>
          <a:prstGeom prst="rect">
            <a:avLst/>
          </a:prstGeom>
        </p:spPr>
      </p:pic>
    </p:spTree>
    <p:extLst>
      <p:ext uri="{BB962C8B-B14F-4D97-AF65-F5344CB8AC3E}">
        <p14:creationId xmlns:p14="http://schemas.microsoft.com/office/powerpoint/2010/main" val="2873807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DB3ACDE-BA78-45E4-91CC-01A0846657E5}"/>
              </a:ext>
            </a:extLst>
          </p:cNvPr>
          <p:cNvSpPr/>
          <p:nvPr/>
        </p:nvSpPr>
        <p:spPr>
          <a:xfrm>
            <a:off x="2875" y="-4313"/>
            <a:ext cx="12191999" cy="6326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a:extLst>
              <a:ext uri="{FF2B5EF4-FFF2-40B4-BE49-F238E27FC236}">
                <a16:creationId xmlns:a16="http://schemas.microsoft.com/office/drawing/2014/main" id="{A705F9A0-E9D4-4C8E-8823-A549CE4AA5DE}"/>
              </a:ext>
            </a:extLst>
          </p:cNvPr>
          <p:cNvSpPr>
            <a:spLocks noGrp="1"/>
          </p:cNvSpPr>
          <p:nvPr>
            <p:ph type="title" idx="4294967295"/>
          </p:nvPr>
        </p:nvSpPr>
        <p:spPr>
          <a:xfrm>
            <a:off x="-1" y="-3175"/>
            <a:ext cx="10821971" cy="639763"/>
          </a:xfrm>
        </p:spPr>
        <p:txBody>
          <a:bodyPr>
            <a:noAutofit/>
          </a:bodyPr>
          <a:lstStyle/>
          <a:p>
            <a:r>
              <a:rPr lang="ja-JP" altLang="en-US" sz="2800" dirty="0">
                <a:latin typeface="BIZ UDゴシック" panose="020B0400000000000000" pitchFamily="49" charset="-128"/>
                <a:ea typeface="BIZ UDゴシック" panose="020B0400000000000000" pitchFamily="49" charset="-128"/>
                <a:cs typeface="Calibri Light"/>
              </a:rPr>
              <a:t>４　従業員のみなさんに行っていただきたいこと（１）</a:t>
            </a:r>
          </a:p>
        </p:txBody>
      </p:sp>
      <p:sp>
        <p:nvSpPr>
          <p:cNvPr id="9" name="スライド番号プレースホルダー 8">
            <a:extLst>
              <a:ext uri="{FF2B5EF4-FFF2-40B4-BE49-F238E27FC236}">
                <a16:creationId xmlns:a16="http://schemas.microsoft.com/office/drawing/2014/main" id="{87123A7F-BC55-4E81-9976-4C222DC3989B}"/>
              </a:ext>
            </a:extLst>
          </p:cNvPr>
          <p:cNvSpPr>
            <a:spLocks noGrp="1"/>
          </p:cNvSpPr>
          <p:nvPr>
            <p:ph type="sldNum" sz="quarter" idx="12"/>
          </p:nvPr>
        </p:nvSpPr>
        <p:spPr>
          <a:xfrm>
            <a:off x="9343845" y="6485746"/>
            <a:ext cx="2743200" cy="365125"/>
          </a:xfrm>
        </p:spPr>
        <p:txBody>
          <a:bodyPr/>
          <a:lstStyle/>
          <a:p>
            <a:fld id="{48F63A3B-78C7-47BE-AE5E-E10140E04643}" type="slidenum">
              <a:rPr lang="en-US" sz="1600" dirty="0"/>
              <a:t>6</a:t>
            </a:fld>
            <a:endParaRPr lang="ja-JP" altLang="en-US" sz="1600" dirty="0"/>
          </a:p>
        </p:txBody>
      </p:sp>
      <p:sp>
        <p:nvSpPr>
          <p:cNvPr id="15" name="テキスト ボックス 4">
            <a:extLst>
              <a:ext uri="{FF2B5EF4-FFF2-40B4-BE49-F238E27FC236}">
                <a16:creationId xmlns:a16="http://schemas.microsoft.com/office/drawing/2014/main" id="{89A97F76-363C-4988-A446-EA49539A1A4B}"/>
              </a:ext>
            </a:extLst>
          </p:cNvPr>
          <p:cNvSpPr txBox="1"/>
          <p:nvPr/>
        </p:nvSpPr>
        <p:spPr>
          <a:xfrm>
            <a:off x="394718" y="1244456"/>
            <a:ext cx="835875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dirty="0">
                <a:latin typeface="BIZ UDゴシック" panose="020B0400000000000000" pitchFamily="49" charset="-128"/>
                <a:ea typeface="BIZ UDゴシック" panose="020B0400000000000000" pitchFamily="49" charset="-128"/>
                <a:cs typeface="Calibri"/>
              </a:rPr>
              <a:t>（１）各ストア</a:t>
            </a:r>
            <a:r>
              <a:rPr lang="en-US" altLang="ja-JP" sz="1100" dirty="0">
                <a:latin typeface="BIZ UDゴシック" panose="020B0400000000000000" pitchFamily="49" charset="-128"/>
                <a:ea typeface="BIZ UDゴシック" panose="020B0400000000000000" pitchFamily="49" charset="-128"/>
                <a:cs typeface="Calibri"/>
              </a:rPr>
              <a:t>※</a:t>
            </a:r>
            <a:r>
              <a:rPr lang="ja-JP" altLang="en-US" sz="1100" dirty="0">
                <a:latin typeface="BIZ UDゴシック" panose="020B0400000000000000" pitchFamily="49" charset="-128"/>
                <a:ea typeface="BIZ UDゴシック" panose="020B0400000000000000" pitchFamily="49" charset="-128"/>
                <a:cs typeface="Calibri"/>
              </a:rPr>
              <a:t>２</a:t>
            </a:r>
            <a:r>
              <a:rPr lang="ja-JP" altLang="en-US" dirty="0">
                <a:latin typeface="BIZ UDゴシック" panose="020B0400000000000000" pitchFamily="49" charset="-128"/>
                <a:ea typeface="BIZ UDゴシック" panose="020B0400000000000000" pitchFamily="49" charset="-128"/>
                <a:cs typeface="Calibri"/>
              </a:rPr>
              <a:t>で「</a:t>
            </a:r>
            <a:r>
              <a:rPr lang="ja-JP" altLang="en-US" b="1" dirty="0">
                <a:latin typeface="BIZ UDゴシック" panose="020B0400000000000000" pitchFamily="49" charset="-128"/>
                <a:ea typeface="BIZ UDゴシック" panose="020B0400000000000000" pitchFamily="49" charset="-128"/>
                <a:cs typeface="Calibri"/>
              </a:rPr>
              <a:t>年末調整　国税庁</a:t>
            </a:r>
            <a:r>
              <a:rPr lang="ja-JP" altLang="en-US" dirty="0">
                <a:latin typeface="BIZ UDゴシック" panose="020B0400000000000000" pitchFamily="49" charset="-128"/>
                <a:ea typeface="BIZ UDゴシック" panose="020B0400000000000000" pitchFamily="49" charset="-128"/>
                <a:cs typeface="Calibri"/>
              </a:rPr>
              <a:t>」と検索するか、スマートフォン又は</a:t>
            </a:r>
            <a:endParaRPr lang="en-US" altLang="ja-JP" dirty="0">
              <a:latin typeface="BIZ UDゴシック" panose="020B0400000000000000" pitchFamily="49" charset="-128"/>
              <a:ea typeface="BIZ UDゴシック" panose="020B0400000000000000" pitchFamily="49" charset="-128"/>
              <a:cs typeface="Calibri"/>
            </a:endParaRPr>
          </a:p>
          <a:p>
            <a:r>
              <a:rPr lang="ja-JP" altLang="en-US" dirty="0">
                <a:latin typeface="BIZ UDゴシック" panose="020B0400000000000000" pitchFamily="49" charset="-128"/>
                <a:ea typeface="BIZ UDゴシック" panose="020B0400000000000000" pitchFamily="49" charset="-128"/>
                <a:cs typeface="Calibri"/>
              </a:rPr>
              <a:t>　　　タブレットの場合は、次のＱＲコード</a:t>
            </a:r>
            <a:r>
              <a:rPr lang="en-US" altLang="ja-JP" sz="1100" dirty="0">
                <a:latin typeface="BIZ UDゴシック" panose="020B0400000000000000" pitchFamily="49" charset="-128"/>
                <a:ea typeface="BIZ UDゴシック" panose="020B0400000000000000" pitchFamily="49" charset="-128"/>
                <a:cs typeface="Calibri"/>
              </a:rPr>
              <a:t>※</a:t>
            </a:r>
            <a:r>
              <a:rPr lang="ja-JP" altLang="en-US" sz="1100" dirty="0">
                <a:latin typeface="BIZ UDゴシック" panose="020B0400000000000000" pitchFamily="49" charset="-128"/>
                <a:ea typeface="BIZ UDゴシック" panose="020B0400000000000000" pitchFamily="49" charset="-128"/>
                <a:cs typeface="Calibri"/>
              </a:rPr>
              <a:t>３</a:t>
            </a:r>
            <a:r>
              <a:rPr lang="ja-JP" altLang="en-US" dirty="0">
                <a:latin typeface="BIZ UDゴシック" panose="020B0400000000000000" pitchFamily="49" charset="-128"/>
                <a:ea typeface="BIZ UDゴシック" panose="020B0400000000000000" pitchFamily="49" charset="-128"/>
                <a:cs typeface="Calibri"/>
              </a:rPr>
              <a:t>から入手してください。</a:t>
            </a:r>
            <a:endParaRPr lang="en-US" altLang="ja-JP" dirty="0">
              <a:latin typeface="BIZ UDゴシック" panose="020B0400000000000000" pitchFamily="49" charset="-128"/>
              <a:ea typeface="BIZ UDゴシック" panose="020B0400000000000000" pitchFamily="49" charset="-128"/>
              <a:cs typeface="Calibri"/>
            </a:endParaRPr>
          </a:p>
        </p:txBody>
      </p:sp>
      <p:sp>
        <p:nvSpPr>
          <p:cNvPr id="16" name="テキスト ボックス 19">
            <a:extLst>
              <a:ext uri="{FF2B5EF4-FFF2-40B4-BE49-F238E27FC236}">
                <a16:creationId xmlns:a16="http://schemas.microsoft.com/office/drawing/2014/main" id="{43218A76-2BB7-4393-9CBE-BA4B81A10549}"/>
              </a:ext>
            </a:extLst>
          </p:cNvPr>
          <p:cNvSpPr txBox="1"/>
          <p:nvPr/>
        </p:nvSpPr>
        <p:spPr>
          <a:xfrm>
            <a:off x="896782" y="1879502"/>
            <a:ext cx="8209118"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00" dirty="0">
                <a:latin typeface="BIZ UDゴシック" panose="020B0400000000000000" pitchFamily="49" charset="-128"/>
                <a:ea typeface="BIZ UDゴシック" panose="020B0400000000000000" pitchFamily="49" charset="-128"/>
                <a:cs typeface="Calibri"/>
              </a:rPr>
              <a:t>※１　「年調ソフト」とは、従業員が控除証明書等データを活用して簡便に各種の控除申告書を作成し、</a:t>
            </a:r>
            <a:endParaRPr lang="en-US" altLang="ja-JP" sz="1200" dirty="0">
              <a:latin typeface="BIZ UDゴシック" panose="020B0400000000000000" pitchFamily="49" charset="-128"/>
              <a:ea typeface="BIZ UDゴシック" panose="020B0400000000000000" pitchFamily="49" charset="-128"/>
              <a:cs typeface="Calibri"/>
            </a:endParaRPr>
          </a:p>
          <a:p>
            <a:r>
              <a:rPr lang="ja-JP" altLang="en-US" sz="1200" dirty="0">
                <a:latin typeface="BIZ UDゴシック" panose="020B0400000000000000" pitchFamily="49" charset="-128"/>
                <a:ea typeface="BIZ UDゴシック" panose="020B0400000000000000" pitchFamily="49" charset="-128"/>
                <a:cs typeface="Calibri"/>
              </a:rPr>
              <a:t>　　　勤務先に提出する電子データ又は書面を作成する機能を持つ、国税庁が無償で提供するソフトウェアです。</a:t>
            </a:r>
            <a:endParaRPr lang="en-US" altLang="ja-JP" sz="1200" dirty="0">
              <a:latin typeface="BIZ UDゴシック" panose="020B0400000000000000" pitchFamily="49" charset="-128"/>
              <a:ea typeface="BIZ UDゴシック" panose="020B0400000000000000" pitchFamily="49" charset="-128"/>
              <a:cs typeface="Calibri"/>
            </a:endParaRPr>
          </a:p>
          <a:p>
            <a:r>
              <a:rPr lang="en-US" altLang="ja-JP" sz="1200" dirty="0">
                <a:latin typeface="BIZ UDゴシック" panose="020B0400000000000000" pitchFamily="49" charset="-128"/>
                <a:ea typeface="BIZ UDゴシック" panose="020B0400000000000000" pitchFamily="49" charset="-128"/>
                <a:cs typeface="Calibri"/>
              </a:rPr>
              <a:t>※</a:t>
            </a:r>
            <a:r>
              <a:rPr lang="ja-JP" altLang="en-US" sz="1200" dirty="0">
                <a:latin typeface="BIZ UDゴシック" panose="020B0400000000000000" pitchFamily="49" charset="-128"/>
                <a:ea typeface="BIZ UDゴシック" panose="020B0400000000000000" pitchFamily="49" charset="-128"/>
                <a:cs typeface="Calibri"/>
              </a:rPr>
              <a:t>２　各ストアとは、</a:t>
            </a:r>
            <a:r>
              <a:rPr lang="en-US" altLang="ja-JP" sz="1200" dirty="0">
                <a:latin typeface="BIZ UDゴシック" panose="020B0400000000000000" pitchFamily="49" charset="-128"/>
                <a:ea typeface="BIZ UDゴシック" panose="020B0400000000000000" pitchFamily="49" charset="-128"/>
                <a:cs typeface="Calibri"/>
              </a:rPr>
              <a:t>App Store</a:t>
            </a:r>
            <a:r>
              <a:rPr lang="ja-JP" altLang="en-US" sz="1200" dirty="0">
                <a:latin typeface="BIZ UDゴシック" panose="020B0400000000000000" pitchFamily="49" charset="-128"/>
                <a:ea typeface="BIZ UDゴシック" panose="020B0400000000000000" pitchFamily="49" charset="-128"/>
                <a:cs typeface="Calibri"/>
              </a:rPr>
              <a:t>／</a:t>
            </a:r>
            <a:r>
              <a:rPr lang="en-US" altLang="ja-JP" sz="1200" dirty="0">
                <a:latin typeface="BIZ UDゴシック" panose="020B0400000000000000" pitchFamily="49" charset="-128"/>
                <a:ea typeface="BIZ UDゴシック" panose="020B0400000000000000" pitchFamily="49" charset="-128"/>
                <a:cs typeface="Calibri"/>
              </a:rPr>
              <a:t>Google Play</a:t>
            </a:r>
            <a:r>
              <a:rPr lang="ja-JP" altLang="en-US" sz="1200" dirty="0">
                <a:latin typeface="BIZ UDゴシック" panose="020B0400000000000000" pitchFamily="49" charset="-128"/>
                <a:ea typeface="BIZ UDゴシック" panose="020B0400000000000000" pitchFamily="49" charset="-128"/>
                <a:cs typeface="Calibri"/>
              </a:rPr>
              <a:t> </a:t>
            </a:r>
            <a:r>
              <a:rPr lang="en-US" altLang="ja-JP" sz="1200" dirty="0">
                <a:latin typeface="BIZ UDゴシック" panose="020B0400000000000000" pitchFamily="49" charset="-128"/>
                <a:ea typeface="BIZ UDゴシック" panose="020B0400000000000000" pitchFamily="49" charset="-128"/>
                <a:cs typeface="Calibri"/>
              </a:rPr>
              <a:t>Store</a:t>
            </a:r>
            <a:r>
              <a:rPr lang="ja-JP" altLang="en-US" sz="1200" dirty="0">
                <a:latin typeface="BIZ UDゴシック" panose="020B0400000000000000" pitchFamily="49" charset="-128"/>
                <a:ea typeface="BIZ UDゴシック" panose="020B0400000000000000" pitchFamily="49" charset="-128"/>
                <a:cs typeface="Calibri"/>
              </a:rPr>
              <a:t>／</a:t>
            </a:r>
            <a:r>
              <a:rPr lang="en-US" altLang="ja-JP" sz="1200" dirty="0">
                <a:latin typeface="BIZ UDゴシック" panose="020B0400000000000000" pitchFamily="49" charset="-128"/>
                <a:ea typeface="BIZ UDゴシック" panose="020B0400000000000000" pitchFamily="49" charset="-128"/>
                <a:cs typeface="Calibri"/>
              </a:rPr>
              <a:t>Microsoft Store</a:t>
            </a:r>
            <a:r>
              <a:rPr lang="ja-JP" altLang="en-US" sz="1200" dirty="0">
                <a:latin typeface="BIZ UDゴシック" panose="020B0400000000000000" pitchFamily="49" charset="-128"/>
                <a:ea typeface="BIZ UDゴシック" panose="020B0400000000000000" pitchFamily="49" charset="-128"/>
                <a:cs typeface="Calibri"/>
              </a:rPr>
              <a:t>を指します。</a:t>
            </a:r>
            <a:endParaRPr lang="en-US" altLang="ja-JP" sz="1200" dirty="0">
              <a:latin typeface="BIZ UDゴシック" panose="020B0400000000000000" pitchFamily="49" charset="-128"/>
              <a:ea typeface="BIZ UDゴシック" panose="020B0400000000000000" pitchFamily="49" charset="-128"/>
              <a:cs typeface="Calibri"/>
            </a:endParaRPr>
          </a:p>
          <a:p>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３　ＱＲコードは株式会社デンソーウェーブの登録商標です。</a:t>
            </a:r>
          </a:p>
        </p:txBody>
      </p:sp>
      <p:sp>
        <p:nvSpPr>
          <p:cNvPr id="3" name="テキスト ボックス 2">
            <a:extLst>
              <a:ext uri="{FF2B5EF4-FFF2-40B4-BE49-F238E27FC236}">
                <a16:creationId xmlns:a16="http://schemas.microsoft.com/office/drawing/2014/main" id="{A056A89C-D5FA-4D7D-8831-E28A2EB53CB2}"/>
              </a:ext>
            </a:extLst>
          </p:cNvPr>
          <p:cNvSpPr txBox="1"/>
          <p:nvPr/>
        </p:nvSpPr>
        <p:spPr>
          <a:xfrm>
            <a:off x="896782" y="5796900"/>
            <a:ext cx="10857068" cy="9002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050" dirty="0">
                <a:latin typeface="BIZ UDゴシック" panose="020B0400000000000000" pitchFamily="49" charset="-128"/>
                <a:ea typeface="BIZ UDゴシック" panose="020B0400000000000000" pitchFamily="49" charset="-128"/>
                <a:cs typeface="+mn-lt"/>
              </a:rPr>
              <a:t>・</a:t>
            </a:r>
            <a:r>
              <a:rPr lang="en-US" altLang="ja-JP" sz="1050" dirty="0">
                <a:latin typeface="BIZ UDゴシック" panose="020B0400000000000000" pitchFamily="49" charset="-128"/>
                <a:ea typeface="BIZ UDゴシック" panose="020B0400000000000000" pitchFamily="49" charset="-128"/>
                <a:cs typeface="+mn-lt"/>
              </a:rPr>
              <a:t>Microsoft</a:t>
            </a:r>
            <a:r>
              <a:rPr lang="ja-JP" altLang="en-US" sz="1050" dirty="0" err="1">
                <a:latin typeface="BIZ UDゴシック" panose="020B0400000000000000" pitchFamily="49" charset="-128"/>
                <a:ea typeface="BIZ UDゴシック" panose="020B0400000000000000" pitchFamily="49" charset="-128"/>
                <a:cs typeface="+mn-lt"/>
              </a:rPr>
              <a:t>、</a:t>
            </a:r>
            <a:r>
              <a:rPr lang="en-US" altLang="ja-JP" sz="1050" dirty="0">
                <a:latin typeface="BIZ UDゴシック" panose="020B0400000000000000" pitchFamily="49" charset="-128"/>
                <a:ea typeface="BIZ UDゴシック" panose="020B0400000000000000" pitchFamily="49" charset="-128"/>
                <a:cs typeface="+mn-lt"/>
              </a:rPr>
              <a:t>Windows </a:t>
            </a:r>
            <a:r>
              <a:rPr lang="ja-JP" altLang="en-US" sz="1050" dirty="0">
                <a:latin typeface="BIZ UDゴシック" panose="020B0400000000000000" pitchFamily="49" charset="-128"/>
                <a:ea typeface="BIZ UDゴシック" panose="020B0400000000000000" pitchFamily="49" charset="-128"/>
                <a:cs typeface="+mn-lt"/>
              </a:rPr>
              <a:t>は、米国 </a:t>
            </a:r>
            <a:r>
              <a:rPr lang="en-US" altLang="ja-JP" sz="1050" dirty="0">
                <a:latin typeface="BIZ UDゴシック" panose="020B0400000000000000" pitchFamily="49" charset="-128"/>
                <a:ea typeface="BIZ UDゴシック" panose="020B0400000000000000" pitchFamily="49" charset="-128"/>
                <a:cs typeface="+mn-lt"/>
              </a:rPr>
              <a:t>Microsoft Corporation </a:t>
            </a:r>
            <a:r>
              <a:rPr lang="ja-JP" altLang="en-US" sz="1050" dirty="0">
                <a:latin typeface="BIZ UDゴシック" panose="020B0400000000000000" pitchFamily="49" charset="-128"/>
                <a:ea typeface="BIZ UDゴシック" panose="020B0400000000000000" pitchFamily="49" charset="-128"/>
                <a:cs typeface="+mn-lt"/>
              </a:rPr>
              <a:t>の米国及びその他の国における登録商標、商標または商品名称です。</a:t>
            </a:r>
          </a:p>
          <a:p>
            <a:r>
              <a:rPr lang="ja-JP" altLang="en-US" sz="1050" dirty="0">
                <a:latin typeface="BIZ UDゴシック" panose="020B0400000000000000" pitchFamily="49" charset="-128"/>
                <a:ea typeface="BIZ UDゴシック" panose="020B0400000000000000" pitchFamily="49" charset="-128"/>
                <a:cs typeface="+mn-lt"/>
              </a:rPr>
              <a:t>・</a:t>
            </a:r>
            <a:r>
              <a:rPr lang="en-US" altLang="ja-JP" sz="1050" dirty="0">
                <a:latin typeface="BIZ UDゴシック" panose="020B0400000000000000" pitchFamily="49" charset="-128"/>
                <a:ea typeface="BIZ UDゴシック" panose="020B0400000000000000" pitchFamily="49" charset="-128"/>
                <a:cs typeface="+mn-lt"/>
              </a:rPr>
              <a:t>Apple</a:t>
            </a:r>
            <a:r>
              <a:rPr lang="ja-JP" altLang="en-US" sz="1050" dirty="0" err="1">
                <a:latin typeface="BIZ UDゴシック" panose="020B0400000000000000" pitchFamily="49" charset="-128"/>
                <a:ea typeface="BIZ UDゴシック" panose="020B0400000000000000" pitchFamily="49" charset="-128"/>
                <a:cs typeface="+mn-lt"/>
              </a:rPr>
              <a:t>、</a:t>
            </a:r>
            <a:r>
              <a:rPr lang="en-US" altLang="ja-JP" sz="1050" dirty="0">
                <a:latin typeface="BIZ UDゴシック" panose="020B0400000000000000" pitchFamily="49" charset="-128"/>
                <a:ea typeface="BIZ UDゴシック" panose="020B0400000000000000" pitchFamily="49" charset="-128"/>
                <a:cs typeface="+mn-lt"/>
              </a:rPr>
              <a:t>iPhone</a:t>
            </a:r>
            <a:r>
              <a:rPr lang="ja-JP" altLang="en-US" sz="1050" dirty="0" err="1">
                <a:latin typeface="BIZ UDゴシック" panose="020B0400000000000000" pitchFamily="49" charset="-128"/>
                <a:ea typeface="BIZ UDゴシック" panose="020B0400000000000000" pitchFamily="49" charset="-128"/>
                <a:cs typeface="+mn-lt"/>
              </a:rPr>
              <a:t>、</a:t>
            </a:r>
            <a:r>
              <a:rPr lang="en-US" altLang="ja-JP" sz="1050" dirty="0">
                <a:latin typeface="BIZ UDゴシック" panose="020B0400000000000000" pitchFamily="49" charset="-128"/>
                <a:ea typeface="BIZ UDゴシック" panose="020B0400000000000000" pitchFamily="49" charset="-128"/>
                <a:cs typeface="+mn-lt"/>
              </a:rPr>
              <a:t>Mac OS </a:t>
            </a:r>
            <a:r>
              <a:rPr lang="ja-JP" altLang="en-US" sz="1050" dirty="0">
                <a:latin typeface="BIZ UDゴシック" panose="020B0400000000000000" pitchFamily="49" charset="-128"/>
                <a:ea typeface="BIZ UDゴシック" panose="020B0400000000000000" pitchFamily="49" charset="-128"/>
                <a:cs typeface="+mn-lt"/>
              </a:rPr>
              <a:t>は、米国および他の国々で登録された </a:t>
            </a:r>
            <a:r>
              <a:rPr lang="en-US" altLang="ja-JP" sz="1050" dirty="0">
                <a:latin typeface="BIZ UDゴシック" panose="020B0400000000000000" pitchFamily="49" charset="-128"/>
                <a:ea typeface="BIZ UDゴシック" panose="020B0400000000000000" pitchFamily="49" charset="-128"/>
                <a:cs typeface="+mn-lt"/>
              </a:rPr>
              <a:t>Apple Inc.</a:t>
            </a:r>
            <a:r>
              <a:rPr lang="ja-JP" altLang="en-US" sz="1050" dirty="0">
                <a:latin typeface="BIZ UDゴシック" panose="020B0400000000000000" pitchFamily="49" charset="-128"/>
                <a:ea typeface="BIZ UDゴシック" panose="020B0400000000000000" pitchFamily="49" charset="-128"/>
                <a:cs typeface="+mn-lt"/>
              </a:rPr>
              <a:t>の商標です。</a:t>
            </a:r>
            <a:r>
              <a:rPr lang="en-US" altLang="ja-JP" sz="1050" dirty="0">
                <a:latin typeface="BIZ UDゴシック" panose="020B0400000000000000" pitchFamily="49" charset="-128"/>
                <a:ea typeface="BIZ UDゴシック" panose="020B0400000000000000" pitchFamily="49" charset="-128"/>
                <a:cs typeface="+mn-lt"/>
              </a:rPr>
              <a:t>iPhone </a:t>
            </a:r>
            <a:r>
              <a:rPr lang="ja-JP" altLang="en-US" sz="1050" dirty="0">
                <a:latin typeface="BIZ UDゴシック" panose="020B0400000000000000" pitchFamily="49" charset="-128"/>
                <a:ea typeface="BIZ UDゴシック" panose="020B0400000000000000" pitchFamily="49" charset="-128"/>
                <a:cs typeface="+mn-lt"/>
              </a:rPr>
              <a:t>の商標は、アイホン株式会社のライセンスにもとづき使用されています。</a:t>
            </a:r>
            <a:endParaRPr lang="en-US" altLang="ja-JP" sz="1050" dirty="0">
              <a:latin typeface="BIZ UDゴシック" panose="020B0400000000000000" pitchFamily="49" charset="-128"/>
              <a:ea typeface="BIZ UDゴシック" panose="020B0400000000000000" pitchFamily="49" charset="-128"/>
              <a:cs typeface="+mn-lt"/>
            </a:endParaRPr>
          </a:p>
          <a:p>
            <a:r>
              <a:rPr lang="ja-JP" altLang="en-US" sz="1050" dirty="0">
                <a:latin typeface="BIZ UDゴシック" panose="020B0400000000000000" pitchFamily="49" charset="-128"/>
                <a:ea typeface="BIZ UDゴシック" panose="020B0400000000000000" pitchFamily="49" charset="-128"/>
                <a:cs typeface="+mn-lt"/>
              </a:rPr>
              <a:t>　</a:t>
            </a:r>
            <a:r>
              <a:rPr lang="en-US" altLang="ja-JP" sz="1050" dirty="0">
                <a:latin typeface="BIZ UDゴシック" panose="020B0400000000000000" pitchFamily="49" charset="-128"/>
                <a:ea typeface="BIZ UDゴシック" panose="020B0400000000000000" pitchFamily="49" charset="-128"/>
                <a:cs typeface="+mn-lt"/>
              </a:rPr>
              <a:t>TM and c 2018 Apple Inc. All rights reserved.</a:t>
            </a:r>
          </a:p>
          <a:p>
            <a:r>
              <a:rPr lang="ja-JP" altLang="en-US" sz="1050" dirty="0">
                <a:latin typeface="BIZ UDゴシック" panose="020B0400000000000000" pitchFamily="49" charset="-128"/>
                <a:ea typeface="BIZ UDゴシック" panose="020B0400000000000000" pitchFamily="49" charset="-128"/>
                <a:cs typeface="+mn-lt"/>
              </a:rPr>
              <a:t>・</a:t>
            </a:r>
            <a:r>
              <a:rPr lang="en-US" altLang="ja-JP" sz="1050" dirty="0">
                <a:latin typeface="BIZ UDゴシック" panose="020B0400000000000000" pitchFamily="49" charset="-128"/>
                <a:ea typeface="BIZ UDゴシック" panose="020B0400000000000000" pitchFamily="49" charset="-128"/>
                <a:cs typeface="+mn-lt"/>
              </a:rPr>
              <a:t>Android</a:t>
            </a:r>
            <a:r>
              <a:rPr lang="ja-JP" altLang="en-US" sz="1050" dirty="0">
                <a:latin typeface="BIZ UDゴシック" panose="020B0400000000000000" pitchFamily="49" charset="-128"/>
                <a:ea typeface="BIZ UDゴシック" panose="020B0400000000000000" pitchFamily="49" charset="-128"/>
                <a:cs typeface="+mn-lt"/>
              </a:rPr>
              <a:t>は、</a:t>
            </a:r>
            <a:r>
              <a:rPr lang="en-US" altLang="ja-JP" sz="1050" dirty="0">
                <a:latin typeface="BIZ UDゴシック" panose="020B0400000000000000" pitchFamily="49" charset="-128"/>
                <a:ea typeface="BIZ UDゴシック" panose="020B0400000000000000" pitchFamily="49" charset="-128"/>
                <a:cs typeface="+mn-lt"/>
              </a:rPr>
              <a:t>Google LLC </a:t>
            </a:r>
            <a:r>
              <a:rPr lang="ja-JP" altLang="en-US" sz="1050" dirty="0">
                <a:latin typeface="BIZ UDゴシック" panose="020B0400000000000000" pitchFamily="49" charset="-128"/>
                <a:ea typeface="BIZ UDゴシック" panose="020B0400000000000000" pitchFamily="49" charset="-128"/>
                <a:cs typeface="+mn-lt"/>
              </a:rPr>
              <a:t>の登録商標です。</a:t>
            </a:r>
          </a:p>
          <a:p>
            <a:r>
              <a:rPr lang="ja-JP" altLang="en-US" sz="1050" dirty="0">
                <a:latin typeface="BIZ UDゴシック" panose="020B0400000000000000" pitchFamily="49" charset="-128"/>
                <a:ea typeface="BIZ UDゴシック" panose="020B0400000000000000" pitchFamily="49" charset="-128"/>
                <a:cs typeface="+mn-lt"/>
              </a:rPr>
              <a:t>・その他、記載されている会社名、製品名等は、各社の登録商標または商標です。</a:t>
            </a:r>
            <a:endParaRPr lang="ja-JP" sz="1050" dirty="0">
              <a:latin typeface="BIZ UDゴシック" panose="020B0400000000000000" pitchFamily="49" charset="-128"/>
              <a:ea typeface="BIZ UDゴシック" panose="020B0400000000000000" pitchFamily="49" charset="-128"/>
              <a:cs typeface="Calibri"/>
            </a:endParaRPr>
          </a:p>
        </p:txBody>
      </p:sp>
      <p:sp>
        <p:nvSpPr>
          <p:cNvPr id="11" name="テキスト ボックス 4">
            <a:extLst>
              <a:ext uri="{FF2B5EF4-FFF2-40B4-BE49-F238E27FC236}">
                <a16:creationId xmlns:a16="http://schemas.microsoft.com/office/drawing/2014/main" id="{EF525F55-DA9C-4923-9F7F-CAB31296F044}"/>
              </a:ext>
            </a:extLst>
          </p:cNvPr>
          <p:cNvSpPr txBox="1"/>
          <p:nvPr/>
        </p:nvSpPr>
        <p:spPr>
          <a:xfrm>
            <a:off x="395916" y="683463"/>
            <a:ext cx="414750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b="1" dirty="0">
                <a:solidFill>
                  <a:srgbClr val="4472C4"/>
                </a:solidFill>
                <a:latin typeface="BIZ UDゴシック" panose="020B0400000000000000" pitchFamily="49" charset="-128"/>
                <a:ea typeface="BIZ UDゴシック" panose="020B0400000000000000" pitchFamily="49" charset="-128"/>
                <a:cs typeface="Calibri"/>
              </a:rPr>
              <a:t>①　年調ソフト</a:t>
            </a:r>
            <a:r>
              <a:rPr lang="en-US" altLang="ja-JP" sz="1200" b="1" dirty="0">
                <a:solidFill>
                  <a:srgbClr val="4472C4"/>
                </a:solidFill>
                <a:latin typeface="BIZ UDゴシック" panose="020B0400000000000000" pitchFamily="49" charset="-128"/>
                <a:ea typeface="BIZ UDゴシック" panose="020B0400000000000000" pitchFamily="49" charset="-128"/>
                <a:cs typeface="Calibri"/>
              </a:rPr>
              <a:t>※</a:t>
            </a:r>
            <a:r>
              <a:rPr lang="ja-JP" altLang="en-US" sz="1200" b="1" dirty="0">
                <a:solidFill>
                  <a:srgbClr val="4472C4"/>
                </a:solidFill>
                <a:latin typeface="BIZ UDゴシック" panose="020B0400000000000000" pitchFamily="49" charset="-128"/>
                <a:ea typeface="BIZ UDゴシック" panose="020B0400000000000000" pitchFamily="49" charset="-128"/>
                <a:cs typeface="Calibri"/>
              </a:rPr>
              <a:t>１</a:t>
            </a:r>
            <a:r>
              <a:rPr lang="ja-JP" altLang="en-US" sz="2400" b="1" dirty="0">
                <a:solidFill>
                  <a:srgbClr val="4472C4"/>
                </a:solidFill>
                <a:latin typeface="BIZ UDゴシック" panose="020B0400000000000000" pitchFamily="49" charset="-128"/>
                <a:ea typeface="BIZ UDゴシック" panose="020B0400000000000000" pitchFamily="49" charset="-128"/>
                <a:cs typeface="Calibri"/>
              </a:rPr>
              <a:t>の入手</a:t>
            </a:r>
          </a:p>
        </p:txBody>
      </p:sp>
      <p:sp>
        <p:nvSpPr>
          <p:cNvPr id="12" name="テキスト ボックス 4">
            <a:extLst>
              <a:ext uri="{FF2B5EF4-FFF2-40B4-BE49-F238E27FC236}">
                <a16:creationId xmlns:a16="http://schemas.microsoft.com/office/drawing/2014/main" id="{D17790A1-DDF9-4CCB-B2EF-CA61DE249C22}"/>
              </a:ext>
            </a:extLst>
          </p:cNvPr>
          <p:cNvSpPr txBox="1"/>
          <p:nvPr/>
        </p:nvSpPr>
        <p:spPr>
          <a:xfrm>
            <a:off x="394716" y="4803558"/>
            <a:ext cx="962272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dirty="0">
                <a:latin typeface="BIZ UDゴシック" panose="020B0400000000000000" pitchFamily="49" charset="-128"/>
                <a:ea typeface="BIZ UDゴシック" panose="020B0400000000000000" pitchFamily="49" charset="-128"/>
                <a:cs typeface="Calibri"/>
              </a:rPr>
              <a:t>（２）各ストアからの入手ができないパソコンをご利用の方は、</a:t>
            </a:r>
            <a:endParaRPr lang="en-US" altLang="ja-JP" dirty="0">
              <a:latin typeface="BIZ UDゴシック" panose="020B0400000000000000" pitchFamily="49" charset="-128"/>
              <a:ea typeface="BIZ UDゴシック" panose="020B0400000000000000" pitchFamily="49" charset="-128"/>
              <a:cs typeface="Calibri"/>
            </a:endParaRPr>
          </a:p>
          <a:p>
            <a:r>
              <a:rPr lang="ja-JP" altLang="en-US" dirty="0">
                <a:latin typeface="BIZ UDゴシック" panose="020B0400000000000000" pitchFamily="49" charset="-128"/>
                <a:ea typeface="BIZ UDゴシック" panose="020B0400000000000000" pitchFamily="49" charset="-128"/>
                <a:cs typeface="Calibri"/>
              </a:rPr>
              <a:t>　　　国税庁ＨＰ（年末調整手続の電子化の取組について）から入手してください。</a:t>
            </a:r>
            <a:endParaRPr lang="en-US" altLang="ja-JP" dirty="0">
              <a:latin typeface="BIZ UDゴシック" panose="020B0400000000000000" pitchFamily="49" charset="-128"/>
              <a:ea typeface="BIZ UDゴシック" panose="020B0400000000000000" pitchFamily="49" charset="-128"/>
              <a:cs typeface="Calibri"/>
            </a:endParaRPr>
          </a:p>
          <a:p>
            <a:r>
              <a:rPr lang="ja-JP" altLang="en-US" dirty="0">
                <a:latin typeface="BIZ UDゴシック" panose="020B0400000000000000" pitchFamily="49" charset="-128"/>
                <a:ea typeface="BIZ UDゴシック" panose="020B0400000000000000" pitchFamily="49" charset="-128"/>
                <a:cs typeface="Calibri"/>
              </a:rPr>
              <a:t>　　　　</a:t>
            </a:r>
            <a:r>
              <a:rPr lang="ja-JP" altLang="en-US" sz="1400" dirty="0">
                <a:latin typeface="BIZ UDゴシック" panose="020B0400000000000000" pitchFamily="49" charset="-128"/>
                <a:ea typeface="BIZ UDゴシック" panose="020B0400000000000000" pitchFamily="49" charset="-128"/>
                <a:cs typeface="Calibri"/>
              </a:rPr>
              <a:t>ＵＲＬ：</a:t>
            </a:r>
            <a:r>
              <a:rPr lang="en-US" altLang="ja-JP" sz="1400" dirty="0">
                <a:latin typeface="BIZ UDゴシック" panose="020B0400000000000000" pitchFamily="49" charset="-128"/>
                <a:ea typeface="BIZ UDゴシック" panose="020B0400000000000000" pitchFamily="49" charset="-128"/>
                <a:cs typeface="Calibri"/>
                <a:hlinkClick r:id="rId2"/>
              </a:rPr>
              <a:t>https://www.nta.go.jp/users/gensen/nenmatsu/nencho.htm</a:t>
            </a:r>
            <a:endParaRPr lang="en-US" altLang="ja-JP" sz="1400" dirty="0">
              <a:latin typeface="BIZ UDゴシック" panose="020B0400000000000000" pitchFamily="49" charset="-128"/>
              <a:ea typeface="BIZ UDゴシック" panose="020B0400000000000000" pitchFamily="49" charset="-128"/>
              <a:cs typeface="Calibri"/>
            </a:endParaRPr>
          </a:p>
        </p:txBody>
      </p:sp>
      <p:pic>
        <p:nvPicPr>
          <p:cNvPr id="14" name="図 13">
            <a:extLst>
              <a:ext uri="{FF2B5EF4-FFF2-40B4-BE49-F238E27FC236}">
                <a16:creationId xmlns:a16="http://schemas.microsoft.com/office/drawing/2014/main" id="{00000000-0008-0000-0200-000013000000}"/>
              </a:ext>
            </a:extLst>
          </p:cNvPr>
          <p:cNvPicPr>
            <a:picLocks noChangeAspect="1"/>
          </p:cNvPicPr>
          <p:nvPr/>
        </p:nvPicPr>
        <p:blipFill>
          <a:blip r:embed="rId3"/>
          <a:stretch>
            <a:fillRect/>
          </a:stretch>
        </p:blipFill>
        <p:spPr>
          <a:xfrm>
            <a:off x="9114603" y="1220247"/>
            <a:ext cx="1309521" cy="1305102"/>
          </a:xfrm>
          <a:prstGeom prst="rect">
            <a:avLst/>
          </a:prstGeom>
          <a:ln>
            <a:solidFill>
              <a:schemeClr val="tx1"/>
            </a:solidFill>
          </a:ln>
        </p:spPr>
      </p:pic>
      <p:pic>
        <p:nvPicPr>
          <p:cNvPr id="17" name="図 16">
            <a:extLst>
              <a:ext uri="{FF2B5EF4-FFF2-40B4-BE49-F238E27FC236}">
                <a16:creationId xmlns:a16="http://schemas.microsoft.com/office/drawing/2014/main" id="{00000000-0008-0000-0200-000014000000}"/>
              </a:ext>
            </a:extLst>
          </p:cNvPr>
          <p:cNvPicPr>
            <a:picLocks noChangeAspect="1"/>
          </p:cNvPicPr>
          <p:nvPr/>
        </p:nvPicPr>
        <p:blipFill>
          <a:blip r:embed="rId4"/>
          <a:stretch>
            <a:fillRect/>
          </a:stretch>
        </p:blipFill>
        <p:spPr>
          <a:xfrm>
            <a:off x="10725573" y="1220247"/>
            <a:ext cx="1310672" cy="1305102"/>
          </a:xfrm>
          <a:prstGeom prst="rect">
            <a:avLst/>
          </a:prstGeom>
          <a:ln>
            <a:solidFill>
              <a:schemeClr val="tx1"/>
            </a:solidFill>
          </a:ln>
        </p:spPr>
      </p:pic>
      <p:sp>
        <p:nvSpPr>
          <p:cNvPr id="8" name="正方形/長方形 7">
            <a:extLst>
              <a:ext uri="{FF2B5EF4-FFF2-40B4-BE49-F238E27FC236}">
                <a16:creationId xmlns:a16="http://schemas.microsoft.com/office/drawing/2014/main" id="{D8363108-5324-4D27-BFE7-C7AD735A8C9C}"/>
              </a:ext>
            </a:extLst>
          </p:cNvPr>
          <p:cNvSpPr/>
          <p:nvPr/>
        </p:nvSpPr>
        <p:spPr>
          <a:xfrm>
            <a:off x="9114603" y="921133"/>
            <a:ext cx="1309521" cy="28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dirty="0">
                <a:solidFill>
                  <a:schemeClr val="tx1"/>
                </a:solidFill>
              </a:rPr>
              <a:t>Google Play Store</a:t>
            </a:r>
            <a:endParaRPr kumimoji="1" lang="ja-JP" altLang="en-US" sz="1400" dirty="0">
              <a:solidFill>
                <a:schemeClr val="tx1"/>
              </a:solidFill>
            </a:endParaRPr>
          </a:p>
        </p:txBody>
      </p:sp>
      <p:sp>
        <p:nvSpPr>
          <p:cNvPr id="18" name="正方形/長方形 17">
            <a:extLst>
              <a:ext uri="{FF2B5EF4-FFF2-40B4-BE49-F238E27FC236}">
                <a16:creationId xmlns:a16="http://schemas.microsoft.com/office/drawing/2014/main" id="{088ABB9A-DE26-467F-85E4-FAA3E48DA0DE}"/>
              </a:ext>
            </a:extLst>
          </p:cNvPr>
          <p:cNvSpPr/>
          <p:nvPr/>
        </p:nvSpPr>
        <p:spPr>
          <a:xfrm>
            <a:off x="10726149" y="921133"/>
            <a:ext cx="1309521" cy="28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dirty="0">
                <a:solidFill>
                  <a:schemeClr val="tx1"/>
                </a:solidFill>
              </a:rPr>
              <a:t>App Store</a:t>
            </a:r>
            <a:endParaRPr kumimoji="1" lang="ja-JP" altLang="en-US" sz="1400" dirty="0">
              <a:solidFill>
                <a:schemeClr val="tx1"/>
              </a:solidFill>
            </a:endParaRPr>
          </a:p>
        </p:txBody>
      </p:sp>
      <p:pic>
        <p:nvPicPr>
          <p:cNvPr id="19" name="図 18">
            <a:extLst>
              <a:ext uri="{FF2B5EF4-FFF2-40B4-BE49-F238E27FC236}">
                <a16:creationId xmlns:a16="http://schemas.microsoft.com/office/drawing/2014/main" id="{D5948345-FFEB-40CF-8875-66B7D9980F30}"/>
              </a:ext>
            </a:extLst>
          </p:cNvPr>
          <p:cNvPicPr>
            <a:picLocks noChangeAspect="1"/>
          </p:cNvPicPr>
          <p:nvPr/>
        </p:nvPicPr>
        <p:blipFill>
          <a:blip r:embed="rId5"/>
          <a:stretch>
            <a:fillRect/>
          </a:stretch>
        </p:blipFill>
        <p:spPr>
          <a:xfrm>
            <a:off x="10350633" y="4558949"/>
            <a:ext cx="1306800" cy="1306800"/>
          </a:xfrm>
          <a:prstGeom prst="rect">
            <a:avLst/>
          </a:prstGeom>
          <a:ln>
            <a:solidFill>
              <a:schemeClr val="tx1"/>
            </a:solidFill>
          </a:ln>
        </p:spPr>
      </p:pic>
      <p:sp>
        <p:nvSpPr>
          <p:cNvPr id="20" name="正方形/長方形 19">
            <a:extLst>
              <a:ext uri="{FF2B5EF4-FFF2-40B4-BE49-F238E27FC236}">
                <a16:creationId xmlns:a16="http://schemas.microsoft.com/office/drawing/2014/main" id="{38500948-E0B1-4D7D-A81B-B19846D817E1}"/>
              </a:ext>
            </a:extLst>
          </p:cNvPr>
          <p:cNvSpPr/>
          <p:nvPr/>
        </p:nvSpPr>
        <p:spPr>
          <a:xfrm>
            <a:off x="9842090" y="3763300"/>
            <a:ext cx="2064775" cy="764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dirty="0">
                <a:solidFill>
                  <a:schemeClr val="tx1"/>
                </a:solidFill>
                <a:latin typeface="BIZ UDゴシック" panose="020B0400000000000000" pitchFamily="49" charset="-128"/>
                <a:ea typeface="BIZ UDゴシック" panose="020B0400000000000000" pitchFamily="49" charset="-128"/>
              </a:rPr>
              <a:t>国税庁ＨＰ</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algn="ctr"/>
            <a:r>
              <a:rPr lang="ja-JP" altLang="en-US" sz="1400" dirty="0">
                <a:solidFill>
                  <a:schemeClr val="tx1"/>
                </a:solidFill>
                <a:latin typeface="BIZ UDゴシック" panose="020B0400000000000000" pitchFamily="49" charset="-128"/>
                <a:ea typeface="BIZ UDゴシック" panose="020B0400000000000000" pitchFamily="49" charset="-128"/>
              </a:rPr>
              <a:t>年末調整手続の電子化に向けた取組について</a:t>
            </a:r>
            <a:endParaRPr kumimoji="1" lang="ja-JP" altLang="en-US" sz="1400" dirty="0">
              <a:solidFill>
                <a:schemeClr val="tx1"/>
              </a:solidFill>
              <a:latin typeface="BIZ UDゴシック" panose="020B0400000000000000" pitchFamily="49" charset="-128"/>
              <a:ea typeface="BIZ UDゴシック" panose="020B0400000000000000" pitchFamily="49" charset="-128"/>
            </a:endParaRPr>
          </a:p>
        </p:txBody>
      </p:sp>
      <p:grpSp>
        <p:nvGrpSpPr>
          <p:cNvPr id="21" name="グループ化 20">
            <a:extLst>
              <a:ext uri="{FF2B5EF4-FFF2-40B4-BE49-F238E27FC236}">
                <a16:creationId xmlns:a16="http://schemas.microsoft.com/office/drawing/2014/main" id="{31F8F3B1-915D-434D-ADD0-E4D3B8E588D5}"/>
              </a:ext>
            </a:extLst>
          </p:cNvPr>
          <p:cNvGrpSpPr>
            <a:grpSpLocks noChangeAspect="1"/>
          </p:cNvGrpSpPr>
          <p:nvPr/>
        </p:nvGrpSpPr>
        <p:grpSpPr>
          <a:xfrm>
            <a:off x="1501496" y="2759405"/>
            <a:ext cx="7818975" cy="1962190"/>
            <a:chOff x="253689" y="7986831"/>
            <a:chExt cx="6387285" cy="1602902"/>
          </a:xfrm>
        </p:grpSpPr>
        <p:pic>
          <p:nvPicPr>
            <p:cNvPr id="22" name="図 21">
              <a:extLst>
                <a:ext uri="{FF2B5EF4-FFF2-40B4-BE49-F238E27FC236}">
                  <a16:creationId xmlns:a16="http://schemas.microsoft.com/office/drawing/2014/main" id="{EFA833DE-4E24-4EF3-9605-8066CABF99E1}"/>
                </a:ext>
              </a:extLst>
            </p:cNvPr>
            <p:cNvPicPr>
              <a:picLocks noChangeAspect="1"/>
            </p:cNvPicPr>
            <p:nvPr/>
          </p:nvPicPr>
          <p:blipFill>
            <a:blip r:embed="rId6"/>
            <a:stretch>
              <a:fillRect/>
            </a:stretch>
          </p:blipFill>
          <p:spPr>
            <a:xfrm>
              <a:off x="2437800" y="8200711"/>
              <a:ext cx="2014045" cy="1386109"/>
            </a:xfrm>
            <a:prstGeom prst="rect">
              <a:avLst/>
            </a:prstGeom>
          </p:spPr>
        </p:pic>
        <p:pic>
          <p:nvPicPr>
            <p:cNvPr id="23" name="図 22">
              <a:extLst>
                <a:ext uri="{FF2B5EF4-FFF2-40B4-BE49-F238E27FC236}">
                  <a16:creationId xmlns:a16="http://schemas.microsoft.com/office/drawing/2014/main" id="{DABF0E8F-2633-46FC-B0B2-C764CFCF3C2C}"/>
                </a:ext>
              </a:extLst>
            </p:cNvPr>
            <p:cNvPicPr>
              <a:picLocks noChangeAspect="1"/>
            </p:cNvPicPr>
            <p:nvPr/>
          </p:nvPicPr>
          <p:blipFill>
            <a:blip r:embed="rId7"/>
            <a:stretch>
              <a:fillRect/>
            </a:stretch>
          </p:blipFill>
          <p:spPr>
            <a:xfrm>
              <a:off x="4626928" y="8201298"/>
              <a:ext cx="2014046" cy="1386110"/>
            </a:xfrm>
            <a:prstGeom prst="rect">
              <a:avLst/>
            </a:prstGeom>
          </p:spPr>
        </p:pic>
        <p:pic>
          <p:nvPicPr>
            <p:cNvPr id="24" name="図 23">
              <a:extLst>
                <a:ext uri="{FF2B5EF4-FFF2-40B4-BE49-F238E27FC236}">
                  <a16:creationId xmlns:a16="http://schemas.microsoft.com/office/drawing/2014/main" id="{9F3A84F5-1C5D-4751-B626-75E738E376F5}"/>
                </a:ext>
              </a:extLst>
            </p:cNvPr>
            <p:cNvPicPr>
              <a:picLocks noChangeAspect="1"/>
            </p:cNvPicPr>
            <p:nvPr/>
          </p:nvPicPr>
          <p:blipFill>
            <a:blip r:embed="rId8"/>
            <a:stretch>
              <a:fillRect/>
            </a:stretch>
          </p:blipFill>
          <p:spPr>
            <a:xfrm>
              <a:off x="337372" y="8203624"/>
              <a:ext cx="2014045" cy="1386109"/>
            </a:xfrm>
            <a:prstGeom prst="rect">
              <a:avLst/>
            </a:prstGeom>
          </p:spPr>
        </p:pic>
        <p:sp>
          <p:nvSpPr>
            <p:cNvPr id="25" name="テキスト ボックス 24">
              <a:extLst>
                <a:ext uri="{FF2B5EF4-FFF2-40B4-BE49-F238E27FC236}">
                  <a16:creationId xmlns:a16="http://schemas.microsoft.com/office/drawing/2014/main" id="{9811CFA9-E2A4-48FF-BC41-DA0864C73358}"/>
                </a:ext>
              </a:extLst>
            </p:cNvPr>
            <p:cNvSpPr txBox="1"/>
            <p:nvPr/>
          </p:nvSpPr>
          <p:spPr>
            <a:xfrm>
              <a:off x="253689" y="7986831"/>
              <a:ext cx="1758529" cy="213880"/>
            </a:xfrm>
            <a:prstGeom prst="rect">
              <a:avLst/>
            </a:prstGeom>
            <a:noFill/>
            <a:ln>
              <a:noFill/>
            </a:ln>
          </p:spPr>
          <p:txBody>
            <a:bodyPr wrap="square" lIns="0" tIns="0" rIns="0" bIns="0" rtlCol="0" anchor="ctr" anchorCtr="0">
              <a:noAutofit/>
            </a:bodyPr>
            <a:lstStyle/>
            <a:p>
              <a:pPr algn="ctr"/>
              <a:r>
                <a:rPr lang="en-US" altLang="ja-JP" sz="1100" dirty="0">
                  <a:latin typeface="BIZ UDゴシック" panose="020B0400000000000000" pitchFamily="49" charset="-128"/>
                  <a:ea typeface="BIZ UDゴシック" panose="020B0400000000000000" pitchFamily="49" charset="-128"/>
                  <a:cs typeface="Calibri"/>
                </a:rPr>
                <a:t>【</a:t>
              </a:r>
              <a:r>
                <a:rPr lang="ja-JP" altLang="en-US" sz="1100" dirty="0">
                  <a:latin typeface="BIZ UDゴシック" panose="020B0400000000000000" pitchFamily="49" charset="-128"/>
                  <a:ea typeface="BIZ UDゴシック" panose="020B0400000000000000" pitchFamily="49" charset="-128"/>
                  <a:cs typeface="Calibri"/>
                </a:rPr>
                <a:t>参考</a:t>
              </a:r>
              <a:r>
                <a:rPr lang="en-US" altLang="ja-JP" sz="1100" dirty="0">
                  <a:latin typeface="BIZ UDゴシック" panose="020B0400000000000000" pitchFamily="49" charset="-128"/>
                  <a:ea typeface="BIZ UDゴシック" panose="020B0400000000000000" pitchFamily="49" charset="-128"/>
                  <a:cs typeface="Calibri"/>
                </a:rPr>
                <a:t>】</a:t>
              </a:r>
              <a:r>
                <a:rPr lang="ja-JP" altLang="en-US" sz="1100" dirty="0">
                  <a:latin typeface="BIZ UDゴシック" panose="020B0400000000000000" pitchFamily="49" charset="-128"/>
                  <a:ea typeface="BIZ UDゴシック" panose="020B0400000000000000" pitchFamily="49" charset="-128"/>
                  <a:cs typeface="Calibri"/>
                </a:rPr>
                <a:t>年調ソフト（操作画面）</a:t>
              </a:r>
            </a:p>
          </p:txBody>
        </p:sp>
      </p:grpSp>
    </p:spTree>
    <p:extLst>
      <p:ext uri="{BB962C8B-B14F-4D97-AF65-F5344CB8AC3E}">
        <p14:creationId xmlns:p14="http://schemas.microsoft.com/office/powerpoint/2010/main" val="2890097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p:cNvSpPr txBox="1"/>
          <p:nvPr/>
        </p:nvSpPr>
        <p:spPr>
          <a:xfrm>
            <a:off x="1338757" y="2249175"/>
            <a:ext cx="5138814" cy="584775"/>
          </a:xfrm>
          <a:prstGeom prst="rect">
            <a:avLst/>
          </a:prstGeom>
          <a:noFill/>
        </p:spPr>
        <p:txBody>
          <a:bodyPr wrap="square" rtlCol="0">
            <a:spAutoFit/>
          </a:bodyPr>
          <a:lstStyle/>
          <a:p>
            <a:r>
              <a:rPr lang="ja-JP" altLang="en-US" sz="1600" dirty="0">
                <a:latin typeface="BIZ UDゴシック" panose="020B0400000000000000" pitchFamily="49" charset="-128"/>
                <a:ea typeface="BIZ UDゴシック" panose="020B0400000000000000" pitchFamily="49" charset="-128"/>
              </a:rPr>
              <a:t>Ａ マイナポータル連携により一括取得する方法</a:t>
            </a:r>
            <a:endParaRPr lang="en-US" altLang="ja-JP" sz="1600" dirty="0">
              <a:latin typeface="BIZ UDゴシック" panose="020B0400000000000000" pitchFamily="49" charset="-128"/>
              <a:ea typeface="BIZ UDゴシック" panose="020B0400000000000000" pitchFamily="49" charset="-128"/>
            </a:endParaRPr>
          </a:p>
          <a:p>
            <a:r>
              <a:rPr lang="ja-JP" altLang="en-US" sz="1600" dirty="0">
                <a:latin typeface="BIZ UDゴシック" panose="020B0400000000000000" pitchFamily="49" charset="-128"/>
                <a:ea typeface="BIZ UDゴシック" panose="020B0400000000000000" pitchFamily="49" charset="-128"/>
              </a:rPr>
              <a:t>　　（９ページ～）</a:t>
            </a:r>
            <a:endParaRPr lang="en-US" altLang="ja-JP" sz="1600" dirty="0">
              <a:latin typeface="BIZ UDゴシック" panose="020B0400000000000000" pitchFamily="49" charset="-128"/>
              <a:ea typeface="BIZ UDゴシック" panose="020B0400000000000000" pitchFamily="49" charset="-128"/>
            </a:endParaRPr>
          </a:p>
        </p:txBody>
      </p:sp>
      <p:sp>
        <p:nvSpPr>
          <p:cNvPr id="24" name="角丸四角形 23"/>
          <p:cNvSpPr/>
          <p:nvPr/>
        </p:nvSpPr>
        <p:spPr>
          <a:xfrm>
            <a:off x="1079122" y="2231491"/>
            <a:ext cx="4951164" cy="4323437"/>
          </a:xfrm>
          <a:prstGeom prst="roundRect">
            <a:avLst>
              <a:gd name="adj" fmla="val 6054"/>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26" name="図 25"/>
          <p:cNvPicPr/>
          <p:nvPr/>
        </p:nvPicPr>
        <p:blipFill>
          <a:blip r:embed="rId3" cstate="print">
            <a:extLst>
              <a:ext uri="{28A0092B-C50C-407E-A947-70E740481C1C}">
                <a14:useLocalDpi xmlns:a14="http://schemas.microsoft.com/office/drawing/2010/main" val="0"/>
              </a:ext>
            </a:extLst>
          </a:blip>
          <a:stretch>
            <a:fillRect/>
          </a:stretch>
        </p:blipFill>
        <p:spPr>
          <a:xfrm>
            <a:off x="4768003" y="3528638"/>
            <a:ext cx="1044903" cy="1040355"/>
          </a:xfrm>
          <a:prstGeom prst="rect">
            <a:avLst/>
          </a:prstGeom>
        </p:spPr>
      </p:pic>
      <p:sp>
        <p:nvSpPr>
          <p:cNvPr id="32" name="右矢印 31"/>
          <p:cNvSpPr/>
          <p:nvPr/>
        </p:nvSpPr>
        <p:spPr>
          <a:xfrm>
            <a:off x="3458639" y="3924740"/>
            <a:ext cx="1444547" cy="237593"/>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BIZ UDゴシック" panose="020B0400000000000000" pitchFamily="49" charset="-128"/>
              <a:ea typeface="BIZ UDゴシック" panose="020B0400000000000000" pitchFamily="49" charset="-128"/>
            </a:endParaRPr>
          </a:p>
        </p:txBody>
      </p:sp>
      <p:sp>
        <p:nvSpPr>
          <p:cNvPr id="33" name="正方形/長方形 32"/>
          <p:cNvSpPr/>
          <p:nvPr/>
        </p:nvSpPr>
        <p:spPr>
          <a:xfrm>
            <a:off x="2677664" y="3342872"/>
            <a:ext cx="822031" cy="1066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BIZ UDゴシック" panose="020B0400000000000000" pitchFamily="49" charset="-128"/>
              <a:ea typeface="BIZ UDゴシック" panose="020B0400000000000000" pitchFamily="49" charset="-128"/>
            </a:endParaRPr>
          </a:p>
        </p:txBody>
      </p:sp>
      <p:sp>
        <p:nvSpPr>
          <p:cNvPr id="34" name="正方形/長方形 33"/>
          <p:cNvSpPr/>
          <p:nvPr/>
        </p:nvSpPr>
        <p:spPr>
          <a:xfrm>
            <a:off x="1995007" y="3816965"/>
            <a:ext cx="1504689" cy="1203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BIZ UDゴシック" panose="020B0400000000000000" pitchFamily="49" charset="-128"/>
              <a:ea typeface="BIZ UDゴシック" panose="020B0400000000000000" pitchFamily="49" charset="-128"/>
            </a:endParaRPr>
          </a:p>
        </p:txBody>
      </p:sp>
      <p:sp>
        <p:nvSpPr>
          <p:cNvPr id="35" name="正方形/長方形 34"/>
          <p:cNvSpPr/>
          <p:nvPr/>
        </p:nvSpPr>
        <p:spPr>
          <a:xfrm>
            <a:off x="2677664" y="4246278"/>
            <a:ext cx="784244"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BIZ UDゴシック" panose="020B0400000000000000" pitchFamily="49" charset="-128"/>
              <a:ea typeface="BIZ UDゴシック" panose="020B0400000000000000" pitchFamily="49" charset="-128"/>
            </a:endParaRPr>
          </a:p>
        </p:txBody>
      </p:sp>
      <p:sp>
        <p:nvSpPr>
          <p:cNvPr id="36" name="正方形/長方形 35"/>
          <p:cNvSpPr/>
          <p:nvPr/>
        </p:nvSpPr>
        <p:spPr>
          <a:xfrm>
            <a:off x="2032207" y="4780180"/>
            <a:ext cx="1467487" cy="961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BIZ UDゴシック" panose="020B0400000000000000" pitchFamily="49" charset="-128"/>
              <a:ea typeface="BIZ UDゴシック" panose="020B0400000000000000" pitchFamily="49" charset="-128"/>
            </a:endParaRPr>
          </a:p>
        </p:txBody>
      </p:sp>
      <p:sp>
        <p:nvSpPr>
          <p:cNvPr id="37" name="正方形/長方形 36"/>
          <p:cNvSpPr/>
          <p:nvPr/>
        </p:nvSpPr>
        <p:spPr>
          <a:xfrm>
            <a:off x="3406279" y="3346824"/>
            <a:ext cx="104724" cy="149296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BIZ UDゴシック" panose="020B0400000000000000" pitchFamily="49" charset="-128"/>
              <a:ea typeface="BIZ UDゴシック" panose="020B0400000000000000" pitchFamily="49" charset="-128"/>
            </a:endParaRPr>
          </a:p>
        </p:txBody>
      </p:sp>
      <p:grpSp>
        <p:nvGrpSpPr>
          <p:cNvPr id="40" name="グループ化 31"/>
          <p:cNvGrpSpPr>
            <a:grpSpLocks/>
          </p:cNvGrpSpPr>
          <p:nvPr/>
        </p:nvGrpSpPr>
        <p:grpSpPr bwMode="auto">
          <a:xfrm>
            <a:off x="3996707" y="3346102"/>
            <a:ext cx="786074" cy="516417"/>
            <a:chOff x="-4020938" y="-3905396"/>
            <a:chExt cx="12934" cy="8256"/>
          </a:xfrm>
        </p:grpSpPr>
        <p:pic>
          <p:nvPicPr>
            <p:cNvPr id="41" name="図 16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0938" y="-3905396"/>
              <a:ext cx="9334"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2" name="図 16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17338" y="-3903236"/>
              <a:ext cx="9334"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48" name="テキスト ボックス 47"/>
          <p:cNvSpPr txBox="1"/>
          <p:nvPr/>
        </p:nvSpPr>
        <p:spPr>
          <a:xfrm>
            <a:off x="6477571" y="2277930"/>
            <a:ext cx="4923854" cy="584775"/>
          </a:xfrm>
          <a:prstGeom prst="rect">
            <a:avLst/>
          </a:prstGeom>
          <a:noFill/>
        </p:spPr>
        <p:txBody>
          <a:bodyPr wrap="square" rtlCol="0">
            <a:spAutoFit/>
          </a:bodyPr>
          <a:lstStyle/>
          <a:p>
            <a:r>
              <a:rPr lang="ja-JP" altLang="en-US" sz="1600" dirty="0">
                <a:latin typeface="BIZ UDゴシック" panose="020B0400000000000000" pitchFamily="49" charset="-128"/>
                <a:ea typeface="BIZ UDゴシック" panose="020B0400000000000000" pitchFamily="49" charset="-128"/>
              </a:rPr>
              <a:t>Ｂ 保険会社等のお客様ページから取得する方法</a:t>
            </a:r>
            <a:endParaRPr lang="en-US" altLang="ja-JP" sz="1600" dirty="0">
              <a:latin typeface="BIZ UDゴシック" panose="020B0400000000000000" pitchFamily="49" charset="-128"/>
              <a:ea typeface="BIZ UDゴシック" panose="020B0400000000000000" pitchFamily="49" charset="-128"/>
            </a:endParaRPr>
          </a:p>
          <a:p>
            <a:r>
              <a:rPr lang="ja-JP" altLang="en-US" sz="1600" dirty="0">
                <a:latin typeface="BIZ UDゴシック" panose="020B0400000000000000" pitchFamily="49" charset="-128"/>
                <a:ea typeface="BIZ UDゴシック" panose="020B0400000000000000" pitchFamily="49" charset="-128"/>
              </a:rPr>
              <a:t>　　（</a:t>
            </a:r>
            <a:r>
              <a:rPr lang="en-US" altLang="ja-JP" sz="1600" dirty="0">
                <a:latin typeface="BIZ UDゴシック" panose="020B0400000000000000" pitchFamily="49" charset="-128"/>
                <a:ea typeface="BIZ UDゴシック" panose="020B0400000000000000" pitchFamily="49" charset="-128"/>
              </a:rPr>
              <a:t>13</a:t>
            </a:r>
            <a:r>
              <a:rPr lang="ja-JP" altLang="en-US" sz="1600" dirty="0">
                <a:latin typeface="BIZ UDゴシック" panose="020B0400000000000000" pitchFamily="49" charset="-128"/>
                <a:ea typeface="BIZ UDゴシック" panose="020B0400000000000000" pitchFamily="49" charset="-128"/>
              </a:rPr>
              <a:t>ページ）</a:t>
            </a:r>
            <a:endParaRPr lang="en-US" altLang="ja-JP" sz="1600" dirty="0">
              <a:latin typeface="BIZ UDゴシック" panose="020B0400000000000000" pitchFamily="49" charset="-128"/>
              <a:ea typeface="BIZ UDゴシック" panose="020B0400000000000000" pitchFamily="49" charset="-128"/>
            </a:endParaRPr>
          </a:p>
        </p:txBody>
      </p:sp>
      <p:sp>
        <p:nvSpPr>
          <p:cNvPr id="49" name="角丸四角形 48"/>
          <p:cNvSpPr/>
          <p:nvPr/>
        </p:nvSpPr>
        <p:spPr>
          <a:xfrm>
            <a:off x="6261671" y="2243857"/>
            <a:ext cx="5057921" cy="4323428"/>
          </a:xfrm>
          <a:prstGeom prst="roundRect">
            <a:avLst>
              <a:gd name="adj" fmla="val 6054"/>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51" name="図 50"/>
          <p:cNvPicPr/>
          <p:nvPr/>
        </p:nvPicPr>
        <p:blipFill>
          <a:blip r:embed="rId3" cstate="print">
            <a:extLst>
              <a:ext uri="{28A0092B-C50C-407E-A947-70E740481C1C}">
                <a14:useLocalDpi xmlns:a14="http://schemas.microsoft.com/office/drawing/2010/main" val="0"/>
              </a:ext>
            </a:extLst>
          </a:blip>
          <a:stretch>
            <a:fillRect/>
          </a:stretch>
        </p:blipFill>
        <p:spPr>
          <a:xfrm>
            <a:off x="9956667" y="3514353"/>
            <a:ext cx="1046731" cy="1040355"/>
          </a:xfrm>
          <a:prstGeom prst="rect">
            <a:avLst/>
          </a:prstGeom>
        </p:spPr>
      </p:pic>
      <p:sp>
        <p:nvSpPr>
          <p:cNvPr id="58" name="右矢印 57"/>
          <p:cNvSpPr/>
          <p:nvPr/>
        </p:nvSpPr>
        <p:spPr>
          <a:xfrm>
            <a:off x="7916236" y="3196885"/>
            <a:ext cx="1874670" cy="252000"/>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BIZ UDゴシック" panose="020B0400000000000000" pitchFamily="49" charset="-128"/>
              <a:ea typeface="BIZ UDゴシック" panose="020B0400000000000000" pitchFamily="49" charset="-128"/>
            </a:endParaRPr>
          </a:p>
        </p:txBody>
      </p:sp>
      <p:sp>
        <p:nvSpPr>
          <p:cNvPr id="59" name="右矢印 58"/>
          <p:cNvSpPr/>
          <p:nvPr/>
        </p:nvSpPr>
        <p:spPr>
          <a:xfrm>
            <a:off x="7149478" y="3686746"/>
            <a:ext cx="2641427" cy="265117"/>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BIZ UDゴシック" panose="020B0400000000000000" pitchFamily="49" charset="-128"/>
              <a:ea typeface="BIZ UDゴシック" panose="020B0400000000000000" pitchFamily="49" charset="-128"/>
            </a:endParaRPr>
          </a:p>
        </p:txBody>
      </p:sp>
      <p:sp>
        <p:nvSpPr>
          <p:cNvPr id="60" name="右矢印 59"/>
          <p:cNvSpPr/>
          <p:nvPr/>
        </p:nvSpPr>
        <p:spPr>
          <a:xfrm>
            <a:off x="7826686" y="4196742"/>
            <a:ext cx="1964219" cy="26227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BIZ UDゴシック" panose="020B0400000000000000" pitchFamily="49" charset="-128"/>
              <a:ea typeface="BIZ UDゴシック" panose="020B0400000000000000" pitchFamily="49" charset="-128"/>
            </a:endParaRPr>
          </a:p>
        </p:txBody>
      </p:sp>
      <p:sp>
        <p:nvSpPr>
          <p:cNvPr id="61" name="右矢印 60"/>
          <p:cNvSpPr/>
          <p:nvPr/>
        </p:nvSpPr>
        <p:spPr>
          <a:xfrm>
            <a:off x="7195565" y="4685619"/>
            <a:ext cx="2641427" cy="265117"/>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BIZ UDゴシック" panose="020B0400000000000000" pitchFamily="49" charset="-128"/>
              <a:ea typeface="BIZ UDゴシック" panose="020B0400000000000000" pitchFamily="49" charset="-128"/>
            </a:endParaRPr>
          </a:p>
        </p:txBody>
      </p:sp>
      <p:sp>
        <p:nvSpPr>
          <p:cNvPr id="95" name="角丸四角形 94"/>
          <p:cNvSpPr/>
          <p:nvPr/>
        </p:nvSpPr>
        <p:spPr>
          <a:xfrm>
            <a:off x="3317646" y="3205224"/>
            <a:ext cx="334479" cy="1778845"/>
          </a:xfrm>
          <a:prstGeom prst="roundRect">
            <a:avLst>
              <a:gd name="adj" fmla="val 50000"/>
            </a:avLst>
          </a:prstGeom>
          <a:solidFill>
            <a:srgbClr val="FFF2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r>
              <a:rPr lang="ja-JP" altLang="en-US" sz="1600" dirty="0">
                <a:solidFill>
                  <a:schemeClr val="accent1">
                    <a:lumMod val="50000"/>
                  </a:schemeClr>
                </a:solidFill>
                <a:latin typeface="BIZ UDゴシック" panose="020B0400000000000000" pitchFamily="49" charset="-128"/>
                <a:ea typeface="BIZ UDゴシック" panose="020B0400000000000000" pitchFamily="49" charset="-128"/>
              </a:rPr>
              <a:t>マイナポータル</a:t>
            </a:r>
          </a:p>
        </p:txBody>
      </p:sp>
      <p:sp>
        <p:nvSpPr>
          <p:cNvPr id="8" name="テキスト ボックス 7"/>
          <p:cNvSpPr txBox="1"/>
          <p:nvPr/>
        </p:nvSpPr>
        <p:spPr>
          <a:xfrm>
            <a:off x="6731142" y="5712674"/>
            <a:ext cx="4155305" cy="646331"/>
          </a:xfrm>
          <a:prstGeom prst="rect">
            <a:avLst/>
          </a:prstGeom>
          <a:noFill/>
        </p:spPr>
        <p:txBody>
          <a:bodyPr wrap="none" rtlCol="0">
            <a:spAutoFit/>
          </a:bodyPr>
          <a:lstStyle/>
          <a:p>
            <a:r>
              <a:rPr lang="ja-JP" altLang="en-US" sz="1200" dirty="0">
                <a:solidFill>
                  <a:srgbClr val="FF0000"/>
                </a:solidFill>
                <a:latin typeface="BIZ UDゴシック" panose="020B0400000000000000" pitchFamily="49" charset="-128"/>
                <a:ea typeface="BIZ UDゴシック" panose="020B0400000000000000" pitchFamily="49" charset="-128"/>
              </a:rPr>
              <a:t>○　</a:t>
            </a:r>
            <a:r>
              <a:rPr kumimoji="1" lang="ja-JP" altLang="en-US" sz="1200" dirty="0">
                <a:solidFill>
                  <a:srgbClr val="FF0000"/>
                </a:solidFill>
                <a:latin typeface="BIZ UDゴシック" panose="020B0400000000000000" pitchFamily="49" charset="-128"/>
                <a:ea typeface="BIZ UDゴシック" panose="020B0400000000000000" pitchFamily="49" charset="-128"/>
              </a:rPr>
              <a:t>マイナンバーカードを持っていない従業員でも可能</a:t>
            </a:r>
            <a:endParaRPr lang="en-US" altLang="ja-JP" sz="1200" dirty="0">
              <a:solidFill>
                <a:srgbClr val="FF0000"/>
              </a:solidFill>
              <a:latin typeface="BIZ UDゴシック" panose="020B0400000000000000" pitchFamily="49" charset="-128"/>
              <a:ea typeface="BIZ UDゴシック" panose="020B0400000000000000" pitchFamily="49" charset="-128"/>
            </a:endParaRPr>
          </a:p>
          <a:p>
            <a:r>
              <a:rPr lang="en-US" altLang="ja-JP" sz="1200" dirty="0">
                <a:solidFill>
                  <a:schemeClr val="accent1"/>
                </a:solidFill>
                <a:latin typeface="BIZ UDゴシック" panose="020B0400000000000000" pitchFamily="49" charset="-128"/>
                <a:ea typeface="BIZ UDゴシック" panose="020B0400000000000000" pitchFamily="49" charset="-128"/>
              </a:rPr>
              <a:t>×</a:t>
            </a:r>
            <a:r>
              <a:rPr lang="ja-JP" altLang="en-US" sz="1200" dirty="0">
                <a:solidFill>
                  <a:schemeClr val="accent1"/>
                </a:solidFill>
                <a:latin typeface="BIZ UDゴシック" panose="020B0400000000000000" pitchFamily="49" charset="-128"/>
                <a:ea typeface="BIZ UDゴシック" panose="020B0400000000000000" pitchFamily="49" charset="-128"/>
              </a:rPr>
              <a:t>　複数の保険会社等に毎年アクセスが必要</a:t>
            </a:r>
            <a:endParaRPr lang="en-US" altLang="ja-JP" sz="1200" dirty="0">
              <a:solidFill>
                <a:schemeClr val="accent1"/>
              </a:solidFill>
              <a:latin typeface="BIZ UDゴシック" panose="020B0400000000000000" pitchFamily="49" charset="-128"/>
              <a:ea typeface="BIZ UDゴシック" panose="020B0400000000000000" pitchFamily="49" charset="-128"/>
            </a:endParaRPr>
          </a:p>
          <a:p>
            <a:r>
              <a:rPr lang="en-US" altLang="ja-JP" sz="1200" dirty="0">
                <a:solidFill>
                  <a:schemeClr val="accent1"/>
                </a:solidFill>
                <a:latin typeface="BIZ UDゴシック" panose="020B0400000000000000" pitchFamily="49" charset="-128"/>
                <a:ea typeface="BIZ UDゴシック" panose="020B0400000000000000" pitchFamily="49" charset="-128"/>
              </a:rPr>
              <a:t>×</a:t>
            </a:r>
            <a:r>
              <a:rPr lang="ja-JP" altLang="en-US" sz="1200" dirty="0">
                <a:solidFill>
                  <a:schemeClr val="accent1"/>
                </a:solidFill>
                <a:latin typeface="BIZ UDゴシック" panose="020B0400000000000000" pitchFamily="49" charset="-128"/>
                <a:ea typeface="BIZ UDゴシック" panose="020B0400000000000000" pitchFamily="49" charset="-128"/>
              </a:rPr>
              <a:t>　ダウンロード後、年調ソフトへのアップロードが必要</a:t>
            </a:r>
            <a:endParaRPr lang="en-US" altLang="ja-JP" sz="1200" dirty="0">
              <a:solidFill>
                <a:schemeClr val="accent1"/>
              </a:solidFill>
              <a:latin typeface="BIZ UDゴシック" panose="020B0400000000000000" pitchFamily="49" charset="-128"/>
              <a:ea typeface="BIZ UDゴシック" panose="020B0400000000000000" pitchFamily="49" charset="-128"/>
            </a:endParaRPr>
          </a:p>
        </p:txBody>
      </p:sp>
      <p:sp>
        <p:nvSpPr>
          <p:cNvPr id="101" name="テキスト ボックス 100"/>
          <p:cNvSpPr txBox="1"/>
          <p:nvPr/>
        </p:nvSpPr>
        <p:spPr>
          <a:xfrm>
            <a:off x="1605541" y="5736288"/>
            <a:ext cx="4067573" cy="830997"/>
          </a:xfrm>
          <a:prstGeom prst="rect">
            <a:avLst/>
          </a:prstGeom>
          <a:noFill/>
        </p:spPr>
        <p:txBody>
          <a:bodyPr wrap="square" rtlCol="0">
            <a:spAutoFit/>
          </a:bodyPr>
          <a:lstStyle/>
          <a:p>
            <a:r>
              <a:rPr lang="ja-JP" altLang="en-US" sz="1200" dirty="0">
                <a:solidFill>
                  <a:srgbClr val="FF0000"/>
                </a:solidFill>
                <a:latin typeface="BIZ UDゴシック" panose="020B0400000000000000" pitchFamily="49" charset="-128"/>
                <a:ea typeface="BIZ UDゴシック" panose="020B0400000000000000" pitchFamily="49" charset="-128"/>
              </a:rPr>
              <a:t>○　複数の保険会社等の情報を一括取得・自動入力</a:t>
            </a:r>
            <a:endParaRPr lang="en-US" altLang="ja-JP" sz="1200" dirty="0">
              <a:solidFill>
                <a:srgbClr val="FF0000"/>
              </a:solidFill>
              <a:latin typeface="BIZ UDゴシック" panose="020B0400000000000000" pitchFamily="49" charset="-128"/>
              <a:ea typeface="BIZ UDゴシック" panose="020B0400000000000000" pitchFamily="49" charset="-128"/>
            </a:endParaRPr>
          </a:p>
          <a:p>
            <a:r>
              <a:rPr kumimoji="1" lang="ja-JP" altLang="en-US" sz="1200" dirty="0">
                <a:solidFill>
                  <a:srgbClr val="FF0000"/>
                </a:solidFill>
                <a:latin typeface="BIZ UDゴシック" panose="020B0400000000000000" pitchFamily="49" charset="-128"/>
                <a:ea typeface="BIZ UDゴシック" panose="020B0400000000000000" pitchFamily="49" charset="-128"/>
              </a:rPr>
              <a:t>○　保険会社等との連携設定を行えば</a:t>
            </a:r>
            <a:r>
              <a:rPr lang="ja-JP" altLang="en-US" sz="1200" dirty="0">
                <a:solidFill>
                  <a:srgbClr val="FF0000"/>
                </a:solidFill>
                <a:latin typeface="BIZ UDゴシック" panose="020B0400000000000000" pitchFamily="49" charset="-128"/>
                <a:ea typeface="BIZ UDゴシック" panose="020B0400000000000000" pitchFamily="49" charset="-128"/>
              </a:rPr>
              <a:t>翌年以降設定不要</a:t>
            </a:r>
            <a:endParaRPr kumimoji="1" lang="en-US" altLang="ja-JP" sz="1200" dirty="0">
              <a:solidFill>
                <a:srgbClr val="FF0000"/>
              </a:solidFill>
              <a:latin typeface="BIZ UDゴシック" panose="020B0400000000000000" pitchFamily="49" charset="-128"/>
              <a:ea typeface="BIZ UDゴシック" panose="020B0400000000000000" pitchFamily="49" charset="-128"/>
            </a:endParaRPr>
          </a:p>
          <a:p>
            <a:r>
              <a:rPr lang="en-US" altLang="ja-JP" sz="1200" dirty="0">
                <a:solidFill>
                  <a:srgbClr val="4472C4"/>
                </a:solidFill>
                <a:latin typeface="BIZ UDゴシック" panose="020B0400000000000000" pitchFamily="49" charset="-128"/>
                <a:ea typeface="BIZ UDゴシック" panose="020B0400000000000000" pitchFamily="49" charset="-128"/>
              </a:rPr>
              <a:t>×</a:t>
            </a:r>
            <a:r>
              <a:rPr lang="ja-JP" altLang="en-US" sz="1200" dirty="0">
                <a:solidFill>
                  <a:srgbClr val="4472C4"/>
                </a:solidFill>
                <a:latin typeface="BIZ UDゴシック" panose="020B0400000000000000" pitchFamily="49" charset="-128"/>
                <a:ea typeface="BIZ UDゴシック" panose="020B0400000000000000" pitchFamily="49" charset="-128"/>
              </a:rPr>
              <a:t>　マイナポータル、民間送達サービスの開設など事前</a:t>
            </a:r>
            <a:endParaRPr lang="en-US" altLang="ja-JP" sz="1200" dirty="0">
              <a:solidFill>
                <a:srgbClr val="4472C4"/>
              </a:solidFill>
              <a:latin typeface="BIZ UDゴシック" panose="020B0400000000000000" pitchFamily="49" charset="-128"/>
              <a:ea typeface="BIZ UDゴシック" panose="020B0400000000000000" pitchFamily="49" charset="-128"/>
            </a:endParaRPr>
          </a:p>
          <a:p>
            <a:r>
              <a:rPr lang="ja-JP" altLang="en-US" sz="1200" dirty="0">
                <a:solidFill>
                  <a:srgbClr val="4472C4"/>
                </a:solidFill>
                <a:latin typeface="BIZ UDゴシック" panose="020B0400000000000000" pitchFamily="49" charset="-128"/>
                <a:ea typeface="BIZ UDゴシック" panose="020B0400000000000000" pitchFamily="49" charset="-128"/>
              </a:rPr>
              <a:t>　　準備が必要</a:t>
            </a:r>
            <a:endParaRPr kumimoji="1" lang="ja-JP" altLang="en-US" sz="1200" dirty="0">
              <a:solidFill>
                <a:srgbClr val="4472C4"/>
              </a:solidFill>
              <a:latin typeface="BIZ UDゴシック" panose="020B0400000000000000" pitchFamily="49" charset="-128"/>
              <a:ea typeface="BIZ UDゴシック" panose="020B0400000000000000" pitchFamily="49" charset="-128"/>
            </a:endParaRPr>
          </a:p>
        </p:txBody>
      </p:sp>
      <p:sp>
        <p:nvSpPr>
          <p:cNvPr id="53" name="テキスト ボックス 38"/>
          <p:cNvSpPr txBox="1"/>
          <p:nvPr/>
        </p:nvSpPr>
        <p:spPr>
          <a:xfrm>
            <a:off x="1493041" y="5316985"/>
            <a:ext cx="4319865" cy="68770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1100" kern="100" dirty="0">
                <a:solidFill>
                  <a:srgbClr val="000000"/>
                </a:solidFill>
                <a:effectLst/>
                <a:latin typeface="BIZ UDゴシック" panose="020B0400000000000000" pitchFamily="49" charset="-128"/>
                <a:ea typeface="BIZ UDゴシック" panose="020B0400000000000000" pitchFamily="49" charset="-128"/>
                <a:cs typeface="メイリオ" panose="020B0604030504040204" pitchFamily="50" charset="-128"/>
              </a:rPr>
              <a:t>年調ソフトでの控除申告書作成中に、マイナンバーカードを</a:t>
            </a:r>
            <a:endParaRPr lang="en-US" altLang="ja-JP" sz="1100" kern="100" dirty="0">
              <a:solidFill>
                <a:srgbClr val="000000"/>
              </a:solidFill>
              <a:effectLst/>
              <a:latin typeface="BIZ UDゴシック" panose="020B0400000000000000" pitchFamily="49" charset="-128"/>
              <a:ea typeface="BIZ UDゴシック" panose="020B0400000000000000" pitchFamily="49" charset="-128"/>
              <a:cs typeface="メイリオ" panose="020B0604030504040204" pitchFamily="50" charset="-128"/>
            </a:endParaRPr>
          </a:p>
          <a:p>
            <a:pPr algn="just"/>
            <a:r>
              <a:rPr lang="ja-JP" altLang="en-US" sz="1100" kern="100" dirty="0">
                <a:solidFill>
                  <a:srgbClr val="000000"/>
                </a:solidFill>
                <a:effectLst/>
                <a:latin typeface="BIZ UDゴシック" panose="020B0400000000000000" pitchFamily="49" charset="-128"/>
                <a:ea typeface="BIZ UDゴシック" panose="020B0400000000000000" pitchFamily="49" charset="-128"/>
                <a:cs typeface="メイリオ" panose="020B0604030504040204" pitchFamily="50" charset="-128"/>
              </a:rPr>
              <a:t>利用して控除証明書等データを一括取得し、自動入力します。</a:t>
            </a:r>
            <a:endParaRPr lang="en-US" altLang="ja-JP" sz="1100" kern="100" dirty="0">
              <a:solidFill>
                <a:srgbClr val="000000"/>
              </a:solidFill>
              <a:effectLst/>
              <a:latin typeface="BIZ UDゴシック" panose="020B0400000000000000" pitchFamily="49" charset="-128"/>
              <a:ea typeface="BIZ UDゴシック" panose="020B0400000000000000" pitchFamily="49" charset="-128"/>
              <a:cs typeface="メイリオ" panose="020B0604030504040204" pitchFamily="50" charset="-128"/>
            </a:endParaRPr>
          </a:p>
        </p:txBody>
      </p:sp>
      <p:sp>
        <p:nvSpPr>
          <p:cNvPr id="62" name="テキスト ボックス 61"/>
          <p:cNvSpPr txBox="1"/>
          <p:nvPr/>
        </p:nvSpPr>
        <p:spPr>
          <a:xfrm>
            <a:off x="1124533" y="1788927"/>
            <a:ext cx="2081238" cy="461665"/>
          </a:xfrm>
          <a:prstGeom prst="rect">
            <a:avLst/>
          </a:prstGeom>
          <a:noFill/>
        </p:spPr>
        <p:txBody>
          <a:bodyPr wrap="square" rtlCol="0">
            <a:spAutoFit/>
          </a:bodyPr>
          <a:lstStyle/>
          <a:p>
            <a:r>
              <a:rPr lang="ja-JP" altLang="en-US" sz="2400" b="1" dirty="0">
                <a:solidFill>
                  <a:srgbClr val="4472C4"/>
                </a:solidFill>
                <a:latin typeface="BIZ UDゴシック" panose="020B0400000000000000" pitchFamily="49" charset="-128"/>
                <a:ea typeface="BIZ UDゴシック" panose="020B0400000000000000" pitchFamily="49" charset="-128"/>
              </a:rPr>
              <a:t>○取得方法</a:t>
            </a:r>
            <a:endParaRPr lang="en-US" altLang="ja-JP" sz="2400" b="1" dirty="0">
              <a:solidFill>
                <a:srgbClr val="4472C4"/>
              </a:solidFill>
              <a:latin typeface="BIZ UDゴシック" panose="020B0400000000000000" pitchFamily="49" charset="-128"/>
              <a:ea typeface="BIZ UDゴシック" panose="020B0400000000000000" pitchFamily="49" charset="-128"/>
            </a:endParaRPr>
          </a:p>
        </p:txBody>
      </p:sp>
      <p:sp>
        <p:nvSpPr>
          <p:cNvPr id="10" name="スライド番号プレースホルダー 9"/>
          <p:cNvSpPr>
            <a:spLocks noGrp="1"/>
          </p:cNvSpPr>
          <p:nvPr>
            <p:ph type="sldNum" sz="quarter" idx="12"/>
          </p:nvPr>
        </p:nvSpPr>
        <p:spPr>
          <a:xfrm>
            <a:off x="9372600" y="6471427"/>
            <a:ext cx="2743200" cy="365125"/>
          </a:xfrm>
        </p:spPr>
        <p:txBody>
          <a:bodyPr/>
          <a:lstStyle/>
          <a:p>
            <a:fld id="{961F9860-B6D7-46A8-89DD-8A68B482F016}" type="slidenum">
              <a:rPr kumimoji="1" lang="ja-JP" altLang="en-US" sz="1600" smtClean="0"/>
              <a:t>7</a:t>
            </a:fld>
            <a:endParaRPr kumimoji="1" lang="ja-JP" altLang="en-US" sz="1600" dirty="0"/>
          </a:p>
        </p:txBody>
      </p:sp>
      <p:sp>
        <p:nvSpPr>
          <p:cNvPr id="52" name="正方形/長方形 51">
            <a:extLst>
              <a:ext uri="{FF2B5EF4-FFF2-40B4-BE49-F238E27FC236}">
                <a16:creationId xmlns:a16="http://schemas.microsoft.com/office/drawing/2014/main" id="{8DB3ACDE-BA78-45E4-91CC-01A0846657E5}"/>
              </a:ext>
            </a:extLst>
          </p:cNvPr>
          <p:cNvSpPr/>
          <p:nvPr/>
        </p:nvSpPr>
        <p:spPr>
          <a:xfrm>
            <a:off x="2875" y="-4313"/>
            <a:ext cx="12191999" cy="6326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4" name="タイトル 1">
            <a:extLst>
              <a:ext uri="{FF2B5EF4-FFF2-40B4-BE49-F238E27FC236}">
                <a16:creationId xmlns:a16="http://schemas.microsoft.com/office/drawing/2014/main" id="{A705F9A0-E9D4-4C8E-8823-A549CE4AA5DE}"/>
              </a:ext>
            </a:extLst>
          </p:cNvPr>
          <p:cNvSpPr>
            <a:spLocks noGrp="1"/>
          </p:cNvSpPr>
          <p:nvPr>
            <p:ph type="title" idx="4294967295"/>
          </p:nvPr>
        </p:nvSpPr>
        <p:spPr>
          <a:xfrm>
            <a:off x="-1" y="-3175"/>
            <a:ext cx="9879291" cy="639763"/>
          </a:xfrm>
        </p:spPr>
        <p:txBody>
          <a:bodyPr>
            <a:noAutofit/>
          </a:bodyPr>
          <a:lstStyle/>
          <a:p>
            <a:r>
              <a:rPr lang="ja-JP" altLang="en-US" sz="2800" dirty="0">
                <a:latin typeface="BIZ UDゴシック" panose="020B0400000000000000" pitchFamily="49" charset="-128"/>
                <a:ea typeface="BIZ UDゴシック" panose="020B0400000000000000" pitchFamily="49" charset="-128"/>
                <a:cs typeface="Calibri Light"/>
              </a:rPr>
              <a:t>４　従業員のみなさんに行っていただきたいこと（２）</a:t>
            </a:r>
          </a:p>
        </p:txBody>
      </p:sp>
      <p:sp>
        <p:nvSpPr>
          <p:cNvPr id="68" name="テキスト ボックス 4">
            <a:extLst>
              <a:ext uri="{FF2B5EF4-FFF2-40B4-BE49-F238E27FC236}">
                <a16:creationId xmlns:a16="http://schemas.microsoft.com/office/drawing/2014/main" id="{0E99B91D-424C-473B-BACF-2780D5E13150}"/>
              </a:ext>
            </a:extLst>
          </p:cNvPr>
          <p:cNvSpPr txBox="1"/>
          <p:nvPr/>
        </p:nvSpPr>
        <p:spPr>
          <a:xfrm>
            <a:off x="395916" y="683463"/>
            <a:ext cx="1113957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b="1" dirty="0">
                <a:solidFill>
                  <a:srgbClr val="4472C4"/>
                </a:solidFill>
                <a:latin typeface="BIZ UDゴシック" panose="020B0400000000000000" pitchFamily="49" charset="-128"/>
                <a:ea typeface="BIZ UDゴシック" panose="020B0400000000000000" pitchFamily="49" charset="-128"/>
                <a:cs typeface="Calibri"/>
              </a:rPr>
              <a:t>②　保険料控除証明書データの取得</a:t>
            </a:r>
          </a:p>
        </p:txBody>
      </p:sp>
      <p:sp>
        <p:nvSpPr>
          <p:cNvPr id="69" name="テキスト ボックス 4">
            <a:extLst>
              <a:ext uri="{FF2B5EF4-FFF2-40B4-BE49-F238E27FC236}">
                <a16:creationId xmlns:a16="http://schemas.microsoft.com/office/drawing/2014/main" id="{89A97F76-363C-4988-A446-EA49539A1A4B}"/>
              </a:ext>
            </a:extLst>
          </p:cNvPr>
          <p:cNvSpPr txBox="1"/>
          <p:nvPr/>
        </p:nvSpPr>
        <p:spPr>
          <a:xfrm>
            <a:off x="712217" y="1100407"/>
            <a:ext cx="1137500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dirty="0">
                <a:latin typeface="BIZ UDゴシック" panose="020B0400000000000000" pitchFamily="49" charset="-128"/>
                <a:ea typeface="BIZ UDゴシック" panose="020B0400000000000000" pitchFamily="49" charset="-128"/>
                <a:cs typeface="Calibri"/>
              </a:rPr>
              <a:t>　データ取得は２つの方法があります。ご契約の保険会社等がいずれの方式を採用しているかは、次のＱＲコードからご確認ください。</a:t>
            </a:r>
          </a:p>
        </p:txBody>
      </p:sp>
      <p:sp>
        <p:nvSpPr>
          <p:cNvPr id="47" name="テキスト ボックス 4">
            <a:extLst>
              <a:ext uri="{FF2B5EF4-FFF2-40B4-BE49-F238E27FC236}">
                <a16:creationId xmlns:a16="http://schemas.microsoft.com/office/drawing/2014/main" id="{43C86337-EBF7-450F-876C-9DEBD0689A71}"/>
              </a:ext>
            </a:extLst>
          </p:cNvPr>
          <p:cNvSpPr txBox="1"/>
          <p:nvPr/>
        </p:nvSpPr>
        <p:spPr>
          <a:xfrm>
            <a:off x="862642" y="6587795"/>
            <a:ext cx="6370360"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1050" dirty="0">
                <a:latin typeface="BIZ UDゴシック" panose="020B0400000000000000" pitchFamily="49" charset="-128"/>
                <a:ea typeface="BIZ UDゴシック" panose="020B0400000000000000" pitchFamily="49" charset="-128"/>
                <a:cs typeface="Calibri"/>
              </a:rPr>
              <a:t>※</a:t>
            </a:r>
            <a:r>
              <a:rPr lang="ja-JP" altLang="en-US" sz="1050" dirty="0">
                <a:latin typeface="BIZ UDゴシック" panose="020B0400000000000000" pitchFamily="49" charset="-128"/>
                <a:ea typeface="BIZ UDゴシック" panose="020B0400000000000000" pitchFamily="49" charset="-128"/>
                <a:cs typeface="Calibri"/>
              </a:rPr>
              <a:t>　証明書をデータで取得できない場合は、これまでどおりハガキ等で届いた証明書をご利用ください。</a:t>
            </a:r>
            <a:endParaRPr lang="ja-JP" dirty="0">
              <a:latin typeface="BIZ UDゴシック" panose="020B0400000000000000" pitchFamily="49" charset="-128"/>
              <a:ea typeface="BIZ UDゴシック" panose="020B0400000000000000" pitchFamily="49" charset="-128"/>
            </a:endParaRPr>
          </a:p>
        </p:txBody>
      </p:sp>
      <p:grpSp>
        <p:nvGrpSpPr>
          <p:cNvPr id="2" name="グループ化 1">
            <a:extLst>
              <a:ext uri="{FF2B5EF4-FFF2-40B4-BE49-F238E27FC236}">
                <a16:creationId xmlns:a16="http://schemas.microsoft.com/office/drawing/2014/main" id="{7FC017BE-5EFD-463B-A28E-7DC12A3B5DCE}"/>
              </a:ext>
            </a:extLst>
          </p:cNvPr>
          <p:cNvGrpSpPr/>
          <p:nvPr/>
        </p:nvGrpSpPr>
        <p:grpSpPr>
          <a:xfrm>
            <a:off x="1332404" y="3001049"/>
            <a:ext cx="1398731" cy="2110870"/>
            <a:chOff x="1332404" y="3023003"/>
            <a:chExt cx="1398731" cy="2110870"/>
          </a:xfrm>
        </p:grpSpPr>
        <p:pic>
          <p:nvPicPr>
            <p:cNvPr id="25" name="Picture 12" descr="「イラスト 銀行」の画像検索結果"/>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83694" y="4000172"/>
              <a:ext cx="509194" cy="675481"/>
            </a:xfrm>
            <a:prstGeom prst="rect">
              <a:avLst/>
            </a:prstGeom>
            <a:noFill/>
          </p:spPr>
        </p:pic>
        <p:pic>
          <p:nvPicPr>
            <p:cNvPr id="29" name="Picture 4" descr="クリックすると新しいウィンドウで開きます"/>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46183" y="4408328"/>
              <a:ext cx="602910" cy="656739"/>
            </a:xfrm>
            <a:prstGeom prst="rect">
              <a:avLst/>
            </a:prstGeom>
            <a:noFill/>
          </p:spPr>
        </p:pic>
        <p:pic>
          <p:nvPicPr>
            <p:cNvPr id="30" name="図 29" descr="K:\40_参考資料\99_素材\いらすとや素材\building_hoken_gaisya.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472" y="3023003"/>
              <a:ext cx="596663" cy="695005"/>
            </a:xfrm>
            <a:prstGeom prst="rect">
              <a:avLst/>
            </a:prstGeom>
            <a:noFill/>
            <a:ln>
              <a:noFill/>
            </a:ln>
          </p:spPr>
        </p:pic>
        <p:pic>
          <p:nvPicPr>
            <p:cNvPr id="31" name="図 30" descr="K:\40_参考資料\99_素材\いらすとや素材\building_hoken_gaisya.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35545" y="3441507"/>
              <a:ext cx="596663" cy="695005"/>
            </a:xfrm>
            <a:prstGeom prst="rect">
              <a:avLst/>
            </a:prstGeom>
            <a:noFill/>
            <a:ln>
              <a:noFill/>
            </a:ln>
          </p:spPr>
        </p:pic>
        <p:sp>
          <p:nvSpPr>
            <p:cNvPr id="63" name="角丸四角形 118">
              <a:extLst>
                <a:ext uri="{FF2B5EF4-FFF2-40B4-BE49-F238E27FC236}">
                  <a16:creationId xmlns:a16="http://schemas.microsoft.com/office/drawing/2014/main" id="{CD189FF8-FAD7-488F-9083-40166FD843D0}"/>
                </a:ext>
              </a:extLst>
            </p:cNvPr>
            <p:cNvSpPr/>
            <p:nvPr/>
          </p:nvSpPr>
          <p:spPr>
            <a:xfrm>
              <a:off x="2005519" y="3412969"/>
              <a:ext cx="586125" cy="340889"/>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b="1" dirty="0">
                  <a:solidFill>
                    <a:schemeClr val="tx1"/>
                  </a:solidFill>
                  <a:latin typeface="BIZ UDゴシック" panose="020B0400000000000000" pitchFamily="49" charset="-128"/>
                  <a:ea typeface="BIZ UDゴシック" panose="020B0400000000000000" pitchFamily="49" charset="-128"/>
                </a:rPr>
                <a:t>控除証明書</a:t>
              </a:r>
              <a:endParaRPr lang="en-US" altLang="ja-JP" sz="800" b="1"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800" b="1" dirty="0">
                  <a:solidFill>
                    <a:schemeClr val="tx1"/>
                  </a:solidFill>
                  <a:latin typeface="BIZ UDゴシック" panose="020B0400000000000000" pitchFamily="49" charset="-128"/>
                  <a:ea typeface="BIZ UDゴシック" panose="020B0400000000000000" pitchFamily="49" charset="-128"/>
                </a:rPr>
                <a:t>（データ）</a:t>
              </a:r>
            </a:p>
          </p:txBody>
        </p:sp>
        <p:sp>
          <p:nvSpPr>
            <p:cNvPr id="70" name="角丸四角形 118">
              <a:extLst>
                <a:ext uri="{FF2B5EF4-FFF2-40B4-BE49-F238E27FC236}">
                  <a16:creationId xmlns:a16="http://schemas.microsoft.com/office/drawing/2014/main" id="{2AE1F80A-B86D-477C-ABD2-3F6ED7095840}"/>
                </a:ext>
              </a:extLst>
            </p:cNvPr>
            <p:cNvSpPr/>
            <p:nvPr/>
          </p:nvSpPr>
          <p:spPr>
            <a:xfrm>
              <a:off x="1332404" y="3882559"/>
              <a:ext cx="586125" cy="340889"/>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b="1" dirty="0">
                  <a:solidFill>
                    <a:schemeClr val="tx1"/>
                  </a:solidFill>
                  <a:latin typeface="BIZ UDゴシック" panose="020B0400000000000000" pitchFamily="49" charset="-128"/>
                  <a:ea typeface="BIZ UDゴシック" panose="020B0400000000000000" pitchFamily="49" charset="-128"/>
                </a:rPr>
                <a:t>控除証明書</a:t>
              </a:r>
              <a:endParaRPr lang="en-US" altLang="ja-JP" sz="800" b="1"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800" b="1" dirty="0">
                  <a:solidFill>
                    <a:schemeClr val="tx1"/>
                  </a:solidFill>
                  <a:latin typeface="BIZ UDゴシック" panose="020B0400000000000000" pitchFamily="49" charset="-128"/>
                  <a:ea typeface="BIZ UDゴシック" panose="020B0400000000000000" pitchFamily="49" charset="-128"/>
                </a:rPr>
                <a:t>（データ）</a:t>
              </a:r>
            </a:p>
          </p:txBody>
        </p:sp>
        <p:sp>
          <p:nvSpPr>
            <p:cNvPr id="71" name="角丸四角形 118">
              <a:extLst>
                <a:ext uri="{FF2B5EF4-FFF2-40B4-BE49-F238E27FC236}">
                  <a16:creationId xmlns:a16="http://schemas.microsoft.com/office/drawing/2014/main" id="{AF8AB8C8-4611-4AB3-ACB9-0703761D29F5}"/>
                </a:ext>
              </a:extLst>
            </p:cNvPr>
            <p:cNvSpPr/>
            <p:nvPr/>
          </p:nvSpPr>
          <p:spPr>
            <a:xfrm>
              <a:off x="2000238" y="4371705"/>
              <a:ext cx="586125" cy="340889"/>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b="1" dirty="0">
                  <a:solidFill>
                    <a:schemeClr val="tx1"/>
                  </a:solidFill>
                  <a:latin typeface="BIZ UDゴシック" panose="020B0400000000000000" pitchFamily="49" charset="-128"/>
                  <a:ea typeface="BIZ UDゴシック" panose="020B0400000000000000" pitchFamily="49" charset="-128"/>
                </a:rPr>
                <a:t>控除証明書</a:t>
              </a:r>
              <a:endParaRPr lang="en-US" altLang="ja-JP" sz="800" b="1"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800" b="1" dirty="0">
                  <a:solidFill>
                    <a:schemeClr val="tx1"/>
                  </a:solidFill>
                  <a:latin typeface="BIZ UDゴシック" panose="020B0400000000000000" pitchFamily="49" charset="-128"/>
                  <a:ea typeface="BIZ UDゴシック" panose="020B0400000000000000" pitchFamily="49" charset="-128"/>
                </a:rPr>
                <a:t>（データ）</a:t>
              </a:r>
            </a:p>
          </p:txBody>
        </p:sp>
        <p:sp>
          <p:nvSpPr>
            <p:cNvPr id="72" name="角丸四角形 118">
              <a:extLst>
                <a:ext uri="{FF2B5EF4-FFF2-40B4-BE49-F238E27FC236}">
                  <a16:creationId xmlns:a16="http://schemas.microsoft.com/office/drawing/2014/main" id="{30871019-3961-4F17-B5DC-ACBE5381341D}"/>
                </a:ext>
              </a:extLst>
            </p:cNvPr>
            <p:cNvSpPr/>
            <p:nvPr/>
          </p:nvSpPr>
          <p:spPr>
            <a:xfrm>
              <a:off x="1332404" y="4792984"/>
              <a:ext cx="586125" cy="340889"/>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b="1" dirty="0">
                  <a:solidFill>
                    <a:schemeClr val="tx1"/>
                  </a:solidFill>
                  <a:latin typeface="BIZ UDゴシック" panose="020B0400000000000000" pitchFamily="49" charset="-128"/>
                  <a:ea typeface="BIZ UDゴシック" panose="020B0400000000000000" pitchFamily="49" charset="-128"/>
                </a:rPr>
                <a:t>控除証明書</a:t>
              </a:r>
              <a:endParaRPr lang="en-US" altLang="ja-JP" sz="800" b="1"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800" b="1" dirty="0">
                  <a:solidFill>
                    <a:schemeClr val="tx1"/>
                  </a:solidFill>
                  <a:latin typeface="BIZ UDゴシック" panose="020B0400000000000000" pitchFamily="49" charset="-128"/>
                  <a:ea typeface="BIZ UDゴシック" panose="020B0400000000000000" pitchFamily="49" charset="-128"/>
                </a:rPr>
                <a:t>（データ）</a:t>
              </a:r>
            </a:p>
          </p:txBody>
        </p:sp>
      </p:grpSp>
      <p:grpSp>
        <p:nvGrpSpPr>
          <p:cNvPr id="73" name="グループ化 72">
            <a:extLst>
              <a:ext uri="{FF2B5EF4-FFF2-40B4-BE49-F238E27FC236}">
                <a16:creationId xmlns:a16="http://schemas.microsoft.com/office/drawing/2014/main" id="{0B0D5035-117D-479A-91C8-C917516B5B33}"/>
              </a:ext>
            </a:extLst>
          </p:cNvPr>
          <p:cNvGrpSpPr/>
          <p:nvPr/>
        </p:nvGrpSpPr>
        <p:grpSpPr>
          <a:xfrm>
            <a:off x="6513122" y="3001049"/>
            <a:ext cx="1398731" cy="2110870"/>
            <a:chOff x="1332404" y="3023003"/>
            <a:chExt cx="1398731" cy="2110870"/>
          </a:xfrm>
        </p:grpSpPr>
        <p:pic>
          <p:nvPicPr>
            <p:cNvPr id="74" name="Picture 12" descr="「イラスト 銀行」の画像検索結果">
              <a:extLst>
                <a:ext uri="{FF2B5EF4-FFF2-40B4-BE49-F238E27FC236}">
                  <a16:creationId xmlns:a16="http://schemas.microsoft.com/office/drawing/2014/main" id="{8A8A34D5-38AF-4ED2-B6EB-97C310EF8020}"/>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83694" y="4000172"/>
              <a:ext cx="509194" cy="675481"/>
            </a:xfrm>
            <a:prstGeom prst="rect">
              <a:avLst/>
            </a:prstGeom>
            <a:noFill/>
          </p:spPr>
        </p:pic>
        <p:pic>
          <p:nvPicPr>
            <p:cNvPr id="75" name="Picture 4" descr="クリックすると新しいウィンドウで開きます">
              <a:extLst>
                <a:ext uri="{FF2B5EF4-FFF2-40B4-BE49-F238E27FC236}">
                  <a16:creationId xmlns:a16="http://schemas.microsoft.com/office/drawing/2014/main" id="{88C9D8F8-98AA-4AB1-979C-B709366019D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46183" y="4408328"/>
              <a:ext cx="602910" cy="656739"/>
            </a:xfrm>
            <a:prstGeom prst="rect">
              <a:avLst/>
            </a:prstGeom>
            <a:noFill/>
          </p:spPr>
        </p:pic>
        <p:pic>
          <p:nvPicPr>
            <p:cNvPr id="76" name="図 75" descr="K:\40_参考資料\99_素材\いらすとや素材\building_hoken_gaisya.png">
              <a:extLst>
                <a:ext uri="{FF2B5EF4-FFF2-40B4-BE49-F238E27FC236}">
                  <a16:creationId xmlns:a16="http://schemas.microsoft.com/office/drawing/2014/main" id="{EDB48739-5057-4C17-9062-EF6595A04700}"/>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472" y="3023003"/>
              <a:ext cx="596663" cy="695005"/>
            </a:xfrm>
            <a:prstGeom prst="rect">
              <a:avLst/>
            </a:prstGeom>
            <a:noFill/>
            <a:ln>
              <a:noFill/>
            </a:ln>
          </p:spPr>
        </p:pic>
        <p:pic>
          <p:nvPicPr>
            <p:cNvPr id="77" name="図 76" descr="K:\40_参考資料\99_素材\いらすとや素材\building_hoken_gaisya.png">
              <a:extLst>
                <a:ext uri="{FF2B5EF4-FFF2-40B4-BE49-F238E27FC236}">
                  <a16:creationId xmlns:a16="http://schemas.microsoft.com/office/drawing/2014/main" id="{E4B0F009-16B3-4773-9E23-BED560A8A5B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35545" y="3441507"/>
              <a:ext cx="596663" cy="695005"/>
            </a:xfrm>
            <a:prstGeom prst="rect">
              <a:avLst/>
            </a:prstGeom>
            <a:noFill/>
            <a:ln>
              <a:noFill/>
            </a:ln>
          </p:spPr>
        </p:pic>
        <p:sp>
          <p:nvSpPr>
            <p:cNvPr id="78" name="角丸四角形 118">
              <a:extLst>
                <a:ext uri="{FF2B5EF4-FFF2-40B4-BE49-F238E27FC236}">
                  <a16:creationId xmlns:a16="http://schemas.microsoft.com/office/drawing/2014/main" id="{A2783D45-195B-4312-9E1D-4DFCA7C2C590}"/>
                </a:ext>
              </a:extLst>
            </p:cNvPr>
            <p:cNvSpPr/>
            <p:nvPr/>
          </p:nvSpPr>
          <p:spPr>
            <a:xfrm>
              <a:off x="2005519" y="3412969"/>
              <a:ext cx="586125" cy="340889"/>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b="1" dirty="0">
                  <a:solidFill>
                    <a:schemeClr val="tx1"/>
                  </a:solidFill>
                  <a:latin typeface="BIZ UDゴシック" panose="020B0400000000000000" pitchFamily="49" charset="-128"/>
                  <a:ea typeface="BIZ UDゴシック" panose="020B0400000000000000" pitchFamily="49" charset="-128"/>
                </a:rPr>
                <a:t>控除証明書</a:t>
              </a:r>
              <a:endParaRPr lang="en-US" altLang="ja-JP" sz="800" b="1"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800" b="1" dirty="0">
                  <a:solidFill>
                    <a:schemeClr val="tx1"/>
                  </a:solidFill>
                  <a:latin typeface="BIZ UDゴシック" panose="020B0400000000000000" pitchFamily="49" charset="-128"/>
                  <a:ea typeface="BIZ UDゴシック" panose="020B0400000000000000" pitchFamily="49" charset="-128"/>
                </a:rPr>
                <a:t>（データ）</a:t>
              </a:r>
            </a:p>
          </p:txBody>
        </p:sp>
        <p:sp>
          <p:nvSpPr>
            <p:cNvPr id="79" name="角丸四角形 118">
              <a:extLst>
                <a:ext uri="{FF2B5EF4-FFF2-40B4-BE49-F238E27FC236}">
                  <a16:creationId xmlns:a16="http://schemas.microsoft.com/office/drawing/2014/main" id="{39D4AF0B-A419-4400-9787-7987E546BAD3}"/>
                </a:ext>
              </a:extLst>
            </p:cNvPr>
            <p:cNvSpPr/>
            <p:nvPr/>
          </p:nvSpPr>
          <p:spPr>
            <a:xfrm>
              <a:off x="1332404" y="3882559"/>
              <a:ext cx="586125" cy="340889"/>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b="1" dirty="0">
                  <a:solidFill>
                    <a:schemeClr val="tx1"/>
                  </a:solidFill>
                  <a:latin typeface="BIZ UDゴシック" panose="020B0400000000000000" pitchFamily="49" charset="-128"/>
                  <a:ea typeface="BIZ UDゴシック" panose="020B0400000000000000" pitchFamily="49" charset="-128"/>
                </a:rPr>
                <a:t>控除証明書</a:t>
              </a:r>
              <a:endParaRPr lang="en-US" altLang="ja-JP" sz="800" b="1"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800" b="1" dirty="0">
                  <a:solidFill>
                    <a:schemeClr val="tx1"/>
                  </a:solidFill>
                  <a:latin typeface="BIZ UDゴシック" panose="020B0400000000000000" pitchFamily="49" charset="-128"/>
                  <a:ea typeface="BIZ UDゴシック" panose="020B0400000000000000" pitchFamily="49" charset="-128"/>
                </a:rPr>
                <a:t>（データ）</a:t>
              </a:r>
            </a:p>
          </p:txBody>
        </p:sp>
        <p:sp>
          <p:nvSpPr>
            <p:cNvPr id="80" name="角丸四角形 118">
              <a:extLst>
                <a:ext uri="{FF2B5EF4-FFF2-40B4-BE49-F238E27FC236}">
                  <a16:creationId xmlns:a16="http://schemas.microsoft.com/office/drawing/2014/main" id="{EBFEF070-08E8-4D89-B783-9915EEA585A6}"/>
                </a:ext>
              </a:extLst>
            </p:cNvPr>
            <p:cNvSpPr/>
            <p:nvPr/>
          </p:nvSpPr>
          <p:spPr>
            <a:xfrm>
              <a:off x="2000238" y="4371705"/>
              <a:ext cx="586125" cy="340889"/>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b="1" dirty="0">
                  <a:solidFill>
                    <a:schemeClr val="tx1"/>
                  </a:solidFill>
                  <a:latin typeface="BIZ UDゴシック" panose="020B0400000000000000" pitchFamily="49" charset="-128"/>
                  <a:ea typeface="BIZ UDゴシック" panose="020B0400000000000000" pitchFamily="49" charset="-128"/>
                </a:rPr>
                <a:t>控除証明書</a:t>
              </a:r>
              <a:endParaRPr lang="en-US" altLang="ja-JP" sz="800" b="1"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800" b="1" dirty="0">
                  <a:solidFill>
                    <a:schemeClr val="tx1"/>
                  </a:solidFill>
                  <a:latin typeface="BIZ UDゴシック" panose="020B0400000000000000" pitchFamily="49" charset="-128"/>
                  <a:ea typeface="BIZ UDゴシック" panose="020B0400000000000000" pitchFamily="49" charset="-128"/>
                </a:rPr>
                <a:t>（データ）</a:t>
              </a:r>
            </a:p>
          </p:txBody>
        </p:sp>
        <p:sp>
          <p:nvSpPr>
            <p:cNvPr id="81" name="角丸四角形 118">
              <a:extLst>
                <a:ext uri="{FF2B5EF4-FFF2-40B4-BE49-F238E27FC236}">
                  <a16:creationId xmlns:a16="http://schemas.microsoft.com/office/drawing/2014/main" id="{3C55D9B3-870F-4975-BCF5-3FE67E1A8E3B}"/>
                </a:ext>
              </a:extLst>
            </p:cNvPr>
            <p:cNvSpPr/>
            <p:nvPr/>
          </p:nvSpPr>
          <p:spPr>
            <a:xfrm>
              <a:off x="1332404" y="4792984"/>
              <a:ext cx="586125" cy="340889"/>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b="1" dirty="0">
                  <a:solidFill>
                    <a:schemeClr val="tx1"/>
                  </a:solidFill>
                  <a:latin typeface="BIZ UDゴシック" panose="020B0400000000000000" pitchFamily="49" charset="-128"/>
                  <a:ea typeface="BIZ UDゴシック" panose="020B0400000000000000" pitchFamily="49" charset="-128"/>
                </a:rPr>
                <a:t>控除証明書</a:t>
              </a:r>
              <a:endParaRPr lang="en-US" altLang="ja-JP" sz="800" b="1"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800" b="1" dirty="0">
                  <a:solidFill>
                    <a:schemeClr val="tx1"/>
                  </a:solidFill>
                  <a:latin typeface="BIZ UDゴシック" panose="020B0400000000000000" pitchFamily="49" charset="-128"/>
                  <a:ea typeface="BIZ UDゴシック" panose="020B0400000000000000" pitchFamily="49" charset="-128"/>
                </a:rPr>
                <a:t>（データ）</a:t>
              </a:r>
            </a:p>
          </p:txBody>
        </p:sp>
      </p:grpSp>
      <p:pic>
        <p:nvPicPr>
          <p:cNvPr id="50" name="図 49">
            <a:extLst>
              <a:ext uri="{FF2B5EF4-FFF2-40B4-BE49-F238E27FC236}">
                <a16:creationId xmlns:a16="http://schemas.microsoft.com/office/drawing/2014/main" id="{F9437117-647A-4FA3-BFAE-09B65ED2F265}"/>
              </a:ext>
            </a:extLst>
          </p:cNvPr>
          <p:cNvPicPr>
            <a:picLocks noChangeAspect="1"/>
          </p:cNvPicPr>
          <p:nvPr/>
        </p:nvPicPr>
        <p:blipFill>
          <a:blip r:embed="rId9"/>
          <a:stretch>
            <a:fillRect/>
          </a:stretch>
        </p:blipFill>
        <p:spPr>
          <a:xfrm>
            <a:off x="7653532" y="1544777"/>
            <a:ext cx="576000" cy="576000"/>
          </a:xfrm>
          <a:prstGeom prst="rect">
            <a:avLst/>
          </a:prstGeom>
          <a:ln>
            <a:solidFill>
              <a:schemeClr val="tx1"/>
            </a:solidFill>
          </a:ln>
        </p:spPr>
      </p:pic>
      <p:sp>
        <p:nvSpPr>
          <p:cNvPr id="55" name="正方形/長方形 54">
            <a:extLst>
              <a:ext uri="{FF2B5EF4-FFF2-40B4-BE49-F238E27FC236}">
                <a16:creationId xmlns:a16="http://schemas.microsoft.com/office/drawing/2014/main" id="{7216AE7B-95FC-4EE5-9A34-B28ABC0BDC87}"/>
              </a:ext>
            </a:extLst>
          </p:cNvPr>
          <p:cNvSpPr/>
          <p:nvPr/>
        </p:nvSpPr>
        <p:spPr>
          <a:xfrm>
            <a:off x="3736537" y="1859167"/>
            <a:ext cx="3779112" cy="261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lang="ja-JP" altLang="en-US" sz="1000" dirty="0">
                <a:solidFill>
                  <a:schemeClr val="tx1"/>
                </a:solidFill>
                <a:latin typeface="BIZ UDゴシック" panose="020B0400000000000000" pitchFamily="49" charset="-128"/>
                <a:ea typeface="BIZ UDゴシック" panose="020B0400000000000000" pitchFamily="49" charset="-128"/>
              </a:rPr>
              <a:t>マイナポータル連携可能な控除証明書等発行主体一覧</a:t>
            </a:r>
            <a:endParaRPr lang="en-US" altLang="ja-JP" sz="1000" dirty="0">
              <a:solidFill>
                <a:schemeClr val="tx1"/>
              </a:solidFill>
              <a:latin typeface="BIZ UDゴシック" panose="020B0400000000000000" pitchFamily="49" charset="-128"/>
              <a:ea typeface="BIZ UDゴシック" panose="020B0400000000000000" pitchFamily="49" charset="-128"/>
            </a:endParaRPr>
          </a:p>
          <a:p>
            <a:pPr algn="r"/>
            <a:r>
              <a:rPr lang="en-US" altLang="ja-JP" sz="700" dirty="0">
                <a:solidFill>
                  <a:schemeClr val="tx1"/>
                </a:solidFill>
                <a:latin typeface="BIZ UDゴシック" panose="020B0400000000000000" pitchFamily="49" charset="-128"/>
                <a:ea typeface="BIZ UDゴシック" panose="020B0400000000000000" pitchFamily="49" charset="-128"/>
                <a:hlinkClick r:id="rId10"/>
              </a:rPr>
              <a:t>https://www.nta.go.jp/taxes/tetsuzuki/mynumberinfo/list.htm</a:t>
            </a:r>
            <a:endParaRPr lang="en-US" altLang="ja-JP" sz="700" dirty="0">
              <a:solidFill>
                <a:schemeClr val="tx1"/>
              </a:solidFill>
              <a:latin typeface="BIZ UDゴシック" panose="020B0400000000000000" pitchFamily="49" charset="-128"/>
              <a:ea typeface="BIZ UDゴシック" panose="020B0400000000000000" pitchFamily="49" charset="-128"/>
            </a:endParaRPr>
          </a:p>
        </p:txBody>
      </p:sp>
      <p:pic>
        <p:nvPicPr>
          <p:cNvPr id="56" name="図 55">
            <a:extLst>
              <a:ext uri="{FF2B5EF4-FFF2-40B4-BE49-F238E27FC236}">
                <a16:creationId xmlns:a16="http://schemas.microsoft.com/office/drawing/2014/main" id="{0F7FDFE9-C383-4A5F-8A42-CCC8F33B6AC1}"/>
              </a:ext>
            </a:extLst>
          </p:cNvPr>
          <p:cNvPicPr>
            <a:picLocks noChangeAspect="1"/>
          </p:cNvPicPr>
          <p:nvPr/>
        </p:nvPicPr>
        <p:blipFill>
          <a:blip r:embed="rId11"/>
          <a:stretch>
            <a:fillRect/>
          </a:stretch>
        </p:blipFill>
        <p:spPr>
          <a:xfrm>
            <a:off x="11329729" y="1544927"/>
            <a:ext cx="576000" cy="576000"/>
          </a:xfrm>
          <a:prstGeom prst="rect">
            <a:avLst/>
          </a:prstGeom>
          <a:ln>
            <a:solidFill>
              <a:schemeClr val="tx1"/>
            </a:solidFill>
          </a:ln>
        </p:spPr>
      </p:pic>
      <p:sp>
        <p:nvSpPr>
          <p:cNvPr id="57" name="正方形/長方形 56">
            <a:extLst>
              <a:ext uri="{FF2B5EF4-FFF2-40B4-BE49-F238E27FC236}">
                <a16:creationId xmlns:a16="http://schemas.microsoft.com/office/drawing/2014/main" id="{C91C50CB-CEA8-4649-A88B-8CA9E09107D4}"/>
              </a:ext>
            </a:extLst>
          </p:cNvPr>
          <p:cNvSpPr/>
          <p:nvPr/>
        </p:nvSpPr>
        <p:spPr>
          <a:xfrm>
            <a:off x="8450211" y="1859317"/>
            <a:ext cx="2766610" cy="261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lgn="r"/>
            <a:r>
              <a:rPr lang="ja-JP" altLang="en-US" sz="1000" dirty="0">
                <a:solidFill>
                  <a:schemeClr val="tx1"/>
                </a:solidFill>
                <a:latin typeface="BIZ UDゴシック" panose="020B0400000000000000" pitchFamily="49" charset="-128"/>
                <a:ea typeface="BIZ UDゴシック" panose="020B0400000000000000" pitchFamily="49" charset="-128"/>
              </a:rPr>
              <a:t>保険料に係る電子控除証明書の発行主体一覧</a:t>
            </a:r>
            <a:endParaRPr lang="en-US" altLang="ja-JP" sz="1000" dirty="0">
              <a:solidFill>
                <a:schemeClr val="tx1"/>
              </a:solidFill>
              <a:latin typeface="BIZ UDゴシック" panose="020B0400000000000000" pitchFamily="49" charset="-128"/>
              <a:ea typeface="BIZ UDゴシック" panose="020B0400000000000000" pitchFamily="49" charset="-128"/>
            </a:endParaRPr>
          </a:p>
          <a:p>
            <a:pPr algn="r"/>
            <a:r>
              <a:rPr lang="en-US" altLang="ja-JP" sz="700" dirty="0">
                <a:solidFill>
                  <a:schemeClr val="tx1"/>
                </a:solidFill>
                <a:latin typeface="BIZ UDゴシック" panose="020B0400000000000000" pitchFamily="49" charset="-128"/>
                <a:ea typeface="BIZ UDゴシック" panose="020B0400000000000000" pitchFamily="49" charset="-128"/>
                <a:hlinkClick r:id="rId12"/>
              </a:rPr>
              <a:t>https://www.nta.go.jp/users/gensen/nenmatsu/nencho_06.htm</a:t>
            </a:r>
            <a:endParaRPr lang="en-US" altLang="ja-JP" sz="700"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99311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C1D3A219-1194-44E1-BECF-D1CFED40BFCE}"/>
              </a:ext>
            </a:extLst>
          </p:cNvPr>
          <p:cNvPicPr>
            <a:picLocks noChangeAspect="1"/>
          </p:cNvPicPr>
          <p:nvPr/>
        </p:nvPicPr>
        <p:blipFill>
          <a:blip r:embed="rId2"/>
          <a:stretch>
            <a:fillRect/>
          </a:stretch>
        </p:blipFill>
        <p:spPr>
          <a:xfrm>
            <a:off x="7037034" y="1790298"/>
            <a:ext cx="4642591" cy="5047649"/>
          </a:xfrm>
          <a:prstGeom prst="rect">
            <a:avLst/>
          </a:prstGeom>
        </p:spPr>
      </p:pic>
      <p:sp>
        <p:nvSpPr>
          <p:cNvPr id="16" name="テキスト ボックス 4">
            <a:extLst>
              <a:ext uri="{FF2B5EF4-FFF2-40B4-BE49-F238E27FC236}">
                <a16:creationId xmlns:a16="http://schemas.microsoft.com/office/drawing/2014/main" id="{F33850CC-587F-426D-AE6E-094908F70A14}"/>
              </a:ext>
            </a:extLst>
          </p:cNvPr>
          <p:cNvSpPr txBox="1"/>
          <p:nvPr/>
        </p:nvSpPr>
        <p:spPr>
          <a:xfrm>
            <a:off x="712217" y="1100407"/>
            <a:ext cx="1065110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dirty="0">
                <a:latin typeface="BIZ UDゴシック" panose="020B0400000000000000" pitchFamily="49" charset="-128"/>
                <a:ea typeface="BIZ UDゴシック" panose="020B0400000000000000" pitchFamily="49" charset="-128"/>
                <a:cs typeface="Calibri"/>
              </a:rPr>
              <a:t>　ご契約の保険会社等が電子交付に対応していない場合、保険会社等から送付されている</a:t>
            </a:r>
            <a:endParaRPr lang="en-US" altLang="ja-JP" sz="2000" dirty="0">
              <a:latin typeface="BIZ UDゴシック" panose="020B0400000000000000" pitchFamily="49" charset="-128"/>
              <a:ea typeface="BIZ UDゴシック" panose="020B0400000000000000" pitchFamily="49" charset="-128"/>
              <a:cs typeface="Calibri"/>
            </a:endParaRPr>
          </a:p>
          <a:p>
            <a:r>
              <a:rPr lang="ja-JP" altLang="en-US" sz="2000" dirty="0">
                <a:latin typeface="BIZ UDゴシック" panose="020B0400000000000000" pitchFamily="49" charset="-128"/>
                <a:ea typeface="BIZ UDゴシック" panose="020B0400000000000000" pitchFamily="49" charset="-128"/>
                <a:cs typeface="Calibri"/>
              </a:rPr>
              <a:t>控除証明書ハガキ等の内容を「年調ソフト」に入力します。</a:t>
            </a:r>
          </a:p>
        </p:txBody>
      </p:sp>
      <p:sp>
        <p:nvSpPr>
          <p:cNvPr id="4" name="正方形/長方形 3">
            <a:extLst>
              <a:ext uri="{FF2B5EF4-FFF2-40B4-BE49-F238E27FC236}">
                <a16:creationId xmlns:a16="http://schemas.microsoft.com/office/drawing/2014/main" id="{8DB3ACDE-BA78-45E4-91CC-01A0846657E5}"/>
              </a:ext>
            </a:extLst>
          </p:cNvPr>
          <p:cNvSpPr/>
          <p:nvPr/>
        </p:nvSpPr>
        <p:spPr>
          <a:xfrm>
            <a:off x="2875" y="-4313"/>
            <a:ext cx="12191999" cy="6326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a:extLst>
              <a:ext uri="{FF2B5EF4-FFF2-40B4-BE49-F238E27FC236}">
                <a16:creationId xmlns:a16="http://schemas.microsoft.com/office/drawing/2014/main" id="{A705F9A0-E9D4-4C8E-8823-A549CE4AA5DE}"/>
              </a:ext>
            </a:extLst>
          </p:cNvPr>
          <p:cNvSpPr>
            <a:spLocks noGrp="1"/>
          </p:cNvSpPr>
          <p:nvPr>
            <p:ph type="title" idx="4294967295"/>
          </p:nvPr>
        </p:nvSpPr>
        <p:spPr>
          <a:xfrm>
            <a:off x="-1" y="-3175"/>
            <a:ext cx="12189125" cy="639763"/>
          </a:xfrm>
        </p:spPr>
        <p:txBody>
          <a:bodyPr>
            <a:noAutofit/>
          </a:bodyPr>
          <a:lstStyle/>
          <a:p>
            <a:r>
              <a:rPr lang="ja-JP" altLang="en-US" sz="2800" dirty="0">
                <a:latin typeface="BIZ UDゴシック" panose="020B0400000000000000" pitchFamily="49" charset="-128"/>
                <a:ea typeface="BIZ UDゴシック" panose="020B0400000000000000" pitchFamily="49" charset="-128"/>
                <a:cs typeface="Calibri Light"/>
              </a:rPr>
              <a:t>４　従業員のみなさんに行っていただきたいこと（３）</a:t>
            </a:r>
          </a:p>
        </p:txBody>
      </p:sp>
      <p:sp>
        <p:nvSpPr>
          <p:cNvPr id="9" name="スライド番号プレースホルダー 8">
            <a:extLst>
              <a:ext uri="{FF2B5EF4-FFF2-40B4-BE49-F238E27FC236}">
                <a16:creationId xmlns:a16="http://schemas.microsoft.com/office/drawing/2014/main" id="{87123A7F-BC55-4E81-9976-4C222DC3989B}"/>
              </a:ext>
            </a:extLst>
          </p:cNvPr>
          <p:cNvSpPr>
            <a:spLocks noGrp="1"/>
          </p:cNvSpPr>
          <p:nvPr>
            <p:ph type="sldNum" sz="quarter" idx="12"/>
          </p:nvPr>
        </p:nvSpPr>
        <p:spPr>
          <a:xfrm>
            <a:off x="9343845" y="6475682"/>
            <a:ext cx="2743200" cy="365125"/>
          </a:xfrm>
        </p:spPr>
        <p:txBody>
          <a:bodyPr/>
          <a:lstStyle/>
          <a:p>
            <a:fld id="{48F63A3B-78C7-47BE-AE5E-E10140E04643}" type="slidenum">
              <a:rPr lang="en-US" sz="1600" dirty="0"/>
              <a:t>8</a:t>
            </a:fld>
            <a:endParaRPr lang="ja-JP" altLang="en-US" sz="1600" dirty="0"/>
          </a:p>
        </p:txBody>
      </p:sp>
      <p:sp>
        <p:nvSpPr>
          <p:cNvPr id="14" name="テキスト ボックス 4">
            <a:extLst>
              <a:ext uri="{FF2B5EF4-FFF2-40B4-BE49-F238E27FC236}">
                <a16:creationId xmlns:a16="http://schemas.microsoft.com/office/drawing/2014/main" id="{0E99B91D-424C-473B-BACF-2780D5E13150}"/>
              </a:ext>
            </a:extLst>
          </p:cNvPr>
          <p:cNvSpPr txBox="1"/>
          <p:nvPr/>
        </p:nvSpPr>
        <p:spPr>
          <a:xfrm>
            <a:off x="395916" y="683463"/>
            <a:ext cx="1113957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b="1" dirty="0">
                <a:solidFill>
                  <a:srgbClr val="4472C4"/>
                </a:solidFill>
                <a:latin typeface="BIZ UDゴシック" panose="020B0400000000000000" pitchFamily="49" charset="-128"/>
                <a:ea typeface="BIZ UDゴシック" panose="020B0400000000000000" pitchFamily="49" charset="-128"/>
                <a:cs typeface="Calibri"/>
              </a:rPr>
              <a:t>②　保険料控除証明書データの取得</a:t>
            </a:r>
          </a:p>
        </p:txBody>
      </p:sp>
      <p:cxnSp>
        <p:nvCxnSpPr>
          <p:cNvPr id="19" name="カギ線コネクタ 18"/>
          <p:cNvCxnSpPr>
            <a:cxnSpLocks/>
            <a:endCxn id="11" idx="1"/>
          </p:cNvCxnSpPr>
          <p:nvPr/>
        </p:nvCxnSpPr>
        <p:spPr>
          <a:xfrm>
            <a:off x="2721935" y="3368390"/>
            <a:ext cx="4578025" cy="594952"/>
          </a:xfrm>
          <a:prstGeom prst="bentConnector3">
            <a:avLst>
              <a:gd name="adj1" fmla="val 81562"/>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23" name="カギ線コネクタ 22"/>
          <p:cNvCxnSpPr>
            <a:cxnSpLocks/>
            <a:endCxn id="38" idx="1"/>
          </p:cNvCxnSpPr>
          <p:nvPr/>
        </p:nvCxnSpPr>
        <p:spPr>
          <a:xfrm>
            <a:off x="3596274" y="4401230"/>
            <a:ext cx="3703685" cy="733168"/>
          </a:xfrm>
          <a:prstGeom prst="bentConnector3">
            <a:avLst>
              <a:gd name="adj1" fmla="val 49512"/>
            </a:avLst>
          </a:prstGeom>
          <a:ln w="38100">
            <a:tailEnd type="triangle" w="lg" len="lg"/>
          </a:ln>
        </p:spPr>
        <p:style>
          <a:lnRef idx="1">
            <a:schemeClr val="accent2"/>
          </a:lnRef>
          <a:fillRef idx="0">
            <a:schemeClr val="accent2"/>
          </a:fillRef>
          <a:effectRef idx="0">
            <a:schemeClr val="accent2"/>
          </a:effectRef>
          <a:fontRef idx="minor">
            <a:schemeClr val="tx1"/>
          </a:fontRef>
        </p:style>
      </p:cxnSp>
      <p:cxnSp>
        <p:nvCxnSpPr>
          <p:cNvPr id="25" name="カギ線コネクタ 24"/>
          <p:cNvCxnSpPr>
            <a:cxnSpLocks/>
            <a:endCxn id="40" idx="1"/>
          </p:cNvCxnSpPr>
          <p:nvPr/>
        </p:nvCxnSpPr>
        <p:spPr>
          <a:xfrm>
            <a:off x="3596274" y="4723883"/>
            <a:ext cx="3703685" cy="1041440"/>
          </a:xfrm>
          <a:prstGeom prst="bentConnector3">
            <a:avLst>
              <a:gd name="adj1" fmla="val 34982"/>
            </a:avLst>
          </a:prstGeom>
          <a:ln w="38100">
            <a:solidFill>
              <a:schemeClr val="accent6"/>
            </a:solidFill>
            <a:tailEnd type="triangle" w="lg" len="lg"/>
          </a:ln>
        </p:spPr>
        <p:style>
          <a:lnRef idx="1">
            <a:schemeClr val="accent2"/>
          </a:lnRef>
          <a:fillRef idx="0">
            <a:schemeClr val="accent2"/>
          </a:fillRef>
          <a:effectRef idx="0">
            <a:schemeClr val="accent2"/>
          </a:effectRef>
          <a:fontRef idx="minor">
            <a:schemeClr val="tx1"/>
          </a:fontRef>
        </p:style>
      </p:cxnSp>
      <p:cxnSp>
        <p:nvCxnSpPr>
          <p:cNvPr id="37" name="カギ線コネクタ 36"/>
          <p:cNvCxnSpPr>
            <a:cxnSpLocks/>
            <a:endCxn id="30" idx="1"/>
          </p:cNvCxnSpPr>
          <p:nvPr/>
        </p:nvCxnSpPr>
        <p:spPr>
          <a:xfrm>
            <a:off x="3596274" y="4070963"/>
            <a:ext cx="3703685" cy="741544"/>
          </a:xfrm>
          <a:prstGeom prst="bentConnector3">
            <a:avLst>
              <a:gd name="adj1" fmla="val 65405"/>
            </a:avLst>
          </a:prstGeom>
          <a:ln w="38100">
            <a:solidFill>
              <a:srgbClr val="7030A0"/>
            </a:solidFill>
            <a:tailEnd type="triangle" w="lg" len="lg"/>
          </a:ln>
        </p:spPr>
        <p:style>
          <a:lnRef idx="1">
            <a:schemeClr val="accent2"/>
          </a:lnRef>
          <a:fillRef idx="0">
            <a:schemeClr val="accent2"/>
          </a:fillRef>
          <a:effectRef idx="0">
            <a:schemeClr val="accent2"/>
          </a:effectRef>
          <a:fontRef idx="minor">
            <a:schemeClr val="tx1"/>
          </a:fontRef>
        </p:style>
      </p:cxnSp>
      <p:cxnSp>
        <p:nvCxnSpPr>
          <p:cNvPr id="45" name="カギ線コネクタ 44"/>
          <p:cNvCxnSpPr>
            <a:cxnSpLocks/>
          </p:cNvCxnSpPr>
          <p:nvPr/>
        </p:nvCxnSpPr>
        <p:spPr>
          <a:xfrm>
            <a:off x="3590699" y="5105801"/>
            <a:ext cx="3703685" cy="1041440"/>
          </a:xfrm>
          <a:prstGeom prst="bentConnector3">
            <a:avLst>
              <a:gd name="adj1" fmla="val 20579"/>
            </a:avLst>
          </a:prstGeom>
          <a:ln w="38100">
            <a:solidFill>
              <a:srgbClr val="FFC000"/>
            </a:solidFill>
            <a:tailEnd type="triangle" w="lg" len="lg"/>
          </a:ln>
        </p:spPr>
        <p:style>
          <a:lnRef idx="1">
            <a:schemeClr val="accent2"/>
          </a:lnRef>
          <a:fillRef idx="0">
            <a:schemeClr val="accent2"/>
          </a:fillRef>
          <a:effectRef idx="0">
            <a:schemeClr val="accent2"/>
          </a:effectRef>
          <a:fontRef idx="minor">
            <a:schemeClr val="tx1"/>
          </a:fontRef>
        </p:style>
      </p:cxnSp>
      <p:pic>
        <p:nvPicPr>
          <p:cNvPr id="3" name="図 2"/>
          <p:cNvPicPr>
            <a:picLocks noChangeAspect="1"/>
          </p:cNvPicPr>
          <p:nvPr/>
        </p:nvPicPr>
        <p:blipFill>
          <a:blip r:embed="rId3"/>
          <a:stretch>
            <a:fillRect/>
          </a:stretch>
        </p:blipFill>
        <p:spPr>
          <a:xfrm>
            <a:off x="984803" y="2819181"/>
            <a:ext cx="2670279" cy="3164098"/>
          </a:xfrm>
          <a:prstGeom prst="rect">
            <a:avLst/>
          </a:prstGeom>
        </p:spPr>
      </p:pic>
      <p:sp>
        <p:nvSpPr>
          <p:cNvPr id="11" name="正方形/長方形 10">
            <a:extLst>
              <a:ext uri="{FF2B5EF4-FFF2-40B4-BE49-F238E27FC236}">
                <a16:creationId xmlns:a16="http://schemas.microsoft.com/office/drawing/2014/main" id="{5DCB06D2-DCCD-438F-BEE5-6C91C7F89FE0}"/>
              </a:ext>
            </a:extLst>
          </p:cNvPr>
          <p:cNvSpPr/>
          <p:nvPr/>
        </p:nvSpPr>
        <p:spPr>
          <a:xfrm>
            <a:off x="7299960" y="3855720"/>
            <a:ext cx="2363153" cy="215243"/>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95AFDD0D-A0B7-45C9-B67D-AABAA9E337F5}"/>
              </a:ext>
            </a:extLst>
          </p:cNvPr>
          <p:cNvSpPr/>
          <p:nvPr/>
        </p:nvSpPr>
        <p:spPr>
          <a:xfrm>
            <a:off x="7299959" y="4648200"/>
            <a:ext cx="2320291" cy="328613"/>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288DBC4A-7AD0-41B4-A890-412939CCB592}"/>
              </a:ext>
            </a:extLst>
          </p:cNvPr>
          <p:cNvSpPr/>
          <p:nvPr/>
        </p:nvSpPr>
        <p:spPr>
          <a:xfrm>
            <a:off x="7299959" y="5024178"/>
            <a:ext cx="3006091" cy="220439"/>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FB0023EB-4052-450D-812A-F0DCF7F06295}"/>
              </a:ext>
            </a:extLst>
          </p:cNvPr>
          <p:cNvSpPr/>
          <p:nvPr/>
        </p:nvSpPr>
        <p:spPr>
          <a:xfrm>
            <a:off x="7299959" y="5638801"/>
            <a:ext cx="3006091" cy="253044"/>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5DC3F108-A294-446A-B4E4-AEB741C9546E}"/>
              </a:ext>
            </a:extLst>
          </p:cNvPr>
          <p:cNvSpPr/>
          <p:nvPr/>
        </p:nvSpPr>
        <p:spPr>
          <a:xfrm>
            <a:off x="7299959" y="5938752"/>
            <a:ext cx="3124201" cy="387389"/>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1858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C9C77FB4-50F3-48F5-807F-E616A4F8C5E3}"/>
              </a:ext>
            </a:extLst>
          </p:cNvPr>
          <p:cNvSpPr/>
          <p:nvPr/>
        </p:nvSpPr>
        <p:spPr>
          <a:xfrm>
            <a:off x="879894" y="1059611"/>
            <a:ext cx="9444958" cy="76199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ゴシック" panose="020B0400000000000000" pitchFamily="49" charset="-128"/>
              <a:ea typeface="BIZ UDゴシック" panose="020B0400000000000000" pitchFamily="49" charset="-128"/>
            </a:endParaRPr>
          </a:p>
        </p:txBody>
      </p:sp>
      <p:sp>
        <p:nvSpPr>
          <p:cNvPr id="4" name="正方形/長方形 3">
            <a:extLst>
              <a:ext uri="{FF2B5EF4-FFF2-40B4-BE49-F238E27FC236}">
                <a16:creationId xmlns:a16="http://schemas.microsoft.com/office/drawing/2014/main" id="{8DB3ACDE-BA78-45E4-91CC-01A0846657E5}"/>
              </a:ext>
            </a:extLst>
          </p:cNvPr>
          <p:cNvSpPr/>
          <p:nvPr/>
        </p:nvSpPr>
        <p:spPr>
          <a:xfrm>
            <a:off x="2875" y="-4313"/>
            <a:ext cx="12191999" cy="6326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a:extLst>
              <a:ext uri="{FF2B5EF4-FFF2-40B4-BE49-F238E27FC236}">
                <a16:creationId xmlns:a16="http://schemas.microsoft.com/office/drawing/2014/main" id="{A705F9A0-E9D4-4C8E-8823-A549CE4AA5DE}"/>
              </a:ext>
            </a:extLst>
          </p:cNvPr>
          <p:cNvSpPr>
            <a:spLocks noGrp="1"/>
          </p:cNvSpPr>
          <p:nvPr>
            <p:ph type="title" idx="4294967295"/>
          </p:nvPr>
        </p:nvSpPr>
        <p:spPr>
          <a:xfrm>
            <a:off x="0" y="-3175"/>
            <a:ext cx="12192000" cy="639763"/>
          </a:xfrm>
        </p:spPr>
        <p:txBody>
          <a:bodyPr>
            <a:noAutofit/>
          </a:bodyPr>
          <a:lstStyle/>
          <a:p>
            <a:r>
              <a:rPr lang="ja-JP" altLang="en-US" sz="2800" dirty="0">
                <a:latin typeface="BIZ UDゴシック" panose="020B0400000000000000" pitchFamily="49" charset="-128"/>
                <a:ea typeface="BIZ UDゴシック" panose="020B0400000000000000" pitchFamily="49" charset="-128"/>
                <a:cs typeface="Calibri Light"/>
              </a:rPr>
              <a:t>４　従業員のみなさんに行っていただきたいこと（４）</a:t>
            </a:r>
          </a:p>
        </p:txBody>
      </p:sp>
      <p:sp>
        <p:nvSpPr>
          <p:cNvPr id="9" name="スライド番号プレースホルダー 8">
            <a:extLst>
              <a:ext uri="{FF2B5EF4-FFF2-40B4-BE49-F238E27FC236}">
                <a16:creationId xmlns:a16="http://schemas.microsoft.com/office/drawing/2014/main" id="{87123A7F-BC55-4E81-9976-4C222DC3989B}"/>
              </a:ext>
            </a:extLst>
          </p:cNvPr>
          <p:cNvSpPr>
            <a:spLocks noGrp="1"/>
          </p:cNvSpPr>
          <p:nvPr>
            <p:ph type="sldNum" sz="quarter" idx="12"/>
          </p:nvPr>
        </p:nvSpPr>
        <p:spPr>
          <a:xfrm>
            <a:off x="11726073" y="6485746"/>
            <a:ext cx="360972" cy="365125"/>
          </a:xfrm>
        </p:spPr>
        <p:txBody>
          <a:bodyPr/>
          <a:lstStyle/>
          <a:p>
            <a:fld id="{48F63A3B-78C7-47BE-AE5E-E10140E04643}" type="slidenum">
              <a:rPr lang="en-US" sz="1600" dirty="0"/>
              <a:t>9</a:t>
            </a:fld>
            <a:endParaRPr lang="ja-JP" altLang="en-US" sz="1600"/>
          </a:p>
        </p:txBody>
      </p:sp>
      <p:sp>
        <p:nvSpPr>
          <p:cNvPr id="14" name="テキスト ボックス 4">
            <a:extLst>
              <a:ext uri="{FF2B5EF4-FFF2-40B4-BE49-F238E27FC236}">
                <a16:creationId xmlns:a16="http://schemas.microsoft.com/office/drawing/2014/main" id="{0E99B91D-424C-473B-BACF-2780D5E13150}"/>
              </a:ext>
            </a:extLst>
          </p:cNvPr>
          <p:cNvSpPr txBox="1"/>
          <p:nvPr/>
        </p:nvSpPr>
        <p:spPr>
          <a:xfrm>
            <a:off x="395916" y="654708"/>
            <a:ext cx="1113957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b="1" dirty="0">
                <a:solidFill>
                  <a:srgbClr val="4472C4"/>
                </a:solidFill>
                <a:latin typeface="BIZ UDゴシック" panose="020B0400000000000000" pitchFamily="49" charset="-128"/>
                <a:ea typeface="BIZ UDゴシック" panose="020B0400000000000000" pitchFamily="49" charset="-128"/>
                <a:cs typeface="Calibri"/>
              </a:rPr>
              <a:t>②Ａ　マイナポータル連携による取得</a:t>
            </a:r>
          </a:p>
        </p:txBody>
      </p:sp>
      <p:sp>
        <p:nvSpPr>
          <p:cNvPr id="15" name="テキスト ボックス 4">
            <a:extLst>
              <a:ext uri="{FF2B5EF4-FFF2-40B4-BE49-F238E27FC236}">
                <a16:creationId xmlns:a16="http://schemas.microsoft.com/office/drawing/2014/main" id="{89A97F76-363C-4988-A446-EA49539A1A4B}"/>
              </a:ext>
            </a:extLst>
          </p:cNvPr>
          <p:cNvSpPr txBox="1"/>
          <p:nvPr/>
        </p:nvSpPr>
        <p:spPr>
          <a:xfrm>
            <a:off x="1071651" y="1114784"/>
            <a:ext cx="95047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Ø"/>
            </a:pPr>
            <a:r>
              <a:rPr lang="ja-JP" altLang="en-US" sz="2000" dirty="0">
                <a:latin typeface="BIZ UDゴシック" panose="020B0400000000000000" pitchFamily="49" charset="-128"/>
                <a:ea typeface="BIZ UDゴシック" panose="020B0400000000000000" pitchFamily="49" charset="-128"/>
                <a:cs typeface="Calibri"/>
              </a:rPr>
              <a:t>マイナンバーカードが必要</a:t>
            </a:r>
            <a:endParaRPr lang="ja-JP" dirty="0">
              <a:latin typeface="BIZ UDゴシック" panose="020B0400000000000000" pitchFamily="49" charset="-128"/>
              <a:ea typeface="BIZ UDゴシック" panose="020B0400000000000000" pitchFamily="49" charset="-128"/>
            </a:endParaRPr>
          </a:p>
          <a:p>
            <a:pPr marL="342900" indent="-342900">
              <a:buFont typeface="Wingdings"/>
              <a:buChar char="Ø"/>
            </a:pPr>
            <a:r>
              <a:rPr lang="ja-JP" altLang="en-US" sz="2000" dirty="0">
                <a:latin typeface="BIZ UDゴシック" panose="020B0400000000000000" pitchFamily="49" charset="-128"/>
                <a:ea typeface="BIZ UDゴシック" panose="020B0400000000000000" pitchFamily="49" charset="-128"/>
                <a:cs typeface="Calibri"/>
              </a:rPr>
              <a:t>複数の保険会社等の証明書データを一括で取得、自動入力可能</a:t>
            </a:r>
          </a:p>
        </p:txBody>
      </p:sp>
      <p:sp>
        <p:nvSpPr>
          <p:cNvPr id="7" name="テキスト ボックス 4">
            <a:extLst>
              <a:ext uri="{FF2B5EF4-FFF2-40B4-BE49-F238E27FC236}">
                <a16:creationId xmlns:a16="http://schemas.microsoft.com/office/drawing/2014/main" id="{697B189B-9C07-4A8E-AD6E-29948A1D6501}"/>
              </a:ext>
            </a:extLst>
          </p:cNvPr>
          <p:cNvSpPr txBox="1"/>
          <p:nvPr/>
        </p:nvSpPr>
        <p:spPr>
          <a:xfrm>
            <a:off x="625951" y="1931421"/>
            <a:ext cx="1078014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dirty="0">
                <a:solidFill>
                  <a:srgbClr val="4472C4"/>
                </a:solidFill>
                <a:latin typeface="BIZ UDゴシック" panose="020B0400000000000000" pitchFamily="49" charset="-128"/>
                <a:ea typeface="BIZ UDゴシック" panose="020B0400000000000000" pitchFamily="49" charset="-128"/>
                <a:cs typeface="Calibri"/>
              </a:rPr>
              <a:t>【手順１】</a:t>
            </a:r>
            <a:r>
              <a:rPr lang="ja-JP" altLang="en-US" sz="2000" dirty="0">
                <a:latin typeface="BIZ UDゴシック" panose="020B0400000000000000" pitchFamily="49" charset="-128"/>
                <a:ea typeface="BIZ UDゴシック" panose="020B0400000000000000" pitchFamily="49" charset="-128"/>
                <a:cs typeface="Calibri"/>
              </a:rPr>
              <a:t>マイナンバーカードの取得をします。</a:t>
            </a:r>
            <a:r>
              <a:rPr lang="ja-JP" sz="2000" dirty="0">
                <a:latin typeface="BIZ UDゴシック" panose="020B0400000000000000" pitchFamily="49" charset="-128"/>
                <a:ea typeface="BIZ UDゴシック" panose="020B0400000000000000" pitchFamily="49" charset="-128"/>
                <a:cs typeface="Calibri"/>
              </a:rPr>
              <a:t>（申請から１か月程度かかります</a:t>
            </a:r>
            <a:r>
              <a:rPr lang="ja-JP" altLang="en-US" sz="2000" dirty="0">
                <a:latin typeface="BIZ UDゴシック" panose="020B0400000000000000" pitchFamily="49" charset="-128"/>
                <a:ea typeface="BIZ UDゴシック" panose="020B0400000000000000" pitchFamily="49" charset="-128"/>
                <a:cs typeface="Calibri"/>
              </a:rPr>
              <a:t>。</a:t>
            </a:r>
            <a:r>
              <a:rPr lang="ja-JP" sz="2000" dirty="0">
                <a:latin typeface="BIZ UDゴシック" panose="020B0400000000000000" pitchFamily="49" charset="-128"/>
                <a:ea typeface="BIZ UDゴシック" panose="020B0400000000000000" pitchFamily="49" charset="-128"/>
                <a:cs typeface="Calibri"/>
              </a:rPr>
              <a:t>）</a:t>
            </a:r>
            <a:endParaRPr lang="ja-JP" altLang="en-US" sz="2000" dirty="0">
              <a:latin typeface="BIZ UDゴシック" panose="020B0400000000000000" pitchFamily="49" charset="-128"/>
              <a:ea typeface="BIZ UDゴシック" panose="020B0400000000000000" pitchFamily="49" charset="-128"/>
              <a:cs typeface="Calibri"/>
            </a:endParaRPr>
          </a:p>
          <a:p>
            <a:endParaRPr lang="en-US" altLang="ja-JP" sz="2000" dirty="0">
              <a:solidFill>
                <a:schemeClr val="accent1"/>
              </a:solidFill>
              <a:latin typeface="BIZ UDゴシック" panose="020B0400000000000000" pitchFamily="49" charset="-128"/>
              <a:ea typeface="BIZ UDゴシック" panose="020B0400000000000000" pitchFamily="49" charset="-128"/>
              <a:cs typeface="Calibri"/>
            </a:endParaRPr>
          </a:p>
          <a:p>
            <a:r>
              <a:rPr lang="ja-JP" altLang="en-US" sz="2000" dirty="0">
                <a:solidFill>
                  <a:srgbClr val="4472C4"/>
                </a:solidFill>
                <a:latin typeface="BIZ UDゴシック" panose="020B0400000000000000" pitchFamily="49" charset="-128"/>
                <a:ea typeface="BIZ UDゴシック" panose="020B0400000000000000" pitchFamily="49" charset="-128"/>
                <a:cs typeface="Calibri"/>
              </a:rPr>
              <a:t>【手順２】</a:t>
            </a:r>
            <a:r>
              <a:rPr lang="ja-JP" altLang="en-US" sz="2000" dirty="0">
                <a:latin typeface="BIZ UDゴシック" panose="020B0400000000000000" pitchFamily="49" charset="-128"/>
                <a:ea typeface="BIZ UDゴシック" panose="020B0400000000000000" pitchFamily="49" charset="-128"/>
                <a:cs typeface="Calibri"/>
              </a:rPr>
              <a:t>マイナポータルの開設（登録）</a:t>
            </a:r>
          </a:p>
        </p:txBody>
      </p:sp>
      <p:sp>
        <p:nvSpPr>
          <p:cNvPr id="11" name="テキスト ボックス 4">
            <a:extLst>
              <a:ext uri="{FF2B5EF4-FFF2-40B4-BE49-F238E27FC236}">
                <a16:creationId xmlns:a16="http://schemas.microsoft.com/office/drawing/2014/main" id="{661E0EFE-416F-4BB4-8254-892FD095CAF1}"/>
              </a:ext>
            </a:extLst>
          </p:cNvPr>
          <p:cNvSpPr txBox="1"/>
          <p:nvPr/>
        </p:nvSpPr>
        <p:spPr>
          <a:xfrm>
            <a:off x="625951" y="4288885"/>
            <a:ext cx="1098142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dirty="0">
                <a:solidFill>
                  <a:srgbClr val="4472C4"/>
                </a:solidFill>
                <a:latin typeface="BIZ UDゴシック" panose="020B0400000000000000" pitchFamily="49" charset="-128"/>
                <a:ea typeface="BIZ UDゴシック" panose="020B0400000000000000" pitchFamily="49" charset="-128"/>
                <a:cs typeface="Calibri"/>
              </a:rPr>
              <a:t>【手順３】</a:t>
            </a:r>
            <a:r>
              <a:rPr lang="ja-JP" altLang="en-US" sz="2000" dirty="0">
                <a:latin typeface="BIZ UDゴシック" panose="020B0400000000000000" pitchFamily="49" charset="-128"/>
                <a:ea typeface="BIZ UDゴシック" panose="020B0400000000000000" pitchFamily="49" charset="-128"/>
                <a:cs typeface="Calibri"/>
              </a:rPr>
              <a:t>マイナポータル</a:t>
            </a:r>
            <a:r>
              <a:rPr lang="ja-JP" altLang="en-US" sz="1200" dirty="0">
                <a:latin typeface="BIZ UDゴシック" panose="020B0400000000000000" pitchFamily="49" charset="-128"/>
                <a:ea typeface="BIZ UDゴシック" panose="020B0400000000000000" pitchFamily="49" charset="-128"/>
                <a:cs typeface="Calibri"/>
              </a:rPr>
              <a:t>（外部サイトとの連携）</a:t>
            </a:r>
            <a:r>
              <a:rPr lang="ja-JP" altLang="en-US" sz="2000" dirty="0">
                <a:latin typeface="BIZ UDゴシック" panose="020B0400000000000000" pitchFamily="49" charset="-128"/>
                <a:ea typeface="BIZ UDゴシック" panose="020B0400000000000000" pitchFamily="49" charset="-128"/>
                <a:cs typeface="Calibri"/>
              </a:rPr>
              <a:t>で</a:t>
            </a:r>
            <a:r>
              <a:rPr lang="ja-JP" sz="2000" dirty="0">
                <a:latin typeface="BIZ UDゴシック" panose="020B0400000000000000" pitchFamily="49" charset="-128"/>
                <a:ea typeface="BIZ UDゴシック" panose="020B0400000000000000" pitchFamily="49" charset="-128"/>
                <a:cs typeface="Calibri"/>
              </a:rPr>
              <a:t>以下のサービスと</a:t>
            </a:r>
            <a:r>
              <a:rPr lang="ja-JP" altLang="en-US" sz="2000" dirty="0">
                <a:latin typeface="BIZ UDゴシック" panose="020B0400000000000000" pitchFamily="49" charset="-128"/>
                <a:ea typeface="BIZ UDゴシック" panose="020B0400000000000000" pitchFamily="49" charset="-128"/>
                <a:cs typeface="Calibri"/>
              </a:rPr>
              <a:t>の連携を</a:t>
            </a:r>
            <a:r>
              <a:rPr lang="ja-JP" sz="2000" dirty="0">
                <a:latin typeface="BIZ UDゴシック" panose="020B0400000000000000" pitchFamily="49" charset="-128"/>
                <a:ea typeface="BIZ UDゴシック" panose="020B0400000000000000" pitchFamily="49" charset="-128"/>
                <a:cs typeface="Calibri"/>
              </a:rPr>
              <a:t>設定します。</a:t>
            </a:r>
            <a:endParaRPr lang="ja-JP" altLang="en-US" sz="2000" dirty="0">
              <a:latin typeface="BIZ UDゴシック" panose="020B0400000000000000" pitchFamily="49" charset="-128"/>
              <a:ea typeface="BIZ UDゴシック" panose="020B0400000000000000" pitchFamily="49" charset="-128"/>
              <a:cs typeface="Calibri"/>
            </a:endParaRPr>
          </a:p>
        </p:txBody>
      </p:sp>
      <p:sp>
        <p:nvSpPr>
          <p:cNvPr id="12" name="テキスト ボックス 4">
            <a:extLst>
              <a:ext uri="{FF2B5EF4-FFF2-40B4-BE49-F238E27FC236}">
                <a16:creationId xmlns:a16="http://schemas.microsoft.com/office/drawing/2014/main" id="{69909070-6589-4C87-ACC6-F548F91EF275}"/>
              </a:ext>
            </a:extLst>
          </p:cNvPr>
          <p:cNvSpPr txBox="1"/>
          <p:nvPr/>
        </p:nvSpPr>
        <p:spPr>
          <a:xfrm>
            <a:off x="1892954" y="2849056"/>
            <a:ext cx="9283046"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ja-JP" sz="2000" dirty="0">
                <a:latin typeface="BIZ UDゴシック" panose="020B0400000000000000" pitchFamily="49" charset="-128"/>
                <a:ea typeface="BIZ UDゴシック" panose="020B0400000000000000" pitchFamily="49" charset="-128"/>
                <a:cs typeface="Calibri"/>
              </a:rPr>
              <a:t>マイナポータル</a:t>
            </a:r>
            <a:r>
              <a:rPr lang="ja-JP" altLang="en-US" sz="2000" dirty="0">
                <a:latin typeface="BIZ UDゴシック" panose="020B0400000000000000" pitchFamily="49" charset="-128"/>
                <a:ea typeface="BIZ UDゴシック" panose="020B0400000000000000" pitchFamily="49" charset="-128"/>
                <a:cs typeface="Calibri"/>
              </a:rPr>
              <a:t>（右のＱＲコード）の「やること」から</a:t>
            </a:r>
            <a:endParaRPr lang="en-US" altLang="ja-JP" sz="2000" dirty="0">
              <a:latin typeface="BIZ UDゴシック" panose="020B0400000000000000" pitchFamily="49" charset="-128"/>
              <a:ea typeface="BIZ UDゴシック" panose="020B0400000000000000" pitchFamily="49" charset="-128"/>
              <a:cs typeface="Calibri"/>
            </a:endParaRPr>
          </a:p>
          <a:p>
            <a:pPr algn="just"/>
            <a:r>
              <a:rPr lang="ja-JP" sz="2000" dirty="0">
                <a:latin typeface="BIZ UDゴシック" panose="020B0400000000000000" pitchFamily="49" charset="-128"/>
                <a:ea typeface="BIZ UDゴシック" panose="020B0400000000000000" pitchFamily="49" charset="-128"/>
                <a:cs typeface="Calibri"/>
              </a:rPr>
              <a:t>利用者登録を</a:t>
            </a:r>
            <a:r>
              <a:rPr lang="ja-JP" altLang="en-US" sz="2000" dirty="0">
                <a:latin typeface="BIZ UDゴシック" panose="020B0400000000000000" pitchFamily="49" charset="-128"/>
                <a:ea typeface="BIZ UDゴシック" panose="020B0400000000000000" pitchFamily="49" charset="-128"/>
                <a:cs typeface="Calibri"/>
              </a:rPr>
              <a:t>行い</a:t>
            </a:r>
            <a:r>
              <a:rPr lang="ja-JP" sz="2000" dirty="0">
                <a:latin typeface="BIZ UDゴシック" panose="020B0400000000000000" pitchFamily="49" charset="-128"/>
                <a:ea typeface="BIZ UDゴシック" panose="020B0400000000000000" pitchFamily="49" charset="-128"/>
                <a:cs typeface="Calibri"/>
              </a:rPr>
              <a:t>ます。</a:t>
            </a:r>
            <a:r>
              <a:rPr lang="ja-JP" altLang="en-US" sz="1400" dirty="0">
                <a:latin typeface="BIZ UDゴシック" panose="020B0400000000000000" pitchFamily="49" charset="-128"/>
                <a:ea typeface="BIZ UDゴシック" panose="020B0400000000000000" pitchFamily="49" charset="-128"/>
                <a:cs typeface="Calibri"/>
              </a:rPr>
              <a:t>ＵＲＬ：</a:t>
            </a:r>
            <a:r>
              <a:rPr lang="en-US" altLang="ja-JP" sz="1400" dirty="0">
                <a:latin typeface="BIZ UDゴシック" panose="020B0400000000000000" pitchFamily="49" charset="-128"/>
                <a:ea typeface="BIZ UDゴシック" panose="020B0400000000000000" pitchFamily="49" charset="-128"/>
                <a:cs typeface="+mn-lt"/>
                <a:hlinkClick r:id="rId2"/>
              </a:rPr>
              <a:t>https://myna.go.jp</a:t>
            </a:r>
            <a:endParaRPr lang="en-US" altLang="ja-JP" sz="1400" dirty="0">
              <a:latin typeface="BIZ UDゴシック" panose="020B0400000000000000" pitchFamily="49" charset="-128"/>
              <a:ea typeface="BIZ UDゴシック" panose="020B0400000000000000" pitchFamily="49" charset="-128"/>
              <a:cs typeface="Calibri"/>
            </a:endParaRPr>
          </a:p>
          <a:p>
            <a:pPr algn="just"/>
            <a:endParaRPr lang="en-US" altLang="ja-JP" sz="600" dirty="0">
              <a:latin typeface="BIZ UDゴシック" panose="020B0400000000000000" pitchFamily="49" charset="-128"/>
              <a:ea typeface="BIZ UDゴシック" panose="020B0400000000000000" pitchFamily="49" charset="-128"/>
              <a:cs typeface="+mn-lt"/>
            </a:endParaRPr>
          </a:p>
          <a:p>
            <a:r>
              <a:rPr lang="en-US" altLang="ja-JP" sz="1400" dirty="0">
                <a:latin typeface="BIZ UDゴシック" panose="020B0400000000000000" pitchFamily="49" charset="-128"/>
                <a:ea typeface="BIZ UDゴシック" panose="020B0400000000000000" pitchFamily="49" charset="-128"/>
                <a:cs typeface="+mn-lt"/>
              </a:rPr>
              <a:t>※</a:t>
            </a:r>
            <a:r>
              <a:rPr lang="ja-JP" altLang="en-US" sz="1400" dirty="0">
                <a:latin typeface="BIZ UDゴシック" panose="020B0400000000000000" pitchFamily="49" charset="-128"/>
                <a:ea typeface="BIZ UDゴシック" panose="020B0400000000000000" pitchFamily="49" charset="-128"/>
                <a:cs typeface="+mn-lt"/>
              </a:rPr>
              <a:t>マイナンバーカードの読取り用ＩＣカードリーダライタ</a:t>
            </a:r>
            <a:r>
              <a:rPr lang="ja-JP" altLang="en-US" sz="1200" dirty="0">
                <a:latin typeface="BIZ UDゴシック" panose="020B0400000000000000" pitchFamily="49" charset="-128"/>
                <a:ea typeface="BIZ UDゴシック" panose="020B0400000000000000" pitchFamily="49" charset="-128"/>
                <a:cs typeface="+mn-lt"/>
              </a:rPr>
              <a:t>（又は対応スマートフォン）</a:t>
            </a:r>
            <a:r>
              <a:rPr lang="ja-JP" altLang="en-US" sz="1400" dirty="0">
                <a:latin typeface="BIZ UDゴシック" panose="020B0400000000000000" pitchFamily="49" charset="-128"/>
                <a:ea typeface="BIZ UDゴシック" panose="020B0400000000000000" pitchFamily="49" charset="-128"/>
                <a:cs typeface="+mn-lt"/>
              </a:rPr>
              <a:t>が必要です。</a:t>
            </a:r>
            <a:endParaRPr lang="en-US" altLang="ja-JP" sz="1400" dirty="0">
              <a:latin typeface="BIZ UDゴシック" panose="020B0400000000000000" pitchFamily="49" charset="-128"/>
              <a:ea typeface="BIZ UDゴシック" panose="020B0400000000000000" pitchFamily="49" charset="-128"/>
              <a:cs typeface="+mn-lt"/>
            </a:endParaRPr>
          </a:p>
          <a:p>
            <a:r>
              <a:rPr lang="ja-JP" altLang="en-US" sz="1400" dirty="0">
                <a:latin typeface="BIZ UDゴシック" panose="020B0400000000000000" pitchFamily="49" charset="-128"/>
                <a:ea typeface="BIZ UDゴシック" panose="020B0400000000000000" pitchFamily="49" charset="-128"/>
                <a:cs typeface="+mn-lt"/>
              </a:rPr>
              <a:t>対応スマートフォン一覧　ＵＲＬ：</a:t>
            </a:r>
            <a:r>
              <a:rPr lang="en-US" altLang="ja-JP" sz="1400" dirty="0">
                <a:latin typeface="BIZ UDゴシック" panose="020B0400000000000000" pitchFamily="49" charset="-128"/>
                <a:ea typeface="BIZ UDゴシック" panose="020B0400000000000000" pitchFamily="49" charset="-128"/>
                <a:cs typeface="+mn-lt"/>
                <a:hlinkClick r:id="rId3"/>
              </a:rPr>
              <a:t>https://www.jpki.go.jp/prepare/pdf/nfclist.pdf</a:t>
            </a:r>
            <a:endParaRPr lang="ja-JP" sz="1400" dirty="0">
              <a:latin typeface="BIZ UDゴシック" panose="020B0400000000000000" pitchFamily="49" charset="-128"/>
              <a:ea typeface="BIZ UDゴシック" panose="020B0400000000000000" pitchFamily="49" charset="-128"/>
              <a:cs typeface="+mn-lt"/>
            </a:endParaRPr>
          </a:p>
        </p:txBody>
      </p:sp>
      <p:sp>
        <p:nvSpPr>
          <p:cNvPr id="16" name="テキスト ボックス 4">
            <a:extLst>
              <a:ext uri="{FF2B5EF4-FFF2-40B4-BE49-F238E27FC236}">
                <a16:creationId xmlns:a16="http://schemas.microsoft.com/office/drawing/2014/main" id="{24E97DE7-5891-445E-A940-19763BF823E0}"/>
              </a:ext>
            </a:extLst>
          </p:cNvPr>
          <p:cNvSpPr txBox="1"/>
          <p:nvPr/>
        </p:nvSpPr>
        <p:spPr>
          <a:xfrm>
            <a:off x="1532859" y="4688995"/>
            <a:ext cx="9151016"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Wingdings"/>
              <a:buChar char="Ø"/>
            </a:pPr>
            <a:r>
              <a:rPr lang="ja-JP" altLang="en-US" sz="2000" dirty="0">
                <a:latin typeface="BIZ UDゴシック" panose="020B0400000000000000" pitchFamily="49" charset="-128"/>
                <a:ea typeface="BIZ UDゴシック" panose="020B0400000000000000" pitchFamily="49" charset="-128"/>
                <a:cs typeface="+mn-lt"/>
              </a:rPr>
              <a:t>控除証明書、年末残高証明書・・・「ｅ－私書箱」又は「ＭｙＰｏｓｔ」</a:t>
            </a:r>
            <a:endParaRPr lang="ja-JP" dirty="0">
              <a:latin typeface="BIZ UDゴシック" panose="020B0400000000000000" pitchFamily="49" charset="-128"/>
              <a:ea typeface="BIZ UDゴシック" panose="020B0400000000000000" pitchFamily="49" charset="-128"/>
            </a:endParaRPr>
          </a:p>
          <a:p>
            <a:r>
              <a:rPr lang="ja-JP" altLang="en-US" sz="1400" dirty="0">
                <a:latin typeface="BIZ UDゴシック" panose="020B0400000000000000" pitchFamily="49" charset="-128"/>
                <a:ea typeface="BIZ UDゴシック" panose="020B0400000000000000" pitchFamily="49" charset="-128"/>
                <a:cs typeface="+mn-lt"/>
              </a:rPr>
              <a:t>　　　どのサービスと連携するかは、次のＱＲコード</a:t>
            </a:r>
            <a:r>
              <a:rPr lang="ja-JP" altLang="en-US" sz="1400">
                <a:latin typeface="BIZ UDゴシック" panose="020B0400000000000000" pitchFamily="49" charset="-128"/>
                <a:ea typeface="BIZ UDゴシック" panose="020B0400000000000000" pitchFamily="49" charset="-128"/>
                <a:cs typeface="+mn-lt"/>
              </a:rPr>
              <a:t>又はＵＲＬから</a:t>
            </a:r>
            <a:r>
              <a:rPr lang="ja-JP" altLang="en-US" sz="1400" dirty="0">
                <a:latin typeface="BIZ UDゴシック" panose="020B0400000000000000" pitchFamily="49" charset="-128"/>
                <a:ea typeface="BIZ UDゴシック" panose="020B0400000000000000" pitchFamily="49" charset="-128"/>
                <a:cs typeface="+mn-lt"/>
              </a:rPr>
              <a:t>ご確認ください。</a:t>
            </a:r>
            <a:endParaRPr lang="en-US" altLang="ja-JP" sz="1400" dirty="0">
              <a:latin typeface="BIZ UDゴシック" panose="020B0400000000000000" pitchFamily="49" charset="-128"/>
              <a:ea typeface="BIZ UDゴシック" panose="020B0400000000000000" pitchFamily="49" charset="-128"/>
              <a:cs typeface="+mn-lt"/>
            </a:endParaRPr>
          </a:p>
          <a:p>
            <a:pPr algn="just"/>
            <a:r>
              <a:rPr lang="ja-JP" altLang="en-US" sz="1600" dirty="0">
                <a:latin typeface="BIZ UDゴシック" panose="020B0400000000000000" pitchFamily="49" charset="-128"/>
                <a:ea typeface="BIZ UDゴシック" panose="020B0400000000000000" pitchFamily="49" charset="-128"/>
                <a:cs typeface="+mn-lt"/>
              </a:rPr>
              <a:t>　　　　　　　　　　　　　　</a:t>
            </a:r>
            <a:endParaRPr lang="en-US" altLang="ja-JP" sz="1600" dirty="0">
              <a:latin typeface="BIZ UDゴシック" panose="020B0400000000000000" pitchFamily="49" charset="-128"/>
              <a:ea typeface="BIZ UDゴシック" panose="020B0400000000000000" pitchFamily="49" charset="-128"/>
              <a:cs typeface="+mn-lt"/>
            </a:endParaRPr>
          </a:p>
          <a:p>
            <a:pPr algn="just"/>
            <a:endParaRPr lang="en-US" altLang="ja-JP" sz="1600" dirty="0">
              <a:latin typeface="BIZ UDゴシック" panose="020B0400000000000000" pitchFamily="49" charset="-128"/>
              <a:ea typeface="BIZ UDゴシック" panose="020B0400000000000000" pitchFamily="49" charset="-128"/>
              <a:cs typeface="+mn-lt"/>
            </a:endParaRPr>
          </a:p>
          <a:p>
            <a:pPr algn="just"/>
            <a:endParaRPr lang="ja-JP" altLang="en-US" sz="1600" dirty="0">
              <a:latin typeface="BIZ UDゴシック" panose="020B0400000000000000" pitchFamily="49" charset="-128"/>
              <a:ea typeface="BIZ UDゴシック" panose="020B0400000000000000" pitchFamily="49" charset="-128"/>
              <a:cs typeface="+mn-lt"/>
            </a:endParaRPr>
          </a:p>
          <a:p>
            <a:pPr marL="342900" indent="-342900" algn="just">
              <a:buFont typeface="Wingdings"/>
              <a:buChar char="Ø"/>
            </a:pPr>
            <a:r>
              <a:rPr lang="ja-JP" altLang="en-US" sz="2000" dirty="0">
                <a:latin typeface="BIZ UDゴシック" panose="020B0400000000000000" pitchFamily="49" charset="-128"/>
                <a:ea typeface="BIZ UDゴシック" panose="020B0400000000000000" pitchFamily="49" charset="-128"/>
                <a:cs typeface="+mn-lt"/>
              </a:rPr>
              <a:t>住宅ローン</a:t>
            </a:r>
            <a:r>
              <a:rPr lang="en-US" altLang="ja-JP" sz="2000" dirty="0">
                <a:latin typeface="BIZ UDゴシック" panose="020B0400000000000000" pitchFamily="49" charset="-128"/>
                <a:ea typeface="BIZ UDゴシック" panose="020B0400000000000000" pitchFamily="49" charset="-128"/>
                <a:cs typeface="+mn-lt"/>
              </a:rPr>
              <a:t>(</a:t>
            </a:r>
            <a:r>
              <a:rPr lang="ja-JP" altLang="en-US" sz="2000" dirty="0">
                <a:latin typeface="BIZ UDゴシック" panose="020B0400000000000000" pitchFamily="49" charset="-128"/>
                <a:ea typeface="BIZ UDゴシック" panose="020B0400000000000000" pitchFamily="49" charset="-128"/>
                <a:cs typeface="+mn-lt"/>
              </a:rPr>
              <a:t>借入金等特別</a:t>
            </a:r>
            <a:r>
              <a:rPr lang="en-US" altLang="ja-JP" sz="2000" dirty="0">
                <a:latin typeface="BIZ UDゴシック" panose="020B0400000000000000" pitchFamily="49" charset="-128"/>
                <a:ea typeface="BIZ UDゴシック" panose="020B0400000000000000" pitchFamily="49" charset="-128"/>
                <a:cs typeface="+mn-lt"/>
              </a:rPr>
              <a:t>)</a:t>
            </a:r>
            <a:r>
              <a:rPr lang="ja-JP" altLang="en-US" sz="2000" dirty="0">
                <a:latin typeface="BIZ UDゴシック" panose="020B0400000000000000" pitchFamily="49" charset="-128"/>
                <a:ea typeface="BIZ UDゴシック" panose="020B0400000000000000" pitchFamily="49" charset="-128"/>
                <a:cs typeface="+mn-lt"/>
              </a:rPr>
              <a:t>控除証明書・・・「ｅ－Ｔａｘ」</a:t>
            </a:r>
            <a:endParaRPr lang="en-US" altLang="ja-JP" sz="2000" dirty="0">
              <a:latin typeface="BIZ UDゴシック" panose="020B0400000000000000" pitchFamily="49" charset="-128"/>
              <a:ea typeface="BIZ UDゴシック" panose="020B0400000000000000" pitchFamily="49" charset="-128"/>
              <a:cs typeface="+mn-lt"/>
            </a:endParaRPr>
          </a:p>
          <a:p>
            <a:r>
              <a:rPr lang="ja-JP" altLang="en-US" sz="1400" dirty="0">
                <a:latin typeface="BIZ UDゴシック" panose="020B0400000000000000" pitchFamily="49" charset="-128"/>
                <a:ea typeface="BIZ UDゴシック" panose="020B0400000000000000" pitchFamily="49" charset="-128"/>
                <a:cs typeface="+mn-lt"/>
              </a:rPr>
              <a:t>　　　右のＱＲコード又は次のＵＲＬから設定方法をご確認ください。</a:t>
            </a:r>
            <a:endParaRPr lang="en-US" altLang="ja-JP" sz="1400" dirty="0">
              <a:latin typeface="BIZ UDゴシック" panose="020B0400000000000000" pitchFamily="49" charset="-128"/>
              <a:ea typeface="BIZ UDゴシック" panose="020B0400000000000000" pitchFamily="49" charset="-128"/>
              <a:cs typeface="+mn-lt"/>
            </a:endParaRPr>
          </a:p>
          <a:p>
            <a:r>
              <a:rPr lang="ja-JP" altLang="en-US" sz="1400" dirty="0">
                <a:latin typeface="BIZ UDゴシック" panose="020B0400000000000000" pitchFamily="49" charset="-128"/>
                <a:ea typeface="BIZ UDゴシック" panose="020B0400000000000000" pitchFamily="49" charset="-128"/>
                <a:cs typeface="+mn-lt"/>
              </a:rPr>
              <a:t>　　　ＵＲＬ：</a:t>
            </a:r>
            <a:r>
              <a:rPr lang="en-US" altLang="ja-JP" sz="1400" dirty="0">
                <a:latin typeface="BIZ UDゴシック" panose="020B0400000000000000" pitchFamily="49" charset="-128"/>
                <a:ea typeface="BIZ UDゴシック" panose="020B0400000000000000" pitchFamily="49" charset="-128"/>
                <a:cs typeface="+mn-lt"/>
                <a:hlinkClick r:id="rId4"/>
              </a:rPr>
              <a:t>https://www.e-tax.nta.go.jp/kakunin/jukarituuchi.htm</a:t>
            </a:r>
            <a:endParaRPr lang="ja-JP" altLang="en-US" sz="1400" dirty="0">
              <a:latin typeface="BIZ UDゴシック" panose="020B0400000000000000" pitchFamily="49" charset="-128"/>
              <a:ea typeface="BIZ UDゴシック" panose="020B0400000000000000" pitchFamily="49" charset="-128"/>
              <a:cs typeface="+mn-lt"/>
            </a:endParaRPr>
          </a:p>
        </p:txBody>
      </p:sp>
      <p:grpSp>
        <p:nvGrpSpPr>
          <p:cNvPr id="26" name="グループ化 25">
            <a:extLst>
              <a:ext uri="{FF2B5EF4-FFF2-40B4-BE49-F238E27FC236}">
                <a16:creationId xmlns:a16="http://schemas.microsoft.com/office/drawing/2014/main" id="{B568FDBC-12FE-45A3-B832-7DF3AE8AE8C9}"/>
              </a:ext>
            </a:extLst>
          </p:cNvPr>
          <p:cNvGrpSpPr/>
          <p:nvPr/>
        </p:nvGrpSpPr>
        <p:grpSpPr>
          <a:xfrm>
            <a:off x="10648291" y="747706"/>
            <a:ext cx="1008000" cy="1442912"/>
            <a:chOff x="10760070" y="1003998"/>
            <a:chExt cx="1008000" cy="1442912"/>
          </a:xfrm>
        </p:grpSpPr>
        <p:pic>
          <p:nvPicPr>
            <p:cNvPr id="3" name="図 4" descr="QR コード&#10;&#10;説明は自動で生成されたものです">
              <a:extLst>
                <a:ext uri="{FF2B5EF4-FFF2-40B4-BE49-F238E27FC236}">
                  <a16:creationId xmlns:a16="http://schemas.microsoft.com/office/drawing/2014/main" id="{A65B9DA3-A50B-4683-AE08-6826AC21A224}"/>
                </a:ext>
              </a:extLst>
            </p:cNvPr>
            <p:cNvPicPr>
              <a:picLocks noChangeAspect="1"/>
            </p:cNvPicPr>
            <p:nvPr/>
          </p:nvPicPr>
          <p:blipFill>
            <a:blip r:embed="rId5"/>
            <a:stretch>
              <a:fillRect/>
            </a:stretch>
          </p:blipFill>
          <p:spPr>
            <a:xfrm>
              <a:off x="10760070" y="1438910"/>
              <a:ext cx="1008000" cy="1008000"/>
            </a:xfrm>
            <a:prstGeom prst="rect">
              <a:avLst/>
            </a:prstGeom>
            <a:ln>
              <a:solidFill>
                <a:schemeClr val="tx1"/>
              </a:solidFill>
            </a:ln>
          </p:spPr>
        </p:pic>
        <p:sp>
          <p:nvSpPr>
            <p:cNvPr id="18" name="正方形/長方形 17">
              <a:extLst>
                <a:ext uri="{FF2B5EF4-FFF2-40B4-BE49-F238E27FC236}">
                  <a16:creationId xmlns:a16="http://schemas.microsoft.com/office/drawing/2014/main" id="{2CC8B422-B67B-4BA9-82AB-6C6AC10EC163}"/>
                </a:ext>
              </a:extLst>
            </p:cNvPr>
            <p:cNvSpPr/>
            <p:nvPr/>
          </p:nvSpPr>
          <p:spPr>
            <a:xfrm>
              <a:off x="10760070" y="1003998"/>
              <a:ext cx="1008000" cy="419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100" dirty="0">
                  <a:solidFill>
                    <a:schemeClr val="tx1"/>
                  </a:solidFill>
                  <a:latin typeface="BIZ UDゴシック" panose="020B0400000000000000" pitchFamily="49" charset="-128"/>
                  <a:ea typeface="BIZ UDゴシック" panose="020B0400000000000000" pitchFamily="49" charset="-128"/>
                </a:rPr>
                <a:t>マイナポータル</a:t>
              </a:r>
              <a:endParaRPr lang="en-US" altLang="ja-JP" sz="1100" dirty="0">
                <a:solidFill>
                  <a:schemeClr val="tx1"/>
                </a:solidFill>
                <a:latin typeface="BIZ UDゴシック" panose="020B0400000000000000" pitchFamily="49" charset="-128"/>
                <a:ea typeface="BIZ UDゴシック" panose="020B0400000000000000" pitchFamily="49" charset="-128"/>
              </a:endParaRPr>
            </a:p>
            <a:p>
              <a:pPr algn="ctr"/>
              <a:r>
                <a:rPr lang="ja-JP" altLang="en-US" sz="1100" dirty="0">
                  <a:solidFill>
                    <a:schemeClr val="tx1"/>
                  </a:solidFill>
                  <a:latin typeface="BIZ UDゴシック" panose="020B0400000000000000" pitchFamily="49" charset="-128"/>
                  <a:ea typeface="BIZ UDゴシック" panose="020B0400000000000000" pitchFamily="49" charset="-128"/>
                </a:rPr>
                <a:t>（トップ）</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p:txBody>
        </p:sp>
      </p:grpSp>
      <p:grpSp>
        <p:nvGrpSpPr>
          <p:cNvPr id="25" name="グループ化 24">
            <a:extLst>
              <a:ext uri="{FF2B5EF4-FFF2-40B4-BE49-F238E27FC236}">
                <a16:creationId xmlns:a16="http://schemas.microsoft.com/office/drawing/2014/main" id="{BEA90FAC-740F-47DF-B076-AD8B850F9E96}"/>
              </a:ext>
            </a:extLst>
          </p:cNvPr>
          <p:cNvGrpSpPr/>
          <p:nvPr/>
        </p:nvGrpSpPr>
        <p:grpSpPr>
          <a:xfrm>
            <a:off x="10288457" y="5297789"/>
            <a:ext cx="1727669" cy="1497996"/>
            <a:chOff x="10404067" y="4998217"/>
            <a:chExt cx="1727669" cy="1497996"/>
          </a:xfrm>
        </p:grpSpPr>
        <p:sp>
          <p:nvSpPr>
            <p:cNvPr id="19" name="正方形/長方形 18">
              <a:extLst>
                <a:ext uri="{FF2B5EF4-FFF2-40B4-BE49-F238E27FC236}">
                  <a16:creationId xmlns:a16="http://schemas.microsoft.com/office/drawing/2014/main" id="{D86812A7-4621-4573-988E-902F2D20B27D}"/>
                </a:ext>
              </a:extLst>
            </p:cNvPr>
            <p:cNvSpPr/>
            <p:nvPr/>
          </p:nvSpPr>
          <p:spPr>
            <a:xfrm>
              <a:off x="10404067" y="4998217"/>
              <a:ext cx="1727669" cy="419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100" dirty="0">
                  <a:solidFill>
                    <a:schemeClr val="tx1"/>
                  </a:solidFill>
                  <a:latin typeface="BIZ UDゴシック" panose="020B0400000000000000" pitchFamily="49" charset="-128"/>
                  <a:ea typeface="BIZ UDゴシック" panose="020B0400000000000000" pitchFamily="49" charset="-128"/>
                </a:rPr>
                <a:t>ｅ</a:t>
              </a:r>
              <a:r>
                <a:rPr lang="en-US" altLang="ja-JP" sz="1100" dirty="0">
                  <a:solidFill>
                    <a:schemeClr val="tx1"/>
                  </a:solidFill>
                  <a:latin typeface="BIZ UDゴシック" panose="020B0400000000000000" pitchFamily="49" charset="-128"/>
                  <a:ea typeface="BIZ UDゴシック" panose="020B0400000000000000" pitchFamily="49" charset="-128"/>
                </a:rPr>
                <a:t>-</a:t>
              </a:r>
              <a:r>
                <a:rPr lang="ja-JP" altLang="en-US" sz="1100" dirty="0">
                  <a:solidFill>
                    <a:schemeClr val="tx1"/>
                  </a:solidFill>
                  <a:latin typeface="BIZ UDゴシック" panose="020B0400000000000000" pitchFamily="49" charset="-128"/>
                  <a:ea typeface="BIZ UDゴシック" panose="020B0400000000000000" pitchFamily="49" charset="-128"/>
                </a:rPr>
                <a:t>Ｔａｘ</a:t>
              </a:r>
              <a:endParaRPr lang="en-US" altLang="ja-JP" sz="1100" dirty="0">
                <a:solidFill>
                  <a:schemeClr val="tx1"/>
                </a:solidFill>
                <a:latin typeface="BIZ UDゴシック" panose="020B0400000000000000" pitchFamily="49" charset="-128"/>
                <a:ea typeface="BIZ UDゴシック" panose="020B0400000000000000" pitchFamily="49" charset="-128"/>
              </a:endParaRPr>
            </a:p>
            <a:p>
              <a:pPr algn="ctr"/>
              <a:r>
                <a:rPr lang="ja-JP" altLang="en-US" sz="1100" dirty="0">
                  <a:solidFill>
                    <a:schemeClr val="tx1"/>
                  </a:solidFill>
                  <a:latin typeface="BIZ UDゴシック" panose="020B0400000000000000" pitchFamily="49" charset="-128"/>
                  <a:ea typeface="BIZ UDゴシック" panose="020B0400000000000000" pitchFamily="49" charset="-128"/>
                </a:rPr>
                <a:t>（電子通知等について）</a:t>
              </a:r>
              <a:endParaRPr lang="en-US" altLang="ja-JP" sz="1100" dirty="0">
                <a:solidFill>
                  <a:schemeClr val="tx1"/>
                </a:solidFill>
                <a:latin typeface="BIZ UDゴシック" panose="020B0400000000000000" pitchFamily="49" charset="-128"/>
                <a:ea typeface="BIZ UDゴシック" panose="020B0400000000000000" pitchFamily="49" charset="-128"/>
              </a:endParaRPr>
            </a:p>
          </p:txBody>
        </p:sp>
        <p:pic>
          <p:nvPicPr>
            <p:cNvPr id="10" name="図 9">
              <a:extLst>
                <a:ext uri="{FF2B5EF4-FFF2-40B4-BE49-F238E27FC236}">
                  <a16:creationId xmlns:a16="http://schemas.microsoft.com/office/drawing/2014/main" id="{6BAE70C7-4C3E-4937-893C-416E3ABDBE37}"/>
                </a:ext>
              </a:extLst>
            </p:cNvPr>
            <p:cNvPicPr>
              <a:picLocks noChangeAspect="1"/>
            </p:cNvPicPr>
            <p:nvPr/>
          </p:nvPicPr>
          <p:blipFill>
            <a:blip r:embed="rId6"/>
            <a:stretch>
              <a:fillRect/>
            </a:stretch>
          </p:blipFill>
          <p:spPr>
            <a:xfrm>
              <a:off x="10760070" y="5480550"/>
              <a:ext cx="1015663" cy="1015663"/>
            </a:xfrm>
            <a:prstGeom prst="rect">
              <a:avLst/>
            </a:prstGeom>
            <a:ln>
              <a:solidFill>
                <a:schemeClr val="tx1"/>
              </a:solidFill>
            </a:ln>
          </p:spPr>
        </p:pic>
      </p:grpSp>
      <p:grpSp>
        <p:nvGrpSpPr>
          <p:cNvPr id="27" name="グループ化 26">
            <a:extLst>
              <a:ext uri="{FF2B5EF4-FFF2-40B4-BE49-F238E27FC236}">
                <a16:creationId xmlns:a16="http://schemas.microsoft.com/office/drawing/2014/main" id="{B2778C50-0C26-439B-B6ED-B5A93C5A12F7}"/>
              </a:ext>
            </a:extLst>
          </p:cNvPr>
          <p:cNvGrpSpPr/>
          <p:nvPr/>
        </p:nvGrpSpPr>
        <p:grpSpPr>
          <a:xfrm>
            <a:off x="10184090" y="2311025"/>
            <a:ext cx="1936403" cy="1422423"/>
            <a:chOff x="10299700" y="2709640"/>
            <a:chExt cx="1936403" cy="1422423"/>
          </a:xfrm>
        </p:grpSpPr>
        <p:pic>
          <p:nvPicPr>
            <p:cNvPr id="23" name="図 22" descr="QR コード&#10;&#10;自動的に生成された説明">
              <a:extLst>
                <a:ext uri="{FF2B5EF4-FFF2-40B4-BE49-F238E27FC236}">
                  <a16:creationId xmlns:a16="http://schemas.microsoft.com/office/drawing/2014/main" id="{75E7C81A-65D6-477B-9E99-074A247A78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41636" y="3079533"/>
              <a:ext cx="1052530" cy="1052530"/>
            </a:xfrm>
            <a:prstGeom prst="rect">
              <a:avLst/>
            </a:prstGeom>
            <a:ln>
              <a:solidFill>
                <a:schemeClr val="tx1"/>
              </a:solidFill>
            </a:ln>
          </p:spPr>
        </p:pic>
        <p:sp>
          <p:nvSpPr>
            <p:cNvPr id="24" name="正方形/長方形 23">
              <a:extLst>
                <a:ext uri="{FF2B5EF4-FFF2-40B4-BE49-F238E27FC236}">
                  <a16:creationId xmlns:a16="http://schemas.microsoft.com/office/drawing/2014/main" id="{2326F371-6D7A-4B6C-81E4-F174CFF2BA6D}"/>
                </a:ext>
              </a:extLst>
            </p:cNvPr>
            <p:cNvSpPr/>
            <p:nvPr/>
          </p:nvSpPr>
          <p:spPr>
            <a:xfrm>
              <a:off x="10299700" y="2709640"/>
              <a:ext cx="1936403" cy="330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Ｊ－ＬＩＳ</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algn="ctr"/>
              <a:r>
                <a:rPr lang="ja-JP" altLang="en-US" sz="1050" dirty="0">
                  <a:solidFill>
                    <a:schemeClr val="tx1"/>
                  </a:solidFill>
                  <a:latin typeface="BIZ UDゴシック" panose="020B0400000000000000" pitchFamily="49" charset="-128"/>
                  <a:ea typeface="BIZ UDゴシック" panose="020B0400000000000000" pitchFamily="49" charset="-128"/>
                </a:rPr>
                <a:t>（対応スマートフォン一覧）</a:t>
              </a:r>
              <a:endParaRPr kumimoji="1" lang="ja-JP" altLang="en-US" sz="1050" dirty="0">
                <a:solidFill>
                  <a:schemeClr val="tx1"/>
                </a:solidFill>
                <a:latin typeface="BIZ UDゴシック" panose="020B0400000000000000" pitchFamily="49" charset="-128"/>
                <a:ea typeface="BIZ UDゴシック" panose="020B0400000000000000" pitchFamily="49" charset="-128"/>
              </a:endParaRPr>
            </a:p>
          </p:txBody>
        </p:sp>
      </p:grpSp>
      <p:grpSp>
        <p:nvGrpSpPr>
          <p:cNvPr id="6" name="グループ化 5">
            <a:extLst>
              <a:ext uri="{FF2B5EF4-FFF2-40B4-BE49-F238E27FC236}">
                <a16:creationId xmlns:a16="http://schemas.microsoft.com/office/drawing/2014/main" id="{6ADD5C46-34CC-4AB3-B07C-53492F716FD6}"/>
              </a:ext>
            </a:extLst>
          </p:cNvPr>
          <p:cNvGrpSpPr/>
          <p:nvPr/>
        </p:nvGrpSpPr>
        <p:grpSpPr>
          <a:xfrm>
            <a:off x="10255695" y="3870213"/>
            <a:ext cx="1793192" cy="1415850"/>
            <a:chOff x="10356227" y="3870213"/>
            <a:chExt cx="1793192" cy="1415850"/>
          </a:xfrm>
        </p:grpSpPr>
        <p:pic>
          <p:nvPicPr>
            <p:cNvPr id="21" name="図 20">
              <a:extLst>
                <a:ext uri="{FF2B5EF4-FFF2-40B4-BE49-F238E27FC236}">
                  <a16:creationId xmlns:a16="http://schemas.microsoft.com/office/drawing/2014/main" id="{AFB92D81-6E49-4707-BDB2-51B090042E26}"/>
                </a:ext>
              </a:extLst>
            </p:cNvPr>
            <p:cNvPicPr>
              <a:picLocks noChangeAspect="1"/>
            </p:cNvPicPr>
            <p:nvPr/>
          </p:nvPicPr>
          <p:blipFill>
            <a:blip r:embed="rId8"/>
            <a:stretch>
              <a:fillRect/>
            </a:stretch>
          </p:blipFill>
          <p:spPr>
            <a:xfrm>
              <a:off x="10727223" y="4234863"/>
              <a:ext cx="1051200" cy="1051200"/>
            </a:xfrm>
            <a:prstGeom prst="rect">
              <a:avLst/>
            </a:prstGeom>
            <a:ln>
              <a:solidFill>
                <a:schemeClr val="tx1"/>
              </a:solidFill>
            </a:ln>
          </p:spPr>
        </p:pic>
        <p:sp>
          <p:nvSpPr>
            <p:cNvPr id="22" name="正方形/長方形 21">
              <a:extLst>
                <a:ext uri="{FF2B5EF4-FFF2-40B4-BE49-F238E27FC236}">
                  <a16:creationId xmlns:a16="http://schemas.microsoft.com/office/drawing/2014/main" id="{0297B203-FC27-489A-9F05-B46AA2660795}"/>
                </a:ext>
              </a:extLst>
            </p:cNvPr>
            <p:cNvSpPr/>
            <p:nvPr/>
          </p:nvSpPr>
          <p:spPr>
            <a:xfrm>
              <a:off x="10356227" y="3870213"/>
              <a:ext cx="1793192" cy="323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lang="ja-JP" altLang="en-US" sz="1050" dirty="0">
                  <a:solidFill>
                    <a:schemeClr val="tx1"/>
                  </a:solidFill>
                  <a:latin typeface="BIZ UDゴシック" panose="020B0400000000000000" pitchFamily="49" charset="-128"/>
                  <a:ea typeface="BIZ UDゴシック" panose="020B0400000000000000" pitchFamily="49" charset="-128"/>
                </a:rPr>
                <a:t>マイナポータル連携可能な</a:t>
              </a:r>
              <a:endParaRPr lang="en-US" altLang="ja-JP" sz="1050" dirty="0">
                <a:solidFill>
                  <a:schemeClr val="tx1"/>
                </a:solidFill>
                <a:latin typeface="BIZ UDゴシック" panose="020B0400000000000000" pitchFamily="49" charset="-128"/>
                <a:ea typeface="BIZ UDゴシック" panose="020B0400000000000000" pitchFamily="49" charset="-128"/>
              </a:endParaRPr>
            </a:p>
            <a:p>
              <a:pPr algn="r"/>
              <a:r>
                <a:rPr lang="ja-JP" altLang="en-US" sz="1050" dirty="0">
                  <a:solidFill>
                    <a:schemeClr val="tx1"/>
                  </a:solidFill>
                  <a:latin typeface="BIZ UDゴシック" panose="020B0400000000000000" pitchFamily="49" charset="-128"/>
                  <a:ea typeface="BIZ UDゴシック" panose="020B0400000000000000" pitchFamily="49" charset="-128"/>
                </a:rPr>
                <a:t>控除証明書等発行主体一覧</a:t>
              </a:r>
              <a:endParaRPr lang="en-US" altLang="ja-JP" sz="1050" dirty="0">
                <a:solidFill>
                  <a:schemeClr val="tx1"/>
                </a:solidFill>
                <a:latin typeface="BIZ UDゴシック" panose="020B0400000000000000" pitchFamily="49" charset="-128"/>
                <a:ea typeface="BIZ UDゴシック" panose="020B0400000000000000" pitchFamily="49" charset="-128"/>
              </a:endParaRPr>
            </a:p>
          </p:txBody>
        </p:sp>
      </p:grpSp>
      <p:sp>
        <p:nvSpPr>
          <p:cNvPr id="30" name="正方形/長方形 29">
            <a:extLst>
              <a:ext uri="{FF2B5EF4-FFF2-40B4-BE49-F238E27FC236}">
                <a16:creationId xmlns:a16="http://schemas.microsoft.com/office/drawing/2014/main" id="{78444536-F60A-46C0-B4D4-CB214E7127D4}"/>
              </a:ext>
            </a:extLst>
          </p:cNvPr>
          <p:cNvSpPr/>
          <p:nvPr/>
        </p:nvSpPr>
        <p:spPr>
          <a:xfrm>
            <a:off x="3926541" y="5286063"/>
            <a:ext cx="6166213"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lang="ja-JP" altLang="en-US" sz="1400" dirty="0">
                <a:solidFill>
                  <a:schemeClr val="tx1"/>
                </a:solidFill>
                <a:latin typeface="BIZ UDゴシック" panose="020B0400000000000000" pitchFamily="49" charset="-128"/>
                <a:ea typeface="BIZ UDゴシック" panose="020B0400000000000000" pitchFamily="49" charset="-128"/>
                <a:hlinkClick r:id="rId9">
                  <a:extLst>
                    <a:ext uri="{A12FA001-AC4F-418D-AE19-62706E023703}">
                      <ahyp:hlinkClr xmlns:ahyp="http://schemas.microsoft.com/office/drawing/2018/hyperlinkcolor" val="tx"/>
                    </a:ext>
                  </a:extLst>
                </a:hlinkClick>
              </a:rPr>
              <a:t>ＵＲＬ：</a:t>
            </a:r>
            <a:r>
              <a:rPr lang="en-US" altLang="ja-JP" sz="1400" dirty="0">
                <a:solidFill>
                  <a:schemeClr val="tx1"/>
                </a:solidFill>
                <a:latin typeface="BIZ UDゴシック" panose="020B0400000000000000" pitchFamily="49" charset="-128"/>
                <a:ea typeface="BIZ UDゴシック" panose="020B0400000000000000" pitchFamily="49" charset="-128"/>
                <a:hlinkClick r:id="rId9"/>
              </a:rPr>
              <a:t>https://www.nta.go.jp/taxes/tetsuzuki/mynumberinfo/list.htm</a:t>
            </a:r>
            <a:endParaRPr lang="en-US" altLang="ja-JP" sz="1400"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9873435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2502</Words>
  <Application>Microsoft Office PowerPoint</Application>
  <PresentationFormat>ワイド画面</PresentationFormat>
  <Paragraphs>278</Paragraphs>
  <Slides>14</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14</vt:i4>
      </vt:variant>
    </vt:vector>
  </HeadingPairs>
  <TitlesOfParts>
    <vt:vector size="24" baseType="lpstr">
      <vt:lpstr>BIZ UDゴシック</vt:lpstr>
      <vt:lpstr>Calibri 本文</vt:lpstr>
      <vt:lpstr>ＭＳ Ｐゴシック</vt:lpstr>
      <vt:lpstr>メイリオ</vt:lpstr>
      <vt:lpstr>游ゴシック</vt:lpstr>
      <vt:lpstr>Arial</vt:lpstr>
      <vt:lpstr>Calibri</vt:lpstr>
      <vt:lpstr>Calibri Light</vt:lpstr>
      <vt:lpstr>Wingdings</vt:lpstr>
      <vt:lpstr>Office Theme</vt:lpstr>
      <vt:lpstr>令和６年分 年末調整について</vt:lpstr>
      <vt:lpstr>令和６年分の年末調整について</vt:lpstr>
      <vt:lpstr>１　これまでの年末調整 ： 紙による作業　</vt:lpstr>
      <vt:lpstr>PowerPoint プレゼンテーション</vt:lpstr>
      <vt:lpstr>３　データ化によるメリット</vt:lpstr>
      <vt:lpstr>４　従業員のみなさんに行っていただきたいこと（１）</vt:lpstr>
      <vt:lpstr>４　従業員のみなさんに行っていただきたいこと（２）</vt:lpstr>
      <vt:lpstr>４　従業員のみなさんに行っていただきたいこと（３）</vt:lpstr>
      <vt:lpstr>４　従業員のみなさんに行っていただきたいこと（４）</vt:lpstr>
      <vt:lpstr>４　従業員のみなさんに行っていただきたいこと（５）</vt:lpstr>
      <vt:lpstr>４　従業員のみなさんに行っていただきたいこと（６）</vt:lpstr>
      <vt:lpstr>４　従業員のみなさんに行っていただきたいこと（７）</vt:lpstr>
      <vt:lpstr>４　従業員のみなさんに行っていただきたいこと（８）</vt:lpstr>
      <vt:lpstr>５　最後に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2021-06-04T11:37:06Z</dcterms:created>
  <dcterms:modified xsi:type="dcterms:W3CDTF">2024-10-16T06:57:02Z</dcterms:modified>
</cp:coreProperties>
</file>