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60" r:id="rId2"/>
    <p:sldId id="259" r:id="rId3"/>
  </p:sldIdLst>
  <p:sldSz cx="9906000" cy="6858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喚起PT　江﨑" initials="N" lastIdx="3" clrIdx="0">
    <p:extLst>
      <p:ext uri="{19B8F6BF-5375-455C-9EA6-DF929625EA0E}">
        <p15:presenceInfo xmlns:p15="http://schemas.microsoft.com/office/powerpoint/2012/main" userId="喚起PT　江﨑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9999"/>
    <a:srgbClr val="F08E97"/>
    <a:srgbClr val="FF7C80"/>
    <a:srgbClr val="FFCCCC"/>
    <a:srgbClr val="92D050"/>
    <a:srgbClr val="D0F2AD"/>
    <a:srgbClr val="C9C9C9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70" autoAdjust="0"/>
    <p:restoredTop sz="94638" autoAdjust="0"/>
  </p:normalViewPr>
  <p:slideViewPr>
    <p:cSldViewPr snapToGrid="0">
      <p:cViewPr varScale="1">
        <p:scale>
          <a:sx n="88" d="100"/>
          <a:sy n="88" d="100"/>
        </p:scale>
        <p:origin x="5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AB9446-1F31-41CB-9230-A23D81239B0E}" type="datetimeFigureOut">
              <a:rPr kumimoji="1" lang="ja-JP" altLang="en-US" smtClean="0"/>
              <a:t>2022/2/18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3488"/>
            <a:ext cx="48085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6739D-F380-4AC3-BA9A-08294B1407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0164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59">
            <a:extLst>
              <a:ext uri="{FF2B5EF4-FFF2-40B4-BE49-F238E27FC236}">
                <a16:creationId xmlns:a16="http://schemas.microsoft.com/office/drawing/2014/main" id="{BA3C194C-9555-4B21-BD5B-992730BEB059}"/>
              </a:ext>
            </a:extLst>
          </p:cNvPr>
          <p:cNvSpPr>
            <a:spLocks noChangeShapeType="1"/>
          </p:cNvSpPr>
          <p:nvPr userDrawn="1"/>
        </p:nvSpPr>
        <p:spPr bwMode="auto">
          <a:xfrm flipV="1">
            <a:off x="240266" y="453343"/>
            <a:ext cx="9425470" cy="0"/>
          </a:xfrm>
          <a:prstGeom prst="line">
            <a:avLst/>
          </a:pr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ja-JP" altLang="en-US" sz="2405" dirty="0"/>
          </a:p>
        </p:txBody>
      </p:sp>
    </p:spTree>
    <p:extLst>
      <p:ext uri="{BB962C8B-B14F-4D97-AF65-F5344CB8AC3E}">
        <p14:creationId xmlns:p14="http://schemas.microsoft.com/office/powerpoint/2010/main" val="3096896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8752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テキスト ボックス 55"/>
          <p:cNvSpPr txBox="1"/>
          <p:nvPr/>
        </p:nvSpPr>
        <p:spPr>
          <a:xfrm>
            <a:off x="1889006" y="1703332"/>
            <a:ext cx="6616819" cy="189489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7" name="フリーフォーム 26"/>
          <p:cNvSpPr/>
          <p:nvPr/>
        </p:nvSpPr>
        <p:spPr>
          <a:xfrm flipH="1">
            <a:off x="5123924" y="3503641"/>
            <a:ext cx="45719" cy="538384"/>
          </a:xfrm>
          <a:custGeom>
            <a:avLst/>
            <a:gdLst>
              <a:gd name="connsiteX0" fmla="*/ 0 w 0"/>
              <a:gd name="connsiteY0" fmla="*/ 0 h 734938"/>
              <a:gd name="connsiteX1" fmla="*/ 0 w 0"/>
              <a:gd name="connsiteY1" fmla="*/ 734938 h 73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34938">
                <a:moveTo>
                  <a:pt x="0" y="0"/>
                </a:moveTo>
                <a:lnTo>
                  <a:pt x="0" y="734938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4" name="フリーフォーム 43"/>
          <p:cNvSpPr/>
          <p:nvPr/>
        </p:nvSpPr>
        <p:spPr>
          <a:xfrm>
            <a:off x="3294289" y="3796859"/>
            <a:ext cx="277624" cy="222737"/>
          </a:xfrm>
          <a:custGeom>
            <a:avLst/>
            <a:gdLst>
              <a:gd name="connsiteX0" fmla="*/ 0 w 0"/>
              <a:gd name="connsiteY0" fmla="*/ 0 h 734938"/>
              <a:gd name="connsiteX1" fmla="*/ 0 w 0"/>
              <a:gd name="connsiteY1" fmla="*/ 734938 h 73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34938">
                <a:moveTo>
                  <a:pt x="0" y="0"/>
                </a:moveTo>
                <a:lnTo>
                  <a:pt x="0" y="734938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5" name="フリーフォーム 44"/>
          <p:cNvSpPr/>
          <p:nvPr/>
        </p:nvSpPr>
        <p:spPr>
          <a:xfrm>
            <a:off x="7044998" y="3796859"/>
            <a:ext cx="277624" cy="222737"/>
          </a:xfrm>
          <a:custGeom>
            <a:avLst/>
            <a:gdLst>
              <a:gd name="connsiteX0" fmla="*/ 0 w 0"/>
              <a:gd name="connsiteY0" fmla="*/ 0 h 734938"/>
              <a:gd name="connsiteX1" fmla="*/ 0 w 0"/>
              <a:gd name="connsiteY1" fmla="*/ 734938 h 73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34938">
                <a:moveTo>
                  <a:pt x="0" y="0"/>
                </a:moveTo>
                <a:lnTo>
                  <a:pt x="0" y="734938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cxnSp>
        <p:nvCxnSpPr>
          <p:cNvPr id="25" name="直線コネクタ 24"/>
          <p:cNvCxnSpPr>
            <a:stCxn id="44" idx="0"/>
            <a:endCxn id="45" idx="0"/>
          </p:cNvCxnSpPr>
          <p:nvPr/>
        </p:nvCxnSpPr>
        <p:spPr>
          <a:xfrm>
            <a:off x="3294289" y="3796859"/>
            <a:ext cx="375070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フリーフォーム 48"/>
          <p:cNvSpPr/>
          <p:nvPr/>
        </p:nvSpPr>
        <p:spPr>
          <a:xfrm flipH="1">
            <a:off x="6999280" y="4774106"/>
            <a:ext cx="45719" cy="538384"/>
          </a:xfrm>
          <a:custGeom>
            <a:avLst/>
            <a:gdLst>
              <a:gd name="connsiteX0" fmla="*/ 0 w 0"/>
              <a:gd name="connsiteY0" fmla="*/ 0 h 734938"/>
              <a:gd name="connsiteX1" fmla="*/ 0 w 0"/>
              <a:gd name="connsiteY1" fmla="*/ 734938 h 73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34938">
                <a:moveTo>
                  <a:pt x="0" y="0"/>
                </a:moveTo>
                <a:lnTo>
                  <a:pt x="0" y="734938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8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138736" y="590964"/>
            <a:ext cx="9303505" cy="358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■事業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テーマ：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E261D370-CC55-49B7-8B59-EDFC1EE5E119}"/>
              </a:ext>
            </a:extLst>
          </p:cNvPr>
          <p:cNvCxnSpPr>
            <a:cxnSpLocks/>
          </p:cNvCxnSpPr>
          <p:nvPr/>
        </p:nvCxnSpPr>
        <p:spPr bwMode="auto">
          <a:xfrm>
            <a:off x="240266" y="993222"/>
            <a:ext cx="9425470" cy="0"/>
          </a:xfrm>
          <a:prstGeom prst="line">
            <a:avLst/>
          </a:prstGeom>
          <a:ln w="19050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240266" y="1135641"/>
            <a:ext cx="9425470" cy="55291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6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362231" y="1240444"/>
            <a:ext cx="9303505" cy="35808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記入例）関連する事業社名と役割を記載してください。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271151" y="1847505"/>
            <a:ext cx="1800493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>
            <a:defPPr>
              <a:defRPr lang="en-US"/>
            </a:defPPr>
            <a:lvl1pPr algn="ctr">
              <a:defRPr kumimoji="1">
                <a:solidFill>
                  <a:schemeClr val="bg1"/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代表応募者名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487702" y="3916237"/>
            <a:ext cx="1585377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D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394925" y="3916237"/>
            <a:ext cx="1552947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E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6269718" y="3916237"/>
            <a:ext cx="1552947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F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487702" y="4283642"/>
            <a:ext cx="1585377" cy="7174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394925" y="4283642"/>
            <a:ext cx="1552947" cy="7174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B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269718" y="4283642"/>
            <a:ext cx="1552947" cy="7174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C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238412" y="5319139"/>
            <a:ext cx="1613174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G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238410" y="5665600"/>
            <a:ext cx="1613176" cy="7561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A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0" name="フリーフォーム 19"/>
          <p:cNvSpPr/>
          <p:nvPr/>
        </p:nvSpPr>
        <p:spPr>
          <a:xfrm>
            <a:off x="5124486" y="2216837"/>
            <a:ext cx="45719" cy="765844"/>
          </a:xfrm>
          <a:custGeom>
            <a:avLst/>
            <a:gdLst>
              <a:gd name="connsiteX0" fmla="*/ 0 w 0"/>
              <a:gd name="connsiteY0" fmla="*/ 0 h 734938"/>
              <a:gd name="connsiteX1" fmla="*/ 0 w 0"/>
              <a:gd name="connsiteY1" fmla="*/ 734938 h 734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h="734938">
                <a:moveTo>
                  <a:pt x="0" y="0"/>
                </a:moveTo>
                <a:lnTo>
                  <a:pt x="0" y="734938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487702" y="2442850"/>
            <a:ext cx="1585377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A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394925" y="2442850"/>
            <a:ext cx="1552947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B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6269718" y="2442850"/>
            <a:ext cx="1552947" cy="3693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C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487702" y="2810255"/>
            <a:ext cx="1585377" cy="6576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394925" y="2810255"/>
            <a:ext cx="1552947" cy="6576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B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6269718" y="2810255"/>
            <a:ext cx="1552947" cy="6576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C</a:t>
            </a:r>
            <a:r>
              <a:rPr kumimoji="1" lang="ja-JP" alt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社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3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2655250" y="2852626"/>
            <a:ext cx="1154750" cy="5748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役割を簡潔に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箇条書きで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記載してください。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0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4592268" y="2852626"/>
            <a:ext cx="1154750" cy="5748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役割を簡潔に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箇条書きで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記載してください。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1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6522298" y="2852626"/>
            <a:ext cx="1154750" cy="5748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役割を簡潔に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箇条書きで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記載してください。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2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2655250" y="4347834"/>
            <a:ext cx="1154750" cy="5748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役割を簡潔に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箇条書きで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記載してください。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3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4592268" y="4347834"/>
            <a:ext cx="1154750" cy="5748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役割を簡潔に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箇条書きで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記載してください。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4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6522298" y="4347834"/>
            <a:ext cx="1154750" cy="5748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役割を簡潔に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箇条書きで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記載してください。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5" name="テキスト プレースホルダー 2">
            <a:extLst>
              <a:ext uri="{FF2B5EF4-FFF2-40B4-BE49-F238E27FC236}">
                <a16:creationId xmlns:a16="http://schemas.microsoft.com/office/drawing/2014/main" id="{47243370-4EBE-42E9-9D5F-8BA4FDC89D2E}"/>
              </a:ext>
            </a:extLst>
          </p:cNvPr>
          <p:cNvSpPr txBox="1">
            <a:spLocks/>
          </p:cNvSpPr>
          <p:nvPr/>
        </p:nvSpPr>
        <p:spPr>
          <a:xfrm>
            <a:off x="6522298" y="5738762"/>
            <a:ext cx="1154750" cy="574862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役割を簡潔に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箇条書きで</a:t>
            </a:r>
            <a:endParaRPr kumimoji="1" lang="en-US" altLang="ja-JP" sz="11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記載してください。</a:t>
            </a:r>
            <a:endParaRPr kumimoji="1" lang="ja-JP" altLang="en-US" sz="11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2107828" y="2125775"/>
            <a:ext cx="12618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rPr>
              <a:t>参画事</a:t>
            </a:r>
            <a:r>
              <a:rPr kumimoji="0" lang="ja-JP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rPr>
              <a:t>業者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游ゴシック" panose="020B0400000000000000" pitchFamily="50" charset="-128"/>
                <a:cs typeface="+mn-cs"/>
              </a:rPr>
              <a:t>名</a:t>
            </a:r>
            <a:endParaRPr kumimoji="0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0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体制図</a:t>
            </a:r>
            <a:endParaRPr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1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2204205" y="0"/>
            <a:ext cx="7434647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■応募者名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</a:p>
        </p:txBody>
      </p:sp>
    </p:spTree>
    <p:extLst>
      <p:ext uri="{BB962C8B-B14F-4D97-AF65-F5344CB8AC3E}">
        <p14:creationId xmlns:p14="http://schemas.microsoft.com/office/powerpoint/2010/main" val="2591936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138736" y="0"/>
            <a:ext cx="9203295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推進スケジュール</a:t>
            </a:r>
            <a:endParaRPr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2" name="表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1934537"/>
              </p:ext>
            </p:extLst>
          </p:nvPr>
        </p:nvGraphicFramePr>
        <p:xfrm>
          <a:off x="240258" y="570153"/>
          <a:ext cx="9398587" cy="4752355"/>
        </p:xfrm>
        <a:graphic>
          <a:graphicData uri="http://schemas.openxmlformats.org/drawingml/2006/table">
            <a:tbl>
              <a:tblPr/>
              <a:tblGrid>
                <a:gridCol w="1041641">
                  <a:extLst>
                    <a:ext uri="{9D8B030D-6E8A-4147-A177-3AD203B41FA5}">
                      <a16:colId xmlns:a16="http://schemas.microsoft.com/office/drawing/2014/main" val="3563496956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1422661813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759415226"/>
                    </a:ext>
                  </a:extLst>
                </a:gridCol>
                <a:gridCol w="263477">
                  <a:extLst>
                    <a:ext uri="{9D8B030D-6E8A-4147-A177-3AD203B41FA5}">
                      <a16:colId xmlns:a16="http://schemas.microsoft.com/office/drawing/2014/main" val="310392693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4113657890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1586330770"/>
                    </a:ext>
                  </a:extLst>
                </a:gridCol>
                <a:gridCol w="263477">
                  <a:extLst>
                    <a:ext uri="{9D8B030D-6E8A-4147-A177-3AD203B41FA5}">
                      <a16:colId xmlns:a16="http://schemas.microsoft.com/office/drawing/2014/main" val="3012122153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3388639561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3977246616"/>
                    </a:ext>
                  </a:extLst>
                </a:gridCol>
                <a:gridCol w="263477">
                  <a:extLst>
                    <a:ext uri="{9D8B030D-6E8A-4147-A177-3AD203B41FA5}">
                      <a16:colId xmlns:a16="http://schemas.microsoft.com/office/drawing/2014/main" val="1687214235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1945407987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1179800367"/>
                    </a:ext>
                  </a:extLst>
                </a:gridCol>
                <a:gridCol w="263477">
                  <a:extLst>
                    <a:ext uri="{9D8B030D-6E8A-4147-A177-3AD203B41FA5}">
                      <a16:colId xmlns:a16="http://schemas.microsoft.com/office/drawing/2014/main" val="1157677749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242923161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1633615605"/>
                    </a:ext>
                  </a:extLst>
                </a:gridCol>
                <a:gridCol w="263477">
                  <a:extLst>
                    <a:ext uri="{9D8B030D-6E8A-4147-A177-3AD203B41FA5}">
                      <a16:colId xmlns:a16="http://schemas.microsoft.com/office/drawing/2014/main" val="2815697378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3638942376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3940773320"/>
                    </a:ext>
                  </a:extLst>
                </a:gridCol>
                <a:gridCol w="263477">
                  <a:extLst>
                    <a:ext uri="{9D8B030D-6E8A-4147-A177-3AD203B41FA5}">
                      <a16:colId xmlns:a16="http://schemas.microsoft.com/office/drawing/2014/main" val="1007452042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2542466317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3699313467"/>
                    </a:ext>
                  </a:extLst>
                </a:gridCol>
                <a:gridCol w="263477">
                  <a:extLst>
                    <a:ext uri="{9D8B030D-6E8A-4147-A177-3AD203B41FA5}">
                      <a16:colId xmlns:a16="http://schemas.microsoft.com/office/drawing/2014/main" val="2108848639"/>
                    </a:ext>
                  </a:extLst>
                </a:gridCol>
                <a:gridCol w="347213">
                  <a:extLst>
                    <a:ext uri="{9D8B030D-6E8A-4147-A177-3AD203B41FA5}">
                      <a16:colId xmlns:a16="http://schemas.microsoft.com/office/drawing/2014/main" val="1254224286"/>
                    </a:ext>
                  </a:extLst>
                </a:gridCol>
                <a:gridCol w="263477">
                  <a:extLst>
                    <a:ext uri="{9D8B030D-6E8A-4147-A177-3AD203B41FA5}">
                      <a16:colId xmlns:a16="http://schemas.microsoft.com/office/drawing/2014/main" val="1792260889"/>
                    </a:ext>
                  </a:extLst>
                </a:gridCol>
                <a:gridCol w="255136">
                  <a:extLst>
                    <a:ext uri="{9D8B030D-6E8A-4147-A177-3AD203B41FA5}">
                      <a16:colId xmlns:a16="http://schemas.microsoft.com/office/drawing/2014/main" val="3056495999"/>
                    </a:ext>
                  </a:extLst>
                </a:gridCol>
                <a:gridCol w="261933">
                  <a:extLst>
                    <a:ext uri="{9D8B030D-6E8A-4147-A177-3AD203B41FA5}">
                      <a16:colId xmlns:a16="http://schemas.microsoft.com/office/drawing/2014/main" val="2235342997"/>
                    </a:ext>
                  </a:extLst>
                </a:gridCol>
                <a:gridCol w="261933">
                  <a:extLst>
                    <a:ext uri="{9D8B030D-6E8A-4147-A177-3AD203B41FA5}">
                      <a16:colId xmlns:a16="http://schemas.microsoft.com/office/drawing/2014/main" val="3927834138"/>
                    </a:ext>
                  </a:extLst>
                </a:gridCol>
                <a:gridCol w="261933">
                  <a:extLst>
                    <a:ext uri="{9D8B030D-6E8A-4147-A177-3AD203B41FA5}">
                      <a16:colId xmlns:a16="http://schemas.microsoft.com/office/drawing/2014/main" val="2264152798"/>
                    </a:ext>
                  </a:extLst>
                </a:gridCol>
              </a:tblGrid>
              <a:tr h="19740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項目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1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令和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令和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1876701"/>
                  </a:ext>
                </a:extLst>
              </a:tr>
              <a:tr h="19740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６月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７月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８月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９月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１０月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１１月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１２月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１月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２月</a:t>
                      </a:r>
                      <a:endParaRPr lang="ja-JP" alt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6734964"/>
                  </a:ext>
                </a:extLst>
              </a:tr>
              <a:tr h="18008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上旬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上旬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下旬</a:t>
                      </a:r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上旬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中旬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下旬</a:t>
                      </a: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6708778"/>
                  </a:ext>
                </a:extLst>
              </a:tr>
              <a:tr h="2360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実施計画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2039691"/>
                  </a:ext>
                </a:extLst>
              </a:tr>
              <a:tr h="28612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203033"/>
                  </a:ext>
                </a:extLst>
              </a:tr>
              <a:tr h="2360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収支計画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0029055"/>
                  </a:ext>
                </a:extLst>
              </a:tr>
              <a:tr h="28612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5081373"/>
                  </a:ext>
                </a:extLst>
              </a:tr>
              <a:tr h="2360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会場計画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4154192"/>
                  </a:ext>
                </a:extLst>
              </a:tr>
              <a:tr h="28612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0268281"/>
                  </a:ext>
                </a:extLst>
              </a:tr>
              <a:tr h="2360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運営計画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375033"/>
                  </a:ext>
                </a:extLst>
              </a:tr>
              <a:tr h="28612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2963704"/>
                  </a:ext>
                </a:extLst>
              </a:tr>
              <a:tr h="2360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各種申請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2688847"/>
                  </a:ext>
                </a:extLst>
              </a:tr>
              <a:tr h="28612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592209"/>
                  </a:ext>
                </a:extLst>
              </a:tr>
              <a:tr h="2360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広報・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</a:t>
                      </a:r>
                      <a:b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集客施策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0112931"/>
                  </a:ext>
                </a:extLst>
              </a:tr>
              <a:tr h="28612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5513995"/>
                  </a:ext>
                </a:extLst>
              </a:tr>
              <a:tr h="23605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報告書</a:t>
                      </a: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9170298"/>
                  </a:ext>
                </a:extLst>
              </a:tr>
              <a:tr h="28612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1525811"/>
                  </a:ext>
                </a:extLst>
              </a:tr>
              <a:tr h="236055"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9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618198"/>
                  </a:ext>
                </a:extLst>
              </a:tr>
              <a:tr h="28612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游明朝" panose="02020400000000000000" pitchFamily="18" charset="-128"/>
                        <a:ea typeface="游明朝" panose="02020400000000000000" pitchFamily="18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L="6292" marR="6292" marT="6292" marB="30204" anchor="ctr">
                    <a:lnL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7315033"/>
                  </a:ext>
                </a:extLst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31712" y="5379539"/>
            <a:ext cx="9505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事業の選定・通知は</a:t>
            </a:r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5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月下旬を予定しています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。選定後、事業を調整した上で交付となります。左記を考慮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し、無理のないスケジュールを作成してください。			</a:t>
            </a:r>
          </a:p>
          <a:p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推進スケジュールは、事業選定時の参考とするために作成いただくものとなります。事業が選定された場合であっても、　事業の趣旨・目的等を踏まえて精査し、必要に応じて修正させていただく可能性があります。</a:t>
            </a:r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必ず「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本番実施日」及び「報告書提出日」を入れてください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尚、イベント実施対象期間：概ね令和</a:t>
            </a:r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年７月頃～令和５年１月</a:t>
            </a:r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16</a:t>
            </a:r>
            <a:r>
              <a:rPr lang="ja-JP" altLang="en-US" sz="1000" smtClean="0">
                <a:latin typeface="Meiryo UI" panose="020B0604030504040204" pitchFamily="50" charset="-128"/>
                <a:ea typeface="Meiryo UI" panose="020B0604030504040204" pitchFamily="50" charset="-128"/>
              </a:rPr>
              <a:t>日と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なります。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本番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日から逆算して実現可能なスケジュールを作成してください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					</a:t>
            </a:r>
          </a:p>
          <a:p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「中間報告」については一律に期日は設定しません。事業全体のスケジュールを踏まえて適切と考えられる時期に設定してください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/>
            </a:r>
            <a:b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</a:br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「最終報告」は、事業終了の日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から１か月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が経過した日又は令和５年</a:t>
            </a:r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月</a:t>
            </a:r>
            <a:r>
              <a:rPr lang="en-US" altLang="ja-JP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28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日のいずれか早い日までに行う必要があります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欄が足りない場合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は、ページを追加</a:t>
            </a:r>
            <a:r>
              <a:rPr lang="ja-JP" altLang="en-US" sz="1000" dirty="0">
                <a:latin typeface="Meiryo UI" panose="020B0604030504040204" pitchFamily="50" charset="-128"/>
                <a:ea typeface="Meiryo UI" panose="020B0604030504040204" pitchFamily="50" charset="-128"/>
              </a:rPr>
              <a:t>しても構いません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。</a:t>
            </a:r>
            <a:endParaRPr lang="en-US" altLang="ja-JP" sz="1000" dirty="0" smtClean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r>
              <a:rPr lang="en-US" altLang="ja-JP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その他の留意点等については、公募要領を参照してください。					</a:t>
            </a:r>
            <a:endParaRPr lang="ja-JP" altLang="en-US" sz="1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テキスト プレースホルダー 1">
            <a:extLst>
              <a:ext uri="{FF2B5EF4-FFF2-40B4-BE49-F238E27FC236}">
                <a16:creationId xmlns:a16="http://schemas.microsoft.com/office/drawing/2014/main" id="{2D1EDA80-343F-4B20-8978-9E878A3CF4D0}"/>
              </a:ext>
            </a:extLst>
          </p:cNvPr>
          <p:cNvSpPr txBox="1">
            <a:spLocks/>
          </p:cNvSpPr>
          <p:nvPr/>
        </p:nvSpPr>
        <p:spPr>
          <a:xfrm>
            <a:off x="2204205" y="0"/>
            <a:ext cx="7434647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2000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■応募者名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：</a:t>
            </a:r>
          </a:p>
        </p:txBody>
      </p:sp>
    </p:spTree>
    <p:extLst>
      <p:ext uri="{BB962C8B-B14F-4D97-AF65-F5344CB8AC3E}">
        <p14:creationId xmlns:p14="http://schemas.microsoft.com/office/powerpoint/2010/main" val="6069952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</TotalTime>
  <Words>441</Words>
  <Application>Microsoft Office PowerPoint</Application>
  <PresentationFormat>A4 210 x 297 mm</PresentationFormat>
  <Paragraphs>93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游ゴシック</vt:lpstr>
      <vt:lpstr>游明朝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江崎 亮介</dc:creator>
  <cp:lastModifiedBy>保屋野 悠</cp:lastModifiedBy>
  <cp:revision>10</cp:revision>
  <cp:lastPrinted>2022-02-09T03:42:58Z</cp:lastPrinted>
  <dcterms:created xsi:type="dcterms:W3CDTF">2019-06-20T05:45:39Z</dcterms:created>
  <dcterms:modified xsi:type="dcterms:W3CDTF">2022-02-18T05:51:48Z</dcterms:modified>
</cp:coreProperties>
</file>