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embeddedFontLst>
    <p:embeddedFont>
      <p:font typeface="HGPｺﾞｼｯｸE" panose="020B0900000000000000" pitchFamily="50" charset="-128"/>
      <p:regular r:id="rId5"/>
    </p:embeddedFont>
    <p:embeddedFont>
      <p:font typeface="HGPｺﾞｼｯｸM" panose="020B0600000000000000" pitchFamily="50" charset="-128"/>
      <p:regular r:id="rId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65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A3B63B0-5D18-44F7-1734-B909B924FC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AD93A6C-2DDB-83DB-AE04-26FFC596570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5A8FA-5CC2-40B4-90FF-50E52AF9D939}" type="datetimeFigureOut">
              <a:rPr kumimoji="1" lang="ja-JP" altLang="en-US" smtClean="0"/>
              <a:t>2024/3/28</a:t>
            </a:fld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A77F41-C415-886E-0560-2942FB6F67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D377BD-916F-3599-B534-F4E8E96E6E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69C88-0F3B-49AA-871C-B96455EA39D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1671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590E8-BF0F-4D58-AE9F-87B6FEB1C323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61421-7068-4014-B7E3-2EFBDFFF2B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9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6E58AA0-FE76-AA29-8522-938885724118}"/>
              </a:ext>
            </a:extLst>
          </p:cNvPr>
          <p:cNvSpPr/>
          <p:nvPr userDrawn="1"/>
        </p:nvSpPr>
        <p:spPr>
          <a:xfrm>
            <a:off x="201069" y="4978405"/>
            <a:ext cx="8785226" cy="1474931"/>
          </a:xfrm>
          <a:prstGeom prst="rect">
            <a:avLst/>
          </a:prstGeom>
          <a:noFill/>
          <a:ln w="12700">
            <a:solidFill>
              <a:srgbClr val="416A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C98C4"/>
              </a:solidFill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C244B56-3994-565C-6256-18384202864E}"/>
              </a:ext>
            </a:extLst>
          </p:cNvPr>
          <p:cNvSpPr/>
          <p:nvPr userDrawn="1"/>
        </p:nvSpPr>
        <p:spPr>
          <a:xfrm>
            <a:off x="201070" y="2915520"/>
            <a:ext cx="4658812" cy="461257"/>
          </a:xfrm>
          <a:prstGeom prst="rect">
            <a:avLst/>
          </a:prstGeom>
          <a:noFill/>
          <a:ln w="12700">
            <a:solidFill>
              <a:srgbClr val="416A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C98C4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18077D1-0B23-119D-C98B-BCFCC5662628}"/>
              </a:ext>
            </a:extLst>
          </p:cNvPr>
          <p:cNvSpPr/>
          <p:nvPr userDrawn="1"/>
        </p:nvSpPr>
        <p:spPr>
          <a:xfrm>
            <a:off x="0" y="2564"/>
            <a:ext cx="9144000" cy="786303"/>
          </a:xfrm>
          <a:prstGeom prst="rect">
            <a:avLst/>
          </a:prstGeom>
          <a:solidFill>
            <a:srgbClr val="416A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243346AF-6791-9017-6B1A-04ADD0CFA0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90603" y="26641"/>
            <a:ext cx="751397" cy="751397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C2091A-C33B-C6FC-302D-2AF5E33D85EB}"/>
              </a:ext>
            </a:extLst>
          </p:cNvPr>
          <p:cNvSpPr/>
          <p:nvPr userDrawn="1"/>
        </p:nvSpPr>
        <p:spPr>
          <a:xfrm>
            <a:off x="0" y="6743093"/>
            <a:ext cx="9144000" cy="114907"/>
          </a:xfrm>
          <a:prstGeom prst="rect">
            <a:avLst/>
          </a:prstGeom>
          <a:solidFill>
            <a:srgbClr val="416A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3" name="四角形: 上の 2 つの角を丸める 12">
            <a:extLst>
              <a:ext uri="{FF2B5EF4-FFF2-40B4-BE49-F238E27FC236}">
                <a16:creationId xmlns:a16="http://schemas.microsoft.com/office/drawing/2014/main" id="{4497AABF-A473-3A85-60B5-07B77A8E37FA}"/>
              </a:ext>
            </a:extLst>
          </p:cNvPr>
          <p:cNvSpPr/>
          <p:nvPr userDrawn="1"/>
        </p:nvSpPr>
        <p:spPr>
          <a:xfrm>
            <a:off x="8532440" y="6488990"/>
            <a:ext cx="611560" cy="254103"/>
          </a:xfrm>
          <a:prstGeom prst="round2SameRect">
            <a:avLst>
              <a:gd name="adj1" fmla="val 21588"/>
              <a:gd name="adj2" fmla="val 0"/>
            </a:avLst>
          </a:prstGeom>
          <a:solidFill>
            <a:srgbClr val="416AE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E79FB2CE-8D75-5033-4172-4DA123F294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28484" y="6574636"/>
            <a:ext cx="419472" cy="189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2C3962C-59A4-486A-8D44-A9781E017F69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2" name="テキスト プレースホルダー 43">
            <a:extLst>
              <a:ext uri="{FF2B5EF4-FFF2-40B4-BE49-F238E27FC236}">
                <a16:creationId xmlns:a16="http://schemas.microsoft.com/office/drawing/2014/main" id="{BEF0C901-578F-F625-922A-E199057F1C1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05833" y="1459311"/>
            <a:ext cx="8775699" cy="78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1" lang="ja-JP" altLang="en-US" sz="15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lvl1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B37BA8-92BA-D7E8-9610-46EAEBA87C2B}"/>
              </a:ext>
            </a:extLst>
          </p:cNvPr>
          <p:cNvSpPr txBox="1"/>
          <p:nvPr userDrawn="1"/>
        </p:nvSpPr>
        <p:spPr>
          <a:xfrm>
            <a:off x="160379" y="960972"/>
            <a:ext cx="3329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416AE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1. </a:t>
            </a:r>
            <a:r>
              <a:rPr kumimoji="1" lang="ja-JP" altLang="en-US" sz="18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知っている税金を書いてみよう</a:t>
            </a:r>
            <a:endParaRPr kumimoji="1" lang="ja-JP" altLang="en-US" sz="1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690047-635B-CA72-0B3B-4F14CC66F762}"/>
              </a:ext>
            </a:extLst>
          </p:cNvPr>
          <p:cNvSpPr/>
          <p:nvPr userDrawn="1"/>
        </p:nvSpPr>
        <p:spPr>
          <a:xfrm>
            <a:off x="201069" y="1402016"/>
            <a:ext cx="8785226" cy="900000"/>
          </a:xfrm>
          <a:prstGeom prst="rect">
            <a:avLst/>
          </a:prstGeom>
          <a:noFill/>
          <a:ln w="12700">
            <a:solidFill>
              <a:srgbClr val="416A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C98C4"/>
              </a:solidFill>
            </a:endParaRPr>
          </a:p>
        </p:txBody>
      </p:sp>
      <p:sp>
        <p:nvSpPr>
          <p:cNvPr id="21" name="テキスト プレースホルダー 43">
            <a:extLst>
              <a:ext uri="{FF2B5EF4-FFF2-40B4-BE49-F238E27FC236}">
                <a16:creationId xmlns:a16="http://schemas.microsoft.com/office/drawing/2014/main" id="{EC503822-6F0D-08A0-9528-A00BB44E36F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4672" y="2972535"/>
            <a:ext cx="3569296" cy="347226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kumimoji="1" lang="ja-JP" altLang="en-US" sz="15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lvl1pPr>
          </a:lstStyle>
          <a:p>
            <a:pPr lvl="0"/>
            <a:r>
              <a:rPr kumimoji="1" lang="ja-JP" altLang="en-US" dirty="0"/>
              <a:t>答えを入力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5CFBA90-E41A-CDA4-E20A-7AC2F58B9F69}"/>
              </a:ext>
            </a:extLst>
          </p:cNvPr>
          <p:cNvSpPr txBox="1"/>
          <p:nvPr userDrawn="1"/>
        </p:nvSpPr>
        <p:spPr>
          <a:xfrm>
            <a:off x="160379" y="2474476"/>
            <a:ext cx="707591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rgbClr val="416AE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2. </a:t>
            </a:r>
            <a:r>
              <a:rPr kumimoji="1" lang="ja-JP" altLang="en-US" sz="18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税金の種類は何種類あるでしょう？</a:t>
            </a:r>
          </a:p>
          <a:p>
            <a:endParaRPr kumimoji="1" lang="ja-JP" altLang="en-US" sz="1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302C7AA-68F5-BE9B-2FD9-014A3637C99C}"/>
              </a:ext>
            </a:extLst>
          </p:cNvPr>
          <p:cNvSpPr txBox="1"/>
          <p:nvPr userDrawn="1"/>
        </p:nvSpPr>
        <p:spPr>
          <a:xfrm>
            <a:off x="4290494" y="2984566"/>
            <a:ext cx="56938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" b="0" dirty="0"/>
              <a:t>種類</a:t>
            </a:r>
          </a:p>
        </p:txBody>
      </p:sp>
      <p:sp>
        <p:nvSpPr>
          <p:cNvPr id="25" name="テキスト プレースホルダー 43">
            <a:extLst>
              <a:ext uri="{FF2B5EF4-FFF2-40B4-BE49-F238E27FC236}">
                <a16:creationId xmlns:a16="http://schemas.microsoft.com/office/drawing/2014/main" id="{264C3F08-1E73-BE42-F922-45683406E66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5833" y="5013176"/>
            <a:ext cx="8775699" cy="13965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kumimoji="1" lang="ja-JP" altLang="en-US" sz="15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defRPr>
            </a:lvl1pPr>
          </a:lstStyle>
          <a:p>
            <a:pPr lvl="0"/>
            <a:r>
              <a:rPr kumimoji="1" lang="ja-JP" altLang="en-US" dirty="0"/>
              <a:t>理由を入力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365AA9F-F405-B9FA-DC73-334C33D9EE97}"/>
              </a:ext>
            </a:extLst>
          </p:cNvPr>
          <p:cNvSpPr txBox="1"/>
          <p:nvPr userDrawn="1"/>
        </p:nvSpPr>
        <p:spPr>
          <a:xfrm>
            <a:off x="105589" y="3559562"/>
            <a:ext cx="782938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rgbClr val="416AED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3. </a:t>
            </a:r>
            <a:r>
              <a:rPr kumimoji="1" lang="ja-JP" altLang="en-US" sz="1800" kern="12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+mn-cs"/>
              </a:rPr>
              <a:t>税金は必要だと思いますか？必要ないと思いますか？その理由も考えてみよう</a:t>
            </a:r>
          </a:p>
          <a:p>
            <a:endParaRPr kumimoji="1" lang="ja-JP" altLang="en-US" sz="18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BA50AA7-2653-3EB3-1672-D5D867E84FA8}"/>
              </a:ext>
            </a:extLst>
          </p:cNvPr>
          <p:cNvSpPr/>
          <p:nvPr userDrawn="1"/>
        </p:nvSpPr>
        <p:spPr>
          <a:xfrm>
            <a:off x="209193" y="4340964"/>
            <a:ext cx="2346583" cy="456188"/>
          </a:xfrm>
          <a:prstGeom prst="rect">
            <a:avLst/>
          </a:prstGeom>
          <a:noFill/>
          <a:ln w="22225" cmpd="thickThin">
            <a:solidFill>
              <a:srgbClr val="416AE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C98C4"/>
              </a:solidFill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6F22109E-F6A1-8A64-6F95-C95BEA36245D}"/>
              </a:ext>
            </a:extLst>
          </p:cNvPr>
          <p:cNvGrpSpPr/>
          <p:nvPr userDrawn="1"/>
        </p:nvGrpSpPr>
        <p:grpSpPr>
          <a:xfrm>
            <a:off x="386175" y="4401979"/>
            <a:ext cx="2007692" cy="323165"/>
            <a:chOff x="386175" y="4203694"/>
            <a:chExt cx="2007692" cy="323165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9B372793-54AA-0937-42FE-5A56362A5C0F}"/>
                </a:ext>
              </a:extLst>
            </p:cNvPr>
            <p:cNvSpPr txBox="1"/>
            <p:nvPr userDrawn="1"/>
          </p:nvSpPr>
          <p:spPr>
            <a:xfrm>
              <a:off x="386175" y="4203694"/>
              <a:ext cx="747320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500" b="0" dirty="0"/>
                <a:t>必要だ</a:t>
              </a:r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85598437-F39A-651E-C6C8-2B352415E3CB}"/>
                </a:ext>
              </a:extLst>
            </p:cNvPr>
            <p:cNvSpPr txBox="1"/>
            <p:nvPr userDrawn="1"/>
          </p:nvSpPr>
          <p:spPr>
            <a:xfrm>
              <a:off x="1467010" y="4203694"/>
              <a:ext cx="92685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500" b="0" dirty="0"/>
                <a:t>必要ない</a:t>
              </a:r>
            </a:p>
          </p:txBody>
        </p:sp>
      </p:grp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6E319075-0826-543D-297B-CB20081663F0}"/>
              </a:ext>
            </a:extLst>
          </p:cNvPr>
          <p:cNvCxnSpPr>
            <a:cxnSpLocks/>
          </p:cNvCxnSpPr>
          <p:nvPr userDrawn="1"/>
        </p:nvCxnSpPr>
        <p:spPr>
          <a:xfrm>
            <a:off x="1310476" y="4340964"/>
            <a:ext cx="1" cy="456188"/>
          </a:xfrm>
          <a:prstGeom prst="line">
            <a:avLst/>
          </a:prstGeom>
          <a:ln w="15875">
            <a:solidFill>
              <a:srgbClr val="416AE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673788-5F2E-957F-EE09-5AF9B5B7C70E}"/>
              </a:ext>
            </a:extLst>
          </p:cNvPr>
          <p:cNvSpPr txBox="1"/>
          <p:nvPr userDrawn="1"/>
        </p:nvSpPr>
        <p:spPr>
          <a:xfrm>
            <a:off x="337646" y="2984566"/>
            <a:ext cx="37702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" b="0" dirty="0"/>
              <a:t>約</a:t>
            </a:r>
          </a:p>
        </p:txBody>
      </p:sp>
    </p:spTree>
    <p:extLst>
      <p:ext uri="{BB962C8B-B14F-4D97-AF65-F5344CB8AC3E}">
        <p14:creationId xmlns:p14="http://schemas.microsoft.com/office/powerpoint/2010/main" val="1807174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>
          <p15:clr>
            <a:srgbClr val="FBAE40"/>
          </p15:clr>
        </p15:guide>
        <p15:guide id="2" pos="57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28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69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">
            <a:extLst>
              <a:ext uri="{FF2B5EF4-FFF2-40B4-BE49-F238E27FC236}">
                <a16:creationId xmlns:a16="http://schemas.microsoft.com/office/drawing/2014/main" id="{FE31206F-98C1-C619-7406-B1B1B8A40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129" y="75788"/>
            <a:ext cx="60596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0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dirty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ワーク：税金について考えてみよう</a:t>
            </a:r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8D7A372F-2E1D-0D75-8D1F-B73D22F383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52386E70-B9E4-E22D-1D72-B009E961E9A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6" name="テキスト プレースホルダー 15">
            <a:extLst>
              <a:ext uri="{FF2B5EF4-FFF2-40B4-BE49-F238E27FC236}">
                <a16:creationId xmlns:a16="http://schemas.microsoft.com/office/drawing/2014/main" id="{C5D21D30-8630-46A4-682D-7BA5A4898D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17" name="スライド番号プレースホルダー 16">
            <a:extLst>
              <a:ext uri="{FF2B5EF4-FFF2-40B4-BE49-F238E27FC236}">
                <a16:creationId xmlns:a16="http://schemas.microsoft.com/office/drawing/2014/main" id="{223C2A91-94A1-90CC-AF34-7A23B6FF10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2C3962C-59A4-486A-8D44-A9781E017F69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1A12AF5-018E-5DD8-8CCE-287E232443E3}"/>
              </a:ext>
            </a:extLst>
          </p:cNvPr>
          <p:cNvSpPr/>
          <p:nvPr/>
        </p:nvSpPr>
        <p:spPr>
          <a:xfrm>
            <a:off x="2699792" y="4391803"/>
            <a:ext cx="864096" cy="34722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50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3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5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ユーザー定義 14">
      <a:majorFont>
        <a:latin typeface="Arial"/>
        <a:ea typeface="HGPｺﾞｼｯｸE"/>
        <a:cs typeface=""/>
      </a:majorFont>
      <a:minorFont>
        <a:latin typeface="Arial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HGPｺﾞｼｯｸM</vt:lpstr>
      <vt:lpstr>HGPｺﾞｼｯｸE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2024-03-27T07:25:40Z</dcterms:created>
  <dcterms:modified xsi:type="dcterms:W3CDTF">2024-03-28T05:20:54Z</dcterms:modified>
</cp:coreProperties>
</file>