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354" r:id="rId7"/>
    <p:sldId id="350" r:id="rId8"/>
    <p:sldId id="353" r:id="rId9"/>
    <p:sldId id="344" r:id="rId10"/>
    <p:sldId id="355" r:id="rId11"/>
    <p:sldId id="292" r:id="rId12"/>
    <p:sldId id="341" r:id="rId13"/>
    <p:sldId id="352" r:id="rId14"/>
    <p:sldId id="280" r:id="rId15"/>
    <p:sldId id="337" r:id="rId16"/>
    <p:sldId id="284" r:id="rId17"/>
    <p:sldId id="336" r:id="rId18"/>
  </p:sldIdLst>
  <p:sldSz cx="9144000" cy="6858000" type="screen4x3"/>
  <p:notesSz cx="6858000" cy="9144000"/>
  <p:embeddedFontLst>
    <p:embeddedFont>
      <p:font typeface="HGPｺﾞｼｯｸE" panose="020B0900000000000000" pitchFamily="50" charset="-128"/>
      <p:regular r:id="rId21"/>
    </p:embeddedFont>
    <p:embeddedFont>
      <p:font typeface="HGPｺﾞｼｯｸM" panose="020B0600000000000000" pitchFamily="50" charset="-128"/>
      <p:regular r:id="rId22"/>
    </p:embeddedFont>
    <p:embeddedFont>
      <p:font typeface="HGP創英角ｺﾞｼｯｸUB" panose="020B0900000000000000" pitchFamily="50" charset="-128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2-4A63-9ED4-028904819BA3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2-4A63-9ED4-028904819BA3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2-4A63-9ED4-028904819BA3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2-4A63-9ED4-028904819BA3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2-4A63-9ED4-028904819BA3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2-4A63-9ED4-028904819BA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2-4A63-9ED4-028904819BA3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2-4A63-9ED4-028904819BA3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61.8</c:v>
                </c:pt>
                <c:pt idx="1">
                  <c:v>31.5</c:v>
                </c:pt>
                <c:pt idx="2">
                  <c:v>6.7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公債金</c:v>
                      </c:pt>
                      <c:pt idx="2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3E2-4A63-9ED4-02890481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F-49DD-9198-47C38AE28DA1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F-49DD-9198-47C38AE28DA1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F-49DD-9198-47C38AE28DA1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F-49DD-9198-47C38AE28DA1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F-49DD-9198-47C38AE28DA1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F-49DD-9198-47C38AE28DA1}"/>
              </c:ext>
            </c:extLst>
          </c:dPt>
          <c:dPt>
            <c:idx val="6"/>
            <c:bubble3D val="0"/>
            <c:spPr>
              <a:solidFill>
                <a:srgbClr val="C8917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BF-49DD-9198-47C38AE28DA1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BF-49DD-9198-47C38AE28DA1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33.5</c:v>
                </c:pt>
                <c:pt idx="1">
                  <c:v>5.4</c:v>
                </c:pt>
                <c:pt idx="2">
                  <c:v>4.9000000000000004</c:v>
                </c:pt>
                <c:pt idx="3">
                  <c:v>16.399999999999999</c:v>
                </c:pt>
                <c:pt idx="4">
                  <c:v>15.8</c:v>
                </c:pt>
                <c:pt idx="5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</c:v>
                      </c:pt>
                      <c:pt idx="1">
                        <c:v>道路や住宅などの 整備のために</c:v>
                      </c:pt>
                      <c:pt idx="2">
                        <c:v>教育や科学技術をさかんにするために</c:v>
                      </c:pt>
                      <c:pt idx="3">
                        <c:v>そのほか</c:v>
                      </c:pt>
                      <c:pt idx="4">
                        <c:v>都道府県や市区町村の財政をおぎなうために</c:v>
                      </c:pt>
                      <c:pt idx="5">
                        <c:v>国の借金を返したり利子を払ったりするために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E4BF-49DD-9198-47C38AE2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B-4BB0-B601-BFE11FDBE408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B-4BB0-B601-BFE11FDBE408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5B-4BB0-B601-BFE11FDBE408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5B-4BB0-B601-BFE11FDBE408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5B-4BB0-B601-BFE11FDBE408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5B-4BB0-B601-BFE11FDBE408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5B-4BB0-B601-BFE11FDBE408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5B-4BB0-B601-BFE11FDBE408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43.7</c:v>
                </c:pt>
                <c:pt idx="1">
                  <c:v>37.700000000000003</c:v>
                </c:pt>
                <c:pt idx="2">
                  <c:v>18.600000000000001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国から入るお金</c:v>
                      </c:pt>
                      <c:pt idx="2">
                        <c:v>県の借金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505B-4BB0-B601-BFE11FDBE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5-420F-9036-C810778B30EA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5-420F-9036-C810778B30EA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5-420F-9036-C810778B30EA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5-420F-9036-C810778B30EA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95-420F-9036-C810778B30EA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95-420F-9036-C810778B30EA}"/>
              </c:ext>
            </c:extLst>
          </c:dPt>
          <c:dPt>
            <c:idx val="6"/>
            <c:bubble3D val="0"/>
            <c:spPr>
              <a:solidFill>
                <a:srgbClr val="E6866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95-420F-9036-C810778B30EA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95-420F-9036-C810778B30EA}"/>
              </c:ext>
            </c:extLst>
          </c:dPt>
          <c:val>
            <c:numRef>
              <c:f>Sheet1!$B$2:$B$8</c:f>
              <c:numCache>
                <c:formatCode>General</c:formatCode>
                <c:ptCount val="7"/>
                <c:pt idx="0">
                  <c:v>19.8</c:v>
                </c:pt>
                <c:pt idx="1">
                  <c:v>19.100000000000001</c:v>
                </c:pt>
                <c:pt idx="2">
                  <c:v>11.9</c:v>
                </c:pt>
                <c:pt idx="3">
                  <c:v>6.9</c:v>
                </c:pt>
                <c:pt idx="4">
                  <c:v>5.6</c:v>
                </c:pt>
                <c:pt idx="5">
                  <c:v>15.9</c:v>
                </c:pt>
                <c:pt idx="6">
                  <c:v>20.8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県の借金を返したり利子を支払ったりするため</c:v>
                      </c:pt>
                      <c:pt idx="1">
                        <c:v>福祉や医療の充実などのため</c:v>
                      </c:pt>
                      <c:pt idx="2">
                        <c:v>教育や科学技術をさかんにするために</c:v>
                      </c:pt>
                      <c:pt idx="3">
                        <c:v>道路・河川・住宅の充実のため</c:v>
                      </c:pt>
                      <c:pt idx="4">
                        <c:v>農・林・水産業の振興などのため</c:v>
                      </c:pt>
                      <c:pt idx="5">
                        <c:v>観光の振興などのため</c:v>
                      </c:pt>
                      <c:pt idx="6">
                        <c:v>その他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CF95-420F-9036-C810778B3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3B63B0-5D18-44F7-1734-B909B924F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93A6C-2DDB-83DB-AE04-26FFC5965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A8FA-5CC2-40B4-90FF-50E52AF9D939}" type="datetimeFigureOut">
              <a:rPr kumimoji="1" lang="ja-JP" altLang="en-US" smtClean="0"/>
              <a:t>2024/6/5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A77F41-C415-886E-0560-2942FB6F6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377BD-916F-3599-B534-F4E8E96E6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C88-0F3B-49AA-871C-B96455EA3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7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590E8-BF0F-4D58-AE9F-87B6FEB1C323}" type="datetimeFigureOut">
              <a:rPr kumimoji="1" lang="ja-JP" altLang="en-US" smtClean="0"/>
              <a:t>2024/6/5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421-7068-4014-B7E3-2EFBDFFF2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02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400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30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8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167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94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0EC84E7-C970-4979-3D36-85263756FEAD}"/>
              </a:ext>
            </a:extLst>
          </p:cNvPr>
          <p:cNvSpPr/>
          <p:nvPr userDrawn="1"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81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E58AA0-FE76-AA29-8522-938885724118}"/>
              </a:ext>
            </a:extLst>
          </p:cNvPr>
          <p:cNvSpPr/>
          <p:nvPr userDrawn="1"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244B56-3994-565C-6256-18384202864E}"/>
              </a:ext>
            </a:extLst>
          </p:cNvPr>
          <p:cNvSpPr/>
          <p:nvPr userDrawn="1"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テキスト プレースホルダー 43">
            <a:extLst>
              <a:ext uri="{FF2B5EF4-FFF2-40B4-BE49-F238E27FC236}">
                <a16:creationId xmlns:a16="http://schemas.microsoft.com/office/drawing/2014/main" id="{BEF0C901-578F-F625-922A-E199057F1C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37BA8-92BA-D7E8-9610-46EAEBA87C2B}"/>
              </a:ext>
            </a:extLst>
          </p:cNvPr>
          <p:cNvSpPr txBox="1"/>
          <p:nvPr userDrawn="1"/>
        </p:nvSpPr>
        <p:spPr>
          <a:xfrm>
            <a:off x="160379" y="960972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知っている税金を書いてみよう</a:t>
            </a:r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0047-635B-CA72-0B3B-4F14CC66F762}"/>
              </a:ext>
            </a:extLst>
          </p:cNvPr>
          <p:cNvSpPr/>
          <p:nvPr userDrawn="1"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1" name="テキスト プレースホルダー 43">
            <a:extLst>
              <a:ext uri="{FF2B5EF4-FFF2-40B4-BE49-F238E27FC236}">
                <a16:creationId xmlns:a16="http://schemas.microsoft.com/office/drawing/2014/main" id="{EC503822-6F0D-08A0-9528-A00BB44E3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CFBA90-E41A-CDA4-E20A-7AC2F58B9F69}"/>
              </a:ext>
            </a:extLst>
          </p:cNvPr>
          <p:cNvSpPr txBox="1"/>
          <p:nvPr userDrawn="1"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税金の種類は何種類あるでしょう？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02C7AA-68F5-BE9B-2FD9-014A3637C99C}"/>
              </a:ext>
            </a:extLst>
          </p:cNvPr>
          <p:cNvSpPr txBox="1"/>
          <p:nvPr userDrawn="1"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種類</a:t>
            </a:r>
          </a:p>
        </p:txBody>
      </p:sp>
      <p:sp>
        <p:nvSpPr>
          <p:cNvPr id="25" name="テキスト プレースホルダー 43">
            <a:extLst>
              <a:ext uri="{FF2B5EF4-FFF2-40B4-BE49-F238E27FC236}">
                <a16:creationId xmlns:a16="http://schemas.microsoft.com/office/drawing/2014/main" id="{264C3F08-1E73-BE42-F922-45683406E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理由を入力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5AA9F-F405-B9FA-DC73-334C33D9EE97}"/>
              </a:ext>
            </a:extLst>
          </p:cNvPr>
          <p:cNvSpPr txBox="1"/>
          <p:nvPr userDrawn="1"/>
        </p:nvSpPr>
        <p:spPr>
          <a:xfrm>
            <a:off x="105589" y="3559562"/>
            <a:ext cx="78293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税金は必要だと思いますか？必要ないと思いますか？その理由も考えてみよう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A50AA7-2653-3EB3-1672-D5D867E84FA8}"/>
              </a:ext>
            </a:extLst>
          </p:cNvPr>
          <p:cNvSpPr/>
          <p:nvPr userDrawn="1"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mpd="thickThin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F22109E-F6A1-8A64-6F95-C95BEA36245D}"/>
              </a:ext>
            </a:extLst>
          </p:cNvPr>
          <p:cNvGrpSpPr/>
          <p:nvPr userDrawn="1"/>
        </p:nvGrpSpPr>
        <p:grpSpPr>
          <a:xfrm>
            <a:off x="386175" y="4401979"/>
            <a:ext cx="2007692" cy="323165"/>
            <a:chOff x="386175" y="4203694"/>
            <a:chExt cx="2007692" cy="32316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372793-54AA-0937-42FE-5A56362A5C0F}"/>
                </a:ext>
              </a:extLst>
            </p:cNvPr>
            <p:cNvSpPr txBox="1"/>
            <p:nvPr userDrawn="1"/>
          </p:nvSpPr>
          <p:spPr>
            <a:xfrm>
              <a:off x="386175" y="4203694"/>
              <a:ext cx="7473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5598437-F39A-651E-C6C8-2B352415E3CB}"/>
                </a:ext>
              </a:extLst>
            </p:cNvPr>
            <p:cNvSpPr txBox="1"/>
            <p:nvPr userDrawn="1"/>
          </p:nvSpPr>
          <p:spPr>
            <a:xfrm>
              <a:off x="1467010" y="4203694"/>
              <a:ext cx="9268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必要ない</a:t>
              </a:r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E319075-0826-543D-297B-CB20081663F0}"/>
              </a:ext>
            </a:extLst>
          </p:cNvPr>
          <p:cNvCxnSpPr>
            <a:cxnSpLocks/>
          </p:cNvCxnSpPr>
          <p:nvPr userDrawn="1"/>
        </p:nvCxnSpPr>
        <p:spPr>
          <a:xfrm>
            <a:off x="1310476" y="4340964"/>
            <a:ext cx="1" cy="456188"/>
          </a:xfrm>
          <a:prstGeom prst="line">
            <a:avLst/>
          </a:prstGeom>
          <a:ln w="15875">
            <a:solidFill>
              <a:srgbClr val="416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73788-5F2E-957F-EE09-5AF9B5B7C70E}"/>
              </a:ext>
            </a:extLst>
          </p:cNvPr>
          <p:cNvSpPr txBox="1"/>
          <p:nvPr userDrawn="1"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約</a:t>
            </a:r>
          </a:p>
        </p:txBody>
      </p:sp>
    </p:spTree>
    <p:extLst>
      <p:ext uri="{BB962C8B-B14F-4D97-AF65-F5344CB8AC3E}">
        <p14:creationId xmlns:p14="http://schemas.microsoft.com/office/powerpoint/2010/main" val="180717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07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B4DCA1-CFC2-A91D-6750-D57B0DCFD12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4843E84-E98F-CE53-567A-082A46E78EE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D98B960-CC49-D67A-ACB0-C82DEC33369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710725-64D0-DE2D-24DE-F1D366AAEB5F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8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27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38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3EC776-5853-FB9A-50B1-5BA040D27B2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38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1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C2C5E2-04A5-4151-3701-730CAE06587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CF3377-A001-9A34-CEB4-94AB0FBE48DA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0AE104-4F64-AE9A-275D-AB07619B1D3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E4FF952-D71A-57C1-C686-852497EDD768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B74BB54-92DD-2323-1390-AF1E4DD68D45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54F0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a.go.jp/publication/webtaxtv/201503/webtaxtv_wb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www.nta.go.jp/taxes/kids/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mof.go.jp/kids/2018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ta.go.jp/taxes/kids/video/index.htm#ani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mof.go.jp/tax_policy/publication/brochure/zeikin_drill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B684E-B985-AB5C-82FA-27528B2DFEF2}"/>
              </a:ext>
            </a:extLst>
          </p:cNvPr>
          <p:cNvSpPr txBox="1"/>
          <p:nvPr/>
        </p:nvSpPr>
        <p:spPr>
          <a:xfrm>
            <a:off x="3939455" y="537321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E37F2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令和６年度版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auto"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auto"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都道府県・市区町村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auto"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auto"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C8D8DD-739A-4461-966F-89E67B1D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32E5319-C66E-8E3F-FFC9-9327750474CF}"/>
              </a:ext>
            </a:extLst>
          </p:cNvPr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EB9B930-5908-867F-40C8-F61B7534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9D963939-5C84-58DA-020E-B66E2CE7BD38}"/>
                </a:ext>
              </a:extLst>
            </p:cNvPr>
            <p:cNvSpPr/>
            <p:nvPr/>
          </p:nvSpPr>
          <p:spPr bwMode="auto"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国　民</a:t>
              </a:r>
              <a:endParaRPr kumimoji="1" lang="ja-JP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A5E12EC-B2D4-30A5-F145-AEF44C294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auto">
          <a:xfrm>
            <a:off x="6596044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>
                <a:solidFill>
                  <a:schemeClr val="bg1"/>
                </a:solidFill>
                <a:latin typeface="+mn-ea"/>
                <a:ea typeface="+mn-ea"/>
              </a:rPr>
              <a:t>都道府県・市区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町村の議会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049104-00F7-534C-BABE-14D909E17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2111A0A-D9DE-9E4A-0A01-CADEAAAAFE08}"/>
              </a:ext>
            </a:extLst>
          </p:cNvPr>
          <p:cNvSpPr/>
          <p:nvPr/>
        </p:nvSpPr>
        <p:spPr bwMode="auto"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国会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auto"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内　閣</a:t>
            </a:r>
          </a:p>
        </p:txBody>
      </p:sp>
      <p:pic>
        <p:nvPicPr>
          <p:cNvPr id="18" name="図 17" descr="建物, 障子, ウィンドウ, 時計 が含まれている画像&#10;&#10;自動的に生成された説明">
            <a:extLst>
              <a:ext uri="{FF2B5EF4-FFF2-40B4-BE49-F238E27FC236}">
                <a16:creationId xmlns:a16="http://schemas.microsoft.com/office/drawing/2014/main" id="{39723599-2025-BDA2-3D90-505189278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2" y="2367034"/>
            <a:ext cx="1351165" cy="987761"/>
          </a:xfrm>
          <a:prstGeom prst="rect">
            <a:avLst/>
          </a:prstGeom>
        </p:spPr>
      </p:pic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C04F0C98-18EA-6E10-8A0F-4F8D5996DE91}"/>
              </a:ext>
            </a:extLst>
          </p:cNvPr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6A3D39FB-99E5-3616-D335-B0B0A0FBB3E6}"/>
              </a:ext>
            </a:extLst>
          </p:cNvPr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CFC0A2BF-7A9E-B1AF-7E2F-5B2BA6569C23}"/>
              </a:ext>
            </a:extLst>
          </p:cNvPr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auto">
          <a:xfrm>
            <a:off x="6596044" y="196936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都道府県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知事・市区町村長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EC6CB36-55B2-5BFD-1315-2E86F150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</p:spPr>
      </p:pic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73A09FA1-33B8-7758-BF93-BC49190DDCED}"/>
              </a:ext>
            </a:extLst>
          </p:cNvPr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/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D79D065-4590-9E73-95BD-705919D5DCF2}"/>
              </a:ext>
            </a:extLst>
          </p:cNvPr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78CB898E-FD6B-4B5A-A9A5-2EA0B8E17025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589ED85-E024-54C3-C078-BED4CEF3523B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6BA42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  <a:endParaRPr lang="en-US" altLang="ja-JP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75BF3ECA-EA6A-2C0E-15E5-2530A01F387B}"/>
              </a:ext>
            </a:extLst>
          </p:cNvPr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/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E741516D-8970-F070-8314-E4E879021597}"/>
              </a:ext>
            </a:extLst>
          </p:cNvPr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矢印: 折線 45">
            <a:extLst>
              <a:ext uri="{FF2B5EF4-FFF2-40B4-BE49-F238E27FC236}">
                <a16:creationId xmlns:a16="http://schemas.microsoft.com/office/drawing/2014/main" id="{0DA89158-7929-B613-2F20-FDA57930EC4D}"/>
              </a:ext>
            </a:extLst>
          </p:cNvPr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52335EC-F554-6A93-9926-BD46A59913AE}"/>
              </a:ext>
            </a:extLst>
          </p:cNvPr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4554ED2-AEF6-932E-6FDA-6EC75DD1B87C}"/>
                </a:ext>
              </a:extLst>
            </p:cNvPr>
            <p:cNvSpPr/>
            <p:nvPr/>
          </p:nvSpPr>
          <p:spPr bwMode="auto"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4F5428C-7051-C6FF-F2CF-59A923993550}"/>
                </a:ext>
              </a:extLst>
            </p:cNvPr>
            <p:cNvSpPr/>
            <p:nvPr/>
          </p:nvSpPr>
          <p:spPr bwMode="auto"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CB5D93F-F31C-AB28-5B95-594815F0142F}"/>
                </a:ext>
              </a:extLst>
            </p:cNvPr>
            <p:cNvSpPr txBox="1"/>
            <p:nvPr/>
          </p:nvSpPr>
          <p:spPr>
            <a:xfrm>
              <a:off x="318269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935E93B-B5FC-202C-633E-34B5EAD4BAF1}"/>
              </a:ext>
            </a:extLst>
          </p:cNvPr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7533CF-7DFC-47D2-02EB-8027F45A2FD9}"/>
                </a:ext>
              </a:extLst>
            </p:cNvPr>
            <p:cNvSpPr/>
            <p:nvPr/>
          </p:nvSpPr>
          <p:spPr bwMode="auto"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ja-JP" altLang="en-US" sz="2400" dirty="0"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F7409B4-B405-D1E1-602A-22FFFA51DC1D}"/>
                </a:ext>
              </a:extLst>
            </p:cNvPr>
            <p:cNvSpPr/>
            <p:nvPr/>
          </p:nvSpPr>
          <p:spPr bwMode="auto"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5ADED3A-AADE-4542-EC55-6306A6F89F8F}"/>
                </a:ext>
              </a:extLst>
            </p:cNvPr>
            <p:cNvSpPr txBox="1"/>
            <p:nvPr/>
          </p:nvSpPr>
          <p:spPr>
            <a:xfrm>
              <a:off x="6306936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1169B96-B5CB-5D08-B5BC-8E7E840D3FC3}"/>
              </a:ext>
            </a:extLst>
          </p:cNvPr>
          <p:cNvGrpSpPr/>
          <p:nvPr/>
        </p:nvGrpSpPr>
        <p:grpSpPr>
          <a:xfrm>
            <a:off x="2928279" y="3454930"/>
            <a:ext cx="1308371" cy="988990"/>
            <a:chOff x="2928279" y="3454930"/>
            <a:chExt cx="1308371" cy="988990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E32022B-FB8C-8327-8873-3BB794223A06}"/>
                </a:ext>
              </a:extLst>
            </p:cNvPr>
            <p:cNvSpPr txBox="1"/>
            <p:nvPr/>
          </p:nvSpPr>
          <p:spPr>
            <a:xfrm>
              <a:off x="3440617" y="3454930"/>
              <a:ext cx="543739" cy="30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A68FFAF-6322-1D4D-1C9B-E6DBACB98C6D}"/>
                </a:ext>
              </a:extLst>
            </p:cNvPr>
            <p:cNvSpPr txBox="1"/>
            <p:nvPr/>
          </p:nvSpPr>
          <p:spPr>
            <a:xfrm>
              <a:off x="2928279" y="4033743"/>
              <a:ext cx="1308371" cy="41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D9AD846-8D17-A717-9C91-4D8D0F0D4974}"/>
              </a:ext>
            </a:extLst>
          </p:cNvPr>
          <p:cNvGrpSpPr/>
          <p:nvPr/>
        </p:nvGrpSpPr>
        <p:grpSpPr>
          <a:xfrm>
            <a:off x="5189573" y="3442573"/>
            <a:ext cx="1170513" cy="1289101"/>
            <a:chOff x="5189573" y="3405502"/>
            <a:chExt cx="1170513" cy="128910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D2811FE-0BF2-89A2-1F64-34B2F72A6CBC}"/>
                </a:ext>
              </a:extLst>
            </p:cNvPr>
            <p:cNvSpPr txBox="1"/>
            <p:nvPr/>
          </p:nvSpPr>
          <p:spPr>
            <a:xfrm>
              <a:off x="5421485" y="3405502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A5EC992-607B-0E45-4EE1-3CA093FF12EC}"/>
                </a:ext>
              </a:extLst>
            </p:cNvPr>
            <p:cNvSpPr txBox="1"/>
            <p:nvPr/>
          </p:nvSpPr>
          <p:spPr>
            <a:xfrm>
              <a:off x="5189573" y="3945872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都道府県・市区町村議会議員を選びます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747A7DE-8D3B-DDDD-47C6-A2E47E5F1179}"/>
              </a:ext>
            </a:extLst>
          </p:cNvPr>
          <p:cNvGrpSpPr/>
          <p:nvPr/>
        </p:nvGrpSpPr>
        <p:grpSpPr>
          <a:xfrm>
            <a:off x="5189574" y="2576505"/>
            <a:ext cx="1170513" cy="1001174"/>
            <a:chOff x="5189574" y="2180717"/>
            <a:chExt cx="1170513" cy="1001174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D4E7DC5-16F5-57BC-12C4-DCB3C7C0B2AD}"/>
                </a:ext>
              </a:extLst>
            </p:cNvPr>
            <p:cNvSpPr txBox="1"/>
            <p:nvPr/>
          </p:nvSpPr>
          <p:spPr>
            <a:xfrm>
              <a:off x="5426090" y="2180717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15773EF-E9EF-9B06-D036-E0B5F19F50A2}"/>
                </a:ext>
              </a:extLst>
            </p:cNvPr>
            <p:cNvSpPr txBox="1"/>
            <p:nvPr/>
          </p:nvSpPr>
          <p:spPr>
            <a:xfrm>
              <a:off x="5189574" y="2433160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都道府県知事・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市区町村長を選びます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F77143-1A43-786C-665E-751D07F6AB61}"/>
              </a:ext>
            </a:extLst>
          </p:cNvPr>
          <p:cNvSpPr txBox="1"/>
          <p:nvPr/>
        </p:nvSpPr>
        <p:spPr>
          <a:xfrm>
            <a:off x="3299404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endParaRPr lang="en-US" altLang="ja-JP" sz="12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8BF33D-AB7B-4216-2C63-0A79A8110628}"/>
              </a:ext>
            </a:extLst>
          </p:cNvPr>
          <p:cNvSpPr txBox="1"/>
          <p:nvPr/>
        </p:nvSpPr>
        <p:spPr>
          <a:xfrm>
            <a:off x="5169191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lang="en-US" altLang="ja-JP" sz="12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B093FA-7B44-D371-6DAF-595448E4E0A0}"/>
              </a:ext>
            </a:extLst>
          </p:cNvPr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390505C6-EE46-FE0A-29B6-473EE8E6502A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15EDEF-A246-7DA5-E508-93B623CF3696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29A8B9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A09FFB4-F77C-6945-F38F-AA452EE53822}"/>
              </a:ext>
            </a:extLst>
          </p:cNvPr>
          <p:cNvGrpSpPr/>
          <p:nvPr/>
        </p:nvGrpSpPr>
        <p:grpSpPr>
          <a:xfrm>
            <a:off x="107504" y="926511"/>
            <a:ext cx="8726573" cy="351483"/>
            <a:chOff x="107504" y="926511"/>
            <a:chExt cx="8726573" cy="351483"/>
          </a:xfrm>
        </p:grpSpPr>
        <p:sp>
          <p:nvSpPr>
            <p:cNvPr id="3" name="テキスト ボックス 18">
              <a:extLst>
                <a:ext uri="{FF2B5EF4-FFF2-40B4-BE49-F238E27FC236}">
                  <a16:creationId xmlns:a16="http://schemas.microsoft.com/office/drawing/2014/main" id="{3668E1ED-8345-6221-5D9E-A682D981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928155"/>
              <a:ext cx="8726573" cy="3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419207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国の税金に関する法律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（税負担の方法）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と税金の使い道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（予算）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は、国民の代表者である国会議員が決めています。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4CD76D-A118-104E-20F4-22261F009FE9}"/>
                </a:ext>
              </a:extLst>
            </p:cNvPr>
            <p:cNvSpPr txBox="1"/>
            <p:nvPr/>
          </p:nvSpPr>
          <p:spPr>
            <a:xfrm>
              <a:off x="2207401" y="926511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7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8" grpId="0" animBg="1"/>
      <p:bldP spid="37" grpId="0" animBg="1"/>
      <p:bldP spid="15" grpId="0" animBg="1"/>
      <p:bldP spid="16" grpId="0" animBg="1"/>
      <p:bldP spid="10" grpId="0" animBg="1"/>
      <p:bldP spid="25" grpId="0" animBg="1"/>
      <p:bldP spid="27" grpId="0" animBg="1"/>
      <p:bldP spid="28" grpId="0" animBg="1"/>
      <p:bldP spid="5" grpId="0" animBg="1"/>
      <p:bldP spid="39" grpId="0" animBg="1"/>
      <p:bldP spid="44" grpId="0" animBg="1"/>
      <p:bldP spid="24" grpId="0" animBg="1"/>
      <p:bldP spid="4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6FF4B1-6996-DBA4-1A28-2DF8000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CE889-A175-348C-2ECD-15463DF5AC70}"/>
              </a:ext>
            </a:extLst>
          </p:cNvPr>
          <p:cNvSpPr txBox="1"/>
          <p:nvPr/>
        </p:nvSpPr>
        <p:spPr>
          <a:xfrm>
            <a:off x="139768" y="94223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F211882-664E-954B-4D77-57F0EFB14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308580"/>
              </p:ext>
            </p:extLst>
          </p:nvPr>
        </p:nvGraphicFramePr>
        <p:xfrm>
          <a:off x="525615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053C5BC-1E99-D2B3-924F-3FCDE65DC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58847"/>
              </p:ext>
            </p:extLst>
          </p:nvPr>
        </p:nvGraphicFramePr>
        <p:xfrm>
          <a:off x="4907813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46" name="グループ化 16445">
            <a:extLst>
              <a:ext uri="{FF2B5EF4-FFF2-40B4-BE49-F238E27FC236}">
                <a16:creationId xmlns:a16="http://schemas.microsoft.com/office/drawing/2014/main" id="{1BF70A08-A196-5F40-7F72-FDCE933B22B1}"/>
              </a:ext>
            </a:extLst>
          </p:cNvPr>
          <p:cNvGrpSpPr/>
          <p:nvPr/>
        </p:nvGrpSpPr>
        <p:grpSpPr>
          <a:xfrm>
            <a:off x="6071245" y="3131843"/>
            <a:ext cx="1383712" cy="1300682"/>
            <a:chOff x="1882493" y="3951980"/>
            <a:chExt cx="1651281" cy="1490552"/>
          </a:xfrm>
        </p:grpSpPr>
        <p:sp>
          <p:nvSpPr>
            <p:cNvPr id="16447" name="楕円 16446">
              <a:extLst>
                <a:ext uri="{FF2B5EF4-FFF2-40B4-BE49-F238E27FC236}">
                  <a16:creationId xmlns:a16="http://schemas.microsoft.com/office/drawing/2014/main" id="{C8FC6A7F-7374-6C05-8687-4B7F9A2EBEA4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48" name="テキスト ボックス 16447">
              <a:extLst>
                <a:ext uri="{FF2B5EF4-FFF2-40B4-BE49-F238E27FC236}">
                  <a16:creationId xmlns:a16="http://schemas.microsoft.com/office/drawing/2014/main" id="{5E5C9D7D-55BC-B188-CB0B-C6E40B269154}"/>
                </a:ext>
              </a:extLst>
            </p:cNvPr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歳出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5,717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E2BF1-C17A-CF0E-5AF2-50231DADD27E}"/>
              </a:ext>
            </a:extLst>
          </p:cNvPr>
          <p:cNvSpPr txBox="1"/>
          <p:nvPr/>
        </p:nvSpPr>
        <p:spPr>
          <a:xfrm>
            <a:off x="1525578" y="4657648"/>
            <a:ext cx="1734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税金など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61.8%</a:t>
            </a:r>
          </a:p>
        </p:txBody>
      </p:sp>
      <p:sp>
        <p:nvSpPr>
          <p:cNvPr id="16442" name="テキスト ボックス 16441">
            <a:extLst>
              <a:ext uri="{FF2B5EF4-FFF2-40B4-BE49-F238E27FC236}">
                <a16:creationId xmlns:a16="http://schemas.microsoft.com/office/drawing/2014/main" id="{7C893A3C-ECC9-485E-8E6B-5B8F8F7DC633}"/>
              </a:ext>
            </a:extLst>
          </p:cNvPr>
          <p:cNvSpPr txBox="1"/>
          <p:nvPr/>
        </p:nvSpPr>
        <p:spPr>
          <a:xfrm>
            <a:off x="39688" y="3360891"/>
            <a:ext cx="16517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国の借金など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31.5%</a:t>
            </a:r>
          </a:p>
        </p:txBody>
      </p:sp>
      <p:sp>
        <p:nvSpPr>
          <p:cNvPr id="16445" name="テキスト ボックス 16444">
            <a:extLst>
              <a:ext uri="{FF2B5EF4-FFF2-40B4-BE49-F238E27FC236}">
                <a16:creationId xmlns:a16="http://schemas.microsoft.com/office/drawing/2014/main" id="{9168FF1A-AD68-C4C7-2724-8807FD646887}"/>
              </a:ext>
            </a:extLst>
          </p:cNvPr>
          <p:cNvSpPr txBox="1"/>
          <p:nvPr/>
        </p:nvSpPr>
        <p:spPr>
          <a:xfrm>
            <a:off x="1735359" y="1707791"/>
            <a:ext cx="164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6.7%</a:t>
            </a:r>
          </a:p>
        </p:txBody>
      </p:sp>
      <p:sp>
        <p:nvSpPr>
          <p:cNvPr id="16449" name="テキスト ボックス 16448">
            <a:extLst>
              <a:ext uri="{FF2B5EF4-FFF2-40B4-BE49-F238E27FC236}">
                <a16:creationId xmlns:a16="http://schemas.microsoft.com/office/drawing/2014/main" id="{E9548A6C-468B-DEF9-F86E-25880A8B4ABB}"/>
              </a:ext>
            </a:extLst>
          </p:cNvPr>
          <p:cNvSpPr txBox="1"/>
          <p:nvPr/>
        </p:nvSpPr>
        <p:spPr>
          <a:xfrm>
            <a:off x="6593048" y="1509086"/>
            <a:ext cx="226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わたしたちの健康や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生活を守るために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33.5%</a:t>
            </a:r>
          </a:p>
        </p:txBody>
      </p:sp>
      <p:cxnSp>
        <p:nvCxnSpPr>
          <p:cNvPr id="16452" name="直線コネクタ 16451">
            <a:extLst>
              <a:ext uri="{FF2B5EF4-FFF2-40B4-BE49-F238E27FC236}">
                <a16:creationId xmlns:a16="http://schemas.microsoft.com/office/drawing/2014/main" id="{15768988-0F90-7BC2-93A7-04010ECDA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5954" y="230078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55" name="テキスト ボックス 16454">
            <a:extLst>
              <a:ext uri="{FF2B5EF4-FFF2-40B4-BE49-F238E27FC236}">
                <a16:creationId xmlns:a16="http://schemas.microsoft.com/office/drawing/2014/main" id="{F5F439A8-55AC-8100-98BA-AC6A52E2F5AC}"/>
              </a:ext>
            </a:extLst>
          </p:cNvPr>
          <p:cNvSpPr txBox="1"/>
          <p:nvPr/>
        </p:nvSpPr>
        <p:spPr>
          <a:xfrm>
            <a:off x="7618422" y="4671635"/>
            <a:ext cx="149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道路や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住宅などの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整備のために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5.4%</a:t>
            </a:r>
          </a:p>
        </p:txBody>
      </p:sp>
      <p:sp>
        <p:nvSpPr>
          <p:cNvPr id="16456" name="テキスト ボックス 16455">
            <a:extLst>
              <a:ext uri="{FF2B5EF4-FFF2-40B4-BE49-F238E27FC236}">
                <a16:creationId xmlns:a16="http://schemas.microsoft.com/office/drawing/2014/main" id="{079FE8AF-4948-DA72-C666-A1AC565E33F3}"/>
              </a:ext>
            </a:extLst>
          </p:cNvPr>
          <p:cNvSpPr txBox="1"/>
          <p:nvPr/>
        </p:nvSpPr>
        <p:spPr>
          <a:xfrm>
            <a:off x="5674847" y="5416616"/>
            <a:ext cx="191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教育や科学技術を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さかんにするために　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4.9%</a:t>
            </a:r>
          </a:p>
        </p:txBody>
      </p:sp>
      <p:sp>
        <p:nvSpPr>
          <p:cNvPr id="16457" name="テキスト ボックス 16456">
            <a:extLst>
              <a:ext uri="{FF2B5EF4-FFF2-40B4-BE49-F238E27FC236}">
                <a16:creationId xmlns:a16="http://schemas.microsoft.com/office/drawing/2014/main" id="{95ED75FA-765D-FF6D-1473-F48C4C13F37B}"/>
              </a:ext>
            </a:extLst>
          </p:cNvPr>
          <p:cNvSpPr txBox="1"/>
          <p:nvPr/>
        </p:nvSpPr>
        <p:spPr>
          <a:xfrm>
            <a:off x="3894799" y="4019279"/>
            <a:ext cx="1586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市区町村の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財政をおぎなう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ために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15.8%</a:t>
            </a:r>
          </a:p>
        </p:txBody>
      </p:sp>
      <p:sp>
        <p:nvSpPr>
          <p:cNvPr id="16458" name="テキスト ボックス 16457">
            <a:extLst>
              <a:ext uri="{FF2B5EF4-FFF2-40B4-BE49-F238E27FC236}">
                <a16:creationId xmlns:a16="http://schemas.microsoft.com/office/drawing/2014/main" id="{9ECF22ED-06C8-6B4C-02F7-7E582FE42C43}"/>
              </a:ext>
            </a:extLst>
          </p:cNvPr>
          <p:cNvSpPr txBox="1"/>
          <p:nvPr/>
        </p:nvSpPr>
        <p:spPr>
          <a:xfrm>
            <a:off x="3666114" y="1911948"/>
            <a:ext cx="2494170" cy="100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国の借金を返したり</a:t>
            </a: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利子を払ったりするために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24.0%</a:t>
            </a:r>
          </a:p>
        </p:txBody>
      </p:sp>
      <p:cxnSp>
        <p:nvCxnSpPr>
          <p:cNvPr id="16461" name="直線コネクタ 16460">
            <a:extLst>
              <a:ext uri="{FF2B5EF4-FFF2-40B4-BE49-F238E27FC236}">
                <a16:creationId xmlns:a16="http://schemas.microsoft.com/office/drawing/2014/main" id="{AA5D3870-51D6-7129-210E-DC9C9A9BEA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8502" y="208725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63" name="テキスト ボックス 16462">
            <a:extLst>
              <a:ext uri="{FF2B5EF4-FFF2-40B4-BE49-F238E27FC236}">
                <a16:creationId xmlns:a16="http://schemas.microsoft.com/office/drawing/2014/main" id="{F946D637-D990-E6FB-0D3B-415135B79147}"/>
              </a:ext>
            </a:extLst>
          </p:cNvPr>
          <p:cNvSpPr txBox="1"/>
          <p:nvPr/>
        </p:nvSpPr>
        <p:spPr>
          <a:xfrm>
            <a:off x="5892535" y="4602120"/>
            <a:ext cx="132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16.4%</a:t>
            </a:r>
          </a:p>
        </p:txBody>
      </p:sp>
      <p:grpSp>
        <p:nvGrpSpPr>
          <p:cNvPr id="16465" name="グループ化 16464">
            <a:extLst>
              <a:ext uri="{FF2B5EF4-FFF2-40B4-BE49-F238E27FC236}">
                <a16:creationId xmlns:a16="http://schemas.microsoft.com/office/drawing/2014/main" id="{F4F61587-AACC-7FEC-F743-847A10399836}"/>
              </a:ext>
            </a:extLst>
          </p:cNvPr>
          <p:cNvGrpSpPr/>
          <p:nvPr/>
        </p:nvGrpSpPr>
        <p:grpSpPr>
          <a:xfrm>
            <a:off x="1689049" y="3131843"/>
            <a:ext cx="1383712" cy="1300682"/>
            <a:chOff x="1882493" y="3951980"/>
            <a:chExt cx="1651280" cy="1490552"/>
          </a:xfrm>
        </p:grpSpPr>
        <p:sp>
          <p:nvSpPr>
            <p:cNvPr id="16466" name="楕円 16465">
              <a:extLst>
                <a:ext uri="{FF2B5EF4-FFF2-40B4-BE49-F238E27FC236}">
                  <a16:creationId xmlns:a16="http://schemas.microsoft.com/office/drawing/2014/main" id="{DB78A850-FB48-AD24-D59C-7687CE0EE7B1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67" name="テキスト ボックス 16466">
              <a:extLst>
                <a:ext uri="{FF2B5EF4-FFF2-40B4-BE49-F238E27FC236}">
                  <a16:creationId xmlns:a16="http://schemas.microsoft.com/office/drawing/2014/main" id="{2779DCA4-EA42-0CEA-9285-4963F970676D}"/>
                </a:ext>
              </a:extLst>
            </p:cNvPr>
            <p:cNvSpPr txBox="1"/>
            <p:nvPr/>
          </p:nvSpPr>
          <p:spPr>
            <a:xfrm>
              <a:off x="1882493" y="4348234"/>
              <a:ext cx="1651280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歳入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5,717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cxnSp>
        <p:nvCxnSpPr>
          <p:cNvPr id="16469" name="直線コネクタ 16468">
            <a:extLst>
              <a:ext uri="{FF2B5EF4-FFF2-40B4-BE49-F238E27FC236}">
                <a16:creationId xmlns:a16="http://schemas.microsoft.com/office/drawing/2014/main" id="{B8E32218-47CE-2213-E4A3-D91CF93BFD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29051" y="2554315"/>
            <a:ext cx="145553" cy="2950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3" name="直線コネクタ 16472">
            <a:extLst>
              <a:ext uri="{FF2B5EF4-FFF2-40B4-BE49-F238E27FC236}">
                <a16:creationId xmlns:a16="http://schemas.microsoft.com/office/drawing/2014/main" id="{333C2E99-2AFE-8086-7FD5-710B20E58937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8122" y="4320702"/>
            <a:ext cx="231618" cy="2083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8" name="直線コネクタ 16477">
            <a:extLst>
              <a:ext uri="{FF2B5EF4-FFF2-40B4-BE49-F238E27FC236}">
                <a16:creationId xmlns:a16="http://schemas.microsoft.com/office/drawing/2014/main" id="{C8E44ECE-5C03-BD25-D9E2-450248ADE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62097" y="4946465"/>
            <a:ext cx="490009" cy="5159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82" name="直線コネクタ 16481">
            <a:extLst>
              <a:ext uri="{FF2B5EF4-FFF2-40B4-BE49-F238E27FC236}">
                <a16:creationId xmlns:a16="http://schemas.microsoft.com/office/drawing/2014/main" id="{8E5E076E-18D3-4AE5-3617-75EB549CF805}"/>
              </a:ext>
            </a:extLst>
          </p:cNvPr>
          <p:cNvCxnSpPr>
            <a:cxnSpLocks/>
          </p:cNvCxnSpPr>
          <p:nvPr/>
        </p:nvCxnSpPr>
        <p:spPr bwMode="auto">
          <a:xfrm>
            <a:off x="7923021" y="4517917"/>
            <a:ext cx="321386" cy="2146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DEF40EDE-5A0E-CB5A-42B3-1152E323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E74D1F-A336-432F-9E5F-1E319BE99609}"/>
              </a:ext>
            </a:extLst>
          </p:cNvPr>
          <p:cNvSpPr txBox="1"/>
          <p:nvPr/>
        </p:nvSpPr>
        <p:spPr>
          <a:xfrm>
            <a:off x="4295118" y="2187577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/>
              <a:t>はら</a:t>
            </a:r>
            <a:endParaRPr kumimoji="1" lang="ja-JP" altLang="en-US" sz="7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FCF05-4EAF-D1F9-F409-59BEA16D23CA}"/>
              </a:ext>
            </a:extLst>
          </p:cNvPr>
          <p:cNvSpPr txBox="1"/>
          <p:nvPr/>
        </p:nvSpPr>
        <p:spPr>
          <a:xfrm>
            <a:off x="139768" y="942237"/>
            <a:ext cx="55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○○県の予算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048E3C-2714-82F5-E691-24B1F3CA00F9}"/>
              </a:ext>
            </a:extLst>
          </p:cNvPr>
          <p:cNvGrpSpPr/>
          <p:nvPr/>
        </p:nvGrpSpPr>
        <p:grpSpPr>
          <a:xfrm>
            <a:off x="525615" y="1775196"/>
            <a:ext cx="8793201" cy="4650917"/>
            <a:chOff x="525615" y="2043265"/>
            <a:chExt cx="8793201" cy="4650917"/>
          </a:xfrm>
        </p:grpSpPr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1D75A731-813E-E2DA-12A3-2181E7F4814D}"/>
                </a:ext>
              </a:extLst>
            </p:cNvPr>
            <p:cNvGraphicFramePr/>
            <p:nvPr/>
          </p:nvGraphicFramePr>
          <p:xfrm>
            <a:off x="525615" y="2399320"/>
            <a:ext cx="3710572" cy="3301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グラフ 6">
              <a:extLst>
                <a:ext uri="{FF2B5EF4-FFF2-40B4-BE49-F238E27FC236}">
                  <a16:creationId xmlns:a16="http://schemas.microsoft.com/office/drawing/2014/main" id="{38179A08-650E-C082-52EE-B0910B671F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0282721"/>
                </p:ext>
              </p:extLst>
            </p:nvPr>
          </p:nvGraphicFramePr>
          <p:xfrm>
            <a:off x="4907813" y="2399320"/>
            <a:ext cx="3710572" cy="3301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677B0A1-22D8-6F6F-69EF-BBE14B20E05E}"/>
                </a:ext>
              </a:extLst>
            </p:cNvPr>
            <p:cNvGrpSpPr/>
            <p:nvPr/>
          </p:nvGrpSpPr>
          <p:grpSpPr>
            <a:xfrm>
              <a:off x="6148440" y="3399912"/>
              <a:ext cx="1249027" cy="1300682"/>
              <a:chOff x="1974616" y="3951980"/>
              <a:chExt cx="1490552" cy="1490552"/>
            </a:xfrm>
          </p:grpSpPr>
          <p:sp>
            <p:nvSpPr>
              <p:cNvPr id="16393" name="楕円 16392">
                <a:extLst>
                  <a:ext uri="{FF2B5EF4-FFF2-40B4-BE49-F238E27FC236}">
                    <a16:creationId xmlns:a16="http://schemas.microsoft.com/office/drawing/2014/main" id="{54C5D6B6-142F-A6A8-5F32-B91E604B6D91}"/>
                  </a:ext>
                </a:extLst>
              </p:cNvPr>
              <p:cNvSpPr/>
              <p:nvPr/>
            </p:nvSpPr>
            <p:spPr bwMode="auto">
              <a:xfrm>
                <a:off x="1974616" y="3951980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16394" name="テキスト ボックス 16393">
                <a:extLst>
                  <a:ext uri="{FF2B5EF4-FFF2-40B4-BE49-F238E27FC236}">
                    <a16:creationId xmlns:a16="http://schemas.microsoft.com/office/drawing/2014/main" id="{B2F2DD10-D5E7-AF91-53D8-12005F190419}"/>
                  </a:ext>
                </a:extLst>
              </p:cNvPr>
              <p:cNvSpPr txBox="1"/>
              <p:nvPr/>
            </p:nvSpPr>
            <p:spPr>
              <a:xfrm>
                <a:off x="2047008" y="4348234"/>
                <a:ext cx="1322250" cy="65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歳出</a:t>
                </a:r>
                <a:r>
                  <a:rPr lang="zh-TW" altLang="en-US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総額</a:t>
                </a:r>
              </a:p>
              <a:p>
                <a:pPr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300" dirty="0">
                    <a:solidFill>
                      <a:srgbClr val="00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●●</a:t>
                </a:r>
                <a:r>
                  <a:rPr lang="zh-TW" altLang="en-US" sz="1300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億円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7BB174-48B2-B517-56C4-6C298092DEEC}"/>
                </a:ext>
              </a:extLst>
            </p:cNvPr>
            <p:cNvSpPr txBox="1"/>
            <p:nvPr/>
          </p:nvSpPr>
          <p:spPr>
            <a:xfrm>
              <a:off x="2390756" y="3180749"/>
              <a:ext cx="1734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税金など 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3D33E42-7FE2-A3F4-E63A-4AE4DE361EEB}"/>
                </a:ext>
              </a:extLst>
            </p:cNvPr>
            <p:cNvSpPr txBox="1"/>
            <p:nvPr/>
          </p:nvSpPr>
          <p:spPr>
            <a:xfrm>
              <a:off x="613481" y="4381649"/>
              <a:ext cx="15162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国から入る</a:t>
              </a:r>
              <a:endParaRPr lang="en-US" altLang="ja-JP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お金</a:t>
              </a:r>
              <a:r>
                <a:rPr kumimoji="1" lang="ja-JP" altLang="en-US" sz="1600" dirty="0">
                  <a:ln w="5080">
                    <a:noFill/>
                  </a:ln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endPara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F66DCE-B825-519D-B2BF-1F028DBB3896}"/>
                </a:ext>
              </a:extLst>
            </p:cNvPr>
            <p:cNvSpPr txBox="1"/>
            <p:nvPr/>
          </p:nvSpPr>
          <p:spPr>
            <a:xfrm>
              <a:off x="962009" y="2858634"/>
              <a:ext cx="1641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県の借金</a:t>
              </a: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33C0806-2364-C270-50C8-D8071A74C759}"/>
                </a:ext>
              </a:extLst>
            </p:cNvPr>
            <p:cNvSpPr txBox="1"/>
            <p:nvPr/>
          </p:nvSpPr>
          <p:spPr>
            <a:xfrm>
              <a:off x="6304616" y="2043265"/>
              <a:ext cx="2727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県の借金を返したりするため</a:t>
              </a: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  <a:p>
              <a:pPr algn="ctr"/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6391" name="直線コネクタ 16390">
              <a:extLst>
                <a:ext uri="{FF2B5EF4-FFF2-40B4-BE49-F238E27FC236}">
                  <a16:creationId xmlns:a16="http://schemas.microsoft.com/office/drawing/2014/main" id="{17CDEF16-C786-C185-2B91-15BFDBEBE1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35954" y="2568854"/>
              <a:ext cx="141971" cy="3610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F749437-35AC-96EF-C8DC-483EFC8E2517}"/>
                </a:ext>
              </a:extLst>
            </p:cNvPr>
            <p:cNvSpPr txBox="1"/>
            <p:nvPr/>
          </p:nvSpPr>
          <p:spPr>
            <a:xfrm>
              <a:off x="7618422" y="4939704"/>
              <a:ext cx="1497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福祉や医療の充実のため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06F6E7E-AE3F-4894-9C6B-CDD3A2321BEB}"/>
                </a:ext>
              </a:extLst>
            </p:cNvPr>
            <p:cNvSpPr txBox="1"/>
            <p:nvPr/>
          </p:nvSpPr>
          <p:spPr>
            <a:xfrm>
              <a:off x="6142395" y="5761999"/>
              <a:ext cx="1915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教育や科学技術を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さかんにするために　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FD79010-EDB6-7C81-DF80-B1B5EBAB60D0}"/>
                </a:ext>
              </a:extLst>
            </p:cNvPr>
            <p:cNvSpPr txBox="1"/>
            <p:nvPr/>
          </p:nvSpPr>
          <p:spPr>
            <a:xfrm>
              <a:off x="3706215" y="4687562"/>
              <a:ext cx="1675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農・林・水産業の振興などのため</a:t>
              </a:r>
              <a:endPara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7FD8929-AC0E-BE8C-E2E9-B668EC060A1A}"/>
                </a:ext>
              </a:extLst>
            </p:cNvPr>
            <p:cNvSpPr txBox="1"/>
            <p:nvPr/>
          </p:nvSpPr>
          <p:spPr>
            <a:xfrm>
              <a:off x="3665165" y="3638834"/>
              <a:ext cx="2494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観光の</a:t>
              </a:r>
              <a:endPara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振興などのため</a:t>
              </a:r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B7D4988-4A83-7993-993A-12E8EE3D8803}"/>
                </a:ext>
              </a:extLst>
            </p:cNvPr>
            <p:cNvSpPr txBox="1"/>
            <p:nvPr/>
          </p:nvSpPr>
          <p:spPr>
            <a:xfrm>
              <a:off x="4822994" y="5616964"/>
              <a:ext cx="13249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道路・河川・住宅の充実のため</a:t>
              </a:r>
              <a:endPara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</a:t>
              </a:r>
              <a:r>
                <a:rPr lang="ja-JP" altLang="en-US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●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%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0F7ED70-BE31-CCA7-2CD2-2D5529D9DF23}"/>
                </a:ext>
              </a:extLst>
            </p:cNvPr>
            <p:cNvGrpSpPr/>
            <p:nvPr/>
          </p:nvGrpSpPr>
          <p:grpSpPr>
            <a:xfrm>
              <a:off x="1766243" y="3399912"/>
              <a:ext cx="1249027" cy="1300682"/>
              <a:chOff x="1974616" y="3951980"/>
              <a:chExt cx="1490552" cy="1490552"/>
            </a:xfrm>
          </p:grpSpPr>
          <p:sp>
            <p:nvSpPr>
              <p:cNvPr id="16387" name="楕円 16386">
                <a:extLst>
                  <a:ext uri="{FF2B5EF4-FFF2-40B4-BE49-F238E27FC236}">
                    <a16:creationId xmlns:a16="http://schemas.microsoft.com/office/drawing/2014/main" id="{75DFE10B-4BFB-8D30-8991-7156597B4FC4}"/>
                  </a:ext>
                </a:extLst>
              </p:cNvPr>
              <p:cNvSpPr/>
              <p:nvPr/>
            </p:nvSpPr>
            <p:spPr bwMode="auto">
              <a:xfrm>
                <a:off x="1974616" y="3951980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16388" name="テキスト ボックス 16387">
                <a:extLst>
                  <a:ext uri="{FF2B5EF4-FFF2-40B4-BE49-F238E27FC236}">
                    <a16:creationId xmlns:a16="http://schemas.microsoft.com/office/drawing/2014/main" id="{CE6AA30A-393C-A989-BAB2-4C28AB5039F9}"/>
                  </a:ext>
                </a:extLst>
              </p:cNvPr>
              <p:cNvSpPr txBox="1"/>
              <p:nvPr/>
            </p:nvSpPr>
            <p:spPr>
              <a:xfrm>
                <a:off x="2047007" y="4348234"/>
                <a:ext cx="1322250" cy="65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歳入</a:t>
                </a:r>
                <a:r>
                  <a:rPr lang="zh-TW" altLang="en-US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総額</a:t>
                </a:r>
              </a:p>
              <a:p>
                <a:pPr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300" dirty="0">
                    <a:solidFill>
                      <a:srgbClr val="00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●●</a:t>
                </a:r>
                <a:r>
                  <a:rPr lang="zh-TW" altLang="en-US" sz="1300" i="0" u="none" strike="noStrike" dirty="0">
                    <a:solidFill>
                      <a:srgbClr val="000000"/>
                    </a:solidFill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億円</a:t>
                </a:r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8ABF5E7-601E-D89B-58E7-338F3DC5323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258122" y="4797148"/>
              <a:ext cx="531272" cy="32792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BECE59D-83B2-E704-76E8-0C257FE9131E}"/>
                </a:ext>
              </a:extLst>
            </p:cNvPr>
            <p:cNvCxnSpPr>
              <a:cxnSpLocks/>
              <a:endCxn id="16" idx="0"/>
            </p:cNvCxnSpPr>
            <p:nvPr/>
          </p:nvCxnSpPr>
          <p:spPr bwMode="auto">
            <a:xfrm flipH="1">
              <a:off x="7100217" y="5473636"/>
              <a:ext cx="76834" cy="28836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DE9D0B8-3D7C-4208-F746-6EB7CDD976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23021" y="4785986"/>
              <a:ext cx="321386" cy="21463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AD8EC463-CA4B-71E8-ADB6-CA946C2CE7E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229186" y="4234715"/>
              <a:ext cx="247629" cy="17634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B856853-00AB-09B3-8C3E-2EC0A136A9B4}"/>
                </a:ext>
              </a:extLst>
            </p:cNvPr>
            <p:cNvSpPr txBox="1"/>
            <p:nvPr/>
          </p:nvSpPr>
          <p:spPr>
            <a:xfrm>
              <a:off x="7821583" y="4831982"/>
              <a:ext cx="149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いりょう</a:t>
              </a:r>
              <a:endPara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E19386-6F74-D320-29F0-7D7D738EC9E5}"/>
                </a:ext>
              </a:extLst>
            </p:cNvPr>
            <p:cNvSpPr txBox="1"/>
            <p:nvPr/>
          </p:nvSpPr>
          <p:spPr>
            <a:xfrm>
              <a:off x="7205971" y="4845994"/>
              <a:ext cx="149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  <a:endPara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6401" name="スライド番号プレースホルダー 16400">
            <a:extLst>
              <a:ext uri="{FF2B5EF4-FFF2-40B4-BE49-F238E27FC236}">
                <a16:creationId xmlns:a16="http://schemas.microsoft.com/office/drawing/2014/main" id="{E2B65589-FE89-2737-1A9E-82DA1E83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8A5F803-C9F5-430E-9861-5BA26C453C81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4194" y="5136472"/>
            <a:ext cx="280422" cy="2562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EDBC3BF-3008-4CDB-A540-FE5B07237FA0}"/>
              </a:ext>
            </a:extLst>
          </p:cNvPr>
          <p:cNvSpPr txBox="1"/>
          <p:nvPr/>
        </p:nvSpPr>
        <p:spPr>
          <a:xfrm>
            <a:off x="5245614" y="2622129"/>
            <a:ext cx="173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2E768DD-2EDF-B244-51E1-C920D8DB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</p:spTree>
    <p:extLst>
      <p:ext uri="{BB962C8B-B14F-4D97-AF65-F5344CB8AC3E}">
        <p14:creationId xmlns:p14="http://schemas.microsoft.com/office/powerpoint/2010/main" val="23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6391B4-ED55-9D87-6DBA-31A6272C1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40" y="479362"/>
            <a:ext cx="1833650" cy="18999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35A135-4258-D4A9-4F27-C89B4F3B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8B9F707-1541-7628-19F8-BEC1890F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3344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税金は大切なもの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29C6857-79CD-28D7-38B3-025F7F0D9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納税は国民の義務</a:t>
            </a:r>
          </a:p>
          <a:p>
            <a:pPr marL="0" marR="0" lvl="0" indent="0" defTabSz="914400" eaLnBrk="1" latinLnBrk="0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税金がないと、わたしたちの生活は成り立たなくなります。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税金は、社会の一員として暮らしていくために支払わなければならない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会費のようなものです。税金を納めることは、</a:t>
            </a:r>
            <a:r>
              <a:rPr lang="ja-JP" altLang="en-US" sz="1700" spc="-9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国民の義務として憲法に定められています。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endParaRPr lang="ja-JP" altLang="en-US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2CA426-BC5D-D1A5-CBDA-1622FDEC62CD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EE7612"/>
                </a:solidFill>
                <a:latin typeface="+mn-ea"/>
                <a:ea typeface="+mn-ea"/>
              </a:rPr>
              <a:t>ふりかえろう</a:t>
            </a:r>
            <a:r>
              <a:rPr kumimoji="1" lang="ja-JP" altLang="en-US" sz="1100" b="1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https://www.nta.go.jp/publication/webtaxtv/201503/webtaxtv_wb.html</a:t>
            </a:r>
            <a:r>
              <a:rPr kumimoji="1" lang="ja-JP" altLang="en-US" sz="1100" dirty="0">
                <a:latin typeface="+mn-lt"/>
                <a:ea typeface="+mn-ea"/>
              </a:rPr>
              <a:t>　</a:t>
            </a:r>
            <a:r>
              <a:rPr lang="ja-JP" altLang="en-US" sz="1100" dirty="0">
                <a:latin typeface="+mn-lt"/>
                <a:ea typeface="+mn-ea"/>
              </a:rPr>
              <a:t>（</a:t>
            </a:r>
            <a:r>
              <a:rPr lang="en-US" altLang="ja-JP" sz="1100" dirty="0">
                <a:latin typeface="+mn-lt"/>
                <a:ea typeface="+mn-ea"/>
              </a:rPr>
              <a:t>Web-TAX-TV</a:t>
            </a:r>
            <a:r>
              <a:rPr lang="ja-JP" altLang="en-US" sz="1100" dirty="0">
                <a:latin typeface="+mn-lt"/>
                <a:ea typeface="+mn-ea"/>
              </a:rPr>
              <a:t>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1EC4643-9EAF-3A26-C6B4-83297645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</p:spPr>
      </p:pic>
      <p:pic>
        <p:nvPicPr>
          <p:cNvPr id="25" name="図 24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D215D7-D4C1-2B53-E221-C8B70985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8" y="3982175"/>
            <a:ext cx="1096023" cy="244546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56C191-E437-19CB-6C59-9E357037B098}"/>
              </a:ext>
            </a:extLst>
          </p:cNvPr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26" name="吹き出し: 円形 25">
              <a:extLst>
                <a:ext uri="{FF2B5EF4-FFF2-40B4-BE49-F238E27FC236}">
                  <a16:creationId xmlns:a16="http://schemas.microsoft.com/office/drawing/2014/main" id="{6EB0F155-AA12-08DD-2CF8-A46B29AA0307}"/>
                </a:ext>
              </a:extLst>
            </p:cNvPr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719851" y="4247130"/>
              <a:ext cx="142468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税金がなぜ必要かもう一度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考えてみよう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2DB2C9-F2B4-9247-CD4E-3AEA219108A2}"/>
              </a:ext>
            </a:extLst>
          </p:cNvPr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30" name="吹き出し: 円形 29">
              <a:extLst>
                <a:ext uri="{FF2B5EF4-FFF2-40B4-BE49-F238E27FC236}">
                  <a16:creationId xmlns:a16="http://schemas.microsoft.com/office/drawing/2014/main" id="{EED52A0B-D826-03BB-1685-296CD01ABC5D}"/>
                </a:ext>
              </a:extLst>
            </p:cNvPr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21" name="Text Box 18">
              <a:extLst>
                <a:ext uri="{FF2B5EF4-FFF2-40B4-BE49-F238E27FC236}">
                  <a16:creationId xmlns:a16="http://schemas.microsoft.com/office/drawing/2014/main" id="{FE9ED80E-CC33-5EA2-00E2-59984B34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誰がどのように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税金の使いみちを決めているか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調べてみよう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E08AB7-98A5-86F1-A8E3-34E814022077}"/>
              </a:ext>
            </a:extLst>
          </p:cNvPr>
          <p:cNvSpPr txBox="1"/>
          <p:nvPr/>
        </p:nvSpPr>
        <p:spPr>
          <a:xfrm>
            <a:off x="312599" y="848581"/>
            <a:ext cx="780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EE761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のうぜい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C84299F-E4BC-99D9-8C63-3E53539084C2}"/>
              </a:ext>
            </a:extLst>
          </p:cNvPr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30724" name="グループ化 30723">
              <a:extLst>
                <a:ext uri="{FF2B5EF4-FFF2-40B4-BE49-F238E27FC236}">
                  <a16:creationId xmlns:a16="http://schemas.microsoft.com/office/drawing/2014/main" id="{18A4471C-C0CD-5A2F-A3CD-BCF3FF25AB4C}"/>
                </a:ext>
              </a:extLst>
            </p:cNvPr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0ED18C7-EE4A-5C3A-168A-79E957B96D16}"/>
                  </a:ext>
                </a:extLst>
              </p:cNvPr>
              <p:cNvSpPr/>
              <p:nvPr/>
            </p:nvSpPr>
            <p:spPr bwMode="auto"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B96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A55676-92D5-1603-9678-E12EA3E2FB47}"/>
                  </a:ext>
                </a:extLst>
              </p:cNvPr>
              <p:cNvSpPr/>
              <p:nvPr/>
            </p:nvSpPr>
            <p:spPr bwMode="auto"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日本国憲法</a:t>
                </a:r>
                <a:endParaRPr lang="en-US" altLang="ja-JP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  <a:p>
                <a:pPr algn="ctr" eaLnBrk="1" hangingPunct="1"/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第</a:t>
                </a:r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３０</a:t>
                </a:r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条</a:t>
                </a:r>
                <a:endParaRPr lang="ja-JP" altLang="en-US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</p:txBody>
          </p:sp>
          <p:sp>
            <p:nvSpPr>
              <p:cNvPr id="14" name="Rectangle 36">
                <a:extLst>
                  <a:ext uri="{FF2B5EF4-FFF2-40B4-BE49-F238E27FC236}">
                    <a16:creationId xmlns:a16="http://schemas.microsoft.com/office/drawing/2014/main" id="{866DA002-FF9C-911A-59C5-56CF9329E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2100" spc="13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国民は、法律の定めるところにより、納税の義務を負ふ。</a:t>
                </a:r>
                <a:endParaRPr lang="en-US" altLang="ja-JP" sz="2100" spc="130" dirty="0">
                  <a:solidFill>
                    <a:srgbClr val="EE7612"/>
                  </a:solidFill>
                  <a:latin typeface="HGPｺﾞｼｯｸE"/>
                  <a:ea typeface="HGPｺﾞｼｯｸE"/>
                </a:endParaRPr>
              </a:p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1900" spc="18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（納税の義務）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8D18058-FEBB-EFEA-54A4-C0346946B27D}"/>
                </a:ext>
              </a:extLst>
            </p:cNvPr>
            <p:cNvSpPr txBox="1"/>
            <p:nvPr/>
          </p:nvSpPr>
          <p:spPr>
            <a:xfrm>
              <a:off x="6476223" y="2829892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173C14-67AA-C559-471D-BBE7043A9278}"/>
                </a:ext>
              </a:extLst>
            </p:cNvPr>
            <p:cNvSpPr txBox="1"/>
            <p:nvPr/>
          </p:nvSpPr>
          <p:spPr>
            <a:xfrm>
              <a:off x="4845460" y="3238184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7CCB1E-8967-D4B2-10BE-A9B047CA5F43}"/>
              </a:ext>
            </a:extLst>
          </p:cNvPr>
          <p:cNvSpPr txBox="1"/>
          <p:nvPr/>
        </p:nvSpPr>
        <p:spPr>
          <a:xfrm>
            <a:off x="2882898" y="2110884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755E1D-94EC-109C-AFD3-AF974C492594}"/>
              </a:ext>
            </a:extLst>
          </p:cNvPr>
          <p:cNvSpPr/>
          <p:nvPr/>
        </p:nvSpPr>
        <p:spPr>
          <a:xfrm>
            <a:off x="1997371" y="1552505"/>
            <a:ext cx="590747" cy="4540791"/>
          </a:xfrm>
          <a:custGeom>
            <a:avLst/>
            <a:gdLst>
              <a:gd name="connsiteX0" fmla="*/ 630194 w 630194"/>
              <a:gd name="connsiteY0" fmla="*/ 0 h 4720281"/>
              <a:gd name="connsiteX1" fmla="*/ 12356 w 630194"/>
              <a:gd name="connsiteY1" fmla="*/ 3447535 h 4720281"/>
              <a:gd name="connsiteX2" fmla="*/ 0 w 630194"/>
              <a:gd name="connsiteY2" fmla="*/ 4213654 h 4720281"/>
              <a:gd name="connsiteX3" fmla="*/ 580767 w 630194"/>
              <a:gd name="connsiteY3" fmla="*/ 4720281 h 4720281"/>
              <a:gd name="connsiteX4" fmla="*/ 630194 w 630194"/>
              <a:gd name="connsiteY4" fmla="*/ 0 h 472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94" h="4720281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34" y="112671"/>
            <a:ext cx="606279" cy="60206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4ACCB8-77D1-54B0-B4C2-59BCEAC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3FC479A-1D41-38F0-5DD9-B9ED55D8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1" y="914430"/>
            <a:ext cx="854913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税金について、もっと詳しく知りたい人は、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国税庁ホームページの「税の学習コーナー」</a:t>
            </a: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を見てね。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ECA7809-FBB5-F8E2-4949-3FB14C80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5788"/>
            <a:ext cx="3320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税の学習コーナー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191879-E6E9-EBD3-B266-2ED8CEA0B844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税の学習コーナー</a:t>
            </a:r>
            <a:r>
              <a:rPr kumimoji="1"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https://www.nta.go.jp/taxes/kids/index.htm</a:t>
            </a:r>
            <a:endParaRPr kumimoji="1" lang="ja-JP" altLang="en-US" sz="1100" dirty="0"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D87F4B-5024-486B-963E-7084A2294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118" y="1469374"/>
            <a:ext cx="6253372" cy="47142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4E93C4-6468-A499-D81E-2ECD41FF4EEF}"/>
              </a:ext>
            </a:extLst>
          </p:cNvPr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B19E5D-3A24-E0F4-987A-963335A8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</p:spPr>
        </p:pic>
        <p:pic>
          <p:nvPicPr>
            <p:cNvPr id="13" name="図 12" descr="パソコンの画面&#10;&#10;自動的に生成された説明">
              <a:extLst>
                <a:ext uri="{FF2B5EF4-FFF2-40B4-BE49-F238E27FC236}">
                  <a16:creationId xmlns:a16="http://schemas.microsoft.com/office/drawing/2014/main" id="{9757840E-9EC9-DF28-F828-59FFF2F4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853EB1-B456-21EE-4CE4-B1A838E9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1" t="1897" r="1674" b="18851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38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E31206F-98C1-C619-7406-B1B1B8A4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6059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ワーク：税金について考えてみよう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7A372F-2E1D-0D75-8D1F-B73D22F38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52386E70-B9E4-E22D-1D72-B009E961E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5D21D30-8630-46A4-682D-7BA5A4898D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23C2A91-94A1-90CC-AF34-7A23B6FF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A12AF5-018E-5DD8-8CCE-287E232443E3}"/>
              </a:ext>
            </a:extLst>
          </p:cNvPr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B600D-2E4B-96BD-997E-EBA2709FB1FE}"/>
              </a:ext>
            </a:extLst>
          </p:cNvPr>
          <p:cNvSpPr>
            <a:spLocks/>
          </p:cNvSpPr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3" name="正方形/長方形 5182">
            <a:extLst>
              <a:ext uri="{FF2B5EF4-FFF2-40B4-BE49-F238E27FC236}">
                <a16:creationId xmlns:a16="http://schemas.microsoft.com/office/drawing/2014/main" id="{454A00EB-2860-B166-DD6D-ED03E1FEC680}"/>
              </a:ext>
            </a:extLst>
          </p:cNvPr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937C78-81F6-3712-995E-96A5617E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A40955D-858B-9636-8C0B-4EFA6292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0150B-4FE0-9F70-9598-8C6A54409C4F}"/>
              </a:ext>
            </a:extLst>
          </p:cNvPr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次のようなときには、どんな税金がかかるでしょうか？？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716346-2557-D723-6487-E44E2A08319B}"/>
              </a:ext>
            </a:extLst>
          </p:cNvPr>
          <p:cNvCxnSpPr>
            <a:cxnSpLocks/>
          </p:cNvCxnSpPr>
          <p:nvPr/>
        </p:nvCxnSpPr>
        <p:spPr>
          <a:xfrm>
            <a:off x="179388" y="1484784"/>
            <a:ext cx="8785225" cy="0"/>
          </a:xfrm>
          <a:prstGeom prst="line">
            <a:avLst/>
          </a:prstGeom>
          <a:ln w="19050">
            <a:solidFill>
              <a:srgbClr val="26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499D76-852D-8011-0F43-8C7E782C9D82}"/>
              </a:ext>
            </a:extLst>
          </p:cNvPr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2000" kern="0" spc="13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1800" dirty="0">
                <a:solidFill>
                  <a:srgbClr val="0DABDD"/>
                </a:solidFill>
              </a:rPr>
              <a:t>税金の種類は約</a:t>
            </a:r>
            <a:r>
              <a:rPr lang="en-US" altLang="ja-JP" sz="1800" b="1" dirty="0">
                <a:solidFill>
                  <a:srgbClr val="0DABDD"/>
                </a:solidFill>
                <a:latin typeface="+mj-lt"/>
              </a:rPr>
              <a:t>50</a:t>
            </a:r>
            <a:r>
              <a:rPr lang="ja-JP" altLang="en-US" sz="1800" dirty="0">
                <a:solidFill>
                  <a:srgbClr val="0DABDD"/>
                </a:solidFill>
              </a:rPr>
              <a:t>種類あります。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622CF-C80D-F1DF-9CAD-CD111EE9673E}"/>
              </a:ext>
            </a:extLst>
          </p:cNvPr>
          <p:cNvSpPr txBox="1"/>
          <p:nvPr/>
        </p:nvSpPr>
        <p:spPr>
          <a:xfrm>
            <a:off x="878183" y="6493840"/>
            <a:ext cx="638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D85AF"/>
                </a:solidFill>
                <a:latin typeface="+mn-ea"/>
                <a:ea typeface="+mn-ea"/>
              </a:rPr>
              <a:t>詳しく学ぼう：財務省キッズコーナーファイナンスらんど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https://www.mof.go.jp/kids/2018</a:t>
            </a:r>
            <a:r>
              <a:rPr lang="ja-JP" altLang="en-US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sp>
        <p:nvSpPr>
          <p:cNvPr id="3131" name="楕円 3130">
            <a:extLst>
              <a:ext uri="{FF2B5EF4-FFF2-40B4-BE49-F238E27FC236}">
                <a16:creationId xmlns:a16="http://schemas.microsoft.com/office/drawing/2014/main" id="{E899187E-99F7-8245-0356-AABC505C0B59}"/>
              </a:ext>
            </a:extLst>
          </p:cNvPr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CD06A8B1-3C85-479E-8FDF-00ADD5847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0" y="4611508"/>
            <a:ext cx="1354704" cy="1263217"/>
          </a:xfrm>
          <a:prstGeom prst="rect">
            <a:avLst/>
          </a:prstGeom>
        </p:spPr>
      </p:pic>
      <p:sp>
        <p:nvSpPr>
          <p:cNvPr id="3122" name="テキスト ボックス 3121">
            <a:extLst>
              <a:ext uri="{FF2B5EF4-FFF2-40B4-BE49-F238E27FC236}">
                <a16:creationId xmlns:a16="http://schemas.microsoft.com/office/drawing/2014/main" id="{AE0418D6-F278-3B2D-0495-D271DD369ABB}"/>
              </a:ext>
            </a:extLst>
          </p:cNvPr>
          <p:cNvSpPr txBox="1"/>
          <p:nvPr/>
        </p:nvSpPr>
        <p:spPr>
          <a:xfrm>
            <a:off x="708477" y="4375595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車を持っていると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19" name="正方形/長方形 3118">
            <a:extLst>
              <a:ext uri="{FF2B5EF4-FFF2-40B4-BE49-F238E27FC236}">
                <a16:creationId xmlns:a16="http://schemas.microsoft.com/office/drawing/2014/main" id="{10C93B41-8A24-5CE2-1AAB-0FEF0B5B05CB}"/>
              </a:ext>
            </a:extLst>
          </p:cNvPr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自動車税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82DC4628-E4E5-6975-D5E6-FBA29FAD35D7}"/>
              </a:ext>
            </a:extLst>
          </p:cNvPr>
          <p:cNvSpPr txBox="1"/>
          <p:nvPr/>
        </p:nvSpPr>
        <p:spPr>
          <a:xfrm>
            <a:off x="3499342" y="437559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温泉に入ったときは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32" name="楕円 3131">
            <a:extLst>
              <a:ext uri="{FF2B5EF4-FFF2-40B4-BE49-F238E27FC236}">
                <a16:creationId xmlns:a16="http://schemas.microsoft.com/office/drawing/2014/main" id="{FDA02E92-2DFB-6324-3635-54104EEF1CA2}"/>
              </a:ext>
            </a:extLst>
          </p:cNvPr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76EEBA7-555B-521D-AB96-07781478D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1" y="4608319"/>
            <a:ext cx="1630470" cy="1313562"/>
          </a:xfrm>
          <a:prstGeom prst="rect">
            <a:avLst/>
          </a:prstGeom>
        </p:spPr>
      </p:pic>
      <p:grpSp>
        <p:nvGrpSpPr>
          <p:cNvPr id="5123" name="グループ化 5122">
            <a:extLst>
              <a:ext uri="{FF2B5EF4-FFF2-40B4-BE49-F238E27FC236}">
                <a16:creationId xmlns:a16="http://schemas.microsoft.com/office/drawing/2014/main" id="{536AF027-A8C6-CDBF-6151-72DF2DCA6B6C}"/>
              </a:ext>
            </a:extLst>
          </p:cNvPr>
          <p:cNvGrpSpPr/>
          <p:nvPr/>
        </p:nvGrpSpPr>
        <p:grpSpPr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3127" name="正方形/長方形 3126">
              <a:extLst>
                <a:ext uri="{FF2B5EF4-FFF2-40B4-BE49-F238E27FC236}">
                  <a16:creationId xmlns:a16="http://schemas.microsoft.com/office/drawing/2014/main" id="{8D672EEC-3078-A25D-5E6E-D73D346F4A3B}"/>
                </a:ext>
              </a:extLst>
            </p:cNvPr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C5B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ja-JP" altLang="en-US" sz="14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入湯税</a:t>
              </a:r>
              <a:r>
                <a:rPr lang="ja-JP" altLang="en-US" sz="11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（地方税）</a:t>
              </a:r>
              <a:endPara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122" name="テキスト ボックス 5121">
              <a:extLst>
                <a:ext uri="{FF2B5EF4-FFF2-40B4-BE49-F238E27FC236}">
                  <a16:creationId xmlns:a16="http://schemas.microsoft.com/office/drawing/2014/main" id="{5B41AACE-8E55-83EC-E159-459EFFF673DA}"/>
                </a:ext>
              </a:extLst>
            </p:cNvPr>
            <p:cNvSpPr txBox="1"/>
            <p:nvPr/>
          </p:nvSpPr>
          <p:spPr>
            <a:xfrm>
              <a:off x="5230284" y="5919421"/>
              <a:ext cx="770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spc="60" dirty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にゅうとうぜい</a:t>
              </a:r>
            </a:p>
          </p:txBody>
        </p:sp>
      </p:grpSp>
      <p:sp>
        <p:nvSpPr>
          <p:cNvPr id="5125" name="テキスト ボックス 5124">
            <a:extLst>
              <a:ext uri="{FF2B5EF4-FFF2-40B4-BE49-F238E27FC236}">
                <a16:creationId xmlns:a16="http://schemas.microsoft.com/office/drawing/2014/main" id="{573B794F-5829-C311-7577-0D5EC870F4DB}"/>
              </a:ext>
            </a:extLst>
          </p:cNvPr>
          <p:cNvSpPr txBox="1"/>
          <p:nvPr/>
        </p:nvSpPr>
        <p:spPr>
          <a:xfrm>
            <a:off x="278832" y="3934731"/>
            <a:ext cx="24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住民税とは、都道府県税と市（区）町村民税を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900" spc="-31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合わせた呼び方です。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E6B64E-38D9-1601-E82B-66F45F791138}"/>
              </a:ext>
            </a:extLst>
          </p:cNvPr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70CFF-2E7F-B101-DD98-F77B899D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</p:spPr>
      </p:pic>
      <p:sp>
        <p:nvSpPr>
          <p:cNvPr id="3129" name="楕円 3128">
            <a:extLst>
              <a:ext uri="{FF2B5EF4-FFF2-40B4-BE49-F238E27FC236}">
                <a16:creationId xmlns:a16="http://schemas.microsoft.com/office/drawing/2014/main" id="{A7C98DDF-FE6C-1683-98E1-F7FB0096BB85}"/>
              </a:ext>
            </a:extLst>
          </p:cNvPr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29B877A7-705E-0352-F4FC-5F6F48EF1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5" y="2503689"/>
            <a:ext cx="1567982" cy="1078380"/>
          </a:xfrm>
          <a:prstGeom prst="rect">
            <a:avLst/>
          </a:prstGeom>
        </p:spPr>
      </p:pic>
      <p:sp>
        <p:nvSpPr>
          <p:cNvPr id="3130" name="楕円 3129">
            <a:extLst>
              <a:ext uri="{FF2B5EF4-FFF2-40B4-BE49-F238E27FC236}">
                <a16:creationId xmlns:a16="http://schemas.microsoft.com/office/drawing/2014/main" id="{60ACD502-6376-4EFD-5EF0-87AC0688CE42}"/>
              </a:ext>
            </a:extLst>
          </p:cNvPr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475B0F6B-5B35-A1BA-0754-E46E2088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5" y="2366882"/>
            <a:ext cx="1822307" cy="134676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F95680-547E-D469-49DD-DF81CA24DE55}"/>
              </a:ext>
            </a:extLst>
          </p:cNvPr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所得税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lang="ja-JP" altLang="en-US" sz="12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住民税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2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11" name="正方形/長方形 3110">
            <a:extLst>
              <a:ext uri="{FF2B5EF4-FFF2-40B4-BE49-F238E27FC236}">
                <a16:creationId xmlns:a16="http://schemas.microsoft.com/office/drawing/2014/main" id="{A768995A-9674-5CDE-ECF3-A7F7066240A0}"/>
              </a:ext>
            </a:extLst>
          </p:cNvPr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固定資産税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C77B4-F7B9-E7D7-A6A6-E5402717EDF8}"/>
              </a:ext>
            </a:extLst>
          </p:cNvPr>
          <p:cNvSpPr txBox="1"/>
          <p:nvPr/>
        </p:nvSpPr>
        <p:spPr>
          <a:xfrm>
            <a:off x="3732368" y="3523852"/>
            <a:ext cx="1005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spc="60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こていしさんぜい</a:t>
            </a:r>
          </a:p>
        </p:txBody>
      </p:sp>
      <p:sp>
        <p:nvSpPr>
          <p:cNvPr id="3114" name="正方形/長方形 3113">
            <a:extLst>
              <a:ext uri="{FF2B5EF4-FFF2-40B4-BE49-F238E27FC236}">
                <a16:creationId xmlns:a16="http://schemas.microsoft.com/office/drawing/2014/main" id="{9BE4091E-6A23-DAEF-3332-257C878865CA}"/>
              </a:ext>
            </a:extLst>
          </p:cNvPr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・地方消費税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68" name="テキスト ボックス 5167">
            <a:extLst>
              <a:ext uri="{FF2B5EF4-FFF2-40B4-BE49-F238E27FC236}">
                <a16:creationId xmlns:a16="http://schemas.microsoft.com/office/drawing/2014/main" id="{A7C22E09-00EE-243E-4B35-956881D853F5}"/>
              </a:ext>
            </a:extLst>
          </p:cNvPr>
          <p:cNvSpPr txBox="1"/>
          <p:nvPr/>
        </p:nvSpPr>
        <p:spPr>
          <a:xfrm>
            <a:off x="738313" y="2101267"/>
            <a:ext cx="1597198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給料をもらったら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69" name="テキスト ボックス 5168">
            <a:extLst>
              <a:ext uri="{FF2B5EF4-FFF2-40B4-BE49-F238E27FC236}">
                <a16:creationId xmlns:a16="http://schemas.microsoft.com/office/drawing/2014/main" id="{DEC022C5-5B02-EDB8-A3B1-476B7BF1746B}"/>
              </a:ext>
            </a:extLst>
          </p:cNvPr>
          <p:cNvSpPr txBox="1"/>
          <p:nvPr/>
        </p:nvSpPr>
        <p:spPr>
          <a:xfrm>
            <a:off x="3582958" y="210126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家を持っていると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FC880881-7602-77A6-8A29-440FCF89C70F}"/>
              </a:ext>
            </a:extLst>
          </p:cNvPr>
          <p:cNvSpPr txBox="1"/>
          <p:nvPr/>
        </p:nvSpPr>
        <p:spPr>
          <a:xfrm>
            <a:off x="6304232" y="2101267"/>
            <a:ext cx="2435413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お店でお買い物をしたときは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7A066C-88BD-AA6A-39ED-EDDC7FD4133B}"/>
              </a:ext>
            </a:extLst>
          </p:cNvPr>
          <p:cNvSpPr txBox="1"/>
          <p:nvPr/>
        </p:nvSpPr>
        <p:spPr>
          <a:xfrm>
            <a:off x="7003555" y="4843114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5176" name="二等辺三角形 5175">
            <a:extLst>
              <a:ext uri="{FF2B5EF4-FFF2-40B4-BE49-F238E27FC236}">
                <a16:creationId xmlns:a16="http://schemas.microsoft.com/office/drawing/2014/main" id="{9385EEC4-4ABB-810E-0A60-629C13CD2FBC}"/>
              </a:ext>
            </a:extLst>
          </p:cNvPr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49985-BA53-FF34-7EA7-21F3097177B5}"/>
              </a:ext>
            </a:extLst>
          </p:cNvPr>
          <p:cNvSpPr txBox="1"/>
          <p:nvPr/>
        </p:nvSpPr>
        <p:spPr>
          <a:xfrm>
            <a:off x="5912885" y="536497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0EE7B6-9B3D-C78E-ED0A-2415BBE553CB}"/>
              </a:ext>
            </a:extLst>
          </p:cNvPr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77" name="正方形/長方形 5176">
            <a:extLst>
              <a:ext uri="{FF2B5EF4-FFF2-40B4-BE49-F238E27FC236}">
                <a16:creationId xmlns:a16="http://schemas.microsoft.com/office/drawing/2014/main" id="{855E179B-40E5-B49F-5690-94E4DB75D3B1}"/>
              </a:ext>
            </a:extLst>
          </p:cNvPr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2" name="テキスト ボックス 5181">
            <a:extLst>
              <a:ext uri="{FF2B5EF4-FFF2-40B4-BE49-F238E27FC236}">
                <a16:creationId xmlns:a16="http://schemas.microsoft.com/office/drawing/2014/main" id="{E392A0A5-83C3-CC57-6DFF-E83C727A04AE}"/>
              </a:ext>
            </a:extLst>
          </p:cNvPr>
          <p:cNvSpPr txBox="1"/>
          <p:nvPr/>
        </p:nvSpPr>
        <p:spPr>
          <a:xfrm>
            <a:off x="5881623" y="4876952"/>
            <a:ext cx="2771913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国税は、「国に納める税金」、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地方税は「都道府県や市区町村に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納める税金」です。</a:t>
            </a:r>
          </a:p>
        </p:txBody>
      </p:sp>
      <p:grpSp>
        <p:nvGrpSpPr>
          <p:cNvPr id="5130" name="グループ化 5129">
            <a:extLst>
              <a:ext uri="{FF2B5EF4-FFF2-40B4-BE49-F238E27FC236}">
                <a16:creationId xmlns:a16="http://schemas.microsoft.com/office/drawing/2014/main" id="{573DEC41-AF3B-8617-E1D5-A32D6ED8D9C7}"/>
              </a:ext>
            </a:extLst>
          </p:cNvPr>
          <p:cNvGrpSpPr/>
          <p:nvPr/>
        </p:nvGrpSpPr>
        <p:grpSpPr>
          <a:xfrm>
            <a:off x="179388" y="2005750"/>
            <a:ext cx="8785225" cy="4330969"/>
            <a:chOff x="179388" y="-4631538"/>
            <a:chExt cx="8785225" cy="4330969"/>
          </a:xfrm>
        </p:grpSpPr>
        <p:sp>
          <p:nvSpPr>
            <p:cNvPr id="3104" name="正方形/長方形 3103">
              <a:extLst>
                <a:ext uri="{FF2B5EF4-FFF2-40B4-BE49-F238E27FC236}">
                  <a16:creationId xmlns:a16="http://schemas.microsoft.com/office/drawing/2014/main" id="{FBCCC354-A23B-03E5-973F-F27B82390ABA}"/>
                </a:ext>
              </a:extLst>
            </p:cNvPr>
            <p:cNvSpPr>
              <a:spLocks/>
            </p:cNvSpPr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06" name="楕円 3105">
              <a:extLst>
                <a:ext uri="{FF2B5EF4-FFF2-40B4-BE49-F238E27FC236}">
                  <a16:creationId xmlns:a16="http://schemas.microsoft.com/office/drawing/2014/main" id="{A0B15977-A837-70D4-28F7-F74C9E88C1D6}"/>
                </a:ext>
              </a:extLst>
            </p:cNvPr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07" name="図 3106" descr="アイコン&#10;&#10;自動的に生成された説明">
              <a:extLst>
                <a:ext uri="{FF2B5EF4-FFF2-40B4-BE49-F238E27FC236}">
                  <a16:creationId xmlns:a16="http://schemas.microsoft.com/office/drawing/2014/main" id="{CE4E8D58-765E-F4F4-BECE-EF3B6EA9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</p:spPr>
        </p:pic>
        <p:sp>
          <p:nvSpPr>
            <p:cNvPr id="3108" name="テキスト ボックス 3107">
              <a:extLst>
                <a:ext uri="{FF2B5EF4-FFF2-40B4-BE49-F238E27FC236}">
                  <a16:creationId xmlns:a16="http://schemas.microsoft.com/office/drawing/2014/main" id="{5B0F2FE0-B447-CC88-BD33-764761A7A0CA}"/>
                </a:ext>
              </a:extLst>
            </p:cNvPr>
            <p:cNvSpPr txBox="1"/>
            <p:nvPr/>
          </p:nvSpPr>
          <p:spPr>
            <a:xfrm>
              <a:off x="708477" y="-2261693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車を持っていると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0" name="テキスト ボックス 3109">
              <a:extLst>
                <a:ext uri="{FF2B5EF4-FFF2-40B4-BE49-F238E27FC236}">
                  <a16:creationId xmlns:a16="http://schemas.microsoft.com/office/drawing/2014/main" id="{FDDC98B1-F73A-15F9-6D56-AF350534338C}"/>
                </a:ext>
              </a:extLst>
            </p:cNvPr>
            <p:cNvSpPr txBox="1"/>
            <p:nvPr/>
          </p:nvSpPr>
          <p:spPr>
            <a:xfrm>
              <a:off x="3499342" y="-2261693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温泉に入ったときは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2" name="楕円 3111">
              <a:extLst>
                <a:ext uri="{FF2B5EF4-FFF2-40B4-BE49-F238E27FC236}">
                  <a16:creationId xmlns:a16="http://schemas.microsoft.com/office/drawing/2014/main" id="{7103AE40-C467-4CCC-7BDB-463EE80626BB}"/>
                </a:ext>
              </a:extLst>
            </p:cNvPr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13" name="図 311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473EB9D-982B-B268-855F-86035D9D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</p:spPr>
        </p:pic>
        <p:sp>
          <p:nvSpPr>
            <p:cNvPr id="3120" name="楕円 3119">
              <a:extLst>
                <a:ext uri="{FF2B5EF4-FFF2-40B4-BE49-F238E27FC236}">
                  <a16:creationId xmlns:a16="http://schemas.microsoft.com/office/drawing/2014/main" id="{766D53E1-198F-CA3E-35C0-3B4888162E1F}"/>
                </a:ext>
              </a:extLst>
            </p:cNvPr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1" name="図 3120">
              <a:extLst>
                <a:ext uri="{FF2B5EF4-FFF2-40B4-BE49-F238E27FC236}">
                  <a16:creationId xmlns:a16="http://schemas.microsoft.com/office/drawing/2014/main" id="{E257AD1D-3C0D-A450-2934-392DF9B4A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</p:spPr>
        </p:pic>
        <p:sp>
          <p:nvSpPr>
            <p:cNvPr id="3123" name="楕円 3122">
              <a:extLst>
                <a:ext uri="{FF2B5EF4-FFF2-40B4-BE49-F238E27FC236}">
                  <a16:creationId xmlns:a16="http://schemas.microsoft.com/office/drawing/2014/main" id="{E27D006B-0924-442D-C83E-B460E04A21C2}"/>
                </a:ext>
              </a:extLst>
            </p:cNvPr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4" name="図 3123" descr="図形&#10;&#10;自動的に生成された説明">
              <a:extLst>
                <a:ext uri="{FF2B5EF4-FFF2-40B4-BE49-F238E27FC236}">
                  <a16:creationId xmlns:a16="http://schemas.microsoft.com/office/drawing/2014/main" id="{66DE53D6-A917-8622-1D59-64C8DD29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</p:spPr>
        </p:pic>
        <p:sp>
          <p:nvSpPr>
            <p:cNvPr id="3125" name="楕円 3124">
              <a:extLst>
                <a:ext uri="{FF2B5EF4-FFF2-40B4-BE49-F238E27FC236}">
                  <a16:creationId xmlns:a16="http://schemas.microsoft.com/office/drawing/2014/main" id="{621EE29F-261A-3AE8-EE84-0103EDB0BA34}"/>
                </a:ext>
              </a:extLst>
            </p:cNvPr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8" name="図 3127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22712A-A0AA-80E3-4DE8-9B996DFE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</p:spPr>
        </p:pic>
        <p:sp>
          <p:nvSpPr>
            <p:cNvPr id="5126" name="テキスト ボックス 5125">
              <a:extLst>
                <a:ext uri="{FF2B5EF4-FFF2-40B4-BE49-F238E27FC236}">
                  <a16:creationId xmlns:a16="http://schemas.microsoft.com/office/drawing/2014/main" id="{D5CD7C9E-BD63-C305-6ED8-D031E1C52A79}"/>
                </a:ext>
              </a:extLst>
            </p:cNvPr>
            <p:cNvSpPr txBox="1"/>
            <p:nvPr/>
          </p:nvSpPr>
          <p:spPr>
            <a:xfrm>
              <a:off x="738313" y="-4536021"/>
              <a:ext cx="1597198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給料をもらったら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7" name="テキスト ボックス 5126">
              <a:extLst>
                <a:ext uri="{FF2B5EF4-FFF2-40B4-BE49-F238E27FC236}">
                  <a16:creationId xmlns:a16="http://schemas.microsoft.com/office/drawing/2014/main" id="{F5ECD8B5-2062-A29A-65A7-9C3EDABEA443}"/>
                </a:ext>
              </a:extLst>
            </p:cNvPr>
            <p:cNvSpPr txBox="1"/>
            <p:nvPr/>
          </p:nvSpPr>
          <p:spPr>
            <a:xfrm>
              <a:off x="3582958" y="-4536021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家を持っていると</a:t>
              </a:r>
              <a:r>
                <a:rPr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8" name="テキスト ボックス 5127">
              <a:extLst>
                <a:ext uri="{FF2B5EF4-FFF2-40B4-BE49-F238E27FC236}">
                  <a16:creationId xmlns:a16="http://schemas.microsoft.com/office/drawing/2014/main" id="{B6798CA2-5660-3B04-2E3E-6069CDEE7513}"/>
                </a:ext>
              </a:extLst>
            </p:cNvPr>
            <p:cNvSpPr txBox="1"/>
            <p:nvPr/>
          </p:nvSpPr>
          <p:spPr>
            <a:xfrm>
              <a:off x="6304232" y="-4536021"/>
              <a:ext cx="2435413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お店でお買い物をしたときは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</p:grpSp>
      <p:grpSp>
        <p:nvGrpSpPr>
          <p:cNvPr id="5163" name="グループ化 5162">
            <a:extLst>
              <a:ext uri="{FF2B5EF4-FFF2-40B4-BE49-F238E27FC236}">
                <a16:creationId xmlns:a16="http://schemas.microsoft.com/office/drawing/2014/main" id="{F948A2C4-B6D1-0D54-86A0-5F1C0E368108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5164" name="フリーフォーム: 図形 5163">
              <a:extLst>
                <a:ext uri="{FF2B5EF4-FFF2-40B4-BE49-F238E27FC236}">
                  <a16:creationId xmlns:a16="http://schemas.microsoft.com/office/drawing/2014/main" id="{0FB3878A-B2CD-115C-CA67-45DA517B7E48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5" name="フリーフォーム: 図形 5164">
              <a:extLst>
                <a:ext uri="{FF2B5EF4-FFF2-40B4-BE49-F238E27FC236}">
                  <a16:creationId xmlns:a16="http://schemas.microsoft.com/office/drawing/2014/main" id="{9F31BCC5-A30B-6128-7808-8F4129E053F3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66" name="テキスト ボックス 5165">
              <a:extLst>
                <a:ext uri="{FF2B5EF4-FFF2-40B4-BE49-F238E27FC236}">
                  <a16:creationId xmlns:a16="http://schemas.microsoft.com/office/drawing/2014/main" id="{FBB64E51-6E0F-C469-D99C-7E0F0DE6247A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134CBD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くわしく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166FE9A-3B24-734D-B4E0-E5A4E25B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CAD64-9787-01BC-0716-A9FE5A01D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C924F87-8829-2F17-A2EE-7E0AFB100682}"/>
              </a:ext>
            </a:extLst>
          </p:cNvPr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C58B17-0498-3B0B-E221-EFB180FB998E}"/>
                </a:ext>
              </a:extLst>
            </p:cNvPr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576470-D098-8228-32A8-F55E67E44E4E}"/>
                </a:ext>
              </a:extLst>
            </p:cNvPr>
            <p:cNvSpPr/>
            <p:nvPr/>
          </p:nvSpPr>
          <p:spPr bwMode="auto"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8B47C1A-6D45-2091-FD0E-A800EF15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6BF79E9-BBD7-7F3D-63A8-DFD23CDAF9EE}"/>
                </a:ext>
              </a:extLst>
            </p:cNvPr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ゲーム</a:t>
              </a:r>
              <a:endParaRPr kumimoji="1" lang="en-US" altLang="ja-JP" sz="1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1,100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ja-JP" altLang="en-US" sz="1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16F3649-B01B-EF69-DBA6-D93479C65C5F}"/>
                </a:ext>
              </a:extLst>
            </p:cNvPr>
            <p:cNvGrpSpPr/>
            <p:nvPr/>
          </p:nvGrpSpPr>
          <p:grpSpPr>
            <a:xfrm>
              <a:off x="321213" y="2939304"/>
              <a:ext cx="2040943" cy="821443"/>
              <a:chOff x="321213" y="2939304"/>
              <a:chExt cx="2040943" cy="82144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6D3A947-5B2A-FE54-03A8-F9F4CC534108}"/>
                  </a:ext>
                </a:extLst>
              </p:cNvPr>
              <p:cNvSpPr txBox="1"/>
              <p:nvPr/>
            </p:nvSpPr>
            <p:spPr>
              <a:xfrm>
                <a:off x="321213" y="2939304"/>
                <a:ext cx="2040943" cy="82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品物の金額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1,000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円と一緒に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円を支払う。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消費税を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負担する</a:t>
                </a: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9115681-B48A-DA97-FD3E-399E671F1C25}"/>
                  </a:ext>
                </a:extLst>
              </p:cNvPr>
              <p:cNvSpPr txBox="1"/>
              <p:nvPr/>
            </p:nvSpPr>
            <p:spPr>
              <a:xfrm>
                <a:off x="975806" y="3430111"/>
                <a:ext cx="37061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ふたん</a:t>
                </a:r>
              </a:p>
            </p:txBody>
          </p:sp>
        </p:grpSp>
      </p:grpSp>
      <p:sp>
        <p:nvSpPr>
          <p:cNvPr id="34" name="矢印: 上 33">
            <a:extLst>
              <a:ext uri="{FF2B5EF4-FFF2-40B4-BE49-F238E27FC236}">
                <a16:creationId xmlns:a16="http://schemas.microsoft.com/office/drawing/2014/main" id="{7F7F1B20-5F80-AEE4-3AF3-21391DD25B63}"/>
              </a:ext>
            </a:extLst>
          </p:cNvPr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AC8B500-6F95-CFCA-E19D-B89D5806B2A1}"/>
              </a:ext>
            </a:extLst>
          </p:cNvPr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913AD-5EFD-BA35-7E5F-98DDC22E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0D9E711-2995-38B3-071C-8DA8B7E599C7}"/>
                </a:ext>
              </a:extLst>
            </p:cNvPr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FE8B065-376D-529E-F037-2146B5A46031}"/>
                  </a:ext>
                </a:extLst>
              </p:cNvPr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18" name="図 17" descr="図形&#10;&#10;自動的に生成された説明">
                  <a:extLst>
                    <a:ext uri="{FF2B5EF4-FFF2-40B4-BE49-F238E27FC236}">
                      <a16:creationId xmlns:a16="http://schemas.microsoft.com/office/drawing/2014/main" id="{F840EC5C-2BC9-1186-8A62-5B5F55381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9F862A7-20AD-5D73-DC1D-8BAD1B998173}"/>
                    </a:ext>
                  </a:extLst>
                </p:cNvPr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000" kern="0" spc="-15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０００</a:t>
                  </a:r>
                </a:p>
              </p:txBody>
            </p:sp>
          </p:grp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161FBB6-8230-8B32-6B86-E792E0D5D3F8}"/>
                  </a:ext>
                </a:extLst>
              </p:cNvPr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9E6B12C-BDAD-382E-0C70-E8C3F3399407}"/>
              </a:ext>
            </a:extLst>
          </p:cNvPr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EA3986-69DF-0EE4-EC54-B72C6EB3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586B570-5D2C-3DE1-692D-4F0D0B573F65}"/>
                </a:ext>
              </a:extLst>
            </p:cNvPr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D427E1D-7D41-9387-2B78-34EF57A0B04C}"/>
              </a:ext>
            </a:extLst>
          </p:cNvPr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矢印: 上 55">
            <a:extLst>
              <a:ext uri="{FF2B5EF4-FFF2-40B4-BE49-F238E27FC236}">
                <a16:creationId xmlns:a16="http://schemas.microsoft.com/office/drawing/2014/main" id="{CC2490FD-5306-9C7F-FA9C-3E43102CA063}"/>
              </a:ext>
            </a:extLst>
          </p:cNvPr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AFEEF8F-4963-6520-6A00-79BEFB985B85}"/>
              </a:ext>
            </a:extLst>
          </p:cNvPr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578BD71-D67F-F784-908C-90424069A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29ECDE6-7595-A39E-C7CD-1889733CA5CF}"/>
                </a:ext>
              </a:extLst>
            </p:cNvPr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826D01-94CB-B4AD-7F8E-09A21B9C8A66}"/>
              </a:ext>
            </a:extLst>
          </p:cNvPr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5F18F75-DE43-7206-F531-7D3138DA955E}"/>
                </a:ext>
              </a:extLst>
            </p:cNvPr>
            <p:cNvSpPr/>
            <p:nvPr/>
          </p:nvSpPr>
          <p:spPr bwMode="auto">
            <a:xfrm>
              <a:off x="3188676" y="3909698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D860CD2-BB60-3F8E-CAB2-2C1B6CEED39A}"/>
                </a:ext>
              </a:extLst>
            </p:cNvPr>
            <p:cNvSpPr/>
            <p:nvPr/>
          </p:nvSpPr>
          <p:spPr bwMode="auto"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日本銀行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FEFA24E-5E41-9214-A2EB-8E63B311F02E}"/>
                </a:ext>
              </a:extLst>
            </p:cNvPr>
            <p:cNvSpPr txBox="1"/>
            <p:nvPr/>
          </p:nvSpPr>
          <p:spPr>
            <a:xfrm>
              <a:off x="3204878" y="4386091"/>
              <a:ext cx="3796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預けられた消費税を国のお金 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として保管する。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4685204-9E80-42BA-ADA3-CD82C68F7904}"/>
                </a:ext>
              </a:extLst>
            </p:cNvPr>
            <p:cNvSpPr/>
            <p:nvPr/>
          </p:nvSpPr>
          <p:spPr bwMode="auto">
            <a:xfrm>
              <a:off x="3415696" y="3913546"/>
              <a:ext cx="437094" cy="84104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ja-JP" altLang="en-US" sz="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にっぽん</a:t>
              </a:r>
            </a:p>
          </p:txBody>
        </p:sp>
      </p:grpSp>
      <p:sp>
        <p:nvSpPr>
          <p:cNvPr id="68" name="矢印: 上 67">
            <a:extLst>
              <a:ext uri="{FF2B5EF4-FFF2-40B4-BE49-F238E27FC236}">
                <a16:creationId xmlns:a16="http://schemas.microsoft.com/office/drawing/2014/main" id="{9892265A-4553-615D-BDE8-20618C636151}"/>
              </a:ext>
            </a:extLst>
          </p:cNvPr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26DD69D0-EDC2-A0DA-8D0E-CEF90BA69AE8}"/>
              </a:ext>
            </a:extLst>
          </p:cNvPr>
          <p:cNvGrpSpPr/>
          <p:nvPr/>
        </p:nvGrpSpPr>
        <p:grpSpPr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318011A-776D-2A49-2760-12C8ACA477B7}"/>
                </a:ext>
              </a:extLst>
            </p:cNvPr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C4EB098-EE3E-916C-A1DB-5D00C279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D465545-8D48-4BF7-D3F5-5BA66038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A7D6861-7FC9-3B64-56A5-DA44818A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EB713A4-2C18-1D88-60DC-6D0ECD7A7A30}"/>
                </a:ext>
              </a:extLst>
            </p:cNvPr>
            <p:cNvSpPr txBox="1"/>
            <p:nvPr/>
          </p:nvSpPr>
          <p:spPr>
            <a:xfrm>
              <a:off x="3641166" y="4943944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７８円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1" name="矢印: 上 80">
            <a:extLst>
              <a:ext uri="{FF2B5EF4-FFF2-40B4-BE49-F238E27FC236}">
                <a16:creationId xmlns:a16="http://schemas.microsoft.com/office/drawing/2014/main" id="{FF57DB83-F8AA-853F-756B-D527B2468CCC}"/>
              </a:ext>
            </a:extLst>
          </p:cNvPr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D953423-71B7-CDCC-E28F-16DF06B7DBE4}"/>
              </a:ext>
            </a:extLst>
          </p:cNvPr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664C664-ABE6-83A2-BF37-C43C4BFC684E}"/>
                </a:ext>
              </a:extLst>
            </p:cNvPr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D977A-7F7C-FFF1-10B7-C3E5713B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7DB383C0-C6E8-40CD-FDF5-CCD4E22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A26FC57-A8A9-4E8C-0F0F-3811B29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C30C677-3572-A824-6A96-CC0386B6DF92}"/>
                </a:ext>
              </a:extLst>
            </p:cNvPr>
            <p:cNvSpPr txBox="1"/>
            <p:nvPr/>
          </p:nvSpPr>
          <p:spPr>
            <a:xfrm>
              <a:off x="6857262" y="4936046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２２円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E6670E-CD42-DE0C-3780-0442536CF33C}"/>
              </a:ext>
            </a:extLst>
          </p:cNvPr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62A70B-838E-C1D2-9940-1D7EF5004D26}"/>
                </a:ext>
              </a:extLst>
            </p:cNvPr>
            <p:cNvSpPr/>
            <p:nvPr/>
          </p:nvSpPr>
          <p:spPr bwMode="auto">
            <a:xfrm>
              <a:off x="3188676" y="5494198"/>
              <a:ext cx="2823484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4B9A08B-E779-37D2-ED59-EE72E0C64ED4}"/>
                </a:ext>
              </a:extLst>
            </p:cNvPr>
            <p:cNvSpPr/>
            <p:nvPr/>
          </p:nvSpPr>
          <p:spPr bwMode="auto"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　（国税）</a:t>
              </a:r>
              <a:endPara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90D811D-0550-5292-41A6-E68275F02DA7}"/>
                </a:ext>
              </a:extLst>
            </p:cNvPr>
            <p:cNvSpPr txBox="1"/>
            <p:nvPr/>
          </p:nvSpPr>
          <p:spPr>
            <a:xfrm>
              <a:off x="4243590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７．８％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2562117-4E6F-3C74-F53B-FC6CC12D94FD}"/>
              </a:ext>
            </a:extLst>
          </p:cNvPr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328FD0C-C9F4-9D01-B603-75496B8A0085}"/>
                </a:ext>
              </a:extLst>
            </p:cNvPr>
            <p:cNvSpPr/>
            <p:nvPr/>
          </p:nvSpPr>
          <p:spPr bwMode="auto">
            <a:xfrm>
              <a:off x="6213137" y="5494198"/>
              <a:ext cx="2751476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DDA67944-5E8F-779F-40AF-2AE22619F7A9}"/>
                </a:ext>
              </a:extLst>
            </p:cNvPr>
            <p:cNvSpPr/>
            <p:nvPr/>
          </p:nvSpPr>
          <p:spPr bwMode="auto"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　（地方税）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27DC3FF-2D51-CB25-3A5C-6D8817806D6B}"/>
                </a:ext>
              </a:extLst>
            </p:cNvPr>
            <p:cNvSpPr txBox="1"/>
            <p:nvPr/>
          </p:nvSpPr>
          <p:spPr>
            <a:xfrm>
              <a:off x="7232047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．２％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345E1BE-A95A-8BD4-079F-B75819379F48}"/>
              </a:ext>
            </a:extLst>
          </p:cNvPr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94" name="吹き出し: 円形 93">
              <a:extLst>
                <a:ext uri="{FF2B5EF4-FFF2-40B4-BE49-F238E27FC236}">
                  <a16:creationId xmlns:a16="http://schemas.microsoft.com/office/drawing/2014/main" id="{287E4CF6-5F4B-F5A3-F8D0-0030583846F1}"/>
                </a:ext>
              </a:extLst>
            </p:cNvPr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bg1"/>
            </a:solidFill>
            <a:ln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D890632-3DB2-F9A7-B200-FB9128DDE56F}"/>
                </a:ext>
              </a:extLst>
            </p:cNvPr>
            <p:cNvGrpSpPr/>
            <p:nvPr/>
          </p:nvGrpSpPr>
          <p:grpSpPr>
            <a:xfrm>
              <a:off x="982205" y="4504712"/>
              <a:ext cx="1853392" cy="495007"/>
              <a:chOff x="982205" y="4504712"/>
              <a:chExt cx="1853392" cy="495007"/>
            </a:xfrm>
          </p:grpSpPr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144BE0E6-166C-A767-6E73-5BC334B637E6}"/>
                  </a:ext>
                </a:extLst>
              </p:cNvPr>
              <p:cNvSpPr txBox="1"/>
              <p:nvPr/>
            </p:nvSpPr>
            <p:spPr>
              <a:xfrm>
                <a:off x="982205" y="4504712"/>
                <a:ext cx="1853392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お店は、 消費税を預かって</a:t>
                </a:r>
                <a:endPara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まとめて納めているんだね。</a:t>
                </a:r>
                <a:endParaRPr lang="ja-JP" altLang="en-US" sz="105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EAC876D-7F75-75D3-6A42-E492EBB6FC6A}"/>
                  </a:ext>
                </a:extLst>
              </p:cNvPr>
              <p:cNvSpPr txBox="1"/>
              <p:nvPr/>
            </p:nvSpPr>
            <p:spPr>
              <a:xfrm>
                <a:off x="1494574" y="4667576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E64F318-C0D8-1545-8A76-1AB516038C8C}"/>
              </a:ext>
            </a:extLst>
          </p:cNvPr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2464DA-CE71-7479-FECF-D2AB1E8A76B0}"/>
                </a:ext>
              </a:extLst>
            </p:cNvPr>
            <p:cNvSpPr/>
            <p:nvPr/>
          </p:nvSpPr>
          <p:spPr bwMode="auto">
            <a:xfrm>
              <a:off x="3188676" y="2525899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E8834665-E70E-E691-9EA2-E1CF89DBC2DF}"/>
                </a:ext>
              </a:extLst>
            </p:cNvPr>
            <p:cNvSpPr/>
            <p:nvPr/>
          </p:nvSpPr>
          <p:spPr bwMode="auto"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08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</a:p>
          </p:txBody>
        </p: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D7C9184B-C37E-17C8-37A3-3600CC1B2AF6}"/>
                </a:ext>
              </a:extLst>
            </p:cNvPr>
            <p:cNvGrpSpPr/>
            <p:nvPr/>
          </p:nvGrpSpPr>
          <p:grpSpPr>
            <a:xfrm>
              <a:off x="3204878" y="2936793"/>
              <a:ext cx="2848857" cy="336041"/>
              <a:chOff x="3204878" y="2936793"/>
              <a:chExt cx="2848857" cy="336041"/>
            </a:xfrm>
          </p:grpSpPr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A91BAB5-9E34-142D-5127-100AFF81243F}"/>
                  </a:ext>
                </a:extLst>
              </p:cNvPr>
              <p:cNvSpPr txBox="1"/>
              <p:nvPr/>
            </p:nvSpPr>
            <p:spPr>
              <a:xfrm>
                <a:off x="3204878" y="2995835"/>
                <a:ext cx="28488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納められた消費税を日本銀行に預ける。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0B9ED890-9F0E-1AD0-04B5-172F55F133A4}"/>
                  </a:ext>
                </a:extLst>
              </p:cNvPr>
              <p:cNvSpPr txBox="1"/>
              <p:nvPr/>
            </p:nvSpPr>
            <p:spPr>
              <a:xfrm>
                <a:off x="3228224" y="2936793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1B34325-3F4C-5EE1-7094-71609EF6421F}"/>
                </a:ext>
              </a:extLst>
            </p:cNvPr>
            <p:cNvSpPr/>
            <p:nvPr/>
          </p:nvSpPr>
          <p:spPr bwMode="auto">
            <a:xfrm>
              <a:off x="3184581" y="2409500"/>
              <a:ext cx="1262017" cy="34659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7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09350CF-E722-4964-60AA-2D8C56198465}"/>
              </a:ext>
            </a:extLst>
          </p:cNvPr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4F1313D-6E69-5B09-7402-91969C951F61}"/>
                </a:ext>
              </a:extLst>
            </p:cNvPr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C5CBB-AE56-B089-67EB-AEA5C3E69D6C}"/>
                </a:ext>
              </a:extLst>
            </p:cNvPr>
            <p:cNvSpPr txBox="1"/>
            <p:nvPr/>
          </p:nvSpPr>
          <p:spPr>
            <a:xfrm>
              <a:off x="5418411" y="111621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solidFill>
                    <a:srgbClr val="0C98C4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お店の売上</a:t>
              </a:r>
              <a:endParaRPr lang="ja-JP" altLang="en-US" sz="1100" b="0" dirty="0">
                <a:solidFill>
                  <a:srgbClr val="0C98C4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A6D3771-9CAB-87B0-2AE4-301D51881F1E}"/>
                </a:ext>
              </a:extLst>
            </p:cNvPr>
            <p:cNvGrpSpPr/>
            <p:nvPr/>
          </p:nvGrpSpPr>
          <p:grpSpPr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43" name="図 42" descr="図形&#10;&#10;自動的に生成された説明">
                <a:extLst>
                  <a:ext uri="{FF2B5EF4-FFF2-40B4-BE49-F238E27FC236}">
                    <a16:creationId xmlns:a16="http://schemas.microsoft.com/office/drawing/2014/main" id="{0C88EE64-677C-40B7-AA43-8D54F7B46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AB52BF-C9DD-93BF-723D-B359131A2101}"/>
                  </a:ext>
                </a:extLst>
              </p:cNvPr>
              <p:cNvSpPr txBox="1"/>
              <p:nvPr/>
            </p:nvSpPr>
            <p:spPr>
              <a:xfrm>
                <a:off x="2078852" y="2232915"/>
                <a:ext cx="997926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０００</a:t>
                </a: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A74961-1D4C-9D5B-CD43-997C3C2A41DA}"/>
              </a:ext>
            </a:extLst>
          </p:cNvPr>
          <p:cNvGrpSpPr/>
          <p:nvPr/>
        </p:nvGrpSpPr>
        <p:grpSpPr>
          <a:xfrm>
            <a:off x="3165967" y="1065378"/>
            <a:ext cx="5727207" cy="976722"/>
            <a:chOff x="3165967" y="1065378"/>
            <a:chExt cx="5727207" cy="9767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210D0B-EEF2-126C-3FEA-EF355D1C8B03}"/>
                </a:ext>
              </a:extLst>
            </p:cNvPr>
            <p:cNvSpPr/>
            <p:nvPr/>
          </p:nvSpPr>
          <p:spPr bwMode="auto">
            <a:xfrm>
              <a:off x="3165967" y="1065378"/>
              <a:ext cx="5727207" cy="9767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44A57C7-695E-921E-1E54-29BF42858094}"/>
                </a:ext>
              </a:extLst>
            </p:cNvPr>
            <p:cNvSpPr/>
            <p:nvPr/>
          </p:nvSpPr>
          <p:spPr bwMode="auto">
            <a:xfrm>
              <a:off x="3165967" y="1066181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B933A441-2A86-3474-B35C-DCEED43E6C8F}"/>
                </a:ext>
              </a:extLst>
            </p:cNvPr>
            <p:cNvGrpSpPr/>
            <p:nvPr/>
          </p:nvGrpSpPr>
          <p:grpSpPr>
            <a:xfrm>
              <a:off x="3204878" y="1444057"/>
              <a:ext cx="2194832" cy="525785"/>
              <a:chOff x="3204878" y="1444057"/>
              <a:chExt cx="2194832" cy="525785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2DAFE-19D1-313F-5912-F9181F2CA06F}"/>
                  </a:ext>
                </a:extLst>
              </p:cNvPr>
              <p:cNvSpPr txBox="1"/>
              <p:nvPr/>
            </p:nvSpPr>
            <p:spPr>
              <a:xfrm>
                <a:off x="3204878" y="1444057"/>
                <a:ext cx="2194832" cy="525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消費者から預かった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消費税の額を計算して納める。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9C94CE9-A13C-342F-EB5D-6E040B003621}"/>
                  </a:ext>
                </a:extLst>
              </p:cNvPr>
              <p:cNvSpPr txBox="1"/>
              <p:nvPr/>
            </p:nvSpPr>
            <p:spPr>
              <a:xfrm>
                <a:off x="4677488" y="1622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sp>
        <p:nvSpPr>
          <p:cNvPr id="105" name="角丸四角形 15">
            <a:extLst>
              <a:ext uri="{FF2B5EF4-FFF2-40B4-BE49-F238E27FC236}">
                <a16:creationId xmlns:a16="http://schemas.microsoft.com/office/drawing/2014/main" id="{9C90DFC7-4D1F-B002-AC83-83794F5ECECA}"/>
              </a:ext>
            </a:extLst>
          </p:cNvPr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消費税は国税（消費税）と地方税（地方消費税）に分かれていて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10%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のうち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7.8%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が国税、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2.2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％が地方税です。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62F9C9D-D12C-2EC0-3F64-97DA830552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6768993-B9EC-24EE-94FD-92F667372D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2C82FA-E33F-4471-D300-BD72BBE06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B9995C-0B0A-8A18-4957-8D8F966EB734}"/>
              </a:ext>
            </a:extLst>
          </p:cNvPr>
          <p:cNvSpPr txBox="1"/>
          <p:nvPr/>
        </p:nvSpPr>
        <p:spPr>
          <a:xfrm>
            <a:off x="194203" y="95728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消費税についての説明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64EBC58-3504-47B8-8BE8-FCB2557C53F9}"/>
              </a:ext>
            </a:extLst>
          </p:cNvPr>
          <p:cNvSpPr txBox="1"/>
          <p:nvPr/>
        </p:nvSpPr>
        <p:spPr>
          <a:xfrm>
            <a:off x="4552454" y="2983202"/>
            <a:ext cx="4203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にっぽん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0EA8F1-5621-4EE8-BDBA-ED28CB3D4EC1}"/>
              </a:ext>
            </a:extLst>
          </p:cNvPr>
          <p:cNvSpPr txBox="1"/>
          <p:nvPr/>
        </p:nvSpPr>
        <p:spPr>
          <a:xfrm>
            <a:off x="1383479" y="3446247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6" grpId="0" animBg="1"/>
      <p:bldP spid="68" grpId="0" animBg="1"/>
      <p:bldP spid="81" grpId="0" animBg="1"/>
      <p:bldP spid="105" grpId="0"/>
      <p:bldP spid="12" grpId="0"/>
      <p:bldP spid="97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66CBFB2-258F-CE38-0B93-5CABA58E26C6}"/>
              </a:ext>
            </a:extLst>
          </p:cNvPr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2B94D9B-6034-80EB-474E-361F38F4E592}"/>
                </a:ext>
              </a:extLst>
            </p:cNvPr>
            <p:cNvSpPr/>
            <p:nvPr/>
          </p:nvSpPr>
          <p:spPr bwMode="auto">
            <a:xfrm>
              <a:off x="6785581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住民税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A1341AE-5330-9479-32B7-633AB3E2BE96}"/>
                </a:ext>
              </a:extLst>
            </p:cNvPr>
            <p:cNvSpPr/>
            <p:nvPr/>
          </p:nvSpPr>
          <p:spPr bwMode="auto">
            <a:xfrm>
              <a:off x="2038472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</a:t>
              </a: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3CF9F12-689B-8DA8-B3F4-F33AA34AEF85}"/>
                </a:ext>
              </a:extLst>
            </p:cNvPr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avLst/>
              <a:gdLst>
                <a:gd name="connsiteX0" fmla="*/ 1721319 w 3966890"/>
                <a:gd name="connsiteY0" fmla="*/ 0 h 455133"/>
                <a:gd name="connsiteX1" fmla="*/ 1552935 w 3966890"/>
                <a:gd name="connsiteY1" fmla="*/ 0 h 455133"/>
                <a:gd name="connsiteX2" fmla="*/ 1552935 w 3966890"/>
                <a:gd name="connsiteY2" fmla="*/ 140272 h 455133"/>
                <a:gd name="connsiteX3" fmla="*/ 72144 w 3966890"/>
                <a:gd name="connsiteY3" fmla="*/ 140272 h 455133"/>
                <a:gd name="connsiteX4" fmla="*/ 72144 w 3966890"/>
                <a:gd name="connsiteY4" fmla="*/ 256410 h 455133"/>
                <a:gd name="connsiteX5" fmla="*/ 73214 w 3966890"/>
                <a:gd name="connsiteY5" fmla="*/ 256410 h 455133"/>
                <a:gd name="connsiteX6" fmla="*/ 73214 w 3966890"/>
                <a:gd name="connsiteY6" fmla="*/ 305943 h 455133"/>
                <a:gd name="connsiteX7" fmla="*/ 0 w 3966890"/>
                <a:gd name="connsiteY7" fmla="*/ 305943 h 455133"/>
                <a:gd name="connsiteX8" fmla="*/ 146427 w 3966890"/>
                <a:gd name="connsiteY8" fmla="*/ 454962 h 455133"/>
                <a:gd name="connsiteX9" fmla="*/ 292855 w 3966890"/>
                <a:gd name="connsiteY9" fmla="*/ 305943 h 455133"/>
                <a:gd name="connsiteX10" fmla="*/ 219641 w 3966890"/>
                <a:gd name="connsiteY10" fmla="*/ 305943 h 455133"/>
                <a:gd name="connsiteX11" fmla="*/ 219641 w 3966890"/>
                <a:gd name="connsiteY11" fmla="*/ 256410 h 455133"/>
                <a:gd name="connsiteX12" fmla="*/ 1552935 w 3966890"/>
                <a:gd name="connsiteY12" fmla="*/ 256410 h 455133"/>
                <a:gd name="connsiteX13" fmla="*/ 1721319 w 3966890"/>
                <a:gd name="connsiteY13" fmla="*/ 256410 h 455133"/>
                <a:gd name="connsiteX14" fmla="*/ 1809514 w 3966890"/>
                <a:gd name="connsiteY14" fmla="*/ 256410 h 455133"/>
                <a:gd name="connsiteX15" fmla="*/ 1809514 w 3966890"/>
                <a:gd name="connsiteY15" fmla="*/ 256581 h 455133"/>
                <a:gd name="connsiteX16" fmla="*/ 3747249 w 3966890"/>
                <a:gd name="connsiteY16" fmla="*/ 256581 h 455133"/>
                <a:gd name="connsiteX17" fmla="*/ 3747249 w 3966890"/>
                <a:gd name="connsiteY17" fmla="*/ 306114 h 455133"/>
                <a:gd name="connsiteX18" fmla="*/ 3674035 w 3966890"/>
                <a:gd name="connsiteY18" fmla="*/ 306114 h 455133"/>
                <a:gd name="connsiteX19" fmla="*/ 3820463 w 3966890"/>
                <a:gd name="connsiteY19" fmla="*/ 455133 h 455133"/>
                <a:gd name="connsiteX20" fmla="*/ 3966890 w 3966890"/>
                <a:gd name="connsiteY20" fmla="*/ 306114 h 455133"/>
                <a:gd name="connsiteX21" fmla="*/ 3893676 w 3966890"/>
                <a:gd name="connsiteY21" fmla="*/ 306114 h 455133"/>
                <a:gd name="connsiteX22" fmla="*/ 3893676 w 3966890"/>
                <a:gd name="connsiteY22" fmla="*/ 256581 h 455133"/>
                <a:gd name="connsiteX23" fmla="*/ 3894746 w 3966890"/>
                <a:gd name="connsiteY23" fmla="*/ 256581 h 455133"/>
                <a:gd name="connsiteX24" fmla="*/ 3894746 w 3966890"/>
                <a:gd name="connsiteY24" fmla="*/ 140443 h 455133"/>
                <a:gd name="connsiteX25" fmla="*/ 1809514 w 3966890"/>
                <a:gd name="connsiteY25" fmla="*/ 140443 h 455133"/>
                <a:gd name="connsiteX26" fmla="*/ 1809514 w 3966890"/>
                <a:gd name="connsiteY26" fmla="*/ 140272 h 455133"/>
                <a:gd name="connsiteX27" fmla="*/ 1721319 w 3966890"/>
                <a:gd name="connsiteY27" fmla="*/ 140272 h 4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66890" h="455133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C144AD0-27D2-282D-21B0-7103E5EE5B00}"/>
              </a:ext>
            </a:extLst>
          </p:cNvPr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88" name="矢印: 下 87">
              <a:extLst>
                <a:ext uri="{FF2B5EF4-FFF2-40B4-BE49-F238E27FC236}">
                  <a16:creationId xmlns:a16="http://schemas.microsoft.com/office/drawing/2014/main" id="{DCB89B6D-E374-4592-D250-175E9E144842}"/>
                </a:ext>
              </a:extLst>
            </p:cNvPr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7" name="矢印: 下 86">
              <a:extLst>
                <a:ext uri="{FF2B5EF4-FFF2-40B4-BE49-F238E27FC236}">
                  <a16:creationId xmlns:a16="http://schemas.microsoft.com/office/drawing/2014/main" id="{6C56D0A2-78F2-225A-6134-163749E29D51}"/>
                </a:ext>
              </a:extLst>
            </p:cNvPr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3" name="矢印: 下 82">
              <a:extLst>
                <a:ext uri="{FF2B5EF4-FFF2-40B4-BE49-F238E27FC236}">
                  <a16:creationId xmlns:a16="http://schemas.microsoft.com/office/drawing/2014/main" id="{F0ECE115-9E74-1931-928B-33982A2C7C8C}"/>
                </a:ext>
              </a:extLst>
            </p:cNvPr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AE27FA7-D230-931D-C14F-68E38CE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728CC80-5548-E7E9-CFAE-660693677701}"/>
              </a:ext>
            </a:extLst>
          </p:cNvPr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8F271F6-751D-1C1C-EA19-53E41D3AF3B6}"/>
                </a:ext>
              </a:extLst>
            </p:cNvPr>
            <p:cNvSpPr/>
            <p:nvPr/>
          </p:nvSpPr>
          <p:spPr bwMode="auto"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E7116D4-A1C8-53AB-A8F5-8A8A6D1C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B6FEEE-6BE7-303D-19EF-386DF731FAE2}"/>
                </a:ext>
              </a:extLst>
            </p:cNvPr>
            <p:cNvSpPr/>
            <p:nvPr/>
          </p:nvSpPr>
          <p:spPr bwMode="auto"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商品を買った場合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91AE559-CC2E-7F7D-C873-968C6914F37F}"/>
                </a:ext>
              </a:extLst>
            </p:cNvPr>
            <p:cNvSpPr txBox="1"/>
            <p:nvPr/>
          </p:nvSpPr>
          <p:spPr>
            <a:xfrm>
              <a:off x="259803" y="1466301"/>
              <a:ext cx="1871025" cy="103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お店で商品を買いました。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代金 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円と、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支払いました。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CB824050-F1BB-B08C-2E6A-5154F764E53E}"/>
              </a:ext>
            </a:extLst>
          </p:cNvPr>
          <p:cNvGrpSpPr/>
          <p:nvPr/>
        </p:nvGrpSpPr>
        <p:grpSpPr>
          <a:xfrm>
            <a:off x="3276624" y="1344996"/>
            <a:ext cx="2743685" cy="1465439"/>
            <a:chOff x="3276624" y="1066181"/>
            <a:chExt cx="2743685" cy="14654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7AF0F4-E107-A36D-2302-5768A31D4453}"/>
                </a:ext>
              </a:extLst>
            </p:cNvPr>
            <p:cNvSpPr/>
            <p:nvPr/>
          </p:nvSpPr>
          <p:spPr bwMode="auto"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4" name="図 1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41033513-B5EA-AFB8-0080-05EB77DF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2C8032F-2E8B-9843-2456-DDDA2A2CA844}"/>
                </a:ext>
              </a:extLst>
            </p:cNvPr>
            <p:cNvSpPr/>
            <p:nvPr/>
          </p:nvSpPr>
          <p:spPr bwMode="auto"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自分で商売をしている場合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739C175-3D7A-6C88-B7AB-706442535DE9}"/>
                </a:ext>
              </a:extLst>
            </p:cNvPr>
            <p:cNvGrpSpPr/>
            <p:nvPr/>
          </p:nvGrpSpPr>
          <p:grpSpPr>
            <a:xfrm>
              <a:off x="3276624" y="1401246"/>
              <a:ext cx="1696298" cy="1130374"/>
              <a:chOff x="3218596" y="1377136"/>
              <a:chExt cx="1696298" cy="1130374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BCB7A75-EF86-DE8D-6D5C-9B85D9D4BAEE}"/>
                  </a:ext>
                </a:extLst>
              </p:cNvPr>
              <p:cNvSpPr txBox="1"/>
              <p:nvPr/>
            </p:nvSpPr>
            <p:spPr>
              <a:xfrm>
                <a:off x="3218596" y="1377136"/>
                <a:ext cx="1696298" cy="11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ＹｏｕＴｕｂｅｒや大工さん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など自分で商売を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している方は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確定申告で税金を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納めています。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E1C1DD-92E5-CDCF-BD42-AB566164C0A4}"/>
                  </a:ext>
                </a:extLst>
              </p:cNvPr>
              <p:cNvSpPr txBox="1"/>
              <p:nvPr/>
            </p:nvSpPr>
            <p:spPr>
              <a:xfrm>
                <a:off x="3336517" y="192396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75A273-31AF-77B6-CE5A-DF0D97661A1D}"/>
                  </a:ext>
                </a:extLst>
              </p:cNvPr>
              <p:cNvSpPr txBox="1"/>
              <p:nvPr/>
            </p:nvSpPr>
            <p:spPr>
              <a:xfrm>
                <a:off x="3243673" y="2171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083685B-BA1B-666C-7D10-000214EDC506}"/>
              </a:ext>
            </a:extLst>
          </p:cNvPr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D715E2-F0B1-CAB8-A9AE-96AB53FCCE6C}"/>
                </a:ext>
              </a:extLst>
            </p:cNvPr>
            <p:cNvSpPr/>
            <p:nvPr/>
          </p:nvSpPr>
          <p:spPr bwMode="auto"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" name="図 19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341F0152-31A8-A89F-ED69-EBE69E5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BCC75C-463F-2A8C-A265-6F4A3624D084}"/>
                </a:ext>
              </a:extLst>
            </p:cNvPr>
            <p:cNvSpPr/>
            <p:nvPr/>
          </p:nvSpPr>
          <p:spPr bwMode="auto"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会社などに勤めている場合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5341C70-CC26-FA9A-08DF-ACCC6AD12379}"/>
                </a:ext>
              </a:extLst>
            </p:cNvPr>
            <p:cNvSpPr txBox="1"/>
            <p:nvPr/>
          </p:nvSpPr>
          <p:spPr>
            <a:xfrm>
              <a:off x="6180616" y="1466301"/>
              <a:ext cx="1880643" cy="88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会社員は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毎月会社から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はら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われる給料の中から、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所得税・住民税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が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差し引かれています。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E63F1E9-CFFF-699D-FE67-334E8183ABD1}"/>
              </a:ext>
            </a:extLst>
          </p:cNvPr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90712-4517-EA97-D5DE-D903C8EB519C}"/>
                </a:ext>
              </a:extLst>
            </p:cNvPr>
            <p:cNvSpPr/>
            <p:nvPr/>
          </p:nvSpPr>
          <p:spPr bwMode="auto"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bg1"/>
            </a:solidFill>
            <a:ln w="22225">
              <a:gradFill flip="none" rotWithShape="1">
                <a:gsLst>
                  <a:gs pos="42000">
                    <a:srgbClr val="C3A8D8"/>
                  </a:gs>
                  <a:gs pos="0">
                    <a:srgbClr val="26C1F2"/>
                  </a:gs>
                  <a:gs pos="33000">
                    <a:srgbClr val="26C1F2"/>
                  </a:gs>
                  <a:gs pos="100000">
                    <a:srgbClr val="EE8282"/>
                  </a:gs>
                  <a:gs pos="50000">
                    <a:srgbClr val="EE828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8" name="図 17" descr="白いバックグラウンドの前にあるキーボード&#10;&#10;低い精度で自動的に生成された説明">
              <a:extLst>
                <a:ext uri="{FF2B5EF4-FFF2-40B4-BE49-F238E27FC236}">
                  <a16:creationId xmlns:a16="http://schemas.microsoft.com/office/drawing/2014/main" id="{6A030654-E9AB-2C3D-8012-F7EABF6A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</p:spPr>
        </p:pic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F14A0CFD-AB74-5154-8FF3-D31E95A56D66}"/>
                </a:ext>
              </a:extLst>
            </p:cNvPr>
            <p:cNvSpPr/>
            <p:nvPr/>
          </p:nvSpPr>
          <p:spPr bwMode="auto"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</a:t>
              </a:r>
            </a:p>
          </p:txBody>
        </p:sp>
        <p:pic>
          <p:nvPicPr>
            <p:cNvPr id="24" name="図 2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BC55A060-EFB8-67B3-F62F-D3CC5D0F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E72BA71B-475C-AAED-CCB9-9D69DF70E0C2}"/>
                </a:ext>
              </a:extLst>
            </p:cNvPr>
            <p:cNvSpPr/>
            <p:nvPr/>
          </p:nvSpPr>
          <p:spPr bwMode="auto"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個人事業主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80A53-7D41-39CB-AACF-00318798AEB0}"/>
                </a:ext>
              </a:extLst>
            </p:cNvPr>
            <p:cNvGrpSpPr/>
            <p:nvPr/>
          </p:nvGrpSpPr>
          <p:grpSpPr>
            <a:xfrm>
              <a:off x="3277622" y="3405887"/>
              <a:ext cx="1648208" cy="1019574"/>
              <a:chOff x="3277622" y="3405887"/>
              <a:chExt cx="1648208" cy="101957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281D26D-2CDE-096E-232C-0510A172767B}"/>
                  </a:ext>
                </a:extLst>
              </p:cNvPr>
              <p:cNvSpPr txBox="1"/>
              <p:nvPr/>
            </p:nvSpPr>
            <p:spPr>
              <a:xfrm>
                <a:off x="3277622" y="3405887"/>
                <a:ext cx="1648208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自分で税金を計算して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税務署に申告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申し出ること）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し、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 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BD694DC-B08C-DA40-B76A-4F7EBB12A528}"/>
                  </a:ext>
                </a:extLst>
              </p:cNvPr>
              <p:cNvSpPr txBox="1"/>
              <p:nvPr/>
            </p:nvSpPr>
            <p:spPr>
              <a:xfrm>
                <a:off x="3386166" y="3590813"/>
                <a:ext cx="4716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ぜいむしょ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836DCE-77AC-2AC3-9C6E-316E94282FFB}"/>
                  </a:ext>
                </a:extLst>
              </p:cNvPr>
              <p:cNvSpPr txBox="1"/>
              <p:nvPr/>
            </p:nvSpPr>
            <p:spPr>
              <a:xfrm>
                <a:off x="3925174" y="3590813"/>
                <a:ext cx="39145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しんこく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B11375E-3401-4D7E-5D9B-751EE8460C1D}"/>
                  </a:ext>
                </a:extLst>
              </p:cNvPr>
              <p:cNvSpPr txBox="1"/>
              <p:nvPr/>
            </p:nvSpPr>
            <p:spPr>
              <a:xfrm>
                <a:off x="4030346" y="408280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9B1889-B916-C1C7-4CC3-ACE14ABC23D1}"/>
                  </a:ext>
                </a:extLst>
              </p:cNvPr>
              <p:cNvSpPr txBox="1"/>
              <p:nvPr/>
            </p:nvSpPr>
            <p:spPr>
              <a:xfrm>
                <a:off x="3339518" y="3837028"/>
                <a:ext cx="28245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もう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D5F5F587-458B-932E-24B6-44B3C46B6FE8}"/>
                </a:ext>
              </a:extLst>
            </p:cNvPr>
            <p:cNvGrpSpPr/>
            <p:nvPr/>
          </p:nvGrpSpPr>
          <p:grpSpPr>
            <a:xfrm>
              <a:off x="6081549" y="3405887"/>
              <a:ext cx="1895071" cy="976999"/>
              <a:chOff x="6081549" y="3405887"/>
              <a:chExt cx="1895071" cy="976999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249EDC1-6150-6979-5BE9-ED086A02A54A}"/>
                  </a:ext>
                </a:extLst>
              </p:cNvPr>
              <p:cNvSpPr txBox="1"/>
              <p:nvPr/>
            </p:nvSpPr>
            <p:spPr>
              <a:xfrm>
                <a:off x="6081549" y="3405887"/>
                <a:ext cx="1895071" cy="9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会社は、社員から預かった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税金をまとめて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（源泉徴収）。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84A7C31-3A68-517C-CAD3-2C01A12953BC}"/>
                  </a:ext>
                </a:extLst>
              </p:cNvPr>
              <p:cNvSpPr txBox="1"/>
              <p:nvPr/>
            </p:nvSpPr>
            <p:spPr>
              <a:xfrm>
                <a:off x="6202668" y="4037474"/>
                <a:ext cx="73289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げんせんちょうしゅう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73CC706-DACB-9BDD-5FD7-B82B1A1BCA6C}"/>
              </a:ext>
            </a:extLst>
          </p:cNvPr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3AF282C-74F5-52E9-064D-5A2B33C035A3}"/>
                </a:ext>
              </a:extLst>
            </p:cNvPr>
            <p:cNvSpPr/>
            <p:nvPr/>
          </p:nvSpPr>
          <p:spPr bwMode="auto"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C0E3A5-8923-E381-137B-4C69FAA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43D021-EE48-9053-F189-9DF5F2DA2E2A}"/>
                </a:ext>
              </a:extLst>
            </p:cNvPr>
            <p:cNvSpPr/>
            <p:nvPr/>
          </p:nvSpPr>
          <p:spPr bwMode="auto">
            <a:xfrm>
              <a:off x="5091569" y="4948063"/>
              <a:ext cx="1487626" cy="81883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18870002-732A-BB13-0DD3-D58B5118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726826" y="5206539"/>
              <a:ext cx="217112" cy="118400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CE73DEE4-8EEB-A71C-BBAA-A6FB8A4A327D}"/>
                </a:ext>
              </a:extLst>
            </p:cNvPr>
            <p:cNvSpPr/>
            <p:nvPr/>
          </p:nvSpPr>
          <p:spPr bwMode="auto">
            <a:xfrm>
              <a:off x="5091569" y="5936248"/>
              <a:ext cx="1487626" cy="288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4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（地方公共団体）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812C9-9E78-88DE-805B-4C60B977DB7D}"/>
              </a:ext>
            </a:extLst>
          </p:cNvPr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9328E988-F0A7-96C3-20D5-B9D7514580C8}"/>
                </a:ext>
              </a:extLst>
            </p:cNvPr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7EA1A5D-ED8E-A9A6-4406-C638A45B53C6}"/>
                </a:ext>
              </a:extLst>
            </p:cNvPr>
            <p:cNvSpPr/>
            <p:nvPr/>
          </p:nvSpPr>
          <p:spPr bwMode="auto">
            <a:xfrm>
              <a:off x="451232" y="4413839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39B1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543CD682-2F19-E31D-8268-8FDF96D66CDC}"/>
              </a:ext>
            </a:extLst>
          </p:cNvPr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F4BBC29-4522-AA22-6966-9C962F67F1D4}"/>
                </a:ext>
              </a:extLst>
            </p:cNvPr>
            <p:cNvSpPr/>
            <p:nvPr/>
          </p:nvSpPr>
          <p:spPr bwMode="auto"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DB81C21-9740-3077-6920-1EEDCCC06936}"/>
                </a:ext>
              </a:extLst>
            </p:cNvPr>
            <p:cNvSpPr/>
            <p:nvPr/>
          </p:nvSpPr>
          <p:spPr bwMode="auto">
            <a:xfrm>
              <a:off x="1428224" y="5327483"/>
              <a:ext cx="1487626" cy="57653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20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  <a:endParaRPr lang="en-US" altLang="ja-JP" sz="20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（国）</a:t>
              </a:r>
            </a:p>
          </p:txBody>
        </p:sp>
        <p:pic>
          <p:nvPicPr>
            <p:cNvPr id="28" name="図 27" descr="ダイアグラム&#10;&#10;自動的に生成された説明">
              <a:extLst>
                <a:ext uri="{FF2B5EF4-FFF2-40B4-BE49-F238E27FC236}">
                  <a16:creationId xmlns:a16="http://schemas.microsoft.com/office/drawing/2014/main" id="{876E5975-DD2D-67F0-AE31-7B698A54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350A4FA-61CD-88E2-3B0C-E40E60D53CC8}"/>
                </a:ext>
              </a:extLst>
            </p:cNvPr>
            <p:cNvSpPr/>
            <p:nvPr/>
          </p:nvSpPr>
          <p:spPr bwMode="auto">
            <a:xfrm>
              <a:off x="1428224" y="5212950"/>
              <a:ext cx="1487626" cy="12889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A4A8D6-2CF7-2F9D-9F2A-B35B3B0C2676}"/>
              </a:ext>
            </a:extLst>
          </p:cNvPr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70C920-4D16-0558-CDBF-6E00C7F719F6}"/>
                </a:ext>
              </a:extLst>
            </p:cNvPr>
            <p:cNvSpPr/>
            <p:nvPr/>
          </p:nvSpPr>
          <p:spPr bwMode="auto"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39B1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E91E3182-DF1B-FEA7-2FE0-DCB51759980A}"/>
                </a:ext>
              </a:extLst>
            </p:cNvPr>
            <p:cNvSpPr/>
            <p:nvPr/>
          </p:nvSpPr>
          <p:spPr bwMode="auto"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D14268-2915-22B9-2FBE-C91CF4CA5763}"/>
                </a:ext>
              </a:extLst>
            </p:cNvPr>
            <p:cNvSpPr txBox="1"/>
            <p:nvPr/>
          </p:nvSpPr>
          <p:spPr>
            <a:xfrm>
              <a:off x="259803" y="3405887"/>
              <a:ext cx="1431802" cy="67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お店は、預かった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まとめて納めます。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1" name="図 30" descr="図形, カレンダー&#10;&#10;自動的に生成された説明">
              <a:extLst>
                <a:ext uri="{FF2B5EF4-FFF2-40B4-BE49-F238E27FC236}">
                  <a16:creationId xmlns:a16="http://schemas.microsoft.com/office/drawing/2014/main" id="{98E864FE-F5DE-6AC3-20B6-64E460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F01144-A13C-07EC-550F-B2A4251C44E9}"/>
              </a:ext>
            </a:extLst>
          </p:cNvPr>
          <p:cNvSpPr txBox="1"/>
          <p:nvPr/>
        </p:nvSpPr>
        <p:spPr>
          <a:xfrm>
            <a:off x="3297789" y="436205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EFA153-28C9-9C29-9C24-62C2BE2EEBAE}"/>
              </a:ext>
            </a:extLst>
          </p:cNvPr>
          <p:cNvSpPr txBox="1"/>
          <p:nvPr/>
        </p:nvSpPr>
        <p:spPr>
          <a:xfrm>
            <a:off x="6101559" y="406519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CFD9CC-B1F7-7E8D-4A68-98287F8BB386}"/>
              </a:ext>
            </a:extLst>
          </p:cNvPr>
          <p:cNvSpPr txBox="1"/>
          <p:nvPr/>
        </p:nvSpPr>
        <p:spPr>
          <a:xfrm>
            <a:off x="828067" y="4038905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69790D-19F0-2565-9116-B229714CE72B}"/>
              </a:ext>
            </a:extLst>
          </p:cNvPr>
          <p:cNvSpPr txBox="1"/>
          <p:nvPr/>
        </p:nvSpPr>
        <p:spPr>
          <a:xfrm>
            <a:off x="194203" y="95728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税金の流れと納め方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C95EBD-AA0C-86A4-1107-651FEEB4657B}"/>
              </a:ext>
            </a:extLst>
          </p:cNvPr>
          <p:cNvSpPr txBox="1"/>
          <p:nvPr/>
        </p:nvSpPr>
        <p:spPr>
          <a:xfrm>
            <a:off x="1534579" y="85486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D75887-E273-42A6-8D19-96CA2D2E3F61}"/>
              </a:ext>
            </a:extLst>
          </p:cNvPr>
          <p:cNvSpPr txBox="1"/>
          <p:nvPr/>
        </p:nvSpPr>
        <p:spPr>
          <a:xfrm>
            <a:off x="326582" y="2420888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9" grpId="0"/>
      <p:bldP spid="22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2C2F75-1AB5-DF51-D9C0-0D035C26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37E381-970B-EE52-6DBF-AE27F37BB308}"/>
              </a:ext>
            </a:extLst>
          </p:cNvPr>
          <p:cNvSpPr txBox="1"/>
          <p:nvPr/>
        </p:nvSpPr>
        <p:spPr>
          <a:xfrm>
            <a:off x="107504" y="985883"/>
            <a:ext cx="8935094" cy="38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kumimoji="1" lang="ja-JP" altLang="en-US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次の街の絵の中で、税金を使ってつくられたり、運営されたりしている施設はどれでしょう？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98B718-6AB9-463B-8BAC-397C1B7B4B44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FA537D-6034-CDD9-3651-5FAF578BB39D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DF9ED-2216-E619-8731-616CB771C8D7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AC7FE3-82CF-B2A7-C15E-C32DD6ACB0F6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CB47E1-6F3F-ABD8-0A0A-0449B0EFD6C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67707A-D47C-E5A0-B7D8-8CC06C0FA842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196589-05B9-6FE3-9AEF-C9DBFA031B9E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9245C8-586C-D20E-3C87-8E52C912F754}"/>
              </a:ext>
            </a:extLst>
          </p:cNvPr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会社</a:t>
            </a:r>
            <a:endParaRPr kumimoji="1" lang="ja-JP" altLang="en-US" sz="2000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A18306-2237-77C8-91E5-35DAADD2631D}"/>
              </a:ext>
            </a:extLst>
          </p:cNvPr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銀行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636F24-9599-5CE1-F589-7DE62DFCF361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2BBB59-77B3-030B-150D-08B3FD492446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9857C7-D3D1-1DE5-3187-A5B1CD28608B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FE7EA9F-5072-2A06-4DC8-B01822936C3E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6201B-AE77-4530-9A7F-7427533CC46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81C594-1FF9-1629-2E6C-504D18175FBA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1FEC7E-82FC-4221-885E-6EF08C2DC371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22172A-19BC-3F8C-9511-E734FBEEC956}"/>
              </a:ext>
            </a:extLst>
          </p:cNvPr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コンビニ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37FDE7-E213-89E3-B8A5-510307ADBE9A}"/>
              </a:ext>
            </a:extLst>
          </p:cNvPr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レストラン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A660CF-88AE-75D2-BC39-BDFFDE524F2E}"/>
              </a:ext>
            </a:extLst>
          </p:cNvPr>
          <p:cNvSpPr txBox="1"/>
          <p:nvPr/>
        </p:nvSpPr>
        <p:spPr>
          <a:xfrm>
            <a:off x="6838962" y="873444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</p:spTree>
    <p:extLst>
      <p:ext uri="{BB962C8B-B14F-4D97-AF65-F5344CB8AC3E}">
        <p14:creationId xmlns:p14="http://schemas.microsoft.com/office/powerpoint/2010/main" val="31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9" grpId="0" animBg="1"/>
      <p:bldP spid="22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7307534-2119-A5F1-B840-4AD5866EB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43" y="478166"/>
            <a:ext cx="1833650" cy="1899978"/>
          </a:xfrm>
          <a:prstGeom prst="rect">
            <a:avLst/>
          </a:prstGeom>
        </p:spPr>
      </p:pic>
      <p:sp>
        <p:nvSpPr>
          <p:cNvPr id="3" name="スライド番号プレースホルダー 21">
            <a:extLst>
              <a:ext uri="{FF2B5EF4-FFF2-40B4-BE49-F238E27FC236}">
                <a16:creationId xmlns:a16="http://schemas.microsoft.com/office/drawing/2014/main" id="{566268F9-D6D7-053F-F93C-2F892EEF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1CB0EB0-C13D-AE19-3CFD-1E9739C6B251}"/>
              </a:ext>
            </a:extLst>
          </p:cNvPr>
          <p:cNvSpPr/>
          <p:nvPr/>
        </p:nvSpPr>
        <p:spPr bwMode="auto"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1A30D1E-B06E-375D-654B-6AFB36721A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皆さんは「税金」にどのようなイメージを持っていますか？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srgbClr val="F25044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わたしたちの身の回りには、国や地方公共団体による「公共サービス」や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「公共施設」があります。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CDE9B2-3E47-4893-E37C-1872143E744C}"/>
              </a:ext>
            </a:extLst>
          </p:cNvPr>
          <p:cNvSpPr/>
          <p:nvPr/>
        </p:nvSpPr>
        <p:spPr bwMode="auto">
          <a:xfrm>
            <a:off x="5457554" y="2613228"/>
            <a:ext cx="3507057" cy="371314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D8238CF-DE13-9F62-7667-ACBFEF4DF2BB}"/>
              </a:ext>
            </a:extLst>
          </p:cNvPr>
          <p:cNvSpPr/>
          <p:nvPr/>
        </p:nvSpPr>
        <p:spPr bwMode="auto">
          <a:xfrm>
            <a:off x="188491" y="2613228"/>
            <a:ext cx="5171477" cy="370476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F383FFF-07BE-E2A0-C0AA-227607E58C0D}"/>
              </a:ext>
            </a:extLst>
          </p:cNvPr>
          <p:cNvGrpSpPr/>
          <p:nvPr/>
        </p:nvGrpSpPr>
        <p:grpSpPr>
          <a:xfrm>
            <a:off x="6000291" y="2699863"/>
            <a:ext cx="2281056" cy="576361"/>
            <a:chOff x="6299670" y="2684109"/>
            <a:chExt cx="2281056" cy="576361"/>
          </a:xfrm>
        </p:grpSpPr>
        <p:sp>
          <p:nvSpPr>
            <p:cNvPr id="9" name="Rectangle 56">
              <a:extLst>
                <a:ext uri="{FF2B5EF4-FFF2-40B4-BE49-F238E27FC236}">
                  <a16:creationId xmlns:a16="http://schemas.microsoft.com/office/drawing/2014/main" id="{ED5FCAF9-1215-B3EF-34FA-5E5C234D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893" y="2713461"/>
              <a:ext cx="1016833" cy="54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道路、学校、公園 など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BE8F26B-E08B-E853-00D5-0CC5101F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670" y="278691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20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公共施設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47DDC32B-0205-741E-3260-9FF5F24D3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344" y="2684109"/>
              <a:ext cx="8643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こうきょうしせつ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B791AE-AD20-5401-5B98-2B038EE0F404}"/>
              </a:ext>
            </a:extLst>
          </p:cNvPr>
          <p:cNvGrpSpPr/>
          <p:nvPr/>
        </p:nvGrpSpPr>
        <p:grpSpPr>
          <a:xfrm>
            <a:off x="646720" y="2744173"/>
            <a:ext cx="4501344" cy="458601"/>
            <a:chOff x="840424" y="2728419"/>
            <a:chExt cx="4501344" cy="458601"/>
          </a:xfrm>
        </p:grpSpPr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BDC22A22-56A8-8696-0410-EC6A4DA3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警察、消防、ごみ収集、福祉 など</a:t>
              </a: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A453E829-7A69-8DB4-39AF-BF9AF8FE6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424" y="2786910"/>
              <a:ext cx="15792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公共サービス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A843609-16CE-58AC-39CA-415FDAA2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744" y="2728419"/>
              <a:ext cx="445347" cy="2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8EC12AC-1AC2-29C9-51BD-DA64F2E8153B}"/>
              </a:ext>
            </a:extLst>
          </p:cNvPr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B0BAEEA-CFB5-0249-DC43-BBF5880029AA}"/>
                </a:ext>
              </a:extLst>
            </p:cNvPr>
            <p:cNvSpPr/>
            <p:nvPr/>
          </p:nvSpPr>
          <p:spPr bwMode="auto">
            <a:xfrm>
              <a:off x="322297" y="4452611"/>
              <a:ext cx="1503915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300" dirty="0">
                  <a:solidFill>
                    <a:srgbClr val="F46C62"/>
                  </a:solidFill>
                  <a:latin typeface="+mn-ea"/>
                </a:rPr>
                <a:t>ごみ処理費用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200" dirty="0">
                  <a:solidFill>
                    <a:srgbClr val="F46C62"/>
                  </a:solidFill>
                  <a:latin typeface="+mn-ea"/>
                </a:rPr>
                <a:t>（令和４年度）</a:t>
              </a:r>
              <a:endParaRPr lang="en-US" altLang="ja-JP" sz="1200" dirty="0">
                <a:solidFill>
                  <a:srgbClr val="F46C62"/>
                </a:solidFill>
                <a:latin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4,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726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２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19,800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2F70413B-132F-6D51-F5A9-76D14C453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9A7B718-E225-E47B-2292-A000ABACC2F2}"/>
              </a:ext>
            </a:extLst>
          </p:cNvPr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935A797-4F99-91AF-A17D-2B2CBBF4167D}"/>
                </a:ext>
              </a:extLst>
            </p:cNvPr>
            <p:cNvSpPr/>
            <p:nvPr/>
          </p:nvSpPr>
          <p:spPr bwMode="auto">
            <a:xfrm>
              <a:off x="3680092" y="4452611"/>
              <a:ext cx="1600789" cy="157370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国民医療費の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公費負担額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（令和３年度）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1,025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ja-JP" sz="1300" baseline="30000" dirty="0">
                  <a:solidFill>
                    <a:srgbClr val="000000"/>
                  </a:solidFill>
                  <a:latin typeface="+mn-ea"/>
                </a:rPr>
                <a:t>3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13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6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,300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4BB2EE05-1366-FA04-A3B1-8A61E703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B32729-4116-DB46-2C56-939421C102C7}"/>
                </a:ext>
              </a:extLst>
            </p:cNvPr>
            <p:cNvSpPr/>
            <p:nvPr/>
          </p:nvSpPr>
          <p:spPr bwMode="auto">
            <a:xfrm>
              <a:off x="4228415" y="4353783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5C4B2D-9480-EA93-4FBE-B8913F429CE5}"/>
                </a:ext>
              </a:extLst>
            </p:cNvPr>
            <p:cNvSpPr/>
            <p:nvPr/>
          </p:nvSpPr>
          <p:spPr bwMode="auto">
            <a:xfrm>
              <a:off x="4288169" y="4632510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dirty="0">
                  <a:solidFill>
                    <a:srgbClr val="F46C6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F4934C-EFA2-BC27-0EBF-289FA3EB5199}"/>
              </a:ext>
            </a:extLst>
          </p:cNvPr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3410CE4-965D-342F-9CB3-63AEA2BB6C30}"/>
                </a:ext>
              </a:extLst>
            </p:cNvPr>
            <p:cNvSpPr/>
            <p:nvPr/>
          </p:nvSpPr>
          <p:spPr bwMode="auto">
            <a:xfrm>
              <a:off x="1991496" y="4452611"/>
              <a:ext cx="152331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警察費・消防費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dirty="0">
                  <a:solidFill>
                    <a:srgbClr val="F46C62"/>
                  </a:solidFill>
                  <a:latin typeface="+mn-ea"/>
                </a:rPr>
                <a:t>４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3,177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１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42,560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6" name="Picture 50">
              <a:extLst>
                <a:ext uri="{FF2B5EF4-FFF2-40B4-BE49-F238E27FC236}">
                  <a16:creationId xmlns:a16="http://schemas.microsoft.com/office/drawing/2014/main" id="{98530D8E-8427-AC32-19C5-B9DB6BDB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843FAA4-4670-3824-3B5B-04DDED409FC0}"/>
              </a:ext>
            </a:extLst>
          </p:cNvPr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49867B-A125-B54D-0193-8CE69E9FC3D9}"/>
                </a:ext>
              </a:extLst>
            </p:cNvPr>
            <p:cNvSpPr/>
            <p:nvPr/>
          </p:nvSpPr>
          <p:spPr bwMode="auto">
            <a:xfrm>
              <a:off x="5481816" y="4452611"/>
              <a:ext cx="1579136" cy="103972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道路整備事業費</a:t>
              </a:r>
              <a:endPara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６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6,7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zh-TW" sz="1300" baseline="30000" dirty="0">
                  <a:solidFill>
                    <a:srgbClr val="000000"/>
                  </a:solidFill>
                  <a:latin typeface="+mn-ea"/>
                </a:rPr>
                <a:t>4</a:t>
              </a:r>
              <a:endParaRPr kumimoji="1" lang="zh-TW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DE0E1C76-E29E-C67B-B1A0-A40692B0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06D21C-037D-83D5-1743-40BC609F4299}"/>
              </a:ext>
            </a:extLst>
          </p:cNvPr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FD2553-558F-35B9-4768-48535EEC991C}"/>
                </a:ext>
              </a:extLst>
            </p:cNvPr>
            <p:cNvSpPr/>
            <p:nvPr/>
          </p:nvSpPr>
          <p:spPr bwMode="auto">
            <a:xfrm>
              <a:off x="7245552" y="4452611"/>
              <a:ext cx="154928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校舎・体育館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などの建設費用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（令和６年度）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32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zh-TW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※5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1D206231-273B-A93F-7B0D-6E2430CC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51356D-DDBB-CA76-2A80-D5F9F356622E}"/>
              </a:ext>
            </a:extLst>
          </p:cNvPr>
          <p:cNvCxnSpPr>
            <a:cxnSpLocks/>
          </p:cNvCxnSpPr>
          <p:nvPr/>
        </p:nvCxnSpPr>
        <p:spPr bwMode="auto">
          <a:xfrm>
            <a:off x="1908854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0EEE31F-8442-8D8F-80CD-2B4B29FCE784}"/>
              </a:ext>
            </a:extLst>
          </p:cNvPr>
          <p:cNvCxnSpPr>
            <a:cxnSpLocks/>
          </p:cNvCxnSpPr>
          <p:nvPr/>
        </p:nvCxnSpPr>
        <p:spPr bwMode="auto">
          <a:xfrm>
            <a:off x="3597449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F866FD-C089-FC66-E404-791DB367D09D}"/>
              </a:ext>
            </a:extLst>
          </p:cNvPr>
          <p:cNvCxnSpPr>
            <a:cxnSpLocks/>
          </p:cNvCxnSpPr>
          <p:nvPr/>
        </p:nvCxnSpPr>
        <p:spPr bwMode="auto">
          <a:xfrm>
            <a:off x="7153252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984CE52-6B77-147E-CD0D-FF1C6B48BFFE}"/>
              </a:ext>
            </a:extLst>
          </p:cNvPr>
          <p:cNvGrpSpPr/>
          <p:nvPr/>
        </p:nvGrpSpPr>
        <p:grpSpPr>
          <a:xfrm>
            <a:off x="162607" y="6459730"/>
            <a:ext cx="8942072" cy="156101"/>
            <a:chOff x="109010" y="6306644"/>
            <a:chExt cx="8942072" cy="156101"/>
          </a:xfrm>
        </p:grpSpPr>
        <p:sp>
          <p:nvSpPr>
            <p:cNvPr id="37" name="角丸四角形 15">
              <a:extLst>
                <a:ext uri="{FF2B5EF4-FFF2-40B4-BE49-F238E27FC236}">
                  <a16:creationId xmlns:a16="http://schemas.microsoft.com/office/drawing/2014/main" id="{869C8437-EB76-1A2F-8441-0FDC3B7CA3C2}"/>
                </a:ext>
              </a:extLst>
            </p:cNvPr>
            <p:cNvSpPr/>
            <p:nvPr/>
          </p:nvSpPr>
          <p:spPr>
            <a:xfrm>
              <a:off x="109010" y="6306644"/>
              <a:ext cx="5281871" cy="13217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１・２　出所：総務省「令和６年版地方財政白書」　　　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３　出所：厚生労働省「令和３（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2021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）年度国民医療費の概況」</a:t>
              </a:r>
            </a:p>
          </p:txBody>
        </p:sp>
        <p:sp>
          <p:nvSpPr>
            <p:cNvPr id="38" name="角丸四角形 40">
              <a:extLst>
                <a:ext uri="{FF2B5EF4-FFF2-40B4-BE49-F238E27FC236}">
                  <a16:creationId xmlns:a16="http://schemas.microsoft.com/office/drawing/2014/main" id="{5F046968-3AB3-5751-D70C-E86F331DF5DD}"/>
                </a:ext>
              </a:extLst>
            </p:cNvPr>
            <p:cNvSpPr/>
            <p:nvPr/>
          </p:nvSpPr>
          <p:spPr>
            <a:xfrm>
              <a:off x="5312802" y="6306644"/>
              <a:ext cx="3738280" cy="1561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４・５　出所：財務省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｢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令和６年度予算及び財政投融資計画の説明」　　　</a:t>
              </a:r>
            </a:p>
          </p:txBody>
        </p:sp>
      </p:grp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3D6CD97-720F-7AC8-FBCC-EDBEF63FD81B}"/>
              </a:ext>
            </a:extLst>
          </p:cNvPr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2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7CDD68B-3E2A-83C6-4B74-83712496CE2E}"/>
              </a:ext>
            </a:extLst>
          </p:cNvPr>
          <p:cNvSpPr/>
          <p:nvPr/>
        </p:nvSpPr>
        <p:spPr>
          <a:xfrm>
            <a:off x="2834889" y="2169641"/>
            <a:ext cx="348332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「税金」</a:t>
            </a:r>
            <a:r>
              <a:rPr lang="ja-JP" altLang="en-US" sz="2800" kern="0" spc="-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により賄われています。</a:t>
            </a:r>
            <a:endParaRPr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8EFF27C-57FE-0E05-07A7-B8CF604D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17F078E7-F45F-2F71-75C2-ADBA0BD66E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99942" y="1639263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こうきょうしせつ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4C1A66F-6599-19EC-0404-1DF7ACD89AE4}"/>
              </a:ext>
            </a:extLst>
          </p:cNvPr>
          <p:cNvSpPr/>
          <p:nvPr/>
        </p:nvSpPr>
        <p:spPr>
          <a:xfrm>
            <a:off x="4587828" y="2212717"/>
            <a:ext cx="291748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まかな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E138E73E-6A94-70DA-7D90-FDD45526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16" y="2708711"/>
            <a:ext cx="5934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800" dirty="0">
                <a:solidFill>
                  <a:srgbClr val="F2504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こうきょう</a:t>
            </a:r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BE5E1942-BF2E-6B3E-D6D5-99CE9085A9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190092" y="1293817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</a:t>
            </a:r>
          </a:p>
        </p:txBody>
      </p:sp>
    </p:spTree>
    <p:extLst>
      <p:ext uri="{BB962C8B-B14F-4D97-AF65-F5344CB8AC3E}">
        <p14:creationId xmlns:p14="http://schemas.microsoft.com/office/powerpoint/2010/main" val="3735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39" grpId="0" animBg="1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1052C-A717-4330-073C-179D0B7D4E15}"/>
              </a:ext>
            </a:extLst>
          </p:cNvPr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動画で学ぼう</a:t>
            </a:r>
            <a:r>
              <a:rPr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：</a:t>
            </a:r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「税の学習コーナー」　</a:t>
            </a:r>
            <a:r>
              <a:rPr lang="en-US" altLang="ja-JP" sz="1100" dirty="0"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https://www.nta.go.jp/taxes/kids/video/index.htm#anime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2AD703A-2038-4ADF-3806-9347006C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F3D29871-F5F9-7DFA-7A65-5D26227813F1}"/>
              </a:ext>
            </a:extLst>
          </p:cNvPr>
          <p:cNvSpPr/>
          <p:nvPr/>
        </p:nvSpPr>
        <p:spPr>
          <a:xfrm>
            <a:off x="5542473" y="5890062"/>
            <a:ext cx="3506219" cy="34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5" dirty="0">
                <a:solidFill>
                  <a:schemeClr val="tx1"/>
                </a:solidFill>
              </a:rPr>
              <a:t>※</a:t>
            </a:r>
            <a:r>
              <a:rPr lang="ja-JP" altLang="en-US" sz="855" dirty="0">
                <a:solidFill>
                  <a:schemeClr val="tx1"/>
                </a:solidFill>
              </a:rPr>
              <a:t>出所：</a:t>
            </a:r>
            <a:r>
              <a:rPr lang="zh-TW" altLang="en-US" sz="855" dirty="0">
                <a:solidFill>
                  <a:schemeClr val="tx1"/>
                </a:solidFill>
              </a:rPr>
              <a:t>文部科学省「令和</a:t>
            </a:r>
            <a:r>
              <a:rPr lang="ja-JP" altLang="en-US" sz="855" dirty="0">
                <a:solidFill>
                  <a:schemeClr val="tx1"/>
                </a:solidFill>
              </a:rPr>
              <a:t>４</a:t>
            </a:r>
            <a:r>
              <a:rPr lang="zh-TW" altLang="en-US" sz="855" dirty="0">
                <a:solidFill>
                  <a:schemeClr val="tx1"/>
                </a:solidFill>
              </a:rPr>
              <a:t>年度地方教育費調査（令和</a:t>
            </a:r>
            <a:r>
              <a:rPr lang="ja-JP" altLang="en-US" sz="855" dirty="0">
                <a:solidFill>
                  <a:schemeClr val="tx1"/>
                </a:solidFill>
              </a:rPr>
              <a:t>３</a:t>
            </a:r>
            <a:r>
              <a:rPr lang="zh-TW" altLang="en-US" sz="855" dirty="0">
                <a:solidFill>
                  <a:schemeClr val="tx1"/>
                </a:solidFill>
              </a:rPr>
              <a:t>会計年度）」</a:t>
            </a:r>
            <a:r>
              <a:rPr lang="ja-JP" altLang="en-US" sz="855" dirty="0">
                <a:solidFill>
                  <a:schemeClr val="tx1"/>
                </a:solidFill>
              </a:rPr>
              <a:t>　　　</a:t>
            </a:r>
            <a:endParaRPr lang="en-US" altLang="ja-JP" sz="855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A33358E-6980-35EA-60B7-76A1F7C915D9}"/>
              </a:ext>
            </a:extLst>
          </p:cNvPr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12994E-51C8-E435-15B9-24FE5521CF32}"/>
              </a:ext>
            </a:extLst>
          </p:cNvPr>
          <p:cNvSpPr txBox="1"/>
          <p:nvPr/>
        </p:nvSpPr>
        <p:spPr>
          <a:xfrm>
            <a:off x="455553" y="2190893"/>
            <a:ext cx="10743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（全国平均）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DB81B8-6F41-9FF1-64D8-82915216051D}"/>
              </a:ext>
            </a:extLst>
          </p:cNvPr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8918FEB-A3B5-AA91-5231-F6F3B6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BF2EFA3-5796-F280-1B14-0690ED78DB3D}"/>
                </a:ext>
              </a:extLst>
            </p:cNvPr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高校生</a:t>
              </a:r>
              <a:r>
                <a:rPr lang="ja-JP" altLang="en-US" sz="16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（全日制）</a:t>
              </a:r>
              <a:endParaRPr lang="ja-JP" altLang="en-US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55561E3-6D80-C667-EE7F-423EAC4612AF}"/>
                </a:ext>
              </a:extLst>
            </p:cNvPr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129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08D2D86-4ADD-0A76-CA05-477D98777917}"/>
              </a:ext>
            </a:extLst>
          </p:cNvPr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D166F7F-DA8C-9F52-2B8F-9080C169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F98263A7-47BB-9328-8165-81E741C9E125}"/>
                </a:ext>
              </a:extLst>
            </p:cNvPr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中学生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54B40CA-0EF6-5B3F-5519-6CE3F7BF2D99}"/>
                </a:ext>
              </a:extLst>
            </p:cNvPr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067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5214E7-FE7E-1D21-4C57-46B2BD4CFDC8}"/>
              </a:ext>
            </a:extLst>
          </p:cNvPr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24A1ADD-F101-CED2-CA17-0FCD8ED3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</p:spPr>
        </p:pic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7F8D5362-F0A0-D7EC-9D5C-E19DCA388E71}"/>
                </a:ext>
              </a:extLst>
            </p:cNvPr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小学生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0C1AD7-693F-2E39-9B0D-4755A1F489AF}"/>
                </a:ext>
              </a:extLst>
            </p:cNvPr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3" name="Rectangle 26">
            <a:extLst>
              <a:ext uri="{FF2B5EF4-FFF2-40B4-BE49-F238E27FC236}">
                <a16:creationId xmlns:a16="http://schemas.microsoft.com/office/drawing/2014/main" id="{4BE895E1-1E3F-7DC3-668C-833D032F9E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公立学校の児童・生徒一人当たりの公費負担額 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6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年度）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普段通っている学校で使う用品や施設のほか、教科書の無償配付などにも、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税金が使われています。皆さんのためにどのぐらい使われているか、確認してみましょう。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D3EA5-2383-828F-0067-684A30142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1">
            <a:off x="7270195" y="438692"/>
            <a:ext cx="1996787" cy="1195299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F4E374DC-5904-BF15-A290-E1BDD12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58C7ED-C5BE-CD10-BB21-85DE97F8874E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9263FDC-0237-0B0D-1D1C-5109740F3290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EAF947-F58C-D785-65CA-31F20AE165A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AD2F75-A056-6B05-9BEA-B923E4549F23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  <p:sp>
        <p:nvSpPr>
          <p:cNvPr id="12" name="Rectangle 26">
            <a:extLst>
              <a:ext uri="{FF2B5EF4-FFF2-40B4-BE49-F238E27FC236}">
                <a16:creationId xmlns:a16="http://schemas.microsoft.com/office/drawing/2014/main" id="{37AFB39C-5E03-703D-582F-90D4A01B79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646999" y="871572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F4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F07BA5-83D8-FE26-184E-CF093C5B23CA}"/>
              </a:ext>
            </a:extLst>
          </p:cNvPr>
          <p:cNvSpPr txBox="1"/>
          <p:nvPr/>
        </p:nvSpPr>
        <p:spPr>
          <a:xfrm>
            <a:off x="3342051" y="1263440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D9FD571A-17EF-2DA5-F4D7-95200760E2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381756" y="1247168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むしょう</a:t>
            </a:r>
          </a:p>
        </p:txBody>
      </p:sp>
    </p:spTree>
    <p:extLst>
      <p:ext uri="{BB962C8B-B14F-4D97-AF65-F5344CB8AC3E}">
        <p14:creationId xmlns:p14="http://schemas.microsoft.com/office/powerpoint/2010/main" val="9518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7" grpId="0"/>
      <p:bldP spid="63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AD244-A0CC-F1EE-A588-AABDD17CE4AD}"/>
              </a:ext>
            </a:extLst>
          </p:cNvPr>
          <p:cNvSpPr txBox="1"/>
          <p:nvPr/>
        </p:nvSpPr>
        <p:spPr>
          <a:xfrm>
            <a:off x="192486" y="921113"/>
            <a:ext cx="876302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そのために必要なたくさんのお金を、</a:t>
            </a:r>
            <a:r>
              <a:rPr kumimoji="1" lang="ja-JP" altLang="en-US" sz="17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みんなで出し合って</a:t>
            </a: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負担するのが「税金」です。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01E6-1ED5-F38F-0A09-0B89C728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8C1EA3A-15B0-0B0A-9222-DE88E9D7E06F}"/>
              </a:ext>
            </a:extLst>
          </p:cNvPr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83223E1-0917-E552-3D73-4D72F5CE1E0D}"/>
                </a:ext>
              </a:extLst>
            </p:cNvPr>
            <p:cNvSpPr/>
            <p:nvPr/>
          </p:nvSpPr>
          <p:spPr bwMode="auto"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0D6ED6-EFB0-4A6D-05A2-33692A0BD905}"/>
                </a:ext>
              </a:extLst>
            </p:cNvPr>
            <p:cNvSpPr txBox="1"/>
            <p:nvPr/>
          </p:nvSpPr>
          <p:spPr>
            <a:xfrm>
              <a:off x="1682044" y="3277471"/>
              <a:ext cx="5121915" cy="104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税金は、みんなで社会を支えるための</a:t>
              </a:r>
              <a:endPara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「会費」のようなもの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9D365E0-5F81-0AD9-18CE-979FAEED100B}"/>
              </a:ext>
            </a:extLst>
          </p:cNvPr>
          <p:cNvGrpSpPr/>
          <p:nvPr/>
        </p:nvGrpSpPr>
        <p:grpSpPr>
          <a:xfrm>
            <a:off x="1126298" y="1599690"/>
            <a:ext cx="1656698" cy="226620"/>
            <a:chOff x="1126298" y="1544269"/>
            <a:chExt cx="1656698" cy="2266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26298" y="1544269"/>
              <a:ext cx="61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ねんきん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D8E8540-0C01-EC0D-9DD4-FACA6CFEBF53}"/>
                </a:ext>
              </a:extLst>
            </p:cNvPr>
            <p:cNvSpPr txBox="1"/>
            <p:nvPr/>
          </p:nvSpPr>
          <p:spPr>
            <a:xfrm>
              <a:off x="1692652" y="1551210"/>
              <a:ext cx="603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いりょう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43EB7EB-F458-F57F-7EEC-B7B09575E12C}"/>
                </a:ext>
              </a:extLst>
            </p:cNvPr>
            <p:cNvSpPr txBox="1"/>
            <p:nvPr/>
          </p:nvSpPr>
          <p:spPr>
            <a:xfrm>
              <a:off x="2257302" y="1555445"/>
              <a:ext cx="5256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ふくし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C849861B-C955-CE35-F855-2607A1DA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id="{6C790DE7-8DCE-222D-7976-92758B6E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80041-6B60-8AC3-4BB8-5F160FE17282}"/>
              </a:ext>
            </a:extLst>
          </p:cNvPr>
          <p:cNvSpPr txBox="1"/>
          <p:nvPr/>
        </p:nvSpPr>
        <p:spPr>
          <a:xfrm>
            <a:off x="878182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ゲームで学ぼう：うんこ税金ドリル</a:t>
            </a:r>
            <a:r>
              <a:rPr lang="en-US" altLang="ja-JP" sz="1100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6C9CF8-D569-C8F2-65EB-155B3B7E1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92F78D-2AE1-9DC4-AE32-C4D371E03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4453EE-B620-80FF-0087-7B8D54FE9BE1}"/>
              </a:ext>
            </a:extLst>
          </p:cNvPr>
          <p:cNvSpPr txBox="1"/>
          <p:nvPr/>
        </p:nvSpPr>
        <p:spPr>
          <a:xfrm>
            <a:off x="5375518" y="1913022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</p:spTree>
    <p:extLst>
      <p:ext uri="{BB962C8B-B14F-4D97-AF65-F5344CB8AC3E}">
        <p14:creationId xmlns:p14="http://schemas.microsoft.com/office/powerpoint/2010/main" val="31271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7|0.6|0.6|0.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3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5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4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c__x660e_ xmlns="8fe4d1f7-9dac-473b-bde5-951e1cbc35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217E08946B6C4B85EDC662FC36E188" ma:contentTypeVersion="1" ma:contentTypeDescription="新しいドキュメントを作成します。" ma:contentTypeScope="" ma:versionID="8a241f6a7f9aeaef788d7d62d57b1c4b">
  <xsd:schema xmlns:xsd="http://www.w3.org/2001/XMLSchema" xmlns:xs="http://www.w3.org/2001/XMLSchema" xmlns:p="http://schemas.microsoft.com/office/2006/metadata/properties" xmlns:ns2="8fe4d1f7-9dac-473b-bde5-951e1cbc35f9" targetNamespace="http://schemas.microsoft.com/office/2006/metadata/properties" ma:root="true" ma:fieldsID="807f183524838323c146851159054393" ns2:_="">
    <xsd:import namespace="8fe4d1f7-9dac-473b-bde5-951e1cbc35f9"/>
    <xsd:element name="properties">
      <xsd:complexType>
        <xsd:sequence>
          <xsd:element name="documentManagement">
            <xsd:complexType>
              <xsd:all>
                <xsd:element ref="ns2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4d1f7-9dac-473b-bde5-951e1cbc35f9" elementFormDefault="qualified">
    <xsd:import namespace="http://schemas.microsoft.com/office/2006/documentManagement/types"/>
    <xsd:import namespace="http://schemas.microsoft.com/office/infopath/2007/PartnerControls"/>
    <xsd:element name="_x8aac__x660e_" ma:index="8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7217FA-0208-4749-87E3-82E57DC6E338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8fe4d1f7-9dac-473b-bde5-951e1cbc35f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B50B90-19ED-4848-B69C-8DC88C7982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63147-2748-42BE-84DC-EC425E74A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4d1f7-9dac-473b-bde5-951e1cbc3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1711</Words>
  <Application>Microsoft Office PowerPoint</Application>
  <PresentationFormat>画面に合わせる (4:3)</PresentationFormat>
  <Paragraphs>350</Paragraphs>
  <Slides>14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HGPｺﾞｼｯｸE</vt:lpstr>
      <vt:lpstr>HGPｺﾞｼｯｸM</vt:lpstr>
      <vt:lpstr>Arial</vt:lpstr>
      <vt:lpstr>ＭＳ Ｐゴシック</vt:lpstr>
      <vt:lpstr>HGP創英角ｺﾞｼｯｸUB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2024-03-27T07:25:40Z</dcterms:created>
  <dcterms:modified xsi:type="dcterms:W3CDTF">2024-06-05T01:41:57Z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0x0101007A217E08946B6C4B85EDC662FC36E188</vt:lpwstr>
  </property>
</Properties>
</file>