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Noto Sans JP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JP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otoSansJP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08" name="Google Shape;6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45" name="Google Shape;3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48" name="Google Shape;4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タイトル スライド">
  <p:cSld name="10_タイトル スライド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タイトル スライド">
  <p:cSld name="16_タイトル スライド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60379" y="960972"/>
            <a:ext cx="36872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416AED"/>
                </a:solidFill>
                <a:latin typeface="Noto Sans JP"/>
                <a:ea typeface="Noto Sans JP"/>
                <a:cs typeface="Noto Sans JP"/>
                <a:sym typeface="Noto Sans JP"/>
              </a:rPr>
              <a:t>1. </a:t>
            </a:r>
            <a:r>
              <a:rPr lang="ja-JP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知っている税金を書いてみよう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416AED"/>
                </a:solidFill>
                <a:latin typeface="Noto Sans JP"/>
                <a:ea typeface="Noto Sans JP"/>
                <a:cs typeface="Noto Sans JP"/>
                <a:sym typeface="Noto Sans JP"/>
              </a:rPr>
              <a:t>2. </a:t>
            </a:r>
            <a:r>
              <a:rPr lang="ja-JP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税金の種類は何種類あるでしょう？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種類</a:t>
            </a:r>
            <a:endParaRPr/>
          </a:p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105589" y="3559562"/>
            <a:ext cx="853470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416AED"/>
                </a:solidFill>
                <a:latin typeface="Noto Sans JP"/>
                <a:ea typeface="Noto Sans JP"/>
                <a:cs typeface="Noto Sans JP"/>
                <a:sym typeface="Noto Sans JP"/>
              </a:rPr>
              <a:t>3. </a:t>
            </a:r>
            <a:r>
              <a:rPr lang="ja-JP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税金は必要だと思いますか？必要ないと思いますか？その理由も考えてみよう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cap="flat" cmpd="thickThin" w="2222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386175" y="4401979"/>
            <a:ext cx="2034942" cy="323165"/>
            <a:chOff x="386175" y="4203694"/>
            <a:chExt cx="2034942" cy="323165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386175" y="4203694"/>
              <a:ext cx="761747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ja-JP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必要だ</a:t>
              </a: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1467010" y="4203694"/>
              <a:ext cx="954107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ja-JP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必要ない</a:t>
              </a:r>
              <a:endParaRPr/>
            </a:p>
          </p:txBody>
        </p:sp>
      </p:grpSp>
      <p:cxnSp>
        <p:nvCxnSpPr>
          <p:cNvPr id="31" name="Google Shape;31;p3"/>
          <p:cNvCxnSpPr/>
          <p:nvPr/>
        </p:nvCxnSpPr>
        <p:spPr>
          <a:xfrm>
            <a:off x="1310476" y="4340964"/>
            <a:ext cx="1" cy="456188"/>
          </a:xfrm>
          <a:prstGeom prst="straightConnector1">
            <a:avLst/>
          </a:prstGeom>
          <a:noFill/>
          <a:ln cap="flat" cmpd="sng" w="1587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 txBox="1"/>
          <p:nvPr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タイトル スライド">
  <p:cSld name="12_タイトル スライド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タイトル スライド">
  <p:cSld name="8_タイトル スライド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 スライド">
  <p:cSld name="2_タイトル スライド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タイトル スライド">
  <p:cSld name="3_タイトル スライド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-61942" y="6007185"/>
            <a:ext cx="972222" cy="850815"/>
            <a:chOff x="-61944" y="5996310"/>
            <a:chExt cx="972222" cy="850815"/>
          </a:xfrm>
        </p:grpSpPr>
        <p:sp>
          <p:nvSpPr>
            <p:cNvPr id="60" name="Google Shape;60;p7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-61944" y="6235709"/>
              <a:ext cx="9039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AB1515"/>
                  </a:solidFill>
                </a:rPr>
                <a:t>もっと</a:t>
              </a:r>
              <a:endParaRPr b="1" i="0" sz="1350">
                <a:solidFill>
                  <a:srgbClr val="AB1515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AB1515"/>
                  </a:solidFill>
                </a:rPr>
                <a:t>くわしく</a:t>
              </a:r>
              <a:endParaRPr b="1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タイトル スライド">
  <p:cSld name="5_タイトル スライド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タイトル スライド">
  <p:cSld name="6_タイトル スライド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-61942" y="6007185"/>
            <a:ext cx="972222" cy="850815"/>
            <a:chOff x="-61944" y="5996310"/>
            <a:chExt cx="972222" cy="850815"/>
          </a:xfrm>
        </p:grpSpPr>
        <p:sp>
          <p:nvSpPr>
            <p:cNvPr id="77" name="Google Shape;77;p9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-61944" y="6235709"/>
              <a:ext cx="9039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350">
                <a:solidFill>
                  <a:srgbClr val="F54F0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タイトル スライド">
  <p:cSld name="7_タイトル スライド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041126" y="103328"/>
            <a:ext cx="6131274" cy="584775"/>
          </a:xfrm>
          <a:prstGeom prst="roundRect">
            <a:avLst>
              <a:gd fmla="val 129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843129" y="130873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検索</a:t>
            </a:r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>
            <a:off x="-61942" y="6007185"/>
            <a:ext cx="972222" cy="850815"/>
            <a:chOff x="-61944" y="5996310"/>
            <a:chExt cx="972222" cy="850815"/>
          </a:xfrm>
        </p:grpSpPr>
        <p:sp>
          <p:nvSpPr>
            <p:cNvPr id="90" name="Google Shape;90;p1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 txBox="1"/>
            <p:nvPr/>
          </p:nvSpPr>
          <p:spPr>
            <a:xfrm>
              <a:off x="-61944" y="6235709"/>
              <a:ext cx="9039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350">
                <a:solidFill>
                  <a:srgbClr val="544EC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hyperlink" Target="https://www.nta.go.jp/publication/webtaxtv/201503/webtaxtv_wb.html" TargetMode="External"/><Relationship Id="rId5" Type="http://schemas.openxmlformats.org/officeDocument/2006/relationships/image" Target="../media/image61.png"/><Relationship Id="rId6" Type="http://schemas.openxmlformats.org/officeDocument/2006/relationships/image" Target="../media/image6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Relationship Id="rId4" Type="http://schemas.openxmlformats.org/officeDocument/2006/relationships/hyperlink" Target="https://www.nta.go.jp/taxes/kids/index.htm" TargetMode="External"/><Relationship Id="rId5" Type="http://schemas.openxmlformats.org/officeDocument/2006/relationships/image" Target="../media/image65.png"/><Relationship Id="rId6" Type="http://schemas.openxmlformats.org/officeDocument/2006/relationships/image" Target="../media/image67.png"/><Relationship Id="rId7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of.go.jp/kids/2018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11" Type="http://schemas.openxmlformats.org/officeDocument/2006/relationships/image" Target="../media/image31.png"/><Relationship Id="rId10" Type="http://schemas.openxmlformats.org/officeDocument/2006/relationships/image" Target="../media/image29.png"/><Relationship Id="rId12" Type="http://schemas.openxmlformats.org/officeDocument/2006/relationships/image" Target="../media/image35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Relationship Id="rId11" Type="http://schemas.openxmlformats.org/officeDocument/2006/relationships/image" Target="../media/image36.png"/><Relationship Id="rId10" Type="http://schemas.openxmlformats.org/officeDocument/2006/relationships/image" Target="../media/image34.png"/><Relationship Id="rId9" Type="http://schemas.openxmlformats.org/officeDocument/2006/relationships/image" Target="../media/image30.png"/><Relationship Id="rId5" Type="http://schemas.openxmlformats.org/officeDocument/2006/relationships/image" Target="../media/image38.png"/><Relationship Id="rId6" Type="http://schemas.openxmlformats.org/officeDocument/2006/relationships/image" Target="../media/image20.png"/><Relationship Id="rId7" Type="http://schemas.openxmlformats.org/officeDocument/2006/relationships/image" Target="../media/image40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1.png"/><Relationship Id="rId8" Type="http://schemas.openxmlformats.org/officeDocument/2006/relationships/image" Target="../media/image6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ta.go.jp/taxes/kids/video/index.htm#anime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39.png"/><Relationship Id="rId6" Type="http://schemas.openxmlformats.org/officeDocument/2006/relationships/image" Target="../media/image52.png"/><Relationship Id="rId7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Relationship Id="rId4" Type="http://schemas.openxmlformats.org/officeDocument/2006/relationships/hyperlink" Target="https://www.mof.go.jp/tax_policy/publication/brochure/zeikin_drill/index.html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3787170" y="5414843"/>
            <a:ext cx="156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800" u="none" cap="none" strike="noStrike">
                <a:solidFill>
                  <a:srgbClr val="E37F2D"/>
                </a:solidFill>
                <a:latin typeface="Noto Sans JP"/>
                <a:ea typeface="Noto Sans JP"/>
                <a:cs typeface="Noto Sans JP"/>
                <a:sym typeface="Noto Sans JP"/>
              </a:rPr>
              <a:t>令和６年度版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/>
          <p:nvPr/>
        </p:nvSpPr>
        <p:spPr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70" name="Google Shape;470;p22"/>
          <p:cNvSpPr/>
          <p:nvPr/>
        </p:nvSpPr>
        <p:spPr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都道府県・市区町村</a:t>
            </a:r>
            <a:endParaRPr b="1"/>
          </a:p>
        </p:txBody>
      </p:sp>
      <p:sp>
        <p:nvSpPr>
          <p:cNvPr id="471" name="Google Shape;471;p22"/>
          <p:cNvSpPr/>
          <p:nvPr/>
        </p:nvSpPr>
        <p:spPr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国</a:t>
            </a:r>
            <a:endParaRPr b="1"/>
          </a:p>
        </p:txBody>
      </p:sp>
      <p:sp>
        <p:nvSpPr>
          <p:cNvPr id="473" name="Google Shape;473;p2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74" name="Google Shape;474;p22"/>
          <p:cNvSpPr txBox="1"/>
          <p:nvPr/>
        </p:nvSpPr>
        <p:spPr>
          <a:xfrm>
            <a:off x="839740" y="130873"/>
            <a:ext cx="75713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税金の使いみちはどうやって決めるの？</a:t>
            </a:r>
            <a:endParaRPr/>
          </a:p>
        </p:txBody>
      </p:sp>
      <p:grpSp>
        <p:nvGrpSpPr>
          <p:cNvPr id="475" name="Google Shape;475;p22"/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476" name="Google Shape;47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22"/>
            <p:cNvSpPr/>
            <p:nvPr/>
          </p:nvSpPr>
          <p:spPr>
            <a:xfrm>
              <a:off x="3366125" y="6011216"/>
              <a:ext cx="2454312" cy="261950"/>
            </a:xfrm>
            <a:prstGeom prst="roundRect">
              <a:avLst>
                <a:gd fmla="val 50000" name="adj"/>
              </a:avLst>
            </a:prstGeom>
            <a:solidFill>
              <a:srgbClr val="F0A620"/>
            </a:soli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JP"/>
                <a:buNone/>
              </a:pPr>
              <a:r>
                <a:rPr lang="ja-JP" sz="12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　民</a:t>
              </a:r>
              <a:endParaRPr i="0" sz="1200" u="none" cap="none" strike="noStrike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pic>
        <p:nvPicPr>
          <p:cNvPr id="478" name="Google Shape;4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2"/>
          <p:cNvSpPr/>
          <p:nvPr/>
        </p:nvSpPr>
        <p:spPr>
          <a:xfrm>
            <a:off x="6596044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Noto Sans JP"/>
              <a:buNone/>
            </a:pPr>
            <a:r>
              <a:rPr b="1" lang="ja-JP" sz="115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都道府県・市区町村の議会</a:t>
            </a:r>
            <a:endParaRPr b="1"/>
          </a:p>
        </p:txBody>
      </p:sp>
      <p:pic>
        <p:nvPicPr>
          <p:cNvPr id="480" name="Google Shape;48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2"/>
          <p:cNvSpPr/>
          <p:nvPr/>
        </p:nvSpPr>
        <p:spPr>
          <a:xfrm>
            <a:off x="605403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JP"/>
              <a:buNone/>
            </a:pPr>
            <a:r>
              <a:rPr b="1" i="0" lang="ja-JP" sz="1200" u="none" cap="none" strike="noStrike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国会</a:t>
            </a:r>
            <a:endParaRPr b="1"/>
          </a:p>
        </p:txBody>
      </p:sp>
      <p:sp>
        <p:nvSpPr>
          <p:cNvPr id="482" name="Google Shape;482;p22"/>
          <p:cNvSpPr/>
          <p:nvPr/>
        </p:nvSpPr>
        <p:spPr>
          <a:xfrm>
            <a:off x="604474" y="1970636"/>
            <a:ext cx="2037600" cy="216000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72000" lIns="91425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内　閣</a:t>
            </a:r>
            <a:endParaRPr b="1"/>
          </a:p>
        </p:txBody>
      </p:sp>
      <p:pic>
        <p:nvPicPr>
          <p:cNvPr descr="建物, 障子, ウィンドウ, 時計 が含まれている画像&#10;&#10;自動的に生成された説明" id="483" name="Google Shape;48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692" y="2367034"/>
            <a:ext cx="1351165" cy="98776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2"/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fmla="val 20562" name="adj1"/>
              <a:gd fmla="val 20248" name="adj2"/>
              <a:gd fmla="val 21991" name="adj3"/>
              <a:gd fmla="val 13849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85" name="Google Shape;485;p22"/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fmla="val 14214" name="adj1"/>
              <a:gd fmla="val 14885" name="adj2"/>
              <a:gd fmla="val 12859" name="adj3"/>
              <a:gd fmla="val 19948" name="adj4"/>
            </a:avLst>
          </a:prstGeom>
          <a:solidFill>
            <a:srgbClr val="69CF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6596044" y="1969360"/>
            <a:ext cx="2035800" cy="217200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15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都道府県知事・市区町村長</a:t>
            </a:r>
            <a:endParaRPr b="1" i="0" sz="1150" u="none" cap="none" strike="noStrike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87" name="Google Shape;487;p22"/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fmla="val 14214" name="adj1"/>
              <a:gd fmla="val 12891" name="adj2"/>
              <a:gd fmla="val 14145" name="adj3"/>
              <a:gd fmla="val 19259" name="adj4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488" name="Google Shape;48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2"/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490" name="Google Shape;490;p22"/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91" name="Google Shape;491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492" name="Google Shape;492;p22"/>
            <p:cNvSpPr txBox="1"/>
            <p:nvPr/>
          </p:nvSpPr>
          <p:spPr>
            <a:xfrm>
              <a:off x="1071681" y="3173604"/>
              <a:ext cx="1107996" cy="279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rgbClr val="6BA42C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予算案の提出</a:t>
              </a:r>
              <a:endParaRPr sz="1200">
                <a:solidFill>
                  <a:srgbClr val="6BA42C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sp>
        <p:nvSpPr>
          <p:cNvPr id="493" name="Google Shape;493;p22"/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fmla="val 17111" name="adj1"/>
              <a:gd fmla="val 15139" name="adj2"/>
              <a:gd fmla="val 15139" name="adj3"/>
              <a:gd fmla="val 23375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fmla="val 38976" name="adj1"/>
              <a:gd fmla="val 31876" name="adj2"/>
              <a:gd fmla="val 28637" name="adj3"/>
              <a:gd fmla="val 43750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496" name="Google Shape;496;p22"/>
          <p:cNvGrpSpPr/>
          <p:nvPr/>
        </p:nvGrpSpPr>
        <p:grpSpPr>
          <a:xfrm>
            <a:off x="274551" y="5671510"/>
            <a:ext cx="2844485" cy="637215"/>
            <a:chOff x="274551" y="5671510"/>
            <a:chExt cx="2844485" cy="637215"/>
          </a:xfrm>
        </p:grpSpPr>
        <p:sp>
          <p:nvSpPr>
            <p:cNvPr id="497" name="Google Shape;497;p22"/>
            <p:cNvSpPr/>
            <p:nvPr/>
          </p:nvSpPr>
          <p:spPr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4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議決</a:t>
              </a:r>
              <a:endParaRPr b="1"/>
            </a:p>
          </p:txBody>
        </p:sp>
        <p:sp>
          <p:nvSpPr>
            <p:cNvPr id="499" name="Google Shape;499;p22"/>
            <p:cNvSpPr txBox="1"/>
            <p:nvPr/>
          </p:nvSpPr>
          <p:spPr>
            <a:xfrm>
              <a:off x="318269" y="5981062"/>
              <a:ext cx="2800767" cy="279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国会の話し合いで予算が決まります。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6263218" y="5671510"/>
            <a:ext cx="2844485" cy="637215"/>
            <a:chOff x="6263218" y="5671510"/>
            <a:chExt cx="2844485" cy="637215"/>
          </a:xfrm>
        </p:grpSpPr>
        <p:sp>
          <p:nvSpPr>
            <p:cNvPr id="501" name="Google Shape;501;p22"/>
            <p:cNvSpPr/>
            <p:nvPr/>
          </p:nvSpPr>
          <p:spPr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4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議決</a:t>
              </a:r>
              <a:endParaRPr b="1"/>
            </a:p>
          </p:txBody>
        </p:sp>
        <p:sp>
          <p:nvSpPr>
            <p:cNvPr id="503" name="Google Shape;503;p22"/>
            <p:cNvSpPr txBox="1"/>
            <p:nvPr/>
          </p:nvSpPr>
          <p:spPr>
            <a:xfrm>
              <a:off x="6306936" y="5981062"/>
              <a:ext cx="2800767" cy="279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議会の話し合いで予算が決まります。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504" name="Google Shape;504;p22"/>
          <p:cNvGrpSpPr/>
          <p:nvPr/>
        </p:nvGrpSpPr>
        <p:grpSpPr>
          <a:xfrm>
            <a:off x="2928279" y="3454930"/>
            <a:ext cx="1338828" cy="996300"/>
            <a:chOff x="2928279" y="3454930"/>
            <a:chExt cx="1338828" cy="996300"/>
          </a:xfrm>
        </p:grpSpPr>
        <p:sp>
          <p:nvSpPr>
            <p:cNvPr id="505" name="Google Shape;505;p22"/>
            <p:cNvSpPr txBox="1"/>
            <p:nvPr/>
          </p:nvSpPr>
          <p:spPr>
            <a:xfrm>
              <a:off x="3440617" y="3454930"/>
              <a:ext cx="543739" cy="310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DB920F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選挙</a:t>
              </a:r>
              <a:endParaRPr sz="1400">
                <a:solidFill>
                  <a:srgbClr val="DB920F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506" name="Google Shape;506;p22"/>
            <p:cNvSpPr txBox="1"/>
            <p:nvPr/>
          </p:nvSpPr>
          <p:spPr>
            <a:xfrm>
              <a:off x="2928279" y="4033743"/>
              <a:ext cx="1338828" cy="417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国民の代表である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国会議員を選びます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507" name="Google Shape;507;p22"/>
          <p:cNvGrpSpPr/>
          <p:nvPr/>
        </p:nvGrpSpPr>
        <p:grpSpPr>
          <a:xfrm>
            <a:off x="5139695" y="3442573"/>
            <a:ext cx="1219106" cy="1248200"/>
            <a:chOff x="5139695" y="3405502"/>
            <a:chExt cx="1219106" cy="1248200"/>
          </a:xfrm>
        </p:grpSpPr>
        <p:sp>
          <p:nvSpPr>
            <p:cNvPr id="508" name="Google Shape;508;p22"/>
            <p:cNvSpPr txBox="1"/>
            <p:nvPr/>
          </p:nvSpPr>
          <p:spPr>
            <a:xfrm>
              <a:off x="5477379" y="3405502"/>
              <a:ext cx="543739" cy="310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DB920F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選挙</a:t>
              </a:r>
              <a:endParaRPr sz="1400">
                <a:solidFill>
                  <a:srgbClr val="DB920F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509" name="Google Shape;509;p22"/>
            <p:cNvSpPr txBox="1"/>
            <p:nvPr/>
          </p:nvSpPr>
          <p:spPr>
            <a:xfrm>
              <a:off x="5139695" y="3895994"/>
              <a:ext cx="1219106" cy="7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住民の代表である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都道府県・市区町村議会議員を選びます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510" name="Google Shape;510;p22"/>
          <p:cNvGrpSpPr/>
          <p:nvPr/>
        </p:nvGrpSpPr>
        <p:grpSpPr>
          <a:xfrm>
            <a:off x="5145238" y="2518334"/>
            <a:ext cx="1208216" cy="1010151"/>
            <a:chOff x="5189574" y="2180717"/>
            <a:chExt cx="1208216" cy="1010151"/>
          </a:xfrm>
        </p:grpSpPr>
        <p:sp>
          <p:nvSpPr>
            <p:cNvPr id="511" name="Google Shape;511;p22"/>
            <p:cNvSpPr txBox="1"/>
            <p:nvPr/>
          </p:nvSpPr>
          <p:spPr>
            <a:xfrm>
              <a:off x="5426090" y="2180717"/>
              <a:ext cx="543739" cy="310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DB920F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選挙</a:t>
              </a:r>
              <a:endParaRPr sz="1400">
                <a:solidFill>
                  <a:srgbClr val="DB920F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512" name="Google Shape;512;p22"/>
            <p:cNvSpPr txBox="1"/>
            <p:nvPr/>
          </p:nvSpPr>
          <p:spPr>
            <a:xfrm>
              <a:off x="5189574" y="2433160"/>
              <a:ext cx="1208216" cy="75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住民の代表である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都道府県知事・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市区町村長を選びます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sp>
        <p:nvSpPr>
          <p:cNvPr id="513" name="Google Shape;513;p22"/>
          <p:cNvSpPr txBox="1"/>
          <p:nvPr/>
        </p:nvSpPr>
        <p:spPr>
          <a:xfrm>
            <a:off x="3299404" y="1712804"/>
            <a:ext cx="796033" cy="507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6BA42C"/>
                </a:solidFill>
                <a:latin typeface="Noto Sans JP"/>
                <a:ea typeface="Noto Sans JP"/>
                <a:cs typeface="Noto Sans JP"/>
                <a:sym typeface="Noto Sans JP"/>
              </a:rPr>
              <a:t>税金</a:t>
            </a:r>
            <a:endParaRPr sz="1400">
              <a:solidFill>
                <a:srgbClr val="6BA42C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6BA42C"/>
                </a:solidFill>
                <a:latin typeface="Noto Sans JP"/>
                <a:ea typeface="Noto Sans JP"/>
                <a:cs typeface="Noto Sans JP"/>
                <a:sym typeface="Noto Sans JP"/>
              </a:rPr>
              <a:t>（国税）</a:t>
            </a:r>
            <a:endParaRPr sz="1200">
              <a:solidFill>
                <a:srgbClr val="6BA42C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14" name="Google Shape;514;p22"/>
          <p:cNvSpPr txBox="1"/>
          <p:nvPr/>
        </p:nvSpPr>
        <p:spPr>
          <a:xfrm>
            <a:off x="4863521" y="1712804"/>
            <a:ext cx="110170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1F7EA9"/>
                </a:solidFill>
                <a:latin typeface="Noto Sans JP"/>
                <a:ea typeface="Noto Sans JP"/>
                <a:cs typeface="Noto Sans JP"/>
                <a:sym typeface="Noto Sans JP"/>
              </a:rPr>
              <a:t>税金</a:t>
            </a:r>
            <a:endParaRPr sz="1400">
              <a:solidFill>
                <a:srgbClr val="1F7EA9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rgbClr val="1F7EA9"/>
                </a:solidFill>
                <a:latin typeface="Noto Sans JP"/>
                <a:ea typeface="Noto Sans JP"/>
                <a:cs typeface="Noto Sans JP"/>
                <a:sym typeface="Noto Sans JP"/>
              </a:rPr>
              <a:t>（地方税）</a:t>
            </a:r>
            <a:endParaRPr sz="1200">
              <a:solidFill>
                <a:srgbClr val="1F7EA9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515" name="Google Shape;515;p22"/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516" name="Google Shape;516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517" name="Google Shape;517;p22"/>
            <p:cNvSpPr txBox="1"/>
            <p:nvPr/>
          </p:nvSpPr>
          <p:spPr>
            <a:xfrm>
              <a:off x="1071681" y="3173604"/>
              <a:ext cx="1107996" cy="28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rgbClr val="29A8B9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予算案の提出</a:t>
              </a:r>
              <a:endParaRPr/>
            </a:p>
          </p:txBody>
        </p:sp>
      </p:grpSp>
      <p:grpSp>
        <p:nvGrpSpPr>
          <p:cNvPr id="518" name="Google Shape;518;p22"/>
          <p:cNvGrpSpPr/>
          <p:nvPr/>
        </p:nvGrpSpPr>
        <p:grpSpPr>
          <a:xfrm>
            <a:off x="107504" y="884884"/>
            <a:ext cx="9036496" cy="388494"/>
            <a:chOff x="107504" y="884884"/>
            <a:chExt cx="9036496" cy="388494"/>
          </a:xfrm>
        </p:grpSpPr>
        <p:sp>
          <p:nvSpPr>
            <p:cNvPr id="519" name="Google Shape;519;p22"/>
            <p:cNvSpPr txBox="1"/>
            <p:nvPr/>
          </p:nvSpPr>
          <p:spPr>
            <a:xfrm>
              <a:off x="107504" y="928155"/>
              <a:ext cx="9036496" cy="345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ja-JP" sz="14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国の税金に関する法律</a:t>
              </a:r>
              <a:r>
                <a:rPr b="1" lang="ja-JP" sz="11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（税負担の方法）</a:t>
              </a:r>
              <a:r>
                <a:rPr b="1" lang="ja-JP" sz="14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と税金の使い道</a:t>
              </a:r>
              <a:r>
                <a:rPr b="1" lang="ja-JP" sz="11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（予算）</a:t>
              </a:r>
              <a:r>
                <a:rPr b="1" lang="ja-JP" sz="14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は、国民の代表者である国会議員が決めています。</a:t>
              </a:r>
              <a:endParaRPr/>
            </a:p>
          </p:txBody>
        </p:sp>
        <p:sp>
          <p:nvSpPr>
            <p:cNvPr id="520" name="Google Shape;520;p22"/>
            <p:cNvSpPr txBox="1"/>
            <p:nvPr/>
          </p:nvSpPr>
          <p:spPr>
            <a:xfrm>
              <a:off x="2229701" y="884884"/>
              <a:ext cx="415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6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ふたん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659" y="2142283"/>
            <a:ext cx="4480425" cy="33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671" y="2123001"/>
            <a:ext cx="4156279" cy="330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9" name="Google Shape;529;p23"/>
          <p:cNvSpPr txBox="1"/>
          <p:nvPr/>
        </p:nvSpPr>
        <p:spPr>
          <a:xfrm>
            <a:off x="139768" y="942237"/>
            <a:ext cx="44422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国の予算</a:t>
            </a:r>
            <a:r>
              <a:rPr lang="ja-JP" sz="2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（令和６年度当初予算）</a:t>
            </a:r>
            <a:endParaRPr sz="3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30" name="Google Shape;530;p23"/>
          <p:cNvSpPr txBox="1"/>
          <p:nvPr/>
        </p:nvSpPr>
        <p:spPr>
          <a:xfrm>
            <a:off x="6072117" y="3477544"/>
            <a:ext cx="1382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ja-JP" sz="18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歳出総額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0" lang="ja-JP" sz="13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112兆</a:t>
            </a:r>
            <a:r>
              <a:rPr lang="ja-JP" sz="13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5,717</a:t>
            </a:r>
            <a:r>
              <a:rPr i="0" lang="ja-JP" sz="13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億円</a:t>
            </a:r>
            <a:endParaRPr/>
          </a:p>
        </p:txBody>
      </p:sp>
      <p:sp>
        <p:nvSpPr>
          <p:cNvPr id="531" name="Google Shape;531;p23"/>
          <p:cNvSpPr txBox="1"/>
          <p:nvPr/>
        </p:nvSpPr>
        <p:spPr>
          <a:xfrm>
            <a:off x="1525578" y="4657648"/>
            <a:ext cx="17349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税金など 61.8%</a:t>
            </a:r>
            <a:endParaRPr/>
          </a:p>
        </p:txBody>
      </p:sp>
      <p:sp>
        <p:nvSpPr>
          <p:cNvPr id="532" name="Google Shape;532;p23"/>
          <p:cNvSpPr txBox="1"/>
          <p:nvPr/>
        </p:nvSpPr>
        <p:spPr>
          <a:xfrm>
            <a:off x="39688" y="3360891"/>
            <a:ext cx="16517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国の借金など 31.5%</a:t>
            </a:r>
            <a:endParaRPr/>
          </a:p>
        </p:txBody>
      </p:sp>
      <p:sp>
        <p:nvSpPr>
          <p:cNvPr id="533" name="Google Shape;533;p23"/>
          <p:cNvSpPr txBox="1"/>
          <p:nvPr/>
        </p:nvSpPr>
        <p:spPr>
          <a:xfrm>
            <a:off x="1714546" y="1794398"/>
            <a:ext cx="16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そのほか 6.7%</a:t>
            </a:r>
            <a:endParaRPr/>
          </a:p>
        </p:txBody>
      </p:sp>
      <p:sp>
        <p:nvSpPr>
          <p:cNvPr id="534" name="Google Shape;534;p23"/>
          <p:cNvSpPr txBox="1"/>
          <p:nvPr/>
        </p:nvSpPr>
        <p:spPr>
          <a:xfrm>
            <a:off x="6593048" y="1509086"/>
            <a:ext cx="22659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わたしたちの健康や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生活を守るために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33.5%</a:t>
            </a:r>
            <a:endParaRPr/>
          </a:p>
        </p:txBody>
      </p:sp>
      <p:cxnSp>
        <p:nvCxnSpPr>
          <p:cNvPr id="535" name="Google Shape;535;p23"/>
          <p:cNvCxnSpPr/>
          <p:nvPr/>
        </p:nvCxnSpPr>
        <p:spPr>
          <a:xfrm flipH="1" rot="10800000">
            <a:off x="7535954" y="2300785"/>
            <a:ext cx="141971" cy="3610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36" name="Google Shape;536;p23"/>
          <p:cNvSpPr txBox="1"/>
          <p:nvPr/>
        </p:nvSpPr>
        <p:spPr>
          <a:xfrm>
            <a:off x="7618422" y="4671635"/>
            <a:ext cx="14973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道路や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住宅などの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整備のために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5.4%</a:t>
            </a:r>
            <a:endParaRPr/>
          </a:p>
        </p:txBody>
      </p:sp>
      <p:sp>
        <p:nvSpPr>
          <p:cNvPr id="537" name="Google Shape;537;p23"/>
          <p:cNvSpPr txBox="1"/>
          <p:nvPr/>
        </p:nvSpPr>
        <p:spPr>
          <a:xfrm>
            <a:off x="5619722" y="5440682"/>
            <a:ext cx="2106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教育や科学技術を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さかんにするために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4.9%</a:t>
            </a:r>
            <a:endParaRPr/>
          </a:p>
        </p:txBody>
      </p:sp>
      <p:sp>
        <p:nvSpPr>
          <p:cNvPr id="538" name="Google Shape;538;p23"/>
          <p:cNvSpPr txBox="1"/>
          <p:nvPr/>
        </p:nvSpPr>
        <p:spPr>
          <a:xfrm>
            <a:off x="3857063" y="4019279"/>
            <a:ext cx="16239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都道府県や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市区町村の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財政をおぎなう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ために 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15.8%</a:t>
            </a:r>
            <a:endParaRPr/>
          </a:p>
        </p:txBody>
      </p:sp>
      <p:sp>
        <p:nvSpPr>
          <p:cNvPr id="539" name="Google Shape;539;p23"/>
          <p:cNvSpPr txBox="1"/>
          <p:nvPr/>
        </p:nvSpPr>
        <p:spPr>
          <a:xfrm>
            <a:off x="3666113" y="1879674"/>
            <a:ext cx="2686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国の借金を返したり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利子を払ったりするために 24.0%</a:t>
            </a:r>
            <a:endParaRPr/>
          </a:p>
        </p:txBody>
      </p:sp>
      <p:cxnSp>
        <p:nvCxnSpPr>
          <p:cNvPr id="540" name="Google Shape;540;p23"/>
          <p:cNvCxnSpPr/>
          <p:nvPr/>
        </p:nvCxnSpPr>
        <p:spPr>
          <a:xfrm flipH="1" rot="10800000">
            <a:off x="1958502" y="2087255"/>
            <a:ext cx="141971" cy="3610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41" name="Google Shape;541;p23"/>
          <p:cNvSpPr txBox="1"/>
          <p:nvPr/>
        </p:nvSpPr>
        <p:spPr>
          <a:xfrm>
            <a:off x="5892535" y="4602120"/>
            <a:ext cx="13249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そのほか16.4%</a:t>
            </a:r>
            <a:endParaRPr/>
          </a:p>
        </p:txBody>
      </p:sp>
      <p:sp>
        <p:nvSpPr>
          <p:cNvPr id="542" name="Google Shape;542;p23"/>
          <p:cNvSpPr txBox="1"/>
          <p:nvPr/>
        </p:nvSpPr>
        <p:spPr>
          <a:xfrm>
            <a:off x="1689920" y="3477544"/>
            <a:ext cx="1382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歳入</a:t>
            </a:r>
            <a:r>
              <a:rPr i="0" lang="ja-JP" sz="18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総額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i="0" lang="ja-JP" sz="13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112兆</a:t>
            </a:r>
            <a:r>
              <a:rPr lang="ja-JP" sz="13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5,717</a:t>
            </a:r>
            <a:r>
              <a:rPr i="0" lang="ja-JP" sz="13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億円</a:t>
            </a:r>
            <a:endParaRPr/>
          </a:p>
        </p:txBody>
      </p:sp>
      <p:cxnSp>
        <p:nvCxnSpPr>
          <p:cNvPr id="543" name="Google Shape;543;p23"/>
          <p:cNvCxnSpPr/>
          <p:nvPr/>
        </p:nvCxnSpPr>
        <p:spPr>
          <a:xfrm rot="10800000">
            <a:off x="5729051" y="2554315"/>
            <a:ext cx="145553" cy="29500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44" name="Google Shape;544;p23"/>
          <p:cNvCxnSpPr/>
          <p:nvPr/>
        </p:nvCxnSpPr>
        <p:spPr>
          <a:xfrm flipH="1">
            <a:off x="5258122" y="4320702"/>
            <a:ext cx="231618" cy="20837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45" name="Google Shape;545;p23"/>
          <p:cNvCxnSpPr/>
          <p:nvPr/>
        </p:nvCxnSpPr>
        <p:spPr>
          <a:xfrm flipH="1">
            <a:off x="7062097" y="4946465"/>
            <a:ext cx="490009" cy="51591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46" name="Google Shape;546;p23"/>
          <p:cNvCxnSpPr/>
          <p:nvPr/>
        </p:nvCxnSpPr>
        <p:spPr>
          <a:xfrm>
            <a:off x="7923021" y="4517917"/>
            <a:ext cx="321386" cy="21463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47" name="Google Shape;547;p23"/>
          <p:cNvSpPr txBox="1"/>
          <p:nvPr/>
        </p:nvSpPr>
        <p:spPr>
          <a:xfrm>
            <a:off x="4311255" y="2134136"/>
            <a:ext cx="6168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はら</a:t>
            </a:r>
            <a:endParaRPr b="1"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3"/>
          <p:cNvSpPr txBox="1"/>
          <p:nvPr/>
        </p:nvSpPr>
        <p:spPr>
          <a:xfrm>
            <a:off x="839740" y="130873"/>
            <a:ext cx="75713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税金の使いみちはどうやって決めるの？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295" y="2137963"/>
            <a:ext cx="3577802" cy="330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81" y="2117137"/>
            <a:ext cx="4368976" cy="33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4"/>
          <p:cNvSpPr txBox="1"/>
          <p:nvPr/>
        </p:nvSpPr>
        <p:spPr>
          <a:xfrm>
            <a:off x="139768" y="942237"/>
            <a:ext cx="55768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○○県の予算</a:t>
            </a:r>
            <a:r>
              <a:rPr lang="ja-JP" sz="2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（令和５年度当初予算）</a:t>
            </a:r>
            <a:endParaRPr sz="24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57" name="Google Shape;557;p24"/>
          <p:cNvSpPr txBox="1"/>
          <p:nvPr/>
        </p:nvSpPr>
        <p:spPr>
          <a:xfrm>
            <a:off x="2501256" y="2919680"/>
            <a:ext cx="1734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税金など 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58" name="Google Shape;558;p24"/>
          <p:cNvSpPr txBox="1"/>
          <p:nvPr/>
        </p:nvSpPr>
        <p:spPr>
          <a:xfrm>
            <a:off x="546000" y="4209738"/>
            <a:ext cx="15162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国から入る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お金 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59" name="Google Shape;559;p24"/>
          <p:cNvSpPr txBox="1"/>
          <p:nvPr/>
        </p:nvSpPr>
        <p:spPr>
          <a:xfrm>
            <a:off x="6225667" y="3504438"/>
            <a:ext cx="1108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ja-JP" sz="18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歳出総額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13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●●</a:t>
            </a:r>
            <a:r>
              <a:rPr i="0" lang="ja-JP" sz="13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億円</a:t>
            </a:r>
            <a:endParaRPr/>
          </a:p>
        </p:txBody>
      </p:sp>
      <p:sp>
        <p:nvSpPr>
          <p:cNvPr id="560" name="Google Shape;560;p24"/>
          <p:cNvSpPr txBox="1"/>
          <p:nvPr/>
        </p:nvSpPr>
        <p:spPr>
          <a:xfrm>
            <a:off x="809609" y="2590565"/>
            <a:ext cx="164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県の借金 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61" name="Google Shape;561;p24"/>
          <p:cNvSpPr txBox="1"/>
          <p:nvPr/>
        </p:nvSpPr>
        <p:spPr>
          <a:xfrm>
            <a:off x="6142396" y="1681536"/>
            <a:ext cx="28893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県の借金を返したりするため●.●%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cxnSp>
        <p:nvCxnSpPr>
          <p:cNvPr id="562" name="Google Shape;562;p24"/>
          <p:cNvCxnSpPr/>
          <p:nvPr/>
        </p:nvCxnSpPr>
        <p:spPr>
          <a:xfrm flipH="1" rot="10800000">
            <a:off x="7535954" y="2300785"/>
            <a:ext cx="141971" cy="3610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63" name="Google Shape;563;p24"/>
          <p:cNvSpPr txBox="1"/>
          <p:nvPr/>
        </p:nvSpPr>
        <p:spPr>
          <a:xfrm>
            <a:off x="7628829" y="4713262"/>
            <a:ext cx="1497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福祉や医療の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充実のため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64" name="Google Shape;564;p24"/>
          <p:cNvSpPr txBox="1"/>
          <p:nvPr/>
        </p:nvSpPr>
        <p:spPr>
          <a:xfrm>
            <a:off x="6142401" y="5462705"/>
            <a:ext cx="23181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教育や科学技術を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さかんにするため</a:t>
            </a: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に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65" name="Google Shape;565;p24"/>
          <p:cNvSpPr txBox="1"/>
          <p:nvPr/>
        </p:nvSpPr>
        <p:spPr>
          <a:xfrm>
            <a:off x="3621815" y="4547410"/>
            <a:ext cx="18354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農・林・水産業の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振興などのため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66" name="Google Shape;566;p24"/>
          <p:cNvSpPr txBox="1"/>
          <p:nvPr/>
        </p:nvSpPr>
        <p:spPr>
          <a:xfrm>
            <a:off x="3779647" y="3360368"/>
            <a:ext cx="2124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観光の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振興などのため 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67" name="Google Shape;567;p24"/>
          <p:cNvSpPr txBox="1"/>
          <p:nvPr/>
        </p:nvSpPr>
        <p:spPr>
          <a:xfrm>
            <a:off x="4864625" y="5424900"/>
            <a:ext cx="14973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道路・</a:t>
            </a: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河</a:t>
            </a: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川・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住宅の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充実のため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68" name="Google Shape;568;p24"/>
          <p:cNvSpPr txBox="1"/>
          <p:nvPr/>
        </p:nvSpPr>
        <p:spPr>
          <a:xfrm>
            <a:off x="1806167" y="3504438"/>
            <a:ext cx="1108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ja-JP" sz="18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歳入総額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13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●●</a:t>
            </a:r>
            <a:r>
              <a:rPr i="0" lang="ja-JP" sz="1300" u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億円</a:t>
            </a:r>
            <a:endParaRPr/>
          </a:p>
        </p:txBody>
      </p:sp>
      <p:cxnSp>
        <p:nvCxnSpPr>
          <p:cNvPr id="569" name="Google Shape;569;p24"/>
          <p:cNvCxnSpPr/>
          <p:nvPr/>
        </p:nvCxnSpPr>
        <p:spPr>
          <a:xfrm rot="10800000">
            <a:off x="5353000" y="4808785"/>
            <a:ext cx="436394" cy="4821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70" name="Google Shape;570;p24"/>
          <p:cNvCxnSpPr>
            <a:endCxn id="564" idx="0"/>
          </p:cNvCxnSpPr>
          <p:nvPr/>
        </p:nvCxnSpPr>
        <p:spPr>
          <a:xfrm>
            <a:off x="7284951" y="5174405"/>
            <a:ext cx="16500" cy="288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71" name="Google Shape;571;p24"/>
          <p:cNvCxnSpPr/>
          <p:nvPr/>
        </p:nvCxnSpPr>
        <p:spPr>
          <a:xfrm>
            <a:off x="7923021" y="4517917"/>
            <a:ext cx="321386" cy="21463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72" name="Google Shape;572;p24"/>
          <p:cNvCxnSpPr/>
          <p:nvPr/>
        </p:nvCxnSpPr>
        <p:spPr>
          <a:xfrm rot="10800000">
            <a:off x="5229186" y="3966646"/>
            <a:ext cx="247629" cy="17634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73" name="Google Shape;573;p24"/>
          <p:cNvSpPr txBox="1"/>
          <p:nvPr/>
        </p:nvSpPr>
        <p:spPr>
          <a:xfrm>
            <a:off x="7831990" y="4605540"/>
            <a:ext cx="149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いりょう</a:t>
            </a:r>
            <a:endParaRPr sz="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74" name="Google Shape;574;p24"/>
          <p:cNvSpPr txBox="1"/>
          <p:nvPr/>
        </p:nvSpPr>
        <p:spPr>
          <a:xfrm>
            <a:off x="7216378" y="4619552"/>
            <a:ext cx="149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ふくし</a:t>
            </a:r>
            <a:endParaRPr sz="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75" name="Google Shape;575;p2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76" name="Google Shape;576;p24"/>
          <p:cNvCxnSpPr/>
          <p:nvPr/>
        </p:nvCxnSpPr>
        <p:spPr>
          <a:xfrm flipH="1">
            <a:off x="6024194" y="5136472"/>
            <a:ext cx="280422" cy="25627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77" name="Google Shape;577;p24"/>
          <p:cNvSpPr txBox="1"/>
          <p:nvPr/>
        </p:nvSpPr>
        <p:spPr>
          <a:xfrm>
            <a:off x="5245614" y="2632536"/>
            <a:ext cx="1734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そのほか </a:t>
            </a:r>
            <a:endParaRPr sz="16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●.●%</a:t>
            </a:r>
            <a:endParaRPr/>
          </a:p>
        </p:txBody>
      </p:sp>
      <p:sp>
        <p:nvSpPr>
          <p:cNvPr id="578" name="Google Shape;578;p24"/>
          <p:cNvSpPr txBox="1"/>
          <p:nvPr/>
        </p:nvSpPr>
        <p:spPr>
          <a:xfrm>
            <a:off x="839740" y="130873"/>
            <a:ext cx="75713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税金の使いみちはどうやって決めるの？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583" name="Google Shape;5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040" y="479362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85" name="Google Shape;585;p25"/>
          <p:cNvSpPr txBox="1"/>
          <p:nvPr/>
        </p:nvSpPr>
        <p:spPr>
          <a:xfrm>
            <a:off x="843129" y="130873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税金は大切なもの</a:t>
            </a:r>
            <a:endParaRPr/>
          </a:p>
        </p:txBody>
      </p:sp>
      <p:sp>
        <p:nvSpPr>
          <p:cNvPr id="586" name="Google Shape;586;p25"/>
          <p:cNvSpPr/>
          <p:nvPr/>
        </p:nvSpPr>
        <p:spPr>
          <a:xfrm>
            <a:off x="188500" y="957025"/>
            <a:ext cx="9001200" cy="20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3000"/>
              <a:buFont typeface="Noto Sans JP"/>
              <a:buNone/>
            </a:pPr>
            <a:r>
              <a:rPr b="1" i="0" lang="ja-JP" sz="3000" u="none" cap="none" strike="noStrike">
                <a:solidFill>
                  <a:srgbClr val="EE7612"/>
                </a:solidFill>
                <a:latin typeface="Noto Sans JP"/>
                <a:ea typeface="Noto Sans JP"/>
                <a:cs typeface="Noto Sans JP"/>
                <a:sym typeface="Noto Sans JP"/>
              </a:rPr>
              <a:t>納税は国民の義務</a:t>
            </a:r>
            <a:endParaRPr b="1"/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税金がないと、わたしたちの生活は成り立たなくなります。</a:t>
            </a:r>
            <a:endParaRPr sz="17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税金は、社会の一員として暮らしていくために支払わなければならない</a:t>
            </a:r>
            <a:endParaRPr sz="17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会費のようなものです。税金を納めることは、国民の義務として憲法に定められています。</a:t>
            </a:r>
            <a:endParaRPr sz="17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587" name="Google Shape;587;p25"/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EE7612"/>
                </a:solidFill>
                <a:latin typeface="Noto Sans JP"/>
                <a:ea typeface="Noto Sans JP"/>
                <a:cs typeface="Noto Sans JP"/>
                <a:sym typeface="Noto Sans JP"/>
              </a:rPr>
              <a:t>ふりかえろう</a:t>
            </a:r>
            <a:r>
              <a:rPr b="1" lang="ja-JP" sz="11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b="1" lang="ja-JP" sz="11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ja-JP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https://www.nta.go.jp/publication/webtaxtv/201503/webtaxtv_wb.html</a:t>
            </a:r>
            <a:r>
              <a:rPr lang="ja-JP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（Web-TAX-TV）</a:t>
            </a:r>
            <a:endParaRPr/>
          </a:p>
        </p:txBody>
      </p:sp>
      <p:pic>
        <p:nvPicPr>
          <p:cNvPr id="588" name="Google Shape;58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形, おもちゃ, 挿絵 が含まれている画像&#10;&#10;自動的に生成された説明" id="589" name="Google Shape;58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118" y="3982175"/>
            <a:ext cx="1096023" cy="2445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25"/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591" name="Google Shape;591;p25"/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fmla="val -46982" name="adj1"/>
                <a:gd fmla="val 48074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5"/>
            <p:cNvSpPr txBox="1"/>
            <p:nvPr/>
          </p:nvSpPr>
          <p:spPr>
            <a:xfrm>
              <a:off x="2699037" y="4267938"/>
              <a:ext cx="159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ja-JP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税金がなぜ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ja-JP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必要かもう一度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ja-JP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考えてみよう</a:t>
              </a:r>
              <a:endParaRPr/>
            </a:p>
          </p:txBody>
        </p:sp>
      </p:grpSp>
      <p:grpSp>
        <p:nvGrpSpPr>
          <p:cNvPr id="593" name="Google Shape;593;p25"/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594" name="Google Shape;594;p25"/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fmla="val 52207" name="adj1"/>
                <a:gd fmla="val 35937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5"/>
            <p:cNvSpPr txBox="1"/>
            <p:nvPr/>
          </p:nvSpPr>
          <p:spPr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ja-JP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誰がどのように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ja-JP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税金の使いみちを決めているか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ja-JP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調べてみよう</a:t>
              </a:r>
              <a:endParaRPr/>
            </a:p>
          </p:txBody>
        </p:sp>
      </p:grpSp>
      <p:sp>
        <p:nvSpPr>
          <p:cNvPr id="596" name="Google Shape;596;p25"/>
          <p:cNvSpPr txBox="1"/>
          <p:nvPr/>
        </p:nvSpPr>
        <p:spPr>
          <a:xfrm>
            <a:off x="198896" y="817361"/>
            <a:ext cx="90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E7612"/>
                </a:solidFill>
                <a:latin typeface="Noto Sans JP"/>
                <a:ea typeface="Noto Sans JP"/>
                <a:cs typeface="Noto Sans JP"/>
                <a:sym typeface="Noto Sans JP"/>
              </a:rPr>
              <a:t>のうぜい</a:t>
            </a:r>
            <a:endParaRPr b="1"/>
          </a:p>
        </p:txBody>
      </p:sp>
      <p:grpSp>
        <p:nvGrpSpPr>
          <p:cNvPr id="597" name="Google Shape;597;p25"/>
          <p:cNvGrpSpPr/>
          <p:nvPr/>
        </p:nvGrpSpPr>
        <p:grpSpPr>
          <a:xfrm>
            <a:off x="179388" y="2759671"/>
            <a:ext cx="8776123" cy="992193"/>
            <a:chOff x="179388" y="2759671"/>
            <a:chExt cx="8776123" cy="992193"/>
          </a:xfrm>
        </p:grpSpPr>
        <p:grpSp>
          <p:nvGrpSpPr>
            <p:cNvPr id="598" name="Google Shape;598;p25"/>
            <p:cNvGrpSpPr/>
            <p:nvPr/>
          </p:nvGrpSpPr>
          <p:grpSpPr>
            <a:xfrm>
              <a:off x="179388" y="2759671"/>
              <a:ext cx="8776123" cy="992193"/>
              <a:chOff x="179388" y="2615771"/>
              <a:chExt cx="8776123" cy="992193"/>
            </a:xfrm>
          </p:grpSpPr>
          <p:sp>
            <p:nvSpPr>
              <p:cNvPr id="599" name="Google Shape;599;p25"/>
              <p:cNvSpPr/>
              <p:nvPr/>
            </p:nvSpPr>
            <p:spPr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B96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600" name="Google Shape;600;p25"/>
              <p:cNvSpPr/>
              <p:nvPr/>
            </p:nvSpPr>
            <p:spPr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2000">
                    <a:solidFill>
                      <a:srgbClr val="FFFFFF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日本国憲法</a:t>
                </a:r>
                <a:endParaRPr sz="2000">
                  <a:solidFill>
                    <a:srgbClr val="FFFFFF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800">
                    <a:solidFill>
                      <a:srgbClr val="FFFFFF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第</a:t>
                </a:r>
                <a:r>
                  <a:rPr lang="ja-JP" sz="2000">
                    <a:solidFill>
                      <a:srgbClr val="FFFFFF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３０</a:t>
                </a:r>
                <a:r>
                  <a:rPr lang="ja-JP" sz="1800">
                    <a:solidFill>
                      <a:srgbClr val="FFFFFF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条</a:t>
                </a:r>
                <a:endParaRPr sz="2000">
                  <a:solidFill>
                    <a:srgbClr val="FFFFFF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601" name="Google Shape;601;p25"/>
              <p:cNvSpPr/>
              <p:nvPr/>
            </p:nvSpPr>
            <p:spPr>
              <a:xfrm>
                <a:off x="2719852" y="2701419"/>
                <a:ext cx="5765242" cy="835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2100">
                    <a:solidFill>
                      <a:srgbClr val="EE7612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国民は、法律の定めるところにより、</a:t>
                </a:r>
                <a:endParaRPr b="1" sz="2100">
                  <a:solidFill>
                    <a:srgbClr val="EE7612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2100">
                    <a:solidFill>
                      <a:srgbClr val="EE7612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納税の義務を負ふ。</a:t>
                </a:r>
                <a:r>
                  <a:rPr b="1" lang="ja-JP" sz="1900">
                    <a:solidFill>
                      <a:srgbClr val="EE7612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（納税の義務）</a:t>
                </a:r>
                <a:endParaRPr/>
              </a:p>
            </p:txBody>
          </p:sp>
        </p:grpSp>
        <p:sp>
          <p:nvSpPr>
            <p:cNvPr id="602" name="Google Shape;602;p25"/>
            <p:cNvSpPr txBox="1"/>
            <p:nvPr/>
          </p:nvSpPr>
          <p:spPr>
            <a:xfrm>
              <a:off x="6070681" y="3201962"/>
              <a:ext cx="780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700">
                  <a:solidFill>
                    <a:srgbClr val="EE761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のうぜい</a:t>
              </a:r>
              <a:endParaRPr b="1"/>
            </a:p>
          </p:txBody>
        </p:sp>
        <p:sp>
          <p:nvSpPr>
            <p:cNvPr id="603" name="Google Shape;603;p25"/>
            <p:cNvSpPr txBox="1"/>
            <p:nvPr/>
          </p:nvSpPr>
          <p:spPr>
            <a:xfrm>
              <a:off x="3414602" y="3191555"/>
              <a:ext cx="780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700">
                  <a:solidFill>
                    <a:srgbClr val="EE761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のうぜい</a:t>
              </a:r>
              <a:endParaRPr b="1"/>
            </a:p>
          </p:txBody>
        </p:sp>
      </p:grpSp>
      <p:sp>
        <p:nvSpPr>
          <p:cNvPr id="604" name="Google Shape;604;p25"/>
          <p:cNvSpPr txBox="1"/>
          <p:nvPr/>
        </p:nvSpPr>
        <p:spPr>
          <a:xfrm>
            <a:off x="3142473" y="2229198"/>
            <a:ext cx="504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6"/>
          <p:cNvSpPr/>
          <p:nvPr/>
        </p:nvSpPr>
        <p:spPr>
          <a:xfrm>
            <a:off x="1997371" y="1552505"/>
            <a:ext cx="590747" cy="4540791"/>
          </a:xfrm>
          <a:custGeom>
            <a:rect b="b" l="l" r="r" t="t"/>
            <a:pathLst>
              <a:path extrusionOk="0" h="4720281" w="630194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334" y="112671"/>
            <a:ext cx="606279" cy="60206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13" name="Google Shape;613;p26"/>
          <p:cNvSpPr txBox="1"/>
          <p:nvPr/>
        </p:nvSpPr>
        <p:spPr>
          <a:xfrm>
            <a:off x="-25" y="9144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0CC"/>
              </a:buClr>
              <a:buSzPts val="1200"/>
              <a:buFont typeface="Noto Sans JP"/>
              <a:buNone/>
            </a:pPr>
            <a:r>
              <a:rPr lang="ja-JP" sz="1300">
                <a:solidFill>
                  <a:srgbClr val="6560CC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税金について、もっと詳しく知りたい人は、</a:t>
            </a:r>
            <a:r>
              <a:rPr lang="ja-JP" sz="1800" u="sng">
                <a:solidFill>
                  <a:srgbClr val="FF0000"/>
                </a:solidFill>
                <a:latin typeface="Noto Sans JP"/>
                <a:ea typeface="Noto Sans JP"/>
                <a:cs typeface="Noto Sans JP"/>
                <a:sym typeface="Noto Sans JP"/>
              </a:rPr>
              <a:t>国税庁ホームページの「税の学習コーナー」</a:t>
            </a:r>
            <a:r>
              <a:rPr lang="ja-JP" sz="1300">
                <a:solidFill>
                  <a:srgbClr val="6560CC"/>
                </a:solidFill>
                <a:latin typeface="Noto Sans JP"/>
                <a:ea typeface="Noto Sans JP"/>
                <a:cs typeface="Noto Sans JP"/>
                <a:sym typeface="Noto Sans JP"/>
              </a:rPr>
              <a:t>を見てね。</a:t>
            </a:r>
            <a:endParaRPr sz="1300"/>
          </a:p>
        </p:txBody>
      </p:sp>
      <p:sp>
        <p:nvSpPr>
          <p:cNvPr id="614" name="Google Shape;614;p26"/>
          <p:cNvSpPr txBox="1"/>
          <p:nvPr/>
        </p:nvSpPr>
        <p:spPr>
          <a:xfrm>
            <a:off x="2123728" y="130873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JP"/>
              <a:buNone/>
            </a:pPr>
            <a:r>
              <a:rPr lang="ja-JP" sz="3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税の学習コーナー</a:t>
            </a:r>
            <a:endParaRPr/>
          </a:p>
        </p:txBody>
      </p:sp>
      <p:sp>
        <p:nvSpPr>
          <p:cNvPr id="615" name="Google Shape;615;p26"/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5F5ACA"/>
                </a:solidFill>
                <a:latin typeface="Noto Sans JP"/>
                <a:ea typeface="Noto Sans JP"/>
                <a:cs typeface="Noto Sans JP"/>
                <a:sym typeface="Noto Sans JP"/>
              </a:rPr>
              <a:t>税の学習コーナー</a:t>
            </a:r>
            <a:r>
              <a:rPr lang="ja-JP" sz="11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ja-JP" sz="11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ja-JP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https://www.nta.go.jp/taxes/kids/index.htm</a:t>
            </a:r>
            <a:endParaRPr sz="11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616" name="Google Shape;61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8118" y="1469374"/>
            <a:ext cx="6253372" cy="471425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17" name="Google Shape;617;p26"/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618" name="Google Shape;618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パソコンの画面&#10;&#10;自動的に生成された説明" id="619" name="Google Shape;619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6"/>
            <p:cNvPicPr preferRelativeResize="0"/>
            <p:nvPr/>
          </p:nvPicPr>
          <p:blipFill rotWithShape="1">
            <a:blip r:embed="rId5">
              <a:alphaModFix/>
            </a:blip>
            <a:srcRect b="18851" l="1501" r="1674" t="1897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843129" y="130873"/>
            <a:ext cx="67505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ワーク：税金について考えてみよう</a:t>
            </a:r>
            <a:endParaRPr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108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5881623" y="4876952"/>
            <a:ext cx="2885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国税は、「国に納める税金」、</a:t>
            </a:r>
            <a:endParaRPr sz="14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地方税は「都道府県や市区町村に</a:t>
            </a:r>
            <a:endParaRPr sz="14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納める税金」です。</a:t>
            </a:r>
            <a:endParaRPr/>
          </a:p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43129" y="130873"/>
            <a:ext cx="55194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生活の中で関わりのある税金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208906" y="990010"/>
            <a:ext cx="83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次のようなときには、どんな税金がかかるでしょうか？？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cxnSp>
        <p:nvCxnSpPr>
          <p:cNvPr id="128" name="Google Shape;128;p15"/>
          <p:cNvCxnSpPr/>
          <p:nvPr/>
        </p:nvCxnSpPr>
        <p:spPr>
          <a:xfrm>
            <a:off x="179388" y="1484784"/>
            <a:ext cx="8785225" cy="0"/>
          </a:xfrm>
          <a:prstGeom prst="straightConnector1">
            <a:avLst/>
          </a:prstGeom>
          <a:noFill/>
          <a:ln cap="flat" cmpd="sng" w="19050">
            <a:solidFill>
              <a:srgbClr val="26C1F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5"/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0DABDD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税金の種類は約</a:t>
            </a:r>
            <a:r>
              <a:rPr lang="ja-JP" sz="1800">
                <a:solidFill>
                  <a:srgbClr val="0DABDD"/>
                </a:solidFill>
              </a:rPr>
              <a:t>50</a:t>
            </a:r>
            <a:r>
              <a:rPr lang="ja-JP" sz="1800">
                <a:solidFill>
                  <a:srgbClr val="0DABDD"/>
                </a:solidFill>
                <a:latin typeface="Noto Sans JP"/>
                <a:ea typeface="Noto Sans JP"/>
                <a:cs typeface="Noto Sans JP"/>
                <a:sym typeface="Noto Sans JP"/>
              </a:rPr>
              <a:t>種類あります。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878183" y="6493840"/>
            <a:ext cx="765302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0D85AF"/>
                </a:solidFill>
                <a:latin typeface="Noto Sans JP"/>
                <a:ea typeface="Noto Sans JP"/>
                <a:cs typeface="Noto Sans JP"/>
                <a:sym typeface="Noto Sans JP"/>
              </a:rPr>
              <a:t>詳しく学ぼう：財務省キッズコーナーファイナンスらんど</a:t>
            </a:r>
            <a:r>
              <a:rPr b="1" lang="ja-JP" sz="1100">
                <a:solidFill>
                  <a:srgbClr val="0D85AF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ja-JP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https://www.mof.go.jp/kids/2018</a:t>
            </a:r>
            <a:r>
              <a:rPr lang="ja-JP" sz="11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（財務省HP）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アイコン&#10;&#10;自動的に生成された説明" id="132" name="Google Shape;1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560" y="4611508"/>
            <a:ext cx="1354704" cy="126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/>
          <p:nvPr/>
        </p:nvSpPr>
        <p:spPr>
          <a:xfrm>
            <a:off x="767100" y="5754105"/>
            <a:ext cx="1607965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自動車税</a:t>
            </a:r>
            <a:r>
              <a:rPr lang="ja-JP" sz="11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（地方税）</a:t>
            </a:r>
            <a:endParaRPr sz="1400">
              <a:solidFill>
                <a:srgbClr val="E22626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部屋 が含まれている画像&#10;&#10;自動的に生成された説明" id="135" name="Google Shape;13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6451" y="4608319"/>
            <a:ext cx="1630470" cy="131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5"/>
          <p:cNvGrpSpPr/>
          <p:nvPr/>
        </p:nvGrpSpPr>
        <p:grpSpPr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137" name="Google Shape;137;p15"/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rgbClr val="0C5B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1" anchor="b" bIns="45700" lIns="144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E2262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入湯税</a:t>
              </a:r>
              <a:r>
                <a:rPr lang="ja-JP" sz="1100">
                  <a:solidFill>
                    <a:srgbClr val="E2262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（地方税）</a:t>
              </a:r>
              <a:endParaRPr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5176324" y="5919421"/>
              <a:ext cx="89145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700">
                  <a:solidFill>
                    <a:srgbClr val="C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にゅうとうぜい</a:t>
              </a:r>
              <a:endParaRPr/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278831" y="3934731"/>
            <a:ext cx="27602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※住民税とは、都道府県税と市（区）町村民税を</a:t>
            </a:r>
            <a:endParaRPr sz="9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87313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 合わせた呼び方です。</a:t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図形&#10;&#10;自動的に生成された説明" id="143" name="Google Shape;14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7695" y="2503689"/>
            <a:ext cx="1567982" cy="10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おもちゃ, 挿絵 が含まれている画像&#10;&#10;自動的に生成された説明" id="145" name="Google Shape;14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0785" y="2366882"/>
            <a:ext cx="1822307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270057" y="3553398"/>
            <a:ext cx="2682900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所得税</a:t>
            </a:r>
            <a:r>
              <a:rPr lang="ja-JP" sz="11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（国税）</a:t>
            </a:r>
            <a:r>
              <a:rPr lang="ja-JP" sz="12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・</a:t>
            </a:r>
            <a:r>
              <a:rPr lang="ja-JP"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住民税</a:t>
            </a:r>
            <a:r>
              <a:rPr lang="ja-JP" sz="11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（地方税）</a:t>
            </a:r>
            <a:endParaRPr sz="1200">
              <a:solidFill>
                <a:srgbClr val="E22626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3613531" y="3553398"/>
            <a:ext cx="1821300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12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固定資産税</a:t>
            </a:r>
            <a:r>
              <a:rPr lang="ja-JP" sz="11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（地方税）</a:t>
            </a:r>
            <a:endParaRPr sz="1400">
              <a:solidFill>
                <a:srgbClr val="E22626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3715742" y="3528393"/>
            <a:ext cx="1005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700">
                <a:solidFill>
                  <a:srgbClr val="C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こていしさんぜい</a:t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866176" y="3553398"/>
            <a:ext cx="2998500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消費税</a:t>
            </a:r>
            <a:r>
              <a:rPr lang="ja-JP" sz="11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（国税）</a:t>
            </a:r>
            <a:r>
              <a:rPr lang="ja-JP" sz="14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・地方消費税</a:t>
            </a:r>
            <a:r>
              <a:rPr lang="ja-JP" sz="1100">
                <a:solidFill>
                  <a:srgbClr val="E22626"/>
                </a:solidFill>
                <a:latin typeface="Noto Sans JP"/>
                <a:ea typeface="Noto Sans JP"/>
                <a:cs typeface="Noto Sans JP"/>
                <a:sym typeface="Noto Sans JP"/>
              </a:rPr>
              <a:t>（地方税）</a:t>
            </a:r>
            <a:endParaRPr sz="1400">
              <a:solidFill>
                <a:srgbClr val="E22626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7139674" y="4805948"/>
            <a:ext cx="341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 sz="1500"/>
          </a:p>
        </p:txBody>
      </p:sp>
      <p:sp>
        <p:nvSpPr>
          <p:cNvPr id="151" name="Google Shape;151;p15"/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>
              <a:gd fmla="val 50000" name="adj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5902465" y="5359771"/>
            <a:ext cx="341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 sz="1500"/>
          </a:p>
        </p:txBody>
      </p:sp>
      <p:sp>
        <p:nvSpPr>
          <p:cNvPr id="153" name="Google Shape;153;p15"/>
          <p:cNvSpPr/>
          <p:nvPr/>
        </p:nvSpPr>
        <p:spPr>
          <a:xfrm>
            <a:off x="555960" y="1586150"/>
            <a:ext cx="3600300" cy="2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82102" y="2101275"/>
            <a:ext cx="210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0C5B9C"/>
                </a:solidFill>
                <a:latin typeface="Noto Sans JP"/>
                <a:ea typeface="Noto Sans JP"/>
                <a:cs typeface="Noto Sans JP"/>
                <a:sym typeface="Noto Sans JP"/>
              </a:rPr>
              <a:t>給料をもらったら！？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3461101" y="2101275"/>
            <a:ext cx="210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0C5B9C"/>
                </a:solidFill>
                <a:latin typeface="Noto Sans JP"/>
                <a:ea typeface="Noto Sans JP"/>
                <a:cs typeface="Noto Sans JP"/>
                <a:sym typeface="Noto Sans JP"/>
              </a:rPr>
              <a:t>家を持っていると！？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6022686" y="2101275"/>
            <a:ext cx="299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0C5B9C"/>
                </a:solidFill>
                <a:latin typeface="Noto Sans JP"/>
                <a:ea typeface="Noto Sans JP"/>
                <a:cs typeface="Noto Sans JP"/>
                <a:sym typeface="Noto Sans JP"/>
              </a:rPr>
              <a:t>お店でお買い物をしたときは！？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520502" y="4375600"/>
            <a:ext cx="203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0C5B9C"/>
                </a:solidFill>
                <a:latin typeface="Noto Sans JP"/>
                <a:ea typeface="Noto Sans JP"/>
                <a:cs typeface="Noto Sans JP"/>
                <a:sym typeface="Noto Sans JP"/>
              </a:rPr>
              <a:t>車を持っていると！？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3347251" y="4375600"/>
            <a:ext cx="233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>
                <a:solidFill>
                  <a:srgbClr val="0C5B9C"/>
                </a:solidFill>
                <a:latin typeface="Noto Sans JP"/>
                <a:ea typeface="Noto Sans JP"/>
                <a:cs typeface="Noto Sans JP"/>
                <a:sym typeface="Noto Sans JP"/>
              </a:rPr>
              <a:t>温泉に入ったときは！？</a:t>
            </a:r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179388" y="2005750"/>
            <a:ext cx="8841798" cy="4331100"/>
            <a:chOff x="179388" y="-4631538"/>
            <a:chExt cx="8841798" cy="4331100"/>
          </a:xfrm>
        </p:grpSpPr>
        <p:sp>
          <p:nvSpPr>
            <p:cNvPr id="161" name="Google Shape;161;p15"/>
            <p:cNvSpPr/>
            <p:nvPr/>
          </p:nvSpPr>
          <p:spPr>
            <a:xfrm>
              <a:off x="179388" y="-4631538"/>
              <a:ext cx="8785200" cy="4331100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698758" y="-1965605"/>
              <a:ext cx="1676400" cy="144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アイコン&#10;&#10;自動的に生成された説明" id="163" name="Google Shape;16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5"/>
            <p:cNvSpPr txBox="1"/>
            <p:nvPr/>
          </p:nvSpPr>
          <p:spPr>
            <a:xfrm>
              <a:off x="520502" y="-2261688"/>
              <a:ext cx="2031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0C5B9C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車を持っていると！？</a:t>
              </a:r>
              <a:endParaRPr/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3347251" y="-2261688"/>
              <a:ext cx="233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0C5B9C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温泉に入ったときは！？</a:t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613532" y="-1965605"/>
              <a:ext cx="1676400" cy="144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部屋 が含まれている画像&#10;&#10;自動的に生成された説明" id="167" name="Google Shape;16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15"/>
            <p:cNvSpPr/>
            <p:nvPr/>
          </p:nvSpPr>
          <p:spPr>
            <a:xfrm>
              <a:off x="698758" y="-4225573"/>
              <a:ext cx="1676400" cy="144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5"/>
            <p:cNvSpPr/>
            <p:nvPr/>
          </p:nvSpPr>
          <p:spPr>
            <a:xfrm>
              <a:off x="3613532" y="-4225573"/>
              <a:ext cx="1676400" cy="144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図形&#10;&#10;自動的に生成された説明" id="171" name="Google Shape;171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5"/>
            <p:cNvSpPr/>
            <p:nvPr/>
          </p:nvSpPr>
          <p:spPr>
            <a:xfrm>
              <a:off x="6683784" y="-4225573"/>
              <a:ext cx="1676400" cy="144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おもちゃ, 挿絵 が含まれている画像&#10;&#10;自動的に生成された説明" id="173" name="Google Shape;173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5"/>
            <p:cNvSpPr txBox="1"/>
            <p:nvPr/>
          </p:nvSpPr>
          <p:spPr>
            <a:xfrm>
              <a:off x="482102" y="-4536013"/>
              <a:ext cx="2108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0C5B9C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給料をもらったら！？</a:t>
              </a:r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3461101" y="-4536013"/>
              <a:ext cx="2108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0C5B9C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家を持っていると！？</a:t>
              </a: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6022686" y="-4536013"/>
              <a:ext cx="2998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rgbClr val="0C5B9C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お店でお買い物をしたときは！？</a:t>
              </a:r>
              <a:endParaRPr/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-61942" y="6007185"/>
            <a:ext cx="972222" cy="850815"/>
            <a:chOff x="-61944" y="5996310"/>
            <a:chExt cx="972222" cy="850815"/>
          </a:xfrm>
        </p:grpSpPr>
        <p:sp>
          <p:nvSpPr>
            <p:cNvPr id="178" name="Google Shape;178;p15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-61944" y="6235709"/>
              <a:ext cx="9039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134CBD"/>
                  </a:solidFill>
                </a:rPr>
                <a:t>もっと</a:t>
              </a:r>
              <a:endParaRPr b="1" i="0" sz="1350">
                <a:solidFill>
                  <a:srgbClr val="134CBD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350">
                  <a:solidFill>
                    <a:srgbClr val="134CBD"/>
                  </a:solidFill>
                </a:rPr>
                <a:t>くわしく</a:t>
              </a:r>
              <a:endParaRPr b="1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6"/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188" name="Google Shape;188;p16"/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消費者</a:t>
              </a:r>
              <a:endParaRPr/>
            </a:p>
          </p:txBody>
        </p:sp>
        <p:pic>
          <p:nvPicPr>
            <p:cNvPr id="190" name="Google Shape;19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6"/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fmla="val 9091" name="adj"/>
              </a:avLst>
            </a:prstGeom>
            <a:solidFill>
              <a:srgbClr val="A4E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ゲーム</a:t>
              </a:r>
              <a:endParaRPr sz="10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1,100円</a:t>
              </a:r>
              <a:endParaRPr sz="11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grpSp>
          <p:nvGrpSpPr>
            <p:cNvPr id="192" name="Google Shape;192;p16"/>
            <p:cNvGrpSpPr/>
            <p:nvPr/>
          </p:nvGrpSpPr>
          <p:grpSpPr>
            <a:xfrm>
              <a:off x="321213" y="2939304"/>
              <a:ext cx="2106600" cy="778800"/>
              <a:chOff x="321213" y="2939304"/>
              <a:chExt cx="2106600" cy="778800"/>
            </a:xfrm>
          </p:grpSpPr>
          <p:sp>
            <p:nvSpPr>
              <p:cNvPr id="193" name="Google Shape;193;p16"/>
              <p:cNvSpPr txBox="1"/>
              <p:nvPr/>
            </p:nvSpPr>
            <p:spPr>
              <a:xfrm>
                <a:off x="321213" y="2939304"/>
                <a:ext cx="2106600" cy="7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ja-JP" sz="12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品物の金額1,000円と一緒に</a:t>
                </a:r>
                <a:endParaRPr b="0" i="0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ja-JP" sz="12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消費税100円を支払う。</a:t>
                </a:r>
                <a:endParaRPr b="0" i="0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ja-JP" sz="11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(消費税を</a:t>
                </a:r>
                <a:r>
                  <a:rPr lang="ja-JP" sz="11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負担する</a:t>
                </a:r>
                <a:r>
                  <a:rPr b="0" i="0" lang="ja-JP" sz="11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)</a:t>
                </a:r>
                <a:endParaRPr b="0" sz="11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194" name="Google Shape;194;p16"/>
              <p:cNvSpPr txBox="1"/>
              <p:nvPr/>
            </p:nvSpPr>
            <p:spPr>
              <a:xfrm>
                <a:off x="970514" y="3387778"/>
                <a:ext cx="377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ふたん</a:t>
                </a:r>
                <a:endParaRPr/>
              </a:p>
            </p:txBody>
          </p:sp>
        </p:grpSp>
      </p:grpSp>
      <p:sp>
        <p:nvSpPr>
          <p:cNvPr id="195" name="Google Shape;195;p16"/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fmla="val 50000" name="adj1"/>
              <a:gd fmla="val 48772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16"/>
          <p:cNvGrpSpPr/>
          <p:nvPr/>
        </p:nvGrpSpPr>
        <p:grpSpPr>
          <a:xfrm>
            <a:off x="1791605" y="1850936"/>
            <a:ext cx="1300695" cy="694390"/>
            <a:chOff x="1671494" y="1379373"/>
            <a:chExt cx="1300695" cy="694390"/>
          </a:xfrm>
        </p:grpSpPr>
        <p:pic>
          <p:nvPicPr>
            <p:cNvPr id="197" name="Google Shape;19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198;p16"/>
            <p:cNvGrpSpPr/>
            <p:nvPr/>
          </p:nvGrpSpPr>
          <p:grpSpPr>
            <a:xfrm>
              <a:off x="1671494" y="1379373"/>
              <a:ext cx="1300695" cy="614174"/>
              <a:chOff x="1671494" y="1379373"/>
              <a:chExt cx="1300695" cy="614174"/>
            </a:xfrm>
          </p:grpSpPr>
          <p:grpSp>
            <p:nvGrpSpPr>
              <p:cNvPr id="199" name="Google Shape;199;p16"/>
              <p:cNvGrpSpPr/>
              <p:nvPr/>
            </p:nvGrpSpPr>
            <p:grpSpPr>
              <a:xfrm>
                <a:off x="1937875" y="1379373"/>
                <a:ext cx="1034314" cy="405111"/>
                <a:chOff x="2029654" y="2236872"/>
                <a:chExt cx="1249800" cy="489512"/>
              </a:xfrm>
            </p:grpSpPr>
            <p:pic>
              <p:nvPicPr>
                <p:cNvPr descr="図形&#10;&#10;自動的に生成された説明" id="200" name="Google Shape;200;p1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1" name="Google Shape;201;p16"/>
                <p:cNvSpPr txBox="1"/>
                <p:nvPr/>
              </p:nvSpPr>
              <p:spPr>
                <a:xfrm>
                  <a:off x="2029654" y="2293629"/>
                  <a:ext cx="1249800" cy="37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-JP">
                      <a:solidFill>
                        <a:schemeClr val="lt1"/>
                      </a:solidFill>
                      <a:latin typeface="Noto Sans JP"/>
                      <a:ea typeface="Noto Sans JP"/>
                      <a:cs typeface="Noto Sans JP"/>
                      <a:sym typeface="Noto Sans JP"/>
                    </a:rPr>
                    <a:t>１０００</a:t>
                  </a:r>
                  <a:endParaRPr sz="1300"/>
                </a:p>
              </p:txBody>
            </p:sp>
          </p:grpSp>
          <p:sp>
            <p:nvSpPr>
              <p:cNvPr id="202" name="Google Shape;202;p16"/>
              <p:cNvSpPr txBox="1"/>
              <p:nvPr/>
            </p:nvSpPr>
            <p:spPr>
              <a:xfrm>
                <a:off x="1671494" y="1739747"/>
                <a:ext cx="588600" cy="2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50">
                    <a:solidFill>
                      <a:schemeClr val="lt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１００</a:t>
                </a:r>
                <a:endParaRPr/>
              </a:p>
            </p:txBody>
          </p:sp>
        </p:grpSp>
      </p:grpSp>
      <p:grpSp>
        <p:nvGrpSpPr>
          <p:cNvPr id="203" name="Google Shape;203;p16"/>
          <p:cNvGrpSpPr/>
          <p:nvPr/>
        </p:nvGrpSpPr>
        <p:grpSpPr>
          <a:xfrm>
            <a:off x="5302247" y="2116353"/>
            <a:ext cx="525600" cy="373627"/>
            <a:chOff x="5201690" y="2072885"/>
            <a:chExt cx="525600" cy="373627"/>
          </a:xfrm>
        </p:grpSpPr>
        <p:pic>
          <p:nvPicPr>
            <p:cNvPr id="204" name="Google Shape;204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6"/>
            <p:cNvSpPr txBox="1"/>
            <p:nvPr/>
          </p:nvSpPr>
          <p:spPr>
            <a:xfrm>
              <a:off x="5201690" y="2152865"/>
              <a:ext cx="525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１００</a:t>
              </a:r>
              <a:endParaRPr/>
            </a:p>
          </p:txBody>
        </p:sp>
      </p:grpSp>
      <p:sp>
        <p:nvSpPr>
          <p:cNvPr id="206" name="Google Shape;206;p16"/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fmla="val 50000" name="adj1"/>
              <a:gd fmla="val 55337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"/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6"/>
          <p:cNvGrpSpPr/>
          <p:nvPr/>
        </p:nvGrpSpPr>
        <p:grpSpPr>
          <a:xfrm>
            <a:off x="5307284" y="3579752"/>
            <a:ext cx="543900" cy="373627"/>
            <a:chOff x="5206727" y="3468591"/>
            <a:chExt cx="543900" cy="373627"/>
          </a:xfrm>
        </p:grpSpPr>
        <p:pic>
          <p:nvPicPr>
            <p:cNvPr id="209" name="Google Shape;209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6"/>
            <p:cNvSpPr txBox="1"/>
            <p:nvPr/>
          </p:nvSpPr>
          <p:spPr>
            <a:xfrm>
              <a:off x="5206727" y="3553347"/>
              <a:ext cx="543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１００</a:t>
              </a:r>
              <a:endParaRPr/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212" name="Google Shape;212;p16"/>
            <p:cNvSpPr/>
            <p:nvPr/>
          </p:nvSpPr>
          <p:spPr>
            <a:xfrm>
              <a:off x="3188676" y="3909698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日本銀行</a:t>
              </a: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3204878" y="4386091"/>
              <a:ext cx="40062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預けられた消費税を国のお金 </a:t>
              </a:r>
              <a:r>
                <a:rPr b="0" i="0" lang="ja-JP" sz="11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(国庫金)</a:t>
              </a: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 として保管する。</a:t>
              </a:r>
              <a:endParaRPr b="0" i="0" sz="12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415696" y="3913546"/>
              <a:ext cx="437094" cy="8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Noto Sans JP"/>
                <a:buNone/>
              </a:pPr>
              <a:r>
                <a:rPr lang="ja-JP" sz="5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にっぽん</a:t>
              </a:r>
              <a:endParaRPr/>
            </a:p>
          </p:txBody>
        </p:sp>
      </p:grpSp>
      <p:sp>
        <p:nvSpPr>
          <p:cNvPr id="216" name="Google Shape;216;p16"/>
          <p:cNvSpPr/>
          <p:nvPr/>
        </p:nvSpPr>
        <p:spPr>
          <a:xfrm rot="10800000">
            <a:off x="4510224" y="5007376"/>
            <a:ext cx="338400" cy="429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6"/>
          <p:cNvGrpSpPr/>
          <p:nvPr/>
        </p:nvGrpSpPr>
        <p:grpSpPr>
          <a:xfrm>
            <a:off x="3623139" y="4977316"/>
            <a:ext cx="785448" cy="472414"/>
            <a:chOff x="3544755" y="4870455"/>
            <a:chExt cx="863837" cy="519561"/>
          </a:xfrm>
        </p:grpSpPr>
        <p:sp>
          <p:nvSpPr>
            <p:cNvPr id="218" name="Google Shape;218;p16"/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6"/>
            <p:cNvSpPr txBox="1"/>
            <p:nvPr/>
          </p:nvSpPr>
          <p:spPr>
            <a:xfrm>
              <a:off x="3545032" y="4958734"/>
              <a:ext cx="837771" cy="355417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5400000" dist="19050">
                <a:srgbClr val="000000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5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７８円</a:t>
              </a:r>
              <a:endParaRPr b="1" sz="15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sp>
        <p:nvSpPr>
          <p:cNvPr id="223" name="Google Shape;223;p16"/>
          <p:cNvSpPr/>
          <p:nvPr/>
        </p:nvSpPr>
        <p:spPr>
          <a:xfrm rot="10800000">
            <a:off x="7714144" y="5004152"/>
            <a:ext cx="338400" cy="429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16"/>
          <p:cNvGrpSpPr/>
          <p:nvPr/>
        </p:nvGrpSpPr>
        <p:grpSpPr>
          <a:xfrm>
            <a:off x="6820277" y="4977317"/>
            <a:ext cx="785453" cy="472414"/>
            <a:chOff x="6741856" y="4870455"/>
            <a:chExt cx="863837" cy="519561"/>
          </a:xfrm>
        </p:grpSpPr>
        <p:sp>
          <p:nvSpPr>
            <p:cNvPr id="225" name="Google Shape;225;p16"/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16"/>
            <p:cNvSpPr txBox="1"/>
            <p:nvPr/>
          </p:nvSpPr>
          <p:spPr>
            <a:xfrm>
              <a:off x="6747809" y="4956568"/>
              <a:ext cx="837769" cy="355417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5400000" dist="19050">
                <a:srgbClr val="000000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5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２２円</a:t>
              </a:r>
              <a:endParaRPr b="1" sz="15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230" name="Google Shape;230;p16"/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231" name="Google Shape;231;p16"/>
            <p:cNvSpPr/>
            <p:nvPr/>
          </p:nvSpPr>
          <p:spPr>
            <a:xfrm>
              <a:off x="3188676" y="5494198"/>
              <a:ext cx="2823484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国（国税）</a:t>
              </a:r>
              <a:endParaRPr sz="16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233" name="Google Shape;233;p16"/>
            <p:cNvSpPr txBox="1"/>
            <p:nvPr/>
          </p:nvSpPr>
          <p:spPr>
            <a:xfrm>
              <a:off x="4243590" y="5920259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4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７</a:t>
              </a:r>
              <a:r>
                <a:rPr lang="ja-JP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.</a:t>
              </a:r>
              <a:r>
                <a:rPr b="0" i="0" lang="ja-JP" sz="14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８％</a:t>
              </a:r>
              <a:endParaRPr b="0" i="0" sz="14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234" name="Google Shape;234;p16"/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235" name="Google Shape;235;p16"/>
            <p:cNvSpPr/>
            <p:nvPr/>
          </p:nvSpPr>
          <p:spPr>
            <a:xfrm>
              <a:off x="6213137" y="5494198"/>
              <a:ext cx="2751476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地方（地方税）</a:t>
              </a:r>
              <a:endParaRPr/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7107639" y="5920259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２</a:t>
              </a:r>
              <a:r>
                <a:rPr lang="ja-JP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.</a:t>
              </a:r>
              <a:r>
                <a:rPr b="0" i="0" lang="ja-JP" sz="14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２％</a:t>
              </a:r>
              <a:endParaRPr b="0" i="0" sz="14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806814" y="4287053"/>
            <a:ext cx="2193892" cy="942758"/>
            <a:chOff x="806814" y="4287053"/>
            <a:chExt cx="2193892" cy="942758"/>
          </a:xfrm>
        </p:grpSpPr>
        <p:sp>
          <p:nvSpPr>
            <p:cNvPr id="239" name="Google Shape;239;p16"/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fmla="val -32959" name="adj1"/>
                <a:gd fmla="val 56807" name="adj2"/>
              </a:avLst>
            </a:prstGeom>
            <a:solidFill>
              <a:schemeClr val="lt1"/>
            </a:solidFill>
            <a:ln cap="flat" cmpd="sng" w="19050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16"/>
            <p:cNvGrpSpPr/>
            <p:nvPr/>
          </p:nvGrpSpPr>
          <p:grpSpPr>
            <a:xfrm>
              <a:off x="982205" y="4504712"/>
              <a:ext cx="2018501" cy="495007"/>
              <a:chOff x="982205" y="4504712"/>
              <a:chExt cx="2018501" cy="495007"/>
            </a:xfrm>
          </p:grpSpPr>
          <p:sp>
            <p:nvSpPr>
              <p:cNvPr id="241" name="Google Shape;241;p16"/>
              <p:cNvSpPr txBox="1"/>
              <p:nvPr/>
            </p:nvSpPr>
            <p:spPr>
              <a:xfrm>
                <a:off x="982205" y="4504712"/>
                <a:ext cx="2018501" cy="495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ja-JP" sz="11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お店は、 消費税を預かって</a:t>
                </a:r>
                <a:endParaRPr b="0" i="0" sz="11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b="0" i="0" lang="ja-JP" sz="11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まとめて納めているんだね。</a:t>
                </a:r>
                <a:endParaRPr b="0" sz="105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242" name="Google Shape;242;p16"/>
              <p:cNvSpPr txBox="1"/>
              <p:nvPr/>
            </p:nvSpPr>
            <p:spPr>
              <a:xfrm>
                <a:off x="1546336" y="4667576"/>
                <a:ext cx="312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おさ</a:t>
                </a:r>
                <a:endParaRPr/>
              </a:p>
            </p:txBody>
          </p:sp>
        </p:grpSp>
      </p:grpSp>
      <p:grpSp>
        <p:nvGrpSpPr>
          <p:cNvPr id="243" name="Google Shape;243;p16"/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244" name="Google Shape;244;p16"/>
            <p:cNvSpPr/>
            <p:nvPr/>
          </p:nvSpPr>
          <p:spPr>
            <a:xfrm>
              <a:off x="3188676" y="2525899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税務署</a:t>
              </a:r>
              <a:endParaRPr/>
            </a:p>
          </p:txBody>
        </p:sp>
        <p:grpSp>
          <p:nvGrpSpPr>
            <p:cNvPr id="246" name="Google Shape;246;p16"/>
            <p:cNvGrpSpPr/>
            <p:nvPr/>
          </p:nvGrpSpPr>
          <p:grpSpPr>
            <a:xfrm>
              <a:off x="3204878" y="2931501"/>
              <a:ext cx="2954655" cy="341333"/>
              <a:chOff x="3204878" y="2931501"/>
              <a:chExt cx="2954655" cy="341333"/>
            </a:xfrm>
          </p:grpSpPr>
          <p:sp>
            <p:nvSpPr>
              <p:cNvPr id="247" name="Google Shape;247;p16"/>
              <p:cNvSpPr txBox="1"/>
              <p:nvPr/>
            </p:nvSpPr>
            <p:spPr>
              <a:xfrm>
                <a:off x="3204878" y="2995835"/>
                <a:ext cx="29546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ja-JP" sz="12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納められた消費税を日本銀行に預ける。</a:t>
                </a:r>
                <a:endParaRPr/>
              </a:p>
            </p:txBody>
          </p:sp>
          <p:sp>
            <p:nvSpPr>
              <p:cNvPr id="248" name="Google Shape;248;p16"/>
              <p:cNvSpPr txBox="1"/>
              <p:nvPr/>
            </p:nvSpPr>
            <p:spPr>
              <a:xfrm>
                <a:off x="3228224" y="2931501"/>
                <a:ext cx="312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おさ</a:t>
                </a:r>
                <a:endParaRPr/>
              </a:p>
            </p:txBody>
          </p:sp>
        </p:grpSp>
        <p:sp>
          <p:nvSpPr>
            <p:cNvPr id="249" name="Google Shape;249;p16"/>
            <p:cNvSpPr/>
            <p:nvPr/>
          </p:nvSpPr>
          <p:spPr>
            <a:xfrm>
              <a:off x="3184581" y="2409500"/>
              <a:ext cx="1262017" cy="34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Noto Sans JP"/>
                <a:buNone/>
              </a:pPr>
              <a:r>
                <a:rPr lang="ja-JP" sz="7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ぜいむしょ</a:t>
              </a:r>
              <a:endParaRPr/>
            </a:p>
          </p:txBody>
        </p:sp>
      </p:grpSp>
      <p:grpSp>
        <p:nvGrpSpPr>
          <p:cNvPr id="250" name="Google Shape;250;p16"/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251" name="Google Shape;251;p16"/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5418411" y="1116218"/>
              <a:ext cx="954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200" u="none" strike="noStrike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お店の売上</a:t>
              </a:r>
              <a:endParaRPr b="0" sz="1100">
                <a:solidFill>
                  <a:srgbClr val="0C98C4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grpSp>
          <p:nvGrpSpPr>
            <p:cNvPr id="253" name="Google Shape;253;p16"/>
            <p:cNvGrpSpPr/>
            <p:nvPr/>
          </p:nvGrpSpPr>
          <p:grpSpPr>
            <a:xfrm>
              <a:off x="5823819" y="1423046"/>
              <a:ext cx="934756" cy="405111"/>
              <a:chOff x="2052493" y="2236872"/>
              <a:chExt cx="1129500" cy="489512"/>
            </a:xfrm>
          </p:grpSpPr>
          <p:pic>
            <p:nvPicPr>
              <p:cNvPr descr="図形&#10;&#10;自動的に生成された説明" id="254" name="Google Shape;254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" name="Google Shape;255;p16"/>
              <p:cNvSpPr txBox="1"/>
              <p:nvPr/>
            </p:nvSpPr>
            <p:spPr>
              <a:xfrm>
                <a:off x="2052493" y="2293888"/>
                <a:ext cx="11295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>
                    <a:solidFill>
                      <a:schemeClr val="lt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１０００</a:t>
                </a:r>
                <a:endParaRPr sz="1300"/>
              </a:p>
            </p:txBody>
          </p:sp>
        </p:grpSp>
      </p:grpSp>
      <p:grpSp>
        <p:nvGrpSpPr>
          <p:cNvPr id="256" name="Google Shape;256;p16"/>
          <p:cNvGrpSpPr/>
          <p:nvPr/>
        </p:nvGrpSpPr>
        <p:grpSpPr>
          <a:xfrm>
            <a:off x="3165967" y="1066181"/>
            <a:ext cx="5727300" cy="976800"/>
            <a:chOff x="3165967" y="1066181"/>
            <a:chExt cx="5727300" cy="976800"/>
          </a:xfrm>
        </p:grpSpPr>
        <p:sp>
          <p:nvSpPr>
            <p:cNvPr id="257" name="Google Shape;257;p16"/>
            <p:cNvSpPr/>
            <p:nvPr/>
          </p:nvSpPr>
          <p:spPr>
            <a:xfrm>
              <a:off x="3165967" y="1066181"/>
              <a:ext cx="5727300" cy="9768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165967" y="1066181"/>
              <a:ext cx="12621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お店</a:t>
              </a:r>
              <a:endParaRPr/>
            </a:p>
          </p:txBody>
        </p:sp>
        <p:grpSp>
          <p:nvGrpSpPr>
            <p:cNvPr id="259" name="Google Shape;259;p16"/>
            <p:cNvGrpSpPr/>
            <p:nvPr/>
          </p:nvGrpSpPr>
          <p:grpSpPr>
            <a:xfrm>
              <a:off x="3204878" y="1444057"/>
              <a:ext cx="2339100" cy="525900"/>
              <a:chOff x="3204878" y="1444057"/>
              <a:chExt cx="2339100" cy="525900"/>
            </a:xfrm>
          </p:grpSpPr>
          <p:sp>
            <p:nvSpPr>
              <p:cNvPr id="260" name="Google Shape;260;p16"/>
              <p:cNvSpPr txBox="1"/>
              <p:nvPr/>
            </p:nvSpPr>
            <p:spPr>
              <a:xfrm>
                <a:off x="3204878" y="1444057"/>
                <a:ext cx="2339100" cy="52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ja-JP" sz="12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消費者から預かった</a:t>
                </a:r>
                <a:endParaRPr b="0" i="0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b="0" i="0" lang="ja-JP" sz="1200" u="none" strike="noStrike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消費税の額を計算して納める。</a:t>
                </a:r>
                <a:endParaRPr b="0" sz="11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261" name="Google Shape;261;p16"/>
              <p:cNvSpPr txBox="1"/>
              <p:nvPr/>
            </p:nvSpPr>
            <p:spPr>
              <a:xfrm>
                <a:off x="4739928" y="1632893"/>
                <a:ext cx="312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おさ</a:t>
                </a:r>
                <a:endParaRPr/>
              </a:p>
            </p:txBody>
          </p:sp>
        </p:grpSp>
      </p:grpSp>
      <p:sp>
        <p:nvSpPr>
          <p:cNvPr id="262" name="Google Shape;262;p16"/>
          <p:cNvSpPr/>
          <p:nvPr/>
        </p:nvSpPr>
        <p:spPr>
          <a:xfrm>
            <a:off x="3102975" y="6432900"/>
            <a:ext cx="5519400" cy="132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※消費税は国税（消費税）と地方税（地方消費税）に分かれていて10%のうち7.8%が国税、2.2％が地方税です。</a:t>
            </a:r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/>
        </p:nvSpPr>
        <p:spPr>
          <a:xfrm>
            <a:off x="194203" y="957280"/>
            <a:ext cx="24929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消費税についての説明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4608673" y="2983202"/>
            <a:ext cx="44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にっぽん</a:t>
            </a:r>
            <a:endParaRPr b="0" sz="5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1394062" y="3419789"/>
            <a:ext cx="377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しはら</a:t>
            </a:r>
            <a:endParaRPr b="0" sz="5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843129" y="130873"/>
            <a:ext cx="55194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生活の中で関わりのある税金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7"/>
          <p:cNvGrpSpPr/>
          <p:nvPr/>
        </p:nvGrpSpPr>
        <p:grpSpPr>
          <a:xfrm>
            <a:off x="2607097" y="4684587"/>
            <a:ext cx="5596546" cy="456339"/>
            <a:chOff x="1960849" y="4684587"/>
            <a:chExt cx="6419910" cy="456339"/>
          </a:xfrm>
        </p:grpSpPr>
        <p:sp>
          <p:nvSpPr>
            <p:cNvPr id="275" name="Google Shape;275;p17"/>
            <p:cNvSpPr/>
            <p:nvPr/>
          </p:nvSpPr>
          <p:spPr>
            <a:xfrm>
              <a:off x="6893059" y="4708926"/>
              <a:ext cx="14877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Noto Sans JP"/>
                <a:buNone/>
              </a:pPr>
              <a:r>
                <a:rPr b="1" lang="ja-JP" sz="1800">
                  <a:solidFill>
                    <a:srgbClr val="8B7FD3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住民税</a:t>
              </a:r>
              <a:endParaRPr b="1"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1960849" y="4708926"/>
              <a:ext cx="14877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Noto Sans JP"/>
                <a:buNone/>
              </a:pPr>
              <a:r>
                <a:rPr b="1" lang="ja-JP" sz="1800">
                  <a:solidFill>
                    <a:srgbClr val="8B7FD3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所得税</a:t>
              </a:r>
              <a:endParaRPr b="1"/>
            </a:p>
          </p:txBody>
        </p:sp>
        <p:sp>
          <p:nvSpPr>
            <p:cNvPr id="277" name="Google Shape;277;p17"/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rect b="b" l="l" r="r" t="t"/>
              <a:pathLst>
                <a:path extrusionOk="0" h="455133" w="3966890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17"/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279" name="Google Shape;279;p17"/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1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283" name="Google Shape;283;p17"/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284" name="Google Shape;284;p17"/>
            <p:cNvSpPr/>
            <p:nvPr/>
          </p:nvSpPr>
          <p:spPr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7"/>
            <p:cNvSpPr/>
            <p:nvPr/>
          </p:nvSpPr>
          <p:spPr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Noto Sans JP"/>
                <a:buNone/>
              </a:pPr>
              <a:r>
                <a:rPr lang="ja-JP" sz="15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商品を買った場合</a:t>
              </a:r>
              <a:endParaRPr/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259803" y="1466301"/>
              <a:ext cx="2031300" cy="9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お店で商品を買いました。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代金 1,000円と、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税金100円を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支払いました。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288" name="Google Shape;288;p17"/>
          <p:cNvGrpSpPr/>
          <p:nvPr/>
        </p:nvGrpSpPr>
        <p:grpSpPr>
          <a:xfrm>
            <a:off x="3276624" y="1344996"/>
            <a:ext cx="2743685" cy="1479958"/>
            <a:chOff x="3276624" y="1066181"/>
            <a:chExt cx="2743685" cy="1479958"/>
          </a:xfrm>
        </p:grpSpPr>
        <p:sp>
          <p:nvSpPr>
            <p:cNvPr id="289" name="Google Shape;289;p17"/>
            <p:cNvSpPr/>
            <p:nvPr/>
          </p:nvSpPr>
          <p:spPr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グラフィカル ユーザー インターフェイス&#10;&#10;自動的に生成された説明" id="290" name="Google Shape;29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7"/>
            <p:cNvSpPr/>
            <p:nvPr/>
          </p:nvSpPr>
          <p:spPr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5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自分で商売をしている場合</a:t>
              </a:r>
              <a:endParaRPr/>
            </a:p>
          </p:txBody>
        </p:sp>
        <p:grpSp>
          <p:nvGrpSpPr>
            <p:cNvPr id="292" name="Google Shape;292;p17"/>
            <p:cNvGrpSpPr/>
            <p:nvPr/>
          </p:nvGrpSpPr>
          <p:grpSpPr>
            <a:xfrm>
              <a:off x="3276624" y="1390839"/>
              <a:ext cx="1628100" cy="1155300"/>
              <a:chOff x="3218596" y="1366729"/>
              <a:chExt cx="1628100" cy="1155300"/>
            </a:xfrm>
          </p:grpSpPr>
          <p:sp>
            <p:nvSpPr>
              <p:cNvPr id="293" name="Google Shape;293;p17"/>
              <p:cNvSpPr txBox="1"/>
              <p:nvPr/>
            </p:nvSpPr>
            <p:spPr>
              <a:xfrm>
                <a:off x="3218596" y="1366729"/>
                <a:ext cx="1628100" cy="115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YouTuberや大工さん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など自分で商売を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している方は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確定申告で税金を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納めています。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294" name="Google Shape;294;p17"/>
              <p:cNvSpPr txBox="1"/>
              <p:nvPr/>
            </p:nvSpPr>
            <p:spPr>
              <a:xfrm>
                <a:off x="3280460" y="1918011"/>
                <a:ext cx="697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かくていしんこく</a:t>
                </a:r>
                <a:endParaRPr/>
              </a:p>
            </p:txBody>
          </p:sp>
          <p:sp>
            <p:nvSpPr>
              <p:cNvPr id="295" name="Google Shape;295;p17"/>
              <p:cNvSpPr txBox="1"/>
              <p:nvPr/>
            </p:nvSpPr>
            <p:spPr>
              <a:xfrm>
                <a:off x="3243673" y="2171310"/>
                <a:ext cx="312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おさ</a:t>
                </a:r>
                <a:endParaRPr/>
              </a:p>
            </p:txBody>
          </p:sp>
        </p:grpSp>
      </p:grpSp>
      <p:grpSp>
        <p:nvGrpSpPr>
          <p:cNvPr id="296" name="Google Shape;296;p17"/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297" name="Google Shape;297;p17"/>
            <p:cNvSpPr/>
            <p:nvPr/>
          </p:nvSpPr>
          <p:spPr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男性の顔の絵&#10;&#10;低い精度で自動的に生成された説明" id="298" name="Google Shape;29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7"/>
            <p:cNvSpPr/>
            <p:nvPr/>
          </p:nvSpPr>
          <p:spPr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5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会社などに勤めている場合</a:t>
              </a:r>
              <a:endParaRPr/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6180616" y="1466301"/>
              <a:ext cx="2031300" cy="94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会社員は</a:t>
              </a: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、</a:t>
              </a: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毎月会社から</a:t>
              </a:r>
              <a:endParaRPr b="0" i="0" sz="12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はら</a:t>
              </a: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われる給料の中から、</a:t>
              </a:r>
              <a:endParaRPr b="0" i="0" sz="12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税金</a:t>
              </a:r>
              <a:r>
                <a:rPr b="0" i="0" lang="ja-JP" sz="11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(所得税・住民税)</a:t>
              </a: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が</a:t>
              </a:r>
              <a:endParaRPr b="0" i="0" sz="12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200" u="none" strike="noStrike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差し引かれています。</a:t>
              </a:r>
              <a:endParaRPr b="0" i="0" sz="1200" u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302" name="Google Shape;302;p17"/>
            <p:cNvSpPr/>
            <p:nvPr/>
          </p:nvSpPr>
          <p:spPr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C3A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白いバックグラウンドの前にあるキーボード&#10;&#10;低い精度で自動的に生成された説明" id="303" name="Google Shape;30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28270" y="3611151"/>
              <a:ext cx="1250522" cy="823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7"/>
            <p:cNvSpPr/>
            <p:nvPr/>
          </p:nvSpPr>
          <p:spPr>
            <a:xfrm>
              <a:off x="6157530" y="30584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EE828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JP"/>
                <a:buNone/>
              </a:pPr>
              <a:r>
                <a:rPr lang="ja-JP" sz="12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会社</a:t>
              </a:r>
              <a:endParaRPr/>
            </a:p>
          </p:txBody>
        </p:sp>
        <p:pic>
          <p:nvPicPr>
            <p:cNvPr descr="時計 が含まれている画像&#10;&#10;自動的に生成された説明" id="305" name="Google Shape;30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17"/>
            <p:cNvSpPr/>
            <p:nvPr/>
          </p:nvSpPr>
          <p:spPr>
            <a:xfrm>
              <a:off x="3362469" y="3058461"/>
              <a:ext cx="1152128" cy="259745"/>
            </a:xfrm>
            <a:prstGeom prst="roundRect">
              <a:avLst>
                <a:gd fmla="val 50000" name="adj"/>
              </a:avLst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JP"/>
                <a:buNone/>
              </a:pPr>
              <a:r>
                <a:rPr lang="ja-JP" sz="12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個人事業主</a:t>
              </a:r>
              <a:endParaRPr/>
            </a:p>
          </p:txBody>
        </p:sp>
        <p:grpSp>
          <p:nvGrpSpPr>
            <p:cNvPr id="307" name="Google Shape;307;p17"/>
            <p:cNvGrpSpPr/>
            <p:nvPr/>
          </p:nvGrpSpPr>
          <p:grpSpPr>
            <a:xfrm>
              <a:off x="3277622" y="3353854"/>
              <a:ext cx="1723500" cy="997500"/>
              <a:chOff x="3277622" y="3353854"/>
              <a:chExt cx="1723500" cy="997500"/>
            </a:xfrm>
          </p:grpSpPr>
          <p:sp>
            <p:nvSpPr>
              <p:cNvPr id="308" name="Google Shape;308;p17"/>
              <p:cNvSpPr txBox="1"/>
              <p:nvPr/>
            </p:nvSpPr>
            <p:spPr>
              <a:xfrm>
                <a:off x="3277622" y="3353854"/>
                <a:ext cx="1723500" cy="9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自分で税金を計算して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税務署に申告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1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(申し出ること）</a:t>
                </a: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し、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納めます </a:t>
                </a:r>
                <a:r>
                  <a:rPr lang="ja-JP" sz="11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(確定申告)</a:t>
                </a: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。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309" name="Google Shape;309;p17"/>
              <p:cNvSpPr txBox="1"/>
              <p:nvPr/>
            </p:nvSpPr>
            <p:spPr>
              <a:xfrm>
                <a:off x="3354936" y="3532414"/>
                <a:ext cx="505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ぜいむしょ</a:t>
                </a:r>
                <a:endParaRPr b="0" sz="5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  <p:sp>
            <p:nvSpPr>
              <p:cNvPr id="310" name="Google Shape;310;p17"/>
              <p:cNvSpPr txBox="1"/>
              <p:nvPr/>
            </p:nvSpPr>
            <p:spPr>
              <a:xfrm>
                <a:off x="3909559" y="3532414"/>
                <a:ext cx="4410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しんこく</a:t>
                </a:r>
                <a:endParaRPr/>
              </a:p>
            </p:txBody>
          </p:sp>
          <p:sp>
            <p:nvSpPr>
              <p:cNvPr id="311" name="Google Shape;311;p17"/>
              <p:cNvSpPr txBox="1"/>
              <p:nvPr/>
            </p:nvSpPr>
            <p:spPr>
              <a:xfrm>
                <a:off x="3999116" y="4018055"/>
                <a:ext cx="697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かくていしんこく</a:t>
                </a:r>
                <a:endParaRPr/>
              </a:p>
            </p:txBody>
          </p:sp>
          <p:sp>
            <p:nvSpPr>
              <p:cNvPr id="312" name="Google Shape;312;p17"/>
              <p:cNvSpPr txBox="1"/>
              <p:nvPr/>
            </p:nvSpPr>
            <p:spPr>
              <a:xfrm>
                <a:off x="3339518" y="3773528"/>
                <a:ext cx="312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もう</a:t>
                </a:r>
                <a:endParaRPr b="0" sz="5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</p:grpSp>
        <p:grpSp>
          <p:nvGrpSpPr>
            <p:cNvPr id="313" name="Google Shape;313;p17"/>
            <p:cNvGrpSpPr/>
            <p:nvPr/>
          </p:nvGrpSpPr>
          <p:grpSpPr>
            <a:xfrm>
              <a:off x="6081549" y="3353854"/>
              <a:ext cx="2031300" cy="1015800"/>
              <a:chOff x="6081549" y="3353854"/>
              <a:chExt cx="2031300" cy="1015800"/>
            </a:xfrm>
          </p:grpSpPr>
          <p:sp>
            <p:nvSpPr>
              <p:cNvPr id="314" name="Google Shape;314;p17"/>
              <p:cNvSpPr txBox="1"/>
              <p:nvPr/>
            </p:nvSpPr>
            <p:spPr>
              <a:xfrm>
                <a:off x="6081549" y="3353854"/>
                <a:ext cx="2031300" cy="101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会社は、社員から預かった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税金をまとめて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納めます</a:t>
                </a:r>
                <a:endParaRPr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12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（源泉徴収）。</a:t>
                </a:r>
                <a:endParaRPr/>
              </a:p>
            </p:txBody>
          </p:sp>
          <p:sp>
            <p:nvSpPr>
              <p:cNvPr id="315" name="Google Shape;315;p17"/>
              <p:cNvSpPr txBox="1"/>
              <p:nvPr/>
            </p:nvSpPr>
            <p:spPr>
              <a:xfrm>
                <a:off x="6213078" y="4001040"/>
                <a:ext cx="825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500">
                    <a:solidFill>
                      <a:schemeClr val="dk1"/>
                    </a:solidFill>
                    <a:latin typeface="Noto Sans JP"/>
                    <a:ea typeface="Noto Sans JP"/>
                    <a:cs typeface="Noto Sans JP"/>
                    <a:sym typeface="Noto Sans JP"/>
                  </a:rPr>
                  <a:t>げんせんちょうしゅう</a:t>
                </a:r>
                <a:endParaRPr b="0" sz="5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endParaRPr>
              </a:p>
            </p:txBody>
          </p:sp>
        </p:grpSp>
      </p:grpSp>
      <p:grpSp>
        <p:nvGrpSpPr>
          <p:cNvPr id="316" name="Google Shape;316;p17"/>
          <p:cNvGrpSpPr/>
          <p:nvPr/>
        </p:nvGrpSpPr>
        <p:grpSpPr>
          <a:xfrm>
            <a:off x="4843424" y="5148135"/>
            <a:ext cx="3623692" cy="1448586"/>
            <a:chOff x="5004792" y="4869320"/>
            <a:chExt cx="3623692" cy="1448586"/>
          </a:xfrm>
        </p:grpSpPr>
        <p:sp>
          <p:nvSpPr>
            <p:cNvPr id="317" name="Google Shape;317;p17"/>
            <p:cNvSpPr/>
            <p:nvPr/>
          </p:nvSpPr>
          <p:spPr>
            <a:xfrm>
              <a:off x="5039206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8" name="Google Shape;31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7"/>
            <p:cNvSpPr/>
            <p:nvPr/>
          </p:nvSpPr>
          <p:spPr>
            <a:xfrm>
              <a:off x="5091569" y="4948063"/>
              <a:ext cx="1487626" cy="818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都道府県</a:t>
              </a:r>
              <a:endParaRPr sz="1600">
                <a:solidFill>
                  <a:srgbClr val="0C98C4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Noto Sans JP"/>
                <a:buNone/>
              </a:pPr>
              <a:r>
                <a:rPr lang="ja-JP" sz="1600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市区町村</a:t>
              </a:r>
              <a:endParaRPr sz="1600">
                <a:solidFill>
                  <a:srgbClr val="0C98C4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320" name="Google Shape;320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5400000">
              <a:off x="5726826" y="5116107"/>
              <a:ext cx="217112" cy="1184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7"/>
            <p:cNvSpPr/>
            <p:nvPr/>
          </p:nvSpPr>
          <p:spPr>
            <a:xfrm>
              <a:off x="5004792" y="5885018"/>
              <a:ext cx="1689854" cy="288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400"/>
                <a:buFont typeface="Noto Sans JP"/>
                <a:buNone/>
              </a:pPr>
              <a:r>
                <a:rPr lang="ja-JP" sz="1400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（地方公共団体）</a:t>
              </a:r>
              <a:endParaRPr/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435617" y="4479401"/>
            <a:ext cx="1487700" cy="660868"/>
            <a:chOff x="435617" y="4200586"/>
            <a:chExt cx="1487700" cy="660868"/>
          </a:xfrm>
        </p:grpSpPr>
        <p:sp>
          <p:nvSpPr>
            <p:cNvPr id="323" name="Google Shape;323;p17"/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B0F2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35617" y="4429454"/>
              <a:ext cx="14877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10F"/>
                </a:buClr>
                <a:buSzPts val="1800"/>
                <a:buFont typeface="Noto Sans JP"/>
                <a:buNone/>
              </a:pPr>
              <a:r>
                <a:rPr b="1" lang="ja-JP" sz="1800">
                  <a:solidFill>
                    <a:srgbClr val="39B10F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消費税</a:t>
              </a:r>
              <a:endParaRPr b="1"/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326" name="Google Shape;326;p17"/>
            <p:cNvSpPr/>
            <p:nvPr/>
          </p:nvSpPr>
          <p:spPr>
            <a:xfrm>
              <a:off x="1512794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428224" y="5327483"/>
              <a:ext cx="1487626" cy="576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2000"/>
                <a:buFont typeface="Noto Sans JP"/>
                <a:buNone/>
              </a:pPr>
              <a:r>
                <a:rPr lang="ja-JP" sz="2000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税務署</a:t>
              </a:r>
              <a:endParaRPr sz="2000">
                <a:solidFill>
                  <a:srgbClr val="0C98C4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800"/>
                <a:buFont typeface="Noto Sans JP"/>
                <a:buNone/>
              </a:pPr>
              <a:r>
                <a:rPr lang="ja-JP" sz="1800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（国）</a:t>
              </a:r>
              <a:endParaRPr/>
            </a:p>
          </p:txBody>
        </p:sp>
        <p:pic>
          <p:nvPicPr>
            <p:cNvPr descr="ダイアグラム&#10;&#10;自動的に生成された説明" id="328" name="Google Shape;328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7"/>
            <p:cNvSpPr/>
            <p:nvPr/>
          </p:nvSpPr>
          <p:spPr>
            <a:xfrm>
              <a:off x="1428224" y="5212950"/>
              <a:ext cx="1487626" cy="128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800"/>
                <a:buFont typeface="Noto Sans JP"/>
                <a:buNone/>
              </a:pPr>
              <a:r>
                <a:rPr lang="ja-JP" sz="800">
                  <a:solidFill>
                    <a:srgbClr val="0C98C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ぜいむしょ</a:t>
              </a:r>
              <a:endParaRPr/>
            </a:p>
          </p:txBody>
        </p:sp>
      </p:grpSp>
      <p:grpSp>
        <p:nvGrpSpPr>
          <p:cNvPr id="330" name="Google Shape;330;p17"/>
          <p:cNvGrpSpPr/>
          <p:nvPr/>
        </p:nvGrpSpPr>
        <p:grpSpPr>
          <a:xfrm>
            <a:off x="259302" y="3250425"/>
            <a:ext cx="2647910" cy="1452863"/>
            <a:chOff x="259302" y="2971610"/>
            <a:chExt cx="2647910" cy="1452863"/>
          </a:xfrm>
        </p:grpSpPr>
        <p:sp>
          <p:nvSpPr>
            <p:cNvPr id="331" name="Google Shape;331;p17"/>
            <p:cNvSpPr/>
            <p:nvPr/>
          </p:nvSpPr>
          <p:spPr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39B10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11150" y="30457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44D01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JP"/>
                <a:buNone/>
              </a:pPr>
              <a:r>
                <a:rPr lang="ja-JP" sz="1200">
                  <a:solidFill>
                    <a:schemeClr val="lt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お店</a:t>
              </a:r>
              <a:endParaRPr/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259803" y="3353854"/>
              <a:ext cx="15696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お店は、預かった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消費税を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まとめて納めます。</a:t>
              </a:r>
              <a:endParaRPr sz="1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descr="図形, カレンダー&#10;&#10;自動的に生成された説明" id="334" name="Google Shape;33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80492" y="3631706"/>
              <a:ext cx="1226720" cy="792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7"/>
          <p:cNvSpPr txBox="1"/>
          <p:nvPr/>
        </p:nvSpPr>
        <p:spPr>
          <a:xfrm>
            <a:off x="3297789" y="4283119"/>
            <a:ext cx="31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/>
          </a:p>
        </p:txBody>
      </p:sp>
      <p:sp>
        <p:nvSpPr>
          <p:cNvPr id="336" name="Google Shape;336;p17"/>
          <p:cNvSpPr txBox="1"/>
          <p:nvPr/>
        </p:nvSpPr>
        <p:spPr>
          <a:xfrm>
            <a:off x="6101559" y="4047970"/>
            <a:ext cx="31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/>
          </a:p>
        </p:txBody>
      </p:sp>
      <p:sp>
        <p:nvSpPr>
          <p:cNvPr id="337" name="Google Shape;337;p17"/>
          <p:cNvSpPr txBox="1"/>
          <p:nvPr/>
        </p:nvSpPr>
        <p:spPr>
          <a:xfrm>
            <a:off x="882975" y="4009910"/>
            <a:ext cx="31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/>
          </a:p>
        </p:txBody>
      </p:sp>
      <p:sp>
        <p:nvSpPr>
          <p:cNvPr id="338" name="Google Shape;338;p17"/>
          <p:cNvSpPr txBox="1"/>
          <p:nvPr/>
        </p:nvSpPr>
        <p:spPr>
          <a:xfrm>
            <a:off x="194203" y="957280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税金の流れと納め方</a:t>
            </a:r>
            <a:endParaRPr/>
          </a:p>
        </p:txBody>
      </p:sp>
      <p:sp>
        <p:nvSpPr>
          <p:cNvPr id="339" name="Google Shape;339;p17"/>
          <p:cNvSpPr txBox="1"/>
          <p:nvPr/>
        </p:nvSpPr>
        <p:spPr>
          <a:xfrm>
            <a:off x="1580299" y="854860"/>
            <a:ext cx="3898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おさ</a:t>
            </a:r>
            <a:endParaRPr/>
          </a:p>
        </p:txBody>
      </p:sp>
      <p:sp>
        <p:nvSpPr>
          <p:cNvPr id="340" name="Google Shape;340;p17"/>
          <p:cNvSpPr txBox="1"/>
          <p:nvPr/>
        </p:nvSpPr>
        <p:spPr>
          <a:xfrm>
            <a:off x="299816" y="2373308"/>
            <a:ext cx="377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しはら</a:t>
            </a:r>
            <a:endParaRPr b="0" sz="5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843129" y="130873"/>
            <a:ext cx="55194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生活の中で関わりのある税金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107504" y="1037916"/>
            <a:ext cx="9036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65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次の街の絵の中で、税金を使ってつくられたり、運営されたりしている施設はどれでしょう？ </a:t>
            </a:r>
            <a:endParaRPr b="1"/>
          </a:p>
        </p:txBody>
      </p:sp>
      <p:sp>
        <p:nvSpPr>
          <p:cNvPr id="350" name="Google Shape;350;p18"/>
          <p:cNvSpPr txBox="1"/>
          <p:nvPr/>
        </p:nvSpPr>
        <p:spPr>
          <a:xfrm>
            <a:off x="843129" y="130873"/>
            <a:ext cx="63401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税金は何のためにあるのだろうか</a:t>
            </a:r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交番</a:t>
            </a:r>
            <a:endParaRPr/>
          </a:p>
        </p:txBody>
      </p:sp>
      <p:sp>
        <p:nvSpPr>
          <p:cNvPr id="352" name="Google Shape;352;p18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市役所</a:t>
            </a:r>
            <a:endParaRPr/>
          </a:p>
        </p:txBody>
      </p:sp>
      <p:sp>
        <p:nvSpPr>
          <p:cNvPr id="353" name="Google Shape;353;p18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公園</a:t>
            </a:r>
            <a:endParaRPr/>
          </a:p>
        </p:txBody>
      </p:sp>
      <p:sp>
        <p:nvSpPr>
          <p:cNvPr id="354" name="Google Shape;354;p18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小学校</a:t>
            </a:r>
            <a:endParaRPr/>
          </a:p>
        </p:txBody>
      </p:sp>
      <p:sp>
        <p:nvSpPr>
          <p:cNvPr id="355" name="Google Shape;355;p18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信号機</a:t>
            </a:r>
            <a:endParaRPr/>
          </a:p>
        </p:txBody>
      </p:sp>
      <p:sp>
        <p:nvSpPr>
          <p:cNvPr id="356" name="Google Shape;356;p18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市民病院</a:t>
            </a: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ごみ処理場</a:t>
            </a: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会社</a:t>
            </a:r>
            <a:endParaRPr sz="20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銀行</a:t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ごみ処理場</a:t>
            </a: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公園</a:t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市民病院</a:t>
            </a:r>
            <a:endParaRPr/>
          </a:p>
        </p:txBody>
      </p:sp>
      <p:sp>
        <p:nvSpPr>
          <p:cNvPr id="363" name="Google Shape;363;p18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小学校</a:t>
            </a:r>
            <a:endParaRPr/>
          </a:p>
        </p:txBody>
      </p:sp>
      <p:sp>
        <p:nvSpPr>
          <p:cNvPr id="364" name="Google Shape;364;p18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信号機</a:t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市役所</a:t>
            </a:r>
            <a:endParaRPr/>
          </a:p>
        </p:txBody>
      </p:sp>
      <p:sp>
        <p:nvSpPr>
          <p:cNvPr id="366" name="Google Shape;366;p18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交番</a:t>
            </a: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コンビニ</a:t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309963" y="3672832"/>
            <a:ext cx="1463106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レストラン</a:t>
            </a:r>
            <a:endParaRPr/>
          </a:p>
        </p:txBody>
      </p:sp>
      <p:sp>
        <p:nvSpPr>
          <p:cNvPr id="369" name="Google Shape;369;p18"/>
          <p:cNvSpPr txBox="1"/>
          <p:nvPr/>
        </p:nvSpPr>
        <p:spPr>
          <a:xfrm>
            <a:off x="6851705" y="922423"/>
            <a:ext cx="49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8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しせつ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374" name="Google Shape;3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043" y="478166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326210" y="1105052"/>
            <a:ext cx="8493939" cy="1136017"/>
          </a:xfrm>
          <a:prstGeom prst="roundRect">
            <a:avLst>
              <a:gd fmla="val 23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199285" y="957421"/>
            <a:ext cx="8776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Noto Sans JP"/>
              <a:buNone/>
            </a:pPr>
            <a:r>
              <a:rPr b="1" i="0" lang="ja-JP" sz="2000" u="none" cap="none" strike="noStrike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皆さんは「税金」にどのようなイメージを持っていますか？</a:t>
            </a:r>
            <a:endParaRPr b="1" i="0" sz="2000" u="none" cap="none" strike="noStrike">
              <a:solidFill>
                <a:srgbClr val="F25044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わたしたちの身の回りには、国や地方公共団体による「公共サービス」や</a:t>
            </a:r>
            <a:endParaRPr sz="17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「公共施設」があります。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457554" y="2613228"/>
            <a:ext cx="3507057" cy="371314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188491" y="2613228"/>
            <a:ext cx="5171477" cy="3704763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380" name="Google Shape;380;p19"/>
          <p:cNvGrpSpPr/>
          <p:nvPr/>
        </p:nvGrpSpPr>
        <p:grpSpPr>
          <a:xfrm>
            <a:off x="5902924" y="2714318"/>
            <a:ext cx="2601323" cy="616830"/>
            <a:chOff x="6299670" y="2698564"/>
            <a:chExt cx="2601323" cy="616830"/>
          </a:xfrm>
        </p:grpSpPr>
        <p:sp>
          <p:nvSpPr>
            <p:cNvPr id="381" name="Google Shape;381;p19"/>
            <p:cNvSpPr/>
            <p:nvPr/>
          </p:nvSpPr>
          <p:spPr>
            <a:xfrm>
              <a:off x="7563893" y="2765494"/>
              <a:ext cx="1337100" cy="5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JP"/>
                <a:buNone/>
              </a:pPr>
              <a:r>
                <a:rPr lang="ja-JP" sz="14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道路、学校、公園 など</a:t>
              </a:r>
              <a:endParaRPr/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6299670" y="2838943"/>
              <a:ext cx="121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Noto Sans JP"/>
                <a:buNone/>
              </a:pPr>
              <a:r>
                <a:rPr lang="ja-JP" sz="2000">
                  <a:solidFill>
                    <a:srgbClr val="F2504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公共施設</a:t>
              </a:r>
              <a:endParaRPr/>
            </a:p>
          </p:txBody>
        </p:sp>
        <p:sp>
          <p:nvSpPr>
            <p:cNvPr id="383" name="Google Shape;383;p19"/>
            <p:cNvSpPr txBox="1"/>
            <p:nvPr/>
          </p:nvSpPr>
          <p:spPr>
            <a:xfrm>
              <a:off x="6397219" y="2698564"/>
              <a:ext cx="1005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800"/>
                <a:buFont typeface="Noto Sans JP"/>
                <a:buNone/>
              </a:pPr>
              <a:r>
                <a:rPr lang="ja-JP" sz="800">
                  <a:solidFill>
                    <a:srgbClr val="F2504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こうきょうしせつ</a:t>
              </a:r>
              <a:endParaRPr/>
            </a:p>
          </p:txBody>
        </p:sp>
      </p:grpSp>
      <p:grpSp>
        <p:nvGrpSpPr>
          <p:cNvPr id="384" name="Google Shape;384;p19"/>
          <p:cNvGrpSpPr/>
          <p:nvPr/>
        </p:nvGrpSpPr>
        <p:grpSpPr>
          <a:xfrm>
            <a:off x="574585" y="2775393"/>
            <a:ext cx="4573412" cy="479504"/>
            <a:chOff x="768289" y="2759639"/>
            <a:chExt cx="4573412" cy="479504"/>
          </a:xfrm>
        </p:grpSpPr>
        <p:sp>
          <p:nvSpPr>
            <p:cNvPr id="385" name="Google Shape;385;p19"/>
            <p:cNvSpPr/>
            <p:nvPr/>
          </p:nvSpPr>
          <p:spPr>
            <a:xfrm>
              <a:off x="2435601" y="2883988"/>
              <a:ext cx="29061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JP"/>
                <a:buNone/>
              </a:pPr>
              <a:r>
                <a:rPr lang="ja-JP" sz="14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警察、消防、ごみ収集、福祉 など</a:t>
              </a:r>
              <a:endParaRPr/>
            </a:p>
          </p:txBody>
        </p:sp>
        <p:sp>
          <p:nvSpPr>
            <p:cNvPr id="386" name="Google Shape;386;p19"/>
            <p:cNvSpPr txBox="1"/>
            <p:nvPr/>
          </p:nvSpPr>
          <p:spPr>
            <a:xfrm>
              <a:off x="768289" y="2838943"/>
              <a:ext cx="1723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Noto Sans JP"/>
                <a:buNone/>
              </a:pPr>
              <a:r>
                <a:rPr i="0" lang="ja-JP" sz="2000" u="none" cap="none" strike="noStrike">
                  <a:solidFill>
                    <a:srgbClr val="F25044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公共サービス</a:t>
              </a: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4415108" y="2759639"/>
              <a:ext cx="6975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Noto Sans JP"/>
                <a:buNone/>
              </a:pPr>
              <a:r>
                <a:rPr lang="ja-JP" sz="8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ふくし</a:t>
              </a:r>
              <a:endParaRPr/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1988877" y="3394577"/>
            <a:ext cx="1592470" cy="2546462"/>
            <a:chOff x="309940" y="3394577"/>
            <a:chExt cx="1592470" cy="2546462"/>
          </a:xfrm>
        </p:grpSpPr>
        <p:sp>
          <p:nvSpPr>
            <p:cNvPr id="389" name="Google Shape;389;p19"/>
            <p:cNvSpPr/>
            <p:nvPr/>
          </p:nvSpPr>
          <p:spPr>
            <a:xfrm>
              <a:off x="309940" y="4452611"/>
              <a:ext cx="1592470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300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ごみ処理費用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200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（令和４年度）</a:t>
              </a:r>
              <a:endParaRPr sz="1200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約2兆4,726億円</a:t>
              </a:r>
              <a:r>
                <a:rPr b="0" baseline="3000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※２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国民１人当たり</a:t>
              </a:r>
              <a:endParaRPr b="0" i="0" sz="13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約19,800円</a:t>
              </a:r>
              <a:endParaRPr/>
            </a:p>
          </p:txBody>
        </p:sp>
        <p:pic>
          <p:nvPicPr>
            <p:cNvPr id="390" name="Google Shape;390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Google Shape;391;p19"/>
          <p:cNvGrpSpPr/>
          <p:nvPr/>
        </p:nvGrpSpPr>
        <p:grpSpPr>
          <a:xfrm>
            <a:off x="3680092" y="3419240"/>
            <a:ext cx="1661801" cy="2607077"/>
            <a:chOff x="3680092" y="3419240"/>
            <a:chExt cx="1661801" cy="2607077"/>
          </a:xfrm>
        </p:grpSpPr>
        <p:sp>
          <p:nvSpPr>
            <p:cNvPr id="392" name="Google Shape;392;p19"/>
            <p:cNvSpPr/>
            <p:nvPr/>
          </p:nvSpPr>
          <p:spPr>
            <a:xfrm>
              <a:off x="3680092" y="4452611"/>
              <a:ext cx="1661801" cy="157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国民医療費の</a:t>
              </a:r>
              <a:endParaRPr b="0" i="0" sz="13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公費負担額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Noto Sans JP"/>
                <a:buNone/>
              </a:pPr>
              <a:r>
                <a:rPr b="0" i="0" lang="ja-JP" sz="12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（令和３年度）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約17兆1,025億円</a:t>
              </a:r>
              <a:r>
                <a:rPr b="0" baseline="3000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</a:t>
              </a:r>
              <a:r>
                <a:rPr baseline="30000" lang="ja-JP" sz="13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3</a:t>
              </a:r>
              <a:endParaRPr b="0" baseline="30000" i="0" sz="13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国民１人当たり</a:t>
              </a:r>
              <a:endParaRPr b="0" i="0" sz="13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約13</a:t>
              </a:r>
              <a:r>
                <a:rPr lang="ja-JP" sz="13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6</a:t>
              </a: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,300円</a:t>
              </a:r>
              <a:endParaRPr/>
            </a:p>
          </p:txBody>
        </p:sp>
        <p:pic>
          <p:nvPicPr>
            <p:cNvPr id="393" name="Google Shape;393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19"/>
            <p:cNvSpPr/>
            <p:nvPr/>
          </p:nvSpPr>
          <p:spPr>
            <a:xfrm>
              <a:off x="4202440" y="4353783"/>
              <a:ext cx="647238" cy="250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Noto Sans JP"/>
                <a:buNone/>
              </a:pPr>
              <a:r>
                <a:rPr b="0" i="0" lang="ja-JP" sz="8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いりょう</a:t>
              </a: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4323466" y="4632317"/>
              <a:ext cx="5628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Noto Sans JP"/>
                <a:buNone/>
              </a:pPr>
              <a:r>
                <a:rPr lang="ja-JP" sz="800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ふたん</a:t>
              </a:r>
              <a:endParaRPr b="0" i="0" sz="8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396" name="Google Shape;396;p19"/>
          <p:cNvGrpSpPr/>
          <p:nvPr/>
        </p:nvGrpSpPr>
        <p:grpSpPr>
          <a:xfrm>
            <a:off x="297583" y="3498585"/>
            <a:ext cx="1575758" cy="2442454"/>
            <a:chOff x="1991496" y="3498585"/>
            <a:chExt cx="1575758" cy="2442454"/>
          </a:xfrm>
        </p:grpSpPr>
        <p:sp>
          <p:nvSpPr>
            <p:cNvPr id="397" name="Google Shape;397;p19"/>
            <p:cNvSpPr/>
            <p:nvPr/>
          </p:nvSpPr>
          <p:spPr>
            <a:xfrm>
              <a:off x="1991496" y="4452611"/>
              <a:ext cx="1575758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警察費・消防費</a:t>
              </a:r>
              <a:endParaRPr b="0" i="0" sz="13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Noto Sans JP"/>
                <a:buNone/>
              </a:pPr>
              <a:r>
                <a:rPr b="0" i="0" lang="ja-JP" sz="12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（令和</a:t>
              </a:r>
              <a:r>
                <a:rPr lang="ja-JP" sz="1200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４</a:t>
              </a:r>
              <a:r>
                <a:rPr b="0" i="0" lang="ja-JP" sz="12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年度）</a:t>
              </a:r>
              <a:endParaRPr b="0" i="0" sz="12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約5兆</a:t>
              </a:r>
              <a:r>
                <a:rPr lang="ja-JP" sz="13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3,177</a:t>
              </a: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億円</a:t>
              </a:r>
              <a:r>
                <a:rPr b="0" baseline="3000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※１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国民１人当たり</a:t>
              </a:r>
              <a:endParaRPr b="0" i="0" sz="13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約42,560円</a:t>
              </a:r>
              <a:endParaRPr/>
            </a:p>
          </p:txBody>
        </p:sp>
        <p:pic>
          <p:nvPicPr>
            <p:cNvPr id="398" name="Google Shape;398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19"/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400" name="Google Shape;400;p19"/>
            <p:cNvSpPr/>
            <p:nvPr/>
          </p:nvSpPr>
          <p:spPr>
            <a:xfrm>
              <a:off x="5481816" y="4452611"/>
              <a:ext cx="1579136" cy="103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道路整備事業費</a:t>
              </a:r>
              <a:endParaRPr b="0" i="0" sz="13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Noto Sans JP"/>
                <a:buNone/>
              </a:pPr>
              <a:r>
                <a:rPr b="0" i="0" lang="ja-JP" sz="12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（令和６年度）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約1兆6,715億円</a:t>
              </a:r>
              <a:r>
                <a:rPr b="0" baseline="3000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</a:t>
              </a:r>
              <a:r>
                <a:rPr baseline="30000" lang="ja-JP" sz="13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4</a:t>
              </a:r>
              <a:endParaRPr b="0" baseline="30000" i="0" sz="13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401" name="Google Shape;40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19"/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403" name="Google Shape;403;p19"/>
            <p:cNvSpPr/>
            <p:nvPr/>
          </p:nvSpPr>
          <p:spPr>
            <a:xfrm>
              <a:off x="7245552" y="4452611"/>
              <a:ext cx="154928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校舎・体育館</a:t>
              </a:r>
              <a:endParaRPr b="0" i="0" sz="13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などの建設費用</a:t>
              </a:r>
              <a:endParaRPr b="0" i="0" sz="1300" u="none" cap="none" strike="noStrike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Noto Sans JP"/>
                <a:buNone/>
              </a:pPr>
              <a:r>
                <a:rPr b="0" i="0" lang="ja-JP" sz="1200" u="none" cap="none" strike="noStrike">
                  <a:solidFill>
                    <a:srgbClr val="F46C62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（令和６年度）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Noto Sans JP"/>
                <a:buNone/>
              </a:pPr>
              <a:r>
                <a:rPr b="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約732億円</a:t>
              </a:r>
              <a:r>
                <a:rPr b="0" baseline="30000" i="0" lang="ja-JP" sz="1300" u="none" cap="none" strike="noStrike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※5</a:t>
              </a:r>
              <a:endParaRPr b="0" baseline="30000" i="0" sz="13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404" name="Google Shape;404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5" name="Google Shape;405;p19"/>
          <p:cNvCxnSpPr/>
          <p:nvPr/>
        </p:nvCxnSpPr>
        <p:spPr>
          <a:xfrm>
            <a:off x="1908854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19"/>
          <p:cNvCxnSpPr/>
          <p:nvPr/>
        </p:nvCxnSpPr>
        <p:spPr>
          <a:xfrm>
            <a:off x="3597449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19"/>
          <p:cNvCxnSpPr/>
          <p:nvPr/>
        </p:nvCxnSpPr>
        <p:spPr>
          <a:xfrm>
            <a:off x="7153252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8" name="Google Shape;408;p19"/>
          <p:cNvGrpSpPr/>
          <p:nvPr/>
        </p:nvGrpSpPr>
        <p:grpSpPr>
          <a:xfrm>
            <a:off x="152200" y="6343242"/>
            <a:ext cx="6316407" cy="398400"/>
            <a:chOff x="98603" y="6214870"/>
            <a:chExt cx="6316407" cy="398400"/>
          </a:xfrm>
        </p:grpSpPr>
        <p:sp>
          <p:nvSpPr>
            <p:cNvPr id="409" name="Google Shape;409;p19"/>
            <p:cNvSpPr/>
            <p:nvPr/>
          </p:nvSpPr>
          <p:spPr>
            <a:xfrm>
              <a:off x="109010" y="6214870"/>
              <a:ext cx="6306000" cy="3984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※１・２　出所：総務省「令和６年版地方財政白書」　　※３　出所：厚生労働省「令和３（2021）年度国民医療費の概況」</a:t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98603" y="6417940"/>
              <a:ext cx="3738300" cy="156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※４・５　出所：財務省｢令和６年度予算及び財政投融資計画の説明」　　　</a:t>
              </a:r>
              <a:endParaRPr/>
            </a:p>
          </p:txBody>
        </p:sp>
      </p:grpSp>
      <p:sp>
        <p:nvSpPr>
          <p:cNvPr id="411" name="Google Shape;411;p19"/>
          <p:cNvSpPr/>
          <p:nvPr/>
        </p:nvSpPr>
        <p:spPr>
          <a:xfrm>
            <a:off x="178275" y="2127850"/>
            <a:ext cx="8796000" cy="524700"/>
          </a:xfrm>
          <a:prstGeom prst="roundRect">
            <a:avLst>
              <a:gd fmla="val 0" name="adj"/>
            </a:avLst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2588829" y="2169641"/>
            <a:ext cx="397544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「税金」</a:t>
            </a:r>
            <a:r>
              <a:rPr lang="ja-JP" sz="18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により賄われています。</a:t>
            </a:r>
            <a:endParaRPr sz="240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441569" y="1639263"/>
            <a:ext cx="11283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JP"/>
              <a:buNone/>
            </a:pPr>
            <a:r>
              <a:rPr lang="ja-JP" sz="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こうきょうしせつ</a:t>
            </a:r>
            <a:endParaRPr/>
          </a:p>
        </p:txBody>
      </p:sp>
      <p:sp>
        <p:nvSpPr>
          <p:cNvPr id="414" name="Google Shape;414;p19"/>
          <p:cNvSpPr/>
          <p:nvPr/>
        </p:nvSpPr>
        <p:spPr>
          <a:xfrm>
            <a:off x="4684178" y="2162656"/>
            <a:ext cx="307777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まかな</a:t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609065" y="2723166"/>
            <a:ext cx="697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800"/>
              <a:buFont typeface="Noto Sans JP"/>
              <a:buNone/>
            </a:pPr>
            <a:r>
              <a:rPr lang="ja-JP" sz="8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こうきょう</a:t>
            </a:r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5582156" y="1283410"/>
            <a:ext cx="886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JP"/>
              <a:buNone/>
            </a:pPr>
            <a:r>
              <a:rPr lang="ja-JP" sz="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こうきょう</a:t>
            </a:r>
            <a:endParaRPr/>
          </a:p>
        </p:txBody>
      </p:sp>
      <p:sp>
        <p:nvSpPr>
          <p:cNvPr id="417" name="Google Shape;417;p19"/>
          <p:cNvSpPr txBox="1"/>
          <p:nvPr/>
        </p:nvSpPr>
        <p:spPr>
          <a:xfrm>
            <a:off x="843129" y="130873"/>
            <a:ext cx="63401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税金は何のためにあるのだろうか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動画で学ぼう：「税の学習コーナー」</a:t>
            </a:r>
            <a:r>
              <a:rPr b="1" lang="ja-JP" sz="11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ja-JP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https://www.nta.go.jp/taxes/kids/video/index.htm#anime</a:t>
            </a:r>
            <a:r>
              <a:rPr lang="ja-JP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5288351" y="5968900"/>
            <a:ext cx="3759600" cy="34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※出所：文部科学省「令和４年度地方教育費調査（令和３会計年度）」　　　</a:t>
            </a:r>
            <a:endParaRPr sz="85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455552" y="2228471"/>
            <a:ext cx="148598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（全国平均）</a:t>
            </a:r>
            <a:endParaRPr/>
          </a:p>
        </p:txBody>
      </p:sp>
      <p:grpSp>
        <p:nvGrpSpPr>
          <p:cNvPr id="426" name="Google Shape;426;p20"/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427" name="Google Shape;42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20"/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fmla="val 5296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0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高校生</a:t>
              </a:r>
              <a:r>
                <a:rPr lang="ja-JP" sz="16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（全日制）</a:t>
              </a:r>
              <a:endParaRPr sz="1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</a:t>
              </a:r>
              <a:r>
                <a:rPr lang="ja-JP" sz="26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1,129,000</a:t>
              </a:r>
              <a:r>
                <a:rPr lang="ja-JP" sz="2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円</a:t>
              </a:r>
              <a:endParaRPr sz="2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431" name="Google Shape;431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20"/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fmla="val 8320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0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中学生</a:t>
              </a:r>
              <a:endParaRPr/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</a:t>
              </a:r>
              <a:r>
                <a:rPr lang="ja-JP" sz="26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1,067,000</a:t>
              </a:r>
              <a:r>
                <a:rPr lang="ja-JP" sz="2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円</a:t>
              </a:r>
              <a:endParaRPr sz="2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35" name="Google Shape;43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0"/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fmla="val 7312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000">
                  <a:solidFill>
                    <a:srgbClr val="000000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小学生</a:t>
              </a:r>
              <a:endParaRPr/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約</a:t>
              </a:r>
              <a:r>
                <a:rPr lang="ja-JP" sz="26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921,000</a:t>
              </a:r>
              <a:r>
                <a:rPr lang="ja-JP" sz="20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円</a:t>
              </a:r>
              <a:endParaRPr sz="22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</p:grpSp>
      <p:sp>
        <p:nvSpPr>
          <p:cNvPr id="438" name="Google Shape;438;p20"/>
          <p:cNvSpPr/>
          <p:nvPr/>
        </p:nvSpPr>
        <p:spPr>
          <a:xfrm>
            <a:off x="188500" y="957025"/>
            <a:ext cx="9144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Noto Sans JP"/>
              <a:buNone/>
            </a:pPr>
            <a:r>
              <a:rPr b="1" i="0" lang="ja-JP" sz="2000" u="none" cap="none" strike="noStrike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公立学校の児童・生徒一人当たりの公費負担額 </a:t>
            </a:r>
            <a:r>
              <a:rPr b="1" i="0" lang="ja-JP" sz="1600" u="none" cap="none" strike="noStrike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（令和</a:t>
            </a:r>
            <a:r>
              <a:rPr b="1" lang="ja-JP" sz="16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３</a:t>
            </a:r>
            <a:r>
              <a:rPr b="1" i="0" lang="ja-JP" sz="1600" u="none" cap="none" strike="noStrike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年度）</a:t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普段通っている学校で使う用品や施設のほか、教科書の無償配付などにも、</a:t>
            </a:r>
            <a:endParaRPr sz="1700">
              <a:solidFill>
                <a:srgbClr val="000000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JP"/>
              <a:buNone/>
            </a:pPr>
            <a:r>
              <a:rPr lang="ja-JP" sz="17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税金が使われています。皆さんのためにどのぐらい使われているか、確認してみましょう。</a:t>
            </a:r>
            <a:endParaRPr/>
          </a:p>
        </p:txBody>
      </p:sp>
      <p:pic>
        <p:nvPicPr>
          <p:cNvPr id="439" name="Google Shape;4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13091">
            <a:off x="7270195" y="438692"/>
            <a:ext cx="1996787" cy="119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41" name="Google Shape;441;p20"/>
          <p:cNvSpPr/>
          <p:nvPr/>
        </p:nvSpPr>
        <p:spPr>
          <a:xfrm>
            <a:off x="4854256" y="850759"/>
            <a:ext cx="5679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46C62"/>
              </a:buClr>
              <a:buSzPts val="800"/>
              <a:buFont typeface="Noto Sans JP"/>
              <a:buNone/>
            </a:pPr>
            <a:r>
              <a:rPr b="1" lang="ja-JP" sz="800">
                <a:solidFill>
                  <a:srgbClr val="F46C62"/>
                </a:solidFill>
                <a:latin typeface="Noto Sans JP"/>
                <a:ea typeface="Noto Sans JP"/>
                <a:cs typeface="Noto Sans JP"/>
                <a:sym typeface="Noto Sans JP"/>
              </a:rPr>
              <a:t>ふたん</a:t>
            </a:r>
            <a:endParaRPr b="1"/>
          </a:p>
        </p:txBody>
      </p:sp>
      <p:sp>
        <p:nvSpPr>
          <p:cNvPr id="442" name="Google Shape;442;p20"/>
          <p:cNvSpPr txBox="1"/>
          <p:nvPr/>
        </p:nvSpPr>
        <p:spPr>
          <a:xfrm>
            <a:off x="3499272" y="1284607"/>
            <a:ext cx="49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しせつ</a:t>
            </a:r>
            <a:endParaRPr/>
          </a:p>
        </p:txBody>
      </p:sp>
      <p:sp>
        <p:nvSpPr>
          <p:cNvPr id="443" name="Google Shape;443;p20"/>
          <p:cNvSpPr/>
          <p:nvPr/>
        </p:nvSpPr>
        <p:spPr>
          <a:xfrm>
            <a:off x="5628788" y="1278918"/>
            <a:ext cx="1002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JP"/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むしょう</a:t>
            </a:r>
            <a:endParaRPr/>
          </a:p>
        </p:txBody>
      </p:sp>
      <p:sp>
        <p:nvSpPr>
          <p:cNvPr id="444" name="Google Shape;444;p20"/>
          <p:cNvSpPr txBox="1"/>
          <p:nvPr/>
        </p:nvSpPr>
        <p:spPr>
          <a:xfrm>
            <a:off x="843129" y="130873"/>
            <a:ext cx="63401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税金は何のためにあるのだろうか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 txBox="1"/>
          <p:nvPr/>
        </p:nvSpPr>
        <p:spPr>
          <a:xfrm>
            <a:off x="192486" y="973146"/>
            <a:ext cx="86916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0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税金の使いみち</a:t>
            </a:r>
            <a:endParaRPr b="1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税金は、みんなの安全を守る警察・消防や、道路・水道の整備といった</a:t>
            </a:r>
            <a:endParaRPr sz="17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「みんなのために役立つ活動」や、年金・医療・福祉・教育など「社会での</a:t>
            </a:r>
            <a:endParaRPr sz="17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助け合いのための活動」に使われています。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そのために必要なたくさんのお金を、</a:t>
            </a:r>
            <a:r>
              <a:rPr lang="ja-JP" sz="170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みんなで出し合って</a:t>
            </a:r>
            <a:r>
              <a:rPr lang="ja-JP" sz="17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負担するのが「税金」です。</a:t>
            </a:r>
            <a:endParaRPr/>
          </a:p>
        </p:txBody>
      </p:sp>
      <p:sp>
        <p:nvSpPr>
          <p:cNvPr id="451" name="Google Shape;451;p21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52" name="Google Shape;452;p21"/>
          <p:cNvGrpSpPr/>
          <p:nvPr/>
        </p:nvGrpSpPr>
        <p:grpSpPr>
          <a:xfrm>
            <a:off x="3674482" y="1638140"/>
            <a:ext cx="1853665" cy="226576"/>
            <a:chOff x="1126298" y="1606886"/>
            <a:chExt cx="1853665" cy="226576"/>
          </a:xfrm>
        </p:grpSpPr>
        <p:sp>
          <p:nvSpPr>
            <p:cNvPr id="453" name="Google Shape;453;p21"/>
            <p:cNvSpPr txBox="1"/>
            <p:nvPr/>
          </p:nvSpPr>
          <p:spPr>
            <a:xfrm>
              <a:off x="1126298" y="1606886"/>
              <a:ext cx="616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>
                  <a:solidFill>
                    <a:schemeClr val="dk1"/>
                  </a:solidFill>
                </a:rPr>
                <a:t>ねんきん</a:t>
              </a:r>
              <a:endParaRPr/>
            </a:p>
          </p:txBody>
        </p:sp>
        <p:sp>
          <p:nvSpPr>
            <p:cNvPr id="454" name="Google Shape;454;p21"/>
            <p:cNvSpPr txBox="1"/>
            <p:nvPr/>
          </p:nvSpPr>
          <p:spPr>
            <a:xfrm>
              <a:off x="1751919" y="1613827"/>
              <a:ext cx="603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>
                  <a:solidFill>
                    <a:schemeClr val="dk1"/>
                  </a:solidFill>
                </a:rPr>
                <a:t>いりょう</a:t>
              </a:r>
              <a:endParaRPr/>
            </a:p>
          </p:txBody>
        </p:sp>
        <p:sp>
          <p:nvSpPr>
            <p:cNvPr id="455" name="Google Shape;455;p21"/>
            <p:cNvSpPr txBox="1"/>
            <p:nvPr/>
          </p:nvSpPr>
          <p:spPr>
            <a:xfrm>
              <a:off x="2454363" y="1618062"/>
              <a:ext cx="525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>
                  <a:solidFill>
                    <a:schemeClr val="dk1"/>
                  </a:solidFill>
                </a:rPr>
                <a:t>ふくし</a:t>
              </a:r>
              <a:endParaRPr/>
            </a:p>
          </p:txBody>
        </p:sp>
      </p:grpSp>
      <p:grpSp>
        <p:nvGrpSpPr>
          <p:cNvPr id="456" name="Google Shape;456;p21"/>
          <p:cNvGrpSpPr/>
          <p:nvPr/>
        </p:nvGrpSpPr>
        <p:grpSpPr>
          <a:xfrm>
            <a:off x="1434688" y="2987451"/>
            <a:ext cx="6274624" cy="1420582"/>
            <a:chOff x="1105689" y="2746132"/>
            <a:chExt cx="6274624" cy="2111811"/>
          </a:xfrm>
        </p:grpSpPr>
        <p:sp>
          <p:nvSpPr>
            <p:cNvPr id="457" name="Google Shape;457;p21"/>
            <p:cNvSpPr/>
            <p:nvPr/>
          </p:nvSpPr>
          <p:spPr>
            <a:xfrm>
              <a:off x="1105689" y="2746132"/>
              <a:ext cx="6274624" cy="2111811"/>
            </a:xfrm>
            <a:prstGeom prst="roundRect">
              <a:avLst>
                <a:gd fmla="val 0" name="adj"/>
              </a:avLst>
            </a:prstGeom>
            <a:solidFill>
              <a:srgbClr val="FCDA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sp>
          <p:nvSpPr>
            <p:cNvPr id="458" name="Google Shape;458;p21"/>
            <p:cNvSpPr txBox="1"/>
            <p:nvPr/>
          </p:nvSpPr>
          <p:spPr>
            <a:xfrm>
              <a:off x="1534568" y="3137596"/>
              <a:ext cx="5416800" cy="13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24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税金は、みんなで社会を支えるための</a:t>
              </a:r>
              <a:endParaRPr b="1" sz="24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2400">
                  <a:solidFill>
                    <a:schemeClr val="dk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「会費」のようなもの</a:t>
              </a:r>
              <a:endParaRPr/>
            </a:p>
          </p:txBody>
        </p:sp>
      </p:grpSp>
      <p:pic>
        <p:nvPicPr>
          <p:cNvPr id="459" name="Google Shape;4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1"/>
          <p:cNvSpPr txBox="1"/>
          <p:nvPr/>
        </p:nvSpPr>
        <p:spPr>
          <a:xfrm>
            <a:off x="878182" y="6493840"/>
            <a:ext cx="8169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ゲームで学ぼう：うんこ税金ドリル</a:t>
            </a:r>
            <a:r>
              <a:rPr b="1" lang="ja-JP" sz="1050">
                <a:solidFill>
                  <a:srgbClr val="F25044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ja-JP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ja-JP" sz="105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（財務省HP）</a:t>
            </a:r>
            <a:endParaRPr/>
          </a:p>
        </p:txBody>
      </p:sp>
      <p:pic>
        <p:nvPicPr>
          <p:cNvPr id="461" name="Google Shape;4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1"/>
          <p:cNvSpPr txBox="1"/>
          <p:nvPr/>
        </p:nvSpPr>
        <p:spPr>
          <a:xfrm>
            <a:off x="5858584" y="2260686"/>
            <a:ext cx="504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ふたん</a:t>
            </a:r>
            <a:endParaRPr/>
          </a:p>
        </p:txBody>
      </p:sp>
      <p:sp>
        <p:nvSpPr>
          <p:cNvPr id="464" name="Google Shape;464;p21"/>
          <p:cNvSpPr txBox="1"/>
          <p:nvPr/>
        </p:nvSpPr>
        <p:spPr>
          <a:xfrm>
            <a:off x="843129" y="130873"/>
            <a:ext cx="63401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JP"/>
              <a:buNone/>
            </a:pPr>
            <a:r>
              <a:rPr lang="ja-JP" sz="3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税金は何のためにあるのだろうか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