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19" r:id="rId1"/>
  </p:sldMasterIdLst>
  <p:notesMasterIdLst>
    <p:notesMasterId r:id="rId27"/>
  </p:notesMasterIdLst>
  <p:handoutMasterIdLst>
    <p:handoutMasterId r:id="rId28"/>
  </p:handoutMasterIdLst>
  <p:sldIdLst>
    <p:sldId id="256" r:id="rId2"/>
    <p:sldId id="258" r:id="rId3"/>
    <p:sldId id="259" r:id="rId4"/>
    <p:sldId id="280" r:id="rId5"/>
    <p:sldId id="281" r:id="rId6"/>
    <p:sldId id="261" r:id="rId7"/>
    <p:sldId id="262" r:id="rId8"/>
    <p:sldId id="263" r:id="rId9"/>
    <p:sldId id="264" r:id="rId10"/>
    <p:sldId id="278" r:id="rId11"/>
    <p:sldId id="279" r:id="rId12"/>
    <p:sldId id="268" r:id="rId13"/>
    <p:sldId id="266" r:id="rId14"/>
    <p:sldId id="267" r:id="rId15"/>
    <p:sldId id="269" r:id="rId16"/>
    <p:sldId id="270" r:id="rId17"/>
    <p:sldId id="275" r:id="rId18"/>
    <p:sldId id="282" r:id="rId19"/>
    <p:sldId id="271" r:id="rId20"/>
    <p:sldId id="276" r:id="rId21"/>
    <p:sldId id="283" r:id="rId22"/>
    <p:sldId id="284" r:id="rId23"/>
    <p:sldId id="277" r:id="rId24"/>
    <p:sldId id="272" r:id="rId25"/>
    <p:sldId id="273" r:id="rId26"/>
  </p:sldIdLst>
  <p:sldSz cx="12192000" cy="6858000"/>
  <p:notesSz cx="6742113"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E10CEE14-3CBE-496E-8D84-6695F5EFBEEC}">
          <p14:sldIdLst>
            <p14:sldId id="256"/>
            <p14:sldId id="258"/>
            <p14:sldId id="259"/>
            <p14:sldId id="280"/>
            <p14:sldId id="281"/>
            <p14:sldId id="261"/>
            <p14:sldId id="262"/>
            <p14:sldId id="263"/>
            <p14:sldId id="264"/>
            <p14:sldId id="278"/>
            <p14:sldId id="279"/>
            <p14:sldId id="268"/>
            <p14:sldId id="266"/>
            <p14:sldId id="267"/>
            <p14:sldId id="269"/>
            <p14:sldId id="270"/>
            <p14:sldId id="275"/>
            <p14:sldId id="282"/>
            <p14:sldId id="271"/>
            <p14:sldId id="276"/>
            <p14:sldId id="283"/>
            <p14:sldId id="284"/>
            <p14:sldId id="277"/>
            <p14:sldId id="272"/>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94424" autoAdjust="0"/>
  </p:normalViewPr>
  <p:slideViewPr>
    <p:cSldViewPr snapToGrid="0">
      <p:cViewPr varScale="1">
        <p:scale>
          <a:sx n="70" d="100"/>
          <a:sy n="70" d="100"/>
        </p:scale>
        <p:origin x="774"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5347"/>
          </a:xfrm>
          <a:prstGeom prst="rect">
            <a:avLst/>
          </a:prstGeom>
        </p:spPr>
        <p:txBody>
          <a:bodyPr vert="horz" lIns="91007" tIns="45505" rIns="91007" bIns="45505"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18971" y="0"/>
            <a:ext cx="2921582" cy="495347"/>
          </a:xfrm>
          <a:prstGeom prst="rect">
            <a:avLst/>
          </a:prstGeom>
        </p:spPr>
        <p:txBody>
          <a:bodyPr vert="horz" lIns="91007" tIns="45505" rIns="91007" bIns="45505" rtlCol="0"/>
          <a:lstStyle>
            <a:lvl1pPr algn="r">
              <a:defRPr sz="1200"/>
            </a:lvl1pPr>
          </a:lstStyle>
          <a:p>
            <a:fld id="{03B18EA5-D50E-4A62-B32A-3DD0515342D5}" type="datetimeFigureOut">
              <a:rPr kumimoji="1" lang="ja-JP" altLang="en-US" smtClean="0"/>
              <a:t>2024/2/21</a:t>
            </a:fld>
            <a:endParaRPr kumimoji="1" lang="ja-JP" altLang="en-US" dirty="0"/>
          </a:p>
        </p:txBody>
      </p:sp>
      <p:sp>
        <p:nvSpPr>
          <p:cNvPr id="4" name="フッター プレースホルダー 3"/>
          <p:cNvSpPr>
            <a:spLocks noGrp="1"/>
          </p:cNvSpPr>
          <p:nvPr>
            <p:ph type="ftr" sz="quarter" idx="2"/>
          </p:nvPr>
        </p:nvSpPr>
        <p:spPr>
          <a:xfrm>
            <a:off x="0" y="9377317"/>
            <a:ext cx="2921582" cy="495346"/>
          </a:xfrm>
          <a:prstGeom prst="rect">
            <a:avLst/>
          </a:prstGeom>
        </p:spPr>
        <p:txBody>
          <a:bodyPr vert="horz" lIns="91007" tIns="45505" rIns="91007" bIns="45505"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18971" y="9377317"/>
            <a:ext cx="2921582" cy="495346"/>
          </a:xfrm>
          <a:prstGeom prst="rect">
            <a:avLst/>
          </a:prstGeom>
        </p:spPr>
        <p:txBody>
          <a:bodyPr vert="horz" lIns="91007" tIns="45505" rIns="91007" bIns="45505" rtlCol="0" anchor="b"/>
          <a:lstStyle>
            <a:lvl1pPr algn="r">
              <a:defRPr sz="1200"/>
            </a:lvl1pPr>
          </a:lstStyle>
          <a:p>
            <a:fld id="{E5FF888F-6829-4660-B279-7C169E64DBE1}" type="slidenum">
              <a:rPr kumimoji="1" lang="ja-JP" altLang="en-US" smtClean="0"/>
              <a:t>‹#›</a:t>
            </a:fld>
            <a:endParaRPr kumimoji="1" lang="ja-JP" altLang="en-US" dirty="0"/>
          </a:p>
        </p:txBody>
      </p:sp>
    </p:spTree>
    <p:extLst>
      <p:ext uri="{BB962C8B-B14F-4D97-AF65-F5344CB8AC3E}">
        <p14:creationId xmlns:p14="http://schemas.microsoft.com/office/powerpoint/2010/main" val="1980614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688" cy="494819"/>
          </a:xfrm>
          <a:prstGeom prst="rect">
            <a:avLst/>
          </a:prstGeom>
        </p:spPr>
        <p:txBody>
          <a:bodyPr vert="horz" lIns="90955" tIns="45478" rIns="90955" bIns="4547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849" y="0"/>
            <a:ext cx="2921688" cy="494819"/>
          </a:xfrm>
          <a:prstGeom prst="rect">
            <a:avLst/>
          </a:prstGeom>
        </p:spPr>
        <p:txBody>
          <a:bodyPr vert="horz" lIns="90955" tIns="45478" rIns="90955" bIns="45478" rtlCol="0"/>
          <a:lstStyle>
            <a:lvl1pPr algn="r">
              <a:defRPr sz="1200"/>
            </a:lvl1pPr>
          </a:lstStyle>
          <a:p>
            <a:fld id="{FB66A4B7-18E1-4AFD-B1EC-BDBED3688CFC}" type="datetimeFigureOut">
              <a:rPr kumimoji="1" lang="ja-JP" altLang="en-US" smtClean="0"/>
              <a:t>2024/2/21</a:t>
            </a:fld>
            <a:endParaRPr kumimoji="1" lang="ja-JP" altLang="en-US"/>
          </a:p>
        </p:txBody>
      </p:sp>
      <p:sp>
        <p:nvSpPr>
          <p:cNvPr id="4" name="スライド イメージ プレースホルダー 3"/>
          <p:cNvSpPr>
            <a:spLocks noGrp="1" noRot="1" noChangeAspect="1"/>
          </p:cNvSpPr>
          <p:nvPr>
            <p:ph type="sldImg" idx="2"/>
          </p:nvPr>
        </p:nvSpPr>
        <p:spPr>
          <a:xfrm>
            <a:off x="411163" y="1235075"/>
            <a:ext cx="5919787" cy="3330575"/>
          </a:xfrm>
          <a:prstGeom prst="rect">
            <a:avLst/>
          </a:prstGeom>
          <a:noFill/>
          <a:ln w="12700">
            <a:solidFill>
              <a:prstClr val="black"/>
            </a:solidFill>
          </a:ln>
        </p:spPr>
        <p:txBody>
          <a:bodyPr vert="horz" lIns="90955" tIns="45478" rIns="90955" bIns="45478" rtlCol="0" anchor="ctr"/>
          <a:lstStyle/>
          <a:p>
            <a:endParaRPr lang="ja-JP" altLang="en-US"/>
          </a:p>
        </p:txBody>
      </p:sp>
      <p:sp>
        <p:nvSpPr>
          <p:cNvPr id="5" name="ノート プレースホルダー 4"/>
          <p:cNvSpPr>
            <a:spLocks noGrp="1"/>
          </p:cNvSpPr>
          <p:nvPr>
            <p:ph type="body" sz="quarter" idx="3"/>
          </p:nvPr>
        </p:nvSpPr>
        <p:spPr>
          <a:xfrm>
            <a:off x="674842" y="4750577"/>
            <a:ext cx="5392429" cy="3887410"/>
          </a:xfrm>
          <a:prstGeom prst="rect">
            <a:avLst/>
          </a:prstGeom>
        </p:spPr>
        <p:txBody>
          <a:bodyPr vert="horz" lIns="90955" tIns="45478" rIns="90955" bIns="4547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844"/>
            <a:ext cx="2921688" cy="494819"/>
          </a:xfrm>
          <a:prstGeom prst="rect">
            <a:avLst/>
          </a:prstGeom>
        </p:spPr>
        <p:txBody>
          <a:bodyPr vert="horz" lIns="90955" tIns="45478" rIns="90955" bIns="4547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849" y="9377844"/>
            <a:ext cx="2921688" cy="494819"/>
          </a:xfrm>
          <a:prstGeom prst="rect">
            <a:avLst/>
          </a:prstGeom>
        </p:spPr>
        <p:txBody>
          <a:bodyPr vert="horz" lIns="90955" tIns="45478" rIns="90955" bIns="45478" rtlCol="0" anchor="b"/>
          <a:lstStyle>
            <a:lvl1pPr algn="r">
              <a:defRPr sz="1200"/>
            </a:lvl1pPr>
          </a:lstStyle>
          <a:p>
            <a:fld id="{0FA7FA5C-EF2F-4E67-BB56-A4BC60993468}" type="slidenum">
              <a:rPr kumimoji="1" lang="ja-JP" altLang="en-US" smtClean="0"/>
              <a:t>‹#›</a:t>
            </a:fld>
            <a:endParaRPr kumimoji="1" lang="ja-JP" altLang="en-US"/>
          </a:p>
        </p:txBody>
      </p:sp>
    </p:spTree>
    <p:extLst>
      <p:ext uri="{BB962C8B-B14F-4D97-AF65-F5344CB8AC3E}">
        <p14:creationId xmlns:p14="http://schemas.microsoft.com/office/powerpoint/2010/main" val="21973630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a:t>
            </a:fld>
            <a:endParaRPr kumimoji="1" lang="ja-JP" altLang="en-US"/>
          </a:p>
        </p:txBody>
      </p:sp>
    </p:spTree>
    <p:extLst>
      <p:ext uri="{BB962C8B-B14F-4D97-AF65-F5344CB8AC3E}">
        <p14:creationId xmlns:p14="http://schemas.microsoft.com/office/powerpoint/2010/main" val="96170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9554">
              <a:defRPr/>
            </a:pPr>
            <a:endParaRPr kumimoji="1" lang="en-US" altLang="ja-JP"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10</a:t>
            </a:fld>
            <a:endParaRPr kumimoji="1" lang="ja-JP" altLang="en-US"/>
          </a:p>
        </p:txBody>
      </p:sp>
    </p:spTree>
    <p:extLst>
      <p:ext uri="{BB962C8B-B14F-4D97-AF65-F5344CB8AC3E}">
        <p14:creationId xmlns:p14="http://schemas.microsoft.com/office/powerpoint/2010/main" val="2871831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11</a:t>
            </a:fld>
            <a:endParaRPr kumimoji="1" lang="ja-JP" altLang="en-US"/>
          </a:p>
        </p:txBody>
      </p:sp>
    </p:spTree>
    <p:extLst>
      <p:ext uri="{BB962C8B-B14F-4D97-AF65-F5344CB8AC3E}">
        <p14:creationId xmlns:p14="http://schemas.microsoft.com/office/powerpoint/2010/main" val="1723386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9554">
              <a:defRPr/>
            </a:pPr>
            <a:endParaRPr lang="en-US" altLang="ja-JP" dirty="0">
              <a:latin typeface="+mn-ea"/>
            </a:endParaRPr>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12</a:t>
            </a:fld>
            <a:endParaRPr kumimoji="1" lang="ja-JP" altLang="en-US"/>
          </a:p>
        </p:txBody>
      </p:sp>
    </p:spTree>
    <p:extLst>
      <p:ext uri="{BB962C8B-B14F-4D97-AF65-F5344CB8AC3E}">
        <p14:creationId xmlns:p14="http://schemas.microsoft.com/office/powerpoint/2010/main" val="292497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9554">
              <a:defRPr/>
            </a:pPr>
            <a:endParaRPr lang="en-US" altLang="ja-JP"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13</a:t>
            </a:fld>
            <a:endParaRPr kumimoji="1" lang="ja-JP" altLang="en-US"/>
          </a:p>
        </p:txBody>
      </p:sp>
    </p:spTree>
    <p:extLst>
      <p:ext uri="{BB962C8B-B14F-4D97-AF65-F5344CB8AC3E}">
        <p14:creationId xmlns:p14="http://schemas.microsoft.com/office/powerpoint/2010/main" val="384392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14</a:t>
            </a:fld>
            <a:endParaRPr kumimoji="1" lang="ja-JP" altLang="en-US"/>
          </a:p>
        </p:txBody>
      </p:sp>
    </p:spTree>
    <p:extLst>
      <p:ext uri="{BB962C8B-B14F-4D97-AF65-F5344CB8AC3E}">
        <p14:creationId xmlns:p14="http://schemas.microsoft.com/office/powerpoint/2010/main" val="31273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15</a:t>
            </a:fld>
            <a:endParaRPr kumimoji="1" lang="ja-JP" altLang="en-US"/>
          </a:p>
        </p:txBody>
      </p:sp>
    </p:spTree>
    <p:extLst>
      <p:ext uri="{BB962C8B-B14F-4D97-AF65-F5344CB8AC3E}">
        <p14:creationId xmlns:p14="http://schemas.microsoft.com/office/powerpoint/2010/main" val="331215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16</a:t>
            </a:fld>
            <a:endParaRPr kumimoji="1" lang="ja-JP" altLang="en-US"/>
          </a:p>
        </p:txBody>
      </p:sp>
    </p:spTree>
    <p:extLst>
      <p:ext uri="{BB962C8B-B14F-4D97-AF65-F5344CB8AC3E}">
        <p14:creationId xmlns:p14="http://schemas.microsoft.com/office/powerpoint/2010/main" val="4241505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17</a:t>
            </a:fld>
            <a:endParaRPr kumimoji="1" lang="ja-JP" altLang="en-US"/>
          </a:p>
        </p:txBody>
      </p:sp>
    </p:spTree>
    <p:extLst>
      <p:ext uri="{BB962C8B-B14F-4D97-AF65-F5344CB8AC3E}">
        <p14:creationId xmlns:p14="http://schemas.microsoft.com/office/powerpoint/2010/main" val="1149193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18</a:t>
            </a:fld>
            <a:endParaRPr kumimoji="1" lang="ja-JP" altLang="en-US"/>
          </a:p>
        </p:txBody>
      </p:sp>
    </p:spTree>
    <p:extLst>
      <p:ext uri="{BB962C8B-B14F-4D97-AF65-F5344CB8AC3E}">
        <p14:creationId xmlns:p14="http://schemas.microsoft.com/office/powerpoint/2010/main" val="1647614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19</a:t>
            </a:fld>
            <a:endParaRPr kumimoji="1" lang="ja-JP" altLang="en-US"/>
          </a:p>
        </p:txBody>
      </p:sp>
    </p:spTree>
    <p:extLst>
      <p:ext uri="{BB962C8B-B14F-4D97-AF65-F5344CB8AC3E}">
        <p14:creationId xmlns:p14="http://schemas.microsoft.com/office/powerpoint/2010/main" val="360505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a:t>
            </a:fld>
            <a:endParaRPr kumimoji="1" lang="ja-JP" altLang="en-US"/>
          </a:p>
        </p:txBody>
      </p:sp>
    </p:spTree>
    <p:extLst>
      <p:ext uri="{BB962C8B-B14F-4D97-AF65-F5344CB8AC3E}">
        <p14:creationId xmlns:p14="http://schemas.microsoft.com/office/powerpoint/2010/main" val="61647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20</a:t>
            </a:fld>
            <a:endParaRPr kumimoji="1" lang="ja-JP" altLang="en-US"/>
          </a:p>
        </p:txBody>
      </p:sp>
    </p:spTree>
    <p:extLst>
      <p:ext uri="{BB962C8B-B14F-4D97-AF65-F5344CB8AC3E}">
        <p14:creationId xmlns:p14="http://schemas.microsoft.com/office/powerpoint/2010/main" val="70047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21</a:t>
            </a:fld>
            <a:endParaRPr kumimoji="1" lang="ja-JP" altLang="en-US"/>
          </a:p>
        </p:txBody>
      </p:sp>
    </p:spTree>
    <p:extLst>
      <p:ext uri="{BB962C8B-B14F-4D97-AF65-F5344CB8AC3E}">
        <p14:creationId xmlns:p14="http://schemas.microsoft.com/office/powerpoint/2010/main" val="258789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22</a:t>
            </a:fld>
            <a:endParaRPr kumimoji="1" lang="ja-JP" altLang="en-US"/>
          </a:p>
        </p:txBody>
      </p:sp>
    </p:spTree>
    <p:extLst>
      <p:ext uri="{BB962C8B-B14F-4D97-AF65-F5344CB8AC3E}">
        <p14:creationId xmlns:p14="http://schemas.microsoft.com/office/powerpoint/2010/main" val="102083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23</a:t>
            </a:fld>
            <a:endParaRPr kumimoji="1" lang="ja-JP" altLang="en-US"/>
          </a:p>
        </p:txBody>
      </p:sp>
    </p:spTree>
    <p:extLst>
      <p:ext uri="{BB962C8B-B14F-4D97-AF65-F5344CB8AC3E}">
        <p14:creationId xmlns:p14="http://schemas.microsoft.com/office/powerpoint/2010/main" val="2806693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24</a:t>
            </a:fld>
            <a:endParaRPr kumimoji="1" lang="ja-JP" altLang="en-US"/>
          </a:p>
        </p:txBody>
      </p:sp>
    </p:spTree>
    <p:extLst>
      <p:ext uri="{BB962C8B-B14F-4D97-AF65-F5344CB8AC3E}">
        <p14:creationId xmlns:p14="http://schemas.microsoft.com/office/powerpoint/2010/main" val="1019809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25</a:t>
            </a:fld>
            <a:endParaRPr kumimoji="1" lang="ja-JP" altLang="en-US"/>
          </a:p>
        </p:txBody>
      </p:sp>
    </p:spTree>
    <p:extLst>
      <p:ext uri="{BB962C8B-B14F-4D97-AF65-F5344CB8AC3E}">
        <p14:creationId xmlns:p14="http://schemas.microsoft.com/office/powerpoint/2010/main" val="193233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9554">
              <a:defRPr/>
            </a:pPr>
            <a:endParaRPr lang="en-US" altLang="ja-JP" b="1" dirty="0">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3</a:t>
            </a:fld>
            <a:endParaRPr kumimoji="1" lang="ja-JP" altLang="en-US"/>
          </a:p>
        </p:txBody>
      </p:sp>
    </p:spTree>
    <p:extLst>
      <p:ext uri="{BB962C8B-B14F-4D97-AF65-F5344CB8AC3E}">
        <p14:creationId xmlns:p14="http://schemas.microsoft.com/office/powerpoint/2010/main" val="271814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solidFill>
                <a:srgbClr val="FF0000"/>
              </a:solidFill>
              <a:latin typeface="+mn-ea"/>
            </a:endParaRPr>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4</a:t>
            </a:fld>
            <a:endParaRPr kumimoji="1" lang="ja-JP" altLang="en-US"/>
          </a:p>
        </p:txBody>
      </p:sp>
    </p:spTree>
    <p:extLst>
      <p:ext uri="{BB962C8B-B14F-4D97-AF65-F5344CB8AC3E}">
        <p14:creationId xmlns:p14="http://schemas.microsoft.com/office/powerpoint/2010/main" val="251810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5</a:t>
            </a:fld>
            <a:endParaRPr kumimoji="1" lang="ja-JP" altLang="en-US"/>
          </a:p>
        </p:txBody>
      </p:sp>
    </p:spTree>
    <p:extLst>
      <p:ext uri="{BB962C8B-B14F-4D97-AF65-F5344CB8AC3E}">
        <p14:creationId xmlns:p14="http://schemas.microsoft.com/office/powerpoint/2010/main" val="172874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6</a:t>
            </a:fld>
            <a:endParaRPr kumimoji="1" lang="ja-JP" altLang="en-US"/>
          </a:p>
        </p:txBody>
      </p:sp>
    </p:spTree>
    <p:extLst>
      <p:ext uri="{BB962C8B-B14F-4D97-AF65-F5344CB8AC3E}">
        <p14:creationId xmlns:p14="http://schemas.microsoft.com/office/powerpoint/2010/main" val="33433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7</a:t>
            </a:fld>
            <a:endParaRPr kumimoji="1" lang="ja-JP" altLang="en-US"/>
          </a:p>
        </p:txBody>
      </p:sp>
    </p:spTree>
    <p:extLst>
      <p:ext uri="{BB962C8B-B14F-4D97-AF65-F5344CB8AC3E}">
        <p14:creationId xmlns:p14="http://schemas.microsoft.com/office/powerpoint/2010/main" val="17062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8</a:t>
            </a:fld>
            <a:endParaRPr kumimoji="1" lang="ja-JP" altLang="en-US"/>
          </a:p>
        </p:txBody>
      </p:sp>
    </p:spTree>
    <p:extLst>
      <p:ext uri="{BB962C8B-B14F-4D97-AF65-F5344CB8AC3E}">
        <p14:creationId xmlns:p14="http://schemas.microsoft.com/office/powerpoint/2010/main" val="112476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0FA7FA5C-EF2F-4E67-BB56-A4BC60993468}" type="slidenum">
              <a:rPr kumimoji="1" lang="ja-JP" altLang="en-US" smtClean="0"/>
              <a:t>9</a:t>
            </a:fld>
            <a:endParaRPr kumimoji="1" lang="ja-JP" altLang="en-US"/>
          </a:p>
        </p:txBody>
      </p:sp>
    </p:spTree>
    <p:extLst>
      <p:ext uri="{BB962C8B-B14F-4D97-AF65-F5344CB8AC3E}">
        <p14:creationId xmlns:p14="http://schemas.microsoft.com/office/powerpoint/2010/main" val="1719496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671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691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3028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43188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3517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266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96DFF08F-DC6B-4601-B491-B0F83F6DD2DA}" type="datetimeFigureOut">
              <a:rPr lang="en-US" smtClean="0"/>
              <a:pPr/>
              <a:t>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4342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8208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0010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7176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9221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1308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913774" y="3051012"/>
            <a:ext cx="5106027"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6172200" y="3051012"/>
            <a:ext cx="510540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2248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5302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373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013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t>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552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6DFF08F-DC6B-4601-B491-B0F83F6DD2DA}" type="datetimeFigureOut">
              <a:rPr lang="en-US" smtClean="0"/>
              <a:pPr/>
              <a:t>2/21/2024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5883206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1012" y="2232212"/>
            <a:ext cx="8689976" cy="1577786"/>
          </a:xfrm>
        </p:spPr>
        <p:txBody>
          <a:bodyPr/>
          <a:lstStyle/>
          <a:p>
            <a:r>
              <a:rPr kumimoji="1" lang="ja-JP" altLang="en-US" dirty="0"/>
              <a:t>小学校</a:t>
            </a:r>
            <a:r>
              <a:rPr lang="ja-JP" altLang="en-US" dirty="0"/>
              <a:t>６</a:t>
            </a:r>
            <a:r>
              <a:rPr kumimoji="1" lang="ja-JP" altLang="en-US" dirty="0"/>
              <a:t>年生における</a:t>
            </a:r>
            <a:br>
              <a:rPr kumimoji="1" lang="en-US" altLang="ja-JP" dirty="0"/>
            </a:br>
            <a:r>
              <a:rPr lang="ja-JP" altLang="en-US" dirty="0"/>
              <a:t>租税教育の実践</a:t>
            </a:r>
            <a:endParaRPr kumimoji="1" lang="ja-JP" altLang="en-US" dirty="0"/>
          </a:p>
        </p:txBody>
      </p:sp>
      <p:sp>
        <p:nvSpPr>
          <p:cNvPr id="3" name="サブタイトル 2"/>
          <p:cNvSpPr>
            <a:spLocks noGrp="1"/>
          </p:cNvSpPr>
          <p:nvPr>
            <p:ph type="subTitle" idx="1"/>
          </p:nvPr>
        </p:nvSpPr>
        <p:spPr>
          <a:xfrm>
            <a:off x="2198927" y="3808456"/>
            <a:ext cx="7779959" cy="631808"/>
          </a:xfrm>
        </p:spPr>
        <p:txBody>
          <a:bodyPr>
            <a:noAutofit/>
          </a:bodyPr>
          <a:lstStyle/>
          <a:p>
            <a:r>
              <a:rPr kumimoji="1" lang="ja-JP" altLang="en-US" sz="2800" dirty="0">
                <a:solidFill>
                  <a:schemeClr val="tx1"/>
                </a:solidFill>
              </a:rPr>
              <a:t>教科等横断的学習における</a:t>
            </a:r>
            <a:r>
              <a:rPr lang="ja-JP" altLang="en-US" sz="2800" dirty="0">
                <a:solidFill>
                  <a:schemeClr val="tx1"/>
                </a:solidFill>
              </a:rPr>
              <a:t>租税教室の活用</a:t>
            </a:r>
            <a:endParaRPr kumimoji="1" lang="ja-JP" altLang="en-US" sz="2800" dirty="0">
              <a:solidFill>
                <a:schemeClr val="tx1"/>
              </a:solidFill>
            </a:endParaRPr>
          </a:p>
        </p:txBody>
      </p:sp>
      <p:sp>
        <p:nvSpPr>
          <p:cNvPr id="5" name="サブタイトル 2"/>
          <p:cNvSpPr txBox="1">
            <a:spLocks/>
          </p:cNvSpPr>
          <p:nvPr/>
        </p:nvSpPr>
        <p:spPr>
          <a:xfrm>
            <a:off x="7840982" y="5354397"/>
            <a:ext cx="3235958" cy="86609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400"/>
              </a:spcBef>
              <a:buClr>
                <a:schemeClr val="tx1"/>
              </a:buClr>
              <a:buSzPct val="80000"/>
              <a:buFont typeface="Corbel" pitchFamily="34" charset="0"/>
              <a:buNone/>
              <a:defRPr kumimoji="1" sz="22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2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2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SzPct val="80000"/>
              <a:buFont typeface="Corbel" pitchFamily="34" charset="0"/>
              <a:buNone/>
              <a:defRPr kumimoji="1" sz="2000" kern="1200">
                <a:solidFill>
                  <a:schemeClr val="tx1"/>
                </a:solidFill>
                <a:latin typeface="+mn-lt"/>
                <a:ea typeface="+mn-ea"/>
                <a:cs typeface="+mn-cs"/>
              </a:defRPr>
            </a:lvl9pPr>
          </a:lstStyle>
          <a:p>
            <a:r>
              <a:rPr lang="ja-JP" altLang="en-US" dirty="0"/>
              <a:t>前橋市立元総社小学校</a:t>
            </a:r>
            <a:endParaRPr lang="en-US" altLang="ja-JP" dirty="0"/>
          </a:p>
          <a:p>
            <a:r>
              <a:rPr lang="ja-JP" altLang="en-US" dirty="0"/>
              <a:t>　教諭　羽鳥　ゆきみ</a:t>
            </a:r>
          </a:p>
        </p:txBody>
      </p:sp>
    </p:spTree>
    <p:extLst>
      <p:ext uri="{BB962C8B-B14F-4D97-AF65-F5344CB8AC3E}">
        <p14:creationId xmlns:p14="http://schemas.microsoft.com/office/powerpoint/2010/main" val="1161405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8655" y="277883"/>
            <a:ext cx="6355976" cy="843611"/>
          </a:xfrm>
        </p:spPr>
        <p:txBody>
          <a:bodyPr/>
          <a:lstStyle/>
          <a:p>
            <a:r>
              <a:rPr lang="ja-JP" altLang="en-US" dirty="0"/>
              <a:t>２．本校の各種教育の全体計画</a:t>
            </a:r>
            <a:endParaRPr kumimoji="1" lang="ja-JP" altLang="en-US" dirty="0"/>
          </a:p>
        </p:txBody>
      </p:sp>
      <p:sp>
        <p:nvSpPr>
          <p:cNvPr id="3" name="コンテンツ プレースホルダー 2"/>
          <p:cNvSpPr>
            <a:spLocks noGrp="1"/>
          </p:cNvSpPr>
          <p:nvPr>
            <p:ph sz="quarter" idx="13"/>
          </p:nvPr>
        </p:nvSpPr>
        <p:spPr>
          <a:xfrm>
            <a:off x="809138" y="1262560"/>
            <a:ext cx="10515600" cy="4034262"/>
          </a:xfrm>
        </p:spPr>
        <p:txBody>
          <a:bodyPr/>
          <a:lstStyle/>
          <a:p>
            <a:pPr marL="0" indent="0">
              <a:buNone/>
            </a:pPr>
            <a:r>
              <a:rPr lang="ja-JP" altLang="en-US" dirty="0"/>
              <a:t>特別活動</a:t>
            </a:r>
            <a:endParaRPr kumimoji="1" lang="en-US" altLang="ja-JP" dirty="0"/>
          </a:p>
          <a:p>
            <a:pPr marL="0" indent="0">
              <a:buNone/>
            </a:pPr>
            <a:endParaRPr kumimoji="1" lang="ja-JP" altLang="en-US" dirty="0"/>
          </a:p>
        </p:txBody>
      </p:sp>
      <p:pic>
        <p:nvPicPr>
          <p:cNvPr id="5" name="図 4"/>
          <p:cNvPicPr>
            <a:picLocks noChangeAspect="1"/>
          </p:cNvPicPr>
          <p:nvPr/>
        </p:nvPicPr>
        <p:blipFill rotWithShape="1">
          <a:blip r:embed="rId3"/>
          <a:srcRect l="26409" t="27596" r="25739" b="12469"/>
          <a:stretch/>
        </p:blipFill>
        <p:spPr>
          <a:xfrm>
            <a:off x="4016188" y="1035869"/>
            <a:ext cx="7868993" cy="5541300"/>
          </a:xfrm>
          <a:prstGeom prst="rect">
            <a:avLst/>
          </a:prstGeom>
        </p:spPr>
      </p:pic>
      <p:sp>
        <p:nvSpPr>
          <p:cNvPr id="7" name="角丸四角形吹き出し 6"/>
          <p:cNvSpPr/>
          <p:nvPr/>
        </p:nvSpPr>
        <p:spPr>
          <a:xfrm>
            <a:off x="867262" y="2239228"/>
            <a:ext cx="3149742" cy="1942808"/>
          </a:xfrm>
          <a:prstGeom prst="wedgeRoundRectCallout">
            <a:avLst>
              <a:gd name="adj1" fmla="val 110514"/>
              <a:gd name="adj2" fmla="val -47214"/>
              <a:gd name="adj3"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dirty="0"/>
          </a:p>
          <a:p>
            <a:r>
              <a:rPr kumimoji="1" lang="ja-JP" altLang="en-US" dirty="0"/>
              <a:t>学級活動（３）一人一人のキャリア形成と自己実現</a:t>
            </a:r>
            <a:endParaRPr kumimoji="1" lang="en-US" altLang="ja-JP" dirty="0"/>
          </a:p>
          <a:p>
            <a:endParaRPr kumimoji="1" lang="en-US" altLang="ja-JP" dirty="0"/>
          </a:p>
          <a:p>
            <a:r>
              <a:rPr kumimoji="1" lang="ja-JP" altLang="en-US" dirty="0"/>
              <a:t>特別活動とキャリア教育との関わり</a:t>
            </a:r>
            <a:endParaRPr kumimoji="1" lang="en-US" altLang="ja-JP" dirty="0"/>
          </a:p>
          <a:p>
            <a:endParaRPr kumimoji="1" lang="en-US" altLang="ja-JP" dirty="0"/>
          </a:p>
        </p:txBody>
      </p:sp>
      <p:sp>
        <p:nvSpPr>
          <p:cNvPr id="6" name="テキスト ボックス 5">
            <a:extLst>
              <a:ext uri="{FF2B5EF4-FFF2-40B4-BE49-F238E27FC236}">
                <a16:creationId xmlns:a16="http://schemas.microsoft.com/office/drawing/2014/main" id="{B1C67685-0D1B-4C8E-B9F9-D1BA46218778}"/>
              </a:ext>
            </a:extLst>
          </p:cNvPr>
          <p:cNvSpPr txBox="1"/>
          <p:nvPr/>
        </p:nvSpPr>
        <p:spPr>
          <a:xfrm>
            <a:off x="2985698" y="6273490"/>
            <a:ext cx="1124069" cy="369332"/>
          </a:xfrm>
          <a:prstGeom prst="rect">
            <a:avLst/>
          </a:prstGeom>
          <a:noFill/>
        </p:spPr>
        <p:txBody>
          <a:bodyPr wrap="square" rtlCol="0">
            <a:spAutoFit/>
          </a:bodyPr>
          <a:lstStyle/>
          <a:p>
            <a:r>
              <a:rPr kumimoji="1" lang="ja-JP" altLang="en-US" dirty="0"/>
              <a:t>イメージ</a:t>
            </a:r>
          </a:p>
        </p:txBody>
      </p:sp>
    </p:spTree>
    <p:extLst>
      <p:ext uri="{BB962C8B-B14F-4D97-AF65-F5344CB8AC3E}">
        <p14:creationId xmlns:p14="http://schemas.microsoft.com/office/powerpoint/2010/main" val="40197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1946" y="249226"/>
            <a:ext cx="6140824" cy="862553"/>
          </a:xfrm>
        </p:spPr>
        <p:txBody>
          <a:bodyPr>
            <a:normAutofit fontScale="90000"/>
          </a:bodyPr>
          <a:lstStyle/>
          <a:p>
            <a:r>
              <a:rPr lang="ja-JP" altLang="en-US" dirty="0"/>
              <a:t>２．本校の各種教育の全体計画</a:t>
            </a:r>
            <a:endParaRPr kumimoji="1" lang="ja-JP" altLang="en-US" dirty="0"/>
          </a:p>
        </p:txBody>
      </p:sp>
      <p:sp>
        <p:nvSpPr>
          <p:cNvPr id="3" name="コンテンツ プレースホルダー 2"/>
          <p:cNvSpPr>
            <a:spLocks noGrp="1"/>
          </p:cNvSpPr>
          <p:nvPr>
            <p:ph sz="quarter" idx="13"/>
          </p:nvPr>
        </p:nvSpPr>
        <p:spPr>
          <a:xfrm>
            <a:off x="838200" y="1825625"/>
            <a:ext cx="10515600" cy="4034262"/>
          </a:xfrm>
        </p:spPr>
        <p:txBody>
          <a:bodyPr/>
          <a:lstStyle/>
          <a:p>
            <a:pPr marL="0" indent="0">
              <a:buNone/>
            </a:pPr>
            <a:r>
              <a:rPr kumimoji="1" lang="ja-JP" altLang="en-US" dirty="0"/>
              <a:t>キャリア教育</a:t>
            </a:r>
            <a:endParaRPr kumimoji="1" lang="en-US" altLang="ja-JP" dirty="0"/>
          </a:p>
          <a:p>
            <a:pPr marL="0" indent="0">
              <a:buNone/>
            </a:pPr>
            <a:endParaRPr kumimoji="1" lang="ja-JP" altLang="en-US" dirty="0"/>
          </a:p>
        </p:txBody>
      </p:sp>
      <p:pic>
        <p:nvPicPr>
          <p:cNvPr id="6" name="図 5"/>
          <p:cNvPicPr>
            <a:picLocks noChangeAspect="1"/>
          </p:cNvPicPr>
          <p:nvPr/>
        </p:nvPicPr>
        <p:blipFill rotWithShape="1">
          <a:blip r:embed="rId3"/>
          <a:srcRect l="37078" t="23086" r="36936" b="9088"/>
          <a:stretch/>
        </p:blipFill>
        <p:spPr>
          <a:xfrm>
            <a:off x="6096000" y="950027"/>
            <a:ext cx="4567707" cy="5785457"/>
          </a:xfrm>
          <a:prstGeom prst="rect">
            <a:avLst/>
          </a:prstGeom>
          <a:noFill/>
        </p:spPr>
      </p:pic>
      <p:sp>
        <p:nvSpPr>
          <p:cNvPr id="7" name="角丸四角形吹き出し 6"/>
          <p:cNvSpPr/>
          <p:nvPr/>
        </p:nvSpPr>
        <p:spPr>
          <a:xfrm>
            <a:off x="1941490" y="2452703"/>
            <a:ext cx="3464417" cy="2976736"/>
          </a:xfrm>
          <a:prstGeom prst="wedgeRoundRectCallout">
            <a:avLst>
              <a:gd name="adj1" fmla="val 63017"/>
              <a:gd name="adj2" fmla="val -49347"/>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endParaRPr kumimoji="1" lang="en-US" altLang="ja-JP" dirty="0"/>
          </a:p>
          <a:p>
            <a:r>
              <a:rPr kumimoji="1" lang="ja-JP" altLang="en-US" sz="2400" dirty="0"/>
              <a:t>本校の教育活動でのキャリア教育の進め方</a:t>
            </a:r>
            <a:endParaRPr kumimoji="1" lang="en-US" altLang="ja-JP" sz="2400" dirty="0"/>
          </a:p>
          <a:p>
            <a:endParaRPr kumimoji="1" lang="en-US" altLang="ja-JP" sz="2400" dirty="0"/>
          </a:p>
          <a:p>
            <a:r>
              <a:rPr kumimoji="1" lang="ja-JP" altLang="en-US" dirty="0"/>
              <a:t>・各教科</a:t>
            </a:r>
            <a:endParaRPr kumimoji="1" lang="en-US" altLang="ja-JP" dirty="0"/>
          </a:p>
          <a:p>
            <a:r>
              <a:rPr kumimoji="1" lang="ja-JP" altLang="en-US" dirty="0"/>
              <a:t>・道徳</a:t>
            </a:r>
            <a:endParaRPr kumimoji="1" lang="en-US" altLang="ja-JP" dirty="0"/>
          </a:p>
          <a:p>
            <a:r>
              <a:rPr kumimoji="1" lang="ja-JP" altLang="en-US" dirty="0"/>
              <a:t>・特別活動</a:t>
            </a:r>
            <a:endParaRPr kumimoji="1" lang="en-US" altLang="ja-JP" dirty="0"/>
          </a:p>
          <a:p>
            <a:r>
              <a:rPr kumimoji="1" lang="ja-JP" altLang="en-US" dirty="0"/>
              <a:t>・総合的な学習の時間</a:t>
            </a:r>
            <a:endParaRPr kumimoji="1" lang="en-US" altLang="ja-JP" dirty="0"/>
          </a:p>
          <a:p>
            <a:r>
              <a:rPr kumimoji="1" lang="ja-JP" altLang="en-US" dirty="0"/>
              <a:t>・上記以外の教育活動</a:t>
            </a:r>
            <a:endParaRPr kumimoji="1" lang="en-US" altLang="ja-JP" dirty="0"/>
          </a:p>
          <a:p>
            <a:endParaRPr kumimoji="1" lang="en-US" altLang="ja-JP" dirty="0"/>
          </a:p>
          <a:p>
            <a:endParaRPr kumimoji="1" lang="ja-JP" altLang="en-US" dirty="0"/>
          </a:p>
        </p:txBody>
      </p:sp>
      <p:sp>
        <p:nvSpPr>
          <p:cNvPr id="8" name="テキスト ボックス 7">
            <a:extLst>
              <a:ext uri="{FF2B5EF4-FFF2-40B4-BE49-F238E27FC236}">
                <a16:creationId xmlns:a16="http://schemas.microsoft.com/office/drawing/2014/main" id="{BB0E6982-8380-422C-9FDB-27FECF4DAA6C}"/>
              </a:ext>
            </a:extLst>
          </p:cNvPr>
          <p:cNvSpPr txBox="1"/>
          <p:nvPr/>
        </p:nvSpPr>
        <p:spPr>
          <a:xfrm>
            <a:off x="10663707" y="6204401"/>
            <a:ext cx="1025828" cy="369332"/>
          </a:xfrm>
          <a:prstGeom prst="rect">
            <a:avLst/>
          </a:prstGeom>
          <a:noFill/>
        </p:spPr>
        <p:txBody>
          <a:bodyPr wrap="square" rtlCol="0">
            <a:spAutoFit/>
          </a:bodyPr>
          <a:lstStyle/>
          <a:p>
            <a:r>
              <a:rPr kumimoji="1" lang="ja-JP" altLang="en-US" dirty="0"/>
              <a:t>イメージ</a:t>
            </a:r>
          </a:p>
        </p:txBody>
      </p:sp>
    </p:spTree>
    <p:extLst>
      <p:ext uri="{BB962C8B-B14F-4D97-AF65-F5344CB8AC3E}">
        <p14:creationId xmlns:p14="http://schemas.microsoft.com/office/powerpoint/2010/main" val="244284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3"/>
          </p:nvPr>
        </p:nvSpPr>
        <p:spPr>
          <a:xfrm>
            <a:off x="838200" y="1333527"/>
            <a:ext cx="10363826" cy="3424107"/>
          </a:xfrm>
        </p:spPr>
        <p:txBody>
          <a:bodyPr>
            <a:normAutofit/>
          </a:bodyPr>
          <a:lstStyle/>
          <a:p>
            <a:pPr marL="0" indent="0">
              <a:buNone/>
            </a:pPr>
            <a:r>
              <a:rPr lang="ja-JP" altLang="en-US" sz="3000" dirty="0"/>
              <a:t>５</a:t>
            </a:r>
            <a:r>
              <a:rPr kumimoji="1" lang="ja-JP" altLang="en-US" sz="3000" dirty="0"/>
              <a:t>年</a:t>
            </a:r>
            <a:endParaRPr kumimoji="1" lang="en-US" altLang="ja-JP" sz="3000" dirty="0"/>
          </a:p>
        </p:txBody>
      </p:sp>
      <p:sp>
        <p:nvSpPr>
          <p:cNvPr id="5" name="タイトル 1"/>
          <p:cNvSpPr txBox="1">
            <a:spLocks/>
          </p:cNvSpPr>
          <p:nvPr/>
        </p:nvSpPr>
        <p:spPr>
          <a:xfrm>
            <a:off x="625365" y="262835"/>
            <a:ext cx="7915835" cy="788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t>３．高学年の単元計画・年間指導計画等</a:t>
            </a:r>
          </a:p>
        </p:txBody>
      </p:sp>
      <p:pic>
        <p:nvPicPr>
          <p:cNvPr id="4" name="図 3" descr="R4単元一覧表５年 [読み取り専用] [互換モード] - Word"/>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34873" y="1333527"/>
            <a:ext cx="7109138" cy="5077955"/>
          </a:xfrm>
          <a:prstGeom prst="rect">
            <a:avLst/>
          </a:prstGeom>
        </p:spPr>
      </p:pic>
      <p:sp>
        <p:nvSpPr>
          <p:cNvPr id="6" name="角丸四角形吹き出し 5"/>
          <p:cNvSpPr/>
          <p:nvPr/>
        </p:nvSpPr>
        <p:spPr>
          <a:xfrm>
            <a:off x="1119267" y="2363057"/>
            <a:ext cx="2257591" cy="2461192"/>
          </a:xfrm>
          <a:prstGeom prst="wedgeRoundRectCallout">
            <a:avLst>
              <a:gd name="adj1" fmla="val 62978"/>
              <a:gd name="adj2" fmla="val 3533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ja-JP" altLang="en-US" dirty="0">
                <a:latin typeface="+mn-ea"/>
              </a:rPr>
              <a:t>（社会）</a:t>
            </a:r>
            <a:endParaRPr lang="en-US" altLang="ja-JP" dirty="0">
              <a:latin typeface="+mn-ea"/>
            </a:endParaRPr>
          </a:p>
          <a:p>
            <a:r>
              <a:rPr lang="ja-JP" altLang="ja-JP" dirty="0">
                <a:latin typeface="+mn-ea"/>
              </a:rPr>
              <a:t>わたしたちの生活と環境</a:t>
            </a:r>
            <a:endParaRPr lang="en-US" altLang="ja-JP" dirty="0">
              <a:latin typeface="+mn-ea"/>
            </a:endParaRPr>
          </a:p>
          <a:p>
            <a:endParaRPr lang="en-US" altLang="ja-JP" dirty="0">
              <a:latin typeface="+mn-ea"/>
            </a:endParaRPr>
          </a:p>
          <a:p>
            <a:r>
              <a:rPr lang="ja-JP" altLang="en-US" dirty="0">
                <a:latin typeface="+mn-ea"/>
              </a:rPr>
              <a:t>（学級活動）</a:t>
            </a:r>
            <a:endParaRPr lang="en-US" altLang="ja-JP" dirty="0">
              <a:latin typeface="+mn-ea"/>
            </a:endParaRPr>
          </a:p>
          <a:p>
            <a:r>
              <a:rPr lang="ja-JP" altLang="ja-JP" dirty="0">
                <a:latin typeface="+mn-ea"/>
              </a:rPr>
              <a:t>自分の将来の夢を語ろう</a:t>
            </a:r>
            <a:endParaRPr lang="en-US" altLang="ja-JP" dirty="0">
              <a:latin typeface="+mn-ea"/>
            </a:endParaRPr>
          </a:p>
          <a:p>
            <a:pPr algn="r"/>
            <a:r>
              <a:rPr kumimoji="1" lang="ja-JP" altLang="en-US" dirty="0">
                <a:latin typeface="+mn-ea"/>
              </a:rPr>
              <a:t>等</a:t>
            </a:r>
          </a:p>
        </p:txBody>
      </p:sp>
      <p:sp>
        <p:nvSpPr>
          <p:cNvPr id="7" name="テキスト ボックス 6">
            <a:extLst>
              <a:ext uri="{FF2B5EF4-FFF2-40B4-BE49-F238E27FC236}">
                <a16:creationId xmlns:a16="http://schemas.microsoft.com/office/drawing/2014/main" id="{99237C6E-1187-492C-AAA3-629F3D8E01E0}"/>
              </a:ext>
            </a:extLst>
          </p:cNvPr>
          <p:cNvSpPr txBox="1"/>
          <p:nvPr/>
        </p:nvSpPr>
        <p:spPr>
          <a:xfrm>
            <a:off x="10764871" y="6042150"/>
            <a:ext cx="1124069" cy="369332"/>
          </a:xfrm>
          <a:prstGeom prst="rect">
            <a:avLst/>
          </a:prstGeom>
          <a:noFill/>
        </p:spPr>
        <p:txBody>
          <a:bodyPr wrap="square" rtlCol="0">
            <a:spAutoFit/>
          </a:bodyPr>
          <a:lstStyle/>
          <a:p>
            <a:r>
              <a:rPr kumimoji="1" lang="ja-JP" altLang="en-US" dirty="0"/>
              <a:t>イメージ</a:t>
            </a:r>
          </a:p>
        </p:txBody>
      </p:sp>
    </p:spTree>
    <p:extLst>
      <p:ext uri="{BB962C8B-B14F-4D97-AF65-F5344CB8AC3E}">
        <p14:creationId xmlns:p14="http://schemas.microsoft.com/office/powerpoint/2010/main" val="35771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2413" y="191258"/>
            <a:ext cx="7792343" cy="914400"/>
          </a:xfrm>
        </p:spPr>
        <p:txBody>
          <a:bodyPr>
            <a:normAutofit fontScale="90000"/>
          </a:bodyPr>
          <a:lstStyle/>
          <a:p>
            <a:r>
              <a:rPr kumimoji="1" lang="ja-JP" altLang="en-US" dirty="0"/>
              <a:t>３．</a:t>
            </a:r>
            <a:r>
              <a:rPr lang="ja-JP" altLang="en-US" dirty="0"/>
              <a:t>高学年</a:t>
            </a:r>
            <a:r>
              <a:rPr kumimoji="1" lang="ja-JP" altLang="en-US" dirty="0"/>
              <a:t>の単元計画・年間指導計画等</a:t>
            </a:r>
          </a:p>
        </p:txBody>
      </p:sp>
      <p:sp>
        <p:nvSpPr>
          <p:cNvPr id="3" name="コンテンツ プレースホルダー 2"/>
          <p:cNvSpPr>
            <a:spLocks noGrp="1"/>
          </p:cNvSpPr>
          <p:nvPr>
            <p:ph sz="quarter" idx="13"/>
          </p:nvPr>
        </p:nvSpPr>
        <p:spPr>
          <a:xfrm>
            <a:off x="821189" y="1236498"/>
            <a:ext cx="10363826" cy="3424107"/>
          </a:xfrm>
        </p:spPr>
        <p:txBody>
          <a:bodyPr/>
          <a:lstStyle/>
          <a:p>
            <a:pPr marL="0" indent="0">
              <a:buNone/>
            </a:pPr>
            <a:r>
              <a:rPr lang="ja-JP" altLang="en-US" sz="3000" dirty="0"/>
              <a:t>６年</a:t>
            </a:r>
            <a:endParaRPr lang="en-US" altLang="ja-JP" sz="3000" dirty="0"/>
          </a:p>
          <a:p>
            <a:pPr marL="0" indent="0">
              <a:buNone/>
            </a:pPr>
            <a:endParaRPr lang="ja-JP" altLang="en-US" dirty="0"/>
          </a:p>
          <a:p>
            <a:pPr marL="0" indent="0">
              <a:buNone/>
            </a:pPr>
            <a:endParaRPr kumimoji="1" lang="ja-JP" altLang="en-US" dirty="0"/>
          </a:p>
        </p:txBody>
      </p:sp>
      <p:sp>
        <p:nvSpPr>
          <p:cNvPr id="7" name="角丸四角形吹き出し 6"/>
          <p:cNvSpPr/>
          <p:nvPr/>
        </p:nvSpPr>
        <p:spPr>
          <a:xfrm>
            <a:off x="821189" y="2168146"/>
            <a:ext cx="2281706" cy="2766461"/>
          </a:xfrm>
          <a:prstGeom prst="wedgeRoundRectCallout">
            <a:avLst>
              <a:gd name="adj1" fmla="val 62978"/>
              <a:gd name="adj2" fmla="val 3533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ja-JP" altLang="en-US" dirty="0">
                <a:latin typeface="+mn-ea"/>
              </a:rPr>
              <a:t>（社会）</a:t>
            </a:r>
            <a:endParaRPr lang="en-US" altLang="ja-JP" dirty="0">
              <a:latin typeface="+mn-ea"/>
            </a:endParaRPr>
          </a:p>
          <a:p>
            <a:pPr hangingPunct="0"/>
            <a:r>
              <a:rPr lang="ja-JP" altLang="ja-JP" dirty="0"/>
              <a:t>わたしたちの生活と政治</a:t>
            </a:r>
            <a:endParaRPr lang="en-US" altLang="ja-JP" dirty="0"/>
          </a:p>
          <a:p>
            <a:pPr hangingPunct="0"/>
            <a:r>
              <a:rPr lang="ja-JP" altLang="ja-JP" dirty="0"/>
              <a:t>世界の中の日本</a:t>
            </a:r>
            <a:endParaRPr lang="en-US" altLang="ja-JP" dirty="0"/>
          </a:p>
          <a:p>
            <a:pPr hangingPunct="0"/>
            <a:endParaRPr lang="en-US" altLang="ja-JP" dirty="0"/>
          </a:p>
          <a:p>
            <a:pPr hangingPunct="0"/>
            <a:r>
              <a:rPr lang="ja-JP" altLang="en-US" dirty="0"/>
              <a:t>（家庭科）</a:t>
            </a:r>
            <a:endParaRPr lang="en-US" altLang="ja-JP" dirty="0"/>
          </a:p>
          <a:p>
            <a:pPr hangingPunct="0"/>
            <a:r>
              <a:rPr lang="ja-JP" altLang="ja-JP" dirty="0"/>
              <a:t>持続可能な社会を生きる</a:t>
            </a:r>
            <a:endParaRPr lang="en-US" altLang="ja-JP" dirty="0"/>
          </a:p>
          <a:p>
            <a:pPr algn="r" hangingPunct="0"/>
            <a:r>
              <a:rPr lang="ja-JP" altLang="en-US" dirty="0"/>
              <a:t>等</a:t>
            </a:r>
            <a:endParaRPr lang="ja-JP" altLang="ja-JP" dirty="0"/>
          </a:p>
        </p:txBody>
      </p:sp>
      <p:pic>
        <p:nvPicPr>
          <p:cNvPr id="5" name="図 4">
            <a:extLst>
              <a:ext uri="{FF2B5EF4-FFF2-40B4-BE49-F238E27FC236}">
                <a16:creationId xmlns:a16="http://schemas.microsoft.com/office/drawing/2014/main" id="{763F8DD3-2926-4D1B-93C4-6CEF7A211C8D}"/>
              </a:ext>
            </a:extLst>
          </p:cNvPr>
          <p:cNvPicPr>
            <a:picLocks noChangeAspect="1"/>
          </p:cNvPicPr>
          <p:nvPr/>
        </p:nvPicPr>
        <p:blipFill rotWithShape="1">
          <a:blip r:embed="rId3"/>
          <a:srcRect l="21581" t="26435" r="19288" b="14435"/>
          <a:stretch/>
        </p:blipFill>
        <p:spPr>
          <a:xfrm>
            <a:off x="3409554" y="1138175"/>
            <a:ext cx="7428075" cy="4952052"/>
          </a:xfrm>
          <a:prstGeom prst="rect">
            <a:avLst/>
          </a:prstGeom>
        </p:spPr>
      </p:pic>
      <p:sp>
        <p:nvSpPr>
          <p:cNvPr id="6" name="テキスト ボックス 5">
            <a:extLst>
              <a:ext uri="{FF2B5EF4-FFF2-40B4-BE49-F238E27FC236}">
                <a16:creationId xmlns:a16="http://schemas.microsoft.com/office/drawing/2014/main" id="{5E7A5FA6-E2B0-48F9-B229-0AE4F5D03A6B}"/>
              </a:ext>
            </a:extLst>
          </p:cNvPr>
          <p:cNvSpPr txBox="1"/>
          <p:nvPr/>
        </p:nvSpPr>
        <p:spPr>
          <a:xfrm>
            <a:off x="10726567" y="5705845"/>
            <a:ext cx="1124069" cy="369332"/>
          </a:xfrm>
          <a:prstGeom prst="rect">
            <a:avLst/>
          </a:prstGeom>
          <a:noFill/>
        </p:spPr>
        <p:txBody>
          <a:bodyPr wrap="square" rtlCol="0">
            <a:spAutoFit/>
          </a:bodyPr>
          <a:lstStyle/>
          <a:p>
            <a:r>
              <a:rPr kumimoji="1" lang="ja-JP" altLang="en-US" dirty="0"/>
              <a:t>イメージ</a:t>
            </a:r>
          </a:p>
        </p:txBody>
      </p:sp>
    </p:spTree>
    <p:extLst>
      <p:ext uri="{BB962C8B-B14F-4D97-AF65-F5344CB8AC3E}">
        <p14:creationId xmlns:p14="http://schemas.microsoft.com/office/powerpoint/2010/main" val="40449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3"/>
          </p:nvPr>
        </p:nvSpPr>
        <p:spPr>
          <a:xfrm>
            <a:off x="748048" y="1134596"/>
            <a:ext cx="10515600" cy="4837560"/>
          </a:xfrm>
        </p:spPr>
        <p:txBody>
          <a:bodyPr/>
          <a:lstStyle/>
          <a:p>
            <a:pPr marL="0" indent="0">
              <a:buNone/>
            </a:pPr>
            <a:r>
              <a:rPr kumimoji="1" lang="ja-JP" altLang="en-US" sz="3000" dirty="0"/>
              <a:t>５・６年　総合</a:t>
            </a:r>
            <a:endParaRPr kumimoji="1" lang="en-US" altLang="ja-JP" sz="3000" dirty="0"/>
          </a:p>
          <a:p>
            <a:pPr marL="0" indent="0">
              <a:buNone/>
            </a:pPr>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4158620647"/>
              </p:ext>
            </p:extLst>
          </p:nvPr>
        </p:nvGraphicFramePr>
        <p:xfrm>
          <a:off x="748862" y="1738546"/>
          <a:ext cx="10880761" cy="4423135"/>
        </p:xfrm>
        <a:graphic>
          <a:graphicData uri="http://schemas.openxmlformats.org/drawingml/2006/table">
            <a:tbl>
              <a:tblPr firstRow="1" firstCol="1" bandRow="1">
                <a:tableStyleId>{5940675A-B579-460E-94D1-54222C63F5DA}</a:tableStyleId>
              </a:tblPr>
              <a:tblGrid>
                <a:gridCol w="780496">
                  <a:extLst>
                    <a:ext uri="{9D8B030D-6E8A-4147-A177-3AD203B41FA5}">
                      <a16:colId xmlns:a16="http://schemas.microsoft.com/office/drawing/2014/main" val="20000"/>
                    </a:ext>
                  </a:extLst>
                </a:gridCol>
                <a:gridCol w="4894923">
                  <a:extLst>
                    <a:ext uri="{9D8B030D-6E8A-4147-A177-3AD203B41FA5}">
                      <a16:colId xmlns:a16="http://schemas.microsoft.com/office/drawing/2014/main" val="20001"/>
                    </a:ext>
                  </a:extLst>
                </a:gridCol>
                <a:gridCol w="2487900">
                  <a:extLst>
                    <a:ext uri="{9D8B030D-6E8A-4147-A177-3AD203B41FA5}">
                      <a16:colId xmlns:a16="http://schemas.microsoft.com/office/drawing/2014/main" val="20002"/>
                    </a:ext>
                  </a:extLst>
                </a:gridCol>
                <a:gridCol w="2717442">
                  <a:extLst>
                    <a:ext uri="{9D8B030D-6E8A-4147-A177-3AD203B41FA5}">
                      <a16:colId xmlns:a16="http://schemas.microsoft.com/office/drawing/2014/main" val="20003"/>
                    </a:ext>
                  </a:extLst>
                </a:gridCol>
              </a:tblGrid>
              <a:tr h="254069">
                <a:tc>
                  <a:txBody>
                    <a:bodyPr/>
                    <a:lstStyle/>
                    <a:p>
                      <a:pPr algn="ctr">
                        <a:spcAft>
                          <a:spcPts val="0"/>
                        </a:spcAft>
                      </a:pPr>
                      <a:r>
                        <a:rPr lang="ja-JP" sz="1400" kern="100" dirty="0">
                          <a:effectLst/>
                        </a:rPr>
                        <a:t>学年</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75000"/>
                      </a:schemeClr>
                    </a:solidFill>
                  </a:tcPr>
                </a:tc>
                <a:tc>
                  <a:txBody>
                    <a:bodyPr/>
                    <a:lstStyle/>
                    <a:p>
                      <a:pPr algn="just">
                        <a:spcAft>
                          <a:spcPts val="0"/>
                        </a:spcAft>
                      </a:pPr>
                      <a:r>
                        <a:rPr lang="ja-JP" sz="1800" kern="100" dirty="0">
                          <a:effectLst/>
                        </a:rPr>
                        <a:t>第５学年　年間指導計画</a:t>
                      </a:r>
                      <a:r>
                        <a:rPr lang="ja-JP" altLang="en-US" sz="1800" kern="100" dirty="0">
                          <a:effectLst/>
                        </a:rPr>
                        <a:t>（</a:t>
                      </a:r>
                      <a:r>
                        <a:rPr lang="ja-JP" sz="1800" kern="100" dirty="0">
                          <a:effectLst/>
                        </a:rPr>
                        <a:t>一部抜粋）</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lumMod val="75000"/>
                      </a:schemeClr>
                    </a:solidFill>
                  </a:tcPr>
                </a:tc>
                <a:tc gridSpan="2">
                  <a:txBody>
                    <a:bodyPr/>
                    <a:lstStyle/>
                    <a:p>
                      <a:pPr algn="l">
                        <a:spcAft>
                          <a:spcPts val="0"/>
                        </a:spcAft>
                      </a:pPr>
                      <a:r>
                        <a:rPr lang="ja-JP" sz="1800" kern="100" dirty="0">
                          <a:effectLst/>
                        </a:rPr>
                        <a:t>第６学年　年間指導計画（一部抜粋）</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lumMod val="75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254069">
                <a:tc>
                  <a:txBody>
                    <a:bodyPr/>
                    <a:lstStyle/>
                    <a:p>
                      <a:pPr algn="ctr">
                        <a:spcAft>
                          <a:spcPts val="0"/>
                        </a:spcAft>
                      </a:pPr>
                      <a:r>
                        <a:rPr lang="ja-JP" sz="1400" kern="100" dirty="0">
                          <a:effectLst/>
                        </a:rPr>
                        <a:t>テーマ</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ja-JP" sz="1800" kern="100" dirty="0">
                          <a:effectLst/>
                        </a:rPr>
                        <a:t>環境</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85000"/>
                      </a:schemeClr>
                    </a:solidFill>
                  </a:tcPr>
                </a:tc>
                <a:tc gridSpan="2">
                  <a:txBody>
                    <a:bodyPr/>
                    <a:lstStyle/>
                    <a:p>
                      <a:pPr algn="ctr">
                        <a:spcAft>
                          <a:spcPts val="0"/>
                        </a:spcAft>
                      </a:pPr>
                      <a:r>
                        <a:rPr lang="ja-JP" sz="1800" kern="100" dirty="0">
                          <a:effectLst/>
                        </a:rPr>
                        <a:t>キャリア</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1"/>
                  </a:ext>
                </a:extLst>
              </a:tr>
              <a:tr h="254069">
                <a:tc>
                  <a:txBody>
                    <a:bodyPr/>
                    <a:lstStyle/>
                    <a:p>
                      <a:pPr algn="ctr">
                        <a:spcAft>
                          <a:spcPts val="0"/>
                        </a:spcAft>
                      </a:pPr>
                      <a:r>
                        <a:rPr lang="ja-JP" sz="1400" kern="100" dirty="0">
                          <a:effectLst/>
                        </a:rPr>
                        <a:t>月</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ja-JP" sz="1800" kern="100" dirty="0">
                          <a:effectLst/>
                        </a:rPr>
                        <a:t>１　　 　２　　 　３</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85000"/>
                      </a:schemeClr>
                    </a:solidFill>
                  </a:tcPr>
                </a:tc>
                <a:tc>
                  <a:txBody>
                    <a:bodyPr/>
                    <a:lstStyle/>
                    <a:p>
                      <a:pPr algn="ctr">
                        <a:spcAft>
                          <a:spcPts val="0"/>
                        </a:spcAft>
                      </a:pPr>
                      <a:r>
                        <a:rPr lang="ja-JP" sz="1800" kern="100" dirty="0">
                          <a:effectLst/>
                        </a:rPr>
                        <a:t>８　　９　</a:t>
                      </a:r>
                      <a:r>
                        <a:rPr lang="ja-JP" altLang="en-US" sz="1800" kern="100" dirty="0">
                          <a:effectLst/>
                        </a:rPr>
                        <a:t>１０　１１　１２</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85000"/>
                      </a:schemeClr>
                    </a:solidFill>
                  </a:tcPr>
                </a:tc>
                <a:tc>
                  <a:txBody>
                    <a:bodyPr/>
                    <a:lstStyle/>
                    <a:p>
                      <a:pPr algn="ctr">
                        <a:spcAft>
                          <a:spcPts val="0"/>
                        </a:spcAft>
                      </a:pPr>
                      <a:r>
                        <a:rPr lang="ja-JP" sz="1800" kern="0" spc="2625" dirty="0">
                          <a:effectLst/>
                        </a:rPr>
                        <a:t>１２３</a:t>
                      </a:r>
                      <a:endParaRPr lang="ja-JP" sz="1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2"/>
                  </a:ext>
                </a:extLst>
              </a:tr>
              <a:tr h="3600175">
                <a:tc>
                  <a:txBody>
                    <a:bodyPr/>
                    <a:lstStyle/>
                    <a:p>
                      <a:pPr marL="71755" marR="71755" algn="ctr">
                        <a:spcAft>
                          <a:spcPts val="0"/>
                        </a:spcAft>
                      </a:pPr>
                      <a:r>
                        <a:rPr lang="ja-JP" sz="1400" kern="100" dirty="0">
                          <a:effectLst/>
                        </a:rPr>
                        <a:t>総合的な学習の時間</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vert="eaVert" anchor="ctr">
                    <a:solidFill>
                      <a:schemeClr val="bg1">
                        <a:lumMod val="75000"/>
                      </a:schemeClr>
                    </a:solidFill>
                  </a:tcPr>
                </a:tc>
                <a:tc>
                  <a:txBody>
                    <a:bodyPr/>
                    <a:lstStyle/>
                    <a:p>
                      <a:pPr algn="just">
                        <a:spcAft>
                          <a:spcPts val="0"/>
                        </a:spcAft>
                      </a:pPr>
                      <a:r>
                        <a:rPr lang="ja-JP" sz="1600" kern="100" dirty="0">
                          <a:effectLst/>
                        </a:rPr>
                        <a:t>単元名　社会との関わり方について考えよう（環境）</a:t>
                      </a:r>
                      <a:endParaRPr lang="en-US" altLang="ja-JP" sz="1600" kern="100" dirty="0">
                        <a:effectLst/>
                      </a:endParaRPr>
                    </a:p>
                    <a:p>
                      <a:pPr algn="just">
                        <a:spcAft>
                          <a:spcPts val="0"/>
                        </a:spcAft>
                      </a:pPr>
                      <a:r>
                        <a:rPr lang="ja-JP" altLang="en-US" sz="1600" kern="100" dirty="0">
                          <a:effectLst/>
                        </a:rPr>
                        <a:t>（</a:t>
                      </a:r>
                      <a:r>
                        <a:rPr lang="ja-JP" sz="1600" kern="100" dirty="0">
                          <a:effectLst/>
                        </a:rPr>
                        <a:t>１８</a:t>
                      </a:r>
                      <a:r>
                        <a:rPr lang="ja-JP" altLang="en-US" sz="1600" kern="100" dirty="0">
                          <a:effectLst/>
                        </a:rPr>
                        <a:t>）</a:t>
                      </a:r>
                      <a:endParaRPr lang="ja-JP" sz="1600" kern="100" dirty="0">
                        <a:effectLst/>
                      </a:endParaRPr>
                    </a:p>
                    <a:p>
                      <a:pPr marL="0" lvl="0" indent="0" algn="just">
                        <a:spcAft>
                          <a:spcPts val="0"/>
                        </a:spcAft>
                        <a:buFont typeface="+mj-ea"/>
                        <a:buNone/>
                      </a:pPr>
                      <a:r>
                        <a:rPr lang="ja-JP" altLang="en-US" sz="1600" kern="100" dirty="0">
                          <a:effectLst/>
                        </a:rPr>
                        <a:t>１．</a:t>
                      </a:r>
                      <a:r>
                        <a:rPr lang="ja-JP" sz="1600" kern="100" dirty="0">
                          <a:effectLst/>
                        </a:rPr>
                        <a:t>課題の設定をする</a:t>
                      </a:r>
                      <a:r>
                        <a:rPr lang="ja-JP" altLang="en-US" sz="1600" kern="100" dirty="0">
                          <a:effectLst/>
                        </a:rPr>
                        <a:t>。（</a:t>
                      </a:r>
                      <a:r>
                        <a:rPr lang="ja-JP" sz="1600" kern="100" dirty="0">
                          <a:effectLst/>
                        </a:rPr>
                        <a:t>２）</a:t>
                      </a:r>
                    </a:p>
                    <a:p>
                      <a:pPr marL="485775" algn="just">
                        <a:spcAft>
                          <a:spcPts val="0"/>
                        </a:spcAft>
                      </a:pPr>
                      <a:r>
                        <a:rPr lang="ja-JP" altLang="en-US" sz="1600" kern="100" dirty="0">
                          <a:effectLst/>
                        </a:rPr>
                        <a:t>・</a:t>
                      </a:r>
                      <a:r>
                        <a:rPr lang="ja-JP" sz="1600" kern="100" dirty="0">
                          <a:effectLst/>
                        </a:rPr>
                        <a:t>２学期の振り返りから持続可能な社会にむけて</a:t>
                      </a:r>
                      <a:r>
                        <a:rPr lang="ja-JP" altLang="en-US" sz="1600" kern="100" dirty="0">
                          <a:effectLst/>
                        </a:rPr>
                        <a:t>　</a:t>
                      </a:r>
                      <a:r>
                        <a:rPr lang="ja-JP" sz="1600" kern="100" dirty="0">
                          <a:effectLst/>
                        </a:rPr>
                        <a:t>課題となることを取り上げ、その中からひとつのテーマ（環境）を選び、環境問題で知っていること、調べてきたことを書き出す。</a:t>
                      </a:r>
                    </a:p>
                    <a:p>
                      <a:pPr marL="561340" indent="-80010" algn="just">
                        <a:spcAft>
                          <a:spcPts val="0"/>
                        </a:spcAft>
                      </a:pPr>
                      <a:r>
                        <a:rPr lang="ja-JP" altLang="en-US" sz="1600" kern="100" dirty="0">
                          <a:effectLst/>
                        </a:rPr>
                        <a:t>・</a:t>
                      </a:r>
                      <a:r>
                        <a:rPr lang="ja-JP" sz="1600" kern="100" dirty="0">
                          <a:effectLst/>
                        </a:rPr>
                        <a:t>集めた情報を使い、全体でウェビングを行い、環境問題について情報共有し、取り組むべき課題を選ぶ。</a:t>
                      </a:r>
                    </a:p>
                    <a:p>
                      <a:pPr marL="0" lvl="0" indent="0" algn="just">
                        <a:spcAft>
                          <a:spcPts val="0"/>
                        </a:spcAft>
                        <a:buFont typeface="+mj-ea"/>
                        <a:buNone/>
                      </a:pPr>
                      <a:r>
                        <a:rPr lang="ja-JP" altLang="en-US" sz="1600" kern="100" dirty="0">
                          <a:effectLst/>
                        </a:rPr>
                        <a:t>２．</a:t>
                      </a:r>
                      <a:r>
                        <a:rPr lang="ja-JP" sz="1600" kern="100" dirty="0">
                          <a:effectLst/>
                        </a:rPr>
                        <a:t>情報収集をする</a:t>
                      </a:r>
                      <a:r>
                        <a:rPr lang="ja-JP" altLang="en-US" sz="1600" kern="100" dirty="0">
                          <a:effectLst/>
                        </a:rPr>
                        <a:t>。</a:t>
                      </a:r>
                      <a:r>
                        <a:rPr lang="ja-JP" sz="1600" kern="100" dirty="0">
                          <a:effectLst/>
                        </a:rPr>
                        <a:t>（７）</a:t>
                      </a:r>
                    </a:p>
                    <a:p>
                      <a:pPr marL="0" lvl="0" indent="0" algn="just">
                        <a:spcAft>
                          <a:spcPts val="0"/>
                        </a:spcAft>
                        <a:buFont typeface="+mj-ea"/>
                        <a:buNone/>
                      </a:pPr>
                      <a:r>
                        <a:rPr lang="ja-JP" altLang="en-US" sz="1600" kern="100" dirty="0">
                          <a:effectLst/>
                        </a:rPr>
                        <a:t>３．</a:t>
                      </a:r>
                      <a:r>
                        <a:rPr lang="ja-JP" sz="1600" kern="100" dirty="0">
                          <a:effectLst/>
                        </a:rPr>
                        <a:t>整理</a:t>
                      </a:r>
                      <a:r>
                        <a:rPr lang="ja-JP" altLang="en-US" sz="1600" kern="100" dirty="0">
                          <a:effectLst/>
                        </a:rPr>
                        <a:t>・</a:t>
                      </a:r>
                      <a:r>
                        <a:rPr lang="ja-JP" sz="1600" kern="100" dirty="0">
                          <a:effectLst/>
                        </a:rPr>
                        <a:t>分析をする</a:t>
                      </a:r>
                      <a:r>
                        <a:rPr lang="ja-JP" altLang="en-US" sz="1600" kern="100" dirty="0">
                          <a:effectLst/>
                        </a:rPr>
                        <a:t>。（</a:t>
                      </a:r>
                      <a:r>
                        <a:rPr lang="ja-JP" sz="1600" kern="100" dirty="0">
                          <a:effectLst/>
                        </a:rPr>
                        <a:t>２</a:t>
                      </a:r>
                      <a:r>
                        <a:rPr lang="ja-JP" altLang="en-US" sz="1600" kern="100" dirty="0">
                          <a:effectLst/>
                        </a:rPr>
                        <a:t>）</a:t>
                      </a:r>
                      <a:endParaRPr lang="ja-JP" sz="1600" kern="100" dirty="0">
                        <a:effectLst/>
                      </a:endParaRPr>
                    </a:p>
                    <a:p>
                      <a:pPr marL="0" lvl="0" indent="0" algn="just">
                        <a:spcAft>
                          <a:spcPts val="0"/>
                        </a:spcAft>
                        <a:buFont typeface="+mj-ea"/>
                        <a:buNone/>
                      </a:pPr>
                      <a:r>
                        <a:rPr lang="ja-JP" altLang="en-US" sz="1600" kern="100" dirty="0">
                          <a:effectLst/>
                        </a:rPr>
                        <a:t>４．</a:t>
                      </a:r>
                      <a:r>
                        <a:rPr lang="ja-JP" sz="1600" kern="100" dirty="0">
                          <a:effectLst/>
                        </a:rPr>
                        <a:t>新聞やプレゼンテーションソフトなどにまとめる</a:t>
                      </a:r>
                      <a:r>
                        <a:rPr lang="ja-JP" altLang="en-US" sz="1600" kern="100" dirty="0">
                          <a:effectLst/>
                        </a:rPr>
                        <a:t>。</a:t>
                      </a:r>
                      <a:r>
                        <a:rPr lang="ja-JP" sz="1600" kern="100" dirty="0">
                          <a:effectLst/>
                        </a:rPr>
                        <a:t>（５）</a:t>
                      </a:r>
                    </a:p>
                    <a:p>
                      <a:pPr algn="just">
                        <a:spcAft>
                          <a:spcPts val="0"/>
                        </a:spcAft>
                      </a:pPr>
                      <a:r>
                        <a:rPr lang="ja-JP" altLang="en-US" sz="1600" kern="100" dirty="0">
                          <a:effectLst/>
                        </a:rPr>
                        <a:t>５．</a:t>
                      </a:r>
                      <a:r>
                        <a:rPr lang="ja-JP" sz="1600" kern="100" dirty="0">
                          <a:effectLst/>
                        </a:rPr>
                        <a:t>活動を振り返り、自分の生き方を見つめなおす</a:t>
                      </a:r>
                      <a:r>
                        <a:rPr lang="ja-JP" altLang="en-US" sz="1600" kern="100" dirty="0">
                          <a:effectLst/>
                        </a:rPr>
                        <a:t>。</a:t>
                      </a:r>
                      <a:r>
                        <a:rPr lang="ja-JP" sz="1600" kern="100" dirty="0">
                          <a:effectLst/>
                        </a:rPr>
                        <a:t>（２）</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solidFill>
                  </a:tcPr>
                </a:tc>
                <a:tc>
                  <a:txBody>
                    <a:bodyPr/>
                    <a:lstStyle/>
                    <a:p>
                      <a:pPr algn="l">
                        <a:spcAft>
                          <a:spcPts val="0"/>
                        </a:spcAft>
                      </a:pPr>
                      <a:r>
                        <a:rPr lang="en-US" sz="1600" kern="100" dirty="0">
                          <a:effectLst/>
                        </a:rPr>
                        <a:t> </a:t>
                      </a:r>
                      <a:r>
                        <a:rPr lang="ja-JP" sz="1600" kern="100" dirty="0">
                          <a:effectLst/>
                        </a:rPr>
                        <a:t>単元名　自分の未来について考えよう（２８）</a:t>
                      </a:r>
                    </a:p>
                    <a:p>
                      <a:pPr algn="l">
                        <a:spcAft>
                          <a:spcPts val="0"/>
                        </a:spcAft>
                      </a:pPr>
                      <a:r>
                        <a:rPr lang="en-US" sz="1600" kern="100" dirty="0">
                          <a:effectLst/>
                        </a:rPr>
                        <a:t> </a:t>
                      </a:r>
                      <a:endParaRPr lang="ja-JP" sz="1600" kern="100" dirty="0">
                        <a:effectLst/>
                      </a:endParaRPr>
                    </a:p>
                    <a:p>
                      <a:pPr marL="0" lvl="0" indent="0" algn="l">
                        <a:spcAft>
                          <a:spcPts val="0"/>
                        </a:spcAft>
                        <a:buFont typeface="+mj-lt"/>
                        <a:buNone/>
                      </a:pPr>
                      <a:r>
                        <a:rPr lang="ja-JP" altLang="en-US" sz="1600" kern="100" dirty="0">
                          <a:effectLst/>
                        </a:rPr>
                        <a:t>１．</a:t>
                      </a:r>
                      <a:r>
                        <a:rPr lang="ja-JP" sz="1600" kern="100" dirty="0">
                          <a:effectLst/>
                        </a:rPr>
                        <a:t>どんな職業につきたい</a:t>
                      </a:r>
                      <a:r>
                        <a:rPr lang="ja-JP" altLang="en-US" sz="1600" kern="100" dirty="0">
                          <a:effectLst/>
                        </a:rPr>
                        <a:t>　</a:t>
                      </a:r>
                      <a:endParaRPr lang="en-US" altLang="ja-JP" sz="1600" kern="100" dirty="0">
                        <a:effectLst/>
                      </a:endParaRPr>
                    </a:p>
                    <a:p>
                      <a:pPr marL="0" lvl="0" indent="0" algn="l">
                        <a:spcAft>
                          <a:spcPts val="0"/>
                        </a:spcAft>
                        <a:buFont typeface="+mj-lt"/>
                        <a:buNone/>
                      </a:pPr>
                      <a:r>
                        <a:rPr lang="ja-JP" altLang="en-US" sz="1600" kern="100" dirty="0">
                          <a:effectLst/>
                        </a:rPr>
                        <a:t>　</a:t>
                      </a:r>
                      <a:r>
                        <a:rPr lang="ja-JP" sz="1600" kern="100" dirty="0" err="1">
                          <a:effectLst/>
                        </a:rPr>
                        <a:t>か</a:t>
                      </a:r>
                      <a:r>
                        <a:rPr lang="ja-JP" sz="1600" kern="100" dirty="0">
                          <a:effectLst/>
                        </a:rPr>
                        <a:t>調べる。また、どんな資</a:t>
                      </a:r>
                      <a:endParaRPr lang="en-US" altLang="ja-JP" sz="1600" kern="100" dirty="0">
                        <a:effectLst/>
                      </a:endParaRPr>
                    </a:p>
                    <a:p>
                      <a:pPr marL="0" lvl="0" indent="0" algn="l">
                        <a:spcAft>
                          <a:spcPts val="0"/>
                        </a:spcAft>
                        <a:buFont typeface="+mj-lt"/>
                        <a:buNone/>
                      </a:pPr>
                      <a:r>
                        <a:rPr lang="ja-JP" altLang="en-US" sz="1600" kern="100" dirty="0">
                          <a:effectLst/>
                        </a:rPr>
                        <a:t>　</a:t>
                      </a:r>
                      <a:r>
                        <a:rPr lang="ja-JP" sz="1600" kern="100" dirty="0">
                          <a:effectLst/>
                        </a:rPr>
                        <a:t>格が必要なのか調べる</a:t>
                      </a:r>
                      <a:r>
                        <a:rPr lang="ja-JP" altLang="en-US" sz="1600" kern="100" dirty="0">
                          <a:effectLst/>
                        </a:rPr>
                        <a:t>　　</a:t>
                      </a:r>
                      <a:endParaRPr lang="en-US" altLang="ja-JP" sz="1600" kern="100" dirty="0">
                        <a:effectLst/>
                      </a:endParaRPr>
                    </a:p>
                    <a:p>
                      <a:pPr marL="0" lvl="0" indent="0" algn="l">
                        <a:spcAft>
                          <a:spcPts val="0"/>
                        </a:spcAft>
                        <a:buFont typeface="+mj-lt"/>
                        <a:buNone/>
                      </a:pPr>
                      <a:r>
                        <a:rPr lang="ja-JP" altLang="en-US" sz="1600" kern="100" dirty="0">
                          <a:effectLst/>
                        </a:rPr>
                        <a:t>　</a:t>
                      </a:r>
                      <a:r>
                        <a:rPr lang="ja-JP" altLang="en-US" sz="1600" kern="100" spc="-300" dirty="0">
                          <a:effectLst/>
                          <a:latin typeface="+mn-ea"/>
                          <a:ea typeface="+mn-ea"/>
                        </a:rPr>
                        <a:t>（</a:t>
                      </a:r>
                      <a:r>
                        <a:rPr lang="en-US" altLang="ja-JP" sz="1600" kern="100" spc="-300" dirty="0">
                          <a:effectLst/>
                          <a:latin typeface="+mn-ea"/>
                          <a:ea typeface="+mn-ea"/>
                        </a:rPr>
                        <a:t>14</a:t>
                      </a:r>
                      <a:r>
                        <a:rPr lang="ja-JP" altLang="en-US" sz="1600" kern="100" spc="-300" dirty="0">
                          <a:effectLst/>
                          <a:latin typeface="+mn-ea"/>
                          <a:ea typeface="+mn-ea"/>
                        </a:rPr>
                        <a:t>）</a:t>
                      </a:r>
                      <a:endParaRPr lang="ja-JP" sz="1600" kern="100" spc="-300" dirty="0">
                        <a:effectLst/>
                        <a:latin typeface="+mn-ea"/>
                        <a:ea typeface="+mn-ea"/>
                      </a:endParaRPr>
                    </a:p>
                    <a:p>
                      <a:pPr marL="0" lvl="0" indent="0" algn="l">
                        <a:spcAft>
                          <a:spcPts val="0"/>
                        </a:spcAft>
                        <a:buFont typeface="+mj-lt"/>
                        <a:buNone/>
                      </a:pPr>
                      <a:r>
                        <a:rPr lang="ja-JP" altLang="en-US" sz="1600" kern="100" dirty="0">
                          <a:effectLst/>
                        </a:rPr>
                        <a:t>２．</a:t>
                      </a:r>
                      <a:r>
                        <a:rPr lang="ja-JP" sz="1600" kern="100" dirty="0">
                          <a:effectLst/>
                        </a:rPr>
                        <a:t>自分の将来を考え、住</a:t>
                      </a:r>
                      <a:endParaRPr lang="en-US" altLang="ja-JP" sz="1600" kern="100" dirty="0">
                        <a:effectLst/>
                      </a:endParaRPr>
                    </a:p>
                    <a:p>
                      <a:pPr marL="0" lvl="0" indent="0" algn="l">
                        <a:spcAft>
                          <a:spcPts val="0"/>
                        </a:spcAft>
                        <a:buFont typeface="+mj-lt"/>
                        <a:buNone/>
                      </a:pPr>
                      <a:r>
                        <a:rPr lang="ja-JP" altLang="en-US" sz="1600" kern="100" dirty="0">
                          <a:effectLst/>
                        </a:rPr>
                        <a:t>　</a:t>
                      </a:r>
                      <a:r>
                        <a:rPr lang="ja-JP" sz="1600" kern="100" dirty="0" err="1">
                          <a:effectLst/>
                        </a:rPr>
                        <a:t>んで</a:t>
                      </a:r>
                      <a:r>
                        <a:rPr lang="ja-JP" sz="1600" kern="100" dirty="0">
                          <a:effectLst/>
                        </a:rPr>
                        <a:t>いる地域をよりよくす</a:t>
                      </a:r>
                      <a:endParaRPr lang="en-US" altLang="ja-JP" sz="1600" kern="100" dirty="0">
                        <a:effectLst/>
                      </a:endParaRPr>
                    </a:p>
                    <a:p>
                      <a:pPr marL="0" lvl="0" indent="0" algn="l">
                        <a:spcAft>
                          <a:spcPts val="0"/>
                        </a:spcAft>
                        <a:buFont typeface="+mj-lt"/>
                        <a:buNone/>
                      </a:pPr>
                      <a:r>
                        <a:rPr lang="ja-JP" altLang="en-US" sz="1600" kern="100" dirty="0">
                          <a:effectLst/>
                        </a:rPr>
                        <a:t>　</a:t>
                      </a:r>
                      <a:r>
                        <a:rPr lang="ja-JP" sz="1600" kern="100" dirty="0" err="1">
                          <a:effectLst/>
                        </a:rPr>
                        <a:t>る</a:t>
                      </a:r>
                      <a:r>
                        <a:rPr lang="ja-JP" sz="1600" kern="100" dirty="0">
                          <a:effectLst/>
                        </a:rPr>
                        <a:t>ためには、何ができる</a:t>
                      </a:r>
                      <a:endParaRPr lang="en-US" altLang="ja-JP" sz="1600" kern="100"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ja-JP" altLang="en-US" sz="1600" kern="100" dirty="0">
                          <a:effectLst/>
                        </a:rPr>
                        <a:t>　</a:t>
                      </a:r>
                      <a:r>
                        <a:rPr lang="ja-JP" sz="1600" kern="100" dirty="0" err="1">
                          <a:effectLst/>
                        </a:rPr>
                        <a:t>か</a:t>
                      </a:r>
                      <a:r>
                        <a:rPr lang="ja-JP" sz="1600" kern="100" dirty="0">
                          <a:effectLst/>
                        </a:rPr>
                        <a:t>考える。</a:t>
                      </a:r>
                      <a:r>
                        <a:rPr lang="ja-JP" altLang="en-US" sz="1600" kern="100" spc="-300" dirty="0">
                          <a:effectLst/>
                          <a:latin typeface="+mn-ea"/>
                          <a:ea typeface="+mn-ea"/>
                        </a:rPr>
                        <a:t>（</a:t>
                      </a:r>
                      <a:r>
                        <a:rPr lang="en-US" altLang="ja-JP" sz="1600" kern="100" spc="-300" dirty="0">
                          <a:effectLst/>
                          <a:latin typeface="+mn-ea"/>
                          <a:ea typeface="+mn-ea"/>
                        </a:rPr>
                        <a:t>14</a:t>
                      </a:r>
                      <a:r>
                        <a:rPr lang="ja-JP" altLang="en-US" sz="1600" kern="100" spc="-300" dirty="0">
                          <a:effectLst/>
                          <a:latin typeface="+mn-ea"/>
                          <a:ea typeface="+mn-ea"/>
                        </a:rPr>
                        <a:t>）</a:t>
                      </a:r>
                      <a:endParaRPr lang="ja-JP" altLang="ja-JP" sz="1600" kern="100" spc="-300" dirty="0">
                        <a:effectLst/>
                        <a:latin typeface="+mn-ea"/>
                        <a:ea typeface="+mn-ea"/>
                      </a:endParaRPr>
                    </a:p>
                    <a:p>
                      <a:pPr marL="0" lvl="0" indent="0" algn="l">
                        <a:spcAft>
                          <a:spcPts val="0"/>
                        </a:spcAft>
                        <a:buFont typeface="+mj-lt"/>
                        <a:buNone/>
                      </a:pP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solidFill>
                  </a:tcPr>
                </a:tc>
                <a:tc>
                  <a:txBody>
                    <a:bodyPr/>
                    <a:lstStyle/>
                    <a:p>
                      <a:pPr algn="l">
                        <a:spcAft>
                          <a:spcPts val="0"/>
                        </a:spcAft>
                      </a:pPr>
                      <a:r>
                        <a:rPr lang="en-US" sz="1600" kern="100" dirty="0">
                          <a:effectLst/>
                        </a:rPr>
                        <a:t> </a:t>
                      </a:r>
                      <a:r>
                        <a:rPr lang="ja-JP" sz="1600" kern="100" dirty="0">
                          <a:effectLst/>
                        </a:rPr>
                        <a:t>単元名　自分の未来について発表しよう（１８）</a:t>
                      </a:r>
                    </a:p>
                    <a:p>
                      <a:pPr algn="l">
                        <a:spcAft>
                          <a:spcPts val="0"/>
                        </a:spcAft>
                      </a:pPr>
                      <a:r>
                        <a:rPr lang="en-US" sz="1600" kern="100" dirty="0">
                          <a:effectLst/>
                        </a:rPr>
                        <a:t> </a:t>
                      </a:r>
                      <a:endParaRPr lang="ja-JP" sz="1600" kern="100" dirty="0">
                        <a:effectLst/>
                      </a:endParaRPr>
                    </a:p>
                    <a:p>
                      <a:pPr marL="0" lvl="0" indent="0" algn="just">
                        <a:spcAft>
                          <a:spcPts val="0"/>
                        </a:spcAft>
                        <a:buFont typeface="+mj-lt"/>
                        <a:buNone/>
                      </a:pPr>
                      <a:r>
                        <a:rPr lang="ja-JP" altLang="en-US" sz="1600" kern="100" dirty="0">
                          <a:effectLst/>
                        </a:rPr>
                        <a:t>１</a:t>
                      </a:r>
                      <a:r>
                        <a:rPr lang="en-US" altLang="ja-JP" sz="1600" kern="100" dirty="0">
                          <a:effectLst/>
                        </a:rPr>
                        <a:t>.</a:t>
                      </a:r>
                      <a:r>
                        <a:rPr lang="ja-JP" sz="1600" kern="100" dirty="0">
                          <a:effectLst/>
                        </a:rPr>
                        <a:t>２学期に調べたことや考え</a:t>
                      </a:r>
                      <a:endParaRPr lang="en-US" altLang="ja-JP" sz="1600" kern="100" dirty="0">
                        <a:effectLst/>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ja-JP" altLang="en-US" sz="1600" kern="100" dirty="0">
                          <a:effectLst/>
                        </a:rPr>
                        <a:t>　</a:t>
                      </a:r>
                      <a:r>
                        <a:rPr lang="ja-JP" sz="1600" kern="100" dirty="0">
                          <a:effectLst/>
                        </a:rPr>
                        <a:t>たことをまとめる。</a:t>
                      </a:r>
                      <a:r>
                        <a:rPr lang="ja-JP" altLang="en-US" sz="1600" kern="100" spc="-300" dirty="0">
                          <a:effectLst/>
                          <a:latin typeface="+mn-ea"/>
                          <a:ea typeface="+mn-ea"/>
                        </a:rPr>
                        <a:t>（</a:t>
                      </a:r>
                      <a:r>
                        <a:rPr lang="en-US" altLang="ja-JP" sz="1600" kern="100" spc="-300" dirty="0">
                          <a:effectLst/>
                          <a:latin typeface="+mn-ea"/>
                          <a:ea typeface="+mn-ea"/>
                        </a:rPr>
                        <a:t>14</a:t>
                      </a:r>
                      <a:r>
                        <a:rPr lang="ja-JP" altLang="en-US" sz="1600" kern="100" spc="-300" dirty="0">
                          <a:effectLst/>
                          <a:latin typeface="+mn-ea"/>
                          <a:ea typeface="+mn-ea"/>
                        </a:rPr>
                        <a:t>）</a:t>
                      </a:r>
                      <a:endParaRPr lang="ja-JP" sz="1600" kern="100" dirty="0">
                        <a:effectLst/>
                      </a:endParaRPr>
                    </a:p>
                    <a:p>
                      <a:pPr marL="0" lvl="0" indent="0" algn="just">
                        <a:spcAft>
                          <a:spcPts val="0"/>
                        </a:spcAft>
                        <a:buFont typeface="+mj-lt"/>
                        <a:buNone/>
                      </a:pPr>
                      <a:r>
                        <a:rPr lang="ja-JP" altLang="en-US" sz="1600" kern="100" dirty="0">
                          <a:effectLst/>
                        </a:rPr>
                        <a:t>２</a:t>
                      </a:r>
                      <a:r>
                        <a:rPr lang="en-US" altLang="ja-JP" sz="1600" kern="100" dirty="0">
                          <a:effectLst/>
                        </a:rPr>
                        <a:t>.</a:t>
                      </a:r>
                      <a:r>
                        <a:rPr lang="ja-JP" sz="1600" kern="100" dirty="0">
                          <a:effectLst/>
                        </a:rPr>
                        <a:t>２学期に調べたことや考え</a:t>
                      </a:r>
                      <a:endParaRPr lang="en-US" altLang="ja-JP" sz="1600" kern="100" dirty="0">
                        <a:effectLst/>
                      </a:endParaRPr>
                    </a:p>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ja-JP" altLang="en-US" sz="1600" kern="100" dirty="0">
                          <a:effectLst/>
                        </a:rPr>
                        <a:t>　</a:t>
                      </a:r>
                      <a:r>
                        <a:rPr lang="ja-JP" sz="1600" kern="100" dirty="0">
                          <a:effectLst/>
                        </a:rPr>
                        <a:t>たことを発表する。</a:t>
                      </a:r>
                      <a:r>
                        <a:rPr lang="ja-JP" altLang="en-US" sz="1600" kern="100" spc="-300" dirty="0">
                          <a:effectLst/>
                          <a:latin typeface="+mn-ea"/>
                          <a:ea typeface="+mn-ea"/>
                        </a:rPr>
                        <a:t>（</a:t>
                      </a:r>
                      <a:r>
                        <a:rPr lang="en-US" altLang="ja-JP" sz="1600" kern="100" spc="-300" dirty="0">
                          <a:effectLst/>
                          <a:latin typeface="+mn-ea"/>
                          <a:ea typeface="+mn-ea"/>
                        </a:rPr>
                        <a:t>4</a:t>
                      </a:r>
                      <a:r>
                        <a:rPr lang="ja-JP" altLang="en-US" sz="1600" kern="100" spc="-300" dirty="0">
                          <a:effectLst/>
                          <a:latin typeface="+mn-ea"/>
                          <a:ea typeface="+mn-ea"/>
                        </a:rPr>
                        <a:t>）</a:t>
                      </a:r>
                      <a:endParaRPr lang="ja-JP" altLang="ja-JP" sz="1600" kern="100" dirty="0">
                        <a:effectLst/>
                      </a:endParaRPr>
                    </a:p>
                    <a:p>
                      <a:pPr marL="0" lvl="0" indent="0" algn="just">
                        <a:spcAft>
                          <a:spcPts val="0"/>
                        </a:spcAft>
                        <a:buFont typeface="+mj-lt"/>
                        <a:buNone/>
                      </a:pP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11" name="角丸四角形 10"/>
          <p:cNvSpPr/>
          <p:nvPr/>
        </p:nvSpPr>
        <p:spPr>
          <a:xfrm>
            <a:off x="8235078" y="5123304"/>
            <a:ext cx="2768958" cy="89788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t>５年　環境教育</a:t>
            </a:r>
            <a:endParaRPr kumimoji="1" lang="en-US" altLang="ja-JP" dirty="0"/>
          </a:p>
          <a:p>
            <a:r>
              <a:rPr kumimoji="1" lang="ja-JP" altLang="en-US" dirty="0"/>
              <a:t>６年　キャリア教育</a:t>
            </a:r>
          </a:p>
        </p:txBody>
      </p:sp>
      <p:sp>
        <p:nvSpPr>
          <p:cNvPr id="7" name="タイトル 1"/>
          <p:cNvSpPr txBox="1">
            <a:spLocks/>
          </p:cNvSpPr>
          <p:nvPr/>
        </p:nvSpPr>
        <p:spPr>
          <a:xfrm>
            <a:off x="637689" y="254039"/>
            <a:ext cx="7915835" cy="7883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t>３．高学年 の単元計画・年間指導計画等</a:t>
            </a:r>
          </a:p>
        </p:txBody>
      </p:sp>
    </p:spTree>
    <p:extLst>
      <p:ext uri="{BB962C8B-B14F-4D97-AF65-F5344CB8AC3E}">
        <p14:creationId xmlns:p14="http://schemas.microsoft.com/office/powerpoint/2010/main" val="289337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8378" y="235905"/>
            <a:ext cx="8821142" cy="935641"/>
          </a:xfrm>
        </p:spPr>
        <p:txBody>
          <a:bodyPr>
            <a:noAutofit/>
          </a:bodyPr>
          <a:lstStyle/>
          <a:p>
            <a:r>
              <a:rPr kumimoji="1" lang="ja-JP" altLang="en-US" dirty="0"/>
              <a:t>４．</a:t>
            </a:r>
            <a:r>
              <a:rPr lang="ja-JP" altLang="en-US" dirty="0"/>
              <a:t>教科等横断的な取り組みにおける構想図</a:t>
            </a:r>
            <a:endParaRPr kumimoji="1" lang="ja-JP" altLang="en-US" dirty="0"/>
          </a:p>
        </p:txBody>
      </p:sp>
      <p:sp>
        <p:nvSpPr>
          <p:cNvPr id="12" name="右矢印 11"/>
          <p:cNvSpPr/>
          <p:nvPr/>
        </p:nvSpPr>
        <p:spPr>
          <a:xfrm>
            <a:off x="238539" y="5032951"/>
            <a:ext cx="7792951" cy="1397873"/>
          </a:xfrm>
          <a:prstGeom prst="rightArrow">
            <a:avLst>
              <a:gd name="adj1" fmla="val 42037"/>
              <a:gd name="adj2" fmla="val 454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t>租税教育</a:t>
            </a:r>
          </a:p>
        </p:txBody>
      </p:sp>
      <p:sp>
        <p:nvSpPr>
          <p:cNvPr id="13" name="テキスト ボックス 12"/>
          <p:cNvSpPr txBox="1"/>
          <p:nvPr/>
        </p:nvSpPr>
        <p:spPr>
          <a:xfrm>
            <a:off x="8159973" y="2820042"/>
            <a:ext cx="3313494" cy="3046988"/>
          </a:xfrm>
          <a:prstGeom prst="rect">
            <a:avLst/>
          </a:prstGeom>
          <a:solidFill>
            <a:schemeClr val="bg1"/>
          </a:solidFill>
          <a:ln>
            <a:solidFill>
              <a:schemeClr val="tx1"/>
            </a:solidFill>
          </a:ln>
        </p:spPr>
        <p:txBody>
          <a:bodyPr wrap="square" rtlCol="0">
            <a:spAutoFit/>
          </a:bodyPr>
          <a:lstStyle/>
          <a:p>
            <a:r>
              <a:rPr kumimoji="1" lang="ja-JP" altLang="en-US" sz="2400" dirty="0"/>
              <a:t>社会、総合的な学習の時間、特別活動といった教科等で身に付いた知識や思考力をいかし、</a:t>
            </a:r>
            <a:r>
              <a:rPr lang="ja-JP" altLang="en-US" sz="2400" dirty="0">
                <a:latin typeface="+mn-ea"/>
              </a:rPr>
              <a:t>よりよい社会について考え、学習したことを社会生活に生かそうとする態度を養うことができる。</a:t>
            </a:r>
            <a:endParaRPr kumimoji="1" lang="ja-JP" altLang="en-US" sz="2400" dirty="0"/>
          </a:p>
        </p:txBody>
      </p:sp>
      <p:sp>
        <p:nvSpPr>
          <p:cNvPr id="15" name="下矢印 14"/>
          <p:cNvSpPr/>
          <p:nvPr/>
        </p:nvSpPr>
        <p:spPr>
          <a:xfrm>
            <a:off x="8204897" y="1425795"/>
            <a:ext cx="914400" cy="126921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rPr>
              <a:t>学校</a:t>
            </a:r>
          </a:p>
        </p:txBody>
      </p:sp>
      <p:sp>
        <p:nvSpPr>
          <p:cNvPr id="18" name="下矢印 17"/>
          <p:cNvSpPr/>
          <p:nvPr/>
        </p:nvSpPr>
        <p:spPr>
          <a:xfrm>
            <a:off x="9359520" y="1439536"/>
            <a:ext cx="914400" cy="12417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rPr>
              <a:t>税務署</a:t>
            </a:r>
          </a:p>
        </p:txBody>
      </p:sp>
      <p:sp>
        <p:nvSpPr>
          <p:cNvPr id="20" name="テキスト ボックス 19"/>
          <p:cNvSpPr txBox="1"/>
          <p:nvPr/>
        </p:nvSpPr>
        <p:spPr>
          <a:xfrm>
            <a:off x="3304124" y="1722628"/>
            <a:ext cx="929678" cy="3296991"/>
          </a:xfrm>
          <a:prstGeom prst="rect">
            <a:avLst/>
          </a:prstGeom>
          <a:solidFill>
            <a:schemeClr val="bg1"/>
          </a:solidFill>
          <a:ln>
            <a:solidFill>
              <a:schemeClr val="tx1"/>
            </a:solidFill>
          </a:ln>
        </p:spPr>
        <p:txBody>
          <a:bodyPr vert="eaVert" wrap="square" rtlCol="0">
            <a:spAutoFit/>
          </a:bodyPr>
          <a:lstStyle/>
          <a:p>
            <a:r>
              <a:rPr kumimoji="1" lang="ja-JP" altLang="en-US" sz="2400" dirty="0"/>
              <a:t>（</a:t>
            </a:r>
            <a:r>
              <a:rPr kumimoji="1" lang="en-US" altLang="ja-JP" sz="2400" dirty="0"/>
              <a:t>6</a:t>
            </a:r>
            <a:r>
              <a:rPr kumimoji="1" lang="ja-JP" altLang="en-US" sz="2400" dirty="0"/>
              <a:t>年）</a:t>
            </a:r>
            <a:r>
              <a:rPr lang="ja-JP" altLang="en-US" sz="2400" dirty="0"/>
              <a:t>について考えよう</a:t>
            </a:r>
            <a:endParaRPr kumimoji="1" lang="en-US" altLang="ja-JP" sz="2400" dirty="0"/>
          </a:p>
          <a:p>
            <a:r>
              <a:rPr kumimoji="1" lang="ja-JP" altLang="en-US" sz="2400" dirty="0"/>
              <a:t>総合　</a:t>
            </a:r>
            <a:r>
              <a:rPr lang="ja-JP" altLang="en-US" sz="2400" dirty="0"/>
              <a:t>自分の未来</a:t>
            </a:r>
            <a:endParaRPr kumimoji="1" lang="ja-JP" altLang="en-US" sz="2400" dirty="0"/>
          </a:p>
        </p:txBody>
      </p:sp>
      <p:sp>
        <p:nvSpPr>
          <p:cNvPr id="21" name="テキスト ボックス 20"/>
          <p:cNvSpPr txBox="1"/>
          <p:nvPr/>
        </p:nvSpPr>
        <p:spPr>
          <a:xfrm>
            <a:off x="4344031" y="1735958"/>
            <a:ext cx="929678" cy="3296991"/>
          </a:xfrm>
          <a:prstGeom prst="rect">
            <a:avLst/>
          </a:prstGeom>
          <a:solidFill>
            <a:schemeClr val="bg1"/>
          </a:solidFill>
          <a:ln>
            <a:solidFill>
              <a:schemeClr val="tx1"/>
            </a:solidFill>
          </a:ln>
        </p:spPr>
        <p:txBody>
          <a:bodyPr vert="eaVert" wrap="square" rtlCol="0">
            <a:spAutoFit/>
          </a:bodyPr>
          <a:lstStyle/>
          <a:p>
            <a:r>
              <a:rPr kumimoji="1" lang="ja-JP" altLang="en-US" sz="2400" dirty="0"/>
              <a:t> （</a:t>
            </a:r>
            <a:r>
              <a:rPr kumimoji="1" lang="en-US" altLang="ja-JP" sz="2400" dirty="0"/>
              <a:t>6</a:t>
            </a:r>
            <a:r>
              <a:rPr kumimoji="1" lang="ja-JP" altLang="en-US" sz="2400" dirty="0"/>
              <a:t>年） </a:t>
            </a:r>
            <a:endParaRPr kumimoji="1" lang="en-US" altLang="ja-JP" sz="2400" dirty="0"/>
          </a:p>
          <a:p>
            <a:r>
              <a:rPr kumimoji="1" lang="ja-JP" altLang="en-US" sz="2400" dirty="0"/>
              <a:t>特別活動　キャリア教育</a:t>
            </a:r>
          </a:p>
        </p:txBody>
      </p:sp>
      <p:sp>
        <p:nvSpPr>
          <p:cNvPr id="22" name="テキスト ボックス 21"/>
          <p:cNvSpPr txBox="1"/>
          <p:nvPr/>
        </p:nvSpPr>
        <p:spPr>
          <a:xfrm>
            <a:off x="6442099" y="1735960"/>
            <a:ext cx="929678" cy="3296991"/>
          </a:xfrm>
          <a:prstGeom prst="rect">
            <a:avLst/>
          </a:prstGeom>
          <a:solidFill>
            <a:schemeClr val="bg1"/>
          </a:solidFill>
          <a:ln>
            <a:solidFill>
              <a:schemeClr val="tx1"/>
            </a:solidFill>
          </a:ln>
        </p:spPr>
        <p:txBody>
          <a:bodyPr vert="eaVert" wrap="square" rtlCol="0" anchor="ctr">
            <a:spAutoFit/>
          </a:bodyPr>
          <a:lstStyle/>
          <a:p>
            <a:r>
              <a:rPr kumimoji="1" lang="ja-JP" altLang="en-US" sz="2400" dirty="0"/>
              <a:t>（</a:t>
            </a:r>
            <a:r>
              <a:rPr kumimoji="1" lang="en-US" altLang="ja-JP" sz="2400" dirty="0"/>
              <a:t>6</a:t>
            </a:r>
            <a:r>
              <a:rPr kumimoji="1" lang="ja-JP" altLang="en-US" sz="2400" dirty="0"/>
              <a:t>年）</a:t>
            </a:r>
            <a:endParaRPr kumimoji="1" lang="en-US" altLang="ja-JP" sz="2400" dirty="0"/>
          </a:p>
          <a:p>
            <a:r>
              <a:rPr kumimoji="1" lang="ja-JP" altLang="en-US" sz="2400" dirty="0"/>
              <a:t>社会　世界の中の日本</a:t>
            </a:r>
            <a:endParaRPr kumimoji="1" lang="en-US" altLang="ja-JP" sz="2400" dirty="0"/>
          </a:p>
        </p:txBody>
      </p:sp>
      <p:sp>
        <p:nvSpPr>
          <p:cNvPr id="23" name="下矢印 22"/>
          <p:cNvSpPr/>
          <p:nvPr/>
        </p:nvSpPr>
        <p:spPr>
          <a:xfrm>
            <a:off x="10498995" y="1453278"/>
            <a:ext cx="914400" cy="12417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rPr>
              <a:t>家庭</a:t>
            </a:r>
          </a:p>
        </p:txBody>
      </p:sp>
      <p:sp>
        <p:nvSpPr>
          <p:cNvPr id="14" name="テキスト ボックス 13"/>
          <p:cNvSpPr txBox="1"/>
          <p:nvPr/>
        </p:nvSpPr>
        <p:spPr>
          <a:xfrm>
            <a:off x="1232653" y="1735958"/>
            <a:ext cx="929678" cy="3296991"/>
          </a:xfrm>
          <a:prstGeom prst="rect">
            <a:avLst/>
          </a:prstGeom>
          <a:solidFill>
            <a:schemeClr val="bg1"/>
          </a:solidFill>
          <a:ln>
            <a:solidFill>
              <a:schemeClr val="tx1"/>
            </a:solidFill>
          </a:ln>
        </p:spPr>
        <p:txBody>
          <a:bodyPr vert="eaVert" wrap="square" rtlCol="0" anchor="ctr">
            <a:spAutoFit/>
          </a:bodyPr>
          <a:lstStyle/>
          <a:p>
            <a:r>
              <a:rPr kumimoji="1" lang="ja-JP" altLang="en-US" sz="2400" dirty="0"/>
              <a:t>（</a:t>
            </a:r>
            <a:r>
              <a:rPr kumimoji="1" lang="en-US" altLang="ja-JP" sz="2400" dirty="0"/>
              <a:t>5</a:t>
            </a:r>
            <a:r>
              <a:rPr kumimoji="1" lang="ja-JP" altLang="en-US" sz="2400" dirty="0"/>
              <a:t>年）</a:t>
            </a:r>
            <a:endParaRPr kumimoji="1" lang="en-US" altLang="ja-JP" sz="2400" dirty="0"/>
          </a:p>
          <a:p>
            <a:r>
              <a:rPr kumimoji="1" lang="ja-JP" altLang="en-US" sz="2400" dirty="0"/>
              <a:t>総合　環境教育</a:t>
            </a:r>
            <a:endParaRPr kumimoji="1" lang="en-US" altLang="ja-JP" sz="2400" dirty="0"/>
          </a:p>
        </p:txBody>
      </p:sp>
      <p:sp>
        <p:nvSpPr>
          <p:cNvPr id="17" name="テキスト ボックス 16"/>
          <p:cNvSpPr txBox="1"/>
          <p:nvPr/>
        </p:nvSpPr>
        <p:spPr>
          <a:xfrm>
            <a:off x="2261891" y="1729294"/>
            <a:ext cx="929678" cy="3296991"/>
          </a:xfrm>
          <a:prstGeom prst="rect">
            <a:avLst/>
          </a:prstGeom>
          <a:solidFill>
            <a:schemeClr val="bg1"/>
          </a:solidFill>
          <a:ln>
            <a:solidFill>
              <a:schemeClr val="tx1"/>
            </a:solidFill>
          </a:ln>
        </p:spPr>
        <p:txBody>
          <a:bodyPr vert="eaVert" wrap="square" rtlCol="0" anchor="ctr">
            <a:spAutoFit/>
          </a:bodyPr>
          <a:lstStyle/>
          <a:p>
            <a:r>
              <a:rPr kumimoji="1" lang="ja-JP" altLang="en-US" sz="2400" dirty="0"/>
              <a:t>（</a:t>
            </a:r>
            <a:r>
              <a:rPr kumimoji="1" lang="en-US" altLang="ja-JP" sz="2400" dirty="0"/>
              <a:t>6</a:t>
            </a:r>
            <a:r>
              <a:rPr kumimoji="1" lang="ja-JP" altLang="en-US" sz="2400" dirty="0"/>
              <a:t>年）仕組みについて　</a:t>
            </a:r>
            <a:endParaRPr kumimoji="1" lang="en-US" altLang="ja-JP" sz="2400" dirty="0"/>
          </a:p>
          <a:p>
            <a:r>
              <a:rPr kumimoji="1" lang="ja-JP" altLang="en-US" sz="2400" dirty="0"/>
              <a:t>社会　国の政治の</a:t>
            </a:r>
            <a:endParaRPr kumimoji="1" lang="en-US" altLang="ja-JP" sz="2400" dirty="0"/>
          </a:p>
        </p:txBody>
      </p:sp>
      <p:sp>
        <p:nvSpPr>
          <p:cNvPr id="16" name="テキスト ボックス 15">
            <a:extLst>
              <a:ext uri="{FF2B5EF4-FFF2-40B4-BE49-F238E27FC236}">
                <a16:creationId xmlns:a16="http://schemas.microsoft.com/office/drawing/2014/main" id="{550F89F9-1E5D-4A8C-8E74-365813734A37}"/>
              </a:ext>
            </a:extLst>
          </p:cNvPr>
          <p:cNvSpPr txBox="1"/>
          <p:nvPr/>
        </p:nvSpPr>
        <p:spPr>
          <a:xfrm>
            <a:off x="5402192" y="1735958"/>
            <a:ext cx="929678" cy="3296991"/>
          </a:xfrm>
          <a:prstGeom prst="rect">
            <a:avLst/>
          </a:prstGeom>
          <a:solidFill>
            <a:schemeClr val="bg1"/>
          </a:solidFill>
          <a:ln>
            <a:solidFill>
              <a:schemeClr val="tx1"/>
            </a:solidFill>
          </a:ln>
        </p:spPr>
        <p:txBody>
          <a:bodyPr vert="eaVert" wrap="square" rtlCol="0">
            <a:spAutoFit/>
          </a:bodyPr>
          <a:lstStyle/>
          <a:p>
            <a:r>
              <a:rPr kumimoji="1" lang="ja-JP" altLang="en-US" sz="2400" dirty="0"/>
              <a:t> （</a:t>
            </a:r>
            <a:r>
              <a:rPr kumimoji="1" lang="en-US" altLang="ja-JP" sz="2400" dirty="0"/>
              <a:t>6</a:t>
            </a:r>
            <a:r>
              <a:rPr kumimoji="1" lang="ja-JP" altLang="en-US" sz="2400" dirty="0"/>
              <a:t>年） </a:t>
            </a:r>
            <a:endParaRPr kumimoji="1" lang="en-US" altLang="ja-JP" sz="2400" dirty="0"/>
          </a:p>
          <a:p>
            <a:r>
              <a:rPr kumimoji="1" lang="ja-JP" altLang="en-US" sz="2400" dirty="0"/>
              <a:t>社会　租税教室</a:t>
            </a:r>
          </a:p>
        </p:txBody>
      </p:sp>
      <p:sp>
        <p:nvSpPr>
          <p:cNvPr id="19" name="テキスト ボックス 18">
            <a:extLst>
              <a:ext uri="{FF2B5EF4-FFF2-40B4-BE49-F238E27FC236}">
                <a16:creationId xmlns:a16="http://schemas.microsoft.com/office/drawing/2014/main" id="{516A7A01-5A5F-4189-AF3C-35C166A18293}"/>
              </a:ext>
            </a:extLst>
          </p:cNvPr>
          <p:cNvSpPr txBox="1"/>
          <p:nvPr/>
        </p:nvSpPr>
        <p:spPr>
          <a:xfrm>
            <a:off x="206590" y="1735958"/>
            <a:ext cx="923330" cy="3296991"/>
          </a:xfrm>
          <a:prstGeom prst="rect">
            <a:avLst/>
          </a:prstGeom>
          <a:solidFill>
            <a:schemeClr val="bg1"/>
          </a:solidFill>
          <a:ln>
            <a:solidFill>
              <a:schemeClr val="tx1"/>
            </a:solidFill>
          </a:ln>
        </p:spPr>
        <p:txBody>
          <a:bodyPr vert="eaVert" wrap="square" rtlCol="0" anchor="ctr">
            <a:spAutoFit/>
          </a:bodyPr>
          <a:lstStyle/>
          <a:p>
            <a:r>
              <a:rPr kumimoji="1" lang="ja-JP" altLang="en-US" sz="2400" dirty="0"/>
              <a:t>（</a:t>
            </a:r>
            <a:r>
              <a:rPr kumimoji="1" lang="en-US" altLang="ja-JP" sz="2400" dirty="0"/>
              <a:t>5</a:t>
            </a:r>
            <a:r>
              <a:rPr kumimoji="1" lang="ja-JP" altLang="en-US" sz="2400" dirty="0"/>
              <a:t>年）生活と環境</a:t>
            </a:r>
            <a:endParaRPr kumimoji="1" lang="en-US" altLang="ja-JP" sz="2400" dirty="0"/>
          </a:p>
          <a:p>
            <a:r>
              <a:rPr kumimoji="1" lang="ja-JP" altLang="en-US" sz="2400" dirty="0"/>
              <a:t>社会　わたしたちの</a:t>
            </a:r>
            <a:endParaRPr kumimoji="1" lang="en-US" altLang="ja-JP" sz="2400" dirty="0"/>
          </a:p>
        </p:txBody>
      </p:sp>
    </p:spTree>
    <p:extLst>
      <p:ext uri="{BB962C8B-B14F-4D97-AF65-F5344CB8AC3E}">
        <p14:creationId xmlns:p14="http://schemas.microsoft.com/office/powerpoint/2010/main" val="242489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8"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7491" y="274580"/>
            <a:ext cx="9927252" cy="806852"/>
          </a:xfrm>
        </p:spPr>
        <p:txBody>
          <a:bodyPr>
            <a:noAutofit/>
          </a:bodyPr>
          <a:lstStyle/>
          <a:p>
            <a:r>
              <a:rPr lang="ja-JP" altLang="en-US" dirty="0"/>
              <a:t>５．親子で参加する租税教室（租税教育の広がり）</a:t>
            </a:r>
            <a:endParaRPr kumimoji="1" lang="ja-JP" altLang="en-US" dirty="0"/>
          </a:p>
        </p:txBody>
      </p:sp>
      <p:sp>
        <p:nvSpPr>
          <p:cNvPr id="3" name="コンテンツ プレースホルダー 2"/>
          <p:cNvSpPr>
            <a:spLocks noGrp="1"/>
          </p:cNvSpPr>
          <p:nvPr>
            <p:ph sz="quarter" idx="13"/>
          </p:nvPr>
        </p:nvSpPr>
        <p:spPr>
          <a:xfrm>
            <a:off x="1006267" y="1074646"/>
            <a:ext cx="9927252" cy="5453375"/>
          </a:xfrm>
        </p:spPr>
        <p:txBody>
          <a:bodyPr>
            <a:noAutofit/>
          </a:bodyPr>
          <a:lstStyle/>
          <a:p>
            <a:pPr marL="0" indent="0">
              <a:buNone/>
            </a:pPr>
            <a:r>
              <a:rPr lang="ja-JP" altLang="en-US" sz="2400" dirty="0"/>
              <a:t>６年生での租税教室までの学習</a:t>
            </a:r>
            <a:endParaRPr lang="en-US" altLang="ja-JP" sz="2400" dirty="0"/>
          </a:p>
          <a:p>
            <a:pPr marL="0" indent="0">
              <a:buNone/>
            </a:pPr>
            <a:r>
              <a:rPr kumimoji="1" lang="ja-JP" altLang="en-US" sz="2400" dirty="0"/>
              <a:t>社会→国の政治の仕組みについて（５月）</a:t>
            </a:r>
            <a:endParaRPr kumimoji="1" lang="en-US" altLang="ja-JP" sz="2400" dirty="0"/>
          </a:p>
          <a:p>
            <a:pPr marL="0" indent="0">
              <a:buNone/>
            </a:pPr>
            <a:r>
              <a:rPr lang="ja-JP" altLang="en-US" sz="2400" dirty="0"/>
              <a:t>総合→自分の未来について考えよう（２学期）</a:t>
            </a:r>
            <a:endParaRPr lang="en-US" altLang="ja-JP" sz="2400" dirty="0"/>
          </a:p>
          <a:p>
            <a:pPr marL="0" indent="0">
              <a:buNone/>
            </a:pPr>
            <a:r>
              <a:rPr kumimoji="1" lang="ja-JP" altLang="en-US" sz="2400" dirty="0"/>
              <a:t>学級活動→キャリア教育（通年）</a:t>
            </a:r>
            <a:endParaRPr kumimoji="1" lang="en-US" altLang="ja-JP" sz="2400" dirty="0"/>
          </a:p>
          <a:p>
            <a:pPr marL="0" indent="0">
              <a:buNone/>
            </a:pPr>
            <a:endParaRPr kumimoji="1" lang="en-US" altLang="ja-JP" sz="2400" dirty="0"/>
          </a:p>
          <a:p>
            <a:pPr marL="0" indent="0">
              <a:buNone/>
            </a:pPr>
            <a:r>
              <a:rPr kumimoji="1" lang="ja-JP" altLang="en-US" sz="2400" dirty="0"/>
              <a:t>３学期に６学年親子行事として租税教室を実施</a:t>
            </a:r>
            <a:endParaRPr kumimoji="1" lang="en-US" altLang="ja-JP" sz="2400" dirty="0"/>
          </a:p>
          <a:p>
            <a:pPr marL="0" indent="0">
              <a:buNone/>
            </a:pPr>
            <a:endParaRPr kumimoji="1" lang="en-US" altLang="ja-JP" sz="2400" dirty="0"/>
          </a:p>
          <a:p>
            <a:pPr marL="0" indent="0">
              <a:buNone/>
            </a:pPr>
            <a:r>
              <a:rPr lang="ja-JP" altLang="en-US" sz="2400" dirty="0"/>
              <a:t>社会→世界の中の日本（３月）</a:t>
            </a:r>
            <a:endParaRPr lang="en-US" altLang="ja-JP" sz="2400" dirty="0"/>
          </a:p>
          <a:p>
            <a:pPr marL="0" indent="0">
              <a:buNone/>
            </a:pPr>
            <a:r>
              <a:rPr lang="ja-JP" altLang="en-US" sz="2400" dirty="0"/>
              <a:t>　　　　　（世界の未来と日本の役割）</a:t>
            </a:r>
            <a:endParaRPr lang="en-US" altLang="ja-JP" sz="2400" dirty="0"/>
          </a:p>
        </p:txBody>
      </p:sp>
      <p:sp>
        <p:nvSpPr>
          <p:cNvPr id="5" name="矢印: 下 4">
            <a:extLst>
              <a:ext uri="{FF2B5EF4-FFF2-40B4-BE49-F238E27FC236}">
                <a16:creationId xmlns:a16="http://schemas.microsoft.com/office/drawing/2014/main" id="{EF73D5D9-72B3-445C-9436-4B544F547E37}"/>
              </a:ext>
            </a:extLst>
          </p:cNvPr>
          <p:cNvSpPr/>
          <p:nvPr/>
        </p:nvSpPr>
        <p:spPr>
          <a:xfrm>
            <a:off x="3459060" y="3372693"/>
            <a:ext cx="731520" cy="48768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矢印: 下 5">
            <a:extLst>
              <a:ext uri="{FF2B5EF4-FFF2-40B4-BE49-F238E27FC236}">
                <a16:creationId xmlns:a16="http://schemas.microsoft.com/office/drawing/2014/main" id="{5861F625-D2B9-4493-B2CC-71131AA2A17A}"/>
              </a:ext>
            </a:extLst>
          </p:cNvPr>
          <p:cNvSpPr/>
          <p:nvPr/>
        </p:nvSpPr>
        <p:spPr>
          <a:xfrm>
            <a:off x="3459060" y="4462677"/>
            <a:ext cx="731520" cy="48768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吹き出し: 角を丸めた四角形 3">
            <a:extLst>
              <a:ext uri="{FF2B5EF4-FFF2-40B4-BE49-F238E27FC236}">
                <a16:creationId xmlns:a16="http://schemas.microsoft.com/office/drawing/2014/main" id="{06855956-94A1-48C8-9D1C-FDDB23EC9B49}"/>
              </a:ext>
            </a:extLst>
          </p:cNvPr>
          <p:cNvSpPr/>
          <p:nvPr/>
        </p:nvSpPr>
        <p:spPr>
          <a:xfrm>
            <a:off x="7494760" y="2313831"/>
            <a:ext cx="3915361" cy="2148848"/>
          </a:xfrm>
          <a:prstGeom prst="wedgeRoundRectCallout">
            <a:avLst>
              <a:gd name="adj1" fmla="val -58452"/>
              <a:gd name="adj2" fmla="val 3489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82563" indent="-182563"/>
            <a:r>
              <a:rPr lang="ja-JP" altLang="en-US" sz="2000" dirty="0"/>
              <a:t>・現在の納税者と未来の納税者が税金について同じ目線で考えるきっかけとして租税教室を活用</a:t>
            </a:r>
            <a:endParaRPr lang="en-US" altLang="ja-JP" sz="2000" dirty="0"/>
          </a:p>
          <a:p>
            <a:pPr marL="182563" indent="-182563"/>
            <a:r>
              <a:rPr lang="ja-JP" altLang="en-US" sz="2000" dirty="0"/>
              <a:t>・家庭で税について考えるきっかけ</a:t>
            </a:r>
            <a:endParaRPr lang="en-US" altLang="ja-JP" sz="2000" dirty="0"/>
          </a:p>
          <a:p>
            <a:pPr algn="ctr"/>
            <a:endParaRPr kumimoji="1" lang="ja-JP" altLang="en-US" dirty="0"/>
          </a:p>
        </p:txBody>
      </p:sp>
      <p:sp>
        <p:nvSpPr>
          <p:cNvPr id="7" name="吹き出し: 角を丸めた四角形 6">
            <a:extLst>
              <a:ext uri="{FF2B5EF4-FFF2-40B4-BE49-F238E27FC236}">
                <a16:creationId xmlns:a16="http://schemas.microsoft.com/office/drawing/2014/main" id="{874077C5-811C-4DA4-8C6F-593C73A8209E}"/>
              </a:ext>
            </a:extLst>
          </p:cNvPr>
          <p:cNvSpPr/>
          <p:nvPr/>
        </p:nvSpPr>
        <p:spPr>
          <a:xfrm>
            <a:off x="7005099" y="5033176"/>
            <a:ext cx="3753016" cy="818984"/>
          </a:xfrm>
          <a:prstGeom prst="wedgeRoundRectCallout">
            <a:avLst>
              <a:gd name="adj1" fmla="val -60214"/>
              <a:gd name="adj2" fmla="val 424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・租税教育を軸に他教科の学習内容を活かした社会科授業の実践</a:t>
            </a:r>
          </a:p>
        </p:txBody>
      </p:sp>
    </p:spTree>
    <p:extLst>
      <p:ext uri="{BB962C8B-B14F-4D97-AF65-F5344CB8AC3E}">
        <p14:creationId xmlns:p14="http://schemas.microsoft.com/office/powerpoint/2010/main" val="72819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4964" y="218330"/>
            <a:ext cx="5710518" cy="1325563"/>
          </a:xfrm>
        </p:spPr>
        <p:txBody>
          <a:bodyPr/>
          <a:lstStyle/>
          <a:p>
            <a:r>
              <a:rPr lang="ja-JP" altLang="en-US" dirty="0"/>
              <a:t>５．親子で参加する租税教室</a:t>
            </a:r>
            <a:br>
              <a:rPr lang="en-US" altLang="ja-JP" dirty="0"/>
            </a:br>
            <a:r>
              <a:rPr lang="ja-JP" altLang="en-US" dirty="0"/>
              <a:t>（租税教室の様子）</a:t>
            </a:r>
            <a:endParaRPr kumimoji="1" lang="ja-JP" altLang="en-US" dirty="0"/>
          </a:p>
        </p:txBody>
      </p:sp>
      <p:sp>
        <p:nvSpPr>
          <p:cNvPr id="3" name="コンテンツ プレースホルダー 2"/>
          <p:cNvSpPr>
            <a:spLocks noGrp="1"/>
          </p:cNvSpPr>
          <p:nvPr>
            <p:ph sz="quarter" idx="13"/>
          </p:nvPr>
        </p:nvSpPr>
        <p:spPr>
          <a:xfrm>
            <a:off x="877910" y="1722593"/>
            <a:ext cx="10515600" cy="4351338"/>
          </a:xfrm>
        </p:spPr>
        <p:txBody>
          <a:bodyPr/>
          <a:lstStyle/>
          <a:p>
            <a:pPr marL="0" indent="0">
              <a:buNone/>
            </a:pPr>
            <a:r>
              <a:rPr kumimoji="1" lang="ja-JP" altLang="en-US" dirty="0"/>
              <a:t>・税務署との連携</a:t>
            </a:r>
            <a:endParaRPr kumimoji="1" lang="en-US" altLang="ja-JP" dirty="0"/>
          </a:p>
          <a:p>
            <a:pPr marL="0" indent="0">
              <a:buNone/>
            </a:pPr>
            <a:r>
              <a:rPr lang="ja-JP" altLang="en-US" dirty="0"/>
              <a:t>・親子行事として位置づけ</a:t>
            </a:r>
            <a:endParaRPr kumimoji="1" lang="en-US" altLang="ja-JP" dirty="0"/>
          </a:p>
          <a:p>
            <a:pPr marL="0" indent="0">
              <a:buNone/>
            </a:pPr>
            <a:endParaRPr kumimoji="1" lang="en-US" altLang="ja-JP" dirty="0"/>
          </a:p>
          <a:p>
            <a:pPr marL="0" indent="0">
              <a:buNone/>
            </a:pPr>
            <a:endParaRPr kumimoji="1" lang="en-US" altLang="ja-JP"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34" y="2727894"/>
            <a:ext cx="3132608" cy="234945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451" y="1558723"/>
            <a:ext cx="3194854" cy="2396140"/>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283" y="4238395"/>
            <a:ext cx="3194854" cy="239614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2529" y="2727894"/>
            <a:ext cx="3120981" cy="2340736"/>
          </a:xfrm>
          <a:prstGeom prst="rect">
            <a:avLst/>
          </a:prstGeom>
        </p:spPr>
      </p:pic>
    </p:spTree>
    <p:extLst>
      <p:ext uri="{BB962C8B-B14F-4D97-AF65-F5344CB8AC3E}">
        <p14:creationId xmlns:p14="http://schemas.microsoft.com/office/powerpoint/2010/main" val="199625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0351" y="256019"/>
            <a:ext cx="5643282" cy="761019"/>
          </a:xfrm>
        </p:spPr>
        <p:txBody>
          <a:bodyPr>
            <a:normAutofit fontScale="90000"/>
          </a:bodyPr>
          <a:lstStyle/>
          <a:p>
            <a:r>
              <a:rPr lang="ja-JP" altLang="en-US" dirty="0"/>
              <a:t>５．親子で参加する租税教室</a:t>
            </a:r>
            <a:endParaRPr kumimoji="1" lang="ja-JP" altLang="en-US" dirty="0"/>
          </a:p>
        </p:txBody>
      </p:sp>
      <p:sp>
        <p:nvSpPr>
          <p:cNvPr id="3" name="コンテンツ プレースホルダー 2"/>
          <p:cNvSpPr>
            <a:spLocks noGrp="1"/>
          </p:cNvSpPr>
          <p:nvPr>
            <p:ph sz="quarter" idx="13"/>
          </p:nvPr>
        </p:nvSpPr>
        <p:spPr>
          <a:xfrm>
            <a:off x="838200" y="1181680"/>
            <a:ext cx="10515600" cy="4351338"/>
          </a:xfrm>
        </p:spPr>
        <p:txBody>
          <a:bodyPr/>
          <a:lstStyle/>
          <a:p>
            <a:pPr marL="0" indent="0">
              <a:buNone/>
            </a:pPr>
            <a:r>
              <a:rPr lang="ja-JP" altLang="en-US" dirty="0"/>
              <a:t>・保護者の感想</a:t>
            </a:r>
            <a:endParaRPr lang="en-US" altLang="ja-JP" dirty="0"/>
          </a:p>
          <a:p>
            <a:pPr marL="0" indent="0">
              <a:buNone/>
            </a:pPr>
            <a:endParaRPr kumimoji="1" lang="ja-JP" altLang="en-US" dirty="0"/>
          </a:p>
        </p:txBody>
      </p:sp>
      <p:sp>
        <p:nvSpPr>
          <p:cNvPr id="5" name="角丸四角形吹き出し 4"/>
          <p:cNvSpPr/>
          <p:nvPr/>
        </p:nvSpPr>
        <p:spPr>
          <a:xfrm>
            <a:off x="8855434" y="1713990"/>
            <a:ext cx="2305318" cy="2384995"/>
          </a:xfrm>
          <a:prstGeom prst="wedgeRoundRectCallout">
            <a:avLst>
              <a:gd name="adj1" fmla="val -62732"/>
              <a:gd name="adj2" fmla="val 5494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t>安全な暮らしを保つためには、税金が必要だと分かりました。今夜は、親子で税金について話し合いたいと思います。</a:t>
            </a:r>
          </a:p>
        </p:txBody>
      </p:sp>
      <p:pic>
        <p:nvPicPr>
          <p:cNvPr id="6" name="図 5"/>
          <p:cNvPicPr>
            <a:picLocks noChangeAspect="1"/>
          </p:cNvPicPr>
          <p:nvPr/>
        </p:nvPicPr>
        <p:blipFill rotWithShape="1">
          <a:blip r:embed="rId3"/>
          <a:srcRect l="30000" t="38937" r="32024" b="23585"/>
          <a:stretch/>
        </p:blipFill>
        <p:spPr>
          <a:xfrm>
            <a:off x="838200" y="1621973"/>
            <a:ext cx="7592508" cy="4212770"/>
          </a:xfrm>
          <a:prstGeom prst="rect">
            <a:avLst/>
          </a:prstGeom>
        </p:spPr>
      </p:pic>
    </p:spTree>
    <p:extLst>
      <p:ext uri="{BB962C8B-B14F-4D97-AF65-F5344CB8AC3E}">
        <p14:creationId xmlns:p14="http://schemas.microsoft.com/office/powerpoint/2010/main" val="7582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6066" y="274448"/>
            <a:ext cx="5736664" cy="755910"/>
          </a:xfrm>
        </p:spPr>
        <p:txBody>
          <a:bodyPr>
            <a:normAutofit/>
          </a:bodyPr>
          <a:lstStyle/>
          <a:p>
            <a:r>
              <a:rPr lang="ja-JP" altLang="en-US" dirty="0"/>
              <a:t>６．社会科における授業実践</a:t>
            </a:r>
            <a:endParaRPr kumimoji="1" lang="ja-JP" altLang="en-US" dirty="0"/>
          </a:p>
        </p:txBody>
      </p:sp>
      <p:graphicFrame>
        <p:nvGraphicFramePr>
          <p:cNvPr id="4" name="コンテンツ プレースホルダー 5"/>
          <p:cNvGraphicFramePr>
            <a:graphicFrameLocks noGrp="1" noChangeAspect="1"/>
          </p:cNvGraphicFramePr>
          <p:nvPr>
            <p:ph sz="quarter" idx="13"/>
            <p:extLst/>
          </p:nvPr>
        </p:nvGraphicFramePr>
        <p:xfrm>
          <a:off x="5540460" y="843287"/>
          <a:ext cx="3679031" cy="5301610"/>
        </p:xfrm>
        <a:graphic>
          <a:graphicData uri="http://schemas.openxmlformats.org/presentationml/2006/ole">
            <mc:AlternateContent xmlns:mc="http://schemas.openxmlformats.org/markup-compatibility/2006">
              <mc:Choice xmlns:v="urn:schemas-microsoft-com:vml" Requires="v">
                <p:oleObj spid="_x0000_s1063" name="Acrobat Document" r:id="rId4" imgW="5552811" imgH="8000717" progId="Acrobat.Document.DC">
                  <p:embed/>
                </p:oleObj>
              </mc:Choice>
              <mc:Fallback>
                <p:oleObj name="Acrobat Document" r:id="rId4" imgW="5552811" imgH="8000717" progId="Acrobat.Document.DC">
                  <p:embed/>
                  <p:pic>
                    <p:nvPicPr>
                      <p:cNvPr id="4" name="コンテンツ プレースホルダー 5"/>
                      <p:cNvPicPr/>
                      <p:nvPr/>
                    </p:nvPicPr>
                    <p:blipFill>
                      <a:blip r:embed="rId5"/>
                      <a:stretch>
                        <a:fillRect/>
                      </a:stretch>
                    </p:blipFill>
                    <p:spPr>
                      <a:xfrm>
                        <a:off x="5540460" y="843287"/>
                        <a:ext cx="3679031" cy="5301610"/>
                      </a:xfrm>
                      <a:prstGeom prst="rect">
                        <a:avLst/>
                      </a:prstGeom>
                    </p:spPr>
                  </p:pic>
                </p:oleObj>
              </mc:Fallback>
            </mc:AlternateContent>
          </a:graphicData>
        </a:graphic>
      </p:graphicFrame>
      <p:sp>
        <p:nvSpPr>
          <p:cNvPr id="5" name="角丸四角形吹き出し 4"/>
          <p:cNvSpPr/>
          <p:nvPr/>
        </p:nvSpPr>
        <p:spPr>
          <a:xfrm>
            <a:off x="702774" y="1333991"/>
            <a:ext cx="3622751" cy="1893303"/>
          </a:xfrm>
          <a:prstGeom prst="wedgeRoundRectCallout">
            <a:avLst>
              <a:gd name="adj1" fmla="val 69468"/>
              <a:gd name="adj2" fmla="val -3585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a:r>
              <a:rPr kumimoji="1" lang="ja-JP" altLang="en-US" dirty="0">
                <a:latin typeface="+mn-ea"/>
              </a:rPr>
              <a:t>各種資料の活用</a:t>
            </a:r>
            <a:endParaRPr kumimoji="1" lang="en-US" altLang="ja-JP" dirty="0">
              <a:latin typeface="+mn-ea"/>
            </a:endParaRPr>
          </a:p>
          <a:p>
            <a:pPr algn="ctr"/>
            <a:endParaRPr kumimoji="1" lang="en-US" altLang="ja-JP" b="1" dirty="0">
              <a:latin typeface="+mn-ea"/>
            </a:endParaRPr>
          </a:p>
          <a:p>
            <a:pPr algn="ctr"/>
            <a:r>
              <a:rPr kumimoji="1" lang="ja-JP" altLang="en-US" dirty="0">
                <a:latin typeface="+mn-ea"/>
              </a:rPr>
              <a:t>群馬県租税教育推進協議会</a:t>
            </a:r>
            <a:endParaRPr kumimoji="1" lang="en-US" altLang="ja-JP" dirty="0">
              <a:latin typeface="+mn-ea"/>
            </a:endParaRPr>
          </a:p>
          <a:p>
            <a:pPr algn="ctr"/>
            <a:r>
              <a:rPr kumimoji="1" lang="ja-JP" altLang="en-US" dirty="0">
                <a:latin typeface="+mn-ea"/>
              </a:rPr>
              <a:t>令和４年度版（小学校）</a:t>
            </a:r>
            <a:endParaRPr kumimoji="1" lang="en-US" altLang="ja-JP" dirty="0">
              <a:latin typeface="+mn-ea"/>
            </a:endParaRPr>
          </a:p>
          <a:p>
            <a:pPr algn="ctr"/>
            <a:r>
              <a:rPr kumimoji="1" lang="ja-JP" altLang="en-US" dirty="0">
                <a:latin typeface="+mn-ea"/>
              </a:rPr>
              <a:t>　租税教育用副教材</a:t>
            </a:r>
            <a:endParaRPr kumimoji="1" lang="en-US" altLang="ja-JP" dirty="0">
              <a:latin typeface="+mn-ea"/>
            </a:endParaRPr>
          </a:p>
          <a:p>
            <a:pPr algn="ctr"/>
            <a:r>
              <a:rPr kumimoji="1" lang="ja-JP" altLang="en-US" dirty="0">
                <a:latin typeface="+mn-ea"/>
              </a:rPr>
              <a:t>「税金ってなあ～に」</a:t>
            </a:r>
            <a:endParaRPr kumimoji="1" lang="en-US" altLang="ja-JP" dirty="0">
              <a:latin typeface="+mn-ea"/>
            </a:endParaRPr>
          </a:p>
        </p:txBody>
      </p:sp>
      <p:sp>
        <p:nvSpPr>
          <p:cNvPr id="9" name="角丸四角形吹き出し 8"/>
          <p:cNvSpPr/>
          <p:nvPr/>
        </p:nvSpPr>
        <p:spPr>
          <a:xfrm>
            <a:off x="9505961" y="1441836"/>
            <a:ext cx="2002067" cy="1987164"/>
          </a:xfrm>
          <a:prstGeom prst="wedgeRoundRectCallout">
            <a:avLst>
              <a:gd name="adj1" fmla="val -60394"/>
              <a:gd name="adj2" fmla="val -41261"/>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dirty="0"/>
              <a:t>国税と地方税の税金額の違いを知ることによって、税金の使い方について興味を高めることができた。</a:t>
            </a:r>
          </a:p>
        </p:txBody>
      </p:sp>
      <p:pic>
        <p:nvPicPr>
          <p:cNvPr id="3" name="図 2"/>
          <p:cNvPicPr>
            <a:picLocks noChangeAspect="1"/>
          </p:cNvPicPr>
          <p:nvPr/>
        </p:nvPicPr>
        <p:blipFill rotWithShape="1">
          <a:blip r:embed="rId6"/>
          <a:srcRect l="36549" t="3546" r="8838" b="27500"/>
          <a:stretch/>
        </p:blipFill>
        <p:spPr>
          <a:xfrm>
            <a:off x="683972" y="3384742"/>
            <a:ext cx="4154685" cy="2949263"/>
          </a:xfrm>
          <a:prstGeom prst="rect">
            <a:avLst/>
          </a:prstGeom>
        </p:spPr>
      </p:pic>
      <p:sp>
        <p:nvSpPr>
          <p:cNvPr id="7" name="下矢印 6"/>
          <p:cNvSpPr/>
          <p:nvPr/>
        </p:nvSpPr>
        <p:spPr>
          <a:xfrm>
            <a:off x="2191419" y="1775011"/>
            <a:ext cx="322730" cy="1882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B50AD2A-236E-46AC-9531-3F39A34D198A}"/>
              </a:ext>
            </a:extLst>
          </p:cNvPr>
          <p:cNvSpPr txBox="1"/>
          <p:nvPr/>
        </p:nvSpPr>
        <p:spPr>
          <a:xfrm>
            <a:off x="5540461" y="6128961"/>
            <a:ext cx="5896037" cy="584775"/>
          </a:xfrm>
          <a:prstGeom prst="rect">
            <a:avLst/>
          </a:prstGeom>
          <a:noFill/>
        </p:spPr>
        <p:txBody>
          <a:bodyPr wrap="square" rtlCol="0">
            <a:spAutoFit/>
          </a:bodyPr>
          <a:lstStyle/>
          <a:p>
            <a:r>
              <a:rPr kumimoji="1" lang="ja-JP" altLang="en-US" sz="1600" b="1" dirty="0">
                <a:latin typeface="游明朝" panose="02020400000000000000" pitchFamily="18" charset="-128"/>
                <a:ea typeface="游明朝" panose="02020400000000000000" pitchFamily="18" charset="-128"/>
              </a:rPr>
              <a:t>（出典：群馬県租税教育推進協議会「令和４年度版（小学校）</a:t>
            </a:r>
            <a:endParaRPr kumimoji="1" lang="en-US" altLang="ja-JP" sz="1600" b="1" dirty="0">
              <a:latin typeface="游明朝" panose="02020400000000000000" pitchFamily="18" charset="-128"/>
              <a:ea typeface="游明朝" panose="02020400000000000000" pitchFamily="18" charset="-128"/>
            </a:endParaRPr>
          </a:p>
          <a:p>
            <a:r>
              <a:rPr kumimoji="1" lang="ja-JP" altLang="en-US" sz="1600" b="1" dirty="0">
                <a:latin typeface="游明朝" panose="02020400000000000000" pitchFamily="18" charset="-128"/>
                <a:ea typeface="游明朝" panose="02020400000000000000" pitchFamily="18" charset="-128"/>
              </a:rPr>
              <a:t>　租税教育用副教材</a:t>
            </a:r>
            <a:r>
              <a:rPr kumimoji="1" lang="en-US" altLang="ja-JP" sz="1600" b="1" dirty="0">
                <a:latin typeface="游明朝" panose="02020400000000000000" pitchFamily="18" charset="-128"/>
                <a:ea typeface="游明朝" panose="02020400000000000000" pitchFamily="18" charset="-128"/>
              </a:rPr>
              <a:t>『</a:t>
            </a:r>
            <a:r>
              <a:rPr kumimoji="1" lang="ja-JP" altLang="en-US" sz="1600" b="1" dirty="0">
                <a:latin typeface="游明朝" panose="02020400000000000000" pitchFamily="18" charset="-128"/>
                <a:ea typeface="游明朝" panose="02020400000000000000" pitchFamily="18" charset="-128"/>
              </a:rPr>
              <a:t>税金ってなあ～に </a:t>
            </a:r>
            <a:r>
              <a:rPr kumimoji="1" lang="en-US" altLang="ja-JP" sz="1600" b="1" dirty="0">
                <a:latin typeface="游明朝" panose="02020400000000000000" pitchFamily="18" charset="-128"/>
                <a:ea typeface="游明朝" panose="02020400000000000000" pitchFamily="18" charset="-128"/>
              </a:rPr>
              <a:t>』</a:t>
            </a:r>
            <a:r>
              <a:rPr kumimoji="1" lang="ja-JP" altLang="en-US" sz="1600" b="1" dirty="0">
                <a:latin typeface="游明朝" panose="02020400000000000000" pitchFamily="18" charset="-128"/>
                <a:ea typeface="游明朝" panose="02020400000000000000" pitchFamily="18" charset="-128"/>
              </a:rPr>
              <a:t>）</a:t>
            </a:r>
          </a:p>
        </p:txBody>
      </p:sp>
      <p:sp>
        <p:nvSpPr>
          <p:cNvPr id="12" name="正方形/長方形 11">
            <a:extLst>
              <a:ext uri="{FF2B5EF4-FFF2-40B4-BE49-F238E27FC236}">
                <a16:creationId xmlns:a16="http://schemas.microsoft.com/office/drawing/2014/main" id="{155ED055-A373-41BF-91D0-DCE09A728DE0}"/>
              </a:ext>
            </a:extLst>
          </p:cNvPr>
          <p:cNvSpPr/>
          <p:nvPr/>
        </p:nvSpPr>
        <p:spPr>
          <a:xfrm>
            <a:off x="5476234" y="843287"/>
            <a:ext cx="3830037" cy="52790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19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107654" y="623888"/>
            <a:ext cx="3336134" cy="1076325"/>
          </a:xfrm>
        </p:spPr>
        <p:txBody>
          <a:bodyPr>
            <a:normAutofit/>
          </a:bodyPr>
          <a:lstStyle/>
          <a:p>
            <a:r>
              <a:rPr kumimoji="1" lang="ja-JP" altLang="en-US" dirty="0"/>
              <a:t>本日の発表</a:t>
            </a:r>
          </a:p>
        </p:txBody>
      </p:sp>
      <p:sp>
        <p:nvSpPr>
          <p:cNvPr id="3" name="コンテンツ プレースホルダー 2"/>
          <p:cNvSpPr>
            <a:spLocks noGrp="1"/>
          </p:cNvSpPr>
          <p:nvPr>
            <p:ph sz="quarter" idx="13"/>
          </p:nvPr>
        </p:nvSpPr>
        <p:spPr>
          <a:xfrm>
            <a:off x="1596980" y="1584303"/>
            <a:ext cx="8731675" cy="4752102"/>
          </a:xfrm>
        </p:spPr>
        <p:txBody>
          <a:bodyPr>
            <a:normAutofit fontScale="92500" lnSpcReduction="10000"/>
          </a:bodyPr>
          <a:lstStyle/>
          <a:p>
            <a:pPr marL="45720" indent="0">
              <a:buNone/>
            </a:pPr>
            <a:r>
              <a:rPr kumimoji="1" lang="ja-JP" altLang="en-US" sz="3600" dirty="0"/>
              <a:t>１．小学校学習指導要領より</a:t>
            </a:r>
            <a:endParaRPr kumimoji="1" lang="en-US" altLang="ja-JP" sz="3600" dirty="0"/>
          </a:p>
          <a:p>
            <a:pPr marL="45720" indent="0">
              <a:buNone/>
            </a:pPr>
            <a:r>
              <a:rPr kumimoji="1" lang="ja-JP" altLang="en-US" sz="3600" dirty="0"/>
              <a:t>２．本校の各種教育の全体計画</a:t>
            </a:r>
            <a:endParaRPr kumimoji="1" lang="en-US" altLang="ja-JP" sz="3600" dirty="0"/>
          </a:p>
          <a:p>
            <a:pPr marL="45720" indent="0">
              <a:buNone/>
            </a:pPr>
            <a:r>
              <a:rPr lang="ja-JP" altLang="en-US" sz="3600" dirty="0"/>
              <a:t>３．高学年の単元計画・年間指導計画等</a:t>
            </a:r>
            <a:endParaRPr lang="en-US" altLang="ja-JP" sz="3600" dirty="0"/>
          </a:p>
          <a:p>
            <a:pPr marL="45720" indent="0">
              <a:buNone/>
            </a:pPr>
            <a:r>
              <a:rPr lang="ja-JP" altLang="en-US" sz="3600" dirty="0"/>
              <a:t>４．教科等横断的な取り組みにおける構想図</a:t>
            </a:r>
            <a:endParaRPr lang="en-US" altLang="ja-JP" sz="3600" dirty="0"/>
          </a:p>
          <a:p>
            <a:pPr marL="45720" indent="0">
              <a:buNone/>
            </a:pPr>
            <a:r>
              <a:rPr lang="ja-JP" altLang="en-US" sz="3600" dirty="0"/>
              <a:t>５．親子で参加する租税教室</a:t>
            </a:r>
            <a:endParaRPr lang="en-US" altLang="ja-JP" sz="3600" dirty="0"/>
          </a:p>
          <a:p>
            <a:pPr marL="45720" indent="0">
              <a:buNone/>
            </a:pPr>
            <a:r>
              <a:rPr lang="ja-JP" altLang="en-US" sz="3600" dirty="0"/>
              <a:t>６</a:t>
            </a:r>
            <a:r>
              <a:rPr kumimoji="1" lang="ja-JP" altLang="en-US" sz="3600" dirty="0"/>
              <a:t>．社会科における授業実践</a:t>
            </a:r>
            <a:endParaRPr kumimoji="1" lang="en-US" altLang="ja-JP" sz="3600" dirty="0"/>
          </a:p>
          <a:p>
            <a:pPr marL="45720" indent="0">
              <a:buNone/>
            </a:pPr>
            <a:r>
              <a:rPr lang="ja-JP" altLang="en-US" sz="3600" dirty="0"/>
              <a:t>７．成果と課題</a:t>
            </a:r>
            <a:endParaRPr kumimoji="1" lang="en-US" altLang="ja-JP" sz="3600" dirty="0"/>
          </a:p>
        </p:txBody>
      </p:sp>
    </p:spTree>
    <p:extLst>
      <p:ext uri="{BB962C8B-B14F-4D97-AF65-F5344CB8AC3E}">
        <p14:creationId xmlns:p14="http://schemas.microsoft.com/office/powerpoint/2010/main" val="335252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2"/>
          <p:cNvPicPr>
            <a:picLocks noGrp="1" noChangeAspect="1"/>
          </p:cNvPicPr>
          <p:nvPr>
            <p:ph sz="quarter" idx="13"/>
          </p:nvPr>
        </p:nvPicPr>
        <p:blipFill rotWithShape="1">
          <a:blip r:embed="rId3"/>
          <a:srcRect l="13896" t="17239" r="3630" b="20309"/>
          <a:stretch/>
        </p:blipFill>
        <p:spPr>
          <a:xfrm>
            <a:off x="5227211" y="873896"/>
            <a:ext cx="6383092" cy="2717443"/>
          </a:xfrm>
          <a:prstGeom prst="rect">
            <a:avLst/>
          </a:prstGeom>
        </p:spPr>
      </p:pic>
      <p:sp>
        <p:nvSpPr>
          <p:cNvPr id="4" name="角丸四角形吹き出し 3"/>
          <p:cNvSpPr/>
          <p:nvPr/>
        </p:nvSpPr>
        <p:spPr>
          <a:xfrm>
            <a:off x="1041622" y="1994778"/>
            <a:ext cx="3441458" cy="1596561"/>
          </a:xfrm>
          <a:prstGeom prst="wedgeRoundRectCallout">
            <a:avLst>
              <a:gd name="adj1" fmla="val 71921"/>
              <a:gd name="adj2" fmla="val -2284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dirty="0"/>
              <a:t>世界が抱えている問題（</a:t>
            </a:r>
            <a:r>
              <a:rPr lang="ja-JP" altLang="ja-JP" dirty="0">
                <a:solidFill>
                  <a:schemeClr val="tx1"/>
                </a:solidFill>
                <a:latin typeface="Century" panose="02040604050505020304" pitchFamily="18" charset="0"/>
                <a:ea typeface="ＭＳ 明朝" panose="02020609040205080304" pitchFamily="17" charset="-128"/>
                <a:cs typeface="Century" panose="02040604050505020304" pitchFamily="18" charset="0"/>
              </a:rPr>
              <a:t>紛争　文化遺産　地球温暖化　大気汚染　森林伐採　食糧不足　教育</a:t>
            </a:r>
            <a:r>
              <a:rPr kumimoji="1" lang="ja-JP" altLang="en-US" dirty="0"/>
              <a:t>）をどのように税金を使えば解決できるのか考える。</a:t>
            </a:r>
          </a:p>
        </p:txBody>
      </p:sp>
      <p:sp>
        <p:nvSpPr>
          <p:cNvPr id="13" name="テキスト ボックス 12"/>
          <p:cNvSpPr txBox="1"/>
          <p:nvPr/>
        </p:nvSpPr>
        <p:spPr>
          <a:xfrm>
            <a:off x="6790766" y="3646402"/>
            <a:ext cx="4819538" cy="369332"/>
          </a:xfrm>
          <a:prstGeom prst="rect">
            <a:avLst/>
          </a:prstGeom>
          <a:noFill/>
        </p:spPr>
        <p:txBody>
          <a:bodyPr wrap="square" rtlCol="0">
            <a:spAutoFit/>
          </a:bodyPr>
          <a:lstStyle/>
          <a:p>
            <a:r>
              <a:rPr lang="ja-JP" altLang="en-US" b="1" dirty="0"/>
              <a:t>（出典：</a:t>
            </a:r>
            <a:r>
              <a:rPr lang="ja-JP" altLang="ja-JP" b="1" dirty="0"/>
              <a:t>東京書籍</a:t>
            </a:r>
            <a:r>
              <a:rPr lang="ja-JP" altLang="en-US" b="1" dirty="0"/>
              <a:t>「</a:t>
            </a:r>
            <a:r>
              <a:rPr lang="ja-JP" altLang="ja-JP" b="1" dirty="0"/>
              <a:t>新しい社会６　政治</a:t>
            </a:r>
            <a:r>
              <a:rPr lang="ja-JP" altLang="en-US" b="1" dirty="0"/>
              <a:t>・</a:t>
            </a:r>
            <a:r>
              <a:rPr lang="ja-JP" altLang="ja-JP" b="1" dirty="0"/>
              <a:t>国際編</a:t>
            </a:r>
            <a:r>
              <a:rPr lang="ja-JP" altLang="en-US" b="1" dirty="0"/>
              <a:t>」）</a:t>
            </a:r>
            <a:endParaRPr kumimoji="1" lang="ja-JP" altLang="en-US" b="1" dirty="0"/>
          </a:p>
        </p:txBody>
      </p:sp>
      <p:pic>
        <p:nvPicPr>
          <p:cNvPr id="14" name="図 13"/>
          <p:cNvPicPr>
            <a:picLocks noChangeAspect="1"/>
          </p:cNvPicPr>
          <p:nvPr/>
        </p:nvPicPr>
        <p:blipFill>
          <a:blip r:embed="rId4"/>
          <a:stretch>
            <a:fillRect/>
          </a:stretch>
        </p:blipFill>
        <p:spPr>
          <a:xfrm>
            <a:off x="607558" y="3646402"/>
            <a:ext cx="5088835" cy="2861073"/>
          </a:xfrm>
          <a:prstGeom prst="rect">
            <a:avLst/>
          </a:prstGeom>
        </p:spPr>
      </p:pic>
      <p:sp>
        <p:nvSpPr>
          <p:cNvPr id="15" name="角丸四角形吹き出し 14"/>
          <p:cNvSpPr/>
          <p:nvPr/>
        </p:nvSpPr>
        <p:spPr>
          <a:xfrm>
            <a:off x="6345877" y="4679316"/>
            <a:ext cx="3104322" cy="1164576"/>
          </a:xfrm>
          <a:prstGeom prst="wedgeRoundRectCallout">
            <a:avLst>
              <a:gd name="adj1" fmla="val -66642"/>
              <a:gd name="adj2" fmla="val -2223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dirty="0"/>
              <a:t>個人で考えた解決策を持ち寄り、よりよい考えになるように相談し合い、まとめる。</a:t>
            </a:r>
          </a:p>
        </p:txBody>
      </p:sp>
      <p:sp>
        <p:nvSpPr>
          <p:cNvPr id="8" name="タイトル 1"/>
          <p:cNvSpPr>
            <a:spLocks noGrp="1"/>
          </p:cNvSpPr>
          <p:nvPr>
            <p:ph type="title"/>
          </p:nvPr>
        </p:nvSpPr>
        <p:spPr>
          <a:xfrm>
            <a:off x="518635" y="292035"/>
            <a:ext cx="5738004" cy="724350"/>
          </a:xfrm>
        </p:spPr>
        <p:txBody>
          <a:bodyPr>
            <a:noAutofit/>
          </a:bodyPr>
          <a:lstStyle/>
          <a:p>
            <a:r>
              <a:rPr lang="ja-JP" altLang="en-US" dirty="0"/>
              <a:t>６．社会科における授業実践</a:t>
            </a:r>
            <a:endParaRPr kumimoji="1" lang="ja-JP" altLang="en-US" dirty="0"/>
          </a:p>
        </p:txBody>
      </p:sp>
      <p:sp>
        <p:nvSpPr>
          <p:cNvPr id="5" name="テキスト ボックス 4">
            <a:extLst>
              <a:ext uri="{FF2B5EF4-FFF2-40B4-BE49-F238E27FC236}">
                <a16:creationId xmlns:a16="http://schemas.microsoft.com/office/drawing/2014/main" id="{D875BBEA-DB6F-477D-9828-57285F2EBE13}"/>
              </a:ext>
            </a:extLst>
          </p:cNvPr>
          <p:cNvSpPr txBox="1"/>
          <p:nvPr/>
        </p:nvSpPr>
        <p:spPr>
          <a:xfrm>
            <a:off x="773962" y="1016385"/>
            <a:ext cx="4317559" cy="923330"/>
          </a:xfrm>
          <a:prstGeom prst="rect">
            <a:avLst/>
          </a:prstGeom>
          <a:noFill/>
        </p:spPr>
        <p:txBody>
          <a:bodyPr wrap="square" rtlCol="0">
            <a:spAutoFit/>
          </a:bodyPr>
          <a:lstStyle/>
          <a:p>
            <a:r>
              <a:rPr kumimoji="1" lang="en-US" altLang="ja-JP" dirty="0"/>
              <a:t>【</a:t>
            </a:r>
            <a:r>
              <a:rPr kumimoji="1" lang="ja-JP" altLang="en-US" dirty="0"/>
              <a:t>めあて</a:t>
            </a:r>
            <a:r>
              <a:rPr kumimoji="1" lang="en-US" altLang="ja-JP" dirty="0"/>
              <a:t>】</a:t>
            </a:r>
          </a:p>
          <a:p>
            <a:r>
              <a:rPr kumimoji="1" lang="ja-JP" altLang="en-US" dirty="0"/>
              <a:t>ミニ国際連合職員になって、世界の課題の解決策を考えよう</a:t>
            </a:r>
          </a:p>
        </p:txBody>
      </p:sp>
    </p:spTree>
    <p:extLst>
      <p:ext uri="{BB962C8B-B14F-4D97-AF65-F5344CB8AC3E}">
        <p14:creationId xmlns:p14="http://schemas.microsoft.com/office/powerpoint/2010/main" val="323398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8107" y="194654"/>
            <a:ext cx="5810218" cy="846746"/>
          </a:xfrm>
        </p:spPr>
        <p:txBody>
          <a:bodyPr>
            <a:noAutofit/>
          </a:bodyPr>
          <a:lstStyle/>
          <a:p>
            <a:r>
              <a:rPr lang="ja-JP" altLang="en-US" dirty="0"/>
              <a:t>６．社会科における授業実践</a:t>
            </a:r>
            <a:endParaRPr kumimoji="1" lang="ja-JP" altLang="en-US" dirty="0"/>
          </a:p>
        </p:txBody>
      </p:sp>
      <p:sp>
        <p:nvSpPr>
          <p:cNvPr id="5" name="角丸四角形吹き出し 4"/>
          <p:cNvSpPr/>
          <p:nvPr/>
        </p:nvSpPr>
        <p:spPr>
          <a:xfrm>
            <a:off x="8868312" y="1368525"/>
            <a:ext cx="2305318" cy="2289075"/>
          </a:xfrm>
          <a:prstGeom prst="wedgeRoundRectCallout">
            <a:avLst>
              <a:gd name="adj1" fmla="val -54911"/>
              <a:gd name="adj2" fmla="val 5386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dirty="0"/>
              <a:t>アイデアを生かした開発には、企業や国が協力する必要がある。そのためには、たくさんのお金が必要になるので、税金を使う。</a:t>
            </a:r>
          </a:p>
        </p:txBody>
      </p:sp>
      <p:pic>
        <p:nvPicPr>
          <p:cNvPr id="6" name="図 5"/>
          <p:cNvPicPr>
            <a:picLocks noChangeAspect="1"/>
          </p:cNvPicPr>
          <p:nvPr/>
        </p:nvPicPr>
        <p:blipFill rotWithShape="1">
          <a:blip r:embed="rId3"/>
          <a:srcRect l="31904" t="38301" r="29763" b="24855"/>
          <a:stretch/>
        </p:blipFill>
        <p:spPr>
          <a:xfrm>
            <a:off x="488107" y="1680683"/>
            <a:ext cx="7982858" cy="4313717"/>
          </a:xfrm>
          <a:prstGeom prst="rect">
            <a:avLst/>
          </a:prstGeom>
        </p:spPr>
      </p:pic>
    </p:spTree>
    <p:extLst>
      <p:ext uri="{BB962C8B-B14F-4D97-AF65-F5344CB8AC3E}">
        <p14:creationId xmlns:p14="http://schemas.microsoft.com/office/powerpoint/2010/main" val="38038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8770" y="337930"/>
            <a:ext cx="6200272" cy="605761"/>
          </a:xfrm>
        </p:spPr>
        <p:txBody>
          <a:bodyPr>
            <a:noAutofit/>
          </a:bodyPr>
          <a:lstStyle/>
          <a:p>
            <a:r>
              <a:rPr lang="ja-JP" altLang="en-US" dirty="0"/>
              <a:t>６．社会科における授業実践</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042" y="1306694"/>
            <a:ext cx="3083275" cy="2312457"/>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703" y="4095283"/>
            <a:ext cx="3115614" cy="2336711"/>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786" y="3106265"/>
            <a:ext cx="3083276" cy="2312457"/>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7531" y="1374373"/>
            <a:ext cx="3142954" cy="2357216"/>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531" y="4048842"/>
            <a:ext cx="3177536" cy="2383152"/>
          </a:xfrm>
          <a:prstGeom prst="rect">
            <a:avLst/>
          </a:prstGeom>
        </p:spPr>
      </p:pic>
      <p:sp>
        <p:nvSpPr>
          <p:cNvPr id="4" name="テキスト ボックス 3"/>
          <p:cNvSpPr txBox="1"/>
          <p:nvPr/>
        </p:nvSpPr>
        <p:spPr>
          <a:xfrm>
            <a:off x="4433775" y="1156599"/>
            <a:ext cx="2941297" cy="1938992"/>
          </a:xfrm>
          <a:prstGeom prst="rect">
            <a:avLst/>
          </a:prstGeom>
          <a:noFill/>
        </p:spPr>
        <p:txBody>
          <a:bodyPr wrap="square" rtlCol="0">
            <a:spAutoFit/>
          </a:bodyPr>
          <a:lstStyle/>
          <a:p>
            <a:r>
              <a:rPr kumimoji="1" lang="ja-JP" altLang="en-US" sz="2400" dirty="0"/>
              <a:t>・地球温暖化</a:t>
            </a:r>
            <a:endParaRPr kumimoji="1" lang="en-US" altLang="ja-JP" sz="2400" dirty="0"/>
          </a:p>
          <a:p>
            <a:r>
              <a:rPr kumimoji="1" lang="ja-JP" altLang="en-US" sz="2400" dirty="0"/>
              <a:t>・森林伐採</a:t>
            </a:r>
            <a:endParaRPr kumimoji="1" lang="en-US" altLang="ja-JP" sz="2400" dirty="0"/>
          </a:p>
          <a:p>
            <a:r>
              <a:rPr kumimoji="1" lang="ja-JP" altLang="en-US" sz="2400" dirty="0"/>
              <a:t>・大気汚染</a:t>
            </a:r>
            <a:endParaRPr kumimoji="1" lang="en-US" altLang="ja-JP" sz="2400" dirty="0"/>
          </a:p>
          <a:p>
            <a:r>
              <a:rPr kumimoji="1" lang="ja-JP" altLang="en-US" sz="2400" dirty="0"/>
              <a:t>・教育</a:t>
            </a:r>
            <a:endParaRPr kumimoji="1" lang="en-US" altLang="ja-JP" sz="2400" dirty="0"/>
          </a:p>
          <a:p>
            <a:r>
              <a:rPr kumimoji="1" lang="ja-JP" altLang="en-US" sz="2400" dirty="0"/>
              <a:t>・食料不足</a:t>
            </a:r>
          </a:p>
        </p:txBody>
      </p:sp>
      <p:sp>
        <p:nvSpPr>
          <p:cNvPr id="6" name="吹き出し: 角を丸めた四角形 5">
            <a:extLst>
              <a:ext uri="{FF2B5EF4-FFF2-40B4-BE49-F238E27FC236}">
                <a16:creationId xmlns:a16="http://schemas.microsoft.com/office/drawing/2014/main" id="{D9258A9E-8BA3-4922-8745-B2070ABCFB02}"/>
              </a:ext>
            </a:extLst>
          </p:cNvPr>
          <p:cNvSpPr/>
          <p:nvPr/>
        </p:nvSpPr>
        <p:spPr>
          <a:xfrm>
            <a:off x="4362786" y="5518205"/>
            <a:ext cx="3012286" cy="1001865"/>
          </a:xfrm>
          <a:prstGeom prst="wedgeRoundRectCallout">
            <a:avLst>
              <a:gd name="adj1" fmla="val -30017"/>
              <a:gd name="adj2" fmla="val -6448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各教科等で学んできた学習を活かし、意見を出し合う。</a:t>
            </a:r>
          </a:p>
        </p:txBody>
      </p:sp>
    </p:spTree>
    <p:extLst>
      <p:ext uri="{BB962C8B-B14F-4D97-AF65-F5344CB8AC3E}">
        <p14:creationId xmlns:p14="http://schemas.microsoft.com/office/powerpoint/2010/main" val="27258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4475" y="256886"/>
            <a:ext cx="10565746" cy="785280"/>
          </a:xfrm>
        </p:spPr>
        <p:txBody>
          <a:bodyPr>
            <a:noAutofit/>
          </a:bodyPr>
          <a:lstStyle/>
          <a:p>
            <a:r>
              <a:rPr lang="ja-JP" altLang="en-US" dirty="0"/>
              <a:t>６．社会科における授業実践（児童の感想・一部抜粋）</a:t>
            </a:r>
            <a:endParaRPr kumimoji="1" lang="ja-JP" altLang="en-US" dirty="0"/>
          </a:p>
        </p:txBody>
      </p:sp>
      <p:pic>
        <p:nvPicPr>
          <p:cNvPr id="8" name="コンテンツ プレースホルダー 7"/>
          <p:cNvPicPr>
            <a:picLocks noGrp="1" noChangeAspect="1"/>
          </p:cNvPicPr>
          <p:nvPr>
            <p:ph sz="quarter" idx="13"/>
          </p:nvPr>
        </p:nvPicPr>
        <p:blipFill rotWithShape="1">
          <a:blip r:embed="rId3"/>
          <a:srcRect l="-1367" t="-31803" r="1367" b="31803"/>
          <a:stretch/>
        </p:blipFill>
        <p:spPr>
          <a:xfrm>
            <a:off x="464218" y="318934"/>
            <a:ext cx="5228243" cy="2639836"/>
          </a:xfrm>
          <a:prstGeom prst="rect">
            <a:avLst/>
          </a:prstGeom>
        </p:spPr>
      </p:pic>
      <p:pic>
        <p:nvPicPr>
          <p:cNvPr id="9" name="図 8"/>
          <p:cNvPicPr>
            <a:picLocks noChangeAspect="1"/>
          </p:cNvPicPr>
          <p:nvPr/>
        </p:nvPicPr>
        <p:blipFill>
          <a:blip r:embed="rId4"/>
          <a:stretch>
            <a:fillRect/>
          </a:stretch>
        </p:blipFill>
        <p:spPr>
          <a:xfrm>
            <a:off x="6272593" y="4797351"/>
            <a:ext cx="5228242" cy="1483527"/>
          </a:xfrm>
          <a:prstGeom prst="rect">
            <a:avLst/>
          </a:prstGeom>
        </p:spPr>
      </p:pic>
      <p:pic>
        <p:nvPicPr>
          <p:cNvPr id="10" name="図 9"/>
          <p:cNvPicPr>
            <a:picLocks noChangeAspect="1"/>
          </p:cNvPicPr>
          <p:nvPr/>
        </p:nvPicPr>
        <p:blipFill>
          <a:blip r:embed="rId5"/>
          <a:stretch>
            <a:fillRect/>
          </a:stretch>
        </p:blipFill>
        <p:spPr>
          <a:xfrm>
            <a:off x="6272594" y="2048767"/>
            <a:ext cx="5228241" cy="1775231"/>
          </a:xfrm>
          <a:prstGeom prst="rect">
            <a:avLst/>
          </a:prstGeom>
        </p:spPr>
      </p:pic>
      <p:grpSp>
        <p:nvGrpSpPr>
          <p:cNvPr id="18" name="グループ化 17"/>
          <p:cNvGrpSpPr/>
          <p:nvPr/>
        </p:nvGrpSpPr>
        <p:grpSpPr>
          <a:xfrm>
            <a:off x="464219" y="3823998"/>
            <a:ext cx="5228243" cy="1895315"/>
            <a:chOff x="464219" y="3823998"/>
            <a:chExt cx="5228243" cy="1895315"/>
          </a:xfrm>
        </p:grpSpPr>
        <p:pic>
          <p:nvPicPr>
            <p:cNvPr id="11" name="図 10"/>
            <p:cNvPicPr>
              <a:picLocks noChangeAspect="1"/>
            </p:cNvPicPr>
            <p:nvPr/>
          </p:nvPicPr>
          <p:blipFill rotWithShape="1">
            <a:blip r:embed="rId6"/>
            <a:srcRect r="2492" b="2924"/>
            <a:stretch/>
          </p:blipFill>
          <p:spPr>
            <a:xfrm>
              <a:off x="464219" y="3823998"/>
              <a:ext cx="5228243" cy="1895315"/>
            </a:xfrm>
            <a:prstGeom prst="rect">
              <a:avLst/>
            </a:prstGeom>
          </p:spPr>
        </p:pic>
        <p:sp>
          <p:nvSpPr>
            <p:cNvPr id="15" name="正方形/長方形 14"/>
            <p:cNvSpPr/>
            <p:nvPr/>
          </p:nvSpPr>
          <p:spPr>
            <a:xfrm>
              <a:off x="2910625" y="5269751"/>
              <a:ext cx="1043189" cy="44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525327" y="4211392"/>
              <a:ext cx="167135" cy="332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角丸四角形吹き出し 18"/>
          <p:cNvSpPr/>
          <p:nvPr/>
        </p:nvSpPr>
        <p:spPr>
          <a:xfrm>
            <a:off x="998405" y="3009937"/>
            <a:ext cx="3322749" cy="740507"/>
          </a:xfrm>
          <a:prstGeom prst="wedgeRoundRectCallout">
            <a:avLst>
              <a:gd name="adj1" fmla="val 20388"/>
              <a:gd name="adj2" fmla="val -7315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dirty="0"/>
              <a:t>問題を解決するためには、たくさんのお金も必要になる。</a:t>
            </a:r>
          </a:p>
        </p:txBody>
      </p:sp>
      <p:sp>
        <p:nvSpPr>
          <p:cNvPr id="20" name="角丸四角形吹き出し 19"/>
          <p:cNvSpPr/>
          <p:nvPr/>
        </p:nvSpPr>
        <p:spPr>
          <a:xfrm>
            <a:off x="6869024" y="3940421"/>
            <a:ext cx="3884546" cy="740507"/>
          </a:xfrm>
          <a:prstGeom prst="wedgeRoundRectCallout">
            <a:avLst>
              <a:gd name="adj1" fmla="val -68759"/>
              <a:gd name="adj2" fmla="val -17504"/>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dirty="0"/>
              <a:t>税金を大切に使って、世界の人々が笑顔になるようにしたい。</a:t>
            </a:r>
          </a:p>
        </p:txBody>
      </p:sp>
    </p:spTree>
    <p:extLst>
      <p:ext uri="{BB962C8B-B14F-4D97-AF65-F5344CB8AC3E}">
        <p14:creationId xmlns:p14="http://schemas.microsoft.com/office/powerpoint/2010/main" val="220354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6051" y="359463"/>
            <a:ext cx="3134710" cy="801523"/>
          </a:xfrm>
        </p:spPr>
        <p:txBody>
          <a:bodyPr/>
          <a:lstStyle/>
          <a:p>
            <a:r>
              <a:rPr lang="ja-JP" altLang="en-US" dirty="0"/>
              <a:t>７．成果と課題</a:t>
            </a:r>
            <a:endParaRPr kumimoji="1" lang="ja-JP" altLang="en-US" dirty="0"/>
          </a:p>
        </p:txBody>
      </p:sp>
      <p:sp>
        <p:nvSpPr>
          <p:cNvPr id="3" name="コンテンツ プレースホルダー 2"/>
          <p:cNvSpPr>
            <a:spLocks noGrp="1"/>
          </p:cNvSpPr>
          <p:nvPr>
            <p:ph sz="quarter" idx="13"/>
          </p:nvPr>
        </p:nvSpPr>
        <p:spPr>
          <a:xfrm>
            <a:off x="839273" y="1326524"/>
            <a:ext cx="10515600" cy="4525636"/>
          </a:xfrm>
        </p:spPr>
        <p:txBody>
          <a:bodyPr>
            <a:normAutofit fontScale="92500" lnSpcReduction="10000"/>
          </a:bodyPr>
          <a:lstStyle/>
          <a:p>
            <a:pPr marL="0" indent="0">
              <a:buNone/>
            </a:pPr>
            <a:r>
              <a:rPr lang="ja-JP" altLang="en-US" sz="3500" dirty="0"/>
              <a:t>成果</a:t>
            </a:r>
            <a:endParaRPr lang="en-US" altLang="ja-JP" sz="3500" dirty="0"/>
          </a:p>
          <a:p>
            <a:pPr marL="174625" indent="-174625">
              <a:buNone/>
            </a:pPr>
            <a:r>
              <a:rPr lang="ja-JP" altLang="en-US" dirty="0">
                <a:latin typeface="+mn-ea"/>
              </a:rPr>
              <a:t>・親子で租税教室に参加したことで、現在の納税者としての保護者と未来の納税者としての子供たちの問題意識を同じ目線で持たせることができた。また、家庭で税金について話し合うきっかけとなった。</a:t>
            </a:r>
            <a:endParaRPr lang="en-US" altLang="ja-JP" dirty="0">
              <a:latin typeface="+mn-ea"/>
            </a:endParaRPr>
          </a:p>
          <a:p>
            <a:pPr marL="174625" indent="-174625">
              <a:buNone/>
            </a:pPr>
            <a:r>
              <a:rPr lang="ja-JP" altLang="en-US" dirty="0">
                <a:latin typeface="+mn-ea"/>
              </a:rPr>
              <a:t>・社会や総合、特別活動など高学年で学習した内容と租税教育を関連付けることで、教科横断的に学びを深めることができた。</a:t>
            </a:r>
            <a:endParaRPr lang="en-US" altLang="ja-JP" dirty="0">
              <a:latin typeface="+mn-ea"/>
            </a:endParaRPr>
          </a:p>
          <a:p>
            <a:pPr marL="174625" indent="-174625">
              <a:buNone/>
            </a:pPr>
            <a:r>
              <a:rPr lang="ja-JP" altLang="en-US" dirty="0">
                <a:latin typeface="+mn-ea"/>
              </a:rPr>
              <a:t>・租税教室を一つの軸として、複数教科の６年間の学習を活かし、よりよい社会について考え、学習したことを社会生活に生かそうとする態度を養うことができた。</a:t>
            </a:r>
            <a:endParaRPr lang="en-US" altLang="ja-JP" dirty="0">
              <a:latin typeface="+mn-ea"/>
            </a:endParaRPr>
          </a:p>
          <a:p>
            <a:pPr marL="174625" indent="-174625">
              <a:buNone/>
            </a:pPr>
            <a:r>
              <a:rPr lang="ja-JP" altLang="en-US" dirty="0">
                <a:latin typeface="+mn-ea"/>
              </a:rPr>
              <a:t>・租税教室では、税務署の方が、専門的な知識や内容をいろいろな教材で分かりやすく説明してくれたため、税金制度や税金の使い方など児童の理解が深まり、税金について興味が高まった。</a:t>
            </a:r>
            <a:endParaRPr lang="en-US" altLang="ja-JP" dirty="0">
              <a:latin typeface="+mn-ea"/>
            </a:endParaRPr>
          </a:p>
          <a:p>
            <a:pPr marL="174625" indent="-174625">
              <a:buNone/>
            </a:pPr>
            <a:r>
              <a:rPr lang="ja-JP" altLang="en-US" dirty="0">
                <a:latin typeface="+mn-ea"/>
              </a:rPr>
              <a:t>・税金の使い方を考えることで、税金を使って社会をよりよくしようとする仕事（公務員や議員など）について興味をもつ児童が増え、将来の仕事について考える幅が広がった。</a:t>
            </a:r>
            <a:endParaRPr kumimoji="1" lang="ja-JP" altLang="en-US" dirty="0">
              <a:latin typeface="+mn-ea"/>
            </a:endParaRPr>
          </a:p>
        </p:txBody>
      </p:sp>
    </p:spTree>
    <p:extLst>
      <p:ext uri="{BB962C8B-B14F-4D97-AF65-F5344CB8AC3E}">
        <p14:creationId xmlns:p14="http://schemas.microsoft.com/office/powerpoint/2010/main" val="197821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8069" y="239000"/>
            <a:ext cx="2926976" cy="1025793"/>
          </a:xfrm>
        </p:spPr>
        <p:txBody>
          <a:bodyPr>
            <a:normAutofit fontScale="90000"/>
          </a:bodyPr>
          <a:lstStyle/>
          <a:p>
            <a:r>
              <a:rPr lang="ja-JP" altLang="en-US" dirty="0"/>
              <a:t>７．成果と課題</a:t>
            </a:r>
            <a:endParaRPr kumimoji="1" lang="ja-JP" altLang="en-US" dirty="0"/>
          </a:p>
        </p:txBody>
      </p:sp>
      <p:sp>
        <p:nvSpPr>
          <p:cNvPr id="3" name="コンテンツ プレースホルダー 2"/>
          <p:cNvSpPr>
            <a:spLocks noGrp="1"/>
          </p:cNvSpPr>
          <p:nvPr>
            <p:ph sz="quarter" idx="13"/>
          </p:nvPr>
        </p:nvSpPr>
        <p:spPr>
          <a:xfrm>
            <a:off x="954110" y="1390918"/>
            <a:ext cx="10515600" cy="4351338"/>
          </a:xfrm>
        </p:spPr>
        <p:txBody>
          <a:bodyPr>
            <a:normAutofit/>
          </a:bodyPr>
          <a:lstStyle/>
          <a:p>
            <a:pPr marL="0" indent="0">
              <a:buNone/>
            </a:pPr>
            <a:r>
              <a:rPr kumimoji="1" lang="ja-JP" altLang="en-US" sz="3200" dirty="0"/>
              <a:t>課題</a:t>
            </a:r>
            <a:endParaRPr kumimoji="1" lang="en-US" altLang="ja-JP" sz="3200" dirty="0"/>
          </a:p>
          <a:p>
            <a:pPr marL="174625" indent="-174625">
              <a:buNone/>
            </a:pPr>
            <a:r>
              <a:rPr kumimoji="1" lang="ja-JP" altLang="en-US" dirty="0"/>
              <a:t>・租税教育を活用し、社会や総合、学級活動など他教科にわたって学習内容を高めていく学習では</a:t>
            </a:r>
            <a:r>
              <a:rPr lang="ja-JP" altLang="en-US" dirty="0"/>
              <a:t>、見通しをもって年間の学習計画に位置付けていくことが大切となる。</a:t>
            </a:r>
            <a:endParaRPr kumimoji="1" lang="en-US" altLang="ja-JP" dirty="0"/>
          </a:p>
          <a:p>
            <a:pPr marL="174625" indent="-174625">
              <a:buNone/>
            </a:pPr>
            <a:r>
              <a:rPr lang="ja-JP" altLang="en-US" dirty="0"/>
              <a:t>・</a:t>
            </a:r>
            <a:r>
              <a:rPr lang="ja-JP" altLang="en-US"/>
              <a:t>各種教育（租税</a:t>
            </a:r>
            <a:r>
              <a:rPr lang="ja-JP" altLang="en-US" dirty="0"/>
              <a:t>教育やキャリア教育など）は、教科等を横断的に指導できる反面、各教科の指導時期や指導計画をしっかり把握し、児童の学習意欲や興味を計画的に高めておくと指導がより効果的になる。</a:t>
            </a:r>
          </a:p>
          <a:p>
            <a:pPr marL="0" indent="0">
              <a:buNone/>
            </a:pPr>
            <a:r>
              <a:rPr lang="ja-JP" altLang="en-US" dirty="0"/>
              <a:t>・家庭との連携を深めるために、学習内容をいろいろな方法で家庭にも知らせる必要がある。</a:t>
            </a:r>
            <a:endParaRPr kumimoji="1" lang="ja-JP" altLang="en-US" dirty="0"/>
          </a:p>
        </p:txBody>
      </p:sp>
    </p:spTree>
    <p:extLst>
      <p:ext uri="{BB962C8B-B14F-4D97-AF65-F5344CB8AC3E}">
        <p14:creationId xmlns:p14="http://schemas.microsoft.com/office/powerpoint/2010/main" val="1823165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1359" y="223235"/>
            <a:ext cx="5546834" cy="996315"/>
          </a:xfrm>
        </p:spPr>
        <p:txBody>
          <a:bodyPr>
            <a:normAutofit fontScale="90000"/>
          </a:bodyPr>
          <a:lstStyle/>
          <a:p>
            <a:r>
              <a:rPr kumimoji="1" lang="ja-JP" altLang="en-US" dirty="0"/>
              <a:t>１</a:t>
            </a:r>
            <a:r>
              <a:rPr lang="ja-JP" altLang="en-US" dirty="0"/>
              <a:t>．</a:t>
            </a:r>
            <a:r>
              <a:rPr kumimoji="1" lang="ja-JP" altLang="en-US" dirty="0"/>
              <a:t>小学校学習指導要領より</a:t>
            </a:r>
          </a:p>
        </p:txBody>
      </p:sp>
      <p:sp>
        <p:nvSpPr>
          <p:cNvPr id="3" name="コンテンツ プレースホルダー 2"/>
          <p:cNvSpPr>
            <a:spLocks noGrp="1"/>
          </p:cNvSpPr>
          <p:nvPr>
            <p:ph sz="quarter" idx="13"/>
          </p:nvPr>
        </p:nvSpPr>
        <p:spPr>
          <a:xfrm>
            <a:off x="838200" y="1361440"/>
            <a:ext cx="10248900" cy="4998720"/>
          </a:xfrm>
        </p:spPr>
        <p:txBody>
          <a:bodyPr>
            <a:normAutofit fontScale="92500" lnSpcReduction="20000"/>
          </a:bodyPr>
          <a:lstStyle/>
          <a:p>
            <a:pPr marL="0" indent="0">
              <a:buNone/>
            </a:pPr>
            <a:r>
              <a:rPr kumimoji="1" lang="ja-JP" altLang="en-US" dirty="0"/>
              <a:t>社会　第</a:t>
            </a:r>
            <a:r>
              <a:rPr lang="ja-JP" altLang="en-US" dirty="0"/>
              <a:t>６</a:t>
            </a:r>
            <a:r>
              <a:rPr kumimoji="1" lang="ja-JP" altLang="en-US" dirty="0"/>
              <a:t>学年の目標</a:t>
            </a:r>
            <a:endParaRPr kumimoji="1" lang="en-US" altLang="ja-JP" dirty="0"/>
          </a:p>
          <a:p>
            <a:pPr marL="0" indent="0">
              <a:buNone/>
            </a:pPr>
            <a:r>
              <a:rPr lang="ja-JP" altLang="en-US" dirty="0"/>
              <a:t>　</a:t>
            </a:r>
            <a:r>
              <a:rPr lang="ja-JP" altLang="en-US" sz="2400" b="1" dirty="0">
                <a:latin typeface="+mn-ea"/>
              </a:rPr>
              <a:t>社会的事象の見方・考え方を働かせ、学習の問題を追究・解決する活動を通して、次のとおり資質・能力を育成することを目指す。</a:t>
            </a:r>
            <a:endParaRPr lang="en-US" altLang="ja-JP" sz="2400" b="1" dirty="0">
              <a:latin typeface="+mn-ea"/>
            </a:endParaRPr>
          </a:p>
          <a:p>
            <a:pPr marL="444500" indent="-444500">
              <a:buNone/>
            </a:pPr>
            <a:r>
              <a:rPr lang="ja-JP" altLang="en-US" sz="2000" dirty="0">
                <a:latin typeface="+mn-ea"/>
              </a:rPr>
              <a:t> （</a:t>
            </a:r>
            <a:r>
              <a:rPr lang="en-US" altLang="ja-JP" sz="2000" dirty="0">
                <a:latin typeface="+mn-ea"/>
              </a:rPr>
              <a:t>1</a:t>
            </a:r>
            <a:r>
              <a:rPr lang="ja-JP" altLang="en-US" sz="2000" dirty="0">
                <a:latin typeface="+mn-ea"/>
              </a:rPr>
              <a:t>）　我が国の政治の考え方と仕組みや働き、国家及び社会の発展に大きな働きをした先人の業績や優れた文化遺産、我が国と関係の深い国の生活やグローバル化する国際社会における我が国の役割について理解するととも</a:t>
            </a:r>
            <a:r>
              <a:rPr lang="ja-JP" altLang="en-US" dirty="0">
                <a:latin typeface="+mn-ea"/>
              </a:rPr>
              <a:t>に、地図帳</a:t>
            </a:r>
            <a:r>
              <a:rPr lang="ja-JP" altLang="en-US" sz="2000" dirty="0">
                <a:latin typeface="+mn-ea"/>
              </a:rPr>
              <a:t>や地球儀，統計や年表などの</a:t>
            </a:r>
            <a:r>
              <a:rPr lang="ja-JP" altLang="en-US" sz="2000" dirty="0">
                <a:solidFill>
                  <a:srgbClr val="FF0000"/>
                </a:solidFill>
                <a:latin typeface="+mn-ea"/>
              </a:rPr>
              <a:t>各種の基礎的資料</a:t>
            </a:r>
            <a:r>
              <a:rPr lang="ja-JP" altLang="en-US" sz="2000" dirty="0">
                <a:latin typeface="+mn-ea"/>
              </a:rPr>
              <a:t>を通して、情報を適切に調べまとめる技能を身に付けるようにする。</a:t>
            </a:r>
            <a:endParaRPr lang="en-US" altLang="ja-JP" sz="2000" dirty="0">
              <a:latin typeface="+mn-ea"/>
            </a:endParaRPr>
          </a:p>
          <a:p>
            <a:pPr marL="444500" indent="-444500">
              <a:buNone/>
            </a:pPr>
            <a:r>
              <a:rPr lang="ja-JP" altLang="en-US" sz="2000" dirty="0">
                <a:latin typeface="+mn-ea"/>
              </a:rPr>
              <a:t> （</a:t>
            </a:r>
            <a:r>
              <a:rPr lang="en-US" altLang="ja-JP" sz="2000" dirty="0">
                <a:latin typeface="+mn-ea"/>
              </a:rPr>
              <a:t>2</a:t>
            </a:r>
            <a:r>
              <a:rPr lang="ja-JP" altLang="en-US" sz="2000" dirty="0">
                <a:latin typeface="+mn-ea"/>
              </a:rPr>
              <a:t>）　社会的事象の特色や相互の関連、意味を多角的に考える力、</a:t>
            </a:r>
            <a:r>
              <a:rPr lang="ja-JP" altLang="en-US" sz="2000" dirty="0">
                <a:solidFill>
                  <a:srgbClr val="FF0000"/>
                </a:solidFill>
                <a:latin typeface="+mn-ea"/>
              </a:rPr>
              <a:t>社会に見られる課題を把握</a:t>
            </a:r>
            <a:r>
              <a:rPr lang="ja-JP" altLang="en-US" sz="2000" dirty="0">
                <a:latin typeface="+mn-ea"/>
              </a:rPr>
              <a:t>して、その解決に向けて</a:t>
            </a:r>
            <a:r>
              <a:rPr lang="ja-JP" altLang="en-US" sz="2000" dirty="0">
                <a:solidFill>
                  <a:srgbClr val="FF0000"/>
                </a:solidFill>
                <a:latin typeface="+mn-ea"/>
              </a:rPr>
              <a:t>社会への関わり方を選択・判断する力</a:t>
            </a:r>
            <a:r>
              <a:rPr lang="ja-JP" altLang="en-US" dirty="0">
                <a:latin typeface="+mn-ea"/>
              </a:rPr>
              <a:t>、</a:t>
            </a:r>
            <a:r>
              <a:rPr lang="ja-JP" altLang="en-US" sz="2000" dirty="0">
                <a:latin typeface="+mn-ea"/>
              </a:rPr>
              <a:t>考えたことや選択・判断したことを説明したり、それらを基に</a:t>
            </a:r>
            <a:r>
              <a:rPr lang="ja-JP" altLang="en-US" sz="2000" dirty="0">
                <a:solidFill>
                  <a:srgbClr val="FF0000"/>
                </a:solidFill>
                <a:latin typeface="+mn-ea"/>
              </a:rPr>
              <a:t>議論したりする力</a:t>
            </a:r>
            <a:r>
              <a:rPr lang="ja-JP" altLang="en-US" sz="2000" dirty="0">
                <a:latin typeface="+mn-ea"/>
              </a:rPr>
              <a:t>を養う。</a:t>
            </a:r>
            <a:endParaRPr lang="en-US" altLang="ja-JP" sz="2000" dirty="0">
              <a:latin typeface="+mn-ea"/>
            </a:endParaRPr>
          </a:p>
          <a:p>
            <a:pPr marL="444500" indent="-444500">
              <a:buNone/>
            </a:pPr>
            <a:r>
              <a:rPr lang="ja-JP" altLang="en-US" sz="2000" dirty="0">
                <a:latin typeface="+mn-ea"/>
              </a:rPr>
              <a:t> （</a:t>
            </a:r>
            <a:r>
              <a:rPr lang="en-US" altLang="ja-JP" sz="2000" dirty="0">
                <a:latin typeface="+mn-ea"/>
              </a:rPr>
              <a:t>3</a:t>
            </a:r>
            <a:r>
              <a:rPr lang="ja-JP" altLang="en-US" sz="2000" dirty="0">
                <a:latin typeface="+mn-ea"/>
              </a:rPr>
              <a:t>）　社会的事象について、主体的に学習の問題を解決しようとする態度や、 </a:t>
            </a:r>
            <a:r>
              <a:rPr lang="ja-JP" altLang="en-US" sz="2000" dirty="0">
                <a:solidFill>
                  <a:srgbClr val="FF0000"/>
                </a:solidFill>
                <a:latin typeface="+mn-ea"/>
              </a:rPr>
              <a:t>よりよい社会を考え学習したことを社会生活に生かそうとする態度</a:t>
            </a:r>
            <a:r>
              <a:rPr lang="ja-JP" altLang="en-US" sz="2000" dirty="0">
                <a:latin typeface="+mn-ea"/>
              </a:rPr>
              <a:t>を養うとともに、多角的な思考や理解を通して、我が国の歴史や伝統を大切にして国を愛する心情、</a:t>
            </a:r>
            <a:r>
              <a:rPr lang="ja-JP" altLang="en-US" sz="2000" dirty="0">
                <a:solidFill>
                  <a:srgbClr val="FF0000"/>
                </a:solidFill>
                <a:latin typeface="+mn-ea"/>
              </a:rPr>
              <a:t>我が国の将来を担う国民としての自覚</a:t>
            </a:r>
            <a:r>
              <a:rPr lang="ja-JP" altLang="en-US" sz="2000" dirty="0">
                <a:latin typeface="+mn-ea"/>
              </a:rPr>
              <a:t>や平和を願う</a:t>
            </a:r>
            <a:r>
              <a:rPr lang="ja-JP" altLang="en-US" sz="2000" dirty="0">
                <a:solidFill>
                  <a:srgbClr val="FF0000"/>
                </a:solidFill>
                <a:latin typeface="+mn-ea"/>
              </a:rPr>
              <a:t>日本人として世界の国々の人々と共に生きることの大切さ</a:t>
            </a:r>
            <a:r>
              <a:rPr lang="ja-JP" altLang="en-US" sz="2000" dirty="0">
                <a:latin typeface="+mn-ea"/>
              </a:rPr>
              <a:t>についての自覚を養う。</a:t>
            </a:r>
            <a:endParaRPr kumimoji="1" lang="ja-JP" altLang="en-US" sz="2000" dirty="0">
              <a:latin typeface="+mn-ea"/>
            </a:endParaRPr>
          </a:p>
        </p:txBody>
      </p:sp>
    </p:spTree>
    <p:extLst>
      <p:ext uri="{BB962C8B-B14F-4D97-AF65-F5344CB8AC3E}">
        <p14:creationId xmlns:p14="http://schemas.microsoft.com/office/powerpoint/2010/main" val="2212672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623" y="350505"/>
            <a:ext cx="5463377" cy="739636"/>
          </a:xfrm>
        </p:spPr>
        <p:txBody>
          <a:bodyPr>
            <a:normAutofit fontScale="90000"/>
          </a:bodyPr>
          <a:lstStyle/>
          <a:p>
            <a:r>
              <a:rPr lang="en-US" altLang="ja-JP" dirty="0"/>
              <a:t>1</a:t>
            </a:r>
            <a:r>
              <a:rPr lang="ja-JP" altLang="en-US" dirty="0" err="1"/>
              <a:t>．</a:t>
            </a:r>
            <a:r>
              <a:rPr lang="ja-JP" altLang="en-US" dirty="0"/>
              <a:t>小学校学習指導要領より</a:t>
            </a:r>
            <a:endParaRPr kumimoji="1" lang="ja-JP" altLang="en-US" dirty="0"/>
          </a:p>
        </p:txBody>
      </p:sp>
      <p:sp>
        <p:nvSpPr>
          <p:cNvPr id="3" name="コンテンツ プレースホルダー 2"/>
          <p:cNvSpPr>
            <a:spLocks noGrp="1"/>
          </p:cNvSpPr>
          <p:nvPr>
            <p:ph sz="quarter" idx="13"/>
          </p:nvPr>
        </p:nvSpPr>
        <p:spPr>
          <a:xfrm>
            <a:off x="966845" y="1690688"/>
            <a:ext cx="9860280" cy="4169199"/>
          </a:xfrm>
        </p:spPr>
        <p:txBody>
          <a:bodyPr>
            <a:normAutofit fontScale="92500" lnSpcReduction="10000"/>
          </a:bodyPr>
          <a:lstStyle/>
          <a:p>
            <a:pPr marL="0" indent="0">
              <a:buNone/>
            </a:pPr>
            <a:r>
              <a:rPr lang="ja-JP" altLang="en-US" dirty="0"/>
              <a:t>社会　第６学年の内容</a:t>
            </a:r>
            <a:endParaRPr lang="en-US" altLang="ja-JP" dirty="0"/>
          </a:p>
          <a:p>
            <a:pPr marL="363538" indent="-363538">
              <a:buNone/>
            </a:pPr>
            <a:r>
              <a:rPr lang="en-US" altLang="ja-JP" sz="2000" dirty="0">
                <a:latin typeface="+mn-ea"/>
              </a:rPr>
              <a:t>(1)</a:t>
            </a:r>
            <a:r>
              <a:rPr lang="ja-JP" altLang="en-US" sz="2000" dirty="0">
                <a:latin typeface="+mn-ea"/>
              </a:rPr>
              <a:t>　我が国の政治の働きについて、学習の問題を追究・解決する活動を通して、 次の事項を身に付けることができるよう指導する。 　</a:t>
            </a:r>
            <a:endParaRPr lang="en-US" altLang="ja-JP" sz="2000" dirty="0">
              <a:latin typeface="+mn-ea"/>
            </a:endParaRPr>
          </a:p>
          <a:p>
            <a:pPr marL="0" indent="0">
              <a:buNone/>
            </a:pPr>
            <a:r>
              <a:rPr lang="ja-JP" altLang="en-US" sz="2000" dirty="0">
                <a:latin typeface="+mn-ea"/>
              </a:rPr>
              <a:t>ア　次のような</a:t>
            </a:r>
            <a:r>
              <a:rPr lang="ja-JP" altLang="en-US" sz="2000" dirty="0">
                <a:solidFill>
                  <a:srgbClr val="FF0000"/>
                </a:solidFill>
                <a:latin typeface="+mn-ea"/>
              </a:rPr>
              <a:t>知識及び技能</a:t>
            </a:r>
            <a:r>
              <a:rPr lang="ja-JP" altLang="en-US" sz="2000" dirty="0">
                <a:latin typeface="+mn-ea"/>
              </a:rPr>
              <a:t>を身に付けること。 　　</a:t>
            </a:r>
            <a:endParaRPr lang="en-US" altLang="ja-JP" sz="2000" dirty="0">
              <a:latin typeface="+mn-ea"/>
            </a:endParaRPr>
          </a:p>
          <a:p>
            <a:pPr marL="363538" indent="-363538">
              <a:buNone/>
            </a:pPr>
            <a:r>
              <a:rPr lang="ja-JP" altLang="en-US" sz="2000" dirty="0">
                <a:latin typeface="+mn-ea"/>
              </a:rPr>
              <a:t>（イ）　</a:t>
            </a:r>
            <a:r>
              <a:rPr lang="ja-JP" altLang="en-US" sz="2000" dirty="0">
                <a:solidFill>
                  <a:srgbClr val="FF0000"/>
                </a:solidFill>
                <a:latin typeface="+mn-ea"/>
              </a:rPr>
              <a:t>国や地方公共団体の政治</a:t>
            </a:r>
            <a:r>
              <a:rPr lang="ja-JP" altLang="en-US" sz="2000" dirty="0">
                <a:latin typeface="+mn-ea"/>
              </a:rPr>
              <a:t>は、国民主権の考え方の下、国民生活の安定と向上を図る大切な働きをしていることを理解すること。</a:t>
            </a:r>
            <a:endParaRPr lang="en-US" altLang="ja-JP" sz="2000" dirty="0">
              <a:latin typeface="+mn-ea"/>
            </a:endParaRPr>
          </a:p>
          <a:p>
            <a:pPr marL="0" indent="0">
              <a:buNone/>
            </a:pPr>
            <a:r>
              <a:rPr lang="ja-JP" altLang="en-US" sz="2000" dirty="0">
                <a:latin typeface="+mn-ea"/>
              </a:rPr>
              <a:t>（ウ）見学・調査をしたり、</a:t>
            </a:r>
            <a:r>
              <a:rPr lang="ja-JP" altLang="en-US" sz="2000" dirty="0">
                <a:solidFill>
                  <a:srgbClr val="FF0000"/>
                </a:solidFill>
                <a:latin typeface="+mn-ea"/>
              </a:rPr>
              <a:t>各種の資料</a:t>
            </a:r>
            <a:r>
              <a:rPr lang="ja-JP" altLang="en-US" sz="2000" dirty="0">
                <a:latin typeface="+mn-ea"/>
              </a:rPr>
              <a:t>で調べたりして、まとめること。</a:t>
            </a:r>
            <a:endParaRPr lang="en-US" altLang="ja-JP" sz="2000" dirty="0">
              <a:latin typeface="+mn-ea"/>
            </a:endParaRPr>
          </a:p>
          <a:p>
            <a:pPr marL="0" indent="0">
              <a:buNone/>
            </a:pPr>
            <a:r>
              <a:rPr lang="ja-JP" altLang="en-US" sz="2000" dirty="0">
                <a:latin typeface="+mn-ea"/>
              </a:rPr>
              <a:t>イ　次のような</a:t>
            </a:r>
            <a:r>
              <a:rPr lang="ja-JP" altLang="en-US" sz="2000" dirty="0">
                <a:solidFill>
                  <a:srgbClr val="FF0000"/>
                </a:solidFill>
                <a:latin typeface="+mn-ea"/>
              </a:rPr>
              <a:t>思考力、判断力、表現力等</a:t>
            </a:r>
            <a:r>
              <a:rPr lang="ja-JP" altLang="en-US" sz="2000" dirty="0">
                <a:latin typeface="+mn-ea"/>
              </a:rPr>
              <a:t>を身に付けること。</a:t>
            </a:r>
            <a:endParaRPr lang="en-US" altLang="ja-JP" sz="2000" dirty="0">
              <a:latin typeface="+mn-ea"/>
            </a:endParaRPr>
          </a:p>
          <a:p>
            <a:pPr marL="363538" indent="-363538">
              <a:buNone/>
            </a:pPr>
            <a:r>
              <a:rPr lang="ja-JP" altLang="en-US" sz="2000" dirty="0">
                <a:latin typeface="+mn-ea"/>
              </a:rPr>
              <a:t>（イ）政策の内容や計画から実施までの過程、法令や</a:t>
            </a:r>
            <a:r>
              <a:rPr lang="ja-JP" altLang="en-US" sz="2000" dirty="0">
                <a:solidFill>
                  <a:srgbClr val="FF0000"/>
                </a:solidFill>
                <a:latin typeface="+mn-ea"/>
              </a:rPr>
              <a:t>予算との関わり</a:t>
            </a:r>
            <a:r>
              <a:rPr lang="ja-JP" altLang="en-US" sz="2000" dirty="0">
                <a:latin typeface="+mn-ea"/>
              </a:rPr>
              <a:t>などに着目して、国や地方公共団体の政治の取組を捉え、国民生活における</a:t>
            </a:r>
            <a:r>
              <a:rPr lang="ja-JP" altLang="en-US" sz="2000" dirty="0">
                <a:solidFill>
                  <a:srgbClr val="FF0000"/>
                </a:solidFill>
                <a:latin typeface="+mn-ea"/>
              </a:rPr>
              <a:t>政治の働き</a:t>
            </a:r>
            <a:r>
              <a:rPr lang="ja-JP" altLang="en-US" sz="2000" dirty="0">
                <a:latin typeface="+mn-ea"/>
              </a:rPr>
              <a:t>を考え、表現すること。</a:t>
            </a:r>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277182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9051" y="364348"/>
            <a:ext cx="5715625" cy="672401"/>
          </a:xfrm>
        </p:spPr>
        <p:txBody>
          <a:bodyPr>
            <a:normAutofit/>
          </a:bodyPr>
          <a:lstStyle/>
          <a:p>
            <a:r>
              <a:rPr lang="en-US" altLang="ja-JP" dirty="0"/>
              <a:t>1</a:t>
            </a:r>
            <a:r>
              <a:rPr lang="ja-JP" altLang="en-US" dirty="0" err="1"/>
              <a:t>．</a:t>
            </a:r>
            <a:r>
              <a:rPr lang="ja-JP" altLang="en-US" dirty="0"/>
              <a:t>小学校学習指導要領より</a:t>
            </a:r>
            <a:endParaRPr kumimoji="1" lang="ja-JP" altLang="en-US" dirty="0"/>
          </a:p>
        </p:txBody>
      </p:sp>
      <p:sp>
        <p:nvSpPr>
          <p:cNvPr id="3" name="コンテンツ プレースホルダー 2"/>
          <p:cNvSpPr>
            <a:spLocks noGrp="1"/>
          </p:cNvSpPr>
          <p:nvPr>
            <p:ph sz="quarter" idx="13"/>
          </p:nvPr>
        </p:nvSpPr>
        <p:spPr>
          <a:xfrm>
            <a:off x="966845" y="1690688"/>
            <a:ext cx="9860280" cy="4130563"/>
          </a:xfrm>
        </p:spPr>
        <p:txBody>
          <a:bodyPr>
            <a:normAutofit fontScale="92500" lnSpcReduction="10000"/>
          </a:bodyPr>
          <a:lstStyle/>
          <a:p>
            <a:pPr marL="0" indent="0">
              <a:buNone/>
            </a:pPr>
            <a:r>
              <a:rPr lang="ja-JP" altLang="en-US" dirty="0"/>
              <a:t>社会　第６学年の内容</a:t>
            </a:r>
            <a:endParaRPr lang="en-US" altLang="ja-JP" dirty="0"/>
          </a:p>
          <a:p>
            <a:pPr marL="444500" indent="-444500">
              <a:buNone/>
            </a:pPr>
            <a:r>
              <a:rPr lang="ja-JP" altLang="en-US" sz="2000" dirty="0">
                <a:latin typeface="+mn-ea"/>
              </a:rPr>
              <a:t>（</a:t>
            </a:r>
            <a:r>
              <a:rPr lang="en-US" altLang="ja-JP" sz="2000" dirty="0">
                <a:latin typeface="+mn-ea"/>
              </a:rPr>
              <a:t>3</a:t>
            </a:r>
            <a:r>
              <a:rPr lang="ja-JP" altLang="en-US" sz="2000" dirty="0">
                <a:latin typeface="+mn-ea"/>
              </a:rPr>
              <a:t>）　グローバル化する世界と日本の役割について、学習の問題を追究・解決する活動を通して、次の事項を身に付けることができるよう指導する。　</a:t>
            </a:r>
            <a:endParaRPr lang="en-US" altLang="ja-JP" sz="2000" dirty="0">
              <a:latin typeface="+mn-ea"/>
            </a:endParaRPr>
          </a:p>
          <a:p>
            <a:pPr marL="0" indent="0">
              <a:buNone/>
            </a:pPr>
            <a:r>
              <a:rPr lang="ja-JP" altLang="en-US" sz="2000" dirty="0">
                <a:latin typeface="+mn-ea"/>
              </a:rPr>
              <a:t>ア　次のような</a:t>
            </a:r>
            <a:r>
              <a:rPr lang="ja-JP" altLang="en-US" sz="2000" dirty="0">
                <a:solidFill>
                  <a:srgbClr val="FF0000"/>
                </a:solidFill>
                <a:latin typeface="+mn-ea"/>
              </a:rPr>
              <a:t>知識及び技能</a:t>
            </a:r>
            <a:r>
              <a:rPr lang="ja-JP" altLang="en-US" sz="2000" dirty="0">
                <a:latin typeface="+mn-ea"/>
              </a:rPr>
              <a:t>を身に付けること。 　　</a:t>
            </a:r>
            <a:endParaRPr lang="en-US" altLang="ja-JP" sz="2000" dirty="0">
              <a:latin typeface="+mn-ea"/>
            </a:endParaRPr>
          </a:p>
          <a:p>
            <a:pPr marL="444500" indent="-444500">
              <a:buNone/>
            </a:pPr>
            <a:r>
              <a:rPr lang="ja-JP" altLang="en-US" sz="2000" dirty="0">
                <a:latin typeface="+mn-ea"/>
              </a:rPr>
              <a:t>（イ）我が国は、平和な世界の実現のために、国際連合の一員として重要な役割を果たし、諸外国の発展のために援助や協力を行ったりしていることを理解する。</a:t>
            </a:r>
            <a:endParaRPr lang="en-US" altLang="ja-JP" sz="2000" dirty="0">
              <a:latin typeface="+mn-ea"/>
            </a:endParaRPr>
          </a:p>
          <a:p>
            <a:pPr marL="0" indent="0">
              <a:buNone/>
            </a:pPr>
            <a:r>
              <a:rPr lang="ja-JP" altLang="en-US" sz="2000" dirty="0">
                <a:latin typeface="+mn-ea"/>
              </a:rPr>
              <a:t>（ウ）地図帳や地球儀、</a:t>
            </a:r>
            <a:r>
              <a:rPr lang="ja-JP" altLang="en-US" sz="2000" dirty="0">
                <a:solidFill>
                  <a:srgbClr val="FF0000"/>
                </a:solidFill>
                <a:latin typeface="+mn-ea"/>
              </a:rPr>
              <a:t>各種の資料</a:t>
            </a:r>
            <a:r>
              <a:rPr lang="ja-JP" altLang="en-US" sz="2000" dirty="0">
                <a:latin typeface="+mn-ea"/>
              </a:rPr>
              <a:t>で調べ、まとめること。</a:t>
            </a:r>
            <a:endParaRPr lang="en-US" altLang="ja-JP" sz="2000" dirty="0">
              <a:latin typeface="+mn-ea"/>
            </a:endParaRPr>
          </a:p>
          <a:p>
            <a:pPr marL="0" indent="0">
              <a:buNone/>
            </a:pPr>
            <a:r>
              <a:rPr lang="ja-JP" altLang="en-US" sz="2000" dirty="0">
                <a:latin typeface="+mn-ea"/>
              </a:rPr>
              <a:t>イ　次のような</a:t>
            </a:r>
            <a:r>
              <a:rPr lang="ja-JP" altLang="en-US" sz="2000" dirty="0">
                <a:solidFill>
                  <a:srgbClr val="FF0000"/>
                </a:solidFill>
                <a:latin typeface="+mn-ea"/>
              </a:rPr>
              <a:t>思考力、判断力、表現力等</a:t>
            </a:r>
            <a:r>
              <a:rPr lang="ja-JP" altLang="en-US" sz="2000" dirty="0">
                <a:latin typeface="+mn-ea"/>
              </a:rPr>
              <a:t>を身に付けること。</a:t>
            </a:r>
            <a:endParaRPr lang="en-US" altLang="ja-JP" sz="2000" dirty="0">
              <a:latin typeface="+mn-ea"/>
            </a:endParaRPr>
          </a:p>
          <a:p>
            <a:pPr marL="444500" indent="-444500">
              <a:buNone/>
            </a:pPr>
            <a:r>
              <a:rPr lang="ja-JP" altLang="en-US" sz="2000" dirty="0">
                <a:latin typeface="+mn-ea"/>
              </a:rPr>
              <a:t>（イ）国際連合の働きや我が国の国際協力の様子を捉え、</a:t>
            </a:r>
            <a:r>
              <a:rPr lang="ja-JP" altLang="en-US" sz="2000" dirty="0">
                <a:solidFill>
                  <a:srgbClr val="FF0000"/>
                </a:solidFill>
                <a:latin typeface="+mn-ea"/>
              </a:rPr>
              <a:t>国際社会において我が国が果たしている役割を考え、表現</a:t>
            </a:r>
            <a:r>
              <a:rPr lang="ja-JP" altLang="en-US" sz="2000" dirty="0">
                <a:latin typeface="+mn-ea"/>
              </a:rPr>
              <a:t>すること。</a:t>
            </a:r>
            <a:endParaRPr lang="en-US" altLang="ja-JP" sz="2000" dirty="0">
              <a:latin typeface="+mn-ea"/>
            </a:endParaRPr>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60039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3"/>
          </p:nvPr>
        </p:nvSpPr>
        <p:spPr>
          <a:xfrm>
            <a:off x="838200" y="1481070"/>
            <a:ext cx="10515600" cy="4771812"/>
          </a:xfrm>
        </p:spPr>
        <p:txBody>
          <a:bodyPr>
            <a:normAutofit fontScale="25000" lnSpcReduction="20000"/>
          </a:bodyPr>
          <a:lstStyle/>
          <a:p>
            <a:pPr marL="0" indent="0">
              <a:buNone/>
            </a:pPr>
            <a:r>
              <a:rPr kumimoji="1" lang="ja-JP" altLang="en-US" sz="7600" dirty="0">
                <a:latin typeface="+mn-ea"/>
              </a:rPr>
              <a:t>総合的な学習の時間　目標</a:t>
            </a:r>
            <a:endParaRPr kumimoji="1" lang="en-US" altLang="ja-JP" sz="7600" dirty="0">
              <a:latin typeface="+mn-ea"/>
            </a:endParaRPr>
          </a:p>
          <a:p>
            <a:pPr marL="0" indent="0">
              <a:buNone/>
            </a:pPr>
            <a:r>
              <a:rPr lang="ja-JP" altLang="en-US" sz="8800" b="1" dirty="0">
                <a:latin typeface="+mn-ea"/>
              </a:rPr>
              <a:t>探究的な見方・考え方を働かせ、</a:t>
            </a:r>
            <a:r>
              <a:rPr lang="ja-JP" altLang="en-US" sz="8800" b="1" dirty="0">
                <a:solidFill>
                  <a:srgbClr val="FF0000"/>
                </a:solidFill>
                <a:latin typeface="+mn-ea"/>
              </a:rPr>
              <a:t>横断的・総合的な学習を行う</a:t>
            </a:r>
            <a:r>
              <a:rPr lang="ja-JP" altLang="en-US" sz="8800" b="1" dirty="0">
                <a:latin typeface="+mn-ea"/>
              </a:rPr>
              <a:t>ことを通して、よりよく課題を解決し、自己の生き方を考えていくための資質・能力を次のとおり育成することを目指す。 </a:t>
            </a:r>
            <a:endParaRPr lang="en-US" altLang="ja-JP" sz="3600" dirty="0">
              <a:latin typeface="+mn-ea"/>
            </a:endParaRPr>
          </a:p>
          <a:p>
            <a:pPr marL="363538" indent="-363538">
              <a:buNone/>
            </a:pPr>
            <a:r>
              <a:rPr lang="ja-JP" altLang="en-US" sz="8000" dirty="0">
                <a:latin typeface="+mn-ea"/>
              </a:rPr>
              <a:t>（１）探究的な学習の過程において、</a:t>
            </a:r>
            <a:r>
              <a:rPr lang="ja-JP" altLang="en-US" sz="8000" dirty="0">
                <a:solidFill>
                  <a:srgbClr val="FF0000"/>
                </a:solidFill>
                <a:latin typeface="+mn-ea"/>
              </a:rPr>
              <a:t>課題の解決に必要な知識及び技能</a:t>
            </a:r>
            <a:r>
              <a:rPr lang="ja-JP" altLang="en-US" sz="8000" dirty="0">
                <a:latin typeface="+mn-ea"/>
              </a:rPr>
              <a:t>を身に付け、課題に関わる概念を形成し、探究的な学習のよさを理解するようにする。</a:t>
            </a:r>
            <a:endParaRPr lang="en-US" altLang="ja-JP" sz="8000" dirty="0">
              <a:latin typeface="+mn-ea"/>
            </a:endParaRPr>
          </a:p>
          <a:p>
            <a:pPr marL="0" indent="0">
              <a:buNone/>
            </a:pPr>
            <a:endParaRPr lang="en-US" altLang="ja-JP" sz="8000" dirty="0">
              <a:latin typeface="+mn-ea"/>
            </a:endParaRPr>
          </a:p>
          <a:p>
            <a:pPr marL="363538" indent="-363538">
              <a:buNone/>
            </a:pPr>
            <a:r>
              <a:rPr lang="ja-JP" altLang="en-US" sz="8000" dirty="0">
                <a:latin typeface="+mn-ea"/>
              </a:rPr>
              <a:t>（２）</a:t>
            </a:r>
            <a:r>
              <a:rPr lang="ja-JP" altLang="en-US" sz="8000" dirty="0">
                <a:solidFill>
                  <a:srgbClr val="FF0000"/>
                </a:solidFill>
                <a:latin typeface="+mn-ea"/>
              </a:rPr>
              <a:t>実社会や実生活の中</a:t>
            </a:r>
            <a:r>
              <a:rPr lang="ja-JP" altLang="en-US" sz="8000" dirty="0">
                <a:latin typeface="+mn-ea"/>
              </a:rPr>
              <a:t>から問いを見いだし、自分で課題を立て、情報を集め、整理・分析して、まとめ・表現することができるようにする。</a:t>
            </a:r>
            <a:endParaRPr lang="en-US" altLang="ja-JP" sz="8000" dirty="0">
              <a:latin typeface="+mn-ea"/>
            </a:endParaRPr>
          </a:p>
          <a:p>
            <a:pPr marL="0" indent="0">
              <a:buNone/>
            </a:pPr>
            <a:endParaRPr lang="en-US" altLang="ja-JP" sz="8000" dirty="0">
              <a:latin typeface="+mn-ea"/>
            </a:endParaRPr>
          </a:p>
          <a:p>
            <a:pPr marL="363538" indent="-363538">
              <a:buNone/>
            </a:pPr>
            <a:r>
              <a:rPr lang="ja-JP" altLang="en-US" sz="8000" dirty="0">
                <a:latin typeface="+mn-ea"/>
              </a:rPr>
              <a:t>（３）探究的な学習に主体的・協働的に取り組むとともに、</a:t>
            </a:r>
            <a:r>
              <a:rPr lang="ja-JP" altLang="en-US" sz="8000" dirty="0">
                <a:solidFill>
                  <a:srgbClr val="FF0000"/>
                </a:solidFill>
                <a:latin typeface="+mn-ea"/>
              </a:rPr>
              <a:t>互いのよさ</a:t>
            </a:r>
            <a:r>
              <a:rPr lang="ja-JP" altLang="en-US" sz="8000" dirty="0">
                <a:latin typeface="+mn-ea"/>
              </a:rPr>
              <a:t>を生かしながら、</a:t>
            </a:r>
            <a:r>
              <a:rPr lang="ja-JP" altLang="en-US" sz="8000" dirty="0">
                <a:solidFill>
                  <a:srgbClr val="FF0000"/>
                </a:solidFill>
                <a:latin typeface="+mn-ea"/>
              </a:rPr>
              <a:t>積極的に社会に参画しようとする態度</a:t>
            </a:r>
            <a:r>
              <a:rPr lang="ja-JP" altLang="en-US" sz="8000" dirty="0">
                <a:latin typeface="+mn-ea"/>
              </a:rPr>
              <a:t>を養う。</a:t>
            </a:r>
            <a:endParaRPr kumimoji="1" lang="en-US" altLang="ja-JP" sz="8000" dirty="0">
              <a:latin typeface="+mn-ea"/>
            </a:endParaRPr>
          </a:p>
          <a:p>
            <a:pPr marL="0" indent="0">
              <a:buNone/>
            </a:pPr>
            <a:endParaRPr kumimoji="1" lang="ja-JP" altLang="en-US" sz="4800" dirty="0"/>
          </a:p>
        </p:txBody>
      </p:sp>
      <p:sp>
        <p:nvSpPr>
          <p:cNvPr id="10" name="タイトル 1">
            <a:extLst>
              <a:ext uri="{FF2B5EF4-FFF2-40B4-BE49-F238E27FC236}">
                <a16:creationId xmlns:a16="http://schemas.microsoft.com/office/drawing/2014/main" id="{F68E852D-E648-44AB-A30C-FA4D0D71E9BE}"/>
              </a:ext>
            </a:extLst>
          </p:cNvPr>
          <p:cNvSpPr txBox="1">
            <a:spLocks/>
          </p:cNvSpPr>
          <p:nvPr/>
        </p:nvSpPr>
        <p:spPr>
          <a:xfrm>
            <a:off x="456575" y="405682"/>
            <a:ext cx="5715625" cy="6724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a:lstStyle>
          <a:p>
            <a:r>
              <a:rPr lang="en-US" altLang="ja-JP" dirty="0"/>
              <a:t>1</a:t>
            </a:r>
            <a:r>
              <a:rPr lang="ja-JP" altLang="en-US" dirty="0" err="1"/>
              <a:t>．</a:t>
            </a:r>
            <a:r>
              <a:rPr lang="ja-JP" altLang="en-US" dirty="0"/>
              <a:t>小学校学習指導要領より</a:t>
            </a:r>
          </a:p>
        </p:txBody>
      </p:sp>
    </p:spTree>
    <p:extLst>
      <p:ext uri="{BB962C8B-B14F-4D97-AF65-F5344CB8AC3E}">
        <p14:creationId xmlns:p14="http://schemas.microsoft.com/office/powerpoint/2010/main" val="147140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810" y="334738"/>
            <a:ext cx="5755039" cy="753083"/>
          </a:xfrm>
        </p:spPr>
        <p:txBody>
          <a:bodyPr/>
          <a:lstStyle/>
          <a:p>
            <a:r>
              <a:rPr lang="ja-JP" altLang="en-US" dirty="0"/>
              <a:t>１．小学校学習指導要領より</a:t>
            </a:r>
            <a:endParaRPr kumimoji="1" lang="ja-JP" altLang="en-US" dirty="0"/>
          </a:p>
        </p:txBody>
      </p:sp>
      <p:sp>
        <p:nvSpPr>
          <p:cNvPr id="3" name="コンテンツ プレースホルダー 2"/>
          <p:cNvSpPr>
            <a:spLocks noGrp="1"/>
          </p:cNvSpPr>
          <p:nvPr>
            <p:ph sz="quarter" idx="13"/>
          </p:nvPr>
        </p:nvSpPr>
        <p:spPr>
          <a:xfrm>
            <a:off x="838200" y="1454206"/>
            <a:ext cx="10515600" cy="4555566"/>
          </a:xfrm>
        </p:spPr>
        <p:txBody>
          <a:bodyPr>
            <a:normAutofit lnSpcReduction="10000"/>
          </a:bodyPr>
          <a:lstStyle/>
          <a:p>
            <a:pPr marL="0" indent="0">
              <a:buNone/>
            </a:pPr>
            <a:r>
              <a:rPr kumimoji="1" lang="ja-JP" altLang="en-US" dirty="0"/>
              <a:t>特別活動　目標</a:t>
            </a:r>
            <a:endParaRPr kumimoji="1" lang="en-US" altLang="ja-JP" dirty="0"/>
          </a:p>
          <a:p>
            <a:pPr marL="0" indent="0">
              <a:buNone/>
            </a:pPr>
            <a:r>
              <a:rPr lang="ja-JP" altLang="en-US" sz="2200" dirty="0">
                <a:solidFill>
                  <a:srgbClr val="FF0000"/>
                </a:solidFill>
              </a:rPr>
              <a:t>集団や社会の形成者</a:t>
            </a:r>
            <a:r>
              <a:rPr lang="ja-JP" altLang="en-US" sz="2200" dirty="0"/>
              <a:t>としての見方・考え方を働かせ、様々な集団活動に自主的、実践的に取り組み、</a:t>
            </a:r>
            <a:r>
              <a:rPr lang="ja-JP" altLang="en-US" sz="2200" dirty="0">
                <a:solidFill>
                  <a:srgbClr val="FF0000"/>
                </a:solidFill>
              </a:rPr>
              <a:t>互いのよさ</a:t>
            </a:r>
            <a:r>
              <a:rPr lang="ja-JP" altLang="en-US" sz="2200" dirty="0"/>
              <a:t>や可能性を発揮しながら集団や自己の生活上の課題を解決することを通して、次のとおり資質・能力 を育成することを目指す。</a:t>
            </a:r>
            <a:endParaRPr lang="en-US" altLang="ja-JP" sz="2200" dirty="0"/>
          </a:p>
          <a:p>
            <a:pPr marL="363538" indent="-363538">
              <a:buNone/>
            </a:pPr>
            <a:r>
              <a:rPr lang="ja-JP" altLang="en-US" sz="2000" dirty="0"/>
              <a:t> （１）</a:t>
            </a:r>
            <a:r>
              <a:rPr lang="en-US" altLang="ja-JP" sz="2000" dirty="0"/>
              <a:t> </a:t>
            </a:r>
            <a:r>
              <a:rPr lang="ja-JP" altLang="en-US" sz="2000" dirty="0"/>
              <a:t>多様な他者と協働する様々な集団活動の意義や活動を行う上で必要となることについて理解し、行動の仕方を身に付けるようにする。</a:t>
            </a:r>
            <a:endParaRPr lang="en-US" altLang="ja-JP" sz="2000" dirty="0"/>
          </a:p>
          <a:p>
            <a:pPr marL="363538" indent="-363538">
              <a:buNone/>
            </a:pPr>
            <a:r>
              <a:rPr lang="ja-JP" altLang="en-US" sz="2000" dirty="0"/>
              <a:t> （２）</a:t>
            </a:r>
            <a:r>
              <a:rPr lang="en-US" altLang="ja-JP" sz="2000" dirty="0"/>
              <a:t> </a:t>
            </a:r>
            <a:r>
              <a:rPr lang="ja-JP" altLang="en-US" sz="2000" dirty="0"/>
              <a:t>集団や自己の生活、人間関係の課題を見いだし、解決するために話し合い、合意形成を図ったり、意思決定したりすることができるようにする。</a:t>
            </a:r>
            <a:endParaRPr lang="en-US" altLang="ja-JP" sz="2000" dirty="0"/>
          </a:p>
          <a:p>
            <a:pPr marL="363538" indent="-363538">
              <a:buNone/>
            </a:pPr>
            <a:r>
              <a:rPr lang="ja-JP" altLang="en-US" sz="2000" dirty="0"/>
              <a:t> （３）</a:t>
            </a:r>
            <a:r>
              <a:rPr lang="en-US" altLang="ja-JP" sz="2000" dirty="0"/>
              <a:t> </a:t>
            </a:r>
            <a:r>
              <a:rPr lang="ja-JP" altLang="en-US" sz="2000" dirty="0"/>
              <a:t>自主的、実践的な集団活動を通して身に付けたことを生かして、集団や社会における生活及び人間関係をよりよく形成するとともに、</a:t>
            </a:r>
            <a:r>
              <a:rPr lang="ja-JP" altLang="en-US" sz="2000" dirty="0">
                <a:solidFill>
                  <a:srgbClr val="FF0000"/>
                </a:solidFill>
              </a:rPr>
              <a:t>自己の生き方</a:t>
            </a:r>
            <a:r>
              <a:rPr lang="ja-JP" altLang="en-US" sz="2000" dirty="0"/>
              <a:t>についての考えを深め、自己実現を図ろうとする態度を養う。</a:t>
            </a:r>
            <a:r>
              <a:rPr kumimoji="1" lang="ja-JP" altLang="en-US" sz="2000" dirty="0"/>
              <a:t>　</a:t>
            </a:r>
          </a:p>
        </p:txBody>
      </p:sp>
    </p:spTree>
    <p:extLst>
      <p:ext uri="{BB962C8B-B14F-4D97-AF65-F5344CB8AC3E}">
        <p14:creationId xmlns:p14="http://schemas.microsoft.com/office/powerpoint/2010/main" val="391472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3247" y="366270"/>
            <a:ext cx="5668328" cy="775858"/>
          </a:xfrm>
        </p:spPr>
        <p:txBody>
          <a:bodyPr/>
          <a:lstStyle/>
          <a:p>
            <a:r>
              <a:rPr lang="ja-JP" altLang="en-US" dirty="0"/>
              <a:t>１．小学校学習指導要領より</a:t>
            </a:r>
            <a:endParaRPr kumimoji="1" lang="ja-JP" altLang="en-US" dirty="0"/>
          </a:p>
        </p:txBody>
      </p:sp>
      <p:sp>
        <p:nvSpPr>
          <p:cNvPr id="3" name="コンテンツ プレースホルダー 2"/>
          <p:cNvSpPr>
            <a:spLocks noGrp="1"/>
          </p:cNvSpPr>
          <p:nvPr>
            <p:ph sz="quarter" idx="13"/>
          </p:nvPr>
        </p:nvSpPr>
        <p:spPr>
          <a:xfrm>
            <a:off x="913775" y="1394375"/>
            <a:ext cx="10515600" cy="4791272"/>
          </a:xfrm>
        </p:spPr>
        <p:txBody>
          <a:bodyPr>
            <a:noAutofit/>
          </a:bodyPr>
          <a:lstStyle/>
          <a:p>
            <a:pPr marL="0" indent="0">
              <a:buNone/>
            </a:pPr>
            <a:r>
              <a:rPr kumimoji="1" lang="ja-JP" altLang="en-US" dirty="0"/>
              <a:t>学級活動の内容</a:t>
            </a:r>
            <a:endParaRPr kumimoji="1" lang="en-US" altLang="ja-JP" dirty="0"/>
          </a:p>
          <a:p>
            <a:pPr marL="0" indent="0">
              <a:buNone/>
            </a:pPr>
            <a:r>
              <a:rPr lang="ja-JP" altLang="en-US" dirty="0"/>
              <a:t>（３）一人一人のキャリア形成と自己実現</a:t>
            </a:r>
            <a:endParaRPr lang="en-US" altLang="ja-JP" dirty="0"/>
          </a:p>
          <a:p>
            <a:pPr marL="0" indent="0">
              <a:buNone/>
            </a:pPr>
            <a:r>
              <a:rPr lang="ja-JP" altLang="en-US" dirty="0"/>
              <a:t>ア　現在や将来に希望や目標をもって生きる意欲や態度の形成 　　</a:t>
            </a:r>
            <a:endParaRPr lang="en-US" altLang="ja-JP" dirty="0"/>
          </a:p>
          <a:p>
            <a:pPr marL="363538" indent="0">
              <a:buNone/>
            </a:pPr>
            <a:r>
              <a:rPr lang="ja-JP" altLang="en-US" dirty="0"/>
              <a:t>学級や学校での生活づくりに主体的に関わり、己を生かそうとするとともに、</a:t>
            </a:r>
            <a:r>
              <a:rPr lang="ja-JP" altLang="en-US" dirty="0">
                <a:solidFill>
                  <a:srgbClr val="FF0000"/>
                </a:solidFill>
              </a:rPr>
              <a:t>希望や目標</a:t>
            </a:r>
            <a:r>
              <a:rPr lang="ja-JP" altLang="en-US" dirty="0"/>
              <a:t>をもち、その実現に向けて日常の生活をよりよくしようとすること。 </a:t>
            </a:r>
            <a:endParaRPr lang="en-US" altLang="ja-JP" dirty="0"/>
          </a:p>
          <a:p>
            <a:pPr marL="0" indent="0">
              <a:buNone/>
            </a:pPr>
            <a:r>
              <a:rPr lang="ja-JP" altLang="en-US" dirty="0"/>
              <a:t>イ　</a:t>
            </a:r>
            <a:r>
              <a:rPr lang="ja-JP" altLang="en-US" dirty="0">
                <a:solidFill>
                  <a:srgbClr val="FF0000"/>
                </a:solidFill>
              </a:rPr>
              <a:t>社会参画意識の醸成や働くことの意義</a:t>
            </a:r>
            <a:r>
              <a:rPr lang="ja-JP" altLang="en-US" dirty="0"/>
              <a:t>の理解 </a:t>
            </a:r>
            <a:endParaRPr lang="en-US" altLang="ja-JP" dirty="0"/>
          </a:p>
          <a:p>
            <a:pPr marL="363538" indent="0">
              <a:buNone/>
            </a:pPr>
            <a:r>
              <a:rPr lang="ja-JP" altLang="en-US" dirty="0"/>
              <a:t>清掃などの当番活動や係活動等の自己の役割を自覚して協働する ことの意義を理解し、</a:t>
            </a:r>
            <a:r>
              <a:rPr lang="ja-JP" altLang="en-US" dirty="0">
                <a:solidFill>
                  <a:srgbClr val="FF0000"/>
                </a:solidFill>
              </a:rPr>
              <a:t>社会の一員として役割</a:t>
            </a:r>
            <a:r>
              <a:rPr lang="ja-JP" altLang="en-US" dirty="0"/>
              <a:t>を果たすために必要と なることについて主体的に考えて行動すること。 　　</a:t>
            </a:r>
            <a:endParaRPr lang="en-US" altLang="ja-JP" dirty="0"/>
          </a:p>
          <a:p>
            <a:pPr marL="0" indent="0">
              <a:buNone/>
            </a:pPr>
            <a:r>
              <a:rPr lang="ja-JP" altLang="en-US" dirty="0"/>
              <a:t>ウ　主体的な学習態度の形成と学校図書館等の活用 　　</a:t>
            </a:r>
            <a:endParaRPr lang="en-US" altLang="ja-JP" dirty="0"/>
          </a:p>
        </p:txBody>
      </p:sp>
    </p:spTree>
    <p:extLst>
      <p:ext uri="{BB962C8B-B14F-4D97-AF65-F5344CB8AC3E}">
        <p14:creationId xmlns:p14="http://schemas.microsoft.com/office/powerpoint/2010/main" val="161911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4421" y="166303"/>
            <a:ext cx="6248400" cy="793973"/>
          </a:xfrm>
        </p:spPr>
        <p:txBody>
          <a:bodyPr>
            <a:normAutofit fontScale="90000"/>
          </a:bodyPr>
          <a:lstStyle/>
          <a:p>
            <a:r>
              <a:rPr lang="ja-JP" altLang="en-US" dirty="0"/>
              <a:t>２．本校の各種教育の全体計画</a:t>
            </a:r>
            <a:endParaRPr kumimoji="1" lang="ja-JP" altLang="en-US" dirty="0"/>
          </a:p>
        </p:txBody>
      </p:sp>
      <p:sp>
        <p:nvSpPr>
          <p:cNvPr id="3" name="コンテンツ プレースホルダー 2"/>
          <p:cNvSpPr>
            <a:spLocks noGrp="1"/>
          </p:cNvSpPr>
          <p:nvPr>
            <p:ph sz="quarter" idx="13"/>
          </p:nvPr>
        </p:nvSpPr>
        <p:spPr>
          <a:xfrm>
            <a:off x="696533" y="1271833"/>
            <a:ext cx="10515600" cy="4034262"/>
          </a:xfrm>
        </p:spPr>
        <p:txBody>
          <a:bodyPr/>
          <a:lstStyle/>
          <a:p>
            <a:pPr marL="0" indent="0">
              <a:buNone/>
            </a:pPr>
            <a:r>
              <a:rPr lang="ja-JP" altLang="en-US" dirty="0"/>
              <a:t>総合的な学習の</a:t>
            </a:r>
            <a:r>
              <a:rPr kumimoji="1" lang="ja-JP" altLang="en-US" dirty="0"/>
              <a:t>時間</a:t>
            </a:r>
            <a:endParaRPr kumimoji="1" lang="en-US" altLang="ja-JP" dirty="0"/>
          </a:p>
        </p:txBody>
      </p:sp>
      <p:pic>
        <p:nvPicPr>
          <p:cNvPr id="7" name="コンテンツ プレースホルダー 3"/>
          <p:cNvPicPr>
            <a:picLocks noChangeAspect="1"/>
          </p:cNvPicPr>
          <p:nvPr/>
        </p:nvPicPr>
        <p:blipFill rotWithShape="1">
          <a:blip r:embed="rId3"/>
          <a:srcRect l="36798" t="24343" r="36078" b="9062"/>
          <a:stretch/>
        </p:blipFill>
        <p:spPr>
          <a:xfrm>
            <a:off x="5954333" y="883326"/>
            <a:ext cx="4207841" cy="5808371"/>
          </a:xfrm>
          <a:prstGeom prst="rect">
            <a:avLst/>
          </a:prstGeom>
          <a:noFill/>
        </p:spPr>
      </p:pic>
      <p:sp>
        <p:nvSpPr>
          <p:cNvPr id="4" name="角丸四角形吹き出し 3"/>
          <p:cNvSpPr/>
          <p:nvPr/>
        </p:nvSpPr>
        <p:spPr>
          <a:xfrm>
            <a:off x="477593" y="2410819"/>
            <a:ext cx="5183619" cy="2895276"/>
          </a:xfrm>
          <a:prstGeom prst="wedgeRoundRectCallout">
            <a:avLst>
              <a:gd name="adj1" fmla="val 60194"/>
              <a:gd name="adj2" fmla="val -4831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dirty="0"/>
          </a:p>
          <a:p>
            <a:pPr marL="174625" indent="-174625"/>
            <a:r>
              <a:rPr kumimoji="1" lang="ja-JP" altLang="en-US" dirty="0"/>
              <a:t>・発達段階に応じて、興味を持ちやすい課題を設定し、学習内容を広げていく計画</a:t>
            </a:r>
            <a:endParaRPr kumimoji="1" lang="en-US" altLang="ja-JP" dirty="0"/>
          </a:p>
          <a:p>
            <a:endParaRPr kumimoji="1" lang="en-US" altLang="ja-JP" dirty="0"/>
          </a:p>
          <a:p>
            <a:pPr marL="174625" indent="-174625"/>
            <a:r>
              <a:rPr kumimoji="1" lang="ja-JP" altLang="en-US" dirty="0"/>
              <a:t>・地域・福祉・食・環境・キャリアと多種多様な分野を扱う計画</a:t>
            </a:r>
            <a:endParaRPr kumimoji="1" lang="en-US" altLang="ja-JP" dirty="0"/>
          </a:p>
          <a:p>
            <a:endParaRPr kumimoji="1" lang="en-US" altLang="ja-JP" dirty="0"/>
          </a:p>
          <a:p>
            <a:r>
              <a:rPr kumimoji="1" lang="ja-JP" altLang="en-US" dirty="0"/>
              <a:t>総合的な学習の時間と環境教育・キャリア教育の関わり</a:t>
            </a:r>
            <a:endParaRPr kumimoji="1" lang="en-US" altLang="ja-JP" dirty="0"/>
          </a:p>
          <a:p>
            <a:endParaRPr kumimoji="1" lang="en-US" altLang="ja-JP" dirty="0"/>
          </a:p>
        </p:txBody>
      </p:sp>
      <p:sp>
        <p:nvSpPr>
          <p:cNvPr id="5" name="テキスト ボックス 4">
            <a:extLst>
              <a:ext uri="{FF2B5EF4-FFF2-40B4-BE49-F238E27FC236}">
                <a16:creationId xmlns:a16="http://schemas.microsoft.com/office/drawing/2014/main" id="{B7082B1F-AE8D-4FCD-8CA6-E3B9B53E5598}"/>
              </a:ext>
            </a:extLst>
          </p:cNvPr>
          <p:cNvSpPr txBox="1"/>
          <p:nvPr/>
        </p:nvSpPr>
        <p:spPr>
          <a:xfrm>
            <a:off x="10162174" y="6264543"/>
            <a:ext cx="1124069" cy="369332"/>
          </a:xfrm>
          <a:prstGeom prst="rect">
            <a:avLst/>
          </a:prstGeom>
          <a:noFill/>
        </p:spPr>
        <p:txBody>
          <a:bodyPr wrap="square" rtlCol="0">
            <a:spAutoFit/>
          </a:bodyPr>
          <a:lstStyle/>
          <a:p>
            <a:r>
              <a:rPr kumimoji="1" lang="ja-JP" altLang="en-US" dirty="0"/>
              <a:t>イメージ</a:t>
            </a:r>
          </a:p>
        </p:txBody>
      </p:sp>
    </p:spTree>
    <p:extLst>
      <p:ext uri="{BB962C8B-B14F-4D97-AF65-F5344CB8AC3E}">
        <p14:creationId xmlns:p14="http://schemas.microsoft.com/office/powerpoint/2010/main" val="419287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TM04033925[[fn=しずく]]</Template>
  <TotalTime>0</TotalTime>
  <Words>2908</Words>
  <Application>Microsoft Office PowerPoint</Application>
  <PresentationFormat>ワイド画面</PresentationFormat>
  <Paragraphs>246</Paragraphs>
  <Slides>25</Slides>
  <Notes>25</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37" baseType="lpstr">
      <vt:lpstr>ＭＳ Ｐゴシック</vt:lpstr>
      <vt:lpstr>ＭＳ 明朝</vt:lpstr>
      <vt:lpstr>游ゴシック</vt:lpstr>
      <vt:lpstr>游明朝</vt:lpstr>
      <vt:lpstr>Arial</vt:lpstr>
      <vt:lpstr>Calibri</vt:lpstr>
      <vt:lpstr>Century</vt:lpstr>
      <vt:lpstr>Corbel</vt:lpstr>
      <vt:lpstr>Times New Roman</vt:lpstr>
      <vt:lpstr>Tw Cen MT</vt:lpstr>
      <vt:lpstr>しずく</vt:lpstr>
      <vt:lpstr>Acrobat Document</vt:lpstr>
      <vt:lpstr>小学校６年生における 租税教育の実践</vt:lpstr>
      <vt:lpstr>本日の発表</vt:lpstr>
      <vt:lpstr>１．小学校学習指導要領より</vt:lpstr>
      <vt:lpstr>1．小学校学習指導要領より</vt:lpstr>
      <vt:lpstr>1．小学校学習指導要領より</vt:lpstr>
      <vt:lpstr>PowerPoint プレゼンテーション</vt:lpstr>
      <vt:lpstr>１．小学校学習指導要領より</vt:lpstr>
      <vt:lpstr>１．小学校学習指導要領より</vt:lpstr>
      <vt:lpstr>２．本校の各種教育の全体計画</vt:lpstr>
      <vt:lpstr>２．本校の各種教育の全体計画</vt:lpstr>
      <vt:lpstr>２．本校の各種教育の全体計画</vt:lpstr>
      <vt:lpstr>PowerPoint プレゼンテーション</vt:lpstr>
      <vt:lpstr>３．高学年の単元計画・年間指導計画等</vt:lpstr>
      <vt:lpstr>PowerPoint プレゼンテーション</vt:lpstr>
      <vt:lpstr>４．教科等横断的な取り組みにおける構想図</vt:lpstr>
      <vt:lpstr>５．親子で参加する租税教室（租税教育の広がり）</vt:lpstr>
      <vt:lpstr>５．親子で参加する租税教室 （租税教室の様子）</vt:lpstr>
      <vt:lpstr>５．親子で参加する租税教室</vt:lpstr>
      <vt:lpstr>６．社会科における授業実践</vt:lpstr>
      <vt:lpstr>６．社会科における授業実践</vt:lpstr>
      <vt:lpstr>６．社会科における授業実践</vt:lpstr>
      <vt:lpstr>６．社会科における授業実践</vt:lpstr>
      <vt:lpstr>６．社会科における授業実践（児童の感想・一部抜粋）</vt:lpstr>
      <vt:lpstr>７．成果と課題</vt:lpstr>
      <vt:lpstr>７．成果と課題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2024-02-15T03:26:33Z</dcterms:created>
  <dcterms:modified xsi:type="dcterms:W3CDTF">2024-02-21T05:05:13Z</dcterms:modified>
</cp:coreProperties>
</file>