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8" r:id="rId2"/>
    <p:sldId id="265" r:id="rId3"/>
    <p:sldId id="276" r:id="rId4"/>
    <p:sldId id="279" r:id="rId5"/>
    <p:sldId id="285" r:id="rId6"/>
    <p:sldId id="298" r:id="rId7"/>
    <p:sldId id="299" r:id="rId8"/>
    <p:sldId id="300" r:id="rId9"/>
    <p:sldId id="280" r:id="rId10"/>
    <p:sldId id="287" r:id="rId11"/>
    <p:sldId id="288" r:id="rId12"/>
    <p:sldId id="289" r:id="rId13"/>
    <p:sldId id="295" r:id="rId14"/>
    <p:sldId id="290" r:id="rId15"/>
    <p:sldId id="291" r:id="rId16"/>
    <p:sldId id="296" r:id="rId17"/>
    <p:sldId id="283" r:id="rId18"/>
    <p:sldId id="297" r:id="rId19"/>
    <p:sldId id="286" r:id="rId20"/>
    <p:sldId id="29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6D"/>
    <a:srgbClr val="3399FF"/>
    <a:srgbClr val="FF33CC"/>
    <a:srgbClr val="D60093"/>
    <a:srgbClr val="FF0066"/>
    <a:srgbClr val="FF3399"/>
    <a:srgbClr val="CC00FF"/>
    <a:srgbClr val="E6E6E6"/>
    <a:srgbClr val="00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84156-41AE-4A6B-ACA6-66257C4C059A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547AE-0F4C-4EC4-AA80-F37A9BD334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50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88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8298D-A9F8-4C63-D4D5-B1EEA85C6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D03F5A-D84F-83BD-E5C7-1413BAB86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E749E1-9DF4-8A9E-74E7-B138A5B2D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2238E6-3272-0BF3-539E-7D65DAAAB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67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7641-E7C8-62B4-E28D-9B8536D35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4581FC-394E-029F-4ABD-22DD26263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6996D0-33CF-E158-018C-C894CB5C5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C15CB5-0261-2D6D-8620-F139894BF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340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57568-1747-93FC-9D5D-8550FE055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4A23F2-4492-902C-7005-89EEF6C81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27EA56-BDE1-3564-CD0D-9DD6CD0A0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BDCB1A-5FA3-A807-6E9A-377301800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32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16674-5D4C-F0F0-E5F8-8E6B75575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9F0EA42-69BD-D08C-3D70-61202A17F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BAE102-D6CB-97BF-769B-886016C2D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EA710C-FE56-188A-DEE8-34F57C0A8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480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940B8-ED83-9A2A-F646-F8571AED3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AB5B94C-7AAD-FA52-0246-9812801C7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C254311-10E6-D0BC-8847-159F3C8DD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83E1E8-3580-7821-3D58-E61C6B072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364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1DCE2-665C-5977-1C2A-D945C4DD1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049B4A-26EF-E9D4-85C9-B3AB0D8EB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52DA6C-1244-7743-B221-E5019AE89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AABA2C-92A5-2323-6D38-0BF57E3B96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819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2CED-EFF9-5CE9-886B-C29B2119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FBE3D1-FCE0-7BCD-F563-7EA7BAC0F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9A1D11-8DCB-40F7-7B5F-0F32917BB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4AFF4D-4491-1B28-33C2-C32CDF0058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457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4D270-6A57-EF18-6DA0-808F5FD8C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6F8272-DF8C-3426-A9ED-486561823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137E8E-3523-35BD-E899-3F2F73151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6E404-0C17-987C-589C-DB9B6CF42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485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785C5-B4AD-63AD-2F03-0F0B429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6AE530-0A50-A388-B598-A9BFB7289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062390-B459-288C-AEEF-655CF3C5B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04C798-5242-414F-3714-5E2556D21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970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233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10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DE99E-E28D-4428-3E93-790298FA1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89E9235-7BCB-2552-E8EF-B788DBEB9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CB000C5-865C-9246-200C-3DA823DBC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70D34B-D93B-FAC9-029D-7CBF70C0B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43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3A76C-BE30-5E9B-7D01-2707E7A8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280F58-1C9A-D7FB-608D-A07ADD26F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AD24BC9-40F0-FD29-EC9C-9B27668F0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587BAF-89CA-A07F-239E-DFF7C75E2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25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0B701-3A58-6AF5-D242-943B6AC1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4A08A6-4DE2-B676-56A1-F412A3057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F31553-E432-21B2-5AB9-CFB9B8C40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AE93AA-9C61-4744-1B24-0FE861C97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68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4CD9-78FF-3642-AE8B-4F8603A2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8491B6-3902-901F-5EBE-33F88646A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78CECE-0A7B-0450-7C93-8B02D52B2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F51074-3CD6-837A-4DDB-A7863BD0B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520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24CD9-78FF-3642-AE8B-4F8603A2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8491B6-3902-901F-5EBE-33F88646A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78CECE-0A7B-0450-7C93-8B02D52B2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F51074-3CD6-837A-4DDB-A7863BD0B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16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E1E42-5109-1126-3FDE-9A16EE6C4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94B43BC-A09C-59CB-DE0C-7713BCE53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DE2699-F1B9-CD73-DB9D-B6D43FD74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5A4FD2-F2CD-77D9-9B6A-118717530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935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8F57-F9F3-14DC-B504-AFB8AE70E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7E48EA-9618-A3DC-14FD-C015EE274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9496A1-0A21-5464-A400-0334BE300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AF0A4D-56E2-768E-9D1C-FED0D5184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547AE-0F4C-4EC4-AA80-F37A9BD334E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85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72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60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944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680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503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14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23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4851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04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364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10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06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70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45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29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21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840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5000"/>
            <a:lum/>
          </a:blip>
          <a:srcRect/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489497-C848-410B-8957-FEABF6DCAEDE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C28C8-AFC5-4592-82B9-C5C1CCD444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521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19520-BC18-C7CE-816C-19C1728DE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5C6DBF19-70A6-A7D0-BBFE-486C7F6457D2}"/>
              </a:ext>
            </a:extLst>
          </p:cNvPr>
          <p:cNvSpPr txBox="1">
            <a:spLocks/>
          </p:cNvSpPr>
          <p:nvPr/>
        </p:nvSpPr>
        <p:spPr>
          <a:xfrm>
            <a:off x="59140" y="1348181"/>
            <a:ext cx="12192000" cy="255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n-US" altLang="ja-JP" sz="4800" b="1" spc="-150" dirty="0">
                <a:solidFill>
                  <a:srgbClr val="0070C0"/>
                </a:solidFill>
                <a:latin typeface="+mj-ea"/>
              </a:rPr>
            </a:br>
            <a:r>
              <a:rPr lang="ja-JP" altLang="en-US" sz="4800" b="1" spc="-150" dirty="0">
                <a:solidFill>
                  <a:srgbClr val="0070C0"/>
                </a:solidFill>
                <a:latin typeface="+mj-ea"/>
              </a:rPr>
              <a:t>令和７年度　租税教育セミナー　実践報告</a:t>
            </a:r>
            <a:br>
              <a:rPr lang="en-US" altLang="ja-JP" sz="4800" b="1" spc="-150" dirty="0">
                <a:solidFill>
                  <a:srgbClr val="0070C0"/>
                </a:solidFill>
                <a:latin typeface="+mj-ea"/>
              </a:rPr>
            </a:br>
            <a:endParaRPr lang="ja-JP" altLang="en-US" sz="4800" b="1" spc="-150" dirty="0">
              <a:solidFill>
                <a:srgbClr val="0070C0"/>
              </a:solidFill>
              <a:latin typeface="+mj-ea"/>
            </a:endParaRPr>
          </a:p>
        </p:txBody>
      </p:sp>
      <p:pic>
        <p:nvPicPr>
          <p:cNvPr id="7" name="Picture 6" descr="市立前橋高校について – 前橋市立前橋高等学校">
            <a:extLst>
              <a:ext uri="{FF2B5EF4-FFF2-40B4-BE49-F238E27FC236}">
                <a16:creationId xmlns:a16="http://schemas.microsoft.com/office/drawing/2014/main" id="{99EF312D-03C6-F5D5-444D-A49AE3C7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049" y="5509819"/>
            <a:ext cx="1253772" cy="7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62FA2365-691C-6644-ABD1-698B7CAE55F4}"/>
              </a:ext>
            </a:extLst>
          </p:cNvPr>
          <p:cNvSpPr txBox="1">
            <a:spLocks/>
          </p:cNvSpPr>
          <p:nvPr/>
        </p:nvSpPr>
        <p:spPr>
          <a:xfrm>
            <a:off x="5548388" y="5266884"/>
            <a:ext cx="6400799" cy="12690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solidFill>
                  <a:schemeClr val="tx2">
                    <a:lumMod val="25000"/>
                  </a:schemeClr>
                </a:solidFill>
                <a:latin typeface="+mn-ea"/>
              </a:rPr>
              <a:t>前橋市立前橋高等学校　</a:t>
            </a:r>
            <a:endParaRPr lang="en-US" altLang="ja-JP" sz="3200" dirty="0">
              <a:solidFill>
                <a:schemeClr val="tx2">
                  <a:lumMod val="25000"/>
                </a:schemeClr>
              </a:solidFill>
              <a:latin typeface="+mn-ea"/>
            </a:endParaRPr>
          </a:p>
          <a:p>
            <a:r>
              <a:rPr lang="ja-JP" altLang="en-US" sz="3200" dirty="0">
                <a:solidFill>
                  <a:schemeClr val="tx2">
                    <a:lumMod val="25000"/>
                  </a:schemeClr>
                </a:solidFill>
                <a:latin typeface="+mn-ea"/>
              </a:rPr>
              <a:t>教諭　安田　直剛</a:t>
            </a:r>
            <a:endParaRPr lang="en-US" altLang="ja-JP" sz="4400" spc="-300" dirty="0">
              <a:solidFill>
                <a:schemeClr val="tx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9CF913A-B1D1-CFFF-5342-E516C38298A3}"/>
              </a:ext>
            </a:extLst>
          </p:cNvPr>
          <p:cNvSpPr txBox="1">
            <a:spLocks/>
          </p:cNvSpPr>
          <p:nvPr/>
        </p:nvSpPr>
        <p:spPr>
          <a:xfrm>
            <a:off x="3163" y="3429000"/>
            <a:ext cx="11972658" cy="1371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sz="3600" dirty="0">
                <a:solidFill>
                  <a:srgbClr val="0099CC"/>
                </a:solidFill>
                <a:latin typeface="+mj-ea"/>
                <a:ea typeface="+mj-ea"/>
              </a:rPr>
              <a:t>税の三原則を活用して、</a:t>
            </a:r>
            <a:endParaRPr lang="en-US" altLang="ja-JP" sz="3600" dirty="0">
              <a:solidFill>
                <a:srgbClr val="0099CC"/>
              </a:solidFill>
              <a:latin typeface="+mj-ea"/>
              <a:ea typeface="+mj-ea"/>
            </a:endParaRPr>
          </a:p>
          <a:p>
            <a:r>
              <a:rPr lang="ja-JP" altLang="ja-JP" sz="3600" dirty="0">
                <a:solidFill>
                  <a:srgbClr val="0099CC"/>
                </a:solidFill>
                <a:latin typeface="+mj-ea"/>
                <a:ea typeface="+mj-ea"/>
              </a:rPr>
              <a:t>望ましい税のあり方を考察する授業実践</a:t>
            </a:r>
            <a:endParaRPr lang="en-US" altLang="ja-JP" sz="48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85032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E254-CC28-C915-3C71-BA190D54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B096547-0061-4ECD-A410-A9E84614D592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1924D8DC-CCF3-AB3C-3341-B04C8BD20C77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4B2060D3-EB51-301A-BA46-74BC41471F46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DF377E9E-95D5-24BE-2DE6-5C54768E3543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7366228C-7DE6-8613-0A9D-0C2D9F9A9D0C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912C8DB3-CA9F-252E-B428-1925E3D0CE77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73956D5-8367-22E9-CED1-D091B127A709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B619D2E-CEC4-B574-1AD6-7F32AD039CF7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227A78F1-3658-30C6-ED59-96036A731465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5F46D23-4461-C1D3-FF41-147020D1F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762234"/>
              </p:ext>
            </p:extLst>
          </p:nvPr>
        </p:nvGraphicFramePr>
        <p:xfrm>
          <a:off x="462277" y="1590617"/>
          <a:ext cx="11526827" cy="51186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7494">
                  <a:extLst>
                    <a:ext uri="{9D8B030D-6E8A-4147-A177-3AD203B41FA5}">
                      <a16:colId xmlns:a16="http://schemas.microsoft.com/office/drawing/2014/main" val="243403974"/>
                    </a:ext>
                  </a:extLst>
                </a:gridCol>
                <a:gridCol w="9059333">
                  <a:extLst>
                    <a:ext uri="{9D8B030D-6E8A-4147-A177-3AD203B41FA5}">
                      <a16:colId xmlns:a16="http://schemas.microsoft.com/office/drawing/2014/main" val="2906084399"/>
                    </a:ext>
                  </a:extLst>
                </a:gridCol>
              </a:tblGrid>
              <a:tr h="77906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段階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ja-JP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学習活動・内容</a:t>
                      </a:r>
                      <a:endParaRPr kumimoji="1" lang="ja-JP" altLang="en-US" sz="3200" dirty="0"/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61575"/>
                  </a:ext>
                </a:extLst>
              </a:tr>
              <a:tr h="433956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展開①</a:t>
                      </a:r>
                      <a:r>
                        <a:rPr kumimoji="1" lang="en-US" altLang="ja-JP" sz="3200" dirty="0"/>
                        <a:t>7</a:t>
                      </a:r>
                      <a:r>
                        <a:rPr kumimoji="1" lang="ja-JP" altLang="en-US" sz="3200" dirty="0"/>
                        <a:t>分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２　制度によって人々の行動はどう変わる？</a:t>
                      </a: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2800" dirty="0">
                          <a:latin typeface="+mn-ea"/>
                          <a:ea typeface="+mn-ea"/>
                        </a:rPr>
                        <a:t>SQ1</a:t>
                      </a: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2800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/>
                        <a:t>・「年収</a:t>
                      </a:r>
                      <a:r>
                        <a:rPr kumimoji="1" lang="en-US" altLang="ja-JP" sz="2800" dirty="0"/>
                        <a:t>100</a:t>
                      </a:r>
                      <a:r>
                        <a:rPr kumimoji="1" lang="ja-JP" altLang="en-US" sz="2800" dirty="0"/>
                        <a:t>万円以下の人に支援金を出す」という制度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を想定し、境界線にいる人々がとる行動（働き控え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等）を予想する。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・税や制度が、個人の選択を歪めてしまうことを確認し、　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「中立」の原則の意味を理解する。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・消費税（水平的公平・簡素・中立）などを例に、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あちらを立てればこちらが立たずというトレードオフ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の構図を確認する。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94885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37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45066-438A-B742-6ACB-318122D19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D0288B0-FD15-72CA-2AD7-B75336A1615C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A142A289-679C-7A27-6E2E-6553CC7B80AD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B107DA63-AAE8-D878-A770-D8E56F7C3B55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D3A75C5A-C245-A652-02AA-58763B172EBB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5FFD7FC9-5A9E-9557-406C-3AD6CBB1B552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FB17F628-6D60-C05B-42FC-FDD34995504E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A00FC82-E7F0-AD1C-94C9-63295258E2B7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A3F1255-69D3-5BDC-8A29-E22C02F1DFAD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F58DD06D-F03C-8E36-70A9-49D38A90F244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111FF556-904E-FABD-1E24-6BD9A7EAC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178620"/>
              </p:ext>
            </p:extLst>
          </p:nvPr>
        </p:nvGraphicFramePr>
        <p:xfrm>
          <a:off x="462277" y="1793819"/>
          <a:ext cx="11526827" cy="4573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7494">
                  <a:extLst>
                    <a:ext uri="{9D8B030D-6E8A-4147-A177-3AD203B41FA5}">
                      <a16:colId xmlns:a16="http://schemas.microsoft.com/office/drawing/2014/main" val="243403974"/>
                    </a:ext>
                  </a:extLst>
                </a:gridCol>
                <a:gridCol w="9059333">
                  <a:extLst>
                    <a:ext uri="{9D8B030D-6E8A-4147-A177-3AD203B41FA5}">
                      <a16:colId xmlns:a16="http://schemas.microsoft.com/office/drawing/2014/main" val="2906084399"/>
                    </a:ext>
                  </a:extLst>
                </a:gridCol>
              </a:tblGrid>
              <a:tr h="69603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段階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ja-JP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学習活動・内容</a:t>
                      </a:r>
                      <a:endParaRPr kumimoji="1" lang="ja-JP" altLang="en-US" sz="3200" dirty="0"/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61575"/>
                  </a:ext>
                </a:extLst>
              </a:tr>
              <a:tr h="38770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展開②</a:t>
                      </a:r>
                      <a:r>
                        <a:rPr kumimoji="1" lang="en-US" altLang="ja-JP" sz="3200" dirty="0"/>
                        <a:t>10</a:t>
                      </a:r>
                      <a:r>
                        <a:rPr kumimoji="1" lang="ja-JP" altLang="en-US" sz="3200" dirty="0"/>
                        <a:t>分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３　あなたはどの公平を優先する？</a:t>
                      </a: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2800" dirty="0">
                          <a:latin typeface="+mn-ea"/>
                          <a:ea typeface="+mn-ea"/>
                        </a:rPr>
                        <a:t>SQ2</a:t>
                      </a: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2800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/>
                        <a:t>・考え方の異なる架空の２人の生徒（</a:t>
                      </a:r>
                      <a:r>
                        <a:rPr kumimoji="1" lang="en-US" altLang="ja-JP" sz="2800" dirty="0">
                          <a:latin typeface="+mn-ea"/>
                          <a:ea typeface="+mn-ea"/>
                        </a:rPr>
                        <a:t>A</a:t>
                      </a:r>
                      <a:r>
                        <a:rPr kumimoji="1" lang="ja-JP" altLang="en-US" sz="2800" dirty="0"/>
                        <a:t>：結果・垂直的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公平重視、</a:t>
                      </a:r>
                      <a:r>
                        <a:rPr kumimoji="1" lang="en-US" altLang="ja-JP" sz="2800" dirty="0">
                          <a:latin typeface="+mn-ea"/>
                          <a:ea typeface="+mn-ea"/>
                        </a:rPr>
                        <a:t>B</a:t>
                      </a:r>
                      <a:r>
                        <a:rPr kumimoji="1" lang="ja-JP" altLang="en-US" sz="2800" dirty="0"/>
                        <a:t>：機会・水平的公平重視）の会話文を読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み、自分はどちらに近いかを選択する。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・三原則の「公平」には、「垂直的公平（応能）」と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「水平的公平（応益）」があり、これらも対立する関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係にあることを理解する。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94885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62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48A04-6B61-9367-CE33-C4DC94667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2238B2A-CACB-E54E-C21F-5E4936A0F507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2EC40A9A-AA22-9D02-873D-3A4117652F29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B4E4D54F-4E6C-7731-CC7D-74E30586E7CA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61D86286-48F0-59CB-3F0D-8C95D0366571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B0D5D3C8-6A2C-193A-3225-04AEBDEECF2D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A7C6C20A-32D7-F353-CD48-7393CE3FD2AA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75D4141-CED0-095D-6A48-83CAC24D182E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5E34824-4795-7007-6723-B3889EC164DE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E3CA63E3-87C1-B25D-383B-BFEEE18F6652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8E607D5-4689-A524-760F-3616B068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386924"/>
              </p:ext>
            </p:extLst>
          </p:nvPr>
        </p:nvGraphicFramePr>
        <p:xfrm>
          <a:off x="462277" y="1793819"/>
          <a:ext cx="11526827" cy="46085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7494">
                  <a:extLst>
                    <a:ext uri="{9D8B030D-6E8A-4147-A177-3AD203B41FA5}">
                      <a16:colId xmlns:a16="http://schemas.microsoft.com/office/drawing/2014/main" val="243403974"/>
                    </a:ext>
                  </a:extLst>
                </a:gridCol>
                <a:gridCol w="9059333">
                  <a:extLst>
                    <a:ext uri="{9D8B030D-6E8A-4147-A177-3AD203B41FA5}">
                      <a16:colId xmlns:a16="http://schemas.microsoft.com/office/drawing/2014/main" val="2906084399"/>
                    </a:ext>
                  </a:extLst>
                </a:gridCol>
              </a:tblGrid>
              <a:tr h="69603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段階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ja-JP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学習活動・内容</a:t>
                      </a:r>
                      <a:endParaRPr kumimoji="1" lang="ja-JP" altLang="en-US" sz="3200" dirty="0"/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61575"/>
                  </a:ext>
                </a:extLst>
              </a:tr>
              <a:tr h="38770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展開③</a:t>
                      </a:r>
                      <a:r>
                        <a:rPr kumimoji="1" lang="en-US" altLang="ja-JP" sz="3200" dirty="0"/>
                        <a:t>15</a:t>
                      </a:r>
                      <a:r>
                        <a:rPr kumimoji="1" lang="ja-JP" altLang="en-US" sz="3200" dirty="0"/>
                        <a:t>分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４　望ましい税のあり方は？</a:t>
                      </a: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2800" dirty="0">
                          <a:latin typeface="+mn-ea"/>
                          <a:ea typeface="+mn-ea"/>
                        </a:rPr>
                        <a:t>SQ3</a:t>
                      </a: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2800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kumimoji="1" lang="ja-JP" altLang="en-US" sz="2800" dirty="0"/>
                        <a:t>・教員の実体験（不動産取得税の納税通知書）を資料と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して提示し、一律課税の重み（水平的公平だが垂直的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公平に欠ける現状）を把握する。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・「どのような条件の人を減税対象にすべきか」を考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察・構想し、班で発表する。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・各班の案が「どの原則（公平・中立・簡素）を重視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し、どの原則を犠牲にしたか」を確認し合い、トレー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ドオフの構造を共有する。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94885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232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2D5B5-D712-9877-647F-D36164974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677FD67-2A32-980F-64AD-C7A8B540FCDC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71889A4D-2213-9087-DF6B-55CC943D82AE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E4D6CADC-352A-D913-3215-752A32FD71E3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D93452E9-AFBF-E067-8396-BE6C50318D00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DFF56455-E513-1ADD-05AE-D7BAEF012E1C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B9F60003-E840-806F-8B03-6062FC11EC42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B9648A7-07C2-13AE-02E5-D026BCE3D7AB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E9C1A39-D7D6-84A8-0A63-1D5E527F02F8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8E0DECB-54A0-C888-10F0-575C9358F089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5F0104-CC94-B5EF-74B5-36D051F7D7AF}"/>
              </a:ext>
            </a:extLst>
          </p:cNvPr>
          <p:cNvSpPr txBox="1">
            <a:spLocks/>
          </p:cNvSpPr>
          <p:nvPr/>
        </p:nvSpPr>
        <p:spPr>
          <a:xfrm>
            <a:off x="621654" y="1654148"/>
            <a:ext cx="11374820" cy="4718320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生徒の記述例　「軽減措置の構想案」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CE50FAC-9E43-AD45-441C-EE4875FA6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17" y="2544030"/>
            <a:ext cx="11630167" cy="36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1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508F-8DD6-F7B6-27C3-0B34536A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89ED84-BC52-41EA-8234-8CA990C784C3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4AB34FFE-AEE2-24C9-FC08-C10E879144E0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C8E14B2D-7AE2-008E-3AA5-B37FB158A66C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C35A7684-F59C-66F2-9767-70BF76125B70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089C4EFB-ACC9-D7DD-A5D9-E315E04C0717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E8933DE8-8252-1AE0-1998-3255405E2303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9BE0FA7-5A37-CA89-C533-176B11C06FA8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50BA19B-CFE0-410E-1C74-FA713F6AAD35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B49BACE8-E57B-1956-7652-D3276F137C6D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4A2D5A3-E166-0940-8235-20EBF5862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23445"/>
              </p:ext>
            </p:extLst>
          </p:nvPr>
        </p:nvGraphicFramePr>
        <p:xfrm>
          <a:off x="462277" y="1793819"/>
          <a:ext cx="11526827" cy="45731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7494">
                  <a:extLst>
                    <a:ext uri="{9D8B030D-6E8A-4147-A177-3AD203B41FA5}">
                      <a16:colId xmlns:a16="http://schemas.microsoft.com/office/drawing/2014/main" val="243403974"/>
                    </a:ext>
                  </a:extLst>
                </a:gridCol>
                <a:gridCol w="9059333">
                  <a:extLst>
                    <a:ext uri="{9D8B030D-6E8A-4147-A177-3AD203B41FA5}">
                      <a16:colId xmlns:a16="http://schemas.microsoft.com/office/drawing/2014/main" val="2906084399"/>
                    </a:ext>
                  </a:extLst>
                </a:gridCol>
              </a:tblGrid>
              <a:tr h="69603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段階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ja-JP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学習活動・内容</a:t>
                      </a:r>
                      <a:endParaRPr kumimoji="1" lang="ja-JP" altLang="en-US" sz="3200" dirty="0"/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61575"/>
                  </a:ext>
                </a:extLst>
              </a:tr>
              <a:tr h="38770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終末</a:t>
                      </a:r>
                      <a:r>
                        <a:rPr kumimoji="1" lang="en-US" altLang="ja-JP" sz="3200" dirty="0"/>
                        <a:t>13</a:t>
                      </a:r>
                      <a:r>
                        <a:rPr kumimoji="1" lang="ja-JP" altLang="en-US" sz="3200" dirty="0"/>
                        <a:t>分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５　本時の学習内容をまとめる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・ルーブリックに基づき本時のＭＱへの回答を作成する。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・獲得した三原則とトレードオフの視点を用いて、前時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で調べた具体的な税制度の中に、どのような原則の対</a:t>
                      </a:r>
                      <a:endParaRPr kumimoji="1" lang="en-US" altLang="ja-JP" sz="2800" dirty="0"/>
                    </a:p>
                    <a:p>
                      <a:pPr algn="l"/>
                      <a:r>
                        <a:rPr kumimoji="1" lang="ja-JP" altLang="en-US" sz="2800" dirty="0"/>
                        <a:t>　立（トレードオフ）が生じているか論理的に説明する。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・作成した内容を全体に発表し、共有する。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94885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23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78742-324D-6ED4-6DD0-EB96FDB6E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FCEA0A2-DB74-E927-852E-FF273B45D700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69322662-F292-E6DD-4EF6-A2711DB18D45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ECF34329-55D9-EA05-ABBF-0C4BA892B2FE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FFA1D673-7419-95E3-BCFD-9D0A8557DDFF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C7C78304-9350-3208-C159-01975D2D4628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520A34FF-37AD-AD48-95B3-9D0BC1722742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982EA0C-25CB-988A-04B2-26AB19BF1958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73A402A-73CC-1511-5BB9-E8A99FC6418A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6F61D5FF-D2EF-C326-3A91-F28E43471AF0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C57E5522-71D3-483B-3487-3F7390A2A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43325"/>
              </p:ext>
            </p:extLst>
          </p:nvPr>
        </p:nvGraphicFramePr>
        <p:xfrm>
          <a:off x="332586" y="2352620"/>
          <a:ext cx="11526828" cy="38132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2276">
                  <a:extLst>
                    <a:ext uri="{9D8B030D-6E8A-4147-A177-3AD203B41FA5}">
                      <a16:colId xmlns:a16="http://schemas.microsoft.com/office/drawing/2014/main" val="243403974"/>
                    </a:ext>
                  </a:extLst>
                </a:gridCol>
                <a:gridCol w="3842276">
                  <a:extLst>
                    <a:ext uri="{9D8B030D-6E8A-4147-A177-3AD203B41FA5}">
                      <a16:colId xmlns:a16="http://schemas.microsoft.com/office/drawing/2014/main" val="3721120254"/>
                    </a:ext>
                  </a:extLst>
                </a:gridCol>
                <a:gridCol w="3842276">
                  <a:extLst>
                    <a:ext uri="{9D8B030D-6E8A-4147-A177-3AD203B41FA5}">
                      <a16:colId xmlns:a16="http://schemas.microsoft.com/office/drawing/2014/main" val="2906084399"/>
                    </a:ext>
                  </a:extLst>
                </a:gridCol>
              </a:tblGrid>
              <a:tr h="58037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Ａ評価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Ｂ評価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Ｃ評価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61575"/>
                  </a:ext>
                </a:extLst>
              </a:tr>
              <a:tr h="323282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税が満たすべき条件（三原則）について、それらが相互にトレードオフの関係にあることを、現存する具体的な事例に当てはめて論理的に説明している。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税が満たすべき条件として、三原則（公平・中立・簡素）の内容と、それらが相互にトレードオフの関係にあることを、自分の言葉で適切に説明している。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三原則の説明が不十分（用語のみ／１つだけ／意味が曖昧等）であり、条件としての説明になっていない。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948854967"/>
                  </a:ext>
                </a:extLst>
              </a:tr>
            </a:tbl>
          </a:graphicData>
        </a:graphic>
      </p:graphicFrame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778755-0EF3-B504-8834-223882BA0B55}"/>
              </a:ext>
            </a:extLst>
          </p:cNvPr>
          <p:cNvSpPr txBox="1">
            <a:spLocks/>
          </p:cNvSpPr>
          <p:nvPr/>
        </p:nvSpPr>
        <p:spPr>
          <a:xfrm>
            <a:off x="507124" y="1793576"/>
            <a:ext cx="11177752" cy="4827941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まとめの記述　評価基準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3499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AB4E-D11B-48FF-CB3C-F0C187AC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08BF053-F1EC-CAEB-76FC-D2D82CBEEE6F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23A1BAF-87AC-E10B-8101-98547C2DE0D8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C81C631F-D568-3813-21F3-8B4EC9B5F24A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0CEF2B17-C179-7702-15FD-A31CF90B0596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6C67A5B8-39AE-C726-3D10-FDFB06DEEC1F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A0F030B8-B88C-906B-F325-F5CAF89FEB4E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5B12792-24F1-7AB9-9D03-B759A09A2BD1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D413238-E282-675C-38FF-86468B71AAC0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E6992621-09C3-2172-2BFA-D499A6CB1867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710A39-9D87-59B3-1694-432D6DA9B37A}"/>
              </a:ext>
            </a:extLst>
          </p:cNvPr>
          <p:cNvSpPr txBox="1">
            <a:spLocks/>
          </p:cNvSpPr>
          <p:nvPr/>
        </p:nvSpPr>
        <p:spPr>
          <a:xfrm>
            <a:off x="621654" y="1590616"/>
            <a:ext cx="11374820" cy="5267383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生徒の記述例　「まとめ（</a:t>
            </a:r>
            <a:r>
              <a:rPr lang="en-US" altLang="ja-JP" sz="3200" dirty="0">
                <a:solidFill>
                  <a:srgbClr val="0099CC"/>
                </a:solidFill>
                <a:latin typeface="+mj-ea"/>
                <a:ea typeface="+mj-ea"/>
              </a:rPr>
              <a:t>MQ</a:t>
            </a: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への回答）」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・Ｂ評価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・Ａ評価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ACC39B-BC6C-8EF2-510A-8C883D446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7" r="1292"/>
          <a:stretch>
            <a:fillRect/>
          </a:stretch>
        </p:blipFill>
        <p:spPr>
          <a:xfrm>
            <a:off x="1153751" y="4873592"/>
            <a:ext cx="9929755" cy="1915732"/>
          </a:xfrm>
          <a:prstGeom prst="rect">
            <a:avLst/>
          </a:prstGeom>
          <a:ln w="12700">
            <a:solidFill>
              <a:srgbClr val="004E6D"/>
            </a:solidFill>
            <a:prstDash val="dash"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B9AC5CD-74A4-64AC-C261-62EBE0B1F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49" y="2583630"/>
            <a:ext cx="9929755" cy="1841780"/>
          </a:xfrm>
          <a:prstGeom prst="rect">
            <a:avLst/>
          </a:prstGeom>
          <a:ln w="12700">
            <a:solidFill>
              <a:srgbClr val="004E6D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93026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8F33F-1E95-997F-70A7-1903C3C3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CAE449E-8440-F0AF-02A4-D81C312796C7}"/>
              </a:ext>
            </a:extLst>
          </p:cNvPr>
          <p:cNvGrpSpPr/>
          <p:nvPr/>
        </p:nvGrpSpPr>
        <p:grpSpPr>
          <a:xfrm>
            <a:off x="462277" y="148750"/>
            <a:ext cx="4543275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B31DC0FE-6F5E-860F-8359-45A1201F3AE0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BF8FC105-1690-3646-B4DC-46F0442853F1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３　成果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5ED0730B-4999-DC8C-4629-99E07333449D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18F4F3B0-C96A-0017-88A2-37391ECA093C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62503105-0B5D-E0E4-2281-68100A45B1BA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C6888ED-C1DB-A02F-C5B0-9449B77B8529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870C1FA-485D-08D9-30A4-C13EDB101CE4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C95BE075-D64C-49AC-6EDC-C7FAA8F963CC}"/>
              </a:ext>
            </a:extLst>
          </p:cNvPr>
          <p:cNvSpPr txBox="1">
            <a:spLocks/>
          </p:cNvSpPr>
          <p:nvPr/>
        </p:nvSpPr>
        <p:spPr>
          <a:xfrm>
            <a:off x="629937" y="2082333"/>
            <a:ext cx="10515600" cy="4270339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・税に対する意識の変容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→「取られるもの」という意識から、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　　　　　　　　「考える対象」へと変化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</a:rPr>
              <a:t>・思考の枠組みの獲得</a:t>
            </a:r>
            <a:endParaRPr lang="en-US" altLang="ja-JP" sz="3200" dirty="0">
              <a:solidFill>
                <a:srgbClr val="0099CC"/>
              </a:solidFill>
              <a:latin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</a:rPr>
              <a:t>　　→　税の三原則を、単なる知識（暗記）ではなく、</a:t>
            </a:r>
            <a:endParaRPr lang="en-US" altLang="ja-JP" sz="3200" dirty="0">
              <a:solidFill>
                <a:srgbClr val="0099CC"/>
              </a:solidFill>
              <a:latin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</a:rPr>
              <a:t>　　　　制度を判断するための「視点」として獲得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4658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39A7F-2A05-FFE0-547A-885C818D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5448FE3F-AEA8-BA64-0903-9941E28B25A9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6C0EF4-6F3F-65DC-21B3-9BB84FA8E4A6}"/>
              </a:ext>
            </a:extLst>
          </p:cNvPr>
          <p:cNvSpPr txBox="1">
            <a:spLocks/>
          </p:cNvSpPr>
          <p:nvPr/>
        </p:nvSpPr>
        <p:spPr>
          <a:xfrm>
            <a:off x="621654" y="1654148"/>
            <a:ext cx="11374820" cy="4718320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生徒の記述例　「授業の感想」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6EE8185-40B3-BB65-E9A2-3600D7D8E16D}"/>
              </a:ext>
            </a:extLst>
          </p:cNvPr>
          <p:cNvGrpSpPr/>
          <p:nvPr/>
        </p:nvGrpSpPr>
        <p:grpSpPr>
          <a:xfrm>
            <a:off x="462277" y="148750"/>
            <a:ext cx="4543275" cy="1505398"/>
            <a:chOff x="435819" y="148750"/>
            <a:chExt cx="3263673" cy="150539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06944CCD-CC63-8B08-CC52-865FE00EECE2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11" name="四角形: 角を丸くする 10">
                <a:extLst>
                  <a:ext uri="{FF2B5EF4-FFF2-40B4-BE49-F238E27FC236}">
                    <a16:creationId xmlns:a16="http://schemas.microsoft.com/office/drawing/2014/main" id="{6351697E-1143-CC70-D40A-C173E9E966D6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３　成果</a:t>
                </a:r>
              </a:p>
            </p:txBody>
          </p:sp>
          <p:sp>
            <p:nvSpPr>
              <p:cNvPr id="17" name="四角形: 角を丸くする 16">
                <a:extLst>
                  <a:ext uri="{FF2B5EF4-FFF2-40B4-BE49-F238E27FC236}">
                    <a16:creationId xmlns:a16="http://schemas.microsoft.com/office/drawing/2014/main" id="{B7502F63-1727-CD1B-36A0-040468A47040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9" name="四角形: 角を丸くする 18">
                <a:extLst>
                  <a:ext uri="{FF2B5EF4-FFF2-40B4-BE49-F238E27FC236}">
                    <a16:creationId xmlns:a16="http://schemas.microsoft.com/office/drawing/2014/main" id="{69DB91D5-D2D0-F85B-276D-A77DDD996E09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四角形: 角を丸くする 19">
                <a:extLst>
                  <a:ext uri="{FF2B5EF4-FFF2-40B4-BE49-F238E27FC236}">
                    <a16:creationId xmlns:a16="http://schemas.microsoft.com/office/drawing/2014/main" id="{67C92E7F-CC62-9541-704D-7B87F6DDFC34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408BDB-7984-9256-5964-F808244E9BC3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5C7501D-022D-AB81-C83F-D9570752AABF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941628B2-92FF-38D9-6A08-FCF77E0BE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26" y="2393143"/>
            <a:ext cx="11800948" cy="3777386"/>
          </a:xfrm>
          <a:prstGeom prst="rect">
            <a:avLst/>
          </a:prstGeom>
          <a:ln w="28575">
            <a:solidFill>
              <a:srgbClr val="004E6D"/>
            </a:solidFill>
          </a:ln>
        </p:spPr>
      </p:pic>
    </p:spTree>
    <p:extLst>
      <p:ext uri="{BB962C8B-B14F-4D97-AF65-F5344CB8AC3E}">
        <p14:creationId xmlns:p14="http://schemas.microsoft.com/office/powerpoint/2010/main" val="227124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16C75-A3BC-1DCC-4B28-8F7402D3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BC3BB73-CFB0-FEC9-BCCF-6070DF8C5275}"/>
              </a:ext>
            </a:extLst>
          </p:cNvPr>
          <p:cNvGrpSpPr/>
          <p:nvPr/>
        </p:nvGrpSpPr>
        <p:grpSpPr>
          <a:xfrm>
            <a:off x="462277" y="148750"/>
            <a:ext cx="4543275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5D053866-749C-53EE-9619-4C1149DCCE56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0406FF5D-E0A7-471C-669E-34D25A833121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３　課題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E4E7ABCB-4077-2545-7E4C-A9E074F86690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9C0C1E0D-9D52-5221-9B09-E795A5314E83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8FBDEF9E-FE95-165E-3A2D-E810054D7BFE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A498632-2669-3739-522E-500B728C7571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87BC7B7-5A64-7E6C-620B-919A66F82D44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0262B37E-666B-BF3B-6FAC-4BE1EFF34193}"/>
              </a:ext>
            </a:extLst>
          </p:cNvPr>
          <p:cNvSpPr txBox="1">
            <a:spLocks/>
          </p:cNvSpPr>
          <p:nvPr/>
        </p:nvSpPr>
        <p:spPr>
          <a:xfrm>
            <a:off x="902651" y="1793577"/>
            <a:ext cx="10515600" cy="4718320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・指導内容の精選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→　</a:t>
            </a:r>
            <a:r>
              <a:rPr lang="en-US" altLang="ja-JP" sz="3200" dirty="0">
                <a:solidFill>
                  <a:srgbClr val="0099CC"/>
                </a:solidFill>
                <a:latin typeface="+mj-ea"/>
                <a:ea typeface="+mj-ea"/>
              </a:rPr>
              <a:t>SQ2</a:t>
            </a: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により焦点が分散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構想やまとめに十分な時間を確保できるよう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内容を精選すべきであった。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・「中立」の原則の欠如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→　「公平」と「簡素」に集中しがちな状況を見て、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「中立」を導き出す支援をする必要があった。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8616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C1181C2-AB4C-DC32-2F5C-AB173F3ECF6A}"/>
              </a:ext>
            </a:extLst>
          </p:cNvPr>
          <p:cNvGrpSpPr/>
          <p:nvPr/>
        </p:nvGrpSpPr>
        <p:grpSpPr>
          <a:xfrm>
            <a:off x="359923" y="148750"/>
            <a:ext cx="3339569" cy="1505398"/>
            <a:chOff x="359923" y="148750"/>
            <a:chExt cx="3339569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F9767911-F202-7238-C6C5-5393DC159B53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CAA5C137-DD64-2826-96AB-9CFE0A30CD3C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3200" dirty="0"/>
                  <a:t>報告の内容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F298F79E-CDCF-097E-8F0C-7F0F82916E15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4249FF61-9D0B-7E8C-AB18-CCFA11DCB9F4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E693A77A-C81A-FB31-6CCA-8005CABF1FB2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E3192EEC-E387-03D2-9790-CA65AECEC10B}"/>
                </a:ext>
              </a:extLst>
            </p:cNvPr>
            <p:cNvSpPr txBox="1"/>
            <p:nvPr/>
          </p:nvSpPr>
          <p:spPr>
            <a:xfrm>
              <a:off x="359923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8E71812E-D5A2-1F07-69EE-E3BF6A2EC57C}"/>
                </a:ext>
              </a:extLst>
            </p:cNvPr>
            <p:cNvSpPr txBox="1"/>
            <p:nvPr/>
          </p:nvSpPr>
          <p:spPr>
            <a:xfrm>
              <a:off x="3184315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075C5EF0-EE0F-6DC7-63CF-AD7D35C8ADE1}"/>
              </a:ext>
            </a:extLst>
          </p:cNvPr>
          <p:cNvSpPr txBox="1">
            <a:spLocks/>
          </p:cNvSpPr>
          <p:nvPr/>
        </p:nvSpPr>
        <p:spPr>
          <a:xfrm>
            <a:off x="631411" y="1694781"/>
            <a:ext cx="11177752" cy="4827941"/>
          </a:xfrm>
          <a:prstGeom prst="rect">
            <a:avLst/>
          </a:prstGeom>
        </p:spPr>
        <p:txBody>
          <a:bodyPr vert="horz" wrap="square" lIns="36000" tIns="36000" rIns="3600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１　授業実践の概要</a:t>
            </a: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～実施単元について・実践のねらい・３つの手立て～</a:t>
            </a:r>
          </a:p>
          <a:p>
            <a:pPr marL="0" indent="0">
              <a:buNone/>
            </a:pPr>
            <a:endParaRPr lang="ja-JP" altLang="en-US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２　本時の授業展開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～本時への手立ての具現化・本時の学習活動の流れ～</a:t>
            </a: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３　まとめ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～成果・課題～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7590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19520-BC18-C7CE-816C-19C1728DE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5C6DBF19-70A6-A7D0-BBFE-486C7F6457D2}"/>
              </a:ext>
            </a:extLst>
          </p:cNvPr>
          <p:cNvSpPr txBox="1">
            <a:spLocks/>
          </p:cNvSpPr>
          <p:nvPr/>
        </p:nvSpPr>
        <p:spPr>
          <a:xfrm>
            <a:off x="59140" y="1348181"/>
            <a:ext cx="12192000" cy="2552330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36000" rIns="3600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n-US" altLang="ja-JP" sz="4800" b="1" spc="-150" dirty="0">
                <a:solidFill>
                  <a:srgbClr val="0070C0"/>
                </a:solidFill>
                <a:latin typeface="+mj-ea"/>
              </a:rPr>
            </a:br>
            <a:r>
              <a:rPr lang="ja-JP" altLang="en-US" sz="4800" b="1" spc="-150" dirty="0">
                <a:solidFill>
                  <a:srgbClr val="0070C0"/>
                </a:solidFill>
                <a:latin typeface="+mj-ea"/>
              </a:rPr>
              <a:t>令和７年度　租税教育セミナー　実践報告</a:t>
            </a:r>
            <a:br>
              <a:rPr lang="en-US" altLang="ja-JP" sz="4800" b="1" spc="-150" dirty="0">
                <a:solidFill>
                  <a:srgbClr val="0070C0"/>
                </a:solidFill>
                <a:latin typeface="+mj-ea"/>
              </a:rPr>
            </a:br>
            <a:endParaRPr lang="ja-JP" altLang="en-US" sz="4800" b="1" spc="-150" dirty="0">
              <a:solidFill>
                <a:srgbClr val="0070C0"/>
              </a:solidFill>
              <a:latin typeface="+mj-ea"/>
            </a:endParaRPr>
          </a:p>
        </p:txBody>
      </p:sp>
      <p:pic>
        <p:nvPicPr>
          <p:cNvPr id="7" name="Picture 6" descr="市立前橋高校について – 前橋市立前橋高等学校">
            <a:extLst>
              <a:ext uri="{FF2B5EF4-FFF2-40B4-BE49-F238E27FC236}">
                <a16:creationId xmlns:a16="http://schemas.microsoft.com/office/drawing/2014/main" id="{99EF312D-03C6-F5D5-444D-A49AE3C71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049" y="5509819"/>
            <a:ext cx="1253772" cy="7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62FA2365-691C-6644-ABD1-698B7CAE55F4}"/>
              </a:ext>
            </a:extLst>
          </p:cNvPr>
          <p:cNvSpPr txBox="1">
            <a:spLocks/>
          </p:cNvSpPr>
          <p:nvPr/>
        </p:nvSpPr>
        <p:spPr>
          <a:xfrm>
            <a:off x="5548388" y="5266884"/>
            <a:ext cx="6400799" cy="12690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solidFill>
                  <a:schemeClr val="tx2">
                    <a:lumMod val="25000"/>
                  </a:schemeClr>
                </a:solidFill>
                <a:latin typeface="+mn-ea"/>
              </a:rPr>
              <a:t>前橋市立前橋高等学校　</a:t>
            </a:r>
            <a:endParaRPr lang="en-US" altLang="ja-JP" sz="3200" dirty="0">
              <a:solidFill>
                <a:schemeClr val="tx2">
                  <a:lumMod val="25000"/>
                </a:schemeClr>
              </a:solidFill>
              <a:latin typeface="+mn-ea"/>
            </a:endParaRPr>
          </a:p>
          <a:p>
            <a:r>
              <a:rPr lang="ja-JP" altLang="en-US" sz="3200" dirty="0">
                <a:solidFill>
                  <a:schemeClr val="tx2">
                    <a:lumMod val="25000"/>
                  </a:schemeClr>
                </a:solidFill>
                <a:latin typeface="+mn-ea"/>
              </a:rPr>
              <a:t>教諭　安田　直剛</a:t>
            </a:r>
            <a:endParaRPr lang="en-US" altLang="ja-JP" sz="4400" spc="-300" dirty="0">
              <a:solidFill>
                <a:schemeClr val="tx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9CF913A-B1D1-CFFF-5342-E516C38298A3}"/>
              </a:ext>
            </a:extLst>
          </p:cNvPr>
          <p:cNvSpPr txBox="1">
            <a:spLocks/>
          </p:cNvSpPr>
          <p:nvPr/>
        </p:nvSpPr>
        <p:spPr>
          <a:xfrm>
            <a:off x="3163" y="3429000"/>
            <a:ext cx="11972658" cy="13716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ja-JP" sz="3600" dirty="0">
                <a:solidFill>
                  <a:srgbClr val="0099CC"/>
                </a:solidFill>
                <a:latin typeface="+mj-ea"/>
                <a:ea typeface="+mj-ea"/>
              </a:rPr>
              <a:t>税の三原則を活用して、</a:t>
            </a:r>
            <a:endParaRPr lang="en-US" altLang="ja-JP" sz="3600" dirty="0">
              <a:solidFill>
                <a:srgbClr val="0099CC"/>
              </a:solidFill>
              <a:latin typeface="+mj-ea"/>
              <a:ea typeface="+mj-ea"/>
            </a:endParaRPr>
          </a:p>
          <a:p>
            <a:r>
              <a:rPr lang="ja-JP" altLang="ja-JP" sz="3600" dirty="0">
                <a:solidFill>
                  <a:srgbClr val="0099CC"/>
                </a:solidFill>
                <a:latin typeface="+mj-ea"/>
                <a:ea typeface="+mj-ea"/>
              </a:rPr>
              <a:t>望ましい税のあり方を考察する授業実践</a:t>
            </a:r>
            <a:endParaRPr lang="en-US" altLang="ja-JP" sz="48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5998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1D13D-E3BF-DE5B-F5F3-C697E624A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FA50199-63F2-197C-2C8D-C3453F6E0A8C}"/>
              </a:ext>
            </a:extLst>
          </p:cNvPr>
          <p:cNvGrpSpPr/>
          <p:nvPr/>
        </p:nvGrpSpPr>
        <p:grpSpPr>
          <a:xfrm>
            <a:off x="462277" y="148750"/>
            <a:ext cx="4543275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4A20325F-B1B9-6F8D-D05E-4D8CAE4C01D6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726DB9BD-8E38-E543-C963-18E9B6722451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１　実施単元について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196731CC-6407-014A-E8BB-57AC2733F9FF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99CCEB74-989A-AD6C-14F2-DA76B9CEC42A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13F9BF89-1D31-4C40-78C3-695499038AA5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170C5D9-C1AC-148C-941E-5F4005E29FF0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1819122-0CFF-004A-1B1C-09F4AA0F43F8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95AC3BE7-5BF1-FF87-DF28-DB20C0E1DE86}"/>
              </a:ext>
            </a:extLst>
          </p:cNvPr>
          <p:cNvSpPr txBox="1">
            <a:spLocks/>
          </p:cNvSpPr>
          <p:nvPr/>
        </p:nvSpPr>
        <p:spPr>
          <a:xfrm>
            <a:off x="621654" y="1654148"/>
            <a:ext cx="11374820" cy="4718320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実施科目：公共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実施項目：大項目Ｂ「自立した主体としてよりよい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　　　　　　　社会の形成に参画する私たち」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実施単元：主として経済に関わる事項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「財政及び租税の役割」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99CC"/>
                </a:solidFill>
                <a:latin typeface="+mj-ea"/>
                <a:ea typeface="+mj-ea"/>
              </a:rPr>
              <a:t>　　　　「少子高齢社会における社会保障の充実・安定化」</a:t>
            </a:r>
            <a:endParaRPr lang="en-US" altLang="ja-JP" sz="32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4729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A118-E186-0BB8-6E11-5390F189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3CB98BF-C8DE-4C42-A1BC-3D6D99400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592830" y="8878"/>
            <a:ext cx="8828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0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9EA0-AF85-C6D2-0CF9-AF5AAFDC1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CB576C7-6730-41A0-AAC1-64666932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00" y="528675"/>
            <a:ext cx="9343939" cy="58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5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B5421-D55E-18CF-11D8-9DA7E2EC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E67C9838-0238-9BD3-6394-ADEBE5BAB953}"/>
              </a:ext>
            </a:extLst>
          </p:cNvPr>
          <p:cNvGrpSpPr/>
          <p:nvPr/>
        </p:nvGrpSpPr>
        <p:grpSpPr>
          <a:xfrm>
            <a:off x="462277" y="-40439"/>
            <a:ext cx="4543275" cy="1505398"/>
            <a:chOff x="435819" y="148750"/>
            <a:chExt cx="3263673" cy="1505398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3C5555AF-022D-5315-72FD-C59DC0F65182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47" name="四角形: 角を丸くする 46">
                <a:extLst>
                  <a:ext uri="{FF2B5EF4-FFF2-40B4-BE49-F238E27FC236}">
                    <a16:creationId xmlns:a16="http://schemas.microsoft.com/office/drawing/2014/main" id="{5AA7F36B-E7A6-F035-960C-5CC828570450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１　実践のねらい</a:t>
                </a:r>
              </a:p>
            </p:txBody>
          </p:sp>
          <p:sp>
            <p:nvSpPr>
              <p:cNvPr id="48" name="四角形: 角を丸くする 47">
                <a:extLst>
                  <a:ext uri="{FF2B5EF4-FFF2-40B4-BE49-F238E27FC236}">
                    <a16:creationId xmlns:a16="http://schemas.microsoft.com/office/drawing/2014/main" id="{9D1CEBC6-8E52-39AE-258E-E36AE2BDCA4F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9" name="四角形: 角を丸くする 48">
                <a:extLst>
                  <a:ext uri="{FF2B5EF4-FFF2-40B4-BE49-F238E27FC236}">
                    <a16:creationId xmlns:a16="http://schemas.microsoft.com/office/drawing/2014/main" id="{C0E4FFCA-FFA1-BC38-C408-EA959A38ED51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四角形: 角を丸くする 49">
                <a:extLst>
                  <a:ext uri="{FF2B5EF4-FFF2-40B4-BE49-F238E27FC236}">
                    <a16:creationId xmlns:a16="http://schemas.microsoft.com/office/drawing/2014/main" id="{C51CAADD-E4AC-879A-0B59-891138D4698A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69269367-114F-3093-C764-433B1B81F922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E5DEA81E-E070-78DE-4B38-D976B39441C2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3EBC2261-C71C-BD85-8562-D62C8B3B20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"/>
          <a:stretch>
            <a:fillRect/>
          </a:stretch>
        </p:blipFill>
        <p:spPr>
          <a:xfrm>
            <a:off x="2230931" y="1298266"/>
            <a:ext cx="7730138" cy="54966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3878DD-B37D-419C-8AF1-464E86A10370}"/>
              </a:ext>
            </a:extLst>
          </p:cNvPr>
          <p:cNvSpPr txBox="1"/>
          <p:nvPr/>
        </p:nvSpPr>
        <p:spPr>
          <a:xfrm>
            <a:off x="9939600" y="6634800"/>
            <a:ext cx="2511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※</a:t>
            </a:r>
            <a:r>
              <a:rPr kumimoji="1" lang="ja-JP" altLang="en-US" sz="1200" dirty="0">
                <a:solidFill>
                  <a:schemeClr val="bg1"/>
                </a:solidFill>
              </a:rPr>
              <a:t>　イラストは生成</a:t>
            </a:r>
            <a:r>
              <a:rPr kumimoji="1" lang="en-US" altLang="ja-JP" sz="1200" dirty="0">
                <a:solidFill>
                  <a:schemeClr val="bg1"/>
                </a:solidFill>
              </a:rPr>
              <a:t>AI</a:t>
            </a:r>
            <a:r>
              <a:rPr kumimoji="1" lang="ja-JP" altLang="en-US" sz="1200" dirty="0">
                <a:solidFill>
                  <a:schemeClr val="bg1"/>
                </a:solidFill>
              </a:rPr>
              <a:t>にて作成</a:t>
            </a:r>
          </a:p>
        </p:txBody>
      </p:sp>
    </p:spTree>
    <p:extLst>
      <p:ext uri="{BB962C8B-B14F-4D97-AF65-F5344CB8AC3E}">
        <p14:creationId xmlns:p14="http://schemas.microsoft.com/office/powerpoint/2010/main" val="168345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AE750-067B-9BCF-940E-BCA3E38A7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6DBB77E-09B7-D91E-E2E3-C3C4A06051A6}"/>
              </a:ext>
            </a:extLst>
          </p:cNvPr>
          <p:cNvGrpSpPr/>
          <p:nvPr/>
        </p:nvGrpSpPr>
        <p:grpSpPr>
          <a:xfrm>
            <a:off x="4307862" y="1788720"/>
            <a:ext cx="3576276" cy="4876142"/>
            <a:chOff x="2580958" y="897909"/>
            <a:chExt cx="3216728" cy="1060254"/>
          </a:xfrm>
        </p:grpSpPr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C2EF851E-11F9-46FE-AEBD-B7BA27BD2A98}"/>
                </a:ext>
              </a:extLst>
            </p:cNvPr>
            <p:cNvSpPr/>
            <p:nvPr/>
          </p:nvSpPr>
          <p:spPr>
            <a:xfrm>
              <a:off x="2580958" y="909452"/>
              <a:ext cx="3216728" cy="1048711"/>
            </a:xfrm>
            <a:prstGeom prst="roundRect">
              <a:avLst>
                <a:gd name="adj" fmla="val 432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08000" rIns="72000" bIns="108000" rtlCol="0" anchor="t"/>
            <a:lstStyle/>
            <a:p>
              <a:pPr algn="ctr"/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自己決定する場面の設定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制度のあり方に対して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spc="-150" dirty="0">
                  <a:solidFill>
                    <a:schemeClr val="accent2">
                      <a:lumMod val="75000"/>
                    </a:schemeClr>
                  </a:solidFill>
                </a:rPr>
                <a:t>「選択・判断」「考察・構想」</a:t>
              </a:r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などの自己決定の場面を設定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spc="-15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spc="-150" dirty="0">
                  <a:solidFill>
                    <a:schemeClr val="accent2">
                      <a:lumMod val="75000"/>
                    </a:schemeClr>
                  </a:solidFill>
                </a:rPr>
                <a:t>制度の作り手の立場を理解する。</a:t>
              </a:r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社会参画意識の醸成を促す。</a:t>
              </a: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2E3557A2-68D5-C0A2-2F2C-631B27634146}"/>
                </a:ext>
              </a:extLst>
            </p:cNvPr>
            <p:cNvSpPr/>
            <p:nvPr/>
          </p:nvSpPr>
          <p:spPr>
            <a:xfrm>
              <a:off x="2719806" y="897909"/>
              <a:ext cx="313167" cy="2675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800" dirty="0">
                  <a:solidFill>
                    <a:schemeClr val="accent2">
                      <a:lumMod val="75000"/>
                    </a:schemeClr>
                  </a:solidFill>
                </a:rPr>
                <a:t>２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2BC8E06-03F3-29CB-4B1F-26E8CB566437}"/>
              </a:ext>
            </a:extLst>
          </p:cNvPr>
          <p:cNvGrpSpPr/>
          <p:nvPr/>
        </p:nvGrpSpPr>
        <p:grpSpPr>
          <a:xfrm>
            <a:off x="8180123" y="1774586"/>
            <a:ext cx="3576276" cy="4888610"/>
            <a:chOff x="2580958" y="894736"/>
            <a:chExt cx="3216728" cy="1097427"/>
          </a:xfrm>
        </p:grpSpPr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E735AFB2-B003-AAFC-D206-57691CFE61AC}"/>
                </a:ext>
              </a:extLst>
            </p:cNvPr>
            <p:cNvSpPr/>
            <p:nvPr/>
          </p:nvSpPr>
          <p:spPr>
            <a:xfrm>
              <a:off x="2580958" y="909452"/>
              <a:ext cx="3216728" cy="1082711"/>
            </a:xfrm>
            <a:prstGeom prst="roundRect">
              <a:avLst>
                <a:gd name="adj" fmla="val 432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08000" rIns="72000" bIns="108000" rtlCol="0" anchor="t"/>
            <a:lstStyle/>
            <a:p>
              <a:pPr algn="ctr"/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具体と抽象の往還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具体的な事例の考察と、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抽象的な概念を考察する活動の両方を行う。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他の事例にも転移できるような「概念」の形成を促す。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F944165E-2644-A820-58B0-5414C8A2B9A9}"/>
                </a:ext>
              </a:extLst>
            </p:cNvPr>
            <p:cNvSpPr/>
            <p:nvPr/>
          </p:nvSpPr>
          <p:spPr>
            <a:xfrm>
              <a:off x="2719806" y="894736"/>
              <a:ext cx="313167" cy="2992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800" dirty="0">
                  <a:solidFill>
                    <a:schemeClr val="accent2">
                      <a:lumMod val="75000"/>
                    </a:schemeClr>
                  </a:solidFill>
                </a:rPr>
                <a:t>３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48E93D-2C0A-1BEE-765D-98EB17F1910C}"/>
              </a:ext>
            </a:extLst>
          </p:cNvPr>
          <p:cNvGrpSpPr/>
          <p:nvPr/>
        </p:nvGrpSpPr>
        <p:grpSpPr>
          <a:xfrm>
            <a:off x="449575" y="148750"/>
            <a:ext cx="4555977" cy="1505398"/>
            <a:chOff x="426695" y="148750"/>
            <a:chExt cx="3272797" cy="1505398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6F6FA144-8249-6C62-8CA6-E4F3641B279B}"/>
                </a:ext>
              </a:extLst>
            </p:cNvPr>
            <p:cNvGrpSpPr/>
            <p:nvPr/>
          </p:nvGrpSpPr>
          <p:grpSpPr>
            <a:xfrm>
              <a:off x="426695" y="345208"/>
              <a:ext cx="3272797" cy="1163011"/>
              <a:chOff x="2524889" y="857250"/>
              <a:chExt cx="3272797" cy="1163011"/>
            </a:xfrm>
          </p:grpSpPr>
          <p:sp>
            <p:nvSpPr>
              <p:cNvPr id="41" name="四角形: 角を丸くする 40">
                <a:extLst>
                  <a:ext uri="{FF2B5EF4-FFF2-40B4-BE49-F238E27FC236}">
                    <a16:creationId xmlns:a16="http://schemas.microsoft.com/office/drawing/2014/main" id="{8A8EC7D4-3BDC-2507-D7D5-AC4A1848B7ED}"/>
                  </a:ext>
                </a:extLst>
              </p:cNvPr>
              <p:cNvSpPr/>
              <p:nvPr/>
            </p:nvSpPr>
            <p:spPr>
              <a:xfrm>
                <a:off x="2524889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１　３つの手立て</a:t>
                </a:r>
              </a:p>
            </p:txBody>
          </p:sp>
          <p:sp>
            <p:nvSpPr>
              <p:cNvPr id="42" name="四角形: 角を丸くする 41">
                <a:extLst>
                  <a:ext uri="{FF2B5EF4-FFF2-40B4-BE49-F238E27FC236}">
                    <a16:creationId xmlns:a16="http://schemas.microsoft.com/office/drawing/2014/main" id="{2D7AB09A-B698-49D6-F0A3-70A823F8A42C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3" name="四角形: 角を丸くする 42">
                <a:extLst>
                  <a:ext uri="{FF2B5EF4-FFF2-40B4-BE49-F238E27FC236}">
                    <a16:creationId xmlns:a16="http://schemas.microsoft.com/office/drawing/2014/main" id="{FD2A67F8-98A1-9B98-E2BA-CE7FEA3328C8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四角形: 角を丸くする 43">
                <a:extLst>
                  <a:ext uri="{FF2B5EF4-FFF2-40B4-BE49-F238E27FC236}">
                    <a16:creationId xmlns:a16="http://schemas.microsoft.com/office/drawing/2014/main" id="{9554723E-1223-3DE2-F840-124E25316E50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B597CB7-C3AF-C6E5-DE50-96B876EDD4ED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D5BE8BD-9741-3D5F-74F5-30277316808B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00F42DC-6DDA-17A7-A824-7FC32DF58297}"/>
              </a:ext>
            </a:extLst>
          </p:cNvPr>
          <p:cNvGrpSpPr/>
          <p:nvPr/>
        </p:nvGrpSpPr>
        <p:grpSpPr>
          <a:xfrm>
            <a:off x="435601" y="1774586"/>
            <a:ext cx="3576276" cy="4890276"/>
            <a:chOff x="2580958" y="894736"/>
            <a:chExt cx="3216728" cy="1097801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CD30CCCC-A976-4ADF-F627-803CCB087E40}"/>
                </a:ext>
              </a:extLst>
            </p:cNvPr>
            <p:cNvSpPr/>
            <p:nvPr/>
          </p:nvSpPr>
          <p:spPr>
            <a:xfrm>
              <a:off x="2580958" y="909452"/>
              <a:ext cx="3216728" cy="1083085"/>
            </a:xfrm>
            <a:prstGeom prst="roundRect">
              <a:avLst>
                <a:gd name="adj" fmla="val 432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08000" rIns="72000" bIns="108000" rtlCol="0" anchor="t"/>
            <a:lstStyle/>
            <a:p>
              <a:pPr algn="ctr"/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社会的事象の教材化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現実社会の諸課題や身近な実例など、話題性</a:t>
              </a:r>
              <a:r>
                <a:rPr kumimoji="1" lang="en-US" altLang="ja-JP" sz="2000" dirty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具体性</a:t>
              </a:r>
              <a:r>
                <a:rPr kumimoji="1" lang="en-US" altLang="ja-JP" sz="2000" dirty="0">
                  <a:solidFill>
                    <a:schemeClr val="accent2">
                      <a:lumMod val="75000"/>
                    </a:schemeClr>
                  </a:solidFill>
                </a:rPr>
                <a:t>-</a:t>
              </a:r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切実性の高い社会的事象を教材化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spc="-150" dirty="0">
                  <a:solidFill>
                    <a:schemeClr val="accent2">
                      <a:lumMod val="75000"/>
                    </a:schemeClr>
                  </a:solidFill>
                </a:rPr>
                <a:t>学習内容と生活の関連を捉える。</a:t>
              </a:r>
              <a:endParaRPr kumimoji="1" lang="en-US" altLang="ja-JP" sz="2000" spc="-15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当事者意識をもって学習に取り組む。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D95258FB-84A8-A9DB-0826-ACE9D258E716}"/>
                </a:ext>
              </a:extLst>
            </p:cNvPr>
            <p:cNvSpPr/>
            <p:nvPr/>
          </p:nvSpPr>
          <p:spPr>
            <a:xfrm>
              <a:off x="2719806" y="894736"/>
              <a:ext cx="313167" cy="2992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800" dirty="0">
                  <a:solidFill>
                    <a:schemeClr val="accent2">
                      <a:lumMod val="75000"/>
                    </a:schemeClr>
                  </a:solidFill>
                </a:rPr>
                <a:t>１</a:t>
              </a:r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655160AD-FEF8-EBB2-3BDE-9B6A9D56FDAD}"/>
              </a:ext>
            </a:extLst>
          </p:cNvPr>
          <p:cNvGrpSpPr/>
          <p:nvPr/>
        </p:nvGrpSpPr>
        <p:grpSpPr>
          <a:xfrm>
            <a:off x="2079403" y="5166486"/>
            <a:ext cx="288673" cy="306386"/>
            <a:chOff x="4256286" y="4925148"/>
            <a:chExt cx="288673" cy="306386"/>
          </a:xfrm>
        </p:grpSpPr>
        <p:sp>
          <p:nvSpPr>
            <p:cNvPr id="74" name="矢印: 下 73">
              <a:extLst>
                <a:ext uri="{FF2B5EF4-FFF2-40B4-BE49-F238E27FC236}">
                  <a16:creationId xmlns:a16="http://schemas.microsoft.com/office/drawing/2014/main" id="{0A6357A6-EF98-0B9D-6E14-90073B0CEAA9}"/>
                </a:ext>
              </a:extLst>
            </p:cNvPr>
            <p:cNvSpPr/>
            <p:nvPr/>
          </p:nvSpPr>
          <p:spPr>
            <a:xfrm>
              <a:off x="4256286" y="4939434"/>
              <a:ext cx="266541" cy="292100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矢印: 下 74">
              <a:extLst>
                <a:ext uri="{FF2B5EF4-FFF2-40B4-BE49-F238E27FC236}">
                  <a16:creationId xmlns:a16="http://schemas.microsoft.com/office/drawing/2014/main" id="{3DFD486C-9957-269E-FC81-F0B535248C13}"/>
                </a:ext>
              </a:extLst>
            </p:cNvPr>
            <p:cNvSpPr/>
            <p:nvPr/>
          </p:nvSpPr>
          <p:spPr>
            <a:xfrm>
              <a:off x="4278418" y="4925148"/>
              <a:ext cx="266541" cy="292100"/>
            </a:xfrm>
            <a:prstGeom prst="downArrow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15EA2D65-D9FE-E1D4-E84C-AF41D518D01D}"/>
              </a:ext>
            </a:extLst>
          </p:cNvPr>
          <p:cNvGrpSpPr/>
          <p:nvPr/>
        </p:nvGrpSpPr>
        <p:grpSpPr>
          <a:xfrm>
            <a:off x="5951663" y="5166486"/>
            <a:ext cx="288673" cy="306386"/>
            <a:chOff x="4256286" y="4925148"/>
            <a:chExt cx="288673" cy="306386"/>
          </a:xfrm>
        </p:grpSpPr>
        <p:sp>
          <p:nvSpPr>
            <p:cNvPr id="78" name="矢印: 下 77">
              <a:extLst>
                <a:ext uri="{FF2B5EF4-FFF2-40B4-BE49-F238E27FC236}">
                  <a16:creationId xmlns:a16="http://schemas.microsoft.com/office/drawing/2014/main" id="{62B777B2-0C55-BBF3-9E07-CA012477192E}"/>
                </a:ext>
              </a:extLst>
            </p:cNvPr>
            <p:cNvSpPr/>
            <p:nvPr/>
          </p:nvSpPr>
          <p:spPr>
            <a:xfrm>
              <a:off x="4256286" y="4939434"/>
              <a:ext cx="266541" cy="292100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" name="矢印: 下 78">
              <a:extLst>
                <a:ext uri="{FF2B5EF4-FFF2-40B4-BE49-F238E27FC236}">
                  <a16:creationId xmlns:a16="http://schemas.microsoft.com/office/drawing/2014/main" id="{86B1F5CF-47E4-A178-D2EB-EAE3F5C08E76}"/>
                </a:ext>
              </a:extLst>
            </p:cNvPr>
            <p:cNvSpPr/>
            <p:nvPr/>
          </p:nvSpPr>
          <p:spPr>
            <a:xfrm>
              <a:off x="4278418" y="4925148"/>
              <a:ext cx="266541" cy="292100"/>
            </a:xfrm>
            <a:prstGeom prst="downArrow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0C56F91E-0DC3-D8F4-B11D-10EE77D0A140}"/>
              </a:ext>
            </a:extLst>
          </p:cNvPr>
          <p:cNvGrpSpPr/>
          <p:nvPr/>
        </p:nvGrpSpPr>
        <p:grpSpPr>
          <a:xfrm>
            <a:off x="9823924" y="5166486"/>
            <a:ext cx="288673" cy="306386"/>
            <a:chOff x="4256286" y="4925148"/>
            <a:chExt cx="288673" cy="306386"/>
          </a:xfrm>
        </p:grpSpPr>
        <p:sp>
          <p:nvSpPr>
            <p:cNvPr id="81" name="矢印: 下 80">
              <a:extLst>
                <a:ext uri="{FF2B5EF4-FFF2-40B4-BE49-F238E27FC236}">
                  <a16:creationId xmlns:a16="http://schemas.microsoft.com/office/drawing/2014/main" id="{1F1DFCE9-AF2A-5C80-0D96-E54925873DEC}"/>
                </a:ext>
              </a:extLst>
            </p:cNvPr>
            <p:cNvSpPr/>
            <p:nvPr/>
          </p:nvSpPr>
          <p:spPr>
            <a:xfrm>
              <a:off x="4256286" y="4939434"/>
              <a:ext cx="266541" cy="292100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7D205DCA-18FA-5AA1-7ACD-B65F2E004FC6}"/>
                </a:ext>
              </a:extLst>
            </p:cNvPr>
            <p:cNvSpPr/>
            <p:nvPr/>
          </p:nvSpPr>
          <p:spPr>
            <a:xfrm>
              <a:off x="4278418" y="4925148"/>
              <a:ext cx="266541" cy="292100"/>
            </a:xfrm>
            <a:prstGeom prst="downArrow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32FDFB09-0C88-D9D8-8BBD-F89469500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r="10303"/>
          <a:stretch>
            <a:fillRect/>
          </a:stretch>
        </p:blipFill>
        <p:spPr>
          <a:xfrm>
            <a:off x="8706263" y="2281696"/>
            <a:ext cx="2571198" cy="16772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6A54659-063B-C717-F9B9-7E8740039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3"/>
          <a:stretch>
            <a:fillRect/>
          </a:stretch>
        </p:blipFill>
        <p:spPr>
          <a:xfrm>
            <a:off x="477791" y="2301395"/>
            <a:ext cx="3497627" cy="16327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8DC578A-96DB-4C8F-D268-7828217E1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5"/>
          <a:stretch>
            <a:fillRect/>
          </a:stretch>
        </p:blipFill>
        <p:spPr>
          <a:xfrm>
            <a:off x="4403302" y="2348855"/>
            <a:ext cx="3410874" cy="157022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0C18EC-CBB1-4715-B72C-C129297F7354}"/>
              </a:ext>
            </a:extLst>
          </p:cNvPr>
          <p:cNvSpPr txBox="1"/>
          <p:nvPr/>
        </p:nvSpPr>
        <p:spPr>
          <a:xfrm>
            <a:off x="9941087" y="6634620"/>
            <a:ext cx="2511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※</a:t>
            </a:r>
            <a:r>
              <a:rPr kumimoji="1" lang="ja-JP" altLang="en-US" sz="1200" dirty="0">
                <a:solidFill>
                  <a:schemeClr val="bg1"/>
                </a:solidFill>
              </a:rPr>
              <a:t>　イラストは生成</a:t>
            </a:r>
            <a:r>
              <a:rPr kumimoji="1" lang="en-US" altLang="ja-JP" sz="1200" dirty="0">
                <a:solidFill>
                  <a:schemeClr val="bg1"/>
                </a:solidFill>
              </a:rPr>
              <a:t>AI</a:t>
            </a:r>
            <a:r>
              <a:rPr kumimoji="1" lang="ja-JP" altLang="en-US" sz="1200" dirty="0">
                <a:solidFill>
                  <a:schemeClr val="bg1"/>
                </a:solidFill>
              </a:rPr>
              <a:t>にて作成</a:t>
            </a:r>
          </a:p>
        </p:txBody>
      </p:sp>
    </p:spTree>
    <p:extLst>
      <p:ext uri="{BB962C8B-B14F-4D97-AF65-F5344CB8AC3E}">
        <p14:creationId xmlns:p14="http://schemas.microsoft.com/office/powerpoint/2010/main" val="313532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AE750-067B-9BCF-940E-BCA3E38A7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6DBB77E-09B7-D91E-E2E3-C3C4A06051A6}"/>
              </a:ext>
            </a:extLst>
          </p:cNvPr>
          <p:cNvGrpSpPr/>
          <p:nvPr/>
        </p:nvGrpSpPr>
        <p:grpSpPr>
          <a:xfrm>
            <a:off x="4307862" y="1788720"/>
            <a:ext cx="3576276" cy="4876142"/>
            <a:chOff x="2580958" y="897909"/>
            <a:chExt cx="3216728" cy="1060254"/>
          </a:xfrm>
        </p:grpSpPr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C2EF851E-11F9-46FE-AEBD-B7BA27BD2A98}"/>
                </a:ext>
              </a:extLst>
            </p:cNvPr>
            <p:cNvSpPr/>
            <p:nvPr/>
          </p:nvSpPr>
          <p:spPr>
            <a:xfrm>
              <a:off x="2580958" y="909452"/>
              <a:ext cx="3216728" cy="1048711"/>
            </a:xfrm>
            <a:prstGeom prst="roundRect">
              <a:avLst>
                <a:gd name="adj" fmla="val 432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08000" rIns="72000" bIns="108000" rtlCol="0" anchor="t"/>
            <a:lstStyle/>
            <a:p>
              <a:pPr algn="ctr"/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自己決定する場面の設定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rgbClr val="FF33CC"/>
                  </a:solidFill>
                </a:rPr>
                <a:t>●「軽減措置」の制度設計</a:t>
              </a:r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～どんな人に税を軽減する？～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dirty="0">
                  <a:solidFill>
                    <a:srgbClr val="FF33CC"/>
                  </a:solidFill>
                </a:rPr>
                <a:t>活動：軽減の対象条件をどう</a:t>
              </a:r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dirty="0">
                  <a:solidFill>
                    <a:srgbClr val="FF33CC"/>
                  </a:solidFill>
                </a:rPr>
                <a:t>　　　するか考察・構想　　</a:t>
              </a:r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dirty="0">
                  <a:solidFill>
                    <a:srgbClr val="FF33CC"/>
                  </a:solidFill>
                </a:rPr>
                <a:t>視点：自身の構想案を「税の</a:t>
              </a:r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dirty="0">
                  <a:solidFill>
                    <a:srgbClr val="FF33CC"/>
                  </a:solidFill>
                </a:rPr>
                <a:t>　　　三原則」から捉え直す</a:t>
              </a:r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endParaRPr kumimoji="1" lang="ja-JP" altLang="en-US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2E3557A2-68D5-C0A2-2F2C-631B27634146}"/>
                </a:ext>
              </a:extLst>
            </p:cNvPr>
            <p:cNvSpPr/>
            <p:nvPr/>
          </p:nvSpPr>
          <p:spPr>
            <a:xfrm>
              <a:off x="2719806" y="897909"/>
              <a:ext cx="313167" cy="2675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800" dirty="0">
                  <a:solidFill>
                    <a:schemeClr val="accent2">
                      <a:lumMod val="75000"/>
                    </a:schemeClr>
                  </a:solidFill>
                </a:rPr>
                <a:t>２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2BC8E06-03F3-29CB-4B1F-26E8CB566437}"/>
              </a:ext>
            </a:extLst>
          </p:cNvPr>
          <p:cNvGrpSpPr/>
          <p:nvPr/>
        </p:nvGrpSpPr>
        <p:grpSpPr>
          <a:xfrm>
            <a:off x="8180123" y="1774586"/>
            <a:ext cx="3576276" cy="4888610"/>
            <a:chOff x="2580958" y="894736"/>
            <a:chExt cx="3216728" cy="1097427"/>
          </a:xfrm>
        </p:grpSpPr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E735AFB2-B003-AAFC-D206-57691CFE61AC}"/>
                </a:ext>
              </a:extLst>
            </p:cNvPr>
            <p:cNvSpPr/>
            <p:nvPr/>
          </p:nvSpPr>
          <p:spPr>
            <a:xfrm>
              <a:off x="2580958" y="909452"/>
              <a:ext cx="3216728" cy="1082711"/>
            </a:xfrm>
            <a:prstGeom prst="roundRect">
              <a:avLst>
                <a:gd name="adj" fmla="val 432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08000" rIns="72000" bIns="108000" rtlCol="0" anchor="t"/>
            <a:lstStyle/>
            <a:p>
              <a:pPr algn="ctr"/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具体と抽象の往還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dirty="0">
                  <a:solidFill>
                    <a:srgbClr val="FF33CC"/>
                  </a:solidFill>
                </a:rPr>
                <a:t>●本時の問い</a:t>
              </a:r>
              <a:r>
                <a:rPr kumimoji="1" lang="en-US" altLang="ja-JP" sz="2000" dirty="0">
                  <a:solidFill>
                    <a:srgbClr val="FF33CC"/>
                  </a:solidFill>
                  <a:latin typeface="+mn-ea"/>
                </a:rPr>
                <a:t>MQ</a:t>
              </a:r>
              <a:r>
                <a:rPr kumimoji="1" lang="ja-JP" altLang="en-US" sz="2000" dirty="0">
                  <a:solidFill>
                    <a:srgbClr val="FF33CC"/>
                  </a:solidFill>
                </a:rPr>
                <a:t>の回答</a:t>
              </a:r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300" dirty="0">
                  <a:solidFill>
                    <a:srgbClr val="FF33CC"/>
                  </a:solidFill>
                </a:rPr>
                <a:t>～税が満たすべき条件を抽象化～</a:t>
              </a:r>
              <a:endParaRPr kumimoji="1" lang="en-US" altLang="ja-JP" sz="2000" spc="-300" dirty="0">
                <a:solidFill>
                  <a:srgbClr val="FF33CC"/>
                </a:solidFill>
              </a:endParaRPr>
            </a:p>
            <a:p>
              <a:endParaRPr kumimoji="1" lang="en-US" altLang="ja-JP" sz="200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構想</a:t>
              </a:r>
              <a:r>
                <a:rPr kumimoji="1" lang="en-US" altLang="ja-JP" sz="2000" spc="-150" dirty="0">
                  <a:solidFill>
                    <a:srgbClr val="FF33CC"/>
                  </a:solidFill>
                </a:rPr>
                <a:t>(</a:t>
              </a:r>
              <a:r>
                <a:rPr kumimoji="1" lang="ja-JP" altLang="en-US" sz="2000" spc="-150" dirty="0">
                  <a:solidFill>
                    <a:srgbClr val="FF33CC"/>
                  </a:solidFill>
                </a:rPr>
                <a:t>具体</a:t>
              </a:r>
              <a:r>
                <a:rPr kumimoji="1" lang="en-US" altLang="ja-JP" sz="2000" spc="-150" dirty="0">
                  <a:solidFill>
                    <a:srgbClr val="FF33CC"/>
                  </a:solidFill>
                </a:rPr>
                <a:t>)</a:t>
              </a:r>
              <a:r>
                <a:rPr kumimoji="1" lang="ja-JP" altLang="en-US" sz="2000" spc="-150" dirty="0">
                  <a:solidFill>
                    <a:srgbClr val="FF33CC"/>
                  </a:solidFill>
                </a:rPr>
                <a:t>：軽減措置の構想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概念化</a:t>
              </a:r>
              <a:r>
                <a:rPr kumimoji="1" lang="en-US" altLang="ja-JP" sz="2000" spc="-150" dirty="0">
                  <a:solidFill>
                    <a:srgbClr val="FF33CC"/>
                  </a:solidFill>
                </a:rPr>
                <a:t>(</a:t>
              </a:r>
              <a:r>
                <a:rPr kumimoji="1" lang="ja-JP" altLang="en-US" sz="2000" spc="-150" dirty="0">
                  <a:solidFill>
                    <a:srgbClr val="FF33CC"/>
                  </a:solidFill>
                </a:rPr>
                <a:t>抽象</a:t>
              </a:r>
              <a:r>
                <a:rPr kumimoji="1" lang="en-US" altLang="ja-JP" sz="2000" spc="-150" dirty="0">
                  <a:solidFill>
                    <a:srgbClr val="FF33CC"/>
                  </a:solidFill>
                </a:rPr>
                <a:t>)</a:t>
              </a:r>
              <a:r>
                <a:rPr kumimoji="1" lang="ja-JP" altLang="en-US" sz="2000" spc="-150" dirty="0">
                  <a:solidFill>
                    <a:srgbClr val="FF33CC"/>
                  </a:solidFill>
                </a:rPr>
                <a:t>：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　税の三原則と関係性のまとめ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適用</a:t>
              </a:r>
              <a:r>
                <a:rPr kumimoji="1" lang="en-US" altLang="ja-JP" sz="2000" spc="-150" dirty="0">
                  <a:solidFill>
                    <a:srgbClr val="FF33CC"/>
                  </a:solidFill>
                </a:rPr>
                <a:t>(</a:t>
              </a:r>
              <a:r>
                <a:rPr kumimoji="1" lang="ja-JP" altLang="en-US" sz="2000" spc="-150" dirty="0">
                  <a:solidFill>
                    <a:srgbClr val="FF33CC"/>
                  </a:solidFill>
                </a:rPr>
                <a:t>具体</a:t>
              </a:r>
              <a:r>
                <a:rPr kumimoji="1" lang="en-US" altLang="ja-JP" sz="2000" spc="-150" dirty="0">
                  <a:solidFill>
                    <a:srgbClr val="FF33CC"/>
                  </a:solidFill>
                </a:rPr>
                <a:t>)</a:t>
              </a:r>
              <a:r>
                <a:rPr kumimoji="1" lang="ja-JP" altLang="en-US" sz="2000" spc="-150" dirty="0">
                  <a:solidFill>
                    <a:srgbClr val="FF33CC"/>
                  </a:solidFill>
                </a:rPr>
                <a:t>：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　</a:t>
              </a:r>
              <a:r>
                <a:rPr kumimoji="1" lang="ja-JP" altLang="en-US" sz="2000" spc="-300" dirty="0">
                  <a:solidFill>
                    <a:srgbClr val="FF33CC"/>
                  </a:solidFill>
                </a:rPr>
                <a:t>獲得した視点で既存税制を評価</a:t>
              </a:r>
              <a:endParaRPr kumimoji="1" lang="en-US" altLang="ja-JP" sz="2000" spc="-3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F944165E-2644-A820-58B0-5414C8A2B9A9}"/>
                </a:ext>
              </a:extLst>
            </p:cNvPr>
            <p:cNvSpPr/>
            <p:nvPr/>
          </p:nvSpPr>
          <p:spPr>
            <a:xfrm>
              <a:off x="2719806" y="894736"/>
              <a:ext cx="313167" cy="2992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800" dirty="0">
                  <a:solidFill>
                    <a:schemeClr val="accent2">
                      <a:lumMod val="75000"/>
                    </a:schemeClr>
                  </a:solidFill>
                </a:rPr>
                <a:t>３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00F42DC-6DDA-17A7-A824-7FC32DF58297}"/>
              </a:ext>
            </a:extLst>
          </p:cNvPr>
          <p:cNvGrpSpPr/>
          <p:nvPr/>
        </p:nvGrpSpPr>
        <p:grpSpPr>
          <a:xfrm>
            <a:off x="435601" y="1774586"/>
            <a:ext cx="3576276" cy="4890276"/>
            <a:chOff x="2580958" y="894736"/>
            <a:chExt cx="3216728" cy="1097801"/>
          </a:xfrm>
        </p:grpSpPr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CD30CCCC-A976-4ADF-F627-803CCB087E40}"/>
                </a:ext>
              </a:extLst>
            </p:cNvPr>
            <p:cNvSpPr/>
            <p:nvPr/>
          </p:nvSpPr>
          <p:spPr>
            <a:xfrm>
              <a:off x="2580958" y="909452"/>
              <a:ext cx="3216728" cy="1083085"/>
            </a:xfrm>
            <a:prstGeom prst="roundRect">
              <a:avLst>
                <a:gd name="adj" fmla="val 4320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108000" rIns="72000" bIns="108000" rtlCol="0" anchor="t"/>
            <a:lstStyle/>
            <a:p>
              <a:pPr algn="ctr"/>
              <a:r>
                <a:rPr kumimoji="1" lang="ja-JP" altLang="en-US" sz="2000" dirty="0">
                  <a:solidFill>
                    <a:schemeClr val="accent2">
                      <a:lumMod val="75000"/>
                    </a:schemeClr>
                  </a:solidFill>
                </a:rPr>
                <a:t>社会的事象の教材化</a:t>
              </a:r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endParaRPr kumimoji="1" lang="en-US" altLang="ja-JP" sz="20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●教師自身の実体験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～「不動産取得税」を教材化～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題材：身近な教員の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　　「自宅購入」を教材化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効果：将来のライフイベント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　　　課題を自分事化しやすい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  <a:p>
              <a:r>
                <a:rPr kumimoji="1" lang="ja-JP" altLang="en-US" sz="2000" spc="-150" dirty="0">
                  <a:solidFill>
                    <a:srgbClr val="FF33CC"/>
                  </a:solidFill>
                </a:rPr>
                <a:t>　　　当事者意識を持ちやすい</a:t>
              </a:r>
              <a:endParaRPr kumimoji="1" lang="en-US" altLang="ja-JP" sz="2000" spc="-150" dirty="0">
                <a:solidFill>
                  <a:srgbClr val="FF33CC"/>
                </a:solidFill>
              </a:endParaRP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D95258FB-84A8-A9DB-0826-ACE9D258E716}"/>
                </a:ext>
              </a:extLst>
            </p:cNvPr>
            <p:cNvSpPr/>
            <p:nvPr/>
          </p:nvSpPr>
          <p:spPr>
            <a:xfrm>
              <a:off x="2719806" y="894736"/>
              <a:ext cx="313167" cy="29923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ja-JP" altLang="en-US" sz="2800" dirty="0">
                  <a:solidFill>
                    <a:schemeClr val="accent2">
                      <a:lumMod val="75000"/>
                    </a:schemeClr>
                  </a:solidFill>
                </a:rPr>
                <a:t>１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1A1DF07-394E-40D7-84A4-4ED93703EB7B}"/>
              </a:ext>
            </a:extLst>
          </p:cNvPr>
          <p:cNvGrpSpPr/>
          <p:nvPr/>
        </p:nvGrpSpPr>
        <p:grpSpPr>
          <a:xfrm>
            <a:off x="449575" y="148750"/>
            <a:ext cx="5785687" cy="1505398"/>
            <a:chOff x="426695" y="148750"/>
            <a:chExt cx="3272797" cy="1505398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1139B7F7-E6BD-4B3C-8562-461EFE077321}"/>
                </a:ext>
              </a:extLst>
            </p:cNvPr>
            <p:cNvGrpSpPr/>
            <p:nvPr/>
          </p:nvGrpSpPr>
          <p:grpSpPr>
            <a:xfrm>
              <a:off x="426695" y="345208"/>
              <a:ext cx="3272797" cy="1163011"/>
              <a:chOff x="2524889" y="857250"/>
              <a:chExt cx="3272797" cy="1163011"/>
            </a:xfrm>
          </p:grpSpPr>
          <p:sp>
            <p:nvSpPr>
              <p:cNvPr id="35" name="四角形: 角を丸くする 34">
                <a:extLst>
                  <a:ext uri="{FF2B5EF4-FFF2-40B4-BE49-F238E27FC236}">
                    <a16:creationId xmlns:a16="http://schemas.microsoft.com/office/drawing/2014/main" id="{510483CD-4A7D-4C32-A3E5-363537E8148A}"/>
                  </a:ext>
                </a:extLst>
              </p:cNvPr>
              <p:cNvSpPr/>
              <p:nvPr/>
            </p:nvSpPr>
            <p:spPr>
              <a:xfrm>
                <a:off x="2524889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本時への手立ての具現化</a:t>
                </a:r>
              </a:p>
            </p:txBody>
          </p:sp>
          <p:sp>
            <p:nvSpPr>
              <p:cNvPr id="36" name="四角形: 角を丸くする 35">
                <a:extLst>
                  <a:ext uri="{FF2B5EF4-FFF2-40B4-BE49-F238E27FC236}">
                    <a16:creationId xmlns:a16="http://schemas.microsoft.com/office/drawing/2014/main" id="{EF234FB4-8849-4A5D-AC19-8981A680C1FB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5" name="四角形: 角を丸くする 44">
                <a:extLst>
                  <a:ext uri="{FF2B5EF4-FFF2-40B4-BE49-F238E27FC236}">
                    <a16:creationId xmlns:a16="http://schemas.microsoft.com/office/drawing/2014/main" id="{765B50F0-3256-4CCE-9608-F8F2EA1D30A1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四角形: 角を丸くする 45">
                <a:extLst>
                  <a:ext uri="{FF2B5EF4-FFF2-40B4-BE49-F238E27FC236}">
                    <a16:creationId xmlns:a16="http://schemas.microsoft.com/office/drawing/2014/main" id="{4BF5E3E9-9D92-4DF4-8835-BC0A6CCDD743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C1448DEA-0767-4A03-8DA5-9CBBB93C4862}"/>
                </a:ext>
              </a:extLst>
            </p:cNvPr>
            <p:cNvSpPr txBox="1"/>
            <p:nvPr/>
          </p:nvSpPr>
          <p:spPr>
            <a:xfrm>
              <a:off x="544277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27B0F6A-F945-42EC-AF10-5007B5119D92}"/>
                </a:ext>
              </a:extLst>
            </p:cNvPr>
            <p:cNvSpPr txBox="1"/>
            <p:nvPr/>
          </p:nvSpPr>
          <p:spPr>
            <a:xfrm>
              <a:off x="3250844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AEB3FB86-4FBA-22B2-D002-1C0BA4D47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r="10303"/>
          <a:stretch>
            <a:fillRect/>
          </a:stretch>
        </p:blipFill>
        <p:spPr>
          <a:xfrm>
            <a:off x="8706263" y="2281696"/>
            <a:ext cx="2571198" cy="16772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1369ADB-EFAD-AD24-2EC3-6A8632F57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3"/>
          <a:stretch>
            <a:fillRect/>
          </a:stretch>
        </p:blipFill>
        <p:spPr>
          <a:xfrm>
            <a:off x="477791" y="2301395"/>
            <a:ext cx="3497627" cy="16327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E25D05-D780-3ED4-C36C-227435993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5"/>
          <a:stretch>
            <a:fillRect/>
          </a:stretch>
        </p:blipFill>
        <p:spPr>
          <a:xfrm>
            <a:off x="4403302" y="2348855"/>
            <a:ext cx="3410874" cy="157022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CB03DB1-E6A2-43C6-B138-CE9B4803927F}"/>
              </a:ext>
            </a:extLst>
          </p:cNvPr>
          <p:cNvSpPr txBox="1"/>
          <p:nvPr/>
        </p:nvSpPr>
        <p:spPr>
          <a:xfrm>
            <a:off x="9939600" y="6634800"/>
            <a:ext cx="2511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※</a:t>
            </a:r>
            <a:r>
              <a:rPr kumimoji="1" lang="ja-JP" altLang="en-US" sz="1200" dirty="0">
                <a:solidFill>
                  <a:schemeClr val="bg1"/>
                </a:solidFill>
              </a:rPr>
              <a:t>　イラストは生成</a:t>
            </a:r>
            <a:r>
              <a:rPr kumimoji="1" lang="en-US" altLang="ja-JP" sz="1200" dirty="0">
                <a:solidFill>
                  <a:schemeClr val="bg1"/>
                </a:solidFill>
              </a:rPr>
              <a:t>AI</a:t>
            </a:r>
            <a:r>
              <a:rPr kumimoji="1" lang="ja-JP" altLang="en-US" sz="1200" dirty="0">
                <a:solidFill>
                  <a:schemeClr val="bg1"/>
                </a:solidFill>
              </a:rPr>
              <a:t>にて作成</a:t>
            </a:r>
          </a:p>
        </p:txBody>
      </p:sp>
    </p:spTree>
    <p:extLst>
      <p:ext uri="{BB962C8B-B14F-4D97-AF65-F5344CB8AC3E}">
        <p14:creationId xmlns:p14="http://schemas.microsoft.com/office/powerpoint/2010/main" val="385210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7DA2-360D-161E-3490-52222F44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C88F9AB-2F8E-0B5A-BC1C-2F90C8376EB7}"/>
              </a:ext>
            </a:extLst>
          </p:cNvPr>
          <p:cNvGrpSpPr/>
          <p:nvPr/>
        </p:nvGrpSpPr>
        <p:grpSpPr>
          <a:xfrm>
            <a:off x="462277" y="148750"/>
            <a:ext cx="5276371" cy="1505398"/>
            <a:chOff x="435819" y="148750"/>
            <a:chExt cx="3263673" cy="150539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4E016742-943C-4A30-C141-F61997641B39}"/>
                </a:ext>
              </a:extLst>
            </p:cNvPr>
            <p:cNvGrpSpPr/>
            <p:nvPr/>
          </p:nvGrpSpPr>
          <p:grpSpPr>
            <a:xfrm>
              <a:off x="435819" y="345208"/>
              <a:ext cx="3263673" cy="1163011"/>
              <a:chOff x="2534013" y="857250"/>
              <a:chExt cx="3263673" cy="1163011"/>
            </a:xfrm>
          </p:grpSpPr>
          <p:sp>
            <p:nvSpPr>
              <p:cNvPr id="7" name="四角形: 角を丸くする 6">
                <a:extLst>
                  <a:ext uri="{FF2B5EF4-FFF2-40B4-BE49-F238E27FC236}">
                    <a16:creationId xmlns:a16="http://schemas.microsoft.com/office/drawing/2014/main" id="{BADD2C4C-C975-26A5-5203-CEB0EF53C18E}"/>
                  </a:ext>
                </a:extLst>
              </p:cNvPr>
              <p:cNvSpPr/>
              <p:nvPr/>
            </p:nvSpPr>
            <p:spPr>
              <a:xfrm>
                <a:off x="2534013" y="971550"/>
                <a:ext cx="3216728" cy="1048711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kumimoji="1" lang="ja-JP" altLang="en-US" sz="3200" dirty="0"/>
                  <a:t>２　本時の学習活動の流れ</a:t>
                </a:r>
              </a:p>
            </p:txBody>
          </p:sp>
          <p:sp>
            <p:nvSpPr>
              <p:cNvPr id="9" name="四角形: 角を丸くする 8">
                <a:extLst>
                  <a:ext uri="{FF2B5EF4-FFF2-40B4-BE49-F238E27FC236}">
                    <a16:creationId xmlns:a16="http://schemas.microsoft.com/office/drawing/2014/main" id="{71CFB80F-7FC4-2C36-31A1-1BAC5BE7EDFC}"/>
                  </a:ext>
                </a:extLst>
              </p:cNvPr>
              <p:cNvSpPr/>
              <p:nvPr/>
            </p:nvSpPr>
            <p:spPr>
              <a:xfrm>
                <a:off x="2580958" y="909452"/>
                <a:ext cx="3216728" cy="1048711"/>
              </a:xfrm>
              <a:prstGeom prst="round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" name="四角形: 角を丸くする 12">
                <a:extLst>
                  <a:ext uri="{FF2B5EF4-FFF2-40B4-BE49-F238E27FC236}">
                    <a16:creationId xmlns:a16="http://schemas.microsoft.com/office/drawing/2014/main" id="{DB859267-C812-E50D-F2E4-540F190703C3}"/>
                  </a:ext>
                </a:extLst>
              </p:cNvPr>
              <p:cNvSpPr/>
              <p:nvPr/>
            </p:nvSpPr>
            <p:spPr>
              <a:xfrm>
                <a:off x="2817949" y="857250"/>
                <a:ext cx="180000" cy="72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四角形: 角を丸くする 14">
                <a:extLst>
                  <a:ext uri="{FF2B5EF4-FFF2-40B4-BE49-F238E27FC236}">
                    <a16:creationId xmlns:a16="http://schemas.microsoft.com/office/drawing/2014/main" id="{69BB5C7D-5EE4-7EE2-84E4-37EE41106F56}"/>
                  </a:ext>
                </a:extLst>
              </p:cNvPr>
              <p:cNvSpPr/>
              <p:nvPr/>
            </p:nvSpPr>
            <p:spPr>
              <a:xfrm>
                <a:off x="5365058" y="1896840"/>
                <a:ext cx="180000" cy="72000"/>
              </a:xfrm>
              <a:prstGeom prst="roundRect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8E178CF-4862-142E-5709-F9DDAE4B604D}"/>
                </a:ext>
              </a:extLst>
            </p:cNvPr>
            <p:cNvSpPr txBox="1"/>
            <p:nvPr/>
          </p:nvSpPr>
          <p:spPr>
            <a:xfrm>
              <a:off x="472932" y="148750"/>
              <a:ext cx="366183" cy="361410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“　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C8BF6E8-4E07-AC91-1E26-08E8D34F4310}"/>
                </a:ext>
              </a:extLst>
            </p:cNvPr>
            <p:cNvSpPr txBox="1"/>
            <p:nvPr/>
          </p:nvSpPr>
          <p:spPr>
            <a:xfrm>
              <a:off x="3219630" y="1250979"/>
              <a:ext cx="320821" cy="403169"/>
            </a:xfrm>
            <a:prstGeom prst="rect">
              <a:avLst/>
            </a:prstGeom>
            <a:noFill/>
          </p:spPr>
          <p:txBody>
            <a:bodyPr wrap="none" lIns="36000" tIns="36000" rIns="36000" bIns="36000" rtlCol="0">
              <a:noAutofit/>
            </a:bodyPr>
            <a:lstStyle/>
            <a:p>
              <a:r>
                <a:rPr kumimoji="1" lang="ja-JP" altLang="en-US" sz="4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”　</a:t>
              </a:r>
            </a:p>
          </p:txBody>
        </p: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CCE78A93-AC0A-C40A-87E3-B64138E6B13D}"/>
              </a:ext>
            </a:extLst>
          </p:cNvPr>
          <p:cNvSpPr txBox="1">
            <a:spLocks/>
          </p:cNvSpPr>
          <p:nvPr/>
        </p:nvSpPr>
        <p:spPr>
          <a:xfrm>
            <a:off x="759676" y="2134535"/>
            <a:ext cx="10515600" cy="4253984"/>
          </a:xfrm>
          <a:prstGeom prst="rect">
            <a:avLst/>
          </a:prstGeom>
        </p:spPr>
        <p:txBody>
          <a:bodyPr vert="horz" wrap="square" lIns="72000" tIns="72000" rIns="72000" bIns="7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3200" spc="-300" dirty="0">
              <a:solidFill>
                <a:srgbClr val="0099CC"/>
              </a:solidFill>
              <a:latin typeface="+mj-ea"/>
              <a:ea typeface="+mj-ea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6C5D22D8-2A88-02CB-1D5F-17E48F857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170956"/>
              </p:ext>
            </p:extLst>
          </p:nvPr>
        </p:nvGraphicFramePr>
        <p:xfrm>
          <a:off x="332587" y="2241010"/>
          <a:ext cx="11526827" cy="31718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7494">
                  <a:extLst>
                    <a:ext uri="{9D8B030D-6E8A-4147-A177-3AD203B41FA5}">
                      <a16:colId xmlns:a16="http://schemas.microsoft.com/office/drawing/2014/main" val="243403974"/>
                    </a:ext>
                  </a:extLst>
                </a:gridCol>
                <a:gridCol w="9059333">
                  <a:extLst>
                    <a:ext uri="{9D8B030D-6E8A-4147-A177-3AD203B41FA5}">
                      <a16:colId xmlns:a16="http://schemas.microsoft.com/office/drawing/2014/main" val="2906084399"/>
                    </a:ext>
                  </a:extLst>
                </a:gridCol>
              </a:tblGrid>
              <a:tr h="50467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段階</a:t>
                      </a:r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ja-JP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学習活動・内容</a:t>
                      </a:r>
                      <a:endParaRPr kumimoji="1" lang="ja-JP" altLang="en-US" sz="3200" dirty="0"/>
                    </a:p>
                  </a:txBody>
                  <a:tcPr marL="36000" marR="36000" marT="36000" marB="3600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61575"/>
                  </a:ext>
                </a:extLst>
              </a:tr>
              <a:tr h="26121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/>
                        <a:t>導入</a:t>
                      </a:r>
                      <a:r>
                        <a:rPr kumimoji="1" lang="en-US" altLang="ja-JP" sz="3200" dirty="0"/>
                        <a:t>5</a:t>
                      </a:r>
                      <a:r>
                        <a:rPr kumimoji="1" lang="ja-JP" altLang="en-US" sz="3200" dirty="0"/>
                        <a:t>分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2800" dirty="0"/>
                        <a:t>１　本時の学習課題を把握する。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　</a:t>
                      </a:r>
                      <a:r>
                        <a:rPr kumimoji="1" lang="en-US" altLang="ja-JP" sz="2800" dirty="0">
                          <a:latin typeface="+mn-ea"/>
                          <a:ea typeface="+mn-ea"/>
                        </a:rPr>
                        <a:t>MQ</a:t>
                      </a:r>
                      <a:r>
                        <a:rPr kumimoji="1" lang="ja-JP" altLang="en-US" sz="2800" dirty="0"/>
                        <a:t>「公共的な空間を支える「税」は、</a:t>
                      </a:r>
                    </a:p>
                    <a:p>
                      <a:pPr algn="l"/>
                      <a:r>
                        <a:rPr kumimoji="1" lang="ja-JP" altLang="en-US" sz="2800" dirty="0"/>
                        <a:t>　　　　　どんな条件を満たすものであるべきか？」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948854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7370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オン">
  <a:themeElements>
    <a:clrScheme name="青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イオン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イオン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A217E08946B6C4B85EDC662FC36E188" ma:contentTypeVersion="1" ma:contentTypeDescription="新しいドキュメントを作成します。" ma:contentTypeScope="" ma:versionID="8a241f6a7f9aeaef788d7d62d57b1c4b">
  <xsd:schema xmlns:xsd="http://www.w3.org/2001/XMLSchema" xmlns:xs="http://www.w3.org/2001/XMLSchema" xmlns:p="http://schemas.microsoft.com/office/2006/metadata/properties" xmlns:ns2="8fe4d1f7-9dac-473b-bde5-951e1cbc35f9" targetNamespace="http://schemas.microsoft.com/office/2006/metadata/properties" ma:root="true" ma:fieldsID="807f183524838323c146851159054393" ns2:_="">
    <xsd:import namespace="8fe4d1f7-9dac-473b-bde5-951e1cbc35f9"/>
    <xsd:element name="properties">
      <xsd:complexType>
        <xsd:sequence>
          <xsd:element name="documentManagement">
            <xsd:complexType>
              <xsd:all>
                <xsd:element ref="ns2:_x8aac__x660e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4d1f7-9dac-473b-bde5-951e1cbc35f9" elementFormDefault="qualified">
    <xsd:import namespace="http://schemas.microsoft.com/office/2006/documentManagement/types"/>
    <xsd:import namespace="http://schemas.microsoft.com/office/infopath/2007/PartnerControls"/>
    <xsd:element name="_x8aac__x660e_" ma:index="8" nillable="true" ma:displayName="説明" ma:internalName="_x8aac__x660e_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8aac__x660e_ xmlns="8fe4d1f7-9dac-473b-bde5-951e1cbc35f9" xsi:nil="true"/>
  </documentManagement>
</p:properties>
</file>

<file path=customXml/itemProps1.xml><?xml version="1.0" encoding="utf-8"?>
<ds:datastoreItem xmlns:ds="http://schemas.openxmlformats.org/officeDocument/2006/customXml" ds:itemID="{1B97BDB2-06E7-4A2C-9562-8722FEFA486B}"/>
</file>

<file path=customXml/itemProps2.xml><?xml version="1.0" encoding="utf-8"?>
<ds:datastoreItem xmlns:ds="http://schemas.openxmlformats.org/officeDocument/2006/customXml" ds:itemID="{FD16AE15-5240-4726-BB14-0BB2F0E4692C}"/>
</file>

<file path=customXml/itemProps3.xml><?xml version="1.0" encoding="utf-8"?>
<ds:datastoreItem xmlns:ds="http://schemas.openxmlformats.org/officeDocument/2006/customXml" ds:itemID="{A80F83FB-57E8-4624-BC82-B37E0F5DC2C3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2212</TotalTime>
  <Words>1465</Words>
  <Application>Microsoft Office PowerPoint</Application>
  <PresentationFormat>ワイド画面</PresentationFormat>
  <Paragraphs>261</Paragraphs>
  <Slides>20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HG丸ｺﾞｼｯｸM-PRO</vt:lpstr>
      <vt:lpstr>メイリオ</vt:lpstr>
      <vt:lpstr>游ゴシック</vt:lpstr>
      <vt:lpstr>Arial</vt:lpstr>
      <vt:lpstr>Century Gothic</vt:lpstr>
      <vt:lpstr>Wingdings 3</vt:lpstr>
      <vt:lpstr>イオン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202110</dc:creator>
  <cp:lastModifiedBy>杉村 暢介</cp:lastModifiedBy>
  <cp:revision>70</cp:revision>
  <dcterms:created xsi:type="dcterms:W3CDTF">2025-12-10T02:33:22Z</dcterms:created>
  <dcterms:modified xsi:type="dcterms:W3CDTF">2026-02-05T02:25:24Z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0x0101007A217E08946B6C4B85EDC662FC36E188</vt:lpwstr>
  </property>
</Properties>
</file>