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Lst>
  <p:notesMasterIdLst>
    <p:notesMasterId r:id="rId27"/>
  </p:notesMasterIdLst>
  <p:sldIdLst>
    <p:sldId id="256" r:id="rId2"/>
    <p:sldId id="257" r:id="rId3"/>
    <p:sldId id="258" r:id="rId4"/>
    <p:sldId id="259" r:id="rId5"/>
    <p:sldId id="260" r:id="rId6"/>
    <p:sldId id="261" r:id="rId7"/>
    <p:sldId id="262" r:id="rId8"/>
    <p:sldId id="263" r:id="rId9"/>
    <p:sldId id="266" r:id="rId10"/>
    <p:sldId id="279" r:id="rId11"/>
    <p:sldId id="277" r:id="rId12"/>
    <p:sldId id="278" r:id="rId13"/>
    <p:sldId id="264" r:id="rId14"/>
    <p:sldId id="265" r:id="rId15"/>
    <p:sldId id="269" r:id="rId16"/>
    <p:sldId id="271" r:id="rId17"/>
    <p:sldId id="272" r:id="rId18"/>
    <p:sldId id="268" r:id="rId19"/>
    <p:sldId id="267" r:id="rId20"/>
    <p:sldId id="273" r:id="rId21"/>
    <p:sldId id="274" r:id="rId22"/>
    <p:sldId id="270" r:id="rId23"/>
    <p:sldId id="275" r:id="rId24"/>
    <p:sldId id="280" r:id="rId25"/>
    <p:sldId id="276" r:id="rId2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3k002" initials="0" lastIdx="7" clrIdx="0">
    <p:extLst>
      <p:ext uri="{19B8F6BF-5375-455C-9EA6-DF929625EA0E}">
        <p15:presenceInfo xmlns:p15="http://schemas.microsoft.com/office/powerpoint/2012/main" userId="S-1-5-21-2213094712-1527086525-1425930355-2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566" autoAdjust="0"/>
  </p:normalViewPr>
  <p:slideViewPr>
    <p:cSldViewPr snapToGrid="0">
      <p:cViewPr varScale="1">
        <p:scale>
          <a:sx n="50" d="100"/>
          <a:sy n="50" d="100"/>
        </p:scale>
        <p:origin x="1500"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651" cy="495292"/>
          </a:xfrm>
          <a:prstGeom prst="rect">
            <a:avLst/>
          </a:prstGeom>
        </p:spPr>
        <p:txBody>
          <a:bodyPr vert="horz" lIns="91438" tIns="45720" rIns="91438"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946" y="2"/>
            <a:ext cx="2919734" cy="495292"/>
          </a:xfrm>
          <a:prstGeom prst="rect">
            <a:avLst/>
          </a:prstGeom>
        </p:spPr>
        <p:txBody>
          <a:bodyPr vert="horz" lIns="91438" tIns="45720" rIns="91438" bIns="45720" rtlCol="0"/>
          <a:lstStyle>
            <a:lvl1pPr algn="r">
              <a:defRPr sz="1200"/>
            </a:lvl1pPr>
          </a:lstStyle>
          <a:p>
            <a:fld id="{20360852-DA44-48A2-92A3-2D5978F979FB}" type="datetimeFigureOut">
              <a:rPr kumimoji="1" lang="ja-JP" altLang="en-US" smtClean="0"/>
              <a:t>2026/1/30</a:t>
            </a:fld>
            <a:endParaRPr kumimoji="1" lang="ja-JP" altLang="en-US"/>
          </a:p>
        </p:txBody>
      </p:sp>
      <p:sp>
        <p:nvSpPr>
          <p:cNvPr id="4" name="スライド イメージ プレースホルダー 3"/>
          <p:cNvSpPr>
            <a:spLocks noGrp="1" noRot="1" noChangeAspect="1"/>
          </p:cNvSpPr>
          <p:nvPr>
            <p:ph type="sldImg" idx="2"/>
          </p:nvPr>
        </p:nvSpPr>
        <p:spPr>
          <a:xfrm>
            <a:off x="411163" y="1233488"/>
            <a:ext cx="5915025" cy="3327400"/>
          </a:xfrm>
          <a:prstGeom prst="rect">
            <a:avLst/>
          </a:prstGeom>
          <a:noFill/>
          <a:ln w="12700">
            <a:solidFill>
              <a:prstClr val="black"/>
            </a:solidFill>
          </a:ln>
        </p:spPr>
        <p:txBody>
          <a:bodyPr vert="horz" lIns="91438" tIns="45720" rIns="91438" bIns="45720" rtlCol="0" anchor="ctr"/>
          <a:lstStyle/>
          <a:p>
            <a:endParaRPr lang="ja-JP" altLang="en-US"/>
          </a:p>
        </p:txBody>
      </p:sp>
      <p:sp>
        <p:nvSpPr>
          <p:cNvPr id="5" name="ノート プレースホルダー 4"/>
          <p:cNvSpPr>
            <a:spLocks noGrp="1"/>
          </p:cNvSpPr>
          <p:nvPr>
            <p:ph type="body" sz="quarter" idx="3"/>
          </p:nvPr>
        </p:nvSpPr>
        <p:spPr>
          <a:xfrm>
            <a:off x="674119" y="4748296"/>
            <a:ext cx="5388610" cy="3885602"/>
          </a:xfrm>
          <a:prstGeom prst="rect">
            <a:avLst/>
          </a:prstGeom>
        </p:spPr>
        <p:txBody>
          <a:bodyPr vert="horz" lIns="91438" tIns="45720" rIns="91438"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22"/>
            <a:ext cx="2918651" cy="495292"/>
          </a:xfrm>
          <a:prstGeom prst="rect">
            <a:avLst/>
          </a:prstGeom>
        </p:spPr>
        <p:txBody>
          <a:bodyPr vert="horz" lIns="91438" tIns="45720" rIns="91438"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946" y="9371022"/>
            <a:ext cx="2919734" cy="495292"/>
          </a:xfrm>
          <a:prstGeom prst="rect">
            <a:avLst/>
          </a:prstGeom>
        </p:spPr>
        <p:txBody>
          <a:bodyPr vert="horz" lIns="91438" tIns="45720" rIns="91438" bIns="45720" rtlCol="0" anchor="b"/>
          <a:lstStyle>
            <a:lvl1pPr algn="r">
              <a:defRPr sz="1200"/>
            </a:lvl1pPr>
          </a:lstStyle>
          <a:p>
            <a:fld id="{6D0CB435-082D-4DA8-87BB-5794EC271977}" type="slidenum">
              <a:rPr kumimoji="1" lang="ja-JP" altLang="en-US" smtClean="0"/>
              <a:t>‹#›</a:t>
            </a:fld>
            <a:endParaRPr kumimoji="1" lang="ja-JP" altLang="en-US"/>
          </a:p>
        </p:txBody>
      </p:sp>
    </p:spTree>
    <p:extLst>
      <p:ext uri="{BB962C8B-B14F-4D97-AF65-F5344CB8AC3E}">
        <p14:creationId xmlns:p14="http://schemas.microsoft.com/office/powerpoint/2010/main" val="11435657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宇都宮市立横川中学校の川中子靖です。</a:t>
            </a:r>
            <a:endParaRPr kumimoji="1" lang="en-US" altLang="ja-JP" dirty="0"/>
          </a:p>
          <a:p>
            <a:endParaRPr kumimoji="1" lang="en-US" altLang="ja-JP" dirty="0"/>
          </a:p>
          <a:p>
            <a:r>
              <a:rPr kumimoji="1" lang="ja-JP" altLang="en-US" dirty="0"/>
              <a:t>これから租税教育セミナーの実践報告をします。</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a:t>
            </a:fld>
            <a:endParaRPr kumimoji="1" lang="ja-JP" altLang="en-US"/>
          </a:p>
        </p:txBody>
      </p:sp>
    </p:spTree>
    <p:extLst>
      <p:ext uri="{BB962C8B-B14F-4D97-AF65-F5344CB8AC3E}">
        <p14:creationId xmlns:p14="http://schemas.microsoft.com/office/powerpoint/2010/main" val="117733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別の生徒作品になります。</a:t>
            </a:r>
            <a:endParaRPr kumimoji="1" lang="en-US" altLang="ja-JP" dirty="0"/>
          </a:p>
          <a:p>
            <a:endParaRPr kumimoji="1" lang="en-US" altLang="ja-JP" dirty="0"/>
          </a:p>
          <a:p>
            <a:r>
              <a:rPr kumimoji="1" lang="ja-JP" altLang="en-US" dirty="0"/>
              <a:t>観光客が増えれば、地域経済が活性化することにふれ、税収と関連付けて、税収が増えることを発表しています。</a:t>
            </a:r>
            <a:endParaRPr kumimoji="1" lang="en-US" altLang="ja-JP" dirty="0"/>
          </a:p>
          <a:p>
            <a:r>
              <a:rPr kumimoji="1" lang="ja-JP" altLang="en-US" dirty="0"/>
              <a:t>ただ、この時点では、まだ税の学習はまだであり、語句に違いについては触れませんでした。</a:t>
            </a:r>
            <a:endParaRPr kumimoji="1" lang="en-US" altLang="ja-JP"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10</a:t>
            </a:fld>
            <a:endParaRPr kumimoji="1" lang="ja-JP" altLang="en-US"/>
          </a:p>
        </p:txBody>
      </p:sp>
    </p:spTree>
    <p:extLst>
      <p:ext uri="{BB962C8B-B14F-4D97-AF65-F5344CB8AC3E}">
        <p14:creationId xmlns:p14="http://schemas.microsoft.com/office/powerpoint/2010/main" val="372198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学習指導要領解説　総則編には、</a:t>
            </a:r>
          </a:p>
          <a:p>
            <a:r>
              <a:rPr kumimoji="1" lang="ja-JP" altLang="en-US" dirty="0"/>
              <a:t>教科等横断的な視点に立った資質・能力について、</a:t>
            </a:r>
          </a:p>
          <a:p>
            <a:r>
              <a:rPr kumimoji="1" lang="ja-JP" altLang="en-US" dirty="0"/>
              <a:t>　　「指導に当たっては、（中略）他の教科等における指導との関連付けを図りながら、幅広い学習や生活の場面で活用できる力を育むことを目指したりしていくことも重要」</a:t>
            </a:r>
            <a:endParaRPr kumimoji="1" lang="en-US" altLang="ja-JP" dirty="0"/>
          </a:p>
          <a:p>
            <a:r>
              <a:rPr kumimoji="1" lang="ja-JP" altLang="en-US" dirty="0"/>
              <a:t>と書かれており、宇都宮学の「地域活性化」と「財政」の部分で関連付けることができるのではないかと考えました。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11</a:t>
            </a:fld>
            <a:endParaRPr kumimoji="1" lang="ja-JP" altLang="en-US"/>
          </a:p>
        </p:txBody>
      </p:sp>
    </p:spTree>
    <p:extLst>
      <p:ext uri="{BB962C8B-B14F-4D97-AF65-F5344CB8AC3E}">
        <p14:creationId xmlns:p14="http://schemas.microsoft.com/office/powerpoint/2010/main" val="230828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a:t>
            </a:r>
          </a:p>
          <a:p>
            <a:r>
              <a:rPr kumimoji="1" lang="ja-JP" altLang="en-US" dirty="0"/>
              <a:t>「現代的な諸課題に対応して求められる資質・能力」として、</a:t>
            </a:r>
          </a:p>
          <a:p>
            <a:r>
              <a:rPr kumimoji="1" lang="ja-JP" altLang="en-US" dirty="0"/>
              <a:t>「豊かな人生の実現や災害等を乗り越えて次代の社会を形成することに向けた現代的な諸課題に対応して求められる資質・能力を、教科等横断的な視点で育成していく」</a:t>
            </a:r>
          </a:p>
          <a:p>
            <a:r>
              <a:rPr kumimoji="1" lang="ja-JP" altLang="en-US" dirty="0"/>
              <a:t>ことが挙げられ、</a:t>
            </a:r>
            <a:endParaRPr kumimoji="1" lang="en-US" altLang="ja-JP" dirty="0"/>
          </a:p>
          <a:p>
            <a:endParaRPr kumimoji="1" lang="ja-JP" altLang="en-US" dirty="0"/>
          </a:p>
          <a:p>
            <a:r>
              <a:rPr kumimoji="1" lang="ja-JP" altLang="en-US" dirty="0"/>
              <a:t>中央教育審議会答申では、</a:t>
            </a:r>
          </a:p>
          <a:p>
            <a:r>
              <a:rPr kumimoji="1" lang="ja-JP" altLang="en-US" dirty="0"/>
              <a:t>「地域や社会における産業の役割を理解し地域創生等に生かす力」などが考えられるとされることから、今回の課題に関連付けて授業を実践しました。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12</a:t>
            </a:fld>
            <a:endParaRPr kumimoji="1" lang="ja-JP" altLang="en-US"/>
          </a:p>
        </p:txBody>
      </p:sp>
    </p:spTree>
    <p:extLst>
      <p:ext uri="{BB962C8B-B14F-4D97-AF65-F5344CB8AC3E}">
        <p14:creationId xmlns:p14="http://schemas.microsoft.com/office/powerpoint/2010/main" val="124352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次に単元のおおまかな計画です。</a:t>
            </a:r>
            <a:endParaRPr kumimoji="1" lang="en-US" altLang="ja-JP" dirty="0"/>
          </a:p>
          <a:p>
            <a:r>
              <a:rPr kumimoji="1" lang="ja-JP" altLang="en-US" dirty="0"/>
              <a:t>スライドに書かれている通りになります。政治分野の最後の単元、地方自治になります。</a:t>
            </a:r>
            <a:endParaRPr kumimoji="1" lang="en-US" altLang="ja-JP" dirty="0"/>
          </a:p>
          <a:p>
            <a:r>
              <a:rPr kumimoji="1" lang="ja-JP" altLang="en-US" dirty="0"/>
              <a:t>このあと、経済分野になります。</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13</a:t>
            </a:fld>
            <a:endParaRPr kumimoji="1" lang="ja-JP" altLang="en-US"/>
          </a:p>
        </p:txBody>
      </p:sp>
    </p:spTree>
    <p:extLst>
      <p:ext uri="{BB962C8B-B14F-4D97-AF65-F5344CB8AC3E}">
        <p14:creationId xmlns:p14="http://schemas.microsoft.com/office/powerpoint/2010/main" val="115354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それでは、本時の授業内容にうつります。</a:t>
            </a:r>
            <a:endParaRPr kumimoji="1" lang="en-US" altLang="ja-JP" dirty="0"/>
          </a:p>
          <a:p>
            <a:endParaRPr kumimoji="1" lang="en-US" altLang="ja-JP" dirty="0"/>
          </a:p>
          <a:p>
            <a:r>
              <a:rPr kumimoji="1" lang="ja-JP" altLang="en-US" dirty="0"/>
              <a:t>単元名は「宇都宮市の財政を考えよう」で、</a:t>
            </a:r>
            <a:endParaRPr kumimoji="1" lang="en-US" altLang="ja-JP" dirty="0"/>
          </a:p>
          <a:p>
            <a:r>
              <a:rPr kumimoji="1" lang="ja-JP" altLang="en-US" dirty="0"/>
              <a:t>学習課題は「宇都宮市に地方交付税交付金が交付されなくなったのはなぜだろう」です。</a:t>
            </a:r>
          </a:p>
          <a:p>
            <a:endParaRPr kumimoji="1" lang="en-US" altLang="ja-JP" dirty="0"/>
          </a:p>
          <a:p>
            <a:r>
              <a:rPr kumimoji="1" lang="ja-JP" altLang="en-US" dirty="0"/>
              <a:t>授業展開は、</a:t>
            </a:r>
            <a:endParaRPr kumimoji="1" lang="en-US" altLang="ja-JP" dirty="0"/>
          </a:p>
          <a:p>
            <a:endParaRPr kumimoji="1" lang="en-US" altLang="ja-JP" dirty="0"/>
          </a:p>
          <a:p>
            <a:r>
              <a:rPr kumimoji="1" lang="ja-JP" altLang="en-US" dirty="0"/>
              <a:t>　宇都宮市の税の集められ方について確認し、個人で、税収が増えたものを予想します。</a:t>
            </a:r>
            <a:endParaRPr kumimoji="1" lang="en-US" altLang="ja-JP" dirty="0"/>
          </a:p>
          <a:p>
            <a:endParaRPr kumimoji="1" lang="en-US" altLang="ja-JP" dirty="0"/>
          </a:p>
          <a:p>
            <a:r>
              <a:rPr kumimoji="1" lang="ja-JP" altLang="en-US" dirty="0"/>
              <a:t>　次に配付した資料を基に不交付団体になった理由をグループで考え</a:t>
            </a:r>
            <a:r>
              <a:rPr kumimoji="1" lang="en-US" altLang="ja-JP" dirty="0"/>
              <a:t>､</a:t>
            </a:r>
            <a:r>
              <a:rPr kumimoji="1" lang="ja-JP" altLang="en-US" dirty="0"/>
              <a:t>発表します。　　</a:t>
            </a:r>
            <a:endParaRPr kumimoji="1" lang="en-US" altLang="ja-JP" dirty="0"/>
          </a:p>
          <a:p>
            <a:endParaRPr kumimoji="1" lang="en-US" altLang="ja-JP" dirty="0"/>
          </a:p>
          <a:p>
            <a:r>
              <a:rPr kumimoji="1" lang="ja-JP" altLang="en-US" dirty="0"/>
              <a:t>　最後に、今日の学習で学んだこと、思ったこと、新たに生じた疑問等をプリントに記入します。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14</a:t>
            </a:fld>
            <a:endParaRPr kumimoji="1" lang="ja-JP" altLang="en-US"/>
          </a:p>
        </p:txBody>
      </p:sp>
    </p:spTree>
    <p:extLst>
      <p:ext uri="{BB962C8B-B14F-4D97-AF65-F5344CB8AC3E}">
        <p14:creationId xmlns:p14="http://schemas.microsoft.com/office/powerpoint/2010/main" val="296812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最初に、宇都宮市の税の集められ方について確認しました。</a:t>
            </a:r>
          </a:p>
          <a:p>
            <a:endParaRPr kumimoji="1" lang="ja-JP" altLang="en-US" dirty="0"/>
          </a:p>
          <a:p>
            <a:r>
              <a:rPr kumimoji="1" lang="ja-JP" altLang="en-US" dirty="0"/>
              <a:t>・小学校では右の内容は学習済みです。</a:t>
            </a:r>
          </a:p>
          <a:p>
            <a:r>
              <a:rPr kumimoji="1" lang="ja-JP" altLang="en-US" dirty="0"/>
              <a:t>・小学校では「所得税」や「住民税」などの語句は習っていません。</a:t>
            </a:r>
            <a:endParaRPr kumimoji="1" lang="en-US" altLang="ja-JP" dirty="0"/>
          </a:p>
          <a:p>
            <a:r>
              <a:rPr kumimoji="1" lang="ja-JP" altLang="en-US" dirty="0"/>
              <a:t>「市区町村に住んでいる」という表現のため、それらの言葉の違いには触れませんでした。</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15</a:t>
            </a:fld>
            <a:endParaRPr kumimoji="1" lang="ja-JP" altLang="en-US"/>
          </a:p>
        </p:txBody>
      </p:sp>
    </p:spTree>
    <p:extLst>
      <p:ext uri="{BB962C8B-B14F-4D97-AF65-F5344CB8AC3E}">
        <p14:creationId xmlns:p14="http://schemas.microsoft.com/office/powerpoint/2010/main" val="51813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学習指導要領解説　社会編では、</a:t>
            </a:r>
            <a:endParaRPr kumimoji="1" lang="en-US" altLang="ja-JP" dirty="0"/>
          </a:p>
          <a:p>
            <a:r>
              <a:rPr kumimoji="1" lang="ja-JP" altLang="en-US" dirty="0"/>
              <a:t>「小学校社会科の内容との関連及び各分野相互の有機的な関連を図る」</a:t>
            </a:r>
            <a:endParaRPr kumimoji="1" lang="en-US" altLang="ja-JP" dirty="0"/>
          </a:p>
          <a:p>
            <a:r>
              <a:rPr kumimoji="1" lang="ja-JP" altLang="en-US" dirty="0"/>
              <a:t>と書かれており、ここで、小学校の既習事項を確認しました。</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16</a:t>
            </a:fld>
            <a:endParaRPr kumimoji="1" lang="ja-JP" altLang="en-US"/>
          </a:p>
        </p:txBody>
      </p:sp>
    </p:spTree>
    <p:extLst>
      <p:ext uri="{BB962C8B-B14F-4D97-AF65-F5344CB8AC3E}">
        <p14:creationId xmlns:p14="http://schemas.microsoft.com/office/powerpoint/2010/main" val="346411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学習指導要領解説　社会編の指導計画の作成上の配慮事項では、</a:t>
            </a:r>
            <a:endParaRPr kumimoji="1" lang="en-US" altLang="ja-JP" dirty="0"/>
          </a:p>
          <a:p>
            <a:endParaRPr kumimoji="1" lang="ja-JP" altLang="en-US" dirty="0"/>
          </a:p>
          <a:p>
            <a:r>
              <a:rPr kumimoji="1" lang="ja-JP" altLang="en-US" dirty="0"/>
              <a:t>「諸資料から、社会的事象に関する様々な情報を効果的に収集し、読み取り、まとめる技能を身に付ける学習活動を重視する</a:t>
            </a:r>
          </a:p>
          <a:p>
            <a:r>
              <a:rPr kumimoji="1" lang="ja-JP" altLang="en-US" dirty="0"/>
              <a:t>作業的で具体的な体験を伴う学習の充実を図るようにする。</a:t>
            </a:r>
          </a:p>
          <a:p>
            <a:r>
              <a:rPr kumimoji="1" lang="ja-JP" altLang="en-US" dirty="0"/>
              <a:t>その際、地図や年表を読んだり作成したり、現代社会の諸課題を捉え、多面的・多角的に考察、構想するに当たっては、関連する新聞、</a:t>
            </a:r>
          </a:p>
          <a:p>
            <a:r>
              <a:rPr kumimoji="1" lang="ja-JP" altLang="en-US" dirty="0"/>
              <a:t>読み物、統計その他の資料に適切に活用したり、観察や調査などの過程と結果を整理し報告書にまとめ、発表したりするなどの活動を取り入れるようにすること」</a:t>
            </a:r>
            <a:endParaRPr kumimoji="1" lang="en-US" altLang="ja-JP" dirty="0"/>
          </a:p>
          <a:p>
            <a:endParaRPr kumimoji="1" lang="en-US" altLang="ja-JP" dirty="0"/>
          </a:p>
          <a:p>
            <a:r>
              <a:rPr kumimoji="1" lang="ja-JP" altLang="en-US" dirty="0"/>
              <a:t>とあることから、このような授業展開を考えました。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17</a:t>
            </a:fld>
            <a:endParaRPr kumimoji="1" lang="ja-JP" altLang="en-US"/>
          </a:p>
        </p:txBody>
      </p:sp>
    </p:spTree>
    <p:extLst>
      <p:ext uri="{BB962C8B-B14F-4D97-AF65-F5344CB8AC3E}">
        <p14:creationId xmlns:p14="http://schemas.microsoft.com/office/powerpoint/2010/main" val="4040489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本時の授業では、新聞記事から課題を設定しました。</a:t>
            </a:r>
            <a:endParaRPr kumimoji="1" lang="en-US" altLang="ja-JP" dirty="0"/>
          </a:p>
          <a:p>
            <a:endParaRPr kumimoji="1" lang="en-US" altLang="ja-JP" dirty="0"/>
          </a:p>
          <a:p>
            <a:r>
              <a:rPr kumimoji="1" lang="ja-JP" altLang="en-US" dirty="0"/>
              <a:t>令和７年７月</a:t>
            </a:r>
            <a:r>
              <a:rPr kumimoji="1" lang="en-US" altLang="ja-JP" dirty="0"/>
              <a:t>30</a:t>
            </a:r>
            <a:r>
              <a:rPr kumimoji="1" lang="ja-JP" altLang="en-US" dirty="0"/>
              <a:t>日の下野新聞記事に掲載されている税収増の理由を考えさせる学習課題です。</a:t>
            </a:r>
            <a:endParaRPr kumimoji="1" lang="en-US" altLang="ja-JP" dirty="0"/>
          </a:p>
          <a:p>
            <a:r>
              <a:rPr kumimoji="1" lang="ja-JP" altLang="en-US" dirty="0"/>
              <a:t>理由の書かれている部分は空欄にしました。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18</a:t>
            </a:fld>
            <a:endParaRPr kumimoji="1" lang="ja-JP" altLang="en-US"/>
          </a:p>
        </p:txBody>
      </p:sp>
    </p:spTree>
    <p:extLst>
      <p:ext uri="{BB962C8B-B14F-4D97-AF65-F5344CB8AC3E}">
        <p14:creationId xmlns:p14="http://schemas.microsoft.com/office/powerpoint/2010/main" val="841823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実際に資料をもとに、不交付団体になった理由を３～４人のグループで考え</a:t>
            </a:r>
            <a:r>
              <a:rPr kumimoji="1" lang="en-US" altLang="ja-JP" dirty="0"/>
              <a:t>､</a:t>
            </a:r>
            <a:r>
              <a:rPr kumimoji="1" lang="ja-JP" altLang="en-US" dirty="0"/>
              <a:t>発表します。　　</a:t>
            </a:r>
          </a:p>
          <a:p>
            <a:endParaRPr kumimoji="1" lang="en-US" altLang="ja-JP" dirty="0"/>
          </a:p>
          <a:p>
            <a:r>
              <a:rPr kumimoji="1" lang="ja-JP" altLang="en-US" dirty="0"/>
              <a:t>最初の資料はわざと重要な部分は抜いた資料を渡しました。</a:t>
            </a:r>
            <a:endParaRPr kumimoji="1" lang="en-US" altLang="ja-JP" dirty="0"/>
          </a:p>
          <a:p>
            <a:endParaRPr kumimoji="1" lang="en-US" altLang="ja-JP" dirty="0"/>
          </a:p>
          <a:p>
            <a:r>
              <a:rPr kumimoji="1" lang="ja-JP" altLang="en-US" dirty="0"/>
              <a:t>途中で予想と異なることに気づきました。</a:t>
            </a:r>
          </a:p>
          <a:p>
            <a:r>
              <a:rPr kumimoji="1" lang="ja-JP" altLang="en-US" dirty="0"/>
              <a:t>例えば、予想は移住などで人口（税収）が増えた。</a:t>
            </a:r>
          </a:p>
          <a:p>
            <a:r>
              <a:rPr kumimoji="1" lang="ja-JP" altLang="en-US" dirty="0"/>
              <a:t>しかし、資料を見ると実際に人口は増えていません。「なぜ？」と考えます。</a:t>
            </a:r>
            <a:endParaRPr kumimoji="1" lang="en-US" altLang="ja-JP" dirty="0"/>
          </a:p>
          <a:p>
            <a:r>
              <a:rPr kumimoji="1" lang="ja-JP" altLang="en-US" dirty="0"/>
              <a:t>そのつぶやきを拾い、クラス全体に投げかけました。</a:t>
            </a:r>
          </a:p>
          <a:p>
            <a:r>
              <a:rPr kumimoji="1" lang="ja-JP" altLang="en-US" dirty="0"/>
              <a:t>その呼びかけで、「少子化で人口減少だけど、働き手は増えているのでは？」と、生徒は予想し、生産年齢人口の推移が分かる資料を要望しました。</a:t>
            </a:r>
            <a:endParaRPr kumimoji="1" lang="en-US" altLang="ja-JP" dirty="0"/>
          </a:p>
          <a:p>
            <a:endParaRPr kumimoji="1" lang="en-US" altLang="ja-JP" dirty="0"/>
          </a:p>
          <a:p>
            <a:r>
              <a:rPr kumimoji="1" lang="ja-JP" altLang="en-US" dirty="0"/>
              <a:t>他には、土地の価格で、横川中学校は周辺部なので土地の価格が安いです。</a:t>
            </a:r>
            <a:endParaRPr kumimoji="1" lang="en-US" altLang="ja-JP" dirty="0"/>
          </a:p>
          <a:p>
            <a:r>
              <a:rPr kumimoji="1" lang="ja-JP" altLang="en-US" dirty="0"/>
              <a:t>そのため「中心部であるＬＲＴ周辺部の土地の価格を知りたい」とう要望なども出ました。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19</a:t>
            </a:fld>
            <a:endParaRPr kumimoji="1" lang="ja-JP" altLang="en-US"/>
          </a:p>
        </p:txBody>
      </p:sp>
    </p:spTree>
    <p:extLst>
      <p:ext uri="{BB962C8B-B14F-4D97-AF65-F5344CB8AC3E}">
        <p14:creationId xmlns:p14="http://schemas.microsoft.com/office/powerpoint/2010/main" val="163383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発表内容です。</a:t>
            </a:r>
            <a:endParaRPr kumimoji="1" lang="en-US" altLang="ja-JP" dirty="0"/>
          </a:p>
          <a:p>
            <a:r>
              <a:rPr kumimoji="1" lang="ja-JP" altLang="en-US" dirty="0"/>
              <a:t>１　学校紹介</a:t>
            </a:r>
          </a:p>
          <a:p>
            <a:r>
              <a:rPr kumimoji="1" lang="ja-JP" altLang="en-US" dirty="0"/>
              <a:t>２　租税教育の目的</a:t>
            </a:r>
          </a:p>
          <a:p>
            <a:r>
              <a:rPr kumimoji="1" lang="ja-JP" altLang="en-US" dirty="0"/>
              <a:t>３　中学校学習指導要領社会科に見られる租税教育</a:t>
            </a:r>
          </a:p>
          <a:p>
            <a:r>
              <a:rPr kumimoji="1" lang="ja-JP" altLang="en-US" dirty="0"/>
              <a:t>４　教科書による位置づけ</a:t>
            </a:r>
          </a:p>
          <a:p>
            <a:r>
              <a:rPr kumimoji="1" lang="ja-JP" altLang="en-US" dirty="0"/>
              <a:t>５　実践の概要</a:t>
            </a:r>
          </a:p>
          <a:p>
            <a:r>
              <a:rPr kumimoji="1" lang="ja-JP" altLang="en-US" dirty="0"/>
              <a:t>　① 総合的な学習の時間「私が市長だったら」</a:t>
            </a:r>
          </a:p>
          <a:p>
            <a:r>
              <a:rPr kumimoji="1" lang="ja-JP" altLang="en-US" dirty="0"/>
              <a:t>　② 単元のおおまかな計画</a:t>
            </a:r>
          </a:p>
          <a:p>
            <a:r>
              <a:rPr kumimoji="1" lang="ja-JP" altLang="en-US" dirty="0"/>
              <a:t>　③ 本時の授業内容</a:t>
            </a:r>
          </a:p>
          <a:p>
            <a:r>
              <a:rPr kumimoji="1" lang="ja-JP" altLang="en-US" dirty="0"/>
              <a:t>６　成果と課題</a:t>
            </a:r>
            <a:endParaRPr kumimoji="1" lang="en-US" altLang="ja-JP" dirty="0"/>
          </a:p>
          <a:p>
            <a:endParaRPr kumimoji="1" lang="en-US" altLang="ja-JP" dirty="0"/>
          </a:p>
          <a:p>
            <a:r>
              <a:rPr kumimoji="1" lang="ja-JP" altLang="en-US" dirty="0"/>
              <a:t>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2</a:t>
            </a:fld>
            <a:endParaRPr kumimoji="1" lang="ja-JP" altLang="en-US"/>
          </a:p>
        </p:txBody>
      </p:sp>
    </p:spTree>
    <p:extLst>
      <p:ext uri="{BB962C8B-B14F-4D97-AF65-F5344CB8AC3E}">
        <p14:creationId xmlns:p14="http://schemas.microsoft.com/office/powerpoint/2010/main" val="2354874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それらの資料を基に各班で出された税収増の理由を発表しました。</a:t>
            </a:r>
            <a:endParaRPr kumimoji="1" lang="en-US" altLang="ja-JP" dirty="0"/>
          </a:p>
          <a:p>
            <a:r>
              <a:rPr kumimoji="1" lang="ja-JP" altLang="en-US" dirty="0"/>
              <a:t>しかし、会社が払う税金が増えた理由が今ひとつはっきりしませんでしたので、</a:t>
            </a:r>
            <a:endParaRPr kumimoji="1" lang="en-US" altLang="ja-JP" dirty="0"/>
          </a:p>
          <a:p>
            <a:r>
              <a:rPr kumimoji="1" lang="ja-JP" altLang="en-US" dirty="0"/>
              <a:t>「なぜ、会社が払う税が増えたのか？」</a:t>
            </a:r>
            <a:endParaRPr kumimoji="1" lang="en-US" altLang="ja-JP" dirty="0"/>
          </a:p>
          <a:p>
            <a:r>
              <a:rPr kumimoji="1" lang="ja-JP" altLang="en-US" dirty="0"/>
              <a:t>と投げかけました。</a:t>
            </a:r>
            <a:endParaRPr kumimoji="1" lang="en-US" altLang="ja-JP" dirty="0"/>
          </a:p>
          <a:p>
            <a:endParaRPr kumimoji="1" lang="en-US" altLang="ja-JP" dirty="0"/>
          </a:p>
          <a:p>
            <a:r>
              <a:rPr kumimoji="1" lang="ja-JP" altLang="en-US" dirty="0"/>
              <a:t>最後には「ＬＲＴ周辺は固定資産税が高く、タワマンが増えたから」と答えを導くことができました。</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20</a:t>
            </a:fld>
            <a:endParaRPr kumimoji="1" lang="ja-JP" altLang="en-US"/>
          </a:p>
        </p:txBody>
      </p:sp>
    </p:spTree>
    <p:extLst>
      <p:ext uri="{BB962C8B-B14F-4D97-AF65-F5344CB8AC3E}">
        <p14:creationId xmlns:p14="http://schemas.microsoft.com/office/powerpoint/2010/main" val="258701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答え合わせとして、空欄のない新聞記事、宇都宮市の財政、市長の記者会見の様子を流しました。</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21</a:t>
            </a:fld>
            <a:endParaRPr kumimoji="1" lang="ja-JP" altLang="en-US"/>
          </a:p>
        </p:txBody>
      </p:sp>
    </p:spTree>
    <p:extLst>
      <p:ext uri="{BB962C8B-B14F-4D97-AF65-F5344CB8AC3E}">
        <p14:creationId xmlns:p14="http://schemas.microsoft.com/office/powerpoint/2010/main" val="565098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生徒の振り返りのワークシートには、</a:t>
            </a:r>
            <a:endParaRPr kumimoji="1" lang="en-US" altLang="ja-JP" dirty="0"/>
          </a:p>
          <a:p>
            <a:r>
              <a:rPr kumimoji="1" lang="ja-JP" altLang="en-US" dirty="0"/>
              <a:t>考える過程の変化について記述があったり、資料を組み合わせることで、思考が深まったりする様子がうかがえました。</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22</a:t>
            </a:fld>
            <a:endParaRPr kumimoji="1" lang="ja-JP" altLang="en-US"/>
          </a:p>
        </p:txBody>
      </p:sp>
    </p:spTree>
    <p:extLst>
      <p:ext uri="{BB962C8B-B14F-4D97-AF65-F5344CB8AC3E}">
        <p14:creationId xmlns:p14="http://schemas.microsoft.com/office/powerpoint/2010/main" val="3837604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最後に成果と課題です。</a:t>
            </a:r>
            <a:endParaRPr kumimoji="1" lang="en-US" altLang="ja-JP" dirty="0"/>
          </a:p>
          <a:p>
            <a:r>
              <a:rPr kumimoji="1" lang="ja-JP" altLang="en-US" dirty="0"/>
              <a:t>成果は、</a:t>
            </a:r>
            <a:endParaRPr kumimoji="1" lang="en-US" altLang="ja-JP" dirty="0"/>
          </a:p>
          <a:p>
            <a:r>
              <a:rPr kumimoji="1" lang="ja-JP" altLang="en-US" dirty="0"/>
              <a:t>・少子高齢化で人口減少傾向ですが、生産年齢人口は増えている、周辺部の土地ではなく、人気のある土地で考えなくてはいけない、などの視点を変えることによって、税収の増加につながることに気づくことができました。</a:t>
            </a:r>
          </a:p>
          <a:p>
            <a:r>
              <a:rPr kumimoji="1" lang="ja-JP" altLang="en-US" dirty="0"/>
              <a:t>・少子高齢社会や宇都宮市の財政の特色を踏まえて税収増の理由を導きだし、総合的な学習の時間の「市長の公約」と合わせて経済の活性化の理由と関連付けることができました。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23</a:t>
            </a:fld>
            <a:endParaRPr kumimoji="1" lang="ja-JP" altLang="en-US"/>
          </a:p>
        </p:txBody>
      </p:sp>
    </p:spTree>
    <p:extLst>
      <p:ext uri="{BB962C8B-B14F-4D97-AF65-F5344CB8AC3E}">
        <p14:creationId xmlns:p14="http://schemas.microsoft.com/office/powerpoint/2010/main" val="4020512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・総合的な学習の時間と連携をとることにより、市政について興味をもち、より深い知識が必要と感じた生徒がおり、主権者教育につながりました。</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24</a:t>
            </a:fld>
            <a:endParaRPr kumimoji="1" lang="ja-JP" altLang="en-US"/>
          </a:p>
        </p:txBody>
      </p:sp>
    </p:spTree>
    <p:extLst>
      <p:ext uri="{BB962C8B-B14F-4D97-AF65-F5344CB8AC3E}">
        <p14:creationId xmlns:p14="http://schemas.microsoft.com/office/powerpoint/2010/main" val="2443756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課題についてです。</a:t>
            </a:r>
          </a:p>
          <a:p>
            <a:r>
              <a:rPr kumimoji="1" lang="ja-JP" altLang="en-US" dirty="0"/>
              <a:t>・「あまり変わらないねぇ」のようなつぶやきは聞こえてきたのですが、教師側の発問がよくなかったためか何の資料が必要かまでの答えが出ず、追加の資料を提示するまで時間がかかってしまいました。</a:t>
            </a:r>
            <a:endParaRPr kumimoji="1" lang="en-US" altLang="ja-JP" dirty="0"/>
          </a:p>
          <a:p>
            <a:r>
              <a:rPr kumimoji="1" lang="ja-JP" altLang="en-US" dirty="0"/>
              <a:t>そのため、話し合いの時間が少なかったかもしれません。</a:t>
            </a:r>
          </a:p>
          <a:p>
            <a:r>
              <a:rPr kumimoji="1" lang="ja-JP" altLang="en-US" dirty="0"/>
              <a:t>・税収が増加する理由は理解できたが、税についての知識、例えば、土地が広いほど所有者の払う税が高くなる」などの知識が十分にあれば話し合いが深まった可能性があったかもしれません。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25</a:t>
            </a:fld>
            <a:endParaRPr kumimoji="1" lang="ja-JP" altLang="en-US"/>
          </a:p>
        </p:txBody>
      </p:sp>
    </p:spTree>
    <p:extLst>
      <p:ext uri="{BB962C8B-B14F-4D97-AF65-F5344CB8AC3E}">
        <p14:creationId xmlns:p14="http://schemas.microsoft.com/office/powerpoint/2010/main" val="25249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最初に横川中学校の紹介をします。</a:t>
            </a:r>
            <a:endParaRPr kumimoji="1" lang="en-US" altLang="ja-JP" dirty="0"/>
          </a:p>
          <a:p>
            <a:endParaRPr kumimoji="1" lang="en-US" altLang="ja-JP" dirty="0"/>
          </a:p>
          <a:p>
            <a:r>
              <a:rPr kumimoji="1" lang="ja-JP" altLang="en-US" dirty="0"/>
              <a:t>創立は昭和２２年で、生徒数は６１４人です。</a:t>
            </a:r>
            <a:endParaRPr kumimoji="1" lang="en-US" altLang="ja-JP" dirty="0"/>
          </a:p>
          <a:p>
            <a:endParaRPr kumimoji="1" lang="en-US" altLang="ja-JP" dirty="0"/>
          </a:p>
          <a:p>
            <a:r>
              <a:rPr kumimoji="1" lang="ja-JP" altLang="en-US" dirty="0"/>
              <a:t>教育目標は書いてある通りです。</a:t>
            </a:r>
            <a:endParaRPr kumimoji="1" lang="en-US" altLang="ja-JP"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3</a:t>
            </a:fld>
            <a:endParaRPr kumimoji="1" lang="ja-JP" altLang="en-US"/>
          </a:p>
        </p:txBody>
      </p:sp>
    </p:spTree>
    <p:extLst>
      <p:ext uri="{BB962C8B-B14F-4D97-AF65-F5344CB8AC3E}">
        <p14:creationId xmlns:p14="http://schemas.microsoft.com/office/powerpoint/2010/main" val="105775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租税教育の目的です。</a:t>
            </a:r>
            <a:endParaRPr kumimoji="1" lang="en-US" altLang="ja-JP" dirty="0"/>
          </a:p>
          <a:p>
            <a:endParaRPr kumimoji="1" lang="en-US" altLang="ja-JP" dirty="0"/>
          </a:p>
          <a:p>
            <a:r>
              <a:rPr kumimoji="1" lang="ja-JP" altLang="en-US" dirty="0"/>
              <a:t>「租税の意義や役割を正しく理解し、社会の構成員として税金を納め、その使い道に関心を持ち、さらには納税者として社会や国の在り方を主体的に考えるという自覚を育てる」ことが書かれています。</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4</a:t>
            </a:fld>
            <a:endParaRPr kumimoji="1" lang="ja-JP" altLang="en-US"/>
          </a:p>
        </p:txBody>
      </p:sp>
    </p:spTree>
    <p:extLst>
      <p:ext uri="{BB962C8B-B14F-4D97-AF65-F5344CB8AC3E}">
        <p14:creationId xmlns:p14="http://schemas.microsoft.com/office/powerpoint/2010/main" val="394989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中学校学習指導要領に見られる租税教育についてですが、</a:t>
            </a:r>
          </a:p>
          <a:p>
            <a:endParaRPr kumimoji="1" lang="en-US" altLang="ja-JP" dirty="0"/>
          </a:p>
          <a:p>
            <a:r>
              <a:rPr kumimoji="1" lang="ja-JP" altLang="en-US" dirty="0"/>
              <a:t>学習指導要領解説　社会編には、</a:t>
            </a:r>
          </a:p>
          <a:p>
            <a:r>
              <a:rPr kumimoji="1" lang="ja-JP" altLang="en-US" dirty="0"/>
              <a:t>・財政及び租税の意義、国民の納税の義務について理解すること</a:t>
            </a:r>
          </a:p>
          <a:p>
            <a:r>
              <a:rPr kumimoji="1" lang="ja-JP" altLang="en-US" dirty="0"/>
              <a:t>・財政及び租税の役割について多面的・多角的に考察し、表現すること</a:t>
            </a:r>
            <a:endParaRPr kumimoji="1" lang="en-US" altLang="ja-JP" dirty="0"/>
          </a:p>
          <a:p>
            <a:r>
              <a:rPr kumimoji="1" lang="ja-JP" altLang="en-US" dirty="0"/>
              <a:t>が書かれています。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5</a:t>
            </a:fld>
            <a:endParaRPr kumimoji="1" lang="ja-JP" altLang="en-US"/>
          </a:p>
        </p:txBody>
      </p:sp>
    </p:spTree>
    <p:extLst>
      <p:ext uri="{BB962C8B-B14F-4D97-AF65-F5344CB8AC3E}">
        <p14:creationId xmlns:p14="http://schemas.microsoft.com/office/powerpoint/2010/main" val="147700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帝国書院の教科書では、ひとつは「地方自治と私たち」に位置づけられています。</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6</a:t>
            </a:fld>
            <a:endParaRPr kumimoji="1" lang="ja-JP" altLang="en-US"/>
          </a:p>
        </p:txBody>
      </p:sp>
    </p:spTree>
    <p:extLst>
      <p:ext uri="{BB962C8B-B14F-4D97-AF65-F5344CB8AC3E}">
        <p14:creationId xmlns:p14="http://schemas.microsoft.com/office/powerpoint/2010/main" val="99307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もうひとつは、「財政と私たち」の「国の支出と収入」に位置づけられています。</a:t>
            </a:r>
            <a:endParaRPr kumimoji="1" lang="en-US" altLang="ja-JP" dirty="0"/>
          </a:p>
          <a:p>
            <a:endParaRPr kumimoji="1" lang="en-US" altLang="ja-JP" dirty="0"/>
          </a:p>
          <a:p>
            <a:r>
              <a:rPr kumimoji="1" lang="ja-JP" altLang="en-US" dirty="0"/>
              <a:t>今回は、「地方自治と私たち」で授業実践を行いました。</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7</a:t>
            </a:fld>
            <a:endParaRPr kumimoji="1" lang="ja-JP" altLang="en-US"/>
          </a:p>
        </p:txBody>
      </p:sp>
    </p:spTree>
    <p:extLst>
      <p:ext uri="{BB962C8B-B14F-4D97-AF65-F5344CB8AC3E}">
        <p14:creationId xmlns:p14="http://schemas.microsoft.com/office/powerpoint/2010/main" val="378146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次に実践の概要になります。</a:t>
            </a:r>
          </a:p>
          <a:p>
            <a:endParaRPr kumimoji="1" lang="ja-JP" altLang="en-US" dirty="0"/>
          </a:p>
          <a:p>
            <a:r>
              <a:rPr kumimoji="1" lang="ja-JP" altLang="en-US" dirty="0"/>
              <a:t>総合的な学習の時間では、宇都宮について学ぶ宇都宮学があります。</a:t>
            </a:r>
            <a:endParaRPr kumimoji="1" lang="en-US" altLang="ja-JP" dirty="0"/>
          </a:p>
          <a:p>
            <a:r>
              <a:rPr kumimoji="1" lang="ja-JP" altLang="en-US" dirty="0"/>
              <a:t>１年生では宇都宮市の過去、２年生では現在、３年生については未来について学習します。</a:t>
            </a:r>
            <a:endParaRPr kumimoji="1" lang="en-US" altLang="ja-JP" dirty="0"/>
          </a:p>
          <a:p>
            <a:r>
              <a:rPr kumimoji="1" lang="ja-JP" altLang="en-US" dirty="0"/>
              <a:t>そこで「宇都宮学」のまとめとして、宇都宮市の未来をイメージして「私が市長だったら」というテーマで公約を書かせました。</a:t>
            </a:r>
            <a:endParaRPr kumimoji="1" lang="en-US" altLang="ja-JP" dirty="0"/>
          </a:p>
          <a:p>
            <a:endParaRPr kumimoji="1" lang="en-US" altLang="ja-JP" dirty="0"/>
          </a:p>
          <a:p>
            <a:r>
              <a:rPr kumimoji="1" lang="ja-JP" altLang="en-US" dirty="0"/>
              <a:t>ここでは、公約として実行したいことを考え、税収などの歳入については公民の地方自治で学習することにしました。</a:t>
            </a:r>
            <a:endParaRPr kumimoji="1" lang="en-US" altLang="ja-JP" dirty="0"/>
          </a:p>
          <a:p>
            <a:endParaRPr kumimoji="1" lang="en-US" altLang="ja-JP" dirty="0"/>
          </a:p>
          <a:p>
            <a:r>
              <a:rPr kumimoji="1" lang="ja-JP" altLang="en-US" dirty="0"/>
              <a:t>そして、その内容をプレゼンテーションで発表しました。</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8</a:t>
            </a:fld>
            <a:endParaRPr kumimoji="1" lang="ja-JP" altLang="en-US"/>
          </a:p>
        </p:txBody>
      </p:sp>
    </p:spTree>
    <p:extLst>
      <p:ext uri="{BB962C8B-B14F-4D97-AF65-F5344CB8AC3E}">
        <p14:creationId xmlns:p14="http://schemas.microsoft.com/office/powerpoint/2010/main" val="395940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こちらは生徒作品の一例です。</a:t>
            </a:r>
            <a:endParaRPr kumimoji="1" lang="en-US" altLang="ja-JP" dirty="0"/>
          </a:p>
          <a:p>
            <a:r>
              <a:rPr kumimoji="1" lang="ja-JP" altLang="en-US" dirty="0"/>
              <a:t>具体的に３つの提案をしています。</a:t>
            </a:r>
          </a:p>
        </p:txBody>
      </p:sp>
      <p:sp>
        <p:nvSpPr>
          <p:cNvPr id="4" name="スライド番号プレースホルダー 3"/>
          <p:cNvSpPr>
            <a:spLocks noGrp="1"/>
          </p:cNvSpPr>
          <p:nvPr>
            <p:ph type="sldNum" sz="quarter" idx="5"/>
          </p:nvPr>
        </p:nvSpPr>
        <p:spPr/>
        <p:txBody>
          <a:bodyPr/>
          <a:lstStyle/>
          <a:p>
            <a:fld id="{6D0CB435-082D-4DA8-87BB-5794EC271977}" type="slidenum">
              <a:rPr kumimoji="1" lang="ja-JP" altLang="en-US" smtClean="0"/>
              <a:t>9</a:t>
            </a:fld>
            <a:endParaRPr kumimoji="1" lang="ja-JP" altLang="en-US"/>
          </a:p>
        </p:txBody>
      </p:sp>
    </p:spTree>
    <p:extLst>
      <p:ext uri="{BB962C8B-B14F-4D97-AF65-F5344CB8AC3E}">
        <p14:creationId xmlns:p14="http://schemas.microsoft.com/office/powerpoint/2010/main" val="2393389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1F2E7323-C2DC-4448-BF41-53AAA7BF7C4E}"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13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spTree>
    <p:extLst>
      <p:ext uri="{BB962C8B-B14F-4D97-AF65-F5344CB8AC3E}">
        <p14:creationId xmlns:p14="http://schemas.microsoft.com/office/powerpoint/2010/main" val="167030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405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30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spTree>
    <p:extLst>
      <p:ext uri="{BB962C8B-B14F-4D97-AF65-F5344CB8AC3E}">
        <p14:creationId xmlns:p14="http://schemas.microsoft.com/office/powerpoint/2010/main" val="96202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443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230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487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13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spTree>
    <p:extLst>
      <p:ext uri="{BB962C8B-B14F-4D97-AF65-F5344CB8AC3E}">
        <p14:creationId xmlns:p14="http://schemas.microsoft.com/office/powerpoint/2010/main" val="154918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05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spTree>
    <p:extLst>
      <p:ext uri="{BB962C8B-B14F-4D97-AF65-F5344CB8AC3E}">
        <p14:creationId xmlns:p14="http://schemas.microsoft.com/office/powerpoint/2010/main" val="325846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17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29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spTree>
    <p:extLst>
      <p:ext uri="{BB962C8B-B14F-4D97-AF65-F5344CB8AC3E}">
        <p14:creationId xmlns:p14="http://schemas.microsoft.com/office/powerpoint/2010/main" val="18335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34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E74FF0-4E5A-408C-98E6-9130D0FC3CC7}" type="datetimeFigureOut">
              <a:rPr kumimoji="1" lang="ja-JP" altLang="en-US" smtClean="0"/>
              <a:t>2026/1/30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E7323-C2DC-4448-BF41-53AAA7BF7C4E}" type="slidenum">
              <a:rPr kumimoji="1" lang="ja-JP" altLang="en-US" smtClean="0"/>
              <a:t>‹#›</a:t>
            </a:fld>
            <a:endParaRPr kumimoji="1" lang="ja-JP" altLang="en-US"/>
          </a:p>
        </p:txBody>
      </p:sp>
    </p:spTree>
    <p:extLst>
      <p:ext uri="{BB962C8B-B14F-4D97-AF65-F5344CB8AC3E}">
        <p14:creationId xmlns:p14="http://schemas.microsoft.com/office/powerpoint/2010/main" val="216383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E74FF0-4E5A-408C-98E6-9130D0FC3CC7}" type="datetimeFigureOut">
              <a:rPr kumimoji="1" lang="ja-JP" altLang="en-US" smtClean="0"/>
              <a:t>2026/1/30</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2E7323-C2DC-4448-BF41-53AAA7BF7C4E}" type="slidenum">
              <a:rPr kumimoji="1" lang="ja-JP" altLang="en-US" smtClean="0"/>
              <a:t>‹#›</a:t>
            </a:fld>
            <a:endParaRPr kumimoji="1" lang="ja-JP" altLang="en-US"/>
          </a:p>
        </p:txBody>
      </p:sp>
    </p:spTree>
    <p:extLst>
      <p:ext uri="{BB962C8B-B14F-4D97-AF65-F5344CB8AC3E}">
        <p14:creationId xmlns:p14="http://schemas.microsoft.com/office/powerpoint/2010/main" val="278989895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EC0A5D-E19A-451C-B8FE-7E8F0ACCAB8D}"/>
              </a:ext>
            </a:extLst>
          </p:cNvPr>
          <p:cNvSpPr>
            <a:spLocks noGrp="1"/>
          </p:cNvSpPr>
          <p:nvPr>
            <p:ph type="ctrTitle"/>
          </p:nvPr>
        </p:nvSpPr>
        <p:spPr>
          <a:xfrm>
            <a:off x="2692398" y="1684870"/>
            <a:ext cx="6815669" cy="1515533"/>
          </a:xfrm>
        </p:spPr>
        <p:txBody>
          <a:bodyPr/>
          <a:lstStyle/>
          <a:p>
            <a:r>
              <a:rPr kumimoji="1" lang="ja-JP" altLang="en-US" sz="2800" dirty="0"/>
              <a:t>令和７年度</a:t>
            </a:r>
            <a:br>
              <a:rPr kumimoji="1" lang="en-US" altLang="ja-JP" sz="2800" dirty="0"/>
            </a:br>
            <a:r>
              <a:rPr kumimoji="1" lang="ja-JP" altLang="en-US" sz="1600" dirty="0"/>
              <a:t>　</a:t>
            </a:r>
            <a:r>
              <a:rPr kumimoji="1" lang="ja-JP" altLang="en-US" sz="2400" dirty="0"/>
              <a:t>租税教育セミナー実践報告</a:t>
            </a:r>
            <a:br>
              <a:rPr kumimoji="1" lang="en-US" altLang="ja-JP" sz="4000" dirty="0"/>
            </a:br>
            <a:r>
              <a:rPr kumimoji="1" lang="ja-JP" altLang="en-US" sz="4000" dirty="0"/>
              <a:t>－私たちの市の財政と現状－</a:t>
            </a:r>
          </a:p>
        </p:txBody>
      </p:sp>
      <p:sp>
        <p:nvSpPr>
          <p:cNvPr id="3" name="字幕 2">
            <a:extLst>
              <a:ext uri="{FF2B5EF4-FFF2-40B4-BE49-F238E27FC236}">
                <a16:creationId xmlns:a16="http://schemas.microsoft.com/office/drawing/2014/main" id="{3B85287A-6A5A-473D-8FAD-96562FA93950}"/>
              </a:ext>
            </a:extLst>
          </p:cNvPr>
          <p:cNvSpPr>
            <a:spLocks noGrp="1"/>
          </p:cNvSpPr>
          <p:nvPr>
            <p:ph type="subTitle" idx="1"/>
          </p:nvPr>
        </p:nvSpPr>
        <p:spPr>
          <a:xfrm>
            <a:off x="2688165" y="3908596"/>
            <a:ext cx="6815669" cy="1320802"/>
          </a:xfrm>
        </p:spPr>
        <p:txBody>
          <a:bodyPr>
            <a:normAutofit/>
          </a:bodyPr>
          <a:lstStyle/>
          <a:p>
            <a:r>
              <a:rPr kumimoji="1" lang="ja-JP" altLang="en-US" sz="2800" dirty="0">
                <a:latin typeface="+mj-ea"/>
                <a:ea typeface="+mj-ea"/>
              </a:rPr>
              <a:t>宇都宮市立横川中学校</a:t>
            </a:r>
            <a:endParaRPr kumimoji="1" lang="en-US" altLang="ja-JP" sz="2800" dirty="0">
              <a:latin typeface="+mj-ea"/>
              <a:ea typeface="+mj-ea"/>
            </a:endParaRPr>
          </a:p>
          <a:p>
            <a:r>
              <a:rPr kumimoji="1" lang="ja-JP" altLang="en-US" sz="2800" dirty="0">
                <a:latin typeface="+mj-ea"/>
                <a:ea typeface="+mj-ea"/>
              </a:rPr>
              <a:t>川中子　靖</a:t>
            </a:r>
          </a:p>
        </p:txBody>
      </p:sp>
    </p:spTree>
    <p:extLst>
      <p:ext uri="{BB962C8B-B14F-4D97-AF65-F5344CB8AC3E}">
        <p14:creationId xmlns:p14="http://schemas.microsoft.com/office/powerpoint/2010/main" val="345144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90953" y="582067"/>
            <a:ext cx="10410093" cy="1785104"/>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① 総合的な学習の時間「私が市長だったら」</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税収へのメリットを挙げた例</a:t>
            </a:r>
            <a:endParaRPr kumimoji="1" lang="ja-JP" altLang="en-US" sz="2800" dirty="0">
              <a:latin typeface="ＤＨＰ平成明朝体W3" panose="02020300000000000000" pitchFamily="18" charset="-128"/>
              <a:ea typeface="ＤＨＰ平成明朝体W3" panose="02020300000000000000" pitchFamily="18" charset="-128"/>
            </a:endParaRPr>
          </a:p>
        </p:txBody>
      </p:sp>
      <p:pic>
        <p:nvPicPr>
          <p:cNvPr id="10" name="図 9">
            <a:extLst>
              <a:ext uri="{FF2B5EF4-FFF2-40B4-BE49-F238E27FC236}">
                <a16:creationId xmlns:a16="http://schemas.microsoft.com/office/drawing/2014/main" id="{BEF3D89A-05AC-42D2-9B2A-E043E4064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211" y="2367171"/>
            <a:ext cx="6961601" cy="3885545"/>
          </a:xfrm>
          <a:prstGeom prst="rect">
            <a:avLst/>
          </a:prstGeom>
        </p:spPr>
      </p:pic>
    </p:spTree>
    <p:extLst>
      <p:ext uri="{BB962C8B-B14F-4D97-AF65-F5344CB8AC3E}">
        <p14:creationId xmlns:p14="http://schemas.microsoft.com/office/powerpoint/2010/main" val="308284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4216539"/>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① 総合的な学習の時間</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「私が市長だったら」</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ja-JP" altLang="en-US" sz="1000" b="1" dirty="0">
              <a:latin typeface="ＤＨＰ平成明朝体W3" panose="02020300000000000000" pitchFamily="18" charset="-128"/>
              <a:ea typeface="ＤＨＰ平成明朝体W3" panose="02020300000000000000" pitchFamily="18" charset="-128"/>
            </a:endParaRPr>
          </a:p>
          <a:p>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学習指導要領解説　総則編</a:t>
            </a:r>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より</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第３章 第２節 ２ 教科等横断的な視点に立った資質・能力</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「指導に当たっては、（中略）他の教科等における指導と　</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の関連付けを図りながら、幅広い学習や生活の場面で活用で　</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きる力を育むことを目指したりしていくことも重要」</a:t>
            </a:r>
            <a:endParaRPr kumimoji="1" lang="en-US" altLang="ja-JP" sz="28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222585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5339923"/>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① 総合的な学習の時間</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「私が市長だったら」</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ja-JP" altLang="en-US" sz="1000" b="1" dirty="0">
              <a:latin typeface="ＤＨＰ平成明朝体W3" panose="02020300000000000000" pitchFamily="18" charset="-128"/>
              <a:ea typeface="ＤＨＰ平成明朝体W3" panose="02020300000000000000" pitchFamily="18" charset="-128"/>
            </a:endParaRPr>
          </a:p>
          <a:p>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学習指導要領解説　総則編</a:t>
            </a:r>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より</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a:t>
            </a:r>
            <a:r>
              <a:rPr kumimoji="1" lang="ja-JP" altLang="en-US" sz="2400" b="1" dirty="0">
                <a:latin typeface="ＤＨＰ平成明朝体W3" panose="02020300000000000000" pitchFamily="18" charset="-128"/>
                <a:ea typeface="ＤＨＰ平成明朝体W3" panose="02020300000000000000" pitchFamily="18" charset="-128"/>
              </a:rPr>
              <a:t>第３章 第２節 ２ </a:t>
            </a:r>
            <a:r>
              <a:rPr kumimoji="1" lang="en-US" altLang="ja-JP" sz="2400" b="1" dirty="0">
                <a:latin typeface="ＤＨＰ平成明朝体W3" panose="02020300000000000000" pitchFamily="18" charset="-128"/>
                <a:ea typeface="ＤＨＰ平成明朝体W3" panose="02020300000000000000" pitchFamily="18" charset="-128"/>
              </a:rPr>
              <a:t>(2) </a:t>
            </a:r>
            <a:r>
              <a:rPr kumimoji="1" lang="ja-JP" altLang="en-US" sz="2400" b="1" dirty="0">
                <a:latin typeface="ＤＨＰ平成明朝体W3" panose="02020300000000000000" pitchFamily="18" charset="-128"/>
                <a:ea typeface="ＤＨＰ平成明朝体W3" panose="02020300000000000000" pitchFamily="18" charset="-128"/>
              </a:rPr>
              <a:t>現代的な諸課題に対応して求められる資質・能力</a:t>
            </a:r>
          </a:p>
          <a:p>
            <a:pPr algn="dist"/>
            <a:r>
              <a:rPr kumimoji="1" lang="ja-JP" altLang="en-US" sz="2400" b="1" dirty="0">
                <a:latin typeface="ＤＨＰ平成明朝体W3" panose="02020300000000000000" pitchFamily="18" charset="-128"/>
                <a:ea typeface="ＤＨＰ平成明朝体W3" panose="02020300000000000000" pitchFamily="18" charset="-128"/>
              </a:rPr>
              <a:t>（</a:t>
            </a:r>
            <a:r>
              <a:rPr kumimoji="1" lang="en-US" altLang="ja-JP" sz="2400" b="1" dirty="0">
                <a:latin typeface="ＤＨＰ平成明朝体W3" panose="02020300000000000000" pitchFamily="18" charset="-128"/>
                <a:ea typeface="ＤＨＰ平成明朝体W3" panose="02020300000000000000" pitchFamily="18" charset="-128"/>
              </a:rPr>
              <a:t>2) </a:t>
            </a:r>
            <a:r>
              <a:rPr kumimoji="1" lang="ja-JP" altLang="en-US" sz="2400" b="1" dirty="0">
                <a:latin typeface="ＤＨＰ平成明朝体W3" panose="02020300000000000000" pitchFamily="18" charset="-128"/>
                <a:ea typeface="ＤＨＰ平成明朝体W3" panose="02020300000000000000" pitchFamily="18" charset="-128"/>
              </a:rPr>
              <a:t>「豊かな人生の実現や災害等を乗り越えて次代の社会を形成すること</a:t>
            </a:r>
            <a:endParaRPr kumimoji="1" lang="en-US" altLang="ja-JP" sz="2400" b="1" dirty="0">
              <a:latin typeface="ＤＨＰ平成明朝体W3" panose="02020300000000000000" pitchFamily="18" charset="-128"/>
              <a:ea typeface="ＤＨＰ平成明朝体W3" panose="02020300000000000000" pitchFamily="18" charset="-128"/>
            </a:endParaRPr>
          </a:p>
          <a:p>
            <a:pPr algn="dist"/>
            <a:r>
              <a:rPr kumimoji="1" lang="ja-JP" altLang="en-US" sz="2400" b="1" dirty="0">
                <a:latin typeface="ＤＨＰ平成明朝体W3" panose="02020300000000000000" pitchFamily="18" charset="-128"/>
                <a:ea typeface="ＤＨＰ平成明朝体W3" panose="02020300000000000000" pitchFamily="18" charset="-128"/>
              </a:rPr>
              <a:t>　に向けた現代的な諸課題に対応して求められる資質・能力を、教科等横</a:t>
            </a:r>
            <a:endParaRPr kumimoji="1" lang="en-US" altLang="ja-JP" sz="24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　断的な視点で育成していく</a:t>
            </a:r>
            <a:r>
              <a:rPr kumimoji="1" lang="ja-JP" altLang="en-US" sz="2800" b="1" dirty="0">
                <a:latin typeface="ＤＨＰ平成明朝体W3" panose="02020300000000000000" pitchFamily="18" charset="-128"/>
                <a:ea typeface="ＤＨＰ平成明朝体W3" panose="02020300000000000000" pitchFamily="18" charset="-128"/>
              </a:rPr>
              <a:t>」</a:t>
            </a:r>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en-US" altLang="ja-JP" sz="9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　　中央教育審議会答申では、</a:t>
            </a:r>
            <a:endParaRPr kumimoji="1" lang="en-US" altLang="ja-JP" sz="24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　　　・地域や社会における産業の役割を理解し地域創生等に生かす力</a:t>
            </a:r>
          </a:p>
          <a:p>
            <a:r>
              <a:rPr kumimoji="1" lang="ja-JP" altLang="en-US" sz="2400" b="1" dirty="0">
                <a:latin typeface="ＤＨＰ平成明朝体W3" panose="02020300000000000000" pitchFamily="18" charset="-128"/>
                <a:ea typeface="ＤＨＰ平成明朝体W3" panose="02020300000000000000" pitchFamily="18" charset="-128"/>
              </a:rPr>
              <a:t>　　　　などが考えられるとされた。</a:t>
            </a:r>
            <a:endParaRPr kumimoji="1" lang="en-US" altLang="ja-JP" sz="24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315656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90953" y="582067"/>
            <a:ext cx="10410093" cy="5632311"/>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② </a:t>
            </a:r>
            <a:r>
              <a:rPr kumimoji="1" lang="ja-JP" altLang="en-US" sz="3600" b="1">
                <a:latin typeface="ＤＨＰ平成明朝体W3" panose="02020300000000000000" pitchFamily="18" charset="-128"/>
                <a:ea typeface="ＤＨＰ平成明朝体W3" panose="02020300000000000000" pitchFamily="18" charset="-128"/>
              </a:rPr>
              <a:t>単元の大まかな</a:t>
            </a:r>
            <a:r>
              <a:rPr kumimoji="1" lang="ja-JP" altLang="en-US" sz="3600" b="1" dirty="0">
                <a:latin typeface="ＤＨＰ平成明朝体W3" panose="02020300000000000000" pitchFamily="18" charset="-128"/>
                <a:ea typeface="ＤＨＰ平成明朝体W3" panose="02020300000000000000" pitchFamily="18" charset="-128"/>
              </a:rPr>
              <a:t>計画</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〇単元名「地方自治と私たち」</a:t>
            </a:r>
            <a:endParaRPr kumimoji="1" lang="en-US" altLang="ja-JP" sz="3200" b="1" dirty="0">
              <a:latin typeface="ＤＨＰ平成明朝体W3" panose="02020300000000000000" pitchFamily="18" charset="-128"/>
              <a:ea typeface="ＤＨＰ平成明朝体W3" panose="02020300000000000000" pitchFamily="18" charset="-128"/>
            </a:endParaRPr>
          </a:p>
          <a:p>
            <a:endParaRPr kumimoji="1" lang="en-US" altLang="ja-JP" sz="1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〇各時間の内容</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１　地方自治と地方公共団体</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２　地方公共団体のしくみと住民参加</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３　地方財政の現状と課題</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４　宇都宮市の財政を考えよう（本時）</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５　私たちと政治参加</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６　学習を振り返ろう　</a:t>
            </a:r>
            <a:r>
              <a:rPr kumimoji="1" lang="ja-JP" altLang="en-US" sz="2000" dirty="0">
                <a:latin typeface="ＤＨＰ平成明朝体W3" panose="02020300000000000000" pitchFamily="18" charset="-128"/>
                <a:ea typeface="ＤＨＰ平成明朝体W3" panose="02020300000000000000" pitchFamily="18" charset="-128"/>
              </a:rPr>
              <a:t>　</a:t>
            </a:r>
          </a:p>
        </p:txBody>
      </p:sp>
    </p:spTree>
    <p:extLst>
      <p:ext uri="{BB962C8B-B14F-4D97-AF65-F5344CB8AC3E}">
        <p14:creationId xmlns:p14="http://schemas.microsoft.com/office/powerpoint/2010/main" val="328497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5416868"/>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6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「宇都宮市の財政を考えよう」</a:t>
            </a:r>
            <a:endParaRPr kumimoji="1" lang="en-US" altLang="ja-JP" sz="3200" b="1" dirty="0">
              <a:latin typeface="ＤＨＰ平成明朝体W3" panose="02020300000000000000" pitchFamily="18" charset="-128"/>
              <a:ea typeface="ＤＨＰ平成明朝体W3" panose="02020300000000000000" pitchFamily="18" charset="-128"/>
            </a:endParaRPr>
          </a:p>
          <a:p>
            <a:endParaRPr kumimoji="1" lang="en-US" altLang="ja-JP" sz="8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学習課題「宇都宮市に地方交付税交付金が交付されな　　　　</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くなったのはなぜだろう」</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⑴ 宇都宮市の税の集められ方について確認する。</a:t>
            </a:r>
            <a:endParaRPr kumimoji="1" lang="en-US" altLang="ja-JP" sz="24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⑵ 税収が増えたものを予想する。（個人）</a:t>
            </a:r>
            <a:endParaRPr kumimoji="1" lang="en-US" altLang="ja-JP" sz="24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⑶ 実際に資料をもとに、不交付団体になった理由を考え</a:t>
            </a:r>
            <a:r>
              <a:rPr kumimoji="1" lang="en-US" altLang="ja-JP" sz="2400" b="1" dirty="0">
                <a:latin typeface="ＤＨＰ平成明朝体W3" panose="02020300000000000000" pitchFamily="18" charset="-128"/>
                <a:ea typeface="ＤＨＰ平成明朝体W3" panose="02020300000000000000" pitchFamily="18" charset="-128"/>
              </a:rPr>
              <a:t>､</a:t>
            </a:r>
            <a:r>
              <a:rPr kumimoji="1" lang="ja-JP" altLang="en-US" sz="2400" b="1" dirty="0">
                <a:latin typeface="ＤＨＰ平成明朝体W3" panose="02020300000000000000" pitchFamily="18" charset="-128"/>
                <a:ea typeface="ＤＨＰ平成明朝体W3" panose="02020300000000000000" pitchFamily="18" charset="-128"/>
              </a:rPr>
              <a:t>発表する。　　</a:t>
            </a:r>
            <a:endParaRPr kumimoji="1" lang="en-US" altLang="ja-JP" sz="24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　（グループ）</a:t>
            </a:r>
            <a:endParaRPr kumimoji="1" lang="en-US" altLang="ja-JP" sz="24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⑷ 今日の学習で学んだこと、思ったこと、新たに生じた疑問等をプリントに記入する。</a:t>
            </a:r>
            <a:endParaRPr kumimoji="1" lang="ja-JP" altLang="en-US" sz="2400"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269781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5601533"/>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6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⑴ 宇都宮市の税の集められ方</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について確認する。</a:t>
            </a:r>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・小学校では右の内容は</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学習済み</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・「所得税」などの語句は習</a:t>
            </a:r>
            <a:endParaRPr kumimoji="1" lang="en-US" altLang="ja-JP" sz="2800" b="1" dirty="0">
              <a:latin typeface="ＤＨＰ平成明朝体W3" panose="02020300000000000000" pitchFamily="18" charset="-128"/>
              <a:ea typeface="ＤＨＰ平成明朝体W3" panose="02020300000000000000" pitchFamily="18" charset="-128"/>
            </a:endParaRPr>
          </a:p>
          <a:p>
            <a:pPr algn="just"/>
            <a:r>
              <a:rPr kumimoji="1" lang="ja-JP" altLang="en-US" sz="2800" b="1" dirty="0">
                <a:latin typeface="ＤＨＰ平成明朝体W3" panose="02020300000000000000" pitchFamily="18" charset="-128"/>
                <a:ea typeface="ＤＨＰ平成明朝体W3" panose="02020300000000000000" pitchFamily="18" charset="-128"/>
              </a:rPr>
              <a:t>　っていないの</a:t>
            </a:r>
            <a:r>
              <a:rPr kumimoji="1" lang="ja-JP" altLang="en-US" sz="2800" b="1" dirty="0" err="1">
                <a:latin typeface="ＤＨＰ平成明朝体W3" panose="02020300000000000000" pitchFamily="18" charset="-128"/>
                <a:ea typeface="ＤＨＰ平成明朝体W3" panose="02020300000000000000" pitchFamily="18" charset="-128"/>
              </a:rPr>
              <a:t>で</a:t>
            </a:r>
            <a:r>
              <a:rPr kumimoji="1" lang="ja-JP" altLang="en-US" sz="2800" b="1" dirty="0">
                <a:latin typeface="ＤＨＰ平成明朝体W3" panose="02020300000000000000" pitchFamily="18" charset="-128"/>
                <a:ea typeface="ＤＨＰ平成明朝体W3" panose="02020300000000000000" pitchFamily="18" charset="-128"/>
              </a:rPr>
              <a:t>、「所得税と</a:t>
            </a:r>
            <a:endParaRPr kumimoji="1" lang="en-US" altLang="ja-JP" sz="2800" b="1" dirty="0">
              <a:latin typeface="ＤＨＰ平成明朝体W3" panose="02020300000000000000" pitchFamily="18" charset="-128"/>
              <a:ea typeface="ＤＨＰ平成明朝体W3" panose="02020300000000000000" pitchFamily="18" charset="-128"/>
            </a:endParaRPr>
          </a:p>
          <a:p>
            <a:pPr algn="just"/>
            <a:r>
              <a:rPr kumimoji="1" lang="ja-JP" altLang="en-US" sz="2800" b="1" dirty="0">
                <a:latin typeface="ＤＨＰ平成明朝体W3" panose="02020300000000000000" pitchFamily="18" charset="-128"/>
                <a:ea typeface="ＤＨＰ平成明朝体W3" panose="02020300000000000000" pitchFamily="18" charset="-128"/>
              </a:rPr>
              <a:t>　住民税」などの違いには触れ</a:t>
            </a:r>
            <a:endParaRPr kumimoji="1" lang="en-US" altLang="ja-JP" sz="2800" b="1" dirty="0">
              <a:latin typeface="ＤＨＰ平成明朝体W3" panose="02020300000000000000" pitchFamily="18" charset="-128"/>
              <a:ea typeface="ＤＨＰ平成明朝体W3" panose="02020300000000000000" pitchFamily="18" charset="-128"/>
            </a:endParaRPr>
          </a:p>
          <a:p>
            <a:pPr algn="just"/>
            <a:r>
              <a:rPr kumimoji="1" lang="ja-JP" altLang="en-US" sz="2800" b="1" dirty="0">
                <a:latin typeface="ＤＨＰ平成明朝体W3" panose="02020300000000000000" pitchFamily="18" charset="-128"/>
                <a:ea typeface="ＤＨＰ平成明朝体W3" panose="02020300000000000000" pitchFamily="18" charset="-128"/>
              </a:rPr>
              <a:t>　ない。</a:t>
            </a:r>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en-US" altLang="ja-JP" sz="1200" b="1" dirty="0">
              <a:latin typeface="ＤＨＰ平成明朝体W3" panose="02020300000000000000" pitchFamily="18" charset="-128"/>
              <a:ea typeface="ＤＨＰ平成明朝体W3" panose="02020300000000000000" pitchFamily="18" charset="-128"/>
            </a:endParaRPr>
          </a:p>
          <a:p>
            <a:r>
              <a:rPr kumimoji="1" lang="ja-JP" altLang="en-US" sz="1400" b="1" dirty="0">
                <a:latin typeface="ＤＨＰ平成明朝体W3" panose="02020300000000000000" pitchFamily="18" charset="-128"/>
                <a:ea typeface="ＤＨＰ平成明朝体W3" panose="02020300000000000000" pitchFamily="18" charset="-128"/>
              </a:rPr>
              <a:t>　　　　　　　　　　　　　　　　　　　　　　　　　　　　　　　出典：小学校の教科書「新編　新しい社会</a:t>
            </a:r>
            <a:r>
              <a:rPr kumimoji="1" lang="en-US" altLang="ja-JP" sz="1400" b="1" dirty="0">
                <a:latin typeface="ＤＨＰ平成明朝体W3" panose="02020300000000000000" pitchFamily="18" charset="-128"/>
                <a:ea typeface="ＤＨＰ平成明朝体W3" panose="02020300000000000000" pitchFamily="18" charset="-128"/>
              </a:rPr>
              <a:t>6</a:t>
            </a:r>
            <a:r>
              <a:rPr kumimoji="1" lang="ja-JP" altLang="en-US" sz="1400" b="1" dirty="0">
                <a:latin typeface="ＤＨＰ平成明朝体W3" panose="02020300000000000000" pitchFamily="18" charset="-128"/>
                <a:ea typeface="ＤＨＰ平成明朝体W3" panose="02020300000000000000" pitchFamily="18" charset="-128"/>
              </a:rPr>
              <a:t>下」東京書籍</a:t>
            </a:r>
            <a:endParaRPr kumimoji="1" lang="en-US" altLang="ja-JP" sz="1400" b="1" dirty="0">
              <a:latin typeface="ＤＨＰ平成明朝体W3" panose="02020300000000000000" pitchFamily="18" charset="-128"/>
              <a:ea typeface="ＤＨＰ平成明朝体W3" panose="02020300000000000000" pitchFamily="18" charset="-128"/>
            </a:endParaRPr>
          </a:p>
        </p:txBody>
      </p:sp>
      <p:pic>
        <p:nvPicPr>
          <p:cNvPr id="4" name="図 3">
            <a:extLst>
              <a:ext uri="{FF2B5EF4-FFF2-40B4-BE49-F238E27FC236}">
                <a16:creationId xmlns:a16="http://schemas.microsoft.com/office/drawing/2014/main" id="{A03862EB-B368-4223-BD45-37816129E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822" y="915024"/>
            <a:ext cx="5469663" cy="4935617"/>
          </a:xfrm>
          <a:prstGeom prst="rect">
            <a:avLst/>
          </a:prstGeom>
        </p:spPr>
      </p:pic>
    </p:spTree>
    <p:extLst>
      <p:ext uri="{BB962C8B-B14F-4D97-AF65-F5344CB8AC3E}">
        <p14:creationId xmlns:p14="http://schemas.microsoft.com/office/powerpoint/2010/main" val="417913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5539978"/>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⑴ 宇都宮市の税の集められ方について確認する。</a:t>
            </a:r>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ja-JP" altLang="en-US" sz="1000" b="1" dirty="0">
              <a:latin typeface="ＤＨＰ平成明朝体W3" panose="02020300000000000000" pitchFamily="18" charset="-128"/>
              <a:ea typeface="ＤＨＰ平成明朝体W3" panose="02020300000000000000" pitchFamily="18" charset="-128"/>
            </a:endParaRPr>
          </a:p>
          <a:p>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学習指導要領解説　社会編</a:t>
            </a:r>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より</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第３章 指導計画の作成と内容の取扱い</a:t>
            </a:r>
          </a:p>
          <a:p>
            <a:r>
              <a:rPr kumimoji="1" lang="ja-JP" altLang="en-US" sz="2800" b="1" dirty="0">
                <a:latin typeface="ＤＨＰ平成明朝体W3" panose="02020300000000000000" pitchFamily="18" charset="-128"/>
                <a:ea typeface="ＤＨＰ平成明朝体W3" panose="02020300000000000000" pitchFamily="18" charset="-128"/>
              </a:rPr>
              <a:t>　　１指導計画の作成上の配慮事項</a:t>
            </a:r>
            <a:endParaRPr kumimoji="1" lang="en-US" altLang="ja-JP" sz="2800" b="1" dirty="0">
              <a:latin typeface="ＤＨＰ平成明朝体W3" panose="02020300000000000000" pitchFamily="18" charset="-128"/>
              <a:ea typeface="ＤＨＰ平成明朝体W3" panose="02020300000000000000" pitchFamily="18" charset="-128"/>
            </a:endParaRPr>
          </a:p>
          <a:p>
            <a:pPr algn="dist"/>
            <a:r>
              <a:rPr kumimoji="1" lang="ja-JP" altLang="en-US" sz="2800" b="1" dirty="0">
                <a:latin typeface="ＤＨＰ平成明朝体W3" panose="02020300000000000000" pitchFamily="18" charset="-128"/>
                <a:ea typeface="ＤＨＰ平成明朝体W3" panose="02020300000000000000" pitchFamily="18" charset="-128"/>
              </a:rPr>
              <a:t>　　 </a:t>
            </a:r>
            <a:r>
              <a:rPr kumimoji="1" lang="en-US" altLang="ja-JP" sz="2800" b="1" dirty="0">
                <a:latin typeface="ＤＨＰ平成明朝体W3" panose="02020300000000000000" pitchFamily="18" charset="-128"/>
                <a:ea typeface="ＤＨＰ平成明朝体W3" panose="02020300000000000000" pitchFamily="18" charset="-128"/>
              </a:rPr>
              <a:t>(2)</a:t>
            </a:r>
            <a:r>
              <a:rPr kumimoji="1" lang="ja-JP" altLang="en-US" sz="2800" b="1" dirty="0">
                <a:highlight>
                  <a:srgbClr val="FFFF00"/>
                </a:highlight>
                <a:latin typeface="ＤＨＰ平成明朝体W3" panose="02020300000000000000" pitchFamily="18" charset="-128"/>
                <a:ea typeface="ＤＨＰ平成明朝体W3" panose="02020300000000000000" pitchFamily="18" charset="-128"/>
              </a:rPr>
              <a:t>小学校社会科の内容との関連及び各分野相互の有機的</a:t>
            </a:r>
            <a:endParaRPr kumimoji="1" lang="en-US" altLang="ja-JP" sz="2800" b="1" dirty="0">
              <a:highlight>
                <a:srgbClr val="FFFF00"/>
              </a:highlight>
              <a:latin typeface="ＤＨＰ平成明朝体W3" panose="02020300000000000000" pitchFamily="18" charset="-128"/>
              <a:ea typeface="ＤＨＰ平成明朝体W3" panose="02020300000000000000" pitchFamily="18" charset="-128"/>
            </a:endParaRPr>
          </a:p>
          <a:p>
            <a:pPr algn="dist"/>
            <a:r>
              <a:rPr kumimoji="1" lang="ja-JP" altLang="en-US" sz="2800" b="1" dirty="0">
                <a:latin typeface="ＤＨＰ平成明朝体W3" panose="02020300000000000000" pitchFamily="18" charset="-128"/>
                <a:ea typeface="ＤＨＰ平成明朝体W3" panose="02020300000000000000" pitchFamily="18" charset="-128"/>
              </a:rPr>
              <a:t>　    </a:t>
            </a:r>
            <a:r>
              <a:rPr kumimoji="1" lang="ja-JP" altLang="en-US" sz="2800" b="1" dirty="0">
                <a:highlight>
                  <a:srgbClr val="FFFF00"/>
                </a:highlight>
                <a:latin typeface="ＤＨＰ平成明朝体W3" panose="02020300000000000000" pitchFamily="18" charset="-128"/>
                <a:ea typeface="ＤＨＰ平成明朝体W3" panose="02020300000000000000" pitchFamily="18" charset="-128"/>
              </a:rPr>
              <a:t>な関連を図る</a:t>
            </a:r>
            <a:r>
              <a:rPr kumimoji="1" lang="ja-JP" altLang="en-US" sz="2800" b="1" dirty="0">
                <a:latin typeface="ＤＨＰ平成明朝体W3" panose="02020300000000000000" pitchFamily="18" charset="-128"/>
                <a:ea typeface="ＤＨＰ平成明朝体W3" panose="02020300000000000000" pitchFamily="18" charset="-128"/>
              </a:rPr>
              <a:t>とともに、地理的分野及び歴史的分野の基</a:t>
            </a:r>
            <a:endParaRPr kumimoji="1" lang="en-US" altLang="ja-JP" sz="2800" b="1" dirty="0">
              <a:latin typeface="ＤＨＰ平成明朝体W3" panose="02020300000000000000" pitchFamily="18" charset="-128"/>
              <a:ea typeface="ＤＨＰ平成明朝体W3" panose="02020300000000000000" pitchFamily="18" charset="-128"/>
            </a:endParaRPr>
          </a:p>
          <a:p>
            <a:pPr algn="dist"/>
            <a:r>
              <a:rPr kumimoji="1" lang="ja-JP" altLang="en-US" sz="2800" b="1" dirty="0">
                <a:latin typeface="ＤＨＰ平成明朝体W3" panose="02020300000000000000" pitchFamily="18" charset="-128"/>
                <a:ea typeface="ＤＨＰ平成明朝体W3" panose="02020300000000000000" pitchFamily="18" charset="-128"/>
              </a:rPr>
              <a:t>           礎の上に公民的分野の学習を展開するこの教科の基本的 </a:t>
            </a:r>
            <a:r>
              <a:rPr kumimoji="1" lang="en-US" altLang="ja-JP" sz="2800" b="1" dirty="0">
                <a:latin typeface="ＤＨＰ平成明朝体W3" panose="02020300000000000000" pitchFamily="18" charset="-128"/>
                <a:ea typeface="ＤＨＰ平成明朝体W3" panose="02020300000000000000" pitchFamily="18" charset="-128"/>
              </a:rPr>
              <a:t>  </a:t>
            </a:r>
          </a:p>
          <a:p>
            <a:pPr algn="dist"/>
            <a:r>
              <a:rPr kumimoji="1" lang="ja-JP" altLang="en-US" sz="2800" b="1" dirty="0">
                <a:latin typeface="ＤＨＰ平成明朝体W3" panose="02020300000000000000" pitchFamily="18" charset="-128"/>
                <a:ea typeface="ＤＨＰ平成明朝体W3" panose="02020300000000000000" pitchFamily="18" charset="-128"/>
              </a:rPr>
              <a:t>　    な構造に留意して、全体として教科の目標が達成できる</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ようにする必要があること。</a:t>
            </a:r>
            <a:endParaRPr kumimoji="1" lang="en-US" altLang="ja-JP" sz="28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169393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3385542"/>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⑴ 宇都宮市の税の集められ方について確認する。</a:t>
            </a:r>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ja-JP" altLang="en-US" sz="1000" b="1" dirty="0">
              <a:latin typeface="ＤＨＰ平成明朝体W3" panose="02020300000000000000" pitchFamily="18" charset="-128"/>
              <a:ea typeface="ＤＨＰ平成明朝体W3" panose="02020300000000000000" pitchFamily="18" charset="-128"/>
            </a:endParaRPr>
          </a:p>
          <a:p>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学習指導要領解説　社会編</a:t>
            </a:r>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より</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第３章 指導計画の作成と内容の取扱い</a:t>
            </a:r>
          </a:p>
          <a:p>
            <a:r>
              <a:rPr kumimoji="1" lang="ja-JP" altLang="en-US" sz="2800" b="1" dirty="0">
                <a:latin typeface="ＤＨＰ平成明朝体W3" panose="02020300000000000000" pitchFamily="18" charset="-128"/>
                <a:ea typeface="ＤＨＰ平成明朝体W3" panose="02020300000000000000" pitchFamily="18" charset="-128"/>
              </a:rPr>
              <a:t>　　２指導計画の作成上の配慮事項</a:t>
            </a:r>
          </a:p>
        </p:txBody>
      </p:sp>
      <p:sp>
        <p:nvSpPr>
          <p:cNvPr id="3" name="テキスト ボックス 2">
            <a:extLst>
              <a:ext uri="{FF2B5EF4-FFF2-40B4-BE49-F238E27FC236}">
                <a16:creationId xmlns:a16="http://schemas.microsoft.com/office/drawing/2014/main" id="{1F6581A5-5879-4983-8A20-383F17453245}"/>
              </a:ext>
            </a:extLst>
          </p:cNvPr>
          <p:cNvSpPr txBox="1"/>
          <p:nvPr/>
        </p:nvSpPr>
        <p:spPr>
          <a:xfrm>
            <a:off x="1743342" y="3873480"/>
            <a:ext cx="9534258" cy="2523768"/>
          </a:xfrm>
          <a:prstGeom prst="rect">
            <a:avLst/>
          </a:prstGeom>
          <a:noFill/>
        </p:spPr>
        <p:txBody>
          <a:bodyPr wrap="square" rtlCol="0">
            <a:spAutoFit/>
          </a:bodyPr>
          <a:lstStyle/>
          <a:p>
            <a:pPr algn="dist"/>
            <a:r>
              <a:rPr kumimoji="1" lang="en-US" altLang="ja-JP" sz="2000" b="1" dirty="0">
                <a:latin typeface="ＤＨＰ平成明朝体W3" panose="02020300000000000000" pitchFamily="18" charset="-128"/>
                <a:ea typeface="ＤＨＰ平成明朝体W3" panose="02020300000000000000" pitchFamily="18" charset="-128"/>
              </a:rPr>
              <a:t>(3)</a:t>
            </a:r>
            <a:r>
              <a:rPr kumimoji="1" lang="ja-JP" altLang="en-US" sz="2000" b="1" dirty="0">
                <a:latin typeface="ＤＨＰ平成明朝体W3" panose="02020300000000000000" pitchFamily="18" charset="-128"/>
                <a:ea typeface="ＤＨＰ平成明朝体W3" panose="02020300000000000000" pitchFamily="18" charset="-128"/>
              </a:rPr>
              <a:t>調査や</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諸資料から、社会的事象に関する様々な情報を効果的に収集し、読み取</a:t>
            </a:r>
            <a:endParaRPr kumimoji="1" lang="en-US" altLang="ja-JP" sz="2000" b="1" dirty="0">
              <a:highlight>
                <a:srgbClr val="FFFF00"/>
              </a:highlight>
              <a:latin typeface="ＤＨＰ平成明朝体W3" panose="02020300000000000000" pitchFamily="18" charset="-128"/>
              <a:ea typeface="ＤＨＰ平成明朝体W3" panose="02020300000000000000" pitchFamily="18" charset="-128"/>
            </a:endParaRPr>
          </a:p>
          <a:p>
            <a:pPr algn="dist"/>
            <a:r>
              <a:rPr kumimoji="1" lang="en-US" altLang="ja-JP" sz="2000" b="1" dirty="0">
                <a:latin typeface="ＤＨＰ平成明朝体W3" panose="02020300000000000000" pitchFamily="18" charset="-128"/>
                <a:ea typeface="ＤＨＰ平成明朝体W3" panose="02020300000000000000" pitchFamily="18" charset="-128"/>
              </a:rPr>
              <a:t>  </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り、まとめる技能を身に付ける学習活動を重視</a:t>
            </a:r>
            <a:r>
              <a:rPr kumimoji="1" lang="ja-JP" altLang="en-US" sz="2000" b="1" dirty="0">
                <a:latin typeface="ＤＨＰ平成明朝体W3" panose="02020300000000000000" pitchFamily="18" charset="-128"/>
                <a:ea typeface="ＤＨＰ平成明朝体W3" panose="02020300000000000000" pitchFamily="18" charset="-128"/>
              </a:rPr>
              <a:t>するとともに、</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作業的で具体的な</a:t>
            </a:r>
            <a:endParaRPr kumimoji="1" lang="en-US" altLang="ja-JP" sz="2000" b="1" dirty="0">
              <a:highlight>
                <a:srgbClr val="FFFF00"/>
              </a:highlight>
              <a:latin typeface="ＤＨＰ平成明朝体W3" panose="02020300000000000000" pitchFamily="18" charset="-128"/>
              <a:ea typeface="ＤＨＰ平成明朝体W3" panose="02020300000000000000" pitchFamily="18" charset="-128"/>
            </a:endParaRPr>
          </a:p>
          <a:p>
            <a:pPr algn="just"/>
            <a:r>
              <a:rPr kumimoji="1" lang="ja-JP" altLang="en-US" sz="2000" b="1" dirty="0">
                <a:latin typeface="ＤＨＰ平成明朝体W3" panose="02020300000000000000" pitchFamily="18" charset="-128"/>
                <a:ea typeface="ＤＨＰ平成明朝体W3" panose="02020300000000000000" pitchFamily="18" charset="-128"/>
              </a:rPr>
              <a:t>  </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体験を伴う学習の充実を図る</a:t>
            </a:r>
            <a:r>
              <a:rPr kumimoji="1" lang="ja-JP" altLang="en-US" sz="2000" b="1" dirty="0">
                <a:latin typeface="ＤＨＰ平成明朝体W3" panose="02020300000000000000" pitchFamily="18" charset="-128"/>
                <a:ea typeface="ＤＨＰ平成明朝体W3" panose="02020300000000000000" pitchFamily="18" charset="-128"/>
              </a:rPr>
              <a:t>ようにすること。</a:t>
            </a:r>
            <a:endParaRPr kumimoji="1" lang="en-US" altLang="ja-JP" sz="2000" b="1" dirty="0">
              <a:latin typeface="ＤＨＰ平成明朝体W3" panose="02020300000000000000" pitchFamily="18" charset="-128"/>
              <a:ea typeface="ＤＨＰ平成明朝体W3" panose="02020300000000000000" pitchFamily="18" charset="-128"/>
            </a:endParaRPr>
          </a:p>
          <a:p>
            <a:pPr algn="dist"/>
            <a:r>
              <a:rPr kumimoji="1" lang="ja-JP" altLang="en-US" sz="2000" b="1" dirty="0">
                <a:latin typeface="ＤＨＰ平成明朝体W3" panose="02020300000000000000" pitchFamily="18" charset="-128"/>
                <a:ea typeface="ＤＨＰ平成明朝体W3" panose="02020300000000000000" pitchFamily="18" charset="-128"/>
              </a:rPr>
              <a:t>     その際、地図や年表を読んだり作成したり、</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現代社会の諸課題を捉え、多面</a:t>
            </a:r>
            <a:endParaRPr kumimoji="1" lang="en-US" altLang="ja-JP" sz="2000" b="1" dirty="0">
              <a:highlight>
                <a:srgbClr val="FFFF00"/>
              </a:highlight>
              <a:latin typeface="ＤＨＰ平成明朝体W3" panose="02020300000000000000" pitchFamily="18" charset="-128"/>
              <a:ea typeface="ＤＨＰ平成明朝体W3" panose="02020300000000000000" pitchFamily="18" charset="-128"/>
            </a:endParaRPr>
          </a:p>
          <a:p>
            <a:pPr algn="dist"/>
            <a:r>
              <a:rPr kumimoji="1" lang="ja-JP" altLang="en-US" sz="2000" b="1" dirty="0">
                <a:latin typeface="ＤＨＰ平成明朝体W3" panose="02020300000000000000" pitchFamily="18" charset="-128"/>
                <a:ea typeface="ＤＨＰ平成明朝体W3" panose="02020300000000000000" pitchFamily="18" charset="-128"/>
              </a:rPr>
              <a:t>  </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的・多角的に考察、構想するに当たっては、関連する新聞</a:t>
            </a:r>
            <a:r>
              <a:rPr kumimoji="1" lang="ja-JP" altLang="en-US" sz="2000" b="1" dirty="0">
                <a:latin typeface="ＤＨＰ平成明朝体W3" panose="02020300000000000000" pitchFamily="18" charset="-128"/>
                <a:ea typeface="ＤＨＰ平成明朝体W3" panose="02020300000000000000" pitchFamily="18" charset="-128"/>
              </a:rPr>
              <a:t>、読み物、</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統計その他</a:t>
            </a:r>
            <a:endParaRPr kumimoji="1" lang="en-US" altLang="ja-JP" sz="2000" b="1" dirty="0">
              <a:highlight>
                <a:srgbClr val="FFFF00"/>
              </a:highlight>
              <a:latin typeface="ＤＨＰ平成明朝体W3" panose="02020300000000000000" pitchFamily="18" charset="-128"/>
              <a:ea typeface="ＤＨＰ平成明朝体W3" panose="02020300000000000000" pitchFamily="18" charset="-128"/>
            </a:endParaRPr>
          </a:p>
          <a:p>
            <a:pPr algn="dist"/>
            <a:r>
              <a:rPr kumimoji="1" lang="en-US" altLang="ja-JP" sz="2000" b="1" dirty="0">
                <a:latin typeface="ＤＨＰ平成明朝体W3" panose="02020300000000000000" pitchFamily="18" charset="-128"/>
                <a:ea typeface="ＤＨＰ平成明朝体W3" panose="02020300000000000000" pitchFamily="18" charset="-128"/>
              </a:rPr>
              <a:t>  </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の資料に平素から親しみ適切に活用</a:t>
            </a:r>
            <a:r>
              <a:rPr kumimoji="1" lang="ja-JP" altLang="en-US" sz="2000" b="1" dirty="0">
                <a:latin typeface="ＤＨＰ平成明朝体W3" panose="02020300000000000000" pitchFamily="18" charset="-128"/>
                <a:ea typeface="ＤＨＰ平成明朝体W3" panose="02020300000000000000" pitchFamily="18" charset="-128"/>
              </a:rPr>
              <a:t>したり、観察や調査などの</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過程と結果を整理</a:t>
            </a:r>
            <a:endParaRPr kumimoji="1" lang="en-US" altLang="ja-JP" sz="2000" b="1" dirty="0">
              <a:highlight>
                <a:srgbClr val="FFFF00"/>
              </a:highlight>
              <a:latin typeface="ＤＨＰ平成明朝体W3" panose="02020300000000000000" pitchFamily="18" charset="-128"/>
              <a:ea typeface="ＤＨＰ平成明朝体W3" panose="02020300000000000000" pitchFamily="18" charset="-128"/>
            </a:endParaRPr>
          </a:p>
          <a:p>
            <a:pPr algn="just"/>
            <a:r>
              <a:rPr kumimoji="1" lang="en-US" altLang="ja-JP" sz="2000" b="1" dirty="0">
                <a:latin typeface="ＤＨＰ平成明朝体W3" panose="02020300000000000000" pitchFamily="18" charset="-128"/>
                <a:ea typeface="ＤＨＰ平成明朝体W3" panose="02020300000000000000" pitchFamily="18" charset="-128"/>
              </a:rPr>
              <a:t>  </a:t>
            </a:r>
            <a:r>
              <a:rPr kumimoji="1" lang="ja-JP" altLang="en-US" sz="2000" b="1" dirty="0">
                <a:highlight>
                  <a:srgbClr val="FFFF00"/>
                </a:highlight>
                <a:latin typeface="ＤＨＰ平成明朝体W3" panose="02020300000000000000" pitchFamily="18" charset="-128"/>
                <a:ea typeface="ＤＨＰ平成明朝体W3" panose="02020300000000000000" pitchFamily="18" charset="-128"/>
              </a:rPr>
              <a:t>し報告書にまとめ、発表したりする</a:t>
            </a:r>
            <a:r>
              <a:rPr kumimoji="1" lang="ja-JP" altLang="en-US" sz="2000" b="1" dirty="0">
                <a:latin typeface="ＤＨＰ平成明朝体W3" panose="02020300000000000000" pitchFamily="18" charset="-128"/>
                <a:ea typeface="ＤＨＰ平成明朝体W3" panose="02020300000000000000" pitchFamily="18" charset="-128"/>
              </a:rPr>
              <a:t>などの活動を取り入れるようにすること。</a:t>
            </a:r>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ja-JP" altLang="en-US" dirty="0"/>
          </a:p>
        </p:txBody>
      </p:sp>
    </p:spTree>
    <p:extLst>
      <p:ext uri="{BB962C8B-B14F-4D97-AF65-F5344CB8AC3E}">
        <p14:creationId xmlns:p14="http://schemas.microsoft.com/office/powerpoint/2010/main" val="152735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3908762"/>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6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⑵ 税収が増えたものを予想する。（個人）</a:t>
            </a:r>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・新聞記事を提示し、空欄にあてはまる内容（理由）を考えさせた。</a:t>
            </a:r>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en-US" altLang="ja-JP" sz="28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342117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5386090"/>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⑶ 実際に資料をもとに、不交付団体になった理由を考え</a:t>
            </a:r>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発表する。　　</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（３～４人のグループ）</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〇途中で予想と異なることに気づく。</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（例：予想は移住などで人口（税収）が増えた。</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→でも実際に人口は増えていない</a:t>
            </a:r>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なぜ？）</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全体への呼びかけで、「少子化で人口減少だけ</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ど、働き手は増えているのでは？」と、予想。</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〇追加の資料（生産年齢人口の推移が分かる資料）を要望</a:t>
            </a:r>
            <a:endParaRPr kumimoji="1" lang="en-US" altLang="ja-JP" sz="20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17113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DD04A34-483A-4CD3-9E6B-713FCACAADE7}"/>
              </a:ext>
            </a:extLst>
          </p:cNvPr>
          <p:cNvSpPr txBox="1"/>
          <p:nvPr/>
        </p:nvSpPr>
        <p:spPr>
          <a:xfrm>
            <a:off x="801756" y="1028343"/>
            <a:ext cx="10588487" cy="5293757"/>
          </a:xfrm>
          <a:prstGeom prst="rect">
            <a:avLst/>
          </a:prstGeom>
          <a:noFill/>
        </p:spPr>
        <p:txBody>
          <a:bodyPr wrap="square" rtlCol="0">
            <a:spAutoFit/>
          </a:bodyPr>
          <a:lstStyle/>
          <a:p>
            <a:r>
              <a:rPr kumimoji="1" lang="ja-JP" altLang="en-US" sz="3200" b="1" dirty="0">
                <a:latin typeface="ＤＨＰ平成明朝体W3" panose="02020300000000000000" pitchFamily="18" charset="-128"/>
                <a:ea typeface="ＤＨＰ平成明朝体W3" panose="02020300000000000000" pitchFamily="18" charset="-128"/>
              </a:rPr>
              <a:t>１　学校紹介</a:t>
            </a:r>
            <a:endParaRPr kumimoji="1" lang="en-US" altLang="ja-JP" sz="12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２　租税教育の目的</a:t>
            </a:r>
            <a:endParaRPr kumimoji="1" lang="en-US" altLang="ja-JP" sz="32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３　中学校学習指導要領社会科に見られる租税教育</a:t>
            </a:r>
            <a:endParaRPr kumimoji="1" lang="en-US" altLang="ja-JP" sz="32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４　教科書による位置づけ（帝国書院）</a:t>
            </a:r>
            <a:endParaRPr kumimoji="1" lang="en-US" altLang="ja-JP" sz="32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５　実践の概要</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① 総合的な学習の時間「私が市長だったら」</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② 単元の大まかな計画</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③ 本時の授業内容</a:t>
            </a:r>
            <a:endParaRPr kumimoji="1" lang="en-US" altLang="ja-JP" sz="32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６　成果と課題</a:t>
            </a:r>
          </a:p>
        </p:txBody>
      </p:sp>
    </p:spTree>
    <p:extLst>
      <p:ext uri="{BB962C8B-B14F-4D97-AF65-F5344CB8AC3E}">
        <p14:creationId xmlns:p14="http://schemas.microsoft.com/office/powerpoint/2010/main" val="75558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5878532"/>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⑶ 実際に資料をもとに、不交付団体になった理由を考え</a:t>
            </a:r>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発表する。　　</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（３～４人のグループ→全体）　</a:t>
            </a:r>
            <a:r>
              <a:rPr kumimoji="1" lang="ja-JP" altLang="en-US" sz="2000" b="1" dirty="0">
                <a:latin typeface="ＤＨＰ平成明朝体W3" panose="02020300000000000000" pitchFamily="18" charset="-128"/>
                <a:ea typeface="ＤＨＰ平成明朝体W3" panose="02020300000000000000" pitchFamily="18" charset="-128"/>
              </a:rPr>
              <a:t>ある班の発表内容</a:t>
            </a:r>
            <a:endParaRPr kumimoji="1" lang="en-US" altLang="ja-JP" sz="2000" b="1" dirty="0">
              <a:latin typeface="ＤＨＰ平成明朝体W3" panose="02020300000000000000" pitchFamily="18" charset="-128"/>
              <a:ea typeface="ＤＨＰ平成明朝体W3" panose="02020300000000000000" pitchFamily="18" charset="-128"/>
            </a:endParaRPr>
          </a:p>
          <a:p>
            <a:r>
              <a:rPr kumimoji="1" lang="ja-JP" altLang="en-US" sz="2000" b="1" dirty="0">
                <a:latin typeface="ＤＨＰ平成明朝体W3" panose="02020300000000000000" pitchFamily="18" charset="-128"/>
                <a:ea typeface="ＤＨＰ平成明朝体W3" panose="02020300000000000000" pitchFamily="18" charset="-128"/>
              </a:rPr>
              <a:t>最初の資料　　　　　　　</a:t>
            </a:r>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r>
              <a:rPr kumimoji="1" lang="ja-JP" altLang="en-US" sz="2000" b="1" dirty="0">
                <a:latin typeface="ＤＨＰ平成明朝体W3" panose="02020300000000000000" pitchFamily="18" charset="-128"/>
                <a:ea typeface="ＤＨＰ平成明朝体W3" panose="02020300000000000000" pitchFamily="18" charset="-128"/>
              </a:rPr>
              <a:t>追加資料</a:t>
            </a:r>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r>
              <a:rPr kumimoji="1" lang="ja-JP" altLang="en-US" sz="2000" b="1" dirty="0">
                <a:latin typeface="ＤＨＰ平成明朝体W3" panose="02020300000000000000" pitchFamily="18" charset="-128"/>
                <a:ea typeface="ＤＨＰ平成明朝体W3" panose="02020300000000000000" pitchFamily="18" charset="-128"/>
              </a:rPr>
              <a:t>　　　　　　　　　　　　　　　　　　　　　　</a:t>
            </a:r>
            <a:endParaRPr kumimoji="1" lang="en-US" altLang="ja-JP" sz="2000" b="1" dirty="0">
              <a:latin typeface="ＤＨＰ平成明朝体W3" panose="02020300000000000000" pitchFamily="18" charset="-128"/>
              <a:ea typeface="ＤＨＰ平成明朝体W3" panose="02020300000000000000" pitchFamily="18" charset="-128"/>
            </a:endParaRPr>
          </a:p>
        </p:txBody>
      </p:sp>
      <p:pic>
        <p:nvPicPr>
          <p:cNvPr id="4" name="図 3">
            <a:extLst>
              <a:ext uri="{FF2B5EF4-FFF2-40B4-BE49-F238E27FC236}">
                <a16:creationId xmlns:a16="http://schemas.microsoft.com/office/drawing/2014/main" id="{F7164F41-B1FE-4D6F-B6FA-9E5F9B48F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305889"/>
            <a:ext cx="2052349" cy="1187523"/>
          </a:xfrm>
          <a:prstGeom prst="rect">
            <a:avLst/>
          </a:prstGeom>
        </p:spPr>
      </p:pic>
      <p:pic>
        <p:nvPicPr>
          <p:cNvPr id="6" name="図 5">
            <a:extLst>
              <a:ext uri="{FF2B5EF4-FFF2-40B4-BE49-F238E27FC236}">
                <a16:creationId xmlns:a16="http://schemas.microsoft.com/office/drawing/2014/main" id="{F156BD12-0D4B-48B9-A1AF-B9D5A2505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07" y="4644763"/>
            <a:ext cx="4518993" cy="1384949"/>
          </a:xfrm>
          <a:prstGeom prst="rect">
            <a:avLst/>
          </a:prstGeom>
        </p:spPr>
      </p:pic>
      <p:pic>
        <p:nvPicPr>
          <p:cNvPr id="5" name="図 4">
            <a:extLst>
              <a:ext uri="{FF2B5EF4-FFF2-40B4-BE49-F238E27FC236}">
                <a16:creationId xmlns:a16="http://schemas.microsoft.com/office/drawing/2014/main" id="{2ADCC999-FF34-4D89-8565-5604DFF4F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910" y="2808362"/>
            <a:ext cx="3243276" cy="2593491"/>
          </a:xfrm>
          <a:prstGeom prst="rect">
            <a:avLst/>
          </a:prstGeom>
        </p:spPr>
      </p:pic>
      <p:sp>
        <p:nvSpPr>
          <p:cNvPr id="3" name="テキスト ボックス 2">
            <a:extLst>
              <a:ext uri="{FF2B5EF4-FFF2-40B4-BE49-F238E27FC236}">
                <a16:creationId xmlns:a16="http://schemas.microsoft.com/office/drawing/2014/main" id="{807E80DE-889F-4661-93C7-1A9709CF4440}"/>
              </a:ext>
            </a:extLst>
          </p:cNvPr>
          <p:cNvSpPr txBox="1"/>
          <p:nvPr/>
        </p:nvSpPr>
        <p:spPr>
          <a:xfrm>
            <a:off x="6353910" y="5605681"/>
            <a:ext cx="4874079" cy="369332"/>
          </a:xfrm>
          <a:prstGeom prst="rect">
            <a:avLst/>
          </a:prstGeom>
          <a:noFill/>
        </p:spPr>
        <p:txBody>
          <a:bodyPr wrap="square" rtlCol="0">
            <a:spAutoFit/>
          </a:bodyPr>
          <a:lstStyle/>
          <a:p>
            <a:r>
              <a:rPr kumimoji="1" lang="en-US" altLang="ja-JP" sz="1800" b="1" dirty="0">
                <a:latin typeface="ＤＨＰ平成明朝体W3" panose="02020300000000000000" pitchFamily="18" charset="-128"/>
                <a:ea typeface="ＤＨＰ平成明朝体W3" panose="02020300000000000000" pitchFamily="18" charset="-128"/>
              </a:rPr>
              <a:t>※</a:t>
            </a:r>
            <a:r>
              <a:rPr kumimoji="1" lang="ja-JP" altLang="en-US" sz="1800" b="1" dirty="0">
                <a:latin typeface="ＤＨＰ平成明朝体W3" panose="02020300000000000000" pitchFamily="18" charset="-128"/>
                <a:ea typeface="ＤＨＰ平成明朝体W3" panose="02020300000000000000" pitchFamily="18" charset="-128"/>
              </a:rPr>
              <a:t>作業的で具体的な体験を伴う学習</a:t>
            </a:r>
            <a:endParaRPr kumimoji="1" lang="ja-JP" altLang="en-US" dirty="0"/>
          </a:p>
        </p:txBody>
      </p:sp>
    </p:spTree>
    <p:extLst>
      <p:ext uri="{BB962C8B-B14F-4D97-AF65-F5344CB8AC3E}">
        <p14:creationId xmlns:p14="http://schemas.microsoft.com/office/powerpoint/2010/main" val="262717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5570756"/>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⑶ 実際に資料をもとに、不交付団体になった理由を考え</a:t>
            </a:r>
            <a:r>
              <a:rPr kumimoji="1" lang="en-US" altLang="ja-JP" sz="2800" b="1" dirty="0">
                <a:latin typeface="ＤＨＰ平成明朝体W3" panose="02020300000000000000" pitchFamily="18" charset="-128"/>
                <a:ea typeface="ＤＨＰ平成明朝体W3" panose="02020300000000000000" pitchFamily="18" charset="-128"/>
              </a:rPr>
              <a:t>､</a:t>
            </a:r>
            <a:r>
              <a:rPr kumimoji="1" lang="ja-JP" altLang="en-US" sz="2800" b="1" dirty="0">
                <a:latin typeface="ＤＨＰ平成明朝体W3" panose="02020300000000000000" pitchFamily="18" charset="-128"/>
                <a:ea typeface="ＤＨＰ平成明朝体W3" panose="02020300000000000000" pitchFamily="18" charset="-128"/>
              </a:rPr>
              <a:t>発表する。　　</a:t>
            </a:r>
            <a:endParaRPr kumimoji="1" lang="en-US" altLang="ja-JP" sz="28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（３～４人のグループ→全体）</a:t>
            </a:r>
            <a:endParaRPr kumimoji="1" lang="en-US" altLang="ja-JP" sz="28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endParaRPr kumimoji="1" lang="en-US" altLang="ja-JP" sz="2000" b="1" dirty="0">
              <a:latin typeface="ＤＨＰ平成明朝体W3" panose="02020300000000000000" pitchFamily="18" charset="-128"/>
              <a:ea typeface="ＤＨＰ平成明朝体W3" panose="02020300000000000000" pitchFamily="18" charset="-128"/>
            </a:endParaRPr>
          </a:p>
          <a:p>
            <a:r>
              <a:rPr kumimoji="1" lang="en-US" altLang="ja-JP" sz="2000" b="1" dirty="0">
                <a:latin typeface="ＤＨＰ平成明朝体W3" panose="02020300000000000000" pitchFamily="18" charset="-128"/>
                <a:ea typeface="ＤＨＰ平成明朝体W3" panose="02020300000000000000" pitchFamily="18" charset="-128"/>
              </a:rPr>
              <a:t>                                                                   </a:t>
            </a:r>
          </a:p>
        </p:txBody>
      </p:sp>
      <p:pic>
        <p:nvPicPr>
          <p:cNvPr id="9" name="図 8">
            <a:extLst>
              <a:ext uri="{FF2B5EF4-FFF2-40B4-BE49-F238E27FC236}">
                <a16:creationId xmlns:a16="http://schemas.microsoft.com/office/drawing/2014/main" id="{01E95E1D-EFB5-45B5-8902-246355A63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553" y="3352594"/>
            <a:ext cx="4578300" cy="2599820"/>
          </a:xfrm>
          <a:prstGeom prst="rect">
            <a:avLst/>
          </a:prstGeom>
        </p:spPr>
      </p:pic>
      <p:pic>
        <p:nvPicPr>
          <p:cNvPr id="3" name="図 2">
            <a:extLst>
              <a:ext uri="{FF2B5EF4-FFF2-40B4-BE49-F238E27FC236}">
                <a16:creationId xmlns:a16="http://schemas.microsoft.com/office/drawing/2014/main" id="{5ECF2526-68FF-475F-B6AF-748D670FE85A}"/>
              </a:ext>
            </a:extLst>
          </p:cNvPr>
          <p:cNvPicPr>
            <a:picLocks noChangeAspect="1"/>
          </p:cNvPicPr>
          <p:nvPr/>
        </p:nvPicPr>
        <p:blipFill>
          <a:blip r:embed="rId4"/>
          <a:stretch>
            <a:fillRect/>
          </a:stretch>
        </p:blipFill>
        <p:spPr>
          <a:xfrm>
            <a:off x="1249829" y="3359271"/>
            <a:ext cx="4211171" cy="2608452"/>
          </a:xfrm>
          <a:prstGeom prst="rect">
            <a:avLst/>
          </a:prstGeom>
        </p:spPr>
      </p:pic>
      <p:sp>
        <p:nvSpPr>
          <p:cNvPr id="4" name="テキスト ボックス 3">
            <a:extLst>
              <a:ext uri="{FF2B5EF4-FFF2-40B4-BE49-F238E27FC236}">
                <a16:creationId xmlns:a16="http://schemas.microsoft.com/office/drawing/2014/main" id="{ACF4155A-0607-4328-8BD3-F81FFA458B3B}"/>
              </a:ext>
            </a:extLst>
          </p:cNvPr>
          <p:cNvSpPr txBox="1"/>
          <p:nvPr/>
        </p:nvSpPr>
        <p:spPr>
          <a:xfrm>
            <a:off x="6031674" y="5967723"/>
            <a:ext cx="5215504" cy="261610"/>
          </a:xfrm>
          <a:prstGeom prst="rect">
            <a:avLst/>
          </a:prstGeom>
          <a:noFill/>
        </p:spPr>
        <p:txBody>
          <a:bodyPr wrap="square" rtlCol="0">
            <a:spAutoFit/>
          </a:bodyPr>
          <a:lstStyle/>
          <a:p>
            <a:r>
              <a:rPr kumimoji="1" lang="ja-JP" altLang="en-US" sz="1100" b="1" dirty="0">
                <a:latin typeface="ＤＨＰ平成明朝体W3" panose="02020300000000000000" pitchFamily="18" charset="-128"/>
                <a:ea typeface="ＤＨＰ平成明朝体W3" panose="02020300000000000000" pitchFamily="18" charset="-128"/>
              </a:rPr>
              <a:t>令和</a:t>
            </a:r>
            <a:r>
              <a:rPr kumimoji="1" lang="en-US" altLang="ja-JP" sz="1100" b="1" dirty="0">
                <a:latin typeface="ＤＨＰ平成明朝体W3" panose="02020300000000000000" pitchFamily="18" charset="-128"/>
                <a:ea typeface="ＤＨＰ平成明朝体W3" panose="02020300000000000000" pitchFamily="18" charset="-128"/>
              </a:rPr>
              <a:t>7</a:t>
            </a:r>
            <a:r>
              <a:rPr kumimoji="1" lang="ja-JP" altLang="en-US" sz="1100" b="1" dirty="0">
                <a:latin typeface="ＤＨＰ平成明朝体W3" panose="02020300000000000000" pitchFamily="18" charset="-128"/>
                <a:ea typeface="ＤＨＰ平成明朝体W3" panose="02020300000000000000" pitchFamily="18" charset="-128"/>
              </a:rPr>
              <a:t>年</a:t>
            </a:r>
            <a:r>
              <a:rPr kumimoji="1" lang="en-US" altLang="ja-JP" sz="1100" b="1" dirty="0">
                <a:latin typeface="ＤＨＰ平成明朝体W3" panose="02020300000000000000" pitchFamily="18" charset="-128"/>
                <a:ea typeface="ＤＨＰ平成明朝体W3" panose="02020300000000000000" pitchFamily="18" charset="-128"/>
              </a:rPr>
              <a:t>2</a:t>
            </a:r>
            <a:r>
              <a:rPr kumimoji="1" lang="ja-JP" altLang="en-US" sz="1100" b="1" dirty="0">
                <a:latin typeface="ＤＨＰ平成明朝体W3" panose="02020300000000000000" pitchFamily="18" charset="-128"/>
                <a:ea typeface="ＤＨＰ平成明朝体W3" panose="02020300000000000000" pitchFamily="18" charset="-128"/>
              </a:rPr>
              <a:t>月　令和</a:t>
            </a:r>
            <a:r>
              <a:rPr kumimoji="1" lang="en-US" altLang="ja-JP" sz="1100" b="1" dirty="0">
                <a:latin typeface="ＤＨＰ平成明朝体W3" panose="02020300000000000000" pitchFamily="18" charset="-128"/>
                <a:ea typeface="ＤＨＰ平成明朝体W3" panose="02020300000000000000" pitchFamily="18" charset="-128"/>
              </a:rPr>
              <a:t>7</a:t>
            </a:r>
            <a:r>
              <a:rPr kumimoji="1" lang="ja-JP" altLang="en-US" sz="1100" b="1" dirty="0">
                <a:latin typeface="ＤＨＰ平成明朝体W3" panose="02020300000000000000" pitchFamily="18" charset="-128"/>
                <a:ea typeface="ＤＨＰ平成明朝体W3" panose="02020300000000000000" pitchFamily="18" charset="-128"/>
              </a:rPr>
              <a:t>年度当初予算案の大綱及び機構改革案に係る記者会見</a:t>
            </a:r>
            <a:endParaRPr kumimoji="1" lang="ja-JP" altLang="en-US" sz="1100" dirty="0"/>
          </a:p>
        </p:txBody>
      </p:sp>
      <p:sp>
        <p:nvSpPr>
          <p:cNvPr id="7" name="テキスト ボックス 6">
            <a:extLst>
              <a:ext uri="{FF2B5EF4-FFF2-40B4-BE49-F238E27FC236}">
                <a16:creationId xmlns:a16="http://schemas.microsoft.com/office/drawing/2014/main" id="{83C0E204-B964-47EC-BCD0-244DFC09B263}"/>
              </a:ext>
            </a:extLst>
          </p:cNvPr>
          <p:cNvSpPr txBox="1"/>
          <p:nvPr/>
        </p:nvSpPr>
        <p:spPr>
          <a:xfrm>
            <a:off x="1913158" y="4181759"/>
            <a:ext cx="1355822" cy="200055"/>
          </a:xfrm>
          <a:prstGeom prst="rect">
            <a:avLst/>
          </a:prstGeom>
          <a:solidFill>
            <a:schemeClr val="bg1"/>
          </a:solidFill>
        </p:spPr>
        <p:txBody>
          <a:bodyPr wrap="square" rtlCol="0">
            <a:spAutoFit/>
          </a:bodyPr>
          <a:lstStyle/>
          <a:p>
            <a:r>
              <a:rPr kumimoji="1" lang="ja-JP" altLang="en-US" sz="700" b="1" dirty="0">
                <a:latin typeface="ＤＨＰ平成明朝体W3" panose="02020300000000000000" pitchFamily="18" charset="-128"/>
                <a:ea typeface="ＤＨＰ平成明朝体W3" panose="02020300000000000000" pitchFamily="18" charset="-128"/>
              </a:rPr>
              <a:t>（</a:t>
            </a:r>
            <a:r>
              <a:rPr kumimoji="1" lang="ja-JP" altLang="en-US" sz="600" b="1" dirty="0">
                <a:latin typeface="ＤＨＰ平成明朝体W3" panose="02020300000000000000" pitchFamily="18" charset="-128"/>
                <a:ea typeface="ＤＨＰ平成明朝体W3" panose="02020300000000000000" pitchFamily="18" charset="-128"/>
              </a:rPr>
              <a:t>出典：宇都宮市定例記者会見）</a:t>
            </a:r>
            <a:endParaRPr kumimoji="1" lang="ja-JP" altLang="en-US" sz="700" dirty="0"/>
          </a:p>
        </p:txBody>
      </p:sp>
      <p:sp>
        <p:nvSpPr>
          <p:cNvPr id="6" name="テキスト ボックス 5">
            <a:extLst>
              <a:ext uri="{FF2B5EF4-FFF2-40B4-BE49-F238E27FC236}">
                <a16:creationId xmlns:a16="http://schemas.microsoft.com/office/drawing/2014/main" id="{97592B91-3B23-41B9-9ACA-EB3C1E935C06}"/>
              </a:ext>
            </a:extLst>
          </p:cNvPr>
          <p:cNvSpPr txBox="1"/>
          <p:nvPr/>
        </p:nvSpPr>
        <p:spPr>
          <a:xfrm>
            <a:off x="4972049" y="5844435"/>
            <a:ext cx="416719" cy="107722"/>
          </a:xfrm>
          <a:prstGeom prst="rect">
            <a:avLst/>
          </a:prstGeom>
          <a:solidFill>
            <a:schemeClr val="bg1"/>
          </a:solidFill>
        </p:spPr>
        <p:txBody>
          <a:bodyPr wrap="square" rtlCol="0">
            <a:spAutoFit/>
          </a:bodyPr>
          <a:lstStyle/>
          <a:p>
            <a:endParaRPr kumimoji="1" lang="ja-JP" altLang="en-US" sz="100" dirty="0"/>
          </a:p>
        </p:txBody>
      </p:sp>
      <p:sp>
        <p:nvSpPr>
          <p:cNvPr id="8" name="テキスト ボックス 7">
            <a:extLst>
              <a:ext uri="{FF2B5EF4-FFF2-40B4-BE49-F238E27FC236}">
                <a16:creationId xmlns:a16="http://schemas.microsoft.com/office/drawing/2014/main" id="{382827E4-09EB-4672-96C0-146CB13CC784}"/>
              </a:ext>
            </a:extLst>
          </p:cNvPr>
          <p:cNvSpPr txBox="1"/>
          <p:nvPr/>
        </p:nvSpPr>
        <p:spPr>
          <a:xfrm>
            <a:off x="4428255" y="5798268"/>
            <a:ext cx="1149500" cy="200055"/>
          </a:xfrm>
          <a:prstGeom prst="rect">
            <a:avLst/>
          </a:prstGeom>
          <a:noFill/>
        </p:spPr>
        <p:txBody>
          <a:bodyPr wrap="square" rtlCol="0">
            <a:spAutoFit/>
          </a:bodyPr>
          <a:lstStyle/>
          <a:p>
            <a:r>
              <a:rPr kumimoji="1" lang="ja-JP" altLang="en-US" sz="700" b="1" dirty="0">
                <a:latin typeface="ＤＨＰ平成明朝体W3" panose="02020300000000000000" pitchFamily="18" charset="-128"/>
                <a:ea typeface="ＤＨＰ平成明朝体W3" panose="02020300000000000000" pitchFamily="18" charset="-128"/>
              </a:rPr>
              <a:t>（</a:t>
            </a:r>
            <a:r>
              <a:rPr kumimoji="1" lang="ja-JP" altLang="en-US" sz="600" b="1" dirty="0">
                <a:latin typeface="ＤＨＰ平成明朝体W3" panose="02020300000000000000" pitchFamily="18" charset="-128"/>
                <a:ea typeface="ＤＨＰ平成明朝体W3" panose="02020300000000000000" pitchFamily="18" charset="-128"/>
              </a:rPr>
              <a:t>出典：広報うつのみや）</a:t>
            </a:r>
            <a:endParaRPr kumimoji="1" lang="ja-JP" altLang="en-US" sz="700" dirty="0"/>
          </a:p>
        </p:txBody>
      </p:sp>
    </p:spTree>
    <p:extLst>
      <p:ext uri="{BB962C8B-B14F-4D97-AF65-F5344CB8AC3E}">
        <p14:creationId xmlns:p14="http://schemas.microsoft.com/office/powerpoint/2010/main" val="387219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2462213"/>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③  本時の授業内容</a:t>
            </a:r>
            <a:endParaRPr kumimoji="1" lang="en-US" altLang="ja-JP" sz="1000" b="1" dirty="0">
              <a:latin typeface="ＤＨＰ平成明朝体W3" panose="02020300000000000000" pitchFamily="18" charset="-128"/>
              <a:ea typeface="ＤＨＰ平成明朝体W3" panose="02020300000000000000" pitchFamily="18" charset="-128"/>
            </a:endParaRPr>
          </a:p>
          <a:p>
            <a:endParaRPr kumimoji="1" lang="en-US" altLang="ja-JP" sz="16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⑷ 今日の学習で学んだこと、思ったこと、新たに生じた疑問等をプリントに記入する。</a:t>
            </a:r>
            <a:endParaRPr kumimoji="1" lang="ja-JP" altLang="en-US" sz="2000" dirty="0">
              <a:latin typeface="ＤＨＰ平成明朝体W3" panose="02020300000000000000" pitchFamily="18" charset="-128"/>
              <a:ea typeface="ＤＨＰ平成明朝体W3" panose="02020300000000000000" pitchFamily="18" charset="-128"/>
            </a:endParaRPr>
          </a:p>
        </p:txBody>
      </p:sp>
      <p:pic>
        <p:nvPicPr>
          <p:cNvPr id="4" name="図 3">
            <a:extLst>
              <a:ext uri="{FF2B5EF4-FFF2-40B4-BE49-F238E27FC236}">
                <a16:creationId xmlns:a16="http://schemas.microsoft.com/office/drawing/2014/main" id="{F6360027-259F-481E-AAD4-688038579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550" y="3091795"/>
            <a:ext cx="6167231" cy="1450626"/>
          </a:xfrm>
          <a:prstGeom prst="rect">
            <a:avLst/>
          </a:prstGeom>
        </p:spPr>
      </p:pic>
      <p:pic>
        <p:nvPicPr>
          <p:cNvPr id="6" name="図 5">
            <a:extLst>
              <a:ext uri="{FF2B5EF4-FFF2-40B4-BE49-F238E27FC236}">
                <a16:creationId xmlns:a16="http://schemas.microsoft.com/office/drawing/2014/main" id="{16FEB13A-E8DB-44AF-B678-AF2B42321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551" y="4589936"/>
            <a:ext cx="6167231" cy="1558235"/>
          </a:xfrm>
          <a:prstGeom prst="rect">
            <a:avLst/>
          </a:prstGeom>
        </p:spPr>
      </p:pic>
    </p:spTree>
    <p:extLst>
      <p:ext uri="{BB962C8B-B14F-4D97-AF65-F5344CB8AC3E}">
        <p14:creationId xmlns:p14="http://schemas.microsoft.com/office/powerpoint/2010/main" val="2792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581543" cy="5232202"/>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６　成果と課題</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⑴ 成果</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・少子高齢化で人口減少傾向だが、生産年齢人口</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は増えているなどの視点を変えることによって、</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税収の増加につながることに気づくことができた。</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・少子高齢社会や宇都宮市の財政の特色を踏まえ</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て、税収増の理由を導きだし、総合的な学習の時間の「市長の公約」と合わせて経済の活性化の理由と関連付けることができた。</a:t>
            </a:r>
            <a:endParaRPr kumimoji="1" lang="en-US" altLang="ja-JP" sz="36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138913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67507" y="582067"/>
            <a:ext cx="10410093" cy="3016210"/>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６　成果と課題</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⑴ 成果</a:t>
            </a:r>
            <a:endParaRPr kumimoji="1" lang="en-US" altLang="ja-JP" sz="3600" b="1" dirty="0">
              <a:latin typeface="ＤＨＰ平成明朝体W3" panose="02020300000000000000" pitchFamily="18" charset="-128"/>
              <a:ea typeface="ＤＨＰ平成明朝体W3" panose="02020300000000000000" pitchFamily="18" charset="-128"/>
            </a:endParaRPr>
          </a:p>
          <a:p>
            <a:pPr algn="just"/>
            <a:r>
              <a:rPr kumimoji="1" lang="ja-JP" altLang="en-US" sz="3600" b="1" dirty="0">
                <a:latin typeface="ＤＨＰ平成明朝体W3" panose="02020300000000000000" pitchFamily="18" charset="-128"/>
                <a:ea typeface="ＤＨＰ平成明朝体W3" panose="02020300000000000000" pitchFamily="18" charset="-128"/>
              </a:rPr>
              <a:t>・総合的な学習の時間と連携をとることにより、市政について興味をもち、より深い知識が必要と感じた生徒がおり、主権者教育につながった。</a:t>
            </a:r>
            <a:endParaRPr kumimoji="1" lang="en-US" altLang="ja-JP" sz="36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2735868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71903" y="573784"/>
            <a:ext cx="10272347" cy="4678204"/>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６　成果と課題</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⑵ 課題</a:t>
            </a:r>
            <a:endParaRPr kumimoji="1" lang="en-US" altLang="ja-JP" sz="3600" b="1" dirty="0">
              <a:latin typeface="ＤＨＰ平成明朝体W3" panose="02020300000000000000" pitchFamily="18" charset="-128"/>
              <a:ea typeface="ＤＨＰ平成明朝体W3" panose="02020300000000000000" pitchFamily="18" charset="-128"/>
            </a:endParaRPr>
          </a:p>
          <a:p>
            <a:pPr algn="just"/>
            <a:r>
              <a:rPr kumimoji="1" lang="ja-JP" altLang="en-US" sz="3600" b="1" dirty="0">
                <a:latin typeface="ＤＨＰ平成明朝体W3" panose="02020300000000000000" pitchFamily="18" charset="-128"/>
                <a:ea typeface="ＤＨＰ平成明朝体W3" panose="02020300000000000000" pitchFamily="18" charset="-128"/>
              </a:rPr>
              <a:t>・追加の資料を出すタイミングが難しく、話し合いの時間が少なかったかもしれない。</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・税収が増加する理由は理解できたが、税につい</a:t>
            </a:r>
            <a:endParaRPr kumimoji="1" lang="en-US" altLang="ja-JP" sz="3600" b="1" dirty="0">
              <a:latin typeface="ＤＨＰ平成明朝体W3" panose="02020300000000000000" pitchFamily="18" charset="-128"/>
              <a:ea typeface="ＤＨＰ平成明朝体W3" panose="02020300000000000000" pitchFamily="18" charset="-128"/>
            </a:endParaRPr>
          </a:p>
          <a:p>
            <a:pPr algn="just"/>
            <a:r>
              <a:rPr kumimoji="1" lang="ja-JP" altLang="en-US" sz="3600" b="1" dirty="0">
                <a:latin typeface="ＤＨＰ平成明朝体W3" panose="02020300000000000000" pitchFamily="18" charset="-128"/>
                <a:ea typeface="ＤＨＰ平成明朝体W3" panose="02020300000000000000" pitchFamily="18" charset="-128"/>
              </a:rPr>
              <a:t>ての知識を想起させていれば話し合いが深まった可能性があったかもしれない。</a:t>
            </a:r>
          </a:p>
          <a:p>
            <a:endParaRPr kumimoji="1" lang="en-US" altLang="ja-JP" sz="36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165720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90C85F-86CA-4829-AD94-BFF3FF4D5031}"/>
              </a:ext>
            </a:extLst>
          </p:cNvPr>
          <p:cNvSpPr txBox="1"/>
          <p:nvPr/>
        </p:nvSpPr>
        <p:spPr>
          <a:xfrm>
            <a:off x="922686" y="1073426"/>
            <a:ext cx="10612822" cy="4924425"/>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１　宇都宮市立横川中学校について</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創立　　　昭和２２年</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生徒数　　６１４人</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教育目標　豊かな心をもち　思いやりのある生徒</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主体的に考え　粘り強く学ぶ生徒</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気力にあふれ　たくましい生徒</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精神的に自立し　他と協働できる生徒</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ja-JP" altLang="en-US" sz="3200" dirty="0">
              <a:latin typeface="ＤＨＰ平成明朝体W3" panose="02020300000000000000" pitchFamily="18" charset="-128"/>
              <a:ea typeface="ＤＨＰ平成明朝体W3" panose="02020300000000000000" pitchFamily="18" charset="-128"/>
            </a:endParaRPr>
          </a:p>
        </p:txBody>
      </p:sp>
      <p:pic>
        <p:nvPicPr>
          <p:cNvPr id="4" name="図 3">
            <a:extLst>
              <a:ext uri="{FF2B5EF4-FFF2-40B4-BE49-F238E27FC236}">
                <a16:creationId xmlns:a16="http://schemas.microsoft.com/office/drawing/2014/main" id="{4F7841CA-93E8-439B-94D1-29E5AC605EB5}"/>
              </a:ext>
            </a:extLst>
          </p:cNvPr>
          <p:cNvPicPr>
            <a:picLocks noChangeAspect="1"/>
          </p:cNvPicPr>
          <p:nvPr/>
        </p:nvPicPr>
        <p:blipFill>
          <a:blip r:embed="rId3"/>
          <a:stretch>
            <a:fillRect/>
          </a:stretch>
        </p:blipFill>
        <p:spPr>
          <a:xfrm>
            <a:off x="9050214" y="1073426"/>
            <a:ext cx="2070843" cy="1565314"/>
          </a:xfrm>
          <a:prstGeom prst="rect">
            <a:avLst/>
          </a:prstGeom>
        </p:spPr>
      </p:pic>
    </p:spTree>
    <p:extLst>
      <p:ext uri="{BB962C8B-B14F-4D97-AF65-F5344CB8AC3E}">
        <p14:creationId xmlns:p14="http://schemas.microsoft.com/office/powerpoint/2010/main" val="271471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3F8321-261E-4297-BE63-317B71F83C3A}"/>
              </a:ext>
            </a:extLst>
          </p:cNvPr>
          <p:cNvSpPr txBox="1"/>
          <p:nvPr/>
        </p:nvSpPr>
        <p:spPr>
          <a:xfrm>
            <a:off x="984738" y="920621"/>
            <a:ext cx="10222524" cy="4339650"/>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２　租税教育の目的</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ja-JP" altLang="en-US" sz="2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「次代を担う児童・生徒が、民主主義の根幹である</a:t>
            </a:r>
            <a:r>
              <a:rPr kumimoji="1" lang="ja-JP" altLang="en-US" sz="3600" b="1" dirty="0">
                <a:highlight>
                  <a:srgbClr val="FFFF00"/>
                </a:highlight>
                <a:latin typeface="ＤＨＰ平成明朝体W3" panose="02020300000000000000" pitchFamily="18" charset="-128"/>
                <a:ea typeface="ＤＨＰ平成明朝体W3" panose="02020300000000000000" pitchFamily="18" charset="-128"/>
              </a:rPr>
              <a:t>租税の意義や役割を正しく理解</a:t>
            </a:r>
            <a:r>
              <a:rPr kumimoji="1" lang="ja-JP" altLang="en-US" sz="3600" b="1" dirty="0">
                <a:latin typeface="ＤＨＰ平成明朝体W3" panose="02020300000000000000" pitchFamily="18" charset="-128"/>
                <a:ea typeface="ＤＨＰ平成明朝体W3" panose="02020300000000000000" pitchFamily="18" charset="-128"/>
              </a:rPr>
              <a:t>し、</a:t>
            </a:r>
            <a:r>
              <a:rPr kumimoji="1" lang="ja-JP" altLang="en-US" sz="3600" b="1" dirty="0">
                <a:highlight>
                  <a:srgbClr val="FFFF00"/>
                </a:highlight>
                <a:latin typeface="ＤＨＰ平成明朝体W3" panose="02020300000000000000" pitchFamily="18" charset="-128"/>
                <a:ea typeface="ＤＨＰ平成明朝体W3" panose="02020300000000000000" pitchFamily="18" charset="-128"/>
              </a:rPr>
              <a:t>社会の構成員として税金を納め</a:t>
            </a:r>
            <a:r>
              <a:rPr kumimoji="1" lang="ja-JP" altLang="en-US" sz="3600" b="1" dirty="0">
                <a:latin typeface="ＤＨＰ平成明朝体W3" panose="02020300000000000000" pitchFamily="18" charset="-128"/>
                <a:ea typeface="ＤＨＰ平成明朝体W3" panose="02020300000000000000" pitchFamily="18" charset="-128"/>
              </a:rPr>
              <a:t>、その</a:t>
            </a:r>
            <a:r>
              <a:rPr kumimoji="1" lang="ja-JP" altLang="en-US" sz="3600" b="1" dirty="0">
                <a:highlight>
                  <a:srgbClr val="FFFF00"/>
                </a:highlight>
                <a:latin typeface="ＤＨＰ平成明朝体W3" panose="02020300000000000000" pitchFamily="18" charset="-128"/>
                <a:ea typeface="ＤＨＰ平成明朝体W3" panose="02020300000000000000" pitchFamily="18" charset="-128"/>
              </a:rPr>
              <a:t>使い道に関心を持ち</a:t>
            </a:r>
            <a:r>
              <a:rPr kumimoji="1" lang="ja-JP" altLang="en-US" sz="3600" b="1" dirty="0">
                <a:latin typeface="ＤＨＰ平成明朝体W3" panose="02020300000000000000" pitchFamily="18" charset="-128"/>
                <a:ea typeface="ＤＨＰ平成明朝体W3" panose="02020300000000000000" pitchFamily="18" charset="-128"/>
              </a:rPr>
              <a:t>、さらには</a:t>
            </a:r>
            <a:r>
              <a:rPr kumimoji="1" lang="ja-JP" altLang="en-US" sz="3600" b="1" dirty="0">
                <a:highlight>
                  <a:srgbClr val="FFFF00"/>
                </a:highlight>
                <a:latin typeface="ＤＨＰ平成明朝体W3" panose="02020300000000000000" pitchFamily="18" charset="-128"/>
                <a:ea typeface="ＤＨＰ平成明朝体W3" panose="02020300000000000000" pitchFamily="18" charset="-128"/>
              </a:rPr>
              <a:t>納税者として社会や国の在り方を主体的に考える</a:t>
            </a:r>
            <a:r>
              <a:rPr kumimoji="1" lang="ja-JP" altLang="en-US" sz="3600" b="1" dirty="0">
                <a:latin typeface="ＤＨＰ平成明朝体W3" panose="02020300000000000000" pitchFamily="18" charset="-128"/>
                <a:ea typeface="ＤＨＰ平成明朝体W3" panose="02020300000000000000" pitchFamily="18" charset="-128"/>
              </a:rPr>
              <a:t>という自覚を育てること」</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2000" dirty="0">
              <a:latin typeface="ＤＨＰ平成明朝体W3" panose="02020300000000000000" pitchFamily="18" charset="-128"/>
              <a:ea typeface="ＤＨＰ平成明朝体W3" panose="02020300000000000000" pitchFamily="18" charset="-128"/>
            </a:endParaRPr>
          </a:p>
          <a:p>
            <a:r>
              <a:rPr kumimoji="1" lang="ja-JP" altLang="en-US" sz="2000" dirty="0">
                <a:latin typeface="ＤＨＰ平成明朝体W3" panose="02020300000000000000" pitchFamily="18" charset="-128"/>
                <a:ea typeface="ＤＨＰ平成明朝体W3" panose="02020300000000000000" pitchFamily="18" charset="-128"/>
              </a:rPr>
              <a:t>　　（国税庁</a:t>
            </a:r>
            <a:r>
              <a:rPr kumimoji="1" lang="en-US" altLang="ja-JP" sz="2000" dirty="0">
                <a:latin typeface="ＤＨＰ平成明朝体W3" panose="02020300000000000000" pitchFamily="18" charset="-128"/>
                <a:ea typeface="ＤＨＰ平成明朝体W3" panose="02020300000000000000" pitchFamily="18" charset="-128"/>
              </a:rPr>
              <a:t>HP</a:t>
            </a:r>
            <a:r>
              <a:rPr kumimoji="1" lang="ja-JP" altLang="en-US" sz="2000" dirty="0">
                <a:latin typeface="ＤＨＰ平成明朝体W3" panose="02020300000000000000" pitchFamily="18" charset="-128"/>
                <a:ea typeface="ＤＨＰ平成明朝体W3" panose="02020300000000000000" pitchFamily="18" charset="-128"/>
              </a:rPr>
              <a:t>「</a:t>
            </a:r>
            <a:r>
              <a:rPr kumimoji="1" lang="en-US" altLang="ja-JP" sz="2000" dirty="0">
                <a:latin typeface="ＤＨＰ平成明朝体W3" panose="02020300000000000000" pitchFamily="18" charset="-128"/>
                <a:ea typeface="ＤＨＰ平成明朝体W3" panose="02020300000000000000" pitchFamily="18" charset="-128"/>
              </a:rPr>
              <a:t>https://www.nta.go.jp/about/organization/tokyo/education/index.htm</a:t>
            </a:r>
            <a:r>
              <a:rPr kumimoji="1" lang="ja-JP" altLang="en-US" sz="2000" dirty="0">
                <a:latin typeface="ＤＨＰ平成明朝体W3" panose="02020300000000000000" pitchFamily="18" charset="-128"/>
                <a:ea typeface="ＤＨＰ平成明朝体W3" panose="02020300000000000000" pitchFamily="18" charset="-128"/>
              </a:rPr>
              <a:t>」より引用）</a:t>
            </a:r>
          </a:p>
        </p:txBody>
      </p:sp>
    </p:spTree>
    <p:extLst>
      <p:ext uri="{BB962C8B-B14F-4D97-AF65-F5344CB8AC3E}">
        <p14:creationId xmlns:p14="http://schemas.microsoft.com/office/powerpoint/2010/main" val="360200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28260" y="820593"/>
            <a:ext cx="10792239" cy="5216813"/>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３　中学校学習指導要領社会科に見られる租税教育</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en-US" altLang="ja-JP" sz="3200" b="1" dirty="0">
                <a:latin typeface="ＤＨＰ平成明朝体W3" panose="02020300000000000000" pitchFamily="18" charset="-128"/>
                <a:ea typeface="ＤＨＰ平成明朝体W3" panose="02020300000000000000" pitchFamily="18" charset="-128"/>
              </a:rPr>
              <a:t>【</a:t>
            </a:r>
            <a:r>
              <a:rPr kumimoji="1" lang="ja-JP" altLang="en-US" sz="3200" b="1" dirty="0">
                <a:latin typeface="ＤＨＰ平成明朝体W3" panose="02020300000000000000" pitchFamily="18" charset="-128"/>
                <a:ea typeface="ＤＨＰ平成明朝体W3" panose="02020300000000000000" pitchFamily="18" charset="-128"/>
              </a:rPr>
              <a:t>学習指導要領解説　社会編</a:t>
            </a:r>
            <a:r>
              <a:rPr kumimoji="1" lang="en-US" altLang="ja-JP" sz="3200" b="1" dirty="0">
                <a:latin typeface="ＤＨＰ平成明朝体W3" panose="02020300000000000000" pitchFamily="18" charset="-128"/>
                <a:ea typeface="ＤＨＰ平成明朝体W3" panose="02020300000000000000" pitchFamily="18" charset="-128"/>
              </a:rPr>
              <a:t>】</a:t>
            </a:r>
            <a:r>
              <a:rPr kumimoji="1" lang="ja-JP" altLang="en-US" sz="3200" b="1" dirty="0">
                <a:latin typeface="ＤＨＰ平成明朝体W3" panose="02020300000000000000" pitchFamily="18" charset="-128"/>
                <a:ea typeface="ＤＨＰ平成明朝体W3" panose="02020300000000000000" pitchFamily="18" charset="-128"/>
              </a:rPr>
              <a:t>より</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・財政及び租税の意義、国民の納税の義務について理解</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すること</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　→財政の歳入・歳出における内容や現状を具体的に取り上げる</a:t>
            </a:r>
          </a:p>
          <a:p>
            <a:endParaRPr kumimoji="1" lang="en-US" altLang="ja-JP" sz="9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　→財政を支える租税の意義や税制度の基礎を理解できるようにする</a:t>
            </a:r>
          </a:p>
          <a:p>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・財政及び租税の役割について多面的・多角的に考察し、</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3200" b="1" dirty="0">
                <a:latin typeface="ＤＨＰ平成明朝体W3" panose="02020300000000000000" pitchFamily="18" charset="-128"/>
                <a:ea typeface="ＤＨＰ平成明朝体W3" panose="02020300000000000000" pitchFamily="18" charset="-128"/>
              </a:rPr>
              <a:t>　表現すること</a:t>
            </a:r>
            <a:endParaRPr kumimoji="1" lang="en-US" altLang="ja-JP" sz="32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　→税の負担者として自分の将来と関わらせて、税制度について考察した　</a:t>
            </a:r>
            <a:endParaRPr kumimoji="1" lang="en-US" altLang="ja-JP" sz="2400" b="1" dirty="0">
              <a:latin typeface="ＤＨＰ平成明朝体W3" panose="02020300000000000000" pitchFamily="18" charset="-128"/>
              <a:ea typeface="ＤＨＰ平成明朝体W3" panose="02020300000000000000" pitchFamily="18" charset="-128"/>
            </a:endParaRPr>
          </a:p>
          <a:p>
            <a:r>
              <a:rPr kumimoji="1" lang="ja-JP" altLang="en-US" sz="2400" b="1" dirty="0">
                <a:latin typeface="ＤＨＰ平成明朝体W3" panose="02020300000000000000" pitchFamily="18" charset="-128"/>
                <a:ea typeface="ＤＨＰ平成明朝体W3" panose="02020300000000000000" pitchFamily="18" charset="-128"/>
              </a:rPr>
              <a:t>　ことをまとめたり、説明したりする活動を取り入れる</a:t>
            </a:r>
          </a:p>
        </p:txBody>
      </p:sp>
    </p:spTree>
    <p:extLst>
      <p:ext uri="{BB962C8B-B14F-4D97-AF65-F5344CB8AC3E}">
        <p14:creationId xmlns:p14="http://schemas.microsoft.com/office/powerpoint/2010/main" val="245811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961292" y="844062"/>
            <a:ext cx="10410093" cy="5139869"/>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４　教科書による位置づけ（帝国書院）</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第２部第２章第３節「地方自治と私たち」</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４「地方財政の現状と課題」</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⑴地方公共団体の歳出と歳入の特徴を理解で</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きる。</a:t>
            </a:r>
          </a:p>
          <a:p>
            <a:r>
              <a:rPr kumimoji="1" lang="ja-JP" altLang="en-US" sz="3600" b="1" dirty="0">
                <a:latin typeface="ＤＨＰ平成明朝体W3" panose="02020300000000000000" pitchFamily="18" charset="-128"/>
                <a:ea typeface="ＤＨＰ平成明朝体W3" panose="02020300000000000000" pitchFamily="18" charset="-128"/>
              </a:rPr>
              <a:t>　　⑵地方公共団体の借金が増加傾向にある理由</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とその問題点を考察できる。</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2000" dirty="0">
              <a:latin typeface="ＤＨＰ平成明朝体W3" panose="02020300000000000000" pitchFamily="18" charset="-128"/>
              <a:ea typeface="ＤＨＰ平成明朝体W3" panose="02020300000000000000" pitchFamily="18" charset="-128"/>
            </a:endParaRPr>
          </a:p>
          <a:p>
            <a:r>
              <a:rPr kumimoji="1" lang="ja-JP" altLang="en-US" sz="2000" dirty="0">
                <a:latin typeface="ＤＨＰ平成明朝体W3" panose="02020300000000000000" pitchFamily="18" charset="-128"/>
                <a:ea typeface="ＤＨＰ平成明朝体W3" panose="02020300000000000000" pitchFamily="18" charset="-128"/>
              </a:rPr>
              <a:t>　　　　　　　　　　（帝国書院：「社会科　中学生の公民」年間指導計画案より引用）</a:t>
            </a:r>
          </a:p>
        </p:txBody>
      </p:sp>
    </p:spTree>
    <p:extLst>
      <p:ext uri="{BB962C8B-B14F-4D97-AF65-F5344CB8AC3E}">
        <p14:creationId xmlns:p14="http://schemas.microsoft.com/office/powerpoint/2010/main" val="21897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90953" y="582067"/>
            <a:ext cx="10410093" cy="6247864"/>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４　教科書による位置づけ（帝国書院）</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第３部第１章第４節「財政と私たち」</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２「国の支出と収入」</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⑴日本の税金のしくみの特色や課題を通して、　　</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国民生活を支える歳出と歳入の特色を理解　</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できる。</a:t>
            </a:r>
          </a:p>
          <a:p>
            <a:r>
              <a:rPr kumimoji="1" lang="ja-JP" altLang="en-US" sz="3600" b="1" dirty="0">
                <a:latin typeface="ＤＨＰ平成明朝体W3" panose="02020300000000000000" pitchFamily="18" charset="-128"/>
                <a:ea typeface="ＤＨＰ平成明朝体W3" panose="02020300000000000000" pitchFamily="18" charset="-128"/>
              </a:rPr>
              <a:t>　　⑵日本の歳出と歳入の現状や特色を踏まえ、</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効率と公正などの見方・考え方を働かせて、</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よりよい税制のあり方を考えることができ</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る。</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2000" dirty="0">
                <a:latin typeface="ＤＨＰ平成明朝体W3" panose="02020300000000000000" pitchFamily="18" charset="-128"/>
                <a:ea typeface="ＤＨＰ平成明朝体W3" panose="02020300000000000000" pitchFamily="18" charset="-128"/>
              </a:rPr>
              <a:t>　　　　　　　　　　</a:t>
            </a:r>
          </a:p>
        </p:txBody>
      </p:sp>
      <p:sp>
        <p:nvSpPr>
          <p:cNvPr id="3" name="テキスト ボックス 2">
            <a:extLst>
              <a:ext uri="{FF2B5EF4-FFF2-40B4-BE49-F238E27FC236}">
                <a16:creationId xmlns:a16="http://schemas.microsoft.com/office/drawing/2014/main" id="{BA8184A0-3625-4194-B977-A29EC5907756}"/>
              </a:ext>
            </a:extLst>
          </p:cNvPr>
          <p:cNvSpPr txBox="1"/>
          <p:nvPr/>
        </p:nvSpPr>
        <p:spPr>
          <a:xfrm>
            <a:off x="4645958" y="5872983"/>
            <a:ext cx="7994277" cy="369332"/>
          </a:xfrm>
          <a:prstGeom prst="rect">
            <a:avLst/>
          </a:prstGeom>
          <a:noFill/>
        </p:spPr>
        <p:txBody>
          <a:bodyPr wrap="square" rtlCol="0">
            <a:spAutoFit/>
          </a:bodyPr>
          <a:lstStyle/>
          <a:p>
            <a:r>
              <a:rPr kumimoji="1" lang="ja-JP" altLang="en-US" sz="1800" dirty="0">
                <a:latin typeface="ＤＨＰ平成明朝体W3" panose="02020300000000000000" pitchFamily="18" charset="-128"/>
                <a:ea typeface="ＤＨＰ平成明朝体W3" panose="02020300000000000000" pitchFamily="18" charset="-128"/>
              </a:rPr>
              <a:t>（帝国書院：「社会科　中学生の公民」年間指導計画案より引用）</a:t>
            </a:r>
            <a:endParaRPr kumimoji="1" lang="ja-JP" altLang="en-US" dirty="0"/>
          </a:p>
        </p:txBody>
      </p:sp>
    </p:spTree>
    <p:extLst>
      <p:ext uri="{BB962C8B-B14F-4D97-AF65-F5344CB8AC3E}">
        <p14:creationId xmlns:p14="http://schemas.microsoft.com/office/powerpoint/2010/main" val="412291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90953" y="1151910"/>
            <a:ext cx="10410093" cy="4308872"/>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① 総合的な学習の時間</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「私が市長だったら」</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2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・宇都宮学で学んだことを生かして、</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「自分が市長になった時の公約」</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を考えさせ、その内容をプレゼンテーションで　</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　発表した。　</a:t>
            </a:r>
            <a:endParaRPr kumimoji="1" lang="en-US" altLang="ja-JP" sz="3600" b="1" dirty="0">
              <a:latin typeface="ＤＨＰ平成明朝体W3" panose="02020300000000000000" pitchFamily="18" charset="-128"/>
              <a:ea typeface="ＤＨＰ平成明朝体W3" panose="02020300000000000000" pitchFamily="18" charset="-128"/>
            </a:endParaRPr>
          </a:p>
        </p:txBody>
      </p:sp>
    </p:spTree>
    <p:extLst>
      <p:ext uri="{BB962C8B-B14F-4D97-AF65-F5344CB8AC3E}">
        <p14:creationId xmlns:p14="http://schemas.microsoft.com/office/powerpoint/2010/main" val="180250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D9245E-240A-4939-8539-56D48F7F106A}"/>
              </a:ext>
            </a:extLst>
          </p:cNvPr>
          <p:cNvSpPr txBox="1"/>
          <p:nvPr/>
        </p:nvSpPr>
        <p:spPr>
          <a:xfrm>
            <a:off x="890953" y="582067"/>
            <a:ext cx="10410093" cy="1785104"/>
          </a:xfrm>
          <a:prstGeom prst="rect">
            <a:avLst/>
          </a:prstGeom>
          <a:noFill/>
        </p:spPr>
        <p:txBody>
          <a:bodyPr wrap="square" rtlCol="0">
            <a:spAutoFit/>
          </a:bodyPr>
          <a:lstStyle/>
          <a:p>
            <a:r>
              <a:rPr kumimoji="1" lang="ja-JP" altLang="en-US" sz="3600" b="1" dirty="0">
                <a:latin typeface="ＤＨＰ平成明朝体W3" panose="02020300000000000000" pitchFamily="18" charset="-128"/>
                <a:ea typeface="ＤＨＰ平成明朝体W3" panose="02020300000000000000" pitchFamily="18" charset="-128"/>
              </a:rPr>
              <a:t>５　実践の概要</a:t>
            </a:r>
            <a:endParaRPr kumimoji="1" lang="en-US" altLang="ja-JP" sz="3600" b="1" dirty="0">
              <a:latin typeface="ＤＨＰ平成明朝体W3" panose="02020300000000000000" pitchFamily="18" charset="-128"/>
              <a:ea typeface="ＤＨＰ平成明朝体W3" panose="02020300000000000000" pitchFamily="18" charset="-128"/>
            </a:endParaRPr>
          </a:p>
          <a:p>
            <a:endParaRPr kumimoji="1" lang="en-US" altLang="ja-JP" sz="1000" b="1" dirty="0">
              <a:latin typeface="ＤＨＰ平成明朝体W3" panose="02020300000000000000" pitchFamily="18" charset="-128"/>
              <a:ea typeface="ＤＨＰ平成明朝体W3" panose="02020300000000000000" pitchFamily="18" charset="-128"/>
            </a:endParaRPr>
          </a:p>
          <a:p>
            <a:r>
              <a:rPr kumimoji="1" lang="ja-JP" altLang="en-US" sz="3600" b="1" dirty="0">
                <a:latin typeface="ＤＨＰ平成明朝体W3" panose="02020300000000000000" pitchFamily="18" charset="-128"/>
                <a:ea typeface="ＤＨＰ平成明朝体W3" panose="02020300000000000000" pitchFamily="18" charset="-128"/>
              </a:rPr>
              <a:t>① 総合的な学習の時間「私が市長だったら」</a:t>
            </a:r>
            <a:endParaRPr kumimoji="1" lang="en-US" altLang="ja-JP" sz="3600" b="1" dirty="0">
              <a:latin typeface="ＤＨＰ平成明朝体W3" panose="02020300000000000000" pitchFamily="18" charset="-128"/>
              <a:ea typeface="ＤＨＰ平成明朝体W3" panose="02020300000000000000" pitchFamily="18" charset="-128"/>
            </a:endParaRPr>
          </a:p>
          <a:p>
            <a:r>
              <a:rPr kumimoji="1" lang="ja-JP" altLang="en-US" sz="2800" b="1" dirty="0">
                <a:latin typeface="ＤＨＰ平成明朝体W3" panose="02020300000000000000" pitchFamily="18" charset="-128"/>
                <a:ea typeface="ＤＨＰ平成明朝体W3" panose="02020300000000000000" pitchFamily="18" charset="-128"/>
              </a:rPr>
              <a:t>　具体的な政策の例</a:t>
            </a:r>
            <a:endParaRPr kumimoji="1" lang="ja-JP" altLang="en-US" sz="2800" dirty="0">
              <a:latin typeface="ＤＨＰ平成明朝体W3" panose="02020300000000000000" pitchFamily="18" charset="-128"/>
              <a:ea typeface="ＤＨＰ平成明朝体W3" panose="02020300000000000000" pitchFamily="18" charset="-128"/>
            </a:endParaRPr>
          </a:p>
        </p:txBody>
      </p:sp>
      <p:pic>
        <p:nvPicPr>
          <p:cNvPr id="8" name="図 7">
            <a:extLst>
              <a:ext uri="{FF2B5EF4-FFF2-40B4-BE49-F238E27FC236}">
                <a16:creationId xmlns:a16="http://schemas.microsoft.com/office/drawing/2014/main" id="{4177D360-534A-4111-83AF-CEEA20BF6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445" y="2367171"/>
            <a:ext cx="6939516" cy="3908762"/>
          </a:xfrm>
          <a:prstGeom prst="rect">
            <a:avLst/>
          </a:prstGeom>
        </p:spPr>
      </p:pic>
    </p:spTree>
    <p:extLst>
      <p:ext uri="{BB962C8B-B14F-4D97-AF65-F5344CB8AC3E}">
        <p14:creationId xmlns:p14="http://schemas.microsoft.com/office/powerpoint/2010/main" val="5156061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5FE256C1-2E80-4925-905F-4C448101F01A}"/>
</file>

<file path=customXml/itemProps2.xml><?xml version="1.0" encoding="utf-8"?>
<ds:datastoreItem xmlns:ds="http://schemas.openxmlformats.org/officeDocument/2006/customXml" ds:itemID="{34AEF7D7-3100-4270-8CBA-A297A318D179}"/>
</file>

<file path=customXml/itemProps3.xml><?xml version="1.0" encoding="utf-8"?>
<ds:datastoreItem xmlns:ds="http://schemas.openxmlformats.org/officeDocument/2006/customXml" ds:itemID="{BDBEAA38-0F8B-48D2-BBE1-0B0174E18901}"/>
</file>

<file path=docProps/app.xml><?xml version="1.0" encoding="utf-8"?>
<Properties xmlns="http://schemas.openxmlformats.org/officeDocument/2006/extended-properties" xmlns:vt="http://schemas.openxmlformats.org/officeDocument/2006/docPropsVTypes">
  <Template>Organic</Template>
  <TotalTime>1204</TotalTime>
  <Words>3802</Words>
  <Application>Microsoft Office PowerPoint</Application>
  <PresentationFormat>ワイド画面</PresentationFormat>
  <Paragraphs>407</Paragraphs>
  <Slides>25</Slides>
  <Notes>25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ＤＨＰ平成明朝体W3</vt:lpstr>
      <vt:lpstr>ＭＳ Ｐゴシック</vt:lpstr>
      <vt:lpstr>游ゴシック</vt:lpstr>
      <vt:lpstr>Arial</vt:lpstr>
      <vt:lpstr>Garamond</vt:lpstr>
      <vt:lpstr>オーガニック</vt:lpstr>
      <vt:lpstr>令和７年度 　租税教育セミナー実践報告 －私たちの市の財政と現状－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令和７年度 　租税教育セミナー実践報告</dc:title>
  <dc:creator>11j298</dc:creator>
  <cp:lastModifiedBy>杉村 暢介</cp:lastModifiedBy>
  <cp:revision>166</cp:revision>
  <cp:lastPrinted>2025-12-18T07:35:50Z</cp:lastPrinted>
  <dcterms:created xsi:type="dcterms:W3CDTF">2025-12-09T22:48:14Z</dcterms:created>
  <dcterms:modified xsi:type="dcterms:W3CDTF">2026-01-30T00:49:47Z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