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87" r:id="rId4"/>
  </p:sldMasterIdLst>
  <p:notesMasterIdLst>
    <p:notesMasterId r:id="rId18"/>
  </p:notesMasterIdLst>
  <p:sldIdLst>
    <p:sldId id="265" r:id="rId5"/>
    <p:sldId id="266" r:id="rId6"/>
    <p:sldId id="277" r:id="rId7"/>
    <p:sldId id="274" r:id="rId8"/>
    <p:sldId id="275" r:id="rId9"/>
    <p:sldId id="276" r:id="rId10"/>
    <p:sldId id="278" r:id="rId11"/>
    <p:sldId id="279" r:id="rId12"/>
    <p:sldId id="280" r:id="rId13"/>
    <p:sldId id="283" r:id="rId14"/>
    <p:sldId id="284" r:id="rId15"/>
    <p:sldId id="281" r:id="rId16"/>
    <p:sldId id="282" r:id="rId17"/>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F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1" d="100"/>
          <a:sy n="71"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420" cy="497676"/>
          </a:xfrm>
          <a:prstGeom prst="rect">
            <a:avLst/>
          </a:prstGeom>
        </p:spPr>
        <p:txBody>
          <a:bodyPr vert="horz" lIns="90571" tIns="45286" rIns="90571" bIns="4528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210" y="0"/>
            <a:ext cx="2949420" cy="497676"/>
          </a:xfrm>
          <a:prstGeom prst="rect">
            <a:avLst/>
          </a:prstGeom>
        </p:spPr>
        <p:txBody>
          <a:bodyPr vert="horz" lIns="90571" tIns="45286" rIns="90571" bIns="45286" rtlCol="0"/>
          <a:lstStyle>
            <a:lvl1pPr algn="r">
              <a:defRPr sz="1200"/>
            </a:lvl1pPr>
          </a:lstStyle>
          <a:p>
            <a:fld id="{0F4DA363-ABA5-4A10-98DF-0B88EC7968C5}" type="datetimeFigureOut">
              <a:rPr kumimoji="1" lang="ja-JP" altLang="en-US" smtClean="0"/>
              <a:t>2026/1/28</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0571" tIns="45286" rIns="90571" bIns="45286" rtlCol="0" anchor="ctr"/>
          <a:lstStyle/>
          <a:p>
            <a:endParaRPr lang="ja-JP" altLang="en-US"/>
          </a:p>
        </p:txBody>
      </p:sp>
      <p:sp>
        <p:nvSpPr>
          <p:cNvPr id="5" name="ノート プレースホルダー 4"/>
          <p:cNvSpPr>
            <a:spLocks noGrp="1"/>
          </p:cNvSpPr>
          <p:nvPr>
            <p:ph type="body" sz="quarter" idx="3"/>
          </p:nvPr>
        </p:nvSpPr>
        <p:spPr>
          <a:xfrm>
            <a:off x="680877" y="4783041"/>
            <a:ext cx="5445446" cy="3913683"/>
          </a:xfrm>
          <a:prstGeom prst="rect">
            <a:avLst/>
          </a:prstGeom>
        </p:spPr>
        <p:txBody>
          <a:bodyPr vert="horz" lIns="90571" tIns="45286" rIns="90571" bIns="4528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1662"/>
            <a:ext cx="2949420" cy="497676"/>
          </a:xfrm>
          <a:prstGeom prst="rect">
            <a:avLst/>
          </a:prstGeom>
        </p:spPr>
        <p:txBody>
          <a:bodyPr vert="horz" lIns="90571" tIns="45286" rIns="90571" bIns="4528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210" y="9441662"/>
            <a:ext cx="2949420" cy="497676"/>
          </a:xfrm>
          <a:prstGeom prst="rect">
            <a:avLst/>
          </a:prstGeom>
        </p:spPr>
        <p:txBody>
          <a:bodyPr vert="horz" lIns="90571" tIns="45286" rIns="90571" bIns="45286" rtlCol="0" anchor="b"/>
          <a:lstStyle>
            <a:lvl1pPr algn="r">
              <a:defRPr sz="1200"/>
            </a:lvl1pPr>
          </a:lstStyle>
          <a:p>
            <a:fld id="{8F72CE2A-57A8-495F-9875-058168550129}" type="slidenum">
              <a:rPr kumimoji="1" lang="ja-JP" altLang="en-US" smtClean="0"/>
              <a:t>‹#›</a:t>
            </a:fld>
            <a:endParaRPr kumimoji="1" lang="ja-JP" altLang="en-US"/>
          </a:p>
        </p:txBody>
      </p:sp>
    </p:spTree>
    <p:extLst>
      <p:ext uri="{BB962C8B-B14F-4D97-AF65-F5344CB8AC3E}">
        <p14:creationId xmlns:p14="http://schemas.microsoft.com/office/powerpoint/2010/main" val="2307076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4D65E3F-BA78-4DB3-84A1-B5AA35C47587}" type="datetimeFigureOut">
              <a:rPr kumimoji="1" lang="ja-JP" altLang="en-US" smtClean="0"/>
              <a:t>2026/1/28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919007-F818-42B2-BBA2-BA8693EFF0F4}" type="slidenum">
              <a:rPr kumimoji="1" lang="ja-JP" altLang="en-US" smtClean="0"/>
              <a:t>‹#›</a:t>
            </a:fld>
            <a:endParaRPr kumimoji="1" lang="ja-JP" altLang="en-US"/>
          </a:p>
        </p:txBody>
      </p:sp>
    </p:spTree>
    <p:extLst>
      <p:ext uri="{BB962C8B-B14F-4D97-AF65-F5344CB8AC3E}">
        <p14:creationId xmlns:p14="http://schemas.microsoft.com/office/powerpoint/2010/main" val="4206944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4D65E3F-BA78-4DB3-84A1-B5AA35C47587}" type="datetimeFigureOut">
              <a:rPr kumimoji="1" lang="ja-JP" altLang="en-US" smtClean="0"/>
              <a:t>2026/1/28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919007-F818-42B2-BBA2-BA8693EFF0F4}" type="slidenum">
              <a:rPr kumimoji="1" lang="ja-JP" altLang="en-US" smtClean="0"/>
              <a:t>‹#›</a:t>
            </a:fld>
            <a:endParaRPr kumimoji="1" lang="ja-JP" altLang="en-US"/>
          </a:p>
        </p:txBody>
      </p:sp>
    </p:spTree>
    <p:extLst>
      <p:ext uri="{BB962C8B-B14F-4D97-AF65-F5344CB8AC3E}">
        <p14:creationId xmlns:p14="http://schemas.microsoft.com/office/powerpoint/2010/main" val="227405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4D65E3F-BA78-4DB3-84A1-B5AA35C47587}" type="datetimeFigureOut">
              <a:rPr kumimoji="1" lang="ja-JP" altLang="en-US" smtClean="0"/>
              <a:t>2026/1/28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919007-F818-42B2-BBA2-BA8693EFF0F4}" type="slidenum">
              <a:rPr kumimoji="1" lang="ja-JP" altLang="en-US" smtClean="0"/>
              <a:t>‹#›</a:t>
            </a:fld>
            <a:endParaRPr kumimoji="1" lang="ja-JP"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06878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54D65E3F-BA78-4DB3-84A1-B5AA35C47587}" type="datetimeFigureOut">
              <a:rPr kumimoji="1" lang="ja-JP" altLang="en-US" smtClean="0"/>
              <a:t>2026/1/28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919007-F818-42B2-BBA2-BA8693EFF0F4}" type="slidenum">
              <a:rPr kumimoji="1" lang="ja-JP" altLang="en-US" smtClean="0"/>
              <a:t>‹#›</a:t>
            </a:fld>
            <a:endParaRPr kumimoji="1" lang="ja-JP" altLang="en-US"/>
          </a:p>
        </p:txBody>
      </p:sp>
    </p:spTree>
    <p:extLst>
      <p:ext uri="{BB962C8B-B14F-4D97-AF65-F5344CB8AC3E}">
        <p14:creationId xmlns:p14="http://schemas.microsoft.com/office/powerpoint/2010/main" val="3884928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54D65E3F-BA78-4DB3-84A1-B5AA35C47587}" type="datetimeFigureOut">
              <a:rPr kumimoji="1" lang="ja-JP" altLang="en-US" smtClean="0"/>
              <a:t>2026/1/28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919007-F818-42B2-BBA2-BA8693EFF0F4}" type="slidenum">
              <a:rPr kumimoji="1" lang="ja-JP" altLang="en-US" smtClean="0"/>
              <a:t>‹#›</a:t>
            </a:fld>
            <a:endParaRPr kumimoji="1" lang="ja-JP"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59229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54D65E3F-BA78-4DB3-84A1-B5AA35C47587}" type="datetimeFigureOut">
              <a:rPr kumimoji="1" lang="ja-JP" altLang="en-US" smtClean="0"/>
              <a:t>2026/1/28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919007-F818-42B2-BBA2-BA8693EFF0F4}" type="slidenum">
              <a:rPr kumimoji="1" lang="ja-JP" altLang="en-US" smtClean="0"/>
              <a:t>‹#›</a:t>
            </a:fld>
            <a:endParaRPr kumimoji="1" lang="ja-JP" altLang="en-US"/>
          </a:p>
        </p:txBody>
      </p:sp>
    </p:spTree>
    <p:extLst>
      <p:ext uri="{BB962C8B-B14F-4D97-AF65-F5344CB8AC3E}">
        <p14:creationId xmlns:p14="http://schemas.microsoft.com/office/powerpoint/2010/main" val="386466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4D65E3F-BA78-4DB3-84A1-B5AA35C47587}" type="datetimeFigureOut">
              <a:rPr kumimoji="1" lang="ja-JP" altLang="en-US" smtClean="0"/>
              <a:t>2026/1/28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919007-F818-42B2-BBA2-BA8693EFF0F4}" type="slidenum">
              <a:rPr kumimoji="1" lang="ja-JP" altLang="en-US" smtClean="0"/>
              <a:t>‹#›</a:t>
            </a:fld>
            <a:endParaRPr kumimoji="1" lang="ja-JP" altLang="en-US"/>
          </a:p>
        </p:txBody>
      </p:sp>
    </p:spTree>
    <p:extLst>
      <p:ext uri="{BB962C8B-B14F-4D97-AF65-F5344CB8AC3E}">
        <p14:creationId xmlns:p14="http://schemas.microsoft.com/office/powerpoint/2010/main" val="3522978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4D65E3F-BA78-4DB3-84A1-B5AA35C47587}" type="datetimeFigureOut">
              <a:rPr kumimoji="1" lang="ja-JP" altLang="en-US" smtClean="0"/>
              <a:t>2026/1/28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919007-F818-42B2-BBA2-BA8693EFF0F4}" type="slidenum">
              <a:rPr kumimoji="1" lang="ja-JP" altLang="en-US" smtClean="0"/>
              <a:t>‹#›</a:t>
            </a:fld>
            <a:endParaRPr kumimoji="1" lang="ja-JP" altLang="en-US"/>
          </a:p>
        </p:txBody>
      </p:sp>
    </p:spTree>
    <p:extLst>
      <p:ext uri="{BB962C8B-B14F-4D97-AF65-F5344CB8AC3E}">
        <p14:creationId xmlns:p14="http://schemas.microsoft.com/office/powerpoint/2010/main" val="2131910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ltLang="ja-JP"/>
              <a:pPr/>
              <a:t>1/28/2026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422681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4D65E3F-BA78-4DB3-84A1-B5AA35C47587}" type="datetimeFigureOut">
              <a:rPr kumimoji="1" lang="ja-JP" altLang="en-US" smtClean="0"/>
              <a:t>2026/1/28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919007-F818-42B2-BBA2-BA8693EFF0F4}" type="slidenum">
              <a:rPr kumimoji="1" lang="ja-JP" altLang="en-US" smtClean="0"/>
              <a:t>‹#›</a:t>
            </a:fld>
            <a:endParaRPr kumimoji="1" lang="ja-JP" altLang="en-US"/>
          </a:p>
        </p:txBody>
      </p:sp>
    </p:spTree>
    <p:extLst>
      <p:ext uri="{BB962C8B-B14F-4D97-AF65-F5344CB8AC3E}">
        <p14:creationId xmlns:p14="http://schemas.microsoft.com/office/powerpoint/2010/main" val="321232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4D65E3F-BA78-4DB3-84A1-B5AA35C47587}" type="datetimeFigureOut">
              <a:rPr kumimoji="1" lang="ja-JP" altLang="en-US" smtClean="0"/>
              <a:t>2026/1/28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919007-F818-42B2-BBA2-BA8693EFF0F4}" type="slidenum">
              <a:rPr kumimoji="1" lang="ja-JP" altLang="en-US" smtClean="0"/>
              <a:t>‹#›</a:t>
            </a:fld>
            <a:endParaRPr kumimoji="1" lang="ja-JP" altLang="en-US"/>
          </a:p>
        </p:txBody>
      </p:sp>
    </p:spTree>
    <p:extLst>
      <p:ext uri="{BB962C8B-B14F-4D97-AF65-F5344CB8AC3E}">
        <p14:creationId xmlns:p14="http://schemas.microsoft.com/office/powerpoint/2010/main" val="1124016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4D65E3F-BA78-4DB3-84A1-B5AA35C47587}" type="datetimeFigureOut">
              <a:rPr kumimoji="1" lang="ja-JP" altLang="en-US" smtClean="0"/>
              <a:t>2026/1/28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919007-F818-42B2-BBA2-BA8693EFF0F4}" type="slidenum">
              <a:rPr kumimoji="1" lang="ja-JP" altLang="en-US" smtClean="0"/>
              <a:t>‹#›</a:t>
            </a:fld>
            <a:endParaRPr kumimoji="1" lang="ja-JP" altLang="en-US"/>
          </a:p>
        </p:txBody>
      </p:sp>
    </p:spTree>
    <p:extLst>
      <p:ext uri="{BB962C8B-B14F-4D97-AF65-F5344CB8AC3E}">
        <p14:creationId xmlns:p14="http://schemas.microsoft.com/office/powerpoint/2010/main" val="230448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4D65E3F-BA78-4DB3-84A1-B5AA35C47587}" type="datetimeFigureOut">
              <a:rPr kumimoji="1" lang="ja-JP" altLang="en-US" smtClean="0"/>
              <a:t>2026/1/28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919007-F818-42B2-BBA2-BA8693EFF0F4}" type="slidenum">
              <a:rPr kumimoji="1" lang="ja-JP" altLang="en-US" smtClean="0"/>
              <a:t>‹#›</a:t>
            </a:fld>
            <a:endParaRPr kumimoji="1" lang="ja-JP" altLang="en-US"/>
          </a:p>
        </p:txBody>
      </p:sp>
    </p:spTree>
    <p:extLst>
      <p:ext uri="{BB962C8B-B14F-4D97-AF65-F5344CB8AC3E}">
        <p14:creationId xmlns:p14="http://schemas.microsoft.com/office/powerpoint/2010/main" val="91980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4D65E3F-BA78-4DB3-84A1-B5AA35C47587}" type="datetimeFigureOut">
              <a:rPr kumimoji="1" lang="ja-JP" altLang="en-US" smtClean="0"/>
              <a:t>2026/1/28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919007-F818-42B2-BBA2-BA8693EFF0F4}" type="slidenum">
              <a:rPr kumimoji="1" lang="ja-JP" altLang="en-US" smtClean="0"/>
              <a:t>‹#›</a:t>
            </a:fld>
            <a:endParaRPr kumimoji="1" lang="ja-JP" altLang="en-US"/>
          </a:p>
        </p:txBody>
      </p:sp>
    </p:spTree>
    <p:extLst>
      <p:ext uri="{BB962C8B-B14F-4D97-AF65-F5344CB8AC3E}">
        <p14:creationId xmlns:p14="http://schemas.microsoft.com/office/powerpoint/2010/main" val="1548739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65E3F-BA78-4DB3-84A1-B5AA35C47587}" type="datetimeFigureOut">
              <a:rPr kumimoji="1" lang="ja-JP" altLang="en-US" smtClean="0"/>
              <a:t>2026/1/28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919007-F818-42B2-BBA2-BA8693EFF0F4}" type="slidenum">
              <a:rPr kumimoji="1" lang="ja-JP" altLang="en-US" smtClean="0"/>
              <a:t>‹#›</a:t>
            </a:fld>
            <a:endParaRPr kumimoji="1" lang="ja-JP" altLang="en-US"/>
          </a:p>
        </p:txBody>
      </p:sp>
    </p:spTree>
    <p:extLst>
      <p:ext uri="{BB962C8B-B14F-4D97-AF65-F5344CB8AC3E}">
        <p14:creationId xmlns:p14="http://schemas.microsoft.com/office/powerpoint/2010/main" val="1625648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4D65E3F-BA78-4DB3-84A1-B5AA35C47587}" type="datetimeFigureOut">
              <a:rPr kumimoji="1" lang="ja-JP" altLang="en-US" smtClean="0"/>
              <a:t>2026/1/28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919007-F818-42B2-BBA2-BA8693EFF0F4}" type="slidenum">
              <a:rPr kumimoji="1" lang="ja-JP" altLang="en-US" smtClean="0"/>
              <a:t>‹#›</a:t>
            </a:fld>
            <a:endParaRPr kumimoji="1" lang="ja-JP" altLang="en-US"/>
          </a:p>
        </p:txBody>
      </p:sp>
    </p:spTree>
    <p:extLst>
      <p:ext uri="{BB962C8B-B14F-4D97-AF65-F5344CB8AC3E}">
        <p14:creationId xmlns:p14="http://schemas.microsoft.com/office/powerpoint/2010/main" val="3208519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4D65E3F-BA78-4DB3-84A1-B5AA35C47587}" type="datetimeFigureOut">
              <a:rPr kumimoji="1" lang="ja-JP" altLang="en-US" smtClean="0"/>
              <a:t>2026/1/28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919007-F818-42B2-BBA2-BA8693EFF0F4}" type="slidenum">
              <a:rPr kumimoji="1" lang="ja-JP" altLang="en-US" smtClean="0"/>
              <a:t>‹#›</a:t>
            </a:fld>
            <a:endParaRPr kumimoji="1" lang="ja-JP" altLang="en-US"/>
          </a:p>
        </p:txBody>
      </p:sp>
    </p:spTree>
    <p:extLst>
      <p:ext uri="{BB962C8B-B14F-4D97-AF65-F5344CB8AC3E}">
        <p14:creationId xmlns:p14="http://schemas.microsoft.com/office/powerpoint/2010/main" val="2356817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4D65E3F-BA78-4DB3-84A1-B5AA35C47587}" type="datetimeFigureOut">
              <a:rPr kumimoji="1" lang="ja-JP" altLang="en-US" smtClean="0"/>
              <a:t>2026/1/28</a:t>
            </a:fld>
            <a:endParaRPr kumimoji="1" lang="ja-JP"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919007-F818-42B2-BBA2-BA8693EFF0F4}" type="slidenum">
              <a:rPr kumimoji="1" lang="ja-JP" altLang="en-US" smtClean="0"/>
              <a:t>‹#›</a:t>
            </a:fld>
            <a:endParaRPr kumimoji="1" lang="ja-JP" altLang="en-US"/>
          </a:p>
        </p:txBody>
      </p:sp>
    </p:spTree>
    <p:extLst>
      <p:ext uri="{BB962C8B-B14F-4D97-AF65-F5344CB8AC3E}">
        <p14:creationId xmlns:p14="http://schemas.microsoft.com/office/powerpoint/2010/main" val="3853333138"/>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7.jpg"/><Relationship Id="rId2" Type="http://schemas.openxmlformats.org/officeDocument/2006/relationships/image" Target="../media/image23.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314206C-CA78-68A4-030E-4796C92E8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正方形/長方形 9">
            <a:extLst>
              <a:ext uri="{FF2B5EF4-FFF2-40B4-BE49-F238E27FC236}">
                <a16:creationId xmlns:a16="http://schemas.microsoft.com/office/drawing/2014/main" id="{911051C5-02A8-4262-83DA-658B57129845}"/>
              </a:ext>
            </a:extLst>
          </p:cNvPr>
          <p:cNvSpPr/>
          <p:nvPr/>
        </p:nvSpPr>
        <p:spPr>
          <a:xfrm>
            <a:off x="375781" y="2020710"/>
            <a:ext cx="11398685" cy="2376035"/>
          </a:xfrm>
          <a:prstGeom prst="rect">
            <a:avLst/>
          </a:prstGeom>
          <a:ln>
            <a:noFill/>
          </a:ln>
          <a:scene3d>
            <a:camera prst="orthographicFront"/>
            <a:lightRig rig="threePt" dir="t"/>
          </a:scene3d>
          <a:sp3d>
            <a:bevelT w="114300"/>
          </a:sp3d>
        </p:spPr>
        <p:txBody>
          <a:bodyPr wrap="square">
            <a:spAutoFit/>
          </a:bodyPr>
          <a:lstStyle/>
          <a:p>
            <a:pPr algn="ctr">
              <a:lnSpc>
                <a:spcPct val="130000"/>
              </a:lnSpc>
            </a:pPr>
            <a:r>
              <a:rPr lang="ja-JP" altLang="en-US" sz="4400" b="1" spc="300" dirty="0">
                <a:solidFill>
                  <a:srgbClr val="00B050"/>
                </a:solidFill>
                <a:effectLst>
                  <a:glow rad="266700">
                    <a:schemeClr val="bg1"/>
                  </a:glow>
                </a:effectLst>
                <a:latin typeface="UD デジタル 教科書体 NP" panose="02020400000000000000" pitchFamily="18" charset="-128"/>
                <a:ea typeface="UD デジタル 教科書体 NP" panose="02020400000000000000" pitchFamily="18" charset="-128"/>
              </a:rPr>
              <a:t>小学校における</a:t>
            </a:r>
            <a:endParaRPr lang="en-US" altLang="ja-JP" sz="4400" b="1" spc="300" dirty="0">
              <a:solidFill>
                <a:srgbClr val="00B050"/>
              </a:solidFill>
              <a:effectLst>
                <a:glow rad="266700">
                  <a:schemeClr val="bg1"/>
                </a:glow>
              </a:effectLst>
              <a:latin typeface="UD デジタル 教科書体 NP" panose="02020400000000000000" pitchFamily="18" charset="-128"/>
              <a:ea typeface="UD デジタル 教科書体 NP" panose="02020400000000000000" pitchFamily="18" charset="-128"/>
            </a:endParaRPr>
          </a:p>
          <a:p>
            <a:pPr algn="ctr">
              <a:lnSpc>
                <a:spcPct val="130000"/>
              </a:lnSpc>
            </a:pPr>
            <a:r>
              <a:rPr lang="ja-JP" altLang="en-US" sz="4400" b="1" spc="300" dirty="0">
                <a:solidFill>
                  <a:srgbClr val="00B050"/>
                </a:solidFill>
                <a:effectLst>
                  <a:glow rad="266700">
                    <a:schemeClr val="bg1"/>
                  </a:glow>
                </a:effectLst>
                <a:latin typeface="UD デジタル 教科書体 NP" panose="02020400000000000000" pitchFamily="18" charset="-128"/>
                <a:ea typeface="UD デジタル 教科書体 NP" panose="02020400000000000000" pitchFamily="18" charset="-128"/>
              </a:rPr>
              <a:t>租税教育の実践報告</a:t>
            </a:r>
            <a:endParaRPr lang="en-US" altLang="ja-JP" sz="4400" b="1" spc="300" dirty="0">
              <a:solidFill>
                <a:srgbClr val="00B050"/>
              </a:solidFill>
              <a:effectLst>
                <a:glow rad="266700">
                  <a:schemeClr val="bg1"/>
                </a:glow>
              </a:effectLst>
              <a:latin typeface="UD デジタル 教科書体 NP" panose="02020400000000000000" pitchFamily="18" charset="-128"/>
              <a:ea typeface="UD デジタル 教科書体 NP" panose="02020400000000000000" pitchFamily="18" charset="-128"/>
            </a:endParaRPr>
          </a:p>
          <a:p>
            <a:pPr algn="ctr">
              <a:lnSpc>
                <a:spcPct val="130000"/>
              </a:lnSpc>
            </a:pPr>
            <a:r>
              <a:rPr lang="ja-JP" altLang="en-US" sz="2800" b="1" spc="300" dirty="0">
                <a:solidFill>
                  <a:srgbClr val="00B050"/>
                </a:solidFill>
                <a:effectLst>
                  <a:glow rad="266700">
                    <a:schemeClr val="bg1"/>
                  </a:glow>
                </a:effectLst>
                <a:latin typeface="UD デジタル 教科書体 NP" panose="02020400000000000000" pitchFamily="18" charset="-128"/>
                <a:ea typeface="UD デジタル 教科書体 NP" panose="02020400000000000000" pitchFamily="18" charset="-128"/>
              </a:rPr>
              <a:t>～ふるさと納税から、税と自身との「つながり」を考える～</a:t>
            </a:r>
          </a:p>
        </p:txBody>
      </p:sp>
      <p:sp>
        <p:nvSpPr>
          <p:cNvPr id="11" name="六角形 10">
            <a:extLst>
              <a:ext uri="{FF2B5EF4-FFF2-40B4-BE49-F238E27FC236}">
                <a16:creationId xmlns:a16="http://schemas.microsoft.com/office/drawing/2014/main" id="{2CEEFDAB-A717-4F85-9271-FF16FF3CEDF5}"/>
              </a:ext>
            </a:extLst>
          </p:cNvPr>
          <p:cNvSpPr/>
          <p:nvPr/>
        </p:nvSpPr>
        <p:spPr>
          <a:xfrm>
            <a:off x="4287415" y="1470124"/>
            <a:ext cx="3617175" cy="432000"/>
          </a:xfrm>
          <a:prstGeom prst="hexagon">
            <a:avLst>
              <a:gd name="adj" fmla="val 28562"/>
              <a:gd name="vf" fmla="val 115470"/>
            </a:avLst>
          </a:prstGeom>
          <a:solidFill>
            <a:srgbClr val="00B050"/>
          </a:solidFill>
        </p:spPr>
        <p:txBody>
          <a:bodyPr wrap="none" anchor="ctr">
            <a:noAutofit/>
          </a:bodyPr>
          <a:lstStyle/>
          <a:p>
            <a:pPr algn="ctr"/>
            <a:r>
              <a:rPr lang="ja-JP" altLang="en-US" b="1" dirty="0">
                <a:solidFill>
                  <a:schemeClr val="bg1"/>
                </a:solidFill>
                <a:latin typeface="UD デジタル 教科書体 NP" panose="02020400000000000000" pitchFamily="18" charset="-128"/>
                <a:ea typeface="UD デジタル 教科書体 NP" panose="02020400000000000000" pitchFamily="18" charset="-128"/>
              </a:rPr>
              <a:t>令和７年度　租税教育セミナー</a:t>
            </a:r>
            <a:endParaRPr lang="en-US" altLang="ja-JP" b="1" dirty="0">
              <a:solidFill>
                <a:schemeClr val="bg1"/>
              </a:solidFill>
              <a:latin typeface="UD デジタル 教科書体 NP" panose="02020400000000000000" pitchFamily="18" charset="-128"/>
              <a:ea typeface="UD デジタル 教科書体 NP" panose="02020400000000000000" pitchFamily="18" charset="-128"/>
            </a:endParaRPr>
          </a:p>
        </p:txBody>
      </p:sp>
      <p:sp>
        <p:nvSpPr>
          <p:cNvPr id="3" name="正方形/長方形 2">
            <a:extLst>
              <a:ext uri="{FF2B5EF4-FFF2-40B4-BE49-F238E27FC236}">
                <a16:creationId xmlns:a16="http://schemas.microsoft.com/office/drawing/2014/main" id="{73020CEF-66B8-B373-7D77-7B7803F05BDF}"/>
              </a:ext>
            </a:extLst>
          </p:cNvPr>
          <p:cNvSpPr/>
          <p:nvPr/>
        </p:nvSpPr>
        <p:spPr>
          <a:xfrm>
            <a:off x="1150217" y="227733"/>
            <a:ext cx="4122173" cy="461665"/>
          </a:xfrm>
          <a:prstGeom prst="rect">
            <a:avLst/>
          </a:prstGeom>
          <a:noFill/>
          <a:effectLst>
            <a:glow rad="165100">
              <a:schemeClr val="bg1">
                <a:alpha val="40000"/>
              </a:schemeClr>
            </a:glow>
          </a:effectLst>
        </p:spPr>
        <p:txBody>
          <a:bodyPr wrap="square" lIns="91440" tIns="45720" rIns="91440" bIns="45720">
            <a:spAutoFit/>
          </a:bodyPr>
          <a:lstStyle/>
          <a:p>
            <a:r>
              <a:rPr lang="ja-JP" altLang="en-US" sz="2400" b="1" spc="300" dirty="0">
                <a:effectLst>
                  <a:glow rad="266700">
                    <a:schemeClr val="bg1"/>
                  </a:glow>
                </a:effectLst>
                <a:latin typeface="UD デジタル 教科書体 NK-B" panose="02020700000000000000" pitchFamily="18" charset="-128"/>
                <a:ea typeface="UD デジタル 教科書体 NK-B" panose="02020700000000000000" pitchFamily="18" charset="-128"/>
              </a:rPr>
              <a:t>国税庁</a:t>
            </a:r>
            <a:r>
              <a:rPr lang="en-US" altLang="ja-JP" sz="2400" b="1" spc="300" dirty="0">
                <a:effectLst>
                  <a:glow rad="266700">
                    <a:schemeClr val="bg1"/>
                  </a:glow>
                </a:effectLst>
                <a:latin typeface="UD デジタル 教科書体 NK-B" panose="02020700000000000000" pitchFamily="18" charset="-128"/>
                <a:ea typeface="UD デジタル 教科書体 NK-B" panose="02020700000000000000" pitchFamily="18" charset="-128"/>
              </a:rPr>
              <a:t>〈</a:t>
            </a:r>
            <a:r>
              <a:rPr lang="ja-JP" altLang="en-US" sz="2400" b="1" spc="300" dirty="0">
                <a:effectLst>
                  <a:glow rad="266700">
                    <a:schemeClr val="bg1"/>
                  </a:glow>
                </a:effectLst>
                <a:latin typeface="UD デジタル 教科書体 NK-B" panose="02020700000000000000" pitchFamily="18" charset="-128"/>
                <a:ea typeface="UD デジタル 教科書体 NK-B" panose="02020700000000000000" pitchFamily="18" charset="-128"/>
              </a:rPr>
              <a:t>租税教育用教材</a:t>
            </a:r>
            <a:r>
              <a:rPr lang="en-US" altLang="ja-JP" sz="2400" b="1" spc="300" dirty="0">
                <a:effectLst>
                  <a:glow rad="266700">
                    <a:schemeClr val="bg1"/>
                  </a:glow>
                </a:effectLst>
                <a:latin typeface="UD デジタル 教科書体 NK-B" panose="02020700000000000000" pitchFamily="18" charset="-128"/>
                <a:ea typeface="UD デジタル 教科書体 NK-B" panose="02020700000000000000" pitchFamily="18" charset="-128"/>
              </a:rPr>
              <a:t>〉</a:t>
            </a:r>
            <a:endParaRPr lang="ja-JP" altLang="en-US" sz="2400" b="1" cap="none" spc="0" dirty="0">
              <a:ln w="0"/>
              <a:effectLst>
                <a:outerShdw blurRad="38100" dist="19050" dir="2700000" algn="tl" rotWithShape="0">
                  <a:schemeClr val="dk1">
                    <a:alpha val="40000"/>
                  </a:schemeClr>
                </a:outerShdw>
              </a:effectLst>
              <a:latin typeface="UD デジタル 教科書体 NK-B" panose="02020700000000000000" pitchFamily="18" charset="-128"/>
              <a:ea typeface="UD デジタル 教科書体 NK-B" panose="02020700000000000000" pitchFamily="18" charset="-128"/>
            </a:endParaRPr>
          </a:p>
        </p:txBody>
      </p:sp>
      <p:pic>
        <p:nvPicPr>
          <p:cNvPr id="1026" name="Picture 2">
            <a:extLst>
              <a:ext uri="{FF2B5EF4-FFF2-40B4-BE49-F238E27FC236}">
                <a16:creationId xmlns:a16="http://schemas.microsoft.com/office/drawing/2014/main" id="{E2040E71-8AF8-C509-71F2-FC8005B31AB4}"/>
              </a:ext>
            </a:extLst>
          </p:cNvPr>
          <p:cNvPicPr>
            <a:picLocks noChangeAspect="1" noChangeArrowheads="1"/>
          </p:cNvPicPr>
          <p:nvPr/>
        </p:nvPicPr>
        <p:blipFill rotWithShape="1">
          <a:blip r:embed="rId3" cstate="email">
            <a:duotone>
              <a:srgbClr val="84ACB6">
                <a:shade val="45000"/>
                <a:satMod val="135000"/>
              </a:srgbClr>
              <a:prstClr val="white"/>
            </a:duotone>
            <a:extLst>
              <a:ext uri="{BEBA8EAE-BF5A-486C-A8C5-ECC9F3942E4B}">
                <a14:imgProps xmlns:a14="http://schemas.microsoft.com/office/drawing/2010/main">
                  <a14:imgLayer r:embed="rId4">
                    <a14:imgEffect>
                      <a14:backgroundRemoval t="1220" b="97561" l="0" r="100000">
                        <a14:foregroundMark x1="17797" y1="79268" x2="17797" y2="79268"/>
                        <a14:foregroundMark x1="27966" y1="73171" x2="27966" y2="73171"/>
                        <a14:foregroundMark x1="41525" y1="50000" x2="41525" y2="50000"/>
                        <a14:foregroundMark x1="40678" y1="17073" x2="40678" y2="17073"/>
                        <a14:foregroundMark x1="67797" y1="17073" x2="67797" y2="17073"/>
                        <a14:foregroundMark x1="50847" y1="35366" x2="51695" y2="35366"/>
                        <a14:foregroundMark x1="60169" y1="40244" x2="60169" y2="40244"/>
                        <a14:foregroundMark x1="81356" y1="46341" x2="81356" y2="46341"/>
                        <a14:foregroundMark x1="72034" y1="71951" x2="72034" y2="71951"/>
                        <a14:foregroundMark x1="82203" y1="84146" x2="82203" y2="84146"/>
                      </a14:backgroundRemoval>
                    </a14:imgEffect>
                  </a14:imgLayer>
                </a14:imgProps>
              </a:ext>
              <a:ext uri="{28A0092B-C50C-407E-A947-70E740481C1C}">
                <a14:useLocalDpi xmlns:a14="http://schemas.microsoft.com/office/drawing/2010/main"/>
              </a:ext>
            </a:extLst>
          </a:blip>
          <a:srcRect/>
          <a:stretch/>
        </p:blipFill>
        <p:spPr bwMode="auto">
          <a:xfrm>
            <a:off x="197199" y="58084"/>
            <a:ext cx="953019" cy="660948"/>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3">
            <a:extLst>
              <a:ext uri="{FF2B5EF4-FFF2-40B4-BE49-F238E27FC236}">
                <a16:creationId xmlns:a16="http://schemas.microsoft.com/office/drawing/2014/main" id="{C78FA639-D043-4C8E-B5DF-74F0BF1F0C8D}"/>
              </a:ext>
            </a:extLst>
          </p:cNvPr>
          <p:cNvSpPr txBox="1"/>
          <p:nvPr/>
        </p:nvSpPr>
        <p:spPr>
          <a:xfrm>
            <a:off x="3974937" y="4708813"/>
            <a:ext cx="4284345" cy="1320874"/>
          </a:xfrm>
          <a:prstGeom prst="rect">
            <a:avLst/>
          </a:prstGeom>
          <a:effectLst>
            <a:glow rad="1371600">
              <a:schemeClr val="bg1">
                <a:alpha val="40000"/>
              </a:schemeClr>
            </a:glow>
          </a:effectLst>
        </p:spPr>
        <p:txBody>
          <a:bodyPr vert="horz" wrap="square" lIns="0" tIns="48260" rIns="0" bIns="0" rtlCol="0">
            <a:spAutoFit/>
          </a:bodyPr>
          <a:lstStyle/>
          <a:p>
            <a:pPr marL="25400" algn="ctr">
              <a:spcBef>
                <a:spcPts val="380"/>
              </a:spcBef>
            </a:pPr>
            <a:endParaRPr lang="en-US" sz="2000" b="1" spc="300" dirty="0">
              <a:solidFill>
                <a:srgbClr val="0097D0"/>
              </a:solidFill>
              <a:effectLst>
                <a:glow rad="266700">
                  <a:schemeClr val="bg1"/>
                </a:glow>
              </a:effectLst>
              <a:latin typeface="Meiryo UI" panose="020B0604030504040204" pitchFamily="50" charset="-128"/>
              <a:ea typeface="Meiryo UI" panose="020B0604030504040204" pitchFamily="50" charset="-128"/>
              <a:cs typeface="Meiryo UI"/>
            </a:endParaRPr>
          </a:p>
          <a:p>
            <a:pPr marL="25400" algn="ctr">
              <a:spcBef>
                <a:spcPts val="380"/>
              </a:spcBef>
            </a:pPr>
            <a:r>
              <a:rPr lang="ja-JP" altLang="en-US" sz="2800" b="1" spc="300" dirty="0">
                <a:solidFill>
                  <a:srgbClr val="00B050"/>
                </a:solidFill>
                <a:effectLst>
                  <a:glow rad="266700">
                    <a:schemeClr val="bg1"/>
                  </a:glow>
                </a:effectLst>
                <a:latin typeface="UD デジタル 教科書体 NP" panose="02020400000000000000" pitchFamily="18" charset="-128"/>
                <a:ea typeface="UD デジタル 教科書体 NP" panose="02020400000000000000" pitchFamily="18" charset="-128"/>
              </a:rPr>
              <a:t>水戸市立河和田小学校</a:t>
            </a:r>
            <a:endParaRPr lang="en-US" sz="2800" b="1" spc="-20" dirty="0">
              <a:solidFill>
                <a:srgbClr val="00B050"/>
              </a:solidFill>
              <a:latin typeface="UD デジタル 教科書体 NP" panose="02020400000000000000" pitchFamily="18" charset="-128"/>
              <a:ea typeface="UD デジタル 教科書体 NP" panose="02020400000000000000" pitchFamily="18" charset="-128"/>
              <a:cs typeface="Meiryo UI"/>
            </a:endParaRPr>
          </a:p>
          <a:p>
            <a:pPr marL="25400" algn="ctr">
              <a:spcBef>
                <a:spcPts val="380"/>
              </a:spcBef>
            </a:pPr>
            <a:r>
              <a:rPr lang="ja-JP" altLang="en-US" sz="2800" b="1" spc="1000" dirty="0">
                <a:solidFill>
                  <a:srgbClr val="00B050"/>
                </a:solidFill>
                <a:effectLst>
                  <a:glow rad="266700">
                    <a:schemeClr val="bg1"/>
                  </a:glow>
                </a:effectLst>
                <a:latin typeface="UD デジタル 教科書体 NP" panose="02020400000000000000" pitchFamily="18" charset="-128"/>
                <a:ea typeface="UD デジタル 教科書体 NP" panose="02020400000000000000" pitchFamily="18" charset="-128"/>
              </a:rPr>
              <a:t>教諭　今川　浩一</a:t>
            </a:r>
            <a:endParaRPr sz="2000" spc="1000" dirty="0">
              <a:solidFill>
                <a:srgbClr val="00B050"/>
              </a:solidFill>
              <a:latin typeface="UD デジタル 教科書体 NP" panose="02020400000000000000" pitchFamily="18" charset="-128"/>
              <a:ea typeface="UD デジタル 教科書体 NP" panose="02020400000000000000" pitchFamily="18" charset="-128"/>
              <a:cs typeface="Meiryo UI"/>
            </a:endParaRPr>
          </a:p>
        </p:txBody>
      </p:sp>
    </p:spTree>
    <p:extLst>
      <p:ext uri="{BB962C8B-B14F-4D97-AF65-F5344CB8AC3E}">
        <p14:creationId xmlns:p14="http://schemas.microsoft.com/office/powerpoint/2010/main" val="283133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四角形: 1 つの角を丸める 33">
            <a:extLst>
              <a:ext uri="{FF2B5EF4-FFF2-40B4-BE49-F238E27FC236}">
                <a16:creationId xmlns:a16="http://schemas.microsoft.com/office/drawing/2014/main" id="{52629C00-3CD0-4267-867E-8D3203083230}"/>
              </a:ext>
            </a:extLst>
          </p:cNvPr>
          <p:cNvSpPr/>
          <p:nvPr/>
        </p:nvSpPr>
        <p:spPr>
          <a:xfrm flipH="1">
            <a:off x="-21702" y="116969"/>
            <a:ext cx="12252889" cy="6857999"/>
          </a:xfrm>
          <a:prstGeom prst="round1Rect">
            <a:avLst>
              <a:gd name="adj" fmla="val 48571"/>
            </a:avLst>
          </a:prstGeom>
          <a:pattFill prst="dkUpDiag">
            <a:fgClr>
              <a:schemeClr val="accent6">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UD デジタル 教科書体 NP" panose="02020400000000000000" pitchFamily="18" charset="-128"/>
              <a:ea typeface="UD デジタル 教科書体 NP" panose="02020400000000000000" pitchFamily="18" charset="-128"/>
            </a:endParaRPr>
          </a:p>
        </p:txBody>
      </p:sp>
      <p:sp>
        <p:nvSpPr>
          <p:cNvPr id="3" name="矢印: 五方向 2">
            <a:extLst>
              <a:ext uri="{FF2B5EF4-FFF2-40B4-BE49-F238E27FC236}">
                <a16:creationId xmlns:a16="http://schemas.microsoft.com/office/drawing/2014/main" id="{6D547761-BAC3-4471-AD06-F8393E0DA8D5}"/>
              </a:ext>
            </a:extLst>
          </p:cNvPr>
          <p:cNvSpPr/>
          <p:nvPr/>
        </p:nvSpPr>
        <p:spPr>
          <a:xfrm>
            <a:off x="143943" y="132599"/>
            <a:ext cx="4016994" cy="394282"/>
          </a:xfrm>
          <a:prstGeom prst="homePlat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１　租税教育の充実</a:t>
            </a:r>
            <a:endPar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6" name="矢印: 山形 5">
            <a:extLst>
              <a:ext uri="{FF2B5EF4-FFF2-40B4-BE49-F238E27FC236}">
                <a16:creationId xmlns:a16="http://schemas.microsoft.com/office/drawing/2014/main" id="{83386D2F-4882-4A64-8A93-BF62144ED2D0}"/>
              </a:ext>
            </a:extLst>
          </p:cNvPr>
          <p:cNvSpPr/>
          <p:nvPr/>
        </p:nvSpPr>
        <p:spPr>
          <a:xfrm>
            <a:off x="4032308" y="132599"/>
            <a:ext cx="4127383" cy="394282"/>
          </a:xfrm>
          <a:prstGeom prst="chevron">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２　授業実践の内容</a:t>
            </a:r>
            <a:endPar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8" name="矢印: 山形 7">
            <a:extLst>
              <a:ext uri="{FF2B5EF4-FFF2-40B4-BE49-F238E27FC236}">
                <a16:creationId xmlns:a16="http://schemas.microsoft.com/office/drawing/2014/main" id="{DD2B35C1-9522-4E41-B3B8-45B7C772649F}"/>
              </a:ext>
            </a:extLst>
          </p:cNvPr>
          <p:cNvSpPr/>
          <p:nvPr/>
        </p:nvSpPr>
        <p:spPr>
          <a:xfrm>
            <a:off x="8028263" y="132599"/>
            <a:ext cx="3694584" cy="394282"/>
          </a:xfrm>
          <a:prstGeom prst="chevr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３　</a:t>
            </a:r>
            <a:r>
              <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rPr>
              <a:t>成果と課題</a:t>
            </a:r>
          </a:p>
        </p:txBody>
      </p:sp>
      <p:sp>
        <p:nvSpPr>
          <p:cNvPr id="13" name="四角形: 角を丸くする 12">
            <a:extLst>
              <a:ext uri="{FF2B5EF4-FFF2-40B4-BE49-F238E27FC236}">
                <a16:creationId xmlns:a16="http://schemas.microsoft.com/office/drawing/2014/main" id="{32D782BD-D973-4B66-A58D-6AC005F3C4C7}"/>
              </a:ext>
            </a:extLst>
          </p:cNvPr>
          <p:cNvSpPr/>
          <p:nvPr/>
        </p:nvSpPr>
        <p:spPr>
          <a:xfrm>
            <a:off x="143942" y="559033"/>
            <a:ext cx="2737043" cy="494949"/>
          </a:xfrm>
          <a:prstGeom prst="roundRect">
            <a:avLst/>
          </a:prstGeom>
          <a:solidFill>
            <a:schemeClr val="accent6">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UD デジタル 教科書体 NP" panose="02020400000000000000" pitchFamily="18" charset="-128"/>
                <a:ea typeface="UD デジタル 教科書体 NP" panose="02020400000000000000" pitchFamily="18" charset="-128"/>
              </a:rPr>
              <a:t>当日の資料（一部）</a:t>
            </a:r>
            <a:endParaRPr kumimoji="1" lang="ja-JP" altLang="en-US" sz="2000" dirty="0">
              <a:solidFill>
                <a:schemeClr val="bg1"/>
              </a:solidFill>
              <a:latin typeface="UD デジタル 教科書体 NP" panose="02020400000000000000" pitchFamily="18" charset="-128"/>
              <a:ea typeface="UD デジタル 教科書体 NP" panose="02020400000000000000" pitchFamily="18" charset="-128"/>
            </a:endParaRPr>
          </a:p>
        </p:txBody>
      </p:sp>
      <p:sp>
        <p:nvSpPr>
          <p:cNvPr id="19" name="テキスト ボックス 18">
            <a:extLst>
              <a:ext uri="{FF2B5EF4-FFF2-40B4-BE49-F238E27FC236}">
                <a16:creationId xmlns:a16="http://schemas.microsoft.com/office/drawing/2014/main" id="{1033F136-3D08-430E-9C60-0E58DDE8FA66}"/>
              </a:ext>
            </a:extLst>
          </p:cNvPr>
          <p:cNvSpPr txBox="1"/>
          <p:nvPr/>
        </p:nvSpPr>
        <p:spPr>
          <a:xfrm>
            <a:off x="5840067" y="6056002"/>
            <a:ext cx="5872677" cy="797591"/>
          </a:xfrm>
          <a:prstGeom prst="rect">
            <a:avLst/>
          </a:prstGeom>
          <a:solidFill>
            <a:schemeClr val="bg1"/>
          </a:solidFill>
          <a:ln w="28575">
            <a:solidFill>
              <a:schemeClr val="accent6">
                <a:lumMod val="50000"/>
              </a:schemeClr>
            </a:solidFill>
          </a:ln>
        </p:spPr>
        <p:txBody>
          <a:bodyPr wrap="square">
            <a:spAutoFit/>
          </a:bodyPr>
          <a:lstStyle/>
          <a:p>
            <a:pPr>
              <a:lnSpc>
                <a:spcPct val="150000"/>
              </a:lnSpc>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　関係図や統計資料、自治体の担当者の方の願いなど、児童</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endParaRPr>
          </a:p>
          <a:p>
            <a:pPr>
              <a:lnSpc>
                <a:spcPct val="150000"/>
              </a:lnSpc>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　の実態を踏まえた上で、資料を精選。</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endParaRPr>
          </a:p>
        </p:txBody>
      </p:sp>
      <p:sp>
        <p:nvSpPr>
          <p:cNvPr id="22" name="テキスト ボックス 21">
            <a:extLst>
              <a:ext uri="{FF2B5EF4-FFF2-40B4-BE49-F238E27FC236}">
                <a16:creationId xmlns:a16="http://schemas.microsoft.com/office/drawing/2014/main" id="{E58FA10D-262C-425A-B67F-ED9D615BDED8}"/>
              </a:ext>
            </a:extLst>
          </p:cNvPr>
          <p:cNvSpPr txBox="1"/>
          <p:nvPr/>
        </p:nvSpPr>
        <p:spPr>
          <a:xfrm>
            <a:off x="-15601" y="5686670"/>
            <a:ext cx="5636072" cy="1166923"/>
          </a:xfrm>
          <a:prstGeom prst="rect">
            <a:avLst/>
          </a:prstGeom>
          <a:solidFill>
            <a:schemeClr val="bg1"/>
          </a:solidFill>
          <a:ln w="28575">
            <a:solidFill>
              <a:schemeClr val="accent6">
                <a:lumMod val="50000"/>
              </a:schemeClr>
            </a:solidFill>
          </a:ln>
        </p:spPr>
        <p:txBody>
          <a:bodyPr wrap="square">
            <a:spAutoFit/>
          </a:bodyPr>
          <a:lstStyle/>
          <a:p>
            <a:pPr>
              <a:lnSpc>
                <a:spcPct val="150000"/>
              </a:lnSpc>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　「ふるさと納税」のおかげで生活環境が向上している</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endParaRPr>
          </a:p>
          <a:p>
            <a:pPr>
              <a:lnSpc>
                <a:spcPct val="150000"/>
              </a:lnSpc>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　地域がある一方、多くの住民税が流出しサービス低下の</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endParaRPr>
          </a:p>
          <a:p>
            <a:pPr>
              <a:lnSpc>
                <a:spcPct val="150000"/>
              </a:lnSpc>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　危機に直面している地域もあるとわかるよう比較。</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endParaRPr>
          </a:p>
        </p:txBody>
      </p:sp>
      <p:pic>
        <p:nvPicPr>
          <p:cNvPr id="4" name="図 3">
            <a:extLst>
              <a:ext uri="{FF2B5EF4-FFF2-40B4-BE49-F238E27FC236}">
                <a16:creationId xmlns:a16="http://schemas.microsoft.com/office/drawing/2014/main" id="{FAF81D6D-E36F-43A9-569D-29CD18B8B56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201" y="1086134"/>
            <a:ext cx="3705815" cy="2084521"/>
          </a:xfrm>
          <a:prstGeom prst="rect">
            <a:avLst/>
          </a:prstGeom>
          <a:ln>
            <a:solidFill>
              <a:schemeClr val="tx1"/>
            </a:solidFill>
          </a:ln>
        </p:spPr>
      </p:pic>
      <p:pic>
        <p:nvPicPr>
          <p:cNvPr id="7" name="図 6">
            <a:extLst>
              <a:ext uri="{FF2B5EF4-FFF2-40B4-BE49-F238E27FC236}">
                <a16:creationId xmlns:a16="http://schemas.microsoft.com/office/drawing/2014/main" id="{AECB7620-ABCD-45A1-6105-71EFF5F0C5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21262" y="851861"/>
            <a:ext cx="4008736" cy="2254914"/>
          </a:xfrm>
          <a:prstGeom prst="rect">
            <a:avLst/>
          </a:prstGeom>
          <a:ln>
            <a:solidFill>
              <a:schemeClr val="tx1"/>
            </a:solidFill>
          </a:ln>
        </p:spPr>
      </p:pic>
      <p:pic>
        <p:nvPicPr>
          <p:cNvPr id="10" name="図 9">
            <a:extLst>
              <a:ext uri="{FF2B5EF4-FFF2-40B4-BE49-F238E27FC236}">
                <a16:creationId xmlns:a16="http://schemas.microsoft.com/office/drawing/2014/main" id="{DA658B27-8796-236E-E92E-0E6191F9E2B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006929" y="1022254"/>
            <a:ext cx="3759490" cy="2084521"/>
          </a:xfrm>
          <a:prstGeom prst="rect">
            <a:avLst/>
          </a:prstGeom>
          <a:ln>
            <a:solidFill>
              <a:schemeClr val="tx1"/>
            </a:solidFill>
          </a:ln>
        </p:spPr>
      </p:pic>
      <p:pic>
        <p:nvPicPr>
          <p:cNvPr id="12" name="図 11">
            <a:extLst>
              <a:ext uri="{FF2B5EF4-FFF2-40B4-BE49-F238E27FC236}">
                <a16:creationId xmlns:a16="http://schemas.microsoft.com/office/drawing/2014/main" id="{B0D3B122-9AD2-5029-0AEE-C4082CE7E1C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8517" y="3202807"/>
            <a:ext cx="3705815" cy="2017610"/>
          </a:xfrm>
          <a:prstGeom prst="rect">
            <a:avLst/>
          </a:prstGeom>
          <a:ln>
            <a:solidFill>
              <a:schemeClr val="tx1"/>
            </a:solidFill>
          </a:ln>
        </p:spPr>
      </p:pic>
      <p:pic>
        <p:nvPicPr>
          <p:cNvPr id="14" name="図 13">
            <a:extLst>
              <a:ext uri="{FF2B5EF4-FFF2-40B4-BE49-F238E27FC236}">
                <a16:creationId xmlns:a16="http://schemas.microsoft.com/office/drawing/2014/main" id="{C92CF1F0-AED4-7DF3-F180-40BF9ECB47A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072723" y="3165958"/>
            <a:ext cx="3705815" cy="2055369"/>
          </a:xfrm>
          <a:prstGeom prst="rect">
            <a:avLst/>
          </a:prstGeom>
          <a:ln>
            <a:solidFill>
              <a:schemeClr val="tx1"/>
            </a:solidFill>
          </a:ln>
        </p:spPr>
      </p:pic>
      <p:pic>
        <p:nvPicPr>
          <p:cNvPr id="15" name="図 14">
            <a:extLst>
              <a:ext uri="{FF2B5EF4-FFF2-40B4-BE49-F238E27FC236}">
                <a16:creationId xmlns:a16="http://schemas.microsoft.com/office/drawing/2014/main" id="{B5D73BC2-A605-D3FE-042A-BF074E94EE7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993245" y="3165958"/>
            <a:ext cx="3705815" cy="2030583"/>
          </a:xfrm>
          <a:prstGeom prst="rect">
            <a:avLst/>
          </a:prstGeom>
          <a:ln>
            <a:solidFill>
              <a:schemeClr val="tx1"/>
            </a:solidFill>
          </a:ln>
        </p:spPr>
      </p:pic>
      <p:sp>
        <p:nvSpPr>
          <p:cNvPr id="2" name="正方形/長方形 1">
            <a:extLst>
              <a:ext uri="{FF2B5EF4-FFF2-40B4-BE49-F238E27FC236}">
                <a16:creationId xmlns:a16="http://schemas.microsoft.com/office/drawing/2014/main" id="{98ABFC7F-B076-3057-8DF7-CE3C0BDA9004}"/>
              </a:ext>
            </a:extLst>
          </p:cNvPr>
          <p:cNvSpPr/>
          <p:nvPr/>
        </p:nvSpPr>
        <p:spPr>
          <a:xfrm>
            <a:off x="-483417" y="5246911"/>
            <a:ext cx="6613618" cy="276999"/>
          </a:xfrm>
          <a:prstGeom prst="rect">
            <a:avLst/>
          </a:prstGeom>
          <a:noFill/>
        </p:spPr>
        <p:txBody>
          <a:bodyPr wrap="square" lIns="91440" tIns="45720" rIns="91440" bIns="45720">
            <a:spAutoFit/>
          </a:bodyPr>
          <a:lstStyle/>
          <a:p>
            <a:pPr algn="ctr"/>
            <a:r>
              <a:rPr lang="ja-JP" altLang="en-US"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出典：東京書籍　指導書コンテンツライブラリー「教科書図版集」（左上）</a:t>
            </a:r>
            <a:endParaRPr lang="en-US" altLang="ja-JP"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endParaRPr>
          </a:p>
        </p:txBody>
      </p:sp>
      <p:sp>
        <p:nvSpPr>
          <p:cNvPr id="5" name="正方形/長方形 4">
            <a:extLst>
              <a:ext uri="{FF2B5EF4-FFF2-40B4-BE49-F238E27FC236}">
                <a16:creationId xmlns:a16="http://schemas.microsoft.com/office/drawing/2014/main" id="{76490A45-99BD-434D-6158-C610563E3FB9}"/>
              </a:ext>
            </a:extLst>
          </p:cNvPr>
          <p:cNvSpPr/>
          <p:nvPr/>
        </p:nvSpPr>
        <p:spPr>
          <a:xfrm>
            <a:off x="5728787" y="5225413"/>
            <a:ext cx="6057136" cy="461665"/>
          </a:xfrm>
          <a:prstGeom prst="rect">
            <a:avLst/>
          </a:prstGeom>
          <a:noFill/>
        </p:spPr>
        <p:txBody>
          <a:bodyPr wrap="square" lIns="91440" tIns="45720" rIns="91440" bIns="45720">
            <a:spAutoFit/>
          </a:bodyPr>
          <a:lstStyle/>
          <a:p>
            <a:r>
              <a:rPr lang="ja-JP" altLang="en-US"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出典：</a:t>
            </a:r>
            <a:r>
              <a:rPr lang="en-US" altLang="ja-JP"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NHK</a:t>
            </a:r>
            <a:r>
              <a:rPr lang="ja-JP" altLang="en-US"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 </a:t>
            </a:r>
            <a:r>
              <a:rPr lang="en-US" altLang="ja-JP"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NEWS</a:t>
            </a:r>
            <a:r>
              <a:rPr lang="ja-JP" altLang="en-US"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 </a:t>
            </a:r>
            <a:r>
              <a:rPr lang="en-US" altLang="ja-JP"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WEB</a:t>
            </a:r>
            <a:r>
              <a:rPr lang="ja-JP" altLang="en-US"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　「ふるさと納税 人気の返礼品に変化</a:t>
            </a:r>
            <a:r>
              <a:rPr lang="en-US" altLang="ja-JP"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a:t>
            </a:r>
            <a:r>
              <a:rPr lang="ja-JP" altLang="en-US"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ポイント型返礼品</a:t>
            </a:r>
            <a:r>
              <a:rPr lang="en-US" altLang="ja-JP"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a:t>
            </a:r>
            <a:r>
              <a:rPr lang="ja-JP" altLang="en-US"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も登場」（中央上）</a:t>
            </a:r>
            <a:r>
              <a:rPr lang="ja-JP" altLang="en-US" sz="9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a:t>
            </a:r>
            <a:r>
              <a:rPr lang="en-US" altLang="ja-JP" sz="9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https://news.web.nhk/newsweb/na/na-k10014665801000</a:t>
            </a:r>
            <a:r>
              <a:rPr lang="ja-JP" altLang="en-US" sz="9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a:t>
            </a:r>
            <a:endParaRPr lang="ja-JP" altLang="en-US" sz="900" b="1" cap="none" spc="0" dirty="0">
              <a:ln w="0"/>
              <a:solidFill>
                <a:schemeClr val="tx1"/>
              </a:solidFill>
              <a:effectLst>
                <a:outerShdw blurRad="38100" dist="19050" dir="2700000" algn="tl" rotWithShape="0">
                  <a:schemeClr val="dk1">
                    <a:alpha val="40000"/>
                  </a:schemeClr>
                </a:outerShdw>
              </a:effectLst>
              <a:highlight>
                <a:srgbClr val="FFFF00"/>
              </a:highlight>
              <a:latin typeface="UD デジタル 教科書体 NP" panose="02020400000000000000" pitchFamily="18" charset="-128"/>
              <a:ea typeface="UD デジタル 教科書体 NP" panose="02020400000000000000" pitchFamily="18" charset="-128"/>
            </a:endParaRPr>
          </a:p>
        </p:txBody>
      </p:sp>
      <p:sp>
        <p:nvSpPr>
          <p:cNvPr id="9" name="正方形/長方形 8">
            <a:extLst>
              <a:ext uri="{FF2B5EF4-FFF2-40B4-BE49-F238E27FC236}">
                <a16:creationId xmlns:a16="http://schemas.microsoft.com/office/drawing/2014/main" id="{A015BD73-7D49-0E96-C59B-31E9161252EF}"/>
              </a:ext>
            </a:extLst>
          </p:cNvPr>
          <p:cNvSpPr/>
          <p:nvPr/>
        </p:nvSpPr>
        <p:spPr>
          <a:xfrm>
            <a:off x="5620470" y="5649828"/>
            <a:ext cx="6188919" cy="430887"/>
          </a:xfrm>
          <a:prstGeom prst="rect">
            <a:avLst/>
          </a:prstGeom>
          <a:noFill/>
        </p:spPr>
        <p:txBody>
          <a:bodyPr wrap="square" lIns="91440" tIns="45720" rIns="91440" bIns="45720">
            <a:spAutoFit/>
          </a:bodyPr>
          <a:lstStyle/>
          <a:p>
            <a:pPr algn="ctr"/>
            <a:r>
              <a:rPr lang="ja-JP" altLang="en-US"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出典：</a:t>
            </a:r>
            <a:r>
              <a:rPr lang="en-US" altLang="ja-JP"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NHK for school </a:t>
            </a:r>
            <a:r>
              <a:rPr lang="ja-JP" altLang="en-US"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アクティブ</a:t>
            </a:r>
            <a:r>
              <a:rPr lang="en-US" altLang="ja-JP"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10</a:t>
            </a:r>
            <a:r>
              <a:rPr lang="ja-JP" altLang="en-US"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「地域のことは誰が決める？」</a:t>
            </a:r>
            <a:r>
              <a:rPr lang="en-US" altLang="ja-JP"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a:t>
            </a:r>
            <a:r>
              <a:rPr lang="ja-JP" altLang="en-US"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その他</a:t>
            </a:r>
            <a:r>
              <a:rPr lang="en-US" altLang="ja-JP"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a:t>
            </a:r>
            <a:endParaRPr lang="en-US" altLang="ja-JP" sz="1200" b="1" dirty="0">
              <a:ln w="0"/>
              <a:effectLst>
                <a:outerShdw blurRad="38100" dist="19050" dir="2700000" algn="tl" rotWithShape="0">
                  <a:schemeClr val="dk1">
                    <a:alpha val="40000"/>
                  </a:schemeClr>
                </a:outerShdw>
              </a:effectLst>
              <a:highlight>
                <a:srgbClr val="FFFF00"/>
              </a:highlight>
              <a:latin typeface="UD デジタル 教科書体 NP" panose="02020400000000000000" pitchFamily="18" charset="-128"/>
              <a:ea typeface="UD デジタル 教科書体 NP" panose="02020400000000000000" pitchFamily="18" charset="-128"/>
            </a:endParaRPr>
          </a:p>
          <a:p>
            <a:pPr algn="ctr"/>
            <a:r>
              <a:rPr lang="ja-JP" altLang="en-US" sz="10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a:t>
            </a:r>
            <a:r>
              <a:rPr lang="en-US" altLang="ja-JP" sz="10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https://edu.web.nhk/school/watch/bangumi/?das_id=D0005120489_00000</a:t>
            </a:r>
            <a:r>
              <a:rPr lang="ja-JP" altLang="en-US" sz="10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a:t>
            </a:r>
            <a:endParaRPr lang="en-US" altLang="ja-JP" sz="10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endParaRPr>
          </a:p>
        </p:txBody>
      </p:sp>
    </p:spTree>
    <p:extLst>
      <p:ext uri="{BB962C8B-B14F-4D97-AF65-F5344CB8AC3E}">
        <p14:creationId xmlns:p14="http://schemas.microsoft.com/office/powerpoint/2010/main" val="4265789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B1ADF-A0DD-7FF1-C1F0-BA86771BE384}"/>
            </a:ext>
          </a:extLst>
        </p:cNvPr>
        <p:cNvGrpSpPr/>
        <p:nvPr/>
      </p:nvGrpSpPr>
      <p:grpSpPr>
        <a:xfrm>
          <a:off x="0" y="0"/>
          <a:ext cx="0" cy="0"/>
          <a:chOff x="0" y="0"/>
          <a:chExt cx="0" cy="0"/>
        </a:xfrm>
      </p:grpSpPr>
      <p:sp>
        <p:nvSpPr>
          <p:cNvPr id="34" name="四角形: 1 つの角を丸める 33">
            <a:extLst>
              <a:ext uri="{FF2B5EF4-FFF2-40B4-BE49-F238E27FC236}">
                <a16:creationId xmlns:a16="http://schemas.microsoft.com/office/drawing/2014/main" id="{B3808F23-BD2E-E171-A08F-88E9AFA7FEC6}"/>
              </a:ext>
            </a:extLst>
          </p:cNvPr>
          <p:cNvSpPr/>
          <p:nvPr/>
        </p:nvSpPr>
        <p:spPr>
          <a:xfrm flipH="1">
            <a:off x="-60889" y="1"/>
            <a:ext cx="12252889" cy="6857999"/>
          </a:xfrm>
          <a:prstGeom prst="round1Rect">
            <a:avLst>
              <a:gd name="adj" fmla="val 48571"/>
            </a:avLst>
          </a:prstGeom>
          <a:pattFill prst="dkUpDiag">
            <a:fgClr>
              <a:schemeClr val="accent6">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UD デジタル 教科書体 NP" panose="02020400000000000000" pitchFamily="18" charset="-128"/>
              <a:ea typeface="UD デジタル 教科書体 NP" panose="02020400000000000000" pitchFamily="18" charset="-128"/>
            </a:endParaRPr>
          </a:p>
        </p:txBody>
      </p:sp>
      <p:sp>
        <p:nvSpPr>
          <p:cNvPr id="3" name="矢印: 五方向 2">
            <a:extLst>
              <a:ext uri="{FF2B5EF4-FFF2-40B4-BE49-F238E27FC236}">
                <a16:creationId xmlns:a16="http://schemas.microsoft.com/office/drawing/2014/main" id="{112939F0-FE85-E65B-EA36-B07E3F805492}"/>
              </a:ext>
            </a:extLst>
          </p:cNvPr>
          <p:cNvSpPr/>
          <p:nvPr/>
        </p:nvSpPr>
        <p:spPr>
          <a:xfrm>
            <a:off x="143943" y="132599"/>
            <a:ext cx="4016994" cy="394282"/>
          </a:xfrm>
          <a:prstGeom prst="homePlat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１．租税教育の充実</a:t>
            </a:r>
            <a:endPar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6" name="矢印: 山形 5">
            <a:extLst>
              <a:ext uri="{FF2B5EF4-FFF2-40B4-BE49-F238E27FC236}">
                <a16:creationId xmlns:a16="http://schemas.microsoft.com/office/drawing/2014/main" id="{E4ACEA33-0DAD-E229-131F-6B03284AAE0F}"/>
              </a:ext>
            </a:extLst>
          </p:cNvPr>
          <p:cNvSpPr/>
          <p:nvPr/>
        </p:nvSpPr>
        <p:spPr>
          <a:xfrm>
            <a:off x="4032308" y="132599"/>
            <a:ext cx="4127383" cy="394282"/>
          </a:xfrm>
          <a:prstGeom prst="chevron">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２．授業実践の内容</a:t>
            </a:r>
            <a:endPar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8" name="矢印: 山形 7">
            <a:extLst>
              <a:ext uri="{FF2B5EF4-FFF2-40B4-BE49-F238E27FC236}">
                <a16:creationId xmlns:a16="http://schemas.microsoft.com/office/drawing/2014/main" id="{4C1D0DCF-D7AF-63C5-27B3-8C545E2E97DB}"/>
              </a:ext>
            </a:extLst>
          </p:cNvPr>
          <p:cNvSpPr/>
          <p:nvPr/>
        </p:nvSpPr>
        <p:spPr>
          <a:xfrm>
            <a:off x="8028263" y="132599"/>
            <a:ext cx="3694584" cy="394282"/>
          </a:xfrm>
          <a:prstGeom prst="chevr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３．</a:t>
            </a:r>
            <a:r>
              <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rPr>
              <a:t>成果と課題</a:t>
            </a:r>
          </a:p>
        </p:txBody>
      </p:sp>
      <p:sp>
        <p:nvSpPr>
          <p:cNvPr id="13" name="四角形: 角を丸くする 12">
            <a:extLst>
              <a:ext uri="{FF2B5EF4-FFF2-40B4-BE49-F238E27FC236}">
                <a16:creationId xmlns:a16="http://schemas.microsoft.com/office/drawing/2014/main" id="{044B6C81-2D97-29A7-F324-63D172AC8631}"/>
              </a:ext>
            </a:extLst>
          </p:cNvPr>
          <p:cNvSpPr/>
          <p:nvPr/>
        </p:nvSpPr>
        <p:spPr>
          <a:xfrm>
            <a:off x="143942" y="560094"/>
            <a:ext cx="1536939" cy="494949"/>
          </a:xfrm>
          <a:prstGeom prst="roundRect">
            <a:avLst/>
          </a:prstGeom>
          <a:solidFill>
            <a:schemeClr val="accent6">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P" panose="02020400000000000000" pitchFamily="18" charset="-128"/>
                <a:ea typeface="UD デジタル 教科書体 NP" panose="02020400000000000000" pitchFamily="18" charset="-128"/>
              </a:rPr>
              <a:t>４　まとめ</a:t>
            </a:r>
          </a:p>
        </p:txBody>
      </p:sp>
      <p:sp>
        <p:nvSpPr>
          <p:cNvPr id="18" name="テキスト ボックス 17">
            <a:extLst>
              <a:ext uri="{FF2B5EF4-FFF2-40B4-BE49-F238E27FC236}">
                <a16:creationId xmlns:a16="http://schemas.microsoft.com/office/drawing/2014/main" id="{353897C3-0100-4C1F-BDC3-BD1F55F233FE}"/>
              </a:ext>
            </a:extLst>
          </p:cNvPr>
          <p:cNvSpPr txBox="1"/>
          <p:nvPr/>
        </p:nvSpPr>
        <p:spPr>
          <a:xfrm>
            <a:off x="143944" y="1088256"/>
            <a:ext cx="8373756" cy="338554"/>
          </a:xfrm>
          <a:prstGeom prst="rect">
            <a:avLst/>
          </a:prstGeom>
          <a:solidFill>
            <a:schemeClr val="bg1"/>
          </a:solidFill>
          <a:ln w="28575">
            <a:solidFill>
              <a:schemeClr val="accent6">
                <a:lumMod val="50000"/>
              </a:schemeClr>
            </a:solidFill>
          </a:ln>
        </p:spPr>
        <p:txBody>
          <a:bodyPr wrap="square">
            <a:spAutoFit/>
          </a:bodyPr>
          <a:lstStyle/>
          <a:p>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　児童の言葉をもとに、「ふるさと納税」制度の概要と利点・難点についてまとめる。</a:t>
            </a:r>
            <a:endParaRPr lang="en-US" altLang="ja-JP" sz="1600" b="1" dirty="0">
              <a:latin typeface="UD デジタル 教科書体 NP" panose="02020400000000000000" pitchFamily="18" charset="-128"/>
              <a:ea typeface="UD デジタル 教科書体 NP" panose="02020400000000000000" pitchFamily="18" charset="-128"/>
            </a:endParaRPr>
          </a:p>
        </p:txBody>
      </p:sp>
      <p:sp>
        <p:nvSpPr>
          <p:cNvPr id="20" name="二等辺三角形 19">
            <a:extLst>
              <a:ext uri="{FF2B5EF4-FFF2-40B4-BE49-F238E27FC236}">
                <a16:creationId xmlns:a16="http://schemas.microsoft.com/office/drawing/2014/main" id="{C4CC9B98-702A-B43D-3058-FBCD6AE665A9}"/>
              </a:ext>
            </a:extLst>
          </p:cNvPr>
          <p:cNvSpPr/>
          <p:nvPr/>
        </p:nvSpPr>
        <p:spPr>
          <a:xfrm rot="5400000">
            <a:off x="4585266" y="2785239"/>
            <a:ext cx="236822" cy="234001"/>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 panose="02020400000000000000" pitchFamily="18" charset="-128"/>
              <a:ea typeface="UD デジタル 教科書体 NP" panose="02020400000000000000" pitchFamily="18" charset="-128"/>
            </a:endParaRPr>
          </a:p>
        </p:txBody>
      </p:sp>
      <p:pic>
        <p:nvPicPr>
          <p:cNvPr id="12" name="図 11">
            <a:extLst>
              <a:ext uri="{FF2B5EF4-FFF2-40B4-BE49-F238E27FC236}">
                <a16:creationId xmlns:a16="http://schemas.microsoft.com/office/drawing/2014/main" id="{268A4765-F8D4-CDB7-DAA3-E7C0EE6FDF8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80977" y="1579018"/>
            <a:ext cx="7164833" cy="1387354"/>
          </a:xfrm>
          <a:prstGeom prst="rect">
            <a:avLst/>
          </a:prstGeom>
          <a:ln>
            <a:solidFill>
              <a:schemeClr val="tx1"/>
            </a:solidFill>
          </a:ln>
        </p:spPr>
      </p:pic>
      <p:pic>
        <p:nvPicPr>
          <p:cNvPr id="23" name="図 22">
            <a:extLst>
              <a:ext uri="{FF2B5EF4-FFF2-40B4-BE49-F238E27FC236}">
                <a16:creationId xmlns:a16="http://schemas.microsoft.com/office/drawing/2014/main" id="{269F9C3A-FF43-549A-2AFD-8F4F499C31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80977" y="3126408"/>
            <a:ext cx="7010612" cy="1330718"/>
          </a:xfrm>
          <a:prstGeom prst="rect">
            <a:avLst/>
          </a:prstGeom>
          <a:ln>
            <a:solidFill>
              <a:schemeClr val="tx1"/>
            </a:solidFill>
          </a:ln>
        </p:spPr>
      </p:pic>
      <p:sp>
        <p:nvSpPr>
          <p:cNvPr id="27" name="テキスト ボックス 26">
            <a:extLst>
              <a:ext uri="{FF2B5EF4-FFF2-40B4-BE49-F238E27FC236}">
                <a16:creationId xmlns:a16="http://schemas.microsoft.com/office/drawing/2014/main" id="{7A21E06A-D9FC-22FF-3FDC-DF98069B72C6}"/>
              </a:ext>
            </a:extLst>
          </p:cNvPr>
          <p:cNvSpPr txBox="1"/>
          <p:nvPr/>
        </p:nvSpPr>
        <p:spPr>
          <a:xfrm>
            <a:off x="143943" y="4955939"/>
            <a:ext cx="8674380" cy="338554"/>
          </a:xfrm>
          <a:prstGeom prst="rect">
            <a:avLst/>
          </a:prstGeom>
          <a:solidFill>
            <a:schemeClr val="bg1"/>
          </a:solidFill>
          <a:ln w="28575">
            <a:solidFill>
              <a:schemeClr val="accent6">
                <a:lumMod val="50000"/>
              </a:schemeClr>
            </a:solidFill>
          </a:ln>
        </p:spPr>
        <p:txBody>
          <a:bodyPr wrap="square">
            <a:spAutoFit/>
          </a:bodyPr>
          <a:lstStyle/>
          <a:p>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　</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Google Forms </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で本時の振り返りを行い、将来の自身の態度・行動について表現する。</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endParaRPr>
          </a:p>
        </p:txBody>
      </p:sp>
      <p:sp>
        <p:nvSpPr>
          <p:cNvPr id="28" name="二等辺三角形 27">
            <a:extLst>
              <a:ext uri="{FF2B5EF4-FFF2-40B4-BE49-F238E27FC236}">
                <a16:creationId xmlns:a16="http://schemas.microsoft.com/office/drawing/2014/main" id="{B0369097-E669-67A6-5E17-B7ABA2A8F564}"/>
              </a:ext>
            </a:extLst>
          </p:cNvPr>
          <p:cNvSpPr/>
          <p:nvPr/>
        </p:nvSpPr>
        <p:spPr>
          <a:xfrm rot="10800000">
            <a:off x="5074775" y="4569729"/>
            <a:ext cx="236822" cy="234001"/>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 panose="02020400000000000000" pitchFamily="18" charset="-128"/>
              <a:ea typeface="UD デジタル 教科書体 NP" panose="02020400000000000000" pitchFamily="18" charset="-128"/>
            </a:endParaRPr>
          </a:p>
        </p:txBody>
      </p:sp>
      <p:pic>
        <p:nvPicPr>
          <p:cNvPr id="5" name="図 4">
            <a:extLst>
              <a:ext uri="{FF2B5EF4-FFF2-40B4-BE49-F238E27FC236}">
                <a16:creationId xmlns:a16="http://schemas.microsoft.com/office/drawing/2014/main" id="{4405D1F6-807B-EB2D-23C0-D2B8E2DA3E7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3943" y="1590994"/>
            <a:ext cx="4382252" cy="2465016"/>
          </a:xfrm>
          <a:prstGeom prst="rect">
            <a:avLst/>
          </a:prstGeom>
          <a:ln>
            <a:solidFill>
              <a:schemeClr val="tx1"/>
            </a:solidFill>
          </a:ln>
        </p:spPr>
      </p:pic>
      <p:pic>
        <p:nvPicPr>
          <p:cNvPr id="10" name="図 9">
            <a:extLst>
              <a:ext uri="{FF2B5EF4-FFF2-40B4-BE49-F238E27FC236}">
                <a16:creationId xmlns:a16="http://schemas.microsoft.com/office/drawing/2014/main" id="{DE88F724-58CC-C3C8-6E78-D02E6152906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964317" y="5510028"/>
            <a:ext cx="6081493" cy="767865"/>
          </a:xfrm>
          <a:prstGeom prst="rect">
            <a:avLst/>
          </a:prstGeom>
          <a:ln>
            <a:solidFill>
              <a:schemeClr val="tx1"/>
            </a:solidFill>
          </a:ln>
        </p:spPr>
      </p:pic>
      <p:pic>
        <p:nvPicPr>
          <p:cNvPr id="2" name="図 1">
            <a:extLst>
              <a:ext uri="{FF2B5EF4-FFF2-40B4-BE49-F238E27FC236}">
                <a16:creationId xmlns:a16="http://schemas.microsoft.com/office/drawing/2014/main" id="{7D215FBA-BCB1-5EA8-46CD-BBC486D8AC1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6190" y="5510028"/>
            <a:ext cx="5676431" cy="1132437"/>
          </a:xfrm>
          <a:prstGeom prst="rect">
            <a:avLst/>
          </a:prstGeom>
          <a:ln>
            <a:solidFill>
              <a:schemeClr val="tx1"/>
            </a:solidFill>
          </a:ln>
        </p:spPr>
      </p:pic>
    </p:spTree>
    <p:extLst>
      <p:ext uri="{BB962C8B-B14F-4D97-AF65-F5344CB8AC3E}">
        <p14:creationId xmlns:p14="http://schemas.microsoft.com/office/powerpoint/2010/main" val="2641761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四角形: 1 つの角を丸める 33">
            <a:extLst>
              <a:ext uri="{FF2B5EF4-FFF2-40B4-BE49-F238E27FC236}">
                <a16:creationId xmlns:a16="http://schemas.microsoft.com/office/drawing/2014/main" id="{52629C00-3CD0-4267-867E-8D3203083230}"/>
              </a:ext>
            </a:extLst>
          </p:cNvPr>
          <p:cNvSpPr/>
          <p:nvPr/>
        </p:nvSpPr>
        <p:spPr>
          <a:xfrm flipH="1">
            <a:off x="-60889" y="1"/>
            <a:ext cx="12252889" cy="6857999"/>
          </a:xfrm>
          <a:prstGeom prst="round1Rect">
            <a:avLst>
              <a:gd name="adj" fmla="val 48571"/>
            </a:avLst>
          </a:prstGeom>
          <a:pattFill prst="dkUpDiag">
            <a:fgClr>
              <a:schemeClr val="accent6">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3" name="矢印: 五方向 2">
            <a:extLst>
              <a:ext uri="{FF2B5EF4-FFF2-40B4-BE49-F238E27FC236}">
                <a16:creationId xmlns:a16="http://schemas.microsoft.com/office/drawing/2014/main" id="{6D547761-BAC3-4471-AD06-F8393E0DA8D5}"/>
              </a:ext>
            </a:extLst>
          </p:cNvPr>
          <p:cNvSpPr/>
          <p:nvPr/>
        </p:nvSpPr>
        <p:spPr>
          <a:xfrm>
            <a:off x="143943" y="132599"/>
            <a:ext cx="4016994" cy="394282"/>
          </a:xfrm>
          <a:prstGeom prst="homePlat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１．租税教育の充実</a:t>
            </a:r>
            <a:endPar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6" name="矢印: 山形 5">
            <a:extLst>
              <a:ext uri="{FF2B5EF4-FFF2-40B4-BE49-F238E27FC236}">
                <a16:creationId xmlns:a16="http://schemas.microsoft.com/office/drawing/2014/main" id="{83386D2F-4882-4A64-8A93-BF62144ED2D0}"/>
              </a:ext>
            </a:extLst>
          </p:cNvPr>
          <p:cNvSpPr/>
          <p:nvPr/>
        </p:nvSpPr>
        <p:spPr>
          <a:xfrm>
            <a:off x="4032308" y="132599"/>
            <a:ext cx="4127383" cy="394282"/>
          </a:xfrm>
          <a:prstGeom prst="chevr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２．授業実践の内容</a:t>
            </a:r>
            <a:endPar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8" name="矢印: 山形 7">
            <a:extLst>
              <a:ext uri="{FF2B5EF4-FFF2-40B4-BE49-F238E27FC236}">
                <a16:creationId xmlns:a16="http://schemas.microsoft.com/office/drawing/2014/main" id="{DD2B35C1-9522-4E41-B3B8-45B7C772649F}"/>
              </a:ext>
            </a:extLst>
          </p:cNvPr>
          <p:cNvSpPr/>
          <p:nvPr/>
        </p:nvSpPr>
        <p:spPr>
          <a:xfrm>
            <a:off x="8028263" y="132599"/>
            <a:ext cx="3694584" cy="394282"/>
          </a:xfrm>
          <a:prstGeom prst="chevron">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３．</a:t>
            </a:r>
            <a:r>
              <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rPr>
              <a:t>成果と課題</a:t>
            </a:r>
          </a:p>
        </p:txBody>
      </p:sp>
      <p:sp>
        <p:nvSpPr>
          <p:cNvPr id="9" name="タイトル 1">
            <a:extLst>
              <a:ext uri="{FF2B5EF4-FFF2-40B4-BE49-F238E27FC236}">
                <a16:creationId xmlns:a16="http://schemas.microsoft.com/office/drawing/2014/main" id="{E0D34A27-3D60-4CCF-843B-D13DA705BDDB}"/>
              </a:ext>
            </a:extLst>
          </p:cNvPr>
          <p:cNvSpPr txBox="1">
            <a:spLocks/>
          </p:cNvSpPr>
          <p:nvPr/>
        </p:nvSpPr>
        <p:spPr>
          <a:xfrm>
            <a:off x="469152" y="1929466"/>
            <a:ext cx="9629164" cy="42364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2057400" lvl="2" indent="-1143000">
              <a:buAutoNum type="arabicDbPeriod"/>
            </a:pPr>
            <a:endParaRPr lang="en-US" altLang="ja-JP" sz="2400" b="1" dirty="0">
              <a:latin typeface="BIZ UDPゴシック" panose="020B0400000000000000" pitchFamily="50" charset="-128"/>
              <a:ea typeface="BIZ UDPゴシック" panose="020B0400000000000000" pitchFamily="50" charset="-128"/>
            </a:endParaRPr>
          </a:p>
          <a:p>
            <a:pPr marL="1143000" indent="-1143000" algn="l">
              <a:lnSpc>
                <a:spcPct val="100000"/>
              </a:lnSpc>
              <a:buAutoNum type="arabicDbPeriod"/>
            </a:pPr>
            <a:endParaRPr lang="en-US" altLang="ja-JP" sz="6600" b="1" dirty="0">
              <a:latin typeface="BIZ UDPゴシック" panose="020B0400000000000000" pitchFamily="50" charset="-128"/>
              <a:ea typeface="BIZ UDPゴシック" panose="020B0400000000000000" pitchFamily="50" charset="-128"/>
            </a:endParaRPr>
          </a:p>
          <a:p>
            <a:pPr algn="l">
              <a:lnSpc>
                <a:spcPct val="100000"/>
              </a:lnSpc>
            </a:pPr>
            <a:endParaRPr lang="en-US" altLang="ja-JP" sz="6600" b="1"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455F0B51-32F2-44D1-A7D5-E324A8ABB740}"/>
              </a:ext>
            </a:extLst>
          </p:cNvPr>
          <p:cNvSpPr/>
          <p:nvPr/>
        </p:nvSpPr>
        <p:spPr>
          <a:xfrm>
            <a:off x="143943" y="659479"/>
            <a:ext cx="1248629" cy="6063166"/>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spcBef>
                <a:spcPts val="384"/>
              </a:spcBef>
            </a:pPr>
            <a:r>
              <a:rPr lang="ja-JP" altLang="en-US" b="1" spc="-5" dirty="0">
                <a:solidFill>
                  <a:srgbClr val="FFFFFF"/>
                </a:solidFill>
                <a:latin typeface="Meiryo UI" panose="020B0604030504040204" pitchFamily="50" charset="-128"/>
                <a:ea typeface="Meiryo UI" panose="020B0604030504040204" pitchFamily="50" charset="-128"/>
                <a:cs typeface="Meiryo UI"/>
              </a:rPr>
              <a:t> </a:t>
            </a:r>
            <a:r>
              <a:rPr lang="ja-JP" altLang="en-US" b="1" spc="-5" dirty="0">
                <a:solidFill>
                  <a:srgbClr val="FFFFFF"/>
                </a:solidFill>
                <a:latin typeface="UD デジタル 教科書体 NP" panose="02020400000000000000" pitchFamily="18" charset="-128"/>
                <a:ea typeface="UD デジタル 教科書体 NP" panose="02020400000000000000" pitchFamily="18" charset="-128"/>
                <a:cs typeface="Meiryo UI"/>
              </a:rPr>
              <a:t>成果</a:t>
            </a:r>
            <a:endParaRPr lang="ja-JP" altLang="en-US" b="1" dirty="0">
              <a:latin typeface="UD デジタル 教科書体 NP" panose="02020400000000000000" pitchFamily="18" charset="-128"/>
              <a:ea typeface="UD デジタル 教科書体 NP" panose="02020400000000000000" pitchFamily="18" charset="-128"/>
              <a:cs typeface="Meiryo UI"/>
            </a:endParaRPr>
          </a:p>
        </p:txBody>
      </p:sp>
      <p:sp>
        <p:nvSpPr>
          <p:cNvPr id="19" name="正方形/長方形 18">
            <a:extLst>
              <a:ext uri="{FF2B5EF4-FFF2-40B4-BE49-F238E27FC236}">
                <a16:creationId xmlns:a16="http://schemas.microsoft.com/office/drawing/2014/main" id="{439AE172-1B88-4901-9B05-A8149942787C}"/>
              </a:ext>
            </a:extLst>
          </p:cNvPr>
          <p:cNvSpPr/>
          <p:nvPr/>
        </p:nvSpPr>
        <p:spPr>
          <a:xfrm>
            <a:off x="1392573" y="659479"/>
            <a:ext cx="10655484" cy="606316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spcBef>
                <a:spcPts val="384"/>
              </a:spcBef>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　扱う事例を「ふるさと納税」制度にすることで、児童が「税」についてより興味・関心をもって学習に取り組</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　むことができた。</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　⇒「将来、きちんと税を納めようと思う」と答えた児童が事前</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73%</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に対して事後</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78.3%</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へと増加。</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　国税庁や</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NHK for school</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、各自治体の</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HP</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等を参考に作成した資料を活用したことで、児童は</a:t>
            </a:r>
            <a:r>
              <a:rPr lang="ja-JP" altLang="en-US"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自身の生活と</a:t>
            </a:r>
            <a:endParaRPr lang="en-US" altLang="ja-JP" sz="1600" b="1" dirty="0">
              <a:solidFill>
                <a:srgbClr val="FF0000"/>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r>
              <a:rPr lang="ja-JP" altLang="en-US"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　「税」との</a:t>
            </a:r>
            <a:r>
              <a:rPr lang="en-US" altLang="ja-JP"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a:t>
            </a:r>
            <a:r>
              <a:rPr lang="ja-JP" altLang="en-US"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つながり</a:t>
            </a:r>
            <a:r>
              <a:rPr lang="en-US" altLang="ja-JP"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a:t>
            </a:r>
            <a:r>
              <a:rPr lang="ja-JP" altLang="en-US"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について「自分事」として捉え、自身の意見を表現</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することができた。</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　⇒授業で取り上げた</a:t>
            </a:r>
            <a:r>
              <a:rPr lang="ja-JP" altLang="en-US"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利点と難点を踏まえて自身の意見を述べる</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ことができている児童が多く見られた。</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　（下部の記述は児童が入力した原文をそのまま掲載）</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r>
              <a:rPr lang="ja-JP" altLang="en-US" sz="1600" b="1" dirty="0">
                <a:solidFill>
                  <a:srgbClr val="C00000"/>
                </a:solidFill>
                <a:latin typeface="Meiryo UI" panose="020B0604030504040204" pitchFamily="50" charset="-128"/>
                <a:ea typeface="Meiryo UI" panose="020B0604030504040204" pitchFamily="50" charset="-128"/>
                <a:cs typeface="Meiryo UI"/>
              </a:rPr>
              <a:t>　</a:t>
            </a:r>
            <a:endParaRPr lang="ja-JP" altLang="en-US" sz="1600" b="1" dirty="0">
              <a:solidFill>
                <a:schemeClr val="accent6">
                  <a:lumMod val="50000"/>
                </a:schemeClr>
              </a:solidFill>
              <a:latin typeface="Meiryo UI" panose="020B0604030504040204" pitchFamily="50" charset="-128"/>
              <a:ea typeface="Meiryo UI" panose="020B0604030504040204" pitchFamily="50" charset="-128"/>
              <a:cs typeface="Meiryo UI"/>
            </a:endParaRPr>
          </a:p>
          <a:p>
            <a:pPr>
              <a:spcBef>
                <a:spcPts val="384"/>
              </a:spcBef>
            </a:pPr>
            <a:endParaRPr lang="en-US" altLang="ja-JP" sz="1600" b="1" dirty="0">
              <a:solidFill>
                <a:schemeClr val="accent6">
                  <a:lumMod val="50000"/>
                </a:schemeClr>
              </a:solidFill>
              <a:latin typeface="Meiryo UI" panose="020B0604030504040204" pitchFamily="50" charset="-128"/>
              <a:ea typeface="Meiryo UI" panose="020B0604030504040204" pitchFamily="50" charset="-128"/>
              <a:cs typeface="Meiryo UI"/>
            </a:endParaRPr>
          </a:p>
          <a:p>
            <a:pPr>
              <a:spcBef>
                <a:spcPts val="384"/>
              </a:spcBef>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　「租税の意義や役割」を理解し、「社会の創り手の一人として税金を納め、その使い道に関心を持ち、さらに</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　は納税者として、社会や国の在り方を主体的に考えるという自覚を育てる」という</a:t>
            </a:r>
            <a:r>
              <a:rPr lang="ja-JP" altLang="en-US"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租税教育の目的を達成する</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と</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　いう点でも、</a:t>
            </a:r>
            <a:r>
              <a:rPr lang="ja-JP" altLang="en-US"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有意義な学習を行うことができた</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と考える。</a:t>
            </a:r>
            <a:endParaRPr lang="ja-JP" altLang="en-US" b="1" dirty="0">
              <a:latin typeface="UD デジタル 教科書体 NP" panose="02020400000000000000" pitchFamily="18" charset="-128"/>
              <a:ea typeface="UD デジタル 教科書体 NP" panose="02020400000000000000" pitchFamily="18" charset="-128"/>
              <a:cs typeface="Meiryo UI"/>
            </a:endParaRPr>
          </a:p>
        </p:txBody>
      </p:sp>
      <p:pic>
        <p:nvPicPr>
          <p:cNvPr id="4" name="図 3">
            <a:extLst>
              <a:ext uri="{FF2B5EF4-FFF2-40B4-BE49-F238E27FC236}">
                <a16:creationId xmlns:a16="http://schemas.microsoft.com/office/drawing/2014/main" id="{B9256946-D830-F10F-0E72-A1503123F0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8313" y="1642034"/>
            <a:ext cx="4415372" cy="1777001"/>
          </a:xfrm>
          <a:prstGeom prst="rect">
            <a:avLst/>
          </a:prstGeom>
          <a:ln>
            <a:solidFill>
              <a:schemeClr val="tx1"/>
            </a:solidFill>
          </a:ln>
        </p:spPr>
      </p:pic>
      <p:pic>
        <p:nvPicPr>
          <p:cNvPr id="7" name="図 6">
            <a:extLst>
              <a:ext uri="{FF2B5EF4-FFF2-40B4-BE49-F238E27FC236}">
                <a16:creationId xmlns:a16="http://schemas.microsoft.com/office/drawing/2014/main" id="{2788E032-1E20-24E4-BFA3-25392C6DE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3222" y="5097319"/>
            <a:ext cx="7476453" cy="629250"/>
          </a:xfrm>
          <a:prstGeom prst="rect">
            <a:avLst/>
          </a:prstGeom>
          <a:ln>
            <a:solidFill>
              <a:schemeClr val="tx1"/>
            </a:solidFill>
          </a:ln>
        </p:spPr>
      </p:pic>
      <p:pic>
        <p:nvPicPr>
          <p:cNvPr id="11" name="図 10">
            <a:extLst>
              <a:ext uri="{FF2B5EF4-FFF2-40B4-BE49-F238E27FC236}">
                <a16:creationId xmlns:a16="http://schemas.microsoft.com/office/drawing/2014/main" id="{22A43CAD-E246-7B07-439C-CF2C9207BF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3222" y="4540581"/>
            <a:ext cx="7476454" cy="526879"/>
          </a:xfrm>
          <a:prstGeom prst="rect">
            <a:avLst/>
          </a:prstGeom>
          <a:ln>
            <a:solidFill>
              <a:schemeClr val="tx1"/>
            </a:solidFill>
          </a:ln>
        </p:spPr>
      </p:pic>
    </p:spTree>
    <p:extLst>
      <p:ext uri="{BB962C8B-B14F-4D97-AF65-F5344CB8AC3E}">
        <p14:creationId xmlns:p14="http://schemas.microsoft.com/office/powerpoint/2010/main" val="2684193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四角形: 1 つの角を丸める 33">
            <a:extLst>
              <a:ext uri="{FF2B5EF4-FFF2-40B4-BE49-F238E27FC236}">
                <a16:creationId xmlns:a16="http://schemas.microsoft.com/office/drawing/2014/main" id="{52629C00-3CD0-4267-867E-8D3203083230}"/>
              </a:ext>
            </a:extLst>
          </p:cNvPr>
          <p:cNvSpPr/>
          <p:nvPr/>
        </p:nvSpPr>
        <p:spPr>
          <a:xfrm flipH="1">
            <a:off x="-60889" y="1"/>
            <a:ext cx="12252889" cy="6857999"/>
          </a:xfrm>
          <a:prstGeom prst="round1Rect">
            <a:avLst>
              <a:gd name="adj" fmla="val 48571"/>
            </a:avLst>
          </a:prstGeom>
          <a:pattFill prst="dkUpDiag">
            <a:fgClr>
              <a:schemeClr val="accent6">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3" name="矢印: 五方向 2">
            <a:extLst>
              <a:ext uri="{FF2B5EF4-FFF2-40B4-BE49-F238E27FC236}">
                <a16:creationId xmlns:a16="http://schemas.microsoft.com/office/drawing/2014/main" id="{6D547761-BAC3-4471-AD06-F8393E0DA8D5}"/>
              </a:ext>
            </a:extLst>
          </p:cNvPr>
          <p:cNvSpPr/>
          <p:nvPr/>
        </p:nvSpPr>
        <p:spPr>
          <a:xfrm>
            <a:off x="143943" y="132599"/>
            <a:ext cx="4016994" cy="394282"/>
          </a:xfrm>
          <a:prstGeom prst="homePlat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１．租税教育の充実</a:t>
            </a:r>
            <a:endPar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6" name="矢印: 山形 5">
            <a:extLst>
              <a:ext uri="{FF2B5EF4-FFF2-40B4-BE49-F238E27FC236}">
                <a16:creationId xmlns:a16="http://schemas.microsoft.com/office/drawing/2014/main" id="{83386D2F-4882-4A64-8A93-BF62144ED2D0}"/>
              </a:ext>
            </a:extLst>
          </p:cNvPr>
          <p:cNvSpPr/>
          <p:nvPr/>
        </p:nvSpPr>
        <p:spPr>
          <a:xfrm>
            <a:off x="4032308" y="132599"/>
            <a:ext cx="4127383" cy="394282"/>
          </a:xfrm>
          <a:prstGeom prst="chevr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２．授業実践の内容</a:t>
            </a:r>
            <a:endPar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8" name="矢印: 山形 7">
            <a:extLst>
              <a:ext uri="{FF2B5EF4-FFF2-40B4-BE49-F238E27FC236}">
                <a16:creationId xmlns:a16="http://schemas.microsoft.com/office/drawing/2014/main" id="{DD2B35C1-9522-4E41-B3B8-45B7C772649F}"/>
              </a:ext>
            </a:extLst>
          </p:cNvPr>
          <p:cNvSpPr/>
          <p:nvPr/>
        </p:nvSpPr>
        <p:spPr>
          <a:xfrm>
            <a:off x="8028263" y="132599"/>
            <a:ext cx="3694584" cy="394282"/>
          </a:xfrm>
          <a:prstGeom prst="chevron">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３．</a:t>
            </a:r>
            <a:r>
              <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rPr>
              <a:t>成果と課題</a:t>
            </a:r>
          </a:p>
        </p:txBody>
      </p:sp>
      <p:sp>
        <p:nvSpPr>
          <p:cNvPr id="9" name="タイトル 1">
            <a:extLst>
              <a:ext uri="{FF2B5EF4-FFF2-40B4-BE49-F238E27FC236}">
                <a16:creationId xmlns:a16="http://schemas.microsoft.com/office/drawing/2014/main" id="{E0D34A27-3D60-4CCF-843B-D13DA705BDDB}"/>
              </a:ext>
            </a:extLst>
          </p:cNvPr>
          <p:cNvSpPr txBox="1">
            <a:spLocks/>
          </p:cNvSpPr>
          <p:nvPr/>
        </p:nvSpPr>
        <p:spPr>
          <a:xfrm>
            <a:off x="469152" y="1929466"/>
            <a:ext cx="9629164" cy="42364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2057400" lvl="2" indent="-1143000">
              <a:buAutoNum type="arabicDbPeriod"/>
            </a:pPr>
            <a:endParaRPr lang="en-US" altLang="ja-JP" sz="2400" b="1" dirty="0">
              <a:latin typeface="BIZ UDPゴシック" panose="020B0400000000000000" pitchFamily="50" charset="-128"/>
              <a:ea typeface="BIZ UDPゴシック" panose="020B0400000000000000" pitchFamily="50" charset="-128"/>
            </a:endParaRPr>
          </a:p>
          <a:p>
            <a:pPr marL="1143000" indent="-1143000" algn="l">
              <a:lnSpc>
                <a:spcPct val="100000"/>
              </a:lnSpc>
              <a:buAutoNum type="arabicDbPeriod"/>
            </a:pPr>
            <a:endParaRPr lang="en-US" altLang="ja-JP" sz="6600" b="1" dirty="0">
              <a:latin typeface="BIZ UDPゴシック" panose="020B0400000000000000" pitchFamily="50" charset="-128"/>
              <a:ea typeface="BIZ UDPゴシック" panose="020B0400000000000000" pitchFamily="50" charset="-128"/>
            </a:endParaRPr>
          </a:p>
          <a:p>
            <a:pPr algn="l">
              <a:lnSpc>
                <a:spcPct val="100000"/>
              </a:lnSpc>
            </a:pPr>
            <a:endParaRPr lang="en-US" altLang="ja-JP" sz="6600" b="1"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455F0B51-32F2-44D1-A7D5-E324A8ABB740}"/>
              </a:ext>
            </a:extLst>
          </p:cNvPr>
          <p:cNvSpPr/>
          <p:nvPr/>
        </p:nvSpPr>
        <p:spPr>
          <a:xfrm>
            <a:off x="143943" y="593180"/>
            <a:ext cx="1248629" cy="6195764"/>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spcBef>
                <a:spcPts val="384"/>
              </a:spcBef>
            </a:pPr>
            <a:r>
              <a:rPr lang="ja-JP" altLang="en-US" b="1" spc="-5" dirty="0">
                <a:solidFill>
                  <a:srgbClr val="FFFFFF"/>
                </a:solidFill>
                <a:latin typeface="Meiryo UI" panose="020B0604030504040204" pitchFamily="50" charset="-128"/>
                <a:ea typeface="Meiryo UI" panose="020B0604030504040204" pitchFamily="50" charset="-128"/>
                <a:cs typeface="Meiryo UI"/>
              </a:rPr>
              <a:t> </a:t>
            </a:r>
            <a:r>
              <a:rPr lang="ja-JP" altLang="en-US" b="1" spc="-5" dirty="0">
                <a:solidFill>
                  <a:srgbClr val="FFFFFF"/>
                </a:solidFill>
                <a:latin typeface="UD デジタル 教科書体 NP" panose="02020400000000000000" pitchFamily="18" charset="-128"/>
                <a:ea typeface="UD デジタル 教科書体 NP" panose="02020400000000000000" pitchFamily="18" charset="-128"/>
                <a:cs typeface="Meiryo UI"/>
              </a:rPr>
              <a:t>課題</a:t>
            </a:r>
            <a:endParaRPr lang="ja-JP" altLang="en-US" b="1" dirty="0">
              <a:latin typeface="UD デジタル 教科書体 NP" panose="02020400000000000000" pitchFamily="18" charset="-128"/>
              <a:ea typeface="UD デジタル 教科書体 NP" panose="02020400000000000000" pitchFamily="18" charset="-128"/>
              <a:cs typeface="Meiryo UI"/>
            </a:endParaRPr>
          </a:p>
        </p:txBody>
      </p:sp>
      <p:sp>
        <p:nvSpPr>
          <p:cNvPr id="19" name="正方形/長方形 18">
            <a:extLst>
              <a:ext uri="{FF2B5EF4-FFF2-40B4-BE49-F238E27FC236}">
                <a16:creationId xmlns:a16="http://schemas.microsoft.com/office/drawing/2014/main" id="{439AE172-1B88-4901-9B05-A8149942787C}"/>
              </a:ext>
            </a:extLst>
          </p:cNvPr>
          <p:cNvSpPr/>
          <p:nvPr/>
        </p:nvSpPr>
        <p:spPr>
          <a:xfrm>
            <a:off x="1392571" y="593180"/>
            <a:ext cx="10330275" cy="6195764"/>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spcBef>
                <a:spcPts val="384"/>
              </a:spcBef>
            </a:pPr>
            <a:endParaRPr lang="en-US" altLang="ja-JP" b="1" dirty="0">
              <a:solidFill>
                <a:schemeClr val="accent6">
                  <a:lumMod val="50000"/>
                </a:schemeClr>
              </a:solidFill>
              <a:latin typeface="Meiryo UI" panose="020B0604030504040204" pitchFamily="50" charset="-128"/>
              <a:ea typeface="Meiryo UI" panose="020B0604030504040204" pitchFamily="50" charset="-128"/>
              <a:cs typeface="Meiryo UI"/>
            </a:endParaRPr>
          </a:p>
          <a:p>
            <a:pPr>
              <a:spcBef>
                <a:spcPts val="384"/>
              </a:spcBef>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a:t>
            </a:r>
            <a:r>
              <a:rPr lang="ja-JP" altLang="en-US" sz="1600" b="1" dirty="0">
                <a:solidFill>
                  <a:schemeClr val="accent6">
                    <a:lumMod val="50000"/>
                  </a:schemeClr>
                </a:solidFill>
                <a:latin typeface="Meiryo UI" panose="020B0604030504040204" pitchFamily="50" charset="-128"/>
                <a:ea typeface="Meiryo UI" panose="020B0604030504040204" pitchFamily="50" charset="-128"/>
                <a:cs typeface="Meiryo UI"/>
              </a:rPr>
              <a:t>　</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事前アンケート（本実践の単元計画５時間目と本時の間に実施）では、</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23.8%</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が「税」について「あまり</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　良い印象はない」もしくは「良い印象はない」と回答。学習指導要領をもとに考えると、本単元が小学校６</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　年生で租税教育について学習する主要単元であるため、もしも本単元で今回のような工夫を行わず、自身の</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　生活と「税」との密接な関係を実感できる機会を設けていなかった場合、約４分の１の児童は「税」に対し</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　てネガティブな受け止め方をしたまま小学校段階を終えていた可能性が高い。</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　⇒中学校で現在の「税」の制度について学習を行うのは、中学３年生の公民的分野「地方自治」。そのため</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　　通常は、現在の「税」の制度について学習する間隔が</a:t>
            </a:r>
            <a:r>
              <a:rPr lang="ja-JP" altLang="en-US"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小学校での学習から約３年空く。</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本実践を通して、</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　　</a:t>
            </a:r>
            <a:r>
              <a:rPr lang="ja-JP" altLang="en-US"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小学校段階での「租税教育」が児童の「税」についての考え方を形成する上でいかに重要であり、大きな</a:t>
            </a:r>
            <a:endParaRPr lang="en-US" altLang="ja-JP" sz="1600" b="1" dirty="0">
              <a:solidFill>
                <a:srgbClr val="FF0000"/>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r>
              <a:rPr lang="ja-JP" altLang="en-US"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　　影響を及ぼすものである</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のかを再認識した。</a:t>
            </a:r>
            <a:r>
              <a:rPr lang="ja-JP" altLang="en-US" sz="1600" b="1" dirty="0">
                <a:solidFill>
                  <a:schemeClr val="accent6">
                    <a:lumMod val="50000"/>
                  </a:schemeClr>
                </a:solidFill>
                <a:latin typeface="Meiryo UI" panose="020B0604030504040204" pitchFamily="50" charset="-128"/>
                <a:ea typeface="Meiryo UI" panose="020B0604030504040204" pitchFamily="50" charset="-128"/>
                <a:cs typeface="Meiryo UI"/>
              </a:rPr>
              <a:t>　</a:t>
            </a:r>
          </a:p>
          <a:p>
            <a:pPr>
              <a:spcBef>
                <a:spcPts val="384"/>
              </a:spcBef>
            </a:pPr>
            <a:endParaRPr lang="en-US" altLang="ja-JP" sz="1600" b="1" dirty="0">
              <a:solidFill>
                <a:schemeClr val="accent6">
                  <a:lumMod val="50000"/>
                </a:schemeClr>
              </a:solidFill>
              <a:latin typeface="Meiryo UI" panose="020B0604030504040204" pitchFamily="50" charset="-128"/>
              <a:ea typeface="Meiryo UI" panose="020B0604030504040204" pitchFamily="50" charset="-128"/>
              <a:cs typeface="Meiryo UI"/>
            </a:endParaRPr>
          </a:p>
          <a:p>
            <a:pPr>
              <a:spcBef>
                <a:spcPts val="384"/>
              </a:spcBef>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　中学校段階でも、歴史的分野で過去の「税」について学ぶ機会がある。その際に、各時代の「税」の制度</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　について学習するだけでなく、</a:t>
            </a:r>
            <a:r>
              <a:rPr lang="ja-JP" altLang="en-US"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現在の「税」との</a:t>
            </a:r>
            <a:r>
              <a:rPr lang="en-US" altLang="ja-JP"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a:t>
            </a:r>
            <a:r>
              <a:rPr lang="ja-JP" altLang="en-US"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つながり</a:t>
            </a:r>
            <a:r>
              <a:rPr lang="en-US" altLang="ja-JP"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a:t>
            </a:r>
            <a:r>
              <a:rPr lang="ja-JP" altLang="en-US"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や自分自身と「税」との</a:t>
            </a:r>
            <a:r>
              <a:rPr lang="en-US" altLang="ja-JP"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a:t>
            </a:r>
            <a:r>
              <a:rPr lang="ja-JP" altLang="en-US"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つながり</a:t>
            </a:r>
            <a:r>
              <a:rPr lang="en-US" altLang="ja-JP"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a:t>
            </a:r>
            <a:r>
              <a:rPr lang="ja-JP" altLang="en-US"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につい</a:t>
            </a:r>
            <a:endParaRPr lang="en-US" altLang="ja-JP" sz="1600" b="1" dirty="0">
              <a:solidFill>
                <a:srgbClr val="FF0000"/>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r>
              <a:rPr lang="ja-JP" altLang="en-US"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　ても触れ、「税」について正しく理解する機会を設けていく</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ことの重要性</a:t>
            </a:r>
            <a:r>
              <a:rPr lang="ja-JP" altLang="en-US" sz="1600" b="1">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を再確認した。</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　⇒私自身の中学校での指導について、深く反省。今後はこのような実践をしていきたい。</a:t>
            </a:r>
          </a:p>
          <a:p>
            <a:pPr>
              <a:spcBef>
                <a:spcPts val="384"/>
              </a:spcBef>
            </a:pPr>
            <a:endParaRPr lang="en-US" altLang="ja-JP" sz="1600" b="1" dirty="0">
              <a:solidFill>
                <a:schemeClr val="accent6">
                  <a:lumMod val="50000"/>
                </a:schemeClr>
              </a:solidFill>
              <a:latin typeface="Meiryo UI" panose="020B0604030504040204" pitchFamily="50" charset="-128"/>
              <a:ea typeface="Meiryo UI" panose="020B0604030504040204" pitchFamily="50" charset="-128"/>
              <a:cs typeface="Meiryo UI"/>
            </a:endParaRPr>
          </a:p>
          <a:p>
            <a:pPr>
              <a:spcBef>
                <a:spcPts val="384"/>
              </a:spcBef>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　小学校段階では、小学</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3</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年生で</a:t>
            </a:r>
            <a:r>
              <a:rPr lang="ja-JP" altLang="en-US"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警察</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や</a:t>
            </a:r>
            <a:r>
              <a:rPr lang="ja-JP" altLang="en-US"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消防</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、小学</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4</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年生で</a:t>
            </a:r>
            <a:r>
              <a:rPr lang="ja-JP" altLang="en-US"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上下水道</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や</a:t>
            </a:r>
            <a:r>
              <a:rPr lang="ja-JP" altLang="en-US"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ごみ処理場</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、小学</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5</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年生で</a:t>
            </a:r>
            <a:r>
              <a:rPr lang="ja-JP" altLang="en-US"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地域インフ</a:t>
            </a:r>
            <a:endParaRPr lang="en-US" altLang="ja-JP" sz="1600" b="1" dirty="0">
              <a:solidFill>
                <a:srgbClr val="FF0000"/>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r>
              <a:rPr lang="ja-JP" altLang="en-US"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　ラの整備</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や</a:t>
            </a:r>
            <a:r>
              <a:rPr lang="ja-JP" altLang="en-US"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環境保護</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など、それぞれの学年で</a:t>
            </a:r>
            <a:r>
              <a:rPr lang="ja-JP" altLang="en-US"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「税」をもとに運営されている事業</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に関する学習を行う。こう</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　した学習の際に、</a:t>
            </a:r>
            <a:r>
              <a:rPr lang="ja-JP" altLang="en-US"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自身の生活と「税」との関わりについて触れ、「税」があるからこそ自身が住む地域に快</a:t>
            </a:r>
            <a:endParaRPr lang="en-US" altLang="ja-JP" sz="1600" b="1" dirty="0">
              <a:solidFill>
                <a:srgbClr val="FF0000"/>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r>
              <a:rPr lang="ja-JP" altLang="en-US" sz="1600" b="1" dirty="0">
                <a:solidFill>
                  <a:srgbClr val="FF0000"/>
                </a:solidFill>
                <a:latin typeface="UD デジタル 教科書体 NP" panose="02020400000000000000" pitchFamily="18" charset="-128"/>
                <a:ea typeface="UD デジタル 教科書体 NP" panose="02020400000000000000" pitchFamily="18" charset="-128"/>
                <a:cs typeface="Meiryo UI"/>
              </a:rPr>
              <a:t>　適な生活環境が整えられていることを理解できるよう指導</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していくことも必要であると考える。</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　⇒今後も子どもたちが自分自身と「税」との</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つながり</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を実感できるような租税教育の機会を、出来る限</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endParaRPr>
          </a:p>
          <a:p>
            <a:pPr>
              <a:spcBef>
                <a:spcPts val="384"/>
              </a:spcBef>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cs typeface="Meiryo UI"/>
              </a:rPr>
              <a:t>　　り多く設けていきたい。</a:t>
            </a:r>
          </a:p>
          <a:p>
            <a:pPr>
              <a:spcBef>
                <a:spcPts val="384"/>
              </a:spcBef>
            </a:pPr>
            <a:endParaRPr lang="ja-JP" altLang="en-US" b="1" dirty="0">
              <a:latin typeface="Meiryo UI" panose="020B0604030504040204" pitchFamily="50" charset="-128"/>
              <a:ea typeface="Meiryo UI" panose="020B0604030504040204" pitchFamily="50" charset="-128"/>
              <a:cs typeface="Meiryo UI"/>
            </a:endParaRPr>
          </a:p>
        </p:txBody>
      </p:sp>
    </p:spTree>
    <p:extLst>
      <p:ext uri="{BB962C8B-B14F-4D97-AF65-F5344CB8AC3E}">
        <p14:creationId xmlns:p14="http://schemas.microsoft.com/office/powerpoint/2010/main" val="2639459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四角形: 1 つの角を丸める 26">
            <a:extLst>
              <a:ext uri="{FF2B5EF4-FFF2-40B4-BE49-F238E27FC236}">
                <a16:creationId xmlns:a16="http://schemas.microsoft.com/office/drawing/2014/main" id="{961F4F16-4A52-4B34-8431-2E8A6511C54D}"/>
              </a:ext>
            </a:extLst>
          </p:cNvPr>
          <p:cNvSpPr/>
          <p:nvPr/>
        </p:nvSpPr>
        <p:spPr>
          <a:xfrm flipH="1">
            <a:off x="-2" y="1"/>
            <a:ext cx="12192000" cy="6857999"/>
          </a:xfrm>
          <a:prstGeom prst="round1Rect">
            <a:avLst>
              <a:gd name="adj" fmla="val 48571"/>
            </a:avLst>
          </a:prstGeom>
          <a:pattFill prst="dkUpDiag">
            <a:fgClr>
              <a:schemeClr val="accent6">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UD デジタル 教科書体 NP" panose="02020400000000000000" pitchFamily="18" charset="-128"/>
              <a:ea typeface="UD デジタル 教科書体 NP" panose="02020400000000000000" pitchFamily="18" charset="-128"/>
            </a:endParaRPr>
          </a:p>
        </p:txBody>
      </p:sp>
      <p:sp>
        <p:nvSpPr>
          <p:cNvPr id="2" name="object 2"/>
          <p:cNvSpPr txBox="1"/>
          <p:nvPr/>
        </p:nvSpPr>
        <p:spPr>
          <a:xfrm>
            <a:off x="541045" y="138074"/>
            <a:ext cx="949042" cy="501580"/>
          </a:xfrm>
          <a:prstGeom prst="rect">
            <a:avLst/>
          </a:prstGeom>
        </p:spPr>
        <p:txBody>
          <a:bodyPr vert="horz" wrap="none" lIns="0" tIns="9049" rIns="0" bIns="0" rtlCol="0">
            <a:spAutoFit/>
          </a:bodyPr>
          <a:lstStyle/>
          <a:p>
            <a:pPr marL="9525">
              <a:spcBef>
                <a:spcPts val="71"/>
              </a:spcBef>
            </a:pPr>
            <a:r>
              <a:rPr sz="3200" b="1" spc="-4" dirty="0">
                <a:solidFill>
                  <a:schemeClr val="accent6">
                    <a:lumMod val="75000"/>
                  </a:schemeClr>
                </a:solidFill>
                <a:latin typeface="UD デジタル 教科書体 NP" panose="02020400000000000000" pitchFamily="18" charset="-128"/>
                <a:ea typeface="UD デジタル 教科書体 NP" panose="02020400000000000000" pitchFamily="18" charset="-128"/>
                <a:cs typeface="ＭＳ Ｐゴシック"/>
              </a:rPr>
              <a:t>目</a:t>
            </a:r>
            <a:r>
              <a:rPr lang="ja-JP" altLang="en-US" sz="3200" b="1" spc="-4" dirty="0">
                <a:solidFill>
                  <a:schemeClr val="accent6">
                    <a:lumMod val="75000"/>
                  </a:schemeClr>
                </a:solidFill>
                <a:latin typeface="UD デジタル 教科書体 NP" panose="02020400000000000000" pitchFamily="18" charset="-128"/>
                <a:ea typeface="UD デジタル 教科書体 NP" panose="02020400000000000000" pitchFamily="18" charset="-128"/>
                <a:cs typeface="ＭＳ Ｐゴシック"/>
              </a:rPr>
              <a:t> </a:t>
            </a:r>
            <a:r>
              <a:rPr sz="3200" b="1" spc="-4" dirty="0">
                <a:solidFill>
                  <a:schemeClr val="accent6">
                    <a:lumMod val="75000"/>
                  </a:schemeClr>
                </a:solidFill>
                <a:latin typeface="UD デジタル 教科書体 NP" panose="02020400000000000000" pitchFamily="18" charset="-128"/>
                <a:ea typeface="UD デジタル 教科書体 NP" panose="02020400000000000000" pitchFamily="18" charset="-128"/>
                <a:cs typeface="ＭＳ Ｐゴシック"/>
              </a:rPr>
              <a:t>次</a:t>
            </a:r>
            <a:endParaRPr sz="3200" b="1" dirty="0">
              <a:solidFill>
                <a:schemeClr val="accent6">
                  <a:lumMod val="75000"/>
                </a:schemeClr>
              </a:solidFill>
              <a:latin typeface="UD デジタル 教科書体 NP" panose="02020400000000000000" pitchFamily="18" charset="-128"/>
              <a:ea typeface="UD デジタル 教科書体 NP" panose="02020400000000000000" pitchFamily="18" charset="-128"/>
              <a:cs typeface="ＭＳ Ｐゴシック"/>
            </a:endParaRPr>
          </a:p>
        </p:txBody>
      </p:sp>
      <p:grpSp>
        <p:nvGrpSpPr>
          <p:cNvPr id="25" name="グループ化 24">
            <a:extLst>
              <a:ext uri="{FF2B5EF4-FFF2-40B4-BE49-F238E27FC236}">
                <a16:creationId xmlns:a16="http://schemas.microsoft.com/office/drawing/2014/main" id="{0D406CC4-5966-4368-B0BB-FAF83AF2A91A}"/>
              </a:ext>
            </a:extLst>
          </p:cNvPr>
          <p:cNvGrpSpPr/>
          <p:nvPr/>
        </p:nvGrpSpPr>
        <p:grpSpPr>
          <a:xfrm>
            <a:off x="541045" y="685059"/>
            <a:ext cx="11186764" cy="2179921"/>
            <a:chOff x="495576" y="974890"/>
            <a:chExt cx="5436000" cy="1331864"/>
          </a:xfrm>
        </p:grpSpPr>
        <p:sp>
          <p:nvSpPr>
            <p:cNvPr id="3" name="四角形: 1 つの角を丸める 2">
              <a:extLst>
                <a:ext uri="{FF2B5EF4-FFF2-40B4-BE49-F238E27FC236}">
                  <a16:creationId xmlns:a16="http://schemas.microsoft.com/office/drawing/2014/main" id="{99373327-0C65-4855-B97F-E4EA9DA4A97A}"/>
                </a:ext>
              </a:extLst>
            </p:cNvPr>
            <p:cNvSpPr/>
            <p:nvPr/>
          </p:nvSpPr>
          <p:spPr>
            <a:xfrm>
              <a:off x="495576" y="974890"/>
              <a:ext cx="5436000" cy="1314714"/>
            </a:xfrm>
            <a:prstGeom prst="round1Rect">
              <a:avLst>
                <a:gd name="adj" fmla="val 12693"/>
              </a:avLst>
            </a:prstGeom>
            <a:solidFill>
              <a:schemeClr val="bg1"/>
            </a:solidFill>
            <a:ln>
              <a:solidFill>
                <a:schemeClr val="accent6">
                  <a:lumMod val="75000"/>
                </a:schemeClr>
              </a:solidFill>
            </a:ln>
            <a:effectLst>
              <a:outerShdw blurRad="127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UD デジタル 教科書体 NP" panose="02020400000000000000" pitchFamily="18" charset="-128"/>
                <a:ea typeface="UD デジタル 教科書体 NP" panose="02020400000000000000" pitchFamily="18" charset="-128"/>
              </a:endParaRPr>
            </a:p>
          </p:txBody>
        </p:sp>
        <p:sp>
          <p:nvSpPr>
            <p:cNvPr id="15" name="テキスト ボックス 14">
              <a:extLst>
                <a:ext uri="{FF2B5EF4-FFF2-40B4-BE49-F238E27FC236}">
                  <a16:creationId xmlns:a16="http://schemas.microsoft.com/office/drawing/2014/main" id="{27FE98EC-24DD-4084-B44F-96CADABB19A7}"/>
                </a:ext>
              </a:extLst>
            </p:cNvPr>
            <p:cNvSpPr txBox="1"/>
            <p:nvPr/>
          </p:nvSpPr>
          <p:spPr>
            <a:xfrm>
              <a:off x="556538" y="1316439"/>
              <a:ext cx="2835171" cy="990315"/>
            </a:xfrm>
            <a:prstGeom prst="rect">
              <a:avLst/>
            </a:prstGeom>
            <a:noFill/>
          </p:spPr>
          <p:txBody>
            <a:bodyPr wrap="square" rtlCol="0">
              <a:spAutoFit/>
            </a:bodyPr>
            <a:lstStyle/>
            <a:p>
              <a:pPr>
                <a:lnSpc>
                  <a:spcPct val="130000"/>
                </a:lnSpc>
                <a:spcBef>
                  <a:spcPts val="675"/>
                </a:spcBef>
                <a:tabLst>
                  <a:tab pos="6054329" algn="r"/>
                  <a:tab pos="6387704" algn="r"/>
                </a:tabLst>
              </a:pPr>
              <a:r>
                <a:rPr lang="ja-JP" altLang="en-US" sz="1600" b="1" dirty="0">
                  <a:solidFill>
                    <a:schemeClr val="accent6">
                      <a:lumMod val="75000"/>
                    </a:schemeClr>
                  </a:solidFill>
                  <a:latin typeface="UD デジタル 教科書体 NP" panose="02020400000000000000" pitchFamily="18" charset="-128"/>
                  <a:ea typeface="UD デジタル 教科書体 NP" panose="02020400000000000000" pitchFamily="18" charset="-128"/>
                </a:rPr>
                <a:t>●　小学校学習指導要領（平成</a:t>
              </a:r>
              <a:r>
                <a:rPr lang="en-US" altLang="ja-JP" sz="1600" b="1" dirty="0">
                  <a:solidFill>
                    <a:schemeClr val="accent6">
                      <a:lumMod val="75000"/>
                    </a:schemeClr>
                  </a:solidFill>
                  <a:latin typeface="UD デジタル 教科書体 NP" panose="02020400000000000000" pitchFamily="18" charset="-128"/>
                  <a:ea typeface="UD デジタル 教科書体 NP" panose="02020400000000000000" pitchFamily="18" charset="-128"/>
                </a:rPr>
                <a:t>29</a:t>
              </a:r>
              <a:r>
                <a:rPr lang="ja-JP" altLang="en-US" sz="1600" b="1" dirty="0">
                  <a:solidFill>
                    <a:schemeClr val="accent6">
                      <a:lumMod val="75000"/>
                    </a:schemeClr>
                  </a:solidFill>
                  <a:latin typeface="UD デジタル 教科書体 NP" panose="02020400000000000000" pitchFamily="18" charset="-128"/>
                  <a:ea typeface="UD デジタル 教科書体 NP" panose="02020400000000000000" pitchFamily="18" charset="-128"/>
                </a:rPr>
                <a:t>年告示）解説　社会編より</a:t>
              </a:r>
              <a:endParaRPr lang="en-US" altLang="ja-JP" sz="1600" b="1" dirty="0">
                <a:solidFill>
                  <a:schemeClr val="accent6">
                    <a:lumMod val="75000"/>
                  </a:schemeClr>
                </a:solidFill>
                <a:latin typeface="UD デジタル 教科書体 NP" panose="02020400000000000000" pitchFamily="18" charset="-128"/>
                <a:ea typeface="UD デジタル 教科書体 NP" panose="02020400000000000000" pitchFamily="18" charset="-128"/>
              </a:endParaRPr>
            </a:p>
            <a:p>
              <a:pPr>
                <a:lnSpc>
                  <a:spcPct val="130000"/>
                </a:lnSpc>
                <a:spcBef>
                  <a:spcPts val="675"/>
                </a:spcBef>
                <a:tabLst>
                  <a:tab pos="6054329" algn="r"/>
                  <a:tab pos="6387704" algn="r"/>
                </a:tabLst>
              </a:pPr>
              <a:r>
                <a:rPr lang="ja-JP" altLang="en-US" sz="1600" b="1" dirty="0">
                  <a:solidFill>
                    <a:schemeClr val="accent6">
                      <a:lumMod val="75000"/>
                    </a:schemeClr>
                  </a:solidFill>
                  <a:latin typeface="UD デジタル 教科書体 NP" panose="02020400000000000000" pitchFamily="18" charset="-128"/>
                  <a:ea typeface="UD デジタル 教科書体 NP" panose="02020400000000000000" pitchFamily="18" charset="-128"/>
                </a:rPr>
                <a:t>●　租税教育推進関係省庁等協議会総会より</a:t>
              </a:r>
              <a:endParaRPr lang="en-US" altLang="ja-JP" sz="1600" b="1" dirty="0">
                <a:solidFill>
                  <a:schemeClr val="accent6">
                    <a:lumMod val="75000"/>
                  </a:schemeClr>
                </a:solidFill>
                <a:latin typeface="UD デジタル 教科書体 NP" panose="02020400000000000000" pitchFamily="18" charset="-128"/>
                <a:ea typeface="UD デジタル 教科書体 NP" panose="02020400000000000000" pitchFamily="18" charset="-128"/>
              </a:endParaRPr>
            </a:p>
            <a:p>
              <a:pPr>
                <a:lnSpc>
                  <a:spcPct val="130000"/>
                </a:lnSpc>
                <a:spcBef>
                  <a:spcPts val="675"/>
                </a:spcBef>
                <a:tabLst>
                  <a:tab pos="6054329" algn="r"/>
                  <a:tab pos="6387704" algn="r"/>
                </a:tabLst>
              </a:pPr>
              <a:r>
                <a:rPr lang="ja-JP" altLang="en-US" sz="1600" b="1" dirty="0">
                  <a:solidFill>
                    <a:schemeClr val="accent6">
                      <a:lumMod val="75000"/>
                    </a:schemeClr>
                  </a:solidFill>
                  <a:latin typeface="UD デジタル 教科書体 NP" panose="02020400000000000000" pitchFamily="18" charset="-128"/>
                  <a:ea typeface="UD デジタル 教科書体 NP" panose="02020400000000000000" pitchFamily="18" charset="-128"/>
                </a:rPr>
                <a:t>●　国税庁</a:t>
              </a:r>
              <a:r>
                <a:rPr lang="en-US" altLang="ja-JP" sz="1600" b="1" dirty="0">
                  <a:solidFill>
                    <a:schemeClr val="accent6">
                      <a:lumMod val="75000"/>
                    </a:schemeClr>
                  </a:solidFill>
                  <a:latin typeface="UD デジタル 教科書体 NP" panose="02020400000000000000" pitchFamily="18" charset="-128"/>
                  <a:ea typeface="UD デジタル 教科書体 NP" panose="02020400000000000000" pitchFamily="18" charset="-128"/>
                </a:rPr>
                <a:t>HP</a:t>
              </a:r>
              <a:r>
                <a:rPr lang="ja-JP" altLang="en-US" sz="1600" b="1" dirty="0">
                  <a:solidFill>
                    <a:schemeClr val="accent6">
                      <a:lumMod val="75000"/>
                    </a:schemeClr>
                  </a:solidFill>
                  <a:latin typeface="UD デジタル 教科書体 NP" panose="02020400000000000000" pitchFamily="18" charset="-128"/>
                  <a:ea typeface="UD デジタル 教科書体 NP" panose="02020400000000000000" pitchFamily="18" charset="-128"/>
                </a:rPr>
                <a:t>より</a:t>
              </a:r>
              <a:endParaRPr lang="en-US" altLang="ja-JP" sz="1600" b="1" dirty="0">
                <a:solidFill>
                  <a:schemeClr val="accent6">
                    <a:lumMod val="75000"/>
                  </a:schemeClr>
                </a:solidFill>
                <a:latin typeface="UD デジタル 教科書体 NP" panose="02020400000000000000" pitchFamily="18" charset="-128"/>
                <a:ea typeface="UD デジタル 教科書体 NP" panose="02020400000000000000" pitchFamily="18" charset="-128"/>
              </a:endParaRPr>
            </a:p>
            <a:p>
              <a:pPr>
                <a:lnSpc>
                  <a:spcPct val="130000"/>
                </a:lnSpc>
                <a:spcBef>
                  <a:spcPts val="675"/>
                </a:spcBef>
                <a:tabLst>
                  <a:tab pos="6054329" algn="r"/>
                  <a:tab pos="6387704" algn="r"/>
                </a:tabLst>
              </a:pPr>
              <a:r>
                <a:rPr lang="ja-JP" altLang="en-US" sz="1600" b="1" dirty="0">
                  <a:solidFill>
                    <a:schemeClr val="accent6">
                      <a:lumMod val="75000"/>
                    </a:schemeClr>
                  </a:solidFill>
                  <a:latin typeface="UD デジタル 教科書体 NP" panose="02020400000000000000" pitchFamily="18" charset="-128"/>
                  <a:ea typeface="UD デジタル 教科書体 NP" panose="02020400000000000000" pitchFamily="18" charset="-128"/>
                </a:rPr>
                <a:t>●　税務署と連携した租税教室の実施</a:t>
              </a:r>
              <a:endParaRPr lang="en-US" altLang="ja-JP" sz="1050" b="1" dirty="0">
                <a:solidFill>
                  <a:schemeClr val="accent6">
                    <a:lumMod val="75000"/>
                  </a:schemeClr>
                </a:solidFill>
                <a:latin typeface="UD デジタル 教科書体 NP" panose="02020400000000000000" pitchFamily="18" charset="-128"/>
                <a:ea typeface="UD デジタル 教科書体 NP" panose="02020400000000000000" pitchFamily="18" charset="-128"/>
              </a:endParaRPr>
            </a:p>
          </p:txBody>
        </p:sp>
        <p:sp>
          <p:nvSpPr>
            <p:cNvPr id="45" name="四角形: 1 つの角を丸める 44">
              <a:extLst>
                <a:ext uri="{FF2B5EF4-FFF2-40B4-BE49-F238E27FC236}">
                  <a16:creationId xmlns:a16="http://schemas.microsoft.com/office/drawing/2014/main" id="{C118B1A7-C422-45B4-9D67-D475F347E4BA}"/>
                </a:ext>
              </a:extLst>
            </p:cNvPr>
            <p:cNvSpPr/>
            <p:nvPr/>
          </p:nvSpPr>
          <p:spPr>
            <a:xfrm>
              <a:off x="495576" y="975353"/>
              <a:ext cx="5436000" cy="288000"/>
            </a:xfrm>
            <a:prstGeom prst="round1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a:spcBef>
                  <a:spcPts val="79"/>
                </a:spcBef>
              </a:pPr>
              <a:r>
                <a:rPr lang="ja-JP" altLang="en-US" sz="2400" b="1" dirty="0">
                  <a:latin typeface="UD デジタル 教科書体 NP" panose="02020400000000000000" pitchFamily="18" charset="-128"/>
                  <a:ea typeface="UD デジタル 教科書体 NP" panose="02020400000000000000" pitchFamily="18" charset="-128"/>
                  <a:cs typeface="ＭＳ Ｐゴシック"/>
                </a:rPr>
                <a:t>１．租税教育の充実</a:t>
              </a:r>
            </a:p>
          </p:txBody>
        </p:sp>
      </p:grpSp>
      <p:grpSp>
        <p:nvGrpSpPr>
          <p:cNvPr id="55" name="グループ化 54">
            <a:extLst>
              <a:ext uri="{FF2B5EF4-FFF2-40B4-BE49-F238E27FC236}">
                <a16:creationId xmlns:a16="http://schemas.microsoft.com/office/drawing/2014/main" id="{CF7C61BD-E955-4A56-B950-475F75D525AF}"/>
              </a:ext>
            </a:extLst>
          </p:cNvPr>
          <p:cNvGrpSpPr/>
          <p:nvPr/>
        </p:nvGrpSpPr>
        <p:grpSpPr>
          <a:xfrm>
            <a:off x="541045" y="2967235"/>
            <a:ext cx="11186764" cy="2281404"/>
            <a:chOff x="495576" y="974890"/>
            <a:chExt cx="5436000" cy="1179710"/>
          </a:xfrm>
        </p:grpSpPr>
        <p:sp>
          <p:nvSpPr>
            <p:cNvPr id="56" name="四角形: 1 つの角を丸める 55">
              <a:extLst>
                <a:ext uri="{FF2B5EF4-FFF2-40B4-BE49-F238E27FC236}">
                  <a16:creationId xmlns:a16="http://schemas.microsoft.com/office/drawing/2014/main" id="{E4F0FA19-71BC-4C35-9975-908C9634859A}"/>
                </a:ext>
              </a:extLst>
            </p:cNvPr>
            <p:cNvSpPr/>
            <p:nvPr/>
          </p:nvSpPr>
          <p:spPr>
            <a:xfrm>
              <a:off x="495576" y="1019026"/>
              <a:ext cx="5436000" cy="1135574"/>
            </a:xfrm>
            <a:prstGeom prst="round1Rect">
              <a:avLst>
                <a:gd name="adj" fmla="val 12693"/>
              </a:avLst>
            </a:prstGeom>
            <a:solidFill>
              <a:schemeClr val="bg1"/>
            </a:solidFill>
            <a:ln>
              <a:solidFill>
                <a:schemeClr val="accent6">
                  <a:lumMod val="75000"/>
                </a:schemeClr>
              </a:solidFill>
            </a:ln>
            <a:effectLst>
              <a:outerShdw blurRad="127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UD デジタル 教科書体 NP" panose="02020400000000000000" pitchFamily="18" charset="-128"/>
                <a:ea typeface="UD デジタル 教科書体 NP" panose="02020400000000000000" pitchFamily="18" charset="-128"/>
              </a:endParaRPr>
            </a:p>
          </p:txBody>
        </p:sp>
        <p:sp>
          <p:nvSpPr>
            <p:cNvPr id="57" name="テキスト ボックス 56">
              <a:extLst>
                <a:ext uri="{FF2B5EF4-FFF2-40B4-BE49-F238E27FC236}">
                  <a16:creationId xmlns:a16="http://schemas.microsoft.com/office/drawing/2014/main" id="{E802203D-6229-44CE-A51D-FF213851CC0B}"/>
                </a:ext>
              </a:extLst>
            </p:cNvPr>
            <p:cNvSpPr txBox="1"/>
            <p:nvPr/>
          </p:nvSpPr>
          <p:spPr>
            <a:xfrm>
              <a:off x="556538" y="1316439"/>
              <a:ext cx="2683002" cy="838161"/>
            </a:xfrm>
            <a:prstGeom prst="rect">
              <a:avLst/>
            </a:prstGeom>
            <a:noFill/>
          </p:spPr>
          <p:txBody>
            <a:bodyPr wrap="square" rtlCol="0">
              <a:spAutoFit/>
            </a:bodyPr>
            <a:lstStyle/>
            <a:p>
              <a:pPr>
                <a:lnSpc>
                  <a:spcPct val="130000"/>
                </a:lnSpc>
                <a:spcBef>
                  <a:spcPts val="675"/>
                </a:spcBef>
                <a:tabLst>
                  <a:tab pos="6054329" algn="r"/>
                  <a:tab pos="6387704" algn="r"/>
                </a:tabLst>
              </a:pPr>
              <a:r>
                <a:rPr lang="ja-JP" altLang="en-US" sz="1600" b="1" dirty="0">
                  <a:solidFill>
                    <a:schemeClr val="accent6">
                      <a:lumMod val="75000"/>
                    </a:schemeClr>
                  </a:solidFill>
                  <a:latin typeface="UD デジタル 教科書体 NP" panose="02020400000000000000" pitchFamily="18" charset="-128"/>
                  <a:ea typeface="UD デジタル 教科書体 NP" panose="02020400000000000000" pitchFamily="18" charset="-128"/>
                </a:rPr>
                <a:t>●　単元計画の作成にあたって</a:t>
              </a:r>
              <a:endParaRPr lang="en-US" altLang="ja-JP" sz="1600" b="1" dirty="0">
                <a:solidFill>
                  <a:schemeClr val="accent6">
                    <a:lumMod val="75000"/>
                  </a:schemeClr>
                </a:solidFill>
                <a:latin typeface="UD デジタル 教科書体 NP" panose="02020400000000000000" pitchFamily="18" charset="-128"/>
                <a:ea typeface="UD デジタル 教科書体 NP" panose="02020400000000000000" pitchFamily="18" charset="-128"/>
              </a:endParaRPr>
            </a:p>
            <a:p>
              <a:pPr>
                <a:lnSpc>
                  <a:spcPct val="130000"/>
                </a:lnSpc>
                <a:spcBef>
                  <a:spcPts val="675"/>
                </a:spcBef>
                <a:tabLst>
                  <a:tab pos="6054329" algn="r"/>
                  <a:tab pos="6387704" algn="r"/>
                </a:tabLst>
              </a:pPr>
              <a:r>
                <a:rPr lang="ja-JP" altLang="en-US" sz="1600" b="1" dirty="0">
                  <a:solidFill>
                    <a:schemeClr val="accent6">
                      <a:lumMod val="75000"/>
                    </a:schemeClr>
                  </a:solidFill>
                  <a:latin typeface="UD デジタル 教科書体 NP" panose="02020400000000000000" pitchFamily="18" charset="-128"/>
                  <a:ea typeface="UD デジタル 教科書体 NP" panose="02020400000000000000" pitchFamily="18" charset="-128"/>
                </a:rPr>
                <a:t>●　本県（茨城県）の特徴</a:t>
              </a:r>
              <a:endParaRPr lang="en-US" altLang="ja-JP" sz="1600" b="1" dirty="0">
                <a:solidFill>
                  <a:schemeClr val="accent6">
                    <a:lumMod val="75000"/>
                  </a:schemeClr>
                </a:solidFill>
                <a:latin typeface="UD デジタル 教科書体 NP" panose="02020400000000000000" pitchFamily="18" charset="-128"/>
                <a:ea typeface="UD デジタル 教科書体 NP" panose="02020400000000000000" pitchFamily="18" charset="-128"/>
              </a:endParaRPr>
            </a:p>
            <a:p>
              <a:pPr>
                <a:lnSpc>
                  <a:spcPct val="130000"/>
                </a:lnSpc>
                <a:spcBef>
                  <a:spcPts val="675"/>
                </a:spcBef>
                <a:tabLst>
                  <a:tab pos="6054329" algn="r"/>
                  <a:tab pos="6387704" algn="r"/>
                </a:tabLst>
              </a:pPr>
              <a:r>
                <a:rPr lang="ja-JP" altLang="en-US" sz="1600" b="1" dirty="0">
                  <a:solidFill>
                    <a:schemeClr val="accent6">
                      <a:lumMod val="75000"/>
                    </a:schemeClr>
                  </a:solidFill>
                  <a:latin typeface="UD デジタル 教科書体 NP" panose="02020400000000000000" pitchFamily="18" charset="-128"/>
                  <a:ea typeface="UD デジタル 教科書体 NP" panose="02020400000000000000" pitchFamily="18" charset="-128"/>
                </a:rPr>
                <a:t>●　授業資料の作成にあたって</a:t>
              </a:r>
              <a:endParaRPr lang="en-US" altLang="ja-JP" sz="1600" b="1" dirty="0">
                <a:solidFill>
                  <a:schemeClr val="accent6">
                    <a:lumMod val="75000"/>
                  </a:schemeClr>
                </a:solidFill>
                <a:latin typeface="UD デジタル 教科書体 NP" panose="02020400000000000000" pitchFamily="18" charset="-128"/>
                <a:ea typeface="UD デジタル 教科書体 NP" panose="02020400000000000000" pitchFamily="18" charset="-128"/>
              </a:endParaRPr>
            </a:p>
            <a:p>
              <a:pPr>
                <a:lnSpc>
                  <a:spcPct val="130000"/>
                </a:lnSpc>
                <a:spcBef>
                  <a:spcPts val="675"/>
                </a:spcBef>
                <a:tabLst>
                  <a:tab pos="6054329" algn="r"/>
                  <a:tab pos="6387704" algn="r"/>
                </a:tabLst>
              </a:pPr>
              <a:r>
                <a:rPr lang="ja-JP" altLang="en-US" sz="1600" b="1" dirty="0">
                  <a:solidFill>
                    <a:schemeClr val="accent6">
                      <a:lumMod val="75000"/>
                    </a:schemeClr>
                  </a:solidFill>
                  <a:latin typeface="UD デジタル 教科書体 NP" panose="02020400000000000000" pitchFamily="18" charset="-128"/>
                  <a:ea typeface="UD デジタル 教科書体 NP" panose="02020400000000000000" pitchFamily="18" charset="-128"/>
                </a:rPr>
                <a:t>●　本時の展開</a:t>
              </a:r>
              <a:endParaRPr lang="en-US" altLang="ja-JP" sz="1050" b="1" dirty="0">
                <a:solidFill>
                  <a:schemeClr val="accent6">
                    <a:lumMod val="75000"/>
                  </a:schemeClr>
                </a:solidFill>
                <a:latin typeface="UD デジタル 教科書体 NP" panose="02020400000000000000" pitchFamily="18" charset="-128"/>
                <a:ea typeface="UD デジタル 教科書体 NP" panose="02020400000000000000" pitchFamily="18" charset="-128"/>
              </a:endParaRPr>
            </a:p>
          </p:txBody>
        </p:sp>
        <p:sp>
          <p:nvSpPr>
            <p:cNvPr id="58" name="四角形: 1 つの角を丸める 57">
              <a:extLst>
                <a:ext uri="{FF2B5EF4-FFF2-40B4-BE49-F238E27FC236}">
                  <a16:creationId xmlns:a16="http://schemas.microsoft.com/office/drawing/2014/main" id="{021E02FE-6D24-4B3E-BE61-C407F25B643C}"/>
                </a:ext>
              </a:extLst>
            </p:cNvPr>
            <p:cNvSpPr/>
            <p:nvPr/>
          </p:nvSpPr>
          <p:spPr>
            <a:xfrm>
              <a:off x="495576" y="974890"/>
              <a:ext cx="5436000" cy="288000"/>
            </a:xfrm>
            <a:prstGeom prst="round1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a:spcBef>
                  <a:spcPts val="79"/>
                </a:spcBef>
              </a:pPr>
              <a:r>
                <a:rPr lang="ja-JP" altLang="en-US" sz="2400" b="1" dirty="0">
                  <a:latin typeface="UD デジタル 教科書体 NP" panose="02020400000000000000" pitchFamily="18" charset="-128"/>
                  <a:ea typeface="UD デジタル 教科書体 NP" panose="02020400000000000000" pitchFamily="18" charset="-128"/>
                  <a:cs typeface="ＭＳ Ｐゴシック"/>
                </a:rPr>
                <a:t>２．授業実践の内容</a:t>
              </a:r>
            </a:p>
          </p:txBody>
        </p:sp>
      </p:grpSp>
      <p:grpSp>
        <p:nvGrpSpPr>
          <p:cNvPr id="62" name="グループ化 61">
            <a:extLst>
              <a:ext uri="{FF2B5EF4-FFF2-40B4-BE49-F238E27FC236}">
                <a16:creationId xmlns:a16="http://schemas.microsoft.com/office/drawing/2014/main" id="{02C875A1-5E50-405C-8907-F44DD3BCFF82}"/>
              </a:ext>
            </a:extLst>
          </p:cNvPr>
          <p:cNvGrpSpPr/>
          <p:nvPr/>
        </p:nvGrpSpPr>
        <p:grpSpPr>
          <a:xfrm>
            <a:off x="541045" y="5375134"/>
            <a:ext cx="11186764" cy="1356371"/>
            <a:chOff x="495576" y="974890"/>
            <a:chExt cx="5436000" cy="1087763"/>
          </a:xfrm>
        </p:grpSpPr>
        <p:sp>
          <p:nvSpPr>
            <p:cNvPr id="66" name="四角形: 1 つの角を丸める 65">
              <a:extLst>
                <a:ext uri="{FF2B5EF4-FFF2-40B4-BE49-F238E27FC236}">
                  <a16:creationId xmlns:a16="http://schemas.microsoft.com/office/drawing/2014/main" id="{640366E9-F6E5-48EE-9F15-5FF2C72B8094}"/>
                </a:ext>
              </a:extLst>
            </p:cNvPr>
            <p:cNvSpPr/>
            <p:nvPr/>
          </p:nvSpPr>
          <p:spPr>
            <a:xfrm>
              <a:off x="495576" y="1012451"/>
              <a:ext cx="5436000" cy="1050202"/>
            </a:xfrm>
            <a:prstGeom prst="round1Rect">
              <a:avLst>
                <a:gd name="adj" fmla="val 12693"/>
              </a:avLst>
            </a:prstGeom>
            <a:solidFill>
              <a:schemeClr val="bg1"/>
            </a:solidFill>
            <a:ln>
              <a:solidFill>
                <a:schemeClr val="accent6">
                  <a:lumMod val="75000"/>
                </a:schemeClr>
              </a:solidFill>
            </a:ln>
            <a:effectLst>
              <a:outerShdw blurRad="127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UD デジタル 教科書体 NP" panose="02020400000000000000" pitchFamily="18" charset="-128"/>
                <a:ea typeface="UD デジタル 教科書体 NP" panose="02020400000000000000" pitchFamily="18" charset="-128"/>
              </a:endParaRPr>
            </a:p>
          </p:txBody>
        </p:sp>
        <p:sp>
          <p:nvSpPr>
            <p:cNvPr id="72" name="テキスト ボックス 71">
              <a:extLst>
                <a:ext uri="{FF2B5EF4-FFF2-40B4-BE49-F238E27FC236}">
                  <a16:creationId xmlns:a16="http://schemas.microsoft.com/office/drawing/2014/main" id="{40C73E56-DD51-474B-863C-087080884180}"/>
                </a:ext>
              </a:extLst>
            </p:cNvPr>
            <p:cNvSpPr txBox="1"/>
            <p:nvPr/>
          </p:nvSpPr>
          <p:spPr>
            <a:xfrm>
              <a:off x="556538" y="1316439"/>
              <a:ext cx="3538402" cy="642520"/>
            </a:xfrm>
            <a:prstGeom prst="rect">
              <a:avLst/>
            </a:prstGeom>
            <a:noFill/>
          </p:spPr>
          <p:txBody>
            <a:bodyPr wrap="square" rtlCol="0">
              <a:spAutoFit/>
            </a:bodyPr>
            <a:lstStyle/>
            <a:p>
              <a:pPr>
                <a:lnSpc>
                  <a:spcPct val="130000"/>
                </a:lnSpc>
                <a:spcBef>
                  <a:spcPts val="675"/>
                </a:spcBef>
                <a:tabLst>
                  <a:tab pos="6054329" algn="r"/>
                  <a:tab pos="6387704" algn="r"/>
                </a:tabLst>
              </a:pPr>
              <a:r>
                <a:rPr lang="ja-JP" altLang="en-US" sz="1600" b="1" dirty="0">
                  <a:solidFill>
                    <a:schemeClr val="accent6">
                      <a:lumMod val="75000"/>
                    </a:schemeClr>
                  </a:solidFill>
                  <a:latin typeface="UD デジタル 教科書体 NP" panose="02020400000000000000" pitchFamily="18" charset="-128"/>
                  <a:ea typeface="UD デジタル 教科書体 NP" panose="02020400000000000000" pitchFamily="18" charset="-128"/>
                </a:rPr>
                <a:t>●　成果</a:t>
              </a:r>
              <a:endParaRPr lang="en-US" altLang="ja-JP" sz="1600" b="1" dirty="0">
                <a:solidFill>
                  <a:schemeClr val="accent6">
                    <a:lumMod val="75000"/>
                  </a:schemeClr>
                </a:solidFill>
                <a:latin typeface="UD デジタル 教科書体 NP" panose="02020400000000000000" pitchFamily="18" charset="-128"/>
                <a:ea typeface="UD デジタル 教科書体 NP" panose="02020400000000000000" pitchFamily="18" charset="-128"/>
              </a:endParaRPr>
            </a:p>
            <a:p>
              <a:pPr>
                <a:lnSpc>
                  <a:spcPct val="130000"/>
                </a:lnSpc>
                <a:spcBef>
                  <a:spcPts val="675"/>
                </a:spcBef>
                <a:tabLst>
                  <a:tab pos="6054329" algn="r"/>
                  <a:tab pos="6387704" algn="r"/>
                </a:tabLst>
              </a:pPr>
              <a:r>
                <a:rPr lang="ja-JP" altLang="en-US" sz="1600" b="1" dirty="0">
                  <a:solidFill>
                    <a:schemeClr val="accent6">
                      <a:lumMod val="75000"/>
                    </a:schemeClr>
                  </a:solidFill>
                  <a:latin typeface="UD デジタル 教科書体 NP" panose="02020400000000000000" pitchFamily="18" charset="-128"/>
                  <a:ea typeface="UD デジタル 教科書体 NP" panose="02020400000000000000" pitchFamily="18" charset="-128"/>
                </a:rPr>
                <a:t>●　課題</a:t>
              </a:r>
              <a:endParaRPr lang="en-US" altLang="ja-JP" sz="1050" b="1" dirty="0">
                <a:solidFill>
                  <a:schemeClr val="accent6">
                    <a:lumMod val="75000"/>
                  </a:schemeClr>
                </a:solidFill>
                <a:latin typeface="UD デジタル 教科書体 NP" panose="02020400000000000000" pitchFamily="18" charset="-128"/>
                <a:ea typeface="UD デジタル 教科書体 NP" panose="02020400000000000000" pitchFamily="18" charset="-128"/>
              </a:endParaRPr>
            </a:p>
          </p:txBody>
        </p:sp>
        <p:sp>
          <p:nvSpPr>
            <p:cNvPr id="73" name="四角形: 1 つの角を丸める 72">
              <a:extLst>
                <a:ext uri="{FF2B5EF4-FFF2-40B4-BE49-F238E27FC236}">
                  <a16:creationId xmlns:a16="http://schemas.microsoft.com/office/drawing/2014/main" id="{6D3DDE8D-4F45-422D-93F5-59469B9525E6}"/>
                </a:ext>
              </a:extLst>
            </p:cNvPr>
            <p:cNvSpPr/>
            <p:nvPr/>
          </p:nvSpPr>
          <p:spPr>
            <a:xfrm>
              <a:off x="495576" y="974890"/>
              <a:ext cx="5436000" cy="288000"/>
            </a:xfrm>
            <a:prstGeom prst="round1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a:spcBef>
                  <a:spcPts val="79"/>
                </a:spcBef>
              </a:pPr>
              <a:r>
                <a:rPr lang="ja-JP" altLang="en-US" sz="2400" b="1" dirty="0">
                  <a:latin typeface="UD デジタル 教科書体 NP" panose="02020400000000000000" pitchFamily="18" charset="-128"/>
                  <a:ea typeface="UD デジタル 教科書体 NP" panose="02020400000000000000" pitchFamily="18" charset="-128"/>
                  <a:cs typeface="ＭＳ Ｐゴシック"/>
                </a:rPr>
                <a:t>３．成果と課題</a:t>
              </a:r>
            </a:p>
          </p:txBody>
        </p:sp>
      </p:grpSp>
    </p:spTree>
    <p:extLst>
      <p:ext uri="{BB962C8B-B14F-4D97-AF65-F5344CB8AC3E}">
        <p14:creationId xmlns:p14="http://schemas.microsoft.com/office/powerpoint/2010/main" val="3687602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1 つの角を丸める 13">
            <a:extLst>
              <a:ext uri="{FF2B5EF4-FFF2-40B4-BE49-F238E27FC236}">
                <a16:creationId xmlns:a16="http://schemas.microsoft.com/office/drawing/2014/main" id="{B4DFAC9D-800D-447C-9C8F-544060DC1FC7}"/>
              </a:ext>
            </a:extLst>
          </p:cNvPr>
          <p:cNvSpPr/>
          <p:nvPr/>
        </p:nvSpPr>
        <p:spPr>
          <a:xfrm flipH="1">
            <a:off x="-30131" y="1"/>
            <a:ext cx="12252889" cy="6882860"/>
          </a:xfrm>
          <a:prstGeom prst="round1Rect">
            <a:avLst>
              <a:gd name="adj" fmla="val 48571"/>
            </a:avLst>
          </a:prstGeom>
          <a:pattFill prst="dkUpDiag">
            <a:fgClr>
              <a:schemeClr val="accent6">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UD デジタル 教科書体 NP" panose="02020400000000000000" pitchFamily="18" charset="-128"/>
              <a:ea typeface="UD デジタル 教科書体 NP" panose="02020400000000000000" pitchFamily="18" charset="-128"/>
            </a:endParaRPr>
          </a:p>
        </p:txBody>
      </p:sp>
      <p:sp>
        <p:nvSpPr>
          <p:cNvPr id="3" name="矢印: 五方向 2">
            <a:extLst>
              <a:ext uri="{FF2B5EF4-FFF2-40B4-BE49-F238E27FC236}">
                <a16:creationId xmlns:a16="http://schemas.microsoft.com/office/drawing/2014/main" id="{6D547761-BAC3-4471-AD06-F8393E0DA8D5}"/>
              </a:ext>
            </a:extLst>
          </p:cNvPr>
          <p:cNvSpPr/>
          <p:nvPr/>
        </p:nvSpPr>
        <p:spPr>
          <a:xfrm>
            <a:off x="143943" y="132599"/>
            <a:ext cx="4016994" cy="394282"/>
          </a:xfrm>
          <a:prstGeom prst="homePlat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１．租税教育の充実</a:t>
            </a:r>
            <a:endPar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6" name="矢印: 山形 5">
            <a:extLst>
              <a:ext uri="{FF2B5EF4-FFF2-40B4-BE49-F238E27FC236}">
                <a16:creationId xmlns:a16="http://schemas.microsoft.com/office/drawing/2014/main" id="{83386D2F-4882-4A64-8A93-BF62144ED2D0}"/>
              </a:ext>
            </a:extLst>
          </p:cNvPr>
          <p:cNvSpPr/>
          <p:nvPr/>
        </p:nvSpPr>
        <p:spPr>
          <a:xfrm>
            <a:off x="4032308" y="132599"/>
            <a:ext cx="4127383" cy="394282"/>
          </a:xfrm>
          <a:prstGeom prst="chevr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２．授業実践の内容</a:t>
            </a:r>
            <a:endPar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8" name="矢印: 山形 7">
            <a:extLst>
              <a:ext uri="{FF2B5EF4-FFF2-40B4-BE49-F238E27FC236}">
                <a16:creationId xmlns:a16="http://schemas.microsoft.com/office/drawing/2014/main" id="{DD2B35C1-9522-4E41-B3B8-45B7C772649F}"/>
              </a:ext>
            </a:extLst>
          </p:cNvPr>
          <p:cNvSpPr/>
          <p:nvPr/>
        </p:nvSpPr>
        <p:spPr>
          <a:xfrm>
            <a:off x="8028263" y="132599"/>
            <a:ext cx="3694584" cy="394282"/>
          </a:xfrm>
          <a:prstGeom prst="chevr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３．</a:t>
            </a:r>
            <a:r>
              <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rPr>
              <a:t>成果と課題</a:t>
            </a:r>
          </a:p>
        </p:txBody>
      </p:sp>
      <p:sp>
        <p:nvSpPr>
          <p:cNvPr id="9" name="タイトル 1">
            <a:extLst>
              <a:ext uri="{FF2B5EF4-FFF2-40B4-BE49-F238E27FC236}">
                <a16:creationId xmlns:a16="http://schemas.microsoft.com/office/drawing/2014/main" id="{E0D34A27-3D60-4CCF-843B-D13DA705BDDB}"/>
              </a:ext>
            </a:extLst>
          </p:cNvPr>
          <p:cNvSpPr txBox="1">
            <a:spLocks/>
          </p:cNvSpPr>
          <p:nvPr/>
        </p:nvSpPr>
        <p:spPr>
          <a:xfrm>
            <a:off x="469152" y="1929466"/>
            <a:ext cx="9629164" cy="42364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1143000" indent="-1143000" algn="l">
              <a:lnSpc>
                <a:spcPct val="100000"/>
              </a:lnSpc>
              <a:buAutoNum type="arabicDbPeriod"/>
            </a:pPr>
            <a:endParaRPr lang="en-US" altLang="ja-JP" sz="6600" b="1" dirty="0">
              <a:latin typeface="UD デジタル 教科書体 NP" panose="02020400000000000000" pitchFamily="18" charset="-128"/>
              <a:ea typeface="UD デジタル 教科書体 NP" panose="02020400000000000000" pitchFamily="18" charset="-128"/>
            </a:endParaRPr>
          </a:p>
          <a:p>
            <a:pPr marL="1143000" indent="-1143000" algn="l">
              <a:lnSpc>
                <a:spcPct val="100000"/>
              </a:lnSpc>
              <a:buAutoNum type="arabicDbPeriod"/>
            </a:pPr>
            <a:endParaRPr lang="en-US" altLang="ja-JP" sz="6600" b="1" dirty="0">
              <a:latin typeface="UD デジタル 教科書体 NP" panose="02020400000000000000" pitchFamily="18" charset="-128"/>
              <a:ea typeface="UD デジタル 教科書体 NP" panose="02020400000000000000" pitchFamily="18" charset="-128"/>
            </a:endParaRPr>
          </a:p>
          <a:p>
            <a:pPr algn="l">
              <a:lnSpc>
                <a:spcPct val="100000"/>
              </a:lnSpc>
            </a:pPr>
            <a:endParaRPr lang="en-US" altLang="ja-JP" sz="6600" b="1" dirty="0">
              <a:latin typeface="UD デジタル 教科書体 NP" panose="02020400000000000000" pitchFamily="18" charset="-128"/>
              <a:ea typeface="UD デジタル 教科書体 NP" panose="02020400000000000000" pitchFamily="18" charset="-128"/>
            </a:endParaRPr>
          </a:p>
        </p:txBody>
      </p:sp>
      <p:sp>
        <p:nvSpPr>
          <p:cNvPr id="17" name="正方形/長方形 16">
            <a:extLst>
              <a:ext uri="{FF2B5EF4-FFF2-40B4-BE49-F238E27FC236}">
                <a16:creationId xmlns:a16="http://schemas.microsoft.com/office/drawing/2014/main" id="{01838CB9-C854-4979-B951-7EFBEDF31303}"/>
              </a:ext>
            </a:extLst>
          </p:cNvPr>
          <p:cNvSpPr/>
          <p:nvPr/>
        </p:nvSpPr>
        <p:spPr>
          <a:xfrm>
            <a:off x="143943" y="615627"/>
            <a:ext cx="4016994" cy="1909459"/>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UD デジタル 教科書体 NP" panose="02020400000000000000" pitchFamily="18" charset="-128"/>
                <a:ea typeface="UD デジタル 教科書体 NP" panose="02020400000000000000" pitchFamily="18" charset="-128"/>
              </a:rPr>
              <a:t>１ 租税教育の充実</a:t>
            </a:r>
          </a:p>
        </p:txBody>
      </p:sp>
      <p:sp>
        <p:nvSpPr>
          <p:cNvPr id="21" name="正方形/長方形 20">
            <a:extLst>
              <a:ext uri="{FF2B5EF4-FFF2-40B4-BE49-F238E27FC236}">
                <a16:creationId xmlns:a16="http://schemas.microsoft.com/office/drawing/2014/main" id="{E62E79E3-42D4-4DB6-892B-6A9F8AB08491}"/>
              </a:ext>
            </a:extLst>
          </p:cNvPr>
          <p:cNvSpPr/>
          <p:nvPr/>
        </p:nvSpPr>
        <p:spPr>
          <a:xfrm>
            <a:off x="6011273" y="2613832"/>
            <a:ext cx="5711573" cy="1909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 panose="02020400000000000000" pitchFamily="18" charset="-128"/>
              <a:ea typeface="UD デジタル 教科書体 NP" panose="02020400000000000000" pitchFamily="18" charset="-128"/>
            </a:endParaRPr>
          </a:p>
        </p:txBody>
      </p:sp>
      <p:sp>
        <p:nvSpPr>
          <p:cNvPr id="22" name="正方形/長方形 21">
            <a:extLst>
              <a:ext uri="{FF2B5EF4-FFF2-40B4-BE49-F238E27FC236}">
                <a16:creationId xmlns:a16="http://schemas.microsoft.com/office/drawing/2014/main" id="{F1FB3B30-92A6-4801-BB2B-DAB7474DAADA}"/>
              </a:ext>
            </a:extLst>
          </p:cNvPr>
          <p:cNvSpPr/>
          <p:nvPr/>
        </p:nvSpPr>
        <p:spPr>
          <a:xfrm>
            <a:off x="6011272" y="4614925"/>
            <a:ext cx="5711573" cy="1909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 panose="02020400000000000000" pitchFamily="18" charset="-128"/>
              <a:ea typeface="UD デジタル 教科書体 NP" panose="02020400000000000000" pitchFamily="18" charset="-128"/>
            </a:endParaRPr>
          </a:p>
        </p:txBody>
      </p:sp>
      <p:sp>
        <p:nvSpPr>
          <p:cNvPr id="23" name="正方形/長方形 22">
            <a:extLst>
              <a:ext uri="{FF2B5EF4-FFF2-40B4-BE49-F238E27FC236}">
                <a16:creationId xmlns:a16="http://schemas.microsoft.com/office/drawing/2014/main" id="{23D7D5D6-11FB-4CA7-A67A-AEAC12FCBC53}"/>
              </a:ext>
            </a:extLst>
          </p:cNvPr>
          <p:cNvSpPr/>
          <p:nvPr/>
        </p:nvSpPr>
        <p:spPr>
          <a:xfrm>
            <a:off x="138292" y="2624080"/>
            <a:ext cx="5711573" cy="1909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 panose="02020400000000000000" pitchFamily="18" charset="-128"/>
              <a:ea typeface="UD デジタル 教科書体 NP" panose="02020400000000000000" pitchFamily="18" charset="-128"/>
            </a:endParaRPr>
          </a:p>
        </p:txBody>
      </p:sp>
      <p:sp>
        <p:nvSpPr>
          <p:cNvPr id="24" name="正方形/長方形 23">
            <a:extLst>
              <a:ext uri="{FF2B5EF4-FFF2-40B4-BE49-F238E27FC236}">
                <a16:creationId xmlns:a16="http://schemas.microsoft.com/office/drawing/2014/main" id="{572FCAA0-ABFA-4B53-9CD8-3922AC07F702}"/>
              </a:ext>
            </a:extLst>
          </p:cNvPr>
          <p:cNvSpPr/>
          <p:nvPr/>
        </p:nvSpPr>
        <p:spPr>
          <a:xfrm>
            <a:off x="143943" y="4612035"/>
            <a:ext cx="5711573" cy="1909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 panose="02020400000000000000" pitchFamily="18" charset="-128"/>
              <a:ea typeface="UD デジタル 教科書体 NP" panose="02020400000000000000" pitchFamily="18" charset="-128"/>
            </a:endParaRPr>
          </a:p>
        </p:txBody>
      </p:sp>
      <p:sp>
        <p:nvSpPr>
          <p:cNvPr id="5" name="直角三角形 4">
            <a:extLst>
              <a:ext uri="{FF2B5EF4-FFF2-40B4-BE49-F238E27FC236}">
                <a16:creationId xmlns:a16="http://schemas.microsoft.com/office/drawing/2014/main" id="{6A8DFB70-403E-4A17-B79A-FBCB056C6A35}"/>
              </a:ext>
            </a:extLst>
          </p:cNvPr>
          <p:cNvSpPr/>
          <p:nvPr/>
        </p:nvSpPr>
        <p:spPr>
          <a:xfrm flipV="1">
            <a:off x="137095" y="2613830"/>
            <a:ext cx="545284" cy="598491"/>
          </a:xfrm>
          <a:prstGeom prst="r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 panose="02020400000000000000" pitchFamily="18" charset="-128"/>
              <a:ea typeface="UD デジタル 教科書体 NP" panose="02020400000000000000" pitchFamily="18" charset="-128"/>
            </a:endParaRPr>
          </a:p>
        </p:txBody>
      </p:sp>
      <p:sp>
        <p:nvSpPr>
          <p:cNvPr id="25" name="直角三角形 24">
            <a:extLst>
              <a:ext uri="{FF2B5EF4-FFF2-40B4-BE49-F238E27FC236}">
                <a16:creationId xmlns:a16="http://schemas.microsoft.com/office/drawing/2014/main" id="{2E7174A8-CE4F-4324-BA66-681BEF743106}"/>
              </a:ext>
            </a:extLst>
          </p:cNvPr>
          <p:cNvSpPr/>
          <p:nvPr/>
        </p:nvSpPr>
        <p:spPr>
          <a:xfrm flipV="1">
            <a:off x="133185" y="4583002"/>
            <a:ext cx="545284" cy="598491"/>
          </a:xfrm>
          <a:prstGeom prst="r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 panose="02020400000000000000" pitchFamily="18" charset="-128"/>
              <a:ea typeface="UD デジタル 教科書体 NP" panose="02020400000000000000" pitchFamily="18" charset="-128"/>
            </a:endParaRPr>
          </a:p>
        </p:txBody>
      </p:sp>
      <p:sp>
        <p:nvSpPr>
          <p:cNvPr id="27" name="直角三角形 26">
            <a:extLst>
              <a:ext uri="{FF2B5EF4-FFF2-40B4-BE49-F238E27FC236}">
                <a16:creationId xmlns:a16="http://schemas.microsoft.com/office/drawing/2014/main" id="{0C45516B-5C64-4092-94A7-7F02445B347F}"/>
              </a:ext>
            </a:extLst>
          </p:cNvPr>
          <p:cNvSpPr/>
          <p:nvPr/>
        </p:nvSpPr>
        <p:spPr>
          <a:xfrm flipV="1">
            <a:off x="6015894" y="2607536"/>
            <a:ext cx="545284" cy="598491"/>
          </a:xfrm>
          <a:prstGeom prst="r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 panose="02020400000000000000" pitchFamily="18" charset="-128"/>
              <a:ea typeface="UD デジタル 教科書体 NP" panose="02020400000000000000" pitchFamily="18" charset="-128"/>
            </a:endParaRPr>
          </a:p>
        </p:txBody>
      </p:sp>
      <p:sp>
        <p:nvSpPr>
          <p:cNvPr id="28" name="直角三角形 27">
            <a:extLst>
              <a:ext uri="{FF2B5EF4-FFF2-40B4-BE49-F238E27FC236}">
                <a16:creationId xmlns:a16="http://schemas.microsoft.com/office/drawing/2014/main" id="{FE022712-BF3C-45CD-B026-10731DA49FA5}"/>
              </a:ext>
            </a:extLst>
          </p:cNvPr>
          <p:cNvSpPr/>
          <p:nvPr/>
        </p:nvSpPr>
        <p:spPr>
          <a:xfrm flipV="1">
            <a:off x="6007578" y="4613986"/>
            <a:ext cx="545284" cy="598491"/>
          </a:xfrm>
          <a:prstGeom prst="r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 panose="02020400000000000000" pitchFamily="18" charset="-128"/>
              <a:ea typeface="UD デジタル 教科書体 NP" panose="02020400000000000000" pitchFamily="18" charset="-128"/>
            </a:endParaRPr>
          </a:p>
        </p:txBody>
      </p:sp>
      <p:sp>
        <p:nvSpPr>
          <p:cNvPr id="7" name="正方形/長方形 6">
            <a:extLst>
              <a:ext uri="{FF2B5EF4-FFF2-40B4-BE49-F238E27FC236}">
                <a16:creationId xmlns:a16="http://schemas.microsoft.com/office/drawing/2014/main" id="{133AD713-7B6F-454F-96A7-114D9762FF00}"/>
              </a:ext>
            </a:extLst>
          </p:cNvPr>
          <p:cNvSpPr/>
          <p:nvPr/>
        </p:nvSpPr>
        <p:spPr>
          <a:xfrm>
            <a:off x="375590" y="2687936"/>
            <a:ext cx="5628316" cy="369332"/>
          </a:xfrm>
          <a:prstGeom prst="rect">
            <a:avLst/>
          </a:prstGeom>
          <a:noFill/>
        </p:spPr>
        <p:txBody>
          <a:bodyPr wrap="square" lIns="91440" tIns="45720" rIns="91440" bIns="45720">
            <a:spAutoFit/>
          </a:bodyPr>
          <a:lstStyle/>
          <a:p>
            <a:pPr algn="ctr"/>
            <a:r>
              <a:rPr lang="ja-JP" altLang="en-US" b="1" cap="none" spc="0" dirty="0">
                <a:ln w="0"/>
                <a:solidFill>
                  <a:schemeClr val="accent6">
                    <a:lumMod val="50000"/>
                  </a:schemeClr>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小学校学習指導要領</a:t>
            </a:r>
            <a:r>
              <a:rPr lang="en-US" altLang="ja-JP" b="1" cap="none" spc="0" dirty="0">
                <a:ln w="0"/>
                <a:solidFill>
                  <a:schemeClr val="accent6">
                    <a:lumMod val="50000"/>
                  </a:schemeClr>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a:t>
            </a:r>
            <a:r>
              <a:rPr lang="ja-JP" altLang="en-US" b="1" cap="none" spc="0" dirty="0">
                <a:ln w="0"/>
                <a:solidFill>
                  <a:schemeClr val="accent6">
                    <a:lumMod val="50000"/>
                  </a:schemeClr>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平成</a:t>
            </a:r>
            <a:r>
              <a:rPr lang="en-US" altLang="ja-JP" b="1" cap="none" spc="0" dirty="0">
                <a:ln w="0"/>
                <a:solidFill>
                  <a:schemeClr val="accent6">
                    <a:lumMod val="50000"/>
                  </a:schemeClr>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29</a:t>
            </a:r>
            <a:r>
              <a:rPr lang="ja-JP" altLang="en-US" b="1" cap="none" spc="0" dirty="0">
                <a:ln w="0"/>
                <a:solidFill>
                  <a:schemeClr val="accent6">
                    <a:lumMod val="50000"/>
                  </a:schemeClr>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年告示</a:t>
            </a:r>
            <a:r>
              <a:rPr lang="en-US" altLang="ja-JP" b="1" cap="none" spc="0" dirty="0">
                <a:ln w="0"/>
                <a:solidFill>
                  <a:schemeClr val="accent6">
                    <a:lumMod val="50000"/>
                  </a:schemeClr>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a:t>
            </a:r>
            <a:r>
              <a:rPr lang="ja-JP" altLang="en-US" b="1" cap="none" spc="0" dirty="0">
                <a:ln w="0"/>
                <a:solidFill>
                  <a:schemeClr val="accent6">
                    <a:lumMod val="50000"/>
                  </a:schemeClr>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解説社会編より</a:t>
            </a:r>
          </a:p>
        </p:txBody>
      </p:sp>
      <p:sp>
        <p:nvSpPr>
          <p:cNvPr id="29" name="正方形/長方形 28">
            <a:extLst>
              <a:ext uri="{FF2B5EF4-FFF2-40B4-BE49-F238E27FC236}">
                <a16:creationId xmlns:a16="http://schemas.microsoft.com/office/drawing/2014/main" id="{B3B34A9A-DCFC-42E9-8EAF-346036F32090}"/>
              </a:ext>
            </a:extLst>
          </p:cNvPr>
          <p:cNvSpPr/>
          <p:nvPr/>
        </p:nvSpPr>
        <p:spPr>
          <a:xfrm>
            <a:off x="558667" y="4646165"/>
            <a:ext cx="4339650" cy="369332"/>
          </a:xfrm>
          <a:prstGeom prst="rect">
            <a:avLst/>
          </a:prstGeom>
          <a:noFill/>
        </p:spPr>
        <p:txBody>
          <a:bodyPr wrap="none" lIns="91440" tIns="45720" rIns="91440" bIns="45720">
            <a:spAutoFit/>
          </a:bodyPr>
          <a:lstStyle/>
          <a:p>
            <a:pPr algn="ctr"/>
            <a:r>
              <a:rPr lang="ja-JP" altLang="en-US" b="1" cap="none" spc="0" dirty="0">
                <a:ln w="0"/>
                <a:solidFill>
                  <a:schemeClr val="accent6">
                    <a:lumMod val="50000"/>
                  </a:schemeClr>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租税教育推進関係省庁等協議会総会より</a:t>
            </a:r>
          </a:p>
        </p:txBody>
      </p:sp>
      <p:sp>
        <p:nvSpPr>
          <p:cNvPr id="30" name="正方形/長方形 29">
            <a:extLst>
              <a:ext uri="{FF2B5EF4-FFF2-40B4-BE49-F238E27FC236}">
                <a16:creationId xmlns:a16="http://schemas.microsoft.com/office/drawing/2014/main" id="{F35BEFE9-E859-436A-B3E9-93C6837E51E6}"/>
              </a:ext>
            </a:extLst>
          </p:cNvPr>
          <p:cNvSpPr/>
          <p:nvPr/>
        </p:nvSpPr>
        <p:spPr>
          <a:xfrm>
            <a:off x="6646923" y="4646165"/>
            <a:ext cx="1678665" cy="369332"/>
          </a:xfrm>
          <a:prstGeom prst="rect">
            <a:avLst/>
          </a:prstGeom>
          <a:noFill/>
        </p:spPr>
        <p:txBody>
          <a:bodyPr wrap="none" lIns="91440" tIns="45720" rIns="91440" bIns="45720">
            <a:spAutoFit/>
          </a:bodyPr>
          <a:lstStyle/>
          <a:p>
            <a:pPr algn="ctr"/>
            <a:r>
              <a:rPr lang="ja-JP" altLang="en-US" b="1" dirty="0">
                <a:ln w="0"/>
                <a:solidFill>
                  <a:schemeClr val="accent6">
                    <a:lumMod val="50000"/>
                  </a:schemeClr>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国税庁</a:t>
            </a:r>
            <a:r>
              <a:rPr lang="en-US" altLang="ja-JP" b="1" dirty="0">
                <a:ln w="0"/>
                <a:solidFill>
                  <a:schemeClr val="accent6">
                    <a:lumMod val="50000"/>
                  </a:schemeClr>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HP</a:t>
            </a:r>
            <a:r>
              <a:rPr lang="ja-JP" altLang="en-US" b="1" dirty="0">
                <a:ln w="0"/>
                <a:solidFill>
                  <a:schemeClr val="accent6">
                    <a:lumMod val="50000"/>
                  </a:schemeClr>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より</a:t>
            </a:r>
            <a:endParaRPr lang="ja-JP" altLang="en-US" b="1" cap="none" spc="0" dirty="0">
              <a:ln w="0"/>
              <a:solidFill>
                <a:schemeClr val="accent6">
                  <a:lumMod val="50000"/>
                </a:schemeClr>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endParaRPr>
          </a:p>
        </p:txBody>
      </p:sp>
      <p:sp>
        <p:nvSpPr>
          <p:cNvPr id="31" name="正方形/長方形 30">
            <a:extLst>
              <a:ext uri="{FF2B5EF4-FFF2-40B4-BE49-F238E27FC236}">
                <a16:creationId xmlns:a16="http://schemas.microsoft.com/office/drawing/2014/main" id="{C97E311B-7DA4-4885-83D4-6E9F8293DF76}"/>
              </a:ext>
            </a:extLst>
          </p:cNvPr>
          <p:cNvSpPr/>
          <p:nvPr/>
        </p:nvSpPr>
        <p:spPr>
          <a:xfrm>
            <a:off x="6529253" y="2694970"/>
            <a:ext cx="1800493" cy="369332"/>
          </a:xfrm>
          <a:prstGeom prst="rect">
            <a:avLst/>
          </a:prstGeom>
          <a:noFill/>
        </p:spPr>
        <p:txBody>
          <a:bodyPr wrap="none" lIns="91440" tIns="45720" rIns="91440" bIns="45720">
            <a:spAutoFit/>
          </a:bodyPr>
          <a:lstStyle/>
          <a:p>
            <a:pPr algn="ctr"/>
            <a:r>
              <a:rPr lang="ja-JP" altLang="en-US" b="1" dirty="0">
                <a:ln w="0"/>
                <a:solidFill>
                  <a:schemeClr val="accent6">
                    <a:lumMod val="50000"/>
                  </a:schemeClr>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租税教室の実施</a:t>
            </a:r>
            <a:endParaRPr lang="ja-JP" altLang="en-US" b="1" cap="none" spc="0" dirty="0">
              <a:ln w="0"/>
              <a:solidFill>
                <a:schemeClr val="accent6">
                  <a:lumMod val="50000"/>
                </a:schemeClr>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endParaRPr>
          </a:p>
        </p:txBody>
      </p:sp>
      <p:sp>
        <p:nvSpPr>
          <p:cNvPr id="33" name="正方形/長方形 32">
            <a:extLst>
              <a:ext uri="{FF2B5EF4-FFF2-40B4-BE49-F238E27FC236}">
                <a16:creationId xmlns:a16="http://schemas.microsoft.com/office/drawing/2014/main" id="{9B30D555-D86F-4EE8-A4F6-8B709D14EC26}"/>
              </a:ext>
            </a:extLst>
          </p:cNvPr>
          <p:cNvSpPr/>
          <p:nvPr/>
        </p:nvSpPr>
        <p:spPr>
          <a:xfrm>
            <a:off x="171728" y="3115008"/>
            <a:ext cx="5691426" cy="1277273"/>
          </a:xfrm>
          <a:prstGeom prst="rect">
            <a:avLst/>
          </a:prstGeom>
          <a:noFill/>
        </p:spPr>
        <p:txBody>
          <a:bodyPr wrap="square" lIns="91440" tIns="45720" rIns="91440" bIns="45720">
            <a:spAutoFit/>
          </a:bodyPr>
          <a:lstStyle/>
          <a:p>
            <a:r>
              <a:rPr lang="ja-JP" altLang="en-US" sz="1100" b="1" cap="none" spc="0"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a:t>
            </a:r>
            <a:r>
              <a:rPr lang="ja-JP" altLang="en-US" sz="1100" b="1" cap="none" spc="0" dirty="0">
                <a:ln w="0"/>
                <a:solidFill>
                  <a:srgbClr val="FF0000"/>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租税の役割</a:t>
            </a:r>
            <a:r>
              <a:rPr lang="ja-JP" altLang="en-US" sz="1100" b="1" cap="none" spc="0"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a:t>
            </a:r>
            <a:r>
              <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について</a:t>
            </a:r>
            <a:endParaRPr lang="en-US" altLang="ja-JP" sz="11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endParaRPr>
          </a:p>
          <a:p>
            <a:r>
              <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　租税が国や県、市によって行われている</a:t>
            </a:r>
            <a:r>
              <a:rPr lang="ja-JP" altLang="en-US" sz="1100" b="1" cap="none" spc="0" dirty="0">
                <a:ln w="0"/>
                <a:solidFill>
                  <a:srgbClr val="FF0000"/>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対策や事業などの費用として使われている</a:t>
            </a:r>
            <a:endParaRPr lang="en-US" altLang="ja-JP" sz="1100" b="1" cap="none" spc="0" dirty="0">
              <a:ln w="0"/>
              <a:solidFill>
                <a:srgbClr val="FF0000"/>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endParaRPr>
          </a:p>
          <a:p>
            <a:r>
              <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　こと、それらは主に</a:t>
            </a:r>
            <a:r>
              <a:rPr lang="ja-JP" altLang="en-US" sz="1100" b="1" cap="none" spc="0" dirty="0">
                <a:ln w="0"/>
                <a:solidFill>
                  <a:srgbClr val="FF0000"/>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国民によって納められた税金</a:t>
            </a:r>
            <a:r>
              <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であることなどを</a:t>
            </a:r>
            <a:r>
              <a:rPr lang="ja-JP" altLang="en-US" sz="1100" b="1" cap="none" spc="0" dirty="0">
                <a:ln w="0"/>
                <a:solidFill>
                  <a:srgbClr val="FF0000"/>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理解</a:t>
            </a:r>
            <a:r>
              <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できるように</a:t>
            </a:r>
            <a:endParaRPr lang="en-US" altLang="ja-JP"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endParaRPr>
          </a:p>
          <a:p>
            <a:r>
              <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　する。</a:t>
            </a:r>
          </a:p>
          <a:p>
            <a:endPar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endParaRPr>
          </a:p>
          <a:p>
            <a:r>
              <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　その際、限られた</a:t>
            </a:r>
            <a:r>
              <a:rPr lang="ja-JP" altLang="en-US" sz="1100" b="1" cap="none" spc="0" dirty="0">
                <a:ln w="0"/>
                <a:solidFill>
                  <a:srgbClr val="FF0000"/>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財源をどのように配分するのかを決める責任</a:t>
            </a:r>
            <a:r>
              <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は、国会や地方議会</a:t>
            </a:r>
            <a:endParaRPr lang="en-US" altLang="ja-JP"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endParaRPr>
          </a:p>
          <a:p>
            <a:r>
              <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　などの制度を通して、</a:t>
            </a:r>
            <a:r>
              <a:rPr lang="ja-JP" altLang="en-US" sz="1100" b="1" cap="none" spc="0" dirty="0">
                <a:ln w="0"/>
                <a:solidFill>
                  <a:srgbClr val="FF0000"/>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国民や住民にある</a:t>
            </a:r>
            <a:r>
              <a:rPr lang="ja-JP" altLang="en-US" sz="1100" b="1" cap="none" spc="0"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ことに触れる</a:t>
            </a:r>
            <a:r>
              <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ようにする。</a:t>
            </a:r>
          </a:p>
        </p:txBody>
      </p:sp>
      <p:sp>
        <p:nvSpPr>
          <p:cNvPr id="34" name="正方形/長方形 33">
            <a:extLst>
              <a:ext uri="{FF2B5EF4-FFF2-40B4-BE49-F238E27FC236}">
                <a16:creationId xmlns:a16="http://schemas.microsoft.com/office/drawing/2014/main" id="{73DB917B-B40F-4A7A-8F79-496D7A9B88DE}"/>
              </a:ext>
            </a:extLst>
          </p:cNvPr>
          <p:cNvSpPr/>
          <p:nvPr/>
        </p:nvSpPr>
        <p:spPr>
          <a:xfrm>
            <a:off x="171728" y="5079118"/>
            <a:ext cx="5757972" cy="1446550"/>
          </a:xfrm>
          <a:prstGeom prst="rect">
            <a:avLst/>
          </a:prstGeom>
          <a:noFill/>
        </p:spPr>
        <p:txBody>
          <a:bodyPr wrap="square" lIns="91440" tIns="45720" rIns="91440" bIns="45720">
            <a:spAutoFit/>
          </a:bodyPr>
          <a:lstStyle/>
          <a:p>
            <a:r>
              <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　各省庁から学校等関係機関、地方自治体及び国税局・税務署の各関係機関に対し、</a:t>
            </a:r>
            <a:endParaRPr lang="en-US" altLang="ja-JP"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endParaRPr>
          </a:p>
          <a:p>
            <a:r>
              <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　引き続き、租税教育の充実について周知徹底を図ることについて合意がされている。</a:t>
            </a:r>
          </a:p>
          <a:p>
            <a:endPar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endParaRPr>
          </a:p>
          <a:p>
            <a:r>
              <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　租税教育の推進・充実を図る観点から、次代を担う</a:t>
            </a:r>
            <a:r>
              <a:rPr lang="ja-JP" altLang="en-US" sz="1100" b="1" cap="none" spc="0" dirty="0">
                <a:ln w="0"/>
                <a:solidFill>
                  <a:srgbClr val="FF0000"/>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児童・生徒</a:t>
            </a:r>
            <a:r>
              <a:rPr lang="ja-JP" altLang="en-US" sz="1100" b="1" cap="none" spc="0"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に</a:t>
            </a:r>
            <a:r>
              <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、国や地方公共団</a:t>
            </a:r>
            <a:endParaRPr lang="en-US" altLang="ja-JP"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endParaRPr>
          </a:p>
          <a:p>
            <a:r>
              <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　体の財政を支える</a:t>
            </a:r>
            <a:r>
              <a:rPr lang="ja-JP" altLang="en-US" sz="1100" b="1" cap="none" spc="0" dirty="0">
                <a:ln w="0"/>
                <a:solidFill>
                  <a:srgbClr val="FF0000"/>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税の意義や役割を正しく理解</a:t>
            </a:r>
            <a:r>
              <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してもらうことを目的としている。</a:t>
            </a:r>
          </a:p>
          <a:p>
            <a:endPar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endParaRPr>
          </a:p>
          <a:p>
            <a:r>
              <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　租税教室の開催や租税教育用副教材の発行等の各種事業を行っている。</a:t>
            </a:r>
          </a:p>
          <a:p>
            <a:endPar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endParaRPr>
          </a:p>
        </p:txBody>
      </p:sp>
      <p:sp>
        <p:nvSpPr>
          <p:cNvPr id="35" name="正方形/長方形 34">
            <a:extLst>
              <a:ext uri="{FF2B5EF4-FFF2-40B4-BE49-F238E27FC236}">
                <a16:creationId xmlns:a16="http://schemas.microsoft.com/office/drawing/2014/main" id="{A74C2526-A6B4-400D-A044-D3F98E8DC1DC}"/>
              </a:ext>
            </a:extLst>
          </p:cNvPr>
          <p:cNvSpPr/>
          <p:nvPr/>
        </p:nvSpPr>
        <p:spPr>
          <a:xfrm>
            <a:off x="6124982" y="5057911"/>
            <a:ext cx="5411489" cy="1277273"/>
          </a:xfrm>
          <a:prstGeom prst="rect">
            <a:avLst/>
          </a:prstGeom>
          <a:noFill/>
        </p:spPr>
        <p:txBody>
          <a:bodyPr wrap="square" lIns="91440" tIns="45720" rIns="91440" bIns="45720">
            <a:spAutoFit/>
          </a:bodyPr>
          <a:lstStyle/>
          <a:p>
            <a:r>
              <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　次代を担う児童・生徒等が、民主主義の根幹である</a:t>
            </a:r>
            <a:r>
              <a:rPr lang="ja-JP" altLang="en-US" sz="1100" b="1" cap="none" spc="0" dirty="0">
                <a:ln w="0"/>
                <a:solidFill>
                  <a:srgbClr val="FF0000"/>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租税の意義や役割を正しく</a:t>
            </a:r>
            <a:endParaRPr lang="en-US" altLang="ja-JP" sz="1100" b="1" cap="none" spc="0" dirty="0">
              <a:ln w="0"/>
              <a:solidFill>
                <a:srgbClr val="FF0000"/>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endParaRPr>
          </a:p>
          <a:p>
            <a:r>
              <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　</a:t>
            </a:r>
            <a:r>
              <a:rPr lang="ja-JP" altLang="en-US" sz="1100" b="1" cap="none" spc="0" dirty="0">
                <a:ln w="0"/>
                <a:solidFill>
                  <a:srgbClr val="FF0000"/>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理解</a:t>
            </a:r>
            <a:r>
              <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する。</a:t>
            </a:r>
          </a:p>
          <a:p>
            <a:endPar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endParaRPr>
          </a:p>
          <a:p>
            <a:r>
              <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　社会の構成員（創り手）として税金を納め、その使い道に関心を持ち、さらに</a:t>
            </a:r>
            <a:endParaRPr lang="en-US" altLang="ja-JP"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endParaRPr>
          </a:p>
          <a:p>
            <a:r>
              <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　は</a:t>
            </a:r>
            <a:r>
              <a:rPr lang="ja-JP" altLang="en-US" sz="1100" b="1" cap="none" spc="0" dirty="0">
                <a:ln w="0"/>
                <a:solidFill>
                  <a:srgbClr val="FF0000"/>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納税者として社会や国の在り方を主体的に考える</a:t>
            </a:r>
            <a:r>
              <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という自覚を育てることを目</a:t>
            </a:r>
            <a:endParaRPr lang="en-US" altLang="ja-JP"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endParaRPr>
          </a:p>
          <a:p>
            <a:r>
              <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　的とし、租税教育の充実に向けて支援を行っている。</a:t>
            </a:r>
          </a:p>
          <a:p>
            <a:endPar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endParaRPr>
          </a:p>
        </p:txBody>
      </p:sp>
      <p:sp>
        <p:nvSpPr>
          <p:cNvPr id="36" name="正方形/長方形 35">
            <a:extLst>
              <a:ext uri="{FF2B5EF4-FFF2-40B4-BE49-F238E27FC236}">
                <a16:creationId xmlns:a16="http://schemas.microsoft.com/office/drawing/2014/main" id="{76147686-63D6-4074-8330-FF1F76BB5E9F}"/>
              </a:ext>
            </a:extLst>
          </p:cNvPr>
          <p:cNvSpPr/>
          <p:nvPr/>
        </p:nvSpPr>
        <p:spPr>
          <a:xfrm>
            <a:off x="6094528" y="3113783"/>
            <a:ext cx="5628317" cy="938719"/>
          </a:xfrm>
          <a:prstGeom prst="rect">
            <a:avLst/>
          </a:prstGeom>
          <a:noFill/>
        </p:spPr>
        <p:txBody>
          <a:bodyPr wrap="square" lIns="91440" tIns="45720" rIns="91440" bIns="45720">
            <a:spAutoFit/>
          </a:bodyPr>
          <a:lstStyle/>
          <a:p>
            <a:r>
              <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　６月に、水戸税務署の職員の方をお招きして租税教室を実施した。</a:t>
            </a:r>
          </a:p>
          <a:p>
            <a:endPar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endParaRPr>
          </a:p>
          <a:p>
            <a:r>
              <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　「身近なもののうち、どんなものに税が使われているのか」についてのクイズや</a:t>
            </a:r>
            <a:endParaRPr lang="en-US" altLang="ja-JP"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endParaRPr>
          </a:p>
          <a:p>
            <a:r>
              <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　小学生向け学習動画「マリンとヤマト　不思議な日曜日」の視聴を通して、租税の</a:t>
            </a:r>
            <a:endParaRPr lang="en-US" altLang="ja-JP"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endParaRPr>
          </a:p>
          <a:p>
            <a:r>
              <a:rPr lang="ja-JP" altLang="en-US" sz="1100" b="1" cap="none" spc="0" dirty="0">
                <a:ln w="0"/>
                <a:solidFill>
                  <a:schemeClr val="tx1"/>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　意義や役割について学びを深めることができた。</a:t>
            </a:r>
          </a:p>
        </p:txBody>
      </p:sp>
      <p:pic>
        <p:nvPicPr>
          <p:cNvPr id="38" name="図 37">
            <a:extLst>
              <a:ext uri="{FF2B5EF4-FFF2-40B4-BE49-F238E27FC236}">
                <a16:creationId xmlns:a16="http://schemas.microsoft.com/office/drawing/2014/main" id="{214770F7-8D8C-43DA-BE1F-F830E25D0B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59142" y="549360"/>
            <a:ext cx="1713735" cy="2058176"/>
          </a:xfrm>
          <a:prstGeom prst="rect">
            <a:avLst/>
          </a:prstGeom>
        </p:spPr>
      </p:pic>
      <p:sp>
        <p:nvSpPr>
          <p:cNvPr id="39" name="正方形/長方形 38">
            <a:extLst>
              <a:ext uri="{FF2B5EF4-FFF2-40B4-BE49-F238E27FC236}">
                <a16:creationId xmlns:a16="http://schemas.microsoft.com/office/drawing/2014/main" id="{B0F9F1FB-C47E-42B3-9FD8-C27338BCFB8F}"/>
              </a:ext>
            </a:extLst>
          </p:cNvPr>
          <p:cNvSpPr/>
          <p:nvPr/>
        </p:nvSpPr>
        <p:spPr>
          <a:xfrm>
            <a:off x="88045" y="2617080"/>
            <a:ext cx="441146" cy="400110"/>
          </a:xfrm>
          <a:prstGeom prst="rect">
            <a:avLst/>
          </a:prstGeom>
          <a:noFill/>
        </p:spPr>
        <p:txBody>
          <a:bodyPr wrap="none" lIns="91440" tIns="45720" rIns="91440" bIns="45720">
            <a:spAutoFit/>
          </a:bodyPr>
          <a:lstStyle/>
          <a:p>
            <a:pPr algn="ctr"/>
            <a:r>
              <a:rPr lang="ja-JP" altLang="en-US" sz="2000" b="1" cap="none" spc="0" dirty="0">
                <a:ln w="0"/>
                <a:solidFill>
                  <a:schemeClr val="bg1"/>
                </a:solidFill>
                <a:latin typeface="UD デジタル 教科書体 NP" panose="02020400000000000000" pitchFamily="18" charset="-128"/>
                <a:ea typeface="UD デジタル 教科書体 NP" panose="02020400000000000000" pitchFamily="18" charset="-128"/>
              </a:rPr>
              <a:t>１</a:t>
            </a:r>
          </a:p>
        </p:txBody>
      </p:sp>
      <p:sp>
        <p:nvSpPr>
          <p:cNvPr id="40" name="正方形/長方形 39">
            <a:extLst>
              <a:ext uri="{FF2B5EF4-FFF2-40B4-BE49-F238E27FC236}">
                <a16:creationId xmlns:a16="http://schemas.microsoft.com/office/drawing/2014/main" id="{3AD86C9B-038B-419F-90B0-D4E40A3D46D9}"/>
              </a:ext>
            </a:extLst>
          </p:cNvPr>
          <p:cNvSpPr/>
          <p:nvPr/>
        </p:nvSpPr>
        <p:spPr>
          <a:xfrm>
            <a:off x="112142" y="4573970"/>
            <a:ext cx="441147" cy="400110"/>
          </a:xfrm>
          <a:prstGeom prst="rect">
            <a:avLst/>
          </a:prstGeom>
          <a:noFill/>
        </p:spPr>
        <p:txBody>
          <a:bodyPr wrap="none" lIns="91440" tIns="45720" rIns="91440" bIns="45720">
            <a:spAutoFit/>
          </a:bodyPr>
          <a:lstStyle/>
          <a:p>
            <a:pPr algn="ctr"/>
            <a:r>
              <a:rPr lang="ja-JP" altLang="en-US" sz="2000" b="1" dirty="0">
                <a:ln w="0"/>
                <a:solidFill>
                  <a:schemeClr val="bg1"/>
                </a:solidFill>
                <a:latin typeface="UD デジタル 教科書体 NP" panose="02020400000000000000" pitchFamily="18" charset="-128"/>
                <a:ea typeface="UD デジタル 教科書体 NP" panose="02020400000000000000" pitchFamily="18" charset="-128"/>
              </a:rPr>
              <a:t>２</a:t>
            </a:r>
            <a:endParaRPr lang="ja-JP" altLang="en-US" sz="2000" b="1" cap="none" spc="0" dirty="0">
              <a:ln w="0"/>
              <a:solidFill>
                <a:schemeClr val="bg1"/>
              </a:solidFill>
              <a:latin typeface="UD デジタル 教科書体 NP" panose="02020400000000000000" pitchFamily="18" charset="-128"/>
              <a:ea typeface="UD デジタル 教科書体 NP" panose="02020400000000000000" pitchFamily="18" charset="-128"/>
            </a:endParaRPr>
          </a:p>
        </p:txBody>
      </p:sp>
      <p:sp>
        <p:nvSpPr>
          <p:cNvPr id="41" name="正方形/長方形 40">
            <a:extLst>
              <a:ext uri="{FF2B5EF4-FFF2-40B4-BE49-F238E27FC236}">
                <a16:creationId xmlns:a16="http://schemas.microsoft.com/office/drawing/2014/main" id="{0E003B7A-593E-480A-A9AF-10748A56B7CB}"/>
              </a:ext>
            </a:extLst>
          </p:cNvPr>
          <p:cNvSpPr/>
          <p:nvPr/>
        </p:nvSpPr>
        <p:spPr>
          <a:xfrm>
            <a:off x="5960152" y="2618683"/>
            <a:ext cx="441147" cy="400110"/>
          </a:xfrm>
          <a:prstGeom prst="rect">
            <a:avLst/>
          </a:prstGeom>
          <a:noFill/>
        </p:spPr>
        <p:txBody>
          <a:bodyPr wrap="none" lIns="91440" tIns="45720" rIns="91440" bIns="45720">
            <a:spAutoFit/>
          </a:bodyPr>
          <a:lstStyle/>
          <a:p>
            <a:pPr algn="ctr"/>
            <a:r>
              <a:rPr lang="ja-JP" altLang="en-US" sz="2000" b="1" dirty="0">
                <a:ln w="0"/>
                <a:solidFill>
                  <a:schemeClr val="bg1"/>
                </a:solidFill>
                <a:latin typeface="UD デジタル 教科書体 NP" panose="02020400000000000000" pitchFamily="18" charset="-128"/>
                <a:ea typeface="UD デジタル 教科書体 NP" panose="02020400000000000000" pitchFamily="18" charset="-128"/>
              </a:rPr>
              <a:t>３</a:t>
            </a:r>
            <a:endParaRPr lang="ja-JP" altLang="en-US" sz="2000" b="1" cap="none" spc="0" dirty="0">
              <a:ln w="0"/>
              <a:solidFill>
                <a:schemeClr val="bg1"/>
              </a:solidFill>
              <a:latin typeface="UD デジタル 教科書体 NP" panose="02020400000000000000" pitchFamily="18" charset="-128"/>
              <a:ea typeface="UD デジタル 教科書体 NP" panose="02020400000000000000" pitchFamily="18" charset="-128"/>
            </a:endParaRPr>
          </a:p>
        </p:txBody>
      </p:sp>
      <p:sp>
        <p:nvSpPr>
          <p:cNvPr id="42" name="正方形/長方形 41">
            <a:extLst>
              <a:ext uri="{FF2B5EF4-FFF2-40B4-BE49-F238E27FC236}">
                <a16:creationId xmlns:a16="http://schemas.microsoft.com/office/drawing/2014/main" id="{D306BBFF-1470-45F5-981E-99770389C13D}"/>
              </a:ext>
            </a:extLst>
          </p:cNvPr>
          <p:cNvSpPr/>
          <p:nvPr/>
        </p:nvSpPr>
        <p:spPr>
          <a:xfrm>
            <a:off x="5960153" y="4607385"/>
            <a:ext cx="441147" cy="400110"/>
          </a:xfrm>
          <a:prstGeom prst="rect">
            <a:avLst/>
          </a:prstGeom>
          <a:noFill/>
        </p:spPr>
        <p:txBody>
          <a:bodyPr wrap="none" lIns="91440" tIns="45720" rIns="91440" bIns="45720">
            <a:spAutoFit/>
          </a:bodyPr>
          <a:lstStyle/>
          <a:p>
            <a:pPr algn="ctr"/>
            <a:r>
              <a:rPr lang="ja-JP" altLang="en-US" sz="2000" b="1" dirty="0">
                <a:ln w="0"/>
                <a:solidFill>
                  <a:schemeClr val="bg1"/>
                </a:solidFill>
                <a:latin typeface="UD デジタル 教科書体 NP" panose="02020400000000000000" pitchFamily="18" charset="-128"/>
                <a:ea typeface="UD デジタル 教科書体 NP" panose="02020400000000000000" pitchFamily="18" charset="-128"/>
              </a:rPr>
              <a:t>４</a:t>
            </a:r>
            <a:endParaRPr lang="ja-JP" altLang="en-US" sz="2000" b="1" cap="none" spc="0" dirty="0">
              <a:ln w="0"/>
              <a:solidFill>
                <a:schemeClr val="bg1"/>
              </a:solidFill>
              <a:latin typeface="UD デジタル 教科書体 NP" panose="02020400000000000000" pitchFamily="18" charset="-128"/>
              <a:ea typeface="UD デジタル 教科書体 NP" panose="02020400000000000000" pitchFamily="18" charset="-128"/>
            </a:endParaRPr>
          </a:p>
        </p:txBody>
      </p:sp>
      <p:pic>
        <p:nvPicPr>
          <p:cNvPr id="4" name="図 3">
            <a:extLst>
              <a:ext uri="{FF2B5EF4-FFF2-40B4-BE49-F238E27FC236}">
                <a16:creationId xmlns:a16="http://schemas.microsoft.com/office/drawing/2014/main" id="{9EB01714-11D2-8B76-F03B-79373E7B35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85039" y="608528"/>
            <a:ext cx="2397647" cy="1951931"/>
          </a:xfrm>
          <a:prstGeom prst="rect">
            <a:avLst/>
          </a:prstGeom>
          <a:ln>
            <a:solidFill>
              <a:schemeClr val="tx1"/>
            </a:solidFill>
          </a:ln>
        </p:spPr>
      </p:pic>
      <p:pic>
        <p:nvPicPr>
          <p:cNvPr id="10" name="図 9">
            <a:extLst>
              <a:ext uri="{FF2B5EF4-FFF2-40B4-BE49-F238E27FC236}">
                <a16:creationId xmlns:a16="http://schemas.microsoft.com/office/drawing/2014/main" id="{06A7CF32-857F-3AED-BACA-EA828548E07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06789" y="596569"/>
            <a:ext cx="2684370" cy="1947575"/>
          </a:xfrm>
          <a:prstGeom prst="rect">
            <a:avLst/>
          </a:prstGeom>
          <a:ln>
            <a:solidFill>
              <a:schemeClr val="tx1"/>
            </a:solidFill>
          </a:ln>
        </p:spPr>
      </p:pic>
    </p:spTree>
    <p:extLst>
      <p:ext uri="{BB962C8B-B14F-4D97-AF65-F5344CB8AC3E}">
        <p14:creationId xmlns:p14="http://schemas.microsoft.com/office/powerpoint/2010/main" val="556574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1 つの角を丸める 10">
            <a:extLst>
              <a:ext uri="{FF2B5EF4-FFF2-40B4-BE49-F238E27FC236}">
                <a16:creationId xmlns:a16="http://schemas.microsoft.com/office/drawing/2014/main" id="{0ED93D02-00DD-4B04-A950-641F2760D799}"/>
              </a:ext>
            </a:extLst>
          </p:cNvPr>
          <p:cNvSpPr/>
          <p:nvPr/>
        </p:nvSpPr>
        <p:spPr>
          <a:xfrm flipH="1">
            <a:off x="-38519" y="8083"/>
            <a:ext cx="12252889" cy="6857999"/>
          </a:xfrm>
          <a:prstGeom prst="round1Rect">
            <a:avLst>
              <a:gd name="adj" fmla="val 48571"/>
            </a:avLst>
          </a:prstGeom>
          <a:pattFill prst="dkUpDiag">
            <a:fgClr>
              <a:schemeClr val="accent6">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UD デジタル 教科書体 NP" panose="02020400000000000000" pitchFamily="18" charset="-128"/>
              <a:ea typeface="UD デジタル 教科書体 NP" panose="02020400000000000000" pitchFamily="18" charset="-128"/>
            </a:endParaRPr>
          </a:p>
        </p:txBody>
      </p:sp>
      <p:sp>
        <p:nvSpPr>
          <p:cNvPr id="3" name="矢印: 五方向 2">
            <a:extLst>
              <a:ext uri="{FF2B5EF4-FFF2-40B4-BE49-F238E27FC236}">
                <a16:creationId xmlns:a16="http://schemas.microsoft.com/office/drawing/2014/main" id="{6D547761-BAC3-4471-AD06-F8393E0DA8D5}"/>
              </a:ext>
            </a:extLst>
          </p:cNvPr>
          <p:cNvSpPr/>
          <p:nvPr/>
        </p:nvSpPr>
        <p:spPr>
          <a:xfrm>
            <a:off x="143943" y="132599"/>
            <a:ext cx="4016994" cy="394282"/>
          </a:xfrm>
          <a:prstGeom prst="homePlat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１．租税教育の充実</a:t>
            </a:r>
            <a:endPar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6" name="矢印: 山形 5">
            <a:extLst>
              <a:ext uri="{FF2B5EF4-FFF2-40B4-BE49-F238E27FC236}">
                <a16:creationId xmlns:a16="http://schemas.microsoft.com/office/drawing/2014/main" id="{83386D2F-4882-4A64-8A93-BF62144ED2D0}"/>
              </a:ext>
            </a:extLst>
          </p:cNvPr>
          <p:cNvSpPr/>
          <p:nvPr/>
        </p:nvSpPr>
        <p:spPr>
          <a:xfrm>
            <a:off x="4032308" y="132599"/>
            <a:ext cx="4127383" cy="394282"/>
          </a:xfrm>
          <a:prstGeom prst="chevron">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２．授業実践の内容</a:t>
            </a:r>
            <a:endPar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8" name="矢印: 山形 7">
            <a:extLst>
              <a:ext uri="{FF2B5EF4-FFF2-40B4-BE49-F238E27FC236}">
                <a16:creationId xmlns:a16="http://schemas.microsoft.com/office/drawing/2014/main" id="{DD2B35C1-9522-4E41-B3B8-45B7C772649F}"/>
              </a:ext>
            </a:extLst>
          </p:cNvPr>
          <p:cNvSpPr/>
          <p:nvPr/>
        </p:nvSpPr>
        <p:spPr>
          <a:xfrm>
            <a:off x="8028263" y="132599"/>
            <a:ext cx="3694584" cy="394282"/>
          </a:xfrm>
          <a:prstGeom prst="chevr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３．</a:t>
            </a:r>
            <a:r>
              <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rPr>
              <a:t>成果と課題</a:t>
            </a:r>
          </a:p>
        </p:txBody>
      </p:sp>
      <p:sp>
        <p:nvSpPr>
          <p:cNvPr id="9" name="タイトル 1">
            <a:extLst>
              <a:ext uri="{FF2B5EF4-FFF2-40B4-BE49-F238E27FC236}">
                <a16:creationId xmlns:a16="http://schemas.microsoft.com/office/drawing/2014/main" id="{E0D34A27-3D60-4CCF-843B-D13DA705BDDB}"/>
              </a:ext>
            </a:extLst>
          </p:cNvPr>
          <p:cNvSpPr txBox="1">
            <a:spLocks/>
          </p:cNvSpPr>
          <p:nvPr/>
        </p:nvSpPr>
        <p:spPr>
          <a:xfrm>
            <a:off x="469152" y="1929466"/>
            <a:ext cx="9629164" cy="42364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1143000" indent="-1143000" algn="l">
              <a:lnSpc>
                <a:spcPct val="100000"/>
              </a:lnSpc>
              <a:buAutoNum type="arabicDbPeriod"/>
            </a:pPr>
            <a:endParaRPr lang="en-US" altLang="ja-JP" sz="6600" b="1" dirty="0">
              <a:latin typeface="UD デジタル 教科書体 NP" panose="02020400000000000000" pitchFamily="18" charset="-128"/>
              <a:ea typeface="UD デジタル 教科書体 NP" panose="02020400000000000000" pitchFamily="18" charset="-128"/>
            </a:endParaRPr>
          </a:p>
          <a:p>
            <a:pPr marL="1143000" indent="-1143000" algn="l">
              <a:lnSpc>
                <a:spcPct val="100000"/>
              </a:lnSpc>
              <a:buAutoNum type="arabicDbPeriod"/>
            </a:pPr>
            <a:endParaRPr lang="en-US" altLang="ja-JP" sz="6600" b="1" dirty="0">
              <a:latin typeface="UD デジタル 教科書体 NP" panose="02020400000000000000" pitchFamily="18" charset="-128"/>
              <a:ea typeface="UD デジタル 教科書体 NP" panose="02020400000000000000" pitchFamily="18" charset="-128"/>
            </a:endParaRPr>
          </a:p>
          <a:p>
            <a:pPr algn="l">
              <a:lnSpc>
                <a:spcPct val="100000"/>
              </a:lnSpc>
            </a:pPr>
            <a:endParaRPr lang="en-US" altLang="ja-JP" sz="6600" b="1" dirty="0">
              <a:latin typeface="UD デジタル 教科書体 NP" panose="02020400000000000000" pitchFamily="18" charset="-128"/>
              <a:ea typeface="UD デジタル 教科書体 NP" panose="02020400000000000000" pitchFamily="18" charset="-128"/>
            </a:endParaRPr>
          </a:p>
        </p:txBody>
      </p:sp>
      <p:sp>
        <p:nvSpPr>
          <p:cNvPr id="12" name="テキスト ボックス 11">
            <a:extLst>
              <a:ext uri="{FF2B5EF4-FFF2-40B4-BE49-F238E27FC236}">
                <a16:creationId xmlns:a16="http://schemas.microsoft.com/office/drawing/2014/main" id="{DCF2352C-ECE1-4E8B-9626-6255AD80803E}"/>
              </a:ext>
            </a:extLst>
          </p:cNvPr>
          <p:cNvSpPr txBox="1"/>
          <p:nvPr/>
        </p:nvSpPr>
        <p:spPr>
          <a:xfrm>
            <a:off x="143943" y="1087127"/>
            <a:ext cx="11432864" cy="1323439"/>
          </a:xfrm>
          <a:prstGeom prst="rect">
            <a:avLst/>
          </a:prstGeom>
          <a:noFill/>
          <a:ln w="28575">
            <a:noFill/>
          </a:ln>
        </p:spPr>
        <p:txBody>
          <a:bodyPr wrap="square">
            <a:spAutoFit/>
          </a:bodyPr>
          <a:lstStyle/>
          <a:p>
            <a:r>
              <a:rPr lang="ja-JP" altLang="en-US" sz="1600" b="1" dirty="0">
                <a:latin typeface="UD デジタル 教科書体 NP" panose="02020400000000000000" pitchFamily="18" charset="-128"/>
                <a:ea typeface="UD デジタル 教科書体 NP" panose="02020400000000000000" pitchFamily="18" charset="-128"/>
              </a:rPr>
              <a:t>■　政策の内容や計画から実施までの過程、法令や予算との関わりなどに着目して、見学・調査したり各種の資料で調べた</a:t>
            </a:r>
            <a:endParaRPr lang="en-US" altLang="ja-JP" sz="1600" b="1" dirty="0">
              <a:latin typeface="UD デジタル 教科書体 NP" panose="02020400000000000000" pitchFamily="18" charset="-128"/>
              <a:ea typeface="UD デジタル 教科書体 NP" panose="02020400000000000000" pitchFamily="18" charset="-128"/>
            </a:endParaRPr>
          </a:p>
          <a:p>
            <a:r>
              <a:rPr lang="ja-JP" altLang="en-US" sz="1600" b="1" dirty="0">
                <a:latin typeface="UD デジタル 教科書体 NP" panose="02020400000000000000" pitchFamily="18" charset="-128"/>
                <a:ea typeface="UD デジタル 教科書体 NP" panose="02020400000000000000" pitchFamily="18" charset="-128"/>
              </a:rPr>
              <a:t>　りしてまとめることで、政治の取組や政治の働きを捉える。</a:t>
            </a:r>
            <a:endParaRPr lang="en-US" altLang="ja-JP" sz="1600" b="1" dirty="0">
              <a:latin typeface="UD デジタル 教科書体 NP" panose="02020400000000000000" pitchFamily="18" charset="-128"/>
              <a:ea typeface="UD デジタル 教科書体 NP" panose="02020400000000000000" pitchFamily="18" charset="-128"/>
            </a:endParaRPr>
          </a:p>
          <a:p>
            <a:r>
              <a:rPr lang="ja-JP" altLang="en-US" sz="1600" b="1" dirty="0">
                <a:latin typeface="UD デジタル 教科書体 NP" panose="02020400000000000000" pitchFamily="18" charset="-128"/>
                <a:ea typeface="UD デジタル 教科書体 NP" panose="02020400000000000000" pitchFamily="18" charset="-128"/>
              </a:rPr>
              <a:t>■　国民生活における政治の働きを考え、表現することを通して、国や地方公共団体の政治は、国民主権の考えの下、国民</a:t>
            </a:r>
            <a:endParaRPr lang="en-US" altLang="ja-JP" sz="1600" b="1" dirty="0">
              <a:latin typeface="UD デジタル 教科書体 NP" panose="02020400000000000000" pitchFamily="18" charset="-128"/>
              <a:ea typeface="UD デジタル 教科書体 NP" panose="02020400000000000000" pitchFamily="18" charset="-128"/>
            </a:endParaRPr>
          </a:p>
          <a:p>
            <a:r>
              <a:rPr lang="ja-JP" altLang="en-US" sz="1600" b="1" dirty="0">
                <a:latin typeface="UD デジタル 教科書体 NP" panose="02020400000000000000" pitchFamily="18" charset="-128"/>
                <a:ea typeface="UD デジタル 教科書体 NP" panose="02020400000000000000" pitchFamily="18" charset="-128"/>
              </a:rPr>
              <a:t>　生活の安定と向上を図る大切な働きをしていることを理解できるようにする。</a:t>
            </a:r>
            <a:endParaRPr lang="en-US" altLang="ja-JP" sz="1600" b="1" dirty="0">
              <a:latin typeface="UD デジタル 教科書体 NP" panose="02020400000000000000" pitchFamily="18" charset="-128"/>
              <a:ea typeface="UD デジタル 教科書体 NP" panose="02020400000000000000" pitchFamily="18" charset="-128"/>
            </a:endParaRPr>
          </a:p>
          <a:p>
            <a:r>
              <a:rPr lang="ja-JP" altLang="en-US" sz="1600" b="1" dirty="0">
                <a:latin typeface="UD デジタル 教科書体 NP" panose="02020400000000000000" pitchFamily="18" charset="-128"/>
                <a:ea typeface="UD デジタル 教科書体 NP" panose="02020400000000000000" pitchFamily="18" charset="-128"/>
              </a:rPr>
              <a:t>■　主体的に学習問題を追究し、よりよい社会の実現や将来の生活に向けて生かそうとする態度を養う。</a:t>
            </a:r>
            <a:endParaRPr lang="en-US" altLang="ja-JP" sz="1600" b="1" dirty="0">
              <a:latin typeface="UD デジタル 教科書体 NP" panose="02020400000000000000" pitchFamily="18" charset="-128"/>
              <a:ea typeface="UD デジタル 教科書体 NP" panose="02020400000000000000" pitchFamily="18" charset="-128"/>
            </a:endParaRPr>
          </a:p>
        </p:txBody>
      </p:sp>
      <p:sp>
        <p:nvSpPr>
          <p:cNvPr id="13" name="四角形: 角を丸くする 12">
            <a:extLst>
              <a:ext uri="{FF2B5EF4-FFF2-40B4-BE49-F238E27FC236}">
                <a16:creationId xmlns:a16="http://schemas.microsoft.com/office/drawing/2014/main" id="{32D782BD-D973-4B66-A58D-6AC005F3C4C7}"/>
              </a:ext>
            </a:extLst>
          </p:cNvPr>
          <p:cNvSpPr/>
          <p:nvPr/>
        </p:nvSpPr>
        <p:spPr>
          <a:xfrm>
            <a:off x="143943" y="576053"/>
            <a:ext cx="8639330" cy="494949"/>
          </a:xfrm>
          <a:prstGeom prst="roundRect">
            <a:avLst/>
          </a:prstGeom>
          <a:solidFill>
            <a:schemeClr val="accent6">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UD デジタル 教科書体 NP" panose="02020400000000000000" pitchFamily="18" charset="-128"/>
                <a:ea typeface="UD デジタル 教科書体 NP" panose="02020400000000000000" pitchFamily="18" charset="-128"/>
              </a:rPr>
              <a:t>単元計画作成にあたって～小単元「子育て支援の願い</a:t>
            </a:r>
            <a:r>
              <a:rPr lang="ja-JP" altLang="en-US" sz="2000" b="1">
                <a:solidFill>
                  <a:schemeClr val="bg1"/>
                </a:solidFill>
                <a:latin typeface="UD デジタル 教科書体 NP" panose="02020400000000000000" pitchFamily="18" charset="-128"/>
                <a:ea typeface="UD デジタル 教科書体 NP" panose="02020400000000000000" pitchFamily="18" charset="-128"/>
              </a:rPr>
              <a:t>を実現する政治」～</a:t>
            </a:r>
            <a:endParaRPr kumimoji="1" lang="ja-JP" altLang="en-US" sz="2000" dirty="0">
              <a:solidFill>
                <a:schemeClr val="bg1"/>
              </a:solidFill>
              <a:latin typeface="UD デジタル 教科書体 NP" panose="02020400000000000000" pitchFamily="18" charset="-128"/>
              <a:ea typeface="UD デジタル 教科書体 NP" panose="02020400000000000000" pitchFamily="18" charset="-128"/>
            </a:endParaRPr>
          </a:p>
        </p:txBody>
      </p:sp>
      <p:sp>
        <p:nvSpPr>
          <p:cNvPr id="2" name="正方形/長方形 1">
            <a:extLst>
              <a:ext uri="{FF2B5EF4-FFF2-40B4-BE49-F238E27FC236}">
                <a16:creationId xmlns:a16="http://schemas.microsoft.com/office/drawing/2014/main" id="{B8FF0A5E-D992-4F45-8D55-9B95048D17C9}"/>
              </a:ext>
            </a:extLst>
          </p:cNvPr>
          <p:cNvSpPr/>
          <p:nvPr/>
        </p:nvSpPr>
        <p:spPr>
          <a:xfrm>
            <a:off x="275503" y="2672013"/>
            <a:ext cx="193645" cy="5484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b="1" dirty="0">
                <a:latin typeface="UD デジタル 教科書体 NP" panose="02020400000000000000" pitchFamily="18" charset="-128"/>
                <a:ea typeface="UD デジタル 教科書体 NP" panose="02020400000000000000" pitchFamily="18" charset="-128"/>
              </a:rPr>
              <a:t>1</a:t>
            </a:r>
            <a:endParaRPr kumimoji="1" lang="ja-JP" altLang="en-US" b="1" dirty="0">
              <a:latin typeface="UD デジタル 教科書体 NP" panose="02020400000000000000" pitchFamily="18" charset="-128"/>
              <a:ea typeface="UD デジタル 教科書体 NP" panose="02020400000000000000" pitchFamily="18" charset="-128"/>
            </a:endParaRPr>
          </a:p>
        </p:txBody>
      </p:sp>
      <p:sp>
        <p:nvSpPr>
          <p:cNvPr id="15" name="正方形/長方形 14">
            <a:extLst>
              <a:ext uri="{FF2B5EF4-FFF2-40B4-BE49-F238E27FC236}">
                <a16:creationId xmlns:a16="http://schemas.microsoft.com/office/drawing/2014/main" id="{02F0EE9D-5892-4C2E-BDC0-2FFD6372C979}"/>
              </a:ext>
            </a:extLst>
          </p:cNvPr>
          <p:cNvSpPr/>
          <p:nvPr/>
        </p:nvSpPr>
        <p:spPr>
          <a:xfrm>
            <a:off x="275503" y="3243430"/>
            <a:ext cx="193645" cy="6985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b="1" dirty="0">
                <a:latin typeface="UD デジタル 教科書体 NP" panose="02020400000000000000" pitchFamily="18" charset="-128"/>
                <a:ea typeface="UD デジタル 教科書体 NP" panose="02020400000000000000" pitchFamily="18" charset="-128"/>
              </a:rPr>
              <a:t>２</a:t>
            </a:r>
            <a:endParaRPr kumimoji="1" lang="ja-JP" altLang="en-US" b="1" dirty="0">
              <a:latin typeface="UD デジタル 教科書体 NP" panose="02020400000000000000" pitchFamily="18" charset="-128"/>
              <a:ea typeface="UD デジタル 教科書体 NP" panose="02020400000000000000" pitchFamily="18" charset="-128"/>
            </a:endParaRPr>
          </a:p>
        </p:txBody>
      </p:sp>
      <p:sp>
        <p:nvSpPr>
          <p:cNvPr id="16" name="正方形/長方形 15">
            <a:extLst>
              <a:ext uri="{FF2B5EF4-FFF2-40B4-BE49-F238E27FC236}">
                <a16:creationId xmlns:a16="http://schemas.microsoft.com/office/drawing/2014/main" id="{DC14AC24-9C75-4741-8E6B-1901B1ACA2A3}"/>
              </a:ext>
            </a:extLst>
          </p:cNvPr>
          <p:cNvSpPr/>
          <p:nvPr/>
        </p:nvSpPr>
        <p:spPr>
          <a:xfrm>
            <a:off x="275504" y="3988890"/>
            <a:ext cx="193644" cy="6806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b="1" dirty="0">
                <a:latin typeface="UD デジタル 教科書体 NP" panose="02020400000000000000" pitchFamily="18" charset="-128"/>
                <a:ea typeface="UD デジタル 教科書体 NP" panose="02020400000000000000" pitchFamily="18" charset="-128"/>
              </a:rPr>
              <a:t>３</a:t>
            </a:r>
            <a:endParaRPr kumimoji="1" lang="ja-JP" altLang="en-US" b="1" dirty="0">
              <a:latin typeface="UD デジタル 教科書体 NP" panose="02020400000000000000" pitchFamily="18" charset="-128"/>
              <a:ea typeface="UD デジタル 教科書体 NP" panose="02020400000000000000" pitchFamily="18" charset="-128"/>
            </a:endParaRPr>
          </a:p>
        </p:txBody>
      </p:sp>
      <p:sp>
        <p:nvSpPr>
          <p:cNvPr id="17" name="正方形/長方形 16">
            <a:extLst>
              <a:ext uri="{FF2B5EF4-FFF2-40B4-BE49-F238E27FC236}">
                <a16:creationId xmlns:a16="http://schemas.microsoft.com/office/drawing/2014/main" id="{1837B40B-F592-42DD-A5D9-1F3D4F89808D}"/>
              </a:ext>
            </a:extLst>
          </p:cNvPr>
          <p:cNvSpPr/>
          <p:nvPr/>
        </p:nvSpPr>
        <p:spPr>
          <a:xfrm>
            <a:off x="275502" y="4714732"/>
            <a:ext cx="193645" cy="6393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b="1" dirty="0">
                <a:solidFill>
                  <a:schemeClr val="bg1"/>
                </a:solidFill>
                <a:latin typeface="UD デジタル 教科書体 NP" panose="02020400000000000000" pitchFamily="18" charset="-128"/>
                <a:ea typeface="UD デジタル 教科書体 NP" panose="02020400000000000000" pitchFamily="18" charset="-128"/>
              </a:rPr>
              <a:t>４</a:t>
            </a:r>
            <a:endParaRPr kumimoji="1" lang="ja-JP" altLang="en-US" b="1" dirty="0">
              <a:solidFill>
                <a:schemeClr val="bg1"/>
              </a:solidFill>
              <a:latin typeface="UD デジタル 教科書体 NP" panose="02020400000000000000" pitchFamily="18" charset="-128"/>
              <a:ea typeface="UD デジタル 教科書体 NP" panose="02020400000000000000" pitchFamily="18" charset="-128"/>
            </a:endParaRPr>
          </a:p>
        </p:txBody>
      </p:sp>
      <p:sp>
        <p:nvSpPr>
          <p:cNvPr id="18" name="正方形/長方形 17">
            <a:extLst>
              <a:ext uri="{FF2B5EF4-FFF2-40B4-BE49-F238E27FC236}">
                <a16:creationId xmlns:a16="http://schemas.microsoft.com/office/drawing/2014/main" id="{510D6C2F-4E43-4178-969D-F6EBB5A9B7F6}"/>
              </a:ext>
            </a:extLst>
          </p:cNvPr>
          <p:cNvSpPr/>
          <p:nvPr/>
        </p:nvSpPr>
        <p:spPr>
          <a:xfrm>
            <a:off x="275503" y="5374719"/>
            <a:ext cx="193644" cy="5987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b="1" dirty="0">
                <a:latin typeface="UD デジタル 教科書体 NP" panose="02020400000000000000" pitchFamily="18" charset="-128"/>
                <a:ea typeface="UD デジタル 教科書体 NP" panose="02020400000000000000" pitchFamily="18" charset="-128"/>
              </a:rPr>
              <a:t>５</a:t>
            </a:r>
            <a:endParaRPr kumimoji="1" lang="ja-JP" altLang="en-US" b="1" dirty="0">
              <a:latin typeface="UD デジタル 教科書体 NP" panose="02020400000000000000" pitchFamily="18" charset="-128"/>
              <a:ea typeface="UD デジタル 教科書体 NP" panose="02020400000000000000" pitchFamily="18" charset="-128"/>
            </a:endParaRPr>
          </a:p>
        </p:txBody>
      </p:sp>
      <p:sp>
        <p:nvSpPr>
          <p:cNvPr id="4" name="矢印: 五方向 3">
            <a:extLst>
              <a:ext uri="{FF2B5EF4-FFF2-40B4-BE49-F238E27FC236}">
                <a16:creationId xmlns:a16="http://schemas.microsoft.com/office/drawing/2014/main" id="{BA9CBBD1-AE1F-47E3-9867-2D365EA39196}"/>
              </a:ext>
            </a:extLst>
          </p:cNvPr>
          <p:cNvSpPr/>
          <p:nvPr/>
        </p:nvSpPr>
        <p:spPr>
          <a:xfrm>
            <a:off x="503372" y="2672013"/>
            <a:ext cx="3461824" cy="548464"/>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latin typeface="UD デジタル 教科書体 NP" panose="02020400000000000000" pitchFamily="18" charset="-128"/>
                <a:ea typeface="UD デジタル 教科書体 NP" panose="02020400000000000000" pitchFamily="18" charset="-128"/>
              </a:rPr>
              <a:t>　子ども家庭総合センターの様子と子どもをもつ親の願いなどについて感じたことや疑問を出し合い、学習問題と学習計画をつくることができる。</a:t>
            </a:r>
            <a:endParaRPr kumimoji="1" lang="ja-JP" altLang="en-US" sz="1100" b="1" dirty="0">
              <a:latin typeface="UD デジタル 教科書体 NP" panose="02020400000000000000" pitchFamily="18" charset="-128"/>
              <a:ea typeface="UD デジタル 教科書体 NP" panose="02020400000000000000" pitchFamily="18" charset="-128"/>
            </a:endParaRPr>
          </a:p>
        </p:txBody>
      </p:sp>
      <p:sp>
        <p:nvSpPr>
          <p:cNvPr id="19" name="矢印: 五方向 18">
            <a:extLst>
              <a:ext uri="{FF2B5EF4-FFF2-40B4-BE49-F238E27FC236}">
                <a16:creationId xmlns:a16="http://schemas.microsoft.com/office/drawing/2014/main" id="{E82F7189-FEEB-4632-A8C3-CD09F2550663}"/>
              </a:ext>
            </a:extLst>
          </p:cNvPr>
          <p:cNvSpPr/>
          <p:nvPr/>
        </p:nvSpPr>
        <p:spPr>
          <a:xfrm>
            <a:off x="503369" y="3246982"/>
            <a:ext cx="3657568" cy="684346"/>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1050" b="1" dirty="0">
                <a:latin typeface="UD デジタル 教科書体 NP" panose="02020400000000000000" pitchFamily="18" charset="-128"/>
                <a:ea typeface="UD デジタル 教科書体 NP" panose="02020400000000000000" pitchFamily="18" charset="-128"/>
              </a:rPr>
              <a:t>　市役所では、市長のもとで市役所が法律に基づき、市民の要望や市の実態をふまえて計画を立て、予算を計算して子ども家庭総合センターを建設・運営していることを、各種資料から読み取ることができる。</a:t>
            </a:r>
            <a:endParaRPr kumimoji="1" lang="ja-JP" altLang="en-US" sz="1050" b="1" dirty="0">
              <a:latin typeface="UD デジタル 教科書体 NP" panose="02020400000000000000" pitchFamily="18" charset="-128"/>
              <a:ea typeface="UD デジタル 教科書体 NP" panose="02020400000000000000" pitchFamily="18" charset="-128"/>
            </a:endParaRPr>
          </a:p>
        </p:txBody>
      </p:sp>
      <p:sp>
        <p:nvSpPr>
          <p:cNvPr id="20" name="矢印: 五方向 19">
            <a:extLst>
              <a:ext uri="{FF2B5EF4-FFF2-40B4-BE49-F238E27FC236}">
                <a16:creationId xmlns:a16="http://schemas.microsoft.com/office/drawing/2014/main" id="{FA50C5A0-73DB-4EA4-8A0E-A9CA8A92BCD9}"/>
              </a:ext>
            </a:extLst>
          </p:cNvPr>
          <p:cNvSpPr/>
          <p:nvPr/>
        </p:nvSpPr>
        <p:spPr>
          <a:xfrm>
            <a:off x="503371" y="3985199"/>
            <a:ext cx="3461824" cy="684346"/>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latin typeface="UD デジタル 教科書体 NP" panose="02020400000000000000" pitchFamily="18" charset="-128"/>
                <a:ea typeface="UD デジタル 教科書体 NP" panose="02020400000000000000" pitchFamily="18" charset="-128"/>
              </a:rPr>
              <a:t>　子ども家庭総合センターの建設にあたっては、市の提案に基づき、市議会で計画や予算を決定して建設されていることを、各種資料から読み取ることができる。</a:t>
            </a:r>
          </a:p>
        </p:txBody>
      </p:sp>
      <p:sp>
        <p:nvSpPr>
          <p:cNvPr id="21" name="矢印: 五方向 20">
            <a:extLst>
              <a:ext uri="{FF2B5EF4-FFF2-40B4-BE49-F238E27FC236}">
                <a16:creationId xmlns:a16="http://schemas.microsoft.com/office/drawing/2014/main" id="{AE5E87C2-AF08-4355-A7A2-7148FE1FBD6A}"/>
              </a:ext>
            </a:extLst>
          </p:cNvPr>
          <p:cNvSpPr/>
          <p:nvPr/>
        </p:nvSpPr>
        <p:spPr>
          <a:xfrm>
            <a:off x="503371" y="4699209"/>
            <a:ext cx="3461824" cy="654824"/>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latin typeface="UD デジタル 教科書体 NP" panose="02020400000000000000" pitchFamily="18" charset="-128"/>
                <a:ea typeface="UD デジタル 教科書体 NP" panose="02020400000000000000" pitchFamily="18" charset="-128"/>
              </a:rPr>
              <a:t>　市民の願いを実現するために税金が使われていることの意味について考え、それを表現することができる。</a:t>
            </a:r>
          </a:p>
        </p:txBody>
      </p:sp>
      <p:sp>
        <p:nvSpPr>
          <p:cNvPr id="22" name="矢印: 五方向 21">
            <a:extLst>
              <a:ext uri="{FF2B5EF4-FFF2-40B4-BE49-F238E27FC236}">
                <a16:creationId xmlns:a16="http://schemas.microsoft.com/office/drawing/2014/main" id="{F98B1931-7690-44AD-A540-6A0DA890C6D9}"/>
              </a:ext>
            </a:extLst>
          </p:cNvPr>
          <p:cNvSpPr/>
          <p:nvPr/>
        </p:nvSpPr>
        <p:spPr>
          <a:xfrm>
            <a:off x="503370" y="5371711"/>
            <a:ext cx="3528937" cy="601745"/>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latin typeface="UD デジタル 教科書体 NP" panose="02020400000000000000" pitchFamily="18" charset="-128"/>
                <a:ea typeface="UD デジタル 教科書体 NP" panose="02020400000000000000" pitchFamily="18" charset="-128"/>
              </a:rPr>
              <a:t>　政治の取組と自身の生活を関連づけて政治の働きについて考え、それを表現することができる。</a:t>
            </a:r>
          </a:p>
        </p:txBody>
      </p:sp>
      <p:sp>
        <p:nvSpPr>
          <p:cNvPr id="5" name="矢印: 山形 4">
            <a:extLst>
              <a:ext uri="{FF2B5EF4-FFF2-40B4-BE49-F238E27FC236}">
                <a16:creationId xmlns:a16="http://schemas.microsoft.com/office/drawing/2014/main" id="{12A4CBC3-D605-4EA1-854F-B11FEF92F04C}"/>
              </a:ext>
            </a:extLst>
          </p:cNvPr>
          <p:cNvSpPr/>
          <p:nvPr/>
        </p:nvSpPr>
        <p:spPr>
          <a:xfrm>
            <a:off x="3766656" y="2680002"/>
            <a:ext cx="4220057" cy="548464"/>
          </a:xfrm>
          <a:prstGeom prst="chevr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kumimoji="1" lang="ja-JP" altLang="en-US" sz="11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思考・判断・表現</a:t>
            </a:r>
            <a:r>
              <a:rPr kumimoji="1" lang="en-US" altLang="ja-JP" sz="11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kumimoji="1" lang="ja-JP" altLang="en-US" sz="11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子どもをもつ親の願いに着目して、子ども家庭総合センターの建設について問いを見出している。（発言・ノート）</a:t>
            </a:r>
          </a:p>
        </p:txBody>
      </p:sp>
      <p:sp>
        <p:nvSpPr>
          <p:cNvPr id="23" name="矢印: 山形 22">
            <a:extLst>
              <a:ext uri="{FF2B5EF4-FFF2-40B4-BE49-F238E27FC236}">
                <a16:creationId xmlns:a16="http://schemas.microsoft.com/office/drawing/2014/main" id="{188FF786-0F31-4800-A91F-5C080AEEC75B}"/>
              </a:ext>
            </a:extLst>
          </p:cNvPr>
          <p:cNvSpPr/>
          <p:nvPr/>
        </p:nvSpPr>
        <p:spPr>
          <a:xfrm>
            <a:off x="7760126" y="2683301"/>
            <a:ext cx="2723285" cy="545165"/>
          </a:xfrm>
          <a:prstGeom prst="chevron">
            <a:avLst/>
          </a:prstGeom>
          <a:solidFill>
            <a:srgbClr val="F1D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C00000"/>
                </a:solidFill>
                <a:latin typeface="UD デジタル 教科書体 NP" panose="02020400000000000000" pitchFamily="18" charset="-128"/>
                <a:ea typeface="UD デジタル 教科書体 NP" panose="02020400000000000000" pitchFamily="18" charset="-128"/>
              </a:rPr>
              <a:t>●</a:t>
            </a:r>
            <a:r>
              <a:rPr kumimoji="1" lang="ja-JP" altLang="en-US" sz="1100" b="1" dirty="0">
                <a:solidFill>
                  <a:schemeClr val="tx1"/>
                </a:solidFill>
                <a:latin typeface="UD デジタル 教科書体 NP" panose="02020400000000000000" pitchFamily="18" charset="-128"/>
                <a:ea typeface="UD デジタル 教科書体 NP" panose="02020400000000000000" pitchFamily="18" charset="-128"/>
              </a:rPr>
              <a:t>公共施設</a:t>
            </a:r>
            <a:endParaRPr kumimoji="1" lang="en-US" altLang="ja-JP" sz="1100" b="1" dirty="0">
              <a:solidFill>
                <a:schemeClr val="tx1"/>
              </a:solidFill>
              <a:latin typeface="UD デジタル 教科書体 NP" panose="02020400000000000000" pitchFamily="18" charset="-128"/>
              <a:ea typeface="UD デジタル 教科書体 NP" panose="02020400000000000000" pitchFamily="18" charset="-128"/>
            </a:endParaRPr>
          </a:p>
          <a:p>
            <a:r>
              <a:rPr lang="ja-JP" altLang="en-US" sz="1100" b="1" dirty="0">
                <a:solidFill>
                  <a:srgbClr val="C00000"/>
                </a:solidFill>
                <a:latin typeface="UD デジタル 教科書体 NP" panose="02020400000000000000" pitchFamily="18" charset="-128"/>
                <a:ea typeface="UD デジタル 教科書体 NP" panose="02020400000000000000" pitchFamily="18" charset="-128"/>
              </a:rPr>
              <a:t>●</a:t>
            </a:r>
            <a:r>
              <a:rPr lang="ja-JP" altLang="en-US" sz="1100" b="1" dirty="0">
                <a:solidFill>
                  <a:schemeClr val="tx1"/>
                </a:solidFill>
                <a:latin typeface="UD デジタル 教科書体 NP" panose="02020400000000000000" pitchFamily="18" charset="-128"/>
                <a:ea typeface="UD デジタル 教科書体 NP" panose="02020400000000000000" pitchFamily="18" charset="-128"/>
              </a:rPr>
              <a:t>子ども家庭総合センター</a:t>
            </a:r>
            <a:endParaRPr lang="en-US" altLang="ja-JP" sz="1100" b="1" dirty="0">
              <a:solidFill>
                <a:schemeClr val="tx1"/>
              </a:solidFill>
              <a:latin typeface="UD デジタル 教科書体 NP" panose="02020400000000000000" pitchFamily="18" charset="-128"/>
              <a:ea typeface="UD デジタル 教科書体 NP" panose="02020400000000000000" pitchFamily="18" charset="-128"/>
            </a:endParaRPr>
          </a:p>
          <a:p>
            <a:r>
              <a:rPr lang="ja-JP" altLang="en-US" sz="1100" b="1" dirty="0">
                <a:solidFill>
                  <a:srgbClr val="C00000"/>
                </a:solidFill>
                <a:latin typeface="UD デジタル 教科書体 NP" panose="02020400000000000000" pitchFamily="18" charset="-128"/>
                <a:ea typeface="UD デジタル 教科書体 NP" panose="02020400000000000000" pitchFamily="18" charset="-128"/>
              </a:rPr>
              <a:t>●</a:t>
            </a:r>
            <a:r>
              <a:rPr kumimoji="1" lang="ja-JP" altLang="en-US" sz="1100" b="1" dirty="0">
                <a:solidFill>
                  <a:schemeClr val="tx1"/>
                </a:solidFill>
                <a:latin typeface="UD デジタル 教科書体 NP" panose="02020400000000000000" pitchFamily="18" charset="-128"/>
                <a:ea typeface="UD デジタル 教科書体 NP" panose="02020400000000000000" pitchFamily="18" charset="-128"/>
              </a:rPr>
              <a:t>子育て支援</a:t>
            </a:r>
          </a:p>
        </p:txBody>
      </p:sp>
      <p:sp>
        <p:nvSpPr>
          <p:cNvPr id="28" name="矢印: 山形 27">
            <a:extLst>
              <a:ext uri="{FF2B5EF4-FFF2-40B4-BE49-F238E27FC236}">
                <a16:creationId xmlns:a16="http://schemas.microsoft.com/office/drawing/2014/main" id="{81EBC260-BAD6-4A72-BC3E-8E65BF63D983}"/>
              </a:ext>
            </a:extLst>
          </p:cNvPr>
          <p:cNvSpPr/>
          <p:nvPr/>
        </p:nvSpPr>
        <p:spPr>
          <a:xfrm>
            <a:off x="7701383" y="3270279"/>
            <a:ext cx="2788253" cy="669380"/>
          </a:xfrm>
          <a:prstGeom prst="chevron">
            <a:avLst/>
          </a:prstGeom>
          <a:solidFill>
            <a:srgbClr val="F1D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C00000"/>
                </a:solidFill>
                <a:latin typeface="UD デジタル 教科書体 NP" panose="02020400000000000000" pitchFamily="18" charset="-128"/>
                <a:ea typeface="UD デジタル 教科書体 NP" panose="02020400000000000000" pitchFamily="18" charset="-128"/>
              </a:rPr>
              <a:t>●</a:t>
            </a:r>
            <a:r>
              <a:rPr kumimoji="1" lang="ja-JP" altLang="en-US" sz="1100" b="1" dirty="0">
                <a:solidFill>
                  <a:schemeClr val="tx1"/>
                </a:solidFill>
                <a:latin typeface="UD デジタル 教科書体 NP" panose="02020400000000000000" pitchFamily="18" charset="-128"/>
                <a:ea typeface="UD デジタル 教科書体 NP" panose="02020400000000000000" pitchFamily="18" charset="-128"/>
              </a:rPr>
              <a:t>市役所　</a:t>
            </a:r>
            <a:r>
              <a:rPr kumimoji="1" lang="ja-JP" altLang="en-US" sz="1100" b="1" dirty="0">
                <a:solidFill>
                  <a:srgbClr val="C00000"/>
                </a:solidFill>
                <a:latin typeface="UD デジタル 教科書体 NP" panose="02020400000000000000" pitchFamily="18" charset="-128"/>
                <a:ea typeface="UD デジタル 教科書体 NP" panose="02020400000000000000" pitchFamily="18" charset="-128"/>
              </a:rPr>
              <a:t>●</a:t>
            </a:r>
            <a:r>
              <a:rPr kumimoji="1" lang="ja-JP" altLang="en-US" sz="1100" b="1" dirty="0">
                <a:solidFill>
                  <a:schemeClr val="tx1"/>
                </a:solidFill>
                <a:latin typeface="UD デジタル 教科書体 NP" panose="02020400000000000000" pitchFamily="18" charset="-128"/>
                <a:ea typeface="UD デジタル 教科書体 NP" panose="02020400000000000000" pitchFamily="18" charset="-128"/>
              </a:rPr>
              <a:t>市長</a:t>
            </a:r>
            <a:endParaRPr kumimoji="1" lang="en-US" altLang="ja-JP" sz="1100" b="1" dirty="0">
              <a:solidFill>
                <a:schemeClr val="tx1"/>
              </a:solidFill>
              <a:latin typeface="UD デジタル 教科書体 NP" panose="02020400000000000000" pitchFamily="18" charset="-128"/>
              <a:ea typeface="UD デジタル 教科書体 NP" panose="02020400000000000000" pitchFamily="18" charset="-128"/>
            </a:endParaRPr>
          </a:p>
          <a:p>
            <a:r>
              <a:rPr lang="ja-JP" altLang="en-US" sz="1100" b="1" dirty="0">
                <a:solidFill>
                  <a:srgbClr val="C00000"/>
                </a:solidFill>
                <a:latin typeface="UD デジタル 教科書体 NP" panose="02020400000000000000" pitchFamily="18" charset="-128"/>
                <a:ea typeface="UD デジタル 教科書体 NP" panose="02020400000000000000" pitchFamily="18" charset="-128"/>
              </a:rPr>
              <a:t>●</a:t>
            </a:r>
            <a:r>
              <a:rPr lang="ja-JP" altLang="en-US" sz="1100" b="1" dirty="0">
                <a:solidFill>
                  <a:schemeClr val="tx1"/>
                </a:solidFill>
                <a:latin typeface="UD デジタル 教科書体 NP" panose="02020400000000000000" pitchFamily="18" charset="-128"/>
                <a:ea typeface="UD デジタル 教科書体 NP" panose="02020400000000000000" pitchFamily="18" charset="-128"/>
              </a:rPr>
              <a:t>計画案　</a:t>
            </a:r>
            <a:r>
              <a:rPr lang="ja-JP" altLang="en-US" sz="1100" b="1" dirty="0">
                <a:solidFill>
                  <a:srgbClr val="C00000"/>
                </a:solidFill>
                <a:latin typeface="UD デジタル 教科書体 NP" panose="02020400000000000000" pitchFamily="18" charset="-128"/>
                <a:ea typeface="UD デジタル 教科書体 NP" panose="02020400000000000000" pitchFamily="18" charset="-128"/>
              </a:rPr>
              <a:t>●</a:t>
            </a:r>
            <a:r>
              <a:rPr lang="ja-JP" altLang="en-US" sz="1100" b="1" dirty="0">
                <a:solidFill>
                  <a:schemeClr val="tx1"/>
                </a:solidFill>
                <a:latin typeface="UD デジタル 教科書体 NP" panose="02020400000000000000" pitchFamily="18" charset="-128"/>
                <a:ea typeface="UD デジタル 教科書体 NP" panose="02020400000000000000" pitchFamily="18" charset="-128"/>
              </a:rPr>
              <a:t>予算案</a:t>
            </a:r>
            <a:endParaRPr lang="en-US" altLang="ja-JP" sz="1100" b="1" dirty="0">
              <a:solidFill>
                <a:schemeClr val="tx1"/>
              </a:solidFill>
              <a:latin typeface="UD デジタル 教科書体 NP" panose="02020400000000000000" pitchFamily="18" charset="-128"/>
              <a:ea typeface="UD デジタル 教科書体 NP" panose="02020400000000000000" pitchFamily="18" charset="-128"/>
            </a:endParaRPr>
          </a:p>
          <a:p>
            <a:r>
              <a:rPr lang="ja-JP" altLang="en-US" sz="1100" b="1" dirty="0">
                <a:solidFill>
                  <a:srgbClr val="C00000"/>
                </a:solidFill>
                <a:latin typeface="UD デジタル 教科書体 NP" panose="02020400000000000000" pitchFamily="18" charset="-128"/>
                <a:ea typeface="UD デジタル 教科書体 NP" panose="02020400000000000000" pitchFamily="18" charset="-128"/>
              </a:rPr>
              <a:t>●</a:t>
            </a:r>
            <a:r>
              <a:rPr kumimoji="1" lang="ja-JP" altLang="en-US" sz="1100" b="1" dirty="0">
                <a:solidFill>
                  <a:schemeClr val="tx1"/>
                </a:solidFill>
                <a:latin typeface="UD デジタル 教科書体 NP" panose="02020400000000000000" pitchFamily="18" charset="-128"/>
                <a:ea typeface="UD デジタル 教科書体 NP" panose="02020400000000000000" pitchFamily="18" charset="-128"/>
              </a:rPr>
              <a:t>申請　　</a:t>
            </a:r>
            <a:r>
              <a:rPr kumimoji="1" lang="ja-JP" altLang="en-US" sz="1100" b="1" dirty="0">
                <a:solidFill>
                  <a:srgbClr val="C00000"/>
                </a:solidFill>
                <a:latin typeface="UD デジタル 教科書体 NP" panose="02020400000000000000" pitchFamily="18" charset="-128"/>
                <a:ea typeface="UD デジタル 教科書体 NP" panose="02020400000000000000" pitchFamily="18" charset="-128"/>
              </a:rPr>
              <a:t>●</a:t>
            </a:r>
            <a:r>
              <a:rPr kumimoji="1" lang="ja-JP" altLang="en-US" sz="1100" b="1" dirty="0">
                <a:solidFill>
                  <a:schemeClr val="tx1"/>
                </a:solidFill>
                <a:latin typeface="UD デジタル 教科書体 NP" panose="02020400000000000000" pitchFamily="18" charset="-128"/>
                <a:ea typeface="UD デジタル 教科書体 NP" panose="02020400000000000000" pitchFamily="18" charset="-128"/>
              </a:rPr>
              <a:t>補助金</a:t>
            </a:r>
          </a:p>
        </p:txBody>
      </p:sp>
      <p:sp>
        <p:nvSpPr>
          <p:cNvPr id="7" name="フローチャート: 論理積ゲート 6">
            <a:extLst>
              <a:ext uri="{FF2B5EF4-FFF2-40B4-BE49-F238E27FC236}">
                <a16:creationId xmlns:a16="http://schemas.microsoft.com/office/drawing/2014/main" id="{98BC3CF5-6E34-477E-9D0B-3AB8BD7FFB67}"/>
              </a:ext>
            </a:extLst>
          </p:cNvPr>
          <p:cNvSpPr/>
          <p:nvPr/>
        </p:nvSpPr>
        <p:spPr>
          <a:xfrm rot="16200000">
            <a:off x="1072124" y="1765516"/>
            <a:ext cx="324069" cy="1461574"/>
          </a:xfrm>
          <a:prstGeom prst="flowChartDela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kumimoji="1" lang="ja-JP" altLang="en-US" sz="1200" b="1" dirty="0">
                <a:latin typeface="UD デジタル 教科書体 NP" panose="02020400000000000000" pitchFamily="18" charset="-128"/>
                <a:ea typeface="UD デジタル 教科書体 NP" panose="02020400000000000000" pitchFamily="18" charset="-128"/>
              </a:rPr>
              <a:t>ねらい</a:t>
            </a:r>
            <a:r>
              <a:rPr kumimoji="1" lang="en-US" altLang="ja-JP" sz="1200" b="1" dirty="0">
                <a:latin typeface="UD デジタル 教科書体 NP" panose="02020400000000000000" pitchFamily="18" charset="-128"/>
                <a:ea typeface="UD デジタル 教科書体 NP" panose="02020400000000000000" pitchFamily="18" charset="-128"/>
              </a:rPr>
              <a:t>(</a:t>
            </a:r>
            <a:r>
              <a:rPr kumimoji="1" lang="ja-JP" altLang="en-US" sz="1200" b="1" dirty="0">
                <a:latin typeface="UD デジタル 教科書体 NP" panose="02020400000000000000" pitchFamily="18" charset="-128"/>
                <a:ea typeface="UD デジタル 教科書体 NP" panose="02020400000000000000" pitchFamily="18" charset="-128"/>
              </a:rPr>
              <a:t>目標</a:t>
            </a:r>
            <a:r>
              <a:rPr kumimoji="1" lang="en-US" altLang="ja-JP" sz="1200" b="1" dirty="0">
                <a:latin typeface="UD デジタル 教科書体 NP" panose="02020400000000000000" pitchFamily="18" charset="-128"/>
                <a:ea typeface="UD デジタル 教科書体 NP" panose="02020400000000000000" pitchFamily="18" charset="-128"/>
              </a:rPr>
              <a:t>)</a:t>
            </a:r>
            <a:endParaRPr kumimoji="1" lang="ja-JP" altLang="en-US" sz="1200" b="1" dirty="0">
              <a:latin typeface="UD デジタル 教科書体 NP" panose="02020400000000000000" pitchFamily="18" charset="-128"/>
              <a:ea typeface="UD デジタル 教科書体 NP" panose="02020400000000000000" pitchFamily="18" charset="-128"/>
            </a:endParaRPr>
          </a:p>
        </p:txBody>
      </p:sp>
      <p:sp>
        <p:nvSpPr>
          <p:cNvPr id="32" name="フローチャート: 論理積ゲート 31">
            <a:extLst>
              <a:ext uri="{FF2B5EF4-FFF2-40B4-BE49-F238E27FC236}">
                <a16:creationId xmlns:a16="http://schemas.microsoft.com/office/drawing/2014/main" id="{02C258A0-B85F-4664-A167-C1383F458D5A}"/>
              </a:ext>
            </a:extLst>
          </p:cNvPr>
          <p:cNvSpPr/>
          <p:nvPr/>
        </p:nvSpPr>
        <p:spPr>
          <a:xfrm rot="16200000">
            <a:off x="8100053" y="1877613"/>
            <a:ext cx="293042" cy="1233704"/>
          </a:xfrm>
          <a:prstGeom prst="flowChartDela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ja-JP" altLang="en-US" sz="1200" b="1" dirty="0">
                <a:latin typeface="UD デジタル 教科書体 NP" panose="02020400000000000000" pitchFamily="18" charset="-128"/>
                <a:ea typeface="UD デジタル 教科書体 NP" panose="02020400000000000000" pitchFamily="18" charset="-128"/>
              </a:rPr>
              <a:t>用語・語句</a:t>
            </a:r>
            <a:endParaRPr kumimoji="1" lang="ja-JP" altLang="en-US" sz="1200" b="1" dirty="0">
              <a:latin typeface="UD デジタル 教科書体 NP" panose="02020400000000000000" pitchFamily="18" charset="-128"/>
              <a:ea typeface="UD デジタル 教科書体 NP" panose="02020400000000000000" pitchFamily="18" charset="-128"/>
            </a:endParaRPr>
          </a:p>
        </p:txBody>
      </p:sp>
      <p:sp>
        <p:nvSpPr>
          <p:cNvPr id="33" name="フローチャート: 論理積ゲート 32">
            <a:extLst>
              <a:ext uri="{FF2B5EF4-FFF2-40B4-BE49-F238E27FC236}">
                <a16:creationId xmlns:a16="http://schemas.microsoft.com/office/drawing/2014/main" id="{FCAA9903-7A4B-440B-9BFB-3FFE8DB2ECBD}"/>
              </a:ext>
            </a:extLst>
          </p:cNvPr>
          <p:cNvSpPr/>
          <p:nvPr/>
        </p:nvSpPr>
        <p:spPr>
          <a:xfrm rot="16200000">
            <a:off x="4110912" y="1874674"/>
            <a:ext cx="293042" cy="1233704"/>
          </a:xfrm>
          <a:prstGeom prst="flowChartDela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kumimoji="1" lang="ja-JP" altLang="en-US" sz="1200" b="1" dirty="0">
                <a:latin typeface="UD デジタル 教科書体 NP" panose="02020400000000000000" pitchFamily="18" charset="-128"/>
                <a:ea typeface="UD デジタル 教科書体 NP" panose="02020400000000000000" pitchFamily="18" charset="-128"/>
              </a:rPr>
              <a:t>主な評価</a:t>
            </a:r>
          </a:p>
        </p:txBody>
      </p:sp>
      <p:sp>
        <p:nvSpPr>
          <p:cNvPr id="35" name="矢印: 山形 34">
            <a:extLst>
              <a:ext uri="{FF2B5EF4-FFF2-40B4-BE49-F238E27FC236}">
                <a16:creationId xmlns:a16="http://schemas.microsoft.com/office/drawing/2014/main" id="{1C7CEA4A-A4AC-40F6-9FC6-5925E3C968AD}"/>
              </a:ext>
            </a:extLst>
          </p:cNvPr>
          <p:cNvSpPr/>
          <p:nvPr/>
        </p:nvSpPr>
        <p:spPr>
          <a:xfrm>
            <a:off x="3905250" y="3259494"/>
            <a:ext cx="4081463" cy="684412"/>
          </a:xfrm>
          <a:prstGeom prst="chevr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kumimoji="1" lang="ja-JP" altLang="en-US" sz="105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知識・技能</a:t>
            </a:r>
            <a:r>
              <a:rPr kumimoji="1" lang="en-US" altLang="ja-JP" sz="105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kumimoji="1" lang="ja-JP" altLang="en-US" sz="105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市民の要望をもとに、法律に基づき市役所で計画を立て子ども家庭総合センターを建設・運営していることを理解するために、各種資料から必要な情報を集め、読み取っている。（発言・ノート）</a:t>
            </a:r>
          </a:p>
        </p:txBody>
      </p:sp>
      <p:sp>
        <p:nvSpPr>
          <p:cNvPr id="36" name="矢印: 山形 35">
            <a:extLst>
              <a:ext uri="{FF2B5EF4-FFF2-40B4-BE49-F238E27FC236}">
                <a16:creationId xmlns:a16="http://schemas.microsoft.com/office/drawing/2014/main" id="{BD4A1DDD-ED93-4108-BD0F-9EA153B7F18D}"/>
              </a:ext>
            </a:extLst>
          </p:cNvPr>
          <p:cNvSpPr/>
          <p:nvPr/>
        </p:nvSpPr>
        <p:spPr>
          <a:xfrm>
            <a:off x="3729570" y="3990291"/>
            <a:ext cx="4257143" cy="691946"/>
          </a:xfrm>
          <a:prstGeom prst="chevr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kumimoji="1" lang="ja-JP" altLang="en-US" sz="11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知識・技能</a:t>
            </a:r>
            <a:r>
              <a:rPr kumimoji="1" lang="en-US" altLang="ja-JP" sz="11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kumimoji="1" lang="ja-JP" altLang="en-US" sz="11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子ども家庭総合センターは、市議会で計画や予算を決定して建設されていることを理解するため、各種資料から必要な情報を集め、読み取っている。（発言・ノート）</a:t>
            </a:r>
          </a:p>
        </p:txBody>
      </p:sp>
      <p:sp>
        <p:nvSpPr>
          <p:cNvPr id="37" name="矢印: 山形 36">
            <a:extLst>
              <a:ext uri="{FF2B5EF4-FFF2-40B4-BE49-F238E27FC236}">
                <a16:creationId xmlns:a16="http://schemas.microsoft.com/office/drawing/2014/main" id="{8D466100-0659-4B54-A0DB-872D4CC58603}"/>
              </a:ext>
            </a:extLst>
          </p:cNvPr>
          <p:cNvSpPr/>
          <p:nvPr/>
        </p:nvSpPr>
        <p:spPr>
          <a:xfrm>
            <a:off x="3729570" y="4708130"/>
            <a:ext cx="4257143" cy="645903"/>
          </a:xfrm>
          <a:prstGeom prst="chevr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kumimoji="1" lang="ja-JP" altLang="en-US" sz="11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思考・判断・表現</a:t>
            </a:r>
            <a:r>
              <a:rPr kumimoji="1" lang="en-US" altLang="ja-JP" sz="11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kumimoji="1" lang="ja-JP" altLang="en-US" sz="11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子ども家庭総合センターの建設や運営に税金や補助金が使われていることの意味について考え、表現している。（発言・ワークシート）</a:t>
            </a:r>
          </a:p>
        </p:txBody>
      </p:sp>
      <p:sp>
        <p:nvSpPr>
          <p:cNvPr id="38" name="矢印: 山形 37">
            <a:extLst>
              <a:ext uri="{FF2B5EF4-FFF2-40B4-BE49-F238E27FC236}">
                <a16:creationId xmlns:a16="http://schemas.microsoft.com/office/drawing/2014/main" id="{8B5DB3CE-9AC6-4D0F-95AF-FC6098BCBDD2}"/>
              </a:ext>
            </a:extLst>
          </p:cNvPr>
          <p:cNvSpPr/>
          <p:nvPr/>
        </p:nvSpPr>
        <p:spPr>
          <a:xfrm>
            <a:off x="3816350" y="5362954"/>
            <a:ext cx="4170363" cy="610502"/>
          </a:xfrm>
          <a:prstGeom prst="chevr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kumimoji="1" lang="ja-JP" altLang="en-US" sz="11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思考・判断・表現</a:t>
            </a:r>
            <a:r>
              <a:rPr kumimoji="1" lang="en-US" altLang="ja-JP" sz="11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kumimoji="1" lang="ja-JP" altLang="en-US" sz="11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国や地方公共団体の政治の取組と自身の生活を関連づけて政治の働きを考え、表現している。（発言・ワークシート）</a:t>
            </a:r>
          </a:p>
        </p:txBody>
      </p:sp>
      <p:sp>
        <p:nvSpPr>
          <p:cNvPr id="39" name="矢印: 山形 38">
            <a:extLst>
              <a:ext uri="{FF2B5EF4-FFF2-40B4-BE49-F238E27FC236}">
                <a16:creationId xmlns:a16="http://schemas.microsoft.com/office/drawing/2014/main" id="{C7A986F9-00F7-4D90-9359-2283F0911FF6}"/>
              </a:ext>
            </a:extLst>
          </p:cNvPr>
          <p:cNvSpPr/>
          <p:nvPr/>
        </p:nvSpPr>
        <p:spPr>
          <a:xfrm>
            <a:off x="7675688" y="4002868"/>
            <a:ext cx="2807723" cy="673991"/>
          </a:xfrm>
          <a:prstGeom prst="chevron">
            <a:avLst/>
          </a:prstGeom>
          <a:solidFill>
            <a:srgbClr val="F1D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C00000"/>
                </a:solidFill>
                <a:latin typeface="UD デジタル 教科書体 NP" panose="02020400000000000000" pitchFamily="18" charset="-128"/>
                <a:ea typeface="UD デジタル 教科書体 NP" panose="02020400000000000000" pitchFamily="18" charset="-128"/>
              </a:rPr>
              <a:t>●</a:t>
            </a:r>
            <a:r>
              <a:rPr kumimoji="1" lang="ja-JP" altLang="en-US" sz="1100" b="1" dirty="0">
                <a:solidFill>
                  <a:schemeClr val="tx1"/>
                </a:solidFill>
                <a:latin typeface="UD デジタル 教科書体 NP" panose="02020400000000000000" pitchFamily="18" charset="-128"/>
                <a:ea typeface="UD デジタル 教科書体 NP" panose="02020400000000000000" pitchFamily="18" charset="-128"/>
              </a:rPr>
              <a:t>市議会　</a:t>
            </a:r>
            <a:r>
              <a:rPr kumimoji="1" lang="ja-JP" altLang="en-US" sz="1100" b="1" dirty="0">
                <a:solidFill>
                  <a:srgbClr val="C00000"/>
                </a:solidFill>
                <a:latin typeface="UD デジタル 教科書体 NP" panose="02020400000000000000" pitchFamily="18" charset="-128"/>
                <a:ea typeface="UD デジタル 教科書体 NP" panose="02020400000000000000" pitchFamily="18" charset="-128"/>
              </a:rPr>
              <a:t>●</a:t>
            </a:r>
            <a:r>
              <a:rPr kumimoji="1" lang="ja-JP" altLang="en-US" sz="1100" b="1" dirty="0">
                <a:solidFill>
                  <a:schemeClr val="tx1"/>
                </a:solidFill>
                <a:latin typeface="UD デジタル 教科書体 NP" panose="02020400000000000000" pitchFamily="18" charset="-128"/>
                <a:ea typeface="UD デジタル 教科書体 NP" panose="02020400000000000000" pitchFamily="18" charset="-128"/>
              </a:rPr>
              <a:t>市議会議員</a:t>
            </a:r>
            <a:endParaRPr kumimoji="1" lang="en-US" altLang="ja-JP" sz="1100" b="1" dirty="0">
              <a:solidFill>
                <a:schemeClr val="tx1"/>
              </a:solidFill>
              <a:latin typeface="UD デジタル 教科書体 NP" panose="02020400000000000000" pitchFamily="18" charset="-128"/>
              <a:ea typeface="UD デジタル 教科書体 NP" panose="02020400000000000000" pitchFamily="18" charset="-128"/>
            </a:endParaRPr>
          </a:p>
          <a:p>
            <a:r>
              <a:rPr lang="ja-JP" altLang="en-US" sz="1100" b="1" dirty="0">
                <a:solidFill>
                  <a:srgbClr val="C00000"/>
                </a:solidFill>
                <a:latin typeface="UD デジタル 教科書体 NP" panose="02020400000000000000" pitchFamily="18" charset="-128"/>
                <a:ea typeface="UD デジタル 教科書体 NP" panose="02020400000000000000" pitchFamily="18" charset="-128"/>
              </a:rPr>
              <a:t>●</a:t>
            </a:r>
            <a:r>
              <a:rPr lang="ja-JP" altLang="en-US" sz="1100" b="1" dirty="0">
                <a:solidFill>
                  <a:schemeClr val="tx1"/>
                </a:solidFill>
                <a:latin typeface="UD デジタル 教科書体 NP" panose="02020400000000000000" pitchFamily="18" charset="-128"/>
                <a:ea typeface="UD デジタル 教科書体 NP" panose="02020400000000000000" pitchFamily="18" charset="-128"/>
              </a:rPr>
              <a:t>選挙　　</a:t>
            </a:r>
            <a:r>
              <a:rPr lang="ja-JP" altLang="en-US" sz="1100" b="1" dirty="0">
                <a:solidFill>
                  <a:srgbClr val="C00000"/>
                </a:solidFill>
                <a:latin typeface="UD デジタル 教科書体 NP" panose="02020400000000000000" pitchFamily="18" charset="-128"/>
                <a:ea typeface="UD デジタル 教科書体 NP" panose="02020400000000000000" pitchFamily="18" charset="-128"/>
              </a:rPr>
              <a:t>●</a:t>
            </a:r>
            <a:r>
              <a:rPr lang="ja-JP" altLang="en-US" sz="1100" b="1" dirty="0">
                <a:solidFill>
                  <a:schemeClr val="tx1"/>
                </a:solidFill>
                <a:latin typeface="UD デジタル 教科書体 NP" panose="02020400000000000000" pitchFamily="18" charset="-128"/>
                <a:ea typeface="UD デジタル 教科書体 NP" panose="02020400000000000000" pitchFamily="18" charset="-128"/>
              </a:rPr>
              <a:t>条例</a:t>
            </a:r>
            <a:endParaRPr lang="en-US" altLang="ja-JP" sz="1100" b="1" dirty="0">
              <a:solidFill>
                <a:schemeClr val="tx1"/>
              </a:solidFill>
              <a:latin typeface="UD デジタル 教科書体 NP" panose="02020400000000000000" pitchFamily="18" charset="-128"/>
              <a:ea typeface="UD デジタル 教科書体 NP" panose="02020400000000000000" pitchFamily="18" charset="-128"/>
            </a:endParaRPr>
          </a:p>
          <a:p>
            <a:r>
              <a:rPr lang="ja-JP" altLang="en-US" sz="1100" b="1" dirty="0">
                <a:solidFill>
                  <a:srgbClr val="C00000"/>
                </a:solidFill>
                <a:latin typeface="UD デジタル 教科書体 NP" panose="02020400000000000000" pitchFamily="18" charset="-128"/>
                <a:ea typeface="UD デジタル 教科書体 NP" panose="02020400000000000000" pitchFamily="18" charset="-128"/>
              </a:rPr>
              <a:t>●</a:t>
            </a:r>
            <a:r>
              <a:rPr kumimoji="1" lang="ja-JP" altLang="en-US" sz="1100" b="1" dirty="0">
                <a:solidFill>
                  <a:schemeClr val="tx1"/>
                </a:solidFill>
                <a:latin typeface="UD デジタル 教科書体 NP" panose="02020400000000000000" pitchFamily="18" charset="-128"/>
                <a:ea typeface="UD デジタル 教科書体 NP" panose="02020400000000000000" pitchFamily="18" charset="-128"/>
              </a:rPr>
              <a:t>請願　　</a:t>
            </a:r>
            <a:r>
              <a:rPr kumimoji="1" lang="ja-JP" altLang="en-US" sz="1100" b="1" dirty="0">
                <a:solidFill>
                  <a:srgbClr val="C00000"/>
                </a:solidFill>
                <a:latin typeface="UD デジタル 教科書体 NP" panose="02020400000000000000" pitchFamily="18" charset="-128"/>
                <a:ea typeface="UD デジタル 教科書体 NP" panose="02020400000000000000" pitchFamily="18" charset="-128"/>
              </a:rPr>
              <a:t>●</a:t>
            </a:r>
            <a:r>
              <a:rPr kumimoji="1" lang="ja-JP" altLang="en-US" sz="1100" b="1" dirty="0">
                <a:solidFill>
                  <a:schemeClr val="tx1"/>
                </a:solidFill>
                <a:latin typeface="UD デジタル 教科書体 NP" panose="02020400000000000000" pitchFamily="18" charset="-128"/>
                <a:ea typeface="UD デジタル 教科書体 NP" panose="02020400000000000000" pitchFamily="18" charset="-128"/>
              </a:rPr>
              <a:t>傍聴</a:t>
            </a:r>
            <a:endParaRPr kumimoji="1" lang="en-US" altLang="ja-JP" sz="1100" b="1"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40" name="矢印: 山形 39">
            <a:extLst>
              <a:ext uri="{FF2B5EF4-FFF2-40B4-BE49-F238E27FC236}">
                <a16:creationId xmlns:a16="http://schemas.microsoft.com/office/drawing/2014/main" id="{92C2F910-461A-4BD8-9921-E8A1AE405FFF}"/>
              </a:ext>
            </a:extLst>
          </p:cNvPr>
          <p:cNvSpPr/>
          <p:nvPr/>
        </p:nvSpPr>
        <p:spPr>
          <a:xfrm>
            <a:off x="7701383" y="4713508"/>
            <a:ext cx="2782028" cy="640525"/>
          </a:xfrm>
          <a:prstGeom prst="chevron">
            <a:avLst/>
          </a:prstGeom>
          <a:solidFill>
            <a:srgbClr val="F1D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C00000"/>
                </a:solidFill>
                <a:latin typeface="UD デジタル 教科書体 NP" panose="02020400000000000000" pitchFamily="18" charset="-128"/>
                <a:ea typeface="UD デジタル 教科書体 NP" panose="02020400000000000000" pitchFamily="18" charset="-128"/>
              </a:rPr>
              <a:t>●</a:t>
            </a:r>
            <a:r>
              <a:rPr kumimoji="1" lang="ja-JP" altLang="en-US" sz="1100" b="1" dirty="0">
                <a:solidFill>
                  <a:schemeClr val="tx1"/>
                </a:solidFill>
                <a:latin typeface="UD デジタル 教科書体 NP" panose="02020400000000000000" pitchFamily="18" charset="-128"/>
                <a:ea typeface="UD デジタル 教科書体 NP" panose="02020400000000000000" pitchFamily="18" charset="-128"/>
              </a:rPr>
              <a:t>税金</a:t>
            </a:r>
            <a:endParaRPr kumimoji="1" lang="en-US" altLang="ja-JP" sz="1100" b="1" dirty="0">
              <a:solidFill>
                <a:schemeClr val="tx1"/>
              </a:solidFill>
              <a:latin typeface="UD デジタル 教科書体 NP" panose="02020400000000000000" pitchFamily="18" charset="-128"/>
              <a:ea typeface="UD デジタル 教科書体 NP" panose="02020400000000000000" pitchFamily="18" charset="-128"/>
            </a:endParaRPr>
          </a:p>
          <a:p>
            <a:r>
              <a:rPr lang="ja-JP" altLang="en-US" sz="1100" b="1" dirty="0">
                <a:solidFill>
                  <a:srgbClr val="C00000"/>
                </a:solidFill>
                <a:latin typeface="UD デジタル 教科書体 NP" panose="02020400000000000000" pitchFamily="18" charset="-128"/>
                <a:ea typeface="UD デジタル 教科書体 NP" panose="02020400000000000000" pitchFamily="18" charset="-128"/>
              </a:rPr>
              <a:t>●</a:t>
            </a:r>
            <a:r>
              <a:rPr lang="ja-JP" altLang="en-US" sz="1100" b="1" dirty="0">
                <a:solidFill>
                  <a:srgbClr val="FF0000"/>
                </a:solidFill>
                <a:latin typeface="UD デジタル 教科書体 NP" panose="02020400000000000000" pitchFamily="18" charset="-128"/>
                <a:ea typeface="UD デジタル 教科書体 NP" panose="02020400000000000000" pitchFamily="18" charset="-128"/>
              </a:rPr>
              <a:t>納税</a:t>
            </a:r>
            <a:endParaRPr kumimoji="1" lang="en-US" altLang="ja-JP" sz="1100" b="1" dirty="0">
              <a:solidFill>
                <a:srgbClr val="FF0000"/>
              </a:solidFill>
              <a:latin typeface="UD デジタル 教科書体 NP" panose="02020400000000000000" pitchFamily="18" charset="-128"/>
              <a:ea typeface="UD デジタル 教科書体 NP" panose="02020400000000000000" pitchFamily="18" charset="-128"/>
            </a:endParaRPr>
          </a:p>
        </p:txBody>
      </p:sp>
      <p:sp>
        <p:nvSpPr>
          <p:cNvPr id="41" name="矢印: 山形 40">
            <a:extLst>
              <a:ext uri="{FF2B5EF4-FFF2-40B4-BE49-F238E27FC236}">
                <a16:creationId xmlns:a16="http://schemas.microsoft.com/office/drawing/2014/main" id="{B0413EE2-252A-4D0A-BA52-4AB646FCC1A0}"/>
              </a:ext>
            </a:extLst>
          </p:cNvPr>
          <p:cNvSpPr/>
          <p:nvPr/>
        </p:nvSpPr>
        <p:spPr>
          <a:xfrm>
            <a:off x="7701383" y="5371711"/>
            <a:ext cx="2782028" cy="601745"/>
          </a:xfrm>
          <a:prstGeom prst="chevron">
            <a:avLst/>
          </a:prstGeom>
          <a:solidFill>
            <a:srgbClr val="F1D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C00000"/>
                </a:solidFill>
                <a:latin typeface="UD デジタル 教科書体 NP" panose="02020400000000000000" pitchFamily="18" charset="-128"/>
                <a:ea typeface="UD デジタル 教科書体 NP" panose="02020400000000000000" pitchFamily="18" charset="-128"/>
              </a:rPr>
              <a:t>●</a:t>
            </a:r>
            <a:r>
              <a:rPr kumimoji="1" lang="ja-JP" altLang="en-US" sz="1100" b="1" dirty="0">
                <a:solidFill>
                  <a:schemeClr val="tx1"/>
                </a:solidFill>
                <a:latin typeface="UD デジタル 教科書体 NP" panose="02020400000000000000" pitchFamily="18" charset="-128"/>
                <a:ea typeface="UD デジタル 教科書体 NP" panose="02020400000000000000" pitchFamily="18" charset="-128"/>
              </a:rPr>
              <a:t>さまざまな立場</a:t>
            </a:r>
            <a:endParaRPr kumimoji="1" lang="en-US" altLang="ja-JP" sz="1100" b="1" dirty="0">
              <a:solidFill>
                <a:schemeClr val="tx1"/>
              </a:solidFill>
              <a:latin typeface="UD デジタル 教科書体 NP" panose="02020400000000000000" pitchFamily="18" charset="-128"/>
              <a:ea typeface="UD デジタル 教科書体 NP" panose="02020400000000000000" pitchFamily="18" charset="-128"/>
            </a:endParaRPr>
          </a:p>
          <a:p>
            <a:r>
              <a:rPr lang="ja-JP" altLang="en-US" sz="1100" b="1" dirty="0">
                <a:solidFill>
                  <a:srgbClr val="C00000"/>
                </a:solidFill>
                <a:latin typeface="UD デジタル 教科書体 NP" panose="02020400000000000000" pitchFamily="18" charset="-128"/>
                <a:ea typeface="UD デジタル 教科書体 NP" panose="02020400000000000000" pitchFamily="18" charset="-128"/>
              </a:rPr>
              <a:t>●</a:t>
            </a:r>
            <a:r>
              <a:rPr lang="ja-JP" altLang="en-US" sz="1100" b="1" dirty="0">
                <a:solidFill>
                  <a:schemeClr val="tx1"/>
                </a:solidFill>
                <a:latin typeface="UD デジタル 教科書体 NP" panose="02020400000000000000" pitchFamily="18" charset="-128"/>
                <a:ea typeface="UD デジタル 教科書体 NP" panose="02020400000000000000" pitchFamily="18" charset="-128"/>
              </a:rPr>
              <a:t>多様な意見</a:t>
            </a:r>
            <a:endParaRPr kumimoji="1" lang="en-US" altLang="ja-JP" sz="1100" b="1"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24" name="正方形/長方形 23">
            <a:extLst>
              <a:ext uri="{FF2B5EF4-FFF2-40B4-BE49-F238E27FC236}">
                <a16:creationId xmlns:a16="http://schemas.microsoft.com/office/drawing/2014/main" id="{A7DBC72F-8A0A-1819-BCC6-F1728838F754}"/>
              </a:ext>
            </a:extLst>
          </p:cNvPr>
          <p:cNvSpPr/>
          <p:nvPr/>
        </p:nvSpPr>
        <p:spPr>
          <a:xfrm>
            <a:off x="275503" y="5994141"/>
            <a:ext cx="193644" cy="8087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b="1" dirty="0">
                <a:solidFill>
                  <a:srgbClr val="FFFF00"/>
                </a:solidFill>
                <a:latin typeface="UD デジタル 教科書体 NP" panose="02020400000000000000" pitchFamily="18" charset="-128"/>
                <a:ea typeface="UD デジタル 教科書体 NP" panose="02020400000000000000" pitchFamily="18" charset="-128"/>
              </a:rPr>
              <a:t>６</a:t>
            </a:r>
            <a:endParaRPr kumimoji="1" lang="ja-JP" altLang="en-US" b="1" dirty="0">
              <a:solidFill>
                <a:srgbClr val="FFFF00"/>
              </a:solidFill>
              <a:latin typeface="UD デジタル 教科書体 NP" panose="02020400000000000000" pitchFamily="18" charset="-128"/>
              <a:ea typeface="UD デジタル 教科書体 NP" panose="02020400000000000000" pitchFamily="18" charset="-128"/>
            </a:endParaRPr>
          </a:p>
        </p:txBody>
      </p:sp>
      <p:sp>
        <p:nvSpPr>
          <p:cNvPr id="10" name="正方形/長方形 9">
            <a:extLst>
              <a:ext uri="{FF2B5EF4-FFF2-40B4-BE49-F238E27FC236}">
                <a16:creationId xmlns:a16="http://schemas.microsoft.com/office/drawing/2014/main" id="{D009C57E-8217-4F72-86C8-FB5B0FB7429B}"/>
              </a:ext>
            </a:extLst>
          </p:cNvPr>
          <p:cNvSpPr/>
          <p:nvPr/>
        </p:nvSpPr>
        <p:spPr>
          <a:xfrm>
            <a:off x="190223" y="6657945"/>
            <a:ext cx="364202" cy="200055"/>
          </a:xfrm>
          <a:prstGeom prst="rect">
            <a:avLst/>
          </a:prstGeom>
          <a:noFill/>
        </p:spPr>
        <p:txBody>
          <a:bodyPr wrap="none" lIns="91440" tIns="45720" rIns="91440" bIns="45720">
            <a:spAutoFit/>
          </a:bodyPr>
          <a:lstStyle/>
          <a:p>
            <a:pPr algn="ctr"/>
            <a:r>
              <a:rPr lang="ja-JP" altLang="en-US" sz="700" b="1" cap="none" spc="0" dirty="0">
                <a:ln w="0"/>
                <a:solidFill>
                  <a:srgbClr val="FFFF00"/>
                </a:solidFill>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本時</a:t>
            </a:r>
          </a:p>
        </p:txBody>
      </p:sp>
      <p:sp>
        <p:nvSpPr>
          <p:cNvPr id="25" name="矢印: 五方向 24">
            <a:extLst>
              <a:ext uri="{FF2B5EF4-FFF2-40B4-BE49-F238E27FC236}">
                <a16:creationId xmlns:a16="http://schemas.microsoft.com/office/drawing/2014/main" id="{7B0DF7B6-259B-8C9F-70C1-01A1A43B836A}"/>
              </a:ext>
            </a:extLst>
          </p:cNvPr>
          <p:cNvSpPr/>
          <p:nvPr/>
        </p:nvSpPr>
        <p:spPr>
          <a:xfrm>
            <a:off x="503370" y="6017837"/>
            <a:ext cx="3461824" cy="785035"/>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a:latin typeface="UD デジタル 教科書体 NP" panose="02020400000000000000" pitchFamily="18" charset="-128"/>
                <a:ea typeface="UD デジタル 教科書体 NP" panose="02020400000000000000" pitchFamily="18" charset="-128"/>
              </a:rPr>
              <a:t>　「ふるさと納税」制度の内容や利点・難点について考えることを通して、将来納税者の立場となった際に制度とどう向き合うか、説明することができる。</a:t>
            </a:r>
          </a:p>
        </p:txBody>
      </p:sp>
      <p:sp>
        <p:nvSpPr>
          <p:cNvPr id="26" name="矢印: 山形 25">
            <a:extLst>
              <a:ext uri="{FF2B5EF4-FFF2-40B4-BE49-F238E27FC236}">
                <a16:creationId xmlns:a16="http://schemas.microsoft.com/office/drawing/2014/main" id="{64279836-2AF5-13D0-82E7-A6672F2EAF67}"/>
              </a:ext>
            </a:extLst>
          </p:cNvPr>
          <p:cNvSpPr/>
          <p:nvPr/>
        </p:nvSpPr>
        <p:spPr>
          <a:xfrm>
            <a:off x="3640580" y="6017837"/>
            <a:ext cx="4346133" cy="785035"/>
          </a:xfrm>
          <a:prstGeom prst="chevr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kumimoji="1" lang="ja-JP" altLang="en-US" sz="11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主体的に学習に取り組む態度</a:t>
            </a:r>
            <a:r>
              <a:rPr kumimoji="1" lang="en-US" altLang="ja-JP" sz="11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kumimoji="1" lang="ja-JP" altLang="en-US" sz="11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これまでの学習をふり返り、政治単元の学習内容を自身の生活に当てはめて考え、よりよい社会の実現や将来の生活に向けて生かそうとしている。（発言・ワークシート）</a:t>
            </a:r>
          </a:p>
        </p:txBody>
      </p:sp>
      <p:sp>
        <p:nvSpPr>
          <p:cNvPr id="27" name="矢印: 山形 26">
            <a:extLst>
              <a:ext uri="{FF2B5EF4-FFF2-40B4-BE49-F238E27FC236}">
                <a16:creationId xmlns:a16="http://schemas.microsoft.com/office/drawing/2014/main" id="{B42E193A-4FF6-D431-AC33-030B42AC2778}"/>
              </a:ext>
            </a:extLst>
          </p:cNvPr>
          <p:cNvSpPr/>
          <p:nvPr/>
        </p:nvSpPr>
        <p:spPr>
          <a:xfrm>
            <a:off x="7626350" y="6017837"/>
            <a:ext cx="2857060" cy="785035"/>
          </a:xfrm>
          <a:prstGeom prst="chevron">
            <a:avLst/>
          </a:prstGeom>
          <a:solidFill>
            <a:srgbClr val="F1D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C00000"/>
                </a:solidFill>
                <a:latin typeface="UD デジタル 教科書体 NP" panose="02020400000000000000" pitchFamily="18" charset="-128"/>
                <a:ea typeface="UD デジタル 教科書体 NP" panose="02020400000000000000" pitchFamily="18" charset="-128"/>
              </a:rPr>
              <a:t>●</a:t>
            </a:r>
            <a:r>
              <a:rPr lang="ja-JP" altLang="en-US" sz="1100" b="1" dirty="0">
                <a:solidFill>
                  <a:srgbClr val="FF0000"/>
                </a:solidFill>
                <a:latin typeface="UD デジタル 教科書体 NP" panose="02020400000000000000" pitchFamily="18" charset="-128"/>
                <a:ea typeface="UD デジタル 教科書体 NP" panose="02020400000000000000" pitchFamily="18" charset="-128"/>
              </a:rPr>
              <a:t>納税</a:t>
            </a:r>
            <a:endParaRPr kumimoji="1" lang="en-US" altLang="ja-JP" sz="1100" b="1" dirty="0">
              <a:solidFill>
                <a:srgbClr val="FF0000"/>
              </a:solidFill>
              <a:latin typeface="UD デジタル 教科書体 NP" panose="02020400000000000000" pitchFamily="18" charset="-128"/>
              <a:ea typeface="UD デジタル 教科書体 NP" panose="02020400000000000000" pitchFamily="18" charset="-128"/>
            </a:endParaRPr>
          </a:p>
          <a:p>
            <a:r>
              <a:rPr lang="ja-JP" altLang="en-US" sz="1100" b="1" dirty="0">
                <a:solidFill>
                  <a:srgbClr val="C00000"/>
                </a:solidFill>
                <a:latin typeface="UD デジタル 教科書体 NP" panose="02020400000000000000" pitchFamily="18" charset="-128"/>
                <a:ea typeface="UD デジタル 教科書体 NP" panose="02020400000000000000" pitchFamily="18" charset="-128"/>
              </a:rPr>
              <a:t>●</a:t>
            </a:r>
            <a:r>
              <a:rPr lang="ja-JP" altLang="en-US" sz="1100" b="1" dirty="0">
                <a:solidFill>
                  <a:srgbClr val="FF0000"/>
                </a:solidFill>
                <a:latin typeface="UD デジタル 教科書体 NP" panose="02020400000000000000" pitchFamily="18" charset="-128"/>
                <a:ea typeface="UD デジタル 教科書体 NP" panose="02020400000000000000" pitchFamily="18" charset="-128"/>
              </a:rPr>
              <a:t>税収</a:t>
            </a:r>
            <a:endParaRPr lang="en-US" altLang="ja-JP" sz="1100" b="1" dirty="0">
              <a:solidFill>
                <a:srgbClr val="FF0000"/>
              </a:solidFill>
              <a:latin typeface="UD デジタル 教科書体 NP" panose="02020400000000000000" pitchFamily="18" charset="-128"/>
              <a:ea typeface="UD デジタル 教科書体 NP" panose="02020400000000000000" pitchFamily="18" charset="-128"/>
            </a:endParaRPr>
          </a:p>
          <a:p>
            <a:r>
              <a:rPr lang="ja-JP" altLang="en-US" sz="1100" b="1" dirty="0">
                <a:solidFill>
                  <a:srgbClr val="C00000"/>
                </a:solidFill>
                <a:latin typeface="UD デジタル 教科書体 NP" panose="02020400000000000000" pitchFamily="18" charset="-128"/>
                <a:ea typeface="UD デジタル 教科書体 NP" panose="02020400000000000000" pitchFamily="18" charset="-128"/>
              </a:rPr>
              <a:t>●</a:t>
            </a:r>
            <a:r>
              <a:rPr lang="ja-JP" altLang="en-US" sz="1100" b="1" dirty="0">
                <a:solidFill>
                  <a:schemeClr val="tx1"/>
                </a:solidFill>
                <a:latin typeface="UD デジタル 教科書体 NP" panose="02020400000000000000" pitchFamily="18" charset="-128"/>
                <a:ea typeface="UD デジタル 教科書体 NP" panose="02020400000000000000" pitchFamily="18" charset="-128"/>
              </a:rPr>
              <a:t>サービス</a:t>
            </a:r>
            <a:endParaRPr kumimoji="1" lang="en-US" altLang="ja-JP" sz="1100" b="1"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29" name="フローチャート: 処理 28">
            <a:extLst>
              <a:ext uri="{FF2B5EF4-FFF2-40B4-BE49-F238E27FC236}">
                <a16:creationId xmlns:a16="http://schemas.microsoft.com/office/drawing/2014/main" id="{19F803BB-DFD9-E32F-7945-AC01F0DA8C77}"/>
              </a:ext>
            </a:extLst>
          </p:cNvPr>
          <p:cNvSpPr/>
          <p:nvPr/>
        </p:nvSpPr>
        <p:spPr>
          <a:xfrm>
            <a:off x="10483411" y="2638047"/>
            <a:ext cx="1482920" cy="4164825"/>
          </a:xfrm>
          <a:prstGeom prst="flowChartProcess">
            <a:avLst/>
          </a:prstGeom>
          <a:solidFill>
            <a:schemeClr val="accent2">
              <a:lumMod val="40000"/>
              <a:lumOff val="6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latin typeface="UD デジタル 教科書体 NP" panose="02020400000000000000" pitchFamily="18" charset="-128"/>
                <a:ea typeface="UD デジタル 教科書体 NP" panose="02020400000000000000" pitchFamily="18" charset="-128"/>
              </a:rPr>
              <a:t>中学校社会科公民的分野</a:t>
            </a:r>
            <a:endParaRPr kumimoji="1" lang="en-US" altLang="ja-JP" dirty="0">
              <a:solidFill>
                <a:schemeClr val="tx1"/>
              </a:solidFill>
              <a:latin typeface="UD デジタル 教科書体 NP" panose="02020400000000000000" pitchFamily="18" charset="-128"/>
              <a:ea typeface="UD デジタル 教科書体 NP" panose="02020400000000000000" pitchFamily="18" charset="-128"/>
            </a:endParaRPr>
          </a:p>
          <a:p>
            <a:pPr algn="ctr"/>
            <a:r>
              <a:rPr kumimoji="1" lang="ja-JP" altLang="en-US" dirty="0">
                <a:solidFill>
                  <a:schemeClr val="tx1"/>
                </a:solidFill>
                <a:latin typeface="UD デジタル 教科書体 NP" panose="02020400000000000000" pitchFamily="18" charset="-128"/>
                <a:ea typeface="UD デジタル 教科書体 NP" panose="02020400000000000000" pitchFamily="18" charset="-128"/>
              </a:rPr>
              <a:t>「</a:t>
            </a:r>
            <a:r>
              <a:rPr kumimoji="1" lang="ja-JP" altLang="en-US" dirty="0">
                <a:solidFill>
                  <a:srgbClr val="FF0000"/>
                </a:solidFill>
                <a:latin typeface="UD デジタル 教科書体 NP" panose="02020400000000000000" pitchFamily="18" charset="-128"/>
                <a:ea typeface="UD デジタル 教科書体 NP" panose="02020400000000000000" pitchFamily="18" charset="-128"/>
              </a:rPr>
              <a:t>地方自治</a:t>
            </a:r>
            <a:r>
              <a:rPr kumimoji="1" lang="ja-JP" altLang="en-US" dirty="0">
                <a:solidFill>
                  <a:schemeClr val="tx1"/>
                </a:solidFill>
                <a:latin typeface="UD デジタル 教科書体 NP" panose="02020400000000000000" pitchFamily="18" charset="-128"/>
                <a:ea typeface="UD デジタル 教科書体 NP" panose="02020400000000000000" pitchFamily="18" charset="-128"/>
              </a:rPr>
              <a:t>」の学習との</a:t>
            </a:r>
            <a:r>
              <a:rPr kumimoji="1" lang="en-US" altLang="ja-JP" dirty="0">
                <a:solidFill>
                  <a:schemeClr val="tx1"/>
                </a:solidFill>
                <a:latin typeface="UD デジタル 教科書体 NP" panose="02020400000000000000" pitchFamily="18" charset="-128"/>
                <a:ea typeface="UD デジタル 教科書体 NP" panose="02020400000000000000" pitchFamily="18" charset="-128"/>
              </a:rPr>
              <a:t>『</a:t>
            </a:r>
            <a:r>
              <a:rPr kumimoji="1" lang="ja-JP" altLang="en-US" dirty="0">
                <a:solidFill>
                  <a:srgbClr val="FF0000"/>
                </a:solidFill>
                <a:latin typeface="UD デジタル 教科書体 NP" panose="02020400000000000000" pitchFamily="18" charset="-128"/>
                <a:ea typeface="UD デジタル 教科書体 NP" panose="02020400000000000000" pitchFamily="18" charset="-128"/>
              </a:rPr>
              <a:t>つながり</a:t>
            </a:r>
            <a:r>
              <a:rPr kumimoji="1" lang="en-US" altLang="ja-JP" dirty="0">
                <a:solidFill>
                  <a:schemeClr val="tx1"/>
                </a:solidFill>
                <a:latin typeface="UD デジタル 教科書体 NP" panose="02020400000000000000" pitchFamily="18" charset="-128"/>
                <a:ea typeface="UD デジタル 教科書体 NP" panose="02020400000000000000" pitchFamily="18" charset="-128"/>
              </a:rPr>
              <a:t>』</a:t>
            </a:r>
            <a:endParaRPr kumimoji="1" lang="ja-JP" altLang="en-US" dirty="0">
              <a:solidFill>
                <a:schemeClr val="tx1"/>
              </a:solidFill>
              <a:latin typeface="UD デジタル 教科書体 NP" panose="02020400000000000000" pitchFamily="18" charset="-128"/>
              <a:ea typeface="UD デジタル 教科書体 NP" panose="02020400000000000000" pitchFamily="18" charset="-128"/>
            </a:endParaRPr>
          </a:p>
        </p:txBody>
      </p:sp>
    </p:spTree>
    <p:extLst>
      <p:ext uri="{BB962C8B-B14F-4D97-AF65-F5344CB8AC3E}">
        <p14:creationId xmlns:p14="http://schemas.microsoft.com/office/powerpoint/2010/main" val="1805825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四角形: 1 つの角を丸める 33">
            <a:extLst>
              <a:ext uri="{FF2B5EF4-FFF2-40B4-BE49-F238E27FC236}">
                <a16:creationId xmlns:a16="http://schemas.microsoft.com/office/drawing/2014/main" id="{52629C00-3CD0-4267-867E-8D3203083230}"/>
              </a:ext>
            </a:extLst>
          </p:cNvPr>
          <p:cNvSpPr/>
          <p:nvPr/>
        </p:nvSpPr>
        <p:spPr>
          <a:xfrm flipH="1">
            <a:off x="-38519" y="8083"/>
            <a:ext cx="12252889" cy="6857999"/>
          </a:xfrm>
          <a:prstGeom prst="round1Rect">
            <a:avLst>
              <a:gd name="adj" fmla="val 48571"/>
            </a:avLst>
          </a:prstGeom>
          <a:pattFill prst="dkUpDiag">
            <a:fgClr>
              <a:schemeClr val="accent6">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UD デジタル 教科書体 NP" panose="02020400000000000000" pitchFamily="18" charset="-128"/>
              <a:ea typeface="UD デジタル 教科書体 NP" panose="02020400000000000000" pitchFamily="18" charset="-128"/>
            </a:endParaRPr>
          </a:p>
        </p:txBody>
      </p:sp>
      <p:sp>
        <p:nvSpPr>
          <p:cNvPr id="3" name="矢印: 五方向 2">
            <a:extLst>
              <a:ext uri="{FF2B5EF4-FFF2-40B4-BE49-F238E27FC236}">
                <a16:creationId xmlns:a16="http://schemas.microsoft.com/office/drawing/2014/main" id="{6D547761-BAC3-4471-AD06-F8393E0DA8D5}"/>
              </a:ext>
            </a:extLst>
          </p:cNvPr>
          <p:cNvSpPr/>
          <p:nvPr/>
        </p:nvSpPr>
        <p:spPr>
          <a:xfrm>
            <a:off x="143943" y="132599"/>
            <a:ext cx="4016994" cy="394282"/>
          </a:xfrm>
          <a:prstGeom prst="homePlat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１．租税教育の充実</a:t>
            </a:r>
            <a:endPar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6" name="矢印: 山形 5">
            <a:extLst>
              <a:ext uri="{FF2B5EF4-FFF2-40B4-BE49-F238E27FC236}">
                <a16:creationId xmlns:a16="http://schemas.microsoft.com/office/drawing/2014/main" id="{83386D2F-4882-4A64-8A93-BF62144ED2D0}"/>
              </a:ext>
            </a:extLst>
          </p:cNvPr>
          <p:cNvSpPr/>
          <p:nvPr/>
        </p:nvSpPr>
        <p:spPr>
          <a:xfrm>
            <a:off x="4032308" y="132599"/>
            <a:ext cx="4127383" cy="394282"/>
          </a:xfrm>
          <a:prstGeom prst="chevron">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２．授業実践の内容</a:t>
            </a:r>
            <a:endPar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8" name="矢印: 山形 7">
            <a:extLst>
              <a:ext uri="{FF2B5EF4-FFF2-40B4-BE49-F238E27FC236}">
                <a16:creationId xmlns:a16="http://schemas.microsoft.com/office/drawing/2014/main" id="{DD2B35C1-9522-4E41-B3B8-45B7C772649F}"/>
              </a:ext>
            </a:extLst>
          </p:cNvPr>
          <p:cNvSpPr/>
          <p:nvPr/>
        </p:nvSpPr>
        <p:spPr>
          <a:xfrm>
            <a:off x="8028263" y="132599"/>
            <a:ext cx="3694584" cy="394282"/>
          </a:xfrm>
          <a:prstGeom prst="chevr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３．</a:t>
            </a:r>
            <a:r>
              <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rPr>
              <a:t>成果と課題</a:t>
            </a:r>
          </a:p>
        </p:txBody>
      </p:sp>
      <p:sp>
        <p:nvSpPr>
          <p:cNvPr id="12" name="テキスト ボックス 11">
            <a:extLst>
              <a:ext uri="{FF2B5EF4-FFF2-40B4-BE49-F238E27FC236}">
                <a16:creationId xmlns:a16="http://schemas.microsoft.com/office/drawing/2014/main" id="{DCF2352C-ECE1-4E8B-9626-6255AD80803E}"/>
              </a:ext>
            </a:extLst>
          </p:cNvPr>
          <p:cNvSpPr txBox="1"/>
          <p:nvPr/>
        </p:nvSpPr>
        <p:spPr>
          <a:xfrm>
            <a:off x="143943" y="1127354"/>
            <a:ext cx="11432864" cy="1815882"/>
          </a:xfrm>
          <a:prstGeom prst="rect">
            <a:avLst/>
          </a:prstGeom>
          <a:solidFill>
            <a:schemeClr val="bg1"/>
          </a:solidFill>
          <a:ln w="28575">
            <a:solidFill>
              <a:schemeClr val="accent6">
                <a:lumMod val="50000"/>
              </a:schemeClr>
            </a:solidFill>
          </a:ln>
        </p:spPr>
        <p:txBody>
          <a:bodyPr wrap="square">
            <a:spAutoFit/>
          </a:bodyPr>
          <a:lstStyle/>
          <a:p>
            <a:r>
              <a:rPr lang="ja-JP" altLang="en-US" sz="1600" b="1" dirty="0">
                <a:latin typeface="UD デジタル 教科書体 NP" panose="02020400000000000000" pitchFamily="18" charset="-128"/>
                <a:ea typeface="UD デジタル 教科書体 NP" panose="02020400000000000000" pitchFamily="18" charset="-128"/>
              </a:rPr>
              <a:t>■　</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小中一貫教育（義務教育学校や施設分離型・施設併設型の小中一貫校など）や小学校と中学校での人事交流が盛ん。</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endParaRPr>
          </a:p>
          <a:p>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　（発表者も小学校→中学校→小学校と異動）</a:t>
            </a:r>
            <a:endParaRPr lang="en-US" altLang="ja-JP" sz="1600" b="1" dirty="0">
              <a:latin typeface="UD デジタル 教科書体 NP" panose="02020400000000000000" pitchFamily="18" charset="-128"/>
              <a:ea typeface="UD デジタル 教科書体 NP" panose="02020400000000000000" pitchFamily="18" charset="-128"/>
            </a:endParaRPr>
          </a:p>
          <a:p>
            <a:r>
              <a:rPr lang="ja-JP" altLang="en-US" sz="1600" b="1" dirty="0">
                <a:latin typeface="UD デジタル 教科書体 NP" panose="02020400000000000000" pitchFamily="18" charset="-128"/>
                <a:ea typeface="UD デジタル 教科書体 NP" panose="02020400000000000000" pitchFamily="18" charset="-128"/>
              </a:rPr>
              <a:t>■　</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茨城県全体として、「</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つながり</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を紡ぐ社会の創り手を育む社会科学習の在り方」をテーマに研究を進めている。</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endParaRPr>
          </a:p>
          <a:p>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　（令和９年度の全国小学校社会科研究協議会茨城大会に向けたもの）</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endParaRPr>
          </a:p>
          <a:p>
            <a:r>
              <a:rPr lang="ja-JP" altLang="en-US" sz="1600" b="1" dirty="0">
                <a:latin typeface="UD デジタル 教科書体 NP" panose="02020400000000000000" pitchFamily="18" charset="-128"/>
                <a:ea typeface="UD デジタル 教科書体 NP" panose="02020400000000000000" pitchFamily="18" charset="-128"/>
              </a:rPr>
              <a:t>☆　</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 ここでいう</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つながり</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とは、①実社会と過去や未来社会との</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つながり</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、②多様な他者との</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つながり</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、③社会</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endParaRPr>
          </a:p>
          <a:p>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　における様々な課題との</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つながり</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、④今までとこれからの自分との</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つながり</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のこと。今回の実践では、③と④の</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endParaRPr>
          </a:p>
          <a:p>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　</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つながり</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を意識した。</a:t>
            </a:r>
          </a:p>
        </p:txBody>
      </p:sp>
      <p:sp>
        <p:nvSpPr>
          <p:cNvPr id="13" name="四角形: 角を丸くする 12">
            <a:extLst>
              <a:ext uri="{FF2B5EF4-FFF2-40B4-BE49-F238E27FC236}">
                <a16:creationId xmlns:a16="http://schemas.microsoft.com/office/drawing/2014/main" id="{32D782BD-D973-4B66-A58D-6AC005F3C4C7}"/>
              </a:ext>
            </a:extLst>
          </p:cNvPr>
          <p:cNvSpPr/>
          <p:nvPr/>
        </p:nvSpPr>
        <p:spPr>
          <a:xfrm>
            <a:off x="143943" y="590509"/>
            <a:ext cx="5952056" cy="494949"/>
          </a:xfrm>
          <a:prstGeom prst="roundRect">
            <a:avLst/>
          </a:prstGeom>
          <a:solidFill>
            <a:schemeClr val="accent6">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P" panose="02020400000000000000" pitchFamily="18" charset="-128"/>
                <a:ea typeface="UD デジタル 教科書体 NP" panose="02020400000000000000" pitchFamily="18" charset="-128"/>
              </a:rPr>
              <a:t>本県（茨城県）の特徴</a:t>
            </a:r>
          </a:p>
        </p:txBody>
      </p:sp>
      <p:pic>
        <p:nvPicPr>
          <p:cNvPr id="31" name="図 30">
            <a:extLst>
              <a:ext uri="{FF2B5EF4-FFF2-40B4-BE49-F238E27FC236}">
                <a16:creationId xmlns:a16="http://schemas.microsoft.com/office/drawing/2014/main" id="{40A7389E-49F2-4250-AEF2-2A9EFE417D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66605" y="4847230"/>
            <a:ext cx="1916482" cy="2024814"/>
          </a:xfrm>
          <a:prstGeom prst="rect">
            <a:avLst/>
          </a:prstGeom>
        </p:spPr>
      </p:pic>
      <p:sp>
        <p:nvSpPr>
          <p:cNvPr id="2" name="四角形: 角を丸くする 1">
            <a:extLst>
              <a:ext uri="{FF2B5EF4-FFF2-40B4-BE49-F238E27FC236}">
                <a16:creationId xmlns:a16="http://schemas.microsoft.com/office/drawing/2014/main" id="{F021C173-424A-0924-CE76-E2FCC27A2B66}"/>
              </a:ext>
            </a:extLst>
          </p:cNvPr>
          <p:cNvSpPr/>
          <p:nvPr/>
        </p:nvSpPr>
        <p:spPr>
          <a:xfrm>
            <a:off x="135869" y="2985132"/>
            <a:ext cx="5952056" cy="494949"/>
          </a:xfrm>
          <a:prstGeom prst="roundRect">
            <a:avLst/>
          </a:prstGeom>
          <a:solidFill>
            <a:schemeClr val="accent6">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P" panose="02020400000000000000" pitchFamily="18" charset="-128"/>
                <a:ea typeface="UD デジタル 教科書体 NP" panose="02020400000000000000" pitchFamily="18" charset="-128"/>
              </a:rPr>
              <a:t>授業資料の作成にあたって</a:t>
            </a:r>
          </a:p>
        </p:txBody>
      </p:sp>
      <p:sp>
        <p:nvSpPr>
          <p:cNvPr id="5" name="テキスト ボックス 4">
            <a:extLst>
              <a:ext uri="{FF2B5EF4-FFF2-40B4-BE49-F238E27FC236}">
                <a16:creationId xmlns:a16="http://schemas.microsoft.com/office/drawing/2014/main" id="{1385AE08-F415-4003-35EA-15BC496AFD22}"/>
              </a:ext>
            </a:extLst>
          </p:cNvPr>
          <p:cNvSpPr txBox="1"/>
          <p:nvPr/>
        </p:nvSpPr>
        <p:spPr>
          <a:xfrm>
            <a:off x="143943" y="3503930"/>
            <a:ext cx="11432864" cy="1323439"/>
          </a:xfrm>
          <a:prstGeom prst="rect">
            <a:avLst/>
          </a:prstGeom>
          <a:solidFill>
            <a:schemeClr val="bg1"/>
          </a:solidFill>
          <a:ln w="28575">
            <a:solidFill>
              <a:schemeClr val="accent6">
                <a:lumMod val="50000"/>
              </a:schemeClr>
            </a:solidFill>
          </a:ln>
        </p:spPr>
        <p:txBody>
          <a:bodyPr wrap="square">
            <a:spAutoFit/>
          </a:bodyPr>
          <a:lstStyle/>
          <a:p>
            <a:r>
              <a:rPr lang="ja-JP" altLang="en-US" sz="1600" b="1" dirty="0">
                <a:latin typeface="UD デジタル 教科書体 NP" panose="02020400000000000000" pitchFamily="18" charset="-128"/>
                <a:ea typeface="UD デジタル 教科書体 NP" panose="02020400000000000000" pitchFamily="18" charset="-128"/>
              </a:rPr>
              <a:t>■　</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総務省や国税庁、水戸市・横浜市・都城市などのホームページ、</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NHK for school</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の動画や</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NHK Web</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の記事などを参</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endParaRPr>
          </a:p>
          <a:p>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　考に提示資料や配付資料を作成。</a:t>
            </a:r>
            <a:endParaRPr lang="en-US" altLang="ja-JP" sz="1600" b="1" dirty="0">
              <a:latin typeface="UD デジタル 教科書体 NP" panose="02020400000000000000" pitchFamily="18" charset="-128"/>
              <a:ea typeface="UD デジタル 教科書体 NP" panose="02020400000000000000" pitchFamily="18" charset="-128"/>
            </a:endParaRPr>
          </a:p>
          <a:p>
            <a:r>
              <a:rPr lang="ja-JP" altLang="en-US" sz="1600" b="1" dirty="0">
                <a:latin typeface="UD デジタル 教科書体 NP" panose="02020400000000000000" pitchFamily="18" charset="-128"/>
                <a:ea typeface="UD デジタル 教科書体 NP" panose="02020400000000000000" pitchFamily="18" charset="-128"/>
              </a:rPr>
              <a:t>■　</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特に国税庁のホームページでは、小学生向けにわかりやすく解説がなされており、児童が「税」について理解する際の</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endParaRPr>
          </a:p>
          <a:p>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　手助けとなった。また、</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NHK for school</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の動画では、「ふるさと納税」制度の利点と難点が簡潔にまとめられており、</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endParaRPr>
          </a:p>
          <a:p>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　授業に向けて効果的な資料を作成できた。</a:t>
            </a:r>
          </a:p>
        </p:txBody>
      </p:sp>
      <p:pic>
        <p:nvPicPr>
          <p:cNvPr id="10" name="図 9">
            <a:extLst>
              <a:ext uri="{FF2B5EF4-FFF2-40B4-BE49-F238E27FC236}">
                <a16:creationId xmlns:a16="http://schemas.microsoft.com/office/drawing/2014/main" id="{3E57555B-3B9E-06B0-334A-29AC45C681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4862" y="4839293"/>
            <a:ext cx="4844033" cy="1673484"/>
          </a:xfrm>
          <a:prstGeom prst="rect">
            <a:avLst/>
          </a:prstGeom>
        </p:spPr>
      </p:pic>
      <p:sp>
        <p:nvSpPr>
          <p:cNvPr id="7" name="正方形/長方形 6">
            <a:extLst>
              <a:ext uri="{FF2B5EF4-FFF2-40B4-BE49-F238E27FC236}">
                <a16:creationId xmlns:a16="http://schemas.microsoft.com/office/drawing/2014/main" id="{73BA6831-1E61-3E61-D791-71FC03AA7A62}"/>
              </a:ext>
            </a:extLst>
          </p:cNvPr>
          <p:cNvSpPr/>
          <p:nvPr/>
        </p:nvSpPr>
        <p:spPr>
          <a:xfrm>
            <a:off x="-1" y="6481160"/>
            <a:ext cx="6752275" cy="430887"/>
          </a:xfrm>
          <a:prstGeom prst="rect">
            <a:avLst/>
          </a:prstGeom>
          <a:noFill/>
        </p:spPr>
        <p:txBody>
          <a:bodyPr wrap="square" lIns="91440" tIns="45720" rIns="91440" bIns="45720">
            <a:spAutoFit/>
          </a:bodyPr>
          <a:lstStyle/>
          <a:p>
            <a:pPr algn="ctr"/>
            <a:r>
              <a:rPr lang="ja-JP" altLang="en-US"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出典：総務省</a:t>
            </a:r>
            <a:r>
              <a:rPr lang="en-US" altLang="ja-JP"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HP</a:t>
            </a:r>
            <a:r>
              <a:rPr lang="ja-JP" altLang="en-US"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　ふるさと納税ポータルサイト「よくわかる！ふるさと納税」</a:t>
            </a:r>
            <a:endParaRPr lang="en-US" altLang="ja-JP" sz="1200" b="1" dirty="0">
              <a:ln w="0"/>
              <a:effectLst>
                <a:outerShdw blurRad="38100" dist="19050" dir="2700000" algn="tl" rotWithShape="0">
                  <a:schemeClr val="dk1">
                    <a:alpha val="40000"/>
                  </a:schemeClr>
                </a:outerShdw>
              </a:effectLst>
              <a:highlight>
                <a:srgbClr val="FFFF00"/>
              </a:highlight>
              <a:latin typeface="UD デジタル 教科書体 NP" panose="02020400000000000000" pitchFamily="18" charset="-128"/>
              <a:ea typeface="UD デジタル 教科書体 NP" panose="02020400000000000000" pitchFamily="18" charset="-128"/>
            </a:endParaRPr>
          </a:p>
          <a:p>
            <a:pPr algn="ctr"/>
            <a:r>
              <a:rPr lang="ja-JP" altLang="en-US" sz="10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a:t>
            </a:r>
            <a:r>
              <a:rPr lang="en-US" altLang="ja-JP" sz="10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https://www.soumu.go.jp/main_sosiki/jichi_zeisei/czaisei/czaisei_seido/furusato/about/</a:t>
            </a:r>
            <a:r>
              <a:rPr lang="ja-JP" altLang="en-US" sz="10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a:t>
            </a:r>
            <a:endParaRPr lang="en-US" altLang="ja-JP" sz="10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endParaRPr>
          </a:p>
        </p:txBody>
      </p:sp>
      <p:sp>
        <p:nvSpPr>
          <p:cNvPr id="11" name="正方形/長方形 10">
            <a:extLst>
              <a:ext uri="{FF2B5EF4-FFF2-40B4-BE49-F238E27FC236}">
                <a16:creationId xmlns:a16="http://schemas.microsoft.com/office/drawing/2014/main" id="{1F560166-2225-16E1-FCB6-39AFC71FD89C}"/>
              </a:ext>
            </a:extLst>
          </p:cNvPr>
          <p:cNvSpPr/>
          <p:nvPr/>
        </p:nvSpPr>
        <p:spPr>
          <a:xfrm>
            <a:off x="8488136" y="6434419"/>
            <a:ext cx="3694584" cy="415498"/>
          </a:xfrm>
          <a:prstGeom prst="rect">
            <a:avLst/>
          </a:prstGeom>
          <a:noFill/>
        </p:spPr>
        <p:txBody>
          <a:bodyPr wrap="square" lIns="91440" tIns="45720" rIns="91440" bIns="45720">
            <a:spAutoFit/>
          </a:bodyPr>
          <a:lstStyle/>
          <a:p>
            <a:pPr algn="ctr"/>
            <a:r>
              <a:rPr lang="ja-JP" altLang="en-US"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←出典：国税庁</a:t>
            </a:r>
            <a:r>
              <a:rPr lang="en-US" altLang="ja-JP"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HP</a:t>
            </a:r>
            <a:r>
              <a:rPr lang="ja-JP" altLang="en-US"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　「税の学習コーナー」</a:t>
            </a:r>
            <a:endParaRPr lang="en-US" altLang="ja-JP" sz="1200" b="1" dirty="0">
              <a:ln w="0"/>
              <a:effectLst>
                <a:outerShdw blurRad="38100" dist="19050" dir="2700000" algn="tl" rotWithShape="0">
                  <a:schemeClr val="dk1">
                    <a:alpha val="40000"/>
                  </a:schemeClr>
                </a:outerShdw>
              </a:effectLst>
              <a:highlight>
                <a:srgbClr val="FFFF00"/>
              </a:highlight>
              <a:latin typeface="UD デジタル 教科書体 NP" panose="02020400000000000000" pitchFamily="18" charset="-128"/>
              <a:ea typeface="UD デジタル 教科書体 NP" panose="02020400000000000000" pitchFamily="18" charset="-128"/>
            </a:endParaRPr>
          </a:p>
          <a:p>
            <a:pPr algn="ctr"/>
            <a:r>
              <a:rPr lang="ja-JP" altLang="en-US" sz="9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a:t>
            </a:r>
            <a:r>
              <a:rPr lang="en-US" altLang="ja-JP" sz="9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https://www.nta.go.jp/taxes/kids/nyumon/page09.htm</a:t>
            </a:r>
            <a:r>
              <a:rPr lang="ja-JP" altLang="en-US" sz="9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a:t>
            </a:r>
            <a:endParaRPr lang="en-US" altLang="ja-JP" sz="9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endParaRPr>
          </a:p>
        </p:txBody>
      </p:sp>
    </p:spTree>
    <p:extLst>
      <p:ext uri="{BB962C8B-B14F-4D97-AF65-F5344CB8AC3E}">
        <p14:creationId xmlns:p14="http://schemas.microsoft.com/office/powerpoint/2010/main" val="532787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四角形: 1 つの角を丸める 33">
            <a:extLst>
              <a:ext uri="{FF2B5EF4-FFF2-40B4-BE49-F238E27FC236}">
                <a16:creationId xmlns:a16="http://schemas.microsoft.com/office/drawing/2014/main" id="{52629C00-3CD0-4267-867E-8D3203083230}"/>
              </a:ext>
            </a:extLst>
          </p:cNvPr>
          <p:cNvSpPr/>
          <p:nvPr/>
        </p:nvSpPr>
        <p:spPr>
          <a:xfrm flipH="1">
            <a:off x="-30446" y="3174"/>
            <a:ext cx="12252889" cy="6857999"/>
          </a:xfrm>
          <a:prstGeom prst="round1Rect">
            <a:avLst>
              <a:gd name="adj" fmla="val 48571"/>
            </a:avLst>
          </a:prstGeom>
          <a:pattFill prst="dkUpDiag">
            <a:fgClr>
              <a:schemeClr val="accent6">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UD デジタル 教科書体 NP" panose="02020400000000000000" pitchFamily="18" charset="-128"/>
              <a:ea typeface="UD デジタル 教科書体 NP" panose="02020400000000000000" pitchFamily="18" charset="-128"/>
            </a:endParaRPr>
          </a:p>
        </p:txBody>
      </p:sp>
      <p:sp>
        <p:nvSpPr>
          <p:cNvPr id="3" name="矢印: 五方向 2">
            <a:extLst>
              <a:ext uri="{FF2B5EF4-FFF2-40B4-BE49-F238E27FC236}">
                <a16:creationId xmlns:a16="http://schemas.microsoft.com/office/drawing/2014/main" id="{6D547761-BAC3-4471-AD06-F8393E0DA8D5}"/>
              </a:ext>
            </a:extLst>
          </p:cNvPr>
          <p:cNvSpPr/>
          <p:nvPr/>
        </p:nvSpPr>
        <p:spPr>
          <a:xfrm>
            <a:off x="143943" y="132599"/>
            <a:ext cx="4016994" cy="394282"/>
          </a:xfrm>
          <a:prstGeom prst="homePlat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１．租税教育の充実</a:t>
            </a:r>
            <a:endPar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6" name="矢印: 山形 5">
            <a:extLst>
              <a:ext uri="{FF2B5EF4-FFF2-40B4-BE49-F238E27FC236}">
                <a16:creationId xmlns:a16="http://schemas.microsoft.com/office/drawing/2014/main" id="{83386D2F-4882-4A64-8A93-BF62144ED2D0}"/>
              </a:ext>
            </a:extLst>
          </p:cNvPr>
          <p:cNvSpPr/>
          <p:nvPr/>
        </p:nvSpPr>
        <p:spPr>
          <a:xfrm>
            <a:off x="4032308" y="132599"/>
            <a:ext cx="4127383" cy="394282"/>
          </a:xfrm>
          <a:prstGeom prst="chevron">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２．授業実践の内容</a:t>
            </a:r>
            <a:endPar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8" name="矢印: 山形 7">
            <a:extLst>
              <a:ext uri="{FF2B5EF4-FFF2-40B4-BE49-F238E27FC236}">
                <a16:creationId xmlns:a16="http://schemas.microsoft.com/office/drawing/2014/main" id="{DD2B35C1-9522-4E41-B3B8-45B7C772649F}"/>
              </a:ext>
            </a:extLst>
          </p:cNvPr>
          <p:cNvSpPr/>
          <p:nvPr/>
        </p:nvSpPr>
        <p:spPr>
          <a:xfrm>
            <a:off x="8028263" y="132599"/>
            <a:ext cx="3694584" cy="394282"/>
          </a:xfrm>
          <a:prstGeom prst="chevr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３．</a:t>
            </a:r>
            <a:r>
              <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rPr>
              <a:t>成果と課題</a:t>
            </a:r>
          </a:p>
        </p:txBody>
      </p:sp>
      <p:sp>
        <p:nvSpPr>
          <p:cNvPr id="12" name="テキスト ボックス 11">
            <a:extLst>
              <a:ext uri="{FF2B5EF4-FFF2-40B4-BE49-F238E27FC236}">
                <a16:creationId xmlns:a16="http://schemas.microsoft.com/office/drawing/2014/main" id="{DCF2352C-ECE1-4E8B-9626-6255AD80803E}"/>
              </a:ext>
            </a:extLst>
          </p:cNvPr>
          <p:cNvSpPr txBox="1"/>
          <p:nvPr/>
        </p:nvSpPr>
        <p:spPr>
          <a:xfrm>
            <a:off x="143943" y="1363690"/>
            <a:ext cx="11432864" cy="1536254"/>
          </a:xfrm>
          <a:prstGeom prst="rect">
            <a:avLst/>
          </a:prstGeom>
          <a:solidFill>
            <a:schemeClr val="bg1"/>
          </a:solidFill>
          <a:ln w="28575">
            <a:solidFill>
              <a:schemeClr val="accent6">
                <a:lumMod val="50000"/>
              </a:schemeClr>
            </a:solidFill>
          </a:ln>
        </p:spPr>
        <p:txBody>
          <a:bodyPr wrap="square">
            <a:spAutoFit/>
          </a:bodyPr>
          <a:lstStyle/>
          <a:p>
            <a:pPr>
              <a:lnSpc>
                <a:spcPct val="150000"/>
              </a:lnSpc>
            </a:pP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目標</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「ふるさと納税」制度の内容や利点・難点について考え、将来納税者の立場となった際に制度とどう向き合うかを</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endParaRPr>
          </a:p>
          <a:p>
            <a:pPr>
              <a:lnSpc>
                <a:spcPct val="150000"/>
              </a:lnSpc>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　　　　表現することを通して、よりよい社会の実現や将来の生活に向けて生かそうとする態度を養う。</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endParaRPr>
          </a:p>
          <a:p>
            <a:pPr>
              <a:lnSpc>
                <a:spcPct val="150000"/>
              </a:lnSpc>
            </a:pP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評価</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これまでの学習を振り返り、政治単元の学習内容を自身の生活に当てはめて考え、よりよい社会の実現や将来の</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endParaRPr>
          </a:p>
          <a:p>
            <a:pPr>
              <a:lnSpc>
                <a:spcPct val="150000"/>
              </a:lnSpc>
            </a:pP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　　　　生活に向けて生かそうとしている。（主体的に学習に取り組む態度）（発言・ワークシート）</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endParaRPr>
          </a:p>
        </p:txBody>
      </p:sp>
      <p:sp>
        <p:nvSpPr>
          <p:cNvPr id="13" name="四角形: 角を丸くする 12">
            <a:extLst>
              <a:ext uri="{FF2B5EF4-FFF2-40B4-BE49-F238E27FC236}">
                <a16:creationId xmlns:a16="http://schemas.microsoft.com/office/drawing/2014/main" id="{32D782BD-D973-4B66-A58D-6AC005F3C4C7}"/>
              </a:ext>
            </a:extLst>
          </p:cNvPr>
          <p:cNvSpPr/>
          <p:nvPr/>
        </p:nvSpPr>
        <p:spPr>
          <a:xfrm>
            <a:off x="143942" y="869898"/>
            <a:ext cx="11424474" cy="494949"/>
          </a:xfrm>
          <a:prstGeom prst="roundRect">
            <a:avLst/>
          </a:prstGeom>
          <a:solidFill>
            <a:schemeClr val="accent6">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UD デジタル 教科書体 NP" panose="02020400000000000000" pitchFamily="18" charset="-128"/>
                <a:ea typeface="UD デジタル 教科書体 NP" panose="02020400000000000000" pitchFamily="18" charset="-128"/>
              </a:rPr>
              <a:t>将来、納税者の立場になったとき、「ふるさと納税」制度をどう使っていくとよいだろうか。</a:t>
            </a:r>
            <a:endParaRPr kumimoji="1" lang="ja-JP" altLang="en-US" sz="2000" dirty="0">
              <a:solidFill>
                <a:schemeClr val="bg1"/>
              </a:solidFill>
              <a:latin typeface="UD デジタル 教科書体 NP" panose="02020400000000000000" pitchFamily="18" charset="-128"/>
              <a:ea typeface="UD デジタル 教科書体 NP" panose="02020400000000000000" pitchFamily="18" charset="-128"/>
            </a:endParaRPr>
          </a:p>
        </p:txBody>
      </p:sp>
      <p:sp>
        <p:nvSpPr>
          <p:cNvPr id="15" name="正方形/長方形 14">
            <a:extLst>
              <a:ext uri="{FF2B5EF4-FFF2-40B4-BE49-F238E27FC236}">
                <a16:creationId xmlns:a16="http://schemas.microsoft.com/office/drawing/2014/main" id="{F16CFC89-FA92-43FC-BBEA-9F66250D2FC6}"/>
              </a:ext>
            </a:extLst>
          </p:cNvPr>
          <p:cNvSpPr/>
          <p:nvPr/>
        </p:nvSpPr>
        <p:spPr>
          <a:xfrm>
            <a:off x="111046" y="3266385"/>
            <a:ext cx="1482041" cy="869495"/>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spcBef>
                <a:spcPts val="384"/>
              </a:spcBef>
            </a:pPr>
            <a:r>
              <a:rPr lang="ja-JP" altLang="en-US" b="1" spc="-5" dirty="0">
                <a:solidFill>
                  <a:srgbClr val="FFFFFF"/>
                </a:solidFill>
                <a:latin typeface="UD デジタル 教科書体 NP" panose="02020400000000000000" pitchFamily="18" charset="-128"/>
                <a:ea typeface="UD デジタル 教科書体 NP" panose="02020400000000000000" pitchFamily="18" charset="-128"/>
                <a:cs typeface="Meiryo UI"/>
              </a:rPr>
              <a:t> １ 導入</a:t>
            </a:r>
            <a:endParaRPr lang="ja-JP" altLang="en-US" b="1" dirty="0">
              <a:latin typeface="UD デジタル 教科書体 NP" panose="02020400000000000000" pitchFamily="18" charset="-128"/>
              <a:ea typeface="UD デジタル 教科書体 NP" panose="02020400000000000000" pitchFamily="18" charset="-128"/>
              <a:cs typeface="Meiryo UI"/>
            </a:endParaRPr>
          </a:p>
        </p:txBody>
      </p:sp>
      <p:sp>
        <p:nvSpPr>
          <p:cNvPr id="16" name="正方形/長方形 15">
            <a:extLst>
              <a:ext uri="{FF2B5EF4-FFF2-40B4-BE49-F238E27FC236}">
                <a16:creationId xmlns:a16="http://schemas.microsoft.com/office/drawing/2014/main" id="{D14B76B7-52DF-4F52-9346-E7EF22EBA8FC}"/>
              </a:ext>
            </a:extLst>
          </p:cNvPr>
          <p:cNvSpPr/>
          <p:nvPr/>
        </p:nvSpPr>
        <p:spPr>
          <a:xfrm>
            <a:off x="96448" y="4304540"/>
            <a:ext cx="1496639" cy="676349"/>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spcBef>
                <a:spcPts val="384"/>
              </a:spcBef>
            </a:pPr>
            <a:r>
              <a:rPr lang="ja-JP" altLang="en-US" b="1" spc="-5" dirty="0">
                <a:solidFill>
                  <a:srgbClr val="FFFFFF"/>
                </a:solidFill>
                <a:latin typeface="UD デジタル 教科書体 NP" panose="02020400000000000000" pitchFamily="18" charset="-128"/>
                <a:ea typeface="UD デジタル 教科書体 NP" panose="02020400000000000000" pitchFamily="18" charset="-128"/>
              </a:rPr>
              <a:t> ２ 展開①</a:t>
            </a:r>
          </a:p>
        </p:txBody>
      </p:sp>
      <p:sp>
        <p:nvSpPr>
          <p:cNvPr id="17" name="正方形/長方形 16">
            <a:extLst>
              <a:ext uri="{FF2B5EF4-FFF2-40B4-BE49-F238E27FC236}">
                <a16:creationId xmlns:a16="http://schemas.microsoft.com/office/drawing/2014/main" id="{152AF904-185F-4157-A6C6-755AD936C29B}"/>
              </a:ext>
            </a:extLst>
          </p:cNvPr>
          <p:cNvSpPr/>
          <p:nvPr/>
        </p:nvSpPr>
        <p:spPr>
          <a:xfrm>
            <a:off x="96448" y="5955725"/>
            <a:ext cx="1456511" cy="869495"/>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spcBef>
                <a:spcPts val="384"/>
              </a:spcBef>
            </a:pPr>
            <a:r>
              <a:rPr lang="ja-JP" altLang="en-US" b="1" spc="-5" dirty="0">
                <a:solidFill>
                  <a:srgbClr val="FFFFFF"/>
                </a:solidFill>
                <a:latin typeface="UD デジタル 教科書体 NP" panose="02020400000000000000" pitchFamily="18" charset="-128"/>
                <a:ea typeface="UD デジタル 教科書体 NP" panose="02020400000000000000" pitchFamily="18" charset="-128"/>
              </a:rPr>
              <a:t> ４ まとめ</a:t>
            </a:r>
          </a:p>
        </p:txBody>
      </p:sp>
      <p:sp>
        <p:nvSpPr>
          <p:cNvPr id="18" name="二等辺三角形 17">
            <a:extLst>
              <a:ext uri="{FF2B5EF4-FFF2-40B4-BE49-F238E27FC236}">
                <a16:creationId xmlns:a16="http://schemas.microsoft.com/office/drawing/2014/main" id="{07C2E7D9-881D-4444-AF66-3DF2218751DF}"/>
              </a:ext>
            </a:extLst>
          </p:cNvPr>
          <p:cNvSpPr/>
          <p:nvPr/>
        </p:nvSpPr>
        <p:spPr>
          <a:xfrm rot="10800000">
            <a:off x="599224" y="4154243"/>
            <a:ext cx="180000" cy="14400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UD デジタル 教科書体 NP" panose="02020400000000000000" pitchFamily="18" charset="-128"/>
              <a:ea typeface="UD デジタル 教科書体 NP" panose="02020400000000000000" pitchFamily="18" charset="-128"/>
            </a:endParaRPr>
          </a:p>
        </p:txBody>
      </p:sp>
      <p:sp>
        <p:nvSpPr>
          <p:cNvPr id="19" name="二等辺三角形 18">
            <a:extLst>
              <a:ext uri="{FF2B5EF4-FFF2-40B4-BE49-F238E27FC236}">
                <a16:creationId xmlns:a16="http://schemas.microsoft.com/office/drawing/2014/main" id="{B11F97A8-1E4B-4D89-AD92-4DDD6F563D23}"/>
              </a:ext>
            </a:extLst>
          </p:cNvPr>
          <p:cNvSpPr/>
          <p:nvPr/>
        </p:nvSpPr>
        <p:spPr>
          <a:xfrm rot="10800000">
            <a:off x="599515" y="4992181"/>
            <a:ext cx="180000" cy="14400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UD デジタル 教科書体 NP" panose="02020400000000000000" pitchFamily="18" charset="-128"/>
              <a:ea typeface="UD デジタル 教科書体 NP" panose="02020400000000000000" pitchFamily="18" charset="-128"/>
            </a:endParaRPr>
          </a:p>
        </p:txBody>
      </p:sp>
      <p:sp>
        <p:nvSpPr>
          <p:cNvPr id="20" name="正方形/長方形 19">
            <a:extLst>
              <a:ext uri="{FF2B5EF4-FFF2-40B4-BE49-F238E27FC236}">
                <a16:creationId xmlns:a16="http://schemas.microsoft.com/office/drawing/2014/main" id="{8BDDBC15-E2A0-44D3-B475-3A4E588D7E25}"/>
              </a:ext>
            </a:extLst>
          </p:cNvPr>
          <p:cNvSpPr/>
          <p:nvPr/>
        </p:nvSpPr>
        <p:spPr>
          <a:xfrm>
            <a:off x="1629599" y="3258520"/>
            <a:ext cx="4282687" cy="86949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spcBef>
                <a:spcPts val="384"/>
              </a:spcBef>
            </a:pPr>
            <a:endParaRPr lang="ja-JP" altLang="en-US" b="1" dirty="0">
              <a:latin typeface="UD デジタル 教科書体 NP" panose="02020400000000000000" pitchFamily="18" charset="-128"/>
              <a:ea typeface="UD デジタル 教科書体 NP" panose="02020400000000000000" pitchFamily="18" charset="-128"/>
              <a:cs typeface="Meiryo UI"/>
            </a:endParaRPr>
          </a:p>
        </p:txBody>
      </p:sp>
      <p:sp>
        <p:nvSpPr>
          <p:cNvPr id="21" name="正方形/長方形 20">
            <a:extLst>
              <a:ext uri="{FF2B5EF4-FFF2-40B4-BE49-F238E27FC236}">
                <a16:creationId xmlns:a16="http://schemas.microsoft.com/office/drawing/2014/main" id="{2A3B447C-4D89-42C3-8EEF-1ECB82FD293B}"/>
              </a:ext>
            </a:extLst>
          </p:cNvPr>
          <p:cNvSpPr/>
          <p:nvPr/>
        </p:nvSpPr>
        <p:spPr>
          <a:xfrm>
            <a:off x="1629597" y="4304540"/>
            <a:ext cx="4282689" cy="67635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spcBef>
                <a:spcPts val="384"/>
              </a:spcBef>
            </a:pPr>
            <a:endParaRPr lang="ja-JP" altLang="en-US" b="1" dirty="0">
              <a:latin typeface="UD デジタル 教科書体 NP" panose="02020400000000000000" pitchFamily="18" charset="-128"/>
              <a:ea typeface="UD デジタル 教科書体 NP" panose="02020400000000000000" pitchFamily="18" charset="-128"/>
              <a:cs typeface="Meiryo UI"/>
            </a:endParaRPr>
          </a:p>
        </p:txBody>
      </p:sp>
      <p:sp>
        <p:nvSpPr>
          <p:cNvPr id="22" name="正方形/長方形 21">
            <a:extLst>
              <a:ext uri="{FF2B5EF4-FFF2-40B4-BE49-F238E27FC236}">
                <a16:creationId xmlns:a16="http://schemas.microsoft.com/office/drawing/2014/main" id="{DC43BECF-F70D-4A5E-BCC4-A3BF1D69EE81}"/>
              </a:ext>
            </a:extLst>
          </p:cNvPr>
          <p:cNvSpPr/>
          <p:nvPr/>
        </p:nvSpPr>
        <p:spPr>
          <a:xfrm>
            <a:off x="1593087" y="5950737"/>
            <a:ext cx="4319199" cy="86949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spcBef>
                <a:spcPts val="384"/>
              </a:spcBef>
            </a:pPr>
            <a:endParaRPr lang="ja-JP" altLang="en-US" b="1" dirty="0">
              <a:latin typeface="UD デジタル 教科書体 NP" panose="02020400000000000000" pitchFamily="18" charset="-128"/>
              <a:ea typeface="UD デジタル 教科書体 NP" panose="02020400000000000000" pitchFamily="18" charset="-128"/>
              <a:cs typeface="Meiryo UI"/>
            </a:endParaRPr>
          </a:p>
        </p:txBody>
      </p:sp>
      <p:sp>
        <p:nvSpPr>
          <p:cNvPr id="23" name="object 23">
            <a:extLst>
              <a:ext uri="{FF2B5EF4-FFF2-40B4-BE49-F238E27FC236}">
                <a16:creationId xmlns:a16="http://schemas.microsoft.com/office/drawing/2014/main" id="{7F31C4D1-59EC-4DDB-BE46-15AD8706446D}"/>
              </a:ext>
            </a:extLst>
          </p:cNvPr>
          <p:cNvSpPr txBox="1"/>
          <p:nvPr/>
        </p:nvSpPr>
        <p:spPr>
          <a:xfrm>
            <a:off x="1686686" y="3320533"/>
            <a:ext cx="5055813" cy="668516"/>
          </a:xfrm>
          <a:prstGeom prst="rect">
            <a:avLst/>
          </a:prstGeom>
        </p:spPr>
        <p:txBody>
          <a:bodyPr vert="horz" wrap="square" lIns="0" tIns="12065" rIns="0" bIns="0" rtlCol="0">
            <a:spAutoFit/>
          </a:bodyPr>
          <a:lstStyle/>
          <a:p>
            <a:pPr marL="193675" indent="-181610">
              <a:lnSpc>
                <a:spcPct val="140000"/>
              </a:lnSpc>
              <a:spcBef>
                <a:spcPts val="600"/>
              </a:spcBef>
              <a:buFont typeface="Wingdings" panose="05000000000000000000" pitchFamily="2" charset="2"/>
              <a:buChar char="n"/>
              <a:tabLst>
                <a:tab pos="194310" algn="l"/>
              </a:tabLst>
            </a:pPr>
            <a:r>
              <a:rPr lang="ja-JP" altLang="en-US" sz="1400" b="1" spc="-5" dirty="0">
                <a:solidFill>
                  <a:schemeClr val="tx1">
                    <a:lumMod val="75000"/>
                    <a:lumOff val="25000"/>
                  </a:schemeClr>
                </a:solidFill>
                <a:latin typeface="UD デジタル 教科書体 NP" panose="02020400000000000000" pitchFamily="18" charset="-128"/>
                <a:ea typeface="UD デジタル 教科書体 NP" panose="02020400000000000000" pitchFamily="18" charset="-128"/>
                <a:cs typeface="Meiryo UI"/>
              </a:rPr>
              <a:t>単元の学習内容を振り返る。</a:t>
            </a:r>
            <a:endParaRPr lang="en-US" altLang="ja-JP" sz="1400" b="1" spc="-5" dirty="0">
              <a:solidFill>
                <a:schemeClr val="tx1">
                  <a:lumMod val="75000"/>
                  <a:lumOff val="25000"/>
                </a:schemeClr>
              </a:solidFill>
              <a:latin typeface="UD デジタル 教科書体 NP" panose="02020400000000000000" pitchFamily="18" charset="-128"/>
              <a:ea typeface="UD デジタル 教科書体 NP" panose="02020400000000000000" pitchFamily="18" charset="-128"/>
              <a:cs typeface="Meiryo UI"/>
            </a:endParaRPr>
          </a:p>
          <a:p>
            <a:pPr marL="193675" indent="-181610">
              <a:lnSpc>
                <a:spcPct val="140000"/>
              </a:lnSpc>
              <a:spcBef>
                <a:spcPts val="600"/>
              </a:spcBef>
              <a:buFont typeface="Wingdings" panose="05000000000000000000" pitchFamily="2" charset="2"/>
              <a:buChar char="n"/>
              <a:tabLst>
                <a:tab pos="194310" algn="l"/>
              </a:tabLst>
            </a:pPr>
            <a:r>
              <a:rPr lang="ja-JP" altLang="en-US" sz="1400" b="1" dirty="0">
                <a:solidFill>
                  <a:schemeClr val="tx1">
                    <a:lumMod val="75000"/>
                    <a:lumOff val="25000"/>
                  </a:schemeClr>
                </a:solidFill>
                <a:latin typeface="UD デジタル 教科書体 NP" panose="02020400000000000000" pitchFamily="18" charset="-128"/>
                <a:ea typeface="UD デジタル 教科書体 NP" panose="02020400000000000000" pitchFamily="18" charset="-128"/>
                <a:cs typeface="Meiryo UI"/>
              </a:rPr>
              <a:t>「ふるさと納税」制度について知る。</a:t>
            </a:r>
          </a:p>
        </p:txBody>
      </p:sp>
      <p:sp>
        <p:nvSpPr>
          <p:cNvPr id="25" name="object 23">
            <a:extLst>
              <a:ext uri="{FF2B5EF4-FFF2-40B4-BE49-F238E27FC236}">
                <a16:creationId xmlns:a16="http://schemas.microsoft.com/office/drawing/2014/main" id="{4DD3DD61-5DE5-41C2-ACE6-D3C90F669947}"/>
              </a:ext>
            </a:extLst>
          </p:cNvPr>
          <p:cNvSpPr txBox="1"/>
          <p:nvPr/>
        </p:nvSpPr>
        <p:spPr>
          <a:xfrm>
            <a:off x="1686686" y="4267285"/>
            <a:ext cx="4857732" cy="668516"/>
          </a:xfrm>
          <a:prstGeom prst="rect">
            <a:avLst/>
          </a:prstGeom>
        </p:spPr>
        <p:txBody>
          <a:bodyPr vert="horz" wrap="square" lIns="0" tIns="12065" rIns="0" bIns="0" rtlCol="0">
            <a:spAutoFit/>
          </a:bodyPr>
          <a:lstStyle/>
          <a:p>
            <a:pPr marL="193675" indent="-181610">
              <a:lnSpc>
                <a:spcPct val="140000"/>
              </a:lnSpc>
              <a:spcBef>
                <a:spcPts val="600"/>
              </a:spcBef>
              <a:buFont typeface="Wingdings" panose="05000000000000000000" pitchFamily="2" charset="2"/>
              <a:buChar char="n"/>
              <a:tabLst>
                <a:tab pos="194310" algn="l"/>
              </a:tabLst>
            </a:pPr>
            <a:r>
              <a:rPr lang="ja-JP" altLang="en-US" sz="1400" b="1" dirty="0">
                <a:solidFill>
                  <a:schemeClr val="tx1">
                    <a:lumMod val="75000"/>
                    <a:lumOff val="25000"/>
                  </a:schemeClr>
                </a:solidFill>
                <a:latin typeface="UD デジタル 教科書体 NP" panose="02020400000000000000" pitchFamily="18" charset="-128"/>
                <a:ea typeface="UD デジタル 教科書体 NP" panose="02020400000000000000" pitchFamily="18" charset="-128"/>
                <a:cs typeface="Meiryo UI"/>
              </a:rPr>
              <a:t>「ふるさと納税」制度の利点と難点を調べる。</a:t>
            </a:r>
            <a:endParaRPr lang="en-US" altLang="ja-JP" sz="1400" b="1" dirty="0">
              <a:solidFill>
                <a:schemeClr val="tx1">
                  <a:lumMod val="75000"/>
                  <a:lumOff val="25000"/>
                </a:schemeClr>
              </a:solidFill>
              <a:latin typeface="UD デジタル 教科書体 NP" panose="02020400000000000000" pitchFamily="18" charset="-128"/>
              <a:ea typeface="UD デジタル 教科書体 NP" panose="02020400000000000000" pitchFamily="18" charset="-128"/>
              <a:cs typeface="Meiryo UI"/>
            </a:endParaRPr>
          </a:p>
          <a:p>
            <a:pPr marL="193675" indent="-181610">
              <a:lnSpc>
                <a:spcPct val="140000"/>
              </a:lnSpc>
              <a:spcBef>
                <a:spcPts val="600"/>
              </a:spcBef>
              <a:buFont typeface="Wingdings" panose="05000000000000000000" pitchFamily="2" charset="2"/>
              <a:buChar char="n"/>
              <a:tabLst>
                <a:tab pos="194310" algn="l"/>
              </a:tabLst>
            </a:pPr>
            <a:r>
              <a:rPr lang="ja-JP" altLang="en-US" sz="1400" b="1" dirty="0">
                <a:solidFill>
                  <a:schemeClr val="tx1">
                    <a:lumMod val="75000"/>
                    <a:lumOff val="25000"/>
                  </a:schemeClr>
                </a:solidFill>
                <a:latin typeface="UD デジタル 教科書体 NP" panose="02020400000000000000" pitchFamily="18" charset="-128"/>
                <a:ea typeface="UD デジタル 教科書体 NP" panose="02020400000000000000" pitchFamily="18" charset="-128"/>
                <a:cs typeface="Meiryo UI"/>
              </a:rPr>
              <a:t>説明文を作成する。</a:t>
            </a:r>
          </a:p>
        </p:txBody>
      </p:sp>
      <p:sp>
        <p:nvSpPr>
          <p:cNvPr id="27" name="object 23">
            <a:extLst>
              <a:ext uri="{FF2B5EF4-FFF2-40B4-BE49-F238E27FC236}">
                <a16:creationId xmlns:a16="http://schemas.microsoft.com/office/drawing/2014/main" id="{9493A7A6-442F-4369-B2F3-135F2B4CAD95}"/>
              </a:ext>
            </a:extLst>
          </p:cNvPr>
          <p:cNvSpPr txBox="1"/>
          <p:nvPr/>
        </p:nvSpPr>
        <p:spPr>
          <a:xfrm>
            <a:off x="1686686" y="6012750"/>
            <a:ext cx="2619812" cy="668516"/>
          </a:xfrm>
          <a:prstGeom prst="rect">
            <a:avLst/>
          </a:prstGeom>
        </p:spPr>
        <p:txBody>
          <a:bodyPr vert="horz" wrap="square" lIns="0" tIns="12065" rIns="0" bIns="0" rtlCol="0">
            <a:spAutoFit/>
          </a:bodyPr>
          <a:lstStyle/>
          <a:p>
            <a:pPr marL="193675" indent="-181610">
              <a:lnSpc>
                <a:spcPct val="140000"/>
              </a:lnSpc>
              <a:spcBef>
                <a:spcPts val="600"/>
              </a:spcBef>
              <a:buFont typeface="Wingdings" panose="05000000000000000000" pitchFamily="2" charset="2"/>
              <a:buChar char="n"/>
              <a:tabLst>
                <a:tab pos="194310" algn="l"/>
              </a:tabLst>
            </a:pPr>
            <a:r>
              <a:rPr lang="ja-JP" altLang="en-US" sz="1400" b="1" dirty="0">
                <a:solidFill>
                  <a:schemeClr val="tx1">
                    <a:lumMod val="75000"/>
                    <a:lumOff val="25000"/>
                  </a:schemeClr>
                </a:solidFill>
                <a:latin typeface="UD デジタル 教科書体 NP" panose="02020400000000000000" pitchFamily="18" charset="-128"/>
                <a:ea typeface="UD デジタル 教科書体 NP" panose="02020400000000000000" pitchFamily="18" charset="-128"/>
                <a:cs typeface="Meiryo UI"/>
              </a:rPr>
              <a:t>本時のまとめをする。</a:t>
            </a:r>
            <a:endParaRPr lang="en-US" altLang="ja-JP" sz="1400" b="1" dirty="0">
              <a:solidFill>
                <a:schemeClr val="tx1">
                  <a:lumMod val="75000"/>
                  <a:lumOff val="25000"/>
                </a:schemeClr>
              </a:solidFill>
              <a:latin typeface="UD デジタル 教科書体 NP" panose="02020400000000000000" pitchFamily="18" charset="-128"/>
              <a:ea typeface="UD デジタル 教科書体 NP" panose="02020400000000000000" pitchFamily="18" charset="-128"/>
              <a:cs typeface="Meiryo UI"/>
            </a:endParaRPr>
          </a:p>
          <a:p>
            <a:pPr marL="193675" indent="-181610">
              <a:lnSpc>
                <a:spcPct val="140000"/>
              </a:lnSpc>
              <a:spcBef>
                <a:spcPts val="600"/>
              </a:spcBef>
              <a:buFont typeface="Wingdings" panose="05000000000000000000" pitchFamily="2" charset="2"/>
              <a:buChar char="n"/>
              <a:tabLst>
                <a:tab pos="194310" algn="l"/>
              </a:tabLst>
            </a:pPr>
            <a:r>
              <a:rPr lang="ja-JP" altLang="en-US" sz="1400" b="1" dirty="0">
                <a:solidFill>
                  <a:schemeClr val="tx1">
                    <a:lumMod val="75000"/>
                    <a:lumOff val="25000"/>
                  </a:schemeClr>
                </a:solidFill>
                <a:latin typeface="UD デジタル 教科書体 NP" panose="02020400000000000000" pitchFamily="18" charset="-128"/>
                <a:ea typeface="UD デジタル 教科書体 NP" panose="02020400000000000000" pitchFamily="18" charset="-128"/>
                <a:cs typeface="Meiryo UI"/>
              </a:rPr>
              <a:t>本時の振り返りをする。</a:t>
            </a:r>
          </a:p>
        </p:txBody>
      </p:sp>
      <p:sp>
        <p:nvSpPr>
          <p:cNvPr id="28" name="フローチャート: 論理積ゲート 27">
            <a:extLst>
              <a:ext uri="{FF2B5EF4-FFF2-40B4-BE49-F238E27FC236}">
                <a16:creationId xmlns:a16="http://schemas.microsoft.com/office/drawing/2014/main" id="{C71EBC78-88AE-429B-9538-169B3FC40A39}"/>
              </a:ext>
            </a:extLst>
          </p:cNvPr>
          <p:cNvSpPr/>
          <p:nvPr/>
        </p:nvSpPr>
        <p:spPr>
          <a:xfrm rot="16200000">
            <a:off x="2206297" y="2388779"/>
            <a:ext cx="293042" cy="1446439"/>
          </a:xfrm>
          <a:prstGeom prst="flowChartDela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ja-JP" altLang="en-US" sz="1200" b="1" dirty="0">
                <a:latin typeface="UD デジタル 教科書体 NP" panose="02020400000000000000" pitchFamily="18" charset="-128"/>
                <a:ea typeface="UD デジタル 教科書体 NP" panose="02020400000000000000" pitchFamily="18" charset="-128"/>
              </a:rPr>
              <a:t>主な学習内容</a:t>
            </a:r>
            <a:endParaRPr kumimoji="1" lang="ja-JP" altLang="en-US" sz="1200" b="1" dirty="0">
              <a:latin typeface="UD デジタル 教科書体 NP" panose="02020400000000000000" pitchFamily="18" charset="-128"/>
              <a:ea typeface="UD デジタル 教科書体 NP" panose="02020400000000000000" pitchFamily="18" charset="-128"/>
            </a:endParaRPr>
          </a:p>
        </p:txBody>
      </p:sp>
      <p:sp>
        <p:nvSpPr>
          <p:cNvPr id="30" name="正方形/長方形 29">
            <a:extLst>
              <a:ext uri="{FF2B5EF4-FFF2-40B4-BE49-F238E27FC236}">
                <a16:creationId xmlns:a16="http://schemas.microsoft.com/office/drawing/2014/main" id="{969F7C1F-FB2F-451F-ABFA-86BCF21F45FF}"/>
              </a:ext>
            </a:extLst>
          </p:cNvPr>
          <p:cNvSpPr/>
          <p:nvPr/>
        </p:nvSpPr>
        <p:spPr>
          <a:xfrm>
            <a:off x="5969373" y="3241556"/>
            <a:ext cx="6111581" cy="86949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spcBef>
                <a:spcPts val="384"/>
              </a:spcBef>
            </a:pPr>
            <a:endParaRPr lang="ja-JP" altLang="en-US" b="1" dirty="0">
              <a:latin typeface="UD デジタル 教科書体 NP" panose="02020400000000000000" pitchFamily="18" charset="-128"/>
              <a:ea typeface="UD デジタル 教科書体 NP" panose="02020400000000000000" pitchFamily="18" charset="-128"/>
              <a:cs typeface="Meiryo UI"/>
            </a:endParaRPr>
          </a:p>
        </p:txBody>
      </p:sp>
      <p:sp>
        <p:nvSpPr>
          <p:cNvPr id="32" name="フローチャート: 論理積ゲート 31">
            <a:extLst>
              <a:ext uri="{FF2B5EF4-FFF2-40B4-BE49-F238E27FC236}">
                <a16:creationId xmlns:a16="http://schemas.microsoft.com/office/drawing/2014/main" id="{4D5526A0-8C09-47AA-9A06-B67B3078D6A6}"/>
              </a:ext>
            </a:extLst>
          </p:cNvPr>
          <p:cNvSpPr/>
          <p:nvPr/>
        </p:nvSpPr>
        <p:spPr>
          <a:xfrm rot="16200000">
            <a:off x="6546072" y="2372776"/>
            <a:ext cx="293042" cy="1446440"/>
          </a:xfrm>
          <a:prstGeom prst="flowChartDela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ja-JP" altLang="en-US" sz="1200" b="1" dirty="0">
                <a:latin typeface="UD デジタル 教科書体 NP" panose="02020400000000000000" pitchFamily="18" charset="-128"/>
                <a:ea typeface="UD デジタル 教科書体 NP" panose="02020400000000000000" pitchFamily="18" charset="-128"/>
              </a:rPr>
              <a:t>主な学習活動</a:t>
            </a:r>
            <a:endParaRPr kumimoji="1" lang="ja-JP" altLang="en-US" sz="1200" b="1" dirty="0">
              <a:latin typeface="UD デジタル 教科書体 NP" panose="02020400000000000000" pitchFamily="18" charset="-128"/>
              <a:ea typeface="UD デジタル 教科書体 NP" panose="02020400000000000000" pitchFamily="18" charset="-128"/>
            </a:endParaRPr>
          </a:p>
        </p:txBody>
      </p:sp>
      <p:sp>
        <p:nvSpPr>
          <p:cNvPr id="33" name="正方形/長方形 32">
            <a:extLst>
              <a:ext uri="{FF2B5EF4-FFF2-40B4-BE49-F238E27FC236}">
                <a16:creationId xmlns:a16="http://schemas.microsoft.com/office/drawing/2014/main" id="{BBDA5832-D5A9-4275-B99B-9B31668CC81D}"/>
              </a:ext>
            </a:extLst>
          </p:cNvPr>
          <p:cNvSpPr/>
          <p:nvPr/>
        </p:nvSpPr>
        <p:spPr>
          <a:xfrm>
            <a:off x="5969373" y="4298243"/>
            <a:ext cx="6084238" cy="71553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spcBef>
                <a:spcPts val="384"/>
              </a:spcBef>
            </a:pPr>
            <a:endParaRPr lang="ja-JP" altLang="en-US" b="1" dirty="0">
              <a:latin typeface="UD デジタル 教科書体 NP" panose="02020400000000000000" pitchFamily="18" charset="-128"/>
              <a:ea typeface="UD デジタル 教科書体 NP" panose="02020400000000000000" pitchFamily="18" charset="-128"/>
              <a:cs typeface="Meiryo UI"/>
            </a:endParaRPr>
          </a:p>
        </p:txBody>
      </p:sp>
      <p:sp>
        <p:nvSpPr>
          <p:cNvPr id="35" name="正方形/長方形 34">
            <a:extLst>
              <a:ext uri="{FF2B5EF4-FFF2-40B4-BE49-F238E27FC236}">
                <a16:creationId xmlns:a16="http://schemas.microsoft.com/office/drawing/2014/main" id="{BC9E2B29-5F0F-4276-B6C4-690F7CBEC35E}"/>
              </a:ext>
            </a:extLst>
          </p:cNvPr>
          <p:cNvSpPr/>
          <p:nvPr/>
        </p:nvSpPr>
        <p:spPr>
          <a:xfrm>
            <a:off x="5979413" y="5950737"/>
            <a:ext cx="6068645" cy="86949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spcBef>
                <a:spcPts val="384"/>
              </a:spcBef>
            </a:pPr>
            <a:endParaRPr lang="ja-JP" altLang="en-US" b="1" dirty="0">
              <a:latin typeface="UD デジタル 教科書体 NP" panose="02020400000000000000" pitchFamily="18" charset="-128"/>
              <a:ea typeface="UD デジタル 教科書体 NP" panose="02020400000000000000" pitchFamily="18" charset="-128"/>
              <a:cs typeface="Meiryo UI"/>
            </a:endParaRPr>
          </a:p>
        </p:txBody>
      </p:sp>
      <p:sp>
        <p:nvSpPr>
          <p:cNvPr id="36" name="フローチャート: 論理積ゲート 35">
            <a:extLst>
              <a:ext uri="{FF2B5EF4-FFF2-40B4-BE49-F238E27FC236}">
                <a16:creationId xmlns:a16="http://schemas.microsoft.com/office/drawing/2014/main" id="{1113AE5C-15BE-4ED7-A871-9E18CF2248CA}"/>
              </a:ext>
            </a:extLst>
          </p:cNvPr>
          <p:cNvSpPr/>
          <p:nvPr/>
        </p:nvSpPr>
        <p:spPr>
          <a:xfrm rot="16200000">
            <a:off x="423383" y="291197"/>
            <a:ext cx="299262" cy="858142"/>
          </a:xfrm>
          <a:prstGeom prst="flowChartDela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kumimoji="1" lang="ja-JP" altLang="en-US" sz="1200" b="1" dirty="0">
                <a:latin typeface="UD デジタル 教科書体 NP" panose="02020400000000000000" pitchFamily="18" charset="-128"/>
                <a:ea typeface="UD デジタル 教科書体 NP" panose="02020400000000000000" pitchFamily="18" charset="-128"/>
              </a:rPr>
              <a:t>めあて</a:t>
            </a:r>
          </a:p>
        </p:txBody>
      </p:sp>
      <p:sp>
        <p:nvSpPr>
          <p:cNvPr id="37" name="object 23">
            <a:extLst>
              <a:ext uri="{FF2B5EF4-FFF2-40B4-BE49-F238E27FC236}">
                <a16:creationId xmlns:a16="http://schemas.microsoft.com/office/drawing/2014/main" id="{72671944-9EF0-4817-A695-3DF6B78356AD}"/>
              </a:ext>
            </a:extLst>
          </p:cNvPr>
          <p:cNvSpPr txBox="1"/>
          <p:nvPr/>
        </p:nvSpPr>
        <p:spPr>
          <a:xfrm>
            <a:off x="5969373" y="3355897"/>
            <a:ext cx="6028521" cy="668516"/>
          </a:xfrm>
          <a:prstGeom prst="rect">
            <a:avLst/>
          </a:prstGeom>
        </p:spPr>
        <p:txBody>
          <a:bodyPr vert="horz" wrap="square" lIns="0" tIns="12065" rIns="0" bIns="0" rtlCol="0">
            <a:spAutoFit/>
          </a:bodyPr>
          <a:lstStyle/>
          <a:p>
            <a:pPr marL="193675" indent="-181610">
              <a:lnSpc>
                <a:spcPct val="140000"/>
              </a:lnSpc>
              <a:spcBef>
                <a:spcPts val="600"/>
              </a:spcBef>
              <a:buFont typeface="Wingdings" panose="05000000000000000000" pitchFamily="2" charset="2"/>
              <a:buChar char="n"/>
              <a:tabLst>
                <a:tab pos="194310" algn="l"/>
              </a:tabLst>
            </a:pPr>
            <a:r>
              <a:rPr lang="ja-JP" altLang="en-US" sz="1400" b="1" dirty="0">
                <a:solidFill>
                  <a:schemeClr val="tx1">
                    <a:lumMod val="75000"/>
                    <a:lumOff val="25000"/>
                  </a:schemeClr>
                </a:solidFill>
                <a:latin typeface="UD デジタル 教科書体 NP" panose="02020400000000000000" pitchFamily="18" charset="-128"/>
                <a:ea typeface="UD デジタル 教科書体 NP" panose="02020400000000000000" pitchFamily="18" charset="-128"/>
                <a:cs typeface="Meiryo UI"/>
              </a:rPr>
              <a:t>既習事項（市民・市役所・市議会の関係）の振り返りを行う。</a:t>
            </a:r>
            <a:endParaRPr lang="en-US" altLang="ja-JP" sz="1400" b="1" dirty="0">
              <a:solidFill>
                <a:schemeClr val="tx1">
                  <a:lumMod val="75000"/>
                  <a:lumOff val="25000"/>
                </a:schemeClr>
              </a:solidFill>
              <a:latin typeface="UD デジタル 教科書体 NP" panose="02020400000000000000" pitchFamily="18" charset="-128"/>
              <a:ea typeface="UD デジタル 教科書体 NP" panose="02020400000000000000" pitchFamily="18" charset="-128"/>
              <a:cs typeface="Meiryo UI"/>
            </a:endParaRPr>
          </a:p>
          <a:p>
            <a:pPr marL="193675" indent="-181610">
              <a:lnSpc>
                <a:spcPct val="140000"/>
              </a:lnSpc>
              <a:spcBef>
                <a:spcPts val="600"/>
              </a:spcBef>
              <a:buFont typeface="Wingdings" panose="05000000000000000000" pitchFamily="2" charset="2"/>
              <a:buChar char="n"/>
              <a:tabLst>
                <a:tab pos="194310" algn="l"/>
              </a:tabLst>
            </a:pPr>
            <a:r>
              <a:rPr lang="ja-JP" altLang="en-US" sz="1400" b="1" dirty="0">
                <a:solidFill>
                  <a:schemeClr val="tx1">
                    <a:lumMod val="75000"/>
                    <a:lumOff val="25000"/>
                  </a:schemeClr>
                </a:solidFill>
                <a:latin typeface="UD デジタル 教科書体 NP" panose="02020400000000000000" pitchFamily="18" charset="-128"/>
                <a:ea typeface="UD デジタル 教科書体 NP" panose="02020400000000000000" pitchFamily="18" charset="-128"/>
                <a:cs typeface="Meiryo UI"/>
              </a:rPr>
              <a:t>動画を視聴し、「ふるさと納税」制度の概要と利点・難点を捉える。</a:t>
            </a:r>
          </a:p>
        </p:txBody>
      </p:sp>
      <p:sp>
        <p:nvSpPr>
          <p:cNvPr id="38" name="object 23">
            <a:extLst>
              <a:ext uri="{FF2B5EF4-FFF2-40B4-BE49-F238E27FC236}">
                <a16:creationId xmlns:a16="http://schemas.microsoft.com/office/drawing/2014/main" id="{064349BE-3CBB-4569-AB01-8C4EFB10F420}"/>
              </a:ext>
            </a:extLst>
          </p:cNvPr>
          <p:cNvSpPr txBox="1"/>
          <p:nvPr/>
        </p:nvSpPr>
        <p:spPr>
          <a:xfrm>
            <a:off x="5979413" y="4329353"/>
            <a:ext cx="6025752" cy="627159"/>
          </a:xfrm>
          <a:prstGeom prst="rect">
            <a:avLst/>
          </a:prstGeom>
        </p:spPr>
        <p:txBody>
          <a:bodyPr vert="horz" wrap="square" lIns="0" tIns="12065" rIns="0" bIns="0" rtlCol="0">
            <a:spAutoFit/>
          </a:bodyPr>
          <a:lstStyle/>
          <a:p>
            <a:pPr marL="193675" indent="-181610">
              <a:lnSpc>
                <a:spcPct val="140000"/>
              </a:lnSpc>
              <a:spcBef>
                <a:spcPts val="600"/>
              </a:spcBef>
              <a:buFont typeface="Wingdings" panose="05000000000000000000" pitchFamily="2" charset="2"/>
              <a:buChar char="n"/>
              <a:tabLst>
                <a:tab pos="194310" algn="l"/>
              </a:tabLst>
            </a:pPr>
            <a:r>
              <a:rPr lang="ja-JP" altLang="en-US" sz="1300" b="1" dirty="0">
                <a:solidFill>
                  <a:schemeClr val="tx1">
                    <a:lumMod val="75000"/>
                    <a:lumOff val="25000"/>
                  </a:schemeClr>
                </a:solidFill>
                <a:latin typeface="UD デジタル 教科書体 NP" panose="02020400000000000000" pitchFamily="18" charset="-128"/>
                <a:ea typeface="UD デジタル 教科書体 NP" panose="02020400000000000000" pitchFamily="18" charset="-128"/>
                <a:cs typeface="Meiryo UI"/>
              </a:rPr>
              <a:t>配付資料をもとに、「ふるさと納税」制度の利点・難点についてさらに調べる。</a:t>
            </a:r>
          </a:p>
          <a:p>
            <a:pPr marL="193675" indent="-181610">
              <a:lnSpc>
                <a:spcPct val="140000"/>
              </a:lnSpc>
              <a:spcBef>
                <a:spcPts val="600"/>
              </a:spcBef>
              <a:buFont typeface="Wingdings" panose="05000000000000000000" pitchFamily="2" charset="2"/>
              <a:buChar char="n"/>
              <a:tabLst>
                <a:tab pos="194310" algn="l"/>
              </a:tabLst>
            </a:pPr>
            <a:r>
              <a:rPr lang="ja-JP" altLang="en-US" sz="1300" b="1" dirty="0">
                <a:solidFill>
                  <a:schemeClr val="tx1">
                    <a:lumMod val="75000"/>
                    <a:lumOff val="25000"/>
                  </a:schemeClr>
                </a:solidFill>
                <a:latin typeface="UD デジタル 教科書体 NP" panose="02020400000000000000" pitchFamily="18" charset="-128"/>
                <a:ea typeface="UD デジタル 教科書体 NP" panose="02020400000000000000" pitchFamily="18" charset="-128"/>
                <a:cs typeface="Meiryo UI"/>
              </a:rPr>
              <a:t>「ふるさと納税」制度を将来どのように活用していくか、説明文を書く。</a:t>
            </a:r>
            <a:endParaRPr lang="en-US" altLang="ja-JP" sz="1300" b="1" dirty="0">
              <a:solidFill>
                <a:schemeClr val="tx1">
                  <a:lumMod val="75000"/>
                  <a:lumOff val="25000"/>
                </a:schemeClr>
              </a:solidFill>
              <a:latin typeface="UD デジタル 教科書体 NP" panose="02020400000000000000" pitchFamily="18" charset="-128"/>
              <a:ea typeface="UD デジタル 教科書体 NP" panose="02020400000000000000" pitchFamily="18" charset="-128"/>
              <a:cs typeface="Meiryo UI"/>
            </a:endParaRPr>
          </a:p>
        </p:txBody>
      </p:sp>
      <p:sp>
        <p:nvSpPr>
          <p:cNvPr id="39" name="object 23">
            <a:extLst>
              <a:ext uri="{FF2B5EF4-FFF2-40B4-BE49-F238E27FC236}">
                <a16:creationId xmlns:a16="http://schemas.microsoft.com/office/drawing/2014/main" id="{F1B11CE0-C7BB-49E6-84EF-A1496175A287}"/>
              </a:ext>
            </a:extLst>
          </p:cNvPr>
          <p:cNvSpPr txBox="1"/>
          <p:nvPr/>
        </p:nvSpPr>
        <p:spPr>
          <a:xfrm>
            <a:off x="5979413" y="5902354"/>
            <a:ext cx="5785715" cy="907236"/>
          </a:xfrm>
          <a:prstGeom prst="rect">
            <a:avLst/>
          </a:prstGeom>
        </p:spPr>
        <p:txBody>
          <a:bodyPr vert="horz" wrap="square" lIns="0" tIns="12065" rIns="0" bIns="0" rtlCol="0">
            <a:spAutoFit/>
          </a:bodyPr>
          <a:lstStyle/>
          <a:p>
            <a:pPr marL="193675" indent="-181610">
              <a:lnSpc>
                <a:spcPct val="140000"/>
              </a:lnSpc>
              <a:spcBef>
                <a:spcPts val="600"/>
              </a:spcBef>
              <a:buFont typeface="Wingdings" panose="05000000000000000000" pitchFamily="2" charset="2"/>
              <a:buChar char="n"/>
              <a:tabLst>
                <a:tab pos="194310" algn="l"/>
              </a:tabLst>
            </a:pPr>
            <a:r>
              <a:rPr lang="ja-JP" altLang="en-US" sz="1300" b="1" dirty="0">
                <a:solidFill>
                  <a:schemeClr val="tx1">
                    <a:lumMod val="75000"/>
                    <a:lumOff val="25000"/>
                  </a:schemeClr>
                </a:solidFill>
                <a:latin typeface="UD デジタル 教科書体 NP" panose="02020400000000000000" pitchFamily="18" charset="-128"/>
                <a:ea typeface="UD デジタル 教科書体 NP" panose="02020400000000000000" pitchFamily="18" charset="-128"/>
                <a:cs typeface="Meiryo UI"/>
              </a:rPr>
              <a:t>児童の言葉をもとに、「ふるさと納税」制度の概要と利点・難点についてまとめる。</a:t>
            </a:r>
            <a:endParaRPr lang="en-US" altLang="ja-JP" sz="1300" b="1" dirty="0">
              <a:solidFill>
                <a:schemeClr val="tx1">
                  <a:lumMod val="75000"/>
                  <a:lumOff val="25000"/>
                </a:schemeClr>
              </a:solidFill>
              <a:latin typeface="UD デジタル 教科書体 NP" panose="02020400000000000000" pitchFamily="18" charset="-128"/>
              <a:ea typeface="UD デジタル 教科書体 NP" panose="02020400000000000000" pitchFamily="18" charset="-128"/>
              <a:cs typeface="Meiryo UI"/>
            </a:endParaRPr>
          </a:p>
          <a:p>
            <a:pPr marL="193675" indent="-181610">
              <a:lnSpc>
                <a:spcPct val="140000"/>
              </a:lnSpc>
              <a:spcBef>
                <a:spcPts val="600"/>
              </a:spcBef>
              <a:buFont typeface="Wingdings" panose="05000000000000000000" pitchFamily="2" charset="2"/>
              <a:buChar char="n"/>
              <a:tabLst>
                <a:tab pos="194310" algn="l"/>
              </a:tabLst>
            </a:pPr>
            <a:r>
              <a:rPr lang="ja-JP" altLang="en-US" sz="1300" b="1" dirty="0">
                <a:solidFill>
                  <a:schemeClr val="tx1">
                    <a:lumMod val="75000"/>
                    <a:lumOff val="25000"/>
                  </a:schemeClr>
                </a:solidFill>
                <a:latin typeface="UD デジタル 教科書体 NP" panose="02020400000000000000" pitchFamily="18" charset="-128"/>
                <a:ea typeface="UD デジタル 教科書体 NP" panose="02020400000000000000" pitchFamily="18" charset="-128"/>
                <a:cs typeface="Meiryo UI"/>
              </a:rPr>
              <a:t>学習内容を振り返り、将来の自身の態度・行動について表現する。</a:t>
            </a:r>
            <a:endParaRPr lang="en-US" altLang="ja-JP" sz="1300" b="1" dirty="0">
              <a:solidFill>
                <a:schemeClr val="tx1">
                  <a:lumMod val="75000"/>
                  <a:lumOff val="25000"/>
                </a:schemeClr>
              </a:solidFill>
              <a:latin typeface="UD デジタル 教科書体 NP" panose="02020400000000000000" pitchFamily="18" charset="-128"/>
              <a:ea typeface="UD デジタル 教科書体 NP" panose="02020400000000000000" pitchFamily="18" charset="-128"/>
              <a:cs typeface="Meiryo UI"/>
            </a:endParaRPr>
          </a:p>
        </p:txBody>
      </p:sp>
      <p:sp>
        <p:nvSpPr>
          <p:cNvPr id="2" name="正方形/長方形 1">
            <a:extLst>
              <a:ext uri="{FF2B5EF4-FFF2-40B4-BE49-F238E27FC236}">
                <a16:creationId xmlns:a16="http://schemas.microsoft.com/office/drawing/2014/main" id="{C3BC0953-EF1A-6248-DA99-7A92AB6F6197}"/>
              </a:ext>
            </a:extLst>
          </p:cNvPr>
          <p:cNvSpPr/>
          <p:nvPr/>
        </p:nvSpPr>
        <p:spPr>
          <a:xfrm>
            <a:off x="98252" y="5147473"/>
            <a:ext cx="1496639" cy="676349"/>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spcBef>
                <a:spcPts val="384"/>
              </a:spcBef>
            </a:pPr>
            <a:r>
              <a:rPr lang="ja-JP" altLang="en-US" b="1" spc="-5" dirty="0">
                <a:solidFill>
                  <a:srgbClr val="FFFFFF"/>
                </a:solidFill>
                <a:latin typeface="UD デジタル 教科書体 NP" panose="02020400000000000000" pitchFamily="18" charset="-128"/>
                <a:ea typeface="UD デジタル 教科書体 NP" panose="02020400000000000000" pitchFamily="18" charset="-128"/>
              </a:rPr>
              <a:t> ３ 展開②</a:t>
            </a:r>
          </a:p>
        </p:txBody>
      </p:sp>
      <p:sp>
        <p:nvSpPr>
          <p:cNvPr id="4" name="正方形/長方形 3">
            <a:extLst>
              <a:ext uri="{FF2B5EF4-FFF2-40B4-BE49-F238E27FC236}">
                <a16:creationId xmlns:a16="http://schemas.microsoft.com/office/drawing/2014/main" id="{24FC1066-D3D7-17F2-FB93-988FD4BE7658}"/>
              </a:ext>
            </a:extLst>
          </p:cNvPr>
          <p:cNvSpPr/>
          <p:nvPr/>
        </p:nvSpPr>
        <p:spPr>
          <a:xfrm>
            <a:off x="1629598" y="5146749"/>
            <a:ext cx="4282688" cy="67635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spcBef>
                <a:spcPts val="384"/>
              </a:spcBef>
            </a:pPr>
            <a:endParaRPr lang="ja-JP" altLang="en-US" b="1" dirty="0">
              <a:latin typeface="UD デジタル 教科書体 NP" panose="02020400000000000000" pitchFamily="18" charset="-128"/>
              <a:ea typeface="UD デジタル 教科書体 NP" panose="02020400000000000000" pitchFamily="18" charset="-128"/>
              <a:cs typeface="Meiryo UI"/>
            </a:endParaRPr>
          </a:p>
        </p:txBody>
      </p:sp>
      <p:sp>
        <p:nvSpPr>
          <p:cNvPr id="5" name="object 23">
            <a:extLst>
              <a:ext uri="{FF2B5EF4-FFF2-40B4-BE49-F238E27FC236}">
                <a16:creationId xmlns:a16="http://schemas.microsoft.com/office/drawing/2014/main" id="{82C07C4F-1AB7-E127-A41E-4F37292FE416}"/>
              </a:ext>
            </a:extLst>
          </p:cNvPr>
          <p:cNvSpPr txBox="1"/>
          <p:nvPr/>
        </p:nvSpPr>
        <p:spPr>
          <a:xfrm>
            <a:off x="1686686" y="5280135"/>
            <a:ext cx="4857732" cy="289951"/>
          </a:xfrm>
          <a:prstGeom prst="rect">
            <a:avLst/>
          </a:prstGeom>
        </p:spPr>
        <p:txBody>
          <a:bodyPr vert="horz" wrap="square" lIns="0" tIns="12065" rIns="0" bIns="0" rtlCol="0">
            <a:spAutoFit/>
          </a:bodyPr>
          <a:lstStyle/>
          <a:p>
            <a:pPr marL="193675" indent="-181610">
              <a:lnSpc>
                <a:spcPct val="140000"/>
              </a:lnSpc>
              <a:spcBef>
                <a:spcPts val="600"/>
              </a:spcBef>
              <a:buFont typeface="Wingdings" panose="05000000000000000000" pitchFamily="2" charset="2"/>
              <a:buChar char="n"/>
              <a:tabLst>
                <a:tab pos="194310" algn="l"/>
              </a:tabLst>
            </a:pPr>
            <a:r>
              <a:rPr lang="ja-JP" altLang="en-US" sz="1400" b="1" dirty="0">
                <a:solidFill>
                  <a:schemeClr val="tx1">
                    <a:lumMod val="75000"/>
                    <a:lumOff val="25000"/>
                  </a:schemeClr>
                </a:solidFill>
                <a:latin typeface="UD デジタル 教科書体 NP" panose="02020400000000000000" pitchFamily="18" charset="-128"/>
                <a:ea typeface="UD デジタル 教科書体 NP" panose="02020400000000000000" pitchFamily="18" charset="-128"/>
                <a:cs typeface="Meiryo UI"/>
              </a:rPr>
              <a:t>「ふるさと納税」制度の活用について説明し合う。</a:t>
            </a:r>
            <a:endParaRPr lang="en-US" altLang="ja-JP" sz="1400" b="1" dirty="0">
              <a:solidFill>
                <a:schemeClr val="tx1">
                  <a:lumMod val="75000"/>
                  <a:lumOff val="25000"/>
                </a:schemeClr>
              </a:solidFill>
              <a:latin typeface="UD デジタル 教科書体 NP" panose="02020400000000000000" pitchFamily="18" charset="-128"/>
              <a:ea typeface="UD デジタル 教科書体 NP" panose="02020400000000000000" pitchFamily="18" charset="-128"/>
              <a:cs typeface="Meiryo UI"/>
            </a:endParaRPr>
          </a:p>
        </p:txBody>
      </p:sp>
      <p:sp>
        <p:nvSpPr>
          <p:cNvPr id="7" name="正方形/長方形 6">
            <a:extLst>
              <a:ext uri="{FF2B5EF4-FFF2-40B4-BE49-F238E27FC236}">
                <a16:creationId xmlns:a16="http://schemas.microsoft.com/office/drawing/2014/main" id="{9B6F51C5-4DDD-1334-BB09-632E54214AFD}"/>
              </a:ext>
            </a:extLst>
          </p:cNvPr>
          <p:cNvSpPr/>
          <p:nvPr/>
        </p:nvSpPr>
        <p:spPr>
          <a:xfrm>
            <a:off x="5979413" y="5108074"/>
            <a:ext cx="6084238" cy="71553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spcBef>
                <a:spcPts val="384"/>
              </a:spcBef>
            </a:pPr>
            <a:endParaRPr lang="ja-JP" altLang="en-US" b="1" dirty="0">
              <a:latin typeface="UD デジタル 教科書体 NP" panose="02020400000000000000" pitchFamily="18" charset="-128"/>
              <a:ea typeface="UD デジタル 教科書体 NP" panose="02020400000000000000" pitchFamily="18" charset="-128"/>
              <a:cs typeface="Meiryo UI"/>
            </a:endParaRPr>
          </a:p>
        </p:txBody>
      </p:sp>
      <p:sp>
        <p:nvSpPr>
          <p:cNvPr id="9" name="object 23">
            <a:extLst>
              <a:ext uri="{FF2B5EF4-FFF2-40B4-BE49-F238E27FC236}">
                <a16:creationId xmlns:a16="http://schemas.microsoft.com/office/drawing/2014/main" id="{5737B95C-19EF-35FA-DF31-2A0E1A33FFDB}"/>
              </a:ext>
            </a:extLst>
          </p:cNvPr>
          <p:cNvSpPr txBox="1"/>
          <p:nvPr/>
        </p:nvSpPr>
        <p:spPr>
          <a:xfrm>
            <a:off x="5979413" y="5131583"/>
            <a:ext cx="6025752" cy="668516"/>
          </a:xfrm>
          <a:prstGeom prst="rect">
            <a:avLst/>
          </a:prstGeom>
        </p:spPr>
        <p:txBody>
          <a:bodyPr vert="horz" wrap="square" lIns="0" tIns="12065" rIns="0" bIns="0" rtlCol="0">
            <a:spAutoFit/>
          </a:bodyPr>
          <a:lstStyle/>
          <a:p>
            <a:pPr marL="193675" indent="-181610">
              <a:lnSpc>
                <a:spcPct val="140000"/>
              </a:lnSpc>
              <a:spcBef>
                <a:spcPts val="600"/>
              </a:spcBef>
              <a:buFont typeface="Wingdings" panose="05000000000000000000" pitchFamily="2" charset="2"/>
              <a:buChar char="n"/>
              <a:tabLst>
                <a:tab pos="194310" algn="l"/>
              </a:tabLst>
            </a:pPr>
            <a:r>
              <a:rPr lang="ja-JP" altLang="en-US" sz="1400" b="1" dirty="0">
                <a:solidFill>
                  <a:schemeClr val="tx1">
                    <a:lumMod val="75000"/>
                    <a:lumOff val="25000"/>
                  </a:schemeClr>
                </a:solidFill>
                <a:latin typeface="UD デジタル 教科書体 NP" panose="02020400000000000000" pitchFamily="18" charset="-128"/>
                <a:ea typeface="UD デジタル 教科書体 NP" panose="02020400000000000000" pitchFamily="18" charset="-128"/>
                <a:cs typeface="Meiryo UI"/>
              </a:rPr>
              <a:t>グループで話し合い、互いの考えを比較する。</a:t>
            </a:r>
          </a:p>
          <a:p>
            <a:pPr marL="193675" indent="-181610">
              <a:lnSpc>
                <a:spcPct val="140000"/>
              </a:lnSpc>
              <a:spcBef>
                <a:spcPts val="600"/>
              </a:spcBef>
              <a:buFont typeface="Wingdings" panose="05000000000000000000" pitchFamily="2" charset="2"/>
              <a:buChar char="n"/>
              <a:tabLst>
                <a:tab pos="194310" algn="l"/>
              </a:tabLst>
            </a:pPr>
            <a:r>
              <a:rPr lang="ja-JP" altLang="en-US" sz="1400" b="1" dirty="0">
                <a:solidFill>
                  <a:schemeClr val="tx1">
                    <a:lumMod val="75000"/>
                    <a:lumOff val="25000"/>
                  </a:schemeClr>
                </a:solidFill>
                <a:latin typeface="UD デジタル 教科書体 NP" panose="02020400000000000000" pitchFamily="18" charset="-128"/>
                <a:ea typeface="UD デジタル 教科書体 NP" panose="02020400000000000000" pitchFamily="18" charset="-128"/>
                <a:cs typeface="Meiryo UI"/>
              </a:rPr>
              <a:t>各意見の代表者１名が学級全体に説明を行い、意見の違いを比較する。</a:t>
            </a:r>
            <a:endParaRPr lang="en-US" altLang="ja-JP" sz="1400" b="1" dirty="0">
              <a:solidFill>
                <a:schemeClr val="tx1">
                  <a:lumMod val="75000"/>
                  <a:lumOff val="25000"/>
                </a:schemeClr>
              </a:solidFill>
              <a:latin typeface="UD デジタル 教科書体 NP" panose="02020400000000000000" pitchFamily="18" charset="-128"/>
              <a:ea typeface="UD デジタル 教科書体 NP" panose="02020400000000000000" pitchFamily="18" charset="-128"/>
              <a:cs typeface="Meiryo UI"/>
            </a:endParaRPr>
          </a:p>
        </p:txBody>
      </p:sp>
    </p:spTree>
    <p:extLst>
      <p:ext uri="{BB962C8B-B14F-4D97-AF65-F5344CB8AC3E}">
        <p14:creationId xmlns:p14="http://schemas.microsoft.com/office/powerpoint/2010/main" val="4138646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四角形: 1 つの角を丸める 33">
            <a:extLst>
              <a:ext uri="{FF2B5EF4-FFF2-40B4-BE49-F238E27FC236}">
                <a16:creationId xmlns:a16="http://schemas.microsoft.com/office/drawing/2014/main" id="{52629C00-3CD0-4267-867E-8D3203083230}"/>
              </a:ext>
            </a:extLst>
          </p:cNvPr>
          <p:cNvSpPr/>
          <p:nvPr/>
        </p:nvSpPr>
        <p:spPr>
          <a:xfrm flipH="1">
            <a:off x="-38519" y="8083"/>
            <a:ext cx="12252889" cy="6857999"/>
          </a:xfrm>
          <a:prstGeom prst="round1Rect">
            <a:avLst>
              <a:gd name="adj" fmla="val 48571"/>
            </a:avLst>
          </a:prstGeom>
          <a:pattFill prst="dkUpDiag">
            <a:fgClr>
              <a:schemeClr val="accent6">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UD デジタル 教科書体 NP" panose="02020400000000000000" pitchFamily="18" charset="-128"/>
              <a:ea typeface="UD デジタル 教科書体 NP" panose="02020400000000000000" pitchFamily="18" charset="-128"/>
            </a:endParaRPr>
          </a:p>
        </p:txBody>
      </p:sp>
      <p:sp>
        <p:nvSpPr>
          <p:cNvPr id="3" name="矢印: 五方向 2">
            <a:extLst>
              <a:ext uri="{FF2B5EF4-FFF2-40B4-BE49-F238E27FC236}">
                <a16:creationId xmlns:a16="http://schemas.microsoft.com/office/drawing/2014/main" id="{6D547761-BAC3-4471-AD06-F8393E0DA8D5}"/>
              </a:ext>
            </a:extLst>
          </p:cNvPr>
          <p:cNvSpPr/>
          <p:nvPr/>
        </p:nvSpPr>
        <p:spPr>
          <a:xfrm>
            <a:off x="143943" y="132599"/>
            <a:ext cx="4016994" cy="394282"/>
          </a:xfrm>
          <a:prstGeom prst="homePlat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１．租税教育の充実</a:t>
            </a:r>
            <a:endPar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6" name="矢印: 山形 5">
            <a:extLst>
              <a:ext uri="{FF2B5EF4-FFF2-40B4-BE49-F238E27FC236}">
                <a16:creationId xmlns:a16="http://schemas.microsoft.com/office/drawing/2014/main" id="{83386D2F-4882-4A64-8A93-BF62144ED2D0}"/>
              </a:ext>
            </a:extLst>
          </p:cNvPr>
          <p:cNvSpPr/>
          <p:nvPr/>
        </p:nvSpPr>
        <p:spPr>
          <a:xfrm>
            <a:off x="4032308" y="132599"/>
            <a:ext cx="4127383" cy="394282"/>
          </a:xfrm>
          <a:prstGeom prst="chevron">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２．授業実践の内容</a:t>
            </a:r>
            <a:endPar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8" name="矢印: 山形 7">
            <a:extLst>
              <a:ext uri="{FF2B5EF4-FFF2-40B4-BE49-F238E27FC236}">
                <a16:creationId xmlns:a16="http://schemas.microsoft.com/office/drawing/2014/main" id="{DD2B35C1-9522-4E41-B3B8-45B7C772649F}"/>
              </a:ext>
            </a:extLst>
          </p:cNvPr>
          <p:cNvSpPr/>
          <p:nvPr/>
        </p:nvSpPr>
        <p:spPr>
          <a:xfrm>
            <a:off x="8028263" y="132599"/>
            <a:ext cx="3694584" cy="394282"/>
          </a:xfrm>
          <a:prstGeom prst="chevr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３．</a:t>
            </a:r>
            <a:r>
              <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rPr>
              <a:t>成果と課題</a:t>
            </a:r>
          </a:p>
        </p:txBody>
      </p:sp>
      <p:sp>
        <p:nvSpPr>
          <p:cNvPr id="13" name="四角形: 角を丸くする 12">
            <a:extLst>
              <a:ext uri="{FF2B5EF4-FFF2-40B4-BE49-F238E27FC236}">
                <a16:creationId xmlns:a16="http://schemas.microsoft.com/office/drawing/2014/main" id="{32D782BD-D973-4B66-A58D-6AC005F3C4C7}"/>
              </a:ext>
            </a:extLst>
          </p:cNvPr>
          <p:cNvSpPr/>
          <p:nvPr/>
        </p:nvSpPr>
        <p:spPr>
          <a:xfrm>
            <a:off x="143943" y="560890"/>
            <a:ext cx="1294892" cy="494949"/>
          </a:xfrm>
          <a:prstGeom prst="roundRect">
            <a:avLst/>
          </a:prstGeom>
          <a:solidFill>
            <a:schemeClr val="accent6">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P" panose="02020400000000000000" pitchFamily="18" charset="-128"/>
                <a:ea typeface="UD デジタル 教科書体 NP" panose="02020400000000000000" pitchFamily="18" charset="-128"/>
              </a:rPr>
              <a:t>１　導入</a:t>
            </a:r>
            <a:endParaRPr kumimoji="1" lang="ja-JP" altLang="en-US" sz="2000" dirty="0">
              <a:solidFill>
                <a:schemeClr val="bg1"/>
              </a:solidFill>
              <a:latin typeface="UD デジタル 教科書体 NP" panose="02020400000000000000" pitchFamily="18" charset="-128"/>
              <a:ea typeface="UD デジタル 教科書体 NP" panose="02020400000000000000" pitchFamily="18" charset="-128"/>
            </a:endParaRPr>
          </a:p>
        </p:txBody>
      </p:sp>
      <p:sp>
        <p:nvSpPr>
          <p:cNvPr id="18" name="テキスト ボックス 17">
            <a:extLst>
              <a:ext uri="{FF2B5EF4-FFF2-40B4-BE49-F238E27FC236}">
                <a16:creationId xmlns:a16="http://schemas.microsoft.com/office/drawing/2014/main" id="{3A54ED10-150E-45C1-8290-5AFA4C0F361A}"/>
              </a:ext>
            </a:extLst>
          </p:cNvPr>
          <p:cNvSpPr txBox="1"/>
          <p:nvPr/>
        </p:nvSpPr>
        <p:spPr>
          <a:xfrm>
            <a:off x="143943" y="1096062"/>
            <a:ext cx="5325679" cy="830997"/>
          </a:xfrm>
          <a:prstGeom prst="rect">
            <a:avLst/>
          </a:prstGeom>
          <a:solidFill>
            <a:schemeClr val="bg1"/>
          </a:solidFill>
          <a:ln w="28575">
            <a:solidFill>
              <a:schemeClr val="accent6">
                <a:lumMod val="50000"/>
              </a:schemeClr>
            </a:solidFill>
          </a:ln>
        </p:spPr>
        <p:txBody>
          <a:bodyPr wrap="square">
            <a:spAutoFit/>
          </a:bodyPr>
          <a:lstStyle/>
          <a:p>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１　既習事項を振り返り、市民の願いを実現するために、</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endParaRPr>
          </a:p>
          <a:p>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　市の提案に基づき、市議会で計画や予算を決定して税</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endParaRPr>
          </a:p>
          <a:p>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　金が使われていることを確認。</a:t>
            </a:r>
            <a:endParaRPr lang="en-US" altLang="ja-JP" sz="1600" b="1" dirty="0">
              <a:latin typeface="UD デジタル 教科書体 NP" panose="02020400000000000000" pitchFamily="18" charset="-128"/>
              <a:ea typeface="UD デジタル 教科書体 NP" panose="02020400000000000000" pitchFamily="18" charset="-128"/>
            </a:endParaRPr>
          </a:p>
        </p:txBody>
      </p:sp>
      <p:sp>
        <p:nvSpPr>
          <p:cNvPr id="7" name="二等辺三角形 6">
            <a:extLst>
              <a:ext uri="{FF2B5EF4-FFF2-40B4-BE49-F238E27FC236}">
                <a16:creationId xmlns:a16="http://schemas.microsoft.com/office/drawing/2014/main" id="{38366CC9-0800-407B-8E9A-8A78C531B3FB}"/>
              </a:ext>
            </a:extLst>
          </p:cNvPr>
          <p:cNvSpPr/>
          <p:nvPr/>
        </p:nvSpPr>
        <p:spPr>
          <a:xfrm rot="5400000">
            <a:off x="5594521" y="1250030"/>
            <a:ext cx="276837" cy="276837"/>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 panose="02020400000000000000" pitchFamily="18" charset="-128"/>
              <a:ea typeface="UD デジタル 教科書体 NP" panose="02020400000000000000" pitchFamily="18" charset="-128"/>
            </a:endParaRPr>
          </a:p>
        </p:txBody>
      </p:sp>
      <p:sp>
        <p:nvSpPr>
          <p:cNvPr id="21" name="テキスト ボックス 20">
            <a:extLst>
              <a:ext uri="{FF2B5EF4-FFF2-40B4-BE49-F238E27FC236}">
                <a16:creationId xmlns:a16="http://schemas.microsoft.com/office/drawing/2014/main" id="{105DD6E0-FAFE-460E-9EB9-6B5B670EC092}"/>
              </a:ext>
            </a:extLst>
          </p:cNvPr>
          <p:cNvSpPr txBox="1"/>
          <p:nvPr/>
        </p:nvSpPr>
        <p:spPr>
          <a:xfrm>
            <a:off x="5991187" y="1096062"/>
            <a:ext cx="5532758" cy="584775"/>
          </a:xfrm>
          <a:prstGeom prst="rect">
            <a:avLst/>
          </a:prstGeom>
          <a:solidFill>
            <a:schemeClr val="bg1"/>
          </a:solidFill>
          <a:ln w="28575">
            <a:solidFill>
              <a:schemeClr val="accent6">
                <a:lumMod val="50000"/>
              </a:schemeClr>
            </a:solidFill>
          </a:ln>
        </p:spPr>
        <p:txBody>
          <a:bodyPr wrap="square">
            <a:spAutoFit/>
          </a:bodyPr>
          <a:lstStyle/>
          <a:p>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２　事前アンケートの結果を示し、「ふるさと納税」につ</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endParaRPr>
          </a:p>
          <a:p>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　いての事前認識を確認。</a:t>
            </a:r>
            <a:endParaRPr lang="en-US" altLang="ja-JP" sz="1600" b="1" dirty="0">
              <a:latin typeface="UD デジタル 教科書体 NP" panose="02020400000000000000" pitchFamily="18" charset="-128"/>
              <a:ea typeface="UD デジタル 教科書体 NP" panose="02020400000000000000" pitchFamily="18" charset="-128"/>
            </a:endParaRPr>
          </a:p>
        </p:txBody>
      </p:sp>
      <p:sp>
        <p:nvSpPr>
          <p:cNvPr id="25" name="二等辺三角形 24">
            <a:extLst>
              <a:ext uri="{FF2B5EF4-FFF2-40B4-BE49-F238E27FC236}">
                <a16:creationId xmlns:a16="http://schemas.microsoft.com/office/drawing/2014/main" id="{5A0144F2-83A7-4281-AE03-740B91481FCC}"/>
              </a:ext>
            </a:extLst>
          </p:cNvPr>
          <p:cNvSpPr/>
          <p:nvPr/>
        </p:nvSpPr>
        <p:spPr>
          <a:xfrm rot="10800000">
            <a:off x="8515607" y="1717460"/>
            <a:ext cx="276837" cy="276837"/>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 panose="02020400000000000000" pitchFamily="18" charset="-128"/>
              <a:ea typeface="UD デジタル 教科書体 NP" panose="02020400000000000000" pitchFamily="18" charset="-128"/>
            </a:endParaRPr>
          </a:p>
        </p:txBody>
      </p:sp>
      <p:sp>
        <p:nvSpPr>
          <p:cNvPr id="27" name="テキスト ボックス 26">
            <a:extLst>
              <a:ext uri="{FF2B5EF4-FFF2-40B4-BE49-F238E27FC236}">
                <a16:creationId xmlns:a16="http://schemas.microsoft.com/office/drawing/2014/main" id="{DC3349EB-1A1A-4BF8-871E-3DAD76A7EFFE}"/>
              </a:ext>
            </a:extLst>
          </p:cNvPr>
          <p:cNvSpPr txBox="1"/>
          <p:nvPr/>
        </p:nvSpPr>
        <p:spPr>
          <a:xfrm>
            <a:off x="5991185" y="2050699"/>
            <a:ext cx="5532758" cy="584775"/>
          </a:xfrm>
          <a:prstGeom prst="rect">
            <a:avLst/>
          </a:prstGeom>
          <a:solidFill>
            <a:schemeClr val="bg1"/>
          </a:solidFill>
          <a:ln w="28575">
            <a:solidFill>
              <a:schemeClr val="accent6">
                <a:lumMod val="50000"/>
              </a:schemeClr>
            </a:solidFill>
          </a:ln>
        </p:spPr>
        <p:txBody>
          <a:bodyPr wrap="square">
            <a:spAutoFit/>
          </a:bodyPr>
          <a:lstStyle/>
          <a:p>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３　</a:t>
            </a:r>
            <a:r>
              <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NHK for school </a:t>
            </a:r>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の動画を視聴し、「ふるさと納税」</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endParaRPr>
          </a:p>
          <a:p>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　制度の概要と利点・難点を捉える。</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endParaRPr>
          </a:p>
        </p:txBody>
      </p:sp>
      <p:sp>
        <p:nvSpPr>
          <p:cNvPr id="28" name="二等辺三角形 27">
            <a:extLst>
              <a:ext uri="{FF2B5EF4-FFF2-40B4-BE49-F238E27FC236}">
                <a16:creationId xmlns:a16="http://schemas.microsoft.com/office/drawing/2014/main" id="{AD679232-157C-4713-A461-73E201330A24}"/>
              </a:ext>
            </a:extLst>
          </p:cNvPr>
          <p:cNvSpPr/>
          <p:nvPr/>
        </p:nvSpPr>
        <p:spPr>
          <a:xfrm rot="10800000">
            <a:off x="8559278" y="4644730"/>
            <a:ext cx="276837" cy="276837"/>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 panose="02020400000000000000" pitchFamily="18" charset="-128"/>
              <a:ea typeface="UD デジタル 教科書体 NP" panose="02020400000000000000" pitchFamily="18" charset="-128"/>
            </a:endParaRPr>
          </a:p>
        </p:txBody>
      </p:sp>
      <p:sp>
        <p:nvSpPr>
          <p:cNvPr id="30" name="四角形: 角を丸くする 29">
            <a:extLst>
              <a:ext uri="{FF2B5EF4-FFF2-40B4-BE49-F238E27FC236}">
                <a16:creationId xmlns:a16="http://schemas.microsoft.com/office/drawing/2014/main" id="{94BEF86C-C6C1-4EE6-AB83-D14C9D171381}"/>
              </a:ext>
            </a:extLst>
          </p:cNvPr>
          <p:cNvSpPr/>
          <p:nvPr/>
        </p:nvSpPr>
        <p:spPr>
          <a:xfrm>
            <a:off x="306547" y="5985449"/>
            <a:ext cx="11578904" cy="634141"/>
          </a:xfrm>
          <a:prstGeom prst="roundRect">
            <a:avLst/>
          </a:prstGeom>
          <a:solidFill>
            <a:schemeClr val="accent6">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1"/>
                </a:solidFill>
                <a:latin typeface="UD デジタル 教科書体 NP" panose="02020400000000000000" pitchFamily="18" charset="-128"/>
                <a:ea typeface="UD デジタル 教科書体 NP" panose="02020400000000000000" pitchFamily="18" charset="-128"/>
              </a:rPr>
              <a:t>　将来、納税者の立場になったとき、「ふるさと納税」制度をどう使っていくとよいだろうか。</a:t>
            </a:r>
            <a:endParaRPr kumimoji="1" lang="ja-JP" altLang="en-US" sz="2000" dirty="0">
              <a:solidFill>
                <a:schemeClr val="bg1"/>
              </a:solidFill>
              <a:latin typeface="UD デジタル 教科書体 NP" panose="02020400000000000000" pitchFamily="18" charset="-128"/>
              <a:ea typeface="UD デジタル 教科書体 NP" panose="02020400000000000000" pitchFamily="18" charset="-128"/>
            </a:endParaRPr>
          </a:p>
        </p:txBody>
      </p:sp>
      <p:sp>
        <p:nvSpPr>
          <p:cNvPr id="32" name="フローチャート: 論理積ゲート 31">
            <a:extLst>
              <a:ext uri="{FF2B5EF4-FFF2-40B4-BE49-F238E27FC236}">
                <a16:creationId xmlns:a16="http://schemas.microsoft.com/office/drawing/2014/main" id="{64FE1009-2B9A-41B4-BE72-B792C9CE6FD0}"/>
              </a:ext>
            </a:extLst>
          </p:cNvPr>
          <p:cNvSpPr/>
          <p:nvPr/>
        </p:nvSpPr>
        <p:spPr>
          <a:xfrm rot="16200000">
            <a:off x="750788" y="5413375"/>
            <a:ext cx="293042" cy="856313"/>
          </a:xfrm>
          <a:prstGeom prst="flowChartDela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kumimoji="1" lang="ja-JP" altLang="en-US" sz="1200" b="1" dirty="0">
                <a:latin typeface="UD デジタル 教科書体 NP" panose="02020400000000000000" pitchFamily="18" charset="-128"/>
                <a:ea typeface="UD デジタル 教科書体 NP" panose="02020400000000000000" pitchFamily="18" charset="-128"/>
              </a:rPr>
              <a:t>めあて</a:t>
            </a:r>
          </a:p>
        </p:txBody>
      </p:sp>
      <p:sp>
        <p:nvSpPr>
          <p:cNvPr id="10" name="正方形/長方形 9">
            <a:extLst>
              <a:ext uri="{FF2B5EF4-FFF2-40B4-BE49-F238E27FC236}">
                <a16:creationId xmlns:a16="http://schemas.microsoft.com/office/drawing/2014/main" id="{02E302BD-3400-46AD-82C7-23D3ABADA89C}"/>
              </a:ext>
            </a:extLst>
          </p:cNvPr>
          <p:cNvSpPr/>
          <p:nvPr/>
        </p:nvSpPr>
        <p:spPr>
          <a:xfrm>
            <a:off x="5846351" y="4249534"/>
            <a:ext cx="5979527" cy="430887"/>
          </a:xfrm>
          <a:prstGeom prst="rect">
            <a:avLst/>
          </a:prstGeom>
          <a:noFill/>
        </p:spPr>
        <p:txBody>
          <a:bodyPr wrap="square" lIns="91440" tIns="45720" rIns="91440" bIns="45720">
            <a:spAutoFit/>
          </a:bodyPr>
          <a:lstStyle/>
          <a:p>
            <a:pPr algn="ctr"/>
            <a:r>
              <a:rPr lang="ja-JP" altLang="en-US"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出典：</a:t>
            </a:r>
            <a:r>
              <a:rPr lang="en-US" altLang="ja-JP"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NHK for school </a:t>
            </a:r>
            <a:r>
              <a:rPr lang="ja-JP" altLang="en-US"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アクティブ１０「地域のことは誰が決める？」</a:t>
            </a:r>
            <a:endParaRPr lang="en-US" altLang="ja-JP" sz="1200" b="1" dirty="0">
              <a:ln w="0"/>
              <a:effectLst>
                <a:outerShdw blurRad="38100" dist="19050" dir="2700000" algn="tl" rotWithShape="0">
                  <a:schemeClr val="dk1">
                    <a:alpha val="40000"/>
                  </a:schemeClr>
                </a:outerShdw>
              </a:effectLst>
              <a:highlight>
                <a:srgbClr val="FFFF00"/>
              </a:highlight>
              <a:latin typeface="UD デジタル 教科書体 NP" panose="02020400000000000000" pitchFamily="18" charset="-128"/>
              <a:ea typeface="UD デジタル 教科書体 NP" panose="02020400000000000000" pitchFamily="18" charset="-128"/>
            </a:endParaRPr>
          </a:p>
          <a:p>
            <a:pPr algn="ctr"/>
            <a:r>
              <a:rPr lang="ja-JP" altLang="en-US" sz="10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a:t>
            </a:r>
            <a:r>
              <a:rPr lang="en-US" altLang="ja-JP" sz="10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https://edu.web.nhk/school/watch/bangumi/?das_id=D0005120489_00000</a:t>
            </a:r>
            <a:r>
              <a:rPr lang="ja-JP" altLang="en-US" sz="10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a:t>
            </a:r>
            <a:endParaRPr lang="en-US" altLang="ja-JP" sz="10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endParaRPr>
          </a:p>
        </p:txBody>
      </p:sp>
      <p:pic>
        <p:nvPicPr>
          <p:cNvPr id="11" name="図 10">
            <a:extLst>
              <a:ext uri="{FF2B5EF4-FFF2-40B4-BE49-F238E27FC236}">
                <a16:creationId xmlns:a16="http://schemas.microsoft.com/office/drawing/2014/main" id="{7DE646FD-298D-C87A-3D0C-368812BDA5F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6067" y="2062434"/>
            <a:ext cx="5313555" cy="2798571"/>
          </a:xfrm>
          <a:prstGeom prst="rect">
            <a:avLst/>
          </a:prstGeom>
          <a:ln>
            <a:solidFill>
              <a:schemeClr val="tx1"/>
            </a:solidFill>
          </a:ln>
        </p:spPr>
      </p:pic>
      <p:pic>
        <p:nvPicPr>
          <p:cNvPr id="14" name="図 13">
            <a:extLst>
              <a:ext uri="{FF2B5EF4-FFF2-40B4-BE49-F238E27FC236}">
                <a16:creationId xmlns:a16="http://schemas.microsoft.com/office/drawing/2014/main" id="{27D9FB47-45AB-18ED-CE27-0330EBBE4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184" y="2691915"/>
            <a:ext cx="2822053" cy="1557678"/>
          </a:xfrm>
          <a:prstGeom prst="rect">
            <a:avLst/>
          </a:prstGeom>
          <a:ln>
            <a:solidFill>
              <a:schemeClr val="tx1"/>
            </a:solidFill>
          </a:ln>
        </p:spPr>
      </p:pic>
      <p:pic>
        <p:nvPicPr>
          <p:cNvPr id="16" name="図 15">
            <a:extLst>
              <a:ext uri="{FF2B5EF4-FFF2-40B4-BE49-F238E27FC236}">
                <a16:creationId xmlns:a16="http://schemas.microsoft.com/office/drawing/2014/main" id="{BD4E1BC5-69AF-406E-C4CA-864405B17D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2607" y="2733468"/>
            <a:ext cx="2671336" cy="1474607"/>
          </a:xfrm>
          <a:prstGeom prst="rect">
            <a:avLst/>
          </a:prstGeom>
          <a:ln>
            <a:solidFill>
              <a:schemeClr val="tx1"/>
            </a:solidFill>
          </a:ln>
        </p:spPr>
      </p:pic>
      <p:sp>
        <p:nvSpPr>
          <p:cNvPr id="17" name="テキスト ボックス 16">
            <a:extLst>
              <a:ext uri="{FF2B5EF4-FFF2-40B4-BE49-F238E27FC236}">
                <a16:creationId xmlns:a16="http://schemas.microsoft.com/office/drawing/2014/main" id="{BBF981D1-0C7F-CF2D-E112-EB491275A19A}"/>
              </a:ext>
            </a:extLst>
          </p:cNvPr>
          <p:cNvSpPr txBox="1"/>
          <p:nvPr/>
        </p:nvSpPr>
        <p:spPr>
          <a:xfrm>
            <a:off x="5991184" y="4970977"/>
            <a:ext cx="5532759" cy="584775"/>
          </a:xfrm>
          <a:prstGeom prst="rect">
            <a:avLst/>
          </a:prstGeom>
          <a:solidFill>
            <a:schemeClr val="bg1"/>
          </a:solidFill>
          <a:ln w="28575">
            <a:solidFill>
              <a:schemeClr val="accent6">
                <a:lumMod val="50000"/>
              </a:schemeClr>
            </a:solidFill>
          </a:ln>
        </p:spPr>
        <p:txBody>
          <a:bodyPr wrap="square">
            <a:spAutoFit/>
          </a:bodyPr>
          <a:lstStyle/>
          <a:p>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４　制度の賛否や将来どのように活用していきたいと考え</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endParaRPr>
          </a:p>
          <a:p>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　るか等を問いかける。</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endParaRPr>
          </a:p>
        </p:txBody>
      </p:sp>
      <p:sp>
        <p:nvSpPr>
          <p:cNvPr id="19" name="二等辺三角形 18">
            <a:extLst>
              <a:ext uri="{FF2B5EF4-FFF2-40B4-BE49-F238E27FC236}">
                <a16:creationId xmlns:a16="http://schemas.microsoft.com/office/drawing/2014/main" id="{F9662E76-EAD4-EB2F-D4E3-2D4320BF62A2}"/>
              </a:ext>
            </a:extLst>
          </p:cNvPr>
          <p:cNvSpPr/>
          <p:nvPr/>
        </p:nvSpPr>
        <p:spPr>
          <a:xfrm rot="10800000">
            <a:off x="8575770" y="5615844"/>
            <a:ext cx="276837" cy="276837"/>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 panose="02020400000000000000" pitchFamily="18" charset="-128"/>
              <a:ea typeface="UD デジタル 教科書体 NP" panose="02020400000000000000" pitchFamily="18" charset="-128"/>
            </a:endParaRPr>
          </a:p>
        </p:txBody>
      </p:sp>
      <p:sp>
        <p:nvSpPr>
          <p:cNvPr id="2" name="正方形/長方形 1">
            <a:extLst>
              <a:ext uri="{FF2B5EF4-FFF2-40B4-BE49-F238E27FC236}">
                <a16:creationId xmlns:a16="http://schemas.microsoft.com/office/drawing/2014/main" id="{77DE41AE-05D8-43AA-7766-412BF8CE0772}"/>
              </a:ext>
            </a:extLst>
          </p:cNvPr>
          <p:cNvSpPr/>
          <p:nvPr/>
        </p:nvSpPr>
        <p:spPr>
          <a:xfrm>
            <a:off x="-108169" y="4881327"/>
            <a:ext cx="5979527" cy="276999"/>
          </a:xfrm>
          <a:prstGeom prst="rect">
            <a:avLst/>
          </a:prstGeom>
          <a:noFill/>
        </p:spPr>
        <p:txBody>
          <a:bodyPr wrap="square" lIns="91440" tIns="45720" rIns="91440" bIns="45720">
            <a:spAutoFit/>
          </a:bodyPr>
          <a:lstStyle/>
          <a:p>
            <a:pPr algn="ctr"/>
            <a:r>
              <a:rPr lang="ja-JP" altLang="en-US"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出典：東京書籍　指導書コンテンツライブラリー「教科書図版集」</a:t>
            </a:r>
            <a:endParaRPr lang="en-US" altLang="ja-JP" sz="12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endParaRPr>
          </a:p>
        </p:txBody>
      </p:sp>
    </p:spTree>
    <p:extLst>
      <p:ext uri="{BB962C8B-B14F-4D97-AF65-F5344CB8AC3E}">
        <p14:creationId xmlns:p14="http://schemas.microsoft.com/office/powerpoint/2010/main" val="3842426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四角形: 1 つの角を丸める 33">
            <a:extLst>
              <a:ext uri="{FF2B5EF4-FFF2-40B4-BE49-F238E27FC236}">
                <a16:creationId xmlns:a16="http://schemas.microsoft.com/office/drawing/2014/main" id="{52629C00-3CD0-4267-867E-8D3203083230}"/>
              </a:ext>
            </a:extLst>
          </p:cNvPr>
          <p:cNvSpPr/>
          <p:nvPr/>
        </p:nvSpPr>
        <p:spPr>
          <a:xfrm flipH="1">
            <a:off x="-62506" y="14023"/>
            <a:ext cx="12252889" cy="6857999"/>
          </a:xfrm>
          <a:prstGeom prst="round1Rect">
            <a:avLst>
              <a:gd name="adj" fmla="val 48571"/>
            </a:avLst>
          </a:prstGeom>
          <a:pattFill prst="dkUpDiag">
            <a:fgClr>
              <a:schemeClr val="accent6">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UD デジタル 教科書体 NP" panose="02020400000000000000" pitchFamily="18" charset="-128"/>
              <a:ea typeface="UD デジタル 教科書体 NP" panose="02020400000000000000" pitchFamily="18" charset="-128"/>
            </a:endParaRPr>
          </a:p>
        </p:txBody>
      </p:sp>
      <p:sp>
        <p:nvSpPr>
          <p:cNvPr id="3" name="矢印: 五方向 2">
            <a:extLst>
              <a:ext uri="{FF2B5EF4-FFF2-40B4-BE49-F238E27FC236}">
                <a16:creationId xmlns:a16="http://schemas.microsoft.com/office/drawing/2014/main" id="{6D547761-BAC3-4471-AD06-F8393E0DA8D5}"/>
              </a:ext>
            </a:extLst>
          </p:cNvPr>
          <p:cNvSpPr/>
          <p:nvPr/>
        </p:nvSpPr>
        <p:spPr>
          <a:xfrm>
            <a:off x="143943" y="132599"/>
            <a:ext cx="4016994" cy="394282"/>
          </a:xfrm>
          <a:prstGeom prst="homePlat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１．租税教育の充実</a:t>
            </a:r>
            <a:endPar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6" name="矢印: 山形 5">
            <a:extLst>
              <a:ext uri="{FF2B5EF4-FFF2-40B4-BE49-F238E27FC236}">
                <a16:creationId xmlns:a16="http://schemas.microsoft.com/office/drawing/2014/main" id="{83386D2F-4882-4A64-8A93-BF62144ED2D0}"/>
              </a:ext>
            </a:extLst>
          </p:cNvPr>
          <p:cNvSpPr/>
          <p:nvPr/>
        </p:nvSpPr>
        <p:spPr>
          <a:xfrm>
            <a:off x="4032308" y="132599"/>
            <a:ext cx="4127383" cy="394282"/>
          </a:xfrm>
          <a:prstGeom prst="chevron">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２．授業実践の内容</a:t>
            </a:r>
            <a:endPar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8" name="矢印: 山形 7">
            <a:extLst>
              <a:ext uri="{FF2B5EF4-FFF2-40B4-BE49-F238E27FC236}">
                <a16:creationId xmlns:a16="http://schemas.microsoft.com/office/drawing/2014/main" id="{DD2B35C1-9522-4E41-B3B8-45B7C772649F}"/>
              </a:ext>
            </a:extLst>
          </p:cNvPr>
          <p:cNvSpPr/>
          <p:nvPr/>
        </p:nvSpPr>
        <p:spPr>
          <a:xfrm>
            <a:off x="8028263" y="132599"/>
            <a:ext cx="3694584" cy="394282"/>
          </a:xfrm>
          <a:prstGeom prst="chevr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３．</a:t>
            </a:r>
            <a:r>
              <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rPr>
              <a:t>成果と課題</a:t>
            </a:r>
          </a:p>
        </p:txBody>
      </p:sp>
      <p:sp>
        <p:nvSpPr>
          <p:cNvPr id="13" name="四角形: 角を丸くする 12">
            <a:extLst>
              <a:ext uri="{FF2B5EF4-FFF2-40B4-BE49-F238E27FC236}">
                <a16:creationId xmlns:a16="http://schemas.microsoft.com/office/drawing/2014/main" id="{32D782BD-D973-4B66-A58D-6AC005F3C4C7}"/>
              </a:ext>
            </a:extLst>
          </p:cNvPr>
          <p:cNvSpPr/>
          <p:nvPr/>
        </p:nvSpPr>
        <p:spPr>
          <a:xfrm>
            <a:off x="143943" y="579854"/>
            <a:ext cx="1523492" cy="494949"/>
          </a:xfrm>
          <a:prstGeom prst="roundRect">
            <a:avLst/>
          </a:prstGeom>
          <a:solidFill>
            <a:schemeClr val="accent6">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UD デジタル 教科書体 NP" panose="02020400000000000000" pitchFamily="18" charset="-128"/>
                <a:ea typeface="UD デジタル 教科書体 NP" panose="02020400000000000000" pitchFamily="18" charset="-128"/>
              </a:rPr>
              <a:t>２　展開①</a:t>
            </a:r>
            <a:endParaRPr kumimoji="1" lang="ja-JP" altLang="en-US" sz="2000" dirty="0">
              <a:solidFill>
                <a:schemeClr val="bg1"/>
              </a:solidFill>
              <a:latin typeface="UD デジタル 教科書体 NP" panose="02020400000000000000" pitchFamily="18" charset="-128"/>
              <a:ea typeface="UD デジタル 教科書体 NP" panose="02020400000000000000" pitchFamily="18" charset="-128"/>
            </a:endParaRPr>
          </a:p>
        </p:txBody>
      </p:sp>
      <p:sp>
        <p:nvSpPr>
          <p:cNvPr id="18" name="テキスト ボックス 17">
            <a:extLst>
              <a:ext uri="{FF2B5EF4-FFF2-40B4-BE49-F238E27FC236}">
                <a16:creationId xmlns:a16="http://schemas.microsoft.com/office/drawing/2014/main" id="{3A54ED10-150E-45C1-8290-5AFA4C0F361A}"/>
              </a:ext>
            </a:extLst>
          </p:cNvPr>
          <p:cNvSpPr txBox="1"/>
          <p:nvPr/>
        </p:nvSpPr>
        <p:spPr>
          <a:xfrm>
            <a:off x="143943" y="1106230"/>
            <a:ext cx="4323027" cy="830997"/>
          </a:xfrm>
          <a:prstGeom prst="rect">
            <a:avLst/>
          </a:prstGeom>
          <a:solidFill>
            <a:schemeClr val="bg1"/>
          </a:solidFill>
          <a:ln w="28575">
            <a:solidFill>
              <a:schemeClr val="accent6">
                <a:lumMod val="50000"/>
              </a:schemeClr>
            </a:solidFill>
          </a:ln>
        </p:spPr>
        <p:txBody>
          <a:bodyPr wrap="square">
            <a:spAutoFit/>
          </a:bodyPr>
          <a:lstStyle/>
          <a:p>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　配付資料をもとに、「ふるさと納税」制</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endParaRPr>
          </a:p>
          <a:p>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　度の利点と難点について調べ、わかったこ</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endParaRPr>
          </a:p>
          <a:p>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　とを記録する。</a:t>
            </a:r>
            <a:endParaRPr lang="en-US" altLang="ja-JP" sz="1600" b="1" dirty="0">
              <a:latin typeface="UD デジタル 教科書体 NP" panose="02020400000000000000" pitchFamily="18" charset="-128"/>
              <a:ea typeface="UD デジタル 教科書体 NP" panose="02020400000000000000" pitchFamily="18" charset="-128"/>
            </a:endParaRPr>
          </a:p>
        </p:txBody>
      </p:sp>
      <p:sp>
        <p:nvSpPr>
          <p:cNvPr id="7" name="二等辺三角形 6">
            <a:extLst>
              <a:ext uri="{FF2B5EF4-FFF2-40B4-BE49-F238E27FC236}">
                <a16:creationId xmlns:a16="http://schemas.microsoft.com/office/drawing/2014/main" id="{38366CC9-0800-407B-8E9A-8A78C531B3FB}"/>
              </a:ext>
            </a:extLst>
          </p:cNvPr>
          <p:cNvSpPr/>
          <p:nvPr/>
        </p:nvSpPr>
        <p:spPr>
          <a:xfrm rot="5400000">
            <a:off x="4564207" y="1603330"/>
            <a:ext cx="199910" cy="197419"/>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 panose="02020400000000000000" pitchFamily="18" charset="-128"/>
              <a:ea typeface="UD デジタル 教科書体 NP" panose="02020400000000000000" pitchFamily="18" charset="-128"/>
            </a:endParaRPr>
          </a:p>
        </p:txBody>
      </p:sp>
      <p:sp>
        <p:nvSpPr>
          <p:cNvPr id="10" name="正方形/長方形 9">
            <a:extLst>
              <a:ext uri="{FF2B5EF4-FFF2-40B4-BE49-F238E27FC236}">
                <a16:creationId xmlns:a16="http://schemas.microsoft.com/office/drawing/2014/main" id="{02E302BD-3400-46AD-82C7-23D3ABADA89C}"/>
              </a:ext>
            </a:extLst>
          </p:cNvPr>
          <p:cNvSpPr/>
          <p:nvPr/>
        </p:nvSpPr>
        <p:spPr>
          <a:xfrm>
            <a:off x="4331900" y="6348802"/>
            <a:ext cx="7858483" cy="523220"/>
          </a:xfrm>
          <a:prstGeom prst="rect">
            <a:avLst/>
          </a:prstGeom>
          <a:noFill/>
        </p:spPr>
        <p:txBody>
          <a:bodyPr wrap="square" lIns="91440" tIns="45720" rIns="91440" bIns="45720">
            <a:spAutoFit/>
          </a:bodyPr>
          <a:lstStyle/>
          <a:p>
            <a:pPr algn="ctr"/>
            <a:r>
              <a:rPr lang="ja-JP" altLang="en-US" sz="14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←出典：</a:t>
            </a:r>
            <a:r>
              <a:rPr lang="en-US" altLang="ja-JP" sz="14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NHK</a:t>
            </a:r>
            <a:r>
              <a:rPr lang="ja-JP" altLang="en-US" sz="14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 </a:t>
            </a:r>
            <a:r>
              <a:rPr lang="en-US" altLang="ja-JP" sz="14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NEWS</a:t>
            </a:r>
            <a:r>
              <a:rPr lang="ja-JP" altLang="en-US" sz="14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 </a:t>
            </a:r>
            <a:r>
              <a:rPr lang="en-US" altLang="ja-JP" sz="14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WEB</a:t>
            </a:r>
            <a:r>
              <a:rPr lang="ja-JP" altLang="en-US" sz="14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「ふるさと納税 人気の返礼品に変化</a:t>
            </a:r>
            <a:r>
              <a:rPr lang="en-US" altLang="ja-JP" sz="14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a:t>
            </a:r>
            <a:r>
              <a:rPr lang="ja-JP" altLang="en-US" sz="14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ポイント型返礼品</a:t>
            </a:r>
            <a:r>
              <a:rPr lang="en-US" altLang="ja-JP" sz="14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a:t>
            </a:r>
            <a:r>
              <a:rPr lang="ja-JP" altLang="en-US" sz="14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も登場」</a:t>
            </a:r>
            <a:endParaRPr lang="en-US" altLang="ja-JP" sz="1400" b="1" dirty="0">
              <a:ln w="0"/>
              <a:effectLst>
                <a:outerShdw blurRad="38100" dist="19050" dir="2700000" algn="tl" rotWithShape="0">
                  <a:schemeClr val="dk1">
                    <a:alpha val="40000"/>
                  </a:schemeClr>
                </a:outerShdw>
              </a:effectLst>
              <a:highlight>
                <a:srgbClr val="FFFF00"/>
              </a:highlight>
              <a:latin typeface="UD デジタル 教科書体 NP" panose="02020400000000000000" pitchFamily="18" charset="-128"/>
              <a:ea typeface="UD デジタル 教科書体 NP" panose="02020400000000000000" pitchFamily="18" charset="-128"/>
            </a:endParaRPr>
          </a:p>
          <a:p>
            <a:pPr algn="ctr"/>
            <a:r>
              <a:rPr lang="ja-JP" altLang="en-US" sz="14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a:t>
            </a:r>
            <a:r>
              <a:rPr lang="en-US" altLang="ja-JP" sz="14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https://news.web.nhk/newsweb/na/na-k10014665801000</a:t>
            </a:r>
            <a:r>
              <a:rPr lang="ja-JP" altLang="en-US" sz="14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rPr>
              <a:t>）</a:t>
            </a:r>
            <a:endParaRPr lang="en-US" altLang="ja-JP" sz="1400" b="1" dirty="0">
              <a:ln w="0"/>
              <a:effectLst>
                <a:outerShdw blurRad="38100" dist="19050" dir="2700000" algn="tl" rotWithShape="0">
                  <a:schemeClr val="dk1">
                    <a:alpha val="40000"/>
                  </a:schemeClr>
                </a:outerShdw>
              </a:effectLst>
              <a:latin typeface="UD デジタル 教科書体 NP" panose="02020400000000000000" pitchFamily="18" charset="-128"/>
              <a:ea typeface="UD デジタル 教科書体 NP" panose="02020400000000000000" pitchFamily="18" charset="-128"/>
            </a:endParaRPr>
          </a:p>
        </p:txBody>
      </p:sp>
      <p:pic>
        <p:nvPicPr>
          <p:cNvPr id="14" name="図 13">
            <a:extLst>
              <a:ext uri="{FF2B5EF4-FFF2-40B4-BE49-F238E27FC236}">
                <a16:creationId xmlns:a16="http://schemas.microsoft.com/office/drawing/2014/main" id="{F460945B-0BB5-48CB-B9B1-BC78C77E47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12364" y="926924"/>
            <a:ext cx="3535338" cy="1514105"/>
          </a:xfrm>
          <a:prstGeom prst="rect">
            <a:avLst/>
          </a:prstGeom>
          <a:ln>
            <a:solidFill>
              <a:schemeClr val="tx1"/>
            </a:solidFill>
          </a:ln>
        </p:spPr>
      </p:pic>
      <p:pic>
        <p:nvPicPr>
          <p:cNvPr id="16" name="図 15">
            <a:extLst>
              <a:ext uri="{FF2B5EF4-FFF2-40B4-BE49-F238E27FC236}">
                <a16:creationId xmlns:a16="http://schemas.microsoft.com/office/drawing/2014/main" id="{9670143F-ECC3-45C8-9CAA-0E37E17BAE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46183" y="926925"/>
            <a:ext cx="3595999" cy="1514105"/>
          </a:xfrm>
          <a:prstGeom prst="rect">
            <a:avLst/>
          </a:prstGeom>
          <a:ln>
            <a:solidFill>
              <a:schemeClr val="tx1"/>
            </a:solidFill>
          </a:ln>
        </p:spPr>
      </p:pic>
      <p:sp>
        <p:nvSpPr>
          <p:cNvPr id="29" name="二等辺三角形 28">
            <a:extLst>
              <a:ext uri="{FF2B5EF4-FFF2-40B4-BE49-F238E27FC236}">
                <a16:creationId xmlns:a16="http://schemas.microsoft.com/office/drawing/2014/main" id="{491253AA-8231-461F-85D6-47063D32A690}"/>
              </a:ext>
            </a:extLst>
          </p:cNvPr>
          <p:cNvSpPr/>
          <p:nvPr/>
        </p:nvSpPr>
        <p:spPr>
          <a:xfrm rot="10800000">
            <a:off x="8288338" y="2497958"/>
            <a:ext cx="199910" cy="197419"/>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 panose="02020400000000000000" pitchFamily="18" charset="-128"/>
              <a:ea typeface="UD デジタル 教科書体 NP" panose="02020400000000000000" pitchFamily="18" charset="-128"/>
            </a:endParaRPr>
          </a:p>
        </p:txBody>
      </p:sp>
      <p:sp>
        <p:nvSpPr>
          <p:cNvPr id="31" name="テキスト ボックス 30">
            <a:extLst>
              <a:ext uri="{FF2B5EF4-FFF2-40B4-BE49-F238E27FC236}">
                <a16:creationId xmlns:a16="http://schemas.microsoft.com/office/drawing/2014/main" id="{A9836BE8-C06F-4907-B151-160D7BAAC3D5}"/>
              </a:ext>
            </a:extLst>
          </p:cNvPr>
          <p:cNvSpPr txBox="1"/>
          <p:nvPr/>
        </p:nvSpPr>
        <p:spPr>
          <a:xfrm>
            <a:off x="4793663" y="2752305"/>
            <a:ext cx="7248519" cy="338554"/>
          </a:xfrm>
          <a:prstGeom prst="rect">
            <a:avLst/>
          </a:prstGeom>
          <a:solidFill>
            <a:schemeClr val="bg1"/>
          </a:solidFill>
          <a:ln w="28575">
            <a:solidFill>
              <a:schemeClr val="accent6">
                <a:lumMod val="50000"/>
              </a:schemeClr>
            </a:solidFill>
          </a:ln>
        </p:spPr>
        <p:txBody>
          <a:bodyPr wrap="square">
            <a:spAutoFit/>
          </a:bodyPr>
          <a:lstStyle/>
          <a:p>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　「ふるさと納税」制度を将来どのように活用していくか、説明文を書く。</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endParaRPr>
          </a:p>
        </p:txBody>
      </p:sp>
      <p:pic>
        <p:nvPicPr>
          <p:cNvPr id="24" name="図 23">
            <a:extLst>
              <a:ext uri="{FF2B5EF4-FFF2-40B4-BE49-F238E27FC236}">
                <a16:creationId xmlns:a16="http://schemas.microsoft.com/office/drawing/2014/main" id="{179499BA-8D79-4026-A7CF-F119E91E12F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12364" y="3429000"/>
            <a:ext cx="2936579" cy="2202435"/>
          </a:xfrm>
          <a:prstGeom prst="rect">
            <a:avLst/>
          </a:prstGeom>
          <a:ln>
            <a:solidFill>
              <a:schemeClr val="tx1"/>
            </a:solidFill>
          </a:ln>
        </p:spPr>
      </p:pic>
      <p:sp>
        <p:nvSpPr>
          <p:cNvPr id="2" name="二等辺三角形 1">
            <a:extLst>
              <a:ext uri="{FF2B5EF4-FFF2-40B4-BE49-F238E27FC236}">
                <a16:creationId xmlns:a16="http://schemas.microsoft.com/office/drawing/2014/main" id="{F8220408-4A47-EDAD-46D0-F3B70251D461}"/>
              </a:ext>
            </a:extLst>
          </p:cNvPr>
          <p:cNvSpPr/>
          <p:nvPr/>
        </p:nvSpPr>
        <p:spPr>
          <a:xfrm rot="10800000">
            <a:off x="8288338" y="3135124"/>
            <a:ext cx="199910" cy="197419"/>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 panose="02020400000000000000" pitchFamily="18" charset="-128"/>
              <a:ea typeface="UD デジタル 教科書体 NP" panose="02020400000000000000" pitchFamily="18" charset="-128"/>
            </a:endParaRPr>
          </a:p>
        </p:txBody>
      </p:sp>
      <p:pic>
        <p:nvPicPr>
          <p:cNvPr id="5" name="図 4">
            <a:extLst>
              <a:ext uri="{FF2B5EF4-FFF2-40B4-BE49-F238E27FC236}">
                <a16:creationId xmlns:a16="http://schemas.microsoft.com/office/drawing/2014/main" id="{10F6E575-D8F8-FC8A-73F2-3491E80373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8444" y="3400803"/>
            <a:ext cx="4163737" cy="1227579"/>
          </a:xfrm>
          <a:prstGeom prst="rect">
            <a:avLst/>
          </a:prstGeom>
          <a:ln>
            <a:solidFill>
              <a:schemeClr val="tx1"/>
            </a:solidFill>
          </a:ln>
        </p:spPr>
      </p:pic>
      <p:pic>
        <p:nvPicPr>
          <p:cNvPr id="12" name="図 11">
            <a:extLst>
              <a:ext uri="{FF2B5EF4-FFF2-40B4-BE49-F238E27FC236}">
                <a16:creationId xmlns:a16="http://schemas.microsoft.com/office/drawing/2014/main" id="{718EE662-4E38-EBAA-431B-C87B5DF5925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878444" y="4755853"/>
            <a:ext cx="4133113" cy="1410054"/>
          </a:xfrm>
          <a:prstGeom prst="rect">
            <a:avLst/>
          </a:prstGeom>
          <a:ln>
            <a:solidFill>
              <a:schemeClr val="tx1"/>
            </a:solidFill>
          </a:ln>
        </p:spPr>
      </p:pic>
      <p:pic>
        <p:nvPicPr>
          <p:cNvPr id="17" name="図 16">
            <a:extLst>
              <a:ext uri="{FF2B5EF4-FFF2-40B4-BE49-F238E27FC236}">
                <a16:creationId xmlns:a16="http://schemas.microsoft.com/office/drawing/2014/main" id="{200499AB-BD66-411A-0170-CE2978F67F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943" y="1984945"/>
            <a:ext cx="4230423" cy="2379612"/>
          </a:xfrm>
          <a:prstGeom prst="rect">
            <a:avLst/>
          </a:prstGeom>
          <a:ln>
            <a:solidFill>
              <a:schemeClr val="tx1"/>
            </a:solidFill>
          </a:ln>
        </p:spPr>
      </p:pic>
      <p:pic>
        <p:nvPicPr>
          <p:cNvPr id="21" name="図 20">
            <a:extLst>
              <a:ext uri="{FF2B5EF4-FFF2-40B4-BE49-F238E27FC236}">
                <a16:creationId xmlns:a16="http://schemas.microsoft.com/office/drawing/2014/main" id="{4638B62A-9F98-F876-4AC8-3F70634509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943" y="4464365"/>
            <a:ext cx="4230421" cy="2379612"/>
          </a:xfrm>
          <a:prstGeom prst="rect">
            <a:avLst/>
          </a:prstGeom>
          <a:ln>
            <a:solidFill>
              <a:schemeClr val="tx1"/>
            </a:solidFill>
          </a:ln>
        </p:spPr>
      </p:pic>
    </p:spTree>
    <p:extLst>
      <p:ext uri="{BB962C8B-B14F-4D97-AF65-F5344CB8AC3E}">
        <p14:creationId xmlns:p14="http://schemas.microsoft.com/office/powerpoint/2010/main" val="4026119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四角形: 1 つの角を丸める 33">
            <a:extLst>
              <a:ext uri="{FF2B5EF4-FFF2-40B4-BE49-F238E27FC236}">
                <a16:creationId xmlns:a16="http://schemas.microsoft.com/office/drawing/2014/main" id="{52629C00-3CD0-4267-867E-8D3203083230}"/>
              </a:ext>
            </a:extLst>
          </p:cNvPr>
          <p:cNvSpPr/>
          <p:nvPr/>
        </p:nvSpPr>
        <p:spPr>
          <a:xfrm flipH="1">
            <a:off x="-62506" y="-2755"/>
            <a:ext cx="12252889" cy="6857999"/>
          </a:xfrm>
          <a:prstGeom prst="round1Rect">
            <a:avLst>
              <a:gd name="adj" fmla="val 48571"/>
            </a:avLst>
          </a:prstGeom>
          <a:pattFill prst="dkUpDiag">
            <a:fgClr>
              <a:schemeClr val="accent6">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UD デジタル 教科書体 NP" panose="02020400000000000000" pitchFamily="18" charset="-128"/>
              <a:ea typeface="UD デジタル 教科書体 NP" panose="02020400000000000000" pitchFamily="18" charset="-128"/>
            </a:endParaRPr>
          </a:p>
        </p:txBody>
      </p:sp>
      <p:sp>
        <p:nvSpPr>
          <p:cNvPr id="3" name="矢印: 五方向 2">
            <a:extLst>
              <a:ext uri="{FF2B5EF4-FFF2-40B4-BE49-F238E27FC236}">
                <a16:creationId xmlns:a16="http://schemas.microsoft.com/office/drawing/2014/main" id="{6D547761-BAC3-4471-AD06-F8393E0DA8D5}"/>
              </a:ext>
            </a:extLst>
          </p:cNvPr>
          <p:cNvSpPr/>
          <p:nvPr/>
        </p:nvSpPr>
        <p:spPr>
          <a:xfrm>
            <a:off x="143943" y="132599"/>
            <a:ext cx="4016994" cy="394282"/>
          </a:xfrm>
          <a:prstGeom prst="homePlat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１．租税教育の充実</a:t>
            </a:r>
            <a:endPar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6" name="矢印: 山形 5">
            <a:extLst>
              <a:ext uri="{FF2B5EF4-FFF2-40B4-BE49-F238E27FC236}">
                <a16:creationId xmlns:a16="http://schemas.microsoft.com/office/drawing/2014/main" id="{83386D2F-4882-4A64-8A93-BF62144ED2D0}"/>
              </a:ext>
            </a:extLst>
          </p:cNvPr>
          <p:cNvSpPr/>
          <p:nvPr/>
        </p:nvSpPr>
        <p:spPr>
          <a:xfrm>
            <a:off x="4032308" y="132599"/>
            <a:ext cx="4127383" cy="394282"/>
          </a:xfrm>
          <a:prstGeom prst="chevron">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２．授業実践の内容</a:t>
            </a:r>
            <a:endPar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8" name="矢印: 山形 7">
            <a:extLst>
              <a:ext uri="{FF2B5EF4-FFF2-40B4-BE49-F238E27FC236}">
                <a16:creationId xmlns:a16="http://schemas.microsoft.com/office/drawing/2014/main" id="{DD2B35C1-9522-4E41-B3B8-45B7C772649F}"/>
              </a:ext>
            </a:extLst>
          </p:cNvPr>
          <p:cNvSpPr/>
          <p:nvPr/>
        </p:nvSpPr>
        <p:spPr>
          <a:xfrm>
            <a:off x="8028263" y="132599"/>
            <a:ext cx="3694584" cy="394282"/>
          </a:xfrm>
          <a:prstGeom prst="chevr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P" panose="02020400000000000000" pitchFamily="18" charset="-128"/>
                <a:ea typeface="UD デジタル 教科書体 NP" panose="02020400000000000000" pitchFamily="18" charset="-128"/>
              </a:rPr>
              <a:t>３．</a:t>
            </a:r>
            <a:r>
              <a:rPr kumimoji="1" lang="ja-JP" altLang="en-US" b="1" dirty="0">
                <a:solidFill>
                  <a:schemeClr val="tx1"/>
                </a:solidFill>
                <a:latin typeface="UD デジタル 教科書体 NP" panose="02020400000000000000" pitchFamily="18" charset="-128"/>
                <a:ea typeface="UD デジタル 教科書体 NP" panose="02020400000000000000" pitchFamily="18" charset="-128"/>
              </a:rPr>
              <a:t>成果と課題</a:t>
            </a:r>
          </a:p>
        </p:txBody>
      </p:sp>
      <p:sp>
        <p:nvSpPr>
          <p:cNvPr id="13" name="四角形: 角を丸くする 12">
            <a:extLst>
              <a:ext uri="{FF2B5EF4-FFF2-40B4-BE49-F238E27FC236}">
                <a16:creationId xmlns:a16="http://schemas.microsoft.com/office/drawing/2014/main" id="{32D782BD-D973-4B66-A58D-6AC005F3C4C7}"/>
              </a:ext>
            </a:extLst>
          </p:cNvPr>
          <p:cNvSpPr/>
          <p:nvPr/>
        </p:nvSpPr>
        <p:spPr>
          <a:xfrm>
            <a:off x="143942" y="560094"/>
            <a:ext cx="1510045" cy="494949"/>
          </a:xfrm>
          <a:prstGeom prst="roundRect">
            <a:avLst/>
          </a:prstGeom>
          <a:solidFill>
            <a:schemeClr val="accent6">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UD デジタル 教科書体 NP" panose="02020400000000000000" pitchFamily="18" charset="-128"/>
                <a:ea typeface="UD デジタル 教科書体 NP" panose="02020400000000000000" pitchFamily="18" charset="-128"/>
              </a:rPr>
              <a:t>３　展開②</a:t>
            </a:r>
            <a:endParaRPr kumimoji="1" lang="ja-JP" altLang="en-US" sz="2000" dirty="0">
              <a:solidFill>
                <a:schemeClr val="bg1"/>
              </a:solidFill>
              <a:latin typeface="UD デジタル 教科書体 NP" panose="02020400000000000000" pitchFamily="18" charset="-128"/>
              <a:ea typeface="UD デジタル 教科書体 NP" panose="02020400000000000000" pitchFamily="18" charset="-128"/>
            </a:endParaRPr>
          </a:p>
        </p:txBody>
      </p:sp>
      <p:sp>
        <p:nvSpPr>
          <p:cNvPr id="18" name="テキスト ボックス 17">
            <a:extLst>
              <a:ext uri="{FF2B5EF4-FFF2-40B4-BE49-F238E27FC236}">
                <a16:creationId xmlns:a16="http://schemas.microsoft.com/office/drawing/2014/main" id="{3A54ED10-150E-45C1-8290-5AFA4C0F361A}"/>
              </a:ext>
            </a:extLst>
          </p:cNvPr>
          <p:cNvSpPr txBox="1"/>
          <p:nvPr/>
        </p:nvSpPr>
        <p:spPr>
          <a:xfrm>
            <a:off x="143944" y="1088256"/>
            <a:ext cx="7884320" cy="338554"/>
          </a:xfrm>
          <a:prstGeom prst="rect">
            <a:avLst/>
          </a:prstGeom>
          <a:solidFill>
            <a:schemeClr val="bg1"/>
          </a:solidFill>
          <a:ln w="28575">
            <a:solidFill>
              <a:schemeClr val="accent6">
                <a:lumMod val="50000"/>
              </a:schemeClr>
            </a:solidFill>
          </a:ln>
        </p:spPr>
        <p:txBody>
          <a:bodyPr wrap="square">
            <a:spAutoFit/>
          </a:bodyPr>
          <a:lstStyle/>
          <a:p>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　「ふるさと納税」制度を将来どのように活用していくか、グループで話し合う。</a:t>
            </a:r>
            <a:endParaRPr lang="en-US" altLang="ja-JP" sz="1600" b="1" dirty="0">
              <a:latin typeface="UD デジタル 教科書体 NP" panose="02020400000000000000" pitchFamily="18" charset="-128"/>
              <a:ea typeface="UD デジタル 教科書体 NP" panose="02020400000000000000" pitchFamily="18" charset="-128"/>
            </a:endParaRPr>
          </a:p>
        </p:txBody>
      </p:sp>
      <p:sp>
        <p:nvSpPr>
          <p:cNvPr id="20" name="二等辺三角形 19">
            <a:extLst>
              <a:ext uri="{FF2B5EF4-FFF2-40B4-BE49-F238E27FC236}">
                <a16:creationId xmlns:a16="http://schemas.microsoft.com/office/drawing/2014/main" id="{71A7819B-8EC2-482D-939F-F5383CD7C5EC}"/>
              </a:ext>
            </a:extLst>
          </p:cNvPr>
          <p:cNvSpPr/>
          <p:nvPr/>
        </p:nvSpPr>
        <p:spPr>
          <a:xfrm rot="5400000">
            <a:off x="3629951" y="4059754"/>
            <a:ext cx="236822" cy="234001"/>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 panose="02020400000000000000" pitchFamily="18" charset="-128"/>
              <a:ea typeface="UD デジタル 教科書体 NP" panose="02020400000000000000" pitchFamily="18" charset="-128"/>
            </a:endParaRPr>
          </a:p>
        </p:txBody>
      </p:sp>
      <p:pic>
        <p:nvPicPr>
          <p:cNvPr id="12" name="図 11">
            <a:extLst>
              <a:ext uri="{FF2B5EF4-FFF2-40B4-BE49-F238E27FC236}">
                <a16:creationId xmlns:a16="http://schemas.microsoft.com/office/drawing/2014/main" id="{C424D549-34A5-4212-8F30-2C444ED3DEA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86105" y="1501185"/>
            <a:ext cx="7164833" cy="1590003"/>
          </a:xfrm>
          <a:prstGeom prst="rect">
            <a:avLst/>
          </a:prstGeom>
          <a:ln>
            <a:solidFill>
              <a:schemeClr val="tx1"/>
            </a:solidFill>
          </a:ln>
        </p:spPr>
      </p:pic>
      <p:pic>
        <p:nvPicPr>
          <p:cNvPr id="23" name="図 22">
            <a:extLst>
              <a:ext uri="{FF2B5EF4-FFF2-40B4-BE49-F238E27FC236}">
                <a16:creationId xmlns:a16="http://schemas.microsoft.com/office/drawing/2014/main" id="{24CBDF26-FFF3-42C9-9CC1-2D97A7B15B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86104" y="3272452"/>
            <a:ext cx="7164834" cy="1154702"/>
          </a:xfrm>
          <a:prstGeom prst="rect">
            <a:avLst/>
          </a:prstGeom>
          <a:ln>
            <a:solidFill>
              <a:schemeClr val="tx1"/>
            </a:solidFill>
          </a:ln>
        </p:spPr>
      </p:pic>
      <p:sp>
        <p:nvSpPr>
          <p:cNvPr id="27" name="テキスト ボックス 26">
            <a:extLst>
              <a:ext uri="{FF2B5EF4-FFF2-40B4-BE49-F238E27FC236}">
                <a16:creationId xmlns:a16="http://schemas.microsoft.com/office/drawing/2014/main" id="{41011FF7-895B-40F9-95F3-0E21079DC86A}"/>
              </a:ext>
            </a:extLst>
          </p:cNvPr>
          <p:cNvSpPr txBox="1"/>
          <p:nvPr/>
        </p:nvSpPr>
        <p:spPr>
          <a:xfrm>
            <a:off x="143943" y="4768670"/>
            <a:ext cx="8674380" cy="338554"/>
          </a:xfrm>
          <a:prstGeom prst="rect">
            <a:avLst/>
          </a:prstGeom>
          <a:solidFill>
            <a:schemeClr val="bg1"/>
          </a:solidFill>
          <a:ln w="28575">
            <a:solidFill>
              <a:schemeClr val="accent6">
                <a:lumMod val="50000"/>
              </a:schemeClr>
            </a:solidFill>
          </a:ln>
        </p:spPr>
        <p:txBody>
          <a:bodyPr wrap="square">
            <a:spAutoFit/>
          </a:bodyPr>
          <a:lstStyle/>
          <a:p>
            <a:r>
              <a:rPr lang="ja-JP" altLang="en-US"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rPr>
              <a:t>■　同じような意見の児童のうち代表１名が学級全体に説明を行い、意見の違いを比較する。</a:t>
            </a:r>
            <a:endParaRPr lang="en-US" altLang="ja-JP" sz="1600" b="1" dirty="0">
              <a:solidFill>
                <a:schemeClr val="accent6">
                  <a:lumMod val="50000"/>
                </a:schemeClr>
              </a:solidFill>
              <a:latin typeface="UD デジタル 教科書体 NP" panose="02020400000000000000" pitchFamily="18" charset="-128"/>
              <a:ea typeface="UD デジタル 教科書体 NP" panose="02020400000000000000" pitchFamily="18" charset="-128"/>
            </a:endParaRPr>
          </a:p>
        </p:txBody>
      </p:sp>
      <p:sp>
        <p:nvSpPr>
          <p:cNvPr id="28" name="二等辺三角形 27">
            <a:extLst>
              <a:ext uri="{FF2B5EF4-FFF2-40B4-BE49-F238E27FC236}">
                <a16:creationId xmlns:a16="http://schemas.microsoft.com/office/drawing/2014/main" id="{28798F28-E04E-4CDB-94C2-2B66A4A82A24}"/>
              </a:ext>
            </a:extLst>
          </p:cNvPr>
          <p:cNvSpPr/>
          <p:nvPr/>
        </p:nvSpPr>
        <p:spPr>
          <a:xfrm rot="10800000">
            <a:off x="5046912" y="4480390"/>
            <a:ext cx="236822" cy="234001"/>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 panose="02020400000000000000" pitchFamily="18" charset="-128"/>
              <a:ea typeface="UD デジタル 教科書体 NP" panose="02020400000000000000" pitchFamily="18" charset="-128"/>
            </a:endParaRPr>
          </a:p>
        </p:txBody>
      </p:sp>
      <p:pic>
        <p:nvPicPr>
          <p:cNvPr id="5" name="図 4">
            <a:extLst>
              <a:ext uri="{FF2B5EF4-FFF2-40B4-BE49-F238E27FC236}">
                <a16:creationId xmlns:a16="http://schemas.microsoft.com/office/drawing/2014/main" id="{4E078F15-493F-4677-A85E-9574A574DE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944" y="1520772"/>
            <a:ext cx="3849864" cy="2887398"/>
          </a:xfrm>
          <a:prstGeom prst="rect">
            <a:avLst/>
          </a:prstGeom>
          <a:ln>
            <a:solidFill>
              <a:schemeClr val="tx1"/>
            </a:solidFill>
          </a:ln>
        </p:spPr>
      </p:pic>
      <p:pic>
        <p:nvPicPr>
          <p:cNvPr id="10" name="図 9">
            <a:extLst>
              <a:ext uri="{FF2B5EF4-FFF2-40B4-BE49-F238E27FC236}">
                <a16:creationId xmlns:a16="http://schemas.microsoft.com/office/drawing/2014/main" id="{BFC9742E-26C6-1E48-3B31-CDF5AF0A63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0386" y="5140437"/>
            <a:ext cx="6081493" cy="1695095"/>
          </a:xfrm>
          <a:prstGeom prst="rect">
            <a:avLst/>
          </a:prstGeom>
          <a:ln>
            <a:solidFill>
              <a:schemeClr val="tx1"/>
            </a:solidFill>
          </a:ln>
        </p:spPr>
      </p:pic>
      <p:pic>
        <p:nvPicPr>
          <p:cNvPr id="14" name="図 13">
            <a:extLst>
              <a:ext uri="{FF2B5EF4-FFF2-40B4-BE49-F238E27FC236}">
                <a16:creationId xmlns:a16="http://schemas.microsoft.com/office/drawing/2014/main" id="{7176A0AA-09A9-AC31-9CE0-5DF16038E6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24771" y="4480390"/>
            <a:ext cx="3071196" cy="2303397"/>
          </a:xfrm>
          <a:prstGeom prst="rect">
            <a:avLst/>
          </a:prstGeom>
          <a:ln>
            <a:solidFill>
              <a:schemeClr val="tx1"/>
            </a:solidFill>
          </a:ln>
        </p:spPr>
      </p:pic>
    </p:spTree>
    <p:extLst>
      <p:ext uri="{BB962C8B-B14F-4D97-AF65-F5344CB8AC3E}">
        <p14:creationId xmlns:p14="http://schemas.microsoft.com/office/powerpoint/2010/main" val="2893722194"/>
      </p:ext>
    </p:extLst>
  </p:cSld>
  <p:clrMapOvr>
    <a:masterClrMapping/>
  </p:clrMapOvr>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8a241f6a7f9aeaef788d7d62d57b1c4b">
  <xsd:schema xmlns:xsd="http://www.w3.org/2001/XMLSchema" xmlns:xs="http://www.w3.org/2001/XMLSchema" xmlns:p="http://schemas.microsoft.com/office/2006/metadata/properties" xmlns:ns2="8fe4d1f7-9dac-473b-bde5-951e1cbc35f9" targetNamespace="http://schemas.microsoft.com/office/2006/metadata/properties" ma:root="true" ma:fieldsID="807f183524838323c146851159054393"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Props1.xml><?xml version="1.0" encoding="utf-8"?>
<ds:datastoreItem xmlns:ds="http://schemas.openxmlformats.org/officeDocument/2006/customXml" ds:itemID="{F22E9233-A703-4C28-B870-995CB5B69FCD}"/>
</file>

<file path=customXml/itemProps2.xml><?xml version="1.0" encoding="utf-8"?>
<ds:datastoreItem xmlns:ds="http://schemas.openxmlformats.org/officeDocument/2006/customXml" ds:itemID="{6F2A4E75-954E-4C12-9DFA-EA748CE9D76D}"/>
</file>

<file path=customXml/itemProps3.xml><?xml version="1.0" encoding="utf-8"?>
<ds:datastoreItem xmlns:ds="http://schemas.openxmlformats.org/officeDocument/2006/customXml" ds:itemID="{9A681291-4D54-48A1-A403-82C015B8E017}"/>
</file>

<file path=docProps/app.xml><?xml version="1.0" encoding="utf-8"?>
<Properties xmlns="http://schemas.openxmlformats.org/officeDocument/2006/extended-properties" xmlns:vt="http://schemas.openxmlformats.org/officeDocument/2006/docPropsVTypes">
  <Template>Wisp</Template>
  <TotalTime>0</TotalTime>
  <Words>3466</Words>
  <Application>Microsoft Office PowerPoint</Application>
  <PresentationFormat>ワイド画面</PresentationFormat>
  <Paragraphs>266</Paragraphs>
  <Slides>13</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13</vt:i4>
      </vt:variant>
    </vt:vector>
  </HeadingPairs>
  <TitlesOfParts>
    <vt:vector size="23" baseType="lpstr">
      <vt:lpstr>BIZ UDPゴシック</vt:lpstr>
      <vt:lpstr>Meiryo UI</vt:lpstr>
      <vt:lpstr>UD デジタル 教科書体 NK-B</vt:lpstr>
      <vt:lpstr>UD デジタル 教科書体 NP</vt:lpstr>
      <vt:lpstr>游ゴシック</vt:lpstr>
      <vt:lpstr>Arial</vt:lpstr>
      <vt:lpstr>Century Gothic</vt:lpstr>
      <vt:lpstr>Wingdings</vt:lpstr>
      <vt:lpstr>Wingdings 3</vt:lpstr>
      <vt:lpstr>ウィスプ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2025-02-21T03:44:08Z</dcterms:created>
  <dcterms:modified xsi:type="dcterms:W3CDTF">2026-01-28T08:07:56Z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