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charts/chart1.xml" ContentType="application/vnd.openxmlformats-officedocument.drawingml.chart+xml"/>
  <Override PartName="/ppt/theme/themeOverride1.xml" ContentType="application/vnd.openxmlformats-officedocument.themeOverride+xml"/>
  <Override PartName="/ppt/tags/tag2.xml" ContentType="application/vnd.openxmlformats-officedocument.presentationml.tags+xml"/>
  <Override PartName="/ppt/charts/chart2.xml" ContentType="application/vnd.openxmlformats-officedocument.drawingml.chart+xml"/>
  <Override PartName="/ppt/theme/themeOverride2.xml" ContentType="application/vnd.openxmlformats-officedocument.themeOverr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4"/>
    <p:sldMasterId id="2147483672" r:id="rId5"/>
  </p:sldMasterIdLst>
  <p:notesMasterIdLst>
    <p:notesMasterId r:id="rId25"/>
  </p:notesMasterIdLst>
  <p:sldIdLst>
    <p:sldId id="256" r:id="rId6"/>
    <p:sldId id="274" r:id="rId7"/>
    <p:sldId id="279" r:id="rId8"/>
    <p:sldId id="305" r:id="rId9"/>
    <p:sldId id="325" r:id="rId10"/>
    <p:sldId id="344" r:id="rId11"/>
    <p:sldId id="346" r:id="rId12"/>
    <p:sldId id="330" r:id="rId13"/>
    <p:sldId id="355" r:id="rId14"/>
    <p:sldId id="331" r:id="rId15"/>
    <p:sldId id="332" r:id="rId16"/>
    <p:sldId id="348" r:id="rId17"/>
    <p:sldId id="334" r:id="rId18"/>
    <p:sldId id="341" r:id="rId19"/>
    <p:sldId id="342" r:id="rId20"/>
    <p:sldId id="343" r:id="rId21"/>
    <p:sldId id="336" r:id="rId22"/>
    <p:sldId id="338" r:id="rId23"/>
    <p:sldId id="339" r:id="rId24"/>
  </p:sldIdLst>
  <p:sldSz cx="9144000" cy="6858000" type="screen4x3"/>
  <p:notesSz cx="6735763" cy="9866313"/>
  <p:defaultTextStyle>
    <a:defPPr>
      <a:defRPr lang="ja-JP"/>
    </a:defPPr>
    <a:lvl1pPr algn="l" rtl="0" eaLnBrk="0" fontAlgn="base" hangingPunct="0">
      <a:spcBef>
        <a:spcPct val="0"/>
      </a:spcBef>
      <a:spcAft>
        <a:spcPct val="0"/>
      </a:spcAft>
      <a:defRPr kumimoji="1" sz="2400" kern="1200">
        <a:solidFill>
          <a:schemeClr val="tx1"/>
        </a:solidFill>
        <a:latin typeface="Times" panose="02020603050405020304" pitchFamily="18" charset="0"/>
        <a:ea typeface="ＭＳ ゴシック" panose="020B0609070205080204" pitchFamily="49" charset="-128"/>
        <a:cs typeface="+mn-cs"/>
      </a:defRPr>
    </a:lvl1pPr>
    <a:lvl2pPr marL="457200" algn="l" rtl="0" eaLnBrk="0" fontAlgn="base" hangingPunct="0">
      <a:spcBef>
        <a:spcPct val="0"/>
      </a:spcBef>
      <a:spcAft>
        <a:spcPct val="0"/>
      </a:spcAft>
      <a:defRPr kumimoji="1" sz="2400" kern="1200">
        <a:solidFill>
          <a:schemeClr val="tx1"/>
        </a:solidFill>
        <a:latin typeface="Times" panose="02020603050405020304" pitchFamily="18" charset="0"/>
        <a:ea typeface="ＭＳ ゴシック" panose="020B0609070205080204" pitchFamily="49" charset="-128"/>
        <a:cs typeface="+mn-cs"/>
      </a:defRPr>
    </a:lvl2pPr>
    <a:lvl3pPr marL="914400" algn="l" rtl="0" eaLnBrk="0" fontAlgn="base" hangingPunct="0">
      <a:spcBef>
        <a:spcPct val="0"/>
      </a:spcBef>
      <a:spcAft>
        <a:spcPct val="0"/>
      </a:spcAft>
      <a:defRPr kumimoji="1" sz="2400" kern="1200">
        <a:solidFill>
          <a:schemeClr val="tx1"/>
        </a:solidFill>
        <a:latin typeface="Times" panose="02020603050405020304" pitchFamily="18" charset="0"/>
        <a:ea typeface="ＭＳ ゴシック" panose="020B0609070205080204" pitchFamily="49" charset="-128"/>
        <a:cs typeface="+mn-cs"/>
      </a:defRPr>
    </a:lvl3pPr>
    <a:lvl4pPr marL="1371600" algn="l" rtl="0" eaLnBrk="0" fontAlgn="base" hangingPunct="0">
      <a:spcBef>
        <a:spcPct val="0"/>
      </a:spcBef>
      <a:spcAft>
        <a:spcPct val="0"/>
      </a:spcAft>
      <a:defRPr kumimoji="1" sz="2400" kern="1200">
        <a:solidFill>
          <a:schemeClr val="tx1"/>
        </a:solidFill>
        <a:latin typeface="Times" panose="02020603050405020304" pitchFamily="18" charset="0"/>
        <a:ea typeface="ＭＳ ゴシック" panose="020B0609070205080204" pitchFamily="49" charset="-128"/>
        <a:cs typeface="+mn-cs"/>
      </a:defRPr>
    </a:lvl4pPr>
    <a:lvl5pPr marL="1828800" algn="l" rtl="0" eaLnBrk="0" fontAlgn="base" hangingPunct="0">
      <a:spcBef>
        <a:spcPct val="0"/>
      </a:spcBef>
      <a:spcAft>
        <a:spcPct val="0"/>
      </a:spcAft>
      <a:defRPr kumimoji="1" sz="2400" kern="1200">
        <a:solidFill>
          <a:schemeClr val="tx1"/>
        </a:solidFill>
        <a:latin typeface="Times" panose="02020603050405020304" pitchFamily="18" charset="0"/>
        <a:ea typeface="ＭＳ ゴシック" panose="020B0609070205080204" pitchFamily="49" charset="-128"/>
        <a:cs typeface="+mn-cs"/>
      </a:defRPr>
    </a:lvl5pPr>
    <a:lvl6pPr marL="2286000" algn="l" defTabSz="914400" rtl="0" eaLnBrk="1" latinLnBrk="0" hangingPunct="1">
      <a:defRPr kumimoji="1" sz="2400" kern="1200">
        <a:solidFill>
          <a:schemeClr val="tx1"/>
        </a:solidFill>
        <a:latin typeface="Times" panose="02020603050405020304" pitchFamily="18" charset="0"/>
        <a:ea typeface="ＭＳ ゴシック" panose="020B0609070205080204" pitchFamily="49" charset="-128"/>
        <a:cs typeface="+mn-cs"/>
      </a:defRPr>
    </a:lvl6pPr>
    <a:lvl7pPr marL="2743200" algn="l" defTabSz="914400" rtl="0" eaLnBrk="1" latinLnBrk="0" hangingPunct="1">
      <a:defRPr kumimoji="1" sz="2400" kern="1200">
        <a:solidFill>
          <a:schemeClr val="tx1"/>
        </a:solidFill>
        <a:latin typeface="Times" panose="02020603050405020304" pitchFamily="18" charset="0"/>
        <a:ea typeface="ＭＳ ゴシック" panose="020B0609070205080204" pitchFamily="49" charset="-128"/>
        <a:cs typeface="+mn-cs"/>
      </a:defRPr>
    </a:lvl7pPr>
    <a:lvl8pPr marL="3200400" algn="l" defTabSz="914400" rtl="0" eaLnBrk="1" latinLnBrk="0" hangingPunct="1">
      <a:defRPr kumimoji="1" sz="2400" kern="1200">
        <a:solidFill>
          <a:schemeClr val="tx1"/>
        </a:solidFill>
        <a:latin typeface="Times" panose="02020603050405020304" pitchFamily="18" charset="0"/>
        <a:ea typeface="ＭＳ ゴシック" panose="020B0609070205080204" pitchFamily="49" charset="-128"/>
        <a:cs typeface="+mn-cs"/>
      </a:defRPr>
    </a:lvl8pPr>
    <a:lvl9pPr marL="3657600" algn="l" defTabSz="914400" rtl="0" eaLnBrk="1" latinLnBrk="0" hangingPunct="1">
      <a:defRPr kumimoji="1" sz="2400" kern="1200">
        <a:solidFill>
          <a:schemeClr val="tx1"/>
        </a:solidFill>
        <a:latin typeface="Times" panose="02020603050405020304" pitchFamily="18" charset="0"/>
        <a:ea typeface="ＭＳ ゴシック" panose="020B0609070205080204" pitchFamily="49"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成者" initials="A" lastIdx="3"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FF80"/>
    <a:srgbClr val="3D7DE3"/>
    <a:srgbClr val="5999FF"/>
    <a:srgbClr val="59A6FF"/>
    <a:srgbClr val="FF9900"/>
    <a:srgbClr val="FFCC00"/>
    <a:srgbClr val="993300"/>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064" autoAdjust="0"/>
    <p:restoredTop sz="94903" autoAdjust="0"/>
  </p:normalViewPr>
  <p:slideViewPr>
    <p:cSldViewPr snapToGrid="0">
      <p:cViewPr varScale="1">
        <p:scale>
          <a:sx n="65" d="100"/>
          <a:sy n="65" d="100"/>
        </p:scale>
        <p:origin x="1264" y="4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oleObject" Target="file:///G:\&#24195;&#32884;&#20418;\&#12381;&#12428;&#20197;&#22806;&#12398;&#25991;&#26360;\&#31246;&#12398;&#23398;&#32722;&#12467;&#12540;&#12490;&#12540;\&#20196;&#21644;&#65302;&#24180;&#24230;&#65288;&#26032;&#35895;&#20316;&#26989;&#20013;&#65289;\05_&#12497;&#12527;&#12509;&#32232;\&#20196;&#21644;&#65302;&#24180;&#24230;\R6&#12497;&#12527;&#12509;&#20013;&#23398;&#29983;&#29992;&#25945;&#26448;&#32032;&#26448;.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9.2796509067540223E-2"/>
          <c:y val="0.14714339927922837"/>
          <c:w val="0.56722775264528702"/>
          <c:h val="0.73841516969298215"/>
        </c:manualLayout>
      </c:layout>
      <c:doughnutChart>
        <c:varyColors val="1"/>
        <c:ser>
          <c:idx val="0"/>
          <c:order val="0"/>
          <c:spPr>
            <a:ln>
              <a:noFill/>
            </a:ln>
          </c:spPr>
          <c:dPt>
            <c:idx val="0"/>
            <c:bubble3D val="0"/>
            <c:spPr>
              <a:solidFill>
                <a:schemeClr val="accent5">
                  <a:lumMod val="40000"/>
                  <a:lumOff val="60000"/>
                </a:schemeClr>
              </a:solidFill>
              <a:ln>
                <a:noFill/>
              </a:ln>
            </c:spPr>
            <c:extLst>
              <c:ext xmlns:c16="http://schemas.microsoft.com/office/drawing/2014/chart" uri="{C3380CC4-5D6E-409C-BE32-E72D297353CC}">
                <c16:uniqueId val="{00000001-FEFD-4F4C-B028-BADE0FC321CA}"/>
              </c:ext>
            </c:extLst>
          </c:dPt>
          <c:dPt>
            <c:idx val="1"/>
            <c:bubble3D val="0"/>
            <c:spPr>
              <a:solidFill>
                <a:srgbClr val="FFFF00"/>
              </a:solidFill>
              <a:ln>
                <a:noFill/>
              </a:ln>
            </c:spPr>
            <c:extLst>
              <c:ext xmlns:c16="http://schemas.microsoft.com/office/drawing/2014/chart" uri="{C3380CC4-5D6E-409C-BE32-E72D297353CC}">
                <c16:uniqueId val="{00000003-FEFD-4F4C-B028-BADE0FC321CA}"/>
              </c:ext>
            </c:extLst>
          </c:dPt>
          <c:dPt>
            <c:idx val="2"/>
            <c:bubble3D val="0"/>
            <c:spPr>
              <a:solidFill>
                <a:srgbClr val="00B050"/>
              </a:solidFill>
              <a:ln>
                <a:noFill/>
              </a:ln>
            </c:spPr>
            <c:extLst>
              <c:ext xmlns:c16="http://schemas.microsoft.com/office/drawing/2014/chart" uri="{C3380CC4-5D6E-409C-BE32-E72D297353CC}">
                <c16:uniqueId val="{00000005-FEFD-4F4C-B028-BADE0FC321CA}"/>
              </c:ext>
            </c:extLst>
          </c:dPt>
          <c:dPt>
            <c:idx val="3"/>
            <c:bubble3D val="0"/>
            <c:spPr>
              <a:solidFill>
                <a:schemeClr val="accent2">
                  <a:lumMod val="40000"/>
                  <a:lumOff val="60000"/>
                </a:schemeClr>
              </a:solidFill>
              <a:ln>
                <a:noFill/>
              </a:ln>
            </c:spPr>
            <c:extLst>
              <c:ext xmlns:c16="http://schemas.microsoft.com/office/drawing/2014/chart" uri="{C3380CC4-5D6E-409C-BE32-E72D297353CC}">
                <c16:uniqueId val="{00000007-FEFD-4F4C-B028-BADE0FC321CA}"/>
              </c:ext>
            </c:extLst>
          </c:dPt>
          <c:dPt>
            <c:idx val="4"/>
            <c:bubble3D val="0"/>
            <c:spPr>
              <a:solidFill>
                <a:schemeClr val="accent6"/>
              </a:solidFill>
              <a:ln>
                <a:noFill/>
              </a:ln>
            </c:spPr>
            <c:extLst>
              <c:ext xmlns:c16="http://schemas.microsoft.com/office/drawing/2014/chart" uri="{C3380CC4-5D6E-409C-BE32-E72D297353CC}">
                <c16:uniqueId val="{00000009-FEFD-4F4C-B028-BADE0FC321CA}"/>
              </c:ext>
            </c:extLst>
          </c:dPt>
          <c:dPt>
            <c:idx val="5"/>
            <c:bubble3D val="0"/>
            <c:spPr>
              <a:solidFill>
                <a:schemeClr val="accent4">
                  <a:lumMod val="40000"/>
                  <a:lumOff val="60000"/>
                </a:schemeClr>
              </a:solidFill>
              <a:ln>
                <a:noFill/>
              </a:ln>
            </c:spPr>
            <c:extLst>
              <c:ext xmlns:c16="http://schemas.microsoft.com/office/drawing/2014/chart" uri="{C3380CC4-5D6E-409C-BE32-E72D297353CC}">
                <c16:uniqueId val="{0000000B-FEFD-4F4C-B028-BADE0FC321CA}"/>
              </c:ext>
            </c:extLst>
          </c:dPt>
          <c:dPt>
            <c:idx val="6"/>
            <c:bubble3D val="0"/>
            <c:spPr>
              <a:solidFill>
                <a:schemeClr val="bg1">
                  <a:lumMod val="85000"/>
                </a:schemeClr>
              </a:solidFill>
              <a:ln>
                <a:noFill/>
              </a:ln>
            </c:spPr>
            <c:extLst>
              <c:ext xmlns:c16="http://schemas.microsoft.com/office/drawing/2014/chart" uri="{C3380CC4-5D6E-409C-BE32-E72D297353CC}">
                <c16:uniqueId val="{0000000D-FEFD-4F4C-B028-BADE0FC321CA}"/>
              </c:ext>
            </c:extLst>
          </c:dPt>
          <c:dLbls>
            <c:dLbl>
              <c:idx val="0"/>
              <c:layout>
                <c:manualLayout>
                  <c:x val="-2.5329699950756762E-2"/>
                  <c:y val="0"/>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1-FEFD-4F4C-B028-BADE0FC321CA}"/>
                </c:ext>
              </c:extLst>
            </c:dLbl>
            <c:dLbl>
              <c:idx val="1"/>
              <c:layout>
                <c:manualLayout>
                  <c:x val="0.21147243837060137"/>
                  <c:y val="2.6745325047246634E-2"/>
                </c:manualLayout>
              </c:layout>
              <c:showLegendKey val="1"/>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3-FEFD-4F4C-B028-BADE0FC321CA}"/>
                </c:ext>
              </c:extLst>
            </c:dLbl>
            <c:dLbl>
              <c:idx val="2"/>
              <c:layout>
                <c:manualLayout>
                  <c:x val="0.20997889253298044"/>
                  <c:y val="0.15701059246731597"/>
                </c:manualLayout>
              </c:layout>
              <c:tx>
                <c:rich>
                  <a:bodyPr/>
                  <a:lstStyle/>
                  <a:p>
                    <a:pPr>
                      <a:defRPr/>
                    </a:pPr>
                    <a:fld id="{DB0C18A4-D49A-49A3-BED1-B732E6244455}" type="CATEGORYNAME">
                      <a:rPr lang="ja-JP" altLang="en-US"/>
                      <a:pPr>
                        <a:defRPr/>
                      </a:pPr>
                      <a:t>[分類名]</a:t>
                    </a:fld>
                    <a:r>
                      <a:rPr lang="ja-JP" altLang="en-US"/>
                      <a:t> </a:t>
                    </a:r>
                  </a:p>
                  <a:p>
                    <a:pPr>
                      <a:defRPr/>
                    </a:pPr>
                    <a:fld id="{C924DD2C-6BF0-4E25-A7A0-04E283F571CC}" type="VALUE">
                      <a:rPr lang="en-US" altLang="ja-JP"/>
                      <a:pPr>
                        <a:defRPr/>
                      </a:pPr>
                      <a:t>[値]</a:t>
                    </a:fld>
                    <a:endParaRPr lang="ja-JP" altLang="en-US"/>
                  </a:p>
                </c:rich>
              </c:tx>
              <c:spPr/>
              <c:showLegendKey val="1"/>
              <c:showVal val="1"/>
              <c:showCatName val="1"/>
              <c:showSerName val="0"/>
              <c:showPercent val="0"/>
              <c:showBubbleSize val="0"/>
              <c:separator> </c:separator>
              <c:extLst>
                <c:ext xmlns:c15="http://schemas.microsoft.com/office/drawing/2012/chart" uri="{CE6537A1-D6FC-4f65-9D91-7224C49458BB}">
                  <c15:layout>
                    <c:manualLayout>
                      <c:w val="0.19699771265378543"/>
                      <c:h val="0.16908068521650432"/>
                    </c:manualLayout>
                  </c15:layout>
                  <c15:dlblFieldTable/>
                  <c15:showDataLabelsRange val="0"/>
                </c:ext>
                <c:ext xmlns:c16="http://schemas.microsoft.com/office/drawing/2014/chart" uri="{C3380CC4-5D6E-409C-BE32-E72D297353CC}">
                  <c16:uniqueId val="{00000005-FEFD-4F4C-B028-BADE0FC321CA}"/>
                </c:ext>
              </c:extLst>
            </c:dLbl>
            <c:dLbl>
              <c:idx val="3"/>
              <c:layout>
                <c:manualLayout>
                  <c:x val="0"/>
                  <c:y val="1.5562886314953462E-2"/>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7-FEFD-4F4C-B028-BADE0FC321CA}"/>
                </c:ext>
              </c:extLst>
            </c:dLbl>
            <c:dLbl>
              <c:idx val="4"/>
              <c:layout>
                <c:manualLayout>
                  <c:x val="0"/>
                  <c:y val="1.1672164736215133E-2"/>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9-FEFD-4F4C-B028-BADE0FC321CA}"/>
                </c:ext>
              </c:extLst>
            </c:dLbl>
            <c:dLbl>
              <c:idx val="5"/>
              <c:layout>
                <c:manualLayout>
                  <c:x val="-2.5329699950756668E-2"/>
                  <c:y val="-7.7814431574768023E-3"/>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B-FEFD-4F4C-B028-BADE0FC321CA}"/>
                </c:ext>
              </c:extLst>
            </c:dLbl>
            <c:dLbl>
              <c:idx val="6"/>
              <c:layout>
                <c:manualLayout>
                  <c:x val="-4.6437246796016262E-17"/>
                  <c:y val="-7.7814431574768023E-3"/>
                </c:manualLayout>
              </c:layout>
              <c:showLegendKey val="0"/>
              <c:showVal val="1"/>
              <c:showCatName val="1"/>
              <c:showSerName val="0"/>
              <c:showPercent val="0"/>
              <c:showBubbleSize val="0"/>
              <c:separator>
</c:separator>
              <c:extLst>
                <c:ext xmlns:c15="http://schemas.microsoft.com/office/drawing/2012/chart" uri="{CE6537A1-D6FC-4f65-9D91-7224C49458BB}"/>
                <c:ext xmlns:c16="http://schemas.microsoft.com/office/drawing/2014/chart" uri="{C3380CC4-5D6E-409C-BE32-E72D297353CC}">
                  <c16:uniqueId val="{0000000D-FEFD-4F4C-B028-BADE0FC321CA}"/>
                </c:ext>
              </c:extLst>
            </c:dLbl>
            <c:spPr>
              <a:noFill/>
              <a:ln>
                <a:noFill/>
              </a:ln>
              <a:effectLst/>
            </c:spPr>
            <c:showLegendKey val="0"/>
            <c:showVal val="1"/>
            <c:showCatName val="1"/>
            <c:showSerName val="0"/>
            <c:showPercent val="0"/>
            <c:showBubbleSize val="0"/>
            <c:separator>
</c:separator>
            <c:showLeaderLines val="1"/>
            <c:extLst>
              <c:ext xmlns:c15="http://schemas.microsoft.com/office/drawing/2012/chart" uri="{CE6537A1-D6FC-4f65-9D91-7224C49458BB}"/>
            </c:extLst>
          </c:dLbls>
          <c:cat>
            <c:strRef>
              <c:f>地方公共団体の歳入●!$B$2:$B$8</c:f>
              <c:strCache>
                <c:ptCount val="7"/>
                <c:pt idx="0">
                  <c:v>地方税</c:v>
                </c:pt>
                <c:pt idx="1">
                  <c:v>地方譲与税</c:v>
                </c:pt>
                <c:pt idx="2">
                  <c:v>地方特例交付金</c:v>
                </c:pt>
                <c:pt idx="3">
                  <c:v>地方交付税</c:v>
                </c:pt>
                <c:pt idx="4">
                  <c:v>国庫支出金</c:v>
                </c:pt>
                <c:pt idx="5">
                  <c:v>地方債</c:v>
                </c:pt>
                <c:pt idx="6">
                  <c:v>その他</c:v>
                </c:pt>
              </c:strCache>
            </c:strRef>
          </c:cat>
          <c:val>
            <c:numRef>
              <c:f>地方公共団体の歳入●!$C$2:$C$8</c:f>
              <c:numCache>
                <c:formatCode>0.0%</c:formatCode>
                <c:ptCount val="7"/>
                <c:pt idx="0">
                  <c:v>0.36099999999999999</c:v>
                </c:pt>
                <c:pt idx="1">
                  <c:v>2.3E-2</c:v>
                </c:pt>
                <c:pt idx="2">
                  <c:v>2E-3</c:v>
                </c:pt>
                <c:pt idx="3">
                  <c:v>0.153</c:v>
                </c:pt>
                <c:pt idx="4">
                  <c:v>0.219</c:v>
                </c:pt>
                <c:pt idx="5">
                  <c:v>7.1999999999999995E-2</c:v>
                </c:pt>
                <c:pt idx="6">
                  <c:v>0.17100000000000001</c:v>
                </c:pt>
              </c:numCache>
            </c:numRef>
          </c:val>
          <c:extLst>
            <c:ext xmlns:c16="http://schemas.microsoft.com/office/drawing/2014/chart" uri="{C3380CC4-5D6E-409C-BE32-E72D297353CC}">
              <c16:uniqueId val="{0000000E-FEFD-4F4C-B028-BADE0FC321CA}"/>
            </c:ext>
          </c:extLst>
        </c:ser>
        <c:dLbls>
          <c:showLegendKey val="0"/>
          <c:showVal val="0"/>
          <c:showCatName val="0"/>
          <c:showSerName val="0"/>
          <c:showPercent val="0"/>
          <c:showBubbleSize val="0"/>
          <c:showLeaderLines val="1"/>
        </c:dLbls>
        <c:firstSliceAng val="0"/>
        <c:holeSize val="35"/>
      </c:doughnutChart>
    </c:plotArea>
    <c:plotVisOnly val="1"/>
    <c:dispBlanksAs val="gap"/>
    <c:showDLblsOverMax val="0"/>
  </c:chart>
  <c:spPr>
    <a:ln>
      <a:noFill/>
    </a:ln>
  </c:spPr>
  <c:txPr>
    <a:bodyPr/>
    <a:lstStyle/>
    <a:p>
      <a:pPr>
        <a:defRPr sz="1200">
          <a:latin typeface="メイリオ" panose="020B0604030504040204" pitchFamily="50" charset="-128"/>
          <a:ea typeface="メイリオ" panose="020B0604030504040204" pitchFamily="50" charset="-128"/>
          <a:cs typeface="メイリオ" panose="020B0604030504040204" pitchFamily="50" charset="-128"/>
        </a:defRPr>
      </a:pPr>
      <a:endParaRPr lang="ja-JP"/>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7.0235623407925149E-2"/>
          <c:y val="0.12286993729187741"/>
          <c:w val="0.59621611468210234"/>
          <c:h val="0.82697488257081797"/>
        </c:manualLayout>
      </c:layout>
      <c:doughnutChart>
        <c:varyColors val="1"/>
        <c:ser>
          <c:idx val="0"/>
          <c:order val="0"/>
          <c:dPt>
            <c:idx val="0"/>
            <c:bubble3D val="0"/>
            <c:spPr>
              <a:solidFill>
                <a:schemeClr val="accent5">
                  <a:lumMod val="40000"/>
                  <a:lumOff val="60000"/>
                </a:schemeClr>
              </a:solidFill>
            </c:spPr>
            <c:extLst>
              <c:ext xmlns:c16="http://schemas.microsoft.com/office/drawing/2014/chart" uri="{C3380CC4-5D6E-409C-BE32-E72D297353CC}">
                <c16:uniqueId val="{00000001-D9DE-46A8-ADE3-A3B213F4919E}"/>
              </c:ext>
            </c:extLst>
          </c:dPt>
          <c:dPt>
            <c:idx val="1"/>
            <c:bubble3D val="0"/>
            <c:spPr>
              <a:solidFill>
                <a:srgbClr val="FFFF00"/>
              </a:solidFill>
            </c:spPr>
            <c:extLst>
              <c:ext xmlns:c16="http://schemas.microsoft.com/office/drawing/2014/chart" uri="{C3380CC4-5D6E-409C-BE32-E72D297353CC}">
                <c16:uniqueId val="{00000003-D9DE-46A8-ADE3-A3B213F4919E}"/>
              </c:ext>
            </c:extLst>
          </c:dPt>
          <c:dPt>
            <c:idx val="2"/>
            <c:bubble3D val="0"/>
            <c:spPr>
              <a:solidFill>
                <a:srgbClr val="00B050"/>
              </a:solidFill>
            </c:spPr>
            <c:extLst>
              <c:ext xmlns:c16="http://schemas.microsoft.com/office/drawing/2014/chart" uri="{C3380CC4-5D6E-409C-BE32-E72D297353CC}">
                <c16:uniqueId val="{00000005-D9DE-46A8-ADE3-A3B213F4919E}"/>
              </c:ext>
            </c:extLst>
          </c:dPt>
          <c:dPt>
            <c:idx val="3"/>
            <c:bubble3D val="0"/>
            <c:spPr>
              <a:solidFill>
                <a:srgbClr val="92D050"/>
              </a:solidFill>
            </c:spPr>
            <c:extLst>
              <c:ext xmlns:c16="http://schemas.microsoft.com/office/drawing/2014/chart" uri="{C3380CC4-5D6E-409C-BE32-E72D297353CC}">
                <c16:uniqueId val="{00000007-D9DE-46A8-ADE3-A3B213F4919E}"/>
              </c:ext>
            </c:extLst>
          </c:dPt>
          <c:dPt>
            <c:idx val="4"/>
            <c:bubble3D val="0"/>
            <c:spPr>
              <a:solidFill>
                <a:schemeClr val="accent2">
                  <a:lumMod val="40000"/>
                  <a:lumOff val="60000"/>
                </a:schemeClr>
              </a:solidFill>
            </c:spPr>
            <c:extLst>
              <c:ext xmlns:c16="http://schemas.microsoft.com/office/drawing/2014/chart" uri="{C3380CC4-5D6E-409C-BE32-E72D297353CC}">
                <c16:uniqueId val="{00000009-D9DE-46A8-ADE3-A3B213F4919E}"/>
              </c:ext>
            </c:extLst>
          </c:dPt>
          <c:dPt>
            <c:idx val="5"/>
            <c:bubble3D val="0"/>
            <c:spPr>
              <a:solidFill>
                <a:schemeClr val="accent6"/>
              </a:solidFill>
            </c:spPr>
            <c:extLst>
              <c:ext xmlns:c16="http://schemas.microsoft.com/office/drawing/2014/chart" uri="{C3380CC4-5D6E-409C-BE32-E72D297353CC}">
                <c16:uniqueId val="{0000000B-D9DE-46A8-ADE3-A3B213F4919E}"/>
              </c:ext>
            </c:extLst>
          </c:dPt>
          <c:dPt>
            <c:idx val="6"/>
            <c:bubble3D val="0"/>
            <c:spPr>
              <a:solidFill>
                <a:schemeClr val="accent4">
                  <a:lumMod val="40000"/>
                  <a:lumOff val="60000"/>
                </a:schemeClr>
              </a:solidFill>
            </c:spPr>
            <c:extLst>
              <c:ext xmlns:c16="http://schemas.microsoft.com/office/drawing/2014/chart" uri="{C3380CC4-5D6E-409C-BE32-E72D297353CC}">
                <c16:uniqueId val="{0000000D-D9DE-46A8-ADE3-A3B213F4919E}"/>
              </c:ext>
            </c:extLst>
          </c:dPt>
          <c:dPt>
            <c:idx val="7"/>
            <c:bubble3D val="0"/>
            <c:spPr>
              <a:solidFill>
                <a:schemeClr val="bg1">
                  <a:lumMod val="85000"/>
                </a:schemeClr>
              </a:solidFill>
            </c:spPr>
            <c:extLst>
              <c:ext xmlns:c16="http://schemas.microsoft.com/office/drawing/2014/chart" uri="{C3380CC4-5D6E-409C-BE32-E72D297353CC}">
                <c16:uniqueId val="{0000000F-D9DE-46A8-ADE3-A3B213F4919E}"/>
              </c:ext>
            </c:extLst>
          </c:dPt>
          <c:dLbls>
            <c:dLbl>
              <c:idx val="0"/>
              <c:layout>
                <c:manualLayout>
                  <c:x val="1.8812784911905825E-4"/>
                  <c:y val="-3.306974876939137E-3"/>
                </c:manualLayout>
              </c:layout>
              <c:tx>
                <c:rich>
                  <a:bodyPr/>
                  <a:lstStyle/>
                  <a:p>
                    <a:fld id="{A8519134-4474-4AAF-AF46-C8AAEBC6F7EA}" type="CATEGORYNAME">
                      <a:rPr lang="ja-JP" altLang="en-US"/>
                      <a:pPr/>
                      <a:t>[分類名]</a:t>
                    </a:fld>
                    <a:r>
                      <a:rPr lang="ja-JP" altLang="en-US" baseline="0" dirty="0"/>
                      <a:t> </a:t>
                    </a:r>
                  </a:p>
                  <a:p>
                    <a:fld id="{6E9C7359-E9A0-4C80-8E5A-FC6D52604E78}" type="VALUE">
                      <a:rPr lang="en-US" altLang="ja-JP" baseline="0" smtClean="0"/>
                      <a:pPr/>
                      <a:t>[値]</a:t>
                    </a:fld>
                    <a:endParaRPr lang="ja-JP" altLang="en-US"/>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1-D9DE-46A8-ADE3-A3B213F4919E}"/>
                </c:ext>
              </c:extLst>
            </c:dLbl>
            <c:dLbl>
              <c:idx val="1"/>
              <c:tx>
                <c:rich>
                  <a:bodyPr/>
                  <a:lstStyle/>
                  <a:p>
                    <a:fld id="{55CF0805-56F2-47CA-8391-39FF5AE2980A}" type="CATEGORYNAME">
                      <a:rPr lang="ja-JP" altLang="en-US"/>
                      <a:pPr/>
                      <a:t>[分類名]</a:t>
                    </a:fld>
                    <a:r>
                      <a:rPr lang="ja-JP" altLang="en-US" baseline="0"/>
                      <a:t> </a:t>
                    </a:r>
                  </a:p>
                  <a:p>
                    <a:fld id="{073793D9-0561-4E41-9E21-5F118EC33CC9}" type="VALUE">
                      <a:rPr lang="en-US" altLang="ja-JP" baseline="0" smtClean="0"/>
                      <a:pPr/>
                      <a:t>[値]</a:t>
                    </a:fld>
                    <a:endParaRPr lang="ja-JP" altLang="en-US"/>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3-D9DE-46A8-ADE3-A3B213F4919E}"/>
                </c:ext>
              </c:extLst>
            </c:dLbl>
            <c:dLbl>
              <c:idx val="2"/>
              <c:layout>
                <c:manualLayout>
                  <c:x val="-1.6672780487492272E-3"/>
                  <c:y val="1.8322020730127425E-2"/>
                </c:manualLayout>
              </c:layout>
              <c:tx>
                <c:rich>
                  <a:bodyPr/>
                  <a:lstStyle/>
                  <a:p>
                    <a:fld id="{FC4150E1-DE21-4893-BE96-A39C3E0C0ADE}" type="CATEGORYNAME">
                      <a:rPr lang="ja-JP" altLang="en-US"/>
                      <a:pPr/>
                      <a:t>[分類名]</a:t>
                    </a:fld>
                    <a:r>
                      <a:rPr lang="ja-JP" altLang="en-US" baseline="0" dirty="0"/>
                      <a:t> </a:t>
                    </a:r>
                  </a:p>
                  <a:p>
                    <a:fld id="{F2221911-CC35-4F64-97B7-AED6A2209940}" type="VALUE">
                      <a:rPr lang="en-US" altLang="ja-JP" baseline="0" smtClean="0"/>
                      <a:pPr/>
                      <a:t>[値]</a:t>
                    </a:fld>
                    <a:endParaRPr lang="ja-JP" altLang="en-US"/>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5-D9DE-46A8-ADE3-A3B213F4919E}"/>
                </c:ext>
              </c:extLst>
            </c:dLbl>
            <c:dLbl>
              <c:idx val="3"/>
              <c:layout>
                <c:manualLayout>
                  <c:x val="-1.5585730442475521E-2"/>
                  <c:y val="3.6751225313616992E-2"/>
                </c:manualLayout>
              </c:layout>
              <c:tx>
                <c:rich>
                  <a:bodyPr/>
                  <a:lstStyle/>
                  <a:p>
                    <a:fld id="{6E943325-34DD-416E-82EF-DD060C122DD7}" type="CATEGORYNAME">
                      <a:rPr lang="ja-JP" altLang="en-US"/>
                      <a:pPr/>
                      <a:t>[分類名]</a:t>
                    </a:fld>
                    <a:r>
                      <a:rPr lang="ja-JP" altLang="en-US" baseline="0" dirty="0"/>
                      <a:t> </a:t>
                    </a:r>
                  </a:p>
                  <a:p>
                    <a:fld id="{028DD778-2982-47BD-BD3F-1BBEA2BC14F3}" type="VALUE">
                      <a:rPr lang="en-US" altLang="ja-JP" baseline="0" smtClean="0"/>
                      <a:pPr/>
                      <a:t>[値]</a:t>
                    </a:fld>
                    <a:endParaRPr lang="ja-JP" altLang="en-US"/>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7-D9DE-46A8-ADE3-A3B213F4919E}"/>
                </c:ext>
              </c:extLst>
            </c:dLbl>
            <c:dLbl>
              <c:idx val="4"/>
              <c:layout>
                <c:manualLayout>
                  <c:x val="-2.7737024543464051E-2"/>
                  <c:y val="7.5606334886643449E-3"/>
                </c:manualLayout>
              </c:layout>
              <c:tx>
                <c:rich>
                  <a:bodyPr/>
                  <a:lstStyle/>
                  <a:p>
                    <a:fld id="{D98F2721-DE90-4DA6-8A87-52D4FEAE1B6E}" type="CATEGORYNAME">
                      <a:rPr lang="ja-JP" altLang="en-US"/>
                      <a:pPr/>
                      <a:t>[分類名]</a:t>
                    </a:fld>
                    <a:r>
                      <a:rPr lang="ja-JP" altLang="en-US" baseline="0" dirty="0"/>
                      <a:t> </a:t>
                    </a:r>
                  </a:p>
                  <a:p>
                    <a:fld id="{1C27BFEA-D728-4AE2-A662-E91BAA43D579}" type="VALUE">
                      <a:rPr lang="en-US" altLang="ja-JP" baseline="0" smtClean="0"/>
                      <a:pPr/>
                      <a:t>[値]</a:t>
                    </a:fld>
                    <a:endParaRPr lang="ja-JP" altLang="en-US"/>
                  </a:p>
                </c:rich>
              </c:tx>
              <c:showLegendKey val="1"/>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9-D9DE-46A8-ADE3-A3B213F4919E}"/>
                </c:ext>
              </c:extLst>
            </c:dLbl>
            <c:dLbl>
              <c:idx val="5"/>
              <c:layout>
                <c:manualLayout>
                  <c:x val="-3.0601862706381565E-2"/>
                  <c:y val="-8.3657960278434133E-3"/>
                </c:manualLayout>
              </c:layout>
              <c:tx>
                <c:rich>
                  <a:bodyPr/>
                  <a:lstStyle/>
                  <a:p>
                    <a:fld id="{8C1F8A28-884E-4476-8088-C69689FBDA24}" type="CATEGORYNAME">
                      <a:rPr lang="ja-JP" altLang="en-US"/>
                      <a:pPr/>
                      <a:t>[分類名]</a:t>
                    </a:fld>
                    <a:r>
                      <a:rPr lang="ja-JP" altLang="en-US" baseline="0" dirty="0"/>
                      <a:t> </a:t>
                    </a:r>
                  </a:p>
                  <a:p>
                    <a:fld id="{3738C499-BDBE-415D-94D9-79F6478EC279}" type="VALUE">
                      <a:rPr lang="en-US" altLang="ja-JP" baseline="0" smtClean="0"/>
                      <a:pPr/>
                      <a:t>[値]</a:t>
                    </a:fld>
                    <a:endParaRPr lang="ja-JP" altLang="en-US"/>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B-D9DE-46A8-ADE3-A3B213F4919E}"/>
                </c:ext>
              </c:extLst>
            </c:dLbl>
            <c:dLbl>
              <c:idx val="6"/>
              <c:layout>
                <c:manualLayout>
                  <c:x val="-2.1566961431448151E-2"/>
                  <c:y val="-1.7584256130825669E-2"/>
                </c:manualLayout>
              </c:layout>
              <c:tx>
                <c:rich>
                  <a:bodyPr/>
                  <a:lstStyle/>
                  <a:p>
                    <a:fld id="{96E299B6-3D8A-4303-A122-0F3D2D299A25}" type="CATEGORYNAME">
                      <a:rPr lang="ja-JP" altLang="en-US"/>
                      <a:pPr/>
                      <a:t>[分類名]</a:t>
                    </a:fld>
                    <a:r>
                      <a:rPr lang="ja-JP" altLang="en-US" baseline="0" dirty="0"/>
                      <a:t> </a:t>
                    </a:r>
                  </a:p>
                  <a:p>
                    <a:fld id="{10DB2A96-3E03-478B-AF82-10607ED8AA36}" type="VALUE">
                      <a:rPr lang="en-US" altLang="ja-JP" baseline="0" smtClean="0"/>
                      <a:pPr/>
                      <a:t>[値]</a:t>
                    </a:fld>
                    <a:endParaRPr lang="ja-JP" altLang="en-US"/>
                  </a:p>
                </c:rich>
              </c:tx>
              <c:showLegendKey val="0"/>
              <c:showVal val="1"/>
              <c:showCatName val="1"/>
              <c:showSerName val="0"/>
              <c:showPercent val="0"/>
              <c:showBubbleSize val="0"/>
              <c:separator> </c:separator>
              <c:extLst>
                <c:ext xmlns:c15="http://schemas.microsoft.com/office/drawing/2012/chart" uri="{CE6537A1-D6FC-4f65-9D91-7224C49458BB}">
                  <c15:dlblFieldTable/>
                  <c15:showDataLabelsRange val="0"/>
                </c:ext>
                <c:ext xmlns:c16="http://schemas.microsoft.com/office/drawing/2014/chart" uri="{C3380CC4-5D6E-409C-BE32-E72D297353CC}">
                  <c16:uniqueId val="{0000000D-D9DE-46A8-ADE3-A3B213F4919E}"/>
                </c:ext>
              </c:extLst>
            </c:dLbl>
            <c:dLbl>
              <c:idx val="7"/>
              <c:layout>
                <c:manualLayout>
                  <c:x val="9.1604942019058964E-3"/>
                  <c:y val="-1.3275479093633035E-2"/>
                </c:manualLayout>
              </c:layout>
              <c:tx>
                <c:rich>
                  <a:bodyPr/>
                  <a:lstStyle/>
                  <a:p>
                    <a:fld id="{D5C979E7-189A-4BB2-B5B7-B74E7E86A848}" type="CATEGORYNAME">
                      <a:rPr lang="ja-JP" altLang="en-US"/>
                      <a:pPr/>
                      <a:t>[分類名]</a:t>
                    </a:fld>
                    <a:r>
                      <a:rPr lang="ja-JP" altLang="en-US"/>
                      <a:t> </a:t>
                    </a:r>
                  </a:p>
                  <a:p>
                    <a:fld id="{C7D1E1D4-B61D-4DDC-88BD-8C69C06ED525}" type="VALUE">
                      <a:rPr lang="en-US" altLang="ja-JP"/>
                      <a:pPr/>
                      <a:t>[値]</a:t>
                    </a:fld>
                    <a:endParaRPr lang="ja-JP" altLang="en-US"/>
                  </a:p>
                </c:rich>
              </c:tx>
              <c:showLegendKey val="0"/>
              <c:showVal val="1"/>
              <c:showCatName val="1"/>
              <c:showSerName val="0"/>
              <c:showPercent val="0"/>
              <c:showBubbleSize val="0"/>
              <c:separator> </c:separator>
              <c:extLst>
                <c:ext xmlns:c15="http://schemas.microsoft.com/office/drawing/2012/chart" uri="{CE6537A1-D6FC-4f65-9D91-7224C49458BB}">
                  <c15:layout>
                    <c:manualLayout>
                      <c:w val="0.14197199335402327"/>
                      <c:h val="0.17823476057711482"/>
                    </c:manualLayout>
                  </c15:layout>
                  <c15:dlblFieldTable/>
                  <c15:showDataLabelsRange val="0"/>
                </c:ext>
                <c:ext xmlns:c16="http://schemas.microsoft.com/office/drawing/2014/chart" uri="{C3380CC4-5D6E-409C-BE32-E72D297353CC}">
                  <c16:uniqueId val="{0000000F-D9DE-46A8-ADE3-A3B213F4919E}"/>
                </c:ext>
              </c:extLst>
            </c:dLbl>
            <c:spPr>
              <a:noFill/>
              <a:ln>
                <a:noFill/>
              </a:ln>
              <a:effectLst/>
            </c:spPr>
            <c:txPr>
              <a:bodyPr/>
              <a:lstStyle/>
              <a:p>
                <a:pPr>
                  <a:defRPr>
                    <a:latin typeface="メイリオ" panose="020B0604030504040204" pitchFamily="50" charset="-128"/>
                    <a:ea typeface="メイリオ" panose="020B0604030504040204" pitchFamily="50" charset="-128"/>
                  </a:defRPr>
                </a:pPr>
                <a:endParaRPr lang="ja-JP"/>
              </a:p>
            </c:txPr>
            <c:showLegendKey val="1"/>
            <c:showVal val="1"/>
            <c:showCatName val="1"/>
            <c:showSerName val="0"/>
            <c:showPercent val="0"/>
            <c:showBubbleSize val="0"/>
            <c:separator> </c:separator>
            <c:showLeaderLines val="1"/>
            <c:extLst>
              <c:ext xmlns:c15="http://schemas.microsoft.com/office/drawing/2012/chart" uri="{CE6537A1-D6FC-4f65-9D91-7224C49458BB}"/>
            </c:extLst>
          </c:dLbls>
          <c:cat>
            <c:strRef>
              <c:f>地方公共団体の歳出●!$B$2:$B$9</c:f>
              <c:strCache>
                <c:ptCount val="8"/>
                <c:pt idx="0">
                  <c:v>民生費</c:v>
                </c:pt>
                <c:pt idx="1">
                  <c:v>総務費</c:v>
                </c:pt>
                <c:pt idx="2">
                  <c:v>教育費</c:v>
                </c:pt>
                <c:pt idx="3">
                  <c:v>土木費</c:v>
                </c:pt>
                <c:pt idx="4">
                  <c:v>公債費</c:v>
                </c:pt>
                <c:pt idx="5">
                  <c:v>商工費</c:v>
                </c:pt>
                <c:pt idx="6">
                  <c:v>衛生費</c:v>
                </c:pt>
                <c:pt idx="7">
                  <c:v>その他</c:v>
                </c:pt>
              </c:strCache>
            </c:strRef>
          </c:cat>
          <c:val>
            <c:numRef>
              <c:f>地方公共団体の歳出●!$C$2:$C$9</c:f>
              <c:numCache>
                <c:formatCode>0.0%</c:formatCode>
                <c:ptCount val="8"/>
                <c:pt idx="0">
                  <c:v>0.25800000000000001</c:v>
                </c:pt>
                <c:pt idx="1">
                  <c:v>0.10100000000000001</c:v>
                </c:pt>
                <c:pt idx="2">
                  <c:v>0.151</c:v>
                </c:pt>
                <c:pt idx="3">
                  <c:v>0.106</c:v>
                </c:pt>
                <c:pt idx="4">
                  <c:v>0.106</c:v>
                </c:pt>
                <c:pt idx="5">
                  <c:v>0.11700000000000001</c:v>
                </c:pt>
                <c:pt idx="6">
                  <c:v>0.104</c:v>
                </c:pt>
                <c:pt idx="7">
                  <c:v>5.7000000000000002E-2</c:v>
                </c:pt>
              </c:numCache>
            </c:numRef>
          </c:val>
          <c:extLst>
            <c:ext xmlns:c16="http://schemas.microsoft.com/office/drawing/2014/chart" uri="{C3380CC4-5D6E-409C-BE32-E72D297353CC}">
              <c16:uniqueId val="{00000010-D9DE-46A8-ADE3-A3B213F4919E}"/>
            </c:ext>
          </c:extLst>
        </c:ser>
        <c:dLbls>
          <c:showLegendKey val="0"/>
          <c:showVal val="0"/>
          <c:showCatName val="0"/>
          <c:showSerName val="0"/>
          <c:showPercent val="0"/>
          <c:showBubbleSize val="0"/>
          <c:showLeaderLines val="1"/>
        </c:dLbls>
        <c:firstSliceAng val="0"/>
        <c:holeSize val="37"/>
      </c:doughnutChart>
    </c:plotArea>
    <c:plotVisOnly val="1"/>
    <c:dispBlanksAs val="gap"/>
    <c:showDLblsOverMax val="0"/>
  </c:chart>
  <c:spPr>
    <a:ln>
      <a:noFill/>
    </a:ln>
  </c:spPr>
  <c:txPr>
    <a:bodyPr/>
    <a:lstStyle/>
    <a:p>
      <a:pPr>
        <a:defRPr sz="1400"/>
      </a:pPr>
      <a:endParaRPr lang="ja-JP"/>
    </a:p>
  </c:txPr>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23.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hdr" sz="quarter"/>
          </p:nvPr>
        </p:nvSpPr>
        <p:spPr bwMode="auto">
          <a:xfrm>
            <a:off x="0" y="0"/>
            <a:ext cx="2919413" cy="493713"/>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eaLnBrk="1" hangingPunct="1">
              <a:defRPr sz="1200">
                <a:latin typeface="Times" charset="0"/>
              </a:defRPr>
            </a:lvl1pPr>
          </a:lstStyle>
          <a:p>
            <a:pPr>
              <a:defRPr/>
            </a:pPr>
            <a:endParaRPr lang="en-US" altLang="ja-JP"/>
          </a:p>
        </p:txBody>
      </p:sp>
      <p:sp>
        <p:nvSpPr>
          <p:cNvPr id="81923" name="Rectangle 3"/>
          <p:cNvSpPr>
            <a:spLocks noGrp="1" noChangeArrowheads="1"/>
          </p:cNvSpPr>
          <p:nvPr>
            <p:ph type="dt" idx="1"/>
          </p:nvPr>
        </p:nvSpPr>
        <p:spPr bwMode="auto">
          <a:xfrm>
            <a:off x="3814763" y="0"/>
            <a:ext cx="2919412" cy="493713"/>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lvl1pPr algn="r" eaLnBrk="1" hangingPunct="1">
              <a:defRPr sz="1200">
                <a:latin typeface="Times" charset="0"/>
              </a:defRPr>
            </a:lvl1pPr>
          </a:lstStyle>
          <a:p>
            <a:pPr>
              <a:defRPr/>
            </a:pPr>
            <a:endParaRPr lang="en-US" altLang="ja-JP"/>
          </a:p>
        </p:txBody>
      </p:sp>
      <p:sp>
        <p:nvSpPr>
          <p:cNvPr id="2052" name="Rectangle 4"/>
          <p:cNvSpPr>
            <a:spLocks noGrp="1" noRot="1" noChangeAspect="1" noChangeArrowheads="1" noTextEdit="1"/>
          </p:cNvSpPr>
          <p:nvPr>
            <p:ph type="sldImg" idx="2"/>
          </p:nvPr>
        </p:nvSpPr>
        <p:spPr bwMode="auto">
          <a:xfrm>
            <a:off x="901700" y="739775"/>
            <a:ext cx="4933950" cy="37004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25" name="Rectangle 5"/>
          <p:cNvSpPr>
            <a:spLocks noGrp="1" noChangeArrowheads="1"/>
          </p:cNvSpPr>
          <p:nvPr>
            <p:ph type="body" sz="quarter" idx="3"/>
          </p:nvPr>
        </p:nvSpPr>
        <p:spPr bwMode="auto">
          <a:xfrm>
            <a:off x="673100" y="4686300"/>
            <a:ext cx="5389563" cy="4440238"/>
          </a:xfrm>
          <a:prstGeom prst="rect">
            <a:avLst/>
          </a:prstGeom>
          <a:noFill/>
          <a:ln w="9525">
            <a:noFill/>
            <a:miter lim="800000"/>
            <a:headEnd/>
            <a:tailEnd/>
          </a:ln>
          <a:effectLst/>
        </p:spPr>
        <p:txBody>
          <a:bodyPr vert="horz" wrap="square" lIns="91434" tIns="45717" rIns="91434" bIns="45717" numCol="1" anchor="t" anchorCtr="0" compatLnSpc="1">
            <a:prstTxWarp prst="textNoShape">
              <a:avLst/>
            </a:prstTxWarp>
          </a:bodyPr>
          <a:lstStyle/>
          <a:p>
            <a:pPr lvl="0"/>
            <a:r>
              <a:rPr lang="ja-JP" altLang="en-US" noProof="0"/>
              <a:t>マスタ テキストの書式設定</a:t>
            </a:r>
          </a:p>
          <a:p>
            <a:pPr lvl="1"/>
            <a:r>
              <a:rPr lang="ja-JP" altLang="en-US" noProof="0"/>
              <a:t>第 </a:t>
            </a:r>
            <a:r>
              <a:rPr lang="en-US" altLang="ja-JP" noProof="0"/>
              <a:t>2 </a:t>
            </a:r>
            <a:r>
              <a:rPr lang="ja-JP" altLang="en-US" noProof="0"/>
              <a:t>レベル</a:t>
            </a:r>
          </a:p>
          <a:p>
            <a:pPr lvl="2"/>
            <a:r>
              <a:rPr lang="ja-JP" altLang="en-US" noProof="0"/>
              <a:t>第 </a:t>
            </a:r>
            <a:r>
              <a:rPr lang="en-US" altLang="ja-JP" noProof="0"/>
              <a:t>3 </a:t>
            </a:r>
            <a:r>
              <a:rPr lang="ja-JP" altLang="en-US" noProof="0"/>
              <a:t>レベル</a:t>
            </a:r>
          </a:p>
          <a:p>
            <a:pPr lvl="3"/>
            <a:r>
              <a:rPr lang="ja-JP" altLang="en-US" noProof="0"/>
              <a:t>第 </a:t>
            </a:r>
            <a:r>
              <a:rPr lang="en-US" altLang="ja-JP" noProof="0"/>
              <a:t>4 </a:t>
            </a:r>
            <a:r>
              <a:rPr lang="ja-JP" altLang="en-US" noProof="0"/>
              <a:t>レベル</a:t>
            </a:r>
          </a:p>
          <a:p>
            <a:pPr lvl="4"/>
            <a:r>
              <a:rPr lang="ja-JP" altLang="en-US" noProof="0"/>
              <a:t>第 </a:t>
            </a:r>
            <a:r>
              <a:rPr lang="en-US" altLang="ja-JP" noProof="0"/>
              <a:t>5 </a:t>
            </a:r>
            <a:r>
              <a:rPr lang="ja-JP" altLang="en-US" noProof="0"/>
              <a:t>レベル</a:t>
            </a:r>
          </a:p>
        </p:txBody>
      </p:sp>
      <p:sp>
        <p:nvSpPr>
          <p:cNvPr id="81926" name="Rectangle 6"/>
          <p:cNvSpPr>
            <a:spLocks noGrp="1" noChangeArrowheads="1"/>
          </p:cNvSpPr>
          <p:nvPr>
            <p:ph type="ftr" sz="quarter" idx="4"/>
          </p:nvPr>
        </p:nvSpPr>
        <p:spPr bwMode="auto">
          <a:xfrm>
            <a:off x="0" y="9371013"/>
            <a:ext cx="2919413" cy="493712"/>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eaLnBrk="1" hangingPunct="1">
              <a:defRPr sz="1200">
                <a:latin typeface="Times" charset="0"/>
              </a:defRPr>
            </a:lvl1pPr>
          </a:lstStyle>
          <a:p>
            <a:pPr>
              <a:defRPr/>
            </a:pPr>
            <a:endParaRPr lang="en-US" altLang="ja-JP"/>
          </a:p>
        </p:txBody>
      </p:sp>
      <p:sp>
        <p:nvSpPr>
          <p:cNvPr id="81927" name="Rectangle 7"/>
          <p:cNvSpPr>
            <a:spLocks noGrp="1" noChangeArrowheads="1"/>
          </p:cNvSpPr>
          <p:nvPr>
            <p:ph type="sldNum" sz="quarter" idx="5"/>
          </p:nvPr>
        </p:nvSpPr>
        <p:spPr bwMode="auto">
          <a:xfrm>
            <a:off x="3814763" y="9371013"/>
            <a:ext cx="2919412" cy="493712"/>
          </a:xfrm>
          <a:prstGeom prst="rect">
            <a:avLst/>
          </a:prstGeom>
          <a:noFill/>
          <a:ln w="9525">
            <a:noFill/>
            <a:miter lim="800000"/>
            <a:headEnd/>
            <a:tailEnd/>
          </a:ln>
          <a:effectLst/>
        </p:spPr>
        <p:txBody>
          <a:bodyPr vert="horz" wrap="square" lIns="91434" tIns="45717" rIns="91434" bIns="45717" numCol="1" anchor="b" anchorCtr="0" compatLnSpc="1">
            <a:prstTxWarp prst="textNoShape">
              <a:avLst/>
            </a:prstTxWarp>
          </a:bodyPr>
          <a:lstStyle>
            <a:lvl1pPr algn="r" eaLnBrk="1" hangingPunct="1">
              <a:defRPr sz="1200"/>
            </a:lvl1pPr>
          </a:lstStyle>
          <a:p>
            <a:pPr>
              <a:defRPr/>
            </a:pPr>
            <a:fld id="{524AE999-92B0-410E-B882-B51F3AE2FEA5}" type="slidenum">
              <a:rPr lang="en-US" altLang="ja-JP"/>
              <a:pPr>
                <a:defRPr/>
              </a:pPr>
              <a:t>‹#›</a:t>
            </a:fld>
            <a:endParaRPr lang="en-US" altLang="ja-JP"/>
          </a:p>
        </p:txBody>
      </p:sp>
    </p:spTree>
    <p:extLst>
      <p:ext uri="{BB962C8B-B14F-4D97-AF65-F5344CB8AC3E}">
        <p14:creationId xmlns:p14="http://schemas.microsoft.com/office/powerpoint/2010/main" val="308193317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charset="0"/>
        <a:ea typeface="ＭＳ ゴシック" pitchFamily="49" charset="-128"/>
        <a:cs typeface="+mn-cs"/>
      </a:defRPr>
    </a:lvl1pPr>
    <a:lvl2pPr marL="457200" algn="l" rtl="0" eaLnBrk="0" fontAlgn="base" hangingPunct="0">
      <a:spcBef>
        <a:spcPct val="30000"/>
      </a:spcBef>
      <a:spcAft>
        <a:spcPct val="0"/>
      </a:spcAft>
      <a:defRPr kumimoji="1" sz="1200" kern="1200">
        <a:solidFill>
          <a:schemeClr val="tx1"/>
        </a:solidFill>
        <a:latin typeface="Times" charset="0"/>
        <a:ea typeface="ＭＳ ゴシック" pitchFamily="49" charset="-128"/>
        <a:cs typeface="+mn-cs"/>
      </a:defRPr>
    </a:lvl2pPr>
    <a:lvl3pPr marL="914400" algn="l" rtl="0" eaLnBrk="0" fontAlgn="base" hangingPunct="0">
      <a:spcBef>
        <a:spcPct val="30000"/>
      </a:spcBef>
      <a:spcAft>
        <a:spcPct val="0"/>
      </a:spcAft>
      <a:defRPr kumimoji="1" sz="1200" kern="1200">
        <a:solidFill>
          <a:schemeClr val="tx1"/>
        </a:solidFill>
        <a:latin typeface="Times" charset="0"/>
        <a:ea typeface="ＭＳ ゴシック" pitchFamily="49" charset="-128"/>
        <a:cs typeface="+mn-cs"/>
      </a:defRPr>
    </a:lvl3pPr>
    <a:lvl4pPr marL="1371600" algn="l" rtl="0" eaLnBrk="0" fontAlgn="base" hangingPunct="0">
      <a:spcBef>
        <a:spcPct val="30000"/>
      </a:spcBef>
      <a:spcAft>
        <a:spcPct val="0"/>
      </a:spcAft>
      <a:defRPr kumimoji="1" sz="1200" kern="1200">
        <a:solidFill>
          <a:schemeClr val="tx1"/>
        </a:solidFill>
        <a:latin typeface="Times" charset="0"/>
        <a:ea typeface="ＭＳ ゴシック" pitchFamily="49" charset="-128"/>
        <a:cs typeface="+mn-cs"/>
      </a:defRPr>
    </a:lvl4pPr>
    <a:lvl5pPr marL="1828800" algn="l" rtl="0" eaLnBrk="0" fontAlgn="base" hangingPunct="0">
      <a:spcBef>
        <a:spcPct val="30000"/>
      </a:spcBef>
      <a:spcAft>
        <a:spcPct val="0"/>
      </a:spcAft>
      <a:defRPr kumimoji="1" sz="1200" kern="1200">
        <a:solidFill>
          <a:schemeClr val="tx1"/>
        </a:solidFill>
        <a:latin typeface="Times" charset="0"/>
        <a:ea typeface="ＭＳ ゴシック" pitchFamily="49"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panose="02020603050405020304" pitchFamily="18" charset="0"/>
                <a:ea typeface="ＭＳ ゴシック" panose="020B0609070205080204" pitchFamily="49" charset="-128"/>
              </a:defRPr>
            </a:lvl1pPr>
            <a:lvl2pPr marL="741363" indent="-284163">
              <a:spcBef>
                <a:spcPct val="30000"/>
              </a:spcBef>
              <a:defRPr kumimoji="1" sz="1200">
                <a:solidFill>
                  <a:schemeClr val="tx1"/>
                </a:solidFill>
                <a:latin typeface="Times" panose="02020603050405020304" pitchFamily="18" charset="0"/>
                <a:ea typeface="ＭＳ ゴシック" panose="020B0609070205080204" pitchFamily="49" charset="-128"/>
              </a:defRPr>
            </a:lvl2pPr>
            <a:lvl3pPr marL="11414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3pPr>
            <a:lvl4pPr marL="15986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4pPr>
            <a:lvl5pPr marL="20558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5pPr>
            <a:lvl6pPr marL="25130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6pPr>
            <a:lvl7pPr marL="29702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7pPr>
            <a:lvl8pPr marL="34274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8pPr>
            <a:lvl9pPr marL="38846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9pPr>
          </a:lstStyle>
          <a:p>
            <a:pPr>
              <a:spcBef>
                <a:spcPct val="0"/>
              </a:spcBef>
            </a:pPr>
            <a:fld id="{FD0F4F7A-0A75-4CAE-8B64-26C37A0F4261}" type="slidenum">
              <a:rPr lang="en-US" altLang="ja-JP" smtClean="0"/>
              <a:pPr>
                <a:spcBef>
                  <a:spcPct val="0"/>
                </a:spcBef>
              </a:pPr>
              <a:t>5</a:t>
            </a:fld>
            <a:endParaRPr lang="en-US" altLang="ja-JP"/>
          </a:p>
        </p:txBody>
      </p:sp>
      <p:sp>
        <p:nvSpPr>
          <p:cNvPr id="8195" name="Rectangle 2"/>
          <p:cNvSpPr>
            <a:spLocks noGrp="1" noRot="1" noChangeAspect="1" noChangeArrowheads="1" noTextEdit="1"/>
          </p:cNvSpPr>
          <p:nvPr>
            <p:ph type="sldImg"/>
          </p:nvPr>
        </p:nvSpPr>
        <p:spPr>
          <a:ln/>
        </p:spPr>
      </p:sp>
      <p:sp>
        <p:nvSpPr>
          <p:cNvPr id="8196" name="Rectangle 3"/>
          <p:cNvSpPr>
            <a:spLocks noGrp="1" noChangeArrowheads="1"/>
          </p:cNvSpPr>
          <p:nvPr>
            <p:ph type="body" idx="1"/>
          </p:nvPr>
        </p:nvSpPr>
        <p:spPr>
          <a:xfrm>
            <a:off x="898525" y="4686300"/>
            <a:ext cx="4938713" cy="44402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Times" panose="02020603050405020304" pitchFamily="18" charset="0"/>
            </a:endParaRPr>
          </a:p>
        </p:txBody>
      </p:sp>
    </p:spTree>
    <p:extLst>
      <p:ext uri="{BB962C8B-B14F-4D97-AF65-F5344CB8AC3E}">
        <p14:creationId xmlns:p14="http://schemas.microsoft.com/office/powerpoint/2010/main" val="35954352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panose="02020603050405020304" pitchFamily="18" charset="0"/>
                <a:ea typeface="ＭＳ ゴシック" panose="020B0609070205080204" pitchFamily="49" charset="-128"/>
              </a:defRPr>
            </a:lvl1pPr>
            <a:lvl2pPr marL="741363" indent="-284163">
              <a:spcBef>
                <a:spcPct val="30000"/>
              </a:spcBef>
              <a:defRPr kumimoji="1" sz="1200">
                <a:solidFill>
                  <a:schemeClr val="tx1"/>
                </a:solidFill>
                <a:latin typeface="Times" panose="02020603050405020304" pitchFamily="18" charset="0"/>
                <a:ea typeface="ＭＳ ゴシック" panose="020B0609070205080204" pitchFamily="49" charset="-128"/>
              </a:defRPr>
            </a:lvl2pPr>
            <a:lvl3pPr marL="11414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3pPr>
            <a:lvl4pPr marL="15986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4pPr>
            <a:lvl5pPr marL="20558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5pPr>
            <a:lvl6pPr marL="25130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6pPr>
            <a:lvl7pPr marL="29702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7pPr>
            <a:lvl8pPr marL="34274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8pPr>
            <a:lvl9pPr marL="38846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9pPr>
          </a:lstStyle>
          <a:p>
            <a:pPr>
              <a:spcBef>
                <a:spcPct val="0"/>
              </a:spcBef>
            </a:pPr>
            <a:fld id="{808B4ADC-28AA-489F-8490-B0FAF08A323E}" type="slidenum">
              <a:rPr lang="en-US" altLang="ja-JP" smtClean="0"/>
              <a:pPr>
                <a:spcBef>
                  <a:spcPct val="0"/>
                </a:spcBef>
              </a:pPr>
              <a:t>6</a:t>
            </a:fld>
            <a:endParaRPr lang="en-US" altLang="ja-JP"/>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xfrm>
            <a:off x="898525" y="4686300"/>
            <a:ext cx="4938713" cy="44402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Times" panose="02020603050405020304" pitchFamily="18" charset="0"/>
            </a:endParaRPr>
          </a:p>
        </p:txBody>
      </p:sp>
    </p:spTree>
    <p:extLst>
      <p:ext uri="{BB962C8B-B14F-4D97-AF65-F5344CB8AC3E}">
        <p14:creationId xmlns:p14="http://schemas.microsoft.com/office/powerpoint/2010/main" val="39829375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kumimoji="1" sz="1200">
                <a:solidFill>
                  <a:schemeClr val="tx1"/>
                </a:solidFill>
                <a:latin typeface="Times" panose="02020603050405020304" pitchFamily="18" charset="0"/>
                <a:ea typeface="ＭＳ ゴシック" panose="020B0609070205080204" pitchFamily="49" charset="-128"/>
              </a:defRPr>
            </a:lvl1pPr>
            <a:lvl2pPr marL="741363" indent="-284163">
              <a:spcBef>
                <a:spcPct val="30000"/>
              </a:spcBef>
              <a:defRPr kumimoji="1" sz="1200">
                <a:solidFill>
                  <a:schemeClr val="tx1"/>
                </a:solidFill>
                <a:latin typeface="Times" panose="02020603050405020304" pitchFamily="18" charset="0"/>
                <a:ea typeface="ＭＳ ゴシック" panose="020B0609070205080204" pitchFamily="49" charset="-128"/>
              </a:defRPr>
            </a:lvl2pPr>
            <a:lvl3pPr marL="11414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3pPr>
            <a:lvl4pPr marL="15986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4pPr>
            <a:lvl5pPr marL="2055813" indent="-227013">
              <a:spcBef>
                <a:spcPct val="30000"/>
              </a:spcBef>
              <a:defRPr kumimoji="1" sz="1200">
                <a:solidFill>
                  <a:schemeClr val="tx1"/>
                </a:solidFill>
                <a:latin typeface="Times" panose="02020603050405020304" pitchFamily="18" charset="0"/>
                <a:ea typeface="ＭＳ ゴシック" panose="020B0609070205080204" pitchFamily="49" charset="-128"/>
              </a:defRPr>
            </a:lvl5pPr>
            <a:lvl6pPr marL="25130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6pPr>
            <a:lvl7pPr marL="29702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7pPr>
            <a:lvl8pPr marL="34274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8pPr>
            <a:lvl9pPr marL="3884613" indent="-227013" eaLnBrk="0" fontAlgn="base" hangingPunct="0">
              <a:spcBef>
                <a:spcPct val="30000"/>
              </a:spcBef>
              <a:spcAft>
                <a:spcPct val="0"/>
              </a:spcAft>
              <a:defRPr kumimoji="1" sz="1200">
                <a:solidFill>
                  <a:schemeClr val="tx1"/>
                </a:solidFill>
                <a:latin typeface="Times" panose="02020603050405020304" pitchFamily="18" charset="0"/>
                <a:ea typeface="ＭＳ ゴシック" panose="020B0609070205080204" pitchFamily="49" charset="-128"/>
              </a:defRPr>
            </a:lvl9pPr>
          </a:lstStyle>
          <a:p>
            <a:pPr>
              <a:spcBef>
                <a:spcPct val="0"/>
              </a:spcBef>
            </a:pPr>
            <a:fld id="{C53EFF8F-7C01-4F7C-AA06-D89E81F573FC}" type="slidenum">
              <a:rPr lang="en-US" altLang="ja-JP" smtClean="0"/>
              <a:pPr>
                <a:spcBef>
                  <a:spcPct val="0"/>
                </a:spcBef>
              </a:pPr>
              <a:t>7</a:t>
            </a:fld>
            <a:endParaRPr lang="en-US" altLang="ja-JP"/>
          </a:p>
        </p:txBody>
      </p:sp>
      <p:sp>
        <p:nvSpPr>
          <p:cNvPr id="12291" name="Rectangle 2"/>
          <p:cNvSpPr>
            <a:spLocks noGrp="1" noRot="1" noChangeAspect="1" noChangeArrowheads="1" noTextEdit="1"/>
          </p:cNvSpPr>
          <p:nvPr>
            <p:ph type="sldImg"/>
          </p:nvPr>
        </p:nvSpPr>
        <p:spPr>
          <a:ln/>
        </p:spPr>
      </p:sp>
      <p:sp>
        <p:nvSpPr>
          <p:cNvPr id="12292" name="Rectangle 3"/>
          <p:cNvSpPr>
            <a:spLocks noGrp="1" noChangeArrowheads="1"/>
          </p:cNvSpPr>
          <p:nvPr>
            <p:ph type="body" idx="1"/>
          </p:nvPr>
        </p:nvSpPr>
        <p:spPr>
          <a:xfrm>
            <a:off x="898525" y="4686300"/>
            <a:ext cx="4938713" cy="444023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ja-JP" altLang="ja-JP">
              <a:latin typeface="Times" panose="02020603050405020304" pitchFamily="18" charset="0"/>
            </a:endParaRPr>
          </a:p>
        </p:txBody>
      </p:sp>
    </p:spTree>
    <p:extLst>
      <p:ext uri="{BB962C8B-B14F-4D97-AF65-F5344CB8AC3E}">
        <p14:creationId xmlns:p14="http://schemas.microsoft.com/office/powerpoint/2010/main" val="399347164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4C3CB58-5214-41E8-981F-1258CBBF36D0}" type="slidenum">
              <a:rPr lang="en-US" altLang="ja-JP"/>
              <a:pPr>
                <a:defRPr/>
              </a:pPr>
              <a:t>‹#›</a:t>
            </a:fld>
            <a:endParaRPr lang="en-US" altLang="ja-JP"/>
          </a:p>
        </p:txBody>
      </p:sp>
    </p:spTree>
    <p:extLst>
      <p:ext uri="{BB962C8B-B14F-4D97-AF65-F5344CB8AC3E}">
        <p14:creationId xmlns:p14="http://schemas.microsoft.com/office/powerpoint/2010/main" val="446471760"/>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DD2617B-43D0-460B-B8AC-99217E4A752F}" type="slidenum">
              <a:rPr lang="en-US" altLang="ja-JP"/>
              <a:pPr>
                <a:defRPr/>
              </a:pPr>
              <a:t>‹#›</a:t>
            </a:fld>
            <a:endParaRPr lang="en-US" altLang="ja-JP"/>
          </a:p>
        </p:txBody>
      </p:sp>
    </p:spTree>
    <p:extLst>
      <p:ext uri="{BB962C8B-B14F-4D97-AF65-F5344CB8AC3E}">
        <p14:creationId xmlns:p14="http://schemas.microsoft.com/office/powerpoint/2010/main" val="1852707838"/>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A595A9F8-0C34-4EDE-B3A2-57678CACF4BA}" type="slidenum">
              <a:rPr lang="en-US" altLang="ja-JP"/>
              <a:pPr>
                <a:defRPr/>
              </a:pPr>
              <a:t>‹#›</a:t>
            </a:fld>
            <a:endParaRPr lang="en-US" altLang="ja-JP"/>
          </a:p>
        </p:txBody>
      </p:sp>
    </p:spTree>
    <p:extLst>
      <p:ext uri="{BB962C8B-B14F-4D97-AF65-F5344CB8AC3E}">
        <p14:creationId xmlns:p14="http://schemas.microsoft.com/office/powerpoint/2010/main" val="4238197022"/>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a:t>マスタ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 サブタイトルの書式設定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1D2E4399-00B9-406F-A10E-9F25B18AC96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61865225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48881A22-B7CB-4CF1-A851-42DB7F27EAD0}"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150610918"/>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57FCD665-8514-4235-96AB-A02469F1D6C4}"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228501613"/>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C1ABBFF9-9146-4C8E-943C-570E066E4CEB}"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015254216"/>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9" name="Rectangle 6"/>
          <p:cNvSpPr>
            <a:spLocks noGrp="1" noChangeArrowheads="1"/>
          </p:cNvSpPr>
          <p:nvPr>
            <p:ph type="sldNum" sz="quarter" idx="12"/>
          </p:nvPr>
        </p:nvSpPr>
        <p:spPr>
          <a:ln/>
        </p:spPr>
        <p:txBody>
          <a:bodyPr/>
          <a:lstStyle>
            <a:lvl1pPr>
              <a:defRPr/>
            </a:lvl1pPr>
          </a:lstStyle>
          <a:p>
            <a:pPr>
              <a:defRPr/>
            </a:pPr>
            <a:fld id="{D3FF3E1D-AFCC-4AF5-85AF-21209FB61B9C}"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3959604146"/>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5" name="Rectangle 6"/>
          <p:cNvSpPr>
            <a:spLocks noGrp="1" noChangeArrowheads="1"/>
          </p:cNvSpPr>
          <p:nvPr>
            <p:ph type="sldNum" sz="quarter" idx="12"/>
          </p:nvPr>
        </p:nvSpPr>
        <p:spPr>
          <a:ln/>
        </p:spPr>
        <p:txBody>
          <a:bodyPr/>
          <a:lstStyle>
            <a:lvl1pPr>
              <a:defRPr/>
            </a:lvl1pPr>
          </a:lstStyle>
          <a:p>
            <a:pPr>
              <a:defRPr/>
            </a:pPr>
            <a:fld id="{07919EA1-54E0-4CDB-A604-FED55DA059E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4069921574"/>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4" name="Rectangle 6"/>
          <p:cNvSpPr>
            <a:spLocks noGrp="1" noChangeArrowheads="1"/>
          </p:cNvSpPr>
          <p:nvPr>
            <p:ph type="sldNum" sz="quarter" idx="12"/>
          </p:nvPr>
        </p:nvSpPr>
        <p:spPr>
          <a:ln/>
        </p:spPr>
        <p:txBody>
          <a:bodyPr/>
          <a:lstStyle>
            <a:lvl1pPr>
              <a:defRPr/>
            </a:lvl1pPr>
          </a:lstStyle>
          <a:p>
            <a:pPr>
              <a:defRPr/>
            </a:pPr>
            <a:fld id="{1D3094DD-9F2C-41DC-B5D4-59A1E991EDA9}"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61083756"/>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6E3789D6-0A75-498A-B023-DB5A7B0AF238}"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12925907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idx="1"/>
          </p:nvPr>
        </p:nvSpPr>
        <p:spPr/>
        <p:txBody>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92F72E74-E3F2-4438-BE67-C3F85BBC2829}" type="slidenum">
              <a:rPr lang="en-US" altLang="ja-JP"/>
              <a:pPr>
                <a:defRPr/>
              </a:pPr>
              <a:t>‹#›</a:t>
            </a:fld>
            <a:endParaRPr lang="en-US" altLang="ja-JP"/>
          </a:p>
        </p:txBody>
      </p:sp>
    </p:spTree>
    <p:extLst>
      <p:ext uri="{BB962C8B-B14F-4D97-AF65-F5344CB8AC3E}">
        <p14:creationId xmlns:p14="http://schemas.microsoft.com/office/powerpoint/2010/main" val="782492883"/>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7" name="Rectangle 6"/>
          <p:cNvSpPr>
            <a:spLocks noGrp="1" noChangeArrowheads="1"/>
          </p:cNvSpPr>
          <p:nvPr>
            <p:ph type="sldNum" sz="quarter" idx="12"/>
          </p:nvPr>
        </p:nvSpPr>
        <p:spPr>
          <a:ln/>
        </p:spPr>
        <p:txBody>
          <a:bodyPr/>
          <a:lstStyle>
            <a:lvl1pPr>
              <a:defRPr/>
            </a:lvl1pPr>
          </a:lstStyle>
          <a:p>
            <a:pPr>
              <a:defRPr/>
            </a:pPr>
            <a:fld id="{236D4612-9860-4A16-88DC-7C88F9A1B647}"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212476940"/>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縦書きテキスト プレースホルダ 2"/>
          <p:cNvSpPr>
            <a:spLocks noGrp="1"/>
          </p:cNvSpPr>
          <p:nvPr>
            <p:ph type="body" orient="vert" idx="1"/>
          </p:nvPr>
        </p:nvSpPr>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9D72E5EB-ACF0-4EEC-93E8-912B8021D106}"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1215903759"/>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515100" y="609600"/>
            <a:ext cx="1943100" cy="5486400"/>
          </a:xfrm>
        </p:spPr>
        <p:txBody>
          <a:bodyPr vert="eaVert"/>
          <a:lstStyle/>
          <a:p>
            <a:r>
              <a:rPr lang="ja-JP" altLang="en-US"/>
              <a:t>マスタ タイトルの書式設定</a:t>
            </a:r>
          </a:p>
        </p:txBody>
      </p:sp>
      <p:sp>
        <p:nvSpPr>
          <p:cNvPr id="3" name="縦書きテキスト プレースホルダ 2"/>
          <p:cNvSpPr>
            <a:spLocks noGrp="1"/>
          </p:cNvSpPr>
          <p:nvPr>
            <p:ph type="body" orient="vert" idx="1"/>
          </p:nvPr>
        </p:nvSpPr>
        <p:spPr>
          <a:xfrm>
            <a:off x="685800" y="609600"/>
            <a:ext cx="5676900" cy="5486400"/>
          </a:xfrm>
        </p:spPr>
        <p:txBody>
          <a:bodyPr vert="eaVert"/>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solidFill>
                <a:srgbClr val="000000"/>
              </a:solidFill>
            </a:endParaRPr>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solidFill>
                <a:srgbClr val="000000"/>
              </a:solidFill>
            </a:endParaRPr>
          </a:p>
        </p:txBody>
      </p:sp>
      <p:sp>
        <p:nvSpPr>
          <p:cNvPr id="6" name="Rectangle 6"/>
          <p:cNvSpPr>
            <a:spLocks noGrp="1" noChangeArrowheads="1"/>
          </p:cNvSpPr>
          <p:nvPr>
            <p:ph type="sldNum" sz="quarter" idx="12"/>
          </p:nvPr>
        </p:nvSpPr>
        <p:spPr>
          <a:ln/>
        </p:spPr>
        <p:txBody>
          <a:bodyPr/>
          <a:lstStyle>
            <a:lvl1pPr>
              <a:defRPr/>
            </a:lvl1pPr>
          </a:lstStyle>
          <a:p>
            <a:pPr>
              <a:defRPr/>
            </a:pPr>
            <a:fld id="{DD311311-B28E-4446-8946-F456B63654C2}" type="slidenum">
              <a:rPr lang="en-US" altLang="ja-JP">
                <a:solidFill>
                  <a:srgbClr val="000000"/>
                </a:solidFill>
              </a:rPr>
              <a:pPr>
                <a:defRPr/>
              </a:pPr>
              <a:t>‹#›</a:t>
            </a:fld>
            <a:endParaRPr lang="en-US" altLang="ja-JP">
              <a:solidFill>
                <a:srgbClr val="000000"/>
              </a:solidFill>
            </a:endParaRPr>
          </a:p>
        </p:txBody>
      </p:sp>
    </p:spTree>
    <p:extLst>
      <p:ext uri="{BB962C8B-B14F-4D97-AF65-F5344CB8AC3E}">
        <p14:creationId xmlns:p14="http://schemas.microsoft.com/office/powerpoint/2010/main" val="274272526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 テキストの書式設定</a:t>
            </a:r>
          </a:p>
        </p:txBody>
      </p:sp>
      <p:sp>
        <p:nvSpPr>
          <p:cNvPr id="4"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5"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6" name="Rectangle 6"/>
          <p:cNvSpPr>
            <a:spLocks noGrp="1" noChangeArrowheads="1"/>
          </p:cNvSpPr>
          <p:nvPr>
            <p:ph type="sldNum" sz="quarter" idx="12"/>
          </p:nvPr>
        </p:nvSpPr>
        <p:spPr>
          <a:ln/>
        </p:spPr>
        <p:txBody>
          <a:bodyPr/>
          <a:lstStyle>
            <a:lvl1pPr>
              <a:defRPr/>
            </a:lvl1pPr>
          </a:lstStyle>
          <a:p>
            <a:pPr>
              <a:defRPr/>
            </a:pPr>
            <a:fld id="{CA2629D9-50E6-4610-B220-3AD9B694E3EA}" type="slidenum">
              <a:rPr lang="en-US" altLang="ja-JP"/>
              <a:pPr>
                <a:defRPr/>
              </a:pPr>
              <a:t>‹#›</a:t>
            </a:fld>
            <a:endParaRPr lang="en-US" altLang="ja-JP"/>
          </a:p>
        </p:txBody>
      </p:sp>
    </p:spTree>
    <p:extLst>
      <p:ext uri="{BB962C8B-B14F-4D97-AF65-F5344CB8AC3E}">
        <p14:creationId xmlns:p14="http://schemas.microsoft.com/office/powerpoint/2010/main" val="2407944643"/>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コンテンツ プレースホルダ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85AC7CA0-8DCC-4075-8B4A-CFE07AF18453}" type="slidenum">
              <a:rPr lang="en-US" altLang="ja-JP"/>
              <a:pPr>
                <a:defRPr/>
              </a:pPr>
              <a:t>‹#›</a:t>
            </a:fld>
            <a:endParaRPr lang="en-US" altLang="ja-JP"/>
          </a:p>
        </p:txBody>
      </p:sp>
    </p:spTree>
    <p:extLst>
      <p:ext uri="{BB962C8B-B14F-4D97-AF65-F5344CB8AC3E}">
        <p14:creationId xmlns:p14="http://schemas.microsoft.com/office/powerpoint/2010/main" val="2088031684"/>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lvl1pPr>
              <a:defRPr/>
            </a:lvl1pPr>
          </a:lstStyle>
          <a:p>
            <a:r>
              <a:rPr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8"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9" name="Rectangle 6"/>
          <p:cNvSpPr>
            <a:spLocks noGrp="1" noChangeArrowheads="1"/>
          </p:cNvSpPr>
          <p:nvPr>
            <p:ph type="sldNum" sz="quarter" idx="12"/>
          </p:nvPr>
        </p:nvSpPr>
        <p:spPr>
          <a:ln/>
        </p:spPr>
        <p:txBody>
          <a:bodyPr/>
          <a:lstStyle>
            <a:lvl1pPr>
              <a:defRPr/>
            </a:lvl1pPr>
          </a:lstStyle>
          <a:p>
            <a:pPr>
              <a:defRPr/>
            </a:pPr>
            <a:fld id="{09C191C7-29B5-4558-99D1-20C249FB69EE}" type="slidenum">
              <a:rPr lang="en-US" altLang="ja-JP"/>
              <a:pPr>
                <a:defRPr/>
              </a:pPr>
              <a:t>‹#›</a:t>
            </a:fld>
            <a:endParaRPr lang="en-US" altLang="ja-JP"/>
          </a:p>
        </p:txBody>
      </p:sp>
    </p:spTree>
    <p:extLst>
      <p:ext uri="{BB962C8B-B14F-4D97-AF65-F5344CB8AC3E}">
        <p14:creationId xmlns:p14="http://schemas.microsoft.com/office/powerpoint/2010/main" val="319060536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 タイトルの書式設定</a:t>
            </a:r>
          </a:p>
        </p:txBody>
      </p:sp>
      <p:sp>
        <p:nvSpPr>
          <p:cNvPr id="3"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4"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5" name="Rectangle 6"/>
          <p:cNvSpPr>
            <a:spLocks noGrp="1" noChangeArrowheads="1"/>
          </p:cNvSpPr>
          <p:nvPr>
            <p:ph type="sldNum" sz="quarter" idx="12"/>
          </p:nvPr>
        </p:nvSpPr>
        <p:spPr>
          <a:ln/>
        </p:spPr>
        <p:txBody>
          <a:bodyPr/>
          <a:lstStyle>
            <a:lvl1pPr>
              <a:defRPr/>
            </a:lvl1pPr>
          </a:lstStyle>
          <a:p>
            <a:pPr>
              <a:defRPr/>
            </a:pPr>
            <a:fld id="{CEE64FE7-3A10-4EA1-B69F-911F353BAA96}" type="slidenum">
              <a:rPr lang="en-US" altLang="ja-JP"/>
              <a:pPr>
                <a:defRPr/>
              </a:pPr>
              <a:t>‹#›</a:t>
            </a:fld>
            <a:endParaRPr lang="en-US" altLang="ja-JP"/>
          </a:p>
        </p:txBody>
      </p:sp>
    </p:spTree>
    <p:extLst>
      <p:ext uri="{BB962C8B-B14F-4D97-AF65-F5344CB8AC3E}">
        <p14:creationId xmlns:p14="http://schemas.microsoft.com/office/powerpoint/2010/main" val="314368176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3"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4" name="Rectangle 6"/>
          <p:cNvSpPr>
            <a:spLocks noGrp="1" noChangeArrowheads="1"/>
          </p:cNvSpPr>
          <p:nvPr>
            <p:ph type="sldNum" sz="quarter" idx="12"/>
          </p:nvPr>
        </p:nvSpPr>
        <p:spPr>
          <a:ln/>
        </p:spPr>
        <p:txBody>
          <a:bodyPr/>
          <a:lstStyle>
            <a:lvl1pPr>
              <a:defRPr/>
            </a:lvl1pPr>
          </a:lstStyle>
          <a:p>
            <a:pPr>
              <a:defRPr/>
            </a:pPr>
            <a:fld id="{24198DB8-5D54-43BD-823A-A0F976EE853B}" type="slidenum">
              <a:rPr lang="en-US" altLang="ja-JP"/>
              <a:pPr>
                <a:defRPr/>
              </a:pPr>
              <a:t>‹#›</a:t>
            </a:fld>
            <a:endParaRPr lang="en-US" altLang="ja-JP"/>
          </a:p>
        </p:txBody>
      </p:sp>
    </p:spTree>
    <p:extLst>
      <p:ext uri="{BB962C8B-B14F-4D97-AF65-F5344CB8AC3E}">
        <p14:creationId xmlns:p14="http://schemas.microsoft.com/office/powerpoint/2010/main" val="221210755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a:t>マスタ タイトルの書式設定</a:t>
            </a:r>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D0415D35-8501-4C62-AA15-F3269E6AB2AE}" type="slidenum">
              <a:rPr lang="en-US" altLang="ja-JP"/>
              <a:pPr>
                <a:defRPr/>
              </a:pPr>
              <a:t>‹#›</a:t>
            </a:fld>
            <a:endParaRPr lang="en-US" altLang="ja-JP"/>
          </a:p>
        </p:txBody>
      </p:sp>
    </p:spTree>
    <p:extLst>
      <p:ext uri="{BB962C8B-B14F-4D97-AF65-F5344CB8AC3E}">
        <p14:creationId xmlns:p14="http://schemas.microsoft.com/office/powerpoint/2010/main" val="1530986226"/>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a:t>マスタ タイトルの書式設定</a:t>
            </a:r>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ja-JP" altLang="en-US" noProof="0"/>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 テキストの書式設定</a:t>
            </a:r>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ja-JP"/>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ja-JP"/>
          </a:p>
        </p:txBody>
      </p:sp>
      <p:sp>
        <p:nvSpPr>
          <p:cNvPr id="7" name="Rectangle 6"/>
          <p:cNvSpPr>
            <a:spLocks noGrp="1" noChangeArrowheads="1"/>
          </p:cNvSpPr>
          <p:nvPr>
            <p:ph type="sldNum" sz="quarter" idx="12"/>
          </p:nvPr>
        </p:nvSpPr>
        <p:spPr>
          <a:ln/>
        </p:spPr>
        <p:txBody>
          <a:bodyPr/>
          <a:lstStyle>
            <a:lvl1pPr>
              <a:defRPr/>
            </a:lvl1pPr>
          </a:lstStyle>
          <a:p>
            <a:pPr>
              <a:defRPr/>
            </a:pPr>
            <a:fld id="{17C02CE1-D78B-45B7-B916-D0BAD848F74D}" type="slidenum">
              <a:rPr lang="en-US" altLang="ja-JP"/>
              <a:pPr>
                <a:defRPr/>
              </a:pPr>
              <a:t>‹#›</a:t>
            </a:fld>
            <a:endParaRPr lang="en-US" altLang="ja-JP"/>
          </a:p>
        </p:txBody>
      </p:sp>
    </p:spTree>
    <p:extLst>
      <p:ext uri="{BB962C8B-B14F-4D97-AF65-F5344CB8AC3E}">
        <p14:creationId xmlns:p14="http://schemas.microsoft.com/office/powerpoint/2010/main" val="410767765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charset="0"/>
              </a:defRPr>
            </a:lvl1pPr>
          </a:lstStyle>
          <a:p>
            <a:pPr>
              <a:defRPr/>
            </a:pPr>
            <a:endParaRPr lang="en-US" altLang="ja-JP"/>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charset="0"/>
              </a:defRPr>
            </a:lvl1pPr>
          </a:lstStyle>
          <a:p>
            <a:pPr>
              <a:defRPr/>
            </a:pPr>
            <a:endParaRPr lang="en-US" altLang="ja-JP"/>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332E86E9-E164-4D75-8A4B-180AEB3C9068}" type="slidenum">
              <a:rPr lang="en-US" altLang="ja-JP"/>
              <a:pPr>
                <a:defRPr/>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charset="0"/>
          <a:ea typeface="ＭＳ ゴシック" pitchFamily="49" charset="-128"/>
        </a:defRPr>
      </a:lvl2pPr>
      <a:lvl3pPr algn="ctr" rtl="0" eaLnBrk="0" fontAlgn="base" hangingPunct="0">
        <a:spcBef>
          <a:spcPct val="0"/>
        </a:spcBef>
        <a:spcAft>
          <a:spcPct val="0"/>
        </a:spcAft>
        <a:defRPr kumimoji="1" sz="4400">
          <a:solidFill>
            <a:schemeClr val="tx2"/>
          </a:solidFill>
          <a:latin typeface="Times" charset="0"/>
          <a:ea typeface="ＭＳ ゴシック" pitchFamily="49" charset="-128"/>
        </a:defRPr>
      </a:lvl3pPr>
      <a:lvl4pPr algn="ctr" rtl="0" eaLnBrk="0" fontAlgn="base" hangingPunct="0">
        <a:spcBef>
          <a:spcPct val="0"/>
        </a:spcBef>
        <a:spcAft>
          <a:spcPct val="0"/>
        </a:spcAft>
        <a:defRPr kumimoji="1" sz="4400">
          <a:solidFill>
            <a:schemeClr val="tx2"/>
          </a:solidFill>
          <a:latin typeface="Times" charset="0"/>
          <a:ea typeface="ＭＳ ゴシック" pitchFamily="49" charset="-128"/>
        </a:defRPr>
      </a:lvl4pPr>
      <a:lvl5pPr algn="ctr" rtl="0" eaLnBrk="0" fontAlgn="base" hangingPunct="0">
        <a:spcBef>
          <a:spcPct val="0"/>
        </a:spcBef>
        <a:spcAft>
          <a:spcPct val="0"/>
        </a:spcAft>
        <a:defRPr kumimoji="1" sz="4400">
          <a:solidFill>
            <a:schemeClr val="tx2"/>
          </a:solidFill>
          <a:latin typeface="Times" charset="0"/>
          <a:ea typeface="ＭＳ ゴシック" pitchFamily="49" charset="-128"/>
        </a:defRPr>
      </a:lvl5pPr>
      <a:lvl6pPr marL="457200" algn="ctr" rtl="0" fontAlgn="base">
        <a:spcBef>
          <a:spcPct val="0"/>
        </a:spcBef>
        <a:spcAft>
          <a:spcPct val="0"/>
        </a:spcAft>
        <a:defRPr kumimoji="1" sz="4400">
          <a:solidFill>
            <a:schemeClr val="tx2"/>
          </a:solidFill>
          <a:latin typeface="Times" charset="0"/>
          <a:ea typeface="ＭＳ ゴシック" pitchFamily="49" charset="-128"/>
        </a:defRPr>
      </a:lvl6pPr>
      <a:lvl7pPr marL="914400" algn="ctr" rtl="0" fontAlgn="base">
        <a:spcBef>
          <a:spcPct val="0"/>
        </a:spcBef>
        <a:spcAft>
          <a:spcPct val="0"/>
        </a:spcAft>
        <a:defRPr kumimoji="1" sz="4400">
          <a:solidFill>
            <a:schemeClr val="tx2"/>
          </a:solidFill>
          <a:latin typeface="Times" charset="0"/>
          <a:ea typeface="ＭＳ ゴシック" pitchFamily="49" charset="-128"/>
        </a:defRPr>
      </a:lvl7pPr>
      <a:lvl8pPr marL="1371600" algn="ctr" rtl="0" fontAlgn="base">
        <a:spcBef>
          <a:spcPct val="0"/>
        </a:spcBef>
        <a:spcAft>
          <a:spcPct val="0"/>
        </a:spcAft>
        <a:defRPr kumimoji="1" sz="4400">
          <a:solidFill>
            <a:schemeClr val="tx2"/>
          </a:solidFill>
          <a:latin typeface="Times" charset="0"/>
          <a:ea typeface="ＭＳ ゴシック" pitchFamily="49" charset="-128"/>
        </a:defRPr>
      </a:lvl8pPr>
      <a:lvl9pPr marL="1828800" algn="ctr" rtl="0" fontAlgn="base">
        <a:spcBef>
          <a:spcPct val="0"/>
        </a:spcBef>
        <a:spcAft>
          <a:spcPct val="0"/>
        </a:spcAft>
        <a:defRPr kumimoji="1" sz="4400">
          <a:solidFill>
            <a:schemeClr val="tx2"/>
          </a:solidFill>
          <a:latin typeface="Times" charset="0"/>
          <a:ea typeface="ＭＳ ゴシック" pitchFamily="49"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400">
                <a:latin typeface="Times" charset="0"/>
              </a:defRPr>
            </a:lvl1pPr>
          </a:lstStyle>
          <a:p>
            <a:pPr>
              <a:defRPr/>
            </a:pPr>
            <a:endParaRPr lang="en-US" altLang="ja-JP">
              <a:solidFill>
                <a:srgbClr val="000000"/>
              </a:solidFill>
              <a:ea typeface="Osaka" charset="-128"/>
            </a:endParaRPr>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400">
                <a:latin typeface="Times" charset="0"/>
              </a:defRPr>
            </a:lvl1pPr>
          </a:lstStyle>
          <a:p>
            <a:pPr>
              <a:defRPr/>
            </a:pPr>
            <a:endParaRPr lang="en-US" altLang="ja-JP">
              <a:solidFill>
                <a:srgbClr val="000000"/>
              </a:solidFill>
              <a:ea typeface="Osaka" charset="-128"/>
            </a:endParaRPr>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400"/>
            </a:lvl1pPr>
          </a:lstStyle>
          <a:p>
            <a:pPr>
              <a:defRPr/>
            </a:pPr>
            <a:fld id="{40E3B949-1179-4387-B307-F356BE6486A4}" type="slidenum">
              <a:rPr lang="en-US" altLang="ja-JP">
                <a:solidFill>
                  <a:srgbClr val="000000"/>
                </a:solidFill>
                <a:ea typeface="Osaka" charset="-128"/>
              </a:rPr>
              <a:pPr>
                <a:defRPr/>
              </a:pPr>
              <a:t>‹#›</a:t>
            </a:fld>
            <a:endParaRPr lang="en-US" altLang="ja-JP">
              <a:solidFill>
                <a:srgbClr val="000000"/>
              </a:solidFill>
              <a:ea typeface="Osaka" charset="-128"/>
            </a:endParaRPr>
          </a:p>
        </p:txBody>
      </p:sp>
    </p:spTree>
    <p:extLst>
      <p:ext uri="{BB962C8B-B14F-4D97-AF65-F5344CB8AC3E}">
        <p14:creationId xmlns:p14="http://schemas.microsoft.com/office/powerpoint/2010/main" val="16550773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txStyles>
    <p:titleStyle>
      <a:lvl1pPr algn="ctr" rtl="0" eaLnBrk="0" fontAlgn="base" hangingPunct="0">
        <a:spcBef>
          <a:spcPct val="0"/>
        </a:spcBef>
        <a:spcAft>
          <a:spcPct val="0"/>
        </a:spcAft>
        <a:defRPr kumimoji="1" sz="4400">
          <a:solidFill>
            <a:schemeClr val="tx2"/>
          </a:solidFill>
          <a:latin typeface="+mj-lt"/>
          <a:ea typeface="+mj-ea"/>
          <a:cs typeface="+mj-cs"/>
        </a:defRPr>
      </a:lvl1pPr>
      <a:lvl2pPr algn="ctr" rtl="0" eaLnBrk="0" fontAlgn="base" hangingPunct="0">
        <a:spcBef>
          <a:spcPct val="0"/>
        </a:spcBef>
        <a:spcAft>
          <a:spcPct val="0"/>
        </a:spcAft>
        <a:defRPr kumimoji="1" sz="4400">
          <a:solidFill>
            <a:schemeClr val="tx2"/>
          </a:solidFill>
          <a:latin typeface="Times" charset="0"/>
          <a:ea typeface="Osaka" charset="-128"/>
        </a:defRPr>
      </a:lvl2pPr>
      <a:lvl3pPr algn="ctr" rtl="0" eaLnBrk="0" fontAlgn="base" hangingPunct="0">
        <a:spcBef>
          <a:spcPct val="0"/>
        </a:spcBef>
        <a:spcAft>
          <a:spcPct val="0"/>
        </a:spcAft>
        <a:defRPr kumimoji="1" sz="4400">
          <a:solidFill>
            <a:schemeClr val="tx2"/>
          </a:solidFill>
          <a:latin typeface="Times" charset="0"/>
          <a:ea typeface="Osaka" charset="-128"/>
        </a:defRPr>
      </a:lvl3pPr>
      <a:lvl4pPr algn="ctr" rtl="0" eaLnBrk="0" fontAlgn="base" hangingPunct="0">
        <a:spcBef>
          <a:spcPct val="0"/>
        </a:spcBef>
        <a:spcAft>
          <a:spcPct val="0"/>
        </a:spcAft>
        <a:defRPr kumimoji="1" sz="4400">
          <a:solidFill>
            <a:schemeClr val="tx2"/>
          </a:solidFill>
          <a:latin typeface="Times" charset="0"/>
          <a:ea typeface="Osaka" charset="-128"/>
        </a:defRPr>
      </a:lvl4pPr>
      <a:lvl5pPr algn="ctr" rtl="0" eaLnBrk="0" fontAlgn="base" hangingPunct="0">
        <a:spcBef>
          <a:spcPct val="0"/>
        </a:spcBef>
        <a:spcAft>
          <a:spcPct val="0"/>
        </a:spcAft>
        <a:defRPr kumimoji="1" sz="4400">
          <a:solidFill>
            <a:schemeClr val="tx2"/>
          </a:solidFill>
          <a:latin typeface="Times" charset="0"/>
          <a:ea typeface="Osaka" charset="-128"/>
        </a:defRPr>
      </a:lvl5pPr>
      <a:lvl6pPr marL="457200" algn="ctr" rtl="0" fontAlgn="base">
        <a:spcBef>
          <a:spcPct val="0"/>
        </a:spcBef>
        <a:spcAft>
          <a:spcPct val="0"/>
        </a:spcAft>
        <a:defRPr kumimoji="1" sz="4400">
          <a:solidFill>
            <a:schemeClr val="tx2"/>
          </a:solidFill>
          <a:latin typeface="Times" charset="0"/>
          <a:ea typeface="Osaka" charset="-128"/>
        </a:defRPr>
      </a:lvl6pPr>
      <a:lvl7pPr marL="914400" algn="ctr" rtl="0" fontAlgn="base">
        <a:spcBef>
          <a:spcPct val="0"/>
        </a:spcBef>
        <a:spcAft>
          <a:spcPct val="0"/>
        </a:spcAft>
        <a:defRPr kumimoji="1" sz="4400">
          <a:solidFill>
            <a:schemeClr val="tx2"/>
          </a:solidFill>
          <a:latin typeface="Times" charset="0"/>
          <a:ea typeface="Osaka" charset="-128"/>
        </a:defRPr>
      </a:lvl7pPr>
      <a:lvl8pPr marL="1371600" algn="ctr" rtl="0" fontAlgn="base">
        <a:spcBef>
          <a:spcPct val="0"/>
        </a:spcBef>
        <a:spcAft>
          <a:spcPct val="0"/>
        </a:spcAft>
        <a:defRPr kumimoji="1" sz="4400">
          <a:solidFill>
            <a:schemeClr val="tx2"/>
          </a:solidFill>
          <a:latin typeface="Times" charset="0"/>
          <a:ea typeface="Osaka" charset="-128"/>
        </a:defRPr>
      </a:lvl8pPr>
      <a:lvl9pPr marL="1828800" algn="ctr" rtl="0" fontAlgn="base">
        <a:spcBef>
          <a:spcPct val="0"/>
        </a:spcBef>
        <a:spcAft>
          <a:spcPct val="0"/>
        </a:spcAft>
        <a:defRPr kumimoji="1" sz="4400">
          <a:solidFill>
            <a:schemeClr val="tx2"/>
          </a:solidFill>
          <a:latin typeface="Times" charset="0"/>
          <a:ea typeface="Osaka" charset="-128"/>
        </a:defRPr>
      </a:lvl9pPr>
    </p:titleStyle>
    <p:bodyStyle>
      <a:lvl1pPr marL="342900" indent="-342900" algn="l" rtl="0" eaLnBrk="0" fontAlgn="base" hangingPunct="0">
        <a:spcBef>
          <a:spcPct val="20000"/>
        </a:spcBef>
        <a:spcAft>
          <a:spcPct val="0"/>
        </a:spcAft>
        <a:buChar char="•"/>
        <a:defRPr kumimoji="1"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kumimoji="1" sz="2800">
          <a:solidFill>
            <a:schemeClr val="tx1"/>
          </a:solidFill>
          <a:latin typeface="+mn-lt"/>
          <a:ea typeface="+mn-ea"/>
        </a:defRPr>
      </a:lvl2pPr>
      <a:lvl3pPr marL="1143000" indent="-228600" algn="l" rtl="0" eaLnBrk="0" fontAlgn="base" hangingPunct="0">
        <a:spcBef>
          <a:spcPct val="20000"/>
        </a:spcBef>
        <a:spcAft>
          <a:spcPct val="0"/>
        </a:spcAft>
        <a:buChar char="•"/>
        <a:defRPr kumimoji="1" sz="2400">
          <a:solidFill>
            <a:schemeClr val="tx1"/>
          </a:solidFill>
          <a:latin typeface="+mn-lt"/>
          <a:ea typeface="+mn-ea"/>
        </a:defRPr>
      </a:lvl3pPr>
      <a:lvl4pPr marL="1600200" indent="-228600" algn="l" rtl="0" eaLnBrk="0" fontAlgn="base" hangingPunct="0">
        <a:spcBef>
          <a:spcPct val="20000"/>
        </a:spcBef>
        <a:spcAft>
          <a:spcPct val="0"/>
        </a:spcAft>
        <a:buChar char="–"/>
        <a:defRPr kumimoji="1" sz="2000">
          <a:solidFill>
            <a:schemeClr val="tx1"/>
          </a:solidFill>
          <a:latin typeface="+mn-lt"/>
          <a:ea typeface="+mn-ea"/>
        </a:defRPr>
      </a:lvl4pPr>
      <a:lvl5pPr marL="2057400" indent="-228600" algn="l" rtl="0" eaLnBrk="0" fontAlgn="base" hangingPunct="0">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28.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0.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4.emf"/><Relationship Id="rId5" Type="http://schemas.openxmlformats.org/officeDocument/2006/relationships/image" Target="../media/image33.png"/><Relationship Id="rId4" Type="http://schemas.openxmlformats.org/officeDocument/2006/relationships/image" Target="../media/image4.png"/></Relationships>
</file>

<file path=ppt/slides/_rels/slide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5.png"/><Relationship Id="rId1" Type="http://schemas.openxmlformats.org/officeDocument/2006/relationships/slideLayout" Target="../slideLayouts/slideLayout7.xml"/><Relationship Id="rId6" Type="http://schemas.openxmlformats.org/officeDocument/2006/relationships/image" Target="../media/image36.png"/><Relationship Id="rId5" Type="http://schemas.openxmlformats.org/officeDocument/2006/relationships/image" Target="../media/image4.png"/><Relationship Id="rId4" Type="http://schemas.openxmlformats.org/officeDocument/2006/relationships/image" Target="../media/image29.png"/></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38.png"/><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18.xml"/><Relationship Id="rId1" Type="http://schemas.openxmlformats.org/officeDocument/2006/relationships/tags" Target="../tags/tag1.xml"/><Relationship Id="rId5" Type="http://schemas.openxmlformats.org/officeDocument/2006/relationships/chart" Target="../charts/chart1.xml"/><Relationship Id="rId4" Type="http://schemas.openxmlformats.org/officeDocument/2006/relationships/image" Target="../media/image4.png"/></Relationships>
</file>

<file path=ppt/slides/_rels/slide19.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slideLayout" Target="../slideLayouts/slideLayout18.xml"/><Relationship Id="rId1" Type="http://schemas.openxmlformats.org/officeDocument/2006/relationships/tags" Target="../tags/tag2.xml"/><Relationship Id="rId5" Type="http://schemas.openxmlformats.org/officeDocument/2006/relationships/chart" Target="../charts/char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7"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3.png"/><Relationship Id="rId5" Type="http://schemas.openxmlformats.org/officeDocument/2006/relationships/image" Target="../media/image10.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image" Target="../media/image3.png"/><Relationship Id="rId7" Type="http://schemas.openxmlformats.org/officeDocument/2006/relationships/image" Target="../media/image13.png"/><Relationship Id="rId2" Type="http://schemas.openxmlformats.org/officeDocument/2006/relationships/image" Target="../media/image2.jpe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4.png"/><Relationship Id="rId9" Type="http://schemas.openxmlformats.org/officeDocument/2006/relationships/image" Target="../media/image15.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8.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4.png"/><Relationship Id="rId4" Type="http://schemas.openxmlformats.org/officeDocument/2006/relationships/image" Target="../media/image19.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21.png"/><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jpeg"/><Relationship Id="rId1" Type="http://schemas.openxmlformats.org/officeDocument/2006/relationships/slideLayout" Target="../slideLayouts/slideLayout7.xml"/><Relationship Id="rId5" Type="http://schemas.openxmlformats.org/officeDocument/2006/relationships/image" Target="../media/image16.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4.jpeg"/><Relationship Id="rId7" Type="http://schemas.openxmlformats.org/officeDocument/2006/relationships/image" Target="../media/image25.png"/><Relationship Id="rId2" Type="http://schemas.openxmlformats.org/officeDocument/2006/relationships/slideLayout" Target="../slideLayouts/slideLayout7.xml"/><Relationship Id="rId1" Type="http://schemas.openxmlformats.org/officeDocument/2006/relationships/vmlDrawing" Target="../drawings/vmlDrawing1.vml"/><Relationship Id="rId6" Type="http://schemas.openxmlformats.org/officeDocument/2006/relationships/image" Target="../media/image2.jpeg"/><Relationship Id="rId5" Type="http://schemas.openxmlformats.org/officeDocument/2006/relationships/image" Target="../media/image23.png"/><Relationship Id="rId10" Type="http://schemas.openxmlformats.org/officeDocument/2006/relationships/image" Target="../media/image4.png"/><Relationship Id="rId4" Type="http://schemas.openxmlformats.org/officeDocument/2006/relationships/oleObject" Target="../embeddings/oleObject1.bin"/><Relationship Id="rId9"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4" name="AutoShape 173"/>
          <p:cNvSpPr>
            <a:spLocks noChangeArrowheads="1"/>
          </p:cNvSpPr>
          <p:nvPr/>
        </p:nvSpPr>
        <p:spPr bwMode="auto">
          <a:xfrm>
            <a:off x="1905000" y="990600"/>
            <a:ext cx="5334000" cy="1066800"/>
          </a:xfrm>
          <a:prstGeom prst="roundRect">
            <a:avLst>
              <a:gd name="adj" fmla="val 16667"/>
            </a:avLst>
          </a:prstGeom>
          <a:solidFill>
            <a:srgbClr val="CC0000"/>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3075" name="AutoShape 175"/>
          <p:cNvSpPr>
            <a:spLocks noChangeArrowheads="1"/>
          </p:cNvSpPr>
          <p:nvPr/>
        </p:nvSpPr>
        <p:spPr bwMode="auto">
          <a:xfrm>
            <a:off x="2057400" y="1143000"/>
            <a:ext cx="5027613" cy="763588"/>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2225" name="Rectangle 177"/>
          <p:cNvSpPr>
            <a:spLocks noGrp="1" noChangeArrowheads="1"/>
          </p:cNvSpPr>
          <p:nvPr>
            <p:ph type="title" idx="4294967295"/>
          </p:nvPr>
        </p:nvSpPr>
        <p:spPr>
          <a:xfrm>
            <a:off x="685800" y="914400"/>
            <a:ext cx="7772400" cy="1143000"/>
          </a:xfrm>
        </p:spPr>
        <p:txBody>
          <a:bodyPr/>
          <a:lstStyle/>
          <a:p>
            <a:pPr eaLnBrk="1" hangingPunct="1"/>
            <a:r>
              <a:rPr lang="ja-JP" altLang="en-US" sz="3000">
                <a:ea typeface="HGS創英角ｺﾞｼｯｸUB" panose="020B0900000000000000" pitchFamily="50" charset="-128"/>
              </a:rPr>
              <a:t>私たちの生活と財政の役割</a:t>
            </a:r>
            <a:endParaRPr lang="ja-JP" altLang="en-US">
              <a:ea typeface="HGS創英角ｺﾞｼｯｸUB" panose="020B0900000000000000" pitchFamily="50" charset="-128"/>
            </a:endParaRPr>
          </a:p>
        </p:txBody>
      </p:sp>
      <p:sp>
        <p:nvSpPr>
          <p:cNvPr id="3077" name="Rectangle 178"/>
          <p:cNvSpPr>
            <a:spLocks noChangeArrowheads="1"/>
          </p:cNvSpPr>
          <p:nvPr/>
        </p:nvSpPr>
        <p:spPr bwMode="auto">
          <a:xfrm>
            <a:off x="2971800" y="5867400"/>
            <a:ext cx="3124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10000"/>
              </a:lnSpc>
              <a:spcBef>
                <a:spcPct val="0"/>
              </a:spcBef>
              <a:buFontTx/>
              <a:buNone/>
            </a:pPr>
            <a:r>
              <a:rPr lang="ja-JP" altLang="en-US" sz="1200">
                <a:ea typeface="HGS創英角ｺﾞｼｯｸUB" panose="020B0900000000000000" pitchFamily="50" charset="-128"/>
              </a:rPr>
              <a:t>高等学校学習指導要領準拠</a:t>
            </a:r>
            <a:br>
              <a:rPr lang="ja-JP" altLang="en-US" sz="1200">
                <a:ea typeface="HGS創英角ｺﾞｼｯｸUB" panose="020B0900000000000000" pitchFamily="50" charset="-128"/>
              </a:rPr>
            </a:br>
            <a:r>
              <a:rPr lang="ja-JP" altLang="en-US" sz="1200">
                <a:ea typeface="HGS創英角ｺﾞｼｯｸUB" panose="020B0900000000000000" pitchFamily="50" charset="-128"/>
              </a:rPr>
              <a:t>協力：全国公民科・社会科教育研究会</a:t>
            </a:r>
          </a:p>
        </p:txBody>
      </p:sp>
      <p:sp>
        <p:nvSpPr>
          <p:cNvPr id="3078" name="Rectangle 179"/>
          <p:cNvSpPr>
            <a:spLocks noChangeArrowheads="1"/>
          </p:cNvSpPr>
          <p:nvPr/>
        </p:nvSpPr>
        <p:spPr bwMode="auto">
          <a:xfrm>
            <a:off x="3352800" y="2057400"/>
            <a:ext cx="23622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a:ea typeface="HGS創英角ｺﾞｼｯｸUB" panose="020B0900000000000000" pitchFamily="50" charset="-128"/>
              </a:rPr>
              <a:t>高校生用租税教育教材</a:t>
            </a:r>
          </a:p>
        </p:txBody>
      </p:sp>
      <p:sp>
        <p:nvSpPr>
          <p:cNvPr id="3079" name="AutoShape 181"/>
          <p:cNvSpPr>
            <a:spLocks noChangeArrowheads="1"/>
          </p:cNvSpPr>
          <p:nvPr/>
        </p:nvSpPr>
        <p:spPr bwMode="auto">
          <a:xfrm>
            <a:off x="304800" y="457200"/>
            <a:ext cx="8534400" cy="6019800"/>
          </a:xfrm>
          <a:prstGeom prst="roundRect">
            <a:avLst>
              <a:gd name="adj" fmla="val 16667"/>
            </a:avLst>
          </a:prstGeom>
          <a:noFill/>
          <a:ln w="25400">
            <a:solidFill>
              <a:srgbClr val="CC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3080" name="Line 182">
            <a:hlinkClick r:id="" action="ppaction://hlinkshowjump?jump=nextslide"/>
          </p:cNvPr>
          <p:cNvSpPr>
            <a:spLocks noChangeShapeType="1"/>
          </p:cNvSpPr>
          <p:nvPr/>
        </p:nvSpPr>
        <p:spPr bwMode="auto">
          <a:xfrm>
            <a:off x="8763000" y="228600"/>
            <a:ext cx="228600" cy="0"/>
          </a:xfrm>
          <a:prstGeom prst="line">
            <a:avLst/>
          </a:prstGeom>
          <a:noFill/>
          <a:ln w="50800">
            <a:solidFill>
              <a:schemeClr val="bg2"/>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pic>
        <p:nvPicPr>
          <p:cNvPr id="3081" name="Picture 1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05113" y="2276475"/>
            <a:ext cx="3535362"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225"/>
                                        </p:tgtEl>
                                        <p:attrNameLst>
                                          <p:attrName>style.visibility</p:attrName>
                                        </p:attrNameLst>
                                      </p:cBhvr>
                                      <p:to>
                                        <p:strVal val="visible"/>
                                      </p:to>
                                    </p:set>
                                    <p:anim calcmode="lin" valueType="num">
                                      <p:cBhvr>
                                        <p:cTn id="7" dur="1000" fill="hold"/>
                                        <p:tgtEl>
                                          <p:spTgt spid="2225"/>
                                        </p:tgtEl>
                                        <p:attrNameLst>
                                          <p:attrName>ppt_w</p:attrName>
                                        </p:attrNameLst>
                                      </p:cBhvr>
                                      <p:tavLst>
                                        <p:tav tm="0">
                                          <p:val>
                                            <p:fltVal val="0"/>
                                          </p:val>
                                        </p:tav>
                                        <p:tav tm="100000">
                                          <p:val>
                                            <p:strVal val="#ppt_w"/>
                                          </p:val>
                                        </p:tav>
                                      </p:tavLst>
                                    </p:anim>
                                    <p:anim calcmode="lin" valueType="num">
                                      <p:cBhvr>
                                        <p:cTn id="8" dur="1000" fill="hold"/>
                                        <p:tgtEl>
                                          <p:spTgt spid="2225"/>
                                        </p:tgtEl>
                                        <p:attrNameLst>
                                          <p:attrName>ppt_h</p:attrName>
                                        </p:attrNameLst>
                                      </p:cBhvr>
                                      <p:tavLst>
                                        <p:tav tm="0">
                                          <p:val>
                                            <p:fltVal val="0"/>
                                          </p:val>
                                        </p:tav>
                                        <p:tav tm="100000">
                                          <p:val>
                                            <p:strVal val="#ppt_h"/>
                                          </p:val>
                                        </p:tav>
                                      </p:tavLst>
                                    </p:anim>
                                    <p:anim calcmode="lin" valueType="num">
                                      <p:cBhvr>
                                        <p:cTn id="9" dur="1000" fill="hold"/>
                                        <p:tgtEl>
                                          <p:spTgt spid="2225"/>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22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25"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35"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Rectangle 27"/>
          <p:cNvSpPr>
            <a:spLocks noChangeArrowheads="1"/>
          </p:cNvSpPr>
          <p:nvPr/>
        </p:nvSpPr>
        <p:spPr bwMode="auto">
          <a:xfrm>
            <a:off x="388938" y="800100"/>
            <a:ext cx="5838825" cy="973138"/>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「税金」ってなんだろう。</a:t>
            </a:r>
          </a:p>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なぜ「税金」が必要なのだろう。</a:t>
            </a:r>
          </a:p>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なぜ「納税の義務」が憲法で定められているのだろう。</a:t>
            </a:r>
          </a:p>
        </p:txBody>
      </p:sp>
      <p:sp>
        <p:nvSpPr>
          <p:cNvPr id="93186" name="AutoShape 2"/>
          <p:cNvSpPr>
            <a:spLocks noChangeArrowheads="1"/>
          </p:cNvSpPr>
          <p:nvPr/>
        </p:nvSpPr>
        <p:spPr bwMode="auto">
          <a:xfrm>
            <a:off x="2895600" y="3781425"/>
            <a:ext cx="5969000" cy="1371600"/>
          </a:xfrm>
          <a:prstGeom prst="roundRect">
            <a:avLst>
              <a:gd name="adj" fmla="val 10833"/>
            </a:avLst>
          </a:prstGeom>
          <a:solidFill>
            <a:srgbClr val="993300"/>
          </a:solidFill>
          <a:ln>
            <a:noFill/>
          </a:ln>
          <a:extLst>
            <a:ext uri="{91240B29-F687-4F45-9708-019B960494DF}">
              <a14:hiddenLine xmlns:a14="http://schemas.microsoft.com/office/drawing/2010/main" w="63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5365" name="AutoShape 3"/>
          <p:cNvSpPr>
            <a:spLocks noChangeArrowheads="1"/>
          </p:cNvSpPr>
          <p:nvPr/>
        </p:nvSpPr>
        <p:spPr bwMode="auto">
          <a:xfrm>
            <a:off x="684213" y="5734050"/>
            <a:ext cx="7775575" cy="1008063"/>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5366" name="Rectangle 5"/>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9</a:t>
            </a:r>
          </a:p>
        </p:txBody>
      </p:sp>
      <p:sp>
        <p:nvSpPr>
          <p:cNvPr id="15367" name="Rectangle 7"/>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3.</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今までの議論をまとめてみよう</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15368" name="Line 8">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5369" name="Line 9">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93194" name="Rectangle 10"/>
          <p:cNvSpPr>
            <a:spLocks noChangeArrowheads="1"/>
          </p:cNvSpPr>
          <p:nvPr/>
        </p:nvSpPr>
        <p:spPr bwMode="auto">
          <a:xfrm>
            <a:off x="1692275" y="2743200"/>
            <a:ext cx="57150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今までの議論から「税の本質」が見えてくる。</a:t>
            </a:r>
          </a:p>
        </p:txBody>
      </p:sp>
      <p:sp>
        <p:nvSpPr>
          <p:cNvPr id="93195" name="Rectangle 11"/>
          <p:cNvSpPr>
            <a:spLocks noChangeArrowheads="1"/>
          </p:cNvSpPr>
          <p:nvPr/>
        </p:nvSpPr>
        <p:spPr bwMode="auto">
          <a:xfrm>
            <a:off x="1187450" y="5876925"/>
            <a:ext cx="7126991"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marL="355600" indent="-355600">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10000"/>
              </a:lnSpc>
              <a:spcBef>
                <a:spcPct val="0"/>
              </a:spcBef>
              <a:buFontTx/>
              <a:buNone/>
            </a:pPr>
            <a:r>
              <a:rPr lang="ja-JP" altLang="en-US" sz="2000" dirty="0">
                <a:solidFill>
                  <a:schemeClr val="hlink"/>
                </a:solidFill>
                <a:latin typeface="HG創英角ﾎﾟｯﾌﾟ体" panose="040B0A09000000000000" pitchFamily="49" charset="-128"/>
                <a:ea typeface="HG創英角ﾎﾟｯﾌﾟ体" panose="040B0A09000000000000" pitchFamily="49" charset="-128"/>
              </a:rPr>
              <a:t>政治への参加と国を支える税金を国民が負担することが、</a:t>
            </a:r>
          </a:p>
          <a:p>
            <a:pPr eaLnBrk="1" hangingPunct="1">
              <a:lnSpc>
                <a:spcPct val="110000"/>
              </a:lnSpc>
              <a:spcBef>
                <a:spcPct val="0"/>
              </a:spcBef>
              <a:buFontTx/>
              <a:buNone/>
            </a:pPr>
            <a:r>
              <a:rPr lang="ja-JP" altLang="en-US" sz="2000" dirty="0">
                <a:solidFill>
                  <a:schemeClr val="hlink"/>
                </a:solidFill>
                <a:latin typeface="HG創英角ﾎﾟｯﾌﾟ体" panose="040B0A09000000000000" pitchFamily="49" charset="-128"/>
                <a:ea typeface="HG創英角ﾎﾟｯﾌﾟ体" panose="040B0A09000000000000" pitchFamily="49" charset="-128"/>
              </a:rPr>
              <a:t>対になっているのが、民主主義の基本である。</a:t>
            </a:r>
          </a:p>
        </p:txBody>
      </p:sp>
      <p:sp>
        <p:nvSpPr>
          <p:cNvPr id="15372" name="AutoShape 13"/>
          <p:cNvSpPr>
            <a:spLocks noChangeArrowheads="1"/>
          </p:cNvSpPr>
          <p:nvPr/>
        </p:nvSpPr>
        <p:spPr bwMode="auto">
          <a:xfrm>
            <a:off x="684213" y="2552700"/>
            <a:ext cx="7775575" cy="762000"/>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5373" name="AutoShape 14"/>
          <p:cNvSpPr>
            <a:spLocks noChangeArrowheads="1"/>
          </p:cNvSpPr>
          <p:nvPr/>
        </p:nvSpPr>
        <p:spPr bwMode="auto">
          <a:xfrm>
            <a:off x="457200" y="2247900"/>
            <a:ext cx="3754438" cy="457200"/>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en-US" altLang="ja-JP" sz="600">
              <a:ea typeface="HG創英角ﾎﾟｯﾌﾟ体" panose="040B0A09000000000000" pitchFamily="49" charset="-128"/>
            </a:endParaRPr>
          </a:p>
          <a:p>
            <a:pPr eaLnBrk="1" hangingPunct="1">
              <a:spcBef>
                <a:spcPct val="0"/>
              </a:spcBef>
              <a:buFontTx/>
              <a:buNone/>
            </a:pPr>
            <a:r>
              <a:rPr lang="ja-JP" altLang="en-US" sz="1600">
                <a:ea typeface="HG創英角ﾎﾟｯﾌﾟ体" panose="040B0A09000000000000" pitchFamily="49" charset="-128"/>
              </a:rPr>
              <a:t>　　今までの議論を振り返ると・・・</a:t>
            </a:r>
          </a:p>
        </p:txBody>
      </p:sp>
      <p:sp>
        <p:nvSpPr>
          <p:cNvPr id="93200" name="Rectangle 16"/>
          <p:cNvSpPr>
            <a:spLocks noChangeArrowheads="1"/>
          </p:cNvSpPr>
          <p:nvPr/>
        </p:nvSpPr>
        <p:spPr bwMode="white">
          <a:xfrm>
            <a:off x="2911475" y="3841750"/>
            <a:ext cx="5959475"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nchor="ctr">
            <a:spAutoFit/>
          </a:bodyPr>
          <a:lstStyle>
            <a:lvl1pPr marL="182563" indent="-182563" defTabSz="179388">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defTabSz="179388">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defTabSz="179388">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defTabSz="179388">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defTabSz="179388">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defTabSz="179388"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defTabSz="179388"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defTabSz="179388"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defTabSz="179388"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 typeface="Wingdings" panose="05000000000000000000" pitchFamily="2" charset="2"/>
              <a:buNone/>
            </a:pPr>
            <a:r>
              <a:rPr lang="en-US" altLang="ja-JP" sz="800" dirty="0">
                <a:solidFill>
                  <a:schemeClr val="bg1"/>
                </a:solidFill>
                <a:latin typeface="HG創英角ｺﾞｼｯｸUB" panose="020B0909000000000000" pitchFamily="49" charset="-128"/>
                <a:ea typeface="HG創英角ｺﾞｼｯｸUB" panose="020B0909000000000000" pitchFamily="49" charset="-128"/>
              </a:rPr>
              <a:t>●</a:t>
            </a:r>
            <a:r>
              <a:rPr lang="en-US" altLang="ja-JP" sz="1000" dirty="0">
                <a:solidFill>
                  <a:schemeClr val="bg1"/>
                </a:solidFill>
                <a:latin typeface="HG創英角ｺﾞｼｯｸUB" panose="020B0909000000000000" pitchFamily="49" charset="-128"/>
                <a:ea typeface="HG創英角ｺﾞｼｯｸUB" panose="020B0909000000000000" pitchFamily="49" charset="-128"/>
              </a:rPr>
              <a:t> </a:t>
            </a:r>
            <a:r>
              <a:rPr lang="ja-JP" altLang="en-US" sz="1500" dirty="0">
                <a:solidFill>
                  <a:schemeClr val="bg1"/>
                </a:solidFill>
                <a:latin typeface="HG創英角ｺﾞｼｯｸUB" panose="020B0909000000000000" pitchFamily="49" charset="-128"/>
                <a:ea typeface="HG創英角ｺﾞｼｯｸUB" panose="020B0909000000000000" pitchFamily="49" charset="-128"/>
              </a:rPr>
              <a:t>税は公共サービスの対価</a:t>
            </a:r>
          </a:p>
          <a:p>
            <a:pPr eaLnBrk="1" hangingPunct="1">
              <a:lnSpc>
                <a:spcPct val="120000"/>
              </a:lnSpc>
              <a:spcBef>
                <a:spcPct val="0"/>
              </a:spcBef>
              <a:buFont typeface="Wingdings" panose="05000000000000000000" pitchFamily="2" charset="2"/>
              <a:buNone/>
            </a:pPr>
            <a:r>
              <a:rPr lang="ja-JP" altLang="en-US" sz="800" dirty="0">
                <a:solidFill>
                  <a:schemeClr val="bg1"/>
                </a:solidFill>
                <a:latin typeface="HG創英角ｺﾞｼｯｸUB" panose="020B0909000000000000" pitchFamily="49" charset="-128"/>
                <a:ea typeface="HG創英角ｺﾞｼｯｸUB" panose="020B0909000000000000" pitchFamily="49" charset="-128"/>
              </a:rPr>
              <a:t>●</a:t>
            </a:r>
            <a:r>
              <a:rPr lang="ja-JP" altLang="en-US" sz="1000" dirty="0">
                <a:solidFill>
                  <a:schemeClr val="bg1"/>
                </a:solidFill>
                <a:latin typeface="HG創英角ｺﾞｼｯｸUB" panose="020B0909000000000000" pitchFamily="49" charset="-128"/>
                <a:ea typeface="HG創英角ｺﾞｼｯｸUB" panose="020B0909000000000000" pitchFamily="49" charset="-128"/>
              </a:rPr>
              <a:t> </a:t>
            </a:r>
            <a:r>
              <a:rPr lang="ja-JP" altLang="en-US" sz="1500" dirty="0">
                <a:solidFill>
                  <a:schemeClr val="bg1"/>
                </a:solidFill>
                <a:latin typeface="HG創英角ｺﾞｼｯｸUB" panose="020B0909000000000000" pitchFamily="49" charset="-128"/>
                <a:ea typeface="HG創英角ｺﾞｼｯｸUB" panose="020B0909000000000000" pitchFamily="49" charset="-128"/>
              </a:rPr>
              <a:t>自らの代表が、国の支出の在り方を決めることと、自らが国を支える税金を負担しなければならないことは表裏一体</a:t>
            </a:r>
          </a:p>
          <a:p>
            <a:pPr eaLnBrk="1" hangingPunct="1">
              <a:lnSpc>
                <a:spcPct val="120000"/>
              </a:lnSpc>
              <a:spcBef>
                <a:spcPct val="0"/>
              </a:spcBef>
              <a:buFont typeface="Wingdings" panose="05000000000000000000" pitchFamily="2" charset="2"/>
              <a:buNone/>
            </a:pPr>
            <a:r>
              <a:rPr lang="ja-JP" altLang="en-US" sz="800" dirty="0">
                <a:solidFill>
                  <a:schemeClr val="bg1"/>
                </a:solidFill>
                <a:latin typeface="HG創英角ｺﾞｼｯｸUB" panose="020B0909000000000000" pitchFamily="49" charset="-128"/>
                <a:ea typeface="HG創英角ｺﾞｼｯｸUB" panose="020B0909000000000000" pitchFamily="49" charset="-128"/>
              </a:rPr>
              <a:t>●</a:t>
            </a:r>
            <a:r>
              <a:rPr lang="ja-JP" altLang="en-US" sz="1000" dirty="0">
                <a:solidFill>
                  <a:schemeClr val="bg1"/>
                </a:solidFill>
                <a:latin typeface="HG創英角ｺﾞｼｯｸUB" panose="020B0909000000000000" pitchFamily="49" charset="-128"/>
                <a:ea typeface="HG創英角ｺﾞｼｯｸUB" panose="020B0909000000000000" pitchFamily="49" charset="-128"/>
              </a:rPr>
              <a:t> </a:t>
            </a:r>
            <a:r>
              <a:rPr lang="ja-JP" altLang="en-US" sz="1500" dirty="0">
                <a:solidFill>
                  <a:schemeClr val="bg1"/>
                </a:solidFill>
                <a:latin typeface="HG創英角ｺﾞｼｯｸUB" panose="020B0909000000000000" pitchFamily="49" charset="-128"/>
                <a:ea typeface="HG創英角ｺﾞｼｯｸUB" panose="020B0909000000000000" pitchFamily="49" charset="-128"/>
              </a:rPr>
              <a:t>税の使い道を監視する（関心を持つ）ことも納税者として重要</a:t>
            </a:r>
          </a:p>
        </p:txBody>
      </p:sp>
      <p:sp>
        <p:nvSpPr>
          <p:cNvPr id="15375" name="AutoShape 18"/>
          <p:cNvSpPr>
            <a:spLocks noChangeArrowheads="1"/>
          </p:cNvSpPr>
          <p:nvPr/>
        </p:nvSpPr>
        <p:spPr bwMode="auto">
          <a:xfrm>
            <a:off x="457200" y="5380038"/>
            <a:ext cx="2497138" cy="457200"/>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a:ea typeface="HG創英角ﾎﾟｯﾌﾟ体" panose="040B0A09000000000000" pitchFamily="49" charset="-128"/>
            </a:endParaRPr>
          </a:p>
          <a:p>
            <a:pPr algn="ctr" eaLnBrk="1" hangingPunct="1">
              <a:spcBef>
                <a:spcPct val="0"/>
              </a:spcBef>
              <a:buFontTx/>
              <a:buNone/>
            </a:pPr>
            <a:r>
              <a:rPr lang="ja-JP" altLang="en-US" sz="1600">
                <a:ea typeface="HG創英角ﾎﾟｯﾌﾟ体" panose="040B0A09000000000000" pitchFamily="49" charset="-128"/>
              </a:rPr>
              <a:t>民主主義の基本</a:t>
            </a:r>
          </a:p>
        </p:txBody>
      </p:sp>
      <p:pic>
        <p:nvPicPr>
          <p:cNvPr id="15376" name="Picture 2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67350" y="774700"/>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32"/>
          <p:cNvGrpSpPr>
            <a:grpSpLocks/>
          </p:cNvGrpSpPr>
          <p:nvPr/>
        </p:nvGrpSpPr>
        <p:grpSpPr bwMode="auto">
          <a:xfrm>
            <a:off x="106363" y="3429000"/>
            <a:ext cx="2784475" cy="1812925"/>
            <a:chOff x="67" y="2160"/>
            <a:chExt cx="1754" cy="1142"/>
          </a:xfrm>
        </p:grpSpPr>
        <p:grpSp>
          <p:nvGrpSpPr>
            <p:cNvPr id="15380" name="Group 31"/>
            <p:cNvGrpSpPr>
              <a:grpSpLocks/>
            </p:cNvGrpSpPr>
            <p:nvPr/>
          </p:nvGrpSpPr>
          <p:grpSpPr bwMode="auto">
            <a:xfrm>
              <a:off x="67" y="2160"/>
              <a:ext cx="1316" cy="740"/>
              <a:chOff x="67" y="2160"/>
              <a:chExt cx="1316" cy="740"/>
            </a:xfrm>
          </p:grpSpPr>
          <p:pic>
            <p:nvPicPr>
              <p:cNvPr id="15382" name="Picture 4"/>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7" y="2160"/>
                <a:ext cx="1316" cy="7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83" name="Text Box 17"/>
              <p:cNvSpPr txBox="1">
                <a:spLocks noChangeArrowheads="1"/>
              </p:cNvSpPr>
              <p:nvPr/>
            </p:nvSpPr>
            <p:spPr bwMode="auto">
              <a:xfrm>
                <a:off x="159" y="2356"/>
                <a:ext cx="1124" cy="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400">
                    <a:ea typeface="HG創英角ﾎﾟｯﾌﾟ体" panose="040B0A09000000000000" pitchFamily="49" charset="-128"/>
                  </a:rPr>
                  <a:t>つまり、</a:t>
                </a:r>
              </a:p>
              <a:p>
                <a:pPr eaLnBrk="1" hangingPunct="1">
                  <a:spcBef>
                    <a:spcPct val="0"/>
                  </a:spcBef>
                  <a:buFontTx/>
                  <a:buNone/>
                </a:pPr>
                <a:r>
                  <a:rPr lang="ja-JP" altLang="en-US" sz="1400">
                    <a:ea typeface="HG創英角ﾎﾟｯﾌﾟ体" panose="040B0A09000000000000" pitchFamily="49" charset="-128"/>
                  </a:rPr>
                  <a:t>税の本質とは・・・</a:t>
                </a:r>
              </a:p>
            </p:txBody>
          </p:sp>
        </p:grpSp>
        <p:pic>
          <p:nvPicPr>
            <p:cNvPr id="15381" name="Picture 30"/>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75" y="2496"/>
              <a:ext cx="646" cy="8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93217" name="Picture 3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863" y="2027238"/>
            <a:ext cx="388937"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3218" name="Picture 3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50863" y="5164138"/>
            <a:ext cx="388937" cy="566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3194"/>
                                        </p:tgtEl>
                                        <p:attrNameLst>
                                          <p:attrName>style.visibility</p:attrName>
                                        </p:attrNameLst>
                                      </p:cBhvr>
                                      <p:to>
                                        <p:strVal val="visible"/>
                                      </p:to>
                                    </p:set>
                                    <p:anim calcmode="lin" valueType="num">
                                      <p:cBhvr>
                                        <p:cTn id="7" dur="500" fill="hold"/>
                                        <p:tgtEl>
                                          <p:spTgt spid="93194"/>
                                        </p:tgtEl>
                                        <p:attrNameLst>
                                          <p:attrName>ppt_w</p:attrName>
                                        </p:attrNameLst>
                                      </p:cBhvr>
                                      <p:tavLst>
                                        <p:tav tm="0">
                                          <p:val>
                                            <p:fltVal val="0"/>
                                          </p:val>
                                        </p:tav>
                                        <p:tav tm="100000">
                                          <p:val>
                                            <p:strVal val="#ppt_w"/>
                                          </p:val>
                                        </p:tav>
                                      </p:tavLst>
                                    </p:anim>
                                    <p:anim calcmode="lin" valueType="num">
                                      <p:cBhvr>
                                        <p:cTn id="8" dur="500" fill="hold"/>
                                        <p:tgtEl>
                                          <p:spTgt spid="93194"/>
                                        </p:tgtEl>
                                        <p:attrNameLst>
                                          <p:attrName>ppt_h</p:attrName>
                                        </p:attrNameLst>
                                      </p:cBhvr>
                                      <p:tavLst>
                                        <p:tav tm="0">
                                          <p:val>
                                            <p:fltVal val="0"/>
                                          </p:val>
                                        </p:tav>
                                        <p:tav tm="100000">
                                          <p:val>
                                            <p:strVal val="#ppt_h"/>
                                          </p:val>
                                        </p:tav>
                                      </p:tavLst>
                                    </p:anim>
                                  </p:childTnLst>
                                </p:cTn>
                              </p:par>
                              <p:par>
                                <p:cTn id="9" presetID="6" presetClass="emph" presetSubtype="0" repeatCount="indefinite" fill="hold" nodeType="withEffect">
                                  <p:stCondLst>
                                    <p:cond delay="0"/>
                                  </p:stCondLst>
                                  <p:endCondLst>
                                    <p:cond evt="onNext" delay="0">
                                      <p:tgtEl>
                                        <p:sldTgt/>
                                      </p:tgtEl>
                                    </p:cond>
                                  </p:endCondLst>
                                  <p:childTnLst>
                                    <p:animScale>
                                      <p:cBhvr>
                                        <p:cTn id="10" dur="500" fill="hold"/>
                                        <p:tgtEl>
                                          <p:spTgt spid="93217"/>
                                        </p:tgtEl>
                                      </p:cBhvr>
                                      <p:by x="80000" y="80000"/>
                                    </p:animScale>
                                  </p:childTnLst>
                                </p:cTn>
                              </p:par>
                            </p:childTnLst>
                          </p:cTn>
                        </p:par>
                      </p:childTnLst>
                    </p:cTn>
                  </p:par>
                  <p:par>
                    <p:cTn id="11" fill="hold" nodeType="clickPar">
                      <p:stCondLst>
                        <p:cond delay="indefinite"/>
                      </p:stCondLst>
                      <p:childTnLst>
                        <p:par>
                          <p:cTn id="12" fill="hold" nodeType="withGroup">
                            <p:stCondLst>
                              <p:cond delay="0"/>
                            </p:stCondLst>
                            <p:childTnLst>
                              <p:par>
                                <p:cTn id="13" presetID="23" presetClass="entr" presetSubtype="16" fill="hold" nodeType="clickEffect">
                                  <p:stCondLst>
                                    <p:cond delay="0"/>
                                  </p:stCondLst>
                                  <p:childTnLst>
                                    <p:set>
                                      <p:cBhvr>
                                        <p:cTn id="14" dur="1" fill="hold">
                                          <p:stCondLst>
                                            <p:cond delay="0"/>
                                          </p:stCondLst>
                                        </p:cTn>
                                        <p:tgtEl>
                                          <p:spTgt spid="2"/>
                                        </p:tgtEl>
                                        <p:attrNameLst>
                                          <p:attrName>style.visibility</p:attrName>
                                        </p:attrNameLst>
                                      </p:cBhvr>
                                      <p:to>
                                        <p:strVal val="visible"/>
                                      </p:to>
                                    </p:set>
                                    <p:anim calcmode="lin" valueType="num">
                                      <p:cBhvr>
                                        <p:cTn id="15" dur="500" fill="hold"/>
                                        <p:tgtEl>
                                          <p:spTgt spid="2"/>
                                        </p:tgtEl>
                                        <p:attrNameLst>
                                          <p:attrName>ppt_w</p:attrName>
                                        </p:attrNameLst>
                                      </p:cBhvr>
                                      <p:tavLst>
                                        <p:tav tm="0">
                                          <p:val>
                                            <p:fltVal val="0"/>
                                          </p:val>
                                        </p:tav>
                                        <p:tav tm="100000">
                                          <p:val>
                                            <p:strVal val="#ppt_w"/>
                                          </p:val>
                                        </p:tav>
                                      </p:tavLst>
                                    </p:anim>
                                    <p:anim calcmode="lin" valueType="num">
                                      <p:cBhvr>
                                        <p:cTn id="16"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17" fill="hold" nodeType="clickPar">
                      <p:stCondLst>
                        <p:cond delay="indefinite"/>
                      </p:stCondLst>
                      <p:childTnLst>
                        <p:par>
                          <p:cTn id="18" fill="hold" nodeType="withGroup">
                            <p:stCondLst>
                              <p:cond delay="0"/>
                            </p:stCondLst>
                            <p:childTnLst>
                              <p:par>
                                <p:cTn id="19" presetID="23" presetClass="entr" presetSubtype="32" fill="hold" grpId="0" nodeType="clickEffect">
                                  <p:stCondLst>
                                    <p:cond delay="0"/>
                                  </p:stCondLst>
                                  <p:childTnLst>
                                    <p:set>
                                      <p:cBhvr>
                                        <p:cTn id="20" dur="1" fill="hold">
                                          <p:stCondLst>
                                            <p:cond delay="0"/>
                                          </p:stCondLst>
                                        </p:cTn>
                                        <p:tgtEl>
                                          <p:spTgt spid="93200"/>
                                        </p:tgtEl>
                                        <p:attrNameLst>
                                          <p:attrName>style.visibility</p:attrName>
                                        </p:attrNameLst>
                                      </p:cBhvr>
                                      <p:to>
                                        <p:strVal val="visible"/>
                                      </p:to>
                                    </p:set>
                                    <p:anim calcmode="lin" valueType="num">
                                      <p:cBhvr>
                                        <p:cTn id="21" dur="500" fill="hold"/>
                                        <p:tgtEl>
                                          <p:spTgt spid="93200"/>
                                        </p:tgtEl>
                                        <p:attrNameLst>
                                          <p:attrName>ppt_w</p:attrName>
                                        </p:attrNameLst>
                                      </p:cBhvr>
                                      <p:tavLst>
                                        <p:tav tm="0">
                                          <p:val>
                                            <p:strVal val="4*#ppt_w"/>
                                          </p:val>
                                        </p:tav>
                                        <p:tav tm="100000">
                                          <p:val>
                                            <p:strVal val="#ppt_w"/>
                                          </p:val>
                                        </p:tav>
                                      </p:tavLst>
                                    </p:anim>
                                    <p:anim calcmode="lin" valueType="num">
                                      <p:cBhvr>
                                        <p:cTn id="22" dur="500" fill="hold"/>
                                        <p:tgtEl>
                                          <p:spTgt spid="93200"/>
                                        </p:tgtEl>
                                        <p:attrNameLst>
                                          <p:attrName>ppt_h</p:attrName>
                                        </p:attrNameLst>
                                      </p:cBhvr>
                                      <p:tavLst>
                                        <p:tav tm="0">
                                          <p:val>
                                            <p:strVal val="4*#ppt_h"/>
                                          </p:val>
                                        </p:tav>
                                        <p:tav tm="100000">
                                          <p:val>
                                            <p:strVal val="#ppt_h"/>
                                          </p:val>
                                        </p:tav>
                                      </p:tavLst>
                                    </p:anim>
                                  </p:childTnLst>
                                </p:cTn>
                              </p:par>
                              <p:par>
                                <p:cTn id="23" presetID="23" presetClass="entr" presetSubtype="16" fill="hold" grpId="0" nodeType="withEffect">
                                  <p:stCondLst>
                                    <p:cond delay="0"/>
                                  </p:stCondLst>
                                  <p:childTnLst>
                                    <p:set>
                                      <p:cBhvr>
                                        <p:cTn id="24" dur="1" fill="hold">
                                          <p:stCondLst>
                                            <p:cond delay="0"/>
                                          </p:stCondLst>
                                        </p:cTn>
                                        <p:tgtEl>
                                          <p:spTgt spid="93186"/>
                                        </p:tgtEl>
                                        <p:attrNameLst>
                                          <p:attrName>style.visibility</p:attrName>
                                        </p:attrNameLst>
                                      </p:cBhvr>
                                      <p:to>
                                        <p:strVal val="visible"/>
                                      </p:to>
                                    </p:set>
                                    <p:anim calcmode="lin" valueType="num">
                                      <p:cBhvr>
                                        <p:cTn id="25" dur="500" fill="hold"/>
                                        <p:tgtEl>
                                          <p:spTgt spid="93186"/>
                                        </p:tgtEl>
                                        <p:attrNameLst>
                                          <p:attrName>ppt_w</p:attrName>
                                        </p:attrNameLst>
                                      </p:cBhvr>
                                      <p:tavLst>
                                        <p:tav tm="0">
                                          <p:val>
                                            <p:fltVal val="0"/>
                                          </p:val>
                                        </p:tav>
                                        <p:tav tm="100000">
                                          <p:val>
                                            <p:strVal val="#ppt_w"/>
                                          </p:val>
                                        </p:tav>
                                      </p:tavLst>
                                    </p:anim>
                                    <p:anim calcmode="lin" valueType="num">
                                      <p:cBhvr>
                                        <p:cTn id="26" dur="500" fill="hold"/>
                                        <p:tgtEl>
                                          <p:spTgt spid="93186"/>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93195"/>
                                        </p:tgtEl>
                                        <p:attrNameLst>
                                          <p:attrName>style.visibility</p:attrName>
                                        </p:attrNameLst>
                                      </p:cBhvr>
                                      <p:to>
                                        <p:strVal val="visible"/>
                                      </p:to>
                                    </p:set>
                                    <p:anim calcmode="lin" valueType="num">
                                      <p:cBhvr>
                                        <p:cTn id="31" dur="500" fill="hold"/>
                                        <p:tgtEl>
                                          <p:spTgt spid="93195"/>
                                        </p:tgtEl>
                                        <p:attrNameLst>
                                          <p:attrName>ppt_w</p:attrName>
                                        </p:attrNameLst>
                                      </p:cBhvr>
                                      <p:tavLst>
                                        <p:tav tm="0">
                                          <p:val>
                                            <p:fltVal val="0"/>
                                          </p:val>
                                        </p:tav>
                                        <p:tav tm="100000">
                                          <p:val>
                                            <p:strVal val="#ppt_w"/>
                                          </p:val>
                                        </p:tav>
                                      </p:tavLst>
                                    </p:anim>
                                    <p:anim calcmode="lin" valueType="num">
                                      <p:cBhvr>
                                        <p:cTn id="32" dur="500" fill="hold"/>
                                        <p:tgtEl>
                                          <p:spTgt spid="93195"/>
                                        </p:tgtEl>
                                        <p:attrNameLst>
                                          <p:attrName>ppt_h</p:attrName>
                                        </p:attrNameLst>
                                      </p:cBhvr>
                                      <p:tavLst>
                                        <p:tav tm="0">
                                          <p:val>
                                            <p:fltVal val="0"/>
                                          </p:val>
                                        </p:tav>
                                        <p:tav tm="100000">
                                          <p:val>
                                            <p:strVal val="#ppt_h"/>
                                          </p:val>
                                        </p:tav>
                                      </p:tavLst>
                                    </p:anim>
                                  </p:childTnLst>
                                </p:cTn>
                              </p:par>
                              <p:par>
                                <p:cTn id="33" presetID="6" presetClass="emph" presetSubtype="0" repeatCount="indefinite" fill="hold" nodeType="withEffect">
                                  <p:stCondLst>
                                    <p:cond delay="0"/>
                                  </p:stCondLst>
                                  <p:endCondLst>
                                    <p:cond evt="onNext" delay="0">
                                      <p:tgtEl>
                                        <p:sldTgt/>
                                      </p:tgtEl>
                                    </p:cond>
                                  </p:endCondLst>
                                  <p:childTnLst>
                                    <p:animScale>
                                      <p:cBhvr>
                                        <p:cTn id="34" dur="500" fill="hold"/>
                                        <p:tgtEl>
                                          <p:spTgt spid="93218"/>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6" grpId="0" animBg="1"/>
      <p:bldP spid="93194" grpId="0" autoUpdateAnimBg="0"/>
      <p:bldP spid="93195" grpId="0" autoUpdateAnimBg="0"/>
      <p:bldP spid="9320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21"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3"/>
          <p:cNvSpPr>
            <a:spLocks noChangeArrowheads="1"/>
          </p:cNvSpPr>
          <p:nvPr/>
        </p:nvSpPr>
        <p:spPr bwMode="auto">
          <a:xfrm>
            <a:off x="395288" y="852488"/>
            <a:ext cx="5832475" cy="369887"/>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１年間に得た国の収入を「歳入」、支出を「歳出」といいます。</a:t>
            </a:r>
          </a:p>
        </p:txBody>
      </p:sp>
      <p:sp>
        <p:nvSpPr>
          <p:cNvPr id="13316" name="Rectangle 4"/>
          <p:cNvSpPr>
            <a:spLocks noChangeArrowheads="1"/>
          </p:cNvSpPr>
          <p:nvPr/>
        </p:nvSpPr>
        <p:spPr bwMode="auto">
          <a:xfrm>
            <a:off x="3032125" y="1800225"/>
            <a:ext cx="3313113" cy="3485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dirty="0">
                <a:solidFill>
                  <a:srgbClr val="CC0000"/>
                </a:solidFill>
                <a:latin typeface="HG創英角ﾎﾟｯﾌﾟ体" panose="040B0A09000000000000" pitchFamily="49" charset="-128"/>
                <a:ea typeface="HG創英角ﾎﾟｯﾌﾟ体" panose="040B0A09000000000000" pitchFamily="49" charset="-128"/>
              </a:rPr>
              <a:t>国の収入の約</a:t>
            </a:r>
            <a:r>
              <a:rPr lang="en-US" altLang="ja-JP" sz="1600" dirty="0">
                <a:solidFill>
                  <a:srgbClr val="CC0000"/>
                </a:solidFill>
                <a:latin typeface="HG創英角ﾎﾟｯﾌﾟ体" panose="040B0A09000000000000" pitchFamily="49" charset="-128"/>
                <a:ea typeface="HG創英角ﾎﾟｯﾌﾟ体" panose="040B0A09000000000000" pitchFamily="49" charset="-128"/>
              </a:rPr>
              <a:t>62%</a:t>
            </a:r>
            <a:r>
              <a:rPr lang="ja-JP" altLang="en-US" sz="1600" dirty="0">
                <a:solidFill>
                  <a:srgbClr val="CC0000"/>
                </a:solidFill>
                <a:latin typeface="HG創英角ﾎﾟｯﾌﾟ体" panose="040B0A09000000000000" pitchFamily="49" charset="-128"/>
                <a:ea typeface="HG創英角ﾎﾟｯﾌﾟ体" panose="040B0A09000000000000" pitchFamily="49" charset="-128"/>
              </a:rPr>
              <a:t>が税金です。</a:t>
            </a:r>
          </a:p>
        </p:txBody>
      </p:sp>
      <p:sp>
        <p:nvSpPr>
          <p:cNvPr id="16389" name="Rectangle 6"/>
          <p:cNvSpPr>
            <a:spLocks noChangeArrowheads="1"/>
          </p:cNvSpPr>
          <p:nvPr/>
        </p:nvSpPr>
        <p:spPr bwMode="auto">
          <a:xfrm>
            <a:off x="8845550"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10</a:t>
            </a:r>
          </a:p>
        </p:txBody>
      </p:sp>
      <p:sp>
        <p:nvSpPr>
          <p:cNvPr id="16390" name="Rectangle 8"/>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4.</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国の財政①</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16391" name="Line 9">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6392" name="Line 10">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grpSp>
        <p:nvGrpSpPr>
          <p:cNvPr id="3" name="グループ化 2"/>
          <p:cNvGrpSpPr/>
          <p:nvPr/>
        </p:nvGrpSpPr>
        <p:grpSpPr>
          <a:xfrm>
            <a:off x="395288" y="1673225"/>
            <a:ext cx="2314575" cy="476250"/>
            <a:chOff x="395288" y="1673225"/>
            <a:chExt cx="2314575" cy="476250"/>
          </a:xfrm>
        </p:grpSpPr>
        <p:sp>
          <p:nvSpPr>
            <p:cNvPr id="16397" name="AutoShape 12"/>
            <p:cNvSpPr>
              <a:spLocks noChangeArrowheads="1"/>
            </p:cNvSpPr>
            <p:nvPr/>
          </p:nvSpPr>
          <p:spPr bwMode="auto">
            <a:xfrm>
              <a:off x="395288" y="1808163"/>
              <a:ext cx="231457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dirty="0">
                <a:ea typeface="HG創英角ﾎﾟｯﾌﾟ体" panose="040B0A09000000000000" pitchFamily="49" charset="-128"/>
              </a:endParaRPr>
            </a:p>
            <a:p>
              <a:pPr algn="ctr" eaLnBrk="1" hangingPunct="1">
                <a:spcBef>
                  <a:spcPct val="0"/>
                </a:spcBef>
                <a:buFontTx/>
                <a:buNone/>
              </a:pPr>
              <a:r>
                <a:rPr lang="ja-JP" altLang="en-US" sz="1200" dirty="0">
                  <a:ea typeface="HG創英角ﾎﾟｯﾌﾟ体" panose="040B0A09000000000000" pitchFamily="49" charset="-128"/>
                </a:rPr>
                <a:t>グラフから見えてくる</a:t>
              </a:r>
            </a:p>
          </p:txBody>
        </p:sp>
        <p:pic>
          <p:nvPicPr>
            <p:cNvPr id="16398" name="Picture 1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038" y="1673225"/>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6394" name="Picture 2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019800"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Rectangle 4"/>
          <p:cNvSpPr>
            <a:spLocks noChangeArrowheads="1"/>
          </p:cNvSpPr>
          <p:nvPr/>
        </p:nvSpPr>
        <p:spPr bwMode="auto">
          <a:xfrm>
            <a:off x="346075" y="2255838"/>
            <a:ext cx="531495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dirty="0">
                <a:latin typeface="HGPｺﾞｼｯｸE" panose="020B0900000000000000" pitchFamily="50" charset="-128"/>
                <a:ea typeface="HGPｺﾞｼｯｸE" panose="020B0900000000000000" pitchFamily="50" charset="-128"/>
              </a:rPr>
              <a:t>● 国の一般会計歳入額 内訳 </a:t>
            </a:r>
            <a:r>
              <a:rPr lang="ja-JP" altLang="en-US" sz="1000" dirty="0">
                <a:latin typeface="HGPｺﾞｼｯｸE" panose="020B0900000000000000" pitchFamily="50" charset="-128"/>
                <a:ea typeface="HGPｺﾞｼｯｸE" panose="020B0900000000000000" pitchFamily="50" charset="-128"/>
              </a:rPr>
              <a:t>（令和６年度当初予算）</a:t>
            </a:r>
          </a:p>
        </p:txBody>
      </p:sp>
      <p:pic>
        <p:nvPicPr>
          <p:cNvPr id="15" name="図 14">
            <a:extLst>
              <a:ext uri="{FF2B5EF4-FFF2-40B4-BE49-F238E27FC236}">
                <a16:creationId xmlns:a16="http://schemas.microsoft.com/office/drawing/2014/main" id="{5AEB8174-BAD7-4537-B7D3-677425720301}"/>
              </a:ext>
            </a:extLst>
          </p:cNvPr>
          <p:cNvPicPr>
            <a:picLocks noChangeAspect="1"/>
          </p:cNvPicPr>
          <p:nvPr/>
        </p:nvPicPr>
        <p:blipFill>
          <a:blip r:embed="rId5"/>
          <a:stretch>
            <a:fillRect/>
          </a:stretch>
        </p:blipFill>
        <p:spPr>
          <a:xfrm>
            <a:off x="1552575" y="2490788"/>
            <a:ext cx="5739176" cy="4543011"/>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3316"/>
                                        </p:tgtEl>
                                        <p:attrNameLst>
                                          <p:attrName>style.visibility</p:attrName>
                                        </p:attrNameLst>
                                      </p:cBhvr>
                                      <p:to>
                                        <p:strVal val="visible"/>
                                      </p:to>
                                    </p:set>
                                    <p:anim calcmode="lin" valueType="num">
                                      <p:cBhvr>
                                        <p:cTn id="7" dur="500" fill="hold"/>
                                        <p:tgtEl>
                                          <p:spTgt spid="13316"/>
                                        </p:tgtEl>
                                        <p:attrNameLst>
                                          <p:attrName>ppt_w</p:attrName>
                                        </p:attrNameLst>
                                      </p:cBhvr>
                                      <p:tavLst>
                                        <p:tav tm="0">
                                          <p:val>
                                            <p:fltVal val="0"/>
                                          </p:val>
                                        </p:tav>
                                        <p:tav tm="100000">
                                          <p:val>
                                            <p:strVal val="#ppt_w"/>
                                          </p:val>
                                        </p:tav>
                                      </p:tavLst>
                                    </p:anim>
                                    <p:anim calcmode="lin" valueType="num">
                                      <p:cBhvr>
                                        <p:cTn id="8" dur="500" fill="hold"/>
                                        <p:tgtEl>
                                          <p:spTgt spid="13316"/>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17"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Rectangle 5"/>
          <p:cNvSpPr>
            <a:spLocks noChangeArrowheads="1"/>
          </p:cNvSpPr>
          <p:nvPr/>
        </p:nvSpPr>
        <p:spPr bwMode="auto">
          <a:xfrm>
            <a:off x="395288" y="852488"/>
            <a:ext cx="4695825"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国の予算の使い方は、国会で決められています。</a:t>
            </a:r>
          </a:p>
        </p:txBody>
      </p:sp>
      <p:sp>
        <p:nvSpPr>
          <p:cNvPr id="17412" name="Rectangle 9"/>
          <p:cNvSpPr>
            <a:spLocks noChangeArrowheads="1"/>
          </p:cNvSpPr>
          <p:nvPr/>
        </p:nvSpPr>
        <p:spPr bwMode="auto">
          <a:xfrm>
            <a:off x="8839200"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11</a:t>
            </a:r>
          </a:p>
        </p:txBody>
      </p:sp>
      <p:sp>
        <p:nvSpPr>
          <p:cNvPr id="17413" name="Rectangle 11"/>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bg1"/>
                </a:solidFill>
                <a:latin typeface="HG創英角ｺﾞｼｯｸUB" panose="020B0909000000000000" pitchFamily="49" charset="-128"/>
                <a:ea typeface="HG創英角ｺﾞｼｯｸUB" panose="020B0909000000000000" pitchFamily="49" charset="-128"/>
              </a:rPr>
              <a:t>4.</a:t>
            </a:r>
            <a:r>
              <a:rPr lang="ja-JP" altLang="en-US" sz="2400" dirty="0">
                <a:solidFill>
                  <a:schemeClr val="bg1"/>
                </a:solidFill>
                <a:latin typeface="HG創英角ｺﾞｼｯｸUB" panose="020B0909000000000000" pitchFamily="49" charset="-128"/>
                <a:ea typeface="HG創英角ｺﾞｼｯｸUB" panose="020B0909000000000000" pitchFamily="49" charset="-128"/>
              </a:rPr>
              <a:t>国の財政②</a:t>
            </a:r>
          </a:p>
        </p:txBody>
      </p:sp>
      <p:sp>
        <p:nvSpPr>
          <p:cNvPr id="17414" name="Line 12">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7415" name="Line 13">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pic>
        <p:nvPicPr>
          <p:cNvPr id="17416" name="Picture 1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9975"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7" name="AutoShape 14"/>
          <p:cNvSpPr>
            <a:spLocks noChangeArrowheads="1"/>
          </p:cNvSpPr>
          <p:nvPr/>
        </p:nvSpPr>
        <p:spPr bwMode="auto">
          <a:xfrm>
            <a:off x="395288" y="1825625"/>
            <a:ext cx="2314575" cy="341313"/>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a:ea typeface="HG創英角ﾎﾟｯﾌﾟ体" panose="040B0A09000000000000" pitchFamily="49" charset="-128"/>
            </a:endParaRPr>
          </a:p>
          <a:p>
            <a:pPr algn="ctr" eaLnBrk="1" hangingPunct="1">
              <a:spcBef>
                <a:spcPct val="0"/>
              </a:spcBef>
              <a:buFontTx/>
              <a:buNone/>
            </a:pPr>
            <a:r>
              <a:rPr lang="ja-JP" altLang="en-US" sz="1200">
                <a:ea typeface="HG創英角ﾎﾟｯﾌﾟ体" panose="040B0A09000000000000" pitchFamily="49" charset="-128"/>
              </a:rPr>
              <a:t>グラフから見えてくる</a:t>
            </a:r>
          </a:p>
        </p:txBody>
      </p:sp>
      <p:sp>
        <p:nvSpPr>
          <p:cNvPr id="3" name="Rectangle 7"/>
          <p:cNvSpPr>
            <a:spLocks noChangeArrowheads="1"/>
          </p:cNvSpPr>
          <p:nvPr/>
        </p:nvSpPr>
        <p:spPr bwMode="auto">
          <a:xfrm>
            <a:off x="2941638" y="1876425"/>
            <a:ext cx="49022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solidFill>
                  <a:srgbClr val="CC0000"/>
                </a:solidFill>
                <a:latin typeface="HG創英角ﾎﾟｯﾌﾟ体" panose="040B0A09000000000000" pitchFamily="49" charset="-128"/>
                <a:ea typeface="HG創英角ﾎﾟｯﾌﾟ体" panose="040B0A09000000000000" pitchFamily="49" charset="-128"/>
              </a:rPr>
              <a:t>国はすべての国民のために税金を使っています。</a:t>
            </a:r>
          </a:p>
        </p:txBody>
      </p:sp>
      <p:pic>
        <p:nvPicPr>
          <p:cNvPr id="17420" name="Picture 1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38" y="1803400"/>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9" name="Rectangle 4"/>
          <p:cNvSpPr>
            <a:spLocks noChangeArrowheads="1"/>
          </p:cNvSpPr>
          <p:nvPr/>
        </p:nvSpPr>
        <p:spPr bwMode="auto">
          <a:xfrm>
            <a:off x="395288" y="2287588"/>
            <a:ext cx="5314950" cy="316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dirty="0">
                <a:latin typeface="HGPｺﾞｼｯｸE" panose="020B0900000000000000" pitchFamily="50" charset="-128"/>
                <a:ea typeface="HGPｺﾞｼｯｸE" panose="020B0900000000000000" pitchFamily="50" charset="-128"/>
              </a:rPr>
              <a:t>● 国の一般会計歳出額　内訳</a:t>
            </a:r>
            <a:r>
              <a:rPr lang="ja-JP" altLang="en-US" sz="1000" dirty="0">
                <a:latin typeface="HGPｺﾞｼｯｸE" panose="020B0900000000000000" pitchFamily="50" charset="-128"/>
                <a:ea typeface="HGPｺﾞｼｯｸE" panose="020B0900000000000000" pitchFamily="50" charset="-128"/>
              </a:rPr>
              <a:t>（令和６年度当初予算）</a:t>
            </a:r>
          </a:p>
        </p:txBody>
      </p:sp>
      <p:pic>
        <p:nvPicPr>
          <p:cNvPr id="14" name="図 13">
            <a:extLst>
              <a:ext uri="{FF2B5EF4-FFF2-40B4-BE49-F238E27FC236}">
                <a16:creationId xmlns:a16="http://schemas.microsoft.com/office/drawing/2014/main" id="{73039681-CAA1-44FC-950D-10B882CF680E}"/>
              </a:ext>
            </a:extLst>
          </p:cNvPr>
          <p:cNvPicPr>
            <a:picLocks noChangeAspect="1"/>
          </p:cNvPicPr>
          <p:nvPr/>
        </p:nvPicPr>
        <p:blipFill>
          <a:blip r:embed="rId5"/>
          <a:stretch>
            <a:fillRect/>
          </a:stretch>
        </p:blipFill>
        <p:spPr>
          <a:xfrm>
            <a:off x="1439427" y="1802918"/>
            <a:ext cx="5930848" cy="4970907"/>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45"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35" name="Picture 4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3825" y="2095500"/>
            <a:ext cx="6229350" cy="485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Oval 3"/>
          <p:cNvSpPr>
            <a:spLocks noChangeArrowheads="1"/>
          </p:cNvSpPr>
          <p:nvPr/>
        </p:nvSpPr>
        <p:spPr bwMode="auto">
          <a:xfrm>
            <a:off x="5148263" y="2624138"/>
            <a:ext cx="739775" cy="488950"/>
          </a:xfrm>
          <a:prstGeom prst="ellipse">
            <a:avLst/>
          </a:prstGeom>
          <a:solidFill>
            <a:schemeClr val="bg1"/>
          </a:solidFill>
          <a:ln w="25400">
            <a:solidFill>
              <a:schemeClr val="folHlink"/>
            </a:solidFill>
            <a:round/>
            <a:headEnd/>
            <a:tailEnd/>
          </a:ln>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8437" name="Rectangle 4"/>
          <p:cNvSpPr>
            <a:spLocks noChangeArrowheads="1"/>
          </p:cNvSpPr>
          <p:nvPr/>
        </p:nvSpPr>
        <p:spPr bwMode="auto">
          <a:xfrm>
            <a:off x="395288" y="852488"/>
            <a:ext cx="4537075"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財政とは、国や地方公共団体の経済活動です。</a:t>
            </a:r>
          </a:p>
        </p:txBody>
      </p:sp>
      <p:sp>
        <p:nvSpPr>
          <p:cNvPr id="96261" name="Rectangle 5"/>
          <p:cNvSpPr>
            <a:spLocks noChangeArrowheads="1"/>
          </p:cNvSpPr>
          <p:nvPr/>
        </p:nvSpPr>
        <p:spPr bwMode="auto">
          <a:xfrm>
            <a:off x="2195513" y="1930400"/>
            <a:ext cx="597693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600">
                <a:solidFill>
                  <a:srgbClr val="CC0000"/>
                </a:solidFill>
                <a:ea typeface="HG創英角ﾎﾟｯﾌﾟ体" panose="040B0A09000000000000" pitchFamily="49" charset="-128"/>
              </a:rPr>
              <a:t>公共サービスや社会資本を提供し、生活に役立てられます。</a:t>
            </a:r>
          </a:p>
        </p:txBody>
      </p:sp>
      <p:sp>
        <p:nvSpPr>
          <p:cNvPr id="18439" name="Rectangle 6"/>
          <p:cNvSpPr>
            <a:spLocks noChangeArrowheads="1"/>
          </p:cNvSpPr>
          <p:nvPr/>
        </p:nvSpPr>
        <p:spPr bwMode="auto">
          <a:xfrm>
            <a:off x="8839200"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12</a:t>
            </a:r>
          </a:p>
        </p:txBody>
      </p:sp>
      <p:sp>
        <p:nvSpPr>
          <p:cNvPr id="18440" name="Rectangle 7"/>
          <p:cNvSpPr>
            <a:spLocks noChangeArrowheads="1"/>
          </p:cNvSpPr>
          <p:nvPr/>
        </p:nvSpPr>
        <p:spPr bwMode="auto">
          <a:xfrm>
            <a:off x="3822700" y="2551113"/>
            <a:ext cx="14859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a:solidFill>
                  <a:schemeClr val="bg1"/>
                </a:solidFill>
                <a:ea typeface="HG創英角ﾎﾟｯﾌﾟ体" panose="040B0A09000000000000" pitchFamily="49" charset="-128"/>
              </a:rPr>
              <a:t>国会・地方議会</a:t>
            </a:r>
          </a:p>
        </p:txBody>
      </p:sp>
      <p:sp>
        <p:nvSpPr>
          <p:cNvPr id="18441" name="Rectangle 8"/>
          <p:cNvSpPr>
            <a:spLocks noChangeArrowheads="1"/>
          </p:cNvSpPr>
          <p:nvPr/>
        </p:nvSpPr>
        <p:spPr bwMode="auto">
          <a:xfrm>
            <a:off x="4716463" y="6224588"/>
            <a:ext cx="533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solidFill>
                  <a:schemeClr val="bg1"/>
                </a:solidFill>
                <a:ea typeface="HG創英角ﾎﾟｯﾌﾟ体" panose="040B0A09000000000000" pitchFamily="49" charset="-128"/>
              </a:rPr>
              <a:t>企業</a:t>
            </a:r>
          </a:p>
        </p:txBody>
      </p:sp>
      <p:sp>
        <p:nvSpPr>
          <p:cNvPr id="18442" name="Rectangle 9"/>
          <p:cNvSpPr>
            <a:spLocks noChangeArrowheads="1"/>
          </p:cNvSpPr>
          <p:nvPr/>
        </p:nvSpPr>
        <p:spPr bwMode="auto">
          <a:xfrm>
            <a:off x="3851275" y="6237288"/>
            <a:ext cx="533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solidFill>
                  <a:schemeClr val="bg1"/>
                </a:solidFill>
                <a:ea typeface="HG創英角ﾎﾟｯﾌﾟ体" panose="040B0A09000000000000" pitchFamily="49" charset="-128"/>
              </a:rPr>
              <a:t>家計</a:t>
            </a:r>
          </a:p>
        </p:txBody>
      </p:sp>
      <p:sp>
        <p:nvSpPr>
          <p:cNvPr id="18443" name="Rectangle 10"/>
          <p:cNvSpPr>
            <a:spLocks noChangeArrowheads="1"/>
          </p:cNvSpPr>
          <p:nvPr/>
        </p:nvSpPr>
        <p:spPr bwMode="auto">
          <a:xfrm>
            <a:off x="2051050" y="4795838"/>
            <a:ext cx="6413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税金</a:t>
            </a:r>
          </a:p>
        </p:txBody>
      </p:sp>
      <p:sp>
        <p:nvSpPr>
          <p:cNvPr id="18444" name="Rectangle 11"/>
          <p:cNvSpPr>
            <a:spLocks noChangeArrowheads="1"/>
          </p:cNvSpPr>
          <p:nvPr/>
        </p:nvSpPr>
        <p:spPr bwMode="auto">
          <a:xfrm>
            <a:off x="6457950" y="4741863"/>
            <a:ext cx="64135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税金</a:t>
            </a:r>
          </a:p>
        </p:txBody>
      </p:sp>
      <p:sp>
        <p:nvSpPr>
          <p:cNvPr id="18445" name="Rectangle 12"/>
          <p:cNvSpPr>
            <a:spLocks noChangeArrowheads="1"/>
          </p:cNvSpPr>
          <p:nvPr/>
        </p:nvSpPr>
        <p:spPr bwMode="auto">
          <a:xfrm>
            <a:off x="3059113" y="3586163"/>
            <a:ext cx="1168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（歳入）</a:t>
            </a:r>
          </a:p>
        </p:txBody>
      </p:sp>
      <p:sp>
        <p:nvSpPr>
          <p:cNvPr id="18446" name="Rectangle 13"/>
          <p:cNvSpPr>
            <a:spLocks noChangeArrowheads="1"/>
          </p:cNvSpPr>
          <p:nvPr/>
        </p:nvSpPr>
        <p:spPr bwMode="auto">
          <a:xfrm>
            <a:off x="5203825" y="3586163"/>
            <a:ext cx="1168400"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（歳入）</a:t>
            </a:r>
          </a:p>
        </p:txBody>
      </p:sp>
      <p:sp>
        <p:nvSpPr>
          <p:cNvPr id="18447" name="Rectangle 14"/>
          <p:cNvSpPr>
            <a:spLocks noChangeArrowheads="1"/>
          </p:cNvSpPr>
          <p:nvPr/>
        </p:nvSpPr>
        <p:spPr bwMode="auto">
          <a:xfrm>
            <a:off x="5273675" y="2733675"/>
            <a:ext cx="619125"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ｺﾞｼｯｸUB" panose="020B0909000000000000" pitchFamily="49" charset="-128"/>
              </a:rPr>
              <a:t>選挙</a:t>
            </a:r>
          </a:p>
        </p:txBody>
      </p:sp>
      <p:sp>
        <p:nvSpPr>
          <p:cNvPr id="18448" name="Rectangle 15"/>
          <p:cNvSpPr>
            <a:spLocks noChangeArrowheads="1"/>
          </p:cNvSpPr>
          <p:nvPr/>
        </p:nvSpPr>
        <p:spPr bwMode="auto">
          <a:xfrm>
            <a:off x="3856038" y="2852738"/>
            <a:ext cx="14557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予算を決定する</a:t>
            </a:r>
          </a:p>
        </p:txBody>
      </p:sp>
      <p:sp>
        <p:nvSpPr>
          <p:cNvPr id="18449" name="Rectangle 16"/>
          <p:cNvSpPr>
            <a:spLocks noChangeArrowheads="1"/>
          </p:cNvSpPr>
          <p:nvPr/>
        </p:nvSpPr>
        <p:spPr bwMode="auto">
          <a:xfrm>
            <a:off x="3803650" y="3533775"/>
            <a:ext cx="14859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solidFill>
                  <a:schemeClr val="bg1"/>
                </a:solidFill>
                <a:ea typeface="HG創英角ﾎﾟｯﾌﾟ体" panose="040B0A09000000000000" pitchFamily="49" charset="-128"/>
              </a:rPr>
              <a:t>国・地方公共団体</a:t>
            </a:r>
          </a:p>
        </p:txBody>
      </p:sp>
      <p:sp>
        <p:nvSpPr>
          <p:cNvPr id="18450" name="Rectangle 17"/>
          <p:cNvSpPr>
            <a:spLocks noChangeArrowheads="1"/>
          </p:cNvSpPr>
          <p:nvPr/>
        </p:nvSpPr>
        <p:spPr bwMode="auto">
          <a:xfrm>
            <a:off x="4122738" y="3802063"/>
            <a:ext cx="998537"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（歳出）</a:t>
            </a:r>
          </a:p>
        </p:txBody>
      </p:sp>
      <p:sp>
        <p:nvSpPr>
          <p:cNvPr id="18451" name="Rectangle 19"/>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4.</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国の財政③</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18452" name="Line 20">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8453" name="Line 21">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18454" name="AutoShape 22"/>
          <p:cNvSpPr>
            <a:spLocks noChangeArrowheads="1"/>
          </p:cNvSpPr>
          <p:nvPr/>
        </p:nvSpPr>
        <p:spPr bwMode="auto">
          <a:xfrm>
            <a:off x="395288" y="1893888"/>
            <a:ext cx="158432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a:ea typeface="HG創英角ﾎﾟｯﾌﾟ体" panose="040B0A09000000000000" pitchFamily="49" charset="-128"/>
            </a:endParaRPr>
          </a:p>
          <a:p>
            <a:pPr algn="ctr" eaLnBrk="1" hangingPunct="1">
              <a:spcBef>
                <a:spcPct val="0"/>
              </a:spcBef>
              <a:buFontTx/>
              <a:buNone/>
            </a:pPr>
            <a:r>
              <a:rPr lang="ja-JP" altLang="en-US" sz="1200">
                <a:ea typeface="HG創英角ﾎﾟｯﾌﾟ体" panose="040B0A09000000000000" pitchFamily="49" charset="-128"/>
              </a:rPr>
              <a:t>財政の役割</a:t>
            </a:r>
          </a:p>
        </p:txBody>
      </p:sp>
      <p:sp>
        <p:nvSpPr>
          <p:cNvPr id="18455" name="Rectangle 27"/>
          <p:cNvSpPr>
            <a:spLocks noChangeArrowheads="1"/>
          </p:cNvSpPr>
          <p:nvPr/>
        </p:nvSpPr>
        <p:spPr bwMode="auto">
          <a:xfrm>
            <a:off x="4572000" y="5661025"/>
            <a:ext cx="121920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公共サービス</a:t>
            </a:r>
          </a:p>
        </p:txBody>
      </p:sp>
      <p:sp>
        <p:nvSpPr>
          <p:cNvPr id="18456" name="Rectangle 32"/>
          <p:cNvSpPr>
            <a:spLocks noChangeArrowheads="1"/>
          </p:cNvSpPr>
          <p:nvPr/>
        </p:nvSpPr>
        <p:spPr bwMode="auto">
          <a:xfrm>
            <a:off x="3059113" y="5373688"/>
            <a:ext cx="938212" cy="274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ea typeface="HG創英角ﾎﾟｯﾌﾟ体" panose="040B0A09000000000000" pitchFamily="49" charset="-128"/>
              </a:rPr>
              <a:t>社会資本</a:t>
            </a:r>
          </a:p>
        </p:txBody>
      </p:sp>
      <p:sp>
        <p:nvSpPr>
          <p:cNvPr id="18457" name="AutoShape 33"/>
          <p:cNvSpPr>
            <a:spLocks noChangeArrowheads="1"/>
          </p:cNvSpPr>
          <p:nvPr/>
        </p:nvSpPr>
        <p:spPr bwMode="auto">
          <a:xfrm>
            <a:off x="6062663" y="2306638"/>
            <a:ext cx="2163762" cy="801687"/>
          </a:xfrm>
          <a:prstGeom prst="wedgeEllipseCallout">
            <a:avLst>
              <a:gd name="adj1" fmla="val -58657"/>
              <a:gd name="adj2" fmla="val 19903"/>
            </a:avLst>
          </a:prstGeom>
          <a:solidFill>
            <a:schemeClr val="folHlink"/>
          </a:solidFill>
          <a:ln>
            <a:noFill/>
          </a:ln>
          <a:extLst>
            <a:ext uri="{91240B29-F687-4F45-9708-019B960494DF}">
              <a14:hiddenLine xmlns:a14="http://schemas.microsoft.com/office/drawing/2010/main" w="6350">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ja-JP" altLang="ja-JP" sz="2400"/>
          </a:p>
        </p:txBody>
      </p:sp>
      <p:sp>
        <p:nvSpPr>
          <p:cNvPr id="18458" name="Rectangle 34"/>
          <p:cNvSpPr>
            <a:spLocks noChangeArrowheads="1"/>
          </p:cNvSpPr>
          <p:nvPr/>
        </p:nvSpPr>
        <p:spPr bwMode="auto">
          <a:xfrm>
            <a:off x="6151563" y="2498725"/>
            <a:ext cx="2035175" cy="412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05000"/>
              </a:lnSpc>
              <a:spcBef>
                <a:spcPct val="0"/>
              </a:spcBef>
              <a:buFontTx/>
              <a:buNone/>
            </a:pPr>
            <a:r>
              <a:rPr lang="ja-JP" altLang="en-US" sz="1000">
                <a:ea typeface="HG創英角ﾎﾟｯﾌﾟ体" panose="040B0A09000000000000" pitchFamily="49" charset="-128"/>
              </a:rPr>
              <a:t>国民の選挙により選ばれた国民の代表である議員が話し合う</a:t>
            </a:r>
          </a:p>
        </p:txBody>
      </p:sp>
      <p:pic>
        <p:nvPicPr>
          <p:cNvPr id="18459" name="Picture 4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38" y="1738313"/>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460" name="Picture 4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27575"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6261"/>
                                        </p:tgtEl>
                                        <p:attrNameLst>
                                          <p:attrName>style.visibility</p:attrName>
                                        </p:attrNameLst>
                                      </p:cBhvr>
                                      <p:to>
                                        <p:strVal val="visible"/>
                                      </p:to>
                                    </p:set>
                                    <p:anim calcmode="lin" valueType="num">
                                      <p:cBhvr>
                                        <p:cTn id="7" dur="500" fill="hold"/>
                                        <p:tgtEl>
                                          <p:spTgt spid="96261"/>
                                        </p:tgtEl>
                                        <p:attrNameLst>
                                          <p:attrName>ppt_w</p:attrName>
                                        </p:attrNameLst>
                                      </p:cBhvr>
                                      <p:tavLst>
                                        <p:tav tm="0">
                                          <p:val>
                                            <p:fltVal val="0"/>
                                          </p:val>
                                        </p:tav>
                                        <p:tav tm="100000">
                                          <p:val>
                                            <p:strVal val="#ppt_w"/>
                                          </p:val>
                                        </p:tav>
                                      </p:tavLst>
                                    </p:anim>
                                    <p:anim calcmode="lin" valueType="num">
                                      <p:cBhvr>
                                        <p:cTn id="8" dur="500" fill="hold"/>
                                        <p:tgtEl>
                                          <p:spTgt spid="9626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26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385"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59" name="Rectangle 17"/>
          <p:cNvSpPr>
            <a:spLocks noChangeArrowheads="1"/>
          </p:cNvSpPr>
          <p:nvPr/>
        </p:nvSpPr>
        <p:spPr bwMode="auto">
          <a:xfrm>
            <a:off x="395288" y="852488"/>
            <a:ext cx="4537075"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国の借金（公債金）は年々増え続けています。</a:t>
            </a:r>
          </a:p>
        </p:txBody>
      </p:sp>
      <p:sp>
        <p:nvSpPr>
          <p:cNvPr id="19460" name="Rectangle 2"/>
          <p:cNvSpPr>
            <a:spLocks noChangeArrowheads="1"/>
          </p:cNvSpPr>
          <p:nvPr/>
        </p:nvSpPr>
        <p:spPr bwMode="auto">
          <a:xfrm>
            <a:off x="8748713"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13</a:t>
            </a:r>
          </a:p>
        </p:txBody>
      </p:sp>
      <p:sp>
        <p:nvSpPr>
          <p:cNvPr id="19461" name="Line 6">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9462" name="Line 7">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19463" name="Rectangle 8"/>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5.</a:t>
            </a:r>
            <a:r>
              <a:rPr lang="ja-JP" altLang="en-US" sz="2400" dirty="0">
                <a:solidFill>
                  <a:schemeClr val="accent1"/>
                </a:solidFill>
                <a:latin typeface="HGS創英角ｺﾞｼｯｸUB" panose="020B0900000000000000" pitchFamily="50" charset="-128"/>
                <a:ea typeface="HGS創英角ｺﾞｼｯｸUB" panose="020B0900000000000000" pitchFamily="50" charset="-128"/>
              </a:rPr>
              <a:t>これからの社会と税①</a:t>
            </a:r>
          </a:p>
        </p:txBody>
      </p:sp>
      <p:sp>
        <p:nvSpPr>
          <p:cNvPr id="103433" name="Rectangle 9"/>
          <p:cNvSpPr>
            <a:spLocks noChangeArrowheads="1"/>
          </p:cNvSpPr>
          <p:nvPr/>
        </p:nvSpPr>
        <p:spPr bwMode="auto">
          <a:xfrm>
            <a:off x="2916238" y="1916113"/>
            <a:ext cx="5805487"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dirty="0">
                <a:solidFill>
                  <a:srgbClr val="CC0000"/>
                </a:solidFill>
                <a:latin typeface="HG創英角ﾎﾟｯﾌﾟ体" panose="040B0A09000000000000" pitchFamily="49" charset="-128"/>
                <a:ea typeface="HG創英角ﾎﾟｯﾌﾟ体" panose="040B0A09000000000000" pitchFamily="49" charset="-128"/>
              </a:rPr>
              <a:t>歳出と歳入には大きなギャップ（財政赤字）があります。</a:t>
            </a:r>
          </a:p>
        </p:txBody>
      </p:sp>
      <p:sp>
        <p:nvSpPr>
          <p:cNvPr id="19465" name="Rectangle 10"/>
          <p:cNvSpPr>
            <a:spLocks noChangeArrowheads="1"/>
          </p:cNvSpPr>
          <p:nvPr/>
        </p:nvSpPr>
        <p:spPr bwMode="auto">
          <a:xfrm>
            <a:off x="228600" y="2924175"/>
            <a:ext cx="25908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a:latin typeface="HGS創英角ｺﾞｼｯｸUB" panose="020B0900000000000000" pitchFamily="50" charset="-128"/>
                <a:ea typeface="HGS創英角ｺﾞｼｯｸUB" panose="020B0900000000000000" pitchFamily="50" charset="-128"/>
              </a:rPr>
              <a:t>国の財政を家計にたとえた場合</a:t>
            </a:r>
          </a:p>
        </p:txBody>
      </p:sp>
      <p:sp>
        <p:nvSpPr>
          <p:cNvPr id="19466" name="Rectangle 12"/>
          <p:cNvSpPr>
            <a:spLocks noChangeArrowheads="1"/>
          </p:cNvSpPr>
          <p:nvPr/>
        </p:nvSpPr>
        <p:spPr bwMode="auto">
          <a:xfrm>
            <a:off x="4800600" y="2924175"/>
            <a:ext cx="3048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a:latin typeface="HGS創英角ｺﾞｼｯｸUB" panose="020B0900000000000000" pitchFamily="50" charset="-128"/>
                <a:ea typeface="HGS創英角ｺﾞｼｯｸUB" panose="020B0900000000000000" pitchFamily="50" charset="-128"/>
              </a:rPr>
              <a:t>一般会計における歳出歳入の状況</a:t>
            </a:r>
          </a:p>
        </p:txBody>
      </p:sp>
      <p:sp>
        <p:nvSpPr>
          <p:cNvPr id="19467" name="AutoShape 19"/>
          <p:cNvSpPr>
            <a:spLocks noChangeArrowheads="1"/>
          </p:cNvSpPr>
          <p:nvPr/>
        </p:nvSpPr>
        <p:spPr bwMode="auto">
          <a:xfrm>
            <a:off x="395288" y="1935163"/>
            <a:ext cx="231457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a:ea typeface="HG創英角ﾎﾟｯﾌﾟ体" panose="040B0A09000000000000" pitchFamily="49" charset="-128"/>
            </a:endParaRPr>
          </a:p>
          <a:p>
            <a:pPr algn="ctr" eaLnBrk="1" hangingPunct="1">
              <a:spcBef>
                <a:spcPct val="0"/>
              </a:spcBef>
              <a:buFontTx/>
              <a:buNone/>
            </a:pPr>
            <a:r>
              <a:rPr lang="ja-JP" altLang="en-US" sz="1200">
                <a:ea typeface="HG創英角ﾎﾟｯﾌﾟ体" panose="040B0A09000000000000" pitchFamily="49" charset="-128"/>
              </a:rPr>
              <a:t>グラフから見えてくる</a:t>
            </a:r>
          </a:p>
        </p:txBody>
      </p:sp>
      <p:pic>
        <p:nvPicPr>
          <p:cNvPr id="19468" name="Picture 37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038" y="1738313"/>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9" name="Picture 37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79963"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 name="図 15">
            <a:extLst>
              <a:ext uri="{FF2B5EF4-FFF2-40B4-BE49-F238E27FC236}">
                <a16:creationId xmlns:a16="http://schemas.microsoft.com/office/drawing/2014/main" id="{9AF3829D-E1F3-4819-8F6F-D357B0387D42}"/>
              </a:ext>
            </a:extLst>
          </p:cNvPr>
          <p:cNvPicPr>
            <a:picLocks noChangeAspect="1"/>
          </p:cNvPicPr>
          <p:nvPr/>
        </p:nvPicPr>
        <p:blipFill rotWithShape="1">
          <a:blip r:embed="rId5"/>
          <a:srcRect r="9511"/>
          <a:stretch/>
        </p:blipFill>
        <p:spPr>
          <a:xfrm>
            <a:off x="4843875" y="3205829"/>
            <a:ext cx="4147725" cy="2825242"/>
          </a:xfrm>
          <a:prstGeom prst="rect">
            <a:avLst/>
          </a:prstGeom>
        </p:spPr>
      </p:pic>
      <p:pic>
        <p:nvPicPr>
          <p:cNvPr id="4" name="図 3">
            <a:extLst>
              <a:ext uri="{FF2B5EF4-FFF2-40B4-BE49-F238E27FC236}">
                <a16:creationId xmlns:a16="http://schemas.microsoft.com/office/drawing/2014/main" id="{64B764C5-B45A-4C96-82AE-015FB7FAC4F5}"/>
              </a:ext>
            </a:extLst>
          </p:cNvPr>
          <p:cNvPicPr>
            <a:picLocks noChangeAspect="1"/>
          </p:cNvPicPr>
          <p:nvPr/>
        </p:nvPicPr>
        <p:blipFill rotWithShape="1">
          <a:blip r:embed="rId6"/>
          <a:srcRect r="756"/>
          <a:stretch/>
        </p:blipFill>
        <p:spPr>
          <a:xfrm>
            <a:off x="-42684" y="3360658"/>
            <a:ext cx="4975047" cy="2388007"/>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3433"/>
                                        </p:tgtEl>
                                        <p:attrNameLst>
                                          <p:attrName>style.visibility</p:attrName>
                                        </p:attrNameLst>
                                      </p:cBhvr>
                                      <p:to>
                                        <p:strVal val="visible"/>
                                      </p:to>
                                    </p:set>
                                    <p:anim calcmode="lin" valueType="num">
                                      <p:cBhvr>
                                        <p:cTn id="7" dur="500" fill="hold"/>
                                        <p:tgtEl>
                                          <p:spTgt spid="103433"/>
                                        </p:tgtEl>
                                        <p:attrNameLst>
                                          <p:attrName>ppt_w</p:attrName>
                                        </p:attrNameLst>
                                      </p:cBhvr>
                                      <p:tavLst>
                                        <p:tav tm="0">
                                          <p:val>
                                            <p:fltVal val="0"/>
                                          </p:val>
                                        </p:tav>
                                        <p:tav tm="100000">
                                          <p:val>
                                            <p:strVal val="#ppt_w"/>
                                          </p:val>
                                        </p:tav>
                                      </p:tavLst>
                                    </p:anim>
                                    <p:anim calcmode="lin" valueType="num">
                                      <p:cBhvr>
                                        <p:cTn id="8" dur="500" fill="hold"/>
                                        <p:tgtEl>
                                          <p:spTgt spid="103433"/>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a:extLst>
              <a:ext uri="{FF2B5EF4-FFF2-40B4-BE49-F238E27FC236}">
                <a16:creationId xmlns:a16="http://schemas.microsoft.com/office/drawing/2014/main" id="{890961DB-D8AB-4A8F-8455-BBD11931C275}"/>
              </a:ext>
            </a:extLst>
          </p:cNvPr>
          <p:cNvPicPr>
            <a:picLocks noChangeAspect="1"/>
          </p:cNvPicPr>
          <p:nvPr/>
        </p:nvPicPr>
        <p:blipFill rotWithShape="1">
          <a:blip r:embed="rId2"/>
          <a:srcRect l="4744"/>
          <a:stretch/>
        </p:blipFill>
        <p:spPr>
          <a:xfrm>
            <a:off x="0" y="2630488"/>
            <a:ext cx="4637638" cy="3674275"/>
          </a:xfrm>
          <a:prstGeom prst="rect">
            <a:avLst/>
          </a:prstGeom>
        </p:spPr>
      </p:pic>
      <p:pic>
        <p:nvPicPr>
          <p:cNvPr id="20482" name="Picture 169" descr="高校の帯"/>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3" name="Rectangle 2"/>
          <p:cNvSpPr>
            <a:spLocks noChangeArrowheads="1"/>
          </p:cNvSpPr>
          <p:nvPr/>
        </p:nvSpPr>
        <p:spPr bwMode="auto">
          <a:xfrm>
            <a:off x="8864600" y="6477000"/>
            <a:ext cx="1841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ja-JP" sz="1500">
              <a:latin typeface="ＭＳ ゴシック" panose="020B0609070205080204" pitchFamily="49" charset="-128"/>
            </a:endParaRPr>
          </a:p>
        </p:txBody>
      </p:sp>
      <p:sp>
        <p:nvSpPr>
          <p:cNvPr id="20484" name="Line 6">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20485" name="Line 7">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20486" name="Rectangle 8"/>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5.</a:t>
            </a:r>
            <a:r>
              <a:rPr lang="ja-JP" altLang="en-US" sz="2400" dirty="0">
                <a:solidFill>
                  <a:schemeClr val="accent1"/>
                </a:solidFill>
                <a:latin typeface="HGS創英角ｺﾞｼｯｸUB" panose="020B0900000000000000" pitchFamily="50" charset="-128"/>
                <a:ea typeface="HGS創英角ｺﾞｼｯｸUB" panose="020B0900000000000000" pitchFamily="50" charset="-128"/>
              </a:rPr>
              <a:t>これからの社会と税②</a:t>
            </a:r>
          </a:p>
        </p:txBody>
      </p:sp>
      <p:sp>
        <p:nvSpPr>
          <p:cNvPr id="104457" name="Rectangle 9"/>
          <p:cNvSpPr>
            <a:spLocks noChangeArrowheads="1"/>
          </p:cNvSpPr>
          <p:nvPr/>
        </p:nvSpPr>
        <p:spPr bwMode="auto">
          <a:xfrm>
            <a:off x="2771775" y="1916113"/>
            <a:ext cx="6302744" cy="609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dirty="0">
                <a:solidFill>
                  <a:srgbClr val="CC0000"/>
                </a:solidFill>
                <a:latin typeface="HG創英角ﾎﾟｯﾌﾟ体" panose="040B0A09000000000000" pitchFamily="49" charset="-128"/>
                <a:ea typeface="HG創英角ﾎﾟｯﾌﾟ体" panose="040B0A09000000000000" pitchFamily="49" charset="-128"/>
              </a:rPr>
              <a:t>令和６年度末の国債残高は約</a:t>
            </a:r>
            <a:r>
              <a:rPr lang="en-US" altLang="ja-JP" sz="1500" dirty="0">
                <a:solidFill>
                  <a:srgbClr val="CC0000"/>
                </a:solidFill>
                <a:latin typeface="HG創英角ﾎﾟｯﾌﾟ体" panose="040B0A09000000000000" pitchFamily="49" charset="-128"/>
                <a:ea typeface="HG創英角ﾎﾟｯﾌﾟ体" panose="040B0A09000000000000" pitchFamily="49" charset="-128"/>
              </a:rPr>
              <a:t>1,105</a:t>
            </a:r>
            <a:r>
              <a:rPr lang="ja-JP" altLang="en-US" sz="1500" dirty="0">
                <a:solidFill>
                  <a:srgbClr val="CC0000"/>
                </a:solidFill>
                <a:latin typeface="HG創英角ﾎﾟｯﾌﾟ体" panose="040B0A09000000000000" pitchFamily="49" charset="-128"/>
                <a:ea typeface="HG創英角ﾎﾟｯﾌﾟ体" panose="040B0A09000000000000" pitchFamily="49" charset="-128"/>
              </a:rPr>
              <a:t>兆円と見込まれていますが、これは</a:t>
            </a:r>
            <a:endParaRPr lang="en-US" altLang="ja-JP" sz="1500" dirty="0">
              <a:solidFill>
                <a:srgbClr val="CC0000"/>
              </a:solidFill>
              <a:latin typeface="HG創英角ﾎﾟｯﾌﾟ体" panose="040B0A09000000000000" pitchFamily="49" charset="-128"/>
              <a:ea typeface="HG創英角ﾎﾟｯﾌﾟ体" panose="040B0A09000000000000" pitchFamily="49" charset="-128"/>
            </a:endParaRPr>
          </a:p>
          <a:p>
            <a:pPr eaLnBrk="1" hangingPunct="1">
              <a:lnSpc>
                <a:spcPct val="120000"/>
              </a:lnSpc>
              <a:spcBef>
                <a:spcPct val="0"/>
              </a:spcBef>
              <a:buFontTx/>
              <a:buNone/>
            </a:pPr>
            <a:r>
              <a:rPr lang="ja-JP" altLang="en-US" sz="1500" dirty="0">
                <a:solidFill>
                  <a:srgbClr val="CC0000"/>
                </a:solidFill>
                <a:latin typeface="HG創英角ﾎﾟｯﾌﾟ体" panose="040B0A09000000000000" pitchFamily="49" charset="-128"/>
                <a:ea typeface="HG創英角ﾎﾟｯﾌﾟ体" panose="040B0A09000000000000" pitchFamily="49" charset="-128"/>
              </a:rPr>
              <a:t>税収約</a:t>
            </a:r>
            <a:r>
              <a:rPr lang="en-US" altLang="ja-JP" sz="1500" dirty="0">
                <a:solidFill>
                  <a:srgbClr val="CC0000"/>
                </a:solidFill>
                <a:latin typeface="HG創英角ﾎﾟｯﾌﾟ体" panose="040B0A09000000000000" pitchFamily="49" charset="-128"/>
                <a:ea typeface="HG創英角ﾎﾟｯﾌﾟ体" panose="040B0A09000000000000" pitchFamily="49" charset="-128"/>
              </a:rPr>
              <a:t>16</a:t>
            </a:r>
            <a:r>
              <a:rPr lang="ja-JP" altLang="en-US" sz="1500" dirty="0">
                <a:solidFill>
                  <a:srgbClr val="CC0000"/>
                </a:solidFill>
                <a:latin typeface="HG創英角ﾎﾟｯﾌﾟ体" panose="040B0A09000000000000" pitchFamily="49" charset="-128"/>
                <a:ea typeface="HG創英角ﾎﾟｯﾌﾟ体" panose="040B0A09000000000000" pitchFamily="49" charset="-128"/>
              </a:rPr>
              <a:t>年分に相当し、将来世代に大きな負担を残すことになります。</a:t>
            </a:r>
          </a:p>
        </p:txBody>
      </p:sp>
      <p:sp>
        <p:nvSpPr>
          <p:cNvPr id="20488" name="Rectangle 10"/>
          <p:cNvSpPr>
            <a:spLocks noChangeArrowheads="1"/>
          </p:cNvSpPr>
          <p:nvPr/>
        </p:nvSpPr>
        <p:spPr bwMode="auto">
          <a:xfrm>
            <a:off x="0" y="2474913"/>
            <a:ext cx="25908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dirty="0">
                <a:latin typeface="HGS創英角ｺﾞｼｯｸUB" panose="020B0900000000000000" pitchFamily="50" charset="-128"/>
                <a:ea typeface="HGS創英角ｺﾞｼｯｸUB" panose="020B0900000000000000" pitchFamily="50" charset="-128"/>
              </a:rPr>
              <a:t>公債残高の推移</a:t>
            </a:r>
          </a:p>
        </p:txBody>
      </p:sp>
      <p:sp>
        <p:nvSpPr>
          <p:cNvPr id="20489" name="Rectangle 12"/>
          <p:cNvSpPr>
            <a:spLocks noChangeArrowheads="1"/>
          </p:cNvSpPr>
          <p:nvPr/>
        </p:nvSpPr>
        <p:spPr bwMode="auto">
          <a:xfrm>
            <a:off x="4572000" y="2504409"/>
            <a:ext cx="30480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dirty="0">
                <a:latin typeface="HGS創英角ｺﾞｼｯｸUB" panose="020B0900000000000000" pitchFamily="50" charset="-128"/>
                <a:ea typeface="HGS創英角ｺﾞｼｯｸUB" panose="020B0900000000000000" pitchFamily="50" charset="-128"/>
              </a:rPr>
              <a:t>国民負担率の国際比較</a:t>
            </a:r>
          </a:p>
        </p:txBody>
      </p:sp>
      <p:sp>
        <p:nvSpPr>
          <p:cNvPr id="20490" name="Rectangle 15"/>
          <p:cNvSpPr>
            <a:spLocks noChangeArrowheads="1"/>
          </p:cNvSpPr>
          <p:nvPr/>
        </p:nvSpPr>
        <p:spPr bwMode="auto">
          <a:xfrm>
            <a:off x="8748713"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dirty="0">
                <a:latin typeface="ＭＳ ゴシック" panose="020B0609070205080204" pitchFamily="49" charset="-128"/>
              </a:rPr>
              <a:t>14</a:t>
            </a:r>
          </a:p>
        </p:txBody>
      </p:sp>
      <p:sp>
        <p:nvSpPr>
          <p:cNvPr id="20491" name="AutoShape 16"/>
          <p:cNvSpPr>
            <a:spLocks noChangeArrowheads="1"/>
          </p:cNvSpPr>
          <p:nvPr/>
        </p:nvSpPr>
        <p:spPr bwMode="auto">
          <a:xfrm>
            <a:off x="395288" y="1935163"/>
            <a:ext cx="231457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600">
              <a:ea typeface="HG創英角ﾎﾟｯﾌﾟ体" panose="040B0A09000000000000" pitchFamily="49" charset="-128"/>
            </a:endParaRPr>
          </a:p>
          <a:p>
            <a:pPr algn="ctr" eaLnBrk="1" hangingPunct="1">
              <a:spcBef>
                <a:spcPct val="0"/>
              </a:spcBef>
              <a:buFontTx/>
              <a:buNone/>
            </a:pPr>
            <a:r>
              <a:rPr lang="ja-JP" altLang="en-US" sz="1200">
                <a:ea typeface="HG創英角ﾎﾟｯﾌﾟ体" panose="040B0A09000000000000" pitchFamily="49" charset="-128"/>
              </a:rPr>
              <a:t>グラフから見えてくる</a:t>
            </a:r>
          </a:p>
        </p:txBody>
      </p:sp>
      <p:sp>
        <p:nvSpPr>
          <p:cNvPr id="20492" name="Rectangle 18"/>
          <p:cNvSpPr>
            <a:spLocks noChangeArrowheads="1"/>
          </p:cNvSpPr>
          <p:nvPr/>
        </p:nvSpPr>
        <p:spPr bwMode="auto">
          <a:xfrm>
            <a:off x="395288" y="852488"/>
            <a:ext cx="4537075"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国の借金（公債金）は年々増え続けています。</a:t>
            </a:r>
          </a:p>
        </p:txBody>
      </p:sp>
      <p:pic>
        <p:nvPicPr>
          <p:cNvPr id="20493" name="Picture 16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27038" y="1738313"/>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94" name="Picture 16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779963"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図 2">
            <a:extLst>
              <a:ext uri="{FF2B5EF4-FFF2-40B4-BE49-F238E27FC236}">
                <a16:creationId xmlns:a16="http://schemas.microsoft.com/office/drawing/2014/main" id="{FE366053-9907-474F-AC32-40AC1A5A5247}"/>
              </a:ext>
            </a:extLst>
          </p:cNvPr>
          <p:cNvPicPr>
            <a:picLocks noChangeAspect="1"/>
          </p:cNvPicPr>
          <p:nvPr/>
        </p:nvPicPr>
        <p:blipFill>
          <a:blip r:embed="rId6"/>
          <a:stretch>
            <a:fillRect/>
          </a:stretch>
        </p:blipFill>
        <p:spPr>
          <a:xfrm>
            <a:off x="4584021" y="2786063"/>
            <a:ext cx="4394394" cy="3792964"/>
          </a:xfrm>
          <a:prstGeom prst="rect">
            <a:avLst/>
          </a:prstGeom>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4457"/>
                                        </p:tgtEl>
                                        <p:attrNameLst>
                                          <p:attrName>style.visibility</p:attrName>
                                        </p:attrNameLst>
                                      </p:cBhvr>
                                      <p:to>
                                        <p:strVal val="visible"/>
                                      </p:to>
                                    </p:set>
                                    <p:anim calcmode="lin" valueType="num">
                                      <p:cBhvr>
                                        <p:cTn id="7" dur="500" fill="hold"/>
                                        <p:tgtEl>
                                          <p:spTgt spid="104457"/>
                                        </p:tgtEl>
                                        <p:attrNameLst>
                                          <p:attrName>ppt_w</p:attrName>
                                        </p:attrNameLst>
                                      </p:cBhvr>
                                      <p:tavLst>
                                        <p:tav tm="0">
                                          <p:val>
                                            <p:fltVal val="0"/>
                                          </p:val>
                                        </p:tav>
                                        <p:tav tm="100000">
                                          <p:val>
                                            <p:strVal val="#ppt_w"/>
                                          </p:val>
                                        </p:tav>
                                      </p:tavLst>
                                    </p:anim>
                                    <p:anim calcmode="lin" valueType="num">
                                      <p:cBhvr>
                                        <p:cTn id="8" dur="500" fill="hold"/>
                                        <p:tgtEl>
                                          <p:spTgt spid="10445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74"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7" name="Rectangle 2"/>
          <p:cNvSpPr>
            <a:spLocks noChangeArrowheads="1"/>
          </p:cNvSpPr>
          <p:nvPr/>
        </p:nvSpPr>
        <p:spPr bwMode="auto">
          <a:xfrm>
            <a:off x="8734425" y="6453188"/>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15</a:t>
            </a:r>
          </a:p>
        </p:txBody>
      </p:sp>
      <p:sp>
        <p:nvSpPr>
          <p:cNvPr id="21508" name="Line 6">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21509" name="Line 7">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21510" name="Rectangle 8"/>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6.</a:t>
            </a:r>
            <a:r>
              <a:rPr lang="ja-JP" altLang="en-US" sz="2400" dirty="0">
                <a:solidFill>
                  <a:schemeClr val="accent1"/>
                </a:solidFill>
                <a:latin typeface="HGS創英角ｺﾞｼｯｸUB" panose="020B0900000000000000" pitchFamily="50" charset="-128"/>
                <a:ea typeface="HGS創英角ｺﾞｼｯｸUB" panose="020B0900000000000000" pitchFamily="50" charset="-128"/>
              </a:rPr>
              <a:t>発展</a:t>
            </a:r>
            <a:r>
              <a:rPr lang="en-US" altLang="ja-JP" sz="2400" dirty="0">
                <a:solidFill>
                  <a:schemeClr val="accent1"/>
                </a:solidFill>
                <a:latin typeface="HGS創英角ｺﾞｼｯｸUB" panose="020B0900000000000000" pitchFamily="50" charset="-128"/>
                <a:ea typeface="HGS創英角ｺﾞｼｯｸUB" panose="020B0900000000000000" pitchFamily="50" charset="-128"/>
              </a:rPr>
              <a:t>-</a:t>
            </a:r>
            <a:r>
              <a:rPr lang="ja-JP" altLang="en-US" sz="2400" dirty="0">
                <a:solidFill>
                  <a:schemeClr val="accent1"/>
                </a:solidFill>
                <a:latin typeface="HGS創英角ｺﾞｼｯｸUB" panose="020B0900000000000000" pitchFamily="50" charset="-128"/>
                <a:ea typeface="HGS創英角ｺﾞｼｯｸUB" panose="020B0900000000000000" pitchFamily="50" charset="-128"/>
              </a:rPr>
              <a:t>今までの議論から一歩踏み込んでみよう</a:t>
            </a:r>
          </a:p>
        </p:txBody>
      </p:sp>
      <p:sp>
        <p:nvSpPr>
          <p:cNvPr id="21511" name="Rectangle 28"/>
          <p:cNvSpPr>
            <a:spLocks noChangeArrowheads="1"/>
          </p:cNvSpPr>
          <p:nvPr/>
        </p:nvSpPr>
        <p:spPr bwMode="auto">
          <a:xfrm>
            <a:off x="395288" y="852488"/>
            <a:ext cx="6697662" cy="369887"/>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「税の使い道を監視する（関心を持つ）」とは、どういうことだろう？</a:t>
            </a:r>
          </a:p>
        </p:txBody>
      </p:sp>
      <p:sp>
        <p:nvSpPr>
          <p:cNvPr id="21512" name="AutoShape 39"/>
          <p:cNvSpPr>
            <a:spLocks noChangeArrowheads="1"/>
          </p:cNvSpPr>
          <p:nvPr/>
        </p:nvSpPr>
        <p:spPr bwMode="auto">
          <a:xfrm>
            <a:off x="684213" y="5824538"/>
            <a:ext cx="7775575" cy="965200"/>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05512" name="Rectangle 40"/>
          <p:cNvSpPr>
            <a:spLocks noChangeArrowheads="1"/>
          </p:cNvSpPr>
          <p:nvPr/>
        </p:nvSpPr>
        <p:spPr bwMode="auto">
          <a:xfrm>
            <a:off x="1890713" y="5986463"/>
            <a:ext cx="5418137"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なぜ、こうなっているのだろう？</a:t>
            </a:r>
          </a:p>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無料の場合と、料金が必要な場合の違いはなんだろう？</a:t>
            </a:r>
          </a:p>
        </p:txBody>
      </p:sp>
      <p:sp>
        <p:nvSpPr>
          <p:cNvPr id="21514" name="AutoShape 41"/>
          <p:cNvSpPr>
            <a:spLocks noChangeArrowheads="1"/>
          </p:cNvSpPr>
          <p:nvPr/>
        </p:nvSpPr>
        <p:spPr bwMode="auto">
          <a:xfrm>
            <a:off x="457200" y="5583238"/>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みんなで考えてみよう！</a:t>
            </a:r>
          </a:p>
        </p:txBody>
      </p:sp>
      <p:sp>
        <p:nvSpPr>
          <p:cNvPr id="105518" name="Text Box 46"/>
          <p:cNvSpPr txBox="1">
            <a:spLocks noChangeArrowheads="1"/>
          </p:cNvSpPr>
          <p:nvPr/>
        </p:nvSpPr>
        <p:spPr bwMode="auto">
          <a:xfrm>
            <a:off x="3927475" y="2065338"/>
            <a:ext cx="4968875" cy="786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50000"/>
              </a:lnSpc>
              <a:spcBef>
                <a:spcPct val="0"/>
              </a:spcBef>
              <a:buFontTx/>
              <a:buNone/>
            </a:pPr>
            <a:r>
              <a:rPr lang="ja-JP" altLang="en-US" sz="1600" dirty="0">
                <a:ea typeface="HG創英角ｺﾞｼｯｸUB" panose="020B0909000000000000" pitchFamily="49" charset="-128"/>
              </a:rPr>
              <a:t>「一般ごみの収集」は「</a:t>
            </a:r>
            <a:r>
              <a:rPr lang="ja-JP" altLang="en-US" sz="1600" dirty="0">
                <a:solidFill>
                  <a:srgbClr val="CC3300"/>
                </a:solidFill>
                <a:ea typeface="HG創英角ｺﾞｼｯｸUB" panose="020B0909000000000000" pitchFamily="49" charset="-128"/>
              </a:rPr>
              <a:t>無料</a:t>
            </a:r>
            <a:r>
              <a:rPr lang="ja-JP" altLang="en-US" sz="1600" dirty="0">
                <a:ea typeface="HG創英角ｺﾞｼｯｸUB" panose="020B0909000000000000" pitchFamily="49" charset="-128"/>
              </a:rPr>
              <a:t>」（税金でまかなう）</a:t>
            </a:r>
          </a:p>
          <a:p>
            <a:pPr eaLnBrk="1" hangingPunct="1">
              <a:lnSpc>
                <a:spcPct val="150000"/>
              </a:lnSpc>
              <a:spcBef>
                <a:spcPct val="0"/>
              </a:spcBef>
              <a:buFontTx/>
              <a:buNone/>
            </a:pPr>
            <a:r>
              <a:rPr lang="ja-JP" altLang="en-US" sz="1600" dirty="0">
                <a:ea typeface="HG創英角ｺﾞｼｯｸUB" panose="020B0909000000000000" pitchFamily="49" charset="-128"/>
              </a:rPr>
              <a:t>「粗大ごみの収集」は「</a:t>
            </a:r>
            <a:r>
              <a:rPr lang="ja-JP" altLang="en-US" sz="1600" dirty="0">
                <a:solidFill>
                  <a:schemeClr val="folHlink"/>
                </a:solidFill>
                <a:ea typeface="HG創英角ｺﾞｼｯｸUB" panose="020B0909000000000000" pitchFamily="49" charset="-128"/>
              </a:rPr>
              <a:t>料金</a:t>
            </a:r>
            <a:r>
              <a:rPr lang="ja-JP" altLang="en-US" sz="1600" dirty="0">
                <a:ea typeface="HG創英角ｺﾞｼｯｸUB" panose="020B0909000000000000" pitchFamily="49" charset="-128"/>
              </a:rPr>
              <a:t>」が必要</a:t>
            </a:r>
          </a:p>
        </p:txBody>
      </p:sp>
      <p:sp>
        <p:nvSpPr>
          <p:cNvPr id="105519" name="Text Box 47"/>
          <p:cNvSpPr txBox="1">
            <a:spLocks noChangeArrowheads="1"/>
          </p:cNvSpPr>
          <p:nvPr/>
        </p:nvSpPr>
        <p:spPr bwMode="auto">
          <a:xfrm>
            <a:off x="3941763" y="3209925"/>
            <a:ext cx="4954587" cy="825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50000"/>
              </a:lnSpc>
              <a:spcBef>
                <a:spcPct val="0"/>
              </a:spcBef>
              <a:buFontTx/>
              <a:buNone/>
            </a:pPr>
            <a:r>
              <a:rPr lang="ja-JP" altLang="en-US" sz="1600">
                <a:ea typeface="HG創英角ｺﾞｼｯｸUB" panose="020B0909000000000000" pitchFamily="49" charset="-128"/>
              </a:rPr>
              <a:t>「一般道路」は「</a:t>
            </a:r>
            <a:r>
              <a:rPr lang="ja-JP" altLang="en-US" sz="1600">
                <a:solidFill>
                  <a:srgbClr val="CC3300"/>
                </a:solidFill>
                <a:ea typeface="HG創英角ｺﾞｼｯｸUB" panose="020B0909000000000000" pitchFamily="49" charset="-128"/>
              </a:rPr>
              <a:t>無料</a:t>
            </a:r>
            <a:r>
              <a:rPr lang="ja-JP" altLang="en-US" sz="1600">
                <a:ea typeface="HG創英角ｺﾞｼｯｸUB" panose="020B0909000000000000" pitchFamily="49" charset="-128"/>
              </a:rPr>
              <a:t>」（税金でまかなう）</a:t>
            </a:r>
          </a:p>
          <a:p>
            <a:pPr eaLnBrk="1" hangingPunct="1">
              <a:lnSpc>
                <a:spcPct val="150000"/>
              </a:lnSpc>
              <a:spcBef>
                <a:spcPct val="0"/>
              </a:spcBef>
              <a:buFontTx/>
              <a:buNone/>
            </a:pPr>
            <a:r>
              <a:rPr lang="ja-JP" altLang="en-US" sz="1600">
                <a:ea typeface="HG創英角ｺﾞｼｯｸUB" panose="020B0909000000000000" pitchFamily="49" charset="-128"/>
              </a:rPr>
              <a:t>「有料道路」は「</a:t>
            </a:r>
            <a:r>
              <a:rPr lang="ja-JP" altLang="en-US" sz="1600">
                <a:solidFill>
                  <a:schemeClr val="folHlink"/>
                </a:solidFill>
                <a:ea typeface="HG創英角ｺﾞｼｯｸUB" panose="020B0909000000000000" pitchFamily="49" charset="-128"/>
              </a:rPr>
              <a:t>料金</a:t>
            </a:r>
            <a:r>
              <a:rPr lang="ja-JP" altLang="en-US" sz="1600">
                <a:ea typeface="HG創英角ｺﾞｼｯｸUB" panose="020B0909000000000000" pitchFamily="49" charset="-128"/>
              </a:rPr>
              <a:t>」が必要</a:t>
            </a:r>
          </a:p>
        </p:txBody>
      </p:sp>
      <p:sp>
        <p:nvSpPr>
          <p:cNvPr id="105520" name="Text Box 48"/>
          <p:cNvSpPr txBox="1">
            <a:spLocks noChangeArrowheads="1"/>
          </p:cNvSpPr>
          <p:nvPr/>
        </p:nvSpPr>
        <p:spPr bwMode="auto">
          <a:xfrm>
            <a:off x="3941763" y="4575175"/>
            <a:ext cx="2833687"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600">
                <a:ea typeface="HG創英角ｺﾞｼｯｸUB" panose="020B0909000000000000" pitchFamily="49" charset="-128"/>
              </a:rPr>
              <a:t>「</a:t>
            </a:r>
            <a:r>
              <a:rPr lang="ja-JP" altLang="en-US" sz="1600">
                <a:solidFill>
                  <a:srgbClr val="CC3300"/>
                </a:solidFill>
                <a:ea typeface="HG創英角ｺﾞｼｯｸUB" panose="020B0909000000000000" pitchFamily="49" charset="-128"/>
              </a:rPr>
              <a:t>公費負担</a:t>
            </a:r>
            <a:r>
              <a:rPr lang="ja-JP" altLang="en-US" sz="1600">
                <a:ea typeface="HG創英角ｺﾞｼｯｸUB" panose="020B0909000000000000" pitchFamily="49" charset="-128"/>
              </a:rPr>
              <a:t>」と「</a:t>
            </a:r>
            <a:r>
              <a:rPr lang="ja-JP" altLang="en-US" sz="1600">
                <a:solidFill>
                  <a:schemeClr val="folHlink"/>
                </a:solidFill>
                <a:ea typeface="HG創英角ｺﾞｼｯｸUB" panose="020B0909000000000000" pitchFamily="49" charset="-128"/>
              </a:rPr>
              <a:t>自己負担</a:t>
            </a:r>
            <a:r>
              <a:rPr lang="ja-JP" altLang="en-US" sz="1600">
                <a:ea typeface="HG創英角ｺﾞｼｯｸUB" panose="020B0909000000000000" pitchFamily="49" charset="-128"/>
              </a:rPr>
              <a:t>」</a:t>
            </a:r>
          </a:p>
        </p:txBody>
      </p:sp>
      <p:grpSp>
        <p:nvGrpSpPr>
          <p:cNvPr id="2" name="Group 68"/>
          <p:cNvGrpSpPr>
            <a:grpSpLocks/>
          </p:cNvGrpSpPr>
          <p:nvPr/>
        </p:nvGrpSpPr>
        <p:grpSpPr bwMode="auto">
          <a:xfrm>
            <a:off x="566738" y="1917700"/>
            <a:ext cx="3297237" cy="993775"/>
            <a:chOff x="357" y="1272"/>
            <a:chExt cx="2077" cy="626"/>
          </a:xfrm>
        </p:grpSpPr>
        <p:pic>
          <p:nvPicPr>
            <p:cNvPr id="21535" name="Picture 4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7" y="1272"/>
              <a:ext cx="979" cy="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36" name="Group 65"/>
            <p:cNvGrpSpPr>
              <a:grpSpLocks/>
            </p:cNvGrpSpPr>
            <p:nvPr/>
          </p:nvGrpSpPr>
          <p:grpSpPr bwMode="auto">
            <a:xfrm>
              <a:off x="1337" y="1535"/>
              <a:ext cx="1097" cy="215"/>
              <a:chOff x="1337" y="1535"/>
              <a:chExt cx="1097" cy="215"/>
            </a:xfrm>
          </p:grpSpPr>
          <p:grpSp>
            <p:nvGrpSpPr>
              <p:cNvPr id="21537" name="Group 49"/>
              <p:cNvGrpSpPr>
                <a:grpSpLocks/>
              </p:cNvGrpSpPr>
              <p:nvPr/>
            </p:nvGrpSpPr>
            <p:grpSpPr bwMode="auto">
              <a:xfrm>
                <a:off x="2264" y="1537"/>
                <a:ext cx="170" cy="202"/>
                <a:chOff x="1248" y="1365"/>
                <a:chExt cx="288" cy="341"/>
              </a:xfrm>
            </p:grpSpPr>
            <p:sp>
              <p:nvSpPr>
                <p:cNvPr id="21539" name="AutoShape 50"/>
                <p:cNvSpPr>
                  <a:spLocks noChangeArrowheads="1"/>
                </p:cNvSpPr>
                <p:nvPr/>
              </p:nvSpPr>
              <p:spPr bwMode="auto">
                <a:xfrm rot="5400000">
                  <a:off x="1152" y="1466"/>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21540" name="AutoShape 51"/>
                <p:cNvSpPr>
                  <a:spLocks noChangeArrowheads="1"/>
                </p:cNvSpPr>
                <p:nvPr/>
              </p:nvSpPr>
              <p:spPr bwMode="auto">
                <a:xfrm rot="5400000">
                  <a:off x="1296" y="1461"/>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sp>
            <p:nvSpPr>
              <p:cNvPr id="21538" name="Text Box 58"/>
              <p:cNvSpPr txBox="1">
                <a:spLocks noChangeArrowheads="1"/>
              </p:cNvSpPr>
              <p:nvPr/>
            </p:nvSpPr>
            <p:spPr bwMode="auto">
              <a:xfrm>
                <a:off x="1337" y="1535"/>
                <a:ext cx="890"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wrap="none"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600" dirty="0">
                    <a:ea typeface="HG創英角ｺﾞｼｯｸUB" panose="020B0909000000000000" pitchFamily="49" charset="-128"/>
                  </a:rPr>
                  <a:t>ごみをみると</a:t>
                </a:r>
              </a:p>
            </p:txBody>
          </p:sp>
        </p:grpSp>
      </p:grpSp>
      <p:grpSp>
        <p:nvGrpSpPr>
          <p:cNvPr id="5" name="Group 69"/>
          <p:cNvGrpSpPr>
            <a:grpSpLocks/>
          </p:cNvGrpSpPr>
          <p:nvPr/>
        </p:nvGrpSpPr>
        <p:grpSpPr bwMode="auto">
          <a:xfrm>
            <a:off x="717550" y="3051175"/>
            <a:ext cx="3152775" cy="989013"/>
            <a:chOff x="452" y="1986"/>
            <a:chExt cx="1986" cy="623"/>
          </a:xfrm>
        </p:grpSpPr>
        <p:pic>
          <p:nvPicPr>
            <p:cNvPr id="21529" name="Picture 4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2" y="1986"/>
              <a:ext cx="816" cy="6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30" name="Group 66"/>
            <p:cNvGrpSpPr>
              <a:grpSpLocks/>
            </p:cNvGrpSpPr>
            <p:nvPr/>
          </p:nvGrpSpPr>
          <p:grpSpPr bwMode="auto">
            <a:xfrm>
              <a:off x="1339" y="2239"/>
              <a:ext cx="1099" cy="212"/>
              <a:chOff x="1339" y="2239"/>
              <a:chExt cx="1099" cy="212"/>
            </a:xfrm>
          </p:grpSpPr>
          <p:grpSp>
            <p:nvGrpSpPr>
              <p:cNvPr id="21531" name="Group 52"/>
              <p:cNvGrpSpPr>
                <a:grpSpLocks/>
              </p:cNvGrpSpPr>
              <p:nvPr/>
            </p:nvGrpSpPr>
            <p:grpSpPr bwMode="auto">
              <a:xfrm>
                <a:off x="2268" y="2240"/>
                <a:ext cx="170" cy="202"/>
                <a:chOff x="1248" y="1365"/>
                <a:chExt cx="288" cy="341"/>
              </a:xfrm>
            </p:grpSpPr>
            <p:sp>
              <p:nvSpPr>
                <p:cNvPr id="21533" name="AutoShape 53"/>
                <p:cNvSpPr>
                  <a:spLocks noChangeArrowheads="1"/>
                </p:cNvSpPr>
                <p:nvPr/>
              </p:nvSpPr>
              <p:spPr bwMode="auto">
                <a:xfrm rot="5400000">
                  <a:off x="1152" y="1466"/>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21534" name="AutoShape 54"/>
                <p:cNvSpPr>
                  <a:spLocks noChangeArrowheads="1"/>
                </p:cNvSpPr>
                <p:nvPr/>
              </p:nvSpPr>
              <p:spPr bwMode="auto">
                <a:xfrm rot="5400000">
                  <a:off x="1296" y="1461"/>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sp>
            <p:nvSpPr>
              <p:cNvPr id="21532" name="Text Box 59"/>
              <p:cNvSpPr txBox="1">
                <a:spLocks noChangeArrowheads="1"/>
              </p:cNvSpPr>
              <p:nvPr/>
            </p:nvSpPr>
            <p:spPr bwMode="auto">
              <a:xfrm>
                <a:off x="1339" y="2239"/>
                <a:ext cx="8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wrap="none"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600">
                    <a:ea typeface="HG創英角ｺﾞｼｯｸUB" panose="020B0909000000000000" pitchFamily="49" charset="-128"/>
                  </a:rPr>
                  <a:t>道路をみると</a:t>
                </a:r>
              </a:p>
            </p:txBody>
          </p:sp>
        </p:grpSp>
      </p:grpSp>
      <p:grpSp>
        <p:nvGrpSpPr>
          <p:cNvPr id="8" name="Group 71"/>
          <p:cNvGrpSpPr>
            <a:grpSpLocks/>
          </p:cNvGrpSpPr>
          <p:nvPr/>
        </p:nvGrpSpPr>
        <p:grpSpPr bwMode="auto">
          <a:xfrm>
            <a:off x="839788" y="4208463"/>
            <a:ext cx="3052762" cy="1098550"/>
            <a:chOff x="529" y="2715"/>
            <a:chExt cx="1923" cy="692"/>
          </a:xfrm>
        </p:grpSpPr>
        <p:pic>
          <p:nvPicPr>
            <p:cNvPr id="21523" name="Picture 4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29" y="2715"/>
              <a:ext cx="682" cy="6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1524" name="Group 67"/>
            <p:cNvGrpSpPr>
              <a:grpSpLocks/>
            </p:cNvGrpSpPr>
            <p:nvPr/>
          </p:nvGrpSpPr>
          <p:grpSpPr bwMode="auto">
            <a:xfrm>
              <a:off x="1339" y="2944"/>
              <a:ext cx="1113" cy="212"/>
              <a:chOff x="1339" y="2879"/>
              <a:chExt cx="1113" cy="212"/>
            </a:xfrm>
          </p:grpSpPr>
          <p:grpSp>
            <p:nvGrpSpPr>
              <p:cNvPr id="21525" name="Group 55"/>
              <p:cNvGrpSpPr>
                <a:grpSpLocks/>
              </p:cNvGrpSpPr>
              <p:nvPr/>
            </p:nvGrpSpPr>
            <p:grpSpPr bwMode="auto">
              <a:xfrm>
                <a:off x="2282" y="2885"/>
                <a:ext cx="170" cy="202"/>
                <a:chOff x="1248" y="1365"/>
                <a:chExt cx="288" cy="341"/>
              </a:xfrm>
            </p:grpSpPr>
            <p:sp>
              <p:nvSpPr>
                <p:cNvPr id="21527" name="AutoShape 56"/>
                <p:cNvSpPr>
                  <a:spLocks noChangeArrowheads="1"/>
                </p:cNvSpPr>
                <p:nvPr/>
              </p:nvSpPr>
              <p:spPr bwMode="auto">
                <a:xfrm rot="5400000">
                  <a:off x="1152" y="1466"/>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21528" name="AutoShape 57"/>
                <p:cNvSpPr>
                  <a:spLocks noChangeArrowheads="1"/>
                </p:cNvSpPr>
                <p:nvPr/>
              </p:nvSpPr>
              <p:spPr bwMode="auto">
                <a:xfrm rot="5400000">
                  <a:off x="1296" y="1461"/>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sp>
            <p:nvSpPr>
              <p:cNvPr id="21526" name="Text Box 60"/>
              <p:cNvSpPr txBox="1">
                <a:spLocks noChangeArrowheads="1"/>
              </p:cNvSpPr>
              <p:nvPr/>
            </p:nvSpPr>
            <p:spPr bwMode="auto">
              <a:xfrm>
                <a:off x="1339" y="2879"/>
                <a:ext cx="882" cy="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cap="rnd">
                    <a:solidFill>
                      <a:srgbClr val="000000"/>
                    </a:solidFill>
                    <a:prstDash val="sysDot"/>
                    <a:miter lim="800000"/>
                    <a:headEnd/>
                    <a:tailEnd/>
                  </a14:hiddenLine>
                </a:ext>
              </a:extLst>
            </p:spPr>
            <p:txBody>
              <a:bodyPr wrap="none" lIns="90000" tIns="46800" rIns="90000" bIns="46800">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600">
                    <a:ea typeface="HG創英角ｺﾞｼｯｸUB" panose="020B0909000000000000" pitchFamily="49" charset="-128"/>
                  </a:rPr>
                  <a:t>医療をみると</a:t>
                </a:r>
              </a:p>
            </p:txBody>
          </p:sp>
        </p:grpSp>
      </p:grpSp>
      <p:pic>
        <p:nvPicPr>
          <p:cNvPr id="105544" name="Picture 72"/>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2300" y="5303838"/>
            <a:ext cx="414338"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22" name="Picture 73"/>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961188"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grpId="0" nodeType="clickEffect">
                                  <p:stCondLst>
                                    <p:cond delay="0"/>
                                  </p:stCondLst>
                                  <p:childTnLst>
                                    <p:set>
                                      <p:cBhvr>
                                        <p:cTn id="12" dur="1" fill="hold">
                                          <p:stCondLst>
                                            <p:cond delay="0"/>
                                          </p:stCondLst>
                                        </p:cTn>
                                        <p:tgtEl>
                                          <p:spTgt spid="105518"/>
                                        </p:tgtEl>
                                        <p:attrNameLst>
                                          <p:attrName>style.visibility</p:attrName>
                                        </p:attrNameLst>
                                      </p:cBhvr>
                                      <p:to>
                                        <p:strVal val="visible"/>
                                      </p:to>
                                    </p:set>
                                    <p:anim calcmode="lin" valueType="num">
                                      <p:cBhvr>
                                        <p:cTn id="13" dur="500" fill="hold"/>
                                        <p:tgtEl>
                                          <p:spTgt spid="105518"/>
                                        </p:tgtEl>
                                        <p:attrNameLst>
                                          <p:attrName>ppt_w</p:attrName>
                                        </p:attrNameLst>
                                      </p:cBhvr>
                                      <p:tavLst>
                                        <p:tav tm="0">
                                          <p:val>
                                            <p:fltVal val="0"/>
                                          </p:val>
                                        </p:tav>
                                        <p:tav tm="100000">
                                          <p:val>
                                            <p:strVal val="#ppt_w"/>
                                          </p:val>
                                        </p:tav>
                                      </p:tavLst>
                                    </p:anim>
                                    <p:anim calcmode="lin" valueType="num">
                                      <p:cBhvr>
                                        <p:cTn id="14" dur="500" fill="hold"/>
                                        <p:tgtEl>
                                          <p:spTgt spid="105518"/>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105519"/>
                                        </p:tgtEl>
                                        <p:attrNameLst>
                                          <p:attrName>style.visibility</p:attrName>
                                        </p:attrNameLst>
                                      </p:cBhvr>
                                      <p:to>
                                        <p:strVal val="visible"/>
                                      </p:to>
                                    </p:set>
                                    <p:anim calcmode="lin" valueType="num">
                                      <p:cBhvr>
                                        <p:cTn id="25" dur="500" fill="hold"/>
                                        <p:tgtEl>
                                          <p:spTgt spid="105519"/>
                                        </p:tgtEl>
                                        <p:attrNameLst>
                                          <p:attrName>ppt_w</p:attrName>
                                        </p:attrNameLst>
                                      </p:cBhvr>
                                      <p:tavLst>
                                        <p:tav tm="0">
                                          <p:val>
                                            <p:fltVal val="0"/>
                                          </p:val>
                                        </p:tav>
                                        <p:tav tm="100000">
                                          <p:val>
                                            <p:strVal val="#ppt_w"/>
                                          </p:val>
                                        </p:tav>
                                      </p:tavLst>
                                    </p:anim>
                                    <p:anim calcmode="lin" valueType="num">
                                      <p:cBhvr>
                                        <p:cTn id="26" dur="500" fill="hold"/>
                                        <p:tgtEl>
                                          <p:spTgt spid="105519"/>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 calcmode="lin" valueType="num">
                                      <p:cBhvr>
                                        <p:cTn id="31" dur="500" fill="hold"/>
                                        <p:tgtEl>
                                          <p:spTgt spid="8"/>
                                        </p:tgtEl>
                                        <p:attrNameLst>
                                          <p:attrName>ppt_w</p:attrName>
                                        </p:attrNameLst>
                                      </p:cBhvr>
                                      <p:tavLst>
                                        <p:tav tm="0">
                                          <p:val>
                                            <p:fltVal val="0"/>
                                          </p:val>
                                        </p:tav>
                                        <p:tav tm="100000">
                                          <p:val>
                                            <p:strVal val="#ppt_w"/>
                                          </p:val>
                                        </p:tav>
                                      </p:tavLst>
                                    </p:anim>
                                    <p:anim calcmode="lin" valueType="num">
                                      <p:cBhvr>
                                        <p:cTn id="32" dur="500" fill="hold"/>
                                        <p:tgtEl>
                                          <p:spTgt spid="8"/>
                                        </p:tgtEl>
                                        <p:attrNameLst>
                                          <p:attrName>ppt_h</p:attrName>
                                        </p:attrNameLst>
                                      </p:cBhvr>
                                      <p:tavLst>
                                        <p:tav tm="0">
                                          <p:val>
                                            <p:fltVal val="0"/>
                                          </p:val>
                                        </p:tav>
                                        <p:tav tm="100000">
                                          <p:val>
                                            <p:strVal val="#ppt_h"/>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3" presetClass="entr" presetSubtype="16" fill="hold" grpId="0" nodeType="clickEffect">
                                  <p:stCondLst>
                                    <p:cond delay="0"/>
                                  </p:stCondLst>
                                  <p:childTnLst>
                                    <p:set>
                                      <p:cBhvr>
                                        <p:cTn id="36" dur="1" fill="hold">
                                          <p:stCondLst>
                                            <p:cond delay="0"/>
                                          </p:stCondLst>
                                        </p:cTn>
                                        <p:tgtEl>
                                          <p:spTgt spid="105520"/>
                                        </p:tgtEl>
                                        <p:attrNameLst>
                                          <p:attrName>style.visibility</p:attrName>
                                        </p:attrNameLst>
                                      </p:cBhvr>
                                      <p:to>
                                        <p:strVal val="visible"/>
                                      </p:to>
                                    </p:set>
                                    <p:anim calcmode="lin" valueType="num">
                                      <p:cBhvr>
                                        <p:cTn id="37" dur="500" fill="hold"/>
                                        <p:tgtEl>
                                          <p:spTgt spid="105520"/>
                                        </p:tgtEl>
                                        <p:attrNameLst>
                                          <p:attrName>ppt_w</p:attrName>
                                        </p:attrNameLst>
                                      </p:cBhvr>
                                      <p:tavLst>
                                        <p:tav tm="0">
                                          <p:val>
                                            <p:fltVal val="0"/>
                                          </p:val>
                                        </p:tav>
                                        <p:tav tm="100000">
                                          <p:val>
                                            <p:strVal val="#ppt_w"/>
                                          </p:val>
                                        </p:tav>
                                      </p:tavLst>
                                    </p:anim>
                                    <p:anim calcmode="lin" valueType="num">
                                      <p:cBhvr>
                                        <p:cTn id="38" dur="500" fill="hold"/>
                                        <p:tgtEl>
                                          <p:spTgt spid="105520"/>
                                        </p:tgtEl>
                                        <p:attrNameLst>
                                          <p:attrName>ppt_h</p:attrName>
                                        </p:attrNameLst>
                                      </p:cBhvr>
                                      <p:tavLst>
                                        <p:tav tm="0">
                                          <p:val>
                                            <p:fltVal val="0"/>
                                          </p:val>
                                        </p:tav>
                                        <p:tav tm="100000">
                                          <p:val>
                                            <p:strVal val="#ppt_h"/>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3" presetClass="entr" presetSubtype="16" fill="hold" grpId="0" nodeType="clickEffect">
                                  <p:stCondLst>
                                    <p:cond delay="0"/>
                                  </p:stCondLst>
                                  <p:childTnLst>
                                    <p:set>
                                      <p:cBhvr>
                                        <p:cTn id="42" dur="1" fill="hold">
                                          <p:stCondLst>
                                            <p:cond delay="0"/>
                                          </p:stCondLst>
                                        </p:cTn>
                                        <p:tgtEl>
                                          <p:spTgt spid="105512"/>
                                        </p:tgtEl>
                                        <p:attrNameLst>
                                          <p:attrName>style.visibility</p:attrName>
                                        </p:attrNameLst>
                                      </p:cBhvr>
                                      <p:to>
                                        <p:strVal val="visible"/>
                                      </p:to>
                                    </p:set>
                                    <p:anim calcmode="lin" valueType="num">
                                      <p:cBhvr>
                                        <p:cTn id="43" dur="500" fill="hold"/>
                                        <p:tgtEl>
                                          <p:spTgt spid="105512"/>
                                        </p:tgtEl>
                                        <p:attrNameLst>
                                          <p:attrName>ppt_w</p:attrName>
                                        </p:attrNameLst>
                                      </p:cBhvr>
                                      <p:tavLst>
                                        <p:tav tm="0">
                                          <p:val>
                                            <p:fltVal val="0"/>
                                          </p:val>
                                        </p:tav>
                                        <p:tav tm="100000">
                                          <p:val>
                                            <p:strVal val="#ppt_w"/>
                                          </p:val>
                                        </p:tav>
                                      </p:tavLst>
                                    </p:anim>
                                    <p:anim calcmode="lin" valueType="num">
                                      <p:cBhvr>
                                        <p:cTn id="44" dur="500" fill="hold"/>
                                        <p:tgtEl>
                                          <p:spTgt spid="105512"/>
                                        </p:tgtEl>
                                        <p:attrNameLst>
                                          <p:attrName>ppt_h</p:attrName>
                                        </p:attrNameLst>
                                      </p:cBhvr>
                                      <p:tavLst>
                                        <p:tav tm="0">
                                          <p:val>
                                            <p:fltVal val="0"/>
                                          </p:val>
                                        </p:tav>
                                        <p:tav tm="100000">
                                          <p:val>
                                            <p:strVal val="#ppt_h"/>
                                          </p:val>
                                        </p:tav>
                                      </p:tavLst>
                                    </p:anim>
                                  </p:childTnLst>
                                </p:cTn>
                              </p:par>
                              <p:par>
                                <p:cTn id="45" presetID="6" presetClass="emph" presetSubtype="0" repeatCount="indefinite" fill="hold" nodeType="withEffect">
                                  <p:stCondLst>
                                    <p:cond delay="0"/>
                                  </p:stCondLst>
                                  <p:childTnLst>
                                    <p:animScale>
                                      <p:cBhvr>
                                        <p:cTn id="46" dur="500" fill="hold"/>
                                        <p:tgtEl>
                                          <p:spTgt spid="105544"/>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512" grpId="0" autoUpdateAnimBg="0"/>
      <p:bldP spid="105518" grpId="0"/>
      <p:bldP spid="105519" grpId="0"/>
      <p:bldP spid="10552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15"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1" name="Rectangle 2"/>
          <p:cNvSpPr>
            <a:spLocks noChangeArrowheads="1"/>
          </p:cNvSpPr>
          <p:nvPr/>
        </p:nvSpPr>
        <p:spPr bwMode="auto">
          <a:xfrm>
            <a:off x="1981200" y="1371600"/>
            <a:ext cx="5399088" cy="1006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2000">
                <a:ea typeface="HG創英角ｺﾞｼｯｸUB" panose="020B0909000000000000" pitchFamily="49" charset="-128"/>
              </a:rPr>
              <a:t>豊かで安心して暮らせる未来のためには、</a:t>
            </a:r>
          </a:p>
          <a:p>
            <a:pPr eaLnBrk="1" hangingPunct="1">
              <a:spcBef>
                <a:spcPct val="0"/>
              </a:spcBef>
              <a:buFontTx/>
              <a:buNone/>
            </a:pPr>
            <a:r>
              <a:rPr lang="ja-JP" altLang="en-US" sz="2000">
                <a:ea typeface="HG創英角ｺﾞｼｯｸUB" panose="020B0909000000000000" pitchFamily="49" charset="-128"/>
              </a:rPr>
              <a:t>公平な租税負担と給付の関係について、</a:t>
            </a:r>
          </a:p>
          <a:p>
            <a:pPr eaLnBrk="1" hangingPunct="1">
              <a:spcBef>
                <a:spcPct val="0"/>
              </a:spcBef>
              <a:buFontTx/>
              <a:buNone/>
            </a:pPr>
            <a:r>
              <a:rPr lang="ja-JP" altLang="en-US" sz="2000">
                <a:ea typeface="HG創英角ｺﾞｼｯｸUB" panose="020B0909000000000000" pitchFamily="49" charset="-128"/>
              </a:rPr>
              <a:t>私たち一人ひとりが考えることが大切です。</a:t>
            </a:r>
          </a:p>
        </p:txBody>
      </p:sp>
      <p:sp>
        <p:nvSpPr>
          <p:cNvPr id="22532" name="Rectangle 3"/>
          <p:cNvSpPr>
            <a:spLocks noChangeArrowheads="1"/>
          </p:cNvSpPr>
          <p:nvPr/>
        </p:nvSpPr>
        <p:spPr bwMode="auto">
          <a:xfrm>
            <a:off x="8769350" y="6477000"/>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16</a:t>
            </a:r>
          </a:p>
        </p:txBody>
      </p:sp>
      <p:sp>
        <p:nvSpPr>
          <p:cNvPr id="22533" name="Rectangle 6"/>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7.</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おわりに</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22534" name="Line 7">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22535" name="Line 8">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pic>
        <p:nvPicPr>
          <p:cNvPr id="22536" name="Picture 1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5113" y="2508250"/>
            <a:ext cx="3535362" cy="358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ChangeArrowheads="1"/>
          </p:cNvSpPr>
          <p:nvPr/>
        </p:nvSpPr>
        <p:spPr bwMode="auto">
          <a:xfrm>
            <a:off x="6832" y="3881"/>
            <a:ext cx="9144000" cy="68580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579" name="AutoShape 3"/>
          <p:cNvSpPr>
            <a:spLocks noChangeArrowheads="1"/>
          </p:cNvSpPr>
          <p:nvPr/>
        </p:nvSpPr>
        <p:spPr bwMode="auto">
          <a:xfrm>
            <a:off x="237204" y="781664"/>
            <a:ext cx="8686800" cy="5943600"/>
          </a:xfrm>
          <a:prstGeom prst="roundRect">
            <a:avLst>
              <a:gd name="adj" fmla="val 4458"/>
            </a:avLst>
          </a:prstGeom>
          <a:solidFill>
            <a:schemeClr val="bg1"/>
          </a:solidFill>
          <a:ln>
            <a:noFill/>
          </a:ln>
          <a:extLst>
            <a:ext uri="{91240B29-F687-4F45-9708-019B960494DF}">
              <a14:hiddenLine xmlns:a14="http://schemas.microsoft.com/office/drawing/2010/main" w="5080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580" name="Rectangle 4"/>
          <p:cNvSpPr>
            <a:spLocks noChangeArrowheads="1"/>
          </p:cNvSpPr>
          <p:nvPr/>
        </p:nvSpPr>
        <p:spPr bwMode="auto">
          <a:xfrm>
            <a:off x="1805654" y="872152"/>
            <a:ext cx="5059363"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500">
                <a:solidFill>
                  <a:srgbClr val="FFFFFF"/>
                </a:solidFill>
                <a:latin typeface="HG創英角ﾎﾟｯﾌﾟ体" panose="040B0A09000000000000" pitchFamily="49" charset="-128"/>
                <a:ea typeface="HG創英角ﾎﾟｯﾌﾟ体" panose="040B0A09000000000000" pitchFamily="49" charset="-128"/>
              </a:rPr>
              <a:t>国の歳入と同じく租税が地方の財政を支えています。</a:t>
            </a:r>
          </a:p>
        </p:txBody>
      </p:sp>
      <p:sp>
        <p:nvSpPr>
          <p:cNvPr id="24581" name="Rectangle 5"/>
          <p:cNvSpPr>
            <a:spLocks noGrp="1" noChangeArrowheads="1"/>
          </p:cNvSpPr>
          <p:nvPr>
            <p:ph type="title" idx="4294967295"/>
          </p:nvPr>
        </p:nvSpPr>
        <p:spPr bwMode="white">
          <a:xfrm>
            <a:off x="-29496" y="248264"/>
            <a:ext cx="4724400" cy="533400"/>
          </a:xfrm>
        </p:spPr>
        <p:txBody>
          <a:bodyPr/>
          <a:lstStyle/>
          <a:p>
            <a:pPr algn="l" eaLnBrk="1" hangingPunct="1"/>
            <a:r>
              <a:rPr lang="ja-JP" altLang="en-US" sz="2000" dirty="0">
                <a:solidFill>
                  <a:schemeClr val="accent1"/>
                </a:solidFill>
                <a:latin typeface="HG創英角ｺﾞｼｯｸUB" panose="020B0909000000000000" pitchFamily="49" charset="-128"/>
                <a:ea typeface="HG創英角ｺﾞｼｯｸUB" panose="020B0909000000000000" pitchFamily="49" charset="-128"/>
              </a:rPr>
              <a:t>　</a:t>
            </a:r>
            <a:r>
              <a:rPr lang="ja-JP" altLang="en-US" sz="2000" dirty="0">
                <a:solidFill>
                  <a:schemeClr val="bg1"/>
                </a:solidFill>
                <a:latin typeface="HG創英角ｺﾞｼｯｸUB" panose="020B0909000000000000" pitchFamily="49" charset="-128"/>
                <a:ea typeface="HG創英角ｺﾞｼｯｸUB" panose="020B0909000000000000" pitchFamily="49" charset="-128"/>
              </a:rPr>
              <a:t>地方の財政−①歳入</a:t>
            </a:r>
          </a:p>
        </p:txBody>
      </p:sp>
      <p:sp>
        <p:nvSpPr>
          <p:cNvPr id="24582" name="Rectangle 6"/>
          <p:cNvSpPr>
            <a:spLocks noChangeArrowheads="1"/>
          </p:cNvSpPr>
          <p:nvPr/>
        </p:nvSpPr>
        <p:spPr bwMode="auto">
          <a:xfrm>
            <a:off x="7666704" y="394314"/>
            <a:ext cx="19812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200" b="1">
                <a:solidFill>
                  <a:srgbClr val="FFFFFF"/>
                </a:solidFill>
                <a:latin typeface="ＭＳ ゴシック" panose="020B0609070205080204" pitchFamily="49" charset="-128"/>
              </a:rPr>
              <a:t>サイドストーリー</a:t>
            </a:r>
          </a:p>
        </p:txBody>
      </p:sp>
      <p:sp>
        <p:nvSpPr>
          <p:cNvPr id="114695" name="Rectangle 7"/>
          <p:cNvSpPr>
            <a:spLocks noChangeArrowheads="1"/>
          </p:cNvSpPr>
          <p:nvPr/>
        </p:nvSpPr>
        <p:spPr bwMode="auto">
          <a:xfrm>
            <a:off x="2829592" y="1935777"/>
            <a:ext cx="5745162"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ja-JP" altLang="en-US" sz="1600" dirty="0">
                <a:solidFill>
                  <a:srgbClr val="CC0000"/>
                </a:solidFill>
                <a:latin typeface="HG創英角ﾎﾟｯﾌﾟ体" panose="040B0A09000000000000" pitchFamily="49" charset="-128"/>
                <a:ea typeface="HG創英角ﾎﾟｯﾌﾟ体" panose="040B0A09000000000000" pitchFamily="49" charset="-128"/>
              </a:rPr>
              <a:t>地方公共団体の歳入の多くは地方税と国からの給付金です。</a:t>
            </a:r>
          </a:p>
        </p:txBody>
      </p:sp>
      <p:sp>
        <p:nvSpPr>
          <p:cNvPr id="24584" name="Rectangle 9"/>
          <p:cNvSpPr>
            <a:spLocks noChangeArrowheads="1"/>
          </p:cNvSpPr>
          <p:nvPr/>
        </p:nvSpPr>
        <p:spPr bwMode="auto">
          <a:xfrm>
            <a:off x="8790654" y="6496664"/>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en-US" altLang="ja-JP" sz="1500">
                <a:solidFill>
                  <a:srgbClr val="000000"/>
                </a:solidFill>
                <a:latin typeface="ＭＳ ゴシック" panose="020B0609070205080204" pitchFamily="49" charset="-128"/>
              </a:rPr>
              <a:t>17</a:t>
            </a:r>
          </a:p>
        </p:txBody>
      </p:sp>
      <p:sp>
        <p:nvSpPr>
          <p:cNvPr id="24585" name="Line 10">
            <a:hlinkClick r:id="" action="ppaction://hlinkshowjump?jump=previousslide"/>
          </p:cNvPr>
          <p:cNvSpPr>
            <a:spLocks noChangeShapeType="1"/>
          </p:cNvSpPr>
          <p:nvPr/>
        </p:nvSpPr>
        <p:spPr bwMode="auto">
          <a:xfrm>
            <a:off x="8428704" y="248264"/>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24586" name="Line 11">
            <a:hlinkClick r:id="" action="ppaction://hlinkshowjump?jump=nextslide"/>
          </p:cNvPr>
          <p:cNvSpPr>
            <a:spLocks noChangeShapeType="1"/>
          </p:cNvSpPr>
          <p:nvPr/>
        </p:nvSpPr>
        <p:spPr bwMode="auto">
          <a:xfrm>
            <a:off x="8733504" y="248264"/>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24587" name="AutoShape 12"/>
          <p:cNvSpPr>
            <a:spLocks noChangeArrowheads="1"/>
          </p:cNvSpPr>
          <p:nvPr/>
        </p:nvSpPr>
        <p:spPr bwMode="auto">
          <a:xfrm>
            <a:off x="365792" y="1900852"/>
            <a:ext cx="231457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algn="ctr" eaLnBrk="1" hangingPunct="1">
              <a:spcBef>
                <a:spcPct val="0"/>
              </a:spcBef>
              <a:buFontTx/>
              <a:buNone/>
            </a:pPr>
            <a:endParaRPr lang="en-US" altLang="ja-JP" sz="600" dirty="0">
              <a:solidFill>
                <a:srgbClr val="000000"/>
              </a:solidFill>
              <a:ea typeface="HG創英角ﾎﾟｯﾌﾟ体" panose="040B0A09000000000000" pitchFamily="49" charset="-128"/>
            </a:endParaRPr>
          </a:p>
          <a:p>
            <a:pPr algn="ctr" eaLnBrk="1" hangingPunct="1">
              <a:spcBef>
                <a:spcPct val="0"/>
              </a:spcBef>
              <a:buFontTx/>
              <a:buNone/>
            </a:pPr>
            <a:r>
              <a:rPr lang="ja-JP" altLang="en-US" sz="1200" dirty="0">
                <a:solidFill>
                  <a:srgbClr val="000000"/>
                </a:solidFill>
                <a:ea typeface="HG創英角ﾎﾟｯﾌﾟ体" panose="040B0A09000000000000" pitchFamily="49" charset="-128"/>
              </a:rPr>
              <a:t>グラフから見えてくる</a:t>
            </a:r>
          </a:p>
        </p:txBody>
      </p:sp>
      <p:sp>
        <p:nvSpPr>
          <p:cNvPr id="24588" name="Rectangle 14"/>
          <p:cNvSpPr>
            <a:spLocks noChangeArrowheads="1"/>
          </p:cNvSpPr>
          <p:nvPr/>
        </p:nvSpPr>
        <p:spPr bwMode="white">
          <a:xfrm>
            <a:off x="266700" y="-762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ja-JP" altLang="en-US" sz="1200" b="1" dirty="0">
                <a:solidFill>
                  <a:srgbClr val="FFFFFF"/>
                </a:solidFill>
                <a:latin typeface="平成角ゴシック" pitchFamily="49" charset="-128"/>
                <a:ea typeface="ＭＳ Ｐゴシック" panose="020B0600070205080204" pitchFamily="50" charset="-128"/>
              </a:rPr>
              <a:t>もっと税について調べてみよう</a:t>
            </a:r>
          </a:p>
        </p:txBody>
      </p:sp>
      <p:pic>
        <p:nvPicPr>
          <p:cNvPr id="24589" name="Picture 1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97542" y="1757977"/>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90" name="Picture 16"/>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682316" y="645047"/>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9" name="Rectangle 48"/>
          <p:cNvSpPr>
            <a:spLocks noChangeArrowheads="1"/>
          </p:cNvSpPr>
          <p:nvPr/>
        </p:nvSpPr>
        <p:spPr bwMode="auto">
          <a:xfrm>
            <a:off x="6449092" y="3187521"/>
            <a:ext cx="2125662" cy="161925"/>
          </a:xfrm>
          <a:prstGeom prst="rect">
            <a:avLst/>
          </a:prstGeom>
          <a:noFill/>
          <a:ln w="9525">
            <a:noFill/>
            <a:miter lim="800000"/>
            <a:headEnd/>
            <a:tailEnd/>
          </a:ln>
        </p:spPr>
        <p:txBody>
          <a:bodyPr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地方税</a:t>
            </a:r>
          </a:p>
        </p:txBody>
      </p:sp>
      <p:sp>
        <p:nvSpPr>
          <p:cNvPr id="20539" name="Rectangle 88"/>
          <p:cNvSpPr>
            <a:spLocks noChangeArrowheads="1"/>
          </p:cNvSpPr>
          <p:nvPr/>
        </p:nvSpPr>
        <p:spPr bwMode="auto">
          <a:xfrm>
            <a:off x="6453854" y="3523277"/>
            <a:ext cx="673100"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地方譲与税</a:t>
            </a:r>
          </a:p>
        </p:txBody>
      </p:sp>
      <p:sp>
        <p:nvSpPr>
          <p:cNvPr id="20542" name="Rectangle 91"/>
          <p:cNvSpPr>
            <a:spLocks noChangeArrowheads="1"/>
          </p:cNvSpPr>
          <p:nvPr/>
        </p:nvSpPr>
        <p:spPr bwMode="auto">
          <a:xfrm>
            <a:off x="6452025" y="3899009"/>
            <a:ext cx="94297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地方特例交付金</a:t>
            </a:r>
          </a:p>
        </p:txBody>
      </p:sp>
      <p:sp>
        <p:nvSpPr>
          <p:cNvPr id="20545" name="Rectangle 94"/>
          <p:cNvSpPr>
            <a:spLocks noChangeArrowheads="1"/>
          </p:cNvSpPr>
          <p:nvPr/>
        </p:nvSpPr>
        <p:spPr bwMode="auto">
          <a:xfrm>
            <a:off x="6453854" y="4217014"/>
            <a:ext cx="673100"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地方交付税</a:t>
            </a:r>
          </a:p>
        </p:txBody>
      </p:sp>
      <p:sp>
        <p:nvSpPr>
          <p:cNvPr id="20550" name="Rectangle 99"/>
          <p:cNvSpPr>
            <a:spLocks noChangeArrowheads="1"/>
          </p:cNvSpPr>
          <p:nvPr/>
        </p:nvSpPr>
        <p:spPr bwMode="auto">
          <a:xfrm>
            <a:off x="6460204" y="4548802"/>
            <a:ext cx="673100" cy="160337"/>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国庫支出金</a:t>
            </a:r>
          </a:p>
        </p:txBody>
      </p:sp>
      <p:sp>
        <p:nvSpPr>
          <p:cNvPr id="20555" name="Rectangle 104"/>
          <p:cNvSpPr>
            <a:spLocks noChangeArrowheads="1"/>
          </p:cNvSpPr>
          <p:nvPr/>
        </p:nvSpPr>
        <p:spPr bwMode="auto">
          <a:xfrm>
            <a:off x="6464967" y="4880589"/>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地方債</a:t>
            </a:r>
          </a:p>
        </p:txBody>
      </p:sp>
      <p:sp>
        <p:nvSpPr>
          <p:cNvPr id="20560" name="Rectangle 109"/>
          <p:cNvSpPr>
            <a:spLocks noChangeArrowheads="1"/>
          </p:cNvSpPr>
          <p:nvPr/>
        </p:nvSpPr>
        <p:spPr bwMode="auto">
          <a:xfrm>
            <a:off x="6464967" y="5212377"/>
            <a:ext cx="403225" cy="160337"/>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その他</a:t>
            </a:r>
          </a:p>
        </p:txBody>
      </p:sp>
      <p:sp>
        <p:nvSpPr>
          <p:cNvPr id="210" name="Rectangle 124"/>
          <p:cNvSpPr>
            <a:spLocks noChangeArrowheads="1"/>
          </p:cNvSpPr>
          <p:nvPr/>
        </p:nvSpPr>
        <p:spPr bwMode="auto">
          <a:xfrm>
            <a:off x="5902992" y="3179583"/>
            <a:ext cx="358775" cy="177800"/>
          </a:xfrm>
          <a:prstGeom prst="rect">
            <a:avLst/>
          </a:prstGeom>
          <a:solidFill>
            <a:srgbClr val="CCECFF"/>
          </a:solidFill>
          <a:ln w="9525">
            <a:noFill/>
            <a:miter lim="800000"/>
            <a:headEnd/>
            <a:tailEnd/>
          </a:ln>
        </p:spPr>
        <p:txBody>
          <a:bodyPr/>
          <a:lstStyle/>
          <a:p>
            <a:pPr eaLnBrk="1" hangingPunct="1">
              <a:defRPr/>
            </a:pPr>
            <a:endParaRPr lang="ja-JP" altLang="en-US" dirty="0">
              <a:solidFill>
                <a:srgbClr val="33CCCC">
                  <a:lumMod val="40000"/>
                  <a:lumOff val="60000"/>
                </a:srgbClr>
              </a:solidFill>
              <a:latin typeface="Times" charset="0"/>
            </a:endParaRPr>
          </a:p>
        </p:txBody>
      </p:sp>
      <p:sp>
        <p:nvSpPr>
          <p:cNvPr id="24600" name="Rectangle 125"/>
          <p:cNvSpPr>
            <a:spLocks noChangeArrowheads="1"/>
          </p:cNvSpPr>
          <p:nvPr/>
        </p:nvSpPr>
        <p:spPr bwMode="auto">
          <a:xfrm>
            <a:off x="5902992" y="3515339"/>
            <a:ext cx="358775" cy="177800"/>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601" name="Rectangle 126"/>
          <p:cNvSpPr>
            <a:spLocks noChangeArrowheads="1"/>
          </p:cNvSpPr>
          <p:nvPr/>
        </p:nvSpPr>
        <p:spPr bwMode="auto">
          <a:xfrm>
            <a:off x="5902992" y="3891071"/>
            <a:ext cx="358775" cy="177800"/>
          </a:xfrm>
          <a:prstGeom prst="rect">
            <a:avLst/>
          </a:prstGeom>
          <a:solidFill>
            <a:srgbClr val="00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602" name="Rectangle 127"/>
          <p:cNvSpPr>
            <a:spLocks noChangeArrowheads="1"/>
          </p:cNvSpPr>
          <p:nvPr/>
        </p:nvSpPr>
        <p:spPr bwMode="auto">
          <a:xfrm>
            <a:off x="5902992" y="4204314"/>
            <a:ext cx="358775" cy="177800"/>
          </a:xfrm>
          <a:prstGeom prst="rect">
            <a:avLst/>
          </a:prstGeom>
          <a:solidFill>
            <a:srgbClr val="FF99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603" name="Rectangle 128"/>
          <p:cNvSpPr>
            <a:spLocks noChangeArrowheads="1"/>
          </p:cNvSpPr>
          <p:nvPr/>
        </p:nvSpPr>
        <p:spPr bwMode="auto">
          <a:xfrm>
            <a:off x="5902992" y="4524989"/>
            <a:ext cx="358775" cy="177800"/>
          </a:xfrm>
          <a:prstGeom prst="rect">
            <a:avLst/>
          </a:prstGeom>
          <a:solidFill>
            <a:srgbClr val="FF99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604" name="Rectangle 129"/>
          <p:cNvSpPr>
            <a:spLocks noChangeArrowheads="1"/>
          </p:cNvSpPr>
          <p:nvPr/>
        </p:nvSpPr>
        <p:spPr bwMode="auto">
          <a:xfrm>
            <a:off x="5902992" y="4847252"/>
            <a:ext cx="358775" cy="177800"/>
          </a:xfrm>
          <a:prstGeom prst="rect">
            <a:avLst/>
          </a:prstGeom>
          <a:solidFill>
            <a:srgbClr val="CC99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4605" name="Rectangle 130"/>
          <p:cNvSpPr>
            <a:spLocks noChangeArrowheads="1"/>
          </p:cNvSpPr>
          <p:nvPr/>
        </p:nvSpPr>
        <p:spPr bwMode="auto">
          <a:xfrm>
            <a:off x="5898229" y="5183802"/>
            <a:ext cx="360363" cy="177800"/>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33" name="Rectangle 48"/>
          <p:cNvSpPr>
            <a:spLocks noChangeArrowheads="1"/>
          </p:cNvSpPr>
          <p:nvPr/>
        </p:nvSpPr>
        <p:spPr bwMode="auto">
          <a:xfrm>
            <a:off x="7658831" y="3199598"/>
            <a:ext cx="820738"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44</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522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24606" name="Freeform 131"/>
          <p:cNvSpPr>
            <a:spLocks noEditPoints="1"/>
          </p:cNvSpPr>
          <p:nvPr/>
        </p:nvSpPr>
        <p:spPr bwMode="auto">
          <a:xfrm>
            <a:off x="5622004" y="2951777"/>
            <a:ext cx="3089275" cy="2667000"/>
          </a:xfrm>
          <a:custGeom>
            <a:avLst/>
            <a:gdLst>
              <a:gd name="T0" fmla="*/ 0 w 1572"/>
              <a:gd name="T1" fmla="*/ 0 h 1933"/>
              <a:gd name="T2" fmla="*/ 2147483646 w 1572"/>
              <a:gd name="T3" fmla="*/ 0 h 1933"/>
              <a:gd name="T4" fmla="*/ 2147483646 w 1572"/>
              <a:gd name="T5" fmla="*/ 2147483646 h 1933"/>
              <a:gd name="T6" fmla="*/ 0 w 1572"/>
              <a:gd name="T7" fmla="*/ 2147483646 h 1933"/>
              <a:gd name="T8" fmla="*/ 0 w 1572"/>
              <a:gd name="T9" fmla="*/ 0 h 1933"/>
              <a:gd name="T10" fmla="*/ 23171528 w 1572"/>
              <a:gd name="T11" fmla="*/ 2147483646 h 1933"/>
              <a:gd name="T12" fmla="*/ 11586746 w 1572"/>
              <a:gd name="T13" fmla="*/ 2147483646 h 1933"/>
              <a:gd name="T14" fmla="*/ 2147483646 w 1572"/>
              <a:gd name="T15" fmla="*/ 2147483646 h 1933"/>
              <a:gd name="T16" fmla="*/ 2147483646 w 1572"/>
              <a:gd name="T17" fmla="*/ 2147483646 h 1933"/>
              <a:gd name="T18" fmla="*/ 2147483646 w 1572"/>
              <a:gd name="T19" fmla="*/ 5710664 h 1933"/>
              <a:gd name="T20" fmla="*/ 2147483646 w 1572"/>
              <a:gd name="T21" fmla="*/ 11421327 h 1933"/>
              <a:gd name="T22" fmla="*/ 11586746 w 1572"/>
              <a:gd name="T23" fmla="*/ 11421327 h 1933"/>
              <a:gd name="T24" fmla="*/ 23171528 w 1572"/>
              <a:gd name="T25" fmla="*/ 5710664 h 1933"/>
              <a:gd name="T26" fmla="*/ 23171528 w 1572"/>
              <a:gd name="T27" fmla="*/ 2147483646 h 193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572"/>
              <a:gd name="T43" fmla="*/ 0 h 1933"/>
              <a:gd name="T44" fmla="*/ 1572 w 1572"/>
              <a:gd name="T45" fmla="*/ 1933 h 1933"/>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572" h="1933">
                <a:moveTo>
                  <a:pt x="0" y="0"/>
                </a:moveTo>
                <a:lnTo>
                  <a:pt x="1572" y="0"/>
                </a:lnTo>
                <a:lnTo>
                  <a:pt x="1572" y="1933"/>
                </a:lnTo>
                <a:lnTo>
                  <a:pt x="0" y="1933"/>
                </a:lnTo>
                <a:lnTo>
                  <a:pt x="0" y="0"/>
                </a:lnTo>
                <a:close/>
                <a:moveTo>
                  <a:pt x="6" y="1930"/>
                </a:moveTo>
                <a:lnTo>
                  <a:pt x="3" y="1927"/>
                </a:lnTo>
                <a:lnTo>
                  <a:pt x="1569" y="1927"/>
                </a:lnTo>
                <a:lnTo>
                  <a:pt x="1566" y="1930"/>
                </a:lnTo>
                <a:lnTo>
                  <a:pt x="1566" y="3"/>
                </a:lnTo>
                <a:lnTo>
                  <a:pt x="1569" y="6"/>
                </a:lnTo>
                <a:lnTo>
                  <a:pt x="3" y="6"/>
                </a:lnTo>
                <a:lnTo>
                  <a:pt x="6" y="3"/>
                </a:lnTo>
                <a:lnTo>
                  <a:pt x="6" y="1930"/>
                </a:lnTo>
                <a:close/>
              </a:path>
            </a:pathLst>
          </a:custGeom>
          <a:solidFill>
            <a:srgbClr val="000000"/>
          </a:solidFill>
          <a:ln w="0" cap="flat">
            <a:solidFill>
              <a:srgbClr val="000000"/>
            </a:solidFill>
            <a:prstDash val="solid"/>
            <a:round/>
            <a:headEnd/>
            <a:tailEnd/>
          </a:ln>
        </p:spPr>
        <p:txBody>
          <a:bodyPr/>
          <a:lstStyle/>
          <a:p>
            <a:endParaRPr lang="ja-JP" altLang="en-US">
              <a:solidFill>
                <a:srgbClr val="000000"/>
              </a:solidFill>
            </a:endParaRPr>
          </a:p>
        </p:txBody>
      </p:sp>
      <p:sp>
        <p:nvSpPr>
          <p:cNvPr id="34" name="Rectangle 88"/>
          <p:cNvSpPr>
            <a:spLocks noChangeArrowheads="1"/>
          </p:cNvSpPr>
          <p:nvPr/>
        </p:nvSpPr>
        <p:spPr bwMode="auto">
          <a:xfrm>
            <a:off x="7617300" y="3523448"/>
            <a:ext cx="867225"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7,621</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5" name="Rectangle 91"/>
          <p:cNvSpPr>
            <a:spLocks noChangeArrowheads="1"/>
          </p:cNvSpPr>
          <p:nvPr/>
        </p:nvSpPr>
        <p:spPr bwMode="auto">
          <a:xfrm>
            <a:off x="7835308" y="3899180"/>
            <a:ext cx="649217"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2,227</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6" name="Rectangle 94"/>
          <p:cNvSpPr>
            <a:spLocks noChangeArrowheads="1"/>
          </p:cNvSpPr>
          <p:nvPr/>
        </p:nvSpPr>
        <p:spPr bwMode="auto">
          <a:xfrm>
            <a:off x="7533944" y="4224952"/>
            <a:ext cx="950581"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18</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6,310</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7" name="Rectangle 99"/>
          <p:cNvSpPr>
            <a:spLocks noChangeArrowheads="1"/>
          </p:cNvSpPr>
          <p:nvPr/>
        </p:nvSpPr>
        <p:spPr bwMode="auto">
          <a:xfrm>
            <a:off x="7535771" y="4548802"/>
            <a:ext cx="950581"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26</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6,657</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8" name="Rectangle 104"/>
          <p:cNvSpPr>
            <a:spLocks noChangeArrowheads="1"/>
          </p:cNvSpPr>
          <p:nvPr/>
        </p:nvSpPr>
        <p:spPr bwMode="auto">
          <a:xfrm>
            <a:off x="7625384" y="4872652"/>
            <a:ext cx="867225"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7,812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9" name="Rectangle 109"/>
          <p:cNvSpPr>
            <a:spLocks noChangeArrowheads="1"/>
          </p:cNvSpPr>
          <p:nvPr/>
        </p:nvSpPr>
        <p:spPr bwMode="auto">
          <a:xfrm>
            <a:off x="7487456" y="5211131"/>
            <a:ext cx="997069" cy="161583"/>
          </a:xfrm>
          <a:prstGeom prst="rect">
            <a:avLst/>
          </a:prstGeom>
          <a:noFill/>
          <a:ln w="9525">
            <a:noFill/>
            <a:miter lim="800000"/>
            <a:headEnd/>
            <a:tailEnd/>
          </a:ln>
        </p:spPr>
        <p:txBody>
          <a:bodyPr wrap="non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 20</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8,303</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24591" name="Rectangle 8"/>
          <p:cNvSpPr>
            <a:spLocks noChangeArrowheads="1"/>
          </p:cNvSpPr>
          <p:nvPr/>
        </p:nvSpPr>
        <p:spPr bwMode="auto">
          <a:xfrm>
            <a:off x="2854992" y="2312014"/>
            <a:ext cx="3570208"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地方公共団体の歳入の内訳（令和４年度決算額）</a:t>
            </a:r>
          </a:p>
        </p:txBody>
      </p:sp>
      <p:grpSp>
        <p:nvGrpSpPr>
          <p:cNvPr id="46" name="グループ化 45">
            <a:extLst>
              <a:ext uri="{FF2B5EF4-FFF2-40B4-BE49-F238E27FC236}">
                <a16:creationId xmlns:a16="http://schemas.microsoft.com/office/drawing/2014/main" id="{00000000-0008-0000-0300-000004000000}"/>
              </a:ext>
            </a:extLst>
          </p:cNvPr>
          <p:cNvGrpSpPr/>
          <p:nvPr/>
        </p:nvGrpSpPr>
        <p:grpSpPr>
          <a:xfrm>
            <a:off x="204738" y="1837443"/>
            <a:ext cx="6274083" cy="4819557"/>
            <a:chOff x="-5039876" y="443779"/>
            <a:chExt cx="5171622" cy="3305690"/>
          </a:xfrm>
        </p:grpSpPr>
        <p:graphicFrame>
          <p:nvGraphicFramePr>
            <p:cNvPr id="47" name="グラフ 46">
              <a:extLst>
                <a:ext uri="{FF2B5EF4-FFF2-40B4-BE49-F238E27FC236}">
                  <a16:creationId xmlns:a16="http://schemas.microsoft.com/office/drawing/2014/main" id="{00000000-0008-0000-0300-000002000000}"/>
                </a:ext>
              </a:extLst>
            </p:cNvPr>
            <p:cNvGraphicFramePr/>
            <p:nvPr>
              <p:extLst>
                <p:ext uri="{D42A27DB-BD31-4B8C-83A1-F6EECF244321}">
                  <p14:modId xmlns:p14="http://schemas.microsoft.com/office/powerpoint/2010/main" val="871879730"/>
                </p:ext>
              </p:extLst>
            </p:nvPr>
          </p:nvGraphicFramePr>
          <p:xfrm>
            <a:off x="-5039876" y="443779"/>
            <a:ext cx="5171622" cy="3305690"/>
          </p:xfrm>
          <a:graphic>
            <a:graphicData uri="http://schemas.openxmlformats.org/drawingml/2006/chart">
              <c:chart xmlns:c="http://schemas.openxmlformats.org/drawingml/2006/chart" xmlns:r="http://schemas.openxmlformats.org/officeDocument/2006/relationships" r:id="rId5"/>
            </a:graphicData>
          </a:graphic>
        </p:graphicFrame>
        <p:sp>
          <p:nvSpPr>
            <p:cNvPr id="48" name="正方形/長方形 47">
              <a:extLst>
                <a:ext uri="{FF2B5EF4-FFF2-40B4-BE49-F238E27FC236}">
                  <a16:creationId xmlns:a16="http://schemas.microsoft.com/office/drawing/2014/main" id="{00000000-0008-0000-0300-000003000000}"/>
                </a:ext>
              </a:extLst>
            </p:cNvPr>
            <p:cNvSpPr/>
            <p:nvPr/>
          </p:nvSpPr>
          <p:spPr>
            <a:xfrm>
              <a:off x="-4013726" y="1726984"/>
              <a:ext cx="1843665" cy="821613"/>
            </a:xfrm>
            <a:prstGeom prst="rect">
              <a:avLst/>
            </a:prstGeom>
            <a:noFill/>
            <a:ln w="25400" cap="flat" cmpd="sng" algn="ctr">
              <a:noFill/>
              <a:prstDash val="solid"/>
            </a:ln>
            <a:effectLst/>
          </p:spPr>
          <p:txBody>
            <a:bodyPr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marL="0" marR="0" lvl="0" indent="0" algn="ctr" defTabSz="914400" eaLnBrk="1" fontAlgn="auto" latinLnBrk="0" hangingPunct="1">
                <a:lnSpc>
                  <a:spcPct val="100000"/>
                </a:lnSpc>
                <a:spcBef>
                  <a:spcPts val="0"/>
                </a:spcBef>
                <a:spcAft>
                  <a:spcPts val="0"/>
                </a:spcAft>
                <a:buClrTx/>
                <a:buSzTx/>
                <a:buFontTx/>
                <a:buNone/>
                <a:tabLst/>
                <a:defRPr/>
              </a:pPr>
              <a:r>
                <a:rPr kumimoji="1" lang="ja-JP" altLang="en-US"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歳入総額</a:t>
              </a:r>
              <a:endParaRPr kumimoji="1" lang="en-US" altLang="ja-JP"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1" lang="en-US" altLang="ja-JP"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121</a:t>
              </a:r>
              <a:r>
                <a:rPr kumimoji="1" lang="ja-JP" altLang="en-US"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兆</a:t>
              </a:r>
              <a:r>
                <a:rPr kumimoji="1" lang="en-US" altLang="ja-JP"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9,452</a:t>
              </a:r>
              <a:r>
                <a:rPr kumimoji="1" lang="ja-JP" altLang="en-US"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rPr>
                <a:t>億円</a:t>
              </a:r>
              <a:endParaRPr kumimoji="1" lang="en-US" altLang="ja-JP" sz="1400" b="1" i="0" u="none" strike="noStrike" kern="0" cap="none" spc="0" normalizeH="0" baseline="0" noProof="0" dirty="0">
                <a:ln>
                  <a:noFill/>
                </a:ln>
                <a:solidFill>
                  <a:sysClr val="windowText" lastClr="000000"/>
                </a:solidFill>
                <a:effectLst/>
                <a:uLnTx/>
                <a:uFillTx/>
                <a:latin typeface="メイリオ" panose="020B0604030504040204" pitchFamily="50" charset="-128"/>
                <a:ea typeface="メイリオ" panose="020B0604030504040204" pitchFamily="50" charset="-128"/>
                <a:cs typeface="メイリオ" panose="020B0604030504040204" pitchFamily="50" charset="-128"/>
              </a:endParaRPr>
            </a:p>
          </p:txBody>
        </p:sp>
      </p:grpSp>
    </p:spTree>
    <p:custDataLst>
      <p:tags r:id="rId1"/>
    </p:custDataLst>
    <p:extLst>
      <p:ext uri="{BB962C8B-B14F-4D97-AF65-F5344CB8AC3E}">
        <p14:creationId xmlns:p14="http://schemas.microsoft.com/office/powerpoint/2010/main" val="985602816"/>
      </p:ext>
    </p:extLst>
  </p:cSld>
  <p:clrMapOvr>
    <a:masterClrMapping/>
  </p:clrMapOvr>
  <p:transition advTm="5256"/>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14695"/>
                                        </p:tgtEl>
                                        <p:attrNameLst>
                                          <p:attrName>style.visibility</p:attrName>
                                        </p:attrNameLst>
                                      </p:cBhvr>
                                      <p:to>
                                        <p:strVal val="visible"/>
                                      </p:to>
                                    </p:set>
                                    <p:anim calcmode="lin" valueType="num">
                                      <p:cBhvr>
                                        <p:cTn id="7" dur="500" fill="hold"/>
                                        <p:tgtEl>
                                          <p:spTgt spid="114695"/>
                                        </p:tgtEl>
                                        <p:attrNameLst>
                                          <p:attrName>ppt_w</p:attrName>
                                        </p:attrNameLst>
                                      </p:cBhvr>
                                      <p:tavLst>
                                        <p:tav tm="0">
                                          <p:val>
                                            <p:fltVal val="0"/>
                                          </p:val>
                                        </p:tav>
                                        <p:tav tm="100000">
                                          <p:val>
                                            <p:strVal val="#ppt_w"/>
                                          </p:val>
                                        </p:tav>
                                      </p:tavLst>
                                    </p:anim>
                                    <p:anim calcmode="lin" valueType="num">
                                      <p:cBhvr>
                                        <p:cTn id="8" dur="500" fill="hold"/>
                                        <p:tgtEl>
                                          <p:spTgt spid="114695"/>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4695"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ChangeArrowheads="1"/>
          </p:cNvSpPr>
          <p:nvPr/>
        </p:nvSpPr>
        <p:spPr bwMode="auto">
          <a:xfrm>
            <a:off x="0" y="0"/>
            <a:ext cx="9144000" cy="6858000"/>
          </a:xfrm>
          <a:prstGeom prst="rect">
            <a:avLst/>
          </a:prstGeom>
          <a:solidFill>
            <a:srgbClr val="CC0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03" name="AutoShape 3"/>
          <p:cNvSpPr>
            <a:spLocks noChangeArrowheads="1"/>
          </p:cNvSpPr>
          <p:nvPr/>
        </p:nvSpPr>
        <p:spPr bwMode="auto">
          <a:xfrm>
            <a:off x="228600" y="715963"/>
            <a:ext cx="8686800" cy="5943600"/>
          </a:xfrm>
          <a:prstGeom prst="roundRect">
            <a:avLst>
              <a:gd name="adj" fmla="val 4458"/>
            </a:avLst>
          </a:prstGeom>
          <a:solidFill>
            <a:schemeClr val="accent1"/>
          </a:solidFill>
          <a:ln>
            <a:noFill/>
          </a:ln>
          <a:extLst>
            <a:ext uri="{91240B29-F687-4F45-9708-019B960494DF}">
              <a14:hiddenLine xmlns:a14="http://schemas.microsoft.com/office/drawing/2010/main" w="5080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04" name="Rectangle 4"/>
          <p:cNvSpPr>
            <a:spLocks noChangeArrowheads="1"/>
          </p:cNvSpPr>
          <p:nvPr/>
        </p:nvSpPr>
        <p:spPr bwMode="auto">
          <a:xfrm>
            <a:off x="1633538" y="852488"/>
            <a:ext cx="5876925" cy="64611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500">
                <a:solidFill>
                  <a:srgbClr val="FFFFFF"/>
                </a:solidFill>
                <a:latin typeface="HG創英角ﾎﾟｯﾌﾟ体" panose="040B0A09000000000000" pitchFamily="49" charset="-128"/>
                <a:ea typeface="HG創英角ﾎﾟｯﾌﾟ体" panose="040B0A09000000000000" pitchFamily="49" charset="-128"/>
              </a:rPr>
              <a:t>地方公共団体は、私たちのふだんの暮らしに結びついた</a:t>
            </a:r>
          </a:p>
          <a:p>
            <a:pPr eaLnBrk="1" hangingPunct="1">
              <a:lnSpc>
                <a:spcPct val="120000"/>
              </a:lnSpc>
              <a:spcBef>
                <a:spcPct val="0"/>
              </a:spcBef>
              <a:buFontTx/>
              <a:buNone/>
            </a:pPr>
            <a:r>
              <a:rPr lang="ja-JP" altLang="en-US" sz="1500">
                <a:solidFill>
                  <a:srgbClr val="FFFFFF"/>
                </a:solidFill>
                <a:latin typeface="HG創英角ﾎﾟｯﾌﾟ体" panose="040B0A09000000000000" pitchFamily="49" charset="-128"/>
                <a:ea typeface="HG創英角ﾎﾟｯﾌﾟ体" panose="040B0A09000000000000" pitchFamily="49" charset="-128"/>
              </a:rPr>
              <a:t>公共サービスを行っています。</a:t>
            </a:r>
          </a:p>
        </p:txBody>
      </p:sp>
      <p:sp>
        <p:nvSpPr>
          <p:cNvPr id="25605" name="Rectangle 6"/>
          <p:cNvSpPr>
            <a:spLocks noGrp="1" noChangeArrowheads="1"/>
          </p:cNvSpPr>
          <p:nvPr>
            <p:ph type="title" idx="4294967295"/>
          </p:nvPr>
        </p:nvSpPr>
        <p:spPr bwMode="white">
          <a:xfrm>
            <a:off x="0" y="228600"/>
            <a:ext cx="4724400" cy="533400"/>
          </a:xfrm>
        </p:spPr>
        <p:txBody>
          <a:bodyPr/>
          <a:lstStyle/>
          <a:p>
            <a:pPr algn="l" eaLnBrk="1" hangingPunct="1"/>
            <a:r>
              <a:rPr lang="ja-JP" altLang="en-US" sz="2000" dirty="0">
                <a:solidFill>
                  <a:schemeClr val="accent1"/>
                </a:solidFill>
                <a:latin typeface="HG創英角ｺﾞｼｯｸUB" panose="020B0909000000000000" pitchFamily="49" charset="-128"/>
                <a:ea typeface="HG創英角ｺﾞｼｯｸUB" panose="020B0909000000000000" pitchFamily="49" charset="-128"/>
              </a:rPr>
              <a:t>　地方の財政−②歳出</a:t>
            </a:r>
          </a:p>
        </p:txBody>
      </p:sp>
      <p:sp>
        <p:nvSpPr>
          <p:cNvPr id="100359" name="Rectangle 7"/>
          <p:cNvSpPr>
            <a:spLocks noChangeArrowheads="1"/>
          </p:cNvSpPr>
          <p:nvPr/>
        </p:nvSpPr>
        <p:spPr bwMode="auto">
          <a:xfrm>
            <a:off x="2895600" y="1911350"/>
            <a:ext cx="57086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ja-JP" altLang="en-US" sz="1600">
                <a:solidFill>
                  <a:srgbClr val="CC0000"/>
                </a:solidFill>
                <a:latin typeface="HG創英角ﾎﾟｯﾌﾟ体" panose="040B0A09000000000000" pitchFamily="49" charset="-128"/>
                <a:ea typeface="HG創英角ﾎﾟｯﾌﾟ体" panose="040B0A09000000000000" pitchFamily="49" charset="-128"/>
              </a:rPr>
              <a:t>地方では住人の生活を支えるためにお金を使っています。</a:t>
            </a:r>
          </a:p>
        </p:txBody>
      </p:sp>
      <p:sp>
        <p:nvSpPr>
          <p:cNvPr id="25607" name="Rectangle 10"/>
          <p:cNvSpPr>
            <a:spLocks noChangeArrowheads="1"/>
          </p:cNvSpPr>
          <p:nvPr/>
        </p:nvSpPr>
        <p:spPr bwMode="auto">
          <a:xfrm>
            <a:off x="7696200" y="374650"/>
            <a:ext cx="1981200" cy="311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200" b="1">
                <a:solidFill>
                  <a:srgbClr val="FFFFFF"/>
                </a:solidFill>
                <a:latin typeface="ＭＳ ゴシック" panose="020B0609070205080204" pitchFamily="49" charset="-128"/>
              </a:rPr>
              <a:t>サイドストーリー</a:t>
            </a:r>
          </a:p>
        </p:txBody>
      </p:sp>
      <p:sp>
        <p:nvSpPr>
          <p:cNvPr id="25608" name="Line 11">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25609" name="Line 12">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solidFill>
                <a:srgbClr val="000000"/>
              </a:solidFill>
            </a:endParaRPr>
          </a:p>
        </p:txBody>
      </p:sp>
      <p:sp>
        <p:nvSpPr>
          <p:cNvPr id="25610" name="AutoShape 13"/>
          <p:cNvSpPr>
            <a:spLocks noChangeArrowheads="1"/>
          </p:cNvSpPr>
          <p:nvPr/>
        </p:nvSpPr>
        <p:spPr bwMode="auto">
          <a:xfrm>
            <a:off x="395288" y="1881188"/>
            <a:ext cx="2314575" cy="341312"/>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algn="ctr" eaLnBrk="1" hangingPunct="1">
              <a:spcBef>
                <a:spcPct val="0"/>
              </a:spcBef>
              <a:buFontTx/>
              <a:buNone/>
            </a:pPr>
            <a:endParaRPr lang="en-US" altLang="ja-JP" sz="600">
              <a:solidFill>
                <a:srgbClr val="000000"/>
              </a:solidFill>
              <a:ea typeface="HG創英角ﾎﾟｯﾌﾟ体" panose="040B0A09000000000000" pitchFamily="49" charset="-128"/>
            </a:endParaRPr>
          </a:p>
          <a:p>
            <a:pPr algn="ctr" eaLnBrk="1" hangingPunct="1">
              <a:spcBef>
                <a:spcPct val="0"/>
              </a:spcBef>
              <a:buFontTx/>
              <a:buNone/>
            </a:pPr>
            <a:r>
              <a:rPr lang="ja-JP" altLang="en-US" sz="1200">
                <a:solidFill>
                  <a:srgbClr val="000000"/>
                </a:solidFill>
                <a:ea typeface="HG創英角ﾎﾟｯﾌﾟ体" panose="040B0A09000000000000" pitchFamily="49" charset="-128"/>
              </a:rPr>
              <a:t>グラフから見えてくる</a:t>
            </a:r>
          </a:p>
        </p:txBody>
      </p:sp>
      <p:sp>
        <p:nvSpPr>
          <p:cNvPr id="25611" name="Rectangle 17"/>
          <p:cNvSpPr>
            <a:spLocks noChangeArrowheads="1"/>
          </p:cNvSpPr>
          <p:nvPr/>
        </p:nvSpPr>
        <p:spPr bwMode="auto">
          <a:xfrm>
            <a:off x="8820150" y="6537325"/>
            <a:ext cx="37465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en-US" altLang="ja-JP" sz="1500">
                <a:solidFill>
                  <a:srgbClr val="000000"/>
                </a:solidFill>
                <a:latin typeface="ＭＳ ゴシック" panose="020B0609070205080204" pitchFamily="49" charset="-128"/>
              </a:rPr>
              <a:t>18</a:t>
            </a:r>
          </a:p>
        </p:txBody>
      </p:sp>
      <p:sp>
        <p:nvSpPr>
          <p:cNvPr id="25612" name="Rectangle 26"/>
          <p:cNvSpPr>
            <a:spLocks noChangeArrowheads="1"/>
          </p:cNvSpPr>
          <p:nvPr/>
        </p:nvSpPr>
        <p:spPr bwMode="white">
          <a:xfrm>
            <a:off x="266700" y="-76200"/>
            <a:ext cx="28956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r>
              <a:rPr lang="ja-JP" altLang="en-US" sz="1200" b="1" dirty="0">
                <a:solidFill>
                  <a:srgbClr val="FFFFFF"/>
                </a:solidFill>
                <a:latin typeface="平成角ゴシック" pitchFamily="49" charset="-128"/>
              </a:rPr>
              <a:t>もっと税について調べてみよう</a:t>
            </a:r>
          </a:p>
        </p:txBody>
      </p:sp>
      <p:pic>
        <p:nvPicPr>
          <p:cNvPr id="25613" name="Picture 2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7038" y="1738313"/>
            <a:ext cx="301625"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5614" name="Picture 28"/>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261225"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45" name="Rectangle 43"/>
          <p:cNvSpPr>
            <a:spLocks noChangeArrowheads="1"/>
          </p:cNvSpPr>
          <p:nvPr/>
        </p:nvSpPr>
        <p:spPr bwMode="auto">
          <a:xfrm>
            <a:off x="6365874" y="3198175"/>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民生費</a:t>
            </a:r>
          </a:p>
        </p:txBody>
      </p:sp>
      <p:sp>
        <p:nvSpPr>
          <p:cNvPr id="21550" name="Rectangle 48"/>
          <p:cNvSpPr>
            <a:spLocks noChangeArrowheads="1"/>
          </p:cNvSpPr>
          <p:nvPr/>
        </p:nvSpPr>
        <p:spPr bwMode="auto">
          <a:xfrm>
            <a:off x="6387476" y="3809803"/>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教育費</a:t>
            </a:r>
          </a:p>
        </p:txBody>
      </p:sp>
      <p:sp>
        <p:nvSpPr>
          <p:cNvPr id="21555" name="Rectangle 53"/>
          <p:cNvSpPr>
            <a:spLocks noChangeArrowheads="1"/>
          </p:cNvSpPr>
          <p:nvPr/>
        </p:nvSpPr>
        <p:spPr bwMode="auto">
          <a:xfrm>
            <a:off x="6387477" y="4129882"/>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土木費</a:t>
            </a:r>
          </a:p>
        </p:txBody>
      </p:sp>
      <p:sp>
        <p:nvSpPr>
          <p:cNvPr id="21565" name="Rectangle 63"/>
          <p:cNvSpPr>
            <a:spLocks noChangeArrowheads="1"/>
          </p:cNvSpPr>
          <p:nvPr/>
        </p:nvSpPr>
        <p:spPr bwMode="auto">
          <a:xfrm>
            <a:off x="6395162" y="5066507"/>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衛生費</a:t>
            </a:r>
          </a:p>
        </p:txBody>
      </p:sp>
      <p:sp>
        <p:nvSpPr>
          <p:cNvPr id="21566" name="Rectangle 68"/>
          <p:cNvSpPr>
            <a:spLocks noChangeArrowheads="1"/>
          </p:cNvSpPr>
          <p:nvPr/>
        </p:nvSpPr>
        <p:spPr bwMode="auto">
          <a:xfrm>
            <a:off x="6389688" y="4732338"/>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商工費</a:t>
            </a:r>
            <a:endParaRPr lang="ja-JP" altLang="en-US" sz="1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568" name="Rectangle 78"/>
          <p:cNvSpPr>
            <a:spLocks noChangeArrowheads="1"/>
          </p:cNvSpPr>
          <p:nvPr/>
        </p:nvSpPr>
        <p:spPr bwMode="auto">
          <a:xfrm>
            <a:off x="6389687" y="4426348"/>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公債費</a:t>
            </a:r>
          </a:p>
        </p:txBody>
      </p:sp>
      <p:sp>
        <p:nvSpPr>
          <p:cNvPr id="25622" name="Rectangle 83"/>
          <p:cNvSpPr>
            <a:spLocks noChangeArrowheads="1"/>
          </p:cNvSpPr>
          <p:nvPr/>
        </p:nvSpPr>
        <p:spPr bwMode="auto">
          <a:xfrm>
            <a:off x="5895974" y="3169444"/>
            <a:ext cx="360363" cy="180975"/>
          </a:xfrm>
          <a:prstGeom prst="rect">
            <a:avLst/>
          </a:prstGeom>
          <a:solidFill>
            <a:srgbClr val="CCEC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3" name="Rectangle 84"/>
          <p:cNvSpPr>
            <a:spLocks noChangeArrowheads="1"/>
          </p:cNvSpPr>
          <p:nvPr/>
        </p:nvSpPr>
        <p:spPr bwMode="auto">
          <a:xfrm>
            <a:off x="5892800" y="3470275"/>
            <a:ext cx="360363" cy="179388"/>
          </a:xfrm>
          <a:prstGeom prst="rect">
            <a:avLst/>
          </a:prstGeom>
          <a:solidFill>
            <a:srgbClr val="FFFF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4" name="Rectangle 85"/>
          <p:cNvSpPr>
            <a:spLocks noChangeArrowheads="1"/>
          </p:cNvSpPr>
          <p:nvPr/>
        </p:nvSpPr>
        <p:spPr bwMode="auto">
          <a:xfrm>
            <a:off x="5892800" y="3800475"/>
            <a:ext cx="360363" cy="179388"/>
          </a:xfrm>
          <a:prstGeom prst="rect">
            <a:avLst/>
          </a:prstGeom>
          <a:solidFill>
            <a:srgbClr val="009E4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5" name="Rectangle 86"/>
          <p:cNvSpPr>
            <a:spLocks noChangeArrowheads="1"/>
          </p:cNvSpPr>
          <p:nvPr/>
        </p:nvSpPr>
        <p:spPr bwMode="auto">
          <a:xfrm>
            <a:off x="5891213" y="4098925"/>
            <a:ext cx="360362" cy="179388"/>
          </a:xfrm>
          <a:prstGeom prst="rect">
            <a:avLst/>
          </a:prstGeom>
          <a:solidFill>
            <a:srgbClr val="99CC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6" name="Rectangle 87"/>
          <p:cNvSpPr>
            <a:spLocks noChangeArrowheads="1"/>
          </p:cNvSpPr>
          <p:nvPr/>
        </p:nvSpPr>
        <p:spPr bwMode="auto">
          <a:xfrm>
            <a:off x="5895975" y="4413250"/>
            <a:ext cx="360363" cy="179388"/>
          </a:xfrm>
          <a:prstGeom prst="rect">
            <a:avLst/>
          </a:prstGeom>
          <a:solidFill>
            <a:srgbClr val="FFCCC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7" name="Rectangle 88"/>
          <p:cNvSpPr>
            <a:spLocks noChangeArrowheads="1"/>
          </p:cNvSpPr>
          <p:nvPr/>
        </p:nvSpPr>
        <p:spPr bwMode="auto">
          <a:xfrm>
            <a:off x="5889625" y="4710113"/>
            <a:ext cx="360363" cy="180975"/>
          </a:xfrm>
          <a:prstGeom prst="rect">
            <a:avLst/>
          </a:prstGeom>
          <a:solidFill>
            <a:srgbClr val="FF9966"/>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8" name="Rectangle 89"/>
          <p:cNvSpPr>
            <a:spLocks noChangeArrowheads="1"/>
          </p:cNvSpPr>
          <p:nvPr/>
        </p:nvSpPr>
        <p:spPr bwMode="auto">
          <a:xfrm>
            <a:off x="5895975" y="5037138"/>
            <a:ext cx="360363" cy="179387"/>
          </a:xfrm>
          <a:prstGeom prst="rect">
            <a:avLst/>
          </a:prstGeom>
          <a:solidFill>
            <a:srgbClr val="DEBCDC"/>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29" name="Rectangle 90"/>
          <p:cNvSpPr>
            <a:spLocks noChangeArrowheads="1"/>
          </p:cNvSpPr>
          <p:nvPr/>
        </p:nvSpPr>
        <p:spPr bwMode="auto">
          <a:xfrm>
            <a:off x="5895975" y="5346700"/>
            <a:ext cx="360363" cy="179388"/>
          </a:xfrm>
          <a:prstGeom prst="rect">
            <a:avLst/>
          </a:pr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5630" name="Rectangle 91"/>
          <p:cNvSpPr>
            <a:spLocks noChangeArrowheads="1"/>
          </p:cNvSpPr>
          <p:nvPr/>
        </p:nvSpPr>
        <p:spPr bwMode="auto">
          <a:xfrm>
            <a:off x="5749925" y="3003614"/>
            <a:ext cx="2381250" cy="2641600"/>
          </a:xfrm>
          <a:prstGeom prst="rect">
            <a:avLst/>
          </a:prstGeom>
          <a:noFill/>
          <a:ln w="15875" cap="rnd">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spcBef>
                <a:spcPct val="0"/>
              </a:spcBef>
              <a:buFontTx/>
              <a:buNone/>
            </a:pPr>
            <a:endParaRPr lang="ja-JP" altLang="en-US" sz="2400">
              <a:solidFill>
                <a:srgbClr val="000000"/>
              </a:solidFill>
            </a:endParaRPr>
          </a:p>
        </p:txBody>
      </p:sp>
      <p:sp>
        <p:nvSpPr>
          <p:cNvPr id="21524" name="Rectangle 58"/>
          <p:cNvSpPr>
            <a:spLocks noChangeArrowheads="1"/>
          </p:cNvSpPr>
          <p:nvPr/>
        </p:nvSpPr>
        <p:spPr bwMode="auto">
          <a:xfrm>
            <a:off x="6365875" y="3503812"/>
            <a:ext cx="403225" cy="161925"/>
          </a:xfrm>
          <a:prstGeom prst="rect">
            <a:avLst/>
          </a:prstGeom>
          <a:noFill/>
          <a:ln w="9525">
            <a:noFill/>
            <a:miter lim="800000"/>
            <a:headEnd/>
            <a:tailEnd/>
          </a:ln>
        </p:spPr>
        <p:txBody>
          <a:bodyPr wrap="squar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総務費</a:t>
            </a:r>
          </a:p>
        </p:txBody>
      </p:sp>
      <p:sp>
        <p:nvSpPr>
          <p:cNvPr id="21529" name="Rectangle 73"/>
          <p:cNvSpPr>
            <a:spLocks noChangeArrowheads="1"/>
          </p:cNvSpPr>
          <p:nvPr/>
        </p:nvSpPr>
        <p:spPr bwMode="auto">
          <a:xfrm>
            <a:off x="6369050" y="5354638"/>
            <a:ext cx="403225" cy="161925"/>
          </a:xfrm>
          <a:prstGeom prst="rect">
            <a:avLst/>
          </a:prstGeom>
          <a:noFill/>
          <a:ln w="9525">
            <a:noFill/>
            <a:miter lim="800000"/>
            <a:headEnd/>
            <a:tailEnd/>
          </a:ln>
        </p:spPr>
        <p:txBody>
          <a:bodyPr wrap="none" lIns="0" tIns="0" rIns="0" bIns="0">
            <a:spAutoFit/>
          </a:bodyPr>
          <a:lstStyle/>
          <a:p>
            <a:pPr eaLnBrk="1" hangingPunct="1">
              <a:defRPr/>
            </a:pP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その他</a:t>
            </a:r>
          </a:p>
        </p:txBody>
      </p:sp>
      <p:sp>
        <p:nvSpPr>
          <p:cNvPr id="35" name="Rectangle 43"/>
          <p:cNvSpPr>
            <a:spLocks noChangeArrowheads="1"/>
          </p:cNvSpPr>
          <p:nvPr/>
        </p:nvSpPr>
        <p:spPr bwMode="auto">
          <a:xfrm>
            <a:off x="7062788" y="3198345"/>
            <a:ext cx="950581"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30</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2,720</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6" name="Rectangle 48"/>
          <p:cNvSpPr>
            <a:spLocks noChangeArrowheads="1"/>
          </p:cNvSpPr>
          <p:nvPr/>
        </p:nvSpPr>
        <p:spPr bwMode="auto">
          <a:xfrm>
            <a:off x="7016301" y="3797566"/>
            <a:ext cx="997068" cy="161583"/>
          </a:xfrm>
          <a:prstGeom prst="rect">
            <a:avLst/>
          </a:prstGeom>
          <a:noFill/>
          <a:ln w="9525">
            <a:noFill/>
            <a:miter lim="800000"/>
            <a:headEnd/>
            <a:tailEnd/>
          </a:ln>
        </p:spPr>
        <p:txBody>
          <a:bodyPr wrap="squar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17</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7,681</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7" name="Rectangle 78"/>
          <p:cNvSpPr>
            <a:spLocks noChangeArrowheads="1"/>
          </p:cNvSpPr>
          <p:nvPr/>
        </p:nvSpPr>
        <p:spPr bwMode="auto">
          <a:xfrm>
            <a:off x="7062788" y="4427325"/>
            <a:ext cx="950581" cy="161583"/>
          </a:xfrm>
          <a:prstGeom prst="rect">
            <a:avLst/>
          </a:prstGeom>
          <a:noFill/>
          <a:ln w="9525">
            <a:noFill/>
            <a:miter lim="800000"/>
            <a:headEnd/>
            <a:tailEnd/>
          </a:ln>
        </p:spPr>
        <p:txBody>
          <a:bodyPr wrap="squar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3,964</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 </a:t>
            </a:r>
          </a:p>
        </p:txBody>
      </p:sp>
      <p:sp>
        <p:nvSpPr>
          <p:cNvPr id="38" name="Rectangle 53"/>
          <p:cNvSpPr>
            <a:spLocks noChangeArrowheads="1"/>
          </p:cNvSpPr>
          <p:nvPr/>
        </p:nvSpPr>
        <p:spPr bwMode="auto">
          <a:xfrm>
            <a:off x="7072210" y="4126000"/>
            <a:ext cx="950581"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4,444</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39" name="Rectangle 58"/>
          <p:cNvSpPr>
            <a:spLocks noChangeArrowheads="1"/>
          </p:cNvSpPr>
          <p:nvPr/>
        </p:nvSpPr>
        <p:spPr bwMode="auto">
          <a:xfrm>
            <a:off x="6966630" y="3501299"/>
            <a:ext cx="1046739" cy="161583"/>
          </a:xfrm>
          <a:prstGeom prst="rect">
            <a:avLst/>
          </a:prstGeom>
          <a:noFill/>
          <a:ln w="9525">
            <a:noFill/>
            <a:miter lim="800000"/>
            <a:headEnd/>
            <a:tailEnd/>
          </a:ln>
        </p:spPr>
        <p:txBody>
          <a:bodyPr wrap="squar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8,847</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 </a:t>
            </a:r>
          </a:p>
        </p:txBody>
      </p:sp>
      <p:sp>
        <p:nvSpPr>
          <p:cNvPr id="40" name="Rectangle 63"/>
          <p:cNvSpPr>
            <a:spLocks noChangeArrowheads="1"/>
          </p:cNvSpPr>
          <p:nvPr/>
        </p:nvSpPr>
        <p:spPr bwMode="auto">
          <a:xfrm>
            <a:off x="7043224" y="5047074"/>
            <a:ext cx="950580" cy="161583"/>
          </a:xfrm>
          <a:prstGeom prst="rect">
            <a:avLst/>
          </a:prstGeom>
          <a:noFill/>
          <a:ln w="9525">
            <a:noFill/>
            <a:miter lim="800000"/>
            <a:headEnd/>
            <a:tailEnd/>
          </a:ln>
        </p:spPr>
        <p:txBody>
          <a:bodyPr wrap="non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12</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2,250</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41" name="Rectangle 68"/>
          <p:cNvSpPr>
            <a:spLocks noChangeArrowheads="1"/>
          </p:cNvSpPr>
          <p:nvPr/>
        </p:nvSpPr>
        <p:spPr bwMode="auto">
          <a:xfrm>
            <a:off x="7072209" y="4732508"/>
            <a:ext cx="950581" cy="161583"/>
          </a:xfrm>
          <a:prstGeom prst="rect">
            <a:avLst/>
          </a:prstGeom>
          <a:noFill/>
          <a:ln w="9525">
            <a:noFill/>
            <a:miter lim="800000"/>
            <a:headEnd/>
            <a:tailEnd/>
          </a:ln>
        </p:spPr>
        <p:txBody>
          <a:bodyPr wrap="none" lIns="0" tIns="0" rIns="0" bIns="0">
            <a:spAutoFit/>
          </a:bodyPr>
          <a:lstStyle/>
          <a:p>
            <a:pP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13</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6,786</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endParaRPr lang="ja-JP" altLang="en-US" sz="100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Rectangle 73"/>
          <p:cNvSpPr>
            <a:spLocks noChangeArrowheads="1"/>
          </p:cNvSpPr>
          <p:nvPr/>
        </p:nvSpPr>
        <p:spPr bwMode="auto">
          <a:xfrm>
            <a:off x="7126580" y="5354980"/>
            <a:ext cx="867224" cy="161583"/>
          </a:xfrm>
          <a:prstGeom prst="rect">
            <a:avLst/>
          </a:prstGeom>
          <a:noFill/>
          <a:ln w="9525">
            <a:noFill/>
            <a:miter lim="800000"/>
            <a:headEnd/>
            <a:tailEnd/>
          </a:ln>
        </p:spPr>
        <p:txBody>
          <a:bodyPr wrap="none" lIns="0" tIns="0" rIns="0" bIns="0">
            <a:spAutoFit/>
          </a:bodyPr>
          <a:lstStyle/>
          <a:p>
            <a:pPr algn="r" eaLnBrk="1" hangingPunct="1">
              <a:defRPr/>
            </a:pP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兆</a:t>
            </a:r>
            <a:r>
              <a:rPr lang="en-US" altLang="ja-JP"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6,863</a:t>
            </a:r>
            <a:r>
              <a:rPr lang="ja-JP" altLang="en-US" sz="1050"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億円</a:t>
            </a:r>
          </a:p>
        </p:txBody>
      </p:sp>
      <p:sp>
        <p:nvSpPr>
          <p:cNvPr id="25615" name="Rectangle 8"/>
          <p:cNvSpPr>
            <a:spLocks noChangeArrowheads="1"/>
          </p:cNvSpPr>
          <p:nvPr/>
        </p:nvSpPr>
        <p:spPr bwMode="auto">
          <a:xfrm>
            <a:off x="2884488" y="2292350"/>
            <a:ext cx="3570208" cy="304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eaLnBrk="1" hangingPunct="1">
              <a:lnSpc>
                <a:spcPct val="120000"/>
              </a:lnSpc>
              <a:spcBef>
                <a:spcPct val="0"/>
              </a:spcBef>
              <a:buFontTx/>
              <a:buNone/>
            </a:pPr>
            <a:r>
              <a:rPr lang="ja-JP" altLang="en-US" sz="1200" b="1" dirty="0">
                <a:solidFill>
                  <a:srgbClr val="000000"/>
                </a:solidFill>
                <a:latin typeface="メイリオ" panose="020B0604030504040204" pitchFamily="50" charset="-128"/>
                <a:ea typeface="メイリオ" panose="020B0604030504040204" pitchFamily="50" charset="-128"/>
                <a:cs typeface="メイリオ" panose="020B0604030504040204" pitchFamily="50" charset="-128"/>
              </a:rPr>
              <a:t>地方公共団体の歳出の内訳（令和４年度決算額）</a:t>
            </a:r>
          </a:p>
        </p:txBody>
      </p:sp>
      <p:graphicFrame>
        <p:nvGraphicFramePr>
          <p:cNvPr id="47" name="グラフ 46">
            <a:extLst>
              <a:ext uri="{FF2B5EF4-FFF2-40B4-BE49-F238E27FC236}">
                <a16:creationId xmlns:a16="http://schemas.microsoft.com/office/drawing/2014/main" id="{00000000-0008-0000-0400-000002000000}"/>
              </a:ext>
            </a:extLst>
          </p:cNvPr>
          <p:cNvGraphicFramePr>
            <a:graphicFrameLocks/>
          </p:cNvGraphicFramePr>
          <p:nvPr>
            <p:extLst>
              <p:ext uri="{D42A27DB-BD31-4B8C-83A1-F6EECF244321}">
                <p14:modId xmlns:p14="http://schemas.microsoft.com/office/powerpoint/2010/main" val="1753154662"/>
              </p:ext>
            </p:extLst>
          </p:nvPr>
        </p:nvGraphicFramePr>
        <p:xfrm>
          <a:off x="471561" y="2112577"/>
          <a:ext cx="6127617" cy="4417769"/>
        </p:xfrm>
        <a:graphic>
          <a:graphicData uri="http://schemas.openxmlformats.org/drawingml/2006/chart">
            <c:chart xmlns:c="http://schemas.openxmlformats.org/drawingml/2006/chart" xmlns:r="http://schemas.openxmlformats.org/officeDocument/2006/relationships" r:id="rId5"/>
          </a:graphicData>
        </a:graphic>
      </p:graphicFrame>
      <p:sp>
        <p:nvSpPr>
          <p:cNvPr id="48" name="正方形/長方形 47">
            <a:extLst>
              <a:ext uri="{FF2B5EF4-FFF2-40B4-BE49-F238E27FC236}">
                <a16:creationId xmlns:a16="http://schemas.microsoft.com/office/drawing/2014/main" id="{00000000-0008-0000-0400-000003000000}"/>
              </a:ext>
            </a:extLst>
          </p:cNvPr>
          <p:cNvSpPr/>
          <p:nvPr/>
        </p:nvSpPr>
        <p:spPr>
          <a:xfrm>
            <a:off x="1827416" y="4188503"/>
            <a:ext cx="1760121" cy="635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lvl1pPr marL="0" indent="0">
              <a:defRPr sz="1100">
                <a:solidFill>
                  <a:schemeClr val="lt1"/>
                </a:solidFill>
                <a:latin typeface="+mn-lt"/>
                <a:ea typeface="+mn-ea"/>
                <a:cs typeface="+mn-cs"/>
              </a:defRPr>
            </a:lvl1pPr>
            <a:lvl2pPr marL="457200" indent="0">
              <a:defRPr sz="1100">
                <a:solidFill>
                  <a:schemeClr val="lt1"/>
                </a:solidFill>
                <a:latin typeface="+mn-lt"/>
                <a:ea typeface="+mn-ea"/>
                <a:cs typeface="+mn-cs"/>
              </a:defRPr>
            </a:lvl2pPr>
            <a:lvl3pPr marL="914400" indent="0">
              <a:defRPr sz="1100">
                <a:solidFill>
                  <a:schemeClr val="lt1"/>
                </a:solidFill>
                <a:latin typeface="+mn-lt"/>
                <a:ea typeface="+mn-ea"/>
                <a:cs typeface="+mn-cs"/>
              </a:defRPr>
            </a:lvl3pPr>
            <a:lvl4pPr marL="1371600" indent="0">
              <a:defRPr sz="1100">
                <a:solidFill>
                  <a:schemeClr val="lt1"/>
                </a:solidFill>
                <a:latin typeface="+mn-lt"/>
                <a:ea typeface="+mn-ea"/>
                <a:cs typeface="+mn-cs"/>
              </a:defRPr>
            </a:lvl4pPr>
            <a:lvl5pPr marL="1828800" indent="0">
              <a:defRPr sz="1100">
                <a:solidFill>
                  <a:schemeClr val="lt1"/>
                </a:solidFill>
                <a:latin typeface="+mn-lt"/>
                <a:ea typeface="+mn-ea"/>
                <a:cs typeface="+mn-cs"/>
              </a:defRPr>
            </a:lvl5pPr>
            <a:lvl6pPr marL="2286000" indent="0">
              <a:defRPr sz="1100">
                <a:solidFill>
                  <a:schemeClr val="lt1"/>
                </a:solidFill>
                <a:latin typeface="+mn-lt"/>
                <a:ea typeface="+mn-ea"/>
                <a:cs typeface="+mn-cs"/>
              </a:defRPr>
            </a:lvl6pPr>
            <a:lvl7pPr marL="2743200" indent="0">
              <a:defRPr sz="1100">
                <a:solidFill>
                  <a:schemeClr val="lt1"/>
                </a:solidFill>
                <a:latin typeface="+mn-lt"/>
                <a:ea typeface="+mn-ea"/>
                <a:cs typeface="+mn-cs"/>
              </a:defRPr>
            </a:lvl7pPr>
            <a:lvl8pPr marL="3200400" indent="0">
              <a:defRPr sz="1100">
                <a:solidFill>
                  <a:schemeClr val="lt1"/>
                </a:solidFill>
                <a:latin typeface="+mn-lt"/>
                <a:ea typeface="+mn-ea"/>
                <a:cs typeface="+mn-cs"/>
              </a:defRPr>
            </a:lvl8pPr>
            <a:lvl9pPr marL="3657600" indent="0">
              <a:defRPr sz="1100">
                <a:solidFill>
                  <a:schemeClr val="lt1"/>
                </a:solidFill>
                <a:latin typeface="+mn-lt"/>
                <a:ea typeface="+mn-ea"/>
                <a:cs typeface="+mn-cs"/>
              </a:defRPr>
            </a:lvl9pPr>
          </a:lstStyle>
          <a:p>
            <a:pPr algn="ctr"/>
            <a:r>
              <a:rPr kumimoji="1" lang="ja-JP" altLang="en-US"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歳出総額</a:t>
            </a:r>
            <a:endParaRPr kumimoji="1" lang="en-US" altLang="ja-JP"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a:p>
            <a:pPr algn="ctr"/>
            <a:r>
              <a:rPr kumimoji="1" lang="en-US" altLang="ja-JP"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117</a:t>
            </a:r>
            <a:r>
              <a:rPr kumimoji="1" lang="ja-JP" altLang="en-US"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兆</a:t>
            </a:r>
            <a:r>
              <a:rPr kumimoji="1" lang="en-US" altLang="ja-JP"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3,557</a:t>
            </a:r>
            <a:r>
              <a:rPr kumimoji="1" lang="ja-JP" altLang="en-US"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rPr>
              <a:t>億円</a:t>
            </a:r>
            <a:endParaRPr kumimoji="1" lang="en-US" altLang="ja-JP" sz="1400" b="1" dirty="0">
              <a:solidFill>
                <a:sysClr val="windowText" lastClr="000000"/>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custDataLst>
      <p:tags r:id="rId1"/>
    </p:custDataLst>
    <p:extLst>
      <p:ext uri="{BB962C8B-B14F-4D97-AF65-F5344CB8AC3E}">
        <p14:creationId xmlns:p14="http://schemas.microsoft.com/office/powerpoint/2010/main" val="3236973671"/>
      </p:ext>
    </p:extLst>
  </p:cSld>
  <p:clrMapOvr>
    <a:masterClrMapping/>
  </p:clrMapOvr>
  <p:transition advTm="3464"/>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100359"/>
                                        </p:tgtEl>
                                        <p:attrNameLst>
                                          <p:attrName>style.visibility</p:attrName>
                                        </p:attrNameLst>
                                      </p:cBhvr>
                                      <p:to>
                                        <p:strVal val="visible"/>
                                      </p:to>
                                    </p:set>
                                    <p:anim calcmode="lin" valueType="num">
                                      <p:cBhvr>
                                        <p:cTn id="7" dur="500" fill="hold"/>
                                        <p:tgtEl>
                                          <p:spTgt spid="100359"/>
                                        </p:tgtEl>
                                        <p:attrNameLst>
                                          <p:attrName>ppt_w</p:attrName>
                                        </p:attrNameLst>
                                      </p:cBhvr>
                                      <p:tavLst>
                                        <p:tav tm="0">
                                          <p:val>
                                            <p:fltVal val="0"/>
                                          </p:val>
                                        </p:tav>
                                        <p:tav tm="100000">
                                          <p:val>
                                            <p:strVal val="#ppt_w"/>
                                          </p:val>
                                        </p:tav>
                                      </p:tavLst>
                                    </p:anim>
                                    <p:anim calcmode="lin" valueType="num">
                                      <p:cBhvr>
                                        <p:cTn id="8" dur="500" fill="hold"/>
                                        <p:tgtEl>
                                          <p:spTgt spid="10035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160"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AutoShape 110"/>
          <p:cNvSpPr>
            <a:spLocks noChangeArrowheads="1"/>
          </p:cNvSpPr>
          <p:nvPr/>
        </p:nvSpPr>
        <p:spPr bwMode="auto">
          <a:xfrm>
            <a:off x="684213" y="6027738"/>
            <a:ext cx="7775575" cy="762000"/>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4100" name="AutoShape 112"/>
          <p:cNvSpPr>
            <a:spLocks noChangeArrowheads="1"/>
          </p:cNvSpPr>
          <p:nvPr/>
        </p:nvSpPr>
        <p:spPr bwMode="auto">
          <a:xfrm>
            <a:off x="457200" y="5811838"/>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みんなで考えてみよう！</a:t>
            </a:r>
          </a:p>
        </p:txBody>
      </p:sp>
      <p:pic>
        <p:nvPicPr>
          <p:cNvPr id="24725" name="Picture 14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5000" y="5526088"/>
            <a:ext cx="414338"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2" name="Rectangle 140"/>
          <p:cNvSpPr>
            <a:spLocks noChangeArrowheads="1"/>
          </p:cNvSpPr>
          <p:nvPr/>
        </p:nvSpPr>
        <p:spPr bwMode="auto">
          <a:xfrm>
            <a:off x="395288" y="836613"/>
            <a:ext cx="5184775" cy="64611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dirty="0">
                <a:solidFill>
                  <a:schemeClr val="bg1"/>
                </a:solidFill>
                <a:latin typeface="HG創英角ﾎﾟｯﾌﾟ体" panose="040B0A09000000000000" pitchFamily="49" charset="-128"/>
                <a:ea typeface="HG創英角ﾎﾟｯﾌﾟ体" panose="040B0A09000000000000" pitchFamily="49" charset="-128"/>
              </a:rPr>
              <a:t>私たちの身の回りには、さまざまな税があります。</a:t>
            </a:r>
          </a:p>
          <a:p>
            <a:pPr eaLnBrk="1" hangingPunct="1">
              <a:lnSpc>
                <a:spcPct val="120000"/>
              </a:lnSpc>
              <a:spcBef>
                <a:spcPct val="0"/>
              </a:spcBef>
              <a:buFontTx/>
              <a:buNone/>
            </a:pPr>
            <a:r>
              <a:rPr lang="ja-JP" altLang="en-US" sz="1500" dirty="0">
                <a:solidFill>
                  <a:schemeClr val="bg1"/>
                </a:solidFill>
                <a:latin typeface="HG創英角ﾎﾟｯﾌﾟ体" panose="040B0A09000000000000" pitchFamily="49" charset="-128"/>
                <a:ea typeface="HG創英角ﾎﾟｯﾌﾟ体" panose="040B0A09000000000000" pitchFamily="49" charset="-128"/>
              </a:rPr>
              <a:t>どんな税があるだろう？</a:t>
            </a:r>
          </a:p>
        </p:txBody>
      </p:sp>
      <p:pic>
        <p:nvPicPr>
          <p:cNvPr id="4103" name="Picture 14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405438" y="7778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04" name="Rectangle 49"/>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1</a:t>
            </a:r>
          </a:p>
        </p:txBody>
      </p:sp>
      <p:sp>
        <p:nvSpPr>
          <p:cNvPr id="4105" name="Rectangle 94"/>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1.</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暮らしの中の税①</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4106" name="Line 95">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4107" name="Line 96">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24687" name="Rectangle 111"/>
          <p:cNvSpPr>
            <a:spLocks noChangeArrowheads="1"/>
          </p:cNvSpPr>
          <p:nvPr/>
        </p:nvSpPr>
        <p:spPr bwMode="auto">
          <a:xfrm>
            <a:off x="2590800" y="6216650"/>
            <a:ext cx="39624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他にはどんな税があるのだろう？</a:t>
            </a:r>
          </a:p>
        </p:txBody>
      </p:sp>
      <p:grpSp>
        <p:nvGrpSpPr>
          <p:cNvPr id="2" name="Group 153"/>
          <p:cNvGrpSpPr>
            <a:grpSpLocks/>
          </p:cNvGrpSpPr>
          <p:nvPr/>
        </p:nvGrpSpPr>
        <p:grpSpPr bwMode="auto">
          <a:xfrm>
            <a:off x="169863" y="2073275"/>
            <a:ext cx="2819400" cy="3371850"/>
            <a:chOff x="107" y="1306"/>
            <a:chExt cx="1776" cy="2124"/>
          </a:xfrm>
        </p:grpSpPr>
        <p:sp>
          <p:nvSpPr>
            <p:cNvPr id="4124" name="AutoShape 29"/>
            <p:cNvSpPr>
              <a:spLocks noChangeArrowheads="1"/>
            </p:cNvSpPr>
            <p:nvPr/>
          </p:nvSpPr>
          <p:spPr bwMode="auto">
            <a:xfrm>
              <a:off x="249" y="1405"/>
              <a:ext cx="1634" cy="1571"/>
            </a:xfrm>
            <a:prstGeom prst="flowChartConnector">
              <a:avLst/>
            </a:prstGeom>
            <a:solidFill>
              <a:schemeClr val="bg1"/>
            </a:solidFill>
            <a:ln w="57150">
              <a:solidFill>
                <a:srgbClr val="CC0000"/>
              </a:solidFill>
              <a:round/>
              <a:headEnd/>
              <a:tailEnd/>
            </a:ln>
            <a:effectLst>
              <a:outerShdw dist="63500" dir="3187806"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4125" name="AutoShape 81"/>
            <p:cNvSpPr>
              <a:spLocks noChangeArrowheads="1"/>
            </p:cNvSpPr>
            <p:nvPr/>
          </p:nvSpPr>
          <p:spPr bwMode="auto">
            <a:xfrm>
              <a:off x="107" y="1306"/>
              <a:ext cx="576" cy="553"/>
            </a:xfrm>
            <a:prstGeom prst="flowChartConnector">
              <a:avLst/>
            </a:prstGeom>
            <a:solidFill>
              <a:schemeClr val="bg1"/>
            </a:solidFill>
            <a:ln w="57150">
              <a:solidFill>
                <a:srgbClr val="CC0000"/>
              </a:solidFill>
              <a:round/>
              <a:headEnd/>
              <a:tailEnd/>
            </a:ln>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4126" name="Rectangle 82"/>
            <p:cNvSpPr>
              <a:spLocks noChangeArrowheads="1"/>
            </p:cNvSpPr>
            <p:nvPr/>
          </p:nvSpPr>
          <p:spPr bwMode="auto">
            <a:xfrm>
              <a:off x="158" y="1450"/>
              <a:ext cx="576" cy="2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rgbClr val="C00000"/>
                  </a:solidFill>
                  <a:latin typeface="HG創英角ｺﾞｼｯｸUB" panose="020B0909000000000000" pitchFamily="49" charset="-128"/>
                  <a:ea typeface="HG創英角ｺﾞｼｯｸUB" panose="020B0909000000000000" pitchFamily="49" charset="-128"/>
                </a:rPr>
                <a:t>所得税</a:t>
              </a:r>
            </a:p>
          </p:txBody>
        </p:sp>
        <p:pic>
          <p:nvPicPr>
            <p:cNvPr id="4127" name="Picture 151" descr="パソコン"/>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1" y="1730"/>
              <a:ext cx="1127" cy="9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28" name="Rectangle 32"/>
            <p:cNvSpPr>
              <a:spLocks noChangeArrowheads="1"/>
            </p:cNvSpPr>
            <p:nvPr/>
          </p:nvSpPr>
          <p:spPr bwMode="auto">
            <a:xfrm>
              <a:off x="249" y="3027"/>
              <a:ext cx="1296" cy="4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latin typeface="HG創英角ｺﾞｼｯｸUB" panose="020B0909000000000000" pitchFamily="49" charset="-128"/>
                  <a:ea typeface="HG創英角ｺﾞｼｯｸUB" panose="020B0909000000000000" pitchFamily="49" charset="-128"/>
                </a:rPr>
                <a:t>会社でもらう給与明細書。所得税や住民税が給料から差し引かれている。</a:t>
              </a:r>
            </a:p>
          </p:txBody>
        </p:sp>
      </p:grpSp>
      <p:grpSp>
        <p:nvGrpSpPr>
          <p:cNvPr id="3" name="Group 155"/>
          <p:cNvGrpSpPr>
            <a:grpSpLocks/>
          </p:cNvGrpSpPr>
          <p:nvPr/>
        </p:nvGrpSpPr>
        <p:grpSpPr bwMode="auto">
          <a:xfrm>
            <a:off x="2987675" y="2346325"/>
            <a:ext cx="3384550" cy="3268663"/>
            <a:chOff x="1882" y="1478"/>
            <a:chExt cx="2132" cy="2059"/>
          </a:xfrm>
        </p:grpSpPr>
        <p:sp>
          <p:nvSpPr>
            <p:cNvPr id="4118" name="Rectangle 36"/>
            <p:cNvSpPr>
              <a:spLocks noChangeArrowheads="1"/>
            </p:cNvSpPr>
            <p:nvPr/>
          </p:nvSpPr>
          <p:spPr bwMode="auto">
            <a:xfrm>
              <a:off x="1882" y="3249"/>
              <a:ext cx="2132"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a:latin typeface="HG創英角ｺﾞｼｯｸUB" panose="020B0909000000000000" pitchFamily="49" charset="-128"/>
                  <a:ea typeface="HG創英角ｺﾞｼｯｸUB" panose="020B0909000000000000" pitchFamily="49" charset="-128"/>
                </a:rPr>
                <a:t>清酒・ビール・ウィスキーなどの</a:t>
              </a:r>
            </a:p>
            <a:p>
              <a:pPr eaLnBrk="1" hangingPunct="1">
                <a:spcBef>
                  <a:spcPct val="0"/>
                </a:spcBef>
                <a:buFontTx/>
                <a:buNone/>
              </a:pPr>
              <a:r>
                <a:rPr lang="ja-JP" altLang="en-US" sz="1200">
                  <a:latin typeface="HG創英角ｺﾞｼｯｸUB" panose="020B0909000000000000" pitchFamily="49" charset="-128"/>
                  <a:ea typeface="HG創英角ｺﾞｼｯｸUB" panose="020B0909000000000000" pitchFamily="49" charset="-128"/>
                </a:rPr>
                <a:t>アルコール飲料や、たばこには税がかかる。</a:t>
              </a:r>
            </a:p>
          </p:txBody>
        </p:sp>
        <p:grpSp>
          <p:nvGrpSpPr>
            <p:cNvPr id="4119" name="Group 154"/>
            <p:cNvGrpSpPr>
              <a:grpSpLocks/>
            </p:cNvGrpSpPr>
            <p:nvPr/>
          </p:nvGrpSpPr>
          <p:grpSpPr bwMode="auto">
            <a:xfrm>
              <a:off x="2018" y="1478"/>
              <a:ext cx="1692" cy="1725"/>
              <a:chOff x="2018" y="1478"/>
              <a:chExt cx="1692" cy="1725"/>
            </a:xfrm>
          </p:grpSpPr>
          <p:sp>
            <p:nvSpPr>
              <p:cNvPr id="4120" name="AutoShape 101"/>
              <p:cNvSpPr>
                <a:spLocks noChangeArrowheads="1"/>
              </p:cNvSpPr>
              <p:nvPr/>
            </p:nvSpPr>
            <p:spPr bwMode="auto">
              <a:xfrm>
                <a:off x="2018" y="1632"/>
                <a:ext cx="1634" cy="1571"/>
              </a:xfrm>
              <a:prstGeom prst="flowChartConnector">
                <a:avLst/>
              </a:prstGeom>
              <a:solidFill>
                <a:schemeClr val="bg1"/>
              </a:solidFill>
              <a:ln w="57150">
                <a:solidFill>
                  <a:srgbClr val="CC0000"/>
                </a:solidFill>
                <a:round/>
                <a:headEnd/>
                <a:tailEnd/>
              </a:ln>
              <a:effectLst>
                <a:outerShdw dist="63500" dir="3187806"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pic>
            <p:nvPicPr>
              <p:cNvPr id="4121" name="Picture 134" descr="酒"/>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172" y="1888"/>
                <a:ext cx="1298" cy="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pic>
          <p:sp>
            <p:nvSpPr>
              <p:cNvPr id="4122" name="AutoShape 102"/>
              <p:cNvSpPr>
                <a:spLocks noChangeArrowheads="1"/>
              </p:cNvSpPr>
              <p:nvPr/>
            </p:nvSpPr>
            <p:spPr bwMode="auto">
              <a:xfrm>
                <a:off x="3016" y="1478"/>
                <a:ext cx="680" cy="653"/>
              </a:xfrm>
              <a:prstGeom prst="flowChartConnector">
                <a:avLst/>
              </a:prstGeom>
              <a:solidFill>
                <a:schemeClr val="bg1"/>
              </a:solidFill>
              <a:ln w="57150">
                <a:solidFill>
                  <a:srgbClr val="CC0000"/>
                </a:solidFill>
                <a:round/>
                <a:headEnd/>
                <a:tailEnd/>
              </a:ln>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4123" name="Rectangle 84"/>
              <p:cNvSpPr>
                <a:spLocks noChangeArrowheads="1"/>
              </p:cNvSpPr>
              <p:nvPr/>
            </p:nvSpPr>
            <p:spPr bwMode="auto">
              <a:xfrm>
                <a:off x="3086" y="1615"/>
                <a:ext cx="624" cy="3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500">
                    <a:solidFill>
                      <a:srgbClr val="C00000"/>
                    </a:solidFill>
                    <a:latin typeface="HG創英角ｺﾞｼｯｸUB" panose="020B0909000000000000" pitchFamily="49" charset="-128"/>
                    <a:ea typeface="HG創英角ｺﾞｼｯｸUB" panose="020B0909000000000000" pitchFamily="49" charset="-128"/>
                  </a:rPr>
                  <a:t>酒税</a:t>
                </a:r>
              </a:p>
              <a:p>
                <a:pPr eaLnBrk="1" hangingPunct="1">
                  <a:spcBef>
                    <a:spcPct val="0"/>
                  </a:spcBef>
                  <a:buFontTx/>
                  <a:buNone/>
                </a:pPr>
                <a:r>
                  <a:rPr lang="ja-JP" altLang="en-US" sz="1500">
                    <a:solidFill>
                      <a:srgbClr val="C00000"/>
                    </a:solidFill>
                    <a:latin typeface="HG創英角ｺﾞｼｯｸUB" panose="020B0909000000000000" pitchFamily="49" charset="-128"/>
                    <a:ea typeface="HG創英角ｺﾞｼｯｸUB" panose="020B0909000000000000" pitchFamily="49" charset="-128"/>
                  </a:rPr>
                  <a:t>たばこ税</a:t>
                </a:r>
              </a:p>
            </p:txBody>
          </p:sp>
        </p:grpSp>
      </p:grpSp>
      <p:grpSp>
        <p:nvGrpSpPr>
          <p:cNvPr id="5" name="Group 157"/>
          <p:cNvGrpSpPr>
            <a:grpSpLocks/>
          </p:cNvGrpSpPr>
          <p:nvPr/>
        </p:nvGrpSpPr>
        <p:grpSpPr bwMode="auto">
          <a:xfrm>
            <a:off x="6299200" y="2046288"/>
            <a:ext cx="2665413" cy="3495675"/>
            <a:chOff x="3968" y="1289"/>
            <a:chExt cx="1679" cy="2202"/>
          </a:xfrm>
        </p:grpSpPr>
        <p:sp>
          <p:nvSpPr>
            <p:cNvPr id="4112" name="Rectangle 40"/>
            <p:cNvSpPr>
              <a:spLocks noChangeArrowheads="1"/>
            </p:cNvSpPr>
            <p:nvPr/>
          </p:nvSpPr>
          <p:spPr bwMode="auto">
            <a:xfrm>
              <a:off x="4059" y="3203"/>
              <a:ext cx="158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200" dirty="0">
                  <a:latin typeface="HG創英角ｺﾞｼｯｸUB" panose="020B0909000000000000" pitchFamily="49" charset="-128"/>
                  <a:ea typeface="HG創英角ｺﾞｼｯｸUB" panose="020B0909000000000000" pitchFamily="49" charset="-128"/>
                </a:rPr>
                <a:t>洋服や日用品を買ったりすると、</a:t>
              </a:r>
            </a:p>
            <a:p>
              <a:pPr eaLnBrk="1" hangingPunct="1">
                <a:spcBef>
                  <a:spcPct val="0"/>
                </a:spcBef>
                <a:buFontTx/>
                <a:buNone/>
              </a:pPr>
              <a:r>
                <a:rPr lang="ja-JP" altLang="en-US" sz="1200" dirty="0">
                  <a:latin typeface="HG創英角ｺﾞｼｯｸUB" panose="020B0909000000000000" pitchFamily="49" charset="-128"/>
                  <a:ea typeface="HG創英角ｺﾞｼｯｸUB" panose="020B0909000000000000" pitchFamily="49" charset="-128"/>
                </a:rPr>
                <a:t>消費税がかかる。</a:t>
              </a:r>
            </a:p>
          </p:txBody>
        </p:sp>
        <p:grpSp>
          <p:nvGrpSpPr>
            <p:cNvPr id="4113" name="Group 156"/>
            <p:cNvGrpSpPr>
              <a:grpSpLocks/>
            </p:cNvGrpSpPr>
            <p:nvPr/>
          </p:nvGrpSpPr>
          <p:grpSpPr bwMode="auto">
            <a:xfrm>
              <a:off x="3968" y="1289"/>
              <a:ext cx="1634" cy="1857"/>
              <a:chOff x="3968" y="1289"/>
              <a:chExt cx="1634" cy="1857"/>
            </a:xfrm>
          </p:grpSpPr>
          <p:sp>
            <p:nvSpPr>
              <p:cNvPr id="4114" name="AutoShape 103"/>
              <p:cNvSpPr>
                <a:spLocks noChangeArrowheads="1"/>
              </p:cNvSpPr>
              <p:nvPr/>
            </p:nvSpPr>
            <p:spPr bwMode="auto">
              <a:xfrm>
                <a:off x="3968" y="1575"/>
                <a:ext cx="1634" cy="1571"/>
              </a:xfrm>
              <a:prstGeom prst="flowChartConnector">
                <a:avLst/>
              </a:prstGeom>
              <a:solidFill>
                <a:schemeClr val="bg1"/>
              </a:solidFill>
              <a:ln w="57150">
                <a:solidFill>
                  <a:srgbClr val="CC0000"/>
                </a:solidFill>
                <a:round/>
                <a:headEnd/>
                <a:tailEnd/>
              </a:ln>
              <a:effectLst>
                <a:outerShdw dist="63500" dir="3187806" algn="ctr" rotWithShape="0">
                  <a:schemeClr val="bg2">
                    <a:alpha val="50000"/>
                  </a:scheme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pic>
            <p:nvPicPr>
              <p:cNvPr id="4115" name="Picture 136" descr="買い物"/>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286" y="1825"/>
                <a:ext cx="964" cy="11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pic>
          <p:sp>
            <p:nvSpPr>
              <p:cNvPr id="4116" name="AutoShape 120"/>
              <p:cNvSpPr>
                <a:spLocks noChangeArrowheads="1"/>
              </p:cNvSpPr>
              <p:nvPr/>
            </p:nvSpPr>
            <p:spPr bwMode="auto">
              <a:xfrm>
                <a:off x="4105" y="1289"/>
                <a:ext cx="576" cy="553"/>
              </a:xfrm>
              <a:prstGeom prst="flowChartConnector">
                <a:avLst/>
              </a:prstGeom>
              <a:solidFill>
                <a:schemeClr val="bg1"/>
              </a:solidFill>
              <a:ln w="57150">
                <a:solidFill>
                  <a:srgbClr val="CC0000"/>
                </a:solidFill>
                <a:round/>
                <a:headEnd/>
                <a:tailEnd/>
              </a:ln>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4117" name="Rectangle 86"/>
              <p:cNvSpPr>
                <a:spLocks noChangeArrowheads="1"/>
              </p:cNvSpPr>
              <p:nvPr/>
            </p:nvSpPr>
            <p:spPr bwMode="auto">
              <a:xfrm>
                <a:off x="4150" y="1449"/>
                <a:ext cx="528" cy="2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571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1500">
                    <a:solidFill>
                      <a:srgbClr val="C00000"/>
                    </a:solidFill>
                    <a:latin typeface="HG創英角ｺﾞｼｯｸUB" panose="020B0909000000000000" pitchFamily="49" charset="-128"/>
                    <a:ea typeface="HG創英角ｺﾞｼｯｸUB" panose="020B0909000000000000" pitchFamily="49" charset="-128"/>
                  </a:rPr>
                  <a:t>消費税</a:t>
                </a:r>
              </a:p>
            </p:txBody>
          </p:sp>
        </p:grpSp>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 calcmode="lin" valueType="num">
                                      <p:cBhvr>
                                        <p:cTn id="19" dur="500" fill="hold"/>
                                        <p:tgtEl>
                                          <p:spTgt spid="5"/>
                                        </p:tgtEl>
                                        <p:attrNameLst>
                                          <p:attrName>ppt_w</p:attrName>
                                        </p:attrNameLst>
                                      </p:cBhvr>
                                      <p:tavLst>
                                        <p:tav tm="0">
                                          <p:val>
                                            <p:fltVal val="0"/>
                                          </p:val>
                                        </p:tav>
                                        <p:tav tm="100000">
                                          <p:val>
                                            <p:strVal val="#ppt_w"/>
                                          </p:val>
                                        </p:tav>
                                      </p:tavLst>
                                    </p:anim>
                                    <p:anim calcmode="lin" valueType="num">
                                      <p:cBhvr>
                                        <p:cTn id="20"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4687"/>
                                        </p:tgtEl>
                                        <p:attrNameLst>
                                          <p:attrName>style.visibility</p:attrName>
                                        </p:attrNameLst>
                                      </p:cBhvr>
                                      <p:to>
                                        <p:strVal val="visible"/>
                                      </p:to>
                                    </p:set>
                                    <p:anim calcmode="lin" valueType="num">
                                      <p:cBhvr>
                                        <p:cTn id="25" dur="500" fill="hold"/>
                                        <p:tgtEl>
                                          <p:spTgt spid="24687"/>
                                        </p:tgtEl>
                                        <p:attrNameLst>
                                          <p:attrName>ppt_w</p:attrName>
                                        </p:attrNameLst>
                                      </p:cBhvr>
                                      <p:tavLst>
                                        <p:tav tm="0">
                                          <p:val>
                                            <p:fltVal val="0"/>
                                          </p:val>
                                        </p:tav>
                                        <p:tav tm="100000">
                                          <p:val>
                                            <p:strVal val="#ppt_w"/>
                                          </p:val>
                                        </p:tav>
                                      </p:tavLst>
                                    </p:anim>
                                    <p:anim calcmode="lin" valueType="num">
                                      <p:cBhvr>
                                        <p:cTn id="26" dur="500" fill="hold"/>
                                        <p:tgtEl>
                                          <p:spTgt spid="24687"/>
                                        </p:tgtEl>
                                        <p:attrNameLst>
                                          <p:attrName>ppt_h</p:attrName>
                                        </p:attrNameLst>
                                      </p:cBhvr>
                                      <p:tavLst>
                                        <p:tav tm="0">
                                          <p:val>
                                            <p:fltVal val="0"/>
                                          </p:val>
                                        </p:tav>
                                        <p:tav tm="100000">
                                          <p:val>
                                            <p:strVal val="#ppt_h"/>
                                          </p:val>
                                        </p:tav>
                                      </p:tavLst>
                                    </p:anim>
                                  </p:childTnLst>
                                </p:cTn>
                              </p:par>
                              <p:par>
                                <p:cTn id="27" presetID="6" presetClass="emph" presetSubtype="0" repeatCount="indefinite" fill="hold" nodeType="withEffect">
                                  <p:stCondLst>
                                    <p:cond delay="0"/>
                                  </p:stCondLst>
                                  <p:childTnLst>
                                    <p:animScale>
                                      <p:cBhvr>
                                        <p:cTn id="28" dur="500" fill="hold"/>
                                        <p:tgtEl>
                                          <p:spTgt spid="24725"/>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87"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139"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3" name="Rectangle 133"/>
          <p:cNvSpPr>
            <a:spLocks noChangeArrowheads="1"/>
          </p:cNvSpPr>
          <p:nvPr/>
        </p:nvSpPr>
        <p:spPr bwMode="auto">
          <a:xfrm>
            <a:off x="388938" y="800100"/>
            <a:ext cx="6288087" cy="646113"/>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私たちの身の回りには、国や都道府県、市（区）町村による</a:t>
            </a:r>
          </a:p>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「公共サービス」や「公共施設」があります。</a:t>
            </a:r>
          </a:p>
        </p:txBody>
      </p:sp>
      <p:sp>
        <p:nvSpPr>
          <p:cNvPr id="5124" name="AutoShape 49"/>
          <p:cNvSpPr>
            <a:spLocks noChangeArrowheads="1"/>
          </p:cNvSpPr>
          <p:nvPr/>
        </p:nvSpPr>
        <p:spPr bwMode="auto">
          <a:xfrm>
            <a:off x="549275" y="2182813"/>
            <a:ext cx="990600" cy="952500"/>
          </a:xfrm>
          <a:prstGeom prst="flowChartConnector">
            <a:avLst/>
          </a:prstGeom>
          <a:solidFill>
            <a:srgbClr val="FFFFCC"/>
          </a:solidFill>
          <a:ln w="19050">
            <a:solidFill>
              <a:srgbClr val="CC0000"/>
            </a:solidFill>
            <a:round/>
            <a:headEnd/>
            <a:tailEnd/>
          </a:ln>
          <a:effectLst>
            <a:outerShdw dist="35921" dir="2700000" algn="ctr" rotWithShape="0">
              <a:srgbClr val="CC0000">
                <a:alpha val="50000"/>
              </a:srgb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600" dirty="0">
                <a:solidFill>
                  <a:srgbClr val="CC0000"/>
                </a:solidFill>
                <a:ea typeface="HGS創英角ｺﾞｼｯｸUB" panose="020B0900000000000000" pitchFamily="50" charset="-128"/>
              </a:rPr>
              <a:t>ごみ</a:t>
            </a:r>
          </a:p>
        </p:txBody>
      </p:sp>
      <p:sp>
        <p:nvSpPr>
          <p:cNvPr id="5125" name="AutoShape 50"/>
          <p:cNvSpPr>
            <a:spLocks noChangeArrowheads="1"/>
          </p:cNvSpPr>
          <p:nvPr/>
        </p:nvSpPr>
        <p:spPr bwMode="auto">
          <a:xfrm>
            <a:off x="549275" y="3321050"/>
            <a:ext cx="990600" cy="952500"/>
          </a:xfrm>
          <a:prstGeom prst="flowChartConnector">
            <a:avLst/>
          </a:prstGeom>
          <a:solidFill>
            <a:srgbClr val="FFFFCC"/>
          </a:solidFill>
          <a:ln w="19050">
            <a:solidFill>
              <a:srgbClr val="CC0000"/>
            </a:solidFill>
            <a:round/>
            <a:headEnd/>
            <a:tailEnd/>
          </a:ln>
          <a:effectLst>
            <a:outerShdw dist="35921" dir="2700000" algn="ctr" rotWithShape="0">
              <a:srgbClr val="CC0000">
                <a:alpha val="50000"/>
              </a:srgb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600">
                <a:solidFill>
                  <a:srgbClr val="CC0000"/>
                </a:solidFill>
                <a:ea typeface="HGS創英角ｺﾞｼｯｸUB" panose="020B0900000000000000" pitchFamily="50" charset="-128"/>
              </a:rPr>
              <a:t>警察</a:t>
            </a:r>
          </a:p>
        </p:txBody>
      </p:sp>
      <p:sp>
        <p:nvSpPr>
          <p:cNvPr id="5126" name="Rectangle 64"/>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2</a:t>
            </a:r>
          </a:p>
        </p:txBody>
      </p:sp>
      <p:sp>
        <p:nvSpPr>
          <p:cNvPr id="5127" name="AutoShape 65"/>
          <p:cNvSpPr>
            <a:spLocks noChangeArrowheads="1"/>
          </p:cNvSpPr>
          <p:nvPr/>
        </p:nvSpPr>
        <p:spPr bwMode="auto">
          <a:xfrm>
            <a:off x="549275" y="4437063"/>
            <a:ext cx="990600" cy="952500"/>
          </a:xfrm>
          <a:prstGeom prst="flowChartConnector">
            <a:avLst/>
          </a:prstGeom>
          <a:solidFill>
            <a:srgbClr val="FFFFCC"/>
          </a:solidFill>
          <a:ln w="19050">
            <a:solidFill>
              <a:srgbClr val="CC0000"/>
            </a:solidFill>
            <a:round/>
            <a:headEnd/>
            <a:tailEnd/>
          </a:ln>
          <a:effectLst>
            <a:outerShdw dist="35921" dir="2700000" algn="ctr" rotWithShape="0">
              <a:srgbClr val="CC0000">
                <a:alpha val="50000"/>
              </a:srgb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600">
                <a:solidFill>
                  <a:srgbClr val="CC0000"/>
                </a:solidFill>
                <a:ea typeface="HGS創英角ｺﾞｼｯｸUB" panose="020B0900000000000000" pitchFamily="50" charset="-128"/>
              </a:rPr>
              <a:t>美術館</a:t>
            </a:r>
          </a:p>
        </p:txBody>
      </p:sp>
      <p:sp>
        <p:nvSpPr>
          <p:cNvPr id="5128" name="Line 91">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5129" name="Line 92">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5130" name="Rectangle 100"/>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rgbClr val="FFFFFF"/>
                </a:solidFill>
                <a:latin typeface="HG創英角ｺﾞｼｯｸUB" panose="020B0909000000000000" pitchFamily="49" charset="-128"/>
                <a:ea typeface="HG創英角ｺﾞｼｯｸUB" panose="020B0909000000000000" pitchFamily="49" charset="-128"/>
              </a:rPr>
              <a:t>1.</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暮らしの中の税</a:t>
            </a:r>
            <a:r>
              <a:rPr lang="ja-JP" altLang="en-US" sz="2400" dirty="0">
                <a:solidFill>
                  <a:srgbClr val="FFFFFF"/>
                </a:solidFill>
                <a:latin typeface="HG創英角ｺﾞｼｯｸUB" panose="020B0909000000000000" pitchFamily="49" charset="-128"/>
                <a:ea typeface="HG創英角ｺﾞｼｯｸUB" panose="020B0909000000000000" pitchFamily="49" charset="-128"/>
              </a:rPr>
              <a:t>②</a:t>
            </a:r>
          </a:p>
        </p:txBody>
      </p:sp>
      <p:sp>
        <p:nvSpPr>
          <p:cNvPr id="5131" name="Line 104">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5132" name="Line 105">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grpSp>
        <p:nvGrpSpPr>
          <p:cNvPr id="5133" name="Group 117"/>
          <p:cNvGrpSpPr>
            <a:grpSpLocks/>
          </p:cNvGrpSpPr>
          <p:nvPr/>
        </p:nvGrpSpPr>
        <p:grpSpPr bwMode="auto">
          <a:xfrm>
            <a:off x="1981200" y="2349500"/>
            <a:ext cx="457200" cy="541338"/>
            <a:chOff x="1248" y="1365"/>
            <a:chExt cx="288" cy="341"/>
          </a:xfrm>
        </p:grpSpPr>
        <p:sp>
          <p:nvSpPr>
            <p:cNvPr id="5154" name="AutoShape 107"/>
            <p:cNvSpPr>
              <a:spLocks noChangeArrowheads="1"/>
            </p:cNvSpPr>
            <p:nvPr/>
          </p:nvSpPr>
          <p:spPr bwMode="auto">
            <a:xfrm rot="5400000">
              <a:off x="1152" y="1466"/>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5155" name="AutoShape 108"/>
            <p:cNvSpPr>
              <a:spLocks noChangeArrowheads="1"/>
            </p:cNvSpPr>
            <p:nvPr/>
          </p:nvSpPr>
          <p:spPr bwMode="auto">
            <a:xfrm rot="5400000">
              <a:off x="1296" y="1461"/>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grpSp>
        <p:nvGrpSpPr>
          <p:cNvPr id="5134" name="Group 115"/>
          <p:cNvGrpSpPr>
            <a:grpSpLocks/>
          </p:cNvGrpSpPr>
          <p:nvPr/>
        </p:nvGrpSpPr>
        <p:grpSpPr bwMode="auto">
          <a:xfrm>
            <a:off x="1981200" y="3568700"/>
            <a:ext cx="457200" cy="534988"/>
            <a:chOff x="1248" y="2084"/>
            <a:chExt cx="288" cy="337"/>
          </a:xfrm>
        </p:grpSpPr>
        <p:sp>
          <p:nvSpPr>
            <p:cNvPr id="5152" name="AutoShape 109"/>
            <p:cNvSpPr>
              <a:spLocks noChangeArrowheads="1"/>
            </p:cNvSpPr>
            <p:nvPr/>
          </p:nvSpPr>
          <p:spPr bwMode="auto">
            <a:xfrm rot="5400000">
              <a:off x="1152" y="2180"/>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5153" name="AutoShape 110"/>
            <p:cNvSpPr>
              <a:spLocks noChangeArrowheads="1"/>
            </p:cNvSpPr>
            <p:nvPr/>
          </p:nvSpPr>
          <p:spPr bwMode="auto">
            <a:xfrm rot="5400000">
              <a:off x="1296" y="2181"/>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grpSp>
        <p:nvGrpSpPr>
          <p:cNvPr id="5135" name="Group 116"/>
          <p:cNvGrpSpPr>
            <a:grpSpLocks/>
          </p:cNvGrpSpPr>
          <p:nvPr/>
        </p:nvGrpSpPr>
        <p:grpSpPr bwMode="auto">
          <a:xfrm>
            <a:off x="1981200" y="4616450"/>
            <a:ext cx="457200" cy="534988"/>
            <a:chOff x="1248" y="2858"/>
            <a:chExt cx="288" cy="337"/>
          </a:xfrm>
        </p:grpSpPr>
        <p:sp>
          <p:nvSpPr>
            <p:cNvPr id="5150" name="AutoShape 111"/>
            <p:cNvSpPr>
              <a:spLocks noChangeArrowheads="1"/>
            </p:cNvSpPr>
            <p:nvPr/>
          </p:nvSpPr>
          <p:spPr bwMode="auto">
            <a:xfrm rot="5400000">
              <a:off x="1152" y="2954"/>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5151" name="AutoShape 112"/>
            <p:cNvSpPr>
              <a:spLocks noChangeArrowheads="1"/>
            </p:cNvSpPr>
            <p:nvPr/>
          </p:nvSpPr>
          <p:spPr bwMode="auto">
            <a:xfrm rot="5400000">
              <a:off x="1296" y="2955"/>
              <a:ext cx="336" cy="144"/>
            </a:xfrm>
            <a:prstGeom prst="triangle">
              <a:avLst>
                <a:gd name="adj" fmla="val 50000"/>
              </a:avLst>
            </a:prstGeom>
            <a:solidFill>
              <a:srgbClr val="CC0000"/>
            </a:solidFill>
            <a:ln>
              <a:noFill/>
            </a:ln>
            <a:effectLst>
              <a:outerShdw dist="35921" dir="2700000" algn="ctr" rotWithShape="0">
                <a:srgbClr val="CC0000">
                  <a:alpha val="50000"/>
                </a:srgb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grpSp>
      <p:sp>
        <p:nvSpPr>
          <p:cNvPr id="5136" name="AutoShape 125"/>
          <p:cNvSpPr>
            <a:spLocks noChangeArrowheads="1"/>
          </p:cNvSpPr>
          <p:nvPr/>
        </p:nvSpPr>
        <p:spPr bwMode="auto">
          <a:xfrm>
            <a:off x="684213" y="6027738"/>
            <a:ext cx="7775575" cy="762000"/>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5137" name="AutoShape 126"/>
          <p:cNvSpPr>
            <a:spLocks noChangeArrowheads="1"/>
          </p:cNvSpPr>
          <p:nvPr/>
        </p:nvSpPr>
        <p:spPr bwMode="auto">
          <a:xfrm>
            <a:off x="457200" y="5811838"/>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みんなで考えてみよう！</a:t>
            </a:r>
          </a:p>
        </p:txBody>
      </p:sp>
      <p:sp>
        <p:nvSpPr>
          <p:cNvPr id="29824" name="Rectangle 128"/>
          <p:cNvSpPr>
            <a:spLocks noChangeArrowheads="1"/>
          </p:cNvSpPr>
          <p:nvPr/>
        </p:nvSpPr>
        <p:spPr bwMode="auto">
          <a:xfrm>
            <a:off x="1084263" y="6284913"/>
            <a:ext cx="6943725" cy="312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9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なぜ無料で公共サービスを受けたり、公共施設が利用できるのだろう？</a:t>
            </a:r>
          </a:p>
        </p:txBody>
      </p:sp>
      <p:grpSp>
        <p:nvGrpSpPr>
          <p:cNvPr id="5" name="Group 134"/>
          <p:cNvGrpSpPr>
            <a:grpSpLocks/>
          </p:cNvGrpSpPr>
          <p:nvPr/>
        </p:nvGrpSpPr>
        <p:grpSpPr bwMode="auto">
          <a:xfrm>
            <a:off x="2771775" y="1947863"/>
            <a:ext cx="5618163" cy="1336675"/>
            <a:chOff x="1746" y="1227"/>
            <a:chExt cx="3539" cy="842"/>
          </a:xfrm>
        </p:grpSpPr>
        <p:sp>
          <p:nvSpPr>
            <p:cNvPr id="5148" name="Rectangle 80"/>
            <p:cNvSpPr>
              <a:spLocks noChangeArrowheads="1"/>
            </p:cNvSpPr>
            <p:nvPr/>
          </p:nvSpPr>
          <p:spPr bwMode="auto">
            <a:xfrm>
              <a:off x="1746" y="1462"/>
              <a:ext cx="2495"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dirty="0">
                  <a:latin typeface="ＭＳ ゴシック" panose="020B0609070205080204" pitchFamily="49" charset="-128"/>
                  <a:ea typeface="HGS創英角ｺﾞｼｯｸUB" panose="020B0900000000000000" pitchFamily="50" charset="-128"/>
                </a:rPr>
                <a:t>指定のごみ袋に入れて所定の日に出せば、</a:t>
              </a:r>
            </a:p>
            <a:p>
              <a:pPr eaLnBrk="1" hangingPunct="1">
                <a:lnSpc>
                  <a:spcPct val="120000"/>
                </a:lnSpc>
                <a:spcBef>
                  <a:spcPct val="0"/>
                </a:spcBef>
                <a:buFontTx/>
                <a:buNone/>
              </a:pPr>
              <a:r>
                <a:rPr lang="ja-JP" altLang="en-US" sz="1400" dirty="0">
                  <a:latin typeface="ＭＳ ゴシック" panose="020B0609070205080204" pitchFamily="49" charset="-128"/>
                  <a:ea typeface="HGS創英角ｺﾞｼｯｸUB" panose="020B0900000000000000" pitchFamily="50" charset="-128"/>
                </a:rPr>
                <a:t>ごみ収集車が無料で持っていってくれる。</a:t>
              </a:r>
            </a:p>
          </p:txBody>
        </p:sp>
        <p:pic>
          <p:nvPicPr>
            <p:cNvPr id="5149" name="Picture 12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69" y="1227"/>
              <a:ext cx="1316" cy="8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6" name="Group 135"/>
          <p:cNvGrpSpPr>
            <a:grpSpLocks/>
          </p:cNvGrpSpPr>
          <p:nvPr/>
        </p:nvGrpSpPr>
        <p:grpSpPr bwMode="auto">
          <a:xfrm>
            <a:off x="2771775" y="3136900"/>
            <a:ext cx="4921250" cy="1371600"/>
            <a:chOff x="1746" y="1976"/>
            <a:chExt cx="3100" cy="864"/>
          </a:xfrm>
        </p:grpSpPr>
        <p:sp>
          <p:nvSpPr>
            <p:cNvPr id="5146" name="Rectangle 81"/>
            <p:cNvSpPr>
              <a:spLocks noChangeArrowheads="1"/>
            </p:cNvSpPr>
            <p:nvPr/>
          </p:nvSpPr>
          <p:spPr bwMode="auto">
            <a:xfrm>
              <a:off x="1746" y="2301"/>
              <a:ext cx="276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a:latin typeface="ＭＳ ゴシック" panose="020B0609070205080204" pitchFamily="49" charset="-128"/>
                  <a:ea typeface="HGS創英角ｺﾞｼｯｸUB" panose="020B0900000000000000" pitchFamily="50" charset="-128"/>
                </a:rPr>
                <a:t>安全を守ってもらうのに、手数料は払わない。</a:t>
              </a:r>
            </a:p>
          </p:txBody>
        </p:sp>
        <p:pic>
          <p:nvPicPr>
            <p:cNvPr id="5147" name="Picture 130"/>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105" y="1976"/>
              <a:ext cx="741" cy="8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7" name="Group 136"/>
          <p:cNvGrpSpPr>
            <a:grpSpLocks/>
          </p:cNvGrpSpPr>
          <p:nvPr/>
        </p:nvGrpSpPr>
        <p:grpSpPr bwMode="auto">
          <a:xfrm>
            <a:off x="2760663" y="4468813"/>
            <a:ext cx="5267325" cy="1311275"/>
            <a:chOff x="1701" y="2818"/>
            <a:chExt cx="3318" cy="826"/>
          </a:xfrm>
        </p:grpSpPr>
        <p:sp>
          <p:nvSpPr>
            <p:cNvPr id="5144" name="Rectangle 82"/>
            <p:cNvSpPr>
              <a:spLocks noChangeArrowheads="1"/>
            </p:cNvSpPr>
            <p:nvPr/>
          </p:nvSpPr>
          <p:spPr bwMode="auto">
            <a:xfrm>
              <a:off x="1701" y="2954"/>
              <a:ext cx="2657"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a:latin typeface="ShinGo-regular-Identity-H" charset="-128"/>
                  <a:ea typeface="HGS創英角ｺﾞｼｯｸUB" panose="020B0900000000000000" pitchFamily="50" charset="-128"/>
                </a:rPr>
                <a:t>みんなが利用でき、有意義な生活を送れる。</a:t>
              </a:r>
            </a:p>
          </p:txBody>
        </p:sp>
        <p:pic>
          <p:nvPicPr>
            <p:cNvPr id="5145" name="Picture 131"/>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05" y="2818"/>
              <a:ext cx="914" cy="8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9833" name="Picture 13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22300" y="5538788"/>
            <a:ext cx="414338"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43" name="Picture 13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32563" y="7778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p:cTn id="13" dur="500" fill="hold"/>
                                        <p:tgtEl>
                                          <p:spTgt spid="6"/>
                                        </p:tgtEl>
                                        <p:attrNameLst>
                                          <p:attrName>ppt_w</p:attrName>
                                        </p:attrNameLst>
                                      </p:cBhvr>
                                      <p:tavLst>
                                        <p:tav tm="0">
                                          <p:val>
                                            <p:fltVal val="0"/>
                                          </p:val>
                                        </p:tav>
                                        <p:tav tm="100000">
                                          <p:val>
                                            <p:strVal val="#ppt_w"/>
                                          </p:val>
                                        </p:tav>
                                      </p:tavLst>
                                    </p:anim>
                                    <p:anim calcmode="lin" valueType="num">
                                      <p:cBhvr>
                                        <p:cTn id="14" dur="500" fill="hold"/>
                                        <p:tgtEl>
                                          <p:spTgt spid="6"/>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grpId="0" nodeType="clickEffect">
                                  <p:stCondLst>
                                    <p:cond delay="0"/>
                                  </p:stCondLst>
                                  <p:childTnLst>
                                    <p:set>
                                      <p:cBhvr>
                                        <p:cTn id="24" dur="1" fill="hold">
                                          <p:stCondLst>
                                            <p:cond delay="0"/>
                                          </p:stCondLst>
                                        </p:cTn>
                                        <p:tgtEl>
                                          <p:spTgt spid="29824"/>
                                        </p:tgtEl>
                                        <p:attrNameLst>
                                          <p:attrName>style.visibility</p:attrName>
                                        </p:attrNameLst>
                                      </p:cBhvr>
                                      <p:to>
                                        <p:strVal val="visible"/>
                                      </p:to>
                                    </p:set>
                                    <p:anim calcmode="lin" valueType="num">
                                      <p:cBhvr>
                                        <p:cTn id="25" dur="500" fill="hold"/>
                                        <p:tgtEl>
                                          <p:spTgt spid="29824"/>
                                        </p:tgtEl>
                                        <p:attrNameLst>
                                          <p:attrName>ppt_w</p:attrName>
                                        </p:attrNameLst>
                                      </p:cBhvr>
                                      <p:tavLst>
                                        <p:tav tm="0">
                                          <p:val>
                                            <p:fltVal val="0"/>
                                          </p:val>
                                        </p:tav>
                                        <p:tav tm="100000">
                                          <p:val>
                                            <p:strVal val="#ppt_w"/>
                                          </p:val>
                                        </p:tav>
                                      </p:tavLst>
                                    </p:anim>
                                    <p:anim calcmode="lin" valueType="num">
                                      <p:cBhvr>
                                        <p:cTn id="26" dur="500" fill="hold"/>
                                        <p:tgtEl>
                                          <p:spTgt spid="29824"/>
                                        </p:tgtEl>
                                        <p:attrNameLst>
                                          <p:attrName>ppt_h</p:attrName>
                                        </p:attrNameLst>
                                      </p:cBhvr>
                                      <p:tavLst>
                                        <p:tav tm="0">
                                          <p:val>
                                            <p:fltVal val="0"/>
                                          </p:val>
                                        </p:tav>
                                        <p:tav tm="100000">
                                          <p:val>
                                            <p:strVal val="#ppt_h"/>
                                          </p:val>
                                        </p:tav>
                                      </p:tavLst>
                                    </p:anim>
                                  </p:childTnLst>
                                </p:cTn>
                              </p:par>
                              <p:par>
                                <p:cTn id="27" presetID="6" presetClass="emph" presetSubtype="0" repeatCount="indefinite" fill="hold" nodeType="withEffect">
                                  <p:stCondLst>
                                    <p:cond delay="0"/>
                                  </p:stCondLst>
                                  <p:childTnLst>
                                    <p:animScale>
                                      <p:cBhvr>
                                        <p:cTn id="28" dur="500" fill="hold"/>
                                        <p:tgtEl>
                                          <p:spTgt spid="29833"/>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824"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140"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Rectangle 98"/>
          <p:cNvSpPr>
            <a:spLocks noChangeArrowheads="1"/>
          </p:cNvSpPr>
          <p:nvPr/>
        </p:nvSpPr>
        <p:spPr bwMode="auto">
          <a:xfrm>
            <a:off x="395288" y="838200"/>
            <a:ext cx="7953375" cy="423863"/>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「公共サービス」や「公共施設」を提供するためには、たくさんの費用がかかります。</a:t>
            </a:r>
          </a:p>
        </p:txBody>
      </p:sp>
      <p:sp>
        <p:nvSpPr>
          <p:cNvPr id="57441" name="Rectangle 97"/>
          <p:cNvSpPr>
            <a:spLocks noChangeArrowheads="1"/>
          </p:cNvSpPr>
          <p:nvPr/>
        </p:nvSpPr>
        <p:spPr bwMode="auto">
          <a:xfrm>
            <a:off x="1811338" y="5813425"/>
            <a:ext cx="549275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latin typeface="HGS創英角ﾎﾟｯﾌﾟ体" panose="040B0A00000000000000" pitchFamily="50" charset="-128"/>
                <a:ea typeface="HGS創英角ﾎﾟｯﾌﾟ体" panose="040B0A00000000000000" pitchFamily="50" charset="-128"/>
              </a:rPr>
              <a:t>「公共サービス」などの利用料を徴収できないとすれば、</a:t>
            </a:r>
            <a:endParaRPr lang="ja-JP" altLang="en-US" sz="1600">
              <a:solidFill>
                <a:schemeClr val="folHlink"/>
              </a:solidFill>
              <a:latin typeface="HGS創英角ﾎﾟｯﾌﾟ体" panose="040B0A00000000000000" pitchFamily="50" charset="-128"/>
              <a:ea typeface="HGS創英角ﾎﾟｯﾌﾟ体" panose="040B0A00000000000000" pitchFamily="50" charset="-128"/>
            </a:endParaRPr>
          </a:p>
          <a:p>
            <a:pPr eaLnBrk="1" hangingPunct="1">
              <a:lnSpc>
                <a:spcPct val="120000"/>
              </a:lnSpc>
              <a:spcBef>
                <a:spcPct val="0"/>
              </a:spcBef>
              <a:buFontTx/>
              <a:buNone/>
            </a:pPr>
            <a:r>
              <a:rPr lang="ja-JP" altLang="en-US" sz="1600">
                <a:latin typeface="HGS創英角ﾎﾟｯﾌﾟ体" panose="040B0A00000000000000" pitchFamily="50" charset="-128"/>
                <a:ea typeface="HGS創英角ﾎﾟｯﾌﾟ体" panose="040B0A00000000000000" pitchFamily="50" charset="-128"/>
              </a:rPr>
              <a:t>これらの費用はどうやってまかなうのだろう？</a:t>
            </a:r>
          </a:p>
        </p:txBody>
      </p:sp>
      <p:sp>
        <p:nvSpPr>
          <p:cNvPr id="6149" name="Rectangle 10"/>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3</a:t>
            </a:r>
          </a:p>
        </p:txBody>
      </p:sp>
      <p:sp>
        <p:nvSpPr>
          <p:cNvPr id="6150" name="Line 83">
            <a:hlinkClick r:id="" action="ppaction://hlinkshowjump?jump=previousslide"/>
          </p:cNvPr>
          <p:cNvSpPr>
            <a:spLocks noChangeShapeType="1"/>
          </p:cNvSpPr>
          <p:nvPr/>
        </p:nvSpPr>
        <p:spPr bwMode="auto">
          <a:xfrm>
            <a:off x="8458200" y="228600"/>
            <a:ext cx="228600" cy="0"/>
          </a:xfrm>
          <a:prstGeom prst="line">
            <a:avLst/>
          </a:prstGeom>
          <a:noFill/>
          <a:ln w="50800">
            <a:solidFill>
              <a:schemeClr val="accent1"/>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6151" name="Line 84">
            <a:hlinkClick r:id="" action="ppaction://hlinkshowjump?jump=nextslide"/>
          </p:cNvPr>
          <p:cNvSpPr>
            <a:spLocks noChangeShapeType="1"/>
          </p:cNvSpPr>
          <p:nvPr/>
        </p:nvSpPr>
        <p:spPr bwMode="auto">
          <a:xfrm>
            <a:off x="8763000" y="228600"/>
            <a:ext cx="228600" cy="0"/>
          </a:xfrm>
          <a:prstGeom prst="line">
            <a:avLst/>
          </a:prstGeom>
          <a:noFill/>
          <a:ln w="50800">
            <a:solidFill>
              <a:schemeClr val="accent1"/>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6152" name="Rectangle 85"/>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rgbClr val="FFFFFF"/>
                </a:solidFill>
                <a:latin typeface="HG創英角ｺﾞｼｯｸUB" panose="020B0909000000000000" pitchFamily="49" charset="-128"/>
                <a:ea typeface="HG創英角ｺﾞｼｯｸUB" panose="020B0909000000000000" pitchFamily="49" charset="-128"/>
              </a:rPr>
              <a:t>1.</a:t>
            </a:r>
            <a:r>
              <a:rPr lang="ja-JP" altLang="en-US" sz="2400" dirty="0">
                <a:solidFill>
                  <a:schemeClr val="bg1"/>
                </a:solidFill>
                <a:latin typeface="HGS創英角ｺﾞｼｯｸUB" panose="020B0900000000000000" pitchFamily="50" charset="-128"/>
                <a:ea typeface="HGS創英角ｺﾞｼｯｸUB" panose="020B0900000000000000" pitchFamily="50" charset="-128"/>
              </a:rPr>
              <a:t>暮らしの中の税③</a:t>
            </a:r>
          </a:p>
        </p:txBody>
      </p:sp>
      <p:sp>
        <p:nvSpPr>
          <p:cNvPr id="6153" name="AutoShape 93"/>
          <p:cNvSpPr>
            <a:spLocks noChangeArrowheads="1"/>
          </p:cNvSpPr>
          <p:nvPr/>
        </p:nvSpPr>
        <p:spPr bwMode="auto">
          <a:xfrm>
            <a:off x="684213" y="5597525"/>
            <a:ext cx="7775575" cy="1055688"/>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6154" name="AutoShape 94"/>
          <p:cNvSpPr>
            <a:spLocks noChangeArrowheads="1"/>
          </p:cNvSpPr>
          <p:nvPr/>
        </p:nvSpPr>
        <p:spPr bwMode="auto">
          <a:xfrm>
            <a:off x="457200" y="5380038"/>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みんなで考えてみよう！</a:t>
            </a:r>
          </a:p>
        </p:txBody>
      </p:sp>
      <p:pic>
        <p:nvPicPr>
          <p:cNvPr id="57445" name="Picture 10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2300" y="5100638"/>
            <a:ext cx="414338" cy="5921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6" name="Picture 10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118475" y="6381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7" name="AutoShape 120"/>
          <p:cNvSpPr>
            <a:spLocks noChangeArrowheads="1"/>
          </p:cNvSpPr>
          <p:nvPr/>
        </p:nvSpPr>
        <p:spPr bwMode="auto">
          <a:xfrm>
            <a:off x="1676400" y="2535238"/>
            <a:ext cx="2057400" cy="1981200"/>
          </a:xfrm>
          <a:prstGeom prst="flowChartConnector">
            <a:avLst/>
          </a:prstGeom>
          <a:solidFill>
            <a:srgbClr val="FFFFCC"/>
          </a:solidFill>
          <a:ln w="38100">
            <a:solidFill>
              <a:srgbClr val="CC0000"/>
            </a:solidFill>
            <a:round/>
            <a:headEnd/>
            <a:tailEnd/>
          </a:ln>
          <a:effectLst>
            <a:outerShdw dist="53882" dir="2700000" algn="ctr" rotWithShape="0">
              <a:srgbClr val="FF6600">
                <a:alpha val="50000"/>
              </a:srgb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6158" name="Rectangle 121"/>
          <p:cNvSpPr>
            <a:spLocks noChangeArrowheads="1"/>
          </p:cNvSpPr>
          <p:nvPr/>
        </p:nvSpPr>
        <p:spPr bwMode="auto">
          <a:xfrm>
            <a:off x="1600200" y="3357563"/>
            <a:ext cx="220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600">
                <a:solidFill>
                  <a:srgbClr val="CC0000"/>
                </a:solidFill>
                <a:latin typeface="HGS創英角ｺﾞｼｯｸUB" panose="020B0900000000000000" pitchFamily="50" charset="-128"/>
                <a:ea typeface="HGS創英角ｺﾞｼｯｸUB" panose="020B0900000000000000" pitchFamily="50" charset="-128"/>
              </a:rPr>
              <a:t>公共サービス</a:t>
            </a:r>
          </a:p>
        </p:txBody>
      </p:sp>
      <p:sp>
        <p:nvSpPr>
          <p:cNvPr id="6159" name="AutoShape 122"/>
          <p:cNvSpPr>
            <a:spLocks noChangeArrowheads="1"/>
          </p:cNvSpPr>
          <p:nvPr/>
        </p:nvSpPr>
        <p:spPr bwMode="auto">
          <a:xfrm>
            <a:off x="5257800" y="2535238"/>
            <a:ext cx="2057400" cy="1981200"/>
          </a:xfrm>
          <a:prstGeom prst="flowChartConnector">
            <a:avLst/>
          </a:prstGeom>
          <a:solidFill>
            <a:srgbClr val="FFFFCC"/>
          </a:solidFill>
          <a:ln w="38100">
            <a:solidFill>
              <a:srgbClr val="CC0000"/>
            </a:solidFill>
            <a:round/>
            <a:headEnd/>
            <a:tailEnd/>
          </a:ln>
          <a:effectLst>
            <a:outerShdw dist="53882" dir="2700000" algn="ctr" rotWithShape="0">
              <a:srgbClr val="FF6600">
                <a:alpha val="50000"/>
              </a:srgbClr>
            </a:outerShdw>
          </a:effec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6160" name="Rectangle 123"/>
          <p:cNvSpPr>
            <a:spLocks noChangeArrowheads="1"/>
          </p:cNvSpPr>
          <p:nvPr/>
        </p:nvSpPr>
        <p:spPr bwMode="auto">
          <a:xfrm>
            <a:off x="5181600" y="3357563"/>
            <a:ext cx="22098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600">
                <a:solidFill>
                  <a:srgbClr val="CC0000"/>
                </a:solidFill>
                <a:latin typeface="HGS創英角ｺﾞｼｯｸUB" panose="020B0900000000000000" pitchFamily="50" charset="-128"/>
                <a:ea typeface="HGS創英角ｺﾞｼｯｸUB" panose="020B0900000000000000" pitchFamily="50" charset="-128"/>
              </a:rPr>
              <a:t>公共施設</a:t>
            </a:r>
          </a:p>
        </p:txBody>
      </p:sp>
      <p:grpSp>
        <p:nvGrpSpPr>
          <p:cNvPr id="2" name="Group 139"/>
          <p:cNvGrpSpPr>
            <a:grpSpLocks/>
          </p:cNvGrpSpPr>
          <p:nvPr/>
        </p:nvGrpSpPr>
        <p:grpSpPr bwMode="auto">
          <a:xfrm>
            <a:off x="190500" y="1630363"/>
            <a:ext cx="4125913" cy="3168650"/>
            <a:chOff x="120" y="1027"/>
            <a:chExt cx="2599" cy="1996"/>
          </a:xfrm>
        </p:grpSpPr>
        <p:sp>
          <p:nvSpPr>
            <p:cNvPr id="6166" name="Rectangle 125"/>
            <p:cNvSpPr>
              <a:spLocks noChangeArrowheads="1"/>
            </p:cNvSpPr>
            <p:nvPr/>
          </p:nvSpPr>
          <p:spPr bwMode="auto">
            <a:xfrm>
              <a:off x="1519" y="2387"/>
              <a:ext cx="1200" cy="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dirty="0">
                  <a:latin typeface="HG創英角ﾎﾟｯﾌﾟ体" panose="040B0A09000000000000" pitchFamily="49" charset="-128"/>
                  <a:ea typeface="HG創英角ﾎﾟｯﾌﾟ体" panose="040B0A09000000000000" pitchFamily="49" charset="-128"/>
                </a:rPr>
                <a:t>警察、消防、</a:t>
              </a:r>
            </a:p>
            <a:p>
              <a:pPr eaLnBrk="1" hangingPunct="1">
                <a:lnSpc>
                  <a:spcPct val="120000"/>
                </a:lnSpc>
                <a:spcBef>
                  <a:spcPct val="0"/>
                </a:spcBef>
                <a:buFontTx/>
                <a:buNone/>
              </a:pPr>
              <a:r>
                <a:rPr lang="ja-JP" altLang="en-US" sz="1400" dirty="0">
                  <a:latin typeface="HG創英角ﾎﾟｯﾌﾟ体" panose="040B0A09000000000000" pitchFamily="49" charset="-128"/>
                  <a:ea typeface="HG創英角ﾎﾟｯﾌﾟ体" panose="040B0A09000000000000" pitchFamily="49" charset="-128"/>
                </a:rPr>
                <a:t>ごみ収集、福祉など</a:t>
              </a:r>
            </a:p>
          </p:txBody>
        </p:sp>
        <p:pic>
          <p:nvPicPr>
            <p:cNvPr id="6167" name="Picture 13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8" y="1027"/>
              <a:ext cx="825" cy="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8" name="Picture 13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20" y="1164"/>
              <a:ext cx="1376" cy="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9" name="Picture 13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5" y="2018"/>
              <a:ext cx="991" cy="10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 name="Group 138"/>
          <p:cNvGrpSpPr>
            <a:grpSpLocks/>
          </p:cNvGrpSpPr>
          <p:nvPr/>
        </p:nvGrpSpPr>
        <p:grpSpPr bwMode="auto">
          <a:xfrm>
            <a:off x="4572000" y="1770063"/>
            <a:ext cx="3933825" cy="3189287"/>
            <a:chOff x="2880" y="1115"/>
            <a:chExt cx="2478" cy="2009"/>
          </a:xfrm>
        </p:grpSpPr>
        <p:sp>
          <p:nvSpPr>
            <p:cNvPr id="6163" name="Rectangle 130"/>
            <p:cNvSpPr>
              <a:spLocks noChangeArrowheads="1"/>
            </p:cNvSpPr>
            <p:nvPr/>
          </p:nvSpPr>
          <p:spPr bwMode="auto">
            <a:xfrm>
              <a:off x="4014" y="2432"/>
              <a:ext cx="1344" cy="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400">
                  <a:latin typeface="HG創英角ﾎﾟｯﾌﾟ体" panose="040B0A09000000000000" pitchFamily="49" charset="-128"/>
                  <a:ea typeface="HG創英角ﾎﾟｯﾌﾟ体" panose="040B0A09000000000000" pitchFamily="49" charset="-128"/>
                </a:rPr>
                <a:t>学校、公園、道路など</a:t>
              </a:r>
            </a:p>
          </p:txBody>
        </p:sp>
        <p:pic>
          <p:nvPicPr>
            <p:cNvPr id="6164" name="Picture 13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830" y="1115"/>
              <a:ext cx="1229" cy="9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65" name="Picture 137"/>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880" y="2291"/>
              <a:ext cx="1090" cy="8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3" presetClass="entr" presetSubtype="16"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ppt_w</p:attrName>
                                        </p:attrNameLst>
                                      </p:cBhvr>
                                      <p:tavLst>
                                        <p:tav tm="0">
                                          <p:val>
                                            <p:fltVal val="0"/>
                                          </p:val>
                                        </p:tav>
                                        <p:tav tm="100000">
                                          <p:val>
                                            <p:strVal val="#ppt_w"/>
                                          </p:val>
                                        </p:tav>
                                      </p:tavLst>
                                    </p:anim>
                                    <p:anim calcmode="lin" valueType="num">
                                      <p:cBhvr>
                                        <p:cTn id="14"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3" presetClass="entr" presetSubtype="16" fill="hold" grpId="0" nodeType="clickEffect">
                                  <p:stCondLst>
                                    <p:cond delay="0"/>
                                  </p:stCondLst>
                                  <p:childTnLst>
                                    <p:set>
                                      <p:cBhvr>
                                        <p:cTn id="18" dur="1" fill="hold">
                                          <p:stCondLst>
                                            <p:cond delay="0"/>
                                          </p:stCondLst>
                                        </p:cTn>
                                        <p:tgtEl>
                                          <p:spTgt spid="57441"/>
                                        </p:tgtEl>
                                        <p:attrNameLst>
                                          <p:attrName>style.visibility</p:attrName>
                                        </p:attrNameLst>
                                      </p:cBhvr>
                                      <p:to>
                                        <p:strVal val="visible"/>
                                      </p:to>
                                    </p:set>
                                    <p:anim calcmode="lin" valueType="num">
                                      <p:cBhvr>
                                        <p:cTn id="19" dur="500" fill="hold"/>
                                        <p:tgtEl>
                                          <p:spTgt spid="57441"/>
                                        </p:tgtEl>
                                        <p:attrNameLst>
                                          <p:attrName>ppt_w</p:attrName>
                                        </p:attrNameLst>
                                      </p:cBhvr>
                                      <p:tavLst>
                                        <p:tav tm="0">
                                          <p:val>
                                            <p:fltVal val="0"/>
                                          </p:val>
                                        </p:tav>
                                        <p:tav tm="100000">
                                          <p:val>
                                            <p:strVal val="#ppt_w"/>
                                          </p:val>
                                        </p:tav>
                                      </p:tavLst>
                                    </p:anim>
                                    <p:anim calcmode="lin" valueType="num">
                                      <p:cBhvr>
                                        <p:cTn id="20" dur="500" fill="hold"/>
                                        <p:tgtEl>
                                          <p:spTgt spid="57441"/>
                                        </p:tgtEl>
                                        <p:attrNameLst>
                                          <p:attrName>ppt_h</p:attrName>
                                        </p:attrNameLst>
                                      </p:cBhvr>
                                      <p:tavLst>
                                        <p:tav tm="0">
                                          <p:val>
                                            <p:fltVal val="0"/>
                                          </p:val>
                                        </p:tav>
                                        <p:tav tm="100000">
                                          <p:val>
                                            <p:strVal val="#ppt_h"/>
                                          </p:val>
                                        </p:tav>
                                      </p:tavLst>
                                    </p:anim>
                                  </p:childTnLst>
                                </p:cTn>
                              </p:par>
                              <p:par>
                                <p:cTn id="21" presetID="6" presetClass="emph" presetSubtype="0" repeatCount="indefinite" fill="hold" nodeType="withEffect">
                                  <p:stCondLst>
                                    <p:cond delay="0"/>
                                  </p:stCondLst>
                                  <p:childTnLst>
                                    <p:animScale>
                                      <p:cBhvr>
                                        <p:cTn id="22" dur="500" fill="hold"/>
                                        <p:tgtEl>
                                          <p:spTgt spid="57445"/>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441"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38" descr="高校の帯"/>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1" name="Picture 3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349875" y="617538"/>
            <a:ext cx="1443038"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2" name="AutoShape 2"/>
          <p:cNvSpPr>
            <a:spLocks noChangeArrowheads="1"/>
          </p:cNvSpPr>
          <p:nvPr/>
        </p:nvSpPr>
        <p:spPr bwMode="auto">
          <a:xfrm>
            <a:off x="684213" y="2455863"/>
            <a:ext cx="7775575" cy="790575"/>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7173" name="AutoShape 32"/>
          <p:cNvSpPr>
            <a:spLocks noChangeArrowheads="1"/>
          </p:cNvSpPr>
          <p:nvPr/>
        </p:nvSpPr>
        <p:spPr bwMode="auto">
          <a:xfrm>
            <a:off x="385763" y="2276475"/>
            <a:ext cx="3106737"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みんなで議論してみよう！</a:t>
            </a:r>
          </a:p>
        </p:txBody>
      </p:sp>
      <p:pic>
        <p:nvPicPr>
          <p:cNvPr id="80931" name="Picture 3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22275" y="2108200"/>
            <a:ext cx="496888" cy="439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5" name="Rectangle 3"/>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4</a:t>
            </a:r>
          </a:p>
        </p:txBody>
      </p:sp>
      <p:sp>
        <p:nvSpPr>
          <p:cNvPr id="80900" name="Rectangle 4"/>
          <p:cNvSpPr>
            <a:spLocks noChangeArrowheads="1"/>
          </p:cNvSpPr>
          <p:nvPr/>
        </p:nvSpPr>
        <p:spPr bwMode="auto">
          <a:xfrm>
            <a:off x="1930400" y="2671763"/>
            <a:ext cx="5638800" cy="385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みんなで議論しながら、考えをまとめてみよう。</a:t>
            </a:r>
          </a:p>
        </p:txBody>
      </p:sp>
      <p:sp>
        <p:nvSpPr>
          <p:cNvPr id="80901" name="Rectangle 5"/>
          <p:cNvSpPr>
            <a:spLocks noChangeArrowheads="1"/>
          </p:cNvSpPr>
          <p:nvPr/>
        </p:nvSpPr>
        <p:spPr bwMode="auto">
          <a:xfrm>
            <a:off x="1042988" y="6140450"/>
            <a:ext cx="7010400" cy="385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この言葉の意味についても、みんなで議論してみよう。</a:t>
            </a:r>
          </a:p>
        </p:txBody>
      </p:sp>
      <p:sp>
        <p:nvSpPr>
          <p:cNvPr id="7178" name="Rectangle 7"/>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1.</a:t>
            </a:r>
            <a:r>
              <a:rPr lang="ja-JP" altLang="en-US" sz="2400" dirty="0">
                <a:solidFill>
                  <a:schemeClr val="bg1"/>
                </a:solidFill>
                <a:latin typeface="HGS創英角ｺﾞｼｯｸUB" panose="020B0900000000000000" pitchFamily="50" charset="-128"/>
                <a:ea typeface="HGS創英角ｺﾞｼｯｸUB" panose="020B0900000000000000" pitchFamily="50" charset="-128"/>
              </a:rPr>
              <a:t>暮らしの中の税</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④</a:t>
            </a:r>
          </a:p>
        </p:txBody>
      </p:sp>
      <p:sp>
        <p:nvSpPr>
          <p:cNvPr id="7179" name="Line 8">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7180" name="Line 9">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grpSp>
        <p:nvGrpSpPr>
          <p:cNvPr id="2" name="Group 10"/>
          <p:cNvGrpSpPr>
            <a:grpSpLocks/>
          </p:cNvGrpSpPr>
          <p:nvPr/>
        </p:nvGrpSpPr>
        <p:grpSpPr bwMode="auto">
          <a:xfrm>
            <a:off x="1635125" y="3328988"/>
            <a:ext cx="5862638" cy="2409825"/>
            <a:chOff x="1103" y="2097"/>
            <a:chExt cx="3565" cy="1518"/>
          </a:xfrm>
        </p:grpSpPr>
        <p:pic>
          <p:nvPicPr>
            <p:cNvPr id="7187" name="Picture 11"/>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161" y="2097"/>
              <a:ext cx="3505" cy="1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88" name="Text Box 12"/>
            <p:cNvSpPr txBox="1">
              <a:spLocks noChangeArrowheads="1"/>
            </p:cNvSpPr>
            <p:nvPr/>
          </p:nvSpPr>
          <p:spPr bwMode="auto">
            <a:xfrm>
              <a:off x="1103" y="2418"/>
              <a:ext cx="3565" cy="7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50000"/>
                </a:lnSpc>
                <a:spcBef>
                  <a:spcPct val="0"/>
                </a:spcBef>
                <a:buFontTx/>
                <a:buNone/>
              </a:pPr>
              <a:r>
                <a:rPr lang="ja-JP" altLang="en-US" sz="1600" dirty="0">
                  <a:solidFill>
                    <a:schemeClr val="bg1"/>
                  </a:solidFill>
                  <a:latin typeface="HGP創英角ｺﾞｼｯｸUB" panose="020B0900000000000000" pitchFamily="50" charset="-128"/>
                  <a:ea typeface="HGP創英角ｺﾞｼｯｸUB" panose="020B0900000000000000" pitchFamily="50" charset="-128"/>
                </a:rPr>
                <a:t>「租税は文明社会の対価である」　</a:t>
              </a:r>
            </a:p>
            <a:p>
              <a:pPr algn="ctr" eaLnBrk="1" hangingPunct="1">
                <a:lnSpc>
                  <a:spcPct val="150000"/>
                </a:lnSpc>
                <a:spcBef>
                  <a:spcPct val="0"/>
                </a:spcBef>
                <a:buFontTx/>
                <a:buNone/>
              </a:pPr>
              <a:r>
                <a:rPr lang="ja-JP" altLang="en-US" sz="1600" dirty="0">
                  <a:solidFill>
                    <a:schemeClr val="bg1"/>
                  </a:solidFill>
                  <a:latin typeface="HGP創英角ｺﾞｼｯｸUB" panose="020B0900000000000000" pitchFamily="50" charset="-128"/>
                  <a:ea typeface="HGP創英角ｺﾞｼｯｸUB" panose="020B0900000000000000" pitchFamily="50" charset="-128"/>
                </a:rPr>
                <a:t>オリバー・ウェンデル・ホームズ</a:t>
              </a:r>
            </a:p>
            <a:p>
              <a:pPr algn="ctr" eaLnBrk="1" hangingPunct="1">
                <a:lnSpc>
                  <a:spcPct val="150000"/>
                </a:lnSpc>
                <a:spcBef>
                  <a:spcPct val="0"/>
                </a:spcBef>
                <a:buFontTx/>
                <a:buNone/>
              </a:pPr>
              <a:r>
                <a:rPr lang="ja-JP" altLang="ja-JP" sz="1600" b="1" dirty="0">
                  <a:solidFill>
                    <a:schemeClr val="bg1"/>
                  </a:solidFill>
                  <a:latin typeface="Century" panose="02040604050505020304" pitchFamily="18" charset="0"/>
                </a:rPr>
                <a:t>“Taxes are what we pay for a civilized society</a:t>
              </a:r>
              <a:r>
                <a:rPr lang="en-US" altLang="ja-JP" sz="1600" b="1" dirty="0">
                  <a:solidFill>
                    <a:schemeClr val="bg1"/>
                  </a:solidFill>
                  <a:latin typeface="Century" panose="02040604050505020304" pitchFamily="18" charset="0"/>
                </a:rPr>
                <a:t>.”</a:t>
              </a:r>
            </a:p>
          </p:txBody>
        </p:sp>
      </p:grpSp>
      <p:pic>
        <p:nvPicPr>
          <p:cNvPr id="80911" name="Picture 15"/>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42988" y="777875"/>
            <a:ext cx="4181475" cy="1381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0912" name="Rectangle 16"/>
          <p:cNvSpPr>
            <a:spLocks noChangeArrowheads="1"/>
          </p:cNvSpPr>
          <p:nvPr/>
        </p:nvSpPr>
        <p:spPr bwMode="auto">
          <a:xfrm>
            <a:off x="1500188" y="1127125"/>
            <a:ext cx="3800475"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「税金」ってなんだろう？　</a:t>
            </a:r>
          </a:p>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なぜ、「税金」が必要なのだろう？</a:t>
            </a:r>
          </a:p>
        </p:txBody>
      </p:sp>
      <p:sp>
        <p:nvSpPr>
          <p:cNvPr id="7184" name="AutoShape 18"/>
          <p:cNvSpPr>
            <a:spLocks noChangeArrowheads="1"/>
          </p:cNvSpPr>
          <p:nvPr/>
        </p:nvSpPr>
        <p:spPr bwMode="auto">
          <a:xfrm>
            <a:off x="684213" y="5924550"/>
            <a:ext cx="7775575" cy="790575"/>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7185" name="AutoShape 31"/>
          <p:cNvSpPr>
            <a:spLocks noChangeArrowheads="1"/>
          </p:cNvSpPr>
          <p:nvPr/>
        </p:nvSpPr>
        <p:spPr bwMode="auto">
          <a:xfrm>
            <a:off x="457200" y="5734050"/>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みんなで議論してみよう！</a:t>
            </a:r>
          </a:p>
        </p:txBody>
      </p:sp>
      <p:pic>
        <p:nvPicPr>
          <p:cNvPr id="80932" name="Picture 36"/>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013" y="5564188"/>
            <a:ext cx="49688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0912"/>
                                        </p:tgtEl>
                                        <p:attrNameLst>
                                          <p:attrName>style.visibility</p:attrName>
                                        </p:attrNameLst>
                                      </p:cBhvr>
                                      <p:to>
                                        <p:strVal val="visible"/>
                                      </p:to>
                                    </p:set>
                                    <p:anim calcmode="lin" valueType="num">
                                      <p:cBhvr>
                                        <p:cTn id="7" dur="500" fill="hold"/>
                                        <p:tgtEl>
                                          <p:spTgt spid="80912"/>
                                        </p:tgtEl>
                                        <p:attrNameLst>
                                          <p:attrName>ppt_w</p:attrName>
                                        </p:attrNameLst>
                                      </p:cBhvr>
                                      <p:tavLst>
                                        <p:tav tm="0">
                                          <p:val>
                                            <p:fltVal val="0"/>
                                          </p:val>
                                        </p:tav>
                                        <p:tav tm="100000">
                                          <p:val>
                                            <p:strVal val="#ppt_w"/>
                                          </p:val>
                                        </p:tav>
                                      </p:tavLst>
                                    </p:anim>
                                    <p:anim calcmode="lin" valueType="num">
                                      <p:cBhvr>
                                        <p:cTn id="8" dur="500" fill="hold"/>
                                        <p:tgtEl>
                                          <p:spTgt spid="80912"/>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80911"/>
                                        </p:tgtEl>
                                        <p:attrNameLst>
                                          <p:attrName>style.visibility</p:attrName>
                                        </p:attrNameLst>
                                      </p:cBhvr>
                                      <p:to>
                                        <p:strVal val="visible"/>
                                      </p:to>
                                    </p:set>
                                    <p:anim calcmode="lin" valueType="num">
                                      <p:cBhvr>
                                        <p:cTn id="11" dur="500" fill="hold"/>
                                        <p:tgtEl>
                                          <p:spTgt spid="80911"/>
                                        </p:tgtEl>
                                        <p:attrNameLst>
                                          <p:attrName>ppt_w</p:attrName>
                                        </p:attrNameLst>
                                      </p:cBhvr>
                                      <p:tavLst>
                                        <p:tav tm="0">
                                          <p:val>
                                            <p:fltVal val="0"/>
                                          </p:val>
                                        </p:tav>
                                        <p:tav tm="100000">
                                          <p:val>
                                            <p:strVal val="#ppt_w"/>
                                          </p:val>
                                        </p:tav>
                                      </p:tavLst>
                                    </p:anim>
                                    <p:anim calcmode="lin" valueType="num">
                                      <p:cBhvr>
                                        <p:cTn id="12" dur="500" fill="hold"/>
                                        <p:tgtEl>
                                          <p:spTgt spid="80911"/>
                                        </p:tgtEl>
                                        <p:attrNameLst>
                                          <p:attrName>ppt_h</p:attrName>
                                        </p:attrNameLst>
                                      </p:cBhvr>
                                      <p:tavLst>
                                        <p:tav tm="0">
                                          <p:val>
                                            <p:fltVal val="0"/>
                                          </p:val>
                                        </p:tav>
                                        <p:tav tm="100000">
                                          <p:val>
                                            <p:strVal val="#ppt_h"/>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3" presetClass="entr" presetSubtype="16" fill="hold" nodeType="clickEffect">
                                  <p:stCondLst>
                                    <p:cond delay="0"/>
                                  </p:stCondLst>
                                  <p:childTnLst>
                                    <p:set>
                                      <p:cBhvr>
                                        <p:cTn id="16" dur="1" fill="hold">
                                          <p:stCondLst>
                                            <p:cond delay="0"/>
                                          </p:stCondLst>
                                        </p:cTn>
                                        <p:tgtEl>
                                          <p:spTgt spid="80900"/>
                                        </p:tgtEl>
                                        <p:attrNameLst>
                                          <p:attrName>style.visibility</p:attrName>
                                        </p:attrNameLst>
                                      </p:cBhvr>
                                      <p:to>
                                        <p:strVal val="visible"/>
                                      </p:to>
                                    </p:set>
                                    <p:anim calcmode="lin" valueType="num">
                                      <p:cBhvr>
                                        <p:cTn id="17" dur="500" fill="hold"/>
                                        <p:tgtEl>
                                          <p:spTgt spid="80900"/>
                                        </p:tgtEl>
                                        <p:attrNameLst>
                                          <p:attrName>ppt_w</p:attrName>
                                        </p:attrNameLst>
                                      </p:cBhvr>
                                      <p:tavLst>
                                        <p:tav tm="0">
                                          <p:val>
                                            <p:fltVal val="0"/>
                                          </p:val>
                                        </p:tav>
                                        <p:tav tm="100000">
                                          <p:val>
                                            <p:strVal val="#ppt_w"/>
                                          </p:val>
                                        </p:tav>
                                      </p:tavLst>
                                    </p:anim>
                                    <p:anim calcmode="lin" valueType="num">
                                      <p:cBhvr>
                                        <p:cTn id="18" dur="500" fill="hold"/>
                                        <p:tgtEl>
                                          <p:spTgt spid="80900"/>
                                        </p:tgtEl>
                                        <p:attrNameLst>
                                          <p:attrName>ppt_h</p:attrName>
                                        </p:attrNameLst>
                                      </p:cBhvr>
                                      <p:tavLst>
                                        <p:tav tm="0">
                                          <p:val>
                                            <p:fltVal val="0"/>
                                          </p:val>
                                        </p:tav>
                                        <p:tav tm="100000">
                                          <p:val>
                                            <p:strVal val="#ppt_h"/>
                                          </p:val>
                                        </p:tav>
                                      </p:tavLst>
                                    </p:anim>
                                  </p:childTnLst>
                                </p:cTn>
                              </p:par>
                              <p:par>
                                <p:cTn id="19" presetID="6" presetClass="emph" presetSubtype="0" repeatCount="indefinite" fill="hold" nodeType="withEffect">
                                  <p:stCondLst>
                                    <p:cond delay="0"/>
                                  </p:stCondLst>
                                  <p:endCondLst>
                                    <p:cond evt="onNext" delay="0">
                                      <p:tgtEl>
                                        <p:sldTgt/>
                                      </p:tgtEl>
                                    </p:cond>
                                  </p:endCondLst>
                                  <p:childTnLst>
                                    <p:animScale>
                                      <p:cBhvr>
                                        <p:cTn id="20" dur="500" fill="hold"/>
                                        <p:tgtEl>
                                          <p:spTgt spid="80931"/>
                                        </p:tgtEl>
                                      </p:cBhvr>
                                      <p:by x="80000" y="80000"/>
                                    </p:animScale>
                                  </p:childTnLst>
                                </p:cTn>
                              </p:par>
                            </p:childTnLst>
                          </p:cTn>
                        </p:par>
                      </p:childTnLst>
                    </p:cTn>
                  </p:par>
                  <p:par>
                    <p:cTn id="21" fill="hold" nodeType="clickPar">
                      <p:stCondLst>
                        <p:cond delay="indefinite"/>
                      </p:stCondLst>
                      <p:childTnLst>
                        <p:par>
                          <p:cTn id="22" fill="hold" nodeType="withGroup">
                            <p:stCondLst>
                              <p:cond delay="0"/>
                            </p:stCondLst>
                            <p:childTnLst>
                              <p:par>
                                <p:cTn id="23" presetID="23" presetClass="entr" presetSubtype="16" fill="hold" nodeType="clickEffect">
                                  <p:stCondLst>
                                    <p:cond delay="0"/>
                                  </p:stCondLst>
                                  <p:childTnLst>
                                    <p:set>
                                      <p:cBhvr>
                                        <p:cTn id="24" dur="1" fill="hold">
                                          <p:stCondLst>
                                            <p:cond delay="0"/>
                                          </p:stCondLst>
                                        </p:cTn>
                                        <p:tgtEl>
                                          <p:spTgt spid="2"/>
                                        </p:tgtEl>
                                        <p:attrNameLst>
                                          <p:attrName>style.visibility</p:attrName>
                                        </p:attrNameLst>
                                      </p:cBhvr>
                                      <p:to>
                                        <p:strVal val="visible"/>
                                      </p:to>
                                    </p:set>
                                    <p:anim calcmode="lin" valueType="num">
                                      <p:cBhvr>
                                        <p:cTn id="25" dur="500" fill="hold"/>
                                        <p:tgtEl>
                                          <p:spTgt spid="2"/>
                                        </p:tgtEl>
                                        <p:attrNameLst>
                                          <p:attrName>ppt_w</p:attrName>
                                        </p:attrNameLst>
                                      </p:cBhvr>
                                      <p:tavLst>
                                        <p:tav tm="0">
                                          <p:val>
                                            <p:fltVal val="0"/>
                                          </p:val>
                                        </p:tav>
                                        <p:tav tm="100000">
                                          <p:val>
                                            <p:strVal val="#ppt_w"/>
                                          </p:val>
                                        </p:tav>
                                      </p:tavLst>
                                    </p:anim>
                                    <p:anim calcmode="lin" valueType="num">
                                      <p:cBhvr>
                                        <p:cTn id="26" dur="500" fill="hold"/>
                                        <p:tgtEl>
                                          <p:spTgt spid="2"/>
                                        </p:tgtEl>
                                        <p:attrNameLst>
                                          <p:attrName>ppt_h</p:attrName>
                                        </p:attrNameLst>
                                      </p:cBhvr>
                                      <p:tavLst>
                                        <p:tav tm="0">
                                          <p:val>
                                            <p:fltVal val="0"/>
                                          </p:val>
                                        </p:tav>
                                        <p:tav tm="100000">
                                          <p:val>
                                            <p:strVal val="#ppt_h"/>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80901"/>
                                        </p:tgtEl>
                                        <p:attrNameLst>
                                          <p:attrName>style.visibility</p:attrName>
                                        </p:attrNameLst>
                                      </p:cBhvr>
                                      <p:to>
                                        <p:strVal val="visible"/>
                                      </p:to>
                                    </p:set>
                                    <p:anim calcmode="lin" valueType="num">
                                      <p:cBhvr>
                                        <p:cTn id="31" dur="500" fill="hold"/>
                                        <p:tgtEl>
                                          <p:spTgt spid="80901"/>
                                        </p:tgtEl>
                                        <p:attrNameLst>
                                          <p:attrName>ppt_w</p:attrName>
                                        </p:attrNameLst>
                                      </p:cBhvr>
                                      <p:tavLst>
                                        <p:tav tm="0">
                                          <p:val>
                                            <p:fltVal val="0"/>
                                          </p:val>
                                        </p:tav>
                                        <p:tav tm="100000">
                                          <p:val>
                                            <p:strVal val="#ppt_w"/>
                                          </p:val>
                                        </p:tav>
                                      </p:tavLst>
                                    </p:anim>
                                    <p:anim calcmode="lin" valueType="num">
                                      <p:cBhvr>
                                        <p:cTn id="32" dur="500" fill="hold"/>
                                        <p:tgtEl>
                                          <p:spTgt spid="80901"/>
                                        </p:tgtEl>
                                        <p:attrNameLst>
                                          <p:attrName>ppt_h</p:attrName>
                                        </p:attrNameLst>
                                      </p:cBhvr>
                                      <p:tavLst>
                                        <p:tav tm="0">
                                          <p:val>
                                            <p:fltVal val="0"/>
                                          </p:val>
                                        </p:tav>
                                        <p:tav tm="100000">
                                          <p:val>
                                            <p:strVal val="#ppt_h"/>
                                          </p:val>
                                        </p:tav>
                                      </p:tavLst>
                                    </p:anim>
                                  </p:childTnLst>
                                </p:cTn>
                              </p:par>
                              <p:par>
                                <p:cTn id="33" presetID="6" presetClass="emph" presetSubtype="0" repeatCount="indefinite" fill="hold" nodeType="withEffect">
                                  <p:stCondLst>
                                    <p:cond delay="0"/>
                                  </p:stCondLst>
                                  <p:endCondLst>
                                    <p:cond evt="onNext" delay="0">
                                      <p:tgtEl>
                                        <p:sldTgt/>
                                      </p:tgtEl>
                                    </p:cond>
                                  </p:endCondLst>
                                  <p:childTnLst>
                                    <p:animScale>
                                      <p:cBhvr>
                                        <p:cTn id="34" dur="500" fill="hold"/>
                                        <p:tgtEl>
                                          <p:spTgt spid="80932"/>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0901" grpId="0"/>
      <p:bldP spid="809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Picture 25" descr="高校の帯"/>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Line 2"/>
          <p:cNvSpPr>
            <a:spLocks noChangeShapeType="1"/>
          </p:cNvSpPr>
          <p:nvPr/>
        </p:nvSpPr>
        <p:spPr bwMode="auto">
          <a:xfrm>
            <a:off x="1625600" y="5524500"/>
            <a:ext cx="5872163"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ja-JP" altLang="en-US"/>
          </a:p>
        </p:txBody>
      </p:sp>
      <p:sp>
        <p:nvSpPr>
          <p:cNvPr id="9220" name="AutoShape 3"/>
          <p:cNvSpPr>
            <a:spLocks noChangeArrowheads="1"/>
          </p:cNvSpPr>
          <p:nvPr/>
        </p:nvSpPr>
        <p:spPr bwMode="auto">
          <a:xfrm>
            <a:off x="1627188" y="5246688"/>
            <a:ext cx="5876925" cy="1428750"/>
          </a:xfrm>
          <a:prstGeom prst="roundRect">
            <a:avLst>
              <a:gd name="adj" fmla="val 10667"/>
            </a:avLst>
          </a:prstGeom>
          <a:noFill/>
          <a:ln w="635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pic>
        <p:nvPicPr>
          <p:cNvPr id="9221"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92200" y="2259013"/>
            <a:ext cx="6985000" cy="2855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2" name="Rectangle 5"/>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5</a:t>
            </a:r>
          </a:p>
        </p:txBody>
      </p:sp>
      <p:sp>
        <p:nvSpPr>
          <p:cNvPr id="9223" name="Rectangle 6"/>
          <p:cNvSpPr>
            <a:spLocks noChangeArrowheads="1"/>
          </p:cNvSpPr>
          <p:nvPr/>
        </p:nvSpPr>
        <p:spPr bwMode="auto">
          <a:xfrm>
            <a:off x="395288" y="785813"/>
            <a:ext cx="6632575" cy="44291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～税にまつわるエピソード～　</a:t>
            </a:r>
            <a:r>
              <a:rPr lang="en-US" altLang="ja-JP" sz="1600">
                <a:solidFill>
                  <a:schemeClr val="bg1"/>
                </a:solidFill>
                <a:latin typeface="HG創英角ﾎﾟｯﾌﾟ体" panose="040B0A09000000000000" pitchFamily="49" charset="-128"/>
                <a:ea typeface="HG創英角ﾎﾟｯﾌﾟ体" panose="040B0A09000000000000" pitchFamily="49" charset="-128"/>
              </a:rPr>
              <a:t>2</a:t>
            </a:r>
            <a:r>
              <a:rPr lang="ja-JP" altLang="en-US" sz="1600">
                <a:solidFill>
                  <a:schemeClr val="bg1"/>
                </a:solidFill>
                <a:latin typeface="HG創英角ﾎﾟｯﾌﾟ体" panose="040B0A09000000000000" pitchFamily="49" charset="-128"/>
                <a:ea typeface="HG創英角ﾎﾟｯﾌﾟ体" panose="040B0A09000000000000" pitchFamily="49" charset="-128"/>
              </a:rPr>
              <a:t>つのエピソードを参考に考えてみよう。</a:t>
            </a:r>
          </a:p>
        </p:txBody>
      </p:sp>
      <p:sp>
        <p:nvSpPr>
          <p:cNvPr id="9224" name="Rectangle 7"/>
          <p:cNvSpPr>
            <a:spLocks noChangeArrowheads="1"/>
          </p:cNvSpPr>
          <p:nvPr/>
        </p:nvSpPr>
        <p:spPr bwMode="auto">
          <a:xfrm>
            <a:off x="295275" y="1866900"/>
            <a:ext cx="8553450" cy="42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2540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10000"/>
              </a:lnSpc>
              <a:spcBef>
                <a:spcPct val="0"/>
              </a:spcBef>
              <a:buFontTx/>
              <a:buNone/>
            </a:pPr>
            <a:r>
              <a:rPr lang="ja-JP" altLang="en-US" sz="2000">
                <a:solidFill>
                  <a:srgbClr val="CC0000"/>
                </a:solidFill>
                <a:latin typeface="HG創英角ｺﾞｼｯｸUB" panose="020B0909000000000000" pitchFamily="49" charset="-128"/>
                <a:ea typeface="HG創英角ｺﾞｼｯｸUB" panose="020B0909000000000000" pitchFamily="49" charset="-128"/>
              </a:rPr>
              <a:t>「代表なくして課税なし」</a:t>
            </a:r>
            <a:r>
              <a:rPr lang="ja-JP" altLang="en-US" sz="2000">
                <a:solidFill>
                  <a:srgbClr val="CC0000"/>
                </a:solidFill>
                <a:latin typeface="Century" panose="02040604050505020304" pitchFamily="18" charset="0"/>
                <a:ea typeface="HG創英角ｺﾞｼｯｸUB" panose="020B0909000000000000" pitchFamily="49" charset="-128"/>
              </a:rPr>
              <a:t>“</a:t>
            </a:r>
            <a:r>
              <a:rPr lang="en-US" altLang="ja-JP" sz="2000">
                <a:solidFill>
                  <a:srgbClr val="CC0000"/>
                </a:solidFill>
                <a:latin typeface="Century" panose="02040604050505020304" pitchFamily="18" charset="0"/>
                <a:ea typeface="HG創英角ｺﾞｼｯｸUB" panose="020B0909000000000000" pitchFamily="49" charset="-128"/>
              </a:rPr>
              <a:t>No taxation without representation”</a:t>
            </a:r>
          </a:p>
        </p:txBody>
      </p:sp>
      <p:sp>
        <p:nvSpPr>
          <p:cNvPr id="9225" name="Rectangle 8"/>
          <p:cNvSpPr>
            <a:spLocks noChangeArrowheads="1"/>
          </p:cNvSpPr>
          <p:nvPr/>
        </p:nvSpPr>
        <p:spPr bwMode="auto">
          <a:xfrm>
            <a:off x="623888" y="2405063"/>
            <a:ext cx="7858125" cy="1755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Aft>
                <a:spcPct val="20000"/>
              </a:spcAft>
              <a:buFontTx/>
              <a:buNone/>
            </a:pPr>
            <a:r>
              <a:rPr lang="ja-JP" altLang="en-US" sz="1600">
                <a:latin typeface="HG創英角ｺﾞｼｯｸUB" panose="020B0909000000000000" pitchFamily="49" charset="-128"/>
                <a:ea typeface="HG創英角ｺﾞｼｯｸUB" panose="020B0909000000000000" pitchFamily="49" charset="-128"/>
              </a:rPr>
              <a:t>　</a:t>
            </a:r>
            <a:r>
              <a:rPr lang="en-US" altLang="ja-JP" sz="1600">
                <a:latin typeface="HG創英角ｺﾞｼｯｸUB" panose="020B0909000000000000" pitchFamily="49" charset="-128"/>
                <a:ea typeface="HG創英角ｺﾞｼｯｸUB" panose="020B0909000000000000" pitchFamily="49" charset="-128"/>
              </a:rPr>
              <a:t>18</a:t>
            </a:r>
            <a:r>
              <a:rPr lang="ja-JP" altLang="en-US" sz="1600">
                <a:latin typeface="HG創英角ｺﾞｼｯｸUB" panose="020B0909000000000000" pitchFamily="49" charset="-128"/>
                <a:ea typeface="HG創英角ｺﾞｼｯｸUB" panose="020B0909000000000000" pitchFamily="49" charset="-128"/>
              </a:rPr>
              <a:t>世紀後半のアメリカ独立戦争は、母国イギリスが行った不当な課税に納得できないということで始まりました。</a:t>
            </a:r>
          </a:p>
          <a:p>
            <a:pPr eaLnBrk="1" hangingPunct="1">
              <a:spcAft>
                <a:spcPct val="20000"/>
              </a:spcAft>
              <a:buFontTx/>
              <a:buNone/>
            </a:pPr>
            <a:r>
              <a:rPr lang="ja-JP" altLang="en-US" sz="1600">
                <a:latin typeface="HG創英角ｺﾞｼｯｸUB" panose="020B0909000000000000" pitchFamily="49" charset="-128"/>
                <a:ea typeface="HG創英角ｺﾞｼｯｸUB" panose="020B0909000000000000" pitchFamily="49" charset="-128"/>
              </a:rPr>
              <a:t>　この不当な課税に対する反対運動の中で、パトリック・ヘンリーらの「代表なくして課税なし」という言葉が生まれました。</a:t>
            </a:r>
          </a:p>
          <a:p>
            <a:pPr eaLnBrk="1" hangingPunct="1">
              <a:spcAft>
                <a:spcPct val="20000"/>
              </a:spcAft>
              <a:buFontTx/>
              <a:buNone/>
            </a:pPr>
            <a:r>
              <a:rPr lang="ja-JP" altLang="en-US" sz="1600">
                <a:latin typeface="HG創英角ｺﾞｼｯｸUB" panose="020B0909000000000000" pitchFamily="49" charset="-128"/>
                <a:ea typeface="HG創英角ｺﾞｼｯｸUB" panose="020B0909000000000000" pitchFamily="49" charset="-128"/>
              </a:rPr>
              <a:t>　この言葉にこめられた、当時のアメリカの人々の</a:t>
            </a:r>
            <a:r>
              <a:rPr lang="en-US" altLang="ja-JP" sz="1600">
                <a:solidFill>
                  <a:srgbClr val="CC0000"/>
                </a:solidFill>
                <a:latin typeface="HG創英角ｺﾞｼｯｸUB" panose="020B0909000000000000" pitchFamily="49" charset="-128"/>
                <a:ea typeface="HG創英角ｺﾞｼｯｸUB" panose="020B0909000000000000" pitchFamily="49" charset="-128"/>
              </a:rPr>
              <a:t>※</a:t>
            </a:r>
            <a:r>
              <a:rPr lang="ja-JP" altLang="en-US" sz="1600">
                <a:latin typeface="HG創英角ｺﾞｼｯｸUB" panose="020B0909000000000000" pitchFamily="49" charset="-128"/>
                <a:ea typeface="HG創英角ｺﾞｼｯｸUB" panose="020B0909000000000000" pitchFamily="49" charset="-128"/>
              </a:rPr>
              <a:t>「強い意識」がきっかけとなり、やがて、</a:t>
            </a:r>
            <a:r>
              <a:rPr lang="en-US" altLang="ja-JP" sz="1600">
                <a:latin typeface="HG創英角ｺﾞｼｯｸUB" panose="020B0909000000000000" pitchFamily="49" charset="-128"/>
                <a:ea typeface="HG創英角ｺﾞｼｯｸUB" panose="020B0909000000000000" pitchFamily="49" charset="-128"/>
              </a:rPr>
              <a:t>1776</a:t>
            </a:r>
            <a:r>
              <a:rPr lang="ja-JP" altLang="en-US" sz="1600">
                <a:latin typeface="HG創英角ｺﾞｼｯｸUB" panose="020B0909000000000000" pitchFamily="49" charset="-128"/>
                <a:ea typeface="HG創英角ｺﾞｼｯｸUB" panose="020B0909000000000000" pitchFamily="49" charset="-128"/>
              </a:rPr>
              <a:t>年のアメリカ独立宣言につながります。</a:t>
            </a:r>
          </a:p>
        </p:txBody>
      </p:sp>
      <p:sp>
        <p:nvSpPr>
          <p:cNvPr id="9226" name="Rectangle 9"/>
          <p:cNvSpPr>
            <a:spLocks noChangeArrowheads="1"/>
          </p:cNvSpPr>
          <p:nvPr/>
        </p:nvSpPr>
        <p:spPr bwMode="auto">
          <a:xfrm>
            <a:off x="385763" y="1444625"/>
            <a:ext cx="4186237"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en-US" altLang="ja-JP" sz="1800">
                <a:latin typeface="HG創英角ｺﾞｼｯｸUB" panose="020B0909000000000000" pitchFamily="49" charset="-128"/>
                <a:ea typeface="HG創英角ｺﾞｼｯｸUB" panose="020B0909000000000000" pitchFamily="49" charset="-128"/>
              </a:rPr>
              <a:t>①【</a:t>
            </a:r>
            <a:r>
              <a:rPr lang="ja-JP" altLang="en-US" sz="1800">
                <a:latin typeface="HG創英角ｺﾞｼｯｸUB" panose="020B0909000000000000" pitchFamily="49" charset="-128"/>
                <a:ea typeface="HG創英角ｺﾞｼｯｸUB" panose="020B0909000000000000" pitchFamily="49" charset="-128"/>
              </a:rPr>
              <a:t>アメリカ独立戦争と税</a:t>
            </a:r>
            <a:r>
              <a:rPr lang="en-US" altLang="ja-JP" sz="1800">
                <a:latin typeface="HG創英角ｺﾞｼｯｸUB" panose="020B0909000000000000" pitchFamily="49" charset="-128"/>
                <a:ea typeface="HG創英角ｺﾞｼｯｸUB" panose="020B0909000000000000" pitchFamily="49" charset="-128"/>
              </a:rPr>
              <a:t>】</a:t>
            </a:r>
          </a:p>
        </p:txBody>
      </p:sp>
      <p:sp>
        <p:nvSpPr>
          <p:cNvPr id="9227" name="Rectangle 11"/>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2.</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なぜ、税を納めなければならないのだろう？①</a:t>
            </a:r>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-1</a:t>
            </a:r>
            <a:endParaRPr lang="en-US" altLang="ja-JP" sz="4800" dirty="0">
              <a:latin typeface="HG創英角ｺﾞｼｯｸUB" panose="020B0909000000000000" pitchFamily="49" charset="-128"/>
              <a:ea typeface="HG創英角ｺﾞｼｯｸUB" panose="020B0909000000000000" pitchFamily="49" charset="-128"/>
            </a:endParaRPr>
          </a:p>
        </p:txBody>
      </p:sp>
      <p:sp>
        <p:nvSpPr>
          <p:cNvPr id="9228" name="Line 12">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9229" name="Line 13">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9230" name="Rectangle 14"/>
          <p:cNvSpPr>
            <a:spLocks noChangeArrowheads="1"/>
          </p:cNvSpPr>
          <p:nvPr/>
        </p:nvSpPr>
        <p:spPr bwMode="auto">
          <a:xfrm>
            <a:off x="1651000" y="5510213"/>
            <a:ext cx="3627438" cy="968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defTabSz="361950">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defTabSz="3619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defTabSz="36195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defTabSz="36195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defTabSz="36195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en-US" altLang="ja-JP" sz="800">
                <a:latin typeface="HG創英角ｺﾞｼｯｸUB" panose="020B0909000000000000" pitchFamily="49" charset="-128"/>
                <a:ea typeface="HG創英角ｺﾞｼｯｸUB" panose="020B0909000000000000" pitchFamily="49" charset="-128"/>
              </a:rPr>
              <a:t>1765</a:t>
            </a:r>
            <a:r>
              <a:rPr lang="ja-JP" altLang="en-US" sz="800">
                <a:latin typeface="HG創英角ｺﾞｼｯｸUB" panose="020B0909000000000000" pitchFamily="49" charset="-128"/>
                <a:ea typeface="HG創英角ｺﾞｼｯｸUB" panose="020B0909000000000000" pitchFamily="49" charset="-128"/>
              </a:rPr>
              <a:t>年	●英・印紙条例制定（新聞、書類等への課税）</a:t>
            </a:r>
          </a:p>
          <a:p>
            <a:pPr eaLnBrk="1" hangingPunct="1">
              <a:lnSpc>
                <a:spcPct val="120000"/>
              </a:lnSpc>
              <a:spcBef>
                <a:spcPct val="0"/>
              </a:spcBef>
              <a:buFontTx/>
              <a:buNone/>
            </a:pPr>
            <a:r>
              <a:rPr lang="ja-JP" altLang="en-US" sz="800">
                <a:latin typeface="HG創英角ｺﾞｼｯｸUB" panose="020B0909000000000000" pitchFamily="49" charset="-128"/>
                <a:ea typeface="HG創英角ｺﾞｼｯｸUB" panose="020B0909000000000000" pitchFamily="49" charset="-128"/>
              </a:rPr>
              <a:t>	●印紙条例反対決議案</a:t>
            </a:r>
          </a:p>
          <a:p>
            <a:pPr eaLnBrk="1" hangingPunct="1">
              <a:lnSpc>
                <a:spcPct val="120000"/>
              </a:lnSpc>
              <a:spcBef>
                <a:spcPct val="0"/>
              </a:spcBef>
              <a:buFontTx/>
              <a:buNone/>
            </a:pPr>
            <a:r>
              <a:rPr lang="ja-JP" altLang="en-US" sz="800">
                <a:latin typeface="HG創英角ｺﾞｼｯｸUB" panose="020B0909000000000000" pitchFamily="49" charset="-128"/>
                <a:ea typeface="HG創英角ｺﾞｼｯｸUB" panose="020B0909000000000000" pitchFamily="49" charset="-128"/>
              </a:rPr>
              <a:t>	（ヴァージニア植民地協議会代表パトリック・ヘンリーら）</a:t>
            </a:r>
          </a:p>
          <a:p>
            <a:pPr eaLnBrk="1" hangingPunct="1">
              <a:lnSpc>
                <a:spcPct val="120000"/>
              </a:lnSpc>
              <a:spcBef>
                <a:spcPct val="0"/>
              </a:spcBef>
              <a:buFontTx/>
              <a:buNone/>
            </a:pPr>
            <a:r>
              <a:rPr lang="ja-JP" altLang="en-US" sz="800">
                <a:latin typeface="HG創英角ｺﾞｼｯｸUB" panose="020B0909000000000000" pitchFamily="49" charset="-128"/>
                <a:ea typeface="HG創英角ｺﾞｼｯｸUB" panose="020B0909000000000000" pitchFamily="49" charset="-128"/>
              </a:rPr>
              <a:t>　	</a:t>
            </a:r>
            <a:r>
              <a:rPr lang="ja-JP" altLang="en-US" sz="800">
                <a:solidFill>
                  <a:srgbClr val="CC3300"/>
                </a:solidFill>
                <a:latin typeface="HG創英角ｺﾞｼｯｸUB" panose="020B0909000000000000" pitchFamily="49" charset="-128"/>
                <a:ea typeface="HG創英角ｺﾞｼｯｸUB" panose="020B0909000000000000" pitchFamily="49" charset="-128"/>
              </a:rPr>
              <a:t>→</a:t>
            </a:r>
            <a:r>
              <a:rPr lang="ja-JP" altLang="en-US" sz="800" b="1">
                <a:solidFill>
                  <a:srgbClr val="CC3300"/>
                </a:solidFill>
                <a:latin typeface="HG創英角ｺﾞｼｯｸUB" panose="020B0909000000000000" pitchFamily="49" charset="-128"/>
                <a:ea typeface="HG創英角ｺﾞｼｯｸUB" panose="020B0909000000000000" pitchFamily="49" charset="-128"/>
              </a:rPr>
              <a:t>「代表なくして課税なし」</a:t>
            </a:r>
          </a:p>
          <a:p>
            <a:pPr eaLnBrk="1" hangingPunct="1">
              <a:lnSpc>
                <a:spcPct val="120000"/>
              </a:lnSpc>
              <a:spcBef>
                <a:spcPct val="0"/>
              </a:spcBef>
              <a:buFontTx/>
              <a:buNone/>
            </a:pPr>
            <a:r>
              <a:rPr lang="ja-JP" altLang="en-US" sz="800">
                <a:latin typeface="HG創英角ｺﾞｼｯｸUB" panose="020B0909000000000000" pitchFamily="49" charset="-128"/>
                <a:ea typeface="HG創英角ｺﾞｼｯｸUB" panose="020B0909000000000000" pitchFamily="49" charset="-128"/>
              </a:rPr>
              <a:t>	●各地でイギリスに対するボイコット運動</a:t>
            </a:r>
          </a:p>
          <a:p>
            <a:pPr eaLnBrk="1" hangingPunct="1">
              <a:lnSpc>
                <a:spcPct val="120000"/>
              </a:lnSpc>
              <a:spcBef>
                <a:spcPct val="0"/>
              </a:spcBef>
              <a:buFontTx/>
              <a:buNone/>
            </a:pPr>
            <a:r>
              <a:rPr lang="en-US" altLang="ja-JP" sz="800">
                <a:latin typeface="HG創英角ｺﾞｼｯｸUB" panose="020B0909000000000000" pitchFamily="49" charset="-128"/>
                <a:ea typeface="HG創英角ｺﾞｼｯｸUB" panose="020B0909000000000000" pitchFamily="49" charset="-128"/>
              </a:rPr>
              <a:t>1766</a:t>
            </a:r>
            <a:r>
              <a:rPr lang="ja-JP" altLang="en-US" sz="800">
                <a:latin typeface="HG創英角ｺﾞｼｯｸUB" panose="020B0909000000000000" pitchFamily="49" charset="-128"/>
                <a:ea typeface="HG創英角ｺﾞｼｯｸUB" panose="020B0909000000000000" pitchFamily="49" charset="-128"/>
              </a:rPr>
              <a:t>年	●英・印紙条例廃止</a:t>
            </a:r>
          </a:p>
        </p:txBody>
      </p:sp>
      <p:sp>
        <p:nvSpPr>
          <p:cNvPr id="9231" name="Rectangle 15"/>
          <p:cNvSpPr>
            <a:spLocks noChangeArrowheads="1"/>
          </p:cNvSpPr>
          <p:nvPr/>
        </p:nvSpPr>
        <p:spPr bwMode="auto">
          <a:xfrm>
            <a:off x="661988" y="4319588"/>
            <a:ext cx="5637212" cy="639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82563" indent="-182563">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en-US" altLang="ja-JP" sz="1000" b="1">
                <a:solidFill>
                  <a:srgbClr val="CC0000"/>
                </a:solidFill>
                <a:latin typeface="HG創英角ｺﾞｼｯｸUB" panose="020B0909000000000000" pitchFamily="49" charset="-128"/>
                <a:ea typeface="HG創英角ｺﾞｼｯｸUB" panose="020B0909000000000000" pitchFamily="49" charset="-128"/>
              </a:rPr>
              <a:t>※</a:t>
            </a:r>
            <a:r>
              <a:rPr lang="en-US" altLang="ja-JP" sz="1000">
                <a:latin typeface="HG創英角ｺﾞｼｯｸUB" panose="020B0909000000000000" pitchFamily="49" charset="-128"/>
                <a:ea typeface="HG創英角ｺﾞｼｯｸUB" panose="020B0909000000000000" pitchFamily="49" charset="-128"/>
              </a:rPr>
              <a:t> </a:t>
            </a:r>
            <a:r>
              <a:rPr lang="ja-JP" altLang="en-US" sz="1000">
                <a:latin typeface="HG創英角ｺﾞｼｯｸUB" panose="020B0909000000000000" pitchFamily="49" charset="-128"/>
                <a:ea typeface="HG創英角ｺﾞｼｯｸUB" panose="020B0909000000000000" pitchFamily="49" charset="-128"/>
              </a:rPr>
              <a:t>「強い意識」</a:t>
            </a:r>
          </a:p>
          <a:p>
            <a:pPr eaLnBrk="1" hangingPunct="1">
              <a:lnSpc>
                <a:spcPct val="120000"/>
              </a:lnSpc>
              <a:spcBef>
                <a:spcPct val="0"/>
              </a:spcBef>
              <a:buFont typeface="Wingdings" panose="05000000000000000000" pitchFamily="2" charset="2"/>
              <a:buChar char="l"/>
            </a:pPr>
            <a:r>
              <a:rPr lang="ja-JP" altLang="en-US" sz="1000">
                <a:latin typeface="HG創英角ｺﾞｼｯｸUB" panose="020B0909000000000000" pitchFamily="49" charset="-128"/>
                <a:ea typeface="HG創英角ｺﾞｼｯｸUB" panose="020B0909000000000000" pitchFamily="49" charset="-128"/>
              </a:rPr>
              <a:t>自分たちの代表者がいないところで決められた税は、納める必要がない。</a:t>
            </a:r>
          </a:p>
          <a:p>
            <a:pPr eaLnBrk="1" hangingPunct="1">
              <a:lnSpc>
                <a:spcPct val="120000"/>
              </a:lnSpc>
              <a:spcBef>
                <a:spcPct val="0"/>
              </a:spcBef>
              <a:buFont typeface="Wingdings" panose="05000000000000000000" pitchFamily="2" charset="2"/>
              <a:buChar char="l"/>
            </a:pPr>
            <a:r>
              <a:rPr lang="ja-JP" altLang="en-US" sz="1000">
                <a:latin typeface="HG創英角ｺﾞｼｯｸUB" panose="020B0909000000000000" pitchFamily="49" charset="-128"/>
                <a:ea typeface="HG創英角ｺﾞｼｯｸUB" panose="020B0909000000000000" pitchFamily="49" charset="-128"/>
              </a:rPr>
              <a:t>自分たちの国を支えるためには、自分たち一人ひとりが税を納めなければいけない。</a:t>
            </a:r>
          </a:p>
        </p:txBody>
      </p:sp>
      <p:sp>
        <p:nvSpPr>
          <p:cNvPr id="9232" name="Rectangle 16"/>
          <p:cNvSpPr>
            <a:spLocks noChangeArrowheads="1"/>
          </p:cNvSpPr>
          <p:nvPr/>
        </p:nvSpPr>
        <p:spPr bwMode="auto">
          <a:xfrm>
            <a:off x="4829175" y="5510213"/>
            <a:ext cx="2722563" cy="1126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defTabSz="361950">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defTabSz="3619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defTabSz="36195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defTabSz="36195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defTabSz="36195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defTabSz="36195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1767</a:t>
            </a:r>
            <a:r>
              <a:rPr lang="ja-JP" altLang="en-US" sz="800" dirty="0">
                <a:latin typeface="HG創英角ｺﾞｼｯｸUB" panose="020B0909000000000000" pitchFamily="49" charset="-128"/>
                <a:ea typeface="HG創英角ｺﾞｼｯｸUB" panose="020B0909000000000000" pitchFamily="49" charset="-128"/>
              </a:rPr>
              <a:t>年	●英・タウンゼンド条例</a:t>
            </a:r>
          </a:p>
          <a:p>
            <a:pPr eaLnBrk="1" hangingPunct="1">
              <a:lnSpc>
                <a:spcPct val="120000"/>
              </a:lnSpc>
              <a:spcBef>
                <a:spcPct val="0"/>
              </a:spcBef>
              <a:buFontTx/>
              <a:buNone/>
            </a:pPr>
            <a:r>
              <a:rPr lang="ja-JP" altLang="en-US" sz="800" dirty="0">
                <a:latin typeface="HG創英角ｺﾞｼｯｸUB" panose="020B0909000000000000" pitchFamily="49" charset="-128"/>
                <a:ea typeface="HG創英角ｺﾞｼｯｸUB" panose="020B0909000000000000" pitchFamily="49" charset="-128"/>
              </a:rPr>
              <a:t>	（茶、紙、ガラス等への課税）</a:t>
            </a:r>
          </a:p>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1770</a:t>
            </a:r>
            <a:r>
              <a:rPr lang="ja-JP" altLang="en-US" sz="800" dirty="0">
                <a:latin typeface="HG創英角ｺﾞｼｯｸUB" panose="020B0909000000000000" pitchFamily="49" charset="-128"/>
                <a:ea typeface="HG創英角ｺﾞｼｯｸUB" panose="020B0909000000000000" pitchFamily="49" charset="-128"/>
              </a:rPr>
              <a:t>年	●ボストン大虐殺→茶以外の課税停止</a:t>
            </a:r>
          </a:p>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1773</a:t>
            </a:r>
            <a:r>
              <a:rPr lang="ja-JP" altLang="en-US" sz="800" dirty="0">
                <a:latin typeface="HG創英角ｺﾞｼｯｸUB" panose="020B0909000000000000" pitchFamily="49" charset="-128"/>
                <a:ea typeface="HG創英角ｺﾞｼｯｸUB" panose="020B0909000000000000" pitchFamily="49" charset="-128"/>
              </a:rPr>
              <a:t>年	●ボストン茶会事件</a:t>
            </a:r>
          </a:p>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1774</a:t>
            </a:r>
            <a:r>
              <a:rPr lang="ja-JP" altLang="en-US" sz="800" dirty="0">
                <a:latin typeface="HG創英角ｺﾞｼｯｸUB" panose="020B0909000000000000" pitchFamily="49" charset="-128"/>
                <a:ea typeface="HG創英角ｺﾞｼｯｸUB" panose="020B0909000000000000" pitchFamily="49" charset="-128"/>
              </a:rPr>
              <a:t>年	●英・ボストン港閉鎖</a:t>
            </a:r>
          </a:p>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1775</a:t>
            </a:r>
            <a:r>
              <a:rPr lang="ja-JP" altLang="en-US" sz="800" dirty="0">
                <a:latin typeface="HG創英角ｺﾞｼｯｸUB" panose="020B0909000000000000" pitchFamily="49" charset="-128"/>
                <a:ea typeface="HG創英角ｺﾞｼｯｸUB" panose="020B0909000000000000" pitchFamily="49" charset="-128"/>
              </a:rPr>
              <a:t>年	</a:t>
            </a:r>
            <a:r>
              <a:rPr lang="zh-CN" altLang="en-US" sz="800" dirty="0">
                <a:latin typeface="HG創英角ｺﾞｼｯｸUB" panose="020B0909000000000000" pitchFamily="49" charset="-128"/>
                <a:ea typeface="HG創英角ｺﾞｼｯｸUB" panose="020B0909000000000000" pitchFamily="49" charset="-128"/>
              </a:rPr>
              <a:t>●独立戦争（</a:t>
            </a:r>
            <a:r>
              <a:rPr lang="en-US" altLang="zh-CN" sz="800" dirty="0">
                <a:latin typeface="HG創英角ｺﾞｼｯｸUB" panose="020B0909000000000000" pitchFamily="49" charset="-128"/>
                <a:ea typeface="HG創英角ｺﾞｼｯｸUB" panose="020B0909000000000000" pitchFamily="49" charset="-128"/>
              </a:rPr>
              <a:t>〜1783</a:t>
            </a:r>
            <a:r>
              <a:rPr lang="zh-CN" altLang="en-US" sz="800" dirty="0">
                <a:latin typeface="HG創英角ｺﾞｼｯｸUB" panose="020B0909000000000000" pitchFamily="49" charset="-128"/>
                <a:ea typeface="HG創英角ｺﾞｼｯｸUB" panose="020B0909000000000000" pitchFamily="49" charset="-128"/>
              </a:rPr>
              <a:t>年）</a:t>
            </a:r>
            <a:endParaRPr lang="ja-JP" altLang="en-US" sz="800" dirty="0">
              <a:latin typeface="HG創英角ｺﾞｼｯｸUB" panose="020B0909000000000000" pitchFamily="49" charset="-128"/>
              <a:ea typeface="HG創英角ｺﾞｼｯｸUB" panose="020B0909000000000000" pitchFamily="49" charset="-128"/>
            </a:endParaRPr>
          </a:p>
          <a:p>
            <a:pPr eaLnBrk="1" hangingPunct="1">
              <a:lnSpc>
                <a:spcPct val="120000"/>
              </a:lnSpc>
              <a:spcBef>
                <a:spcPct val="0"/>
              </a:spcBef>
              <a:buFontTx/>
              <a:buNone/>
            </a:pPr>
            <a:r>
              <a:rPr lang="en-US" altLang="ja-JP" sz="800" dirty="0">
                <a:latin typeface="HG創英角ｺﾞｼｯｸUB" panose="020B0909000000000000" pitchFamily="49" charset="-128"/>
                <a:ea typeface="HG創英角ｺﾞｼｯｸUB" panose="020B0909000000000000" pitchFamily="49" charset="-128"/>
              </a:rPr>
              <a:t>1776</a:t>
            </a:r>
            <a:r>
              <a:rPr lang="ja-JP" altLang="en-US" sz="800" dirty="0">
                <a:latin typeface="HG創英角ｺﾞｼｯｸUB" panose="020B0909000000000000" pitchFamily="49" charset="-128"/>
                <a:ea typeface="HG創英角ｺﾞｼｯｸUB" panose="020B0909000000000000" pitchFamily="49" charset="-128"/>
              </a:rPr>
              <a:t>年	●米・独立宣言</a:t>
            </a:r>
          </a:p>
        </p:txBody>
      </p:sp>
      <p:sp>
        <p:nvSpPr>
          <p:cNvPr id="9233" name="Text Box 18"/>
          <p:cNvSpPr txBox="1">
            <a:spLocks noChangeArrowheads="1"/>
          </p:cNvSpPr>
          <p:nvPr/>
        </p:nvSpPr>
        <p:spPr bwMode="auto">
          <a:xfrm>
            <a:off x="1714500" y="5262563"/>
            <a:ext cx="5810250" cy="244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000">
                <a:solidFill>
                  <a:srgbClr val="CC3300"/>
                </a:solidFill>
                <a:ea typeface="HG創英角ｺﾞｼｯｸUB" panose="020B0909000000000000" pitchFamily="49" charset="-128"/>
              </a:rPr>
              <a:t>～　アメリカ独立までのあゆみ　～</a:t>
            </a:r>
          </a:p>
        </p:txBody>
      </p:sp>
      <p:pic>
        <p:nvPicPr>
          <p:cNvPr id="9234" name="Picture 24"/>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899275" y="6381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30" descr="高校の帯"/>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67"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4800" y="2543175"/>
            <a:ext cx="8610600" cy="435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ctangle 3"/>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6</a:t>
            </a:r>
          </a:p>
        </p:txBody>
      </p:sp>
      <p:sp>
        <p:nvSpPr>
          <p:cNvPr id="11269" name="Rectangle 4"/>
          <p:cNvSpPr>
            <a:spLocks noChangeArrowheads="1"/>
          </p:cNvSpPr>
          <p:nvPr/>
        </p:nvSpPr>
        <p:spPr bwMode="auto">
          <a:xfrm>
            <a:off x="1238250" y="2924175"/>
            <a:ext cx="2930525" cy="37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10000"/>
              </a:lnSpc>
              <a:spcBef>
                <a:spcPct val="0"/>
              </a:spcBef>
              <a:buFontTx/>
              <a:buNone/>
            </a:pPr>
            <a:r>
              <a:rPr lang="en-US" altLang="ja-JP" sz="1700">
                <a:solidFill>
                  <a:srgbClr val="CC0000"/>
                </a:solidFill>
                <a:latin typeface="HG創英角ｺﾞｼｯｸUB" panose="020B0909000000000000" pitchFamily="49" charset="-128"/>
                <a:ea typeface="HG創英角ｺﾞｼｯｸUB" panose="020B0909000000000000" pitchFamily="49" charset="-128"/>
              </a:rPr>
              <a:t>『</a:t>
            </a:r>
            <a:r>
              <a:rPr lang="ja-JP" altLang="en-US" sz="1700">
                <a:solidFill>
                  <a:srgbClr val="CC0000"/>
                </a:solidFill>
                <a:latin typeface="HG創英角ｺﾞｼｯｸUB" panose="020B0909000000000000" pitchFamily="49" charset="-128"/>
                <a:ea typeface="HG創英角ｺﾞｼｯｸUB" panose="020B0909000000000000" pitchFamily="49" charset="-128"/>
              </a:rPr>
              <a:t>学問のすすめ</a:t>
            </a:r>
            <a:r>
              <a:rPr lang="en-US" altLang="ja-JP" sz="1700">
                <a:solidFill>
                  <a:srgbClr val="CC0000"/>
                </a:solidFill>
                <a:latin typeface="HG創英角ｺﾞｼｯｸUB" panose="020B0909000000000000" pitchFamily="49" charset="-128"/>
                <a:ea typeface="HG創英角ｺﾞｼｯｸUB" panose="020B0909000000000000" pitchFamily="49" charset="-128"/>
              </a:rPr>
              <a:t>』</a:t>
            </a:r>
            <a:r>
              <a:rPr lang="ja-JP" altLang="en-US" sz="1700">
                <a:solidFill>
                  <a:srgbClr val="CC0000"/>
                </a:solidFill>
                <a:latin typeface="HG創英角ｺﾞｼｯｸUB" panose="020B0909000000000000" pitchFamily="49" charset="-128"/>
                <a:ea typeface="HG創英角ｺﾞｼｯｸUB" panose="020B0909000000000000" pitchFamily="49" charset="-128"/>
              </a:rPr>
              <a:t>より</a:t>
            </a:r>
            <a:endParaRPr lang="ja-JP" altLang="en-US" sz="1700">
              <a:latin typeface="HG創英角ｺﾞｼｯｸUB" panose="020B0909000000000000" pitchFamily="49" charset="-128"/>
              <a:ea typeface="HG創英角ｺﾞｼｯｸUB" panose="020B0909000000000000" pitchFamily="49" charset="-128"/>
            </a:endParaRPr>
          </a:p>
        </p:txBody>
      </p:sp>
      <p:pic>
        <p:nvPicPr>
          <p:cNvPr id="11270"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34125" y="3721100"/>
            <a:ext cx="1989138" cy="1973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1" name="Rectangle 7"/>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rgbClr val="FFFFFF"/>
                </a:solidFill>
                <a:latin typeface="HG創英角ｺﾞｼｯｸUB" panose="020B0909000000000000" pitchFamily="49" charset="-128"/>
                <a:ea typeface="HG創英角ｺﾞｼｯｸUB" panose="020B0909000000000000" pitchFamily="49" charset="-128"/>
              </a:rPr>
              <a:t>2.</a:t>
            </a:r>
            <a:r>
              <a:rPr lang="ja-JP" altLang="en-US" sz="2400" dirty="0">
                <a:solidFill>
                  <a:srgbClr val="FFFFFF"/>
                </a:solidFill>
                <a:latin typeface="HG創英角ｺﾞｼｯｸUB" panose="020B0909000000000000" pitchFamily="49" charset="-128"/>
                <a:ea typeface="HG創英角ｺﾞｼｯｸUB" panose="020B0909000000000000" pitchFamily="49" charset="-128"/>
              </a:rPr>
              <a:t>なぜ、税を納めなければならないのだろう？①</a:t>
            </a:r>
            <a:r>
              <a:rPr lang="en-US" altLang="ja-JP" sz="2400" dirty="0">
                <a:solidFill>
                  <a:srgbClr val="FFFFFF"/>
                </a:solidFill>
                <a:latin typeface="HG創英角ｺﾞｼｯｸUB" panose="020B0909000000000000" pitchFamily="49" charset="-128"/>
                <a:ea typeface="HG創英角ｺﾞｼｯｸUB" panose="020B0909000000000000" pitchFamily="49" charset="-128"/>
              </a:rPr>
              <a:t>-2</a:t>
            </a:r>
            <a:endParaRPr lang="en-US" altLang="ja-JP" sz="4800" dirty="0">
              <a:solidFill>
                <a:srgbClr val="FFFFFF"/>
              </a:solidFill>
              <a:latin typeface="HG創英角ｺﾞｼｯｸUB" panose="020B0909000000000000" pitchFamily="49" charset="-128"/>
              <a:ea typeface="HG創英角ｺﾞｼｯｸUB" panose="020B0909000000000000" pitchFamily="49" charset="-128"/>
            </a:endParaRPr>
          </a:p>
        </p:txBody>
      </p:sp>
      <p:sp>
        <p:nvSpPr>
          <p:cNvPr id="11272" name="Line 8">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1273" name="Line 9">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11274" name="Text Box 10"/>
          <p:cNvSpPr txBox="1">
            <a:spLocks noChangeArrowheads="1"/>
          </p:cNvSpPr>
          <p:nvPr/>
        </p:nvSpPr>
        <p:spPr bwMode="auto">
          <a:xfrm>
            <a:off x="6335713" y="5835650"/>
            <a:ext cx="1873250" cy="198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ja-JP" altLang="en-US" sz="700"/>
              <a:t>資料提供：福澤諭吉旧邸・福澤諭吉記念館</a:t>
            </a:r>
          </a:p>
        </p:txBody>
      </p:sp>
      <p:sp>
        <p:nvSpPr>
          <p:cNvPr id="11275" name="Rectangle 11"/>
          <p:cNvSpPr>
            <a:spLocks noChangeArrowheads="1"/>
          </p:cNvSpPr>
          <p:nvPr/>
        </p:nvSpPr>
        <p:spPr bwMode="auto">
          <a:xfrm>
            <a:off x="457200" y="1417638"/>
            <a:ext cx="2971800" cy="422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en-US" altLang="ja-JP" sz="1800">
                <a:latin typeface="HG創英角ｺﾞｼｯｸUB" panose="020B0909000000000000" pitchFamily="49" charset="-128"/>
                <a:ea typeface="HG創英角ｺﾞｼｯｸUB" panose="020B0909000000000000" pitchFamily="49" charset="-128"/>
              </a:rPr>
              <a:t>②【</a:t>
            </a:r>
            <a:r>
              <a:rPr lang="ja-JP" altLang="en-US" sz="1800">
                <a:latin typeface="HG創英角ｺﾞｼｯｸUB" panose="020B0909000000000000" pitchFamily="49" charset="-128"/>
                <a:ea typeface="HG創英角ｺﾞｼｯｸUB" panose="020B0909000000000000" pitchFamily="49" charset="-128"/>
              </a:rPr>
              <a:t>福澤諭吉と税</a:t>
            </a:r>
            <a:r>
              <a:rPr lang="en-US" altLang="ja-JP" sz="1800">
                <a:latin typeface="HG創英角ｺﾞｼｯｸUB" panose="020B0909000000000000" pitchFamily="49" charset="-128"/>
                <a:ea typeface="HG創英角ｺﾞｼｯｸUB" panose="020B0909000000000000" pitchFamily="49" charset="-128"/>
              </a:rPr>
              <a:t>】</a:t>
            </a:r>
          </a:p>
        </p:txBody>
      </p:sp>
      <p:sp>
        <p:nvSpPr>
          <p:cNvPr id="11276" name="Rectangle 12"/>
          <p:cNvSpPr>
            <a:spLocks noChangeArrowheads="1"/>
          </p:cNvSpPr>
          <p:nvPr/>
        </p:nvSpPr>
        <p:spPr bwMode="auto">
          <a:xfrm>
            <a:off x="395288" y="836613"/>
            <a:ext cx="6264275" cy="44291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～税にまつわるエピソード～　</a:t>
            </a:r>
            <a:r>
              <a:rPr lang="en-US" altLang="ja-JP" sz="1600">
                <a:solidFill>
                  <a:schemeClr val="bg1"/>
                </a:solidFill>
                <a:latin typeface="HG創英角ﾎﾟｯﾌﾟ体" panose="040B0A09000000000000" pitchFamily="49" charset="-128"/>
                <a:ea typeface="HG創英角ﾎﾟｯﾌﾟ体" panose="040B0A09000000000000" pitchFamily="49" charset="-128"/>
              </a:rPr>
              <a:t>2</a:t>
            </a:r>
            <a:r>
              <a:rPr lang="ja-JP" altLang="en-US" sz="1600">
                <a:solidFill>
                  <a:schemeClr val="bg1"/>
                </a:solidFill>
                <a:latin typeface="HG創英角ﾎﾟｯﾌﾟ体" panose="040B0A09000000000000" pitchFamily="49" charset="-128"/>
                <a:ea typeface="HG創英角ﾎﾟｯﾌﾟ体" panose="040B0A09000000000000" pitchFamily="49" charset="-128"/>
              </a:rPr>
              <a:t>つのエピソードを参考に考えてみよう。</a:t>
            </a:r>
          </a:p>
        </p:txBody>
      </p:sp>
      <p:sp>
        <p:nvSpPr>
          <p:cNvPr id="11277" name="Rectangle 13"/>
          <p:cNvSpPr>
            <a:spLocks noChangeArrowheads="1"/>
          </p:cNvSpPr>
          <p:nvPr/>
        </p:nvSpPr>
        <p:spPr bwMode="auto">
          <a:xfrm>
            <a:off x="774700" y="1871663"/>
            <a:ext cx="7578725" cy="644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30000"/>
              </a:lnSpc>
              <a:spcBef>
                <a:spcPct val="0"/>
              </a:spcBef>
              <a:buFontTx/>
              <a:buNone/>
            </a:pPr>
            <a:r>
              <a:rPr lang="ja-JP" altLang="en-US" sz="1400">
                <a:latin typeface="HG創英角ｺﾞｼｯｸUB" panose="020B0909000000000000" pitchFamily="49" charset="-128"/>
                <a:ea typeface="HG創英角ｺﾞｼｯｸUB" panose="020B0909000000000000" pitchFamily="49" charset="-128"/>
              </a:rPr>
              <a:t>　</a:t>
            </a:r>
            <a:r>
              <a:rPr lang="en-US" altLang="ja-JP" sz="1400">
                <a:latin typeface="HG創英角ｺﾞｼｯｸUB" panose="020B0909000000000000" pitchFamily="49" charset="-128"/>
                <a:ea typeface="HG創英角ｺﾞｼｯｸUB" panose="020B0909000000000000" pitchFamily="49" charset="-128"/>
              </a:rPr>
              <a:t>1872</a:t>
            </a:r>
            <a:r>
              <a:rPr lang="ja-JP" altLang="en-US" sz="1400">
                <a:latin typeface="HG創英角ｺﾞｼｯｸUB" panose="020B0909000000000000" pitchFamily="49" charset="-128"/>
                <a:ea typeface="HG創英角ｺﾞｼｯｸUB" panose="020B0909000000000000" pitchFamily="49" charset="-128"/>
              </a:rPr>
              <a:t>年に福澤諭吉が発表した</a:t>
            </a:r>
            <a:r>
              <a:rPr lang="en-US" altLang="ja-JP" sz="1400">
                <a:latin typeface="HG創英角ｺﾞｼｯｸUB" panose="020B0909000000000000" pitchFamily="49" charset="-128"/>
                <a:ea typeface="HG創英角ｺﾞｼｯｸUB" panose="020B0909000000000000" pitchFamily="49" charset="-128"/>
              </a:rPr>
              <a:t>『</a:t>
            </a:r>
            <a:r>
              <a:rPr lang="ja-JP" altLang="en-US" sz="1400">
                <a:latin typeface="HG創英角ｺﾞｼｯｸUB" panose="020B0909000000000000" pitchFamily="49" charset="-128"/>
                <a:ea typeface="HG創英角ｺﾞｼｯｸUB" panose="020B0909000000000000" pitchFamily="49" charset="-128"/>
              </a:rPr>
              <a:t>学問のすすめ</a:t>
            </a:r>
            <a:r>
              <a:rPr lang="en-US" altLang="ja-JP" sz="1400">
                <a:latin typeface="HG創英角ｺﾞｼｯｸUB" panose="020B0909000000000000" pitchFamily="49" charset="-128"/>
                <a:ea typeface="HG創英角ｺﾞｼｯｸUB" panose="020B0909000000000000" pitchFamily="49" charset="-128"/>
              </a:rPr>
              <a:t>』</a:t>
            </a:r>
            <a:r>
              <a:rPr lang="ja-JP" altLang="en-US" sz="1400">
                <a:latin typeface="HG創英角ｺﾞｼｯｸUB" panose="020B0909000000000000" pitchFamily="49" charset="-128"/>
                <a:ea typeface="HG創英角ｺﾞｼｯｸUB" panose="020B0909000000000000" pitchFamily="49" charset="-128"/>
              </a:rPr>
              <a:t>の中に、税金とは国民と国との約束であると述べられています。</a:t>
            </a:r>
          </a:p>
        </p:txBody>
      </p:sp>
      <p:grpSp>
        <p:nvGrpSpPr>
          <p:cNvPr id="11278" name="Group 15"/>
          <p:cNvGrpSpPr>
            <a:grpSpLocks/>
          </p:cNvGrpSpPr>
          <p:nvPr/>
        </p:nvGrpSpPr>
        <p:grpSpPr bwMode="auto">
          <a:xfrm>
            <a:off x="1090613" y="3208338"/>
            <a:ext cx="6384925" cy="2195512"/>
            <a:chOff x="687" y="2021"/>
            <a:chExt cx="4022" cy="1383"/>
          </a:xfrm>
        </p:grpSpPr>
        <p:sp>
          <p:nvSpPr>
            <p:cNvPr id="11280" name="Rectangle 16"/>
            <p:cNvSpPr>
              <a:spLocks noChangeArrowheads="1"/>
            </p:cNvSpPr>
            <p:nvPr/>
          </p:nvSpPr>
          <p:spPr bwMode="auto">
            <a:xfrm>
              <a:off x="687" y="2021"/>
              <a:ext cx="4022" cy="138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9050">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230000"/>
                </a:lnSpc>
                <a:spcBef>
                  <a:spcPct val="0"/>
                </a:spcBef>
                <a:buFontTx/>
                <a:buNone/>
              </a:pPr>
              <a:r>
                <a:rPr lang="ja-JP" altLang="en-US" sz="1200">
                  <a:latin typeface="ＭＳ ゴシック" panose="020B0609070205080204" pitchFamily="49" charset="-128"/>
                  <a:ea typeface="HG創英角ｺﾞｼｯｸUB" panose="020B0909000000000000" pitchFamily="49" charset="-128"/>
                </a:rPr>
                <a:t>「政府は法令を設けて悪人を制し善人を保護す。これ即ち政府の商売なり。</a:t>
              </a:r>
            </a:p>
            <a:p>
              <a:pPr eaLnBrk="1" hangingPunct="1">
                <a:lnSpc>
                  <a:spcPct val="230000"/>
                </a:lnSpc>
                <a:spcBef>
                  <a:spcPct val="0"/>
                </a:spcBef>
                <a:buFontTx/>
                <a:buNone/>
              </a:pPr>
              <a:r>
                <a:rPr lang="ja-JP" altLang="en-US" sz="1200">
                  <a:latin typeface="ＭＳ ゴシック" panose="020B0609070205080204" pitchFamily="49" charset="-128"/>
                  <a:ea typeface="HG創英角ｺﾞｼｯｸUB" panose="020B0909000000000000" pitchFamily="49" charset="-128"/>
                </a:rPr>
                <a:t>　この商売をなすには莫大な費なれども、政府に米もなく金もなきゆえ、</a:t>
              </a:r>
            </a:p>
            <a:p>
              <a:pPr eaLnBrk="1" hangingPunct="1">
                <a:lnSpc>
                  <a:spcPct val="230000"/>
                </a:lnSpc>
                <a:spcBef>
                  <a:spcPct val="0"/>
                </a:spcBef>
                <a:buFontTx/>
                <a:buNone/>
              </a:pPr>
              <a:r>
                <a:rPr lang="ja-JP" altLang="en-US" sz="1200">
                  <a:latin typeface="ＭＳ ゴシック" panose="020B0609070205080204" pitchFamily="49" charset="-128"/>
                  <a:ea typeface="HG創英角ｺﾞｼｯｸUB" panose="020B0909000000000000" pitchFamily="49" charset="-128"/>
                </a:rPr>
                <a:t>　百姓町人より年貢運上を出して政府の勝手方を賄わんと、</a:t>
              </a:r>
            </a:p>
            <a:p>
              <a:pPr eaLnBrk="1" hangingPunct="1">
                <a:lnSpc>
                  <a:spcPct val="230000"/>
                </a:lnSpc>
                <a:spcBef>
                  <a:spcPct val="0"/>
                </a:spcBef>
                <a:buFontTx/>
                <a:buNone/>
              </a:pPr>
              <a:r>
                <a:rPr lang="ja-JP" altLang="en-US" sz="1200">
                  <a:latin typeface="ＭＳ ゴシック" panose="020B0609070205080204" pitchFamily="49" charset="-128"/>
                  <a:ea typeface="HG創英角ｺﾞｼｯｸUB" panose="020B0909000000000000" pitchFamily="49" charset="-128"/>
                </a:rPr>
                <a:t>　双方一致の上、相談を取極めたり。</a:t>
              </a:r>
            </a:p>
            <a:p>
              <a:pPr eaLnBrk="1" hangingPunct="1">
                <a:lnSpc>
                  <a:spcPct val="230000"/>
                </a:lnSpc>
                <a:spcBef>
                  <a:spcPct val="0"/>
                </a:spcBef>
                <a:buFontTx/>
                <a:buNone/>
              </a:pPr>
              <a:r>
                <a:rPr lang="ja-JP" altLang="en-US" sz="1200">
                  <a:latin typeface="ＭＳ ゴシック" panose="020B0609070205080204" pitchFamily="49" charset="-128"/>
                  <a:ea typeface="HG創英角ｺﾞｼｯｸUB" panose="020B0909000000000000" pitchFamily="49" charset="-128"/>
                </a:rPr>
                <a:t>　これ即ち政府と人民の約束なり。」</a:t>
              </a:r>
            </a:p>
          </p:txBody>
        </p:sp>
        <p:grpSp>
          <p:nvGrpSpPr>
            <p:cNvPr id="11281" name="Group 17"/>
            <p:cNvGrpSpPr>
              <a:grpSpLocks/>
            </p:cNvGrpSpPr>
            <p:nvPr/>
          </p:nvGrpSpPr>
          <p:grpSpPr bwMode="auto">
            <a:xfrm>
              <a:off x="1351" y="2363"/>
              <a:ext cx="1681" cy="382"/>
              <a:chOff x="1351" y="2363"/>
              <a:chExt cx="1681" cy="382"/>
            </a:xfrm>
          </p:grpSpPr>
          <p:sp>
            <p:nvSpPr>
              <p:cNvPr id="11282" name="Text Box 18"/>
              <p:cNvSpPr txBox="1">
                <a:spLocks noChangeArrowheads="1"/>
              </p:cNvSpPr>
              <p:nvPr/>
            </p:nvSpPr>
            <p:spPr bwMode="auto">
              <a:xfrm>
                <a:off x="1840" y="2629"/>
                <a:ext cx="21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600">
                    <a:ea typeface="HG創英角ｺﾞｼｯｸUB" panose="020B0909000000000000" pitchFamily="49" charset="-128"/>
                  </a:rPr>
                  <a:t>いだ</a:t>
                </a:r>
              </a:p>
            </p:txBody>
          </p:sp>
          <p:sp>
            <p:nvSpPr>
              <p:cNvPr id="11283" name="Text Box 19"/>
              <p:cNvSpPr txBox="1">
                <a:spLocks noChangeArrowheads="1"/>
              </p:cNvSpPr>
              <p:nvPr/>
            </p:nvSpPr>
            <p:spPr bwMode="auto">
              <a:xfrm>
                <a:off x="1911" y="2363"/>
                <a:ext cx="26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dist" eaLnBrk="1" hangingPunct="1">
                  <a:spcBef>
                    <a:spcPct val="0"/>
                  </a:spcBef>
                  <a:buFontTx/>
                  <a:buNone/>
                </a:pPr>
                <a:r>
                  <a:rPr lang="ja-JP" altLang="en-US" sz="600">
                    <a:ea typeface="HG創英角ｺﾞｼｯｸUB" panose="020B0909000000000000" pitchFamily="49" charset="-128"/>
                  </a:rPr>
                  <a:t>ついえ</a:t>
                </a:r>
              </a:p>
            </p:txBody>
          </p:sp>
          <p:sp>
            <p:nvSpPr>
              <p:cNvPr id="11284" name="Text Box 20"/>
              <p:cNvSpPr txBox="1">
                <a:spLocks noChangeArrowheads="1"/>
              </p:cNvSpPr>
              <p:nvPr/>
            </p:nvSpPr>
            <p:spPr bwMode="auto">
              <a:xfrm>
                <a:off x="1351" y="2628"/>
                <a:ext cx="50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dist" eaLnBrk="1" hangingPunct="1">
                  <a:spcBef>
                    <a:spcPct val="0"/>
                  </a:spcBef>
                  <a:buFontTx/>
                  <a:buNone/>
                </a:pPr>
                <a:r>
                  <a:rPr lang="ja-JP" altLang="en-US" sz="600">
                    <a:ea typeface="HG創英角ｺﾞｼｯｸUB" panose="020B0909000000000000" pitchFamily="49" charset="-128"/>
                  </a:rPr>
                  <a:t>ねんぐうんじょう</a:t>
                </a:r>
              </a:p>
            </p:txBody>
          </p:sp>
          <p:sp>
            <p:nvSpPr>
              <p:cNvPr id="11285" name="Text Box 21"/>
              <p:cNvSpPr txBox="1">
                <a:spLocks noChangeArrowheads="1"/>
              </p:cNvSpPr>
              <p:nvPr/>
            </p:nvSpPr>
            <p:spPr bwMode="auto">
              <a:xfrm>
                <a:off x="2772" y="2627"/>
                <a:ext cx="260"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dist" eaLnBrk="1" hangingPunct="1">
                  <a:spcBef>
                    <a:spcPct val="0"/>
                  </a:spcBef>
                  <a:buFontTx/>
                  <a:buNone/>
                </a:pPr>
                <a:r>
                  <a:rPr lang="ja-JP" altLang="en-US" sz="600">
                    <a:ea typeface="HG創英角ｺﾞｼｯｸUB" panose="020B0909000000000000" pitchFamily="49" charset="-128"/>
                  </a:rPr>
                  <a:t>まかな</a:t>
                </a:r>
              </a:p>
            </p:txBody>
          </p:sp>
        </p:grpSp>
      </p:grpSp>
      <p:pic>
        <p:nvPicPr>
          <p:cNvPr id="11279" name="Picture 29"/>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443663" y="6381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6" descr="高校の帯"/>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Rectangle 23"/>
          <p:cNvSpPr>
            <a:spLocks noChangeArrowheads="1"/>
          </p:cNvSpPr>
          <p:nvPr/>
        </p:nvSpPr>
        <p:spPr bwMode="auto">
          <a:xfrm>
            <a:off x="395288" y="852488"/>
            <a:ext cx="3889375" cy="42386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納税の義務は憲法で定められています。</a:t>
            </a:r>
          </a:p>
        </p:txBody>
      </p:sp>
      <p:sp>
        <p:nvSpPr>
          <p:cNvPr id="13316" name="Rectangle 2"/>
          <p:cNvSpPr>
            <a:spLocks noChangeArrowheads="1"/>
          </p:cNvSpPr>
          <p:nvPr/>
        </p:nvSpPr>
        <p:spPr bwMode="auto">
          <a:xfrm>
            <a:off x="1222375" y="1773238"/>
            <a:ext cx="6734175" cy="3608387"/>
          </a:xfrm>
          <a:prstGeom prst="rect">
            <a:avLst/>
          </a:prstGeom>
          <a:blipFill dpi="0" rotWithShape="1">
            <a:blip r:embed="rId3">
              <a:alphaModFix amt="50000"/>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3317" name="Rectangle 3"/>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7</a:t>
            </a:r>
          </a:p>
        </p:txBody>
      </p:sp>
      <p:sp>
        <p:nvSpPr>
          <p:cNvPr id="13318" name="AutoShape 5"/>
          <p:cNvSpPr>
            <a:spLocks noChangeArrowheads="1"/>
          </p:cNvSpPr>
          <p:nvPr/>
        </p:nvSpPr>
        <p:spPr bwMode="auto">
          <a:xfrm>
            <a:off x="1595438" y="2913063"/>
            <a:ext cx="6091237" cy="1039812"/>
          </a:xfrm>
          <a:prstGeom prst="roundRect">
            <a:avLst>
              <a:gd name="adj" fmla="val 16667"/>
            </a:avLst>
          </a:prstGeom>
          <a:solidFill>
            <a:srgbClr val="CC3300">
              <a:alpha val="50195"/>
            </a:srgbClr>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3319" name="AutoShape 6"/>
          <p:cNvSpPr>
            <a:spLocks noChangeArrowheads="1"/>
          </p:cNvSpPr>
          <p:nvPr/>
        </p:nvSpPr>
        <p:spPr bwMode="auto">
          <a:xfrm>
            <a:off x="1766888" y="3038475"/>
            <a:ext cx="5761037" cy="781050"/>
          </a:xfrm>
          <a:prstGeom prst="roundRect">
            <a:avLst>
              <a:gd name="adj" fmla="val 16667"/>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3320" name="Rectangle 7"/>
          <p:cNvSpPr>
            <a:spLocks noChangeArrowheads="1"/>
          </p:cNvSpPr>
          <p:nvPr/>
        </p:nvSpPr>
        <p:spPr bwMode="auto">
          <a:xfrm>
            <a:off x="2747963" y="3040063"/>
            <a:ext cx="3616325"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en-US" altLang="ja-JP" sz="2000" b="1">
                <a:latin typeface="ＭＳ ゴシック" panose="020B0609070205080204" pitchFamily="49" charset="-128"/>
              </a:rPr>
              <a:t>【</a:t>
            </a:r>
            <a:r>
              <a:rPr lang="ja-JP" altLang="en-US" sz="2000" b="1">
                <a:latin typeface="ＭＳ ゴシック" panose="020B0609070205080204" pitchFamily="49" charset="-128"/>
              </a:rPr>
              <a:t>日本国憲法第</a:t>
            </a:r>
            <a:r>
              <a:rPr lang="en-US" altLang="ja-JP" sz="2000" b="1">
                <a:latin typeface="ＭＳ ゴシック" panose="020B0609070205080204" pitchFamily="49" charset="-128"/>
              </a:rPr>
              <a:t>30</a:t>
            </a:r>
            <a:r>
              <a:rPr lang="ja-JP" altLang="en-US" sz="2000" b="1">
                <a:latin typeface="ＭＳ ゴシック" panose="020B0609070205080204" pitchFamily="49" charset="-128"/>
              </a:rPr>
              <a:t>条</a:t>
            </a:r>
            <a:r>
              <a:rPr lang="en-US" altLang="ja-JP" sz="2000" b="1">
                <a:latin typeface="ＭＳ ゴシック" panose="020B0609070205080204" pitchFamily="49" charset="-128"/>
              </a:rPr>
              <a:t>】</a:t>
            </a:r>
          </a:p>
        </p:txBody>
      </p:sp>
      <p:sp>
        <p:nvSpPr>
          <p:cNvPr id="13321" name="Rectangle 8"/>
          <p:cNvSpPr>
            <a:spLocks noChangeArrowheads="1"/>
          </p:cNvSpPr>
          <p:nvPr/>
        </p:nvSpPr>
        <p:spPr bwMode="auto">
          <a:xfrm>
            <a:off x="2058988" y="3417888"/>
            <a:ext cx="5203825"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10000"/>
              </a:lnSpc>
              <a:spcBef>
                <a:spcPct val="0"/>
              </a:spcBef>
              <a:buFontTx/>
              <a:buNone/>
            </a:pPr>
            <a:r>
              <a:rPr lang="ja-JP" altLang="en-US" sz="1500">
                <a:latin typeface="HG創英角ｺﾞｼｯｸUB" panose="020B0909000000000000" pitchFamily="49" charset="-128"/>
                <a:ea typeface="HG創英角ｺﾞｼｯｸUB" panose="020B0909000000000000" pitchFamily="49" charset="-128"/>
              </a:rPr>
              <a:t>国民は、法律の定めるところにより、納税の義務を負ふ。</a:t>
            </a:r>
          </a:p>
        </p:txBody>
      </p:sp>
      <p:sp>
        <p:nvSpPr>
          <p:cNvPr id="92169" name="Rectangle 9"/>
          <p:cNvSpPr>
            <a:spLocks noChangeArrowheads="1"/>
          </p:cNvSpPr>
          <p:nvPr/>
        </p:nvSpPr>
        <p:spPr bwMode="auto">
          <a:xfrm>
            <a:off x="1763713" y="5918200"/>
            <a:ext cx="5562600" cy="679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なぜ、「納税の義務」が憲法で定められているのだろう？</a:t>
            </a:r>
          </a:p>
          <a:p>
            <a:pPr eaLnBrk="1" hangingPunct="1">
              <a:lnSpc>
                <a:spcPct val="120000"/>
              </a:lnSpc>
              <a:spcBef>
                <a:spcPct val="0"/>
              </a:spcBef>
              <a:buFontTx/>
              <a:buNone/>
            </a:pPr>
            <a:r>
              <a:rPr lang="ja-JP" altLang="en-US" sz="1600">
                <a:latin typeface="HG創英角ﾎﾟｯﾌﾟ体" panose="040B0A09000000000000" pitchFamily="49" charset="-128"/>
                <a:ea typeface="HG創英角ﾎﾟｯﾌﾟ体" panose="040B0A09000000000000" pitchFamily="49" charset="-128"/>
              </a:rPr>
              <a:t>みんなで議論してみよう。</a:t>
            </a:r>
          </a:p>
        </p:txBody>
      </p:sp>
      <p:sp>
        <p:nvSpPr>
          <p:cNvPr id="13323" name="Rectangle 11"/>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2.</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なぜ、税を納めなければならないのだろう？②</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13324" name="Line 12">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3325" name="Line 13">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13326" name="AutoShape 14"/>
          <p:cNvSpPr>
            <a:spLocks noChangeArrowheads="1"/>
          </p:cNvSpPr>
          <p:nvPr/>
        </p:nvSpPr>
        <p:spPr bwMode="auto">
          <a:xfrm>
            <a:off x="684213" y="5734050"/>
            <a:ext cx="7775575" cy="919163"/>
          </a:xfrm>
          <a:prstGeom prst="roundRect">
            <a:avLst>
              <a:gd name="adj" fmla="val 16667"/>
            </a:avLst>
          </a:prstGeom>
          <a:noFill/>
          <a:ln w="28575">
            <a:solidFill>
              <a:srgbClr val="969696"/>
            </a:solidFill>
            <a:prstDash val="sysDot"/>
            <a:round/>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sp>
        <p:nvSpPr>
          <p:cNvPr id="13327" name="AutoShape 22"/>
          <p:cNvSpPr>
            <a:spLocks noChangeArrowheads="1"/>
          </p:cNvSpPr>
          <p:nvPr/>
        </p:nvSpPr>
        <p:spPr bwMode="auto">
          <a:xfrm>
            <a:off x="457200" y="5445125"/>
            <a:ext cx="3106738" cy="358775"/>
          </a:xfrm>
          <a:prstGeom prst="roundRect">
            <a:avLst>
              <a:gd name="adj" fmla="val 16667"/>
            </a:avLst>
          </a:prstGeom>
          <a:solidFill>
            <a:srgbClr val="C0C0C0"/>
          </a:solidFill>
          <a:ln>
            <a:noFill/>
          </a:ln>
          <a:effectLst>
            <a:outerShdw dist="99190" dir="2388334" algn="ctr" rotWithShape="0">
              <a:schemeClr val="bg2"/>
            </a:outerShdw>
          </a:effectLst>
          <a:extLst>
            <a:ext uri="{91240B29-F687-4F45-9708-019B960494DF}">
              <a14:hiddenLine xmlns:a14="http://schemas.microsoft.com/office/drawing/2010/main" w="57150">
                <a:solidFill>
                  <a:srgbClr val="000000"/>
                </a:solidFill>
                <a:round/>
                <a:headEnd/>
                <a:tailEnd/>
              </a14:hiddenLine>
            </a:ext>
          </a:extLst>
        </p:spPr>
        <p:txBody>
          <a:bodyPr wrap="none" anchor="b"/>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endParaRPr lang="en-US" altLang="ja-JP" sz="1400">
              <a:ea typeface="HG創英角ﾎﾟｯﾌﾟ体" panose="040B0A09000000000000" pitchFamily="49" charset="-128"/>
            </a:endParaRPr>
          </a:p>
          <a:p>
            <a:pPr algn="ctr" eaLnBrk="1" hangingPunct="1">
              <a:spcBef>
                <a:spcPct val="0"/>
              </a:spcBef>
              <a:buFontTx/>
              <a:buNone/>
            </a:pPr>
            <a:r>
              <a:rPr lang="ja-JP" altLang="en-US" sz="1400">
                <a:ea typeface="HG創英角ﾎﾟｯﾌﾟ体" panose="040B0A09000000000000" pitchFamily="49" charset="-128"/>
              </a:rPr>
              <a:t>　　みんなで議論してみよう！</a:t>
            </a:r>
          </a:p>
        </p:txBody>
      </p:sp>
      <p:pic>
        <p:nvPicPr>
          <p:cNvPr id="13328" name="Picture 2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059238" y="6381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185" name="Picture 2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81013" y="5297488"/>
            <a:ext cx="496887" cy="439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92169"/>
                                        </p:tgtEl>
                                        <p:attrNameLst>
                                          <p:attrName>style.visibility</p:attrName>
                                        </p:attrNameLst>
                                      </p:cBhvr>
                                      <p:to>
                                        <p:strVal val="visible"/>
                                      </p:to>
                                    </p:set>
                                    <p:anim calcmode="lin" valueType="num">
                                      <p:cBhvr>
                                        <p:cTn id="7" dur="500" fill="hold"/>
                                        <p:tgtEl>
                                          <p:spTgt spid="92169"/>
                                        </p:tgtEl>
                                        <p:attrNameLst>
                                          <p:attrName>ppt_w</p:attrName>
                                        </p:attrNameLst>
                                      </p:cBhvr>
                                      <p:tavLst>
                                        <p:tav tm="0">
                                          <p:val>
                                            <p:fltVal val="0"/>
                                          </p:val>
                                        </p:tav>
                                        <p:tav tm="100000">
                                          <p:val>
                                            <p:strVal val="#ppt_w"/>
                                          </p:val>
                                        </p:tav>
                                      </p:tavLst>
                                    </p:anim>
                                    <p:anim calcmode="lin" valueType="num">
                                      <p:cBhvr>
                                        <p:cTn id="8" dur="500" fill="hold"/>
                                        <p:tgtEl>
                                          <p:spTgt spid="92169"/>
                                        </p:tgtEl>
                                        <p:attrNameLst>
                                          <p:attrName>ppt_h</p:attrName>
                                        </p:attrNameLst>
                                      </p:cBhvr>
                                      <p:tavLst>
                                        <p:tav tm="0">
                                          <p:val>
                                            <p:fltVal val="0"/>
                                          </p:val>
                                        </p:tav>
                                        <p:tav tm="100000">
                                          <p:val>
                                            <p:strVal val="#ppt_h"/>
                                          </p:val>
                                        </p:tav>
                                      </p:tavLst>
                                    </p:anim>
                                  </p:childTnLst>
                                </p:cTn>
                              </p:par>
                              <p:par>
                                <p:cTn id="9" presetID="6" presetClass="emph" presetSubtype="0" repeatCount="indefinite" fill="hold" nodeType="withEffect">
                                  <p:stCondLst>
                                    <p:cond delay="0"/>
                                  </p:stCondLst>
                                  <p:endCondLst>
                                    <p:cond evt="onNext" delay="0">
                                      <p:tgtEl>
                                        <p:sldTgt/>
                                      </p:tgtEl>
                                    </p:cond>
                                  </p:endCondLst>
                                  <p:childTnLst>
                                    <p:animScale>
                                      <p:cBhvr>
                                        <p:cTn id="10" dur="500" fill="hold"/>
                                        <p:tgtEl>
                                          <p:spTgt spid="92185"/>
                                        </p:tgtEl>
                                      </p:cBhvr>
                                      <p:by x="80000" y="8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69"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グループ化 4"/>
          <p:cNvGrpSpPr/>
          <p:nvPr/>
        </p:nvGrpSpPr>
        <p:grpSpPr>
          <a:xfrm>
            <a:off x="25995" y="3397249"/>
            <a:ext cx="9116418" cy="3413195"/>
            <a:chOff x="25995" y="3397249"/>
            <a:chExt cx="9116418" cy="3413195"/>
          </a:xfrm>
        </p:grpSpPr>
        <p:grpSp>
          <p:nvGrpSpPr>
            <p:cNvPr id="4" name="グループ化 3"/>
            <p:cNvGrpSpPr/>
            <p:nvPr/>
          </p:nvGrpSpPr>
          <p:grpSpPr>
            <a:xfrm>
              <a:off x="25995" y="3397249"/>
              <a:ext cx="9116418" cy="3313182"/>
              <a:chOff x="25995" y="3397249"/>
              <a:chExt cx="9116418" cy="3313182"/>
            </a:xfrm>
          </p:grpSpPr>
          <p:grpSp>
            <p:nvGrpSpPr>
              <p:cNvPr id="2" name="グループ化 1"/>
              <p:cNvGrpSpPr/>
              <p:nvPr/>
            </p:nvGrpSpPr>
            <p:grpSpPr>
              <a:xfrm>
                <a:off x="25995" y="3397249"/>
                <a:ext cx="9116418" cy="3313182"/>
                <a:chOff x="25995" y="3397249"/>
                <a:chExt cx="9116418" cy="3313182"/>
              </a:xfrm>
            </p:grpSpPr>
            <p:pic>
              <p:nvPicPr>
                <p:cNvPr id="28" name="Picture 3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995" y="4178135"/>
                  <a:ext cx="3802019" cy="2532296"/>
                </a:xfrm>
                <a:prstGeom prst="rect">
                  <a:avLst/>
                </a:prstGeom>
                <a:noFill/>
                <a:ln>
                  <a:noFill/>
                </a:ln>
                <a:effectLst>
                  <a:softEdge rad="2286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4354" name="Object 3"/>
                <p:cNvGraphicFramePr>
                  <a:graphicFrameLocks noChangeAspect="1"/>
                </p:cNvGraphicFramePr>
                <p:nvPr/>
              </p:nvGraphicFramePr>
              <p:xfrm>
                <a:off x="5434013" y="4021138"/>
                <a:ext cx="3708400" cy="2649538"/>
              </p:xfrm>
              <a:graphic>
                <a:graphicData uri="http://schemas.openxmlformats.org/presentationml/2006/ole">
                  <mc:AlternateContent xmlns:mc="http://schemas.openxmlformats.org/markup-compatibility/2006">
                    <mc:Choice xmlns:v="urn:schemas-microsoft-com:vml" Requires="v">
                      <p:oleObj spid="_x0000_s15399" name="Image" r:id="rId4" imgW="3022222" imgH="2158730" progId="Photoshop.Image.6">
                        <p:embed/>
                      </p:oleObj>
                    </mc:Choice>
                    <mc:Fallback>
                      <p:oleObj name="Image" r:id="rId4" imgW="3022222" imgH="2158730" progId="Photoshop.Image.6">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34013" y="4021138"/>
                              <a:ext cx="3708400" cy="2649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4357" name="AutoShape 6"/>
                <p:cNvSpPr>
                  <a:spLocks noChangeArrowheads="1"/>
                </p:cNvSpPr>
                <p:nvPr/>
              </p:nvSpPr>
              <p:spPr bwMode="auto">
                <a:xfrm>
                  <a:off x="8362950" y="4465638"/>
                  <a:ext cx="503238" cy="215900"/>
                </a:xfrm>
                <a:prstGeom prst="roundRect">
                  <a:avLst>
                    <a:gd name="adj" fmla="val 50000"/>
                  </a:avLst>
                </a:prstGeom>
                <a:solidFill>
                  <a:srgbClr val="FF66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b="1">
                      <a:solidFill>
                        <a:schemeClr val="bg1"/>
                      </a:solidFill>
                      <a:latin typeface="ＭＳ ゴシック" panose="020B0609070205080204" pitchFamily="49" charset="-128"/>
                    </a:rPr>
                    <a:t>内閣</a:t>
                  </a:r>
                </a:p>
              </p:txBody>
            </p:sp>
            <p:sp>
              <p:nvSpPr>
                <p:cNvPr id="14358" name="AutoShape 8"/>
                <p:cNvSpPr>
                  <a:spLocks noChangeArrowheads="1"/>
                </p:cNvSpPr>
                <p:nvPr/>
              </p:nvSpPr>
              <p:spPr bwMode="auto">
                <a:xfrm rot="3600000">
                  <a:off x="5835650" y="3716337"/>
                  <a:ext cx="1285875" cy="647700"/>
                </a:xfrm>
                <a:prstGeom prst="leftArrow">
                  <a:avLst>
                    <a:gd name="adj1" fmla="val 70037"/>
                    <a:gd name="adj2" fmla="val 26535"/>
                  </a:avLst>
                </a:prstGeom>
                <a:solidFill>
                  <a:srgbClr val="0000FF"/>
                </a:solidFill>
                <a:ln>
                  <a:noFill/>
                </a:ln>
                <a:effectLst>
                  <a:outerShdw dist="52363" dir="842175" algn="ctr" rotWithShape="0">
                    <a:schemeClr val="bg2">
                      <a:alpha val="50000"/>
                    </a:schemeClr>
                  </a:outerShdw>
                </a:effectLst>
                <a:extLst>
                  <a:ext uri="{91240B29-F687-4F45-9708-019B960494DF}">
                    <a14:hiddenLine xmlns:a14="http://schemas.microsoft.com/office/drawing/2010/main" w="6350">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公共施設</a:t>
                  </a:r>
                </a:p>
                <a:p>
                  <a:pPr algn="ctr" eaLnBrk="1" hangingPunct="1">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公共サービス</a:t>
                  </a:r>
                </a:p>
              </p:txBody>
            </p:sp>
            <p:sp>
              <p:nvSpPr>
                <p:cNvPr id="14359" name="AutoShape 9"/>
                <p:cNvSpPr>
                  <a:spLocks noChangeArrowheads="1"/>
                </p:cNvSpPr>
                <p:nvPr/>
              </p:nvSpPr>
              <p:spPr bwMode="auto">
                <a:xfrm rot="10800000">
                  <a:off x="3548062" y="5570538"/>
                  <a:ext cx="2070100" cy="647700"/>
                </a:xfrm>
                <a:prstGeom prst="rightArrow">
                  <a:avLst>
                    <a:gd name="adj1" fmla="val 68630"/>
                    <a:gd name="adj2" fmla="val 39492"/>
                  </a:avLst>
                </a:prstGeom>
                <a:solidFill>
                  <a:srgbClr val="0000FF"/>
                </a:solidFill>
                <a:ln>
                  <a:noFill/>
                </a:ln>
                <a:effectLst>
                  <a:outerShdw dist="53882" dir="2700000" algn="ctr" rotWithShape="0">
                    <a:schemeClr val="bg2">
                      <a:alpha val="5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rot="10800000"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lnSpc>
                      <a:spcPct val="120000"/>
                    </a:lnSpc>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予算案</a:t>
                  </a:r>
                  <a:r>
                    <a:rPr lang="en-US" altLang="ja-JP" sz="1200">
                      <a:solidFill>
                        <a:schemeClr val="bg1"/>
                      </a:solidFill>
                      <a:latin typeface="HG創英角ﾎﾟｯﾌﾟ体" panose="040B0A09000000000000" pitchFamily="49" charset="-128"/>
                      <a:ea typeface="HG創英角ﾎﾟｯﾌﾟ体" panose="040B0A09000000000000" pitchFamily="49" charset="-128"/>
                    </a:rPr>
                    <a:t>/</a:t>
                  </a:r>
                  <a:r>
                    <a:rPr lang="ja-JP" altLang="en-US" sz="1200">
                      <a:solidFill>
                        <a:schemeClr val="bg1"/>
                      </a:solidFill>
                      <a:latin typeface="HG創英角ﾎﾟｯﾌﾟ体" panose="040B0A09000000000000" pitchFamily="49" charset="-128"/>
                      <a:ea typeface="HG創英角ﾎﾟｯﾌﾟ体" panose="040B0A09000000000000" pitchFamily="49" charset="-128"/>
                    </a:rPr>
                    <a:t>税に関する法律案</a:t>
                  </a:r>
                  <a:endParaRPr lang="ja-JP" altLang="en-US" sz="2400">
                    <a:solidFill>
                      <a:schemeClr val="bg1"/>
                    </a:solidFill>
                    <a:latin typeface="HG創英角ﾎﾟｯﾌﾟ体" panose="040B0A09000000000000" pitchFamily="49" charset="-128"/>
                    <a:ea typeface="HG創英角ﾎﾟｯﾌﾟ体" panose="040B0A09000000000000" pitchFamily="49" charset="-128"/>
                  </a:endParaRPr>
                </a:p>
              </p:txBody>
            </p:sp>
            <p:sp>
              <p:nvSpPr>
                <p:cNvPr id="14360" name="AutoShape 10"/>
                <p:cNvSpPr>
                  <a:spLocks noChangeArrowheads="1"/>
                </p:cNvSpPr>
                <p:nvPr/>
              </p:nvSpPr>
              <p:spPr bwMode="auto">
                <a:xfrm>
                  <a:off x="3668712" y="4706938"/>
                  <a:ext cx="1981200" cy="647700"/>
                </a:xfrm>
                <a:prstGeom prst="rightArrow">
                  <a:avLst>
                    <a:gd name="adj1" fmla="val 72556"/>
                    <a:gd name="adj2" fmla="val 39142"/>
                  </a:avLst>
                </a:prstGeom>
                <a:solidFill>
                  <a:srgbClr val="33CC33"/>
                </a:solidFill>
                <a:ln>
                  <a:noFill/>
                </a:ln>
                <a:effectLst>
                  <a:outerShdw dist="56796" dir="3806097" algn="ctr" rotWithShape="0">
                    <a:schemeClr val="bg2">
                      <a:alpha val="50000"/>
                    </a:schemeClr>
                  </a:outerShdw>
                </a:effectLst>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a:solidFill>
                        <a:schemeClr val="bg1"/>
                      </a:solidFill>
                      <a:latin typeface="HG創英角ﾎﾟｯﾌﾟ体" panose="040B0A09000000000000" pitchFamily="49" charset="-128"/>
                      <a:ea typeface="HG創英角ﾎﾟｯﾌﾟ体" panose="040B0A09000000000000" pitchFamily="49" charset="-128"/>
                    </a:rPr>
                    <a:t>議決</a:t>
                  </a:r>
                </a:p>
              </p:txBody>
            </p:sp>
          </p:grpSp>
          <p:sp>
            <p:nvSpPr>
              <p:cNvPr id="14356" name="AutoShape 5"/>
              <p:cNvSpPr>
                <a:spLocks noChangeArrowheads="1"/>
              </p:cNvSpPr>
              <p:nvPr/>
            </p:nvSpPr>
            <p:spPr bwMode="auto">
              <a:xfrm>
                <a:off x="322262" y="4498975"/>
                <a:ext cx="503238" cy="215900"/>
              </a:xfrm>
              <a:prstGeom prst="roundRect">
                <a:avLst>
                  <a:gd name="adj" fmla="val 50000"/>
                </a:avLst>
              </a:prstGeom>
              <a:solidFill>
                <a:srgbClr val="FF66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b="1" dirty="0">
                    <a:solidFill>
                      <a:schemeClr val="bg1"/>
                    </a:solidFill>
                    <a:latin typeface="ＭＳ ゴシック" panose="020B0609070205080204" pitchFamily="49" charset="-128"/>
                  </a:rPr>
                  <a:t>国会</a:t>
                </a:r>
              </a:p>
            </p:txBody>
          </p:sp>
        </p:grpSp>
        <p:sp>
          <p:nvSpPr>
            <p:cNvPr id="25" name="テキスト ボックス 37"/>
            <p:cNvSpPr txBox="1">
              <a:spLocks noChangeArrowheads="1"/>
            </p:cNvSpPr>
            <p:nvPr/>
          </p:nvSpPr>
          <p:spPr bwMode="auto">
            <a:xfrm>
              <a:off x="7488238" y="6610419"/>
              <a:ext cx="137477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a:spcBef>
                  <a:spcPct val="0"/>
                </a:spcBef>
                <a:buFontTx/>
                <a:buNone/>
              </a:pPr>
              <a:r>
                <a:rPr lang="ja-JP" altLang="en-US" sz="700" dirty="0">
                  <a:latin typeface="HG丸ｺﾞｼｯｸM-PRO" panose="020F0600000000000000" pitchFamily="50" charset="-128"/>
                  <a:ea typeface="HG丸ｺﾞｼｯｸM-PRO" panose="020F0600000000000000" pitchFamily="50" charset="-128"/>
                </a:rPr>
                <a:t>出典：首相官邸ホームページ</a:t>
              </a:r>
            </a:p>
          </p:txBody>
        </p:sp>
        <p:sp>
          <p:nvSpPr>
            <p:cNvPr id="29" name="テキスト ボックス 2"/>
            <p:cNvSpPr txBox="1">
              <a:spLocks noChangeArrowheads="1"/>
            </p:cNvSpPr>
            <p:nvPr/>
          </p:nvSpPr>
          <p:spPr bwMode="auto">
            <a:xfrm>
              <a:off x="2758345" y="6600412"/>
              <a:ext cx="1165225" cy="200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kumimoji="1" sz="3200">
                  <a:solidFill>
                    <a:schemeClr val="tx1"/>
                  </a:solidFill>
                  <a:latin typeface="Times" panose="02020603050405020304" pitchFamily="18" charset="0"/>
                  <a:ea typeface="Osaka" charset="-128"/>
                </a:defRPr>
              </a:lvl1pPr>
              <a:lvl2pPr marL="742950" indent="-285750">
                <a:spcBef>
                  <a:spcPct val="20000"/>
                </a:spcBef>
                <a:buChar char="–"/>
                <a:defRPr kumimoji="1" sz="2800">
                  <a:solidFill>
                    <a:schemeClr val="tx1"/>
                  </a:solidFill>
                  <a:latin typeface="Times" panose="02020603050405020304" pitchFamily="18" charset="0"/>
                  <a:ea typeface="Osaka" charset="-128"/>
                </a:defRPr>
              </a:lvl2pPr>
              <a:lvl3pPr marL="1143000" indent="-228600">
                <a:spcBef>
                  <a:spcPct val="20000"/>
                </a:spcBef>
                <a:buChar char="•"/>
                <a:defRPr kumimoji="1" sz="2400">
                  <a:solidFill>
                    <a:schemeClr val="tx1"/>
                  </a:solidFill>
                  <a:latin typeface="Times" panose="02020603050405020304" pitchFamily="18" charset="0"/>
                  <a:ea typeface="Osaka" charset="-128"/>
                </a:defRPr>
              </a:lvl3pPr>
              <a:lvl4pPr marL="1600200" indent="-228600">
                <a:spcBef>
                  <a:spcPct val="20000"/>
                </a:spcBef>
                <a:buChar char="–"/>
                <a:defRPr kumimoji="1" sz="2000">
                  <a:solidFill>
                    <a:schemeClr val="tx1"/>
                  </a:solidFill>
                  <a:latin typeface="Times" panose="02020603050405020304" pitchFamily="18" charset="0"/>
                  <a:ea typeface="Osaka" charset="-128"/>
                </a:defRPr>
              </a:lvl4pPr>
              <a:lvl5pPr marL="2057400" indent="-228600">
                <a:spcBef>
                  <a:spcPct val="20000"/>
                </a:spcBef>
                <a:buChar char="»"/>
                <a:defRPr kumimoji="1" sz="2000">
                  <a:solidFill>
                    <a:schemeClr val="tx1"/>
                  </a:solidFill>
                  <a:latin typeface="Times" panose="02020603050405020304" pitchFamily="18" charset="0"/>
                  <a:ea typeface="Osaka"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Osaka" charset="-128"/>
                </a:defRPr>
              </a:lvl9pPr>
            </a:lstStyle>
            <a:p>
              <a:pPr>
                <a:spcBef>
                  <a:spcPct val="0"/>
                </a:spcBef>
                <a:buFontTx/>
                <a:buNone/>
              </a:pPr>
              <a:r>
                <a:rPr lang="ja-JP" altLang="en-US" sz="700" dirty="0">
                  <a:latin typeface="HG丸ｺﾞｼｯｸM-PRO" panose="020F0600000000000000" pitchFamily="50" charset="-128"/>
                  <a:ea typeface="HG丸ｺﾞｼｯｸM-PRO" panose="020F0600000000000000" pitchFamily="50" charset="-128"/>
                </a:rPr>
                <a:t>写真提供：衆議院</a:t>
              </a:r>
            </a:p>
          </p:txBody>
        </p:sp>
      </p:grpSp>
      <p:pic>
        <p:nvPicPr>
          <p:cNvPr id="14338" name="Picture 43" descr="高校の帯"/>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8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Rectangle 34"/>
          <p:cNvSpPr>
            <a:spLocks noChangeArrowheads="1"/>
          </p:cNvSpPr>
          <p:nvPr/>
        </p:nvSpPr>
        <p:spPr bwMode="auto">
          <a:xfrm>
            <a:off x="395288" y="842963"/>
            <a:ext cx="5851525" cy="646112"/>
          </a:xfrm>
          <a:prstGeom prst="rect">
            <a:avLst/>
          </a:prstGeom>
          <a:solidFill>
            <a:srgbClr val="339966"/>
          </a:solidFill>
          <a:ln w="57150">
            <a:solidFill>
              <a:schemeClr val="bg2"/>
            </a:solidFill>
            <a:miter lim="800000"/>
            <a:headEnd/>
            <a:tailEnd/>
          </a:ln>
        </p:spPr>
        <p:txBody>
          <a:bodyPr>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税に関する法律（税負担の方法）と税の使い道（予算）は、</a:t>
            </a:r>
          </a:p>
          <a:p>
            <a:pPr eaLnBrk="1" hangingPunct="1">
              <a:lnSpc>
                <a:spcPct val="120000"/>
              </a:lnSpc>
              <a:spcBef>
                <a:spcPct val="0"/>
              </a:spcBef>
              <a:buFontTx/>
              <a:buNone/>
            </a:pPr>
            <a:r>
              <a:rPr lang="ja-JP" altLang="en-US" sz="1500">
                <a:solidFill>
                  <a:schemeClr val="bg1"/>
                </a:solidFill>
                <a:latin typeface="HG創英角ﾎﾟｯﾌﾟ体" panose="040B0A09000000000000" pitchFamily="49" charset="-128"/>
                <a:ea typeface="HG創英角ﾎﾟｯﾌﾟ体" panose="040B0A09000000000000" pitchFamily="49" charset="-128"/>
              </a:rPr>
              <a:t>国民の代表者である議員が決めています。</a:t>
            </a:r>
          </a:p>
        </p:txBody>
      </p:sp>
      <p:sp>
        <p:nvSpPr>
          <p:cNvPr id="14341" name="Rectangle 12"/>
          <p:cNvSpPr>
            <a:spLocks noChangeArrowheads="1"/>
          </p:cNvSpPr>
          <p:nvPr/>
        </p:nvSpPr>
        <p:spPr bwMode="auto">
          <a:xfrm>
            <a:off x="8864600" y="6477000"/>
            <a:ext cx="279400" cy="32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r>
              <a:rPr lang="en-US" altLang="ja-JP" sz="1500">
                <a:latin typeface="ＭＳ ゴシック" panose="020B0609070205080204" pitchFamily="49" charset="-128"/>
              </a:rPr>
              <a:t>8</a:t>
            </a:r>
          </a:p>
        </p:txBody>
      </p:sp>
      <p:sp>
        <p:nvSpPr>
          <p:cNvPr id="14342" name="Rectangle 14"/>
          <p:cNvSpPr>
            <a:spLocks noGrp="1" noChangeArrowheads="1"/>
          </p:cNvSpPr>
          <p:nvPr>
            <p:ph type="title" idx="4294967295"/>
          </p:nvPr>
        </p:nvSpPr>
        <p:spPr bwMode="white">
          <a:xfrm>
            <a:off x="76200" y="152400"/>
            <a:ext cx="7772400" cy="457200"/>
          </a:xfrm>
        </p:spPr>
        <p:txBody>
          <a:bodyPr/>
          <a:lstStyle/>
          <a:p>
            <a:pPr algn="l" eaLnBrk="1" hangingPunct="1"/>
            <a:r>
              <a:rPr lang="en-US" altLang="ja-JP" sz="2400" dirty="0">
                <a:solidFill>
                  <a:schemeClr val="accent1"/>
                </a:solidFill>
                <a:latin typeface="HG創英角ｺﾞｼｯｸUB" panose="020B0909000000000000" pitchFamily="49" charset="-128"/>
                <a:ea typeface="HG創英角ｺﾞｼｯｸUB" panose="020B0909000000000000" pitchFamily="49" charset="-128"/>
              </a:rPr>
              <a:t>2.</a:t>
            </a:r>
            <a:r>
              <a:rPr lang="ja-JP" altLang="en-US" sz="2400" dirty="0">
                <a:solidFill>
                  <a:schemeClr val="accent1"/>
                </a:solidFill>
                <a:latin typeface="HG創英角ｺﾞｼｯｸUB" panose="020B0909000000000000" pitchFamily="49" charset="-128"/>
                <a:ea typeface="HG創英角ｺﾞｼｯｸUB" panose="020B0909000000000000" pitchFamily="49" charset="-128"/>
              </a:rPr>
              <a:t>なぜ、税を納めなければならないのだろう？③</a:t>
            </a:r>
            <a:endParaRPr lang="ja-JP" altLang="en-US" sz="4800" dirty="0">
              <a:solidFill>
                <a:schemeClr val="accent1"/>
              </a:solidFill>
              <a:latin typeface="HG創英角ｺﾞｼｯｸUB" panose="020B0909000000000000" pitchFamily="49" charset="-128"/>
              <a:ea typeface="HG創英角ｺﾞｼｯｸUB" panose="020B0909000000000000" pitchFamily="49" charset="-128"/>
            </a:endParaRPr>
          </a:p>
        </p:txBody>
      </p:sp>
      <p:sp>
        <p:nvSpPr>
          <p:cNvPr id="14343" name="Line 15">
            <a:hlinkClick r:id="" action="ppaction://hlinkshowjump?jump=previousslide"/>
          </p:cNvPr>
          <p:cNvSpPr>
            <a:spLocks noChangeShapeType="1"/>
          </p:cNvSpPr>
          <p:nvPr/>
        </p:nvSpPr>
        <p:spPr bwMode="auto">
          <a:xfrm>
            <a:off x="8458200" y="228600"/>
            <a:ext cx="228600" cy="0"/>
          </a:xfrm>
          <a:prstGeom prst="line">
            <a:avLst/>
          </a:prstGeom>
          <a:noFill/>
          <a:ln w="50800">
            <a:solidFill>
              <a:srgbClr val="FFFFFF"/>
            </a:solidFill>
            <a:round/>
            <a:headEnd type="triangle" w="med" len="sm"/>
            <a:tailEnd/>
          </a:ln>
          <a:extLst>
            <a:ext uri="{909E8E84-426E-40DD-AFC4-6F175D3DCCD1}">
              <a14:hiddenFill xmlns:a14="http://schemas.microsoft.com/office/drawing/2010/main">
                <a:noFill/>
              </a14:hiddenFill>
            </a:ext>
          </a:extLst>
        </p:spPr>
        <p:txBody>
          <a:bodyPr/>
          <a:lstStyle/>
          <a:p>
            <a:endParaRPr lang="ja-JP" altLang="en-US"/>
          </a:p>
        </p:txBody>
      </p:sp>
      <p:sp>
        <p:nvSpPr>
          <p:cNvPr id="14344" name="Line 16">
            <a:hlinkClick r:id="" action="ppaction://hlinkshowjump?jump=nextslide"/>
          </p:cNvPr>
          <p:cNvSpPr>
            <a:spLocks noChangeShapeType="1"/>
          </p:cNvSpPr>
          <p:nvPr/>
        </p:nvSpPr>
        <p:spPr bwMode="auto">
          <a:xfrm>
            <a:off x="8763000" y="228600"/>
            <a:ext cx="228600" cy="0"/>
          </a:xfrm>
          <a:prstGeom prst="line">
            <a:avLst/>
          </a:prstGeom>
          <a:noFill/>
          <a:ln w="50800">
            <a:solidFill>
              <a:srgbClr val="FFFFFF"/>
            </a:solidFill>
            <a:round/>
            <a:headEnd type="none" w="med" len="sm"/>
            <a:tailEnd type="triangle" w="med" len="sm"/>
          </a:ln>
          <a:extLst>
            <a:ext uri="{909E8E84-426E-40DD-AFC4-6F175D3DCCD1}">
              <a14:hiddenFill xmlns:a14="http://schemas.microsoft.com/office/drawing/2010/main">
                <a:noFill/>
              </a14:hiddenFill>
            </a:ext>
          </a:extLst>
        </p:spPr>
        <p:txBody>
          <a:bodyPr/>
          <a:lstStyle/>
          <a:p>
            <a:endParaRPr lang="ja-JP" altLang="en-US"/>
          </a:p>
        </p:txBody>
      </p:sp>
      <p:sp>
        <p:nvSpPr>
          <p:cNvPr id="79889" name="AutoShape 17"/>
          <p:cNvSpPr>
            <a:spLocks noChangeArrowheads="1"/>
          </p:cNvSpPr>
          <p:nvPr/>
        </p:nvSpPr>
        <p:spPr bwMode="auto">
          <a:xfrm rot="7200000">
            <a:off x="2513807" y="3817144"/>
            <a:ext cx="1331912" cy="647700"/>
          </a:xfrm>
          <a:prstGeom prst="rightArrow">
            <a:avLst>
              <a:gd name="adj1" fmla="val 70593"/>
              <a:gd name="adj2" fmla="val 26914"/>
            </a:avLst>
          </a:prstGeom>
          <a:solidFill>
            <a:srgbClr val="FF9900"/>
          </a:solidFill>
          <a:ln w="9525">
            <a:noFill/>
            <a:miter lim="800000"/>
            <a:headEnd/>
            <a:tailEnd/>
          </a:ln>
          <a:effectLst>
            <a:outerShdw dist="35921" dir="2700000" algn="ctr" rotWithShape="0">
              <a:schemeClr val="bg2">
                <a:alpha val="50000"/>
              </a:schemeClr>
            </a:outerShdw>
          </a:effectLst>
        </p:spPr>
        <p:txBody>
          <a:bodyPr vert="vert270" wrap="none" anchor="ctr"/>
          <a:lstStyle/>
          <a:p>
            <a:pPr algn="ctr" eaLnBrk="1" hangingPunct="1">
              <a:defRPr/>
            </a:pPr>
            <a:r>
              <a:rPr lang="ja-JP" altLang="en-US" sz="1200" dirty="0">
                <a:solidFill>
                  <a:schemeClr val="bg1"/>
                </a:solidFill>
                <a:latin typeface="HG創英角ﾎﾟｯﾌﾟ体" pitchFamily="49" charset="-128"/>
                <a:ea typeface="HG創英角ﾎﾟｯﾌﾟ体" pitchFamily="49" charset="-128"/>
              </a:rPr>
              <a:t>選挙</a:t>
            </a:r>
          </a:p>
        </p:txBody>
      </p:sp>
      <p:grpSp>
        <p:nvGrpSpPr>
          <p:cNvPr id="3" name="Group 42"/>
          <p:cNvGrpSpPr>
            <a:grpSpLocks/>
          </p:cNvGrpSpPr>
          <p:nvPr/>
        </p:nvGrpSpPr>
        <p:grpSpPr bwMode="auto">
          <a:xfrm>
            <a:off x="1773238" y="1862138"/>
            <a:ext cx="5597525" cy="2879725"/>
            <a:chOff x="1120" y="1206"/>
            <a:chExt cx="3526" cy="1814"/>
          </a:xfrm>
        </p:grpSpPr>
        <p:sp>
          <p:nvSpPr>
            <p:cNvPr id="14348" name="AutoShape 19"/>
            <p:cNvSpPr>
              <a:spLocks noChangeArrowheads="1"/>
            </p:cNvSpPr>
            <p:nvPr/>
          </p:nvSpPr>
          <p:spPr bwMode="auto">
            <a:xfrm>
              <a:off x="1120" y="1253"/>
              <a:ext cx="3526" cy="868"/>
            </a:xfrm>
            <a:prstGeom prst="roundRect">
              <a:avLst>
                <a:gd name="adj" fmla="val 8579"/>
              </a:avLst>
            </a:prstGeom>
            <a:solidFill>
              <a:schemeClr val="bg1"/>
            </a:solidFill>
            <a:ln w="6350">
              <a:solidFill>
                <a:srgbClr val="FF6600"/>
              </a:solidFill>
              <a:round/>
              <a:headEnd/>
              <a:tailEnd/>
            </a:ln>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eaLnBrk="1" hangingPunct="1">
                <a:spcBef>
                  <a:spcPct val="0"/>
                </a:spcBef>
                <a:buFontTx/>
                <a:buNone/>
              </a:pPr>
              <a:endParaRPr lang="ja-JP" altLang="en-US" sz="2400"/>
            </a:p>
          </p:txBody>
        </p:sp>
        <p:pic>
          <p:nvPicPr>
            <p:cNvPr id="14349" name="Picture 4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348" y="1212"/>
              <a:ext cx="941" cy="9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50" name="Picture 3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347" y="1285"/>
              <a:ext cx="1070" cy="8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51" name="AutoShape 24"/>
            <p:cNvSpPr>
              <a:spLocks noChangeArrowheads="1"/>
            </p:cNvSpPr>
            <p:nvPr/>
          </p:nvSpPr>
          <p:spPr bwMode="auto">
            <a:xfrm>
              <a:off x="1161" y="1298"/>
              <a:ext cx="329" cy="157"/>
            </a:xfrm>
            <a:prstGeom prst="roundRect">
              <a:avLst>
                <a:gd name="adj" fmla="val 50000"/>
              </a:avLst>
            </a:prstGeom>
            <a:solidFill>
              <a:srgbClr val="FF6600"/>
            </a:solidFill>
            <a:ln>
              <a:noFill/>
            </a:ln>
            <a:extLst>
              <a:ext uri="{91240B29-F687-4F45-9708-019B960494DF}">
                <a14:hiddenLine xmlns:a14="http://schemas.microsoft.com/office/drawing/2010/main" w="19050">
                  <a:solidFill>
                    <a:srgbClr val="000000"/>
                  </a:solidFill>
                  <a:round/>
                  <a:headEnd/>
                  <a:tailEnd/>
                </a14:hiddenLine>
              </a:ext>
            </a:extLst>
          </p:spPr>
          <p:txBody>
            <a:bodyPr wrap="none" anchor="ctr"/>
            <a:lstStyle>
              <a:lvl1pPr>
                <a:spcBef>
                  <a:spcPct val="20000"/>
                </a:spcBef>
                <a:buChar char="•"/>
                <a:defRPr kumimoji="1" sz="3200">
                  <a:solidFill>
                    <a:schemeClr val="tx1"/>
                  </a:solidFill>
                  <a:latin typeface="Times" panose="02020603050405020304" pitchFamily="18" charset="0"/>
                  <a:ea typeface="ＭＳ ゴシック" panose="020B0609070205080204" pitchFamily="49" charset="-128"/>
                </a:defRPr>
              </a:lvl1pPr>
              <a:lvl2pPr marL="742950" indent="-285750">
                <a:spcBef>
                  <a:spcPct val="20000"/>
                </a:spcBef>
                <a:buChar char="–"/>
                <a:defRPr kumimoji="1" sz="2800">
                  <a:solidFill>
                    <a:schemeClr val="tx1"/>
                  </a:solidFill>
                  <a:latin typeface="Times" panose="02020603050405020304" pitchFamily="18" charset="0"/>
                  <a:ea typeface="ＭＳ ゴシック" panose="020B0609070205080204" pitchFamily="49" charset="-128"/>
                </a:defRPr>
              </a:lvl2pPr>
              <a:lvl3pPr marL="1143000" indent="-228600">
                <a:spcBef>
                  <a:spcPct val="20000"/>
                </a:spcBef>
                <a:buChar char="•"/>
                <a:defRPr kumimoji="1" sz="2400">
                  <a:solidFill>
                    <a:schemeClr val="tx1"/>
                  </a:solidFill>
                  <a:latin typeface="Times" panose="02020603050405020304" pitchFamily="18" charset="0"/>
                  <a:ea typeface="ＭＳ ゴシック" panose="020B0609070205080204" pitchFamily="49" charset="-128"/>
                </a:defRPr>
              </a:lvl3pPr>
              <a:lvl4pPr marL="16002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4pPr>
              <a:lvl5pPr marL="2057400" indent="-228600">
                <a:spcBef>
                  <a:spcPct val="20000"/>
                </a:spcBef>
                <a:buChar char="»"/>
                <a:defRPr kumimoji="1" sz="2000">
                  <a:solidFill>
                    <a:schemeClr val="tx1"/>
                  </a:solidFill>
                  <a:latin typeface="Times" panose="02020603050405020304" pitchFamily="18" charset="0"/>
                  <a:ea typeface="ＭＳ ゴシック" panose="020B0609070205080204" pitchFamily="49" charset="-128"/>
                </a:defRPr>
              </a:lvl5pPr>
              <a:lvl6pPr marL="25146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6pPr>
              <a:lvl7pPr marL="29718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7pPr>
              <a:lvl8pPr marL="34290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8pPr>
              <a:lvl9pPr marL="3886200" indent="-228600" eaLnBrk="0" fontAlgn="base" hangingPunct="0">
                <a:spcBef>
                  <a:spcPct val="20000"/>
                </a:spcBef>
                <a:spcAft>
                  <a:spcPct val="0"/>
                </a:spcAft>
                <a:buChar char="»"/>
                <a:defRPr kumimoji="1" sz="2000">
                  <a:solidFill>
                    <a:schemeClr val="tx1"/>
                  </a:solidFill>
                  <a:latin typeface="Times" panose="02020603050405020304" pitchFamily="18" charset="0"/>
                  <a:ea typeface="ＭＳ ゴシック" panose="020B0609070205080204" pitchFamily="49" charset="-128"/>
                </a:defRPr>
              </a:lvl9pPr>
            </a:lstStyle>
            <a:p>
              <a:pPr algn="ctr" eaLnBrk="1" hangingPunct="1">
                <a:spcBef>
                  <a:spcPct val="0"/>
                </a:spcBef>
                <a:buFontTx/>
                <a:buNone/>
              </a:pPr>
              <a:r>
                <a:rPr lang="ja-JP" altLang="en-US" sz="1200" b="1">
                  <a:solidFill>
                    <a:schemeClr val="bg1"/>
                  </a:solidFill>
                  <a:latin typeface="ＭＳ ゴシック" panose="020B0609070205080204" pitchFamily="49" charset="-128"/>
                </a:rPr>
                <a:t>国民</a:t>
              </a:r>
            </a:p>
          </p:txBody>
        </p:sp>
        <p:pic>
          <p:nvPicPr>
            <p:cNvPr id="14352" name="Picture 3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332" y="1206"/>
              <a:ext cx="1229" cy="9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81" name="AutoShape 25"/>
            <p:cNvSpPr>
              <a:spLocks noChangeArrowheads="1"/>
            </p:cNvSpPr>
            <p:nvPr/>
          </p:nvSpPr>
          <p:spPr bwMode="auto">
            <a:xfrm rot="3600000">
              <a:off x="3244" y="2397"/>
              <a:ext cx="839" cy="408"/>
            </a:xfrm>
            <a:prstGeom prst="rightArrow">
              <a:avLst>
                <a:gd name="adj1" fmla="val 70593"/>
                <a:gd name="adj2" fmla="val 26914"/>
              </a:avLst>
            </a:prstGeom>
            <a:solidFill>
              <a:srgbClr val="FF9900"/>
            </a:solidFill>
            <a:ln w="9525">
              <a:noFill/>
              <a:miter lim="800000"/>
              <a:headEnd/>
              <a:tailEnd/>
            </a:ln>
            <a:effectLst>
              <a:outerShdw dist="40161" dir="1106097" algn="ctr" rotWithShape="0">
                <a:schemeClr val="bg2">
                  <a:alpha val="50000"/>
                </a:schemeClr>
              </a:outerShdw>
            </a:effectLst>
          </p:spPr>
          <p:txBody>
            <a:bodyPr vert="vert270" wrap="none" anchor="ctr"/>
            <a:lstStyle/>
            <a:p>
              <a:pPr algn="ctr" eaLnBrk="1" hangingPunct="1">
                <a:defRPr/>
              </a:pPr>
              <a:r>
                <a:rPr lang="ja-JP" altLang="en-US" sz="1200" dirty="0">
                  <a:solidFill>
                    <a:schemeClr val="bg1"/>
                  </a:solidFill>
                  <a:latin typeface="HG創英角ﾎﾟｯﾌﾟ体" pitchFamily="49" charset="-128"/>
                  <a:ea typeface="HG創英角ﾎﾟｯﾌﾟ体" pitchFamily="49" charset="-128"/>
                </a:rPr>
                <a:t>納税</a:t>
              </a:r>
            </a:p>
          </p:txBody>
        </p:sp>
      </p:grpSp>
      <p:pic>
        <p:nvPicPr>
          <p:cNvPr id="14347" name="Picture 37"/>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115050" y="625475"/>
            <a:ext cx="1025525" cy="1279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6170568"/>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3" presetClass="entr" presetSubtype="16"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p:cTn id="13" dur="500" fill="hold"/>
                                        <p:tgtEl>
                                          <p:spTgt spid="5"/>
                                        </p:tgtEl>
                                        <p:attrNameLst>
                                          <p:attrName>ppt_w</p:attrName>
                                        </p:attrNameLst>
                                      </p:cBhvr>
                                      <p:tavLst>
                                        <p:tav tm="0">
                                          <p:val>
                                            <p:fltVal val="0"/>
                                          </p:val>
                                        </p:tav>
                                        <p:tav tm="100000">
                                          <p:val>
                                            <p:strVal val="#ppt_w"/>
                                          </p:val>
                                        </p:tav>
                                      </p:tavLst>
                                    </p:anim>
                                    <p:anim calcmode="lin" valueType="num">
                                      <p:cBhvr>
                                        <p:cTn id="14" dur="500" fill="hold"/>
                                        <p:tgtEl>
                                          <p:spTgt spid="5"/>
                                        </p:tgtEl>
                                        <p:attrNameLst>
                                          <p:attrName>ppt_h</p:attrName>
                                        </p:attrNameLst>
                                      </p:cBhvr>
                                      <p:tavLst>
                                        <p:tav tm="0">
                                          <p:val>
                                            <p:fltVal val="0"/>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23" presetClass="entr" presetSubtype="16" fill="hold" nodeType="clickEffect">
                                  <p:stCondLst>
                                    <p:cond delay="0"/>
                                  </p:stCondLst>
                                  <p:childTnLst>
                                    <p:set>
                                      <p:cBhvr>
                                        <p:cTn id="18" dur="1" fill="hold">
                                          <p:stCondLst>
                                            <p:cond delay="0"/>
                                          </p:stCondLst>
                                        </p:cTn>
                                        <p:tgtEl>
                                          <p:spTgt spid="79889"/>
                                        </p:tgtEl>
                                        <p:attrNameLst>
                                          <p:attrName>style.visibility</p:attrName>
                                        </p:attrNameLst>
                                      </p:cBhvr>
                                      <p:to>
                                        <p:strVal val="visible"/>
                                      </p:to>
                                    </p:set>
                                    <p:anim calcmode="lin" valueType="num">
                                      <p:cBhvr>
                                        <p:cTn id="19" dur="500" fill="hold"/>
                                        <p:tgtEl>
                                          <p:spTgt spid="79889"/>
                                        </p:tgtEl>
                                        <p:attrNameLst>
                                          <p:attrName>ppt_w</p:attrName>
                                        </p:attrNameLst>
                                      </p:cBhvr>
                                      <p:tavLst>
                                        <p:tav tm="0">
                                          <p:val>
                                            <p:fltVal val="0"/>
                                          </p:val>
                                        </p:tav>
                                        <p:tav tm="100000">
                                          <p:val>
                                            <p:strVal val="#ppt_w"/>
                                          </p:val>
                                        </p:tav>
                                      </p:tavLst>
                                    </p:anim>
                                    <p:anim calcmode="lin" valueType="num">
                                      <p:cBhvr>
                                        <p:cTn id="20" dur="500" fill="hold"/>
                                        <p:tgtEl>
                                          <p:spTgt spid="79889"/>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1"/>
</p:tagLst>
</file>

<file path=ppt/tags/tag2.xml><?xml version="1.0" encoding="utf-8"?>
<p:tagLst xmlns:a="http://schemas.openxmlformats.org/drawingml/2006/main" xmlns:r="http://schemas.openxmlformats.org/officeDocument/2006/relationships" xmlns:p="http://schemas.openxmlformats.org/presentationml/2006/main">
  <p:tag name="TIMING" val="|2"/>
</p:tagLst>
</file>

<file path=ppt/theme/theme1.xml><?xml version="1.0" encoding="utf-8"?>
<a:theme xmlns:a="http://schemas.openxmlformats.org/drawingml/2006/main" name="新しいプレゼンテーション">
  <a:themeElements>
    <a:clrScheme name="">
      <a:dk1>
        <a:srgbClr val="000000"/>
      </a:dk1>
      <a:lt1>
        <a:srgbClr val="FFFFFF"/>
      </a:lt1>
      <a:dk2>
        <a:srgbClr val="000000"/>
      </a:dk2>
      <a:lt2>
        <a:srgbClr val="777777"/>
      </a:lt2>
      <a:accent1>
        <a:srgbClr val="FFFFFF"/>
      </a:accent1>
      <a:accent2>
        <a:srgbClr val="33CCCC"/>
      </a:accent2>
      <a:accent3>
        <a:srgbClr val="FFFFFF"/>
      </a:accent3>
      <a:accent4>
        <a:srgbClr val="000000"/>
      </a:accent4>
      <a:accent5>
        <a:srgbClr val="FFFFFF"/>
      </a:accent5>
      <a:accent6>
        <a:srgbClr val="2DB9B9"/>
      </a:accent6>
      <a:hlink>
        <a:srgbClr val="FF5050"/>
      </a:hlink>
      <a:folHlink>
        <a:srgbClr val="FF9900"/>
      </a:folHlink>
    </a:clrScheme>
    <a:fontScheme name="新しいプレゼンテーション">
      <a:majorFont>
        <a:latin typeface="Times"/>
        <a:ea typeface="ＭＳ ゴシック"/>
        <a:cs typeface=""/>
      </a:majorFont>
      <a:minorFont>
        <a:latin typeface="Times"/>
        <a:ea typeface="ＭＳ 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6350" cap="flat" cmpd="sng" algn="ctr">
          <a:solidFill>
            <a:srgbClr val="CC3300"/>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charset="0"/>
            <a:ea typeface="ＭＳ ゴシック" pitchFamily="49" charset="-128"/>
          </a:defRPr>
        </a:defPPr>
      </a:lstStyle>
    </a:spDef>
    <a:lnDef>
      <a:spPr bwMode="auto">
        <a:xfrm>
          <a:off x="0" y="0"/>
          <a:ext cx="1" cy="1"/>
        </a:xfrm>
        <a:custGeom>
          <a:avLst/>
          <a:gdLst/>
          <a:ahLst/>
          <a:cxnLst/>
          <a:rect l="0" t="0" r="0" b="0"/>
          <a:pathLst/>
        </a:custGeom>
        <a:solidFill>
          <a:schemeClr val="accent1"/>
        </a:solidFill>
        <a:ln w="6350" cap="flat" cmpd="sng" algn="ctr">
          <a:solidFill>
            <a:srgbClr val="CC3300"/>
          </a:solidFill>
          <a:prstDash val="solid"/>
          <a:round/>
          <a:headEnd type="none" w="med" len="med"/>
          <a:tailEnd type="none" w="med" len="med"/>
        </a:ln>
        <a:effectLst/>
      </a:spPr>
      <a:bodyPr vert="horz" wrap="square" lIns="90000" tIns="46800" rIns="90000" bIns="46800" numCol="1" anchor="t"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charset="0"/>
            <a:ea typeface="ＭＳ ゴシック" pitchFamily="49" charset="-128"/>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2_新しいプレゼンテーション">
  <a:themeElements>
    <a:clrScheme name="">
      <a:dk1>
        <a:srgbClr val="000000"/>
      </a:dk1>
      <a:lt1>
        <a:srgbClr val="FFFFFF"/>
      </a:lt1>
      <a:dk2>
        <a:srgbClr val="000000"/>
      </a:dk2>
      <a:lt2>
        <a:srgbClr val="777777"/>
      </a:lt2>
      <a:accent1>
        <a:srgbClr val="FFFFFF"/>
      </a:accent1>
      <a:accent2>
        <a:srgbClr val="33CCCC"/>
      </a:accent2>
      <a:accent3>
        <a:srgbClr val="FFFFFF"/>
      </a:accent3>
      <a:accent4>
        <a:srgbClr val="000000"/>
      </a:accent4>
      <a:accent5>
        <a:srgbClr val="FFFFFF"/>
      </a:accent5>
      <a:accent6>
        <a:srgbClr val="2DB9B9"/>
      </a:accent6>
      <a:hlink>
        <a:srgbClr val="FF5050"/>
      </a:hlink>
      <a:folHlink>
        <a:srgbClr val="FF9900"/>
      </a:folHlink>
    </a:clrScheme>
    <a:fontScheme name="新しいプレゼンテーション">
      <a:majorFont>
        <a:latin typeface="Times"/>
        <a:ea typeface="Osaka"/>
        <a:cs typeface=""/>
      </a:majorFont>
      <a:minorFont>
        <a:latin typeface="Times"/>
        <a:ea typeface="Osaka"/>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6350" cap="flat" cmpd="sng" algn="ctr">
          <a:solidFill>
            <a:srgbClr val="FF66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charset="0"/>
            <a:ea typeface="Osaka" charset="-128"/>
          </a:defRPr>
        </a:defPPr>
      </a:lstStyle>
    </a:spDef>
    <a:lnDef>
      <a:spPr bwMode="auto">
        <a:xfrm>
          <a:off x="0" y="0"/>
          <a:ext cx="1" cy="1"/>
        </a:xfrm>
        <a:custGeom>
          <a:avLst/>
          <a:gdLst/>
          <a:ahLst/>
          <a:cxnLst/>
          <a:rect l="0" t="0" r="0" b="0"/>
          <a:pathLst/>
        </a:custGeom>
        <a:noFill/>
        <a:ln w="6350" cap="flat" cmpd="sng" algn="ctr">
          <a:solidFill>
            <a:srgbClr val="FF6600"/>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ja-JP" altLang="en-US" sz="2400" b="0" i="0" u="none" strike="noStrike" cap="none" normalizeH="0" baseline="0" smtClean="0">
            <a:ln>
              <a:noFill/>
            </a:ln>
            <a:solidFill>
              <a:schemeClr val="tx1"/>
            </a:solidFill>
            <a:effectLst/>
            <a:latin typeface="Times" charset="0"/>
            <a:ea typeface="Osaka" charset="-128"/>
          </a:defRPr>
        </a:defPPr>
      </a:lstStyle>
    </a:lnDef>
  </a:objectDefaults>
  <a:extraClrSchemeLst>
    <a:extraClrScheme>
      <a:clrScheme name="新しいプレゼンテーショ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新しいプレゼンテーショ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新しいプレゼンテーショ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新しいプレゼンテーショ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新しいプレゼンテーショ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新しいプレゼンテーショ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新しいプレゼンテーション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新しいプレゼンテーショ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新しいプレゼンテーショ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新しいプレゼンテーショ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新しいプレゼンテーショ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新しいプレゼンテーショ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LongProperties xmlns="http://schemas.microsoft.com/office/2006/metadata/long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31D510A536C2284BAAB1993BEAF3FB71" ma:contentTypeVersion="1" ma:contentTypeDescription="新しいドキュメントを作成します。" ma:contentTypeScope="" ma:versionID="7a700975aa18ec87c041116db34751e3">
  <xsd:schema xmlns:xsd="http://www.w3.org/2001/XMLSchema" xmlns:p="http://schemas.microsoft.com/office/2006/metadata/properties" xmlns:ns2="50300c73-667b-4e48-ba7c-9b86fe9bae2c" targetNamespace="http://schemas.microsoft.com/office/2006/metadata/properties" ma:root="true" ma:fieldsID="b66f25091ee4a1b72d05c2e9bab89cf4" ns2:_="">
    <xsd:import namespace="50300c73-667b-4e48-ba7c-9b86fe9bae2c"/>
    <xsd:element name="properties">
      <xsd:complexType>
        <xsd:sequence>
          <xsd:element name="documentManagement">
            <xsd:complexType>
              <xsd:all>
                <xsd:element ref="ns2:_x8aac__x660e_" minOccurs="0"/>
              </xsd:all>
            </xsd:complexType>
          </xsd:element>
        </xsd:sequence>
      </xsd:complexType>
    </xsd:element>
  </xsd:schema>
  <xsd:schema xmlns:xsd="http://www.w3.org/2001/XMLSchema" xmlns:dms="http://schemas.microsoft.com/office/2006/documentManagement/types" targetNamespace="50300c73-667b-4e48-ba7c-9b86fe9bae2c" elementFormDefault="qualified">
    <xsd:import namespace="http://schemas.microsoft.com/office/2006/documentManagement/types"/>
    <xsd:element name="_x8aac__x660e_" ma:index="8" nillable="true" ma:displayName="説明" ma:default="" ma:internalName="_x8aac__x660e_">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x8aac__x660e_ xmlns="50300c73-667b-4e48-ba7c-9b86fe9bae2c" xsi:nil="true"/>
  </documentManagement>
</p:properties>
</file>

<file path=customXml/itemProps1.xml><?xml version="1.0" encoding="utf-8"?>
<ds:datastoreItem xmlns:ds="http://schemas.openxmlformats.org/officeDocument/2006/customXml" ds:itemID="{9163252F-4C3D-453E-9A20-774262260CF3}">
  <ds:schemaRefs>
    <ds:schemaRef ds:uri="http://schemas.microsoft.com/office/2006/metadata/longProperties"/>
  </ds:schemaRefs>
</ds:datastoreItem>
</file>

<file path=customXml/itemProps2.xml><?xml version="1.0" encoding="utf-8"?>
<ds:datastoreItem xmlns:ds="http://schemas.openxmlformats.org/officeDocument/2006/customXml" ds:itemID="{469B51F5-CBC9-4C7F-8897-9386339561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0300c73-667b-4e48-ba7c-9b86fe9bae2c"/>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7361A535-F5BF-4E54-85E9-9884793BE15C}">
  <ds:schemaRefs>
    <ds:schemaRef ds:uri="http://schemas.openxmlformats.org/package/2006/metadata/core-properties"/>
    <ds:schemaRef ds:uri="http://purl.org/dc/terms/"/>
    <ds:schemaRef ds:uri="http://schemas.microsoft.com/office/2006/documentManagement/types"/>
    <ds:schemaRef ds:uri="http://www.w3.org/XML/1998/namespace"/>
    <ds:schemaRef ds:uri="http://purl.org/dc/elements/1.1/"/>
    <ds:schemaRef ds:uri="50300c73-667b-4e48-ba7c-9b86fe9bae2c"/>
    <ds:schemaRef ds:uri="http://purl.org/dc/dcmitype/"/>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0</TotalTime>
  <Words>1944</Words>
  <Application>Microsoft Office PowerPoint</Application>
  <PresentationFormat>画面に合わせる (4:3)</PresentationFormat>
  <Paragraphs>285</Paragraphs>
  <Slides>19</Slides>
  <Notes>3</Notes>
  <HiddenSlides>0</HiddenSlides>
  <MMClips>0</MMClips>
  <ScaleCrop>false</ScaleCrop>
  <HeadingPairs>
    <vt:vector size="8" baseType="variant">
      <vt:variant>
        <vt:lpstr>使用されているフォント</vt:lpstr>
      </vt:variant>
      <vt:variant>
        <vt:i4>16</vt:i4>
      </vt:variant>
      <vt:variant>
        <vt:lpstr>テーマ</vt:lpstr>
      </vt:variant>
      <vt:variant>
        <vt:i4>2</vt:i4>
      </vt:variant>
      <vt:variant>
        <vt:lpstr>埋め込まれた OLE サーバー</vt:lpstr>
      </vt:variant>
      <vt:variant>
        <vt:i4>1</vt:i4>
      </vt:variant>
      <vt:variant>
        <vt:lpstr>スライド タイトル</vt:lpstr>
      </vt:variant>
      <vt:variant>
        <vt:i4>19</vt:i4>
      </vt:variant>
    </vt:vector>
  </HeadingPairs>
  <TitlesOfParts>
    <vt:vector size="38" baseType="lpstr">
      <vt:lpstr>HGPｺﾞｼｯｸE</vt:lpstr>
      <vt:lpstr>HGP創英角ｺﾞｼｯｸUB</vt:lpstr>
      <vt:lpstr>HGS創英角ｺﾞｼｯｸUB</vt:lpstr>
      <vt:lpstr>HGS創英角ﾎﾟｯﾌﾟ体</vt:lpstr>
      <vt:lpstr>HG丸ｺﾞｼｯｸM-PRO</vt:lpstr>
      <vt:lpstr>HG創英角ｺﾞｼｯｸUB</vt:lpstr>
      <vt:lpstr>HG創英角ﾎﾟｯﾌﾟ体</vt:lpstr>
      <vt:lpstr>ＭＳ Ｐゴシック</vt:lpstr>
      <vt:lpstr>ＭＳ ゴシック</vt:lpstr>
      <vt:lpstr>Osaka</vt:lpstr>
      <vt:lpstr>ShinGo-regular-Identity-H</vt:lpstr>
      <vt:lpstr>メイリオ</vt:lpstr>
      <vt:lpstr>平成角ゴシック</vt:lpstr>
      <vt:lpstr>Century</vt:lpstr>
      <vt:lpstr>Times</vt:lpstr>
      <vt:lpstr>Wingdings</vt:lpstr>
      <vt:lpstr>新しいプレゼンテーション</vt:lpstr>
      <vt:lpstr>2_新しいプレゼンテーション</vt:lpstr>
      <vt:lpstr>Image</vt:lpstr>
      <vt:lpstr>私たちの生活と財政の役割</vt:lpstr>
      <vt:lpstr>1.暮らしの中の税①</vt:lpstr>
      <vt:lpstr>1.暮らしの中の税②</vt:lpstr>
      <vt:lpstr>1.暮らしの中の税③</vt:lpstr>
      <vt:lpstr>1.暮らしの中の税④</vt:lpstr>
      <vt:lpstr>2.なぜ、税を納めなければならないのだろう？①-1</vt:lpstr>
      <vt:lpstr>2.なぜ、税を納めなければならないのだろう？①-2</vt:lpstr>
      <vt:lpstr>2.なぜ、税を納めなければならないのだろう？②</vt:lpstr>
      <vt:lpstr>2.なぜ、税を納めなければならないのだろう？③</vt:lpstr>
      <vt:lpstr>3.今までの議論をまとめてみよう</vt:lpstr>
      <vt:lpstr>4.国の財政①</vt:lpstr>
      <vt:lpstr>4.国の財政②</vt:lpstr>
      <vt:lpstr>4.国の財政③</vt:lpstr>
      <vt:lpstr>5.これからの社会と税①</vt:lpstr>
      <vt:lpstr>5.これからの社会と税②</vt:lpstr>
      <vt:lpstr>6.発展-今までの議論から一歩踏み込んでみよう</vt:lpstr>
      <vt:lpstr>7.おわりに</vt:lpstr>
      <vt:lpstr>　地方の財政−①歳入</vt:lpstr>
      <vt:lpstr>　地方の財政−②歳出</vt:lpstr>
    </vt:vector>
  </TitlesOfParts>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2014-06-26T09:08:04Z</dcterms:created>
  <dcterms:modified xsi:type="dcterms:W3CDTF">2024-05-19T12:21:29Z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
    <vt:lpwstr>ドキュメント</vt:lpwstr>
  </property>
</Properties>
</file>