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3" r:id="rId1"/>
  </p:sldMasterIdLst>
  <p:notesMasterIdLst>
    <p:notesMasterId r:id="rId4"/>
  </p:notesMasterIdLst>
  <p:sldIdLst>
    <p:sldId id="265" r:id="rId2"/>
    <p:sldId id="266" r:id="rId3"/>
  </p:sldIdLst>
  <p:sldSz cx="9144000" cy="6858000" type="screen4x3"/>
  <p:notesSz cx="9866313" cy="673576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57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1">
          <p15:clr>
            <a:srgbClr val="A4A3A4"/>
          </p15:clr>
        </p15:guide>
        <p15:guide id="2" pos="310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2DA4512-1C91-4A5C-BC33-92F52D387B17}">
  <a:tblStyle styleId="{62DA4512-1C91-4A5C-BC33-92F52D387B17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>
          <a:top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TxStyle/>
      <a:tcStyle>
        <a:tcBdr/>
      </a:tcStyle>
    </a:band2V>
    <a:lastCol>
      <a:tcTxStyle b="on" i="off"/>
      <a:tcStyle>
        <a:tcBdr>
          <a:left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lastCol>
    <a:firstCol>
      <a:tcTxStyle b="on" i="off"/>
      <a:tcStyle>
        <a:tcBdr>
          <a:left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firstCol>
    <a:lastRow>
      <a:tcTxStyle b="on" i="off"/>
      <a:tcStyle>
        <a:tcBdr>
          <a:left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left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chemeClr val="accent4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8FB140AF-C32B-4E44-B120-DE5840F5DBC9}" styleName="Table_1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6E6E6"/>
          </a:solidFill>
        </a:fill>
      </a:tcStyle>
    </a:wholeTbl>
    <a:band1H>
      <a:tcTxStyle/>
      <a:tcStyle>
        <a:tcBdr/>
        <a:fill>
          <a:solidFill>
            <a:srgbClr val="CACAC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ACACA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4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4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1328" y="36"/>
      </p:cViewPr>
      <p:guideLst>
        <p:guide orient="horz"/>
        <p:guide pos="57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121"/>
        <p:guide pos="31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2" y="0"/>
            <a:ext cx="4278313" cy="336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50" tIns="45675" rIns="91350" bIns="45675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5586413" y="0"/>
            <a:ext cx="4278312" cy="336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50" tIns="45675" rIns="91350" bIns="45675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251200" y="506413"/>
            <a:ext cx="3367088" cy="25241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84252" y="3198815"/>
            <a:ext cx="7897813" cy="3030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50" tIns="45675" rIns="91350" bIns="45675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2" y="6397625"/>
            <a:ext cx="4278313" cy="336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50" tIns="45675" rIns="91350" bIns="45675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5586413" y="6397625"/>
            <a:ext cx="4278312" cy="336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50" tIns="45675" rIns="91350" bIns="4567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 sz="12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Google Shape;410;p10:notes"/>
          <p:cNvSpPr txBox="1">
            <a:spLocks noGrp="1"/>
          </p:cNvSpPr>
          <p:nvPr>
            <p:ph type="body" idx="1"/>
          </p:nvPr>
        </p:nvSpPr>
        <p:spPr>
          <a:xfrm>
            <a:off x="984252" y="3198815"/>
            <a:ext cx="7897813" cy="3030537"/>
          </a:xfrm>
          <a:prstGeom prst="rect">
            <a:avLst/>
          </a:prstGeom>
        </p:spPr>
        <p:txBody>
          <a:bodyPr spcFirstLastPara="1" wrap="square" lIns="91350" tIns="45675" rIns="91350" bIns="4567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1" name="Google Shape;411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251200" y="506413"/>
            <a:ext cx="3367088" cy="25241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Google Shape;420;p11:notes"/>
          <p:cNvSpPr txBox="1">
            <a:spLocks noGrp="1"/>
          </p:cNvSpPr>
          <p:nvPr>
            <p:ph type="body" idx="1"/>
          </p:nvPr>
        </p:nvSpPr>
        <p:spPr>
          <a:xfrm>
            <a:off x="984252" y="3198815"/>
            <a:ext cx="7897813" cy="3030537"/>
          </a:xfrm>
          <a:prstGeom prst="rect">
            <a:avLst/>
          </a:prstGeom>
        </p:spPr>
        <p:txBody>
          <a:bodyPr spcFirstLastPara="1" wrap="square" lIns="91350" tIns="45675" rIns="91350" bIns="4567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1" name="Google Shape;421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251200" y="506413"/>
            <a:ext cx="3367088" cy="25241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白紙">
  <p:cSld name="2_白紙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5"/>
          <p:cNvSpPr/>
          <p:nvPr/>
        </p:nvSpPr>
        <p:spPr>
          <a:xfrm>
            <a:off x="5772274" y="1541748"/>
            <a:ext cx="3047876" cy="1877632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90000" rIns="91425" bIns="45700" anchor="t" anchorCtr="0">
            <a:noAutofit/>
          </a:bodyPr>
          <a:lstStyle/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Times"/>
              <a:buNone/>
            </a:pP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5"/>
          <p:cNvSpPr/>
          <p:nvPr/>
        </p:nvSpPr>
        <p:spPr>
          <a:xfrm>
            <a:off x="-1" y="705417"/>
            <a:ext cx="9144001" cy="58673"/>
          </a:xfrm>
          <a:prstGeom prst="rect">
            <a:avLst/>
          </a:prstGeom>
          <a:solidFill>
            <a:srgbClr val="005BAD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"/>
              <a:buNone/>
            </a:pPr>
            <a:endParaRPr sz="2400" b="0" i="0" u="none" strike="noStrike" cap="none">
              <a:solidFill>
                <a:srgbClr val="000000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sp>
        <p:nvSpPr>
          <p:cNvPr id="20" name="Google Shape;20;p5"/>
          <p:cNvSpPr txBox="1">
            <a:spLocks noGrp="1"/>
          </p:cNvSpPr>
          <p:nvPr>
            <p:ph type="sldNum" idx="12"/>
          </p:nvPr>
        </p:nvSpPr>
        <p:spPr>
          <a:xfrm>
            <a:off x="8769893" y="6443281"/>
            <a:ext cx="374107" cy="2984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  <p:sp>
        <p:nvSpPr>
          <p:cNvPr id="21" name="Google Shape;21;p5"/>
          <p:cNvSpPr/>
          <p:nvPr/>
        </p:nvSpPr>
        <p:spPr>
          <a:xfrm>
            <a:off x="323851" y="1257115"/>
            <a:ext cx="831439" cy="226871"/>
          </a:xfrm>
          <a:prstGeom prst="rect">
            <a:avLst/>
          </a:prstGeom>
          <a:noFill/>
          <a:ln w="19050" cap="flat" cmpd="sng">
            <a:solidFill>
              <a:srgbClr val="26262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36000" rIns="72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rPr lang="ja-JP" sz="1300" i="0" u="none" strike="noStrike" cap="none">
                <a:solidFill>
                  <a:schemeClr val="dk1"/>
                </a:solidFill>
                <a:latin typeface="Noto Sans JP"/>
                <a:ea typeface="Noto Sans JP"/>
                <a:cs typeface="Noto Sans JP"/>
                <a:sym typeface="Noto Sans JP"/>
              </a:rPr>
              <a:t>前提条件</a:t>
            </a:r>
            <a:endParaRPr>
              <a:latin typeface="Noto Sans JP"/>
              <a:ea typeface="Noto Sans JP"/>
              <a:cs typeface="Noto Sans JP"/>
              <a:sym typeface="Noto Sans JP"/>
            </a:endParaRPr>
          </a:p>
        </p:txBody>
      </p:sp>
      <p:sp>
        <p:nvSpPr>
          <p:cNvPr id="22" name="Google Shape;22;p5"/>
          <p:cNvSpPr/>
          <p:nvPr/>
        </p:nvSpPr>
        <p:spPr>
          <a:xfrm>
            <a:off x="323850" y="3614850"/>
            <a:ext cx="1491600" cy="226800"/>
          </a:xfrm>
          <a:prstGeom prst="rect">
            <a:avLst/>
          </a:prstGeom>
          <a:noFill/>
          <a:ln w="19050" cap="flat" cmpd="sng">
            <a:solidFill>
              <a:srgbClr val="005BA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36000" rIns="72000" bIns="360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BAD"/>
              </a:buClr>
              <a:buSzPts val="1300"/>
              <a:buFont typeface="Arial"/>
              <a:buNone/>
            </a:pPr>
            <a:r>
              <a:rPr lang="ja-JP" sz="1300" i="0" u="none" strike="noStrike" cap="none">
                <a:solidFill>
                  <a:srgbClr val="005BAD"/>
                </a:solidFill>
                <a:latin typeface="Noto Sans JP"/>
                <a:ea typeface="Noto Sans JP"/>
                <a:cs typeface="Noto Sans JP"/>
                <a:sym typeface="Noto Sans JP"/>
              </a:rPr>
              <a:t>討議</a:t>
            </a:r>
            <a:r>
              <a:rPr lang="ja-JP" sz="1300" i="0" u="none" strike="noStrike" cap="none">
                <a:solidFill>
                  <a:schemeClr val="dk1"/>
                </a:solidFill>
                <a:latin typeface="Noto Sans JP"/>
                <a:ea typeface="Noto Sans JP"/>
                <a:cs typeface="Noto Sans JP"/>
                <a:sym typeface="Noto Sans JP"/>
              </a:rPr>
              <a:t>　パターン２</a:t>
            </a:r>
            <a:endParaRPr>
              <a:latin typeface="Noto Sans JP"/>
              <a:ea typeface="Noto Sans JP"/>
              <a:cs typeface="Noto Sans JP"/>
              <a:sym typeface="Noto Sans JP"/>
            </a:endParaRPr>
          </a:p>
        </p:txBody>
      </p:sp>
      <p:sp>
        <p:nvSpPr>
          <p:cNvPr id="23" name="Google Shape;23;p5"/>
          <p:cNvSpPr/>
          <p:nvPr/>
        </p:nvSpPr>
        <p:spPr>
          <a:xfrm>
            <a:off x="324417" y="1541748"/>
            <a:ext cx="3455491" cy="1877632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-JP" sz="1100">
                <a:solidFill>
                  <a:schemeClr val="dk1"/>
                </a:solidFill>
                <a:latin typeface="Noto Sans JP"/>
                <a:ea typeface="Noto Sans JP"/>
                <a:cs typeface="Noto Sans JP"/>
                <a:sym typeface="Noto Sans JP"/>
              </a:rPr>
              <a:t>みなさんはメタバタウンの住人です。</a:t>
            </a:r>
            <a:endParaRPr sz="1100">
              <a:solidFill>
                <a:schemeClr val="dk1"/>
              </a:solidFill>
              <a:latin typeface="Noto Sans JP"/>
              <a:ea typeface="Noto Sans JP"/>
              <a:cs typeface="Noto Sans JP"/>
              <a:sym typeface="Noto Sans JP"/>
            </a:endParaRPr>
          </a:p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-JP" sz="1100">
                <a:solidFill>
                  <a:schemeClr val="dk1"/>
                </a:solidFill>
                <a:latin typeface="Noto Sans JP"/>
                <a:ea typeface="Noto Sans JP"/>
                <a:cs typeface="Noto Sans JP"/>
                <a:sym typeface="Noto Sans JP"/>
              </a:rPr>
              <a:t>メタバタウンには家が４軒あり、町の真ん中を町が管理する川が流れています。</a:t>
            </a:r>
            <a:endParaRPr>
              <a:latin typeface="Noto Sans JP"/>
              <a:ea typeface="Noto Sans JP"/>
              <a:cs typeface="Noto Sans JP"/>
              <a:sym typeface="Noto Sans JP"/>
            </a:endParaRPr>
          </a:p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-JP" sz="1100">
                <a:solidFill>
                  <a:schemeClr val="dk1"/>
                </a:solidFill>
                <a:latin typeface="Noto Sans JP"/>
                <a:ea typeface="Noto Sans JP"/>
                <a:cs typeface="Noto Sans JP"/>
                <a:sym typeface="Noto Sans JP"/>
              </a:rPr>
              <a:t>行き来には渡し船を使っていますが、</a:t>
            </a:r>
            <a:endParaRPr sz="1100">
              <a:solidFill>
                <a:schemeClr val="dk1"/>
              </a:solidFill>
              <a:latin typeface="Noto Sans JP"/>
              <a:ea typeface="Noto Sans JP"/>
              <a:cs typeface="Noto Sans JP"/>
              <a:sym typeface="Noto Sans JP"/>
            </a:endParaRPr>
          </a:p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-JP" sz="1100">
                <a:solidFill>
                  <a:schemeClr val="dk1"/>
                </a:solidFill>
                <a:latin typeface="Noto Sans JP"/>
                <a:ea typeface="Noto Sans JP"/>
                <a:cs typeface="Noto Sans JP"/>
                <a:sym typeface="Noto Sans JP"/>
              </a:rPr>
              <a:t>雨で増水すると運航できず不便でした。</a:t>
            </a:r>
            <a:endParaRPr>
              <a:latin typeface="Noto Sans JP"/>
              <a:ea typeface="Noto Sans JP"/>
              <a:cs typeface="Noto Sans JP"/>
              <a:sym typeface="Noto Sans JP"/>
            </a:endParaRPr>
          </a:p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-JP" sz="1100">
                <a:solidFill>
                  <a:schemeClr val="dk1"/>
                </a:solidFill>
                <a:latin typeface="Noto Sans JP"/>
                <a:ea typeface="Noto Sans JP"/>
                <a:cs typeface="Noto Sans JP"/>
                <a:sym typeface="Noto Sans JP"/>
              </a:rPr>
              <a:t>今回、</a:t>
            </a:r>
            <a:r>
              <a:rPr lang="ja-JP" sz="1100">
                <a:solidFill>
                  <a:srgbClr val="C00000"/>
                </a:solidFill>
                <a:latin typeface="Noto Sans JP"/>
                <a:ea typeface="Noto Sans JP"/>
                <a:cs typeface="Noto Sans JP"/>
                <a:sym typeface="Noto Sans JP"/>
              </a:rPr>
              <a:t> メタバタウンの全ての住人の希望 </a:t>
            </a:r>
            <a:r>
              <a:rPr lang="ja-JP" sz="1100">
                <a:solidFill>
                  <a:schemeClr val="dk1"/>
                </a:solidFill>
                <a:latin typeface="Noto Sans JP"/>
                <a:ea typeface="Noto Sans JP"/>
                <a:cs typeface="Noto Sans JP"/>
                <a:sym typeface="Noto Sans JP"/>
              </a:rPr>
              <a:t>により</a:t>
            </a:r>
            <a:endParaRPr sz="1100">
              <a:solidFill>
                <a:schemeClr val="dk1"/>
              </a:solidFill>
              <a:latin typeface="Noto Sans JP"/>
              <a:ea typeface="Noto Sans JP"/>
              <a:cs typeface="Noto Sans JP"/>
              <a:sym typeface="Noto Sans JP"/>
            </a:endParaRPr>
          </a:p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-JP" sz="1100">
                <a:solidFill>
                  <a:schemeClr val="dk1"/>
                </a:solidFill>
                <a:latin typeface="Noto Sans JP"/>
                <a:ea typeface="Noto Sans JP"/>
                <a:cs typeface="Noto Sans JP"/>
                <a:sym typeface="Noto Sans JP"/>
              </a:rPr>
              <a:t>橋を建設することになりました。</a:t>
            </a:r>
            <a:endParaRPr>
              <a:latin typeface="Noto Sans JP"/>
              <a:ea typeface="Noto Sans JP"/>
              <a:cs typeface="Noto Sans JP"/>
              <a:sym typeface="Noto Sans JP"/>
            </a:endParaRPr>
          </a:p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-JP" sz="1100">
                <a:solidFill>
                  <a:schemeClr val="dk1"/>
                </a:solidFill>
                <a:latin typeface="Noto Sans JP"/>
                <a:ea typeface="Noto Sans JP"/>
                <a:cs typeface="Noto Sans JP"/>
                <a:sym typeface="Noto Sans JP"/>
              </a:rPr>
              <a:t>橋の建設費用は400万円です。</a:t>
            </a:r>
            <a:endParaRPr sz="1100">
              <a:solidFill>
                <a:schemeClr val="dk1"/>
              </a:solidFill>
              <a:latin typeface="Noto Sans JP"/>
              <a:ea typeface="Noto Sans JP"/>
              <a:cs typeface="Noto Sans JP"/>
              <a:sym typeface="Noto Sans JP"/>
            </a:endParaRPr>
          </a:p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-JP" sz="1100">
                <a:solidFill>
                  <a:schemeClr val="dk1"/>
                </a:solidFill>
                <a:latin typeface="Noto Sans JP"/>
                <a:ea typeface="Noto Sans JP"/>
                <a:cs typeface="Noto Sans JP"/>
                <a:sym typeface="Noto Sans JP"/>
              </a:rPr>
              <a:t>どのように負担すればいいと思いますか。</a:t>
            </a:r>
            <a:endParaRPr>
              <a:latin typeface="Noto Sans JP"/>
              <a:ea typeface="Noto Sans JP"/>
              <a:cs typeface="Noto Sans JP"/>
              <a:sym typeface="Noto Sans JP"/>
            </a:endParaRPr>
          </a:p>
        </p:txBody>
      </p:sp>
      <p:sp>
        <p:nvSpPr>
          <p:cNvPr id="24" name="Google Shape;24;p5"/>
          <p:cNvSpPr/>
          <p:nvPr/>
        </p:nvSpPr>
        <p:spPr>
          <a:xfrm>
            <a:off x="324417" y="3888724"/>
            <a:ext cx="2829000" cy="2831400"/>
          </a:xfrm>
          <a:prstGeom prst="rect">
            <a:avLst/>
          </a:prstGeom>
          <a:solidFill>
            <a:srgbClr val="EBFA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Times"/>
              <a:buNone/>
            </a:pP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5"/>
          <p:cNvSpPr/>
          <p:nvPr/>
        </p:nvSpPr>
        <p:spPr>
          <a:xfrm>
            <a:off x="3928375" y="1541750"/>
            <a:ext cx="2132400" cy="18777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90000" rIns="91425" bIns="45700" anchor="t" anchorCtr="0">
            <a:noAutofit/>
          </a:bodyPr>
          <a:lstStyle/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-JP" sz="1100">
                <a:solidFill>
                  <a:schemeClr val="dk1"/>
                </a:solidFill>
                <a:latin typeface="Noto Sans JP"/>
                <a:ea typeface="Noto Sans JP"/>
                <a:cs typeface="Noto Sans JP"/>
                <a:sym typeface="Noto Sans JP"/>
              </a:rPr>
              <a:t>各家の家族構成・所得金額</a:t>
            </a:r>
            <a:endParaRPr sz="1100">
              <a:solidFill>
                <a:schemeClr val="dk1"/>
              </a:solidFill>
              <a:latin typeface="Noto Sans JP"/>
              <a:ea typeface="Noto Sans JP"/>
              <a:cs typeface="Noto Sans JP"/>
              <a:sym typeface="Noto Sans JP"/>
            </a:endParaRPr>
          </a:p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-JP" sz="1100">
                <a:solidFill>
                  <a:schemeClr val="dk1"/>
                </a:solidFill>
                <a:latin typeface="Noto Sans JP"/>
                <a:ea typeface="Noto Sans JP"/>
                <a:cs typeface="Noto Sans JP"/>
                <a:sym typeface="Noto Sans JP"/>
              </a:rPr>
              <a:t>・使用回数が同じ場合</a:t>
            </a:r>
            <a:endParaRPr sz="1100">
              <a:solidFill>
                <a:schemeClr val="dk1"/>
              </a:solidFill>
              <a:latin typeface="Noto Sans JP"/>
              <a:ea typeface="Noto Sans JP"/>
              <a:cs typeface="Noto Sans JP"/>
              <a:sym typeface="Noto Sans JP"/>
            </a:endParaRPr>
          </a:p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Times"/>
              <a:buNone/>
            </a:pPr>
            <a:endParaRPr sz="1100">
              <a:solidFill>
                <a:schemeClr val="dk1"/>
              </a:solidFill>
              <a:latin typeface="Noto Sans JP"/>
              <a:ea typeface="Noto Sans JP"/>
              <a:cs typeface="Noto Sans JP"/>
              <a:sym typeface="Noto Sans JP"/>
            </a:endParaRPr>
          </a:p>
          <a:p>
            <a:pPr marL="171450" marR="0" lvl="0" indent="-17145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Noto Sans JP"/>
              <a:buChar char="●"/>
            </a:pPr>
            <a:r>
              <a:rPr lang="ja-JP" sz="1100" b="1">
                <a:solidFill>
                  <a:schemeClr val="dk1"/>
                </a:solidFill>
                <a:latin typeface="Noto Sans JP"/>
                <a:ea typeface="Noto Sans JP"/>
                <a:cs typeface="Noto Sans JP"/>
                <a:sym typeface="Noto Sans JP"/>
              </a:rPr>
              <a:t>ヒント</a:t>
            </a:r>
            <a:endParaRPr sz="1100" b="1">
              <a:solidFill>
                <a:schemeClr val="dk1"/>
              </a:solidFill>
              <a:latin typeface="Noto Sans JP"/>
              <a:ea typeface="Noto Sans JP"/>
              <a:cs typeface="Noto Sans JP"/>
              <a:sym typeface="Noto Sans JP"/>
            </a:endParaRPr>
          </a:p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Noto Sans Symbols"/>
              <a:buNone/>
            </a:pPr>
            <a:r>
              <a:rPr lang="ja-JP" sz="1100">
                <a:solidFill>
                  <a:schemeClr val="dk1"/>
                </a:solidFill>
                <a:latin typeface="Noto Sans JP"/>
                <a:ea typeface="Noto Sans JP"/>
                <a:cs typeface="Noto Sans JP"/>
                <a:sym typeface="Noto Sans JP"/>
              </a:rPr>
              <a:t>    </a:t>
            </a:r>
            <a:r>
              <a:rPr lang="ja-JP" sz="1000">
                <a:solidFill>
                  <a:schemeClr val="dk1"/>
                </a:solidFill>
                <a:latin typeface="Noto Sans JP"/>
                <a:ea typeface="Noto Sans JP"/>
                <a:cs typeface="Noto Sans JP"/>
                <a:sym typeface="Noto Sans JP"/>
              </a:rPr>
              <a:t>４軒とも同じ条件だから、</a:t>
            </a:r>
            <a:endParaRPr sz="1000">
              <a:solidFill>
                <a:schemeClr val="dk1"/>
              </a:solidFill>
              <a:latin typeface="Noto Sans JP"/>
              <a:ea typeface="Noto Sans JP"/>
              <a:cs typeface="Noto Sans JP"/>
              <a:sym typeface="Noto Sans JP"/>
            </a:endParaRPr>
          </a:p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Noto Sans Symbols"/>
              <a:buNone/>
            </a:pPr>
            <a:r>
              <a:rPr lang="ja-JP" sz="1000">
                <a:solidFill>
                  <a:schemeClr val="dk1"/>
                </a:solidFill>
                <a:latin typeface="Noto Sans JP"/>
                <a:ea typeface="Noto Sans JP"/>
                <a:cs typeface="Noto Sans JP"/>
                <a:sym typeface="Noto Sans JP"/>
              </a:rPr>
              <a:t>    公平に負担すると…</a:t>
            </a:r>
            <a:endParaRPr sz="1000">
              <a:solidFill>
                <a:schemeClr val="dk1"/>
              </a:solidFill>
              <a:latin typeface="Noto Sans JP"/>
              <a:ea typeface="Noto Sans JP"/>
              <a:cs typeface="Noto Sans JP"/>
              <a:sym typeface="Noto Sans JP"/>
            </a:endParaRPr>
          </a:p>
        </p:txBody>
      </p:sp>
      <p:graphicFrame>
        <p:nvGraphicFramePr>
          <p:cNvPr id="26" name="Google Shape;26;p5"/>
          <p:cNvGraphicFramePr/>
          <p:nvPr/>
        </p:nvGraphicFramePr>
        <p:xfrm>
          <a:off x="3153508" y="3900331"/>
          <a:ext cx="5666850" cy="2822475"/>
        </p:xfrm>
        <a:graphic>
          <a:graphicData uri="http://schemas.openxmlformats.org/drawingml/2006/table">
            <a:tbl>
              <a:tblPr firstRow="1" bandRow="1">
                <a:gradFill>
                  <a:gsLst>
                    <a:gs pos="0">
                      <a:srgbClr val="BABABA"/>
                    </a:gs>
                    <a:gs pos="35000">
                      <a:srgbClr val="CFCFCF"/>
                    </a:gs>
                    <a:gs pos="100000">
                      <a:srgbClr val="EDEDED"/>
                    </a:gs>
                  </a:gsLst>
                  <a:lin ang="16200000" scaled="0"/>
                </a:gradFill>
                <a:tableStyleId>{62DA4512-1C91-4A5C-BC33-92F52D387B17}</a:tableStyleId>
              </a:tblPr>
              <a:tblGrid>
                <a:gridCol w="942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6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7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29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822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BFA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400" b="0" u="none" strike="noStrike" cap="none">
                          <a:solidFill>
                            <a:schemeClr val="lt1"/>
                          </a:solidFill>
                          <a:latin typeface="Noto Sans JP"/>
                          <a:ea typeface="Noto Sans JP"/>
                          <a:cs typeface="Noto Sans JP"/>
                          <a:sym typeface="Noto Sans JP"/>
                        </a:rPr>
                        <a:t>家族</a:t>
                      </a:r>
                      <a:endParaRPr b="0">
                        <a:latin typeface="Noto Sans JP"/>
                        <a:ea typeface="Noto Sans JP"/>
                        <a:cs typeface="Noto Sans JP"/>
                        <a:sym typeface="Noto Sans JP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5BA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400" b="0" u="none" strike="noStrike" cap="none">
                          <a:latin typeface="Noto Sans JP"/>
                          <a:ea typeface="Noto Sans JP"/>
                          <a:cs typeface="Noto Sans JP"/>
                          <a:sym typeface="Noto Sans JP"/>
                        </a:rPr>
                        <a:t>所得金額</a:t>
                      </a:r>
                      <a:endParaRPr sz="1100" b="0" u="none" strike="noStrike" cap="none">
                        <a:solidFill>
                          <a:schemeClr val="lt1"/>
                        </a:solidFill>
                        <a:latin typeface="Noto Sans JP"/>
                        <a:ea typeface="Noto Sans JP"/>
                        <a:cs typeface="Noto Sans JP"/>
                        <a:sym typeface="Noto Sans JP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5BA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400" b="0" u="none" strike="noStrike" cap="none">
                          <a:latin typeface="Noto Sans JP"/>
                          <a:ea typeface="Noto Sans JP"/>
                          <a:cs typeface="Noto Sans JP"/>
                          <a:sym typeface="Noto Sans JP"/>
                        </a:rPr>
                        <a:t>使用回数</a:t>
                      </a:r>
                      <a:endParaRPr b="0">
                        <a:latin typeface="Noto Sans JP"/>
                        <a:ea typeface="Noto Sans JP"/>
                        <a:cs typeface="Noto Sans JP"/>
                        <a:sym typeface="Noto Sans JP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5BA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400" b="0" u="none" strike="noStrike" cap="none">
                          <a:latin typeface="Noto Sans JP"/>
                          <a:ea typeface="Noto Sans JP"/>
                          <a:cs typeface="Noto Sans JP"/>
                          <a:sym typeface="Noto Sans JP"/>
                        </a:rPr>
                        <a:t>負担金額</a:t>
                      </a:r>
                      <a:endParaRPr b="0">
                        <a:latin typeface="Noto Sans JP"/>
                        <a:ea typeface="Noto Sans JP"/>
                        <a:cs typeface="Noto Sans JP"/>
                        <a:sym typeface="Noto Sans JP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5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0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2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Ａ家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2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４人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2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1,000万円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2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月１0回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2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万円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BFF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0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2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Ｂ家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2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４人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2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600万円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2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月10回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2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万円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BFF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0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2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Ｃ家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2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４人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2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300万円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2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月10回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2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万円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BFF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0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2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Ｄ家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2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４人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2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100万円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2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月１0回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2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万円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BFF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8050">
                <a:tc gridSpan="4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200" b="1" u="none" strike="noStrike" cap="none">
                          <a:latin typeface="Noto Sans JP"/>
                          <a:ea typeface="Noto Sans JP"/>
                          <a:cs typeface="Noto Sans JP"/>
                          <a:sym typeface="Noto Sans JP"/>
                        </a:rPr>
                        <a:t>合計</a:t>
                      </a:r>
                      <a:endParaRPr b="1">
                        <a:latin typeface="Noto Sans JP"/>
                        <a:ea typeface="Noto Sans JP"/>
                        <a:cs typeface="Noto Sans JP"/>
                        <a:sym typeface="Noto Sans JP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E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2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400万円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EE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7" name="Google Shape;27;p5"/>
          <p:cNvSpPr/>
          <p:nvPr/>
        </p:nvSpPr>
        <p:spPr>
          <a:xfrm>
            <a:off x="323642" y="4682296"/>
            <a:ext cx="3455400" cy="6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71450" marR="0" lvl="0" indent="-17145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5BAD"/>
              </a:buClr>
              <a:buSzPts val="1400"/>
              <a:buFont typeface="Noto Sans JP"/>
              <a:buChar char="●"/>
            </a:pPr>
            <a:r>
              <a:rPr lang="ja-JP" sz="1400">
                <a:solidFill>
                  <a:srgbClr val="005BAD"/>
                </a:solidFill>
                <a:latin typeface="Noto Sans JP"/>
                <a:ea typeface="Noto Sans JP"/>
                <a:cs typeface="Noto Sans JP"/>
                <a:sym typeface="Noto Sans JP"/>
              </a:rPr>
              <a:t>ヒント</a:t>
            </a:r>
            <a:endParaRPr>
              <a:latin typeface="Noto Sans JP"/>
              <a:ea typeface="Noto Sans JP"/>
              <a:cs typeface="Noto Sans JP"/>
              <a:sym typeface="Noto Sans JP"/>
            </a:endParaRPr>
          </a:p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None/>
            </a:pPr>
            <a:r>
              <a:rPr lang="ja-JP" sz="1200">
                <a:solidFill>
                  <a:schemeClr val="dk1"/>
                </a:solidFill>
                <a:latin typeface="Noto Sans JP"/>
                <a:ea typeface="Noto Sans JP"/>
                <a:cs typeface="Noto Sans JP"/>
                <a:sym typeface="Noto Sans JP"/>
              </a:rPr>
              <a:t>   所得金額によって</a:t>
            </a:r>
            <a:endParaRPr sz="1200">
              <a:solidFill>
                <a:schemeClr val="dk1"/>
              </a:solidFill>
              <a:latin typeface="Noto Sans JP"/>
              <a:ea typeface="Noto Sans JP"/>
              <a:cs typeface="Noto Sans JP"/>
              <a:sym typeface="Noto Sans JP"/>
            </a:endParaRPr>
          </a:p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None/>
            </a:pPr>
            <a:r>
              <a:rPr lang="ja-JP" sz="1200">
                <a:solidFill>
                  <a:schemeClr val="dk1"/>
                </a:solidFill>
                <a:latin typeface="Noto Sans JP"/>
                <a:ea typeface="Noto Sans JP"/>
                <a:cs typeface="Noto Sans JP"/>
                <a:sym typeface="Noto Sans JP"/>
              </a:rPr>
              <a:t>   負担する金額を変えてみよう</a:t>
            </a:r>
            <a:endParaRPr>
              <a:latin typeface="Noto Sans JP"/>
              <a:ea typeface="Noto Sans JP"/>
              <a:cs typeface="Noto Sans JP"/>
              <a:sym typeface="Noto Sans JP"/>
            </a:endParaRPr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7538605" y="4527951"/>
            <a:ext cx="866053" cy="1849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45700" rIns="36000" bIns="45700" anchor="ctr" anchorCtr="0">
            <a:noAutofit/>
          </a:bodyPr>
          <a:lstStyle>
            <a:lvl1pPr marL="457200" marR="0" lvl="0" indent="-228600" algn="r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794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–"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794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•"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794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–"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794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»"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9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»"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9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»"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9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»"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9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»"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2"/>
          </p:nvPr>
        </p:nvSpPr>
        <p:spPr>
          <a:xfrm>
            <a:off x="7538605" y="5008902"/>
            <a:ext cx="866053" cy="1849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45700" rIns="36000" bIns="45700" anchor="ctr" anchorCtr="0">
            <a:noAutofit/>
          </a:bodyPr>
          <a:lstStyle>
            <a:lvl1pPr marL="457200" marR="0" lvl="0" indent="-228600" algn="r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794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–"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794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•"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794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–"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794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»"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9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»"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9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»"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9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»"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9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»"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body" idx="3"/>
          </p:nvPr>
        </p:nvSpPr>
        <p:spPr>
          <a:xfrm>
            <a:off x="7538605" y="5473678"/>
            <a:ext cx="866053" cy="1849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45700" rIns="36000" bIns="45700" anchor="ctr" anchorCtr="0">
            <a:noAutofit/>
          </a:bodyPr>
          <a:lstStyle>
            <a:lvl1pPr marL="457200" marR="0" lvl="0" indent="-228600" algn="r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794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–"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794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•"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794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–"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794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»"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9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»"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9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»"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9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»"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9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»"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4"/>
          </p:nvPr>
        </p:nvSpPr>
        <p:spPr>
          <a:xfrm>
            <a:off x="7538605" y="5943649"/>
            <a:ext cx="866053" cy="1849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45700" rIns="36000" bIns="45700" anchor="ctr" anchorCtr="0">
            <a:noAutofit/>
          </a:bodyPr>
          <a:lstStyle>
            <a:lvl1pPr marL="457200" marR="0" lvl="0" indent="-228600" algn="r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794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–"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794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•"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794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–"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794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»"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9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»"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9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»"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9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»"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9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»"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2" name="Google Shape;32;p5"/>
          <p:cNvSpPr/>
          <p:nvPr/>
        </p:nvSpPr>
        <p:spPr>
          <a:xfrm>
            <a:off x="2948200" y="3477275"/>
            <a:ext cx="3667500" cy="44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5BAD"/>
              </a:buClr>
              <a:buSzPts val="1600"/>
              <a:buFont typeface="Arial"/>
              <a:buNone/>
            </a:pPr>
            <a:endParaRPr sz="1600">
              <a:latin typeface="Noto Sans JP"/>
              <a:ea typeface="Noto Sans JP"/>
              <a:cs typeface="Noto Sans JP"/>
              <a:sym typeface="Noto Sans JP"/>
            </a:endParaRPr>
          </a:p>
        </p:txBody>
      </p:sp>
      <p:grpSp>
        <p:nvGrpSpPr>
          <p:cNvPr id="33" name="Google Shape;33;p5"/>
          <p:cNvGrpSpPr/>
          <p:nvPr/>
        </p:nvGrpSpPr>
        <p:grpSpPr>
          <a:xfrm>
            <a:off x="727310" y="5444694"/>
            <a:ext cx="2220900" cy="1141426"/>
            <a:chOff x="608967" y="5456726"/>
            <a:chExt cx="2220900" cy="1141426"/>
          </a:xfrm>
        </p:grpSpPr>
        <p:pic>
          <p:nvPicPr>
            <p:cNvPr id="34" name="Google Shape;34;p5"/>
            <p:cNvPicPr preferRelativeResize="0"/>
            <p:nvPr/>
          </p:nvPicPr>
          <p:blipFill rotWithShape="1">
            <a:blip r:embed="rId2">
              <a:alphaModFix/>
            </a:blip>
            <a:srcRect l="4771" t="-205" r="9961" b="31137"/>
            <a:stretch/>
          </p:blipFill>
          <p:spPr>
            <a:xfrm>
              <a:off x="608967" y="5456726"/>
              <a:ext cx="1797166" cy="1091837"/>
            </a:xfrm>
            <a:prstGeom prst="rect">
              <a:avLst/>
            </a:prstGeom>
            <a:noFill/>
            <a:ln w="15875" cap="flat" cmpd="sng">
              <a:solidFill>
                <a:srgbClr val="005BAD"/>
              </a:solidFill>
              <a:prstDash val="solid"/>
              <a:round/>
              <a:headEnd type="none" w="sm" len="sm"/>
              <a:tailEnd type="none" w="sm" len="sm"/>
            </a:ln>
          </p:spPr>
        </p:pic>
        <p:sp>
          <p:nvSpPr>
            <p:cNvPr id="35" name="Google Shape;35;p5"/>
            <p:cNvSpPr/>
            <p:nvPr/>
          </p:nvSpPr>
          <p:spPr>
            <a:xfrm>
              <a:off x="2111222" y="5879507"/>
              <a:ext cx="718645" cy="718645"/>
            </a:xfrm>
            <a:prstGeom prst="ellipse">
              <a:avLst/>
            </a:prstGeom>
            <a:solidFill>
              <a:srgbClr val="005BAD"/>
            </a:solidFill>
            <a:ln w="22225" cap="flat" cmpd="sng">
              <a:solidFill>
                <a:srgbClr val="EBFA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Times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endParaRPr>
            </a:p>
          </p:txBody>
        </p:sp>
        <p:sp>
          <p:nvSpPr>
            <p:cNvPr id="36" name="Google Shape;36;p5"/>
            <p:cNvSpPr txBox="1"/>
            <p:nvPr/>
          </p:nvSpPr>
          <p:spPr>
            <a:xfrm>
              <a:off x="2144173" y="5977219"/>
              <a:ext cx="652800" cy="461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200">
                  <a:solidFill>
                    <a:srgbClr val="EBFFFC"/>
                  </a:solidFill>
                  <a:latin typeface="Noto Sans JP"/>
                  <a:ea typeface="Noto Sans JP"/>
                  <a:cs typeface="Noto Sans JP"/>
                  <a:sym typeface="Noto Sans JP"/>
                </a:rPr>
                <a:t>メタバ</a:t>
              </a:r>
              <a:endParaRPr sz="1200">
                <a:solidFill>
                  <a:srgbClr val="EBFFFC"/>
                </a:solidFill>
                <a:latin typeface="Noto Sans JP"/>
                <a:ea typeface="Noto Sans JP"/>
                <a:cs typeface="Noto Sans JP"/>
                <a:sym typeface="Noto Sans JP"/>
              </a:endParaRPr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200">
                  <a:solidFill>
                    <a:srgbClr val="EBFFFC"/>
                  </a:solidFill>
                  <a:latin typeface="Noto Sans JP"/>
                  <a:ea typeface="Noto Sans JP"/>
                  <a:cs typeface="Noto Sans JP"/>
                  <a:sym typeface="Noto Sans JP"/>
                </a:rPr>
                <a:t>タウン</a:t>
              </a:r>
              <a:endParaRPr sz="1200">
                <a:latin typeface="Noto Sans JP"/>
                <a:ea typeface="Noto Sans JP"/>
                <a:cs typeface="Noto Sans JP"/>
                <a:sym typeface="Noto Sans JP"/>
              </a:endParaRPr>
            </a:p>
          </p:txBody>
        </p:sp>
      </p:grpSp>
      <p:sp>
        <p:nvSpPr>
          <p:cNvPr id="37" name="Google Shape;37;p5"/>
          <p:cNvSpPr/>
          <p:nvPr/>
        </p:nvSpPr>
        <p:spPr>
          <a:xfrm>
            <a:off x="3928375" y="1257125"/>
            <a:ext cx="1767300" cy="226800"/>
          </a:xfrm>
          <a:prstGeom prst="rect">
            <a:avLst/>
          </a:prstGeom>
          <a:noFill/>
          <a:ln w="19050" cap="flat" cmpd="sng">
            <a:solidFill>
              <a:srgbClr val="26262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36000" rIns="72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rPr lang="ja-JP" sz="1300" i="0" u="none" strike="noStrike" cap="none">
                <a:solidFill>
                  <a:schemeClr val="dk1"/>
                </a:solidFill>
                <a:latin typeface="Noto Sans JP"/>
                <a:ea typeface="Noto Sans JP"/>
                <a:cs typeface="Noto Sans JP"/>
                <a:sym typeface="Noto Sans JP"/>
              </a:rPr>
              <a:t>パターン１</a:t>
            </a:r>
            <a:r>
              <a:rPr lang="ja-JP" sz="1200" i="0" u="none" strike="noStrike" cap="none">
                <a:solidFill>
                  <a:schemeClr val="dk1"/>
                </a:solidFill>
                <a:latin typeface="Noto Sans JP"/>
                <a:ea typeface="Noto Sans JP"/>
                <a:cs typeface="Noto Sans JP"/>
                <a:sym typeface="Noto Sans JP"/>
              </a:rPr>
              <a:t>（参考）</a:t>
            </a:r>
            <a:endParaRPr sz="1300" i="0" u="none" strike="noStrike" cap="none">
              <a:solidFill>
                <a:schemeClr val="dk1"/>
              </a:solidFill>
              <a:latin typeface="Noto Sans JP"/>
              <a:ea typeface="Noto Sans JP"/>
              <a:cs typeface="Noto Sans JP"/>
              <a:sym typeface="Noto Sans JP"/>
            </a:endParaRPr>
          </a:p>
        </p:txBody>
      </p:sp>
      <p:graphicFrame>
        <p:nvGraphicFramePr>
          <p:cNvPr id="38" name="Google Shape;38;p5"/>
          <p:cNvGraphicFramePr/>
          <p:nvPr/>
        </p:nvGraphicFramePr>
        <p:xfrm>
          <a:off x="5772274" y="1541747"/>
          <a:ext cx="3048075" cy="1742335"/>
        </p:xfrm>
        <a:graphic>
          <a:graphicData uri="http://schemas.openxmlformats.org/drawingml/2006/table">
            <a:tbl>
              <a:tblPr firstRow="1" bandRow="1">
                <a:noFill/>
                <a:tableStyleId>{62DA4512-1C91-4A5C-BC33-92F52D387B17}</a:tableStyleId>
              </a:tblPr>
              <a:tblGrid>
                <a:gridCol w="506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2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4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7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69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17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b="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900" b="0" u="none" strike="noStrike" cap="none">
                          <a:solidFill>
                            <a:schemeClr val="lt1"/>
                          </a:solidFill>
                          <a:latin typeface="Noto Sans JP"/>
                          <a:ea typeface="Noto Sans JP"/>
                          <a:cs typeface="Noto Sans JP"/>
                          <a:sym typeface="Noto Sans JP"/>
                        </a:rPr>
                        <a:t>家族</a:t>
                      </a:r>
                      <a:endParaRPr b="0">
                        <a:latin typeface="Noto Sans JP"/>
                        <a:ea typeface="Noto Sans JP"/>
                        <a:cs typeface="Noto Sans JP"/>
                        <a:sym typeface="Noto Sans JP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900" b="0" u="none" strike="noStrike" cap="none">
                          <a:latin typeface="Noto Sans JP"/>
                          <a:ea typeface="Noto Sans JP"/>
                          <a:cs typeface="Noto Sans JP"/>
                          <a:sym typeface="Noto Sans JP"/>
                        </a:rPr>
                        <a:t>所得金額</a:t>
                      </a:r>
                      <a:endParaRPr sz="700" b="0" u="none" strike="noStrike" cap="none">
                        <a:solidFill>
                          <a:schemeClr val="lt1"/>
                        </a:solidFill>
                        <a:latin typeface="Noto Sans JP"/>
                        <a:ea typeface="Noto Sans JP"/>
                        <a:cs typeface="Noto Sans JP"/>
                        <a:sym typeface="Noto Sans JP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900" b="0" u="none" strike="noStrike" cap="none">
                          <a:latin typeface="Noto Sans JP"/>
                          <a:ea typeface="Noto Sans JP"/>
                          <a:cs typeface="Noto Sans JP"/>
                          <a:sym typeface="Noto Sans JP"/>
                        </a:rPr>
                        <a:t>使用回数</a:t>
                      </a:r>
                      <a:endParaRPr b="0">
                        <a:latin typeface="Noto Sans JP"/>
                        <a:ea typeface="Noto Sans JP"/>
                        <a:cs typeface="Noto Sans JP"/>
                        <a:sym typeface="Noto Sans JP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900" b="0" u="none" strike="noStrike" cap="none">
                          <a:latin typeface="Noto Sans JP"/>
                          <a:ea typeface="Noto Sans JP"/>
                          <a:cs typeface="Noto Sans JP"/>
                          <a:sym typeface="Noto Sans JP"/>
                        </a:rPr>
                        <a:t>負担金額</a:t>
                      </a:r>
                      <a:endParaRPr b="0">
                        <a:latin typeface="Noto Sans JP"/>
                        <a:ea typeface="Noto Sans JP"/>
                        <a:cs typeface="Noto Sans JP"/>
                        <a:sym typeface="Noto Sans JP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9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Ａ家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9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４人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9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500万円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9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月10回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9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100万円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9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Ｂ家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9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４人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9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500万円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9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月10回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9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100万円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9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Ｃ家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9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４人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9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500万円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9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月10回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9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100万円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9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Ｄ家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9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４人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9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500万円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9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月10回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9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100万円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 gridSpan="4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900" b="1" u="none" strike="noStrike" cap="none">
                          <a:latin typeface="Noto Sans JP"/>
                          <a:ea typeface="Noto Sans JP"/>
                          <a:cs typeface="Noto Sans JP"/>
                          <a:sym typeface="Noto Sans JP"/>
                        </a:rPr>
                        <a:t>合計</a:t>
                      </a:r>
                      <a:endParaRPr b="1">
                        <a:latin typeface="Noto Sans JP"/>
                        <a:ea typeface="Noto Sans JP"/>
                        <a:cs typeface="Noto Sans JP"/>
                        <a:sym typeface="Noto Sans JP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9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400万円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9" name="Google Shape;39;p5"/>
          <p:cNvSpPr/>
          <p:nvPr/>
        </p:nvSpPr>
        <p:spPr>
          <a:xfrm>
            <a:off x="811525" y="2583500"/>
            <a:ext cx="2168700" cy="177600"/>
          </a:xfrm>
          <a:prstGeom prst="rect">
            <a:avLst/>
          </a:prstGeom>
          <a:noFill/>
          <a:ln w="12700" cap="flat" cmpd="sng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"/>
              <a:buNone/>
            </a:pPr>
            <a:endParaRPr sz="2400" b="0" i="0" u="none" strike="noStrike" cap="none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sp>
        <p:nvSpPr>
          <p:cNvPr id="40" name="Google Shape;40;p5"/>
          <p:cNvSpPr/>
          <p:nvPr/>
        </p:nvSpPr>
        <p:spPr>
          <a:xfrm>
            <a:off x="323651" y="4022525"/>
            <a:ext cx="3979800" cy="51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5BAD"/>
              </a:buClr>
              <a:buSzPts val="1600"/>
              <a:buFont typeface="Arial"/>
              <a:buNone/>
            </a:pPr>
            <a:r>
              <a:rPr lang="ja-JP" sz="1600">
                <a:solidFill>
                  <a:srgbClr val="005BAD"/>
                </a:solidFill>
                <a:latin typeface="Noto Sans JP"/>
                <a:ea typeface="Noto Sans JP"/>
                <a:cs typeface="Noto Sans JP"/>
                <a:sym typeface="Noto Sans JP"/>
              </a:rPr>
              <a:t>各家の所得金額</a:t>
            </a:r>
            <a:r>
              <a:rPr lang="ja-JP">
                <a:solidFill>
                  <a:srgbClr val="005BAD"/>
                </a:solidFill>
                <a:latin typeface="Noto Sans JP"/>
                <a:ea typeface="Noto Sans JP"/>
                <a:cs typeface="Noto Sans JP"/>
                <a:sym typeface="Noto Sans JP"/>
              </a:rPr>
              <a:t>（もうけ）</a:t>
            </a:r>
            <a:endParaRPr>
              <a:solidFill>
                <a:srgbClr val="005BAD"/>
              </a:solidFill>
              <a:latin typeface="Noto Sans JP"/>
              <a:ea typeface="Noto Sans JP"/>
              <a:cs typeface="Noto Sans JP"/>
              <a:sym typeface="Noto Sans JP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5BAD"/>
              </a:buClr>
              <a:buSzPts val="1600"/>
              <a:buFont typeface="Arial"/>
              <a:buNone/>
            </a:pPr>
            <a:r>
              <a:rPr lang="ja-JP" sz="1600">
                <a:solidFill>
                  <a:srgbClr val="005BAD"/>
                </a:solidFill>
                <a:latin typeface="Noto Sans JP"/>
                <a:ea typeface="Noto Sans JP"/>
                <a:cs typeface="Noto Sans JP"/>
                <a:sym typeface="Noto Sans JP"/>
              </a:rPr>
              <a:t>が異なる場合</a:t>
            </a:r>
            <a:endParaRPr sz="1600">
              <a:solidFill>
                <a:srgbClr val="005BAD"/>
              </a:solidFill>
              <a:latin typeface="Noto Sans JP"/>
              <a:ea typeface="Noto Sans JP"/>
              <a:cs typeface="Noto Sans JP"/>
              <a:sym typeface="Noto Sans JP"/>
            </a:endParaRP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24">
          <p15:clr>
            <a:srgbClr val="FBAE40"/>
          </p15:clr>
        </p15:guide>
        <p15:guide id="2" pos="5760">
          <p15:clr>
            <a:srgbClr val="FBAE40"/>
          </p15:clr>
        </p15:guide>
        <p15:guide id="3" orient="horz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5_白紙">
  <p:cSld name="5_白紙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6"/>
          <p:cNvSpPr/>
          <p:nvPr/>
        </p:nvSpPr>
        <p:spPr>
          <a:xfrm>
            <a:off x="3928375" y="1541750"/>
            <a:ext cx="2000400" cy="18777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90000" rIns="91425" bIns="45700" anchor="t" anchorCtr="0">
            <a:noAutofit/>
          </a:bodyPr>
          <a:lstStyle/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-JP" sz="1100">
                <a:solidFill>
                  <a:schemeClr val="dk1"/>
                </a:solidFill>
                <a:latin typeface="Noto Sans JP"/>
                <a:ea typeface="Noto Sans JP"/>
                <a:cs typeface="Noto Sans JP"/>
                <a:sym typeface="Noto Sans JP"/>
              </a:rPr>
              <a:t>各家の家族構成・所得金額</a:t>
            </a:r>
            <a:endParaRPr sz="1100">
              <a:solidFill>
                <a:schemeClr val="dk1"/>
              </a:solidFill>
              <a:latin typeface="Noto Sans JP"/>
              <a:ea typeface="Noto Sans JP"/>
              <a:cs typeface="Noto Sans JP"/>
              <a:sym typeface="Noto Sans JP"/>
            </a:endParaRPr>
          </a:p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-JP" sz="1100">
                <a:solidFill>
                  <a:schemeClr val="dk1"/>
                </a:solidFill>
                <a:latin typeface="Noto Sans JP"/>
                <a:ea typeface="Noto Sans JP"/>
                <a:cs typeface="Noto Sans JP"/>
                <a:sym typeface="Noto Sans JP"/>
              </a:rPr>
              <a:t>・使用回数が同じ場合</a:t>
            </a:r>
            <a:endParaRPr sz="1100">
              <a:solidFill>
                <a:schemeClr val="dk1"/>
              </a:solidFill>
              <a:latin typeface="Noto Sans JP"/>
              <a:ea typeface="Noto Sans JP"/>
              <a:cs typeface="Noto Sans JP"/>
              <a:sym typeface="Noto Sans JP"/>
            </a:endParaRPr>
          </a:p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Times"/>
              <a:buNone/>
            </a:pPr>
            <a:endParaRPr sz="1100">
              <a:solidFill>
                <a:schemeClr val="dk1"/>
              </a:solidFill>
              <a:latin typeface="Noto Sans JP"/>
              <a:ea typeface="Noto Sans JP"/>
              <a:cs typeface="Noto Sans JP"/>
              <a:sym typeface="Noto Sans JP"/>
            </a:endParaRPr>
          </a:p>
          <a:p>
            <a:pPr marL="171450" marR="0" lvl="0" indent="-17145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Noto Sans JP"/>
              <a:buChar char="●"/>
            </a:pPr>
            <a:r>
              <a:rPr lang="ja-JP" sz="1100" b="1">
                <a:solidFill>
                  <a:schemeClr val="dk1"/>
                </a:solidFill>
                <a:latin typeface="Noto Sans JP"/>
                <a:ea typeface="Noto Sans JP"/>
                <a:cs typeface="Noto Sans JP"/>
                <a:sym typeface="Noto Sans JP"/>
              </a:rPr>
              <a:t>ヒント</a:t>
            </a:r>
            <a:endParaRPr sz="1100" b="1">
              <a:solidFill>
                <a:schemeClr val="dk1"/>
              </a:solidFill>
              <a:latin typeface="Noto Sans JP"/>
              <a:ea typeface="Noto Sans JP"/>
              <a:cs typeface="Noto Sans JP"/>
              <a:sym typeface="Noto Sans JP"/>
            </a:endParaRPr>
          </a:p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Noto Sans Symbols"/>
              <a:buNone/>
            </a:pPr>
            <a:r>
              <a:rPr lang="ja-JP" sz="1100">
                <a:solidFill>
                  <a:schemeClr val="dk1"/>
                </a:solidFill>
                <a:latin typeface="Noto Sans JP"/>
                <a:ea typeface="Noto Sans JP"/>
                <a:cs typeface="Noto Sans JP"/>
                <a:sym typeface="Noto Sans JP"/>
              </a:rPr>
              <a:t>    </a:t>
            </a:r>
            <a:r>
              <a:rPr lang="ja-JP" sz="1000">
                <a:solidFill>
                  <a:schemeClr val="dk1"/>
                </a:solidFill>
                <a:latin typeface="Noto Sans JP"/>
                <a:ea typeface="Noto Sans JP"/>
                <a:cs typeface="Noto Sans JP"/>
                <a:sym typeface="Noto Sans JP"/>
              </a:rPr>
              <a:t>４軒とも同じ条件だから、</a:t>
            </a:r>
            <a:endParaRPr sz="1000">
              <a:solidFill>
                <a:schemeClr val="dk1"/>
              </a:solidFill>
              <a:latin typeface="Noto Sans JP"/>
              <a:ea typeface="Noto Sans JP"/>
              <a:cs typeface="Noto Sans JP"/>
              <a:sym typeface="Noto Sans JP"/>
            </a:endParaRPr>
          </a:p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Noto Sans Symbols"/>
              <a:buNone/>
            </a:pPr>
            <a:r>
              <a:rPr lang="ja-JP" sz="1000">
                <a:solidFill>
                  <a:schemeClr val="dk1"/>
                </a:solidFill>
                <a:latin typeface="Noto Sans JP"/>
                <a:ea typeface="Noto Sans JP"/>
                <a:cs typeface="Noto Sans JP"/>
                <a:sym typeface="Noto Sans JP"/>
              </a:rPr>
              <a:t>    公平に負担すると…</a:t>
            </a:r>
            <a:endParaRPr sz="1000">
              <a:solidFill>
                <a:schemeClr val="dk1"/>
              </a:solidFill>
              <a:latin typeface="Noto Sans JP"/>
              <a:ea typeface="Noto Sans JP"/>
              <a:cs typeface="Noto Sans JP"/>
              <a:sym typeface="Noto Sans JP"/>
            </a:endParaRPr>
          </a:p>
        </p:txBody>
      </p:sp>
      <p:sp>
        <p:nvSpPr>
          <p:cNvPr id="43" name="Google Shape;43;p6"/>
          <p:cNvSpPr/>
          <p:nvPr/>
        </p:nvSpPr>
        <p:spPr>
          <a:xfrm>
            <a:off x="5772274" y="1541748"/>
            <a:ext cx="3048000" cy="18777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90000" rIns="91425" bIns="45700" anchor="t" anchorCtr="0">
            <a:noAutofit/>
          </a:bodyPr>
          <a:lstStyle/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Times"/>
              <a:buNone/>
            </a:pP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44;p6"/>
          <p:cNvSpPr/>
          <p:nvPr/>
        </p:nvSpPr>
        <p:spPr>
          <a:xfrm>
            <a:off x="-1" y="705417"/>
            <a:ext cx="9144001" cy="58673"/>
          </a:xfrm>
          <a:prstGeom prst="rect">
            <a:avLst/>
          </a:prstGeom>
          <a:solidFill>
            <a:srgbClr val="005BAD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"/>
              <a:buNone/>
            </a:pPr>
            <a:endParaRPr sz="2400" b="0" i="0" u="none" strike="noStrike" cap="none">
              <a:solidFill>
                <a:srgbClr val="000000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sp>
        <p:nvSpPr>
          <p:cNvPr id="45" name="Google Shape;45;p6"/>
          <p:cNvSpPr txBox="1">
            <a:spLocks noGrp="1"/>
          </p:cNvSpPr>
          <p:nvPr>
            <p:ph type="sldNum" idx="12"/>
          </p:nvPr>
        </p:nvSpPr>
        <p:spPr>
          <a:xfrm>
            <a:off x="8769893" y="6443281"/>
            <a:ext cx="374107" cy="2984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  <p:sp>
        <p:nvSpPr>
          <p:cNvPr id="46" name="Google Shape;46;p6"/>
          <p:cNvSpPr/>
          <p:nvPr/>
        </p:nvSpPr>
        <p:spPr>
          <a:xfrm>
            <a:off x="323851" y="1257115"/>
            <a:ext cx="831439" cy="226871"/>
          </a:xfrm>
          <a:prstGeom prst="rect">
            <a:avLst/>
          </a:prstGeom>
          <a:noFill/>
          <a:ln w="19050" cap="flat" cmpd="sng">
            <a:solidFill>
              <a:srgbClr val="26262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36000" rIns="72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rPr lang="ja-JP" sz="1300" i="0" u="none" strike="noStrike" cap="none">
                <a:solidFill>
                  <a:schemeClr val="dk1"/>
                </a:solidFill>
                <a:latin typeface="Noto Sans JP"/>
                <a:ea typeface="Noto Sans JP"/>
                <a:cs typeface="Noto Sans JP"/>
                <a:sym typeface="Noto Sans JP"/>
              </a:rPr>
              <a:t>前提条件</a:t>
            </a:r>
            <a:endParaRPr>
              <a:latin typeface="Noto Sans JP"/>
              <a:ea typeface="Noto Sans JP"/>
              <a:cs typeface="Noto Sans JP"/>
              <a:sym typeface="Noto Sans JP"/>
            </a:endParaRPr>
          </a:p>
        </p:txBody>
      </p:sp>
      <p:sp>
        <p:nvSpPr>
          <p:cNvPr id="47" name="Google Shape;47;p6"/>
          <p:cNvSpPr/>
          <p:nvPr/>
        </p:nvSpPr>
        <p:spPr>
          <a:xfrm>
            <a:off x="323850" y="3614850"/>
            <a:ext cx="3173400" cy="226800"/>
          </a:xfrm>
          <a:prstGeom prst="rect">
            <a:avLst/>
          </a:prstGeom>
          <a:noFill/>
          <a:ln w="19050" cap="flat" cmpd="sng">
            <a:solidFill>
              <a:srgbClr val="005BA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36000" rIns="72000" bIns="360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BAD"/>
              </a:buClr>
              <a:buSzPts val="1300"/>
              <a:buFont typeface="Arial"/>
              <a:buNone/>
            </a:pPr>
            <a:r>
              <a:rPr lang="ja-JP" sz="1300" i="0" u="none" strike="noStrike" cap="none">
                <a:solidFill>
                  <a:srgbClr val="005BAD"/>
                </a:solidFill>
                <a:latin typeface="Noto Sans JP"/>
                <a:ea typeface="Noto Sans JP"/>
                <a:cs typeface="Noto Sans JP"/>
                <a:sym typeface="Noto Sans JP"/>
              </a:rPr>
              <a:t>討議</a:t>
            </a:r>
            <a:r>
              <a:rPr lang="ja-JP" sz="1300" i="0" u="none" strike="noStrike" cap="none">
                <a:solidFill>
                  <a:schemeClr val="dk1"/>
                </a:solidFill>
                <a:latin typeface="Noto Sans JP"/>
                <a:ea typeface="Noto Sans JP"/>
                <a:cs typeface="Noto Sans JP"/>
                <a:sym typeface="Noto Sans JP"/>
              </a:rPr>
              <a:t>　パターン３　※グループ発表あり</a:t>
            </a:r>
            <a:endParaRPr>
              <a:latin typeface="Noto Sans JP"/>
              <a:ea typeface="Noto Sans JP"/>
              <a:cs typeface="Noto Sans JP"/>
              <a:sym typeface="Noto Sans JP"/>
            </a:endParaRPr>
          </a:p>
        </p:txBody>
      </p:sp>
      <p:sp>
        <p:nvSpPr>
          <p:cNvPr id="48" name="Google Shape;48;p6"/>
          <p:cNvSpPr/>
          <p:nvPr/>
        </p:nvSpPr>
        <p:spPr>
          <a:xfrm>
            <a:off x="324417" y="1541748"/>
            <a:ext cx="3455491" cy="1877632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-JP" sz="1100">
                <a:solidFill>
                  <a:schemeClr val="dk1"/>
                </a:solidFill>
                <a:latin typeface="Noto Sans JP"/>
                <a:ea typeface="Noto Sans JP"/>
                <a:cs typeface="Noto Sans JP"/>
                <a:sym typeface="Noto Sans JP"/>
              </a:rPr>
              <a:t>みなさんはメタバタウンの住人です。</a:t>
            </a:r>
            <a:endParaRPr sz="1100">
              <a:solidFill>
                <a:schemeClr val="dk1"/>
              </a:solidFill>
              <a:latin typeface="Noto Sans JP"/>
              <a:ea typeface="Noto Sans JP"/>
              <a:cs typeface="Noto Sans JP"/>
              <a:sym typeface="Noto Sans JP"/>
            </a:endParaRPr>
          </a:p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-JP" sz="1100">
                <a:solidFill>
                  <a:schemeClr val="dk1"/>
                </a:solidFill>
                <a:latin typeface="Noto Sans JP"/>
                <a:ea typeface="Noto Sans JP"/>
                <a:cs typeface="Noto Sans JP"/>
                <a:sym typeface="Noto Sans JP"/>
              </a:rPr>
              <a:t>メタバタウンには家が４軒あり、町の真ん中を町が管理する川が流れています。</a:t>
            </a:r>
            <a:endParaRPr>
              <a:latin typeface="Noto Sans JP"/>
              <a:ea typeface="Noto Sans JP"/>
              <a:cs typeface="Noto Sans JP"/>
              <a:sym typeface="Noto Sans JP"/>
            </a:endParaRPr>
          </a:p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-JP" sz="1100">
                <a:solidFill>
                  <a:schemeClr val="dk1"/>
                </a:solidFill>
                <a:latin typeface="Noto Sans JP"/>
                <a:ea typeface="Noto Sans JP"/>
                <a:cs typeface="Noto Sans JP"/>
                <a:sym typeface="Noto Sans JP"/>
              </a:rPr>
              <a:t>行き来には渡し船を使っていますが、</a:t>
            </a:r>
            <a:endParaRPr sz="1100">
              <a:solidFill>
                <a:schemeClr val="dk1"/>
              </a:solidFill>
              <a:latin typeface="Noto Sans JP"/>
              <a:ea typeface="Noto Sans JP"/>
              <a:cs typeface="Noto Sans JP"/>
              <a:sym typeface="Noto Sans JP"/>
            </a:endParaRPr>
          </a:p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-JP" sz="1100">
                <a:solidFill>
                  <a:schemeClr val="dk1"/>
                </a:solidFill>
                <a:latin typeface="Noto Sans JP"/>
                <a:ea typeface="Noto Sans JP"/>
                <a:cs typeface="Noto Sans JP"/>
                <a:sym typeface="Noto Sans JP"/>
              </a:rPr>
              <a:t>雨で増水すると運航できず不便でした。</a:t>
            </a:r>
            <a:endParaRPr>
              <a:latin typeface="Noto Sans JP"/>
              <a:ea typeface="Noto Sans JP"/>
              <a:cs typeface="Noto Sans JP"/>
              <a:sym typeface="Noto Sans JP"/>
            </a:endParaRPr>
          </a:p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-JP" sz="1100">
                <a:solidFill>
                  <a:schemeClr val="dk1"/>
                </a:solidFill>
                <a:latin typeface="Noto Sans JP"/>
                <a:ea typeface="Noto Sans JP"/>
                <a:cs typeface="Noto Sans JP"/>
                <a:sym typeface="Noto Sans JP"/>
              </a:rPr>
              <a:t>今回、</a:t>
            </a:r>
            <a:r>
              <a:rPr lang="ja-JP" sz="1100">
                <a:solidFill>
                  <a:srgbClr val="C00000"/>
                </a:solidFill>
                <a:latin typeface="Noto Sans JP"/>
                <a:ea typeface="Noto Sans JP"/>
                <a:cs typeface="Noto Sans JP"/>
                <a:sym typeface="Noto Sans JP"/>
              </a:rPr>
              <a:t> メタバタウンの全ての住人の希望 </a:t>
            </a:r>
            <a:r>
              <a:rPr lang="ja-JP" sz="1100">
                <a:solidFill>
                  <a:schemeClr val="dk1"/>
                </a:solidFill>
                <a:latin typeface="Noto Sans JP"/>
                <a:ea typeface="Noto Sans JP"/>
                <a:cs typeface="Noto Sans JP"/>
                <a:sym typeface="Noto Sans JP"/>
              </a:rPr>
              <a:t>により</a:t>
            </a:r>
            <a:endParaRPr sz="1100">
              <a:solidFill>
                <a:schemeClr val="dk1"/>
              </a:solidFill>
              <a:latin typeface="Noto Sans JP"/>
              <a:ea typeface="Noto Sans JP"/>
              <a:cs typeface="Noto Sans JP"/>
              <a:sym typeface="Noto Sans JP"/>
            </a:endParaRPr>
          </a:p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-JP" sz="1100">
                <a:solidFill>
                  <a:schemeClr val="dk1"/>
                </a:solidFill>
                <a:latin typeface="Noto Sans JP"/>
                <a:ea typeface="Noto Sans JP"/>
                <a:cs typeface="Noto Sans JP"/>
                <a:sym typeface="Noto Sans JP"/>
              </a:rPr>
              <a:t>橋を建設することになりました。</a:t>
            </a:r>
            <a:endParaRPr>
              <a:latin typeface="Noto Sans JP"/>
              <a:ea typeface="Noto Sans JP"/>
              <a:cs typeface="Noto Sans JP"/>
              <a:sym typeface="Noto Sans JP"/>
            </a:endParaRPr>
          </a:p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-JP" sz="1100">
                <a:solidFill>
                  <a:schemeClr val="dk1"/>
                </a:solidFill>
                <a:latin typeface="Noto Sans JP"/>
                <a:ea typeface="Noto Sans JP"/>
                <a:cs typeface="Noto Sans JP"/>
                <a:sym typeface="Noto Sans JP"/>
              </a:rPr>
              <a:t>橋の建設費用は400万円です。</a:t>
            </a:r>
            <a:endParaRPr sz="1100">
              <a:solidFill>
                <a:schemeClr val="dk1"/>
              </a:solidFill>
              <a:latin typeface="Noto Sans JP"/>
              <a:ea typeface="Noto Sans JP"/>
              <a:cs typeface="Noto Sans JP"/>
              <a:sym typeface="Noto Sans JP"/>
            </a:endParaRPr>
          </a:p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-JP" sz="1100">
                <a:solidFill>
                  <a:schemeClr val="dk1"/>
                </a:solidFill>
                <a:latin typeface="Noto Sans JP"/>
                <a:ea typeface="Noto Sans JP"/>
                <a:cs typeface="Noto Sans JP"/>
                <a:sym typeface="Noto Sans JP"/>
              </a:rPr>
              <a:t>どのように負担すればいいと思いますか。</a:t>
            </a:r>
            <a:endParaRPr>
              <a:latin typeface="Noto Sans JP"/>
              <a:ea typeface="Noto Sans JP"/>
              <a:cs typeface="Noto Sans JP"/>
              <a:sym typeface="Noto Sans JP"/>
            </a:endParaRPr>
          </a:p>
        </p:txBody>
      </p:sp>
      <p:sp>
        <p:nvSpPr>
          <p:cNvPr id="49" name="Google Shape;49;p6"/>
          <p:cNvSpPr/>
          <p:nvPr/>
        </p:nvSpPr>
        <p:spPr>
          <a:xfrm>
            <a:off x="811525" y="2583500"/>
            <a:ext cx="2168700" cy="177600"/>
          </a:xfrm>
          <a:prstGeom prst="rect">
            <a:avLst/>
          </a:prstGeom>
          <a:noFill/>
          <a:ln w="12700" cap="flat" cmpd="sng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"/>
              <a:buNone/>
            </a:pPr>
            <a:endParaRPr sz="2400" b="0" i="0" u="none" strike="noStrike" cap="none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sp>
        <p:nvSpPr>
          <p:cNvPr id="50" name="Google Shape;50;p6"/>
          <p:cNvSpPr/>
          <p:nvPr/>
        </p:nvSpPr>
        <p:spPr>
          <a:xfrm>
            <a:off x="324417" y="3888724"/>
            <a:ext cx="8495733" cy="2831493"/>
          </a:xfrm>
          <a:prstGeom prst="rect">
            <a:avLst/>
          </a:prstGeom>
          <a:solidFill>
            <a:srgbClr val="EBFA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Times"/>
              <a:buNone/>
            </a:pP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51" name="Google Shape;51;p6"/>
          <p:cNvGraphicFramePr/>
          <p:nvPr/>
        </p:nvGraphicFramePr>
        <p:xfrm>
          <a:off x="3009451" y="3900331"/>
          <a:ext cx="3877225" cy="2822475"/>
        </p:xfrm>
        <a:graphic>
          <a:graphicData uri="http://schemas.openxmlformats.org/drawingml/2006/table">
            <a:tbl>
              <a:tblPr firstRow="1" bandRow="1">
                <a:noFill/>
                <a:tableStyleId>{62DA4512-1C91-4A5C-BC33-92F52D387B17}</a:tableStyleId>
              </a:tblPr>
              <a:tblGrid>
                <a:gridCol w="487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7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6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6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84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822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50" b="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BFA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50" b="0" u="none" strike="noStrike" cap="none">
                          <a:solidFill>
                            <a:schemeClr val="lt1"/>
                          </a:solidFill>
                          <a:latin typeface="Noto Sans JP"/>
                          <a:ea typeface="Noto Sans JP"/>
                          <a:cs typeface="Noto Sans JP"/>
                          <a:sym typeface="Noto Sans JP"/>
                        </a:rPr>
                        <a:t>家族</a:t>
                      </a:r>
                      <a:endParaRPr b="0">
                        <a:latin typeface="Noto Sans JP"/>
                        <a:ea typeface="Noto Sans JP"/>
                        <a:cs typeface="Noto Sans JP"/>
                        <a:sym typeface="Noto Sans JP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5BA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50" b="0" u="none" strike="noStrike" cap="none">
                          <a:latin typeface="Noto Sans JP"/>
                          <a:ea typeface="Noto Sans JP"/>
                          <a:cs typeface="Noto Sans JP"/>
                          <a:sym typeface="Noto Sans JP"/>
                        </a:rPr>
                        <a:t>所得金額</a:t>
                      </a:r>
                      <a:endParaRPr sz="900" b="0" u="none" strike="noStrike" cap="none">
                        <a:solidFill>
                          <a:schemeClr val="lt1"/>
                        </a:solidFill>
                        <a:latin typeface="Noto Sans JP"/>
                        <a:ea typeface="Noto Sans JP"/>
                        <a:cs typeface="Noto Sans JP"/>
                        <a:sym typeface="Noto Sans JP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5BA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50" b="0" u="none" strike="noStrike" cap="none">
                          <a:latin typeface="Noto Sans JP"/>
                          <a:ea typeface="Noto Sans JP"/>
                          <a:cs typeface="Noto Sans JP"/>
                          <a:sym typeface="Noto Sans JP"/>
                        </a:rPr>
                        <a:t>使用回数</a:t>
                      </a:r>
                      <a:endParaRPr b="0">
                        <a:latin typeface="Noto Sans JP"/>
                        <a:ea typeface="Noto Sans JP"/>
                        <a:cs typeface="Noto Sans JP"/>
                        <a:sym typeface="Noto Sans JP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5BA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50" b="0" u="none" strike="noStrike" cap="none">
                          <a:latin typeface="Noto Sans JP"/>
                          <a:ea typeface="Noto Sans JP"/>
                          <a:cs typeface="Noto Sans JP"/>
                          <a:sym typeface="Noto Sans JP"/>
                        </a:rPr>
                        <a:t>負担金額</a:t>
                      </a:r>
                      <a:endParaRPr b="0">
                        <a:latin typeface="Noto Sans JP"/>
                        <a:ea typeface="Noto Sans JP"/>
                        <a:cs typeface="Noto Sans JP"/>
                        <a:sym typeface="Noto Sans JP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5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0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Ａ家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４人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1,000万円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月0回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万円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BFF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0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Ｂ家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４人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600万円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月10回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万円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BFF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0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Ｃ家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４人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300万円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月10回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万円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BFF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0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Ｄ家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４人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100万円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月20回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万円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BFF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8050">
                <a:tc gridSpan="4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 b="1" u="none" strike="noStrike" cap="none">
                          <a:latin typeface="Noto Sans JP"/>
                          <a:ea typeface="Noto Sans JP"/>
                          <a:cs typeface="Noto Sans JP"/>
                          <a:sym typeface="Noto Sans JP"/>
                        </a:rPr>
                        <a:t>合計</a:t>
                      </a:r>
                      <a:endParaRPr b="1">
                        <a:latin typeface="Noto Sans JP"/>
                        <a:ea typeface="Noto Sans JP"/>
                        <a:cs typeface="Noto Sans JP"/>
                        <a:sym typeface="Noto Sans JP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E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400万円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5BAD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EE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2" name="Google Shape;52;p6"/>
          <p:cNvSpPr/>
          <p:nvPr/>
        </p:nvSpPr>
        <p:spPr>
          <a:xfrm>
            <a:off x="323642" y="5376928"/>
            <a:ext cx="3455400" cy="6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71450" marR="0" lvl="0" indent="-17145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5BAD"/>
              </a:buClr>
              <a:buSzPts val="1400"/>
              <a:buFont typeface="Noto Sans JP"/>
              <a:buChar char="●"/>
            </a:pPr>
            <a:r>
              <a:rPr lang="ja-JP" sz="1400">
                <a:solidFill>
                  <a:srgbClr val="005BAD"/>
                </a:solidFill>
                <a:latin typeface="Noto Sans JP"/>
                <a:ea typeface="Noto Sans JP"/>
                <a:cs typeface="Noto Sans JP"/>
                <a:sym typeface="Noto Sans JP"/>
              </a:rPr>
              <a:t>ヒント</a:t>
            </a:r>
            <a:endParaRPr>
              <a:latin typeface="Noto Sans JP"/>
              <a:ea typeface="Noto Sans JP"/>
              <a:cs typeface="Noto Sans JP"/>
              <a:sym typeface="Noto Sans JP"/>
            </a:endParaRPr>
          </a:p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None/>
            </a:pPr>
            <a:r>
              <a:rPr lang="ja-JP" sz="1200">
                <a:solidFill>
                  <a:schemeClr val="dk1"/>
                </a:solidFill>
                <a:latin typeface="Noto Sans JP"/>
                <a:ea typeface="Noto Sans JP"/>
                <a:cs typeface="Noto Sans JP"/>
                <a:sym typeface="Noto Sans JP"/>
              </a:rPr>
              <a:t>   </a:t>
            </a:r>
            <a:r>
              <a:rPr lang="ja-JP" sz="1100">
                <a:solidFill>
                  <a:schemeClr val="dk1"/>
                </a:solidFill>
                <a:latin typeface="Noto Sans JP"/>
                <a:ea typeface="Noto Sans JP"/>
                <a:cs typeface="Noto Sans JP"/>
                <a:sym typeface="Noto Sans JP"/>
              </a:rPr>
              <a:t>いくつかの負担方法を組み合わせる</a:t>
            </a:r>
            <a:endParaRPr sz="1100">
              <a:solidFill>
                <a:schemeClr val="dk1"/>
              </a:solidFill>
              <a:latin typeface="Noto Sans JP"/>
              <a:ea typeface="Noto Sans JP"/>
              <a:cs typeface="Noto Sans JP"/>
              <a:sym typeface="Noto Sans JP"/>
            </a:endParaRPr>
          </a:p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None/>
            </a:pPr>
            <a:r>
              <a:rPr lang="ja-JP" sz="1100">
                <a:solidFill>
                  <a:schemeClr val="dk1"/>
                </a:solidFill>
                <a:latin typeface="Noto Sans JP"/>
                <a:ea typeface="Noto Sans JP"/>
                <a:cs typeface="Noto Sans JP"/>
                <a:sym typeface="Noto Sans JP"/>
              </a:rPr>
              <a:t>   方法も考えてみよう！</a:t>
            </a:r>
            <a:endParaRPr sz="1300">
              <a:latin typeface="Noto Sans JP"/>
              <a:ea typeface="Noto Sans JP"/>
              <a:cs typeface="Noto Sans JP"/>
              <a:sym typeface="Noto Sans JP"/>
            </a:endParaRPr>
          </a:p>
        </p:txBody>
      </p:sp>
      <p:sp>
        <p:nvSpPr>
          <p:cNvPr id="53" name="Google Shape;53;p6"/>
          <p:cNvSpPr txBox="1">
            <a:spLocks noGrp="1"/>
          </p:cNvSpPr>
          <p:nvPr>
            <p:ph type="body" idx="1"/>
          </p:nvPr>
        </p:nvSpPr>
        <p:spPr>
          <a:xfrm>
            <a:off x="5660000" y="4520800"/>
            <a:ext cx="866053" cy="1849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45700" rIns="36000" bIns="45700" anchor="ctr" anchorCtr="0">
            <a:noAutofit/>
          </a:bodyPr>
          <a:lstStyle>
            <a:lvl1pPr marL="457200" marR="0" lvl="0" indent="-228600" algn="r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794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–"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794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•"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794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–"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794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»"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9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»"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9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»"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9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»"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9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»"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4" name="Google Shape;54;p6"/>
          <p:cNvSpPr txBox="1">
            <a:spLocks noGrp="1"/>
          </p:cNvSpPr>
          <p:nvPr>
            <p:ph type="body" idx="2"/>
          </p:nvPr>
        </p:nvSpPr>
        <p:spPr>
          <a:xfrm>
            <a:off x="5660000" y="5001751"/>
            <a:ext cx="866053" cy="1849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45700" rIns="36000" bIns="45700" anchor="ctr" anchorCtr="0">
            <a:noAutofit/>
          </a:bodyPr>
          <a:lstStyle>
            <a:lvl1pPr marL="457200" marR="0" lvl="0" indent="-228600" algn="r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794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–"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794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•"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794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–"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794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»"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9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»"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9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»"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9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»"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9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»"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5" name="Google Shape;55;p6"/>
          <p:cNvSpPr txBox="1">
            <a:spLocks noGrp="1"/>
          </p:cNvSpPr>
          <p:nvPr>
            <p:ph type="body" idx="3"/>
          </p:nvPr>
        </p:nvSpPr>
        <p:spPr>
          <a:xfrm>
            <a:off x="5660000" y="5466527"/>
            <a:ext cx="866053" cy="1849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45700" rIns="36000" bIns="45700" anchor="ctr" anchorCtr="0">
            <a:noAutofit/>
          </a:bodyPr>
          <a:lstStyle>
            <a:lvl1pPr marL="457200" marR="0" lvl="0" indent="-228600" algn="r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794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–"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794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•"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794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–"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794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»"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9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»"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9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»"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9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»"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9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»"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6" name="Google Shape;56;p6"/>
          <p:cNvSpPr txBox="1">
            <a:spLocks noGrp="1"/>
          </p:cNvSpPr>
          <p:nvPr>
            <p:ph type="body" idx="4"/>
          </p:nvPr>
        </p:nvSpPr>
        <p:spPr>
          <a:xfrm>
            <a:off x="5660000" y="5936498"/>
            <a:ext cx="866053" cy="1849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45700" rIns="36000" bIns="45700" anchor="ctr" anchorCtr="0">
            <a:noAutofit/>
          </a:bodyPr>
          <a:lstStyle>
            <a:lvl1pPr marL="457200" marR="0" lvl="0" indent="-228600" algn="r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794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–"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794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•"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794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–"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794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»"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9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»"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9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»"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9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»"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9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»"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7" name="Google Shape;57;p6"/>
          <p:cNvSpPr/>
          <p:nvPr/>
        </p:nvSpPr>
        <p:spPr>
          <a:xfrm>
            <a:off x="323648" y="4022525"/>
            <a:ext cx="2913300" cy="51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5BAD"/>
              </a:buClr>
              <a:buSzPts val="1600"/>
              <a:buFont typeface="Arial"/>
              <a:buNone/>
            </a:pPr>
            <a:r>
              <a:rPr lang="ja-JP" sz="1600">
                <a:solidFill>
                  <a:srgbClr val="005BAD"/>
                </a:solidFill>
                <a:latin typeface="Noto Sans JP"/>
                <a:ea typeface="Noto Sans JP"/>
                <a:cs typeface="Noto Sans JP"/>
                <a:sym typeface="Noto Sans JP"/>
              </a:rPr>
              <a:t>各家の所得金額</a:t>
            </a:r>
            <a:r>
              <a:rPr lang="ja-JP" sz="1400">
                <a:solidFill>
                  <a:srgbClr val="005BAD"/>
                </a:solidFill>
                <a:latin typeface="Noto Sans JP"/>
                <a:ea typeface="Noto Sans JP"/>
                <a:cs typeface="Noto Sans JP"/>
                <a:sym typeface="Noto Sans JP"/>
              </a:rPr>
              <a:t>（もうけ）</a:t>
            </a:r>
            <a:r>
              <a:rPr lang="ja-JP" sz="1600">
                <a:solidFill>
                  <a:srgbClr val="005BAD"/>
                </a:solidFill>
                <a:latin typeface="Noto Sans JP"/>
                <a:ea typeface="Noto Sans JP"/>
                <a:cs typeface="Noto Sans JP"/>
                <a:sym typeface="Noto Sans JP"/>
              </a:rPr>
              <a:t>と</a:t>
            </a:r>
            <a:endParaRPr sz="1600">
              <a:solidFill>
                <a:srgbClr val="005BAD"/>
              </a:solidFill>
              <a:latin typeface="Noto Sans JP"/>
              <a:ea typeface="Noto Sans JP"/>
              <a:cs typeface="Noto Sans JP"/>
              <a:sym typeface="Noto Sans JP"/>
            </a:endParaRPr>
          </a:p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5BAD"/>
              </a:buClr>
              <a:buSzPts val="1600"/>
              <a:buFont typeface="Arial"/>
              <a:buNone/>
            </a:pPr>
            <a:r>
              <a:rPr lang="ja-JP" sz="1600">
                <a:solidFill>
                  <a:srgbClr val="005BAD"/>
                </a:solidFill>
                <a:latin typeface="Noto Sans JP"/>
                <a:ea typeface="Noto Sans JP"/>
                <a:cs typeface="Noto Sans JP"/>
                <a:sym typeface="Noto Sans JP"/>
              </a:rPr>
              <a:t>橋の使用回数が異なる場合</a:t>
            </a:r>
            <a:endParaRPr>
              <a:latin typeface="Noto Sans JP"/>
              <a:ea typeface="Noto Sans JP"/>
              <a:cs typeface="Noto Sans JP"/>
              <a:sym typeface="Noto Sans JP"/>
            </a:endParaRPr>
          </a:p>
        </p:txBody>
      </p:sp>
      <p:sp>
        <p:nvSpPr>
          <p:cNvPr id="58" name="Google Shape;58;p6"/>
          <p:cNvSpPr/>
          <p:nvPr/>
        </p:nvSpPr>
        <p:spPr>
          <a:xfrm>
            <a:off x="323650" y="4576475"/>
            <a:ext cx="2639700" cy="6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5BAD"/>
              </a:buClr>
              <a:buSzPts val="1050"/>
              <a:buFont typeface="Noto Sans Symbols"/>
              <a:buNone/>
            </a:pPr>
            <a:r>
              <a:rPr lang="ja-JP" sz="1050">
                <a:solidFill>
                  <a:srgbClr val="005BAD"/>
                </a:solidFill>
                <a:latin typeface="Noto Sans JP"/>
                <a:ea typeface="Noto Sans JP"/>
                <a:cs typeface="Noto Sans JP"/>
                <a:sym typeface="Noto Sans JP"/>
              </a:rPr>
              <a:t>※グループの意見を集約し、</a:t>
            </a:r>
            <a:endParaRPr sz="1050">
              <a:solidFill>
                <a:srgbClr val="005BAD"/>
              </a:solidFill>
              <a:latin typeface="Noto Sans JP"/>
              <a:ea typeface="Noto Sans JP"/>
              <a:cs typeface="Noto Sans JP"/>
              <a:sym typeface="Noto Sans JP"/>
            </a:endParaRPr>
          </a:p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5BAD"/>
              </a:buClr>
              <a:buSzPts val="1050"/>
              <a:buFont typeface="Noto Sans Symbols"/>
              <a:buNone/>
            </a:pPr>
            <a:r>
              <a:rPr lang="ja-JP" sz="1050">
                <a:solidFill>
                  <a:srgbClr val="005BAD"/>
                </a:solidFill>
                <a:latin typeface="Noto Sans JP"/>
                <a:ea typeface="Noto Sans JP"/>
                <a:cs typeface="Noto Sans JP"/>
                <a:sym typeface="Noto Sans JP"/>
              </a:rPr>
              <a:t>  「負担金額」を記入しましょう！</a:t>
            </a:r>
            <a:endParaRPr>
              <a:latin typeface="Noto Sans JP"/>
              <a:ea typeface="Noto Sans JP"/>
              <a:cs typeface="Noto Sans JP"/>
              <a:sym typeface="Noto Sans JP"/>
            </a:endParaRPr>
          </a:p>
        </p:txBody>
      </p:sp>
      <p:sp>
        <p:nvSpPr>
          <p:cNvPr id="59" name="Google Shape;59;p6"/>
          <p:cNvSpPr/>
          <p:nvPr/>
        </p:nvSpPr>
        <p:spPr>
          <a:xfrm>
            <a:off x="6940632" y="3944289"/>
            <a:ext cx="1879518" cy="621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5BAD"/>
              </a:buClr>
              <a:buSzPts val="900"/>
              <a:buFont typeface="Noto Sans Symbols"/>
              <a:buNone/>
            </a:pPr>
            <a:r>
              <a:rPr lang="ja-JP" sz="900">
                <a:solidFill>
                  <a:srgbClr val="005BAD"/>
                </a:solidFill>
                <a:latin typeface="Noto Sans JP"/>
                <a:ea typeface="Noto Sans JP"/>
                <a:cs typeface="Noto Sans JP"/>
                <a:sym typeface="Noto Sans JP"/>
              </a:rPr>
              <a:t>※グループでは、どの要素をどれくらい重要視しますか？下の図のどの辺りに位置するか★を動かしてみましょう！</a:t>
            </a:r>
            <a:endParaRPr>
              <a:latin typeface="Noto Sans JP"/>
              <a:ea typeface="Noto Sans JP"/>
              <a:cs typeface="Noto Sans JP"/>
              <a:sym typeface="Noto Sans JP"/>
            </a:endParaRPr>
          </a:p>
        </p:txBody>
      </p:sp>
      <p:grpSp>
        <p:nvGrpSpPr>
          <p:cNvPr id="60" name="Google Shape;60;p6"/>
          <p:cNvGrpSpPr/>
          <p:nvPr/>
        </p:nvGrpSpPr>
        <p:grpSpPr>
          <a:xfrm>
            <a:off x="7088512" y="4832765"/>
            <a:ext cx="1529836" cy="1529836"/>
            <a:chOff x="7088512" y="4886555"/>
            <a:chExt cx="1529836" cy="1529836"/>
          </a:xfrm>
        </p:grpSpPr>
        <p:sp>
          <p:nvSpPr>
            <p:cNvPr id="61" name="Google Shape;61;p6"/>
            <p:cNvSpPr/>
            <p:nvPr/>
          </p:nvSpPr>
          <p:spPr>
            <a:xfrm>
              <a:off x="7660654" y="5458697"/>
              <a:ext cx="385552" cy="385552"/>
            </a:xfrm>
            <a:prstGeom prst="ellipse">
              <a:avLst/>
            </a:prstGeom>
            <a:noFill/>
            <a:ln w="9525" cap="flat" cmpd="sng">
              <a:solidFill>
                <a:srgbClr val="005BA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Times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endParaRPr>
            </a:p>
          </p:txBody>
        </p:sp>
        <p:sp>
          <p:nvSpPr>
            <p:cNvPr id="62" name="Google Shape;62;p6"/>
            <p:cNvSpPr/>
            <p:nvPr/>
          </p:nvSpPr>
          <p:spPr>
            <a:xfrm>
              <a:off x="7355624" y="5153667"/>
              <a:ext cx="995613" cy="995613"/>
            </a:xfrm>
            <a:prstGeom prst="ellipse">
              <a:avLst/>
            </a:prstGeom>
            <a:noFill/>
            <a:ln w="9525" cap="flat" cmpd="sng">
              <a:solidFill>
                <a:srgbClr val="005BA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Times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endParaRPr>
            </a:p>
          </p:txBody>
        </p:sp>
        <p:sp>
          <p:nvSpPr>
            <p:cNvPr id="63" name="Google Shape;63;p6"/>
            <p:cNvSpPr/>
            <p:nvPr/>
          </p:nvSpPr>
          <p:spPr>
            <a:xfrm>
              <a:off x="7088512" y="4886555"/>
              <a:ext cx="1529836" cy="1529836"/>
            </a:xfrm>
            <a:prstGeom prst="ellipse">
              <a:avLst/>
            </a:prstGeom>
            <a:noFill/>
            <a:ln w="9525" cap="flat" cmpd="sng">
              <a:solidFill>
                <a:srgbClr val="005BA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Times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endParaRPr>
            </a:p>
          </p:txBody>
        </p:sp>
      </p:grpSp>
      <p:sp>
        <p:nvSpPr>
          <p:cNvPr id="64" name="Google Shape;64;p6"/>
          <p:cNvSpPr/>
          <p:nvPr/>
        </p:nvSpPr>
        <p:spPr>
          <a:xfrm rot="2623897" flipH="1">
            <a:off x="8041477" y="4872020"/>
            <a:ext cx="213421" cy="870789"/>
          </a:xfrm>
          <a:custGeom>
            <a:avLst/>
            <a:gdLst/>
            <a:ahLst/>
            <a:cxnLst/>
            <a:rect l="l" t="t" r="r" b="b"/>
            <a:pathLst>
              <a:path w="635031" h="2826162" extrusionOk="0">
                <a:moveTo>
                  <a:pt x="477774" y="549783"/>
                </a:moveTo>
                <a:lnTo>
                  <a:pt x="635032" y="549783"/>
                </a:lnTo>
                <a:lnTo>
                  <a:pt x="317468" y="0"/>
                </a:lnTo>
                <a:lnTo>
                  <a:pt x="0" y="549783"/>
                </a:lnTo>
                <a:lnTo>
                  <a:pt x="157163" y="549783"/>
                </a:lnTo>
                <a:lnTo>
                  <a:pt x="317468" y="2826163"/>
                </a:lnTo>
                <a:lnTo>
                  <a:pt x="477774" y="549783"/>
                </a:lnTo>
                <a:close/>
              </a:path>
            </a:pathLst>
          </a:custGeom>
          <a:gradFill>
            <a:gsLst>
              <a:gs pos="0">
                <a:srgbClr val="005BAD"/>
              </a:gs>
              <a:gs pos="100000">
                <a:srgbClr val="005BAD">
                  <a:alpha val="0"/>
                </a:srgbClr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sp>
        <p:nvSpPr>
          <p:cNvPr id="65" name="Google Shape;65;p6"/>
          <p:cNvSpPr/>
          <p:nvPr/>
        </p:nvSpPr>
        <p:spPr>
          <a:xfrm>
            <a:off x="6932817" y="4690493"/>
            <a:ext cx="662892" cy="139748"/>
          </a:xfrm>
          <a:prstGeom prst="rect">
            <a:avLst/>
          </a:prstGeom>
          <a:noFill/>
          <a:ln w="9525" cap="flat" cmpd="sng">
            <a:solidFill>
              <a:srgbClr val="005BA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5BAD"/>
              </a:buClr>
              <a:buSzPts val="900"/>
              <a:buFont typeface="Noto Sans Symbols"/>
              <a:buNone/>
            </a:pPr>
            <a:r>
              <a:rPr lang="ja-JP" sz="900">
                <a:solidFill>
                  <a:srgbClr val="005BAD"/>
                </a:solidFill>
                <a:latin typeface="Noto Sans JP"/>
                <a:ea typeface="Noto Sans JP"/>
                <a:cs typeface="Noto Sans JP"/>
                <a:sym typeface="Noto Sans JP"/>
              </a:rPr>
              <a:t>所得金額</a:t>
            </a:r>
            <a:endParaRPr>
              <a:latin typeface="Noto Sans JP"/>
              <a:ea typeface="Noto Sans JP"/>
              <a:cs typeface="Noto Sans JP"/>
              <a:sym typeface="Noto Sans JP"/>
            </a:endParaRPr>
          </a:p>
        </p:txBody>
      </p:sp>
      <p:sp>
        <p:nvSpPr>
          <p:cNvPr id="66" name="Google Shape;66;p6"/>
          <p:cNvSpPr/>
          <p:nvPr/>
        </p:nvSpPr>
        <p:spPr>
          <a:xfrm>
            <a:off x="8117381" y="4690493"/>
            <a:ext cx="662892" cy="139748"/>
          </a:xfrm>
          <a:prstGeom prst="rect">
            <a:avLst/>
          </a:prstGeom>
          <a:noFill/>
          <a:ln w="9525" cap="flat" cmpd="sng">
            <a:solidFill>
              <a:srgbClr val="005BA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5BAD"/>
              </a:buClr>
              <a:buSzPts val="900"/>
              <a:buFont typeface="Noto Sans Symbols"/>
              <a:buNone/>
            </a:pPr>
            <a:r>
              <a:rPr lang="ja-JP" sz="900">
                <a:solidFill>
                  <a:srgbClr val="005BAD"/>
                </a:solidFill>
                <a:latin typeface="Noto Sans JP"/>
                <a:ea typeface="Noto Sans JP"/>
                <a:cs typeface="Noto Sans JP"/>
                <a:sym typeface="Noto Sans JP"/>
              </a:rPr>
              <a:t>使用回数</a:t>
            </a:r>
            <a:endParaRPr>
              <a:latin typeface="Noto Sans JP"/>
              <a:ea typeface="Noto Sans JP"/>
              <a:cs typeface="Noto Sans JP"/>
              <a:sym typeface="Noto Sans JP"/>
            </a:endParaRPr>
          </a:p>
        </p:txBody>
      </p:sp>
      <p:sp>
        <p:nvSpPr>
          <p:cNvPr id="67" name="Google Shape;67;p6"/>
          <p:cNvSpPr/>
          <p:nvPr/>
        </p:nvSpPr>
        <p:spPr>
          <a:xfrm>
            <a:off x="7410353" y="6532801"/>
            <a:ext cx="886151" cy="139748"/>
          </a:xfrm>
          <a:prstGeom prst="rect">
            <a:avLst/>
          </a:prstGeom>
          <a:noFill/>
          <a:ln w="9525" cap="flat" cmpd="sng">
            <a:solidFill>
              <a:srgbClr val="005BA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5BAD"/>
              </a:buClr>
              <a:buSzPts val="900"/>
              <a:buFont typeface="Noto Sans Symbols"/>
              <a:buNone/>
            </a:pPr>
            <a:r>
              <a:rPr lang="ja-JP" sz="900">
                <a:solidFill>
                  <a:srgbClr val="005BAD"/>
                </a:solidFill>
                <a:latin typeface="Arial"/>
                <a:ea typeface="Arial"/>
                <a:cs typeface="Arial"/>
                <a:sym typeface="Arial"/>
              </a:rPr>
              <a:t>その他の要素</a:t>
            </a:r>
            <a:endParaRPr/>
          </a:p>
        </p:txBody>
      </p:sp>
      <p:sp>
        <p:nvSpPr>
          <p:cNvPr id="68" name="Google Shape;68;p6"/>
          <p:cNvSpPr/>
          <p:nvPr/>
        </p:nvSpPr>
        <p:spPr>
          <a:xfrm rot="-2602356">
            <a:off x="7453042" y="4863784"/>
            <a:ext cx="213421" cy="870789"/>
          </a:xfrm>
          <a:custGeom>
            <a:avLst/>
            <a:gdLst/>
            <a:ahLst/>
            <a:cxnLst/>
            <a:rect l="l" t="t" r="r" b="b"/>
            <a:pathLst>
              <a:path w="635031" h="2826162" extrusionOk="0">
                <a:moveTo>
                  <a:pt x="477774" y="549783"/>
                </a:moveTo>
                <a:lnTo>
                  <a:pt x="635032" y="549783"/>
                </a:lnTo>
                <a:lnTo>
                  <a:pt x="317468" y="0"/>
                </a:lnTo>
                <a:lnTo>
                  <a:pt x="0" y="549783"/>
                </a:lnTo>
                <a:lnTo>
                  <a:pt x="157163" y="549783"/>
                </a:lnTo>
                <a:lnTo>
                  <a:pt x="317468" y="2826163"/>
                </a:lnTo>
                <a:lnTo>
                  <a:pt x="477774" y="549783"/>
                </a:lnTo>
                <a:close/>
              </a:path>
            </a:pathLst>
          </a:custGeom>
          <a:gradFill>
            <a:gsLst>
              <a:gs pos="0">
                <a:srgbClr val="005BAD"/>
              </a:gs>
              <a:gs pos="100000">
                <a:srgbClr val="005BAD">
                  <a:alpha val="0"/>
                </a:srgbClr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sp>
        <p:nvSpPr>
          <p:cNvPr id="69" name="Google Shape;69;p6"/>
          <p:cNvSpPr/>
          <p:nvPr/>
        </p:nvSpPr>
        <p:spPr>
          <a:xfrm rot="10800000">
            <a:off x="7746719" y="5568453"/>
            <a:ext cx="213421" cy="870789"/>
          </a:xfrm>
          <a:custGeom>
            <a:avLst/>
            <a:gdLst/>
            <a:ahLst/>
            <a:cxnLst/>
            <a:rect l="l" t="t" r="r" b="b"/>
            <a:pathLst>
              <a:path w="635031" h="2826162" extrusionOk="0">
                <a:moveTo>
                  <a:pt x="477774" y="549783"/>
                </a:moveTo>
                <a:lnTo>
                  <a:pt x="635032" y="549783"/>
                </a:lnTo>
                <a:lnTo>
                  <a:pt x="317468" y="0"/>
                </a:lnTo>
                <a:lnTo>
                  <a:pt x="0" y="549783"/>
                </a:lnTo>
                <a:lnTo>
                  <a:pt x="157163" y="549783"/>
                </a:lnTo>
                <a:lnTo>
                  <a:pt x="317468" y="2826163"/>
                </a:lnTo>
                <a:lnTo>
                  <a:pt x="477774" y="549783"/>
                </a:lnTo>
                <a:close/>
              </a:path>
            </a:pathLst>
          </a:custGeom>
          <a:gradFill>
            <a:gsLst>
              <a:gs pos="0">
                <a:srgbClr val="005BAD"/>
              </a:gs>
              <a:gs pos="100000">
                <a:srgbClr val="005BAD">
                  <a:alpha val="0"/>
                </a:srgbClr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sp>
        <p:nvSpPr>
          <p:cNvPr id="70" name="Google Shape;70;p6"/>
          <p:cNvSpPr/>
          <p:nvPr/>
        </p:nvSpPr>
        <p:spPr>
          <a:xfrm>
            <a:off x="7797217" y="5541470"/>
            <a:ext cx="112426" cy="112426"/>
          </a:xfrm>
          <a:prstGeom prst="ellipse">
            <a:avLst/>
          </a:prstGeom>
          <a:solidFill>
            <a:srgbClr val="005BAD">
              <a:alpha val="69803"/>
            </a:srgb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"/>
              <a:buNone/>
            </a:pPr>
            <a:endParaRPr sz="2400" b="0" i="0" u="none" strike="noStrike" cap="none">
              <a:solidFill>
                <a:srgbClr val="FFC000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graphicFrame>
        <p:nvGraphicFramePr>
          <p:cNvPr id="71" name="Google Shape;71;p6"/>
          <p:cNvGraphicFramePr/>
          <p:nvPr/>
        </p:nvGraphicFramePr>
        <p:xfrm>
          <a:off x="5772274" y="1541747"/>
          <a:ext cx="3048075" cy="1742335"/>
        </p:xfrm>
        <a:graphic>
          <a:graphicData uri="http://schemas.openxmlformats.org/drawingml/2006/table">
            <a:tbl>
              <a:tblPr firstRow="1" bandRow="1">
                <a:noFill/>
                <a:tableStyleId>{62DA4512-1C91-4A5C-BC33-92F52D387B17}</a:tableStyleId>
              </a:tblPr>
              <a:tblGrid>
                <a:gridCol w="506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2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4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7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69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17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b="0" u="none" strike="noStrike" cap="none">
                        <a:solidFill>
                          <a:schemeClr val="lt1"/>
                        </a:solidFill>
                        <a:latin typeface="Noto Sans JP"/>
                        <a:ea typeface="Noto Sans JP"/>
                        <a:cs typeface="Noto Sans JP"/>
                        <a:sym typeface="Noto Sans JP"/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900" b="0" u="none" strike="noStrike" cap="none">
                          <a:solidFill>
                            <a:schemeClr val="lt1"/>
                          </a:solidFill>
                          <a:latin typeface="Noto Sans JP"/>
                          <a:ea typeface="Noto Sans JP"/>
                          <a:cs typeface="Noto Sans JP"/>
                          <a:sym typeface="Noto Sans JP"/>
                        </a:rPr>
                        <a:t>家族</a:t>
                      </a:r>
                      <a:endParaRPr b="0">
                        <a:latin typeface="Noto Sans JP"/>
                        <a:ea typeface="Noto Sans JP"/>
                        <a:cs typeface="Noto Sans JP"/>
                        <a:sym typeface="Noto Sans JP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900" b="0" u="none" strike="noStrike" cap="none">
                          <a:latin typeface="Noto Sans JP"/>
                          <a:ea typeface="Noto Sans JP"/>
                          <a:cs typeface="Noto Sans JP"/>
                          <a:sym typeface="Noto Sans JP"/>
                        </a:rPr>
                        <a:t>所得金額</a:t>
                      </a:r>
                      <a:endParaRPr sz="700" b="0" u="none" strike="noStrike" cap="none">
                        <a:solidFill>
                          <a:schemeClr val="lt1"/>
                        </a:solidFill>
                        <a:latin typeface="Noto Sans JP"/>
                        <a:ea typeface="Noto Sans JP"/>
                        <a:cs typeface="Noto Sans JP"/>
                        <a:sym typeface="Noto Sans JP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900" b="0" u="none" strike="noStrike" cap="none">
                          <a:latin typeface="Noto Sans JP"/>
                          <a:ea typeface="Noto Sans JP"/>
                          <a:cs typeface="Noto Sans JP"/>
                          <a:sym typeface="Noto Sans JP"/>
                        </a:rPr>
                        <a:t>使用回数</a:t>
                      </a:r>
                      <a:endParaRPr b="0">
                        <a:latin typeface="Noto Sans JP"/>
                        <a:ea typeface="Noto Sans JP"/>
                        <a:cs typeface="Noto Sans JP"/>
                        <a:sym typeface="Noto Sans JP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900" b="0" u="none" strike="noStrike" cap="none">
                          <a:latin typeface="Noto Sans JP"/>
                          <a:ea typeface="Noto Sans JP"/>
                          <a:cs typeface="Noto Sans JP"/>
                          <a:sym typeface="Noto Sans JP"/>
                        </a:rPr>
                        <a:t>負担金額</a:t>
                      </a:r>
                      <a:endParaRPr b="0">
                        <a:latin typeface="Noto Sans JP"/>
                        <a:ea typeface="Noto Sans JP"/>
                        <a:cs typeface="Noto Sans JP"/>
                        <a:sym typeface="Noto Sans JP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9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Ａ家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9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４人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9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500万円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9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月10回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9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100万円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9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Ｂ家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9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４人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9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500万円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9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月10回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9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100万円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9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Ｃ家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9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４人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9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500万円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9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月10回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9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100万円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9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Ｄ家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9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４人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9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500万円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9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月10回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9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100万円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 gridSpan="4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900" b="1" u="none" strike="noStrike" cap="none">
                          <a:latin typeface="Noto Sans JP"/>
                          <a:ea typeface="Noto Sans JP"/>
                          <a:cs typeface="Noto Sans JP"/>
                          <a:sym typeface="Noto Sans JP"/>
                        </a:rPr>
                        <a:t>合計</a:t>
                      </a:r>
                      <a:endParaRPr b="1">
                        <a:latin typeface="Noto Sans JP"/>
                        <a:ea typeface="Noto Sans JP"/>
                        <a:cs typeface="Noto Sans JP"/>
                        <a:sym typeface="Noto Sans JP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9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400万円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2" name="Google Shape;72;p6"/>
          <p:cNvSpPr/>
          <p:nvPr/>
        </p:nvSpPr>
        <p:spPr>
          <a:xfrm>
            <a:off x="3928375" y="1257125"/>
            <a:ext cx="1767300" cy="226800"/>
          </a:xfrm>
          <a:prstGeom prst="rect">
            <a:avLst/>
          </a:prstGeom>
          <a:noFill/>
          <a:ln w="19050" cap="flat" cmpd="sng">
            <a:solidFill>
              <a:srgbClr val="26262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36000" rIns="72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rPr lang="ja-JP" sz="1300" i="0" u="none" strike="noStrike" cap="none">
                <a:solidFill>
                  <a:schemeClr val="dk1"/>
                </a:solidFill>
                <a:latin typeface="Noto Sans JP"/>
                <a:ea typeface="Noto Sans JP"/>
                <a:cs typeface="Noto Sans JP"/>
                <a:sym typeface="Noto Sans JP"/>
              </a:rPr>
              <a:t>パターン１</a:t>
            </a:r>
            <a:r>
              <a:rPr lang="ja-JP" sz="1200" i="0" u="none" strike="noStrike" cap="none">
                <a:solidFill>
                  <a:schemeClr val="dk1"/>
                </a:solidFill>
                <a:latin typeface="Noto Sans JP"/>
                <a:ea typeface="Noto Sans JP"/>
                <a:cs typeface="Noto Sans JP"/>
                <a:sym typeface="Noto Sans JP"/>
              </a:rPr>
              <a:t>（参考）</a:t>
            </a:r>
            <a:endParaRPr sz="1300" i="0" u="none" strike="noStrike" cap="none">
              <a:solidFill>
                <a:schemeClr val="dk1"/>
              </a:solidFill>
              <a:latin typeface="Noto Sans JP"/>
              <a:ea typeface="Noto Sans JP"/>
              <a:cs typeface="Noto Sans JP"/>
              <a:sym typeface="Noto Sans JP"/>
            </a:endParaRP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>
          <p15:clr>
            <a:srgbClr val="FBAE40"/>
          </p15:clr>
        </p15:guide>
        <p15:guide id="2" pos="576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  <p:sldLayoutId id="2147483652" r:id="rId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pos="57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Google Shape;413;p16"/>
          <p:cNvSpPr txBox="1">
            <a:spLocks noGrp="1"/>
          </p:cNvSpPr>
          <p:nvPr>
            <p:ph type="sldNum" idx="12"/>
          </p:nvPr>
        </p:nvSpPr>
        <p:spPr>
          <a:xfrm>
            <a:off x="8769893" y="6443281"/>
            <a:ext cx="374107" cy="2984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t>1</a:t>
            </a:fld>
            <a:endParaRPr/>
          </a:p>
        </p:txBody>
      </p:sp>
      <p:sp>
        <p:nvSpPr>
          <p:cNvPr id="414" name="Google Shape;414;p16"/>
          <p:cNvSpPr txBox="1">
            <a:spLocks noGrp="1"/>
          </p:cNvSpPr>
          <p:nvPr>
            <p:ph type="body" idx="1"/>
          </p:nvPr>
        </p:nvSpPr>
        <p:spPr>
          <a:xfrm>
            <a:off x="7538605" y="4527951"/>
            <a:ext cx="866053" cy="1849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45700" rIns="36000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415" name="Google Shape;415;p16"/>
          <p:cNvSpPr txBox="1">
            <a:spLocks noGrp="1"/>
          </p:cNvSpPr>
          <p:nvPr>
            <p:ph type="body" idx="2"/>
          </p:nvPr>
        </p:nvSpPr>
        <p:spPr>
          <a:xfrm>
            <a:off x="7538605" y="5008902"/>
            <a:ext cx="866053" cy="1849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45700" rIns="36000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416" name="Google Shape;416;p16"/>
          <p:cNvSpPr txBox="1">
            <a:spLocks noGrp="1"/>
          </p:cNvSpPr>
          <p:nvPr>
            <p:ph type="body" idx="3"/>
          </p:nvPr>
        </p:nvSpPr>
        <p:spPr>
          <a:xfrm>
            <a:off x="7538605" y="5473678"/>
            <a:ext cx="866053" cy="1849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45700" rIns="36000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417" name="Google Shape;417;p16"/>
          <p:cNvSpPr txBox="1">
            <a:spLocks noGrp="1"/>
          </p:cNvSpPr>
          <p:nvPr>
            <p:ph type="body" idx="4"/>
          </p:nvPr>
        </p:nvSpPr>
        <p:spPr>
          <a:xfrm>
            <a:off x="7538605" y="5943649"/>
            <a:ext cx="866053" cy="1849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45700" rIns="36000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418" name="Google Shape;418;p16"/>
          <p:cNvSpPr txBox="1"/>
          <p:nvPr/>
        </p:nvSpPr>
        <p:spPr>
          <a:xfrm>
            <a:off x="240030" y="134966"/>
            <a:ext cx="8771002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500">
                <a:solidFill>
                  <a:srgbClr val="005BAD"/>
                </a:solidFill>
                <a:latin typeface="Noto Sans JP"/>
                <a:ea typeface="Noto Sans JP"/>
                <a:cs typeface="Noto Sans JP"/>
                <a:sym typeface="Noto Sans JP"/>
              </a:rPr>
              <a:t>２</a:t>
            </a:r>
            <a:r>
              <a:rPr lang="ja-JP" sz="2200">
                <a:solidFill>
                  <a:srgbClr val="005BAD"/>
                </a:solidFill>
                <a:latin typeface="Noto Sans JP"/>
                <a:ea typeface="Noto Sans JP"/>
                <a:cs typeface="Noto Sans JP"/>
                <a:sym typeface="Noto Sans JP"/>
              </a:rPr>
              <a:t>. </a:t>
            </a:r>
            <a:r>
              <a:rPr lang="ja-JP" sz="2200">
                <a:solidFill>
                  <a:schemeClr val="dk1"/>
                </a:solidFill>
                <a:latin typeface="Noto Sans JP"/>
                <a:ea typeface="Noto Sans JP"/>
                <a:cs typeface="Noto Sans JP"/>
                <a:sym typeface="Noto Sans JP"/>
              </a:rPr>
              <a:t>納税の義務と公平な税金</a:t>
            </a:r>
            <a:endParaRPr>
              <a:latin typeface="Noto Sans JP"/>
              <a:ea typeface="Noto Sans JP"/>
              <a:cs typeface="Noto Sans JP"/>
              <a:sym typeface="Noto Sans JP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Google Shape;423;p17"/>
          <p:cNvSpPr txBox="1">
            <a:spLocks noGrp="1"/>
          </p:cNvSpPr>
          <p:nvPr>
            <p:ph type="sldNum" idx="12"/>
          </p:nvPr>
        </p:nvSpPr>
        <p:spPr>
          <a:xfrm>
            <a:off x="8769893" y="6443281"/>
            <a:ext cx="374107" cy="2984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t>2</a:t>
            </a:fld>
            <a:endParaRPr/>
          </a:p>
        </p:txBody>
      </p:sp>
      <p:sp>
        <p:nvSpPr>
          <p:cNvPr id="424" name="Google Shape;424;p17"/>
          <p:cNvSpPr txBox="1">
            <a:spLocks noGrp="1"/>
          </p:cNvSpPr>
          <p:nvPr>
            <p:ph type="body" idx="1"/>
          </p:nvPr>
        </p:nvSpPr>
        <p:spPr>
          <a:xfrm>
            <a:off x="5660000" y="4520800"/>
            <a:ext cx="866053" cy="1849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45700" rIns="36000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425" name="Google Shape;425;p17"/>
          <p:cNvSpPr txBox="1">
            <a:spLocks noGrp="1"/>
          </p:cNvSpPr>
          <p:nvPr>
            <p:ph type="body" idx="2"/>
          </p:nvPr>
        </p:nvSpPr>
        <p:spPr>
          <a:xfrm>
            <a:off x="5660000" y="5001751"/>
            <a:ext cx="866053" cy="1849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45700" rIns="36000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426" name="Google Shape;426;p17"/>
          <p:cNvSpPr txBox="1">
            <a:spLocks noGrp="1"/>
          </p:cNvSpPr>
          <p:nvPr>
            <p:ph type="body" idx="3"/>
          </p:nvPr>
        </p:nvSpPr>
        <p:spPr>
          <a:xfrm>
            <a:off x="5660000" y="5466527"/>
            <a:ext cx="866053" cy="1849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45700" rIns="36000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427" name="Google Shape;427;p17"/>
          <p:cNvSpPr txBox="1">
            <a:spLocks noGrp="1"/>
          </p:cNvSpPr>
          <p:nvPr>
            <p:ph type="body" idx="4"/>
          </p:nvPr>
        </p:nvSpPr>
        <p:spPr>
          <a:xfrm>
            <a:off x="5660000" y="5936498"/>
            <a:ext cx="866053" cy="1849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45700" rIns="36000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428" name="Google Shape;428;p17"/>
          <p:cNvSpPr txBox="1"/>
          <p:nvPr/>
        </p:nvSpPr>
        <p:spPr>
          <a:xfrm>
            <a:off x="240030" y="134966"/>
            <a:ext cx="8771002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500">
                <a:solidFill>
                  <a:srgbClr val="005BAD"/>
                </a:solidFill>
                <a:latin typeface="Noto Sans JP"/>
                <a:ea typeface="Noto Sans JP"/>
                <a:cs typeface="Noto Sans JP"/>
                <a:sym typeface="Noto Sans JP"/>
              </a:rPr>
              <a:t>２</a:t>
            </a:r>
            <a:r>
              <a:rPr lang="ja-JP" sz="2200">
                <a:solidFill>
                  <a:srgbClr val="005BAD"/>
                </a:solidFill>
                <a:latin typeface="Noto Sans JP"/>
                <a:ea typeface="Noto Sans JP"/>
                <a:cs typeface="Noto Sans JP"/>
                <a:sym typeface="Noto Sans JP"/>
              </a:rPr>
              <a:t>. </a:t>
            </a:r>
            <a:r>
              <a:rPr lang="ja-JP" sz="2200">
                <a:solidFill>
                  <a:schemeClr val="dk1"/>
                </a:solidFill>
                <a:latin typeface="Noto Sans JP"/>
                <a:ea typeface="Noto Sans JP"/>
                <a:cs typeface="Noto Sans JP"/>
                <a:sym typeface="Noto Sans JP"/>
              </a:rPr>
              <a:t>納税の義務と公平な税金</a:t>
            </a:r>
            <a:endParaRPr>
              <a:latin typeface="Noto Sans JP"/>
              <a:ea typeface="Noto Sans JP"/>
              <a:cs typeface="Noto Sans JP"/>
              <a:sym typeface="Noto Sans JP"/>
            </a:endParaRPr>
          </a:p>
        </p:txBody>
      </p:sp>
      <p:sp>
        <p:nvSpPr>
          <p:cNvPr id="429" name="Google Shape;429;p17"/>
          <p:cNvSpPr/>
          <p:nvPr/>
        </p:nvSpPr>
        <p:spPr>
          <a:xfrm>
            <a:off x="7715903" y="5453095"/>
            <a:ext cx="274200" cy="2742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E3B303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"/>
              <a:buNone/>
            </a:pPr>
            <a:endParaRPr sz="2400" b="0" i="0" u="none" strike="noStrike" cap="none">
              <a:solidFill>
                <a:srgbClr val="FFC000"/>
              </a:solidFill>
              <a:latin typeface="Times"/>
              <a:ea typeface="Times"/>
              <a:cs typeface="Times"/>
              <a:sym typeface="Time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3_新しいプレゼンテーション">
  <a:themeElements>
    <a:clrScheme name="">
      <a:dk1>
        <a:srgbClr val="000000"/>
      </a:dk1>
      <a:lt1>
        <a:srgbClr val="FFFFFF"/>
      </a:lt1>
      <a:dk2>
        <a:srgbClr val="000000"/>
      </a:dk2>
      <a:lt2>
        <a:srgbClr val="777777"/>
      </a:lt2>
      <a:accent1>
        <a:srgbClr val="FFFFFF"/>
      </a:accent1>
      <a:accent2>
        <a:srgbClr val="33CCCC"/>
      </a:accent2>
      <a:accent3>
        <a:srgbClr val="FFFFFF"/>
      </a:accent3>
      <a:accent4>
        <a:srgbClr val="000000"/>
      </a:accent4>
      <a:accent5>
        <a:srgbClr val="FFFFFF"/>
      </a:accent5>
      <a:accent6>
        <a:srgbClr val="2DB9B9"/>
      </a:accent6>
      <a:hlink>
        <a:srgbClr val="FF5050"/>
      </a:hlink>
      <a:folHlink>
        <a:srgbClr val="FF99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</Words>
  <Application>Microsoft Office PowerPoint</Application>
  <PresentationFormat>画面に合わせる (4:3)</PresentationFormat>
  <Paragraphs>4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Noto Sans JP</vt:lpstr>
      <vt:lpstr>Noto Sans Symbols</vt:lpstr>
      <vt:lpstr>Arial</vt:lpstr>
      <vt:lpstr>Times</vt:lpstr>
      <vt:lpstr>3_新しいプレゼンテーション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広報（広聴）河崎</cp:lastModifiedBy>
  <cp:revision>1</cp:revision>
  <dcterms:modified xsi:type="dcterms:W3CDTF">2024-06-11T04:19:42Z</dcterms:modified>
</cp:coreProperties>
</file>