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1174" r:id="rId2"/>
    <p:sldId id="1175" r:id="rId3"/>
  </p:sldIdLst>
  <p:sldSz cx="9144000" cy="6858000" type="screen4x3"/>
  <p:notesSz cx="6858000" cy="9144000"/>
  <p:embeddedFontLst>
    <p:embeddedFont>
      <p:font typeface="HGPｺﾞｼｯｸE" panose="020B0900000000000000" pitchFamily="50" charset="-128"/>
      <p:regular r:id="rId6"/>
    </p:embeddedFont>
    <p:embeddedFont>
      <p:font typeface="HGPｺﾞｼｯｸM" panose="020B0600000000000000" pitchFamily="50" charset="-128"/>
      <p:regular r:id="rId7"/>
    </p:embeddedFont>
    <p:embeddedFont>
      <p:font typeface="HGP創英角ｺﾞｼｯｸUB" panose="020B0900000000000000" pitchFamily="50" charset="-128"/>
      <p:regular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6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8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handoutMaster" Target="handoutMasters/handoutMaster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A755CBD-867A-8C17-1F84-A472A4E7FC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B7BE75-7D93-B609-A6CF-5D09FBF07C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EEE18-1C25-4E7B-A9BB-6C403591A6E6}" type="datetimeFigureOut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2024/3/28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CAB21F-778E-206F-9C54-6E324A99C6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B82D84-8246-56DD-B4D5-4C5E7364BC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59A06-C165-4EF6-BFFB-58789231A595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11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F206DF94-7F3B-4F0E-AE01-70F6763788F1}" type="datetimeFigureOut">
              <a:rPr kumimoji="1" lang="ja-JP" altLang="en-US" smtClean="0"/>
              <a:pPr/>
              <a:t>2024/3/28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fld id="{FE82EA10-0265-43DC-8CCF-1CA193DC668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171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HGPｺﾞｼｯｸE" panose="020B0900000000000000" pitchFamily="50" charset="-128"/>
        <a:ea typeface="HGPｺﾞｼｯｸE" panose="020B0900000000000000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HGPｺﾞｼｯｸE" panose="020B0900000000000000" pitchFamily="50" charset="-128"/>
        <a:ea typeface="HGPｺﾞｼｯｸE" panose="020B0900000000000000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HGPｺﾞｼｯｸE" panose="020B0900000000000000" pitchFamily="50" charset="-128"/>
        <a:ea typeface="HGPｺﾞｼｯｸE" panose="020B0900000000000000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HGPｺﾞｼｯｸE" panose="020B0900000000000000" pitchFamily="50" charset="-128"/>
        <a:ea typeface="HGPｺﾞｼｯｸE" panose="020B0900000000000000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HGPｺﾞｼｯｸE" panose="020B0900000000000000" pitchFamily="50" charset="-128"/>
        <a:ea typeface="HGPｺﾞｼｯｸE" panose="020B09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D411C34-C508-20E5-335D-D87BDB805E0C}"/>
              </a:ext>
            </a:extLst>
          </p:cNvPr>
          <p:cNvSpPr/>
          <p:nvPr userDrawn="1"/>
        </p:nvSpPr>
        <p:spPr bwMode="auto">
          <a:xfrm>
            <a:off x="5772274" y="1541748"/>
            <a:ext cx="3047876" cy="18776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5256BC-6200-EBDC-5473-473F5F1DD958}"/>
              </a:ext>
            </a:extLst>
          </p:cNvPr>
          <p:cNvSpPr/>
          <p:nvPr userDrawn="1"/>
        </p:nvSpPr>
        <p:spPr bwMode="auto">
          <a:xfrm>
            <a:off x="-1" y="705417"/>
            <a:ext cx="9144001" cy="58673"/>
          </a:xfrm>
          <a:prstGeom prst="rect">
            <a:avLst/>
          </a:prstGeom>
          <a:solidFill>
            <a:srgbClr val="005BAD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170B6F-62EF-45E6-90A2-A04CCA34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9893" y="6443281"/>
            <a:ext cx="374107" cy="298426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1200" b="1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0E3B949-1179-4387-B307-F356BE6486A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AF0A3EF-5E57-F941-0BFF-1E4FB21C4A0D}"/>
              </a:ext>
            </a:extLst>
          </p:cNvPr>
          <p:cNvSpPr/>
          <p:nvPr userDrawn="1"/>
        </p:nvSpPr>
        <p:spPr bwMode="auto">
          <a:xfrm>
            <a:off x="323851" y="1257115"/>
            <a:ext cx="831439" cy="226871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前提条件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FC5F758-8BE0-9B7E-6837-818F7F95F160}"/>
              </a:ext>
            </a:extLst>
          </p:cNvPr>
          <p:cNvSpPr/>
          <p:nvPr userDrawn="1"/>
        </p:nvSpPr>
        <p:spPr bwMode="auto">
          <a:xfrm>
            <a:off x="323851" y="3614858"/>
            <a:ext cx="1337309" cy="226800"/>
          </a:xfrm>
          <a:prstGeom prst="rect">
            <a:avLst/>
          </a:prstGeom>
          <a:noFill/>
          <a:ln w="19050" cap="flat" cmpd="sng" algn="ctr">
            <a:solidFill>
              <a:srgbClr val="005BA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rgbClr val="005BAD"/>
                </a:solidFill>
                <a:effectLst/>
                <a:latin typeface="+mn-ea"/>
                <a:ea typeface="+mn-ea"/>
              </a:rPr>
              <a:t>討議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　パターン２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D8D3E2-48D8-A0F2-30BA-B99C1C3F5806}"/>
              </a:ext>
            </a:extLst>
          </p:cNvPr>
          <p:cNvSpPr/>
          <p:nvPr userDrawn="1"/>
        </p:nvSpPr>
        <p:spPr bwMode="auto">
          <a:xfrm>
            <a:off x="324417" y="1541748"/>
            <a:ext cx="3455491" cy="18776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みなさんはメタバタウンの住人です。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メタバタウンには家が４軒あり、町の真ん中を町が管理する川が流れています。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行き来には渡し船を使っていますが、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雨で増水すると運航できず不便でした。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今回、</a:t>
            </a:r>
            <a:r>
              <a:rPr kumimoji="1" lang="ja-JP" altLang="en-US" sz="1100" kern="120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 メタバタウンの全ての住人の希望 </a:t>
            </a: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により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橋を建設することになりました。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橋の建設費用は</a:t>
            </a:r>
            <a:r>
              <a:rPr kumimoji="1" lang="en-US" altLang="ja-JP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400</a:t>
            </a: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万円です。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どのように負担すればいいと思いますか。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AF1350-8E12-4B20-8DDD-CC0234552D7B}"/>
              </a:ext>
            </a:extLst>
          </p:cNvPr>
          <p:cNvSpPr/>
          <p:nvPr userDrawn="1"/>
        </p:nvSpPr>
        <p:spPr bwMode="auto">
          <a:xfrm>
            <a:off x="811530" y="2583495"/>
            <a:ext cx="2000250" cy="177756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D842687-0D0E-A5AD-ACCD-D81186D29464}"/>
              </a:ext>
            </a:extLst>
          </p:cNvPr>
          <p:cNvSpPr/>
          <p:nvPr userDrawn="1"/>
        </p:nvSpPr>
        <p:spPr bwMode="auto">
          <a:xfrm>
            <a:off x="324417" y="3888724"/>
            <a:ext cx="2829091" cy="2831493"/>
          </a:xfrm>
          <a:prstGeom prst="rect">
            <a:avLst/>
          </a:prstGeom>
          <a:solidFill>
            <a:srgbClr val="EBFAF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B2D6A2-4F48-66F8-0FD2-FA266D30EC64}"/>
              </a:ext>
            </a:extLst>
          </p:cNvPr>
          <p:cNvSpPr/>
          <p:nvPr userDrawn="1"/>
        </p:nvSpPr>
        <p:spPr bwMode="auto">
          <a:xfrm>
            <a:off x="3928374" y="1541748"/>
            <a:ext cx="1843900" cy="18776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各家の家族構成・所得金額・使用回数が同じ場合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1" lang="ja-JP" altLang="en-US" sz="1100" b="1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ヒント</a:t>
            </a:r>
            <a:endParaRPr kumimoji="1" lang="en-US" altLang="ja-JP" sz="1100" b="1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 ４軒とも同じ条件だから、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 </a:t>
            </a: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公平に負担すると</a:t>
            </a:r>
            <a:r>
              <a:rPr kumimoji="1" lang="en-US" altLang="ja-JP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…</a:t>
            </a:r>
            <a:endParaRPr kumimoji="1" lang="ja-JP" altLang="en-US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58EDF74-866D-FAC0-246F-6CEEBA622E9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3460442"/>
              </p:ext>
            </p:extLst>
          </p:nvPr>
        </p:nvGraphicFramePr>
        <p:xfrm>
          <a:off x="3153508" y="3900331"/>
          <a:ext cx="5666851" cy="2822410"/>
        </p:xfrm>
        <a:graphic>
          <a:graphicData uri="http://schemas.openxmlformats.org/drawingml/2006/table">
            <a:tbl>
              <a:tblPr firstRow="1" bandRow="1">
                <a:effectLst/>
                <a:tableStyleId>{775DCB02-9BB8-47FD-8907-85C794F793BA}</a:tableStyleId>
              </a:tblPr>
              <a:tblGrid>
                <a:gridCol w="942177">
                  <a:extLst>
                    <a:ext uri="{9D8B030D-6E8A-4147-A177-3AD203B41FA5}">
                      <a16:colId xmlns:a16="http://schemas.microsoft.com/office/drawing/2014/main" val="869972413"/>
                    </a:ext>
                  </a:extLst>
                </a:gridCol>
                <a:gridCol w="897396">
                  <a:extLst>
                    <a:ext uri="{9D8B030D-6E8A-4147-A177-3AD203B41FA5}">
                      <a16:colId xmlns:a16="http://schemas.microsoft.com/office/drawing/2014/main" val="817503841"/>
                    </a:ext>
                  </a:extLst>
                </a:gridCol>
                <a:gridCol w="1216347">
                  <a:extLst>
                    <a:ext uri="{9D8B030D-6E8A-4147-A177-3AD203B41FA5}">
                      <a16:colId xmlns:a16="http://schemas.microsoft.com/office/drawing/2014/main" val="1686783455"/>
                    </a:ext>
                  </a:extLst>
                </a:gridCol>
                <a:gridCol w="1277960">
                  <a:extLst>
                    <a:ext uri="{9D8B030D-6E8A-4147-A177-3AD203B41FA5}">
                      <a16:colId xmlns:a16="http://schemas.microsoft.com/office/drawing/2014/main" val="4080317083"/>
                    </a:ext>
                  </a:extLst>
                </a:gridCol>
                <a:gridCol w="1332971">
                  <a:extLst>
                    <a:ext uri="{9D8B030D-6E8A-4147-A177-3AD203B41FA5}">
                      <a16:colId xmlns:a16="http://schemas.microsoft.com/office/drawing/2014/main" val="659529276"/>
                    </a:ext>
                  </a:extLst>
                </a:gridCol>
              </a:tblGrid>
              <a:tr h="48222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A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effectLst/>
                        </a:rPr>
                        <a:t>家族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</a:rPr>
                        <a:t>所得金額</a:t>
                      </a:r>
                      <a:endParaRPr kumimoji="1" lang="ja-JP" altLang="en-US" sz="11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</a:rPr>
                        <a:t>使用回数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effectLst/>
                        </a:rPr>
                        <a:t>負担金額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456254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Ａ家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1,000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月１</a:t>
                      </a:r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073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Ｂ家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600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17260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Ｃ家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46679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Ｄ家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月１</a:t>
                      </a:r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042463"/>
                  </a:ext>
                </a:extLst>
              </a:tr>
              <a:tr h="46803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400</a:t>
                      </a:r>
                      <a:r>
                        <a:rPr kumimoji="1" lang="ja-JP" altLang="en-US" sz="12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22239"/>
                  </a:ext>
                </a:extLst>
              </a:tr>
            </a:tbl>
          </a:graphicData>
        </a:graphic>
      </p:graphicFrame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7A6DFF8-6BE9-7586-B646-8DCACE5DDAD3}"/>
              </a:ext>
            </a:extLst>
          </p:cNvPr>
          <p:cNvSpPr/>
          <p:nvPr userDrawn="1"/>
        </p:nvSpPr>
        <p:spPr bwMode="auto">
          <a:xfrm>
            <a:off x="323642" y="4528158"/>
            <a:ext cx="3455491" cy="621034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1" lang="ja-JP" altLang="en-US" sz="14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ヒント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所得金額によって</a:t>
            </a:r>
            <a:endParaRPr kumimoji="1" lang="en-US" altLang="ja-JP" sz="12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</a:t>
            </a:r>
            <a:r>
              <a:rPr kumimoji="1" lang="ja-JP" altLang="en-US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負担する金額を変えてみよう</a:t>
            </a:r>
          </a:p>
        </p:txBody>
      </p:sp>
      <p:sp>
        <p:nvSpPr>
          <p:cNvPr id="36" name="テキスト プレースホルダー 17">
            <a:extLst>
              <a:ext uri="{FF2B5EF4-FFF2-40B4-BE49-F238E27FC236}">
                <a16:creationId xmlns:a16="http://schemas.microsoft.com/office/drawing/2014/main" id="{3B108D23-4885-8FD5-E963-138DEB86395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538605" y="4527951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1" name="テキスト プレースホルダー 17">
            <a:extLst>
              <a:ext uri="{FF2B5EF4-FFF2-40B4-BE49-F238E27FC236}">
                <a16:creationId xmlns:a16="http://schemas.microsoft.com/office/drawing/2014/main" id="{9C344413-02E5-2378-0724-971D05FE674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38605" y="5008902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7" name="テキスト プレースホルダー 17">
            <a:extLst>
              <a:ext uri="{FF2B5EF4-FFF2-40B4-BE49-F238E27FC236}">
                <a16:creationId xmlns:a16="http://schemas.microsoft.com/office/drawing/2014/main" id="{7256BFC3-1325-7CC9-C6AC-1BAE444EA06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38605" y="5473678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8" name="テキスト プレースホルダー 17">
            <a:extLst>
              <a:ext uri="{FF2B5EF4-FFF2-40B4-BE49-F238E27FC236}">
                <a16:creationId xmlns:a16="http://schemas.microsoft.com/office/drawing/2014/main" id="{CE7042D9-6040-3AA9-554F-7C053A4AD00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538605" y="5943649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270C151-A5BE-9BD5-F5A7-0FE8BFA14B05}"/>
              </a:ext>
            </a:extLst>
          </p:cNvPr>
          <p:cNvSpPr/>
          <p:nvPr userDrawn="1"/>
        </p:nvSpPr>
        <p:spPr bwMode="auto">
          <a:xfrm>
            <a:off x="323642" y="4007150"/>
            <a:ext cx="3667513" cy="267884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各家の所得金額</a:t>
            </a:r>
            <a:r>
              <a:rPr kumimoji="1" lang="ja-JP" altLang="en-US" sz="14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（もうけ）</a:t>
            </a:r>
            <a:r>
              <a:rPr kumimoji="1" lang="ja-JP" altLang="en-US" sz="16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が異なる場合</a:t>
            </a: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EBC346CD-F974-A886-B805-712D065C1AD7}"/>
              </a:ext>
            </a:extLst>
          </p:cNvPr>
          <p:cNvGrpSpPr/>
          <p:nvPr userDrawn="1"/>
        </p:nvGrpSpPr>
        <p:grpSpPr>
          <a:xfrm>
            <a:off x="727310" y="5444694"/>
            <a:ext cx="2220900" cy="1141426"/>
            <a:chOff x="608967" y="5456726"/>
            <a:chExt cx="2220900" cy="1141426"/>
          </a:xfrm>
        </p:grpSpPr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C6154DD8-4C81-1A7C-C051-97E2AC38F45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98"/>
            <a:stretch/>
          </p:blipFill>
          <p:spPr>
            <a:xfrm>
              <a:off x="608967" y="5456726"/>
              <a:ext cx="1797166" cy="1091837"/>
            </a:xfrm>
            <a:prstGeom prst="rect">
              <a:avLst/>
            </a:prstGeom>
            <a:ln w="15875">
              <a:solidFill>
                <a:srgbClr val="005BAD"/>
              </a:solidFill>
            </a:ln>
          </p:spPr>
        </p:pic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48839757-B02E-4715-046D-A42728E30655}"/>
                </a:ext>
              </a:extLst>
            </p:cNvPr>
            <p:cNvSpPr/>
            <p:nvPr userDrawn="1"/>
          </p:nvSpPr>
          <p:spPr bwMode="auto">
            <a:xfrm>
              <a:off x="2111222" y="5879507"/>
              <a:ext cx="718645" cy="718645"/>
            </a:xfrm>
            <a:prstGeom prst="ellipse">
              <a:avLst/>
            </a:prstGeom>
            <a:solidFill>
              <a:srgbClr val="005BAD"/>
            </a:solidFill>
            <a:ln w="22225" cap="flat" cmpd="sng" algn="ctr">
              <a:solidFill>
                <a:srgbClr val="EBFA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4E886911-018A-F460-89F0-5D42C08B28CB}"/>
                </a:ext>
              </a:extLst>
            </p:cNvPr>
            <p:cNvSpPr txBox="1"/>
            <p:nvPr userDrawn="1"/>
          </p:nvSpPr>
          <p:spPr>
            <a:xfrm>
              <a:off x="2144173" y="5977219"/>
              <a:ext cx="6527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kern="1200" dirty="0">
                  <a:solidFill>
                    <a:srgbClr val="EBFFFC"/>
                  </a:solidFill>
                  <a:latin typeface="+mn-ea"/>
                  <a:ea typeface="+mn-ea"/>
                  <a:cs typeface="+mn-cs"/>
                </a:rPr>
                <a:t>メタバ</a:t>
              </a:r>
              <a:endParaRPr kumimoji="1" lang="en-US" altLang="ja-JP" sz="1400" kern="1200" dirty="0">
                <a:solidFill>
                  <a:srgbClr val="EBFFFC"/>
                </a:solidFill>
                <a:latin typeface="+mn-ea"/>
                <a:ea typeface="+mn-ea"/>
                <a:cs typeface="+mn-cs"/>
              </a:endParaRPr>
            </a:p>
            <a:p>
              <a:r>
                <a:rPr kumimoji="1" lang="ja-JP" altLang="en-US" sz="1400" kern="1200" dirty="0">
                  <a:solidFill>
                    <a:srgbClr val="EBFFFC"/>
                  </a:solidFill>
                  <a:latin typeface="+mn-ea"/>
                  <a:ea typeface="+mn-ea"/>
                  <a:cs typeface="+mn-cs"/>
                </a:rPr>
                <a:t>タウン</a:t>
              </a:r>
            </a:p>
          </p:txBody>
        </p:sp>
      </p:grp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84D2F6C-09FA-2F5A-DE99-79F2ABF555EB}"/>
              </a:ext>
            </a:extLst>
          </p:cNvPr>
          <p:cNvSpPr/>
          <p:nvPr userDrawn="1"/>
        </p:nvSpPr>
        <p:spPr bwMode="auto">
          <a:xfrm>
            <a:off x="3928374" y="1257115"/>
            <a:ext cx="1332646" cy="226871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パターン１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（参考）</a:t>
            </a:r>
            <a:endParaRPr kumimoji="1" lang="ja-JP" altLang="en-US" sz="1300" b="0" i="0" u="none" strike="noStrike" cap="none" normalizeH="0" baseline="0" dirty="0">
              <a:ln>
                <a:noFill/>
              </a:ln>
              <a:effectLst/>
              <a:latin typeface="+mn-ea"/>
              <a:ea typeface="+mn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151A3B7C-8F55-7733-585C-64BC5048213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16099249"/>
              </p:ext>
            </p:extLst>
          </p:nvPr>
        </p:nvGraphicFramePr>
        <p:xfrm>
          <a:off x="5772274" y="1541747"/>
          <a:ext cx="3048083" cy="1742332"/>
        </p:xfrm>
        <a:graphic>
          <a:graphicData uri="http://schemas.openxmlformats.org/drawingml/2006/table">
            <a:tbl>
              <a:tblPr firstRow="1" bandRow="1">
                <a:effectLst/>
                <a:tableStyleId>{775DCB02-9BB8-47FD-8907-85C794F793BA}</a:tableStyleId>
              </a:tblPr>
              <a:tblGrid>
                <a:gridCol w="506778">
                  <a:extLst>
                    <a:ext uri="{9D8B030D-6E8A-4147-A177-3AD203B41FA5}">
                      <a16:colId xmlns:a16="http://schemas.microsoft.com/office/drawing/2014/main" val="869972413"/>
                    </a:ext>
                  </a:extLst>
                </a:gridCol>
                <a:gridCol w="482691">
                  <a:extLst>
                    <a:ext uri="{9D8B030D-6E8A-4147-A177-3AD203B41FA5}">
                      <a16:colId xmlns:a16="http://schemas.microsoft.com/office/drawing/2014/main" val="817503841"/>
                    </a:ext>
                  </a:extLst>
                </a:gridCol>
                <a:gridCol w="654248">
                  <a:extLst>
                    <a:ext uri="{9D8B030D-6E8A-4147-A177-3AD203B41FA5}">
                      <a16:colId xmlns:a16="http://schemas.microsoft.com/office/drawing/2014/main" val="1686783455"/>
                    </a:ext>
                  </a:extLst>
                </a:gridCol>
                <a:gridCol w="687387">
                  <a:extLst>
                    <a:ext uri="{9D8B030D-6E8A-4147-A177-3AD203B41FA5}">
                      <a16:colId xmlns:a16="http://schemas.microsoft.com/office/drawing/2014/main" val="4080317083"/>
                    </a:ext>
                  </a:extLst>
                </a:gridCol>
                <a:gridCol w="716979">
                  <a:extLst>
                    <a:ext uri="{9D8B030D-6E8A-4147-A177-3AD203B41FA5}">
                      <a16:colId xmlns:a16="http://schemas.microsoft.com/office/drawing/2014/main" val="659529276"/>
                    </a:ext>
                  </a:extLst>
                </a:gridCol>
              </a:tblGrid>
              <a:tr h="361732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effectLst/>
                        </a:rPr>
                        <a:t>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effectLst/>
                        </a:rPr>
                        <a:t>所得金額</a:t>
                      </a:r>
                      <a:endParaRPr kumimoji="1" lang="ja-JP" altLang="en-US" sz="7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effectLst/>
                        </a:rPr>
                        <a:t>使用回数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effectLst/>
                        </a:rPr>
                        <a:t>負担金額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45625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Ａ家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0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Ｂ家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172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Ｃ家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4667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Ｄ家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042463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2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58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4224">
          <p15:clr>
            <a:srgbClr val="FBAE40"/>
          </p15:clr>
        </p15:guide>
        <p15:guide id="5" pos="5760">
          <p15:clr>
            <a:srgbClr val="FBAE40"/>
          </p15:clr>
        </p15:guide>
        <p15:guide id="9" orient="horz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D411C34-C508-20E5-335D-D87BDB805E0C}"/>
              </a:ext>
            </a:extLst>
          </p:cNvPr>
          <p:cNvSpPr/>
          <p:nvPr userDrawn="1"/>
        </p:nvSpPr>
        <p:spPr bwMode="auto">
          <a:xfrm>
            <a:off x="5772274" y="1541748"/>
            <a:ext cx="3047876" cy="18776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5256BC-6200-EBDC-5473-473F5F1DD958}"/>
              </a:ext>
            </a:extLst>
          </p:cNvPr>
          <p:cNvSpPr/>
          <p:nvPr userDrawn="1"/>
        </p:nvSpPr>
        <p:spPr bwMode="auto">
          <a:xfrm>
            <a:off x="-1" y="705417"/>
            <a:ext cx="9144001" cy="58673"/>
          </a:xfrm>
          <a:prstGeom prst="rect">
            <a:avLst/>
          </a:prstGeom>
          <a:solidFill>
            <a:srgbClr val="005BAD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170B6F-62EF-45E6-90A2-A04CCA34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9893" y="6443281"/>
            <a:ext cx="374107" cy="298426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1200" b="1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0E3B949-1179-4387-B307-F356BE6486A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AF0A3EF-5E57-F941-0BFF-1E4FB21C4A0D}"/>
              </a:ext>
            </a:extLst>
          </p:cNvPr>
          <p:cNvSpPr/>
          <p:nvPr userDrawn="1"/>
        </p:nvSpPr>
        <p:spPr bwMode="auto">
          <a:xfrm>
            <a:off x="323851" y="1257115"/>
            <a:ext cx="831439" cy="226871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前提条件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FC5F758-8BE0-9B7E-6837-818F7F95F160}"/>
              </a:ext>
            </a:extLst>
          </p:cNvPr>
          <p:cNvSpPr/>
          <p:nvPr userDrawn="1"/>
        </p:nvSpPr>
        <p:spPr bwMode="auto">
          <a:xfrm>
            <a:off x="323852" y="3614858"/>
            <a:ext cx="2829658" cy="226800"/>
          </a:xfrm>
          <a:prstGeom prst="rect">
            <a:avLst/>
          </a:prstGeom>
          <a:noFill/>
          <a:ln w="19050" cap="flat" cmpd="sng" algn="ctr">
            <a:solidFill>
              <a:srgbClr val="005BA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solidFill>
                  <a:srgbClr val="005BAD"/>
                </a:solidFill>
                <a:effectLst/>
                <a:latin typeface="+mn-ea"/>
                <a:ea typeface="+mn-ea"/>
              </a:rPr>
              <a:t>討議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　パターン３　</a:t>
            </a:r>
            <a:r>
              <a:rPr kumimoji="1" lang="en-US" altLang="ja-JP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※</a:t>
            </a: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グループ発表あり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D8D3E2-48D8-A0F2-30BA-B99C1C3F5806}"/>
              </a:ext>
            </a:extLst>
          </p:cNvPr>
          <p:cNvSpPr/>
          <p:nvPr userDrawn="1"/>
        </p:nvSpPr>
        <p:spPr bwMode="auto">
          <a:xfrm>
            <a:off x="324417" y="1541748"/>
            <a:ext cx="3455491" cy="18776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みなさんはメタバタウンの住人です。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メタバタウンには家が４軒あり、町の真ん中を町が管理する川が流れています。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行き来には渡し船を使っていますが、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雨で増水すると運航できず不便でした。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今回、</a:t>
            </a:r>
            <a:r>
              <a:rPr kumimoji="1" lang="ja-JP" altLang="en-US" sz="1100" kern="120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 メタバタウンの全ての住人の希望 </a:t>
            </a: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により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橋を建設することになりました。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橋の建設費用は</a:t>
            </a:r>
            <a:r>
              <a:rPr kumimoji="1" lang="en-US" altLang="ja-JP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400</a:t>
            </a: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万円です。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どのように負担すればいいと思いますか。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AF1350-8E12-4B20-8DDD-CC0234552D7B}"/>
              </a:ext>
            </a:extLst>
          </p:cNvPr>
          <p:cNvSpPr/>
          <p:nvPr userDrawn="1"/>
        </p:nvSpPr>
        <p:spPr bwMode="auto">
          <a:xfrm>
            <a:off x="811530" y="2583495"/>
            <a:ext cx="2000250" cy="177756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D842687-0D0E-A5AD-ACCD-D81186D294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324417" y="3888724"/>
            <a:ext cx="8495733" cy="2831493"/>
          </a:xfrm>
          <a:prstGeom prst="rect">
            <a:avLst/>
          </a:prstGeom>
          <a:solidFill>
            <a:srgbClr val="EBFAFF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B2D6A2-4F48-66F8-0FD2-FA266D30EC64}"/>
              </a:ext>
            </a:extLst>
          </p:cNvPr>
          <p:cNvSpPr/>
          <p:nvPr userDrawn="1"/>
        </p:nvSpPr>
        <p:spPr bwMode="auto">
          <a:xfrm>
            <a:off x="3928374" y="1541748"/>
            <a:ext cx="1843900" cy="18776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各家の家族構成・所得金額・使用回数が同じ場合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171450" marR="0" indent="-1714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1" lang="ja-JP" altLang="en-US" sz="1100" b="1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ヒント</a:t>
            </a:r>
            <a:endParaRPr kumimoji="1" lang="en-US" altLang="ja-JP" sz="1100" b="1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 ４軒とも同じ条件だから、</a:t>
            </a:r>
            <a:endParaRPr kumimoji="1" lang="en-US" altLang="ja-JP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 </a:t>
            </a:r>
            <a:r>
              <a:rPr kumimoji="1" lang="ja-JP" altLang="en-US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公平に負担すると</a:t>
            </a:r>
            <a:r>
              <a:rPr kumimoji="1" lang="en-US" altLang="ja-JP" sz="11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…</a:t>
            </a:r>
            <a:endParaRPr kumimoji="1" lang="ja-JP" altLang="en-US" sz="11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58EDF74-866D-FAC0-246F-6CEEBA622E9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24550714"/>
              </p:ext>
            </p:extLst>
          </p:nvPr>
        </p:nvGraphicFramePr>
        <p:xfrm>
          <a:off x="3009451" y="3900331"/>
          <a:ext cx="3877259" cy="2822410"/>
        </p:xfrm>
        <a:graphic>
          <a:graphicData uri="http://schemas.openxmlformats.org/drawingml/2006/table">
            <a:tbl>
              <a:tblPr firstRow="1" bandRow="1">
                <a:effectLst/>
                <a:tableStyleId>{775DCB02-9BB8-47FD-8907-85C794F793BA}</a:tableStyleId>
              </a:tblPr>
              <a:tblGrid>
                <a:gridCol w="487756">
                  <a:extLst>
                    <a:ext uri="{9D8B030D-6E8A-4147-A177-3AD203B41FA5}">
                      <a16:colId xmlns:a16="http://schemas.microsoft.com/office/drawing/2014/main" val="869972413"/>
                    </a:ext>
                  </a:extLst>
                </a:gridCol>
                <a:gridCol w="487756">
                  <a:extLst>
                    <a:ext uri="{9D8B030D-6E8A-4147-A177-3AD203B41FA5}">
                      <a16:colId xmlns:a16="http://schemas.microsoft.com/office/drawing/2014/main" val="817503841"/>
                    </a:ext>
                  </a:extLst>
                </a:gridCol>
                <a:gridCol w="826634">
                  <a:extLst>
                    <a:ext uri="{9D8B030D-6E8A-4147-A177-3AD203B41FA5}">
                      <a16:colId xmlns:a16="http://schemas.microsoft.com/office/drawing/2014/main" val="1686783455"/>
                    </a:ext>
                  </a:extLst>
                </a:gridCol>
                <a:gridCol w="826634">
                  <a:extLst>
                    <a:ext uri="{9D8B030D-6E8A-4147-A177-3AD203B41FA5}">
                      <a16:colId xmlns:a16="http://schemas.microsoft.com/office/drawing/2014/main" val="4080317083"/>
                    </a:ext>
                  </a:extLst>
                </a:gridCol>
                <a:gridCol w="1248479">
                  <a:extLst>
                    <a:ext uri="{9D8B030D-6E8A-4147-A177-3AD203B41FA5}">
                      <a16:colId xmlns:a16="http://schemas.microsoft.com/office/drawing/2014/main" val="659529276"/>
                    </a:ext>
                  </a:extLst>
                </a:gridCol>
              </a:tblGrid>
              <a:tr h="482220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A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effectLst/>
                        </a:rPr>
                        <a:t>家族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effectLst/>
                        </a:rPr>
                        <a:t>所得金額</a:t>
                      </a:r>
                      <a:endParaRPr kumimoji="1" lang="ja-JP" altLang="en-US" sz="9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effectLst/>
                        </a:rPr>
                        <a:t>使用回数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effectLst/>
                        </a:rPr>
                        <a:t>負担金額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456254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Ａ家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1,000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073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Ｂ家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600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17260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Ｃ家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46679"/>
                  </a:ext>
                </a:extLst>
              </a:tr>
              <a:tr h="468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Ｄ家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042463"/>
                  </a:ext>
                </a:extLst>
              </a:tr>
              <a:tr h="46803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400</a:t>
                      </a:r>
                      <a:r>
                        <a:rPr kumimoji="1" lang="ja-JP" altLang="en-US" sz="10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B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22239"/>
                  </a:ext>
                </a:extLst>
              </a:tr>
            </a:tbl>
          </a:graphicData>
        </a:graphic>
      </p:graphicFrame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7A6DFF8-6BE9-7586-B646-8DCACE5DDAD3}"/>
              </a:ext>
            </a:extLst>
          </p:cNvPr>
          <p:cNvSpPr/>
          <p:nvPr userDrawn="1"/>
        </p:nvSpPr>
        <p:spPr bwMode="auto">
          <a:xfrm>
            <a:off x="323642" y="5376928"/>
            <a:ext cx="3455491" cy="621034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/>
            </a:pPr>
            <a:r>
              <a:rPr kumimoji="1" lang="ja-JP" altLang="en-US" sz="14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ヒント</a:t>
            </a: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</a:t>
            </a:r>
            <a:r>
              <a:rPr kumimoji="1" lang="ja-JP" altLang="en-US" sz="1200" kern="0" spc="100" baseline="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</a:t>
            </a:r>
            <a:r>
              <a:rPr kumimoji="1" lang="ja-JP" altLang="en-US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いくつかの負担方法を組み合わせる</a:t>
            </a:r>
            <a:endParaRPr kumimoji="1" lang="en-US" altLang="ja-JP" sz="1200" kern="1200" dirty="0">
              <a:solidFill>
                <a:schemeClr val="tx1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  </a:t>
            </a:r>
            <a:r>
              <a:rPr kumimoji="1" lang="ja-JP" altLang="en-US" sz="1200" kern="1200" dirty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方法も考えてみよう！</a:t>
            </a:r>
          </a:p>
        </p:txBody>
      </p:sp>
      <p:sp>
        <p:nvSpPr>
          <p:cNvPr id="36" name="テキスト プレースホルダー 17">
            <a:extLst>
              <a:ext uri="{FF2B5EF4-FFF2-40B4-BE49-F238E27FC236}">
                <a16:creationId xmlns:a16="http://schemas.microsoft.com/office/drawing/2014/main" id="{3B108D23-4885-8FD5-E963-138DEB86395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60000" y="4520800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1" name="テキスト プレースホルダー 17">
            <a:extLst>
              <a:ext uri="{FF2B5EF4-FFF2-40B4-BE49-F238E27FC236}">
                <a16:creationId xmlns:a16="http://schemas.microsoft.com/office/drawing/2014/main" id="{9C344413-02E5-2378-0724-971D05FE674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660000" y="5001751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7" name="テキスト プレースホルダー 17">
            <a:extLst>
              <a:ext uri="{FF2B5EF4-FFF2-40B4-BE49-F238E27FC236}">
                <a16:creationId xmlns:a16="http://schemas.microsoft.com/office/drawing/2014/main" id="{7256BFC3-1325-7CC9-C6AC-1BAE444EA06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660000" y="5466527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8" name="テキスト プレースホルダー 17">
            <a:extLst>
              <a:ext uri="{FF2B5EF4-FFF2-40B4-BE49-F238E27FC236}">
                <a16:creationId xmlns:a16="http://schemas.microsoft.com/office/drawing/2014/main" id="{CE7042D9-6040-3AA9-554F-7C053A4AD00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660000" y="5936498"/>
            <a:ext cx="866053" cy="184946"/>
          </a:xfrm>
          <a:prstGeom prst="rect">
            <a:avLst/>
          </a:prstGeom>
        </p:spPr>
        <p:txBody>
          <a:bodyPr lIns="36000" rIns="36000" anchor="ctr" anchorCtr="0"/>
          <a:lstStyle>
            <a:lvl1pPr marL="0" indent="0" algn="r">
              <a:buNone/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270C151-A5BE-9BD5-F5A7-0FE8BFA14B05}"/>
              </a:ext>
            </a:extLst>
          </p:cNvPr>
          <p:cNvSpPr/>
          <p:nvPr userDrawn="1"/>
        </p:nvSpPr>
        <p:spPr bwMode="auto">
          <a:xfrm>
            <a:off x="323642" y="4022517"/>
            <a:ext cx="3667513" cy="51848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各家の所得金額</a:t>
            </a:r>
            <a:r>
              <a:rPr kumimoji="1" lang="ja-JP" altLang="en-US" sz="14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（もうけ）</a:t>
            </a:r>
            <a:r>
              <a:rPr kumimoji="1" lang="ja-JP" altLang="en-US" sz="16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と</a:t>
            </a:r>
            <a:endParaRPr kumimoji="1" lang="en-US" altLang="ja-JP" sz="1600" kern="1200" dirty="0">
              <a:solidFill>
                <a:srgbClr val="005BAD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橋の使用回数が異なる場合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84D2F6C-09FA-2F5A-DE99-79F2ABF555EB}"/>
              </a:ext>
            </a:extLst>
          </p:cNvPr>
          <p:cNvSpPr/>
          <p:nvPr userDrawn="1"/>
        </p:nvSpPr>
        <p:spPr bwMode="auto">
          <a:xfrm>
            <a:off x="3928374" y="1257115"/>
            <a:ext cx="1332646" cy="226871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3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パターン１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+mn-ea"/>
                <a:ea typeface="+mn-ea"/>
              </a:rPr>
              <a:t>（参考）</a:t>
            </a:r>
            <a:endParaRPr kumimoji="1" lang="ja-JP" altLang="en-US" sz="1300" b="0" i="0" u="none" strike="noStrike" cap="none" normalizeH="0" baseline="0" dirty="0">
              <a:ln>
                <a:noFill/>
              </a:ln>
              <a:effectLst/>
              <a:latin typeface="+mn-ea"/>
              <a:ea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2A7D9CD-3A65-F245-CFB7-0C7697457671}"/>
              </a:ext>
            </a:extLst>
          </p:cNvPr>
          <p:cNvSpPr/>
          <p:nvPr userDrawn="1"/>
        </p:nvSpPr>
        <p:spPr bwMode="auto">
          <a:xfrm>
            <a:off x="323642" y="4576465"/>
            <a:ext cx="3455491" cy="621034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105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※</a:t>
            </a:r>
            <a:r>
              <a:rPr kumimoji="1" lang="ja-JP" altLang="en-US" sz="105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グループの意見を集約し、「負担金額」を</a:t>
            </a:r>
            <a:endParaRPr kumimoji="1" lang="en-US" altLang="ja-JP" sz="1050" kern="1200" dirty="0">
              <a:solidFill>
                <a:srgbClr val="005BAD"/>
              </a:solidFill>
              <a:latin typeface="+mn-ea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105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   </a:t>
            </a:r>
            <a:r>
              <a:rPr kumimoji="1" lang="ja-JP" altLang="en-US" sz="105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記入しましょう！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F33369F-ADD8-7FAA-6349-4A359085C381}"/>
              </a:ext>
            </a:extLst>
          </p:cNvPr>
          <p:cNvSpPr/>
          <p:nvPr userDrawn="1"/>
        </p:nvSpPr>
        <p:spPr bwMode="auto">
          <a:xfrm>
            <a:off x="6940632" y="3944289"/>
            <a:ext cx="1879518" cy="621034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en-US" altLang="ja-JP" sz="9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※</a:t>
            </a:r>
            <a:r>
              <a:rPr kumimoji="1" lang="ja-JP" altLang="en-US" sz="9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グループでは、どの要素をどれくらい重要視しますか？下の図のどの辺りに位置するか★を動かしてみましょう！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8BE1582-D7F3-9C43-2E1F-B930AAEF4268}"/>
              </a:ext>
            </a:extLst>
          </p:cNvPr>
          <p:cNvGrpSpPr/>
          <p:nvPr userDrawn="1"/>
        </p:nvGrpSpPr>
        <p:grpSpPr>
          <a:xfrm>
            <a:off x="7088512" y="4832765"/>
            <a:ext cx="1529836" cy="1529836"/>
            <a:chOff x="7088512" y="4886555"/>
            <a:chExt cx="1529836" cy="1529836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BADBE819-CC75-29C1-9E9D-CDF3CDC16F97}"/>
                </a:ext>
              </a:extLst>
            </p:cNvPr>
            <p:cNvSpPr/>
            <p:nvPr userDrawn="1"/>
          </p:nvSpPr>
          <p:spPr bwMode="auto">
            <a:xfrm>
              <a:off x="7660654" y="5458697"/>
              <a:ext cx="385552" cy="385552"/>
            </a:xfrm>
            <a:prstGeom prst="ellipse">
              <a:avLst/>
            </a:prstGeom>
            <a:noFill/>
            <a:ln w="6350" cap="flat" cmpd="sng" algn="ctr">
              <a:solidFill>
                <a:srgbClr val="005BA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52F01952-3351-FA15-A5F0-05EB5EAAF8CD}"/>
                </a:ext>
              </a:extLst>
            </p:cNvPr>
            <p:cNvSpPr/>
            <p:nvPr userDrawn="1"/>
          </p:nvSpPr>
          <p:spPr bwMode="auto">
            <a:xfrm>
              <a:off x="7355624" y="5153667"/>
              <a:ext cx="995613" cy="995613"/>
            </a:xfrm>
            <a:prstGeom prst="ellipse">
              <a:avLst/>
            </a:prstGeom>
            <a:noFill/>
            <a:ln w="6350" cap="flat" cmpd="sng" algn="ctr">
              <a:solidFill>
                <a:srgbClr val="005BA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3A94C8BF-60D0-E94B-DF5F-8E98CF5C37A3}"/>
                </a:ext>
              </a:extLst>
            </p:cNvPr>
            <p:cNvSpPr/>
            <p:nvPr userDrawn="1"/>
          </p:nvSpPr>
          <p:spPr bwMode="auto">
            <a:xfrm>
              <a:off x="7088512" y="4886555"/>
              <a:ext cx="1529836" cy="1529836"/>
            </a:xfrm>
            <a:prstGeom prst="ellipse">
              <a:avLst/>
            </a:prstGeom>
            <a:noFill/>
            <a:ln w="6350" cap="flat" cmpd="sng" algn="ctr">
              <a:solidFill>
                <a:srgbClr val="005BA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</p:grpSp>
      <p:sp>
        <p:nvSpPr>
          <p:cNvPr id="24" name="グラフィックス 20">
            <a:extLst>
              <a:ext uri="{FF2B5EF4-FFF2-40B4-BE49-F238E27FC236}">
                <a16:creationId xmlns:a16="http://schemas.microsoft.com/office/drawing/2014/main" id="{07D10A3D-6EAC-E7DD-B00C-DB3350866F70}"/>
              </a:ext>
            </a:extLst>
          </p:cNvPr>
          <p:cNvSpPr/>
          <p:nvPr userDrawn="1"/>
        </p:nvSpPr>
        <p:spPr>
          <a:xfrm rot="2623897" flipH="1">
            <a:off x="8041477" y="4872020"/>
            <a:ext cx="213421" cy="870789"/>
          </a:xfrm>
          <a:custGeom>
            <a:avLst/>
            <a:gdLst>
              <a:gd name="connsiteX0" fmla="*/ 477774 w 635031"/>
              <a:gd name="connsiteY0" fmla="*/ 549783 h 2826162"/>
              <a:gd name="connsiteX1" fmla="*/ 635032 w 635031"/>
              <a:gd name="connsiteY1" fmla="*/ 549783 h 2826162"/>
              <a:gd name="connsiteX2" fmla="*/ 317468 w 635031"/>
              <a:gd name="connsiteY2" fmla="*/ 0 h 2826162"/>
              <a:gd name="connsiteX3" fmla="*/ 0 w 635031"/>
              <a:gd name="connsiteY3" fmla="*/ 549783 h 2826162"/>
              <a:gd name="connsiteX4" fmla="*/ 157163 w 635031"/>
              <a:gd name="connsiteY4" fmla="*/ 549783 h 2826162"/>
              <a:gd name="connsiteX5" fmla="*/ 317468 w 635031"/>
              <a:gd name="connsiteY5" fmla="*/ 2826163 h 2826162"/>
              <a:gd name="connsiteX6" fmla="*/ 477774 w 635031"/>
              <a:gd name="connsiteY6" fmla="*/ 549783 h 2826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031" h="2826162">
                <a:moveTo>
                  <a:pt x="477774" y="549783"/>
                </a:moveTo>
                <a:lnTo>
                  <a:pt x="635032" y="549783"/>
                </a:lnTo>
                <a:lnTo>
                  <a:pt x="317468" y="0"/>
                </a:lnTo>
                <a:lnTo>
                  <a:pt x="0" y="549783"/>
                </a:lnTo>
                <a:lnTo>
                  <a:pt x="157163" y="549783"/>
                </a:lnTo>
                <a:lnTo>
                  <a:pt x="317468" y="2826163"/>
                </a:lnTo>
                <a:lnTo>
                  <a:pt x="477774" y="549783"/>
                </a:lnTo>
                <a:close/>
              </a:path>
            </a:pathLst>
          </a:custGeom>
          <a:gradFill>
            <a:gsLst>
              <a:gs pos="0">
                <a:srgbClr val="005BAD"/>
              </a:gs>
              <a:gs pos="100000">
                <a:srgbClr val="005BAD">
                  <a:alpha val="0"/>
                </a:srgbClr>
              </a:gs>
            </a:gsLst>
            <a:lin ang="5400000" scaled="1"/>
          </a:gra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ja-JP" altLang="en-US" dirty="0">
              <a:latin typeface="HGPｺﾞｼｯｸE" panose="020B09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D90C96A-43DC-9E17-1EF8-84840B71E1D0}"/>
              </a:ext>
            </a:extLst>
          </p:cNvPr>
          <p:cNvSpPr/>
          <p:nvPr userDrawn="1"/>
        </p:nvSpPr>
        <p:spPr bwMode="auto">
          <a:xfrm>
            <a:off x="6932817" y="4690493"/>
            <a:ext cx="662892" cy="139748"/>
          </a:xfrm>
          <a:prstGeom prst="rect">
            <a:avLst/>
          </a:prstGeom>
          <a:noFill/>
          <a:ln w="6350" cap="flat" cmpd="sng" algn="ctr">
            <a:solidFill>
              <a:srgbClr val="005BA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9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所得金額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D7B25B4-297A-AE33-4F79-2A43C8DD36E5}"/>
              </a:ext>
            </a:extLst>
          </p:cNvPr>
          <p:cNvSpPr/>
          <p:nvPr userDrawn="1"/>
        </p:nvSpPr>
        <p:spPr bwMode="auto">
          <a:xfrm>
            <a:off x="8117381" y="4690493"/>
            <a:ext cx="662892" cy="139748"/>
          </a:xfrm>
          <a:prstGeom prst="rect">
            <a:avLst/>
          </a:prstGeom>
          <a:noFill/>
          <a:ln w="6350" cap="flat" cmpd="sng" algn="ctr">
            <a:solidFill>
              <a:srgbClr val="005BA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9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使用回数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0567D8-B174-B567-2EC2-96C071DCDE13}"/>
              </a:ext>
            </a:extLst>
          </p:cNvPr>
          <p:cNvSpPr/>
          <p:nvPr userDrawn="1"/>
        </p:nvSpPr>
        <p:spPr bwMode="auto">
          <a:xfrm>
            <a:off x="7410353" y="6532801"/>
            <a:ext cx="886151" cy="139748"/>
          </a:xfrm>
          <a:prstGeom prst="rect">
            <a:avLst/>
          </a:prstGeom>
          <a:noFill/>
          <a:ln w="6350" cap="flat" cmpd="sng" algn="ctr">
            <a:solidFill>
              <a:srgbClr val="005BA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</a:pPr>
            <a:r>
              <a:rPr kumimoji="1" lang="ja-JP" altLang="en-US" sz="900" kern="1200" dirty="0">
                <a:solidFill>
                  <a:srgbClr val="005BAD"/>
                </a:solidFill>
                <a:latin typeface="+mn-ea"/>
                <a:ea typeface="+mn-ea"/>
                <a:cs typeface="+mn-cs"/>
              </a:rPr>
              <a:t>その他の要素</a:t>
            </a:r>
          </a:p>
        </p:txBody>
      </p:sp>
      <p:sp>
        <p:nvSpPr>
          <p:cNvPr id="29" name="グラフィックス 20">
            <a:extLst>
              <a:ext uri="{FF2B5EF4-FFF2-40B4-BE49-F238E27FC236}">
                <a16:creationId xmlns:a16="http://schemas.microsoft.com/office/drawing/2014/main" id="{952EDD80-E7B5-776C-BAE4-689F7EDEDC0B}"/>
              </a:ext>
            </a:extLst>
          </p:cNvPr>
          <p:cNvSpPr/>
          <p:nvPr userDrawn="1"/>
        </p:nvSpPr>
        <p:spPr>
          <a:xfrm rot="18997644">
            <a:off x="7453042" y="4863784"/>
            <a:ext cx="213421" cy="870789"/>
          </a:xfrm>
          <a:custGeom>
            <a:avLst/>
            <a:gdLst>
              <a:gd name="connsiteX0" fmla="*/ 477774 w 635031"/>
              <a:gd name="connsiteY0" fmla="*/ 549783 h 2826162"/>
              <a:gd name="connsiteX1" fmla="*/ 635032 w 635031"/>
              <a:gd name="connsiteY1" fmla="*/ 549783 h 2826162"/>
              <a:gd name="connsiteX2" fmla="*/ 317468 w 635031"/>
              <a:gd name="connsiteY2" fmla="*/ 0 h 2826162"/>
              <a:gd name="connsiteX3" fmla="*/ 0 w 635031"/>
              <a:gd name="connsiteY3" fmla="*/ 549783 h 2826162"/>
              <a:gd name="connsiteX4" fmla="*/ 157163 w 635031"/>
              <a:gd name="connsiteY4" fmla="*/ 549783 h 2826162"/>
              <a:gd name="connsiteX5" fmla="*/ 317468 w 635031"/>
              <a:gd name="connsiteY5" fmla="*/ 2826163 h 2826162"/>
              <a:gd name="connsiteX6" fmla="*/ 477774 w 635031"/>
              <a:gd name="connsiteY6" fmla="*/ 549783 h 2826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031" h="2826162">
                <a:moveTo>
                  <a:pt x="477774" y="549783"/>
                </a:moveTo>
                <a:lnTo>
                  <a:pt x="635032" y="549783"/>
                </a:lnTo>
                <a:lnTo>
                  <a:pt x="317468" y="0"/>
                </a:lnTo>
                <a:lnTo>
                  <a:pt x="0" y="549783"/>
                </a:lnTo>
                <a:lnTo>
                  <a:pt x="157163" y="549783"/>
                </a:lnTo>
                <a:lnTo>
                  <a:pt x="317468" y="2826163"/>
                </a:lnTo>
                <a:lnTo>
                  <a:pt x="477774" y="549783"/>
                </a:lnTo>
                <a:close/>
              </a:path>
            </a:pathLst>
          </a:custGeom>
          <a:gradFill>
            <a:gsLst>
              <a:gs pos="0">
                <a:srgbClr val="005BAD"/>
              </a:gs>
              <a:gs pos="100000">
                <a:srgbClr val="005BAD">
                  <a:alpha val="0"/>
                </a:srgbClr>
              </a:gs>
            </a:gsLst>
            <a:lin ang="5400000" scaled="1"/>
          </a:gra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ja-JP" altLang="en-US" dirty="0">
              <a:latin typeface="HGPｺﾞｼｯｸE" panose="020B0900000000000000" pitchFamily="50" charset="-128"/>
            </a:endParaRPr>
          </a:p>
        </p:txBody>
      </p:sp>
      <p:sp>
        <p:nvSpPr>
          <p:cNvPr id="30" name="グラフィックス 20">
            <a:extLst>
              <a:ext uri="{FF2B5EF4-FFF2-40B4-BE49-F238E27FC236}">
                <a16:creationId xmlns:a16="http://schemas.microsoft.com/office/drawing/2014/main" id="{390148F2-7619-8329-DF1B-DC018D456A52}"/>
              </a:ext>
            </a:extLst>
          </p:cNvPr>
          <p:cNvSpPr/>
          <p:nvPr userDrawn="1"/>
        </p:nvSpPr>
        <p:spPr>
          <a:xfrm rot="10800000">
            <a:off x="7746719" y="5568453"/>
            <a:ext cx="213421" cy="870789"/>
          </a:xfrm>
          <a:custGeom>
            <a:avLst/>
            <a:gdLst>
              <a:gd name="connsiteX0" fmla="*/ 477774 w 635031"/>
              <a:gd name="connsiteY0" fmla="*/ 549783 h 2826162"/>
              <a:gd name="connsiteX1" fmla="*/ 635032 w 635031"/>
              <a:gd name="connsiteY1" fmla="*/ 549783 h 2826162"/>
              <a:gd name="connsiteX2" fmla="*/ 317468 w 635031"/>
              <a:gd name="connsiteY2" fmla="*/ 0 h 2826162"/>
              <a:gd name="connsiteX3" fmla="*/ 0 w 635031"/>
              <a:gd name="connsiteY3" fmla="*/ 549783 h 2826162"/>
              <a:gd name="connsiteX4" fmla="*/ 157163 w 635031"/>
              <a:gd name="connsiteY4" fmla="*/ 549783 h 2826162"/>
              <a:gd name="connsiteX5" fmla="*/ 317468 w 635031"/>
              <a:gd name="connsiteY5" fmla="*/ 2826163 h 2826162"/>
              <a:gd name="connsiteX6" fmla="*/ 477774 w 635031"/>
              <a:gd name="connsiteY6" fmla="*/ 549783 h 2826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031" h="2826162">
                <a:moveTo>
                  <a:pt x="477774" y="549783"/>
                </a:moveTo>
                <a:lnTo>
                  <a:pt x="635032" y="549783"/>
                </a:lnTo>
                <a:lnTo>
                  <a:pt x="317468" y="0"/>
                </a:lnTo>
                <a:lnTo>
                  <a:pt x="0" y="549783"/>
                </a:lnTo>
                <a:lnTo>
                  <a:pt x="157163" y="549783"/>
                </a:lnTo>
                <a:lnTo>
                  <a:pt x="317468" y="2826163"/>
                </a:lnTo>
                <a:lnTo>
                  <a:pt x="477774" y="549783"/>
                </a:lnTo>
                <a:close/>
              </a:path>
            </a:pathLst>
          </a:custGeom>
          <a:gradFill>
            <a:gsLst>
              <a:gs pos="0">
                <a:srgbClr val="005BAD"/>
              </a:gs>
              <a:gs pos="100000">
                <a:srgbClr val="005BAD">
                  <a:alpha val="0"/>
                </a:srgbClr>
              </a:gs>
            </a:gsLst>
            <a:lin ang="5400000" scaled="1"/>
          </a:gradFill>
          <a:ln w="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ja-JP" altLang="en-US" dirty="0">
              <a:latin typeface="HGPｺﾞｼｯｸE" panose="020B09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0F55EEED-C642-16FF-5301-195D42F9BB01}"/>
              </a:ext>
            </a:extLst>
          </p:cNvPr>
          <p:cNvSpPr/>
          <p:nvPr userDrawn="1"/>
        </p:nvSpPr>
        <p:spPr bwMode="auto">
          <a:xfrm>
            <a:off x="7797217" y="5541470"/>
            <a:ext cx="112426" cy="112426"/>
          </a:xfrm>
          <a:prstGeom prst="ellipse">
            <a:avLst/>
          </a:prstGeom>
          <a:solidFill>
            <a:srgbClr val="005BAD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+mn-ea"/>
              <a:ea typeface="+mn-ea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0A8D534C-B688-82F6-74DE-DEA9D26162C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32754292"/>
              </p:ext>
            </p:extLst>
          </p:nvPr>
        </p:nvGraphicFramePr>
        <p:xfrm>
          <a:off x="5772274" y="1541747"/>
          <a:ext cx="3048083" cy="1742332"/>
        </p:xfrm>
        <a:graphic>
          <a:graphicData uri="http://schemas.openxmlformats.org/drawingml/2006/table">
            <a:tbl>
              <a:tblPr firstRow="1" bandRow="1">
                <a:effectLst/>
                <a:tableStyleId>{775DCB02-9BB8-47FD-8907-85C794F793BA}</a:tableStyleId>
              </a:tblPr>
              <a:tblGrid>
                <a:gridCol w="506778">
                  <a:extLst>
                    <a:ext uri="{9D8B030D-6E8A-4147-A177-3AD203B41FA5}">
                      <a16:colId xmlns:a16="http://schemas.microsoft.com/office/drawing/2014/main" val="869972413"/>
                    </a:ext>
                  </a:extLst>
                </a:gridCol>
                <a:gridCol w="482691">
                  <a:extLst>
                    <a:ext uri="{9D8B030D-6E8A-4147-A177-3AD203B41FA5}">
                      <a16:colId xmlns:a16="http://schemas.microsoft.com/office/drawing/2014/main" val="817503841"/>
                    </a:ext>
                  </a:extLst>
                </a:gridCol>
                <a:gridCol w="654248">
                  <a:extLst>
                    <a:ext uri="{9D8B030D-6E8A-4147-A177-3AD203B41FA5}">
                      <a16:colId xmlns:a16="http://schemas.microsoft.com/office/drawing/2014/main" val="1686783455"/>
                    </a:ext>
                  </a:extLst>
                </a:gridCol>
                <a:gridCol w="687387">
                  <a:extLst>
                    <a:ext uri="{9D8B030D-6E8A-4147-A177-3AD203B41FA5}">
                      <a16:colId xmlns:a16="http://schemas.microsoft.com/office/drawing/2014/main" val="4080317083"/>
                    </a:ext>
                  </a:extLst>
                </a:gridCol>
                <a:gridCol w="716979">
                  <a:extLst>
                    <a:ext uri="{9D8B030D-6E8A-4147-A177-3AD203B41FA5}">
                      <a16:colId xmlns:a16="http://schemas.microsoft.com/office/drawing/2014/main" val="659529276"/>
                    </a:ext>
                  </a:extLst>
                </a:gridCol>
              </a:tblGrid>
              <a:tr h="361732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effectLst/>
                        </a:rPr>
                        <a:t>家族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effectLst/>
                        </a:rPr>
                        <a:t>所得金額</a:t>
                      </a:r>
                      <a:endParaRPr kumimoji="1" lang="ja-JP" altLang="en-US" sz="7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effectLst/>
                        </a:rPr>
                        <a:t>使用回数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effectLst/>
                        </a:rPr>
                        <a:t>負担金額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45625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Ａ家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0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Ｂ家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172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Ｃ家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4667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Ｄ家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４人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月</a:t>
                      </a:r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回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042463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400</a:t>
                      </a:r>
                      <a:r>
                        <a:rPr kumimoji="1" lang="ja-JP" altLang="en-US" sz="900" b="1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2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582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>
          <p15:clr>
            <a:srgbClr val="FBAE40"/>
          </p15:clr>
        </p15:guide>
        <p15:guide id="5" pos="57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01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5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D4073E-C580-42F0-881C-E06902F5B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3B949-1179-4387-B307-F356BE6486A4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2" name="テキスト プレースホルダー 31">
            <a:extLst>
              <a:ext uri="{FF2B5EF4-FFF2-40B4-BE49-F238E27FC236}">
                <a16:creationId xmlns:a16="http://schemas.microsoft.com/office/drawing/2014/main" id="{5EE55142-2A13-164E-AB42-633ACF27A4C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3" name="テキスト プレースホルダー 32">
            <a:extLst>
              <a:ext uri="{FF2B5EF4-FFF2-40B4-BE49-F238E27FC236}">
                <a16:creationId xmlns:a16="http://schemas.microsoft.com/office/drawing/2014/main" id="{D1C06893-8B00-E9AA-4244-A23E42AF5E4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47A61600-9944-274A-5CE0-856DAD3CD01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5" name="テキスト プレースホルダー 34">
            <a:extLst>
              <a:ext uri="{FF2B5EF4-FFF2-40B4-BE49-F238E27FC236}">
                <a16:creationId xmlns:a16="http://schemas.microsoft.com/office/drawing/2014/main" id="{1E77F666-2EFD-C072-994B-2A47ED5112A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F67C1FE-341F-4369-3836-2C45D4B38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" y="134966"/>
            <a:ext cx="877100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9pPr>
          </a:lstStyle>
          <a:p>
            <a:pPr algn="l" eaLnBrk="1" hangingPunct="1"/>
            <a:r>
              <a:rPr lang="ja-JP" altLang="en-US" sz="2500" kern="0" dirty="0">
                <a:solidFill>
                  <a:srgbClr val="005BA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en-US" altLang="ja-JP" sz="2200" kern="0" dirty="0">
                <a:solidFill>
                  <a:srgbClr val="005BA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 </a:t>
            </a:r>
            <a:r>
              <a:rPr lang="ja-JP" altLang="en-US" sz="2200" kern="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納税の義務と公平な税金</a:t>
            </a:r>
          </a:p>
        </p:txBody>
      </p:sp>
    </p:spTree>
    <p:extLst>
      <p:ext uri="{BB962C8B-B14F-4D97-AF65-F5344CB8AC3E}">
        <p14:creationId xmlns:p14="http://schemas.microsoft.com/office/powerpoint/2010/main" val="296040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A99DA94-FB25-4C13-BAEA-A59ADC377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E3B949-1179-4387-B307-F356BE6486A4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61FF0A0-85B8-6A6E-BAA9-35A008B239A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2A38951-856A-F8D4-6545-96F0E5A8C0E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E31BE11-38A7-21A2-BE44-1CDDEDDB1D5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A1AE4D4F-8FB1-F800-5C46-9DA2CF360B9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6FED8FA0-D1E3-41D2-B334-696704B3F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" y="134966"/>
            <a:ext cx="877100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" charset="0"/>
                <a:ea typeface="Osaka" charset="-128"/>
              </a:defRPr>
            </a:lvl9pPr>
          </a:lstStyle>
          <a:p>
            <a:pPr algn="l" eaLnBrk="1" hangingPunct="1"/>
            <a:r>
              <a:rPr lang="ja-JP" altLang="en-US" sz="2500" kern="0" dirty="0">
                <a:solidFill>
                  <a:srgbClr val="005BA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en-US" altLang="ja-JP" sz="2200" kern="0" dirty="0">
                <a:solidFill>
                  <a:srgbClr val="005BA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 </a:t>
            </a:r>
            <a:r>
              <a:rPr lang="ja-JP" altLang="en-US" sz="2200" kern="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納税の義務と公平な税金</a:t>
            </a:r>
          </a:p>
        </p:txBody>
      </p:sp>
      <p:sp>
        <p:nvSpPr>
          <p:cNvPr id="18" name="星: 5 pt 17">
            <a:extLst>
              <a:ext uri="{FF2B5EF4-FFF2-40B4-BE49-F238E27FC236}">
                <a16:creationId xmlns:a16="http://schemas.microsoft.com/office/drawing/2014/main" id="{FFA5EC8B-688A-F3AE-DF5E-DD02F5031F76}"/>
              </a:ext>
            </a:extLst>
          </p:cNvPr>
          <p:cNvSpPr/>
          <p:nvPr/>
        </p:nvSpPr>
        <p:spPr bwMode="auto">
          <a:xfrm>
            <a:off x="7715903" y="5453095"/>
            <a:ext cx="274177" cy="274177"/>
          </a:xfrm>
          <a:prstGeom prst="star5">
            <a:avLst/>
          </a:prstGeom>
          <a:solidFill>
            <a:srgbClr val="E3B303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FFC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3577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12">
      <a:majorFont>
        <a:latin typeface="Arial"/>
        <a:ea typeface="HGPｺﾞｼｯｸE"/>
        <a:cs typeface=""/>
      </a:majorFont>
      <a:minorFont>
        <a:latin typeface="Arial"/>
        <a:ea typeface="HGPｺﾞｼｯｸE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8">
      <a:majorFont>
        <a:latin typeface="Arial"/>
        <a:ea typeface="HGPｺﾞｼｯｸE"/>
        <a:cs typeface=""/>
      </a:majorFont>
      <a:minorFont>
        <a:latin typeface="Arial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Wingdings</vt:lpstr>
      <vt:lpstr>HGPｺﾞｼｯｸE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2024-03-27T07:15:31Z</dcterms:created>
  <dcterms:modified xsi:type="dcterms:W3CDTF">2024-03-28T05:35:20Z</dcterms:modified>
</cp:coreProperties>
</file>