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735750" cy="9866300"/>
  <p:embeddedFontLst>
    <p:embeddedFont>
      <p:font typeface="Noto Sans JP"/>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874CB9-B2D5-43F0-A059-638B23DC6205}">
  <a:tblStyle styleId="{DA874CB9-B2D5-43F0-A059-638B23DC620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otoSansJP-regular.fnt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NotoSansJP-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1pPr>
            <a:lvl2pPr indent="-228600" lvl="1" marL="91440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2pPr>
            <a:lvl3pPr indent="-228600" lvl="2" marL="137160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3pPr>
            <a:lvl4pPr indent="-228600" lvl="3" marL="182880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4pPr>
            <a:lvl5pPr indent="-228600" lvl="4" marL="228600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Noto Sans JP"/>
                <a:ea typeface="Noto Sans JP"/>
                <a:cs typeface="Noto Sans JP"/>
                <a:sym typeface="Noto Sans JP"/>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Noto Sans JP"/>
                <a:ea typeface="Noto Sans JP"/>
                <a:cs typeface="Noto Sans JP"/>
                <a:sym typeface="Noto Sans JP"/>
              </a:rPr>
              <a:t>‹#›</a:t>
            </a:fld>
            <a:endParaRPr b="0" i="0" sz="1200" u="none" cap="none" strike="noStrike">
              <a:solidFill>
                <a:schemeClr val="dk1"/>
              </a:solidFill>
              <a:latin typeface="Noto Sans JP"/>
              <a:ea typeface="Noto Sans JP"/>
              <a:cs typeface="Noto Sans JP"/>
              <a:sym typeface="Noto Sans JP"/>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3: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13: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1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1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1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1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2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solidFill>
                  <a:srgbClr val="000000"/>
                </a:solidFill>
              </a:rPr>
              <a:t>‹#›</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22: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2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2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7" name="Google Shape;927;p2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8" name="Google Shape;928;p2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p2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7" name="Google Shape;987;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2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6: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9:notes"/>
          <p:cNvSpPr/>
          <p:nvPr>
            <p:ph idx="2" type="sldImg"/>
          </p:nvPr>
        </p:nvSpPr>
        <p:spPr>
          <a:xfrm>
            <a:off x="736600" y="593725"/>
            <a:ext cx="5461000" cy="4095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9:notes"/>
          <p:cNvSpPr txBox="1"/>
          <p:nvPr>
            <p:ph idx="12" type="sldNum"/>
          </p:nvPr>
        </p:nvSpPr>
        <p:spPr>
          <a:xfrm>
            <a:off x="3923360" y="10377021"/>
            <a:ext cx="2999637" cy="54671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sz="1100">
                <a:solidFill>
                  <a:srgbClr val="000000"/>
                </a:solidFill>
              </a:rPr>
              <a:t>‹#›</a:t>
            </a:fld>
            <a:endParaRPr sz="11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白紙" type="blank">
  <p:cSld name="BLANK">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p:cSld name="白紙">
    <p:spTree>
      <p:nvGrpSpPr>
        <p:cNvPr id="11" name="Shape 11"/>
        <p:cNvGrpSpPr/>
        <p:nvPr/>
      </p:nvGrpSpPr>
      <p:grpSpPr>
        <a:xfrm>
          <a:off x="0" y="0"/>
          <a:ext cx="0" cy="0"/>
          <a:chOff x="0" y="0"/>
          <a:chExt cx="0" cy="0"/>
        </a:xfrm>
      </p:grpSpPr>
      <p:sp>
        <p:nvSpPr>
          <p:cNvPr id="12" name="Google Shape;12;p3"/>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13" name="Google Shape;13;p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白紙">
  <p:cSld name="4_白紙">
    <p:spTree>
      <p:nvGrpSpPr>
        <p:cNvPr id="14" name="Shape 14"/>
        <p:cNvGrpSpPr/>
        <p:nvPr/>
      </p:nvGrpSpPr>
      <p:grpSpPr>
        <a:xfrm>
          <a:off x="0" y="0"/>
          <a:ext cx="0" cy="0"/>
          <a:chOff x="0" y="0"/>
          <a:chExt cx="0" cy="0"/>
        </a:xfrm>
      </p:grpSpPr>
      <p:sp>
        <p:nvSpPr>
          <p:cNvPr id="15" name="Google Shape;15;p4"/>
          <p:cNvSpPr/>
          <p:nvPr/>
        </p:nvSpPr>
        <p:spPr>
          <a:xfrm>
            <a:off x="-1" y="705417"/>
            <a:ext cx="9144001" cy="58673"/>
          </a:xfrm>
          <a:prstGeom prst="rect">
            <a:avLst/>
          </a:prstGeom>
          <a:solidFill>
            <a:srgbClr val="0088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16" name="Google Shape;16;p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白紙">
  <p:cSld name="2_白紙">
    <p:spTree>
      <p:nvGrpSpPr>
        <p:cNvPr id="17" name="Shape 17"/>
        <p:cNvGrpSpPr/>
        <p:nvPr/>
      </p:nvGrpSpPr>
      <p:grpSpPr>
        <a:xfrm>
          <a:off x="0" y="0"/>
          <a:ext cx="0" cy="0"/>
          <a:chOff x="0" y="0"/>
          <a:chExt cx="0" cy="0"/>
        </a:xfrm>
      </p:grpSpPr>
      <p:sp>
        <p:nvSpPr>
          <p:cNvPr id="18" name="Google Shape;18;p5"/>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19" name="Google Shape;19;p5"/>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20" name="Google Shape;20;p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21" name="Google Shape;21;p5"/>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前提条件</a:t>
            </a:r>
            <a:endParaRPr/>
          </a:p>
        </p:txBody>
      </p:sp>
      <p:sp>
        <p:nvSpPr>
          <p:cNvPr id="22" name="Google Shape;22;p5"/>
          <p:cNvSpPr/>
          <p:nvPr/>
        </p:nvSpPr>
        <p:spPr>
          <a:xfrm>
            <a:off x="323851" y="3614858"/>
            <a:ext cx="1531619" cy="226800"/>
          </a:xfrm>
          <a:prstGeom prst="rect">
            <a:avLst/>
          </a:prstGeom>
          <a:noFill/>
          <a:ln cap="flat" cmpd="sng" w="19050">
            <a:solidFill>
              <a:srgbClr val="005BAD"/>
            </a:solidFill>
            <a:prstDash val="solid"/>
            <a:round/>
            <a:headEnd len="sm" w="sm" type="none"/>
            <a:tailEnd len="sm" w="sm" type="none"/>
          </a:ln>
        </p:spPr>
        <p:txBody>
          <a:bodyPr anchorCtr="0" anchor="ctr" bIns="18000" lIns="108000" spcFirstLastPara="1" rIns="72000" wrap="square" tIns="36000">
            <a:noAutofit/>
          </a:bodyPr>
          <a:lstStyle/>
          <a:p>
            <a:pPr indent="0" lvl="0" marL="0" marR="0" rtl="0" algn="ctr">
              <a:lnSpc>
                <a:spcPct val="10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討議</a:t>
            </a:r>
            <a:r>
              <a:rPr b="0" i="0" lang="ja-JP" sz="1300" u="none" cap="none" strike="noStrike">
                <a:solidFill>
                  <a:schemeClr val="dk1"/>
                </a:solidFill>
                <a:latin typeface="Noto Sans JP"/>
                <a:ea typeface="Noto Sans JP"/>
                <a:cs typeface="Noto Sans JP"/>
                <a:sym typeface="Noto Sans JP"/>
              </a:rPr>
              <a:t>　パターン２</a:t>
            </a:r>
            <a:endParaRPr/>
          </a:p>
        </p:txBody>
      </p:sp>
      <p:sp>
        <p:nvSpPr>
          <p:cNvPr id="23" name="Google Shape;23;p5"/>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雨で増水すると運航できず不便でした。</a:t>
            </a:r>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橋を建設することになりました。</a:t>
            </a:r>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どのように負担すればいいと思いますか。</a:t>
            </a:r>
            <a:endParaRPr/>
          </a:p>
        </p:txBody>
      </p:sp>
      <p:sp>
        <p:nvSpPr>
          <p:cNvPr id="24" name="Google Shape;24;p5"/>
          <p:cNvSpPr/>
          <p:nvPr/>
        </p:nvSpPr>
        <p:spPr>
          <a:xfrm>
            <a:off x="849629" y="2583495"/>
            <a:ext cx="2139971"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25" name="Google Shape;25;p5"/>
          <p:cNvSpPr/>
          <p:nvPr/>
        </p:nvSpPr>
        <p:spPr>
          <a:xfrm>
            <a:off x="324417" y="3888724"/>
            <a:ext cx="2829091"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26" name="Google Shape;26;p5"/>
          <p:cNvSpPr/>
          <p:nvPr/>
        </p:nvSpPr>
        <p:spPr>
          <a:xfrm>
            <a:off x="3928373" y="1541748"/>
            <a:ext cx="2008963"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４軒とも同じ条件</a:t>
            </a:r>
            <a:endParaRPr sz="1100">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だから、公平に</a:t>
            </a:r>
            <a:endParaRPr sz="1100">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負担すると…</a:t>
            </a:r>
            <a:endParaRPr sz="1100">
              <a:solidFill>
                <a:schemeClr val="dk1"/>
              </a:solidFill>
              <a:latin typeface="Noto Sans JP"/>
              <a:ea typeface="Noto Sans JP"/>
              <a:cs typeface="Noto Sans JP"/>
              <a:sym typeface="Noto Sans JP"/>
            </a:endParaRPr>
          </a:p>
        </p:txBody>
      </p:sp>
      <p:graphicFrame>
        <p:nvGraphicFramePr>
          <p:cNvPr id="27" name="Google Shape;27;p5"/>
          <p:cNvGraphicFramePr/>
          <p:nvPr/>
        </p:nvGraphicFramePr>
        <p:xfrm>
          <a:off x="3153508" y="3900331"/>
          <a:ext cx="3000000" cy="3000000"/>
        </p:xfrm>
        <a:graphic>
          <a:graphicData uri="http://schemas.openxmlformats.org/drawingml/2006/table">
            <a:tbl>
              <a:tblPr bandRow="1" firstRow="1">
                <a:noFill/>
                <a:tableStyleId>{DA874CB9-B2D5-43F0-A059-638B23DC6205}</a:tableStyleId>
              </a:tblPr>
              <a:tblGrid>
                <a:gridCol w="942175"/>
                <a:gridCol w="897400"/>
                <a:gridCol w="1216350"/>
                <a:gridCol w="1277950"/>
                <a:gridCol w="1332975"/>
              </a:tblGrid>
              <a:tr h="482225">
                <a:tc>
                  <a:txBody>
                    <a:bodyPr/>
                    <a:lstStyle/>
                    <a:p>
                      <a:pPr indent="0" lvl="0" marL="0" marR="0" rtl="0" algn="ctr">
                        <a:spcBef>
                          <a:spcPts val="0"/>
                        </a:spcBef>
                        <a:spcAft>
                          <a:spcPts val="0"/>
                        </a:spcAft>
                        <a:buNone/>
                      </a:pPr>
                      <a:r>
                        <a:t/>
                      </a:r>
                      <a:endParaRPr b="0" sz="14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所得金額</a:t>
                      </a:r>
                      <a:endParaRPr b="1" sz="11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使用回数</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400" u="none" cap="none" strike="noStrike">
                          <a:solidFill>
                            <a:schemeClr val="lt1"/>
                          </a:solidFill>
                          <a:latin typeface="Noto Sans JP"/>
                          <a:ea typeface="Noto Sans JP"/>
                          <a:cs typeface="Noto Sans JP"/>
                          <a:sym typeface="Noto Sans JP"/>
                        </a:rPr>
                        <a:t>負担金額</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月</a:t>
                      </a:r>
                      <a:r>
                        <a:rPr b="1" lang="ja-JP" sz="1200">
                          <a:latin typeface="Noto Sans JP"/>
                          <a:ea typeface="Noto Sans JP"/>
                          <a:cs typeface="Noto Sans JP"/>
                          <a:sym typeface="Noto Sans JP"/>
                        </a:rPr>
                        <a:t>10</a:t>
                      </a:r>
                      <a:r>
                        <a:rPr b="1" lang="ja-JP" sz="1200" u="none" cap="none" strike="noStrike">
                          <a:latin typeface="Noto Sans JP"/>
                          <a:ea typeface="Noto Sans JP"/>
                          <a:cs typeface="Noto Sans JP"/>
                          <a:sym typeface="Noto Sans JP"/>
                        </a:rPr>
                        <a:t>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200" u="none" cap="none" strike="noStrike">
                          <a:latin typeface="Noto Sans JP"/>
                          <a:ea typeface="Noto Sans JP"/>
                          <a:cs typeface="Noto Sans JP"/>
                          <a:sym typeface="Noto Sans JP"/>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200" u="none" cap="none" strike="noStrike">
                          <a:latin typeface="Noto Sans JP"/>
                          <a:ea typeface="Noto Sans JP"/>
                          <a:cs typeface="Noto Sans JP"/>
                          <a:sym typeface="Noto Sans JP"/>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28" name="Google Shape;28;p5"/>
          <p:cNvSpPr/>
          <p:nvPr/>
        </p:nvSpPr>
        <p:spPr>
          <a:xfrm>
            <a:off x="323642" y="4627311"/>
            <a:ext cx="3455491" cy="621034"/>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Noto Sans JP"/>
                <a:ea typeface="Noto Sans JP"/>
                <a:cs typeface="Noto Sans JP"/>
                <a:sym typeface="Noto Sans JP"/>
              </a:rPr>
              <a:t>ヒント</a:t>
            </a:r>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所得金額によって</a:t>
            </a:r>
            <a:endParaRPr sz="12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   負担する金額を変えてみよう</a:t>
            </a:r>
            <a:endParaRPr/>
          </a:p>
        </p:txBody>
      </p:sp>
      <p:sp>
        <p:nvSpPr>
          <p:cNvPr id="29" name="Google Shape;29;p5"/>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323642" y="4008051"/>
            <a:ext cx="3785650" cy="552791"/>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Noto Sans JP"/>
              <a:buNone/>
            </a:pPr>
            <a:r>
              <a:rPr lang="ja-JP" sz="1600">
                <a:solidFill>
                  <a:srgbClr val="005BAD"/>
                </a:solidFill>
                <a:latin typeface="Noto Sans JP"/>
                <a:ea typeface="Noto Sans JP"/>
                <a:cs typeface="Noto Sans JP"/>
                <a:sym typeface="Noto Sans JP"/>
              </a:rPr>
              <a:t>各家の所得金額</a:t>
            </a:r>
            <a:r>
              <a:rPr lang="ja-JP" sz="1400">
                <a:solidFill>
                  <a:srgbClr val="005BAD"/>
                </a:solidFill>
                <a:latin typeface="Noto Sans JP"/>
                <a:ea typeface="Noto Sans JP"/>
                <a:cs typeface="Noto Sans JP"/>
                <a:sym typeface="Noto Sans JP"/>
              </a:rPr>
              <a:t>（もうけ）</a:t>
            </a:r>
            <a:r>
              <a:rPr lang="ja-JP" sz="1600">
                <a:solidFill>
                  <a:srgbClr val="005BAD"/>
                </a:solidFill>
                <a:latin typeface="Noto Sans JP"/>
                <a:ea typeface="Noto Sans JP"/>
                <a:cs typeface="Noto Sans JP"/>
                <a:sym typeface="Noto Sans JP"/>
              </a:rPr>
              <a:t>が</a:t>
            </a:r>
            <a:endParaRPr sz="16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Noto Sans JP"/>
              <a:buNone/>
            </a:pPr>
            <a:r>
              <a:rPr lang="ja-JP" sz="1600">
                <a:solidFill>
                  <a:srgbClr val="005BAD"/>
                </a:solidFill>
                <a:latin typeface="Noto Sans JP"/>
                <a:ea typeface="Noto Sans JP"/>
                <a:cs typeface="Noto Sans JP"/>
                <a:sym typeface="Noto Sans JP"/>
              </a:rPr>
              <a:t>異なる場合</a:t>
            </a:r>
            <a:endParaRPr/>
          </a:p>
        </p:txBody>
      </p:sp>
      <p:grpSp>
        <p:nvGrpSpPr>
          <p:cNvPr id="34" name="Google Shape;34;p5"/>
          <p:cNvGrpSpPr/>
          <p:nvPr/>
        </p:nvGrpSpPr>
        <p:grpSpPr>
          <a:xfrm>
            <a:off x="727310" y="5444694"/>
            <a:ext cx="2225430" cy="1141426"/>
            <a:chOff x="608967" y="5456726"/>
            <a:chExt cx="2225430" cy="1141426"/>
          </a:xfrm>
        </p:grpSpPr>
        <p:pic>
          <p:nvPicPr>
            <p:cNvPr id="35" name="Google Shape;35;p5"/>
            <p:cNvPicPr preferRelativeResize="0"/>
            <p:nvPr/>
          </p:nvPicPr>
          <p:blipFill rotWithShape="1">
            <a:blip r:embed="rId2">
              <a:alphaModFix/>
            </a:blip>
            <a:srcRect b="0" l="0" r="0" t="-297"/>
            <a:stretch/>
          </p:blipFill>
          <p:spPr>
            <a:xfrm>
              <a:off x="608967" y="5456726"/>
              <a:ext cx="1797166" cy="1091837"/>
            </a:xfrm>
            <a:prstGeom prst="rect">
              <a:avLst/>
            </a:prstGeom>
            <a:noFill/>
            <a:ln cap="flat" cmpd="sng" w="15875">
              <a:solidFill>
                <a:srgbClr val="005BAD"/>
              </a:solidFill>
              <a:prstDash val="solid"/>
              <a:round/>
              <a:headEnd len="sm" w="sm" type="none"/>
              <a:tailEnd len="sm" w="sm" type="none"/>
            </a:ln>
          </p:spPr>
        </p:pic>
        <p:sp>
          <p:nvSpPr>
            <p:cNvPr id="36" name="Google Shape;36;p5"/>
            <p:cNvSpPr/>
            <p:nvPr/>
          </p:nvSpPr>
          <p:spPr>
            <a:xfrm>
              <a:off x="2111222" y="5879507"/>
              <a:ext cx="718645" cy="718645"/>
            </a:xfrm>
            <a:prstGeom prst="ellipse">
              <a:avLst/>
            </a:prstGeom>
            <a:solidFill>
              <a:srgbClr val="005BAD"/>
            </a:solidFill>
            <a:ln cap="flat" cmpd="sng" w="22225">
              <a:solidFill>
                <a:srgbClr val="EBFA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7" name="Google Shape;37;p5"/>
            <p:cNvSpPr txBox="1"/>
            <p:nvPr/>
          </p:nvSpPr>
          <p:spPr>
            <a:xfrm>
              <a:off x="2111122" y="5988236"/>
              <a:ext cx="7232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メタバ</a:t>
              </a:r>
              <a:endParaRPr sz="1400">
                <a:solidFill>
                  <a:srgbClr val="EBFFFC"/>
                </a:solidFill>
                <a:latin typeface="Noto Sans JP"/>
                <a:ea typeface="Noto Sans JP"/>
                <a:cs typeface="Noto Sans JP"/>
                <a:sym typeface="Noto Sans JP"/>
              </a:endParaRPr>
            </a:p>
            <a:p>
              <a:pPr indent="0" lvl="0" marL="0" marR="0" rtl="0" algn="l">
                <a:spcBef>
                  <a:spcPts val="0"/>
                </a:spcBef>
                <a:spcAft>
                  <a:spcPts val="0"/>
                </a:spcAft>
                <a:buNone/>
              </a:pPr>
              <a:r>
                <a:rPr lang="ja-JP" sz="1400">
                  <a:solidFill>
                    <a:srgbClr val="EBFFFC"/>
                  </a:solidFill>
                  <a:latin typeface="Noto Sans JP"/>
                  <a:ea typeface="Noto Sans JP"/>
                  <a:cs typeface="Noto Sans JP"/>
                  <a:sym typeface="Noto Sans JP"/>
                </a:rPr>
                <a:t>タウン</a:t>
              </a:r>
              <a:endParaRPr/>
            </a:p>
          </p:txBody>
        </p:sp>
      </p:grpSp>
      <p:graphicFrame>
        <p:nvGraphicFramePr>
          <p:cNvPr id="38" name="Google Shape;38;p5"/>
          <p:cNvGraphicFramePr/>
          <p:nvPr/>
        </p:nvGraphicFramePr>
        <p:xfrm>
          <a:off x="5772274" y="1609398"/>
          <a:ext cx="3000000" cy="3000000"/>
        </p:xfrm>
        <a:graphic>
          <a:graphicData uri="http://schemas.openxmlformats.org/drawingml/2006/table">
            <a:tbl>
              <a:tblPr bandRow="1" firstRow="1">
                <a:noFill/>
                <a:tableStyleId>{DA874CB9-B2D5-43F0-A059-638B23DC6205}</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所得金額</a:t>
                      </a:r>
                      <a:endParaRPr b="1" sz="7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使用回数</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負担金額</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9" name="Google Shape;39;p5"/>
          <p:cNvSpPr/>
          <p:nvPr/>
        </p:nvSpPr>
        <p:spPr>
          <a:xfrm>
            <a:off x="3928373" y="1257115"/>
            <a:ext cx="1586781" cy="226871"/>
          </a:xfrm>
          <a:prstGeom prst="rect">
            <a:avLst/>
          </a:prstGeom>
          <a:noFill/>
          <a:ln cap="flat" cmpd="sng" w="19050">
            <a:solidFill>
              <a:srgbClr val="262626"/>
            </a:solidFill>
            <a:prstDash val="solid"/>
            <a:round/>
            <a:headEnd len="sm" w="sm" type="none"/>
            <a:tailEnd len="sm" w="sm" type="none"/>
          </a:ln>
        </p:spPr>
        <p:txBody>
          <a:bodyPr anchorCtr="0" anchor="ctr" bIns="0" lIns="108000" spcFirstLastPara="1" rIns="0" wrap="square" tIns="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パターン１</a:t>
            </a:r>
            <a:r>
              <a:rPr b="0" i="0" lang="ja-JP" sz="1200" u="none" cap="none" strike="noStrike">
                <a:solidFill>
                  <a:schemeClr val="dk1"/>
                </a:solidFill>
                <a:latin typeface="Noto Sans JP"/>
                <a:ea typeface="Noto Sans JP"/>
                <a:cs typeface="Noto Sans JP"/>
                <a:sym typeface="Noto Sans JP"/>
              </a:rPr>
              <a:t>（参考）</a:t>
            </a:r>
            <a:endParaRPr b="0" i="0" sz="1300" u="none" cap="none" strike="noStrike">
              <a:solidFill>
                <a:schemeClr val="dk1"/>
              </a:solidFill>
              <a:latin typeface="Noto Sans JP"/>
              <a:ea typeface="Noto Sans JP"/>
              <a:cs typeface="Noto Sans JP"/>
              <a:sym typeface="Noto Sans JP"/>
            </a:endParaRPr>
          </a:p>
        </p:txBody>
      </p:sp>
    </p:spTree>
  </p:cSld>
  <p:clrMapOvr>
    <a:masterClrMapping/>
  </p:clrMapOvr>
  <p:extLst>
    <p:ext uri="{DCECCB84-F9BA-43D5-87BE-67443E8EF086}">
      <p15:sldGuideLst>
        <p15:guide id="1" orient="horz">
          <p15:clr>
            <a:srgbClr val="FBAE40"/>
          </p15:clr>
        </p15:guide>
        <p15:guide id="2" pos="5760">
          <p15:clr>
            <a:srgbClr val="FBAE40"/>
          </p15:clr>
        </p15:guide>
        <p15:guide id="3" orient="horz">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白紙">
  <p:cSld name="5_白紙">
    <p:spTree>
      <p:nvGrpSpPr>
        <p:cNvPr id="40" name="Shape 40"/>
        <p:cNvGrpSpPr/>
        <p:nvPr/>
      </p:nvGrpSpPr>
      <p:grpSpPr>
        <a:xfrm>
          <a:off x="0" y="0"/>
          <a:ext cx="0" cy="0"/>
          <a:chOff x="0" y="0"/>
          <a:chExt cx="0" cy="0"/>
        </a:xfrm>
      </p:grpSpPr>
      <p:sp>
        <p:nvSpPr>
          <p:cNvPr id="41" name="Google Shape;41;p6"/>
          <p:cNvSpPr/>
          <p:nvPr/>
        </p:nvSpPr>
        <p:spPr>
          <a:xfrm>
            <a:off x="-1" y="705417"/>
            <a:ext cx="9144001" cy="58673"/>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42" name="Google Shape;42;p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sz="1200">
                <a:solidFill>
                  <a:schemeClr val="dk1"/>
                </a:solidFill>
                <a:latin typeface="Arial"/>
                <a:ea typeface="Arial"/>
                <a:cs typeface="Arial"/>
                <a:sym typeface="Arial"/>
              </a:defRPr>
            </a:lvl1pPr>
            <a:lvl2pPr indent="0" lvl="1" marL="0" marR="0" rtl="0" algn="ctr">
              <a:spcBef>
                <a:spcPts val="0"/>
              </a:spcBef>
              <a:buNone/>
              <a:defRPr b="1" sz="1200">
                <a:solidFill>
                  <a:schemeClr val="dk1"/>
                </a:solidFill>
                <a:latin typeface="Arial"/>
                <a:ea typeface="Arial"/>
                <a:cs typeface="Arial"/>
                <a:sym typeface="Arial"/>
              </a:defRPr>
            </a:lvl2pPr>
            <a:lvl3pPr indent="0" lvl="2" marL="0" marR="0" rtl="0" algn="ctr">
              <a:spcBef>
                <a:spcPts val="0"/>
              </a:spcBef>
              <a:buNone/>
              <a:defRPr b="1" sz="1200">
                <a:solidFill>
                  <a:schemeClr val="dk1"/>
                </a:solidFill>
                <a:latin typeface="Arial"/>
                <a:ea typeface="Arial"/>
                <a:cs typeface="Arial"/>
                <a:sym typeface="Arial"/>
              </a:defRPr>
            </a:lvl3pPr>
            <a:lvl4pPr indent="0" lvl="3" marL="0" marR="0" rtl="0" algn="ctr">
              <a:spcBef>
                <a:spcPts val="0"/>
              </a:spcBef>
              <a:buNone/>
              <a:defRPr b="1" sz="1200">
                <a:solidFill>
                  <a:schemeClr val="dk1"/>
                </a:solidFill>
                <a:latin typeface="Arial"/>
                <a:ea typeface="Arial"/>
                <a:cs typeface="Arial"/>
                <a:sym typeface="Arial"/>
              </a:defRPr>
            </a:lvl4pPr>
            <a:lvl5pPr indent="0" lvl="4" marL="0" marR="0" rtl="0" algn="ctr">
              <a:spcBef>
                <a:spcPts val="0"/>
              </a:spcBef>
              <a:buNone/>
              <a:defRPr b="1" sz="1200">
                <a:solidFill>
                  <a:schemeClr val="dk1"/>
                </a:solidFill>
                <a:latin typeface="Arial"/>
                <a:ea typeface="Arial"/>
                <a:cs typeface="Arial"/>
                <a:sym typeface="Arial"/>
              </a:defRPr>
            </a:lvl5pPr>
            <a:lvl6pPr indent="0" lvl="5" marL="0" marR="0" rtl="0" algn="ctr">
              <a:spcBef>
                <a:spcPts val="0"/>
              </a:spcBef>
              <a:buNone/>
              <a:defRPr b="1" sz="1200">
                <a:solidFill>
                  <a:schemeClr val="dk1"/>
                </a:solidFill>
                <a:latin typeface="Arial"/>
                <a:ea typeface="Arial"/>
                <a:cs typeface="Arial"/>
                <a:sym typeface="Arial"/>
              </a:defRPr>
            </a:lvl6pPr>
            <a:lvl7pPr indent="0" lvl="6" marL="0" marR="0" rtl="0" algn="ctr">
              <a:spcBef>
                <a:spcPts val="0"/>
              </a:spcBef>
              <a:buNone/>
              <a:defRPr b="1" sz="1200">
                <a:solidFill>
                  <a:schemeClr val="dk1"/>
                </a:solidFill>
                <a:latin typeface="Arial"/>
                <a:ea typeface="Arial"/>
                <a:cs typeface="Arial"/>
                <a:sym typeface="Arial"/>
              </a:defRPr>
            </a:lvl7pPr>
            <a:lvl8pPr indent="0" lvl="7" marL="0" marR="0" rtl="0" algn="ctr">
              <a:spcBef>
                <a:spcPts val="0"/>
              </a:spcBef>
              <a:buNone/>
              <a:defRPr b="1" sz="1200">
                <a:solidFill>
                  <a:schemeClr val="dk1"/>
                </a:solidFill>
                <a:latin typeface="Arial"/>
                <a:ea typeface="Arial"/>
                <a:cs typeface="Arial"/>
                <a:sym typeface="Arial"/>
              </a:defRPr>
            </a:lvl8pPr>
            <a:lvl9pPr indent="0" lvl="8" marL="0" marR="0" rtl="0" algn="ctr">
              <a:spcBef>
                <a:spcPts val="0"/>
              </a:spcBef>
              <a:buNone/>
              <a:defRPr b="1" sz="1200">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43" name="Google Shape;43;p6"/>
          <p:cNvSpPr/>
          <p:nvPr/>
        </p:nvSpPr>
        <p:spPr>
          <a:xfrm>
            <a:off x="323851" y="1257115"/>
            <a:ext cx="831439" cy="226871"/>
          </a:xfrm>
          <a:prstGeom prst="rect">
            <a:avLst/>
          </a:prstGeom>
          <a:noFill/>
          <a:ln cap="flat" cmpd="sng" w="19050">
            <a:solidFill>
              <a:srgbClr val="262626"/>
            </a:solidFill>
            <a:prstDash val="solid"/>
            <a:round/>
            <a:headEnd len="sm" w="sm" type="none"/>
            <a:tailEnd len="sm" w="sm" type="none"/>
          </a:ln>
        </p:spPr>
        <p:txBody>
          <a:bodyPr anchorCtr="0" anchor="ctr" bIns="36000" lIns="72000" spcFirstLastPara="1" rIns="72000" wrap="square" tIns="3600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前提条件</a:t>
            </a:r>
            <a:endParaRPr/>
          </a:p>
        </p:txBody>
      </p:sp>
      <p:sp>
        <p:nvSpPr>
          <p:cNvPr id="44" name="Google Shape;44;p6"/>
          <p:cNvSpPr/>
          <p:nvPr/>
        </p:nvSpPr>
        <p:spPr>
          <a:xfrm>
            <a:off x="323852" y="3614858"/>
            <a:ext cx="3178105" cy="226800"/>
          </a:xfrm>
          <a:prstGeom prst="rect">
            <a:avLst/>
          </a:prstGeom>
          <a:noFill/>
          <a:ln cap="flat" cmpd="sng" w="19050">
            <a:solidFill>
              <a:srgbClr val="005BAD"/>
            </a:solidFill>
            <a:prstDash val="solid"/>
            <a:round/>
            <a:headEnd len="sm" w="sm" type="none"/>
            <a:tailEnd len="sm" w="sm" type="none"/>
          </a:ln>
        </p:spPr>
        <p:txBody>
          <a:bodyPr anchorCtr="0" anchor="ctr" bIns="0" lIns="72000" spcFirstLastPara="1" rIns="72000" wrap="square" tIns="18000">
            <a:noAutofit/>
          </a:bodyPr>
          <a:lstStyle/>
          <a:p>
            <a:pPr indent="0" lvl="0" marL="0" marR="0" rtl="0" algn="ctr">
              <a:lnSpc>
                <a:spcPct val="10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討議</a:t>
            </a:r>
            <a:r>
              <a:rPr b="0" i="0" lang="ja-JP" sz="1300" u="none" cap="none" strike="noStrike">
                <a:solidFill>
                  <a:schemeClr val="dk1"/>
                </a:solidFill>
                <a:latin typeface="Noto Sans JP"/>
                <a:ea typeface="Noto Sans JP"/>
                <a:cs typeface="Noto Sans JP"/>
                <a:sym typeface="Noto Sans JP"/>
              </a:rPr>
              <a:t>　パターン３　※グループ発表あり</a:t>
            </a:r>
            <a:endParaRPr/>
          </a:p>
        </p:txBody>
      </p:sp>
      <p:sp>
        <p:nvSpPr>
          <p:cNvPr id="45" name="Google Shape;45;p6"/>
          <p:cNvSpPr/>
          <p:nvPr/>
        </p:nvSpPr>
        <p:spPr>
          <a:xfrm>
            <a:off x="324417" y="1541748"/>
            <a:ext cx="3455491" cy="187763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みなさんはメタバタウンの住人です。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メタバタウンには家が４軒あり、町の真ん中を町が管理する川が流れています。</a:t>
            </a:r>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行き来には渡し船を使っていますが、</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雨で増水すると運航できず不便でした。</a:t>
            </a:r>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今回、</a:t>
            </a:r>
            <a:r>
              <a:rPr lang="ja-JP" sz="1100">
                <a:solidFill>
                  <a:srgbClr val="C00000"/>
                </a:solidFill>
                <a:latin typeface="Noto Sans JP"/>
                <a:ea typeface="Noto Sans JP"/>
                <a:cs typeface="Noto Sans JP"/>
                <a:sym typeface="Noto Sans JP"/>
              </a:rPr>
              <a:t> メタバタウンの全ての住人の希望 </a:t>
            </a:r>
            <a:r>
              <a:rPr lang="ja-JP" sz="1100">
                <a:solidFill>
                  <a:schemeClr val="dk1"/>
                </a:solidFill>
                <a:latin typeface="Noto Sans JP"/>
                <a:ea typeface="Noto Sans JP"/>
                <a:cs typeface="Noto Sans JP"/>
                <a:sym typeface="Noto Sans JP"/>
              </a:rPr>
              <a:t>により</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橋を建設することになりました。</a:t>
            </a:r>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橋の建設費用は400万円です。</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どのように負担すればいいと思いますか。</a:t>
            </a:r>
            <a:endParaRPr/>
          </a:p>
        </p:txBody>
      </p:sp>
      <p:sp>
        <p:nvSpPr>
          <p:cNvPr id="46" name="Google Shape;46;p6"/>
          <p:cNvSpPr/>
          <p:nvPr/>
        </p:nvSpPr>
        <p:spPr>
          <a:xfrm>
            <a:off x="324417" y="3888724"/>
            <a:ext cx="8495733" cy="2831493"/>
          </a:xfrm>
          <a:prstGeom prst="rect">
            <a:avLst/>
          </a:prstGeom>
          <a:solidFill>
            <a:srgbClr val="EBFAFF"/>
          </a:solid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graphicFrame>
        <p:nvGraphicFramePr>
          <p:cNvPr id="47" name="Google Shape;47;p6"/>
          <p:cNvGraphicFramePr/>
          <p:nvPr/>
        </p:nvGraphicFramePr>
        <p:xfrm>
          <a:off x="3009451" y="3900331"/>
          <a:ext cx="3000000" cy="3000000"/>
        </p:xfrm>
        <a:graphic>
          <a:graphicData uri="http://schemas.openxmlformats.org/drawingml/2006/table">
            <a:tbl>
              <a:tblPr bandRow="1" firstRow="1">
                <a:noFill/>
                <a:tableStyleId>{DA874CB9-B2D5-43F0-A059-638B23DC6205}</a:tableStyleId>
              </a:tblPr>
              <a:tblGrid>
                <a:gridCol w="487750"/>
                <a:gridCol w="487750"/>
                <a:gridCol w="826625"/>
                <a:gridCol w="826625"/>
                <a:gridCol w="1248475"/>
              </a:tblGrid>
              <a:tr h="482225">
                <a:tc>
                  <a:txBody>
                    <a:bodyPr/>
                    <a:lstStyle/>
                    <a:p>
                      <a:pPr indent="0" lvl="0" marL="0" marR="0" rtl="0" algn="ctr">
                        <a:spcBef>
                          <a:spcPts val="0"/>
                        </a:spcBef>
                        <a:spcAft>
                          <a:spcPts val="0"/>
                        </a:spcAft>
                        <a:buNone/>
                      </a:pPr>
                      <a:r>
                        <a:t/>
                      </a:r>
                      <a:endParaRPr b="0" sz="105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005BA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AFF"/>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家族</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所得金額</a:t>
                      </a:r>
                      <a:endParaRPr b="1" sz="900" u="none" cap="none" strike="noStrike">
                        <a:solidFill>
                          <a:schemeClr val="lt1"/>
                        </a:solidFill>
                        <a:latin typeface="Arial"/>
                        <a:ea typeface="Arial"/>
                        <a:cs typeface="Arial"/>
                        <a:sym typeface="Aria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使用回数</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c>
                  <a:txBody>
                    <a:bodyPr/>
                    <a:lstStyle/>
                    <a:p>
                      <a:pPr indent="0" lvl="0" marL="0" marR="0" rtl="0" algn="ctr">
                        <a:spcBef>
                          <a:spcPts val="0"/>
                        </a:spcBef>
                        <a:spcAft>
                          <a:spcPts val="0"/>
                        </a:spcAft>
                        <a:buNone/>
                      </a:pPr>
                      <a:r>
                        <a:rPr b="1" lang="ja-JP" sz="1050" u="none" cap="none" strike="noStrike">
                          <a:solidFill>
                            <a:schemeClr val="lt1"/>
                          </a:solidFill>
                          <a:latin typeface="Noto Sans JP"/>
                          <a:ea typeface="Noto Sans JP"/>
                          <a:cs typeface="Noto Sans JP"/>
                          <a:sym typeface="Noto Sans JP"/>
                        </a:rPr>
                        <a:t>負担金額</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005BAD"/>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Ａ家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Ｂ家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600万円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Ｃ家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300万円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月10回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Ｄ家</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４人</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100万円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月20回</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chemeClr val="lt1"/>
                    </a:solidFill>
                  </a:tcPr>
                </a:tc>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EBFFFC"/>
                    </a:solidFill>
                  </a:tcPr>
                </a:tc>
              </a:tr>
              <a:tr h="468050">
                <a:tc gridSpan="4">
                  <a:txBody>
                    <a:bodyPr/>
                    <a:lstStyle/>
                    <a:p>
                      <a:pPr indent="0" lvl="0" marL="0" marR="0" rtl="0" algn="ctr">
                        <a:spcBef>
                          <a:spcPts val="0"/>
                        </a:spcBef>
                        <a:spcAft>
                          <a:spcPts val="0"/>
                        </a:spcAft>
                        <a:buNone/>
                      </a:pPr>
                      <a:r>
                        <a:rPr b="1" lang="ja-JP" sz="1000" u="none" cap="none" strike="noStrike">
                          <a:latin typeface="Noto Sans JP"/>
                          <a:ea typeface="Noto Sans JP"/>
                          <a:cs typeface="Noto Sans JP"/>
                          <a:sym typeface="Noto Sans JP"/>
                        </a:rPr>
                        <a:t>合計</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c hMerge="1"/>
                <a:tc hMerge="1"/>
                <a:tc hMerge="1"/>
                <a:tc>
                  <a:txBody>
                    <a:bodyPr/>
                    <a:lstStyle/>
                    <a:p>
                      <a:pPr indent="0" lvl="0" marL="0" marR="0" rtl="0" algn="r">
                        <a:spcBef>
                          <a:spcPts val="0"/>
                        </a:spcBef>
                        <a:spcAft>
                          <a:spcPts val="0"/>
                        </a:spcAft>
                        <a:buNone/>
                      </a:pPr>
                      <a:r>
                        <a:rPr b="1" lang="ja-JP" sz="1000" u="none" cap="none" strike="noStrike">
                          <a:latin typeface="Noto Sans JP"/>
                          <a:ea typeface="Noto Sans JP"/>
                          <a:cs typeface="Noto Sans JP"/>
                          <a:sym typeface="Noto Sans JP"/>
                        </a:rPr>
                        <a:t>400万円</a:t>
                      </a:r>
                      <a:endParaRPr/>
                    </a:p>
                  </a:txBody>
                  <a:tcPr marT="45725" marB="45725" marR="91450" marL="91450" anchor="ctr">
                    <a:lnL cap="flat" cmpd="sng" w="12700">
                      <a:solidFill>
                        <a:srgbClr val="005BAD"/>
                      </a:solidFill>
                      <a:prstDash val="solid"/>
                      <a:round/>
                      <a:headEnd len="sm" w="sm" type="none"/>
                      <a:tailEnd len="sm" w="sm" type="none"/>
                    </a:lnL>
                    <a:lnR cap="flat" cmpd="sng" w="12700">
                      <a:solidFill>
                        <a:srgbClr val="005BAD"/>
                      </a:solidFill>
                      <a:prstDash val="solid"/>
                      <a:round/>
                      <a:headEnd len="sm" w="sm" type="none"/>
                      <a:tailEnd len="sm" w="sm" type="none"/>
                    </a:lnR>
                    <a:lnT cap="flat" cmpd="sng" w="12700">
                      <a:solidFill>
                        <a:srgbClr val="005BAD"/>
                      </a:solidFill>
                      <a:prstDash val="solid"/>
                      <a:round/>
                      <a:headEnd len="sm" w="sm" type="none"/>
                      <a:tailEnd len="sm" w="sm" type="none"/>
                    </a:lnT>
                    <a:lnB cap="flat" cmpd="sng" w="12700">
                      <a:solidFill>
                        <a:srgbClr val="005BAD"/>
                      </a:solidFill>
                      <a:prstDash val="solid"/>
                      <a:round/>
                      <a:headEnd len="sm" w="sm" type="none"/>
                      <a:tailEnd len="sm" w="sm" type="none"/>
                    </a:lnB>
                    <a:solidFill>
                      <a:srgbClr val="CEEEFE"/>
                    </a:solidFill>
                  </a:tcPr>
                </a:tc>
              </a:tr>
            </a:tbl>
          </a:graphicData>
        </a:graphic>
      </p:graphicFrame>
      <p:sp>
        <p:nvSpPr>
          <p:cNvPr id="48" name="Google Shape;48;p6"/>
          <p:cNvSpPr/>
          <p:nvPr/>
        </p:nvSpPr>
        <p:spPr>
          <a:xfrm>
            <a:off x="323642" y="5343474"/>
            <a:ext cx="3455491" cy="985673"/>
          </a:xfrm>
          <a:prstGeom prst="rect">
            <a:avLst/>
          </a:prstGeom>
          <a:noFill/>
          <a:ln>
            <a:noFill/>
          </a:ln>
        </p:spPr>
        <p:txBody>
          <a:bodyPr anchorCtr="0" anchor="ctr" bIns="45700" lIns="91425" spcFirstLastPara="1" rIns="91425" wrap="square" tIns="45700">
            <a:noAutofit/>
          </a:bodyPr>
          <a:lstStyle/>
          <a:p>
            <a:pPr indent="-171450" lvl="0" marL="171450" marR="0" rtl="0" algn="l">
              <a:lnSpc>
                <a:spcPct val="114000"/>
              </a:lnSpc>
              <a:spcBef>
                <a:spcPts val="0"/>
              </a:spcBef>
              <a:spcAft>
                <a:spcPts val="0"/>
              </a:spcAft>
              <a:buClr>
                <a:srgbClr val="005BAD"/>
              </a:buClr>
              <a:buSzPts val="1400"/>
              <a:buFont typeface="Noto Sans Symbols"/>
              <a:buChar char="●"/>
            </a:pPr>
            <a:r>
              <a:rPr lang="ja-JP" sz="1400">
                <a:solidFill>
                  <a:srgbClr val="005BAD"/>
                </a:solidFill>
                <a:latin typeface="Noto Sans JP"/>
                <a:ea typeface="Noto Sans JP"/>
                <a:cs typeface="Noto Sans JP"/>
                <a:sym typeface="Noto Sans JP"/>
              </a:rPr>
              <a:t>ヒント</a:t>
            </a:r>
            <a:endParaRPr/>
          </a:p>
          <a:p>
            <a:pPr indent="179388"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いくつかの負担方法を</a:t>
            </a:r>
            <a:endParaRPr sz="1200">
              <a:solidFill>
                <a:schemeClr val="dk1"/>
              </a:solidFill>
              <a:latin typeface="Noto Sans JP"/>
              <a:ea typeface="Noto Sans JP"/>
              <a:cs typeface="Noto Sans JP"/>
              <a:sym typeface="Noto Sans JP"/>
            </a:endParaRPr>
          </a:p>
          <a:p>
            <a:pPr indent="179388"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組み合わせる</a:t>
            </a:r>
            <a:endParaRPr sz="1200">
              <a:solidFill>
                <a:schemeClr val="dk1"/>
              </a:solidFill>
              <a:latin typeface="Noto Sans JP"/>
              <a:ea typeface="Noto Sans JP"/>
              <a:cs typeface="Noto Sans JP"/>
              <a:sym typeface="Noto Sans JP"/>
            </a:endParaRPr>
          </a:p>
          <a:p>
            <a:pPr indent="177800" lvl="0" marL="0" marR="0" rtl="0" algn="l">
              <a:lnSpc>
                <a:spcPct val="114000"/>
              </a:lnSpc>
              <a:spcBef>
                <a:spcPts val="0"/>
              </a:spcBef>
              <a:spcAft>
                <a:spcPts val="0"/>
              </a:spcAft>
              <a:buClr>
                <a:schemeClr val="dk1"/>
              </a:buClr>
              <a:buSzPts val="1200"/>
              <a:buFont typeface="Noto Sans Symbols"/>
              <a:buNone/>
            </a:pPr>
            <a:r>
              <a:rPr lang="ja-JP" sz="1200">
                <a:solidFill>
                  <a:schemeClr val="dk1"/>
                </a:solidFill>
                <a:latin typeface="Noto Sans JP"/>
                <a:ea typeface="Noto Sans JP"/>
                <a:cs typeface="Noto Sans JP"/>
                <a:sym typeface="Noto Sans JP"/>
              </a:rPr>
              <a:t>方法も考えてみよう！</a:t>
            </a:r>
            <a:endParaRPr/>
          </a:p>
        </p:txBody>
      </p:sp>
      <p:sp>
        <p:nvSpPr>
          <p:cNvPr id="49" name="Google Shape;49;p6"/>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6"/>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6"/>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6"/>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lvl1pPr indent="-228600" lvl="0" marL="457200" marR="0" rtl="0" algn="r">
              <a:lnSpc>
                <a:spcPct val="90000"/>
              </a:lnSpc>
              <a:spcBef>
                <a:spcPts val="10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92100" lvl="1" marL="9144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2pPr>
            <a:lvl3pPr indent="-292100" lvl="2" marL="13716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92100" lvl="3" marL="18288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4pPr>
            <a:lvl5pPr indent="-292100" lvl="4" marL="2286000" marR="0" rtl="0" algn="l">
              <a:lnSpc>
                <a:spcPct val="90000"/>
              </a:lnSpc>
              <a:spcBef>
                <a:spcPts val="5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 name="Google Shape;53;p6"/>
          <p:cNvSpPr/>
          <p:nvPr/>
        </p:nvSpPr>
        <p:spPr>
          <a:xfrm>
            <a:off x="323642" y="4022517"/>
            <a:ext cx="3667513" cy="518485"/>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600"/>
              <a:buFont typeface="Noto Sans JP"/>
              <a:buNone/>
            </a:pPr>
            <a:r>
              <a:rPr lang="ja-JP" sz="1600">
                <a:solidFill>
                  <a:srgbClr val="005BAD"/>
                </a:solidFill>
                <a:latin typeface="Noto Sans JP"/>
                <a:ea typeface="Noto Sans JP"/>
                <a:cs typeface="Noto Sans JP"/>
                <a:sym typeface="Noto Sans JP"/>
              </a:rPr>
              <a:t>各家の所得金額</a:t>
            </a:r>
            <a:r>
              <a:rPr lang="ja-JP" sz="1400">
                <a:solidFill>
                  <a:srgbClr val="005BAD"/>
                </a:solidFill>
                <a:latin typeface="Noto Sans JP"/>
                <a:ea typeface="Noto Sans JP"/>
                <a:cs typeface="Noto Sans JP"/>
                <a:sym typeface="Noto Sans JP"/>
              </a:rPr>
              <a:t>（もうけ）</a:t>
            </a:r>
            <a:r>
              <a:rPr lang="ja-JP" sz="1600">
                <a:solidFill>
                  <a:srgbClr val="005BAD"/>
                </a:solidFill>
                <a:latin typeface="Noto Sans JP"/>
                <a:ea typeface="Noto Sans JP"/>
                <a:cs typeface="Noto Sans JP"/>
                <a:sym typeface="Noto Sans JP"/>
              </a:rPr>
              <a:t>と</a:t>
            </a:r>
            <a:endParaRPr sz="16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1600"/>
              <a:buFont typeface="Noto Sans JP"/>
              <a:buNone/>
            </a:pPr>
            <a:r>
              <a:rPr lang="ja-JP" sz="1600">
                <a:solidFill>
                  <a:srgbClr val="005BAD"/>
                </a:solidFill>
                <a:latin typeface="Noto Sans JP"/>
                <a:ea typeface="Noto Sans JP"/>
                <a:cs typeface="Noto Sans JP"/>
                <a:sym typeface="Noto Sans JP"/>
              </a:rPr>
              <a:t>橋の使用回数が異なる場合</a:t>
            </a:r>
            <a:endParaRPr/>
          </a:p>
        </p:txBody>
      </p:sp>
      <p:sp>
        <p:nvSpPr>
          <p:cNvPr id="54" name="Google Shape;54;p6"/>
          <p:cNvSpPr/>
          <p:nvPr/>
        </p:nvSpPr>
        <p:spPr>
          <a:xfrm>
            <a:off x="323642" y="4576465"/>
            <a:ext cx="3455491" cy="621034"/>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Noto Sans JP"/>
                <a:ea typeface="Noto Sans JP"/>
                <a:cs typeface="Noto Sans JP"/>
                <a:sym typeface="Noto Sans JP"/>
              </a:rPr>
              <a:t>※グループの意見を集約し、</a:t>
            </a:r>
            <a:endParaRPr sz="1050">
              <a:solidFill>
                <a:srgbClr val="005BAD"/>
              </a:solidFill>
              <a:latin typeface="Noto Sans JP"/>
              <a:ea typeface="Noto Sans JP"/>
              <a:cs typeface="Noto Sans JP"/>
              <a:sym typeface="Noto Sans JP"/>
            </a:endParaRPr>
          </a:p>
          <a:p>
            <a:pPr indent="88900" lvl="0" marL="0" marR="0" rtl="0" algn="l">
              <a:lnSpc>
                <a:spcPct val="114000"/>
              </a:lnSpc>
              <a:spcBef>
                <a:spcPts val="0"/>
              </a:spcBef>
              <a:spcAft>
                <a:spcPts val="0"/>
              </a:spcAft>
              <a:buClr>
                <a:srgbClr val="005BAD"/>
              </a:buClr>
              <a:buSzPts val="1050"/>
              <a:buFont typeface="Noto Sans Symbols"/>
              <a:buNone/>
            </a:pPr>
            <a:r>
              <a:rPr lang="ja-JP" sz="1050">
                <a:solidFill>
                  <a:srgbClr val="005BAD"/>
                </a:solidFill>
                <a:latin typeface="Noto Sans JP"/>
                <a:ea typeface="Noto Sans JP"/>
                <a:cs typeface="Noto Sans JP"/>
                <a:sym typeface="Noto Sans JP"/>
              </a:rPr>
              <a:t>「負担金額」を 記入しましょう！</a:t>
            </a:r>
            <a:endParaRPr/>
          </a:p>
        </p:txBody>
      </p:sp>
      <p:sp>
        <p:nvSpPr>
          <p:cNvPr id="55" name="Google Shape;55;p6"/>
          <p:cNvSpPr/>
          <p:nvPr/>
        </p:nvSpPr>
        <p:spPr>
          <a:xfrm>
            <a:off x="6940625" y="3944300"/>
            <a:ext cx="1973100" cy="621000"/>
          </a:xfrm>
          <a:prstGeom prst="rect">
            <a:avLst/>
          </a:prstGeom>
          <a:noFill/>
          <a:ln>
            <a:noFill/>
          </a:ln>
        </p:spPr>
        <p:txBody>
          <a:bodyPr anchorCtr="0" anchor="ctr" bIns="45700" lIns="91425" spcFirstLastPara="1" rIns="91425" wrap="square" tIns="45700">
            <a:noAutofit/>
          </a:bodyPr>
          <a:lstStyle/>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※グループでは、どの要素を</a:t>
            </a:r>
            <a:endParaRPr sz="9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    どれくらい重要視しますか？</a:t>
            </a:r>
            <a:endParaRPr sz="9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    下の図のどの辺りに位置するか</a:t>
            </a:r>
            <a:endParaRPr sz="900">
              <a:solidFill>
                <a:srgbClr val="005BAD"/>
              </a:solidFill>
              <a:latin typeface="Noto Sans JP"/>
              <a:ea typeface="Noto Sans JP"/>
              <a:cs typeface="Noto Sans JP"/>
              <a:sym typeface="Noto Sans JP"/>
            </a:endParaRPr>
          </a:p>
          <a:p>
            <a:pPr indent="0" lvl="0" marL="0" marR="0" rtl="0" algn="l">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    ★を動かしてみましょう！</a:t>
            </a:r>
            <a:endParaRPr/>
          </a:p>
        </p:txBody>
      </p:sp>
      <p:grpSp>
        <p:nvGrpSpPr>
          <p:cNvPr id="56" name="Google Shape;56;p6"/>
          <p:cNvGrpSpPr/>
          <p:nvPr/>
        </p:nvGrpSpPr>
        <p:grpSpPr>
          <a:xfrm>
            <a:off x="7088512" y="4832765"/>
            <a:ext cx="1529836" cy="1529836"/>
            <a:chOff x="7088512" y="4886555"/>
            <a:chExt cx="1529836" cy="1529836"/>
          </a:xfrm>
        </p:grpSpPr>
        <p:sp>
          <p:nvSpPr>
            <p:cNvPr id="57" name="Google Shape;57;p6"/>
            <p:cNvSpPr/>
            <p:nvPr/>
          </p:nvSpPr>
          <p:spPr>
            <a:xfrm>
              <a:off x="7660654" y="5458697"/>
              <a:ext cx="385552" cy="385552"/>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8" name="Google Shape;58;p6"/>
            <p:cNvSpPr/>
            <p:nvPr/>
          </p:nvSpPr>
          <p:spPr>
            <a:xfrm>
              <a:off x="7355624" y="5153667"/>
              <a:ext cx="995613" cy="995613"/>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9" name="Google Shape;59;p6"/>
            <p:cNvSpPr/>
            <p:nvPr/>
          </p:nvSpPr>
          <p:spPr>
            <a:xfrm>
              <a:off x="7088512" y="4886555"/>
              <a:ext cx="1529836" cy="1529836"/>
            </a:xfrm>
            <a:prstGeom prst="ellipse">
              <a:avLst/>
            </a:prstGeom>
            <a:no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60" name="Google Shape;60;p6"/>
          <p:cNvSpPr/>
          <p:nvPr/>
        </p:nvSpPr>
        <p:spPr>
          <a:xfrm flipH="1" rot="2623897">
            <a:off x="8041477" y="4872020"/>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1" name="Google Shape;61;p6"/>
          <p:cNvSpPr/>
          <p:nvPr/>
        </p:nvSpPr>
        <p:spPr>
          <a:xfrm>
            <a:off x="6932817"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所得金額</a:t>
            </a:r>
            <a:endParaRPr/>
          </a:p>
        </p:txBody>
      </p:sp>
      <p:sp>
        <p:nvSpPr>
          <p:cNvPr id="62" name="Google Shape;62;p6"/>
          <p:cNvSpPr/>
          <p:nvPr/>
        </p:nvSpPr>
        <p:spPr>
          <a:xfrm>
            <a:off x="8117381" y="4690493"/>
            <a:ext cx="662892"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使用回数</a:t>
            </a:r>
            <a:endParaRPr/>
          </a:p>
        </p:txBody>
      </p:sp>
      <p:sp>
        <p:nvSpPr>
          <p:cNvPr id="63" name="Google Shape;63;p6"/>
          <p:cNvSpPr/>
          <p:nvPr/>
        </p:nvSpPr>
        <p:spPr>
          <a:xfrm>
            <a:off x="7410353" y="6532801"/>
            <a:ext cx="886151" cy="139748"/>
          </a:xfrm>
          <a:prstGeom prst="rect">
            <a:avLst/>
          </a:prstGeom>
          <a:noFill/>
          <a:ln cap="flat" cmpd="sng" w="9525">
            <a:solidFill>
              <a:srgbClr val="005B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4000"/>
              </a:lnSpc>
              <a:spcBef>
                <a:spcPts val="0"/>
              </a:spcBef>
              <a:spcAft>
                <a:spcPts val="0"/>
              </a:spcAft>
              <a:buClr>
                <a:srgbClr val="005BAD"/>
              </a:buClr>
              <a:buSzPts val="900"/>
              <a:buFont typeface="Noto Sans Symbols"/>
              <a:buNone/>
            </a:pPr>
            <a:r>
              <a:rPr lang="ja-JP" sz="900">
                <a:solidFill>
                  <a:srgbClr val="005BAD"/>
                </a:solidFill>
                <a:latin typeface="Noto Sans JP"/>
                <a:ea typeface="Noto Sans JP"/>
                <a:cs typeface="Noto Sans JP"/>
                <a:sym typeface="Noto Sans JP"/>
              </a:rPr>
              <a:t>その他の要素</a:t>
            </a:r>
            <a:endParaRPr/>
          </a:p>
        </p:txBody>
      </p:sp>
      <p:sp>
        <p:nvSpPr>
          <p:cNvPr id="64" name="Google Shape;64;p6"/>
          <p:cNvSpPr/>
          <p:nvPr/>
        </p:nvSpPr>
        <p:spPr>
          <a:xfrm rot="-2602356">
            <a:off x="7453042" y="4863784"/>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5" name="Google Shape;65;p6"/>
          <p:cNvSpPr/>
          <p:nvPr/>
        </p:nvSpPr>
        <p:spPr>
          <a:xfrm rot="10800000">
            <a:off x="7746719" y="5568453"/>
            <a:ext cx="213421" cy="870789"/>
          </a:xfrm>
          <a:custGeom>
            <a:rect b="b" l="l" r="r" t="t"/>
            <a:pathLst>
              <a:path extrusionOk="0" h="2826162" w="635031">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66" name="Google Shape;66;p6"/>
          <p:cNvSpPr/>
          <p:nvPr/>
        </p:nvSpPr>
        <p:spPr>
          <a:xfrm>
            <a:off x="7797217" y="5541470"/>
            <a:ext cx="112426" cy="112426"/>
          </a:xfrm>
          <a:prstGeom prst="ellipse">
            <a:avLst/>
          </a:prstGeom>
          <a:solidFill>
            <a:srgbClr val="005BAD">
              <a:alpha val="6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Noto Sans JP"/>
              <a:ea typeface="Noto Sans JP"/>
              <a:cs typeface="Noto Sans JP"/>
              <a:sym typeface="Noto Sans JP"/>
            </a:endParaRPr>
          </a:p>
        </p:txBody>
      </p:sp>
      <p:sp>
        <p:nvSpPr>
          <p:cNvPr id="67" name="Google Shape;67;p6"/>
          <p:cNvSpPr/>
          <p:nvPr/>
        </p:nvSpPr>
        <p:spPr>
          <a:xfrm>
            <a:off x="849629" y="2583495"/>
            <a:ext cx="2139971" cy="177756"/>
          </a:xfrm>
          <a:prstGeom prst="rect">
            <a:avLst/>
          </a:prstGeom>
          <a:noFill/>
          <a:ln cap="flat" cmpd="sng" w="12700">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8" name="Google Shape;68;p6"/>
          <p:cNvSpPr/>
          <p:nvPr/>
        </p:nvSpPr>
        <p:spPr>
          <a:xfrm>
            <a:off x="5772274" y="1541748"/>
            <a:ext cx="3047876"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p:txBody>
      </p:sp>
      <p:sp>
        <p:nvSpPr>
          <p:cNvPr id="69" name="Google Shape;69;p6"/>
          <p:cNvSpPr/>
          <p:nvPr/>
        </p:nvSpPr>
        <p:spPr>
          <a:xfrm>
            <a:off x="3928373" y="1541748"/>
            <a:ext cx="2008963" cy="1877632"/>
          </a:xfrm>
          <a:prstGeom prst="rect">
            <a:avLst/>
          </a:prstGeom>
          <a:solidFill>
            <a:srgbClr val="F2F2F2"/>
          </a:solidFill>
          <a:ln>
            <a:noFill/>
          </a:ln>
        </p:spPr>
        <p:txBody>
          <a:bodyPr anchorCtr="0" anchor="t" bIns="45700" lIns="91425" spcFirstLastPara="1" rIns="91425" wrap="square" tIns="90000">
            <a:noAutofit/>
          </a:bodyPr>
          <a:lstStyle/>
          <a:p>
            <a:pPr indent="0" lvl="0" marL="0" marR="0" rtl="0" algn="l">
              <a:lnSpc>
                <a:spcPct val="114000"/>
              </a:lnSpc>
              <a:spcBef>
                <a:spcPts val="0"/>
              </a:spcBef>
              <a:spcAft>
                <a:spcPts val="0"/>
              </a:spcAft>
              <a:buClr>
                <a:schemeClr val="dk1"/>
              </a:buClr>
              <a:buSzPts val="1100"/>
              <a:buFont typeface="Noto Sans JP"/>
              <a:buNone/>
            </a:pPr>
            <a:r>
              <a:rPr lang="ja-JP" sz="1100">
                <a:solidFill>
                  <a:schemeClr val="dk1"/>
                </a:solidFill>
                <a:latin typeface="Noto Sans JP"/>
                <a:ea typeface="Noto Sans JP"/>
                <a:cs typeface="Noto Sans JP"/>
                <a:sym typeface="Noto Sans JP"/>
              </a:rPr>
              <a:t>各家の家族構成・所得金額・使用回数が同じ場合</a:t>
            </a:r>
            <a:endParaRPr sz="1100">
              <a:solidFill>
                <a:schemeClr val="dk1"/>
              </a:solidFill>
              <a:latin typeface="Noto Sans JP"/>
              <a:ea typeface="Noto Sans JP"/>
              <a:cs typeface="Noto Sans JP"/>
              <a:sym typeface="Noto Sans JP"/>
            </a:endParaRPr>
          </a:p>
          <a:p>
            <a:pPr indent="0" lvl="0" marL="0" marR="0" rtl="0" algn="l">
              <a:lnSpc>
                <a:spcPct val="114000"/>
              </a:lnSpc>
              <a:spcBef>
                <a:spcPts val="0"/>
              </a:spcBef>
              <a:spcAft>
                <a:spcPts val="0"/>
              </a:spcAft>
              <a:buClr>
                <a:schemeClr val="dk1"/>
              </a:buClr>
              <a:buSzPts val="1100"/>
              <a:buFont typeface="Arial"/>
              <a:buNone/>
            </a:pPr>
            <a:r>
              <a:t/>
            </a:r>
            <a:endParaRPr sz="1100">
              <a:solidFill>
                <a:schemeClr val="dk1"/>
              </a:solidFill>
              <a:latin typeface="Noto Sans JP"/>
              <a:ea typeface="Noto Sans JP"/>
              <a:cs typeface="Noto Sans JP"/>
              <a:sym typeface="Noto Sans JP"/>
            </a:endParaRPr>
          </a:p>
          <a:p>
            <a:pPr indent="-171450" lvl="0" marL="171450" marR="0" rtl="0" algn="l">
              <a:lnSpc>
                <a:spcPct val="114000"/>
              </a:lnSpc>
              <a:spcBef>
                <a:spcPts val="0"/>
              </a:spcBef>
              <a:spcAft>
                <a:spcPts val="0"/>
              </a:spcAft>
              <a:buClr>
                <a:schemeClr val="dk1"/>
              </a:buClr>
              <a:buSzPts val="1100"/>
              <a:buFont typeface="Noto Sans Symbols"/>
              <a:buChar char="●"/>
            </a:pPr>
            <a:r>
              <a:rPr b="1" lang="ja-JP" sz="1100">
                <a:solidFill>
                  <a:schemeClr val="dk1"/>
                </a:solidFill>
                <a:latin typeface="Noto Sans JP"/>
                <a:ea typeface="Noto Sans JP"/>
                <a:cs typeface="Noto Sans JP"/>
                <a:sym typeface="Noto Sans JP"/>
              </a:rPr>
              <a:t>ヒント</a:t>
            </a:r>
            <a:endParaRPr b="1" sz="1100">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４軒とも同じ条件</a:t>
            </a:r>
            <a:endParaRPr sz="1100">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だから、公平に</a:t>
            </a:r>
            <a:endParaRPr sz="1100">
              <a:solidFill>
                <a:schemeClr val="dk1"/>
              </a:solidFill>
              <a:latin typeface="Noto Sans JP"/>
              <a:ea typeface="Noto Sans JP"/>
              <a:cs typeface="Noto Sans JP"/>
              <a:sym typeface="Noto Sans JP"/>
            </a:endParaRPr>
          </a:p>
          <a:p>
            <a:pPr indent="174625" lvl="0" marL="0" marR="0" rtl="0" algn="l">
              <a:lnSpc>
                <a:spcPct val="114000"/>
              </a:lnSpc>
              <a:spcBef>
                <a:spcPts val="0"/>
              </a:spcBef>
              <a:spcAft>
                <a:spcPts val="0"/>
              </a:spcAft>
              <a:buClr>
                <a:schemeClr val="dk1"/>
              </a:buClr>
              <a:buSzPts val="1100"/>
              <a:buFont typeface="Noto Sans Symbols"/>
              <a:buNone/>
            </a:pPr>
            <a:r>
              <a:rPr lang="ja-JP" sz="1100">
                <a:solidFill>
                  <a:schemeClr val="dk1"/>
                </a:solidFill>
                <a:latin typeface="Noto Sans JP"/>
                <a:ea typeface="Noto Sans JP"/>
                <a:cs typeface="Noto Sans JP"/>
                <a:sym typeface="Noto Sans JP"/>
              </a:rPr>
              <a:t>負担すると…</a:t>
            </a:r>
            <a:endParaRPr sz="1100">
              <a:solidFill>
                <a:schemeClr val="dk1"/>
              </a:solidFill>
              <a:latin typeface="Noto Sans JP"/>
              <a:ea typeface="Noto Sans JP"/>
              <a:cs typeface="Noto Sans JP"/>
              <a:sym typeface="Noto Sans JP"/>
            </a:endParaRPr>
          </a:p>
        </p:txBody>
      </p:sp>
      <p:sp>
        <p:nvSpPr>
          <p:cNvPr id="70" name="Google Shape;70;p6"/>
          <p:cNvSpPr/>
          <p:nvPr/>
        </p:nvSpPr>
        <p:spPr>
          <a:xfrm>
            <a:off x="3928373" y="1257115"/>
            <a:ext cx="1586781" cy="226871"/>
          </a:xfrm>
          <a:prstGeom prst="rect">
            <a:avLst/>
          </a:prstGeom>
          <a:noFill/>
          <a:ln cap="flat" cmpd="sng" w="19050">
            <a:solidFill>
              <a:srgbClr val="262626"/>
            </a:solidFill>
            <a:prstDash val="solid"/>
            <a:round/>
            <a:headEnd len="sm" w="sm" type="none"/>
            <a:tailEnd len="sm" w="sm" type="none"/>
          </a:ln>
        </p:spPr>
        <p:txBody>
          <a:bodyPr anchorCtr="0" anchor="ctr" bIns="0" lIns="108000" spcFirstLastPara="1" rIns="0" wrap="square" tIns="0">
            <a:noAutofit/>
          </a:bodyPr>
          <a:lstStyle/>
          <a:p>
            <a:pPr indent="0" lvl="0" marL="0" marR="0" rtl="0" algn="ctr">
              <a:lnSpc>
                <a:spcPct val="100000"/>
              </a:lnSpc>
              <a:spcBef>
                <a:spcPts val="0"/>
              </a:spcBef>
              <a:spcAft>
                <a:spcPts val="0"/>
              </a:spcAft>
              <a:buClr>
                <a:schemeClr val="dk1"/>
              </a:buClr>
              <a:buSzPts val="1300"/>
              <a:buFont typeface="Noto Sans JP"/>
              <a:buNone/>
            </a:pPr>
            <a:r>
              <a:rPr b="0" i="0" lang="ja-JP" sz="1300" u="none" cap="none" strike="noStrike">
                <a:solidFill>
                  <a:schemeClr val="dk1"/>
                </a:solidFill>
                <a:latin typeface="Noto Sans JP"/>
                <a:ea typeface="Noto Sans JP"/>
                <a:cs typeface="Noto Sans JP"/>
                <a:sym typeface="Noto Sans JP"/>
              </a:rPr>
              <a:t>パターン１</a:t>
            </a:r>
            <a:r>
              <a:rPr b="0" i="0" lang="ja-JP" sz="1200" u="none" cap="none" strike="noStrike">
                <a:solidFill>
                  <a:schemeClr val="dk1"/>
                </a:solidFill>
                <a:latin typeface="Noto Sans JP"/>
                <a:ea typeface="Noto Sans JP"/>
                <a:cs typeface="Noto Sans JP"/>
                <a:sym typeface="Noto Sans JP"/>
              </a:rPr>
              <a:t>（参考）</a:t>
            </a:r>
            <a:endParaRPr b="0" i="0" sz="1300" u="none" cap="none" strike="noStrike">
              <a:solidFill>
                <a:schemeClr val="dk1"/>
              </a:solidFill>
              <a:latin typeface="Noto Sans JP"/>
              <a:ea typeface="Noto Sans JP"/>
              <a:cs typeface="Noto Sans JP"/>
              <a:sym typeface="Noto Sans JP"/>
            </a:endParaRPr>
          </a:p>
        </p:txBody>
      </p:sp>
      <p:graphicFrame>
        <p:nvGraphicFramePr>
          <p:cNvPr id="71" name="Google Shape;71;p6"/>
          <p:cNvGraphicFramePr/>
          <p:nvPr/>
        </p:nvGraphicFramePr>
        <p:xfrm>
          <a:off x="5772274" y="1609398"/>
          <a:ext cx="3000000" cy="3000000"/>
        </p:xfrm>
        <a:graphic>
          <a:graphicData uri="http://schemas.openxmlformats.org/drawingml/2006/table">
            <a:tbl>
              <a:tblPr bandRow="1" firstRow="1">
                <a:noFill/>
                <a:tableStyleId>{DA874CB9-B2D5-43F0-A059-638B23DC6205}</a:tableStyleId>
              </a:tblPr>
              <a:tblGrid>
                <a:gridCol w="506775"/>
                <a:gridCol w="482700"/>
                <a:gridCol w="654250"/>
                <a:gridCol w="687375"/>
                <a:gridCol w="716975"/>
              </a:tblGrid>
              <a:tr h="361725">
                <a:tc>
                  <a:txBody>
                    <a:bodyPr/>
                    <a:lstStyle/>
                    <a:p>
                      <a:pPr indent="0" lvl="0" marL="0" marR="0" rtl="0" algn="ctr">
                        <a:spcBef>
                          <a:spcPts val="0"/>
                        </a:spcBef>
                        <a:spcAft>
                          <a:spcPts val="0"/>
                        </a:spcAft>
                        <a:buNone/>
                      </a:pPr>
                      <a:r>
                        <a:t/>
                      </a:r>
                      <a:endParaRPr b="0" sz="9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家族</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所得金額</a:t>
                      </a:r>
                      <a:endParaRPr b="1" sz="700" u="none" cap="none" strike="noStrike">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使用回数</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c>
                  <a:txBody>
                    <a:bodyPr/>
                    <a:lstStyle/>
                    <a:p>
                      <a:pPr indent="0" lvl="0" marL="0" marR="0" rtl="0" algn="ctr">
                        <a:spcBef>
                          <a:spcPts val="0"/>
                        </a:spcBef>
                        <a:spcAft>
                          <a:spcPts val="0"/>
                        </a:spcAft>
                        <a:buNone/>
                      </a:pPr>
                      <a:r>
                        <a:rPr b="1" lang="ja-JP" sz="900" u="none" cap="none" strike="noStrike">
                          <a:solidFill>
                            <a:schemeClr val="lt1"/>
                          </a:solidFill>
                          <a:latin typeface="Noto Sans JP"/>
                          <a:ea typeface="Noto Sans JP"/>
                          <a:cs typeface="Noto Sans JP"/>
                          <a:sym typeface="Noto Sans JP"/>
                        </a:rPr>
                        <a:t>負担金額</a:t>
                      </a:r>
                      <a:endParaRPr b="1">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7F7F7F"/>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Ａ家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Ｂ家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Ｃ家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8000">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Ｄ家</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４人</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500万円</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月10回</a:t>
                      </a:r>
                      <a:endParaRPr/>
                    </a:p>
                  </a:txBody>
                  <a:tcPr marT="45725" marB="45725" marR="91450" marL="91450" anchor="ctr">
                    <a:lnL cap="flat" cmpd="sng" w="9525">
                      <a:solidFill>
                        <a:schemeClr val="dk1"/>
                      </a:solidFill>
                      <a:prstDash val="dash"/>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100万円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300">
                <a:tc gridSpan="4">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合計</a:t>
                      </a:r>
                      <a:endParaRPr/>
                    </a:p>
                  </a:txBody>
                  <a:tcPr marT="45725" marB="45725" marR="91450" marL="91450" anchor="ctr">
                    <a:lnL cap="flat" cmpd="sng" w="12700">
                      <a:solidFill>
                        <a:schemeClr val="dk1"/>
                      </a:solidFill>
                      <a:prstDash val="solid"/>
                      <a:round/>
                      <a:headEnd len="sm" w="sm" type="none"/>
                      <a:tailEnd len="sm" w="sm" type="none"/>
                    </a:lnL>
                    <a:lnR cap="flat" cmpd="sng" w="9525">
                      <a:solidFill>
                        <a:schemeClr val="dk1"/>
                      </a:solidFill>
                      <a:prstDash val="dash"/>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a:txBody>
                    <a:bodyPr/>
                    <a:lstStyle/>
                    <a:p>
                      <a:pPr indent="0" lvl="0" marL="0" marR="0" rtl="0" algn="ctr">
                        <a:spcBef>
                          <a:spcPts val="0"/>
                        </a:spcBef>
                        <a:spcAft>
                          <a:spcPts val="0"/>
                        </a:spcAft>
                        <a:buNone/>
                      </a:pPr>
                      <a:r>
                        <a:rPr b="1" lang="ja-JP" sz="900" u="none" cap="none" strike="noStrike">
                          <a:latin typeface="Noto Sans JP"/>
                          <a:ea typeface="Noto Sans JP"/>
                          <a:cs typeface="Noto Sans JP"/>
                          <a:sym typeface="Noto Sans JP"/>
                        </a:rPr>
                        <a:t>400万円</a:t>
                      </a:r>
                      <a:endParaRPr/>
                    </a:p>
                  </a:txBody>
                  <a:tcPr marT="45725" marB="45725" marR="91450" marL="91450" anchor="ctr">
                    <a:lnL cap="flat" cmpd="sng" w="9525">
                      <a:solidFill>
                        <a:schemeClr val="dk1"/>
                      </a:solidFill>
                      <a:prstDash val="dash"/>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72" name="Shape 7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nta.go.jp/taxes/kids/oyo/page08.htm" TargetMode="External"/><Relationship Id="rId4" Type="http://schemas.openxmlformats.org/officeDocument/2006/relationships/image" Target="../media/image54.png"/><Relationship Id="rId5" Type="http://schemas.openxmlformats.org/officeDocument/2006/relationships/image" Target="../media/image67.png"/><Relationship Id="rId6" Type="http://schemas.openxmlformats.org/officeDocument/2006/relationships/image" Target="../media/image52.png"/><Relationship Id="rId7" Type="http://schemas.openxmlformats.org/officeDocument/2006/relationships/image" Target="../media/image55.png"/><Relationship Id="rId8"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hyperlink" Target="https://www.mof.go.jp/tax_information/index.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sVKTluQsCEs" TargetMode="Externa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11" Type="http://schemas.openxmlformats.org/officeDocument/2006/relationships/image" Target="../media/image70.png"/><Relationship Id="rId10" Type="http://schemas.openxmlformats.org/officeDocument/2006/relationships/image" Target="../media/image74.png"/><Relationship Id="rId12" Type="http://schemas.openxmlformats.org/officeDocument/2006/relationships/image" Target="../media/image71.gif"/><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youtube.com/watch?v=sVKTluQsCEs" TargetMode="External"/><Relationship Id="rId4" Type="http://schemas.openxmlformats.org/officeDocument/2006/relationships/image" Target="../media/image65.png"/><Relationship Id="rId9"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6.png"/><Relationship Id="rId7" Type="http://schemas.openxmlformats.org/officeDocument/2006/relationships/image" Target="../media/image69.png"/><Relationship Id="rId8" Type="http://schemas.openxmlformats.org/officeDocument/2006/relationships/image" Target="../media/image6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79.png"/><Relationship Id="rId5" Type="http://schemas.openxmlformats.org/officeDocument/2006/relationships/image" Target="../media/image8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9.png"/><Relationship Id="rId4" Type="http://schemas.openxmlformats.org/officeDocument/2006/relationships/image" Target="../media/image56.png"/><Relationship Id="rId5"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1.png"/><Relationship Id="rId4" Type="http://schemas.openxmlformats.org/officeDocument/2006/relationships/image" Target="../media/image72.png"/><Relationship Id="rId5" Type="http://schemas.openxmlformats.org/officeDocument/2006/relationships/image" Target="../media/image75.png"/><Relationship Id="rId6" Type="http://schemas.openxmlformats.org/officeDocument/2006/relationships/hyperlink" Target="https://www.nta.go.jp/taxes/kids/index.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2.png"/><Relationship Id="rId11" Type="http://schemas.openxmlformats.org/officeDocument/2006/relationships/image" Target="../media/image2.png"/><Relationship Id="rId10" Type="http://schemas.openxmlformats.org/officeDocument/2006/relationships/image" Target="../media/image24.png"/><Relationship Id="rId12" Type="http://schemas.openxmlformats.org/officeDocument/2006/relationships/image" Target="../media/image3.png"/><Relationship Id="rId9"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14.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1.png"/><Relationship Id="rId11" Type="http://schemas.openxmlformats.org/officeDocument/2006/relationships/image" Target="../media/image29.png"/><Relationship Id="rId10" Type="http://schemas.openxmlformats.org/officeDocument/2006/relationships/image" Target="../media/image26.png"/><Relationship Id="rId9"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28.png"/><Relationship Id="rId7" Type="http://schemas.openxmlformats.org/officeDocument/2006/relationships/image" Target="../media/image44.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30.png"/><Relationship Id="rId6" Type="http://schemas.openxmlformats.org/officeDocument/2006/relationships/image" Target="../media/image50.png"/><Relationship Id="rId7" Type="http://schemas.openxmlformats.org/officeDocument/2006/relationships/image" Target="../media/image27.png"/><Relationship Id="rId8"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5.png"/></Relationships>
</file>

<file path=ppt/slides/_rels/slide8.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7.png"/><Relationship Id="rId13" Type="http://schemas.openxmlformats.org/officeDocument/2006/relationships/image" Target="../media/image46.png"/><Relationship Id="rId12"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4.png"/><Relationship Id="rId5" Type="http://schemas.openxmlformats.org/officeDocument/2006/relationships/image" Target="../media/image38.png"/><Relationship Id="rId6" Type="http://schemas.openxmlformats.org/officeDocument/2006/relationships/image" Target="../media/image33.png"/><Relationship Id="rId7" Type="http://schemas.openxmlformats.org/officeDocument/2006/relationships/image" Target="../media/image47.png"/><Relationship Id="rId8"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ta.go.jp/taxes/kids/hatten/page14.htm" TargetMode="External"/><Relationship Id="rId4" Type="http://schemas.openxmlformats.org/officeDocument/2006/relationships/image" Target="../media/image49.png"/><Relationship Id="rId5"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5426151" y="6139375"/>
            <a:ext cx="3295800" cy="31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440" u="none" cap="none" strike="noStrike">
                <a:solidFill>
                  <a:srgbClr val="005BAD"/>
                </a:solidFill>
                <a:latin typeface="Noto Sans JP"/>
                <a:ea typeface="Noto Sans JP"/>
                <a:cs typeface="Noto Sans JP"/>
                <a:sym typeface="Noto Sans JP"/>
              </a:rPr>
              <a:t>令和６年度版 中学生用租税教育教材</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13" name="Google Shape;413;p17"/>
          <p:cNvSpPr txBox="1"/>
          <p:nvPr>
            <p:ph idx="1" type="body"/>
          </p:nvPr>
        </p:nvSpPr>
        <p:spPr>
          <a:xfrm>
            <a:off x="7538605" y="45279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14" name="Google Shape;414;p17"/>
          <p:cNvSpPr txBox="1"/>
          <p:nvPr>
            <p:ph idx="2" type="body"/>
          </p:nvPr>
        </p:nvSpPr>
        <p:spPr>
          <a:xfrm>
            <a:off x="7538605" y="5008902"/>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15" name="Google Shape;415;p17"/>
          <p:cNvSpPr txBox="1"/>
          <p:nvPr>
            <p:ph idx="3" type="body"/>
          </p:nvPr>
        </p:nvSpPr>
        <p:spPr>
          <a:xfrm>
            <a:off x="7538605" y="547367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16" name="Google Shape;416;p17"/>
          <p:cNvSpPr txBox="1"/>
          <p:nvPr>
            <p:ph idx="4" type="body"/>
          </p:nvPr>
        </p:nvSpPr>
        <p:spPr>
          <a:xfrm>
            <a:off x="7538605" y="5943649"/>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17" name="Google Shape;417;p1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23" name="Google Shape;423;p18"/>
          <p:cNvSpPr txBox="1"/>
          <p:nvPr>
            <p:ph idx="1" type="body"/>
          </p:nvPr>
        </p:nvSpPr>
        <p:spPr>
          <a:xfrm>
            <a:off x="5660000" y="4520800"/>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24" name="Google Shape;424;p18"/>
          <p:cNvSpPr txBox="1"/>
          <p:nvPr>
            <p:ph idx="2" type="body"/>
          </p:nvPr>
        </p:nvSpPr>
        <p:spPr>
          <a:xfrm>
            <a:off x="5660000" y="5001751"/>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25" name="Google Shape;425;p18"/>
          <p:cNvSpPr txBox="1"/>
          <p:nvPr>
            <p:ph idx="3" type="body"/>
          </p:nvPr>
        </p:nvSpPr>
        <p:spPr>
          <a:xfrm>
            <a:off x="5660000" y="5466527"/>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26" name="Google Shape;426;p18"/>
          <p:cNvSpPr txBox="1"/>
          <p:nvPr>
            <p:ph idx="4" type="body"/>
          </p:nvPr>
        </p:nvSpPr>
        <p:spPr>
          <a:xfrm>
            <a:off x="5660000" y="5936498"/>
            <a:ext cx="866053" cy="184946"/>
          </a:xfrm>
          <a:prstGeom prst="rect">
            <a:avLst/>
          </a:prstGeom>
          <a:noFill/>
          <a:ln>
            <a:noFill/>
          </a:ln>
        </p:spPr>
        <p:txBody>
          <a:bodyPr anchorCtr="0" anchor="ctr" bIns="45700" lIns="36000" spcFirstLastPara="1" rIns="36000" wrap="square" tIns="45700">
            <a:noAutofit/>
          </a:bodyPr>
          <a:lstStyle/>
          <a:p>
            <a:pPr indent="0" lvl="0" marL="0" rtl="0" algn="r">
              <a:lnSpc>
                <a:spcPct val="90000"/>
              </a:lnSpc>
              <a:spcBef>
                <a:spcPts val="0"/>
              </a:spcBef>
              <a:spcAft>
                <a:spcPts val="0"/>
              </a:spcAft>
              <a:buClr>
                <a:schemeClr val="dk1"/>
              </a:buClr>
              <a:buSzPts val="1200"/>
              <a:buNone/>
            </a:pPr>
            <a:r>
              <a:t/>
            </a:r>
            <a:endParaRPr sz="800"/>
          </a:p>
        </p:txBody>
      </p:sp>
      <p:sp>
        <p:nvSpPr>
          <p:cNvPr id="427" name="Google Shape;427;p1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a:p>
        </p:txBody>
      </p:sp>
      <p:sp>
        <p:nvSpPr>
          <p:cNvPr id="428" name="Google Shape;428;p18"/>
          <p:cNvSpPr/>
          <p:nvPr/>
        </p:nvSpPr>
        <p:spPr>
          <a:xfrm>
            <a:off x="7715903" y="5453095"/>
            <a:ext cx="274177" cy="274177"/>
          </a:xfrm>
          <a:prstGeom prst="star5">
            <a:avLst>
              <a:gd fmla="val 19098" name="adj"/>
              <a:gd fmla="val 105146" name="hf"/>
              <a:gd fmla="val 110557" name="vf"/>
            </a:avLst>
          </a:prstGeom>
          <a:solidFill>
            <a:srgbClr val="E3B30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FFC000"/>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19"/>
          <p:cNvPicPr preferRelativeResize="0"/>
          <p:nvPr/>
        </p:nvPicPr>
        <p:blipFill rotWithShape="1">
          <a:blip r:embed="rId3">
            <a:alphaModFix/>
          </a:blip>
          <a:srcRect b="0" l="0" r="0" t="0"/>
          <a:stretch/>
        </p:blipFill>
        <p:spPr>
          <a:xfrm>
            <a:off x="7652290" y="898047"/>
            <a:ext cx="1190694" cy="1349314"/>
          </a:xfrm>
          <a:prstGeom prst="rect">
            <a:avLst/>
          </a:prstGeom>
          <a:noFill/>
          <a:ln>
            <a:noFill/>
          </a:ln>
        </p:spPr>
      </p:pic>
      <p:sp>
        <p:nvSpPr>
          <p:cNvPr id="435" name="Google Shape;435;p19"/>
          <p:cNvSpPr/>
          <p:nvPr/>
        </p:nvSpPr>
        <p:spPr>
          <a:xfrm>
            <a:off x="283086" y="2144962"/>
            <a:ext cx="8507412" cy="416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36" name="Google Shape;436;p19"/>
          <p:cNvSpPr/>
          <p:nvPr/>
        </p:nvSpPr>
        <p:spPr>
          <a:xfrm>
            <a:off x="289436" y="2151312"/>
            <a:ext cx="1533525" cy="485775"/>
          </a:xfrm>
          <a:prstGeom prst="rect">
            <a:avLst/>
          </a:prstGeom>
          <a:solidFill>
            <a:srgbClr val="4EB7F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37" name="Google Shape;437;p19"/>
          <p:cNvSpPr/>
          <p:nvPr/>
        </p:nvSpPr>
        <p:spPr>
          <a:xfrm>
            <a:off x="1822961" y="2151312"/>
            <a:ext cx="6954837" cy="485775"/>
          </a:xfrm>
          <a:prstGeom prst="rect">
            <a:avLst/>
          </a:prstGeom>
          <a:solidFill>
            <a:srgbClr val="005B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38" name="Google Shape;438;p19"/>
          <p:cNvSpPr/>
          <p:nvPr/>
        </p:nvSpPr>
        <p:spPr>
          <a:xfrm>
            <a:off x="289436" y="26370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39" name="Google Shape;439;p19"/>
          <p:cNvSpPr/>
          <p:nvPr/>
        </p:nvSpPr>
        <p:spPr>
          <a:xfrm>
            <a:off x="1822961" y="26370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0" name="Google Shape;440;p19"/>
          <p:cNvSpPr/>
          <p:nvPr/>
        </p:nvSpPr>
        <p:spPr>
          <a:xfrm>
            <a:off x="289436" y="33689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1" name="Google Shape;441;p19"/>
          <p:cNvSpPr/>
          <p:nvPr/>
        </p:nvSpPr>
        <p:spPr>
          <a:xfrm>
            <a:off x="1822961" y="33689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2" name="Google Shape;442;p19"/>
          <p:cNvSpPr/>
          <p:nvPr/>
        </p:nvSpPr>
        <p:spPr>
          <a:xfrm>
            <a:off x="289436" y="4100762"/>
            <a:ext cx="1533525" cy="733425"/>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3" name="Google Shape;443;p19"/>
          <p:cNvSpPr/>
          <p:nvPr/>
        </p:nvSpPr>
        <p:spPr>
          <a:xfrm>
            <a:off x="1822961" y="4100762"/>
            <a:ext cx="6954837" cy="7334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4" name="Google Shape;444;p19"/>
          <p:cNvSpPr/>
          <p:nvPr/>
        </p:nvSpPr>
        <p:spPr>
          <a:xfrm>
            <a:off x="289436" y="4834187"/>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5" name="Google Shape;445;p19"/>
          <p:cNvSpPr/>
          <p:nvPr/>
        </p:nvSpPr>
        <p:spPr>
          <a:xfrm>
            <a:off x="1822961" y="4834187"/>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6" name="Google Shape;446;p19"/>
          <p:cNvSpPr/>
          <p:nvPr/>
        </p:nvSpPr>
        <p:spPr>
          <a:xfrm>
            <a:off x="289436" y="5566025"/>
            <a:ext cx="1533525" cy="731838"/>
          </a:xfrm>
          <a:prstGeom prst="rect">
            <a:avLst/>
          </a:prstGeom>
          <a:solidFill>
            <a:srgbClr val="CCEC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sp>
        <p:nvSpPr>
          <p:cNvPr id="447" name="Google Shape;447;p19"/>
          <p:cNvSpPr/>
          <p:nvPr/>
        </p:nvSpPr>
        <p:spPr>
          <a:xfrm>
            <a:off x="1822961" y="5566025"/>
            <a:ext cx="6954837" cy="73183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Noto Sans JP"/>
              <a:ea typeface="Noto Sans JP"/>
              <a:cs typeface="Noto Sans JP"/>
              <a:sym typeface="Noto Sans JP"/>
            </a:endParaRPr>
          </a:p>
        </p:txBody>
      </p:sp>
      <p:cxnSp>
        <p:nvCxnSpPr>
          <p:cNvPr id="448" name="Google Shape;448;p19"/>
          <p:cNvCxnSpPr/>
          <p:nvPr/>
        </p:nvCxnSpPr>
        <p:spPr>
          <a:xfrm>
            <a:off x="1822961" y="2144962"/>
            <a:ext cx="0" cy="4159250"/>
          </a:xfrm>
          <a:prstGeom prst="straightConnector1">
            <a:avLst/>
          </a:prstGeom>
          <a:noFill/>
          <a:ln cap="flat" cmpd="sng" w="12700">
            <a:solidFill>
              <a:srgbClr val="005BAD"/>
            </a:solidFill>
            <a:prstDash val="solid"/>
            <a:round/>
            <a:headEnd len="med" w="med" type="none"/>
            <a:tailEnd len="med" w="med" type="none"/>
          </a:ln>
        </p:spPr>
      </p:cxnSp>
      <p:cxnSp>
        <p:nvCxnSpPr>
          <p:cNvPr id="449" name="Google Shape;449;p19"/>
          <p:cNvCxnSpPr/>
          <p:nvPr/>
        </p:nvCxnSpPr>
        <p:spPr>
          <a:xfrm>
            <a:off x="284673" y="2637087"/>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50" name="Google Shape;450;p19"/>
          <p:cNvCxnSpPr/>
          <p:nvPr/>
        </p:nvCxnSpPr>
        <p:spPr>
          <a:xfrm>
            <a:off x="284673" y="33689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1" name="Google Shape;451;p19"/>
          <p:cNvCxnSpPr/>
          <p:nvPr/>
        </p:nvCxnSpPr>
        <p:spPr>
          <a:xfrm>
            <a:off x="284673" y="4100762"/>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2" name="Google Shape;452;p19"/>
          <p:cNvCxnSpPr/>
          <p:nvPr/>
        </p:nvCxnSpPr>
        <p:spPr>
          <a:xfrm>
            <a:off x="284673" y="4834187"/>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3" name="Google Shape;453;p19"/>
          <p:cNvCxnSpPr/>
          <p:nvPr/>
        </p:nvCxnSpPr>
        <p:spPr>
          <a:xfrm>
            <a:off x="284673" y="5566025"/>
            <a:ext cx="8499475" cy="0"/>
          </a:xfrm>
          <a:prstGeom prst="straightConnector1">
            <a:avLst/>
          </a:prstGeom>
          <a:noFill/>
          <a:ln cap="flat" cmpd="sng" w="9525">
            <a:solidFill>
              <a:srgbClr val="005BAD"/>
            </a:solidFill>
            <a:prstDash val="solid"/>
            <a:round/>
            <a:headEnd len="med" w="med" type="none"/>
            <a:tailEnd len="med" w="med" type="none"/>
          </a:ln>
        </p:spPr>
      </p:cxnSp>
      <p:cxnSp>
        <p:nvCxnSpPr>
          <p:cNvPr id="454" name="Google Shape;454;p19"/>
          <p:cNvCxnSpPr/>
          <p:nvPr/>
        </p:nvCxnSpPr>
        <p:spPr>
          <a:xfrm>
            <a:off x="289436" y="2144962"/>
            <a:ext cx="0" cy="4159250"/>
          </a:xfrm>
          <a:prstGeom prst="straightConnector1">
            <a:avLst/>
          </a:prstGeom>
          <a:noFill/>
          <a:ln cap="flat" cmpd="sng" w="12700">
            <a:solidFill>
              <a:srgbClr val="005BAD"/>
            </a:solidFill>
            <a:prstDash val="solid"/>
            <a:round/>
            <a:headEnd len="med" w="med" type="none"/>
            <a:tailEnd len="med" w="med" type="none"/>
          </a:ln>
        </p:spPr>
      </p:cxnSp>
      <p:sp>
        <p:nvSpPr>
          <p:cNvPr id="455" name="Google Shape;455;p19"/>
          <p:cNvSpPr/>
          <p:nvPr/>
        </p:nvSpPr>
        <p:spPr>
          <a:xfrm>
            <a:off x="4823334" y="22545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Noto Sans JP"/>
              <a:buNone/>
            </a:pPr>
            <a:r>
              <a:rPr b="1" i="0" lang="ja-JP" sz="2000" u="none" cap="none" strike="noStrike">
                <a:solidFill>
                  <a:srgbClr val="FFFFFF"/>
                </a:solidFill>
                <a:latin typeface="Noto Sans JP"/>
                <a:ea typeface="Noto Sans JP"/>
                <a:cs typeface="Noto Sans JP"/>
                <a:sym typeface="Noto Sans JP"/>
              </a:rPr>
              <a:t>内</a:t>
            </a:r>
            <a:endParaRPr b="1" i="0" sz="1800" u="none" cap="none" strike="noStrike">
              <a:solidFill>
                <a:schemeClr val="dk1"/>
              </a:solidFill>
              <a:latin typeface="Arial"/>
              <a:ea typeface="Arial"/>
              <a:cs typeface="Arial"/>
              <a:sym typeface="Arial"/>
            </a:endParaRPr>
          </a:p>
        </p:txBody>
      </p:sp>
      <p:sp>
        <p:nvSpPr>
          <p:cNvPr id="456" name="Google Shape;456;p19"/>
          <p:cNvSpPr/>
          <p:nvPr/>
        </p:nvSpPr>
        <p:spPr>
          <a:xfrm>
            <a:off x="5245609" y="2254500"/>
            <a:ext cx="266700" cy="30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Noto Sans JP"/>
              <a:buNone/>
            </a:pPr>
            <a:r>
              <a:rPr b="1" i="0" lang="ja-JP" sz="2000" u="none" cap="none" strike="noStrike">
                <a:solidFill>
                  <a:srgbClr val="FFFFFF"/>
                </a:solidFill>
                <a:latin typeface="Noto Sans JP"/>
                <a:ea typeface="Noto Sans JP"/>
                <a:cs typeface="Noto Sans JP"/>
                <a:sym typeface="Noto Sans JP"/>
              </a:rPr>
              <a:t>容</a:t>
            </a:r>
            <a:endParaRPr b="1" i="0" sz="1800" u="none" cap="none" strike="noStrike">
              <a:solidFill>
                <a:schemeClr val="dk1"/>
              </a:solidFill>
              <a:latin typeface="Arial"/>
              <a:ea typeface="Arial"/>
              <a:cs typeface="Arial"/>
              <a:sym typeface="Arial"/>
            </a:endParaRPr>
          </a:p>
        </p:txBody>
      </p:sp>
      <p:sp>
        <p:nvSpPr>
          <p:cNvPr id="457" name="Google Shape;457;p19"/>
          <p:cNvSpPr/>
          <p:nvPr/>
        </p:nvSpPr>
        <p:spPr>
          <a:xfrm>
            <a:off x="459298" y="2295775"/>
            <a:ext cx="1231200" cy="246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Noto Sans JP"/>
              <a:buNone/>
            </a:pPr>
            <a:r>
              <a:rPr b="1" i="0" lang="ja-JP" sz="1600" u="none" cap="none" strike="noStrike">
                <a:solidFill>
                  <a:srgbClr val="FFFFFF"/>
                </a:solidFill>
                <a:latin typeface="Noto Sans JP"/>
                <a:ea typeface="Noto Sans JP"/>
                <a:cs typeface="Noto Sans JP"/>
                <a:sym typeface="Noto Sans JP"/>
              </a:rPr>
              <a:t>公平の考え方</a:t>
            </a:r>
            <a:endParaRPr b="1" i="0" sz="1800" u="none" cap="none" strike="noStrike">
              <a:solidFill>
                <a:schemeClr val="dk1"/>
              </a:solidFill>
              <a:latin typeface="Arial"/>
              <a:ea typeface="Arial"/>
              <a:cs typeface="Arial"/>
              <a:sym typeface="Arial"/>
            </a:endParaRPr>
          </a:p>
        </p:txBody>
      </p:sp>
      <p:cxnSp>
        <p:nvCxnSpPr>
          <p:cNvPr id="458" name="Google Shape;458;p19"/>
          <p:cNvCxnSpPr/>
          <p:nvPr/>
        </p:nvCxnSpPr>
        <p:spPr>
          <a:xfrm>
            <a:off x="8777798" y="2146550"/>
            <a:ext cx="0" cy="4157663"/>
          </a:xfrm>
          <a:prstGeom prst="straightConnector1">
            <a:avLst/>
          </a:prstGeom>
          <a:noFill/>
          <a:ln cap="flat" cmpd="sng" w="12700">
            <a:solidFill>
              <a:srgbClr val="005BAD"/>
            </a:solidFill>
            <a:prstDash val="solid"/>
            <a:round/>
            <a:headEnd len="med" w="med" type="none"/>
            <a:tailEnd len="med" w="med" type="none"/>
          </a:ln>
        </p:spPr>
      </p:cxnSp>
      <p:cxnSp>
        <p:nvCxnSpPr>
          <p:cNvPr id="459" name="Google Shape;459;p19"/>
          <p:cNvCxnSpPr/>
          <p:nvPr/>
        </p:nvCxnSpPr>
        <p:spPr>
          <a:xfrm>
            <a:off x="284673" y="2151312"/>
            <a:ext cx="8499475" cy="0"/>
          </a:xfrm>
          <a:prstGeom prst="straightConnector1">
            <a:avLst/>
          </a:prstGeom>
          <a:noFill/>
          <a:ln cap="flat" cmpd="sng" w="12700">
            <a:solidFill>
              <a:srgbClr val="005BAD"/>
            </a:solidFill>
            <a:prstDash val="solid"/>
            <a:round/>
            <a:headEnd len="med" w="med" type="none"/>
            <a:tailEnd len="med" w="med" type="none"/>
          </a:ln>
        </p:spPr>
      </p:cxnSp>
      <p:cxnSp>
        <p:nvCxnSpPr>
          <p:cNvPr id="460" name="Google Shape;460;p19"/>
          <p:cNvCxnSpPr/>
          <p:nvPr/>
        </p:nvCxnSpPr>
        <p:spPr>
          <a:xfrm>
            <a:off x="284673" y="6297862"/>
            <a:ext cx="8499475" cy="0"/>
          </a:xfrm>
          <a:prstGeom prst="straightConnector1">
            <a:avLst/>
          </a:prstGeom>
          <a:noFill/>
          <a:ln cap="flat" cmpd="sng" w="12700">
            <a:solidFill>
              <a:srgbClr val="005BAD"/>
            </a:solidFill>
            <a:prstDash val="solid"/>
            <a:round/>
            <a:headEnd len="med" w="med" type="none"/>
            <a:tailEnd len="med" w="med" type="none"/>
          </a:ln>
        </p:spPr>
      </p:cxnSp>
      <p:sp>
        <p:nvSpPr>
          <p:cNvPr id="461" name="Google Shape;461;p19"/>
          <p:cNvSpPr/>
          <p:nvPr/>
        </p:nvSpPr>
        <p:spPr>
          <a:xfrm>
            <a:off x="2001177" y="2887912"/>
            <a:ext cx="2885405"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各自の能力に応じて負担すること</a:t>
            </a:r>
            <a:endParaRPr b="0" i="0" sz="1500" u="none" cap="none" strike="noStrike">
              <a:solidFill>
                <a:schemeClr val="dk1"/>
              </a:solidFill>
              <a:latin typeface="Arial"/>
              <a:ea typeface="Arial"/>
              <a:cs typeface="Arial"/>
              <a:sym typeface="Arial"/>
            </a:endParaRPr>
          </a:p>
        </p:txBody>
      </p:sp>
      <p:sp>
        <p:nvSpPr>
          <p:cNvPr id="462" name="Google Shape;462;p19"/>
          <p:cNvSpPr/>
          <p:nvPr/>
        </p:nvSpPr>
        <p:spPr>
          <a:xfrm>
            <a:off x="651386" y="2887912"/>
            <a:ext cx="820738"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応能負担</a:t>
            </a:r>
            <a:endParaRPr b="1" i="0" sz="1800" u="none" cap="none" strike="noStrike">
              <a:solidFill>
                <a:schemeClr val="dk1"/>
              </a:solidFill>
              <a:latin typeface="Arial"/>
              <a:ea typeface="Arial"/>
              <a:cs typeface="Arial"/>
              <a:sym typeface="Arial"/>
            </a:endParaRPr>
          </a:p>
        </p:txBody>
      </p:sp>
      <p:sp>
        <p:nvSpPr>
          <p:cNvPr id="463" name="Google Shape;463;p19"/>
          <p:cNvSpPr/>
          <p:nvPr/>
        </p:nvSpPr>
        <p:spPr>
          <a:xfrm>
            <a:off x="2001177" y="3619750"/>
            <a:ext cx="4039567"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自分が受けた利益に応じたものを負担すること</a:t>
            </a:r>
            <a:endParaRPr b="0" i="0" sz="1500" u="none" cap="none" strike="noStrike">
              <a:solidFill>
                <a:schemeClr val="dk1"/>
              </a:solidFill>
              <a:latin typeface="Arial"/>
              <a:ea typeface="Arial"/>
              <a:cs typeface="Arial"/>
              <a:sym typeface="Arial"/>
            </a:endParaRPr>
          </a:p>
        </p:txBody>
      </p:sp>
      <p:sp>
        <p:nvSpPr>
          <p:cNvPr id="464" name="Google Shape;464;p19"/>
          <p:cNvSpPr/>
          <p:nvPr/>
        </p:nvSpPr>
        <p:spPr>
          <a:xfrm>
            <a:off x="651386" y="3619750"/>
            <a:ext cx="820738"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応益負担</a:t>
            </a:r>
            <a:endParaRPr b="1" i="0" sz="1800" u="none" cap="none" strike="noStrike">
              <a:solidFill>
                <a:schemeClr val="dk1"/>
              </a:solidFill>
              <a:latin typeface="Arial"/>
              <a:ea typeface="Arial"/>
              <a:cs typeface="Arial"/>
              <a:sym typeface="Arial"/>
            </a:endParaRPr>
          </a:p>
        </p:txBody>
      </p:sp>
      <p:sp>
        <p:nvSpPr>
          <p:cNvPr id="465" name="Google Shape;465;p19"/>
          <p:cNvSpPr/>
          <p:nvPr/>
        </p:nvSpPr>
        <p:spPr>
          <a:xfrm>
            <a:off x="2001177" y="4352380"/>
            <a:ext cx="5963171"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「負担能力が同じ人には、同じ負担を求めるのが公平」という考え方</a:t>
            </a:r>
            <a:endParaRPr b="0" i="0" sz="1500" u="none" cap="none" strike="noStrike">
              <a:solidFill>
                <a:schemeClr val="dk1"/>
              </a:solidFill>
              <a:latin typeface="Arial"/>
              <a:ea typeface="Arial"/>
              <a:cs typeface="Arial"/>
              <a:sym typeface="Arial"/>
            </a:endParaRPr>
          </a:p>
        </p:txBody>
      </p:sp>
      <p:sp>
        <p:nvSpPr>
          <p:cNvPr id="466" name="Google Shape;466;p19"/>
          <p:cNvSpPr/>
          <p:nvPr/>
        </p:nvSpPr>
        <p:spPr>
          <a:xfrm>
            <a:off x="551373" y="4352380"/>
            <a:ext cx="1025922"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水平的公平</a:t>
            </a:r>
            <a:endParaRPr b="1" i="0" sz="1800" u="none" cap="none" strike="noStrike">
              <a:solidFill>
                <a:schemeClr val="dk1"/>
              </a:solidFill>
              <a:latin typeface="Arial"/>
              <a:ea typeface="Arial"/>
              <a:cs typeface="Arial"/>
              <a:sym typeface="Arial"/>
            </a:endParaRPr>
          </a:p>
        </p:txBody>
      </p:sp>
      <p:sp>
        <p:nvSpPr>
          <p:cNvPr id="467" name="Google Shape;467;p19"/>
          <p:cNvSpPr/>
          <p:nvPr/>
        </p:nvSpPr>
        <p:spPr>
          <a:xfrm>
            <a:off x="2001177" y="5085012"/>
            <a:ext cx="6540252"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「負担能力が高い人には、より大きな負担を求めるのが公平」という考え方</a:t>
            </a:r>
            <a:endParaRPr b="0" i="0" sz="1500" u="none" cap="none" strike="noStrike">
              <a:solidFill>
                <a:schemeClr val="dk1"/>
              </a:solidFill>
              <a:latin typeface="Arial"/>
              <a:ea typeface="Arial"/>
              <a:cs typeface="Arial"/>
              <a:sym typeface="Arial"/>
            </a:endParaRPr>
          </a:p>
        </p:txBody>
      </p:sp>
      <p:sp>
        <p:nvSpPr>
          <p:cNvPr id="468" name="Google Shape;468;p19"/>
          <p:cNvSpPr/>
          <p:nvPr/>
        </p:nvSpPr>
        <p:spPr>
          <a:xfrm>
            <a:off x="551373" y="5085012"/>
            <a:ext cx="1025922"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垂直的公平</a:t>
            </a:r>
            <a:endParaRPr b="1" i="0" sz="1800" u="none" cap="none" strike="noStrike">
              <a:solidFill>
                <a:schemeClr val="dk1"/>
              </a:solidFill>
              <a:latin typeface="Arial"/>
              <a:ea typeface="Arial"/>
              <a:cs typeface="Arial"/>
              <a:sym typeface="Arial"/>
            </a:endParaRPr>
          </a:p>
        </p:txBody>
      </p:sp>
      <p:sp>
        <p:nvSpPr>
          <p:cNvPr id="469" name="Google Shape;469;p19"/>
          <p:cNvSpPr/>
          <p:nvPr/>
        </p:nvSpPr>
        <p:spPr>
          <a:xfrm>
            <a:off x="2001177" y="5816850"/>
            <a:ext cx="5963171" cy="2308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Noto Sans JP"/>
              <a:buNone/>
            </a:pPr>
            <a:r>
              <a:rPr b="0" i="0" lang="ja-JP" sz="1500" u="none" cap="none" strike="noStrike">
                <a:solidFill>
                  <a:srgbClr val="000000"/>
                </a:solidFill>
                <a:latin typeface="Noto Sans JP"/>
                <a:ea typeface="Noto Sans JP"/>
                <a:cs typeface="Noto Sans JP"/>
                <a:sym typeface="Noto Sans JP"/>
              </a:rPr>
              <a:t>「現役世代と将来世代の受益と負担のバランスを保つ」という考え方</a:t>
            </a:r>
            <a:endParaRPr b="0" i="0" sz="1500" u="none" cap="none" strike="noStrike">
              <a:solidFill>
                <a:schemeClr val="dk1"/>
              </a:solidFill>
              <a:latin typeface="Arial"/>
              <a:ea typeface="Arial"/>
              <a:cs typeface="Arial"/>
              <a:sym typeface="Arial"/>
            </a:endParaRPr>
          </a:p>
        </p:txBody>
      </p:sp>
      <p:sp>
        <p:nvSpPr>
          <p:cNvPr id="470" name="Google Shape;470;p19"/>
          <p:cNvSpPr/>
          <p:nvPr/>
        </p:nvSpPr>
        <p:spPr>
          <a:xfrm>
            <a:off x="451361" y="5816850"/>
            <a:ext cx="1231106" cy="24622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5BAD"/>
              </a:buClr>
              <a:buSzPts val="1600"/>
              <a:buFont typeface="Noto Sans JP"/>
              <a:buNone/>
            </a:pPr>
            <a:r>
              <a:rPr b="1" i="0" lang="ja-JP" sz="1600" u="none" cap="none" strike="noStrike">
                <a:solidFill>
                  <a:srgbClr val="005BAD"/>
                </a:solidFill>
                <a:latin typeface="Noto Sans JP"/>
                <a:ea typeface="Noto Sans JP"/>
                <a:cs typeface="Noto Sans JP"/>
                <a:sym typeface="Noto Sans JP"/>
              </a:rPr>
              <a:t>世代間の公平</a:t>
            </a:r>
            <a:endParaRPr b="1" i="0" sz="1800" u="none" cap="none" strike="noStrike">
              <a:solidFill>
                <a:schemeClr val="dk1"/>
              </a:solidFill>
              <a:latin typeface="Arial"/>
              <a:ea typeface="Arial"/>
              <a:cs typeface="Arial"/>
              <a:sym typeface="Arial"/>
            </a:endParaRPr>
          </a:p>
        </p:txBody>
      </p:sp>
      <p:grpSp>
        <p:nvGrpSpPr>
          <p:cNvPr id="471" name="Google Shape;471;p19"/>
          <p:cNvGrpSpPr/>
          <p:nvPr/>
        </p:nvGrpSpPr>
        <p:grpSpPr>
          <a:xfrm>
            <a:off x="287921" y="6410880"/>
            <a:ext cx="8532000" cy="374400"/>
            <a:chOff x="322211" y="6410880"/>
            <a:chExt cx="8532000" cy="374400"/>
          </a:xfrm>
        </p:grpSpPr>
        <p:sp>
          <p:nvSpPr>
            <p:cNvPr id="472" name="Google Shape;472;p1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473" name="Google Shape;473;p19"/>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474" name="Google Shape;474;p1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475" name="Google Shape;475;p19"/>
          <p:cNvSpPr txBox="1"/>
          <p:nvPr/>
        </p:nvSpPr>
        <p:spPr>
          <a:xfrm>
            <a:off x="332797" y="1316298"/>
            <a:ext cx="5955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rgbClr val="005BAD"/>
                </a:solidFill>
                <a:latin typeface="Noto Sans JP"/>
                <a:ea typeface="Noto Sans JP"/>
                <a:cs typeface="Noto Sans JP"/>
                <a:sym typeface="Noto Sans JP"/>
              </a:rPr>
              <a:t>税金には、みんながより公平だと思える仕組みが必要！</a:t>
            </a:r>
            <a:endParaRPr b="1"/>
          </a:p>
        </p:txBody>
      </p:sp>
      <p:sp>
        <p:nvSpPr>
          <p:cNvPr id="476" name="Google Shape;476;p1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a:p>
        </p:txBody>
      </p:sp>
      <p:sp>
        <p:nvSpPr>
          <p:cNvPr id="477" name="Google Shape;477;p19"/>
          <p:cNvSpPr txBox="1"/>
          <p:nvPr/>
        </p:nvSpPr>
        <p:spPr>
          <a:xfrm>
            <a:off x="842400" y="6485488"/>
            <a:ext cx="768356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https://www.nichizeiren.or.jp/taxaccount/education/sozei_nichizei/</a:t>
            </a:r>
            <a:r>
              <a:rPr lang="ja-JP" sz="1100">
                <a:solidFill>
                  <a:schemeClr val="dk1"/>
                </a:solidFill>
                <a:latin typeface="Arial"/>
                <a:ea typeface="Arial"/>
                <a:cs typeface="Arial"/>
                <a:sym typeface="Arial"/>
              </a:rPr>
              <a:t>  </a:t>
            </a:r>
            <a:r>
              <a:rPr lang="ja-JP" sz="1000">
                <a:solidFill>
                  <a:schemeClr val="dk1"/>
                </a:solidFill>
                <a:latin typeface="Noto Sans JP"/>
                <a:ea typeface="Noto Sans JP"/>
                <a:cs typeface="Noto Sans JP"/>
                <a:sym typeface="Noto Sans JP"/>
              </a:rPr>
              <a:t>（日本税理士会連合会HP）</a:t>
            </a:r>
            <a:endParaRPr sz="1100">
              <a:solidFill>
                <a:schemeClr val="dk1"/>
              </a:solidFill>
              <a:latin typeface="Noto Sans JP"/>
              <a:ea typeface="Noto Sans JP"/>
              <a:cs typeface="Noto Sans JP"/>
              <a:sym typeface="Noto Sans JP"/>
            </a:endParaRPr>
          </a:p>
        </p:txBody>
      </p:sp>
      <p:grpSp>
        <p:nvGrpSpPr>
          <p:cNvPr id="478" name="Google Shape;478;p19"/>
          <p:cNvGrpSpPr/>
          <p:nvPr/>
        </p:nvGrpSpPr>
        <p:grpSpPr>
          <a:xfrm>
            <a:off x="-29057" y="6108719"/>
            <a:ext cx="832606" cy="749280"/>
            <a:chOff x="-35154" y="5996310"/>
            <a:chExt cx="945432" cy="850815"/>
          </a:xfrm>
        </p:grpSpPr>
        <p:sp>
          <p:nvSpPr>
            <p:cNvPr id="479" name="Google Shape;479;p1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0" name="Google Shape;480;p1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1" name="Google Shape;481;p1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par>
                                <p:cTn fill="hold" nodeType="with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par>
                                <p:cTn fill="hold" nodeType="with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6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500"/>
                                        <p:tgtEl>
                                          <p:spTgt spid="462">
                                            <p:txEl>
                                              <p:pRg end="0" st="0"/>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Effect filter="fade" transition="in">
                                      <p:cBhvr>
                                        <p:cTn dur="600"/>
                                        <p:tgtEl>
                                          <p:spTgt spid="4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600"/>
                                        <p:tgtEl>
                                          <p:spTgt spid="4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6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6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6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20"/>
          <p:cNvGrpSpPr/>
          <p:nvPr/>
        </p:nvGrpSpPr>
        <p:grpSpPr>
          <a:xfrm>
            <a:off x="287921" y="6410880"/>
            <a:ext cx="8532000" cy="374400"/>
            <a:chOff x="322211" y="6410880"/>
            <a:chExt cx="8532000" cy="374400"/>
          </a:xfrm>
        </p:grpSpPr>
        <p:sp>
          <p:nvSpPr>
            <p:cNvPr id="488" name="Google Shape;488;p2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489" name="Google Shape;489;p20"/>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490" name="Google Shape;490;p20"/>
          <p:cNvSpPr txBox="1"/>
          <p:nvPr/>
        </p:nvSpPr>
        <p:spPr>
          <a:xfrm>
            <a:off x="85975" y="914900"/>
            <a:ext cx="9085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1400"/>
              <a:buFont typeface="Arial"/>
              <a:buNone/>
            </a:pPr>
            <a:r>
              <a:rPr b="1" lang="ja-JP" sz="1400">
                <a:solidFill>
                  <a:srgbClr val="000000"/>
                </a:solidFill>
                <a:latin typeface="Noto Sans JP"/>
                <a:ea typeface="Noto Sans JP"/>
                <a:cs typeface="Noto Sans JP"/>
                <a:sym typeface="Noto Sans JP"/>
              </a:rPr>
              <a:t>国の税金に関する法律</a:t>
            </a:r>
            <a:r>
              <a:rPr b="1" lang="ja-JP" sz="1100">
                <a:solidFill>
                  <a:srgbClr val="000000"/>
                </a:solidFill>
                <a:latin typeface="Noto Sans JP"/>
                <a:ea typeface="Noto Sans JP"/>
                <a:cs typeface="Noto Sans JP"/>
                <a:sym typeface="Noto Sans JP"/>
              </a:rPr>
              <a:t>（税負担の方法）</a:t>
            </a:r>
            <a:r>
              <a:rPr b="1" lang="ja-JP" sz="1400">
                <a:solidFill>
                  <a:srgbClr val="000000"/>
                </a:solidFill>
                <a:latin typeface="Noto Sans JP"/>
                <a:ea typeface="Noto Sans JP"/>
                <a:cs typeface="Noto Sans JP"/>
                <a:sym typeface="Noto Sans JP"/>
              </a:rPr>
              <a:t>と税金の使い道</a:t>
            </a:r>
            <a:r>
              <a:rPr b="1" lang="ja-JP" sz="1100">
                <a:solidFill>
                  <a:srgbClr val="000000"/>
                </a:solidFill>
                <a:latin typeface="Noto Sans JP"/>
                <a:ea typeface="Noto Sans JP"/>
                <a:cs typeface="Noto Sans JP"/>
                <a:sym typeface="Noto Sans JP"/>
              </a:rPr>
              <a:t>（予算）</a:t>
            </a:r>
            <a:r>
              <a:rPr b="1" lang="ja-JP" sz="1400">
                <a:solidFill>
                  <a:srgbClr val="000000"/>
                </a:solidFill>
                <a:latin typeface="Noto Sans JP"/>
                <a:ea typeface="Noto Sans JP"/>
                <a:cs typeface="Noto Sans JP"/>
                <a:sym typeface="Noto Sans JP"/>
              </a:rPr>
              <a:t>は、国民の代表者である国会議員が決めています。</a:t>
            </a:r>
            <a:endParaRPr/>
          </a:p>
        </p:txBody>
      </p:sp>
      <p:sp>
        <p:nvSpPr>
          <p:cNvPr id="491" name="Google Shape;491;p20"/>
          <p:cNvSpPr txBox="1"/>
          <p:nvPr/>
        </p:nvSpPr>
        <p:spPr>
          <a:xfrm>
            <a:off x="843890" y="6485283"/>
            <a:ext cx="671145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税の決定者：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https://www.nta.go.jp/taxes/kids/oyo/page08.htm</a:t>
            </a:r>
            <a:endParaRPr sz="1100">
              <a:solidFill>
                <a:schemeClr val="dk1"/>
              </a:solidFill>
              <a:latin typeface="Noto Sans JP"/>
              <a:ea typeface="Noto Sans JP"/>
              <a:cs typeface="Noto Sans JP"/>
              <a:sym typeface="Noto Sans JP"/>
            </a:endParaRPr>
          </a:p>
        </p:txBody>
      </p:sp>
      <p:sp>
        <p:nvSpPr>
          <p:cNvPr id="492" name="Google Shape;492;p2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493" name="Google Shape;493;p20"/>
          <p:cNvGrpSpPr/>
          <p:nvPr/>
        </p:nvGrpSpPr>
        <p:grpSpPr>
          <a:xfrm>
            <a:off x="6136099" y="1358233"/>
            <a:ext cx="2699421" cy="4250369"/>
            <a:chOff x="6265192" y="1052509"/>
            <a:chExt cx="2699421" cy="4250369"/>
          </a:xfrm>
        </p:grpSpPr>
        <p:sp>
          <p:nvSpPr>
            <p:cNvPr id="494" name="Google Shape;494;p20"/>
            <p:cNvSpPr/>
            <p:nvPr/>
          </p:nvSpPr>
          <p:spPr>
            <a:xfrm>
              <a:off x="6265192" y="1052509"/>
              <a:ext cx="2697447" cy="4250369"/>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495" name="Google Shape;495;p20"/>
            <p:cNvSpPr/>
            <p:nvPr/>
          </p:nvSpPr>
          <p:spPr>
            <a:xfrm>
              <a:off x="6267166" y="1064068"/>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都道府県・市区町村</a:t>
              </a:r>
              <a:endParaRPr b="1"/>
            </a:p>
          </p:txBody>
        </p:sp>
      </p:grpSp>
      <p:grpSp>
        <p:nvGrpSpPr>
          <p:cNvPr id="496" name="Google Shape;496;p20"/>
          <p:cNvGrpSpPr/>
          <p:nvPr/>
        </p:nvGrpSpPr>
        <p:grpSpPr>
          <a:xfrm>
            <a:off x="328341" y="1358233"/>
            <a:ext cx="2697447" cy="4224635"/>
            <a:chOff x="328341" y="1358233"/>
            <a:chExt cx="2697447" cy="4224635"/>
          </a:xfrm>
        </p:grpSpPr>
        <p:sp>
          <p:nvSpPr>
            <p:cNvPr id="497" name="Google Shape;497;p20"/>
            <p:cNvSpPr/>
            <p:nvPr/>
          </p:nvSpPr>
          <p:spPr>
            <a:xfrm>
              <a:off x="328341" y="1373398"/>
              <a:ext cx="2697447" cy="4209470"/>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498" name="Google Shape;498;p20"/>
            <p:cNvSpPr/>
            <p:nvPr/>
          </p:nvSpPr>
          <p:spPr>
            <a:xfrm>
              <a:off x="328341" y="1358233"/>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国</a:t>
              </a:r>
              <a:endParaRPr b="1"/>
            </a:p>
          </p:txBody>
        </p:sp>
      </p:grpSp>
      <p:grpSp>
        <p:nvGrpSpPr>
          <p:cNvPr id="499" name="Google Shape;499;p20"/>
          <p:cNvGrpSpPr/>
          <p:nvPr/>
        </p:nvGrpSpPr>
        <p:grpSpPr>
          <a:xfrm>
            <a:off x="658264" y="1847090"/>
            <a:ext cx="2037600" cy="1275464"/>
            <a:chOff x="658264" y="1847090"/>
            <a:chExt cx="2037600" cy="1275464"/>
          </a:xfrm>
        </p:grpSpPr>
        <p:sp>
          <p:nvSpPr>
            <p:cNvPr id="500" name="Google Shape;500;p20"/>
            <p:cNvSpPr/>
            <p:nvPr/>
          </p:nvSpPr>
          <p:spPr>
            <a:xfrm>
              <a:off x="658264" y="1847090"/>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b="1" lang="ja-JP" sz="1200">
                  <a:solidFill>
                    <a:schemeClr val="lt1"/>
                  </a:solidFill>
                  <a:latin typeface="Noto Sans JP"/>
                  <a:ea typeface="Noto Sans JP"/>
                  <a:cs typeface="Noto Sans JP"/>
                  <a:sym typeface="Noto Sans JP"/>
                </a:rPr>
                <a:t>内　閣</a:t>
              </a:r>
              <a:endParaRPr b="1"/>
            </a:p>
          </p:txBody>
        </p:sp>
        <p:pic>
          <p:nvPicPr>
            <p:cNvPr descr="建物, 障子, ウィンドウ, 時計 が含まれている画像&#10;&#10;自動的に生成された説明" id="501" name="Google Shape;501;p20"/>
            <p:cNvPicPr preferRelativeResize="0"/>
            <p:nvPr/>
          </p:nvPicPr>
          <p:blipFill rotWithShape="1">
            <a:blip r:embed="rId4">
              <a:alphaModFix/>
            </a:blip>
            <a:srcRect b="0" l="0" r="0" t="0"/>
            <a:stretch/>
          </p:blipFill>
          <p:spPr>
            <a:xfrm>
              <a:off x="992621" y="2147788"/>
              <a:ext cx="1333388" cy="974766"/>
            </a:xfrm>
            <a:prstGeom prst="rect">
              <a:avLst/>
            </a:prstGeom>
            <a:noFill/>
            <a:ln>
              <a:noFill/>
            </a:ln>
          </p:spPr>
        </p:pic>
      </p:grpSp>
      <p:sp>
        <p:nvSpPr>
          <p:cNvPr id="502" name="Google Shape;502;p20"/>
          <p:cNvSpPr/>
          <p:nvPr/>
        </p:nvSpPr>
        <p:spPr>
          <a:xfrm flipH="1">
            <a:off x="3090505" y="3655354"/>
            <a:ext cx="1196161"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nvGrpSpPr>
          <p:cNvPr id="503" name="Google Shape;503;p20"/>
          <p:cNvGrpSpPr/>
          <p:nvPr/>
        </p:nvGrpSpPr>
        <p:grpSpPr>
          <a:xfrm>
            <a:off x="6466951" y="1847090"/>
            <a:ext cx="2035742" cy="1245954"/>
            <a:chOff x="6466951" y="1847090"/>
            <a:chExt cx="2035742" cy="1245954"/>
          </a:xfrm>
        </p:grpSpPr>
        <p:sp>
          <p:nvSpPr>
            <p:cNvPr id="504" name="Google Shape;504;p20"/>
            <p:cNvSpPr/>
            <p:nvPr/>
          </p:nvSpPr>
          <p:spPr>
            <a:xfrm>
              <a:off x="6466951" y="1847090"/>
              <a:ext cx="2035742" cy="217276"/>
            </a:xfrm>
            <a:prstGeom prst="roundRect">
              <a:avLst>
                <a:gd fmla="val 50000" name="adj"/>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100"/>
                <a:buFont typeface="Noto Sans JP"/>
                <a:buNone/>
              </a:pPr>
              <a:r>
                <a:rPr b="1" lang="ja-JP" sz="1100">
                  <a:solidFill>
                    <a:schemeClr val="lt1"/>
                  </a:solidFill>
                  <a:latin typeface="Noto Sans JP"/>
                  <a:ea typeface="Noto Sans JP"/>
                  <a:cs typeface="Noto Sans JP"/>
                  <a:sym typeface="Noto Sans JP"/>
                </a:rPr>
                <a:t>都道府県知事・市区町村長</a:t>
              </a:r>
              <a:endParaRPr b="1" i="0" sz="1100" u="none" cap="none" strike="noStrike">
                <a:solidFill>
                  <a:schemeClr val="lt1"/>
                </a:solidFill>
                <a:latin typeface="Noto Sans JP"/>
                <a:ea typeface="Noto Sans JP"/>
                <a:cs typeface="Noto Sans JP"/>
                <a:sym typeface="Noto Sans JP"/>
              </a:endParaRPr>
            </a:p>
          </p:txBody>
        </p:sp>
        <p:pic>
          <p:nvPicPr>
            <p:cNvPr id="505" name="Google Shape;505;p20"/>
            <p:cNvPicPr preferRelativeResize="0"/>
            <p:nvPr/>
          </p:nvPicPr>
          <p:blipFill rotWithShape="1">
            <a:blip r:embed="rId5">
              <a:alphaModFix/>
            </a:blip>
            <a:srcRect b="0" l="0" r="0" t="0"/>
            <a:stretch/>
          </p:blipFill>
          <p:spPr>
            <a:xfrm>
              <a:off x="6677461" y="2164738"/>
              <a:ext cx="1676109" cy="928306"/>
            </a:xfrm>
            <a:prstGeom prst="rect">
              <a:avLst/>
            </a:prstGeom>
            <a:noFill/>
            <a:ln>
              <a:noFill/>
            </a:ln>
          </p:spPr>
        </p:pic>
      </p:grpSp>
      <p:sp>
        <p:nvSpPr>
          <p:cNvPr id="506" name="Google Shape;506;p20"/>
          <p:cNvSpPr/>
          <p:nvPr/>
        </p:nvSpPr>
        <p:spPr>
          <a:xfrm rot="10800000">
            <a:off x="1363045" y="5257872"/>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507" name="Google Shape;507;p20"/>
          <p:cNvSpPr txBox="1"/>
          <p:nvPr/>
        </p:nvSpPr>
        <p:spPr>
          <a:xfrm>
            <a:off x="1125471" y="3201573"/>
            <a:ext cx="1107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6BA42C"/>
                </a:solidFill>
                <a:latin typeface="Noto Sans JP"/>
                <a:ea typeface="Noto Sans JP"/>
                <a:cs typeface="Noto Sans JP"/>
                <a:sym typeface="Noto Sans JP"/>
              </a:rPr>
              <a:t>予算案の提出</a:t>
            </a:r>
            <a:endParaRPr b="1" sz="1200">
              <a:solidFill>
                <a:srgbClr val="6BA42C"/>
              </a:solidFill>
              <a:latin typeface="Noto Sans JP"/>
              <a:ea typeface="Noto Sans JP"/>
              <a:cs typeface="Noto Sans JP"/>
              <a:sym typeface="Noto Sans JP"/>
            </a:endParaRPr>
          </a:p>
        </p:txBody>
      </p:sp>
      <p:sp>
        <p:nvSpPr>
          <p:cNvPr id="508" name="Google Shape;508;p20"/>
          <p:cNvSpPr/>
          <p:nvPr/>
        </p:nvSpPr>
        <p:spPr>
          <a:xfrm>
            <a:off x="4849049" y="2190065"/>
            <a:ext cx="1269165" cy="2786748"/>
          </a:xfrm>
          <a:prstGeom prst="bentArrow">
            <a:avLst>
              <a:gd fmla="val 13557" name="adj1"/>
              <a:gd fmla="val 13199" name="adj2"/>
              <a:gd fmla="val 19573" name="adj3"/>
              <a:gd fmla="val 17833"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nvGrpSpPr>
          <p:cNvPr id="509" name="Google Shape;509;p20"/>
          <p:cNvGrpSpPr/>
          <p:nvPr/>
        </p:nvGrpSpPr>
        <p:grpSpPr>
          <a:xfrm>
            <a:off x="328341" y="5578914"/>
            <a:ext cx="2844485" cy="637215"/>
            <a:chOff x="274551" y="5671510"/>
            <a:chExt cx="2844485" cy="637215"/>
          </a:xfrm>
        </p:grpSpPr>
        <p:sp>
          <p:nvSpPr>
            <p:cNvPr id="510" name="Google Shape;510;p2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11" name="Google Shape;511;p2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p>
          </p:txBody>
        </p:sp>
        <p:sp>
          <p:nvSpPr>
            <p:cNvPr id="512" name="Google Shape;512;p20"/>
            <p:cNvSpPr txBox="1"/>
            <p:nvPr/>
          </p:nvSpPr>
          <p:spPr>
            <a:xfrm>
              <a:off x="318269" y="5981062"/>
              <a:ext cx="2800767"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国会の話し合いで予算が決まります。</a:t>
              </a:r>
              <a:endParaRPr sz="1200">
                <a:solidFill>
                  <a:schemeClr val="dk1"/>
                </a:solidFill>
                <a:latin typeface="Noto Sans JP"/>
                <a:ea typeface="Noto Sans JP"/>
                <a:cs typeface="Noto Sans JP"/>
                <a:sym typeface="Noto Sans JP"/>
              </a:endParaRPr>
            </a:p>
          </p:txBody>
        </p:sp>
      </p:grpSp>
      <p:grpSp>
        <p:nvGrpSpPr>
          <p:cNvPr id="513" name="Google Shape;513;p20"/>
          <p:cNvGrpSpPr/>
          <p:nvPr/>
        </p:nvGrpSpPr>
        <p:grpSpPr>
          <a:xfrm>
            <a:off x="6129715" y="5578914"/>
            <a:ext cx="2800767" cy="637215"/>
            <a:chOff x="6258808" y="5671510"/>
            <a:chExt cx="2800767" cy="637215"/>
          </a:xfrm>
        </p:grpSpPr>
        <p:sp>
          <p:nvSpPr>
            <p:cNvPr id="514" name="Google Shape;514;p2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515" name="Google Shape;515;p2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1400">
                  <a:solidFill>
                    <a:schemeClr val="lt1"/>
                  </a:solidFill>
                  <a:latin typeface="Noto Sans JP"/>
                  <a:ea typeface="Noto Sans JP"/>
                  <a:cs typeface="Noto Sans JP"/>
                  <a:sym typeface="Noto Sans JP"/>
                </a:rPr>
                <a:t>議決</a:t>
              </a:r>
              <a:endParaRPr b="1"/>
            </a:p>
          </p:txBody>
        </p:sp>
        <p:sp>
          <p:nvSpPr>
            <p:cNvPr id="516" name="Google Shape;516;p20"/>
            <p:cNvSpPr txBox="1"/>
            <p:nvPr/>
          </p:nvSpPr>
          <p:spPr>
            <a:xfrm>
              <a:off x="6258808" y="5981062"/>
              <a:ext cx="2800767"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議会の話し合いで予算が決まります。</a:t>
              </a:r>
              <a:endParaRPr sz="1200">
                <a:solidFill>
                  <a:schemeClr val="dk1"/>
                </a:solidFill>
                <a:latin typeface="Noto Sans JP"/>
                <a:ea typeface="Noto Sans JP"/>
                <a:cs typeface="Noto Sans JP"/>
                <a:sym typeface="Noto Sans JP"/>
              </a:endParaRPr>
            </a:p>
          </p:txBody>
        </p:sp>
      </p:grpSp>
      <p:grpSp>
        <p:nvGrpSpPr>
          <p:cNvPr id="517" name="Google Shape;517;p20"/>
          <p:cNvGrpSpPr/>
          <p:nvPr/>
        </p:nvGrpSpPr>
        <p:grpSpPr>
          <a:xfrm>
            <a:off x="3111614" y="3004534"/>
            <a:ext cx="1223412" cy="637948"/>
            <a:chOff x="3051223" y="3743701"/>
            <a:chExt cx="1223412" cy="637948"/>
          </a:xfrm>
        </p:grpSpPr>
        <p:sp>
          <p:nvSpPr>
            <p:cNvPr id="518" name="Google Shape;518;p20"/>
            <p:cNvSpPr txBox="1"/>
            <p:nvPr/>
          </p:nvSpPr>
          <p:spPr>
            <a:xfrm>
              <a:off x="3377434" y="3743701"/>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Noto Sans JP"/>
                  <a:ea typeface="Noto Sans JP"/>
                  <a:cs typeface="Noto Sans JP"/>
                  <a:sym typeface="Noto Sans JP"/>
                </a:rPr>
                <a:t>選挙</a:t>
              </a:r>
              <a:endParaRPr sz="1400">
                <a:solidFill>
                  <a:srgbClr val="DB920F"/>
                </a:solidFill>
                <a:latin typeface="Noto Sans JP"/>
                <a:ea typeface="Noto Sans JP"/>
                <a:cs typeface="Noto Sans JP"/>
                <a:sym typeface="Noto Sans JP"/>
              </a:endParaRPr>
            </a:p>
          </p:txBody>
        </p:sp>
        <p:sp>
          <p:nvSpPr>
            <p:cNvPr id="519" name="Google Shape;519;p20"/>
            <p:cNvSpPr txBox="1"/>
            <p:nvPr/>
          </p:nvSpPr>
          <p:spPr>
            <a:xfrm>
              <a:off x="3051223" y="3996672"/>
              <a:ext cx="1223412" cy="38497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国会議員を選びます</a:t>
              </a:r>
              <a:endParaRPr sz="900">
                <a:solidFill>
                  <a:schemeClr val="dk1"/>
                </a:solidFill>
                <a:latin typeface="Noto Sans JP"/>
                <a:ea typeface="Noto Sans JP"/>
                <a:cs typeface="Noto Sans JP"/>
                <a:sym typeface="Noto Sans JP"/>
              </a:endParaRPr>
            </a:p>
          </p:txBody>
        </p:sp>
      </p:grpSp>
      <p:grpSp>
        <p:nvGrpSpPr>
          <p:cNvPr id="520" name="Google Shape;520;p20"/>
          <p:cNvGrpSpPr/>
          <p:nvPr/>
        </p:nvGrpSpPr>
        <p:grpSpPr>
          <a:xfrm>
            <a:off x="5023103" y="3950360"/>
            <a:ext cx="1107996" cy="938728"/>
            <a:chOff x="5189574" y="3749095"/>
            <a:chExt cx="1107996" cy="938728"/>
          </a:xfrm>
        </p:grpSpPr>
        <p:sp>
          <p:nvSpPr>
            <p:cNvPr id="521" name="Google Shape;521;p20"/>
            <p:cNvSpPr txBox="1"/>
            <p:nvPr/>
          </p:nvSpPr>
          <p:spPr>
            <a:xfrm>
              <a:off x="5421485" y="3749095"/>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Noto Sans JP"/>
                  <a:ea typeface="Noto Sans JP"/>
                  <a:cs typeface="Noto Sans JP"/>
                  <a:sym typeface="Noto Sans JP"/>
                </a:rPr>
                <a:t>選挙</a:t>
              </a:r>
              <a:endParaRPr sz="1400">
                <a:solidFill>
                  <a:srgbClr val="DB920F"/>
                </a:solidFill>
                <a:latin typeface="Noto Sans JP"/>
                <a:ea typeface="Noto Sans JP"/>
                <a:cs typeface="Noto Sans JP"/>
                <a:sym typeface="Noto Sans JP"/>
              </a:endParaRPr>
            </a:p>
          </p:txBody>
        </p:sp>
        <p:sp>
          <p:nvSpPr>
            <p:cNvPr id="522" name="Google Shape;522;p20"/>
            <p:cNvSpPr txBox="1"/>
            <p:nvPr/>
          </p:nvSpPr>
          <p:spPr>
            <a:xfrm>
              <a:off x="5189574" y="3996672"/>
              <a:ext cx="1107996" cy="69115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市区町村議会</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議員を選びます</a:t>
              </a:r>
              <a:endParaRPr sz="900">
                <a:solidFill>
                  <a:schemeClr val="dk1"/>
                </a:solidFill>
                <a:latin typeface="Noto Sans JP"/>
                <a:ea typeface="Noto Sans JP"/>
                <a:cs typeface="Noto Sans JP"/>
                <a:sym typeface="Noto Sans JP"/>
              </a:endParaRPr>
            </a:p>
          </p:txBody>
        </p:sp>
      </p:grpSp>
      <p:grpSp>
        <p:nvGrpSpPr>
          <p:cNvPr id="523" name="Google Shape;523;p20"/>
          <p:cNvGrpSpPr/>
          <p:nvPr/>
        </p:nvGrpSpPr>
        <p:grpSpPr>
          <a:xfrm>
            <a:off x="5023103" y="2530582"/>
            <a:ext cx="1107996" cy="943594"/>
            <a:chOff x="5189574" y="2180717"/>
            <a:chExt cx="1107996" cy="943594"/>
          </a:xfrm>
        </p:grpSpPr>
        <p:sp>
          <p:nvSpPr>
            <p:cNvPr id="524" name="Google Shape;524;p20"/>
            <p:cNvSpPr txBox="1"/>
            <p:nvPr/>
          </p:nvSpPr>
          <p:spPr>
            <a:xfrm>
              <a:off x="5426090" y="2180717"/>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Noto Sans JP"/>
                  <a:ea typeface="Noto Sans JP"/>
                  <a:cs typeface="Noto Sans JP"/>
                  <a:sym typeface="Noto Sans JP"/>
                </a:rPr>
                <a:t>選挙</a:t>
              </a:r>
              <a:endParaRPr sz="1400">
                <a:solidFill>
                  <a:srgbClr val="DB920F"/>
                </a:solidFill>
                <a:latin typeface="Noto Sans JP"/>
                <a:ea typeface="Noto Sans JP"/>
                <a:cs typeface="Noto Sans JP"/>
                <a:sym typeface="Noto Sans JP"/>
              </a:endParaRPr>
            </a:p>
          </p:txBody>
        </p:sp>
        <p:sp>
          <p:nvSpPr>
            <p:cNvPr id="525" name="Google Shape;525;p20"/>
            <p:cNvSpPr txBox="1"/>
            <p:nvPr/>
          </p:nvSpPr>
          <p:spPr>
            <a:xfrm>
              <a:off x="5189574" y="2433160"/>
              <a:ext cx="1107996" cy="69115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住民の代表である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都道府県知事・</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市区町村長</a:t>
              </a:r>
              <a:endParaRPr sz="9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900">
                  <a:solidFill>
                    <a:schemeClr val="dk1"/>
                  </a:solidFill>
                  <a:latin typeface="Noto Sans JP"/>
                  <a:ea typeface="Noto Sans JP"/>
                  <a:cs typeface="Noto Sans JP"/>
                  <a:sym typeface="Noto Sans JP"/>
                </a:rPr>
                <a:t>を選びます</a:t>
              </a:r>
              <a:endParaRPr sz="900">
                <a:solidFill>
                  <a:schemeClr val="dk1"/>
                </a:solidFill>
                <a:latin typeface="Noto Sans JP"/>
                <a:ea typeface="Noto Sans JP"/>
                <a:cs typeface="Noto Sans JP"/>
                <a:sym typeface="Noto Sans JP"/>
              </a:endParaRPr>
            </a:p>
          </p:txBody>
        </p:sp>
      </p:grpSp>
      <p:sp>
        <p:nvSpPr>
          <p:cNvPr id="526" name="Google Shape;526;p20"/>
          <p:cNvSpPr txBox="1"/>
          <p:nvPr/>
        </p:nvSpPr>
        <p:spPr>
          <a:xfrm>
            <a:off x="3325304" y="1743780"/>
            <a:ext cx="796033" cy="5076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Noto Sans JP"/>
                <a:ea typeface="Noto Sans JP"/>
                <a:cs typeface="Noto Sans JP"/>
                <a:sym typeface="Noto Sans JP"/>
              </a:rPr>
              <a:t>税金</a:t>
            </a:r>
            <a:endParaRPr sz="1400">
              <a:solidFill>
                <a:srgbClr val="6BA42C"/>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6BA42C"/>
                </a:solidFill>
                <a:latin typeface="Noto Sans JP"/>
                <a:ea typeface="Noto Sans JP"/>
                <a:cs typeface="Noto Sans JP"/>
                <a:sym typeface="Noto Sans JP"/>
              </a:rPr>
              <a:t>（国税）</a:t>
            </a:r>
            <a:endParaRPr sz="1200">
              <a:solidFill>
                <a:srgbClr val="6BA42C"/>
              </a:solidFill>
              <a:latin typeface="Noto Sans JP"/>
              <a:ea typeface="Noto Sans JP"/>
              <a:cs typeface="Noto Sans JP"/>
              <a:sym typeface="Noto Sans JP"/>
            </a:endParaRPr>
          </a:p>
        </p:txBody>
      </p:sp>
      <p:sp>
        <p:nvSpPr>
          <p:cNvPr id="527" name="Google Shape;527;p20"/>
          <p:cNvSpPr txBox="1"/>
          <p:nvPr/>
        </p:nvSpPr>
        <p:spPr>
          <a:xfrm>
            <a:off x="5086795" y="1743780"/>
            <a:ext cx="980613"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1F7EA9"/>
                </a:solidFill>
                <a:latin typeface="Noto Sans JP"/>
                <a:ea typeface="Noto Sans JP"/>
                <a:cs typeface="Noto Sans JP"/>
                <a:sym typeface="Noto Sans JP"/>
              </a:rPr>
              <a:t>税金</a:t>
            </a:r>
            <a:endParaRPr sz="1400">
              <a:solidFill>
                <a:srgbClr val="1F7EA9"/>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1F7EA9"/>
                </a:solidFill>
                <a:latin typeface="Noto Sans JP"/>
                <a:ea typeface="Noto Sans JP"/>
                <a:cs typeface="Noto Sans JP"/>
                <a:sym typeface="Noto Sans JP"/>
              </a:rPr>
              <a:t>（地方税）</a:t>
            </a:r>
            <a:endParaRPr sz="1200">
              <a:solidFill>
                <a:srgbClr val="1F7EA9"/>
              </a:solidFill>
              <a:latin typeface="Noto Sans JP"/>
              <a:ea typeface="Noto Sans JP"/>
              <a:cs typeface="Noto Sans JP"/>
              <a:sym typeface="Noto Sans JP"/>
            </a:endParaRPr>
          </a:p>
        </p:txBody>
      </p:sp>
      <p:sp>
        <p:nvSpPr>
          <p:cNvPr id="528" name="Google Shape;528;p20"/>
          <p:cNvSpPr/>
          <p:nvPr/>
        </p:nvSpPr>
        <p:spPr>
          <a:xfrm rot="10800000">
            <a:off x="1363045" y="3451346"/>
            <a:ext cx="628038" cy="204009"/>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nvGrpSpPr>
          <p:cNvPr id="529" name="Google Shape;529;p20"/>
          <p:cNvGrpSpPr/>
          <p:nvPr/>
        </p:nvGrpSpPr>
        <p:grpSpPr>
          <a:xfrm>
            <a:off x="6232922" y="3715330"/>
            <a:ext cx="2599637" cy="1512077"/>
            <a:chOff x="6232922" y="3715330"/>
            <a:chExt cx="2599637" cy="1512077"/>
          </a:xfrm>
        </p:grpSpPr>
        <p:sp>
          <p:nvSpPr>
            <p:cNvPr id="530" name="Google Shape;530;p20"/>
            <p:cNvSpPr/>
            <p:nvPr/>
          </p:nvSpPr>
          <p:spPr>
            <a:xfrm>
              <a:off x="6471852" y="3715330"/>
              <a:ext cx="2035742" cy="217276"/>
            </a:xfrm>
            <a:prstGeom prst="roundRect">
              <a:avLst>
                <a:gd fmla="val 50000" name="adj"/>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1100"/>
                <a:buFont typeface="Noto Sans JP"/>
                <a:buNone/>
              </a:pPr>
              <a:r>
                <a:rPr b="1" lang="ja-JP" sz="1100">
                  <a:solidFill>
                    <a:schemeClr val="lt1"/>
                  </a:solidFill>
                  <a:latin typeface="Noto Sans JP"/>
                  <a:ea typeface="Noto Sans JP"/>
                  <a:cs typeface="Noto Sans JP"/>
                  <a:sym typeface="Noto Sans JP"/>
                </a:rPr>
                <a:t>都道府県・市区町村の議会</a:t>
              </a:r>
              <a:endParaRPr b="1" i="0" sz="1100" u="none" cap="none" strike="noStrike">
                <a:solidFill>
                  <a:schemeClr val="lt1"/>
                </a:solidFill>
                <a:latin typeface="Noto Sans JP"/>
                <a:ea typeface="Noto Sans JP"/>
                <a:cs typeface="Noto Sans JP"/>
                <a:sym typeface="Noto Sans JP"/>
              </a:endParaRPr>
            </a:p>
          </p:txBody>
        </p:sp>
        <p:pic>
          <p:nvPicPr>
            <p:cNvPr id="531" name="Google Shape;531;p20"/>
            <p:cNvPicPr preferRelativeResize="0"/>
            <p:nvPr/>
          </p:nvPicPr>
          <p:blipFill rotWithShape="1">
            <a:blip r:embed="rId6">
              <a:alphaModFix/>
            </a:blip>
            <a:srcRect b="0" l="0" r="0" t="0"/>
            <a:stretch/>
          </p:blipFill>
          <p:spPr>
            <a:xfrm>
              <a:off x="6232922" y="4014778"/>
              <a:ext cx="2599637" cy="1212629"/>
            </a:xfrm>
            <a:prstGeom prst="rect">
              <a:avLst/>
            </a:prstGeom>
            <a:noFill/>
            <a:ln>
              <a:noFill/>
            </a:ln>
          </p:spPr>
        </p:pic>
      </p:grpSp>
      <p:grpSp>
        <p:nvGrpSpPr>
          <p:cNvPr id="532" name="Google Shape;532;p20"/>
          <p:cNvGrpSpPr/>
          <p:nvPr/>
        </p:nvGrpSpPr>
        <p:grpSpPr>
          <a:xfrm>
            <a:off x="659193" y="3715330"/>
            <a:ext cx="2035742" cy="1506300"/>
            <a:chOff x="659193" y="3715330"/>
            <a:chExt cx="2035742" cy="1506300"/>
          </a:xfrm>
        </p:grpSpPr>
        <p:sp>
          <p:nvSpPr>
            <p:cNvPr id="533" name="Google Shape;533;p20"/>
            <p:cNvSpPr/>
            <p:nvPr/>
          </p:nvSpPr>
          <p:spPr>
            <a:xfrm>
              <a:off x="659193" y="371533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Noto Sans JP"/>
                <a:buNone/>
              </a:pPr>
              <a:r>
                <a:rPr b="1" i="0" lang="ja-JP" sz="1200" u="none" cap="none" strike="noStrike">
                  <a:solidFill>
                    <a:schemeClr val="lt1"/>
                  </a:solidFill>
                  <a:latin typeface="Noto Sans JP"/>
                  <a:ea typeface="Noto Sans JP"/>
                  <a:cs typeface="Noto Sans JP"/>
                  <a:sym typeface="Noto Sans JP"/>
                </a:rPr>
                <a:t>国会</a:t>
              </a:r>
              <a:endParaRPr b="1"/>
            </a:p>
          </p:txBody>
        </p:sp>
        <p:pic>
          <p:nvPicPr>
            <p:cNvPr id="534" name="Google Shape;534;p20"/>
            <p:cNvPicPr preferRelativeResize="0"/>
            <p:nvPr/>
          </p:nvPicPr>
          <p:blipFill rotWithShape="1">
            <a:blip r:embed="rId7">
              <a:alphaModFix/>
            </a:blip>
            <a:srcRect b="0" l="0" r="0" t="0"/>
            <a:stretch/>
          </p:blipFill>
          <p:spPr>
            <a:xfrm>
              <a:off x="766485" y="4014778"/>
              <a:ext cx="1821158" cy="1206852"/>
            </a:xfrm>
            <a:prstGeom prst="rect">
              <a:avLst/>
            </a:prstGeom>
            <a:noFill/>
            <a:ln>
              <a:noFill/>
            </a:ln>
          </p:spPr>
        </p:pic>
      </p:grpSp>
      <p:grpSp>
        <p:nvGrpSpPr>
          <p:cNvPr id="535" name="Google Shape;535;p20"/>
          <p:cNvGrpSpPr/>
          <p:nvPr/>
        </p:nvGrpSpPr>
        <p:grpSpPr>
          <a:xfrm>
            <a:off x="6931254" y="3201573"/>
            <a:ext cx="1107900" cy="453782"/>
            <a:chOff x="6931254" y="3201573"/>
            <a:chExt cx="1107900" cy="453782"/>
          </a:xfrm>
        </p:grpSpPr>
        <p:sp>
          <p:nvSpPr>
            <p:cNvPr id="536" name="Google Shape;536;p20"/>
            <p:cNvSpPr txBox="1"/>
            <p:nvPr/>
          </p:nvSpPr>
          <p:spPr>
            <a:xfrm>
              <a:off x="6931254" y="3201573"/>
              <a:ext cx="1107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ja-JP" sz="1200">
                  <a:solidFill>
                    <a:srgbClr val="1F7EA9"/>
                  </a:solidFill>
                  <a:latin typeface="Noto Sans JP"/>
                  <a:ea typeface="Noto Sans JP"/>
                  <a:cs typeface="Noto Sans JP"/>
                  <a:sym typeface="Noto Sans JP"/>
                </a:rPr>
                <a:t>予算案の提出</a:t>
              </a:r>
              <a:endParaRPr b="1" sz="1200">
                <a:solidFill>
                  <a:srgbClr val="1F7EA9"/>
                </a:solidFill>
                <a:latin typeface="Noto Sans JP"/>
                <a:ea typeface="Noto Sans JP"/>
                <a:cs typeface="Noto Sans JP"/>
                <a:sym typeface="Noto Sans JP"/>
              </a:endParaRPr>
            </a:p>
          </p:txBody>
        </p:sp>
        <p:sp>
          <p:nvSpPr>
            <p:cNvPr id="537" name="Google Shape;537;p20"/>
            <p:cNvSpPr/>
            <p:nvPr/>
          </p:nvSpPr>
          <p:spPr>
            <a:xfrm rot="10800000">
              <a:off x="7159044" y="3451346"/>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sp>
        <p:nvSpPr>
          <p:cNvPr id="538" name="Google Shape;538;p20"/>
          <p:cNvSpPr/>
          <p:nvPr/>
        </p:nvSpPr>
        <p:spPr>
          <a:xfrm rot="10800000">
            <a:off x="7218721" y="5257872"/>
            <a:ext cx="628038" cy="204009"/>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539" name="Google Shape;539;p20"/>
          <p:cNvSpPr/>
          <p:nvPr/>
        </p:nvSpPr>
        <p:spPr>
          <a:xfrm>
            <a:off x="4597273" y="1416426"/>
            <a:ext cx="1543726" cy="3571442"/>
          </a:xfrm>
          <a:prstGeom prst="bentArrow">
            <a:avLst>
              <a:gd fmla="val 11677" name="adj1"/>
              <a:gd fmla="val 11675" name="adj2"/>
              <a:gd fmla="val 16276"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Noto Sans JP"/>
              <a:ea typeface="Noto Sans JP"/>
              <a:cs typeface="Noto Sans JP"/>
              <a:sym typeface="Noto Sans JP"/>
            </a:endParaRPr>
          </a:p>
        </p:txBody>
      </p:sp>
      <p:sp>
        <p:nvSpPr>
          <p:cNvPr id="540" name="Google Shape;540;p20"/>
          <p:cNvSpPr/>
          <p:nvPr/>
        </p:nvSpPr>
        <p:spPr>
          <a:xfrm flipH="1">
            <a:off x="3043321" y="1416426"/>
            <a:ext cx="1503406" cy="3571442"/>
          </a:xfrm>
          <a:prstGeom prst="bentArrow">
            <a:avLst>
              <a:gd fmla="val 12609" name="adj1"/>
              <a:gd fmla="val 12377" name="adj2"/>
              <a:gd fmla="val 14932" name="adj3"/>
              <a:gd fmla="val 1760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Noto Sans JP"/>
              <a:ea typeface="Noto Sans JP"/>
              <a:cs typeface="Noto Sans JP"/>
              <a:sym typeface="Noto Sans JP"/>
            </a:endParaRPr>
          </a:p>
        </p:txBody>
      </p:sp>
      <p:sp>
        <p:nvSpPr>
          <p:cNvPr id="541" name="Google Shape;541;p20"/>
          <p:cNvSpPr/>
          <p:nvPr/>
        </p:nvSpPr>
        <p:spPr>
          <a:xfrm>
            <a:off x="4852330" y="3655354"/>
            <a:ext cx="1271006" cy="1332513"/>
          </a:xfrm>
          <a:prstGeom prst="bentArrow">
            <a:avLst>
              <a:gd fmla="val 12284" name="adj1"/>
              <a:gd fmla="val 12419" name="adj2"/>
              <a:gd fmla="val 16066"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nvGrpSpPr>
          <p:cNvPr id="542" name="Google Shape;542;p20"/>
          <p:cNvGrpSpPr/>
          <p:nvPr/>
        </p:nvGrpSpPr>
        <p:grpSpPr>
          <a:xfrm>
            <a:off x="3344844" y="4771999"/>
            <a:ext cx="2454300" cy="1453508"/>
            <a:chOff x="3344844" y="4762571"/>
            <a:chExt cx="2454300" cy="1453508"/>
          </a:xfrm>
        </p:grpSpPr>
        <p:pic>
          <p:nvPicPr>
            <p:cNvPr id="543" name="Google Shape;543;p20"/>
            <p:cNvPicPr preferRelativeResize="0"/>
            <p:nvPr/>
          </p:nvPicPr>
          <p:blipFill rotWithShape="1">
            <a:blip r:embed="rId8">
              <a:alphaModFix/>
            </a:blip>
            <a:srcRect b="0" l="0" r="0" t="0"/>
            <a:stretch/>
          </p:blipFill>
          <p:spPr>
            <a:xfrm>
              <a:off x="3693230" y="4762571"/>
              <a:ext cx="1757540" cy="1210660"/>
            </a:xfrm>
            <a:prstGeom prst="rect">
              <a:avLst/>
            </a:prstGeom>
            <a:noFill/>
            <a:ln>
              <a:noFill/>
            </a:ln>
          </p:spPr>
        </p:pic>
        <p:sp>
          <p:nvSpPr>
            <p:cNvPr id="544" name="Google Shape;544;p20"/>
            <p:cNvSpPr/>
            <p:nvPr/>
          </p:nvSpPr>
          <p:spPr>
            <a:xfrm>
              <a:off x="3344844" y="5954179"/>
              <a:ext cx="2454300" cy="26190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150"/>
                <a:buFont typeface="Noto Sans JP"/>
                <a:buNone/>
              </a:pPr>
              <a:r>
                <a:rPr lang="ja-JP" sz="1150">
                  <a:solidFill>
                    <a:schemeClr val="lt1"/>
                  </a:solidFill>
                  <a:latin typeface="Noto Sans JP"/>
                  <a:ea typeface="Noto Sans JP"/>
                  <a:cs typeface="Noto Sans JP"/>
                  <a:sym typeface="Noto Sans JP"/>
                </a:rPr>
                <a:t>国　民</a:t>
              </a:r>
              <a:endParaRPr i="0" sz="1150" u="none" cap="none" strike="noStrike">
                <a:solidFill>
                  <a:schemeClr val="lt1"/>
                </a:solidFill>
                <a:latin typeface="Noto Sans JP"/>
                <a:ea typeface="Noto Sans JP"/>
                <a:cs typeface="Noto Sans JP"/>
                <a:sym typeface="Noto Sans JP"/>
              </a:endParaRPr>
            </a:p>
          </p:txBody>
        </p:sp>
      </p:grpSp>
      <p:sp>
        <p:nvSpPr>
          <p:cNvPr id="545" name="Google Shape;545;p2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a:p>
        </p:txBody>
      </p:sp>
      <p:grpSp>
        <p:nvGrpSpPr>
          <p:cNvPr id="546" name="Google Shape;546;p20"/>
          <p:cNvGrpSpPr/>
          <p:nvPr/>
        </p:nvGrpSpPr>
        <p:grpSpPr>
          <a:xfrm>
            <a:off x="-29057" y="6108719"/>
            <a:ext cx="832606" cy="749280"/>
            <a:chOff x="-35154" y="5996310"/>
            <a:chExt cx="945432" cy="850815"/>
          </a:xfrm>
        </p:grpSpPr>
        <p:sp>
          <p:nvSpPr>
            <p:cNvPr id="547" name="Google Shape;547;p2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8" name="Google Shape;548;p2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9" name="Google Shape;549;p2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6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5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par>
                                <p:cTn fill="hold" nodeType="with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500"/>
                                        <p:tgtEl>
                                          <p:spTgt spid="502"/>
                                        </p:tgtEl>
                                      </p:cBhvr>
                                    </p:animEffect>
                                  </p:childTnLst>
                                </p:cTn>
                              </p:par>
                              <p:par>
                                <p:cTn fill="hold" nodeType="with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500"/>
                                        <p:tgtEl>
                                          <p:spTgt spid="5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1"/>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556" name="Google Shape;556;p21"/>
          <p:cNvSpPr txBox="1"/>
          <p:nvPr/>
        </p:nvSpPr>
        <p:spPr>
          <a:xfrm>
            <a:off x="340205" y="2438019"/>
            <a:ext cx="8479945" cy="3691319"/>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2024年度（令和６年度）予算の国の一般会計歳出</a:t>
            </a:r>
            <a:r>
              <a:rPr lang="ja-JP" sz="2000">
                <a:solidFill>
                  <a:srgbClr val="005BAD"/>
                </a:solidFill>
                <a:latin typeface="Noto Sans JP"/>
                <a:ea typeface="Noto Sans JP"/>
                <a:cs typeface="Noto Sans JP"/>
                <a:sym typeface="Noto Sans JP"/>
              </a:rPr>
              <a:t>112.6兆円</a:t>
            </a:r>
            <a:r>
              <a:rPr lang="ja-JP" sz="1700">
                <a:solidFill>
                  <a:schemeClr val="dk1"/>
                </a:solidFill>
                <a:latin typeface="Noto Sans JP"/>
                <a:ea typeface="Noto Sans JP"/>
                <a:cs typeface="Noto Sans JP"/>
                <a:sym typeface="Noto Sans JP"/>
              </a:rPr>
              <a:t>は、主に、</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600"/>
              </a:spcBef>
              <a:spcAft>
                <a:spcPts val="0"/>
              </a:spcAft>
              <a:buNone/>
            </a:pPr>
            <a:r>
              <a:rPr lang="ja-JP" sz="2000">
                <a:solidFill>
                  <a:srgbClr val="005BAD"/>
                </a:solidFill>
                <a:latin typeface="Noto Sans JP"/>
                <a:ea typeface="Noto Sans JP"/>
                <a:cs typeface="Noto Sans JP"/>
                <a:sym typeface="Noto Sans JP"/>
              </a:rPr>
              <a:t>①社会保障、②国債費、③地方交付税交付金等に使われており、</a:t>
            </a:r>
            <a:endParaRPr sz="2000">
              <a:solidFill>
                <a:srgbClr val="005BAD"/>
              </a:solidFill>
              <a:latin typeface="Noto Sans JP"/>
              <a:ea typeface="Noto Sans JP"/>
              <a:cs typeface="Noto Sans JP"/>
              <a:sym typeface="Noto Sans JP"/>
            </a:endParaRPr>
          </a:p>
          <a:p>
            <a:pPr indent="265113" lvl="0" marL="0" marR="0" rtl="0" algn="l">
              <a:lnSpc>
                <a:spcPct val="110000"/>
              </a:lnSpc>
              <a:spcBef>
                <a:spcPts val="600"/>
              </a:spcBef>
              <a:spcAft>
                <a:spcPts val="0"/>
              </a:spcAft>
              <a:buNone/>
            </a:pPr>
            <a:r>
              <a:rPr lang="ja-JP" sz="2000">
                <a:solidFill>
                  <a:srgbClr val="005BAD"/>
                </a:solidFill>
                <a:latin typeface="Noto Sans JP"/>
                <a:ea typeface="Noto Sans JP"/>
                <a:cs typeface="Noto Sans JP"/>
                <a:sym typeface="Noto Sans JP"/>
              </a:rPr>
              <a:t>これらで約3/4</a:t>
            </a:r>
            <a:r>
              <a:rPr lang="ja-JP" sz="1700">
                <a:solidFill>
                  <a:schemeClr val="dk1"/>
                </a:solidFill>
                <a:latin typeface="Noto Sans JP"/>
                <a:ea typeface="Noto Sans JP"/>
                <a:cs typeface="Noto Sans JP"/>
                <a:sym typeface="Noto Sans JP"/>
              </a:rPr>
              <a:t>を占めています。</a:t>
            </a:r>
            <a:endParaRPr/>
          </a:p>
          <a:p>
            <a:pPr indent="-252000" lvl="0" marL="252000" marR="0" rtl="0" algn="l">
              <a:lnSpc>
                <a:spcPct val="110000"/>
              </a:lnSpc>
              <a:spcBef>
                <a:spcPts val="180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2024年度（令和６年度）予算の国の一般会計歳入</a:t>
            </a:r>
            <a:r>
              <a:rPr lang="ja-JP" sz="1800">
                <a:solidFill>
                  <a:srgbClr val="005BAD"/>
                </a:solidFill>
                <a:latin typeface="Noto Sans JP"/>
                <a:ea typeface="Noto Sans JP"/>
                <a:cs typeface="Noto Sans JP"/>
                <a:sym typeface="Noto Sans JP"/>
              </a:rPr>
              <a:t>112.6兆円は、</a:t>
            </a:r>
            <a:endParaRPr sz="1800">
              <a:solidFill>
                <a:srgbClr val="005BAD"/>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1800">
                <a:solidFill>
                  <a:srgbClr val="005BAD"/>
                </a:solidFill>
                <a:latin typeface="Noto Sans JP"/>
                <a:ea typeface="Noto Sans JP"/>
                <a:cs typeface="Noto Sans JP"/>
                <a:sym typeface="Noto Sans JP"/>
              </a:rPr>
              <a:t>税収等と公債金（借金）で構成</a:t>
            </a:r>
            <a:r>
              <a:rPr lang="ja-JP" sz="1700">
                <a:solidFill>
                  <a:schemeClr val="dk1"/>
                </a:solidFill>
                <a:latin typeface="Noto Sans JP"/>
                <a:ea typeface="Noto Sans JP"/>
                <a:cs typeface="Noto Sans JP"/>
                <a:sym typeface="Noto Sans JP"/>
              </a:rPr>
              <a:t>されています。</a:t>
            </a:r>
            <a:endParaRPr/>
          </a:p>
          <a:p>
            <a:pPr indent="-252000" lvl="0" marL="252000" marR="0" rtl="0" algn="l">
              <a:lnSpc>
                <a:spcPct val="110000"/>
              </a:lnSpc>
              <a:spcBef>
                <a:spcPts val="180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現在、</a:t>
            </a:r>
            <a:r>
              <a:rPr lang="ja-JP" sz="1800">
                <a:solidFill>
                  <a:srgbClr val="005BAD"/>
                </a:solidFill>
                <a:latin typeface="Noto Sans JP"/>
                <a:ea typeface="Noto Sans JP"/>
                <a:cs typeface="Noto Sans JP"/>
                <a:sym typeface="Noto Sans JP"/>
              </a:rPr>
              <a:t>税収等では歳出全体の約2/3しか賄えておらず、</a:t>
            </a:r>
            <a:endParaRPr sz="1800">
              <a:solidFill>
                <a:srgbClr val="005BAD"/>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1800">
                <a:solidFill>
                  <a:srgbClr val="005BAD"/>
                </a:solidFill>
                <a:latin typeface="Noto Sans JP"/>
                <a:ea typeface="Noto Sans JP"/>
                <a:cs typeface="Noto Sans JP"/>
                <a:sym typeface="Noto Sans JP"/>
              </a:rPr>
              <a:t>残りの約1/3は公債金（借金）に依存</a:t>
            </a:r>
            <a:r>
              <a:rPr lang="ja-JP" sz="1700">
                <a:solidFill>
                  <a:schemeClr val="dk1"/>
                </a:solidFill>
                <a:latin typeface="Noto Sans JP"/>
                <a:ea typeface="Noto Sans JP"/>
                <a:cs typeface="Noto Sans JP"/>
                <a:sym typeface="Noto Sans JP"/>
              </a:rPr>
              <a:t>しています。</a:t>
            </a:r>
            <a:endParaRPr sz="1700">
              <a:solidFill>
                <a:schemeClr val="dk1"/>
              </a:solidFill>
              <a:latin typeface="Noto Sans JP"/>
              <a:ea typeface="Noto Sans JP"/>
              <a:cs typeface="Noto Sans JP"/>
              <a:sym typeface="Noto Sans JP"/>
            </a:endParaRPr>
          </a:p>
          <a:p>
            <a:pPr indent="14288" lvl="0" marL="250825"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この借金の返済には将来世代の税収等が充てられることになるため、</a:t>
            </a:r>
            <a:endParaRPr sz="1700">
              <a:solidFill>
                <a:schemeClr val="dk1"/>
              </a:solidFill>
              <a:latin typeface="Noto Sans JP"/>
              <a:ea typeface="Noto Sans JP"/>
              <a:cs typeface="Noto Sans JP"/>
              <a:sym typeface="Noto Sans JP"/>
            </a:endParaRPr>
          </a:p>
          <a:p>
            <a:pPr indent="14288" lvl="0" marL="250825"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将来世代へ負担を先送りしています。</a:t>
            </a:r>
            <a:endParaRPr/>
          </a:p>
        </p:txBody>
      </p:sp>
      <p:sp>
        <p:nvSpPr>
          <p:cNvPr id="557" name="Google Shape;557;p2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58" name="Google Shape;558;p2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a:p>
        </p:txBody>
      </p:sp>
      <p:sp>
        <p:nvSpPr>
          <p:cNvPr id="559" name="Google Shape;559;p21"/>
          <p:cNvSpPr txBox="1"/>
          <p:nvPr/>
        </p:nvSpPr>
        <p:spPr>
          <a:xfrm>
            <a:off x="400377" y="1176025"/>
            <a:ext cx="7200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Noto Sans JP"/>
                <a:ea typeface="Noto Sans JP"/>
                <a:cs typeface="Noto Sans JP"/>
                <a:sym typeface="Noto Sans JP"/>
              </a:rPr>
              <a:t>1年間に得た国の収入を「歳入」、支出を「歳出」といい、</a:t>
            </a:r>
            <a:endParaRPr/>
          </a:p>
          <a:p>
            <a:pPr indent="0" lvl="0" marL="0" marR="0" rtl="0" algn="l">
              <a:spcBef>
                <a:spcPts val="0"/>
              </a:spcBef>
              <a:spcAft>
                <a:spcPts val="0"/>
              </a:spcAft>
              <a:buNone/>
            </a:pPr>
            <a:r>
              <a:rPr lang="ja-JP" sz="1800">
                <a:solidFill>
                  <a:schemeClr val="dk1"/>
                </a:solidFill>
                <a:latin typeface="Noto Sans JP"/>
                <a:ea typeface="Noto Sans JP"/>
                <a:cs typeface="Noto Sans JP"/>
                <a:sym typeface="Noto Sans JP"/>
              </a:rPr>
              <a:t>国や地方公共団体が行う経済活動を「財政」といいます。</a:t>
            </a:r>
            <a:endParaRPr/>
          </a:p>
        </p:txBody>
      </p:sp>
      <p:pic>
        <p:nvPicPr>
          <p:cNvPr id="560" name="Google Shape;560;p21"/>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500"/>
                                        <p:tgtEl>
                                          <p:spTgt spid="5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6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6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2"/>
          <p:cNvSpPr txBox="1"/>
          <p:nvPr/>
        </p:nvSpPr>
        <p:spPr>
          <a:xfrm>
            <a:off x="3166499" y="6292175"/>
            <a:ext cx="5977500" cy="123000"/>
          </a:xfrm>
          <a:prstGeom prst="rect">
            <a:avLst/>
          </a:prstGeom>
          <a:noFill/>
          <a:ln>
            <a:noFill/>
          </a:ln>
        </p:spPr>
        <p:txBody>
          <a:bodyPr anchorCtr="0" anchor="ctr"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Noto Sans JP"/>
                <a:ea typeface="Noto Sans JP"/>
                <a:cs typeface="Noto Sans JP"/>
                <a:sym typeface="Noto Sans JP"/>
              </a:rPr>
              <a:t>※歳出の「その他」には、原油価格・物価高騰対策及び賃上げ促進環境整備対応予備費（0.9%（1.0兆円））が含まれる。</a:t>
            </a:r>
            <a:endParaRPr sz="800">
              <a:solidFill>
                <a:srgbClr val="000000"/>
              </a:solidFill>
              <a:latin typeface="Noto Sans JP"/>
              <a:ea typeface="Noto Sans JP"/>
              <a:cs typeface="Noto Sans JP"/>
              <a:sym typeface="Noto Sans JP"/>
            </a:endParaRPr>
          </a:p>
        </p:txBody>
      </p:sp>
      <p:sp>
        <p:nvSpPr>
          <p:cNvPr id="567" name="Google Shape;567;p2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568" name="Google Shape;568;p2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国の財政をみてみよう①</a:t>
            </a:r>
            <a:endParaRPr/>
          </a:p>
        </p:txBody>
      </p:sp>
      <p:grpSp>
        <p:nvGrpSpPr>
          <p:cNvPr id="569" name="Google Shape;569;p22"/>
          <p:cNvGrpSpPr/>
          <p:nvPr/>
        </p:nvGrpSpPr>
        <p:grpSpPr>
          <a:xfrm>
            <a:off x="4549773" y="1714561"/>
            <a:ext cx="4708800" cy="4112591"/>
            <a:chOff x="4549773" y="1714561"/>
            <a:chExt cx="4708800" cy="4112591"/>
          </a:xfrm>
        </p:grpSpPr>
        <p:pic>
          <p:nvPicPr>
            <p:cNvPr id="570" name="Google Shape;570;p22"/>
            <p:cNvPicPr preferRelativeResize="0"/>
            <p:nvPr/>
          </p:nvPicPr>
          <p:blipFill>
            <a:blip r:embed="rId3">
              <a:alphaModFix/>
            </a:blip>
            <a:stretch>
              <a:fillRect/>
            </a:stretch>
          </p:blipFill>
          <p:spPr>
            <a:xfrm>
              <a:off x="4549773" y="1725234"/>
              <a:ext cx="4708800" cy="3830888"/>
            </a:xfrm>
            <a:prstGeom prst="rect">
              <a:avLst/>
            </a:prstGeom>
            <a:noFill/>
            <a:ln>
              <a:noFill/>
            </a:ln>
          </p:spPr>
        </p:pic>
        <p:sp>
          <p:nvSpPr>
            <p:cNvPr id="571" name="Google Shape;571;p22"/>
            <p:cNvSpPr txBox="1"/>
            <p:nvPr/>
          </p:nvSpPr>
          <p:spPr>
            <a:xfrm>
              <a:off x="7589462" y="2956595"/>
              <a:ext cx="986700" cy="337200"/>
            </a:xfrm>
            <a:prstGeom prst="rect">
              <a:avLst/>
            </a:prstGeom>
            <a:noFill/>
            <a:ln>
              <a:noFill/>
            </a:ln>
          </p:spPr>
          <p:txBody>
            <a:bodyPr anchorCtr="0" anchor="t" bIns="0" lIns="0" spcFirstLastPara="1" rIns="0" wrap="square" tIns="0">
              <a:spAutoFit/>
            </a:bodyPr>
            <a:lstStyle/>
            <a:p>
              <a:pPr indent="0" lvl="0" marL="0" marR="39859" rtl="0" algn="ctr">
                <a:lnSpc>
                  <a:spcPct val="108571"/>
                </a:lnSpc>
                <a:spcBef>
                  <a:spcPts val="0"/>
                </a:spcBef>
                <a:spcAft>
                  <a:spcPts val="0"/>
                </a:spcAft>
                <a:buNone/>
              </a:pPr>
              <a:r>
                <a:rPr lang="ja-JP" sz="1050">
                  <a:solidFill>
                    <a:schemeClr val="dk1"/>
                  </a:solidFill>
                  <a:latin typeface="Noto Sans JP"/>
                  <a:ea typeface="Noto Sans JP"/>
                  <a:cs typeface="Noto Sans JP"/>
                  <a:sym typeface="Noto Sans JP"/>
                </a:rPr>
                <a:t>33.5％</a:t>
              </a:r>
              <a:endParaRPr/>
            </a:p>
            <a:p>
              <a:pPr indent="0" lvl="0" marL="0" marR="39859" rtl="0" algn="ctr">
                <a:lnSpc>
                  <a:spcPct val="108571"/>
                </a:lnSpc>
                <a:spcBef>
                  <a:spcPts val="0"/>
                </a:spcBef>
                <a:spcAft>
                  <a:spcPts val="0"/>
                </a:spcAft>
                <a:buNone/>
              </a:pPr>
              <a:r>
                <a:rPr lang="ja-JP" sz="1050">
                  <a:solidFill>
                    <a:schemeClr val="dk1"/>
                  </a:solidFill>
                  <a:latin typeface="Noto Sans JP"/>
                  <a:ea typeface="Noto Sans JP"/>
                  <a:cs typeface="Noto Sans JP"/>
                  <a:sym typeface="Noto Sans JP"/>
                </a:rPr>
                <a:t>（37.7兆円）</a:t>
              </a:r>
              <a:endParaRPr/>
            </a:p>
          </p:txBody>
        </p:sp>
        <p:sp>
          <p:nvSpPr>
            <p:cNvPr id="572" name="Google Shape;572;p22"/>
            <p:cNvSpPr txBox="1"/>
            <p:nvPr/>
          </p:nvSpPr>
          <p:spPr>
            <a:xfrm>
              <a:off x="7036755" y="4825173"/>
              <a:ext cx="820500" cy="315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chemeClr val="dk1"/>
                  </a:solidFill>
                  <a:latin typeface="Noto Sans JP"/>
                  <a:ea typeface="Noto Sans JP"/>
                  <a:cs typeface="Noto Sans JP"/>
                  <a:sym typeface="Noto Sans JP"/>
                </a:rPr>
                <a:t>15.8％</a:t>
              </a:r>
              <a:endParaRPr/>
            </a:p>
            <a:p>
              <a:pPr indent="0" lvl="0" marL="0" marR="0" rtl="0" algn="ctr">
                <a:spcBef>
                  <a:spcPts val="55"/>
                </a:spcBef>
                <a:spcAft>
                  <a:spcPts val="0"/>
                </a:spcAft>
                <a:buNone/>
              </a:pPr>
              <a:r>
                <a:rPr lang="ja-JP" sz="1000">
                  <a:solidFill>
                    <a:schemeClr val="dk1"/>
                  </a:solidFill>
                  <a:latin typeface="Noto Sans JP"/>
                  <a:ea typeface="Noto Sans JP"/>
                  <a:cs typeface="Noto Sans JP"/>
                  <a:sym typeface="Noto Sans JP"/>
                </a:rPr>
                <a:t>（17.8兆円）</a:t>
              </a:r>
              <a:endParaRPr/>
            </a:p>
          </p:txBody>
        </p:sp>
        <p:sp>
          <p:nvSpPr>
            <p:cNvPr id="573" name="Google Shape;573;p22"/>
            <p:cNvSpPr txBox="1"/>
            <p:nvPr/>
          </p:nvSpPr>
          <p:spPr>
            <a:xfrm>
              <a:off x="5315752" y="5281752"/>
              <a:ext cx="718500" cy="545400"/>
            </a:xfrm>
            <a:prstGeom prst="rect">
              <a:avLst/>
            </a:prstGeom>
            <a:noFill/>
            <a:ln>
              <a:noFill/>
            </a:ln>
          </p:spPr>
          <p:txBody>
            <a:bodyPr anchorCtr="0" anchor="t" bIns="0" lIns="0" spcFirstLastPara="1" rIns="0" wrap="square" tIns="0">
              <a:spAutoFit/>
            </a:bodyPr>
            <a:lstStyle/>
            <a:p>
              <a:pPr indent="0" lvl="0" marL="11723" marR="0" rtl="0" algn="ctr">
                <a:lnSpc>
                  <a:spcPct val="120000"/>
                </a:lnSpc>
                <a:spcBef>
                  <a:spcPts val="0"/>
                </a:spcBef>
                <a:spcAft>
                  <a:spcPts val="0"/>
                </a:spcAft>
                <a:buNone/>
              </a:pPr>
              <a:r>
                <a:rPr lang="ja-JP" sz="1300">
                  <a:solidFill>
                    <a:srgbClr val="231916"/>
                  </a:solidFill>
                  <a:latin typeface="Noto Sans JP"/>
                  <a:ea typeface="Noto Sans JP"/>
                  <a:cs typeface="Noto Sans JP"/>
                  <a:sym typeface="Noto Sans JP"/>
                </a:rPr>
                <a:t>公共事業</a:t>
              </a:r>
              <a:endParaRPr sz="1300">
                <a:solidFill>
                  <a:srgbClr val="000000"/>
                </a:solidFill>
                <a:latin typeface="Noto Sans JP"/>
                <a:ea typeface="Noto Sans JP"/>
                <a:cs typeface="Noto Sans JP"/>
                <a:sym typeface="Noto Sans JP"/>
              </a:endParaRPr>
            </a:p>
            <a:p>
              <a:pPr indent="0" lvl="0" marL="11723" marR="0" rtl="0" algn="ctr">
                <a:lnSpc>
                  <a:spcPct val="99200"/>
                </a:lnSpc>
                <a:spcBef>
                  <a:spcPts val="0"/>
                </a:spcBef>
                <a:spcAft>
                  <a:spcPts val="0"/>
                </a:spcAft>
                <a:buNone/>
              </a:pPr>
              <a:r>
                <a:rPr lang="ja-JP" sz="1000">
                  <a:solidFill>
                    <a:srgbClr val="231916"/>
                  </a:solidFill>
                  <a:latin typeface="Noto Sans JP"/>
                  <a:ea typeface="Noto Sans JP"/>
                  <a:cs typeface="Noto Sans JP"/>
                  <a:sym typeface="Noto Sans JP"/>
                </a:rPr>
                <a:t>5.4％</a:t>
              </a:r>
              <a:endParaRPr/>
            </a:p>
            <a:p>
              <a:pPr indent="0" lvl="0" marL="11723" marR="0" rtl="0" algn="ctr">
                <a:lnSpc>
                  <a:spcPct val="99200"/>
                </a:lnSpc>
                <a:spcBef>
                  <a:spcPts val="0"/>
                </a:spcBef>
                <a:spcAft>
                  <a:spcPts val="0"/>
                </a:spcAft>
                <a:buNone/>
              </a:pPr>
              <a:r>
                <a:rPr lang="ja-JP" sz="1000">
                  <a:solidFill>
                    <a:srgbClr val="231916"/>
                  </a:solidFill>
                  <a:latin typeface="Noto Sans JP"/>
                  <a:ea typeface="Noto Sans JP"/>
                  <a:cs typeface="Noto Sans JP"/>
                  <a:sym typeface="Noto Sans JP"/>
                </a:rPr>
                <a:t>（6.1兆円）</a:t>
              </a:r>
              <a:endParaRPr/>
            </a:p>
          </p:txBody>
        </p:sp>
        <p:sp>
          <p:nvSpPr>
            <p:cNvPr id="574" name="Google Shape;574;p22"/>
            <p:cNvSpPr txBox="1"/>
            <p:nvPr/>
          </p:nvSpPr>
          <p:spPr>
            <a:xfrm>
              <a:off x="4599702" y="4576597"/>
              <a:ext cx="762300" cy="732000"/>
            </a:xfrm>
            <a:prstGeom prst="rect">
              <a:avLst/>
            </a:prstGeom>
            <a:noFill/>
            <a:ln>
              <a:noFill/>
            </a:ln>
          </p:spPr>
          <p:txBody>
            <a:bodyPr anchorCtr="0" anchor="t" bIns="0" lIns="0" spcFirstLastPara="1" rIns="0" wrap="square" tIns="0">
              <a:spAutoFit/>
            </a:bodyPr>
            <a:lstStyle/>
            <a:p>
              <a:pPr indent="0" lvl="0" marL="11723" marR="4689" rtl="0" algn="ctr">
                <a:lnSpc>
                  <a:spcPct val="102000"/>
                </a:lnSpc>
                <a:spcBef>
                  <a:spcPts val="0"/>
                </a:spcBef>
                <a:spcAft>
                  <a:spcPts val="0"/>
                </a:spcAft>
                <a:buNone/>
              </a:pPr>
              <a:r>
                <a:rPr lang="ja-JP" sz="1300">
                  <a:solidFill>
                    <a:srgbClr val="231916"/>
                  </a:solidFill>
                  <a:latin typeface="Noto Sans JP"/>
                  <a:ea typeface="Noto Sans JP"/>
                  <a:cs typeface="Noto Sans JP"/>
                  <a:sym typeface="Noto Sans JP"/>
                </a:rPr>
                <a:t>文教及び</a:t>
              </a:r>
              <a:endParaRPr sz="1300">
                <a:solidFill>
                  <a:srgbClr val="231916"/>
                </a:solidFill>
                <a:latin typeface="Noto Sans JP"/>
                <a:ea typeface="Noto Sans JP"/>
                <a:cs typeface="Noto Sans JP"/>
                <a:sym typeface="Noto Sans JP"/>
              </a:endParaRPr>
            </a:p>
            <a:p>
              <a:pPr indent="0" lvl="0" marL="11723" marR="4689" rtl="0" algn="ctr">
                <a:lnSpc>
                  <a:spcPct val="102000"/>
                </a:lnSpc>
                <a:spcBef>
                  <a:spcPts val="0"/>
                </a:spcBef>
                <a:spcAft>
                  <a:spcPts val="0"/>
                </a:spcAft>
                <a:buNone/>
              </a:pPr>
              <a:r>
                <a:rPr lang="ja-JP" sz="1300">
                  <a:solidFill>
                    <a:srgbClr val="231916"/>
                  </a:solidFill>
                  <a:latin typeface="Noto Sans JP"/>
                  <a:ea typeface="Noto Sans JP"/>
                  <a:cs typeface="Noto Sans JP"/>
                  <a:sym typeface="Noto Sans JP"/>
                </a:rPr>
                <a:t>科学振興</a:t>
              </a:r>
              <a:endParaRPr sz="1300">
                <a:solidFill>
                  <a:srgbClr val="231916"/>
                </a:solidFill>
                <a:latin typeface="Noto Sans JP"/>
                <a:ea typeface="Noto Sans JP"/>
                <a:cs typeface="Noto Sans JP"/>
                <a:sym typeface="Noto Sans JP"/>
              </a:endParaRPr>
            </a:p>
            <a:p>
              <a:pPr indent="0" lvl="0" marL="11723" marR="4689" rtl="0" algn="ctr">
                <a:lnSpc>
                  <a:spcPct val="102000"/>
                </a:lnSpc>
                <a:spcBef>
                  <a:spcPts val="100"/>
                </a:spcBef>
                <a:spcAft>
                  <a:spcPts val="0"/>
                </a:spcAft>
                <a:buNone/>
              </a:pPr>
              <a:r>
                <a:rPr lang="ja-JP" sz="1000">
                  <a:solidFill>
                    <a:srgbClr val="231916"/>
                  </a:solidFill>
                  <a:latin typeface="Noto Sans JP"/>
                  <a:ea typeface="Noto Sans JP"/>
                  <a:cs typeface="Noto Sans JP"/>
                  <a:sym typeface="Noto Sans JP"/>
                </a:rPr>
                <a:t>4.9％</a:t>
              </a:r>
              <a:endParaRPr/>
            </a:p>
            <a:p>
              <a:pPr indent="0" lvl="0" marL="11723" marR="4689" rtl="0" algn="ctr">
                <a:lnSpc>
                  <a:spcPct val="102000"/>
                </a:lnSpc>
                <a:spcBef>
                  <a:spcPts val="0"/>
                </a:spcBef>
                <a:spcAft>
                  <a:spcPts val="0"/>
                </a:spcAft>
                <a:buNone/>
              </a:pPr>
              <a:r>
                <a:rPr lang="ja-JP" sz="1000">
                  <a:solidFill>
                    <a:srgbClr val="231916"/>
                  </a:solidFill>
                  <a:latin typeface="Noto Sans JP"/>
                  <a:ea typeface="Noto Sans JP"/>
                  <a:cs typeface="Noto Sans JP"/>
                  <a:sym typeface="Noto Sans JP"/>
                </a:rPr>
                <a:t>（5.5兆円）</a:t>
              </a:r>
              <a:endParaRPr/>
            </a:p>
          </p:txBody>
        </p:sp>
        <p:sp>
          <p:nvSpPr>
            <p:cNvPr id="575" name="Google Shape;575;p22"/>
            <p:cNvSpPr/>
            <p:nvPr/>
          </p:nvSpPr>
          <p:spPr>
            <a:xfrm rot="-10380158">
              <a:off x="5183566" y="1912290"/>
              <a:ext cx="3457452" cy="3453842"/>
            </a:xfrm>
            <a:prstGeom prst="pie">
              <a:avLst>
                <a:gd fmla="val 21439389" name="adj1"/>
                <a:gd fmla="val 15659774" name="adj2"/>
              </a:avLst>
            </a:prstGeom>
            <a:noFill/>
            <a:ln cap="flat" cmpd="sng" w="38100">
              <a:solidFill>
                <a:srgbClr val="00366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62">
                <a:solidFill>
                  <a:srgbClr val="000000"/>
                </a:solidFill>
                <a:latin typeface="Noto Sans JP"/>
                <a:ea typeface="Noto Sans JP"/>
                <a:cs typeface="Noto Sans JP"/>
                <a:sym typeface="Noto Sans JP"/>
              </a:endParaRPr>
            </a:p>
          </p:txBody>
        </p:sp>
        <p:sp>
          <p:nvSpPr>
            <p:cNvPr id="576" name="Google Shape;576;p22"/>
            <p:cNvSpPr txBox="1"/>
            <p:nvPr/>
          </p:nvSpPr>
          <p:spPr>
            <a:xfrm>
              <a:off x="5257997" y="3656332"/>
              <a:ext cx="750300" cy="488700"/>
            </a:xfrm>
            <a:prstGeom prst="rect">
              <a:avLst/>
            </a:prstGeom>
            <a:noFill/>
            <a:ln>
              <a:noFill/>
            </a:ln>
          </p:spPr>
          <p:txBody>
            <a:bodyPr anchorCtr="0" anchor="t" bIns="0" lIns="0" spcFirstLastPara="1" rIns="0" wrap="square" tIns="0">
              <a:spAutoFit/>
            </a:bodyPr>
            <a:lstStyle/>
            <a:p>
              <a:pPr indent="0" lvl="0" marL="11723" marR="0" rtl="0" algn="ctr">
                <a:lnSpc>
                  <a:spcPct val="110000"/>
                </a:lnSpc>
                <a:spcBef>
                  <a:spcPts val="0"/>
                </a:spcBef>
                <a:spcAft>
                  <a:spcPts val="0"/>
                </a:spcAft>
                <a:buNone/>
              </a:pPr>
              <a:r>
                <a:rPr lang="ja-JP" sz="1300">
                  <a:solidFill>
                    <a:srgbClr val="231916"/>
                  </a:solidFill>
                  <a:latin typeface="Noto Sans JP"/>
                  <a:ea typeface="Noto Sans JP"/>
                  <a:cs typeface="Noto Sans JP"/>
                  <a:sym typeface="Noto Sans JP"/>
                </a:rPr>
                <a:t>その他</a:t>
              </a:r>
              <a:endParaRPr sz="1300">
                <a:solidFill>
                  <a:srgbClr val="000000"/>
                </a:solidFill>
                <a:latin typeface="Noto Sans JP"/>
                <a:ea typeface="Noto Sans JP"/>
                <a:cs typeface="Noto Sans JP"/>
                <a:sym typeface="Noto Sans JP"/>
              </a:endParaRPr>
            </a:p>
            <a:p>
              <a:pPr indent="0" lvl="0" marL="11723" marR="0" rtl="0" algn="ctr">
                <a:lnSpc>
                  <a:spcPct val="110000"/>
                </a:lnSpc>
                <a:spcBef>
                  <a:spcPts val="0"/>
                </a:spcBef>
                <a:spcAft>
                  <a:spcPts val="0"/>
                </a:spcAft>
                <a:buNone/>
              </a:pPr>
              <a:r>
                <a:rPr lang="ja-JP" sz="831">
                  <a:solidFill>
                    <a:srgbClr val="231916"/>
                  </a:solidFill>
                  <a:latin typeface="Noto Sans JP"/>
                  <a:ea typeface="Noto Sans JP"/>
                  <a:cs typeface="Noto Sans JP"/>
                  <a:sym typeface="Noto Sans JP"/>
                </a:rPr>
                <a:t>9.4％</a:t>
              </a:r>
              <a:endParaRPr/>
            </a:p>
            <a:p>
              <a:pPr indent="0" lvl="0" marL="11723" marR="0" rtl="0" algn="ctr">
                <a:lnSpc>
                  <a:spcPct val="110000"/>
                </a:lnSpc>
                <a:spcBef>
                  <a:spcPts val="0"/>
                </a:spcBef>
                <a:spcAft>
                  <a:spcPts val="0"/>
                </a:spcAft>
                <a:buNone/>
              </a:pPr>
              <a:r>
                <a:rPr lang="ja-JP" sz="831">
                  <a:solidFill>
                    <a:srgbClr val="231916"/>
                  </a:solidFill>
                  <a:latin typeface="Noto Sans JP"/>
                  <a:ea typeface="Noto Sans JP"/>
                  <a:cs typeface="Noto Sans JP"/>
                  <a:sym typeface="Noto Sans JP"/>
                </a:rPr>
                <a:t>（10.6兆円）</a:t>
              </a:r>
              <a:endParaRPr sz="831">
                <a:solidFill>
                  <a:srgbClr val="000000"/>
                </a:solidFill>
                <a:latin typeface="Noto Sans JP"/>
                <a:ea typeface="Noto Sans JP"/>
                <a:cs typeface="Noto Sans JP"/>
                <a:sym typeface="Noto Sans JP"/>
              </a:endParaRPr>
            </a:p>
          </p:txBody>
        </p:sp>
        <p:sp>
          <p:nvSpPr>
            <p:cNvPr id="577" name="Google Shape;577;p22"/>
            <p:cNvSpPr txBox="1"/>
            <p:nvPr/>
          </p:nvSpPr>
          <p:spPr>
            <a:xfrm>
              <a:off x="5524136" y="2156195"/>
              <a:ext cx="1534200" cy="585000"/>
            </a:xfrm>
            <a:prstGeom prst="rect">
              <a:avLst/>
            </a:prstGeom>
            <a:noFill/>
            <a:ln>
              <a:noFill/>
            </a:ln>
          </p:spPr>
          <p:txBody>
            <a:bodyPr anchorCtr="0" anchor="t" bIns="0" lIns="0" spcFirstLastPara="1" rIns="0" wrap="square" tIns="0">
              <a:spAutoFit/>
            </a:bodyPr>
            <a:lstStyle/>
            <a:p>
              <a:pPr indent="0" lvl="0" marL="22861" marR="0" rtl="0" algn="ctr">
                <a:spcBef>
                  <a:spcPts val="0"/>
                </a:spcBef>
                <a:spcAft>
                  <a:spcPts val="0"/>
                </a:spcAft>
                <a:buNone/>
              </a:pPr>
              <a:r>
                <a:rPr lang="ja-JP" sz="1400">
                  <a:solidFill>
                    <a:schemeClr val="dk1"/>
                  </a:solidFill>
                  <a:latin typeface="Noto Sans JP"/>
                  <a:ea typeface="Noto Sans JP"/>
                  <a:cs typeface="Noto Sans JP"/>
                  <a:sym typeface="Noto Sans JP"/>
                </a:rPr>
                <a:t>国債費</a:t>
              </a:r>
              <a:endParaRPr sz="1400">
                <a:solidFill>
                  <a:schemeClr val="dk1"/>
                </a:solidFill>
                <a:latin typeface="Noto Sans JP"/>
                <a:ea typeface="Noto Sans JP"/>
                <a:cs typeface="Noto Sans JP"/>
                <a:sym typeface="Noto Sans JP"/>
              </a:endParaRPr>
            </a:p>
            <a:p>
              <a:pPr indent="0" lvl="0" marL="22861" marR="0" rtl="0" algn="ctr">
                <a:spcBef>
                  <a:spcPts val="0"/>
                </a:spcBef>
                <a:spcAft>
                  <a:spcPts val="0"/>
                </a:spcAft>
                <a:buNone/>
              </a:pPr>
              <a:r>
                <a:rPr lang="ja-JP" sz="1200">
                  <a:solidFill>
                    <a:schemeClr val="dk1"/>
                  </a:solidFill>
                  <a:latin typeface="Noto Sans JP"/>
                  <a:ea typeface="Noto Sans JP"/>
                  <a:cs typeface="Noto Sans JP"/>
                  <a:sym typeface="Noto Sans JP"/>
                </a:rPr>
                <a:t>（過去の借金の</a:t>
              </a:r>
              <a:endParaRPr sz="1200">
                <a:solidFill>
                  <a:schemeClr val="dk1"/>
                </a:solidFill>
                <a:latin typeface="Noto Sans JP"/>
                <a:ea typeface="Noto Sans JP"/>
                <a:cs typeface="Noto Sans JP"/>
                <a:sym typeface="Noto Sans JP"/>
              </a:endParaRPr>
            </a:p>
            <a:p>
              <a:pPr indent="0" lvl="0" marL="22861" marR="0" rtl="0" algn="ctr">
                <a:spcBef>
                  <a:spcPts val="0"/>
                </a:spcBef>
                <a:spcAft>
                  <a:spcPts val="0"/>
                </a:spcAft>
                <a:buNone/>
              </a:pPr>
              <a:r>
                <a:rPr lang="ja-JP" sz="1200">
                  <a:solidFill>
                    <a:schemeClr val="dk1"/>
                  </a:solidFill>
                  <a:latin typeface="Noto Sans JP"/>
                  <a:ea typeface="Noto Sans JP"/>
                  <a:cs typeface="Noto Sans JP"/>
                  <a:sym typeface="Noto Sans JP"/>
                </a:rPr>
                <a:t>返済と利息）</a:t>
              </a:r>
              <a:endParaRPr sz="1200">
                <a:solidFill>
                  <a:schemeClr val="dk1"/>
                </a:solidFill>
                <a:latin typeface="Noto Sans JP"/>
                <a:ea typeface="Noto Sans JP"/>
                <a:cs typeface="Noto Sans JP"/>
                <a:sym typeface="Noto Sans JP"/>
              </a:endParaRPr>
            </a:p>
          </p:txBody>
        </p:sp>
        <p:sp>
          <p:nvSpPr>
            <p:cNvPr id="578" name="Google Shape;578;p22"/>
            <p:cNvSpPr txBox="1"/>
            <p:nvPr/>
          </p:nvSpPr>
          <p:spPr>
            <a:xfrm>
              <a:off x="6256588" y="4771163"/>
              <a:ext cx="817800" cy="545400"/>
            </a:xfrm>
            <a:prstGeom prst="rect">
              <a:avLst/>
            </a:prstGeom>
            <a:noFill/>
            <a:ln>
              <a:noFill/>
            </a:ln>
          </p:spPr>
          <p:txBody>
            <a:bodyPr anchorCtr="0" anchor="t" bIns="0" lIns="0" spcFirstLastPara="1" rIns="0" wrap="square" tIns="0">
              <a:spAutoFit/>
            </a:bodyPr>
            <a:lstStyle/>
            <a:p>
              <a:pPr indent="0" lvl="0" marL="11723" marR="0" rtl="0" algn="ctr">
                <a:lnSpc>
                  <a:spcPct val="120000"/>
                </a:lnSpc>
                <a:spcBef>
                  <a:spcPts val="0"/>
                </a:spcBef>
                <a:spcAft>
                  <a:spcPts val="0"/>
                </a:spcAft>
                <a:buNone/>
              </a:pPr>
              <a:r>
                <a:rPr lang="ja-JP" sz="1300">
                  <a:solidFill>
                    <a:srgbClr val="231916"/>
                  </a:solidFill>
                  <a:latin typeface="Noto Sans JP"/>
                  <a:ea typeface="Noto Sans JP"/>
                  <a:cs typeface="Noto Sans JP"/>
                  <a:sym typeface="Noto Sans JP"/>
                </a:rPr>
                <a:t>防衛</a:t>
              </a:r>
              <a:endParaRPr baseline="30000" sz="1100">
                <a:solidFill>
                  <a:srgbClr val="000000"/>
                </a:solidFill>
                <a:latin typeface="Noto Sans JP"/>
                <a:ea typeface="Noto Sans JP"/>
                <a:cs typeface="Noto Sans JP"/>
                <a:sym typeface="Noto Sans JP"/>
              </a:endParaRPr>
            </a:p>
            <a:p>
              <a:pPr indent="0" lvl="0" marL="11723" marR="0" rtl="0" algn="ctr">
                <a:lnSpc>
                  <a:spcPct val="99200"/>
                </a:lnSpc>
                <a:spcBef>
                  <a:spcPts val="0"/>
                </a:spcBef>
                <a:spcAft>
                  <a:spcPts val="0"/>
                </a:spcAft>
                <a:buNone/>
              </a:pPr>
              <a:r>
                <a:rPr lang="ja-JP" sz="1000">
                  <a:solidFill>
                    <a:srgbClr val="231916"/>
                  </a:solidFill>
                  <a:latin typeface="Noto Sans JP"/>
                  <a:ea typeface="Noto Sans JP"/>
                  <a:cs typeface="Noto Sans JP"/>
                  <a:sym typeface="Noto Sans JP"/>
                </a:rPr>
                <a:t>7.0％</a:t>
              </a:r>
              <a:endParaRPr/>
            </a:p>
            <a:p>
              <a:pPr indent="0" lvl="0" marL="11723" marR="0" rtl="0" algn="ctr">
                <a:lnSpc>
                  <a:spcPct val="99200"/>
                </a:lnSpc>
                <a:spcBef>
                  <a:spcPts val="0"/>
                </a:spcBef>
                <a:spcAft>
                  <a:spcPts val="0"/>
                </a:spcAft>
                <a:buNone/>
              </a:pPr>
              <a:r>
                <a:rPr lang="ja-JP" sz="1000">
                  <a:solidFill>
                    <a:srgbClr val="231916"/>
                  </a:solidFill>
                  <a:latin typeface="Noto Sans JP"/>
                  <a:ea typeface="Noto Sans JP"/>
                  <a:cs typeface="Noto Sans JP"/>
                  <a:sym typeface="Noto Sans JP"/>
                </a:rPr>
                <a:t>（7.9兆円）</a:t>
              </a:r>
              <a:endParaRPr/>
            </a:p>
          </p:txBody>
        </p:sp>
        <p:grpSp>
          <p:nvGrpSpPr>
            <p:cNvPr id="579" name="Google Shape;579;p22"/>
            <p:cNvGrpSpPr/>
            <p:nvPr/>
          </p:nvGrpSpPr>
          <p:grpSpPr>
            <a:xfrm>
              <a:off x="4695917" y="1897979"/>
              <a:ext cx="828219" cy="284403"/>
              <a:chOff x="4781156" y="2669544"/>
              <a:chExt cx="828219" cy="284403"/>
            </a:xfrm>
          </p:grpSpPr>
          <p:sp>
            <p:nvSpPr>
              <p:cNvPr id="580" name="Google Shape;580;p22"/>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Noto Sans JP"/>
                    <a:ea typeface="Noto Sans JP"/>
                    <a:cs typeface="Noto Sans JP"/>
                    <a:sym typeface="Noto Sans JP"/>
                  </a:rPr>
                  <a:t>歳 出</a:t>
                </a:r>
                <a:endParaRPr sz="1500">
                  <a:solidFill>
                    <a:srgbClr val="000000"/>
                  </a:solidFill>
                  <a:latin typeface="Noto Sans JP"/>
                  <a:ea typeface="Noto Sans JP"/>
                  <a:cs typeface="Noto Sans JP"/>
                  <a:sym typeface="Noto Sans JP"/>
                </a:endParaRPr>
              </a:p>
            </p:txBody>
          </p:sp>
          <p:sp>
            <p:nvSpPr>
              <p:cNvPr id="581" name="Google Shape;581;p22"/>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582" name="Google Shape;582;p22"/>
            <p:cNvSpPr/>
            <p:nvPr/>
          </p:nvSpPr>
          <p:spPr>
            <a:xfrm>
              <a:off x="6160188" y="2905791"/>
              <a:ext cx="1468039" cy="1468039"/>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583" name="Google Shape;583;p22"/>
            <p:cNvSpPr txBox="1"/>
            <p:nvPr/>
          </p:nvSpPr>
          <p:spPr>
            <a:xfrm>
              <a:off x="6369013" y="3264178"/>
              <a:ext cx="1050300" cy="813000"/>
            </a:xfrm>
            <a:prstGeom prst="rect">
              <a:avLst/>
            </a:prstGeom>
            <a:noFill/>
            <a:ln>
              <a:noFill/>
            </a:ln>
          </p:spPr>
          <p:txBody>
            <a:bodyPr anchorCtr="0" anchor="t" bIns="0" lIns="0" spcFirstLastPara="1" rIns="0" wrap="square" tIns="0">
              <a:spAutoFit/>
            </a:bodyPr>
            <a:lstStyle/>
            <a:p>
              <a:pPr indent="0" lvl="0" marL="11723" marR="4689" rtl="0" algn="ctr">
                <a:lnSpc>
                  <a:spcPct val="110500"/>
                </a:lnSpc>
                <a:spcBef>
                  <a:spcPts val="0"/>
                </a:spcBef>
                <a:spcAft>
                  <a:spcPts val="0"/>
                </a:spcAft>
                <a:buNone/>
              </a:pPr>
              <a:r>
                <a:rPr lang="ja-JP" sz="1800">
                  <a:solidFill>
                    <a:srgbClr val="231916"/>
                  </a:solidFill>
                  <a:latin typeface="Noto Sans JP"/>
                  <a:ea typeface="Noto Sans JP"/>
                  <a:cs typeface="Noto Sans JP"/>
                  <a:sym typeface="Noto Sans JP"/>
                </a:rPr>
                <a:t>一般会計 歳出総額</a:t>
              </a:r>
              <a:endParaRPr sz="1800">
                <a:solidFill>
                  <a:srgbClr val="000000"/>
                </a:solidFill>
                <a:latin typeface="Noto Sans JP"/>
                <a:ea typeface="Noto Sans JP"/>
                <a:cs typeface="Noto Sans JP"/>
                <a:sym typeface="Noto Sans JP"/>
              </a:endParaRPr>
            </a:p>
            <a:p>
              <a:pPr indent="0" lvl="0" marL="46893" marR="0" rtl="0" algn="ctr">
                <a:spcBef>
                  <a:spcPts val="125"/>
                </a:spcBef>
                <a:spcAft>
                  <a:spcPts val="0"/>
                </a:spcAft>
                <a:buNone/>
              </a:pPr>
              <a:r>
                <a:rPr lang="ja-JP" sz="1200">
                  <a:solidFill>
                    <a:srgbClr val="231916"/>
                  </a:solidFill>
                  <a:latin typeface="Noto Sans JP"/>
                  <a:ea typeface="Noto Sans JP"/>
                  <a:cs typeface="Noto Sans JP"/>
                  <a:sym typeface="Noto Sans JP"/>
                </a:rPr>
                <a:t>(112.6兆円)</a:t>
              </a:r>
              <a:endParaRPr/>
            </a:p>
          </p:txBody>
        </p:sp>
        <p:sp>
          <p:nvSpPr>
            <p:cNvPr id="584" name="Google Shape;584;p22"/>
            <p:cNvSpPr txBox="1"/>
            <p:nvPr/>
          </p:nvSpPr>
          <p:spPr>
            <a:xfrm>
              <a:off x="5445774" y="2789360"/>
              <a:ext cx="873300" cy="33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lang="ja-JP" sz="1050">
                  <a:solidFill>
                    <a:schemeClr val="dk1"/>
                  </a:solidFill>
                  <a:latin typeface="Noto Sans JP"/>
                  <a:ea typeface="Noto Sans JP"/>
                  <a:cs typeface="Noto Sans JP"/>
                  <a:sym typeface="Noto Sans JP"/>
                </a:rPr>
                <a:t>24.0％</a:t>
              </a:r>
              <a:endParaRPr/>
            </a:p>
            <a:p>
              <a:pPr indent="0" lvl="0" marL="0" marR="0" rtl="0" algn="ctr">
                <a:lnSpc>
                  <a:spcPct val="110000"/>
                </a:lnSpc>
                <a:spcBef>
                  <a:spcPts val="0"/>
                </a:spcBef>
                <a:spcAft>
                  <a:spcPts val="0"/>
                </a:spcAft>
                <a:buNone/>
              </a:pPr>
              <a:r>
                <a:rPr lang="ja-JP" sz="1050">
                  <a:solidFill>
                    <a:schemeClr val="dk1"/>
                  </a:solidFill>
                  <a:latin typeface="Noto Sans JP"/>
                  <a:ea typeface="Noto Sans JP"/>
                  <a:cs typeface="Noto Sans JP"/>
                  <a:sym typeface="Noto Sans JP"/>
                </a:rPr>
                <a:t>（27.0兆円）</a:t>
              </a:r>
              <a:endParaRPr/>
            </a:p>
          </p:txBody>
        </p:sp>
        <p:sp>
          <p:nvSpPr>
            <p:cNvPr id="585" name="Google Shape;585;p22"/>
            <p:cNvSpPr txBox="1"/>
            <p:nvPr/>
          </p:nvSpPr>
          <p:spPr>
            <a:xfrm>
              <a:off x="7074388" y="4376605"/>
              <a:ext cx="1050388" cy="400110"/>
            </a:xfrm>
            <a:prstGeom prst="rect">
              <a:avLst/>
            </a:prstGeom>
            <a:noFill/>
            <a:ln>
              <a:noFill/>
            </a:ln>
          </p:spPr>
          <p:txBody>
            <a:bodyPr anchorCtr="0" anchor="t" bIns="0" lIns="0" spcFirstLastPara="1" rIns="0" wrap="square" tIns="0">
              <a:spAutoFit/>
            </a:bodyPr>
            <a:lstStyle/>
            <a:p>
              <a:pPr indent="0" lvl="0" marL="11723" marR="4689" rtl="0" algn="ctr">
                <a:spcBef>
                  <a:spcPts val="0"/>
                </a:spcBef>
                <a:spcAft>
                  <a:spcPts val="0"/>
                </a:spcAft>
                <a:buNone/>
              </a:pPr>
              <a:r>
                <a:rPr lang="ja-JP" sz="1300">
                  <a:solidFill>
                    <a:schemeClr val="dk1"/>
                  </a:solidFill>
                  <a:latin typeface="Noto Sans JP"/>
                  <a:ea typeface="Noto Sans JP"/>
                  <a:cs typeface="Noto Sans JP"/>
                  <a:sym typeface="Noto Sans JP"/>
                </a:rPr>
                <a:t>地方交付税  交付金等</a:t>
              </a:r>
              <a:endParaRPr sz="1300">
                <a:solidFill>
                  <a:schemeClr val="dk1"/>
                </a:solidFill>
                <a:latin typeface="Noto Sans JP"/>
                <a:ea typeface="Noto Sans JP"/>
                <a:cs typeface="Noto Sans JP"/>
                <a:sym typeface="Noto Sans JP"/>
              </a:endParaRPr>
            </a:p>
          </p:txBody>
        </p:sp>
        <p:cxnSp>
          <p:nvCxnSpPr>
            <p:cNvPr id="586" name="Google Shape;586;p22"/>
            <p:cNvCxnSpPr/>
            <p:nvPr/>
          </p:nvCxnSpPr>
          <p:spPr>
            <a:xfrm flipH="1" rot="10800000">
              <a:off x="5393623" y="4584365"/>
              <a:ext cx="353939" cy="117016"/>
            </a:xfrm>
            <a:prstGeom prst="straightConnector1">
              <a:avLst/>
            </a:prstGeom>
            <a:noFill/>
            <a:ln cap="flat" cmpd="sng" w="9525">
              <a:solidFill>
                <a:schemeClr val="dk1"/>
              </a:solidFill>
              <a:prstDash val="solid"/>
              <a:round/>
              <a:headEnd len="sm" w="sm" type="none"/>
              <a:tailEnd len="med" w="med" type="oval"/>
            </a:ln>
          </p:spPr>
        </p:cxnSp>
        <p:sp>
          <p:nvSpPr>
            <p:cNvPr id="587" name="Google Shape;587;p22"/>
            <p:cNvSpPr txBox="1"/>
            <p:nvPr/>
          </p:nvSpPr>
          <p:spPr>
            <a:xfrm>
              <a:off x="7227706" y="2657129"/>
              <a:ext cx="986700" cy="215400"/>
            </a:xfrm>
            <a:prstGeom prst="rect">
              <a:avLst/>
            </a:prstGeom>
            <a:noFill/>
            <a:ln>
              <a:noFill/>
            </a:ln>
          </p:spPr>
          <p:txBody>
            <a:bodyPr anchorCtr="0" anchor="t" bIns="0" lIns="0" spcFirstLastPara="1" rIns="0" wrap="square" tIns="0">
              <a:spAutoFit/>
            </a:bodyPr>
            <a:lstStyle/>
            <a:p>
              <a:pPr indent="0" lvl="0" marL="0" marR="0" rtl="0" algn="ctr">
                <a:lnSpc>
                  <a:spcPct val="132785"/>
                </a:lnSpc>
                <a:spcBef>
                  <a:spcPts val="0"/>
                </a:spcBef>
                <a:spcAft>
                  <a:spcPts val="0"/>
                </a:spcAft>
                <a:buNone/>
              </a:pPr>
              <a:r>
                <a:rPr lang="ja-JP" sz="1400">
                  <a:solidFill>
                    <a:schemeClr val="dk1"/>
                  </a:solidFill>
                  <a:latin typeface="Noto Sans JP"/>
                  <a:ea typeface="Noto Sans JP"/>
                  <a:cs typeface="Noto Sans JP"/>
                  <a:sym typeface="Noto Sans JP"/>
                </a:rPr>
                <a:t>社会保障</a:t>
              </a:r>
              <a:endParaRPr sz="1400">
                <a:solidFill>
                  <a:schemeClr val="dk1"/>
                </a:solidFill>
                <a:latin typeface="Noto Sans JP"/>
                <a:ea typeface="Noto Sans JP"/>
                <a:cs typeface="Noto Sans JP"/>
                <a:sym typeface="Noto Sans JP"/>
              </a:endParaRPr>
            </a:p>
          </p:txBody>
        </p:sp>
        <p:cxnSp>
          <p:nvCxnSpPr>
            <p:cNvPr id="588" name="Google Shape;588;p22"/>
            <p:cNvCxnSpPr/>
            <p:nvPr/>
          </p:nvCxnSpPr>
          <p:spPr>
            <a:xfrm flipH="1" rot="10800000">
              <a:off x="5810250" y="4935189"/>
              <a:ext cx="257112" cy="351462"/>
            </a:xfrm>
            <a:prstGeom prst="straightConnector1">
              <a:avLst/>
            </a:prstGeom>
            <a:noFill/>
            <a:ln cap="flat" cmpd="sng" w="9525">
              <a:solidFill>
                <a:schemeClr val="dk1"/>
              </a:solidFill>
              <a:prstDash val="solid"/>
              <a:round/>
              <a:headEnd len="sm" w="sm" type="none"/>
              <a:tailEnd len="med" w="med" type="oval"/>
            </a:ln>
          </p:spPr>
        </p:cxnSp>
      </p:grpSp>
      <p:grpSp>
        <p:nvGrpSpPr>
          <p:cNvPr id="589" name="Google Shape;589;p22"/>
          <p:cNvGrpSpPr/>
          <p:nvPr/>
        </p:nvGrpSpPr>
        <p:grpSpPr>
          <a:xfrm>
            <a:off x="112240" y="1754549"/>
            <a:ext cx="4364630" cy="3775411"/>
            <a:chOff x="112240" y="1734205"/>
            <a:chExt cx="4364630" cy="3775411"/>
          </a:xfrm>
        </p:grpSpPr>
        <p:grpSp>
          <p:nvGrpSpPr>
            <p:cNvPr id="590" name="Google Shape;590;p22"/>
            <p:cNvGrpSpPr/>
            <p:nvPr/>
          </p:nvGrpSpPr>
          <p:grpSpPr>
            <a:xfrm>
              <a:off x="112240" y="1734205"/>
              <a:ext cx="4364630" cy="3775411"/>
              <a:chOff x="-3318694" y="1813338"/>
              <a:chExt cx="4161150" cy="3599400"/>
            </a:xfrm>
          </p:grpSpPr>
          <p:pic>
            <p:nvPicPr>
              <p:cNvPr id="591" name="Google Shape;591;p22" title="Points scored"/>
              <p:cNvPicPr preferRelativeResize="0"/>
              <p:nvPr/>
            </p:nvPicPr>
            <p:blipFill>
              <a:blip r:embed="rId4">
                <a:alphaModFix/>
              </a:blip>
              <a:stretch>
                <a:fillRect/>
              </a:stretch>
            </p:blipFill>
            <p:spPr>
              <a:xfrm>
                <a:off x="-3318694" y="1813338"/>
                <a:ext cx="4161150" cy="3599400"/>
              </a:xfrm>
              <a:prstGeom prst="rect">
                <a:avLst/>
              </a:prstGeom>
              <a:noFill/>
              <a:ln>
                <a:noFill/>
              </a:ln>
            </p:spPr>
          </p:pic>
          <p:sp>
            <p:nvSpPr>
              <p:cNvPr id="592" name="Google Shape;592;p22"/>
              <p:cNvSpPr/>
              <p:nvPr/>
            </p:nvSpPr>
            <p:spPr>
              <a:xfrm>
                <a:off x="-2859175" y="1963475"/>
                <a:ext cx="3242100" cy="3273600"/>
              </a:xfrm>
              <a:prstGeom prst="pie">
                <a:avLst>
                  <a:gd fmla="val 9399827" name="adj1"/>
                  <a:gd fmla="val 16200325" name="adj2"/>
                </a:avLst>
              </a:prstGeom>
              <a:noFill/>
              <a:ln cap="flat" cmpd="sng" w="38100">
                <a:solidFill>
                  <a:srgbClr val="EA505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3" name="Google Shape;593;p22"/>
              <p:cNvSpPr/>
              <p:nvPr/>
            </p:nvSpPr>
            <p:spPr>
              <a:xfrm>
                <a:off x="-2051300" y="2806400"/>
                <a:ext cx="1599300" cy="1614900"/>
              </a:xfrm>
              <a:prstGeom prst="pie">
                <a:avLst>
                  <a:gd fmla="val 9399827" name="adj1"/>
                  <a:gd fmla="val 16200325" name="adj2"/>
                </a:avLst>
              </a:prstGeom>
              <a:solidFill>
                <a:srgbClr val="FFFFFF"/>
              </a:solidFill>
              <a:ln cap="flat" cmpd="sng" w="38100">
                <a:solidFill>
                  <a:srgbClr val="EA505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4" name="Google Shape;594;p22"/>
              <p:cNvSpPr/>
              <p:nvPr/>
            </p:nvSpPr>
            <p:spPr>
              <a:xfrm>
                <a:off x="-2859155" y="1973006"/>
                <a:ext cx="3242100" cy="3264000"/>
              </a:xfrm>
              <a:prstGeom prst="pie">
                <a:avLst>
                  <a:gd fmla="val 16189484" name="adj1"/>
                  <a:gd fmla="val 9390310" name="adj2"/>
                </a:avLst>
              </a:prstGeom>
              <a:noFill/>
              <a:ln cap="flat" cmpd="sng" w="38100">
                <a:solidFill>
                  <a:srgbClr val="00488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5" name="Google Shape;595;p22"/>
              <p:cNvSpPr/>
              <p:nvPr/>
            </p:nvSpPr>
            <p:spPr>
              <a:xfrm>
                <a:off x="-2027750" y="2816675"/>
                <a:ext cx="1552200" cy="1567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596" name="Google Shape;596;p22"/>
            <p:cNvSpPr txBox="1"/>
            <p:nvPr/>
          </p:nvSpPr>
          <p:spPr>
            <a:xfrm>
              <a:off x="2375321" y="2167566"/>
              <a:ext cx="1099500" cy="7884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Noto Sans JP"/>
                  <a:ea typeface="Noto Sans JP"/>
                  <a:cs typeface="Noto Sans JP"/>
                  <a:sym typeface="Noto Sans JP"/>
                </a:rPr>
                <a:t>所得税</a:t>
              </a:r>
              <a:endParaRPr sz="1400">
                <a:solidFill>
                  <a:srgbClr val="000000"/>
                </a:solidFill>
                <a:latin typeface="Noto Sans JP"/>
                <a:ea typeface="Noto Sans JP"/>
                <a:cs typeface="Noto Sans JP"/>
                <a:sym typeface="Noto Sans JP"/>
              </a:endParaRPr>
            </a:p>
            <a:p>
              <a:pPr indent="0" lvl="0" marL="0" marR="0" rtl="0" algn="ctr">
                <a:spcBef>
                  <a:spcPts val="65"/>
                </a:spcBef>
                <a:spcAft>
                  <a:spcPts val="0"/>
                </a:spcAft>
                <a:buNone/>
              </a:pPr>
              <a:r>
                <a:rPr lang="ja-JP" sz="1050">
                  <a:solidFill>
                    <a:srgbClr val="231916"/>
                  </a:solidFill>
                  <a:latin typeface="Noto Sans JP"/>
                  <a:ea typeface="Noto Sans JP"/>
                  <a:cs typeface="Noto Sans JP"/>
                  <a:sym typeface="Noto Sans JP"/>
                </a:rPr>
                <a:t>15.9％</a:t>
              </a:r>
              <a:endParaRPr sz="1050">
                <a:solidFill>
                  <a:srgbClr val="231916"/>
                </a:solidFill>
                <a:latin typeface="Noto Sans JP"/>
                <a:ea typeface="Noto Sans JP"/>
                <a:cs typeface="Noto Sans JP"/>
                <a:sym typeface="Noto Sans JP"/>
              </a:endParaRPr>
            </a:p>
            <a:p>
              <a:pPr indent="0" lvl="0" marL="0" marR="0" rtl="0" algn="ctr">
                <a:spcBef>
                  <a:spcPts val="65"/>
                </a:spcBef>
                <a:spcAft>
                  <a:spcPts val="0"/>
                </a:spcAft>
                <a:buNone/>
              </a:pPr>
              <a:r>
                <a:rPr lang="ja-JP" sz="1050">
                  <a:solidFill>
                    <a:srgbClr val="231916"/>
                  </a:solidFill>
                  <a:latin typeface="Noto Sans JP"/>
                  <a:ea typeface="Noto Sans JP"/>
                  <a:cs typeface="Noto Sans JP"/>
                  <a:sym typeface="Noto Sans JP"/>
                </a:rPr>
                <a:t>（17.9兆円）</a:t>
              </a:r>
              <a:endParaRPr sz="1050">
                <a:solidFill>
                  <a:srgbClr val="231916"/>
                </a:solidFill>
                <a:latin typeface="Noto Sans JP"/>
                <a:ea typeface="Noto Sans JP"/>
                <a:cs typeface="Noto Sans JP"/>
                <a:sym typeface="Noto Sans JP"/>
              </a:endParaRPr>
            </a:p>
            <a:p>
              <a:pPr indent="0" lvl="0" marL="0" marR="0" rtl="0" algn="l">
                <a:spcBef>
                  <a:spcPts val="65"/>
                </a:spcBef>
                <a:spcAft>
                  <a:spcPts val="0"/>
                </a:spcAft>
                <a:buNone/>
              </a:pPr>
              <a:r>
                <a:t/>
              </a:r>
              <a:endParaRPr sz="1050">
                <a:solidFill>
                  <a:srgbClr val="231916"/>
                </a:solidFill>
                <a:latin typeface="Noto Sans JP"/>
                <a:ea typeface="Noto Sans JP"/>
                <a:cs typeface="Noto Sans JP"/>
                <a:sym typeface="Noto Sans JP"/>
              </a:endParaRPr>
            </a:p>
          </p:txBody>
        </p:sp>
        <p:sp>
          <p:nvSpPr>
            <p:cNvPr id="597" name="Google Shape;597;p22"/>
            <p:cNvSpPr txBox="1"/>
            <p:nvPr/>
          </p:nvSpPr>
          <p:spPr>
            <a:xfrm>
              <a:off x="3097883" y="3235083"/>
              <a:ext cx="854700" cy="7884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231916"/>
                  </a:solidFill>
                  <a:latin typeface="Noto Sans JP"/>
                  <a:ea typeface="Noto Sans JP"/>
                  <a:cs typeface="Noto Sans JP"/>
                  <a:sym typeface="Noto Sans JP"/>
                </a:rPr>
                <a:t>法人税</a:t>
              </a:r>
              <a:endParaRPr sz="1400">
                <a:solidFill>
                  <a:srgbClr val="000000"/>
                </a:solidFill>
                <a:latin typeface="Noto Sans JP"/>
                <a:ea typeface="Noto Sans JP"/>
                <a:cs typeface="Noto Sans JP"/>
                <a:sym typeface="Noto Sans JP"/>
              </a:endParaRPr>
            </a:p>
            <a:p>
              <a:pPr indent="0" lvl="0" marL="0" marR="0" rtl="0" algn="ctr">
                <a:spcBef>
                  <a:spcPts val="65"/>
                </a:spcBef>
                <a:spcAft>
                  <a:spcPts val="0"/>
                </a:spcAft>
                <a:buNone/>
              </a:pPr>
              <a:r>
                <a:rPr lang="ja-JP" sz="1050">
                  <a:solidFill>
                    <a:srgbClr val="231916"/>
                  </a:solidFill>
                  <a:latin typeface="Noto Sans JP"/>
                  <a:ea typeface="Noto Sans JP"/>
                  <a:cs typeface="Noto Sans JP"/>
                  <a:sym typeface="Noto Sans JP"/>
                </a:rPr>
                <a:t>15.1％</a:t>
              </a:r>
              <a:endParaRPr sz="1050">
                <a:solidFill>
                  <a:srgbClr val="231916"/>
                </a:solidFill>
                <a:latin typeface="Noto Sans JP"/>
                <a:ea typeface="Noto Sans JP"/>
                <a:cs typeface="Noto Sans JP"/>
                <a:sym typeface="Noto Sans JP"/>
              </a:endParaRPr>
            </a:p>
            <a:p>
              <a:pPr indent="0" lvl="0" marL="0" marR="0" rtl="0" algn="ctr">
                <a:spcBef>
                  <a:spcPts val="65"/>
                </a:spcBef>
                <a:spcAft>
                  <a:spcPts val="0"/>
                </a:spcAft>
                <a:buNone/>
              </a:pPr>
              <a:r>
                <a:rPr lang="ja-JP" sz="1050">
                  <a:solidFill>
                    <a:srgbClr val="231916"/>
                  </a:solidFill>
                  <a:latin typeface="Noto Sans JP"/>
                  <a:ea typeface="Noto Sans JP"/>
                  <a:cs typeface="Noto Sans JP"/>
                  <a:sym typeface="Noto Sans JP"/>
                </a:rPr>
                <a:t>（17.0兆円）</a:t>
              </a:r>
              <a:endParaRPr sz="1050">
                <a:solidFill>
                  <a:srgbClr val="231916"/>
                </a:solidFill>
                <a:latin typeface="Noto Sans JP"/>
                <a:ea typeface="Noto Sans JP"/>
                <a:cs typeface="Noto Sans JP"/>
                <a:sym typeface="Noto Sans JP"/>
              </a:endParaRPr>
            </a:p>
            <a:p>
              <a:pPr indent="0" lvl="0" marL="0" marR="0" rtl="0" algn="l">
                <a:spcBef>
                  <a:spcPts val="65"/>
                </a:spcBef>
                <a:spcAft>
                  <a:spcPts val="0"/>
                </a:spcAft>
                <a:buNone/>
              </a:pPr>
              <a:r>
                <a:t/>
              </a:r>
              <a:endParaRPr sz="1050">
                <a:solidFill>
                  <a:srgbClr val="231916"/>
                </a:solidFill>
                <a:latin typeface="Noto Sans JP"/>
                <a:ea typeface="Noto Sans JP"/>
                <a:cs typeface="Noto Sans JP"/>
                <a:sym typeface="Noto Sans JP"/>
              </a:endParaRPr>
            </a:p>
          </p:txBody>
        </p:sp>
        <p:sp>
          <p:nvSpPr>
            <p:cNvPr id="598" name="Google Shape;598;p22"/>
            <p:cNvSpPr txBox="1"/>
            <p:nvPr/>
          </p:nvSpPr>
          <p:spPr>
            <a:xfrm>
              <a:off x="2231342" y="4426729"/>
              <a:ext cx="1243500" cy="6183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000000"/>
                  </a:solidFill>
                  <a:latin typeface="Noto Sans JP"/>
                  <a:ea typeface="Noto Sans JP"/>
                  <a:cs typeface="Noto Sans JP"/>
                  <a:sym typeface="Noto Sans JP"/>
                </a:rPr>
                <a:t>消費税</a:t>
              </a:r>
              <a:endParaRPr sz="1400">
                <a:solidFill>
                  <a:srgbClr val="000000"/>
                </a:solidFill>
                <a:latin typeface="Noto Sans JP"/>
                <a:ea typeface="Noto Sans JP"/>
                <a:cs typeface="Noto Sans JP"/>
                <a:sym typeface="Noto Sans JP"/>
              </a:endParaRPr>
            </a:p>
            <a:p>
              <a:pPr indent="0" lvl="0" marL="0" marR="0" rtl="0" algn="ctr">
                <a:spcBef>
                  <a:spcPts val="65"/>
                </a:spcBef>
                <a:spcAft>
                  <a:spcPts val="0"/>
                </a:spcAft>
                <a:buNone/>
              </a:pPr>
              <a:r>
                <a:rPr lang="ja-JP" sz="1050">
                  <a:latin typeface="Noto Sans JP"/>
                  <a:ea typeface="Noto Sans JP"/>
                  <a:cs typeface="Noto Sans JP"/>
                  <a:sym typeface="Noto Sans JP"/>
                </a:rPr>
                <a:t>21.2％</a:t>
              </a:r>
              <a:endParaRPr sz="1050">
                <a:latin typeface="Noto Sans JP"/>
                <a:ea typeface="Noto Sans JP"/>
                <a:cs typeface="Noto Sans JP"/>
                <a:sym typeface="Noto Sans JP"/>
              </a:endParaRPr>
            </a:p>
            <a:p>
              <a:pPr indent="0" lvl="0" marL="0" marR="0" rtl="0" algn="ctr">
                <a:spcBef>
                  <a:spcPts val="65"/>
                </a:spcBef>
                <a:spcAft>
                  <a:spcPts val="0"/>
                </a:spcAft>
                <a:buNone/>
              </a:pPr>
              <a:r>
                <a:rPr lang="ja-JP" sz="1050">
                  <a:latin typeface="Noto Sans JP"/>
                  <a:ea typeface="Noto Sans JP"/>
                  <a:cs typeface="Noto Sans JP"/>
                  <a:sym typeface="Noto Sans JP"/>
                </a:rPr>
                <a:t>（23.8兆円）</a:t>
              </a:r>
              <a:endParaRPr sz="1050">
                <a:latin typeface="Noto Sans JP"/>
                <a:ea typeface="Noto Sans JP"/>
                <a:cs typeface="Noto Sans JP"/>
                <a:sym typeface="Noto Sans JP"/>
              </a:endParaRPr>
            </a:p>
          </p:txBody>
        </p:sp>
        <p:sp>
          <p:nvSpPr>
            <p:cNvPr id="599" name="Google Shape;599;p22"/>
            <p:cNvSpPr txBox="1"/>
            <p:nvPr/>
          </p:nvSpPr>
          <p:spPr>
            <a:xfrm>
              <a:off x="1393708" y="4623402"/>
              <a:ext cx="736800" cy="423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1000">
                  <a:solidFill>
                    <a:srgbClr val="231916"/>
                  </a:solidFill>
                  <a:latin typeface="Noto Sans JP"/>
                  <a:ea typeface="Noto Sans JP"/>
                  <a:cs typeface="Noto Sans JP"/>
                  <a:sym typeface="Noto Sans JP"/>
                </a:rPr>
                <a:t>その他税収</a:t>
              </a:r>
              <a:endParaRPr sz="1000">
                <a:solidFill>
                  <a:srgbClr val="000000"/>
                </a:solidFill>
                <a:latin typeface="Noto Sans JP"/>
                <a:ea typeface="Noto Sans JP"/>
                <a:cs typeface="Noto Sans JP"/>
                <a:sym typeface="Noto Sans JP"/>
              </a:endParaRPr>
            </a:p>
            <a:p>
              <a:pPr indent="0" lvl="0" marL="0" marR="0" rtl="0" algn="ctr">
                <a:lnSpc>
                  <a:spcPct val="111071"/>
                </a:lnSpc>
                <a:spcBef>
                  <a:spcPts val="0"/>
                </a:spcBef>
                <a:spcAft>
                  <a:spcPts val="0"/>
                </a:spcAft>
                <a:buNone/>
              </a:pPr>
              <a:r>
                <a:rPr lang="ja-JP" sz="831">
                  <a:solidFill>
                    <a:srgbClr val="231916"/>
                  </a:solidFill>
                  <a:latin typeface="Noto Sans JP"/>
                  <a:ea typeface="Noto Sans JP"/>
                  <a:cs typeface="Noto Sans JP"/>
                  <a:sym typeface="Noto Sans JP"/>
                </a:rPr>
                <a:t>9.6％</a:t>
              </a:r>
              <a:endParaRPr sz="831">
                <a:solidFill>
                  <a:srgbClr val="231916"/>
                </a:solidFill>
                <a:latin typeface="Noto Sans JP"/>
                <a:ea typeface="Noto Sans JP"/>
                <a:cs typeface="Noto Sans JP"/>
                <a:sym typeface="Noto Sans JP"/>
              </a:endParaRPr>
            </a:p>
            <a:p>
              <a:pPr indent="0" lvl="0" marL="0" marR="0" rtl="0" algn="ctr">
                <a:lnSpc>
                  <a:spcPct val="111071"/>
                </a:lnSpc>
                <a:spcBef>
                  <a:spcPts val="0"/>
                </a:spcBef>
                <a:spcAft>
                  <a:spcPts val="0"/>
                </a:spcAft>
                <a:buNone/>
              </a:pPr>
              <a:r>
                <a:rPr lang="ja-JP" sz="831">
                  <a:solidFill>
                    <a:srgbClr val="231916"/>
                  </a:solidFill>
                  <a:latin typeface="Noto Sans JP"/>
                  <a:ea typeface="Noto Sans JP"/>
                  <a:cs typeface="Noto Sans JP"/>
                  <a:sym typeface="Noto Sans JP"/>
                </a:rPr>
                <a:t>（10.8兆円）</a:t>
              </a:r>
              <a:endParaRPr sz="831">
                <a:solidFill>
                  <a:srgbClr val="231916"/>
                </a:solidFill>
                <a:latin typeface="Noto Sans JP"/>
                <a:ea typeface="Noto Sans JP"/>
                <a:cs typeface="Noto Sans JP"/>
                <a:sym typeface="Noto Sans JP"/>
              </a:endParaRPr>
            </a:p>
          </p:txBody>
        </p:sp>
        <p:sp>
          <p:nvSpPr>
            <p:cNvPr id="600" name="Google Shape;600;p22"/>
            <p:cNvSpPr txBox="1"/>
            <p:nvPr/>
          </p:nvSpPr>
          <p:spPr>
            <a:xfrm>
              <a:off x="832448" y="4220407"/>
              <a:ext cx="771900" cy="5805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000">
                  <a:solidFill>
                    <a:srgbClr val="231916"/>
                  </a:solidFill>
                  <a:latin typeface="Noto Sans JP"/>
                  <a:ea typeface="Noto Sans JP"/>
                  <a:cs typeface="Noto Sans JP"/>
                  <a:sym typeface="Noto Sans JP"/>
                </a:rPr>
                <a:t>その他収入</a:t>
              </a:r>
              <a:endParaRPr>
                <a:latin typeface="Noto Sans JP"/>
                <a:ea typeface="Noto Sans JP"/>
                <a:cs typeface="Noto Sans JP"/>
                <a:sym typeface="Noto Sans JP"/>
              </a:endParaRPr>
            </a:p>
            <a:p>
              <a:pPr indent="0" lvl="0" marL="11723" marR="0" rtl="0" algn="ctr">
                <a:lnSpc>
                  <a:spcPct val="100108"/>
                </a:lnSpc>
                <a:spcBef>
                  <a:spcPts val="0"/>
                </a:spcBef>
                <a:spcAft>
                  <a:spcPts val="0"/>
                </a:spcAft>
                <a:buNone/>
              </a:pPr>
              <a:r>
                <a:rPr lang="ja-JP" sz="922">
                  <a:solidFill>
                    <a:srgbClr val="231916"/>
                  </a:solidFill>
                  <a:latin typeface="Noto Sans JP"/>
                  <a:ea typeface="Noto Sans JP"/>
                  <a:cs typeface="Noto Sans JP"/>
                  <a:sym typeface="Noto Sans JP"/>
                </a:rPr>
                <a:t>6.7％</a:t>
              </a:r>
              <a:endParaRPr sz="922">
                <a:solidFill>
                  <a:srgbClr val="231916"/>
                </a:solidFill>
                <a:latin typeface="Noto Sans JP"/>
                <a:ea typeface="Noto Sans JP"/>
                <a:cs typeface="Noto Sans JP"/>
                <a:sym typeface="Noto Sans JP"/>
              </a:endParaRPr>
            </a:p>
            <a:p>
              <a:pPr indent="0" lvl="0" marL="11723" marR="0" rtl="0" algn="ctr">
                <a:lnSpc>
                  <a:spcPct val="100108"/>
                </a:lnSpc>
                <a:spcBef>
                  <a:spcPts val="0"/>
                </a:spcBef>
                <a:spcAft>
                  <a:spcPts val="0"/>
                </a:spcAft>
                <a:buNone/>
              </a:pPr>
              <a:r>
                <a:rPr lang="ja-JP" sz="922">
                  <a:solidFill>
                    <a:srgbClr val="231916"/>
                  </a:solidFill>
                  <a:latin typeface="Noto Sans JP"/>
                  <a:ea typeface="Noto Sans JP"/>
                  <a:cs typeface="Noto Sans JP"/>
                  <a:sym typeface="Noto Sans JP"/>
                </a:rPr>
                <a:t>（7.5兆円）</a:t>
              </a:r>
              <a:endParaRPr sz="922">
                <a:solidFill>
                  <a:srgbClr val="231916"/>
                </a:solidFill>
                <a:latin typeface="Noto Sans JP"/>
                <a:ea typeface="Noto Sans JP"/>
                <a:cs typeface="Noto Sans JP"/>
                <a:sym typeface="Noto Sans JP"/>
              </a:endParaRPr>
            </a:p>
            <a:p>
              <a:pPr indent="0" lvl="0" marL="11723" marR="0" rtl="0" algn="l">
                <a:lnSpc>
                  <a:spcPct val="100108"/>
                </a:lnSpc>
                <a:spcBef>
                  <a:spcPts val="0"/>
                </a:spcBef>
                <a:spcAft>
                  <a:spcPts val="0"/>
                </a:spcAft>
                <a:buNone/>
              </a:pPr>
              <a:r>
                <a:t/>
              </a:r>
              <a:endParaRPr sz="922">
                <a:solidFill>
                  <a:srgbClr val="231916"/>
                </a:solidFill>
                <a:latin typeface="Noto Sans JP"/>
                <a:ea typeface="Noto Sans JP"/>
                <a:cs typeface="Noto Sans JP"/>
                <a:sym typeface="Noto Sans JP"/>
              </a:endParaRPr>
            </a:p>
          </p:txBody>
        </p:sp>
        <p:sp>
          <p:nvSpPr>
            <p:cNvPr id="601" name="Google Shape;601;p22"/>
            <p:cNvSpPr txBox="1"/>
            <p:nvPr/>
          </p:nvSpPr>
          <p:spPr>
            <a:xfrm>
              <a:off x="697677" y="2524442"/>
              <a:ext cx="1099500" cy="1136100"/>
            </a:xfrm>
            <a:prstGeom prst="rect">
              <a:avLst/>
            </a:prstGeom>
            <a:noFill/>
            <a:ln>
              <a:noFill/>
            </a:ln>
          </p:spPr>
          <p:txBody>
            <a:bodyPr anchorCtr="0" anchor="t" bIns="0" lIns="0" spcFirstLastPara="1" rIns="0" wrap="square" tIns="0">
              <a:spAutoFit/>
            </a:bodyPr>
            <a:lstStyle/>
            <a:p>
              <a:pPr indent="0" lvl="0" marL="0" marR="0" rtl="0" algn="ctr">
                <a:lnSpc>
                  <a:spcPct val="129214"/>
                </a:lnSpc>
                <a:spcBef>
                  <a:spcPts val="0"/>
                </a:spcBef>
                <a:spcAft>
                  <a:spcPts val="0"/>
                </a:spcAft>
                <a:buNone/>
              </a:pPr>
              <a:r>
                <a:rPr lang="ja-JP" sz="1400">
                  <a:solidFill>
                    <a:srgbClr val="D63636"/>
                  </a:solidFill>
                  <a:latin typeface="Noto Sans JP"/>
                  <a:ea typeface="Noto Sans JP"/>
                  <a:cs typeface="Noto Sans JP"/>
                  <a:sym typeface="Noto Sans JP"/>
                </a:rPr>
                <a:t>     公債金</a:t>
              </a:r>
              <a:endParaRPr sz="1400">
                <a:solidFill>
                  <a:srgbClr val="D63636"/>
                </a:solidFill>
                <a:latin typeface="Noto Sans JP"/>
                <a:ea typeface="Noto Sans JP"/>
                <a:cs typeface="Noto Sans JP"/>
                <a:sym typeface="Noto Sans JP"/>
              </a:endParaRPr>
            </a:p>
            <a:p>
              <a:pPr indent="0" lvl="0" marL="0" marR="0" rtl="0" algn="ctr">
                <a:lnSpc>
                  <a:spcPct val="129214"/>
                </a:lnSpc>
                <a:spcBef>
                  <a:spcPts val="0"/>
                </a:spcBef>
                <a:spcAft>
                  <a:spcPts val="0"/>
                </a:spcAft>
                <a:buNone/>
              </a:pPr>
              <a:r>
                <a:rPr lang="ja-JP" sz="1400">
                  <a:solidFill>
                    <a:srgbClr val="D63636"/>
                  </a:solidFill>
                  <a:latin typeface="Noto Sans JP"/>
                  <a:ea typeface="Noto Sans JP"/>
                  <a:cs typeface="Noto Sans JP"/>
                  <a:sym typeface="Noto Sans JP"/>
                </a:rPr>
                <a:t>     （借金）</a:t>
              </a:r>
              <a:endParaRPr sz="1400">
                <a:solidFill>
                  <a:srgbClr val="D63636"/>
                </a:solidFill>
                <a:latin typeface="Noto Sans JP"/>
                <a:ea typeface="Noto Sans JP"/>
                <a:cs typeface="Noto Sans JP"/>
                <a:sym typeface="Noto Sans JP"/>
              </a:endParaRPr>
            </a:p>
            <a:p>
              <a:pPr indent="0" lvl="0" marL="0" marR="0" rtl="0" algn="ctr">
                <a:lnSpc>
                  <a:spcPct val="30000"/>
                </a:lnSpc>
                <a:spcBef>
                  <a:spcPts val="0"/>
                </a:spcBef>
                <a:spcAft>
                  <a:spcPts val="0"/>
                </a:spcAft>
                <a:buNone/>
              </a:pPr>
              <a:r>
                <a:t/>
              </a:r>
              <a:endParaRPr sz="1500">
                <a:solidFill>
                  <a:srgbClr val="D63636"/>
                </a:solidFill>
                <a:latin typeface="Noto Sans JP"/>
                <a:ea typeface="Noto Sans JP"/>
                <a:cs typeface="Noto Sans JP"/>
                <a:sym typeface="Noto Sans JP"/>
              </a:endParaRPr>
            </a:p>
            <a:p>
              <a:pPr indent="0" lvl="0" marL="0" marR="0" rtl="0" algn="l">
                <a:spcBef>
                  <a:spcPts val="65"/>
                </a:spcBef>
                <a:spcAft>
                  <a:spcPts val="0"/>
                </a:spcAft>
                <a:buNone/>
              </a:pPr>
              <a:r>
                <a:rPr lang="ja-JP" sz="1050">
                  <a:solidFill>
                    <a:srgbClr val="D63636"/>
                  </a:solidFill>
                  <a:latin typeface="Noto Sans JP"/>
                  <a:ea typeface="Noto Sans JP"/>
                  <a:cs typeface="Noto Sans JP"/>
                  <a:sym typeface="Noto Sans JP"/>
                </a:rPr>
                <a:t>       31.5％</a:t>
              </a:r>
              <a:endParaRPr sz="1050">
                <a:solidFill>
                  <a:srgbClr val="D63636"/>
                </a:solidFill>
                <a:latin typeface="Noto Sans JP"/>
                <a:ea typeface="Noto Sans JP"/>
                <a:cs typeface="Noto Sans JP"/>
                <a:sym typeface="Noto Sans JP"/>
              </a:endParaRPr>
            </a:p>
            <a:p>
              <a:pPr indent="0" lvl="0" marL="0" marR="0" rtl="0" algn="l">
                <a:spcBef>
                  <a:spcPts val="65"/>
                </a:spcBef>
                <a:spcAft>
                  <a:spcPts val="0"/>
                </a:spcAft>
                <a:buNone/>
              </a:pPr>
              <a:r>
                <a:rPr lang="ja-JP" sz="1050">
                  <a:solidFill>
                    <a:srgbClr val="D63636"/>
                  </a:solidFill>
                  <a:latin typeface="Noto Sans JP"/>
                  <a:ea typeface="Noto Sans JP"/>
                  <a:cs typeface="Noto Sans JP"/>
                  <a:sym typeface="Noto Sans JP"/>
                </a:rPr>
                <a:t>（35.4兆円）</a:t>
              </a:r>
              <a:endParaRPr sz="1050">
                <a:solidFill>
                  <a:srgbClr val="D63636"/>
                </a:solidFill>
                <a:latin typeface="Noto Sans JP"/>
                <a:ea typeface="Noto Sans JP"/>
                <a:cs typeface="Noto Sans JP"/>
                <a:sym typeface="Noto Sans JP"/>
              </a:endParaRPr>
            </a:p>
            <a:p>
              <a:pPr indent="0" lvl="0" marL="0" marR="0" rtl="0" algn="l">
                <a:spcBef>
                  <a:spcPts val="65"/>
                </a:spcBef>
                <a:spcAft>
                  <a:spcPts val="0"/>
                </a:spcAft>
                <a:buNone/>
              </a:pPr>
              <a:r>
                <a:rPr lang="ja-JP" sz="1050">
                  <a:solidFill>
                    <a:srgbClr val="D63636"/>
                  </a:solidFill>
                  <a:latin typeface="Noto Sans JP"/>
                  <a:ea typeface="Noto Sans JP"/>
                  <a:cs typeface="Noto Sans JP"/>
                  <a:sym typeface="Noto Sans JP"/>
                </a:rPr>
                <a:t>　　</a:t>
              </a:r>
              <a:endParaRPr sz="1050">
                <a:solidFill>
                  <a:srgbClr val="D63636"/>
                </a:solidFill>
                <a:latin typeface="Noto Sans JP"/>
                <a:ea typeface="Noto Sans JP"/>
                <a:cs typeface="Noto Sans JP"/>
                <a:sym typeface="Noto Sans JP"/>
              </a:endParaRPr>
            </a:p>
          </p:txBody>
        </p:sp>
        <p:sp>
          <p:nvSpPr>
            <p:cNvPr id="602" name="Google Shape;602;p22"/>
            <p:cNvSpPr/>
            <p:nvPr/>
          </p:nvSpPr>
          <p:spPr>
            <a:xfrm>
              <a:off x="1560530" y="2887898"/>
              <a:ext cx="1467900" cy="1467900"/>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a:buNone/>
              </a:pPr>
              <a:r>
                <a:t/>
              </a:r>
              <a:endParaRPr b="0" i="0" sz="2400" u="none" cap="none" strike="noStrike">
                <a:solidFill>
                  <a:srgbClr val="000000"/>
                </a:solidFill>
                <a:latin typeface="Times"/>
                <a:ea typeface="Times"/>
                <a:cs typeface="Times"/>
                <a:sym typeface="Times"/>
              </a:endParaRPr>
            </a:p>
          </p:txBody>
        </p:sp>
        <p:sp>
          <p:nvSpPr>
            <p:cNvPr id="603" name="Google Shape;603;p22"/>
            <p:cNvSpPr txBox="1"/>
            <p:nvPr/>
          </p:nvSpPr>
          <p:spPr>
            <a:xfrm>
              <a:off x="1707203" y="3265335"/>
              <a:ext cx="1157100" cy="813000"/>
            </a:xfrm>
            <a:prstGeom prst="rect">
              <a:avLst/>
            </a:prstGeom>
            <a:noFill/>
            <a:ln>
              <a:noFill/>
            </a:ln>
          </p:spPr>
          <p:txBody>
            <a:bodyPr anchorCtr="0" anchor="t" bIns="0" lIns="0" spcFirstLastPara="1" rIns="0" wrap="square" tIns="0">
              <a:spAutoFit/>
            </a:bodyPr>
            <a:lstStyle/>
            <a:p>
              <a:pPr indent="0" lvl="0" marL="11723" marR="4688" rtl="0" algn="ctr">
                <a:lnSpc>
                  <a:spcPct val="110500"/>
                </a:lnSpc>
                <a:spcBef>
                  <a:spcPts val="0"/>
                </a:spcBef>
                <a:spcAft>
                  <a:spcPts val="0"/>
                </a:spcAft>
                <a:buNone/>
              </a:pPr>
              <a:r>
                <a:rPr lang="ja-JP" sz="1800">
                  <a:solidFill>
                    <a:srgbClr val="231916"/>
                  </a:solidFill>
                  <a:latin typeface="Noto Sans JP"/>
                  <a:ea typeface="Noto Sans JP"/>
                  <a:cs typeface="Noto Sans JP"/>
                  <a:sym typeface="Noto Sans JP"/>
                </a:rPr>
                <a:t>一般会計</a:t>
              </a:r>
              <a:endParaRPr sz="1800">
                <a:solidFill>
                  <a:srgbClr val="231916"/>
                </a:solidFill>
                <a:latin typeface="Noto Sans JP"/>
                <a:ea typeface="Noto Sans JP"/>
                <a:cs typeface="Noto Sans JP"/>
                <a:sym typeface="Noto Sans JP"/>
              </a:endParaRPr>
            </a:p>
            <a:p>
              <a:pPr indent="0" lvl="0" marL="11723" marR="4688" rtl="0" algn="ctr">
                <a:lnSpc>
                  <a:spcPct val="110500"/>
                </a:lnSpc>
                <a:spcBef>
                  <a:spcPts val="0"/>
                </a:spcBef>
                <a:spcAft>
                  <a:spcPts val="0"/>
                </a:spcAft>
                <a:buNone/>
              </a:pPr>
              <a:r>
                <a:rPr lang="ja-JP" sz="1800">
                  <a:solidFill>
                    <a:srgbClr val="231916"/>
                  </a:solidFill>
                  <a:latin typeface="Noto Sans JP"/>
                  <a:ea typeface="Noto Sans JP"/>
                  <a:cs typeface="Noto Sans JP"/>
                  <a:sym typeface="Noto Sans JP"/>
                </a:rPr>
                <a:t>歳入総額</a:t>
              </a:r>
              <a:endParaRPr sz="1800">
                <a:solidFill>
                  <a:srgbClr val="000000"/>
                </a:solidFill>
                <a:latin typeface="Noto Sans JP"/>
                <a:ea typeface="Noto Sans JP"/>
                <a:cs typeface="Noto Sans JP"/>
                <a:sym typeface="Noto Sans JP"/>
              </a:endParaRPr>
            </a:p>
            <a:p>
              <a:pPr indent="0" lvl="0" marL="46893" marR="0" rtl="0" algn="ctr">
                <a:spcBef>
                  <a:spcPts val="125"/>
                </a:spcBef>
                <a:spcAft>
                  <a:spcPts val="0"/>
                </a:spcAft>
                <a:buNone/>
              </a:pPr>
              <a:r>
                <a:rPr lang="ja-JP" sz="1200">
                  <a:solidFill>
                    <a:srgbClr val="231916"/>
                  </a:solidFill>
                  <a:latin typeface="Noto Sans JP"/>
                  <a:ea typeface="Noto Sans JP"/>
                  <a:cs typeface="Noto Sans JP"/>
                  <a:sym typeface="Noto Sans JP"/>
                </a:rPr>
                <a:t>(112.6兆円)</a:t>
              </a:r>
              <a:endParaRPr sz="1200">
                <a:solidFill>
                  <a:srgbClr val="231916"/>
                </a:solidFill>
                <a:latin typeface="Noto Sans JP"/>
                <a:ea typeface="Noto Sans JP"/>
                <a:cs typeface="Noto Sans JP"/>
                <a:sym typeface="Noto Sans JP"/>
              </a:endParaRPr>
            </a:p>
          </p:txBody>
        </p:sp>
        <p:grpSp>
          <p:nvGrpSpPr>
            <p:cNvPr id="604" name="Google Shape;604;p22"/>
            <p:cNvGrpSpPr/>
            <p:nvPr/>
          </p:nvGrpSpPr>
          <p:grpSpPr>
            <a:xfrm>
              <a:off x="216015" y="1881059"/>
              <a:ext cx="828300" cy="284400"/>
              <a:chOff x="216015" y="1881059"/>
              <a:chExt cx="828300" cy="284400"/>
            </a:xfrm>
          </p:grpSpPr>
          <p:sp>
            <p:nvSpPr>
              <p:cNvPr id="605" name="Google Shape;605;p22"/>
              <p:cNvSpPr/>
              <p:nvPr/>
            </p:nvSpPr>
            <p:spPr>
              <a:xfrm>
                <a:off x="216015" y="1881059"/>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a:buNone/>
                </a:pPr>
                <a:r>
                  <a:t/>
                </a:r>
                <a:endParaRPr i="0" sz="2400" u="none" cap="none" strike="noStrike">
                  <a:solidFill>
                    <a:srgbClr val="000000"/>
                  </a:solidFill>
                  <a:latin typeface="Noto Sans JP"/>
                  <a:ea typeface="Noto Sans JP"/>
                  <a:cs typeface="Noto Sans JP"/>
                  <a:sym typeface="Noto Sans JP"/>
                </a:endParaRPr>
              </a:p>
            </p:txBody>
          </p:sp>
          <p:sp>
            <p:nvSpPr>
              <p:cNvPr id="606" name="Google Shape;606;p22"/>
              <p:cNvSpPr txBox="1"/>
              <p:nvPr/>
            </p:nvSpPr>
            <p:spPr>
              <a:xfrm>
                <a:off x="290206" y="190774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Noto Sans JP"/>
                    <a:ea typeface="Noto Sans JP"/>
                    <a:cs typeface="Noto Sans JP"/>
                    <a:sym typeface="Noto Sans JP"/>
                  </a:rPr>
                  <a:t>歳 入</a:t>
                </a:r>
                <a:endParaRPr sz="1500">
                  <a:solidFill>
                    <a:srgbClr val="000000"/>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6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600"/>
                                        <p:tgtEl>
                                          <p:spTgt spid="569"/>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grpSp>
        <p:nvGrpSpPr>
          <p:cNvPr id="612" name="Google Shape;612;p23"/>
          <p:cNvGrpSpPr/>
          <p:nvPr/>
        </p:nvGrpSpPr>
        <p:grpSpPr>
          <a:xfrm>
            <a:off x="323851" y="1085670"/>
            <a:ext cx="8519134" cy="827030"/>
            <a:chOff x="323851" y="1085670"/>
            <a:chExt cx="8519134" cy="827030"/>
          </a:xfrm>
        </p:grpSpPr>
        <p:sp>
          <p:nvSpPr>
            <p:cNvPr id="613" name="Google Shape;613;p23"/>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614" name="Google Shape;614;p23"/>
            <p:cNvSpPr txBox="1"/>
            <p:nvPr/>
          </p:nvSpPr>
          <p:spPr>
            <a:xfrm>
              <a:off x="40036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Noto Sans JP"/>
                  <a:ea typeface="Noto Sans JP"/>
                  <a:cs typeface="Noto Sans JP"/>
                  <a:sym typeface="Noto Sans JP"/>
                </a:rPr>
                <a:t>なぜ財政は悪化したのか（財政構造の変化）</a:t>
              </a:r>
              <a:endParaRPr/>
            </a:p>
          </p:txBody>
        </p:sp>
      </p:grpSp>
      <p:sp>
        <p:nvSpPr>
          <p:cNvPr id="615" name="Google Shape;615;p2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16" name="Google Shape;616;p2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a:p>
        </p:txBody>
      </p:sp>
      <p:sp>
        <p:nvSpPr>
          <p:cNvPr id="617" name="Google Shape;617;p23"/>
          <p:cNvSpPr txBox="1"/>
          <p:nvPr/>
        </p:nvSpPr>
        <p:spPr>
          <a:xfrm>
            <a:off x="340205" y="2420937"/>
            <a:ext cx="8479945" cy="2707653"/>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1990年度（平成２年度）と現在の歳出を比較すると、</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2000">
                <a:solidFill>
                  <a:srgbClr val="005BAD"/>
                </a:solidFill>
                <a:latin typeface="Noto Sans JP"/>
                <a:ea typeface="Noto Sans JP"/>
                <a:cs typeface="Noto Sans JP"/>
                <a:sym typeface="Noto Sans JP"/>
              </a:rPr>
              <a:t>社会保障関係費や国債費が大きく伸びて</a:t>
            </a:r>
            <a:r>
              <a:rPr lang="ja-JP" sz="1700">
                <a:solidFill>
                  <a:schemeClr val="dk1"/>
                </a:solidFill>
                <a:latin typeface="Noto Sans JP"/>
                <a:ea typeface="Noto Sans JP"/>
                <a:cs typeface="Noto Sans JP"/>
                <a:sym typeface="Noto Sans JP"/>
              </a:rPr>
              <a:t>います。</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特に社会保障は、</a:t>
            </a:r>
            <a:r>
              <a:rPr lang="ja-JP" sz="1800">
                <a:solidFill>
                  <a:srgbClr val="005BAD"/>
                </a:solidFill>
                <a:latin typeface="Noto Sans JP"/>
                <a:ea typeface="Noto Sans JP"/>
                <a:cs typeface="Noto Sans JP"/>
                <a:sym typeface="Noto Sans JP"/>
              </a:rPr>
              <a:t>年金、医療、介護、こども・子育て</a:t>
            </a:r>
            <a:r>
              <a:rPr lang="ja-JP" sz="1700">
                <a:solidFill>
                  <a:schemeClr val="dk1"/>
                </a:solidFill>
                <a:latin typeface="Noto Sans JP"/>
                <a:ea typeface="Noto Sans JP"/>
                <a:cs typeface="Noto Sans JP"/>
                <a:sym typeface="Noto Sans JP"/>
              </a:rPr>
              <a:t>などの分野に分けられ、</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2000">
                <a:solidFill>
                  <a:srgbClr val="005BAD"/>
                </a:solidFill>
                <a:latin typeface="Noto Sans JP"/>
                <a:ea typeface="Noto Sans JP"/>
                <a:cs typeface="Noto Sans JP"/>
                <a:sym typeface="Noto Sans JP"/>
              </a:rPr>
              <a:t>国の一般会計歳出の約1/3</a:t>
            </a:r>
            <a:r>
              <a:rPr lang="ja-JP" sz="1700">
                <a:solidFill>
                  <a:schemeClr val="dk1"/>
                </a:solidFill>
                <a:latin typeface="Noto Sans JP"/>
                <a:ea typeface="Noto Sans JP"/>
                <a:cs typeface="Noto Sans JP"/>
                <a:sym typeface="Noto Sans JP"/>
              </a:rPr>
              <a:t>を占める最大の支出項目となっています。</a:t>
            </a:r>
            <a:endParaRPr/>
          </a:p>
          <a:p>
            <a:pPr indent="-252000" lvl="0" marL="252000" marR="0" rtl="0" algn="l">
              <a:lnSpc>
                <a:spcPct val="110000"/>
              </a:lnSpc>
              <a:spcBef>
                <a:spcPts val="180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歳出の増加に対し歳入は、経済成長の停滞などが影響して</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2000">
                <a:solidFill>
                  <a:srgbClr val="005BAD"/>
                </a:solidFill>
                <a:latin typeface="Noto Sans JP"/>
                <a:ea typeface="Noto Sans JP"/>
                <a:cs typeface="Noto Sans JP"/>
                <a:sym typeface="Noto Sans JP"/>
              </a:rPr>
              <a:t>税収の伸びが見合っておらず、不足分を借金に頼っている</a:t>
            </a:r>
            <a:r>
              <a:rPr lang="ja-JP" sz="1700">
                <a:solidFill>
                  <a:schemeClr val="dk1"/>
                </a:solidFill>
                <a:latin typeface="Noto Sans JP"/>
                <a:ea typeface="Noto Sans JP"/>
                <a:cs typeface="Noto Sans JP"/>
                <a:sym typeface="Noto Sans JP"/>
              </a:rPr>
              <a:t>ため、</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公債金は約６倍と大幅に増加しています。</a:t>
            </a:r>
            <a:endParaRPr/>
          </a:p>
        </p:txBody>
      </p:sp>
      <p:pic>
        <p:nvPicPr>
          <p:cNvPr id="618" name="Google Shape;618;p23"/>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600"/>
                                        <p:tgtEl>
                                          <p:spTgt spid="6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600"/>
                                        <p:tgtEl>
                                          <p:spTgt spid="6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grpSp>
        <p:nvGrpSpPr>
          <p:cNvPr id="624" name="Google Shape;624;p24"/>
          <p:cNvGrpSpPr/>
          <p:nvPr/>
        </p:nvGrpSpPr>
        <p:grpSpPr>
          <a:xfrm>
            <a:off x="6384500" y="1417675"/>
            <a:ext cx="643277" cy="3177775"/>
            <a:chOff x="6384500" y="1417675"/>
            <a:chExt cx="643277" cy="3177775"/>
          </a:xfrm>
        </p:grpSpPr>
        <p:cxnSp>
          <p:nvCxnSpPr>
            <p:cNvPr id="625" name="Google Shape;625;p24"/>
            <p:cNvCxnSpPr/>
            <p:nvPr/>
          </p:nvCxnSpPr>
          <p:spPr>
            <a:xfrm flipH="1" rot="10800000">
              <a:off x="6385477" y="1417675"/>
              <a:ext cx="642300" cy="1686900"/>
            </a:xfrm>
            <a:prstGeom prst="straightConnector1">
              <a:avLst/>
            </a:prstGeom>
            <a:noFill/>
            <a:ln cap="flat" cmpd="sng" w="9525">
              <a:solidFill>
                <a:srgbClr val="7F7F7F"/>
              </a:solidFill>
              <a:prstDash val="dash"/>
              <a:round/>
              <a:headEnd len="med" w="med" type="none"/>
              <a:tailEnd len="med" w="med" type="none"/>
            </a:ln>
          </p:spPr>
        </p:cxnSp>
        <p:cxnSp>
          <p:nvCxnSpPr>
            <p:cNvPr id="626" name="Google Shape;626;p24"/>
            <p:cNvCxnSpPr/>
            <p:nvPr/>
          </p:nvCxnSpPr>
          <p:spPr>
            <a:xfrm flipH="1" rot="10800000">
              <a:off x="6385477" y="2415700"/>
              <a:ext cx="622200" cy="1188000"/>
            </a:xfrm>
            <a:prstGeom prst="straightConnector1">
              <a:avLst/>
            </a:prstGeom>
            <a:noFill/>
            <a:ln cap="flat" cmpd="sng" w="9525">
              <a:solidFill>
                <a:srgbClr val="7F7F7F"/>
              </a:solidFill>
              <a:prstDash val="dash"/>
              <a:round/>
              <a:headEnd len="med" w="med" type="none"/>
              <a:tailEnd len="med" w="med" type="none"/>
            </a:ln>
          </p:spPr>
        </p:cxnSp>
        <p:cxnSp>
          <p:nvCxnSpPr>
            <p:cNvPr id="627" name="Google Shape;627;p24"/>
            <p:cNvCxnSpPr/>
            <p:nvPr/>
          </p:nvCxnSpPr>
          <p:spPr>
            <a:xfrm flipH="1" rot="10800000">
              <a:off x="6385477" y="3054600"/>
              <a:ext cx="632100" cy="1118100"/>
            </a:xfrm>
            <a:prstGeom prst="straightConnector1">
              <a:avLst/>
            </a:prstGeom>
            <a:noFill/>
            <a:ln cap="flat" cmpd="sng" w="9525">
              <a:solidFill>
                <a:srgbClr val="7F7F7F"/>
              </a:solidFill>
              <a:prstDash val="dash"/>
              <a:round/>
              <a:headEnd len="med" w="med" type="none"/>
              <a:tailEnd len="med" w="med" type="none"/>
            </a:ln>
          </p:spPr>
        </p:cxnSp>
        <p:cxnSp>
          <p:nvCxnSpPr>
            <p:cNvPr id="628" name="Google Shape;628;p24"/>
            <p:cNvCxnSpPr/>
            <p:nvPr/>
          </p:nvCxnSpPr>
          <p:spPr>
            <a:xfrm flipH="1" rot="10800000">
              <a:off x="6385477" y="4415800"/>
              <a:ext cx="621000" cy="166200"/>
            </a:xfrm>
            <a:prstGeom prst="straightConnector1">
              <a:avLst/>
            </a:prstGeom>
            <a:noFill/>
            <a:ln cap="flat" cmpd="sng" w="9525">
              <a:solidFill>
                <a:srgbClr val="7F7F7F"/>
              </a:solidFill>
              <a:prstDash val="dash"/>
              <a:round/>
              <a:headEnd len="med" w="med" type="none"/>
              <a:tailEnd len="med" w="med" type="none"/>
            </a:ln>
          </p:spPr>
        </p:cxnSp>
        <p:cxnSp>
          <p:nvCxnSpPr>
            <p:cNvPr id="629" name="Google Shape;629;p24"/>
            <p:cNvCxnSpPr/>
            <p:nvPr/>
          </p:nvCxnSpPr>
          <p:spPr>
            <a:xfrm flipH="1" rot="10800000">
              <a:off x="6384500" y="4449350"/>
              <a:ext cx="621900" cy="146100"/>
            </a:xfrm>
            <a:prstGeom prst="straightConnector1">
              <a:avLst/>
            </a:prstGeom>
            <a:noFill/>
            <a:ln cap="flat" cmpd="sng" w="9525">
              <a:solidFill>
                <a:srgbClr val="7F7F7F"/>
              </a:solidFill>
              <a:prstDash val="dash"/>
              <a:round/>
              <a:headEnd len="med" w="med" type="none"/>
              <a:tailEnd len="med" w="med" type="none"/>
            </a:ln>
          </p:spPr>
        </p:cxnSp>
      </p:grpSp>
      <p:grpSp>
        <p:nvGrpSpPr>
          <p:cNvPr id="630" name="Google Shape;630;p24"/>
          <p:cNvGrpSpPr/>
          <p:nvPr/>
        </p:nvGrpSpPr>
        <p:grpSpPr>
          <a:xfrm>
            <a:off x="-187067" y="651230"/>
            <a:ext cx="4563576" cy="5542794"/>
            <a:chOff x="-187067" y="669800"/>
            <a:chExt cx="4563576" cy="5542794"/>
          </a:xfrm>
        </p:grpSpPr>
        <p:pic>
          <p:nvPicPr>
            <p:cNvPr id="631" name="Google Shape;631;p24"/>
            <p:cNvPicPr preferRelativeResize="0"/>
            <p:nvPr/>
          </p:nvPicPr>
          <p:blipFill>
            <a:blip r:embed="rId3">
              <a:alphaModFix/>
            </a:blip>
            <a:stretch>
              <a:fillRect/>
            </a:stretch>
          </p:blipFill>
          <p:spPr>
            <a:xfrm>
              <a:off x="-187067" y="669800"/>
              <a:ext cx="4563576" cy="5426524"/>
            </a:xfrm>
            <a:prstGeom prst="rect">
              <a:avLst/>
            </a:prstGeom>
            <a:noFill/>
            <a:ln>
              <a:noFill/>
            </a:ln>
          </p:spPr>
        </p:pic>
        <p:sp>
          <p:nvSpPr>
            <p:cNvPr id="632" name="Google Shape;632;p24"/>
            <p:cNvSpPr/>
            <p:nvPr/>
          </p:nvSpPr>
          <p:spPr>
            <a:xfrm>
              <a:off x="2587941" y="1972134"/>
              <a:ext cx="947700" cy="427200"/>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cxnSp>
          <p:nvCxnSpPr>
            <p:cNvPr id="633" name="Google Shape;633;p24"/>
            <p:cNvCxnSpPr/>
            <p:nvPr/>
          </p:nvCxnSpPr>
          <p:spPr>
            <a:xfrm>
              <a:off x="536788" y="5538291"/>
              <a:ext cx="3389868" cy="0"/>
            </a:xfrm>
            <a:prstGeom prst="straightConnector1">
              <a:avLst/>
            </a:prstGeom>
            <a:noFill/>
            <a:ln cap="flat" cmpd="sng" w="19050">
              <a:solidFill>
                <a:srgbClr val="595959"/>
              </a:solidFill>
              <a:prstDash val="dash"/>
              <a:round/>
              <a:headEnd len="sm" w="sm" type="none"/>
              <a:tailEnd len="sm" w="sm" type="none"/>
            </a:ln>
          </p:spPr>
        </p:cxnSp>
        <p:sp>
          <p:nvSpPr>
            <p:cNvPr id="634" name="Google Shape;634;p24"/>
            <p:cNvSpPr txBox="1"/>
            <p:nvPr/>
          </p:nvSpPr>
          <p:spPr>
            <a:xfrm>
              <a:off x="780799" y="4320711"/>
              <a:ext cx="1172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税収などの収入</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chemeClr val="dk1"/>
                  </a:solidFill>
                  <a:latin typeface="Noto Sans JP"/>
                  <a:ea typeface="Noto Sans JP"/>
                  <a:cs typeface="Noto Sans JP"/>
                  <a:sym typeface="Noto Sans JP"/>
                </a:rPr>
                <a:t>60.6兆円</a:t>
              </a:r>
              <a:endParaRPr sz="950">
                <a:solidFill>
                  <a:schemeClr val="dk1"/>
                </a:solidFill>
                <a:latin typeface="Noto Sans JP"/>
                <a:ea typeface="Noto Sans JP"/>
                <a:cs typeface="Noto Sans JP"/>
                <a:sym typeface="Noto Sans JP"/>
              </a:endParaRPr>
            </a:p>
          </p:txBody>
        </p:sp>
        <p:sp>
          <p:nvSpPr>
            <p:cNvPr id="635" name="Google Shape;635;p24"/>
            <p:cNvSpPr txBox="1"/>
            <p:nvPr/>
          </p:nvSpPr>
          <p:spPr>
            <a:xfrm>
              <a:off x="2477074" y="3834759"/>
              <a:ext cx="1172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税収などの収入</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chemeClr val="dk1"/>
                  </a:solidFill>
                  <a:latin typeface="Noto Sans JP"/>
                  <a:ea typeface="Noto Sans JP"/>
                  <a:cs typeface="Noto Sans JP"/>
                  <a:sym typeface="Noto Sans JP"/>
                </a:rPr>
                <a:t>77.1兆円</a:t>
              </a:r>
              <a:endParaRPr sz="950">
                <a:solidFill>
                  <a:schemeClr val="dk1"/>
                </a:solidFill>
                <a:latin typeface="Noto Sans JP"/>
                <a:ea typeface="Noto Sans JP"/>
                <a:cs typeface="Noto Sans JP"/>
                <a:sym typeface="Noto Sans JP"/>
              </a:endParaRPr>
            </a:p>
          </p:txBody>
        </p:sp>
        <p:sp>
          <p:nvSpPr>
            <p:cNvPr id="636" name="Google Shape;636;p24"/>
            <p:cNvSpPr/>
            <p:nvPr/>
          </p:nvSpPr>
          <p:spPr>
            <a:xfrm rot="-2956832">
              <a:off x="1821853" y="4351339"/>
              <a:ext cx="773044" cy="116981"/>
            </a:xfrm>
            <a:prstGeom prst="rightArrow">
              <a:avLst>
                <a:gd fmla="val 31772" name="adj1"/>
                <a:gd fmla="val 65569" name="adj2"/>
              </a:avLst>
            </a:prstGeom>
            <a:solidFill>
              <a:srgbClr val="5394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37" name="Google Shape;637;p24"/>
            <p:cNvSpPr txBox="1"/>
            <p:nvPr/>
          </p:nvSpPr>
          <p:spPr>
            <a:xfrm>
              <a:off x="1855657" y="4815124"/>
              <a:ext cx="7842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216FCD"/>
                  </a:solidFill>
                  <a:latin typeface="Noto Sans JP"/>
                  <a:ea typeface="Noto Sans JP"/>
                  <a:cs typeface="Noto Sans JP"/>
                  <a:sym typeface="Noto Sans JP"/>
                </a:rPr>
                <a:t>+16.5兆円</a:t>
              </a:r>
              <a:endParaRPr sz="1300"/>
            </a:p>
          </p:txBody>
        </p:sp>
        <p:sp>
          <p:nvSpPr>
            <p:cNvPr id="638" name="Google Shape;638;p24"/>
            <p:cNvSpPr txBox="1"/>
            <p:nvPr/>
          </p:nvSpPr>
          <p:spPr>
            <a:xfrm>
              <a:off x="2564098" y="1959004"/>
              <a:ext cx="1069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rgbClr val="EA5050"/>
                  </a:solidFill>
                  <a:latin typeface="Noto Sans JP"/>
                  <a:ea typeface="Noto Sans JP"/>
                  <a:cs typeface="Noto Sans JP"/>
                  <a:sym typeface="Noto Sans JP"/>
                </a:rPr>
                <a:t>公債金</a:t>
              </a:r>
              <a:r>
                <a:rPr lang="ja-JP" sz="800">
                  <a:solidFill>
                    <a:srgbClr val="EA5050"/>
                  </a:solidFill>
                  <a:latin typeface="Noto Sans JP"/>
                  <a:ea typeface="Noto Sans JP"/>
                  <a:cs typeface="Noto Sans JP"/>
                  <a:sym typeface="Noto Sans JP"/>
                </a:rPr>
                <a:t>（借金）</a:t>
              </a:r>
              <a:endParaRPr sz="80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rgbClr val="EA5050"/>
                  </a:solidFill>
                  <a:latin typeface="Noto Sans JP"/>
                  <a:ea typeface="Noto Sans JP"/>
                  <a:cs typeface="Noto Sans JP"/>
                  <a:sym typeface="Noto Sans JP"/>
                </a:rPr>
                <a:t>35.4兆円</a:t>
              </a:r>
              <a:endParaRPr sz="950">
                <a:solidFill>
                  <a:srgbClr val="EA5050"/>
                </a:solidFill>
                <a:latin typeface="Noto Sans JP"/>
                <a:ea typeface="Noto Sans JP"/>
                <a:cs typeface="Noto Sans JP"/>
                <a:sym typeface="Noto Sans JP"/>
              </a:endParaRPr>
            </a:p>
          </p:txBody>
        </p:sp>
        <p:sp>
          <p:nvSpPr>
            <p:cNvPr id="639" name="Google Shape;639;p24"/>
            <p:cNvSpPr txBox="1"/>
            <p:nvPr/>
          </p:nvSpPr>
          <p:spPr>
            <a:xfrm>
              <a:off x="901586" y="5589194"/>
              <a:ext cx="8565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1990年度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66.2兆円</a:t>
              </a:r>
              <a:endParaRPr/>
            </a:p>
          </p:txBody>
        </p:sp>
        <p:sp>
          <p:nvSpPr>
            <p:cNvPr id="640" name="Google Shape;640;p24"/>
            <p:cNvSpPr txBox="1"/>
            <p:nvPr/>
          </p:nvSpPr>
          <p:spPr>
            <a:xfrm>
              <a:off x="2504358" y="5589194"/>
              <a:ext cx="1163100" cy="623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2024年度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050">
                  <a:solidFill>
                    <a:schemeClr val="dk1"/>
                  </a:solidFill>
                  <a:latin typeface="Noto Sans JP"/>
                  <a:ea typeface="Noto Sans JP"/>
                  <a:cs typeface="Noto Sans JP"/>
                  <a:sym typeface="Noto Sans JP"/>
                </a:rPr>
                <a:t>（令和6年度）</a:t>
              </a:r>
              <a:endParaRPr sz="105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112.6兆円</a:t>
              </a:r>
              <a:endParaRPr/>
            </a:p>
          </p:txBody>
        </p:sp>
        <p:cxnSp>
          <p:nvCxnSpPr>
            <p:cNvPr id="641" name="Google Shape;641;p24"/>
            <p:cNvCxnSpPr/>
            <p:nvPr/>
          </p:nvCxnSpPr>
          <p:spPr>
            <a:xfrm rot="10800000">
              <a:off x="1313375" y="2928785"/>
              <a:ext cx="49750" cy="271198"/>
            </a:xfrm>
            <a:prstGeom prst="straightConnector1">
              <a:avLst/>
            </a:prstGeom>
            <a:noFill/>
            <a:ln cap="flat" cmpd="sng" w="15875">
              <a:solidFill>
                <a:schemeClr val="dk1"/>
              </a:solidFill>
              <a:prstDash val="solid"/>
              <a:round/>
              <a:headEnd len="sm" w="sm" type="none"/>
              <a:tailEnd len="sm" w="sm" type="none"/>
            </a:ln>
          </p:spPr>
        </p:cxnSp>
        <p:sp>
          <p:nvSpPr>
            <p:cNvPr id="642" name="Google Shape;642;p24"/>
            <p:cNvSpPr txBox="1"/>
            <p:nvPr/>
          </p:nvSpPr>
          <p:spPr>
            <a:xfrm>
              <a:off x="1855657" y="3029420"/>
              <a:ext cx="7842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EA5050"/>
                  </a:solidFill>
                  <a:latin typeface="Noto Sans JP"/>
                  <a:ea typeface="Noto Sans JP"/>
                  <a:cs typeface="Noto Sans JP"/>
                  <a:sym typeface="Noto Sans JP"/>
                </a:rPr>
                <a:t>+29.8兆円</a:t>
              </a:r>
              <a:endParaRPr sz="1300"/>
            </a:p>
          </p:txBody>
        </p:sp>
        <p:grpSp>
          <p:nvGrpSpPr>
            <p:cNvPr id="643" name="Google Shape;643;p24"/>
            <p:cNvGrpSpPr/>
            <p:nvPr/>
          </p:nvGrpSpPr>
          <p:grpSpPr>
            <a:xfrm>
              <a:off x="756694" y="2497350"/>
              <a:ext cx="1123500" cy="416400"/>
              <a:chOff x="4962297" y="3351616"/>
              <a:chExt cx="1123500" cy="416400"/>
            </a:xfrm>
          </p:grpSpPr>
          <p:sp>
            <p:nvSpPr>
              <p:cNvPr id="644" name="Google Shape;644;p24"/>
              <p:cNvSpPr txBox="1"/>
              <p:nvPr/>
            </p:nvSpPr>
            <p:spPr>
              <a:xfrm>
                <a:off x="4962297" y="3363000"/>
                <a:ext cx="1123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rgbClr val="EA5050"/>
                    </a:solidFill>
                    <a:latin typeface="Noto Sans JP"/>
                    <a:ea typeface="Noto Sans JP"/>
                    <a:cs typeface="Noto Sans JP"/>
                    <a:sym typeface="Noto Sans JP"/>
                  </a:rPr>
                  <a:t>公債金</a:t>
                </a:r>
                <a:r>
                  <a:rPr lang="ja-JP" sz="800">
                    <a:solidFill>
                      <a:srgbClr val="EA5050"/>
                    </a:solidFill>
                    <a:latin typeface="Noto Sans JP"/>
                    <a:ea typeface="Noto Sans JP"/>
                    <a:cs typeface="Noto Sans JP"/>
                    <a:sym typeface="Noto Sans JP"/>
                  </a:rPr>
                  <a:t>（借金）</a:t>
                </a:r>
                <a:endParaRPr sz="800">
                  <a:solidFill>
                    <a:srgbClr val="EA5050"/>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rgbClr val="EA5050"/>
                    </a:solidFill>
                    <a:latin typeface="Noto Sans JP"/>
                    <a:ea typeface="Noto Sans JP"/>
                    <a:cs typeface="Noto Sans JP"/>
                    <a:sym typeface="Noto Sans JP"/>
                  </a:rPr>
                  <a:t>5.6兆円</a:t>
                </a:r>
                <a:endParaRPr sz="950">
                  <a:solidFill>
                    <a:srgbClr val="EA5050"/>
                  </a:solidFill>
                  <a:latin typeface="Noto Sans JP"/>
                  <a:ea typeface="Noto Sans JP"/>
                  <a:cs typeface="Noto Sans JP"/>
                  <a:sym typeface="Noto Sans JP"/>
                </a:endParaRPr>
              </a:p>
            </p:txBody>
          </p:sp>
          <p:sp>
            <p:nvSpPr>
              <p:cNvPr id="645" name="Google Shape;645;p24"/>
              <p:cNvSpPr/>
              <p:nvPr/>
            </p:nvSpPr>
            <p:spPr>
              <a:xfrm>
                <a:off x="4986403" y="3351616"/>
                <a:ext cx="954000" cy="416400"/>
              </a:xfrm>
              <a:prstGeom prst="rect">
                <a:avLst/>
              </a:prstGeom>
              <a:noFill/>
              <a:ln cap="flat" cmpd="sng" w="15875">
                <a:solidFill>
                  <a:srgbClr val="EA5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646" name="Google Shape;646;p24"/>
            <p:cNvSpPr/>
            <p:nvPr/>
          </p:nvSpPr>
          <p:spPr>
            <a:xfrm rot="-3792368">
              <a:off x="1767476" y="2570858"/>
              <a:ext cx="839874" cy="116857"/>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nvGrpSpPr>
            <p:cNvPr id="647" name="Google Shape;647;p24"/>
            <p:cNvGrpSpPr/>
            <p:nvPr/>
          </p:nvGrpSpPr>
          <p:grpSpPr>
            <a:xfrm>
              <a:off x="505154" y="1717713"/>
              <a:ext cx="828300" cy="284400"/>
              <a:chOff x="4781156" y="2669544"/>
              <a:chExt cx="828300" cy="284400"/>
            </a:xfrm>
          </p:grpSpPr>
          <p:sp>
            <p:nvSpPr>
              <p:cNvPr id="648" name="Google Shape;648;p24"/>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Noto Sans JP"/>
                    <a:ea typeface="Noto Sans JP"/>
                    <a:cs typeface="Noto Sans JP"/>
                    <a:sym typeface="Noto Sans JP"/>
                  </a:rPr>
                  <a:t>歳 入</a:t>
                </a:r>
                <a:endParaRPr sz="1500">
                  <a:solidFill>
                    <a:srgbClr val="000000"/>
                  </a:solidFill>
                  <a:latin typeface="Noto Sans JP"/>
                  <a:ea typeface="Noto Sans JP"/>
                  <a:cs typeface="Noto Sans JP"/>
                  <a:sym typeface="Noto Sans JP"/>
                </a:endParaRPr>
              </a:p>
            </p:txBody>
          </p:sp>
          <p:sp>
            <p:nvSpPr>
              <p:cNvPr id="649" name="Google Shape;649;p24"/>
              <p:cNvSpPr/>
              <p:nvPr/>
            </p:nvSpPr>
            <p:spPr>
              <a:xfrm>
                <a:off x="4781156" y="2669544"/>
                <a:ext cx="828300" cy="284400"/>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grpSp>
      <p:sp>
        <p:nvSpPr>
          <p:cNvPr id="650" name="Google Shape;650;p24"/>
          <p:cNvSpPr txBox="1"/>
          <p:nvPr/>
        </p:nvSpPr>
        <p:spPr>
          <a:xfrm>
            <a:off x="804437" y="6301257"/>
            <a:ext cx="5483077" cy="143181"/>
          </a:xfrm>
          <a:prstGeom prst="rect">
            <a:avLst/>
          </a:prstGeom>
          <a:noFill/>
          <a:ln>
            <a:noFill/>
          </a:ln>
        </p:spPr>
        <p:txBody>
          <a:bodyPr anchorCtr="0" anchor="ctr" bIns="0" lIns="0" spcFirstLastPara="1" rIns="0" wrap="square" tIns="0">
            <a:spAutoFit/>
          </a:bodyPr>
          <a:lstStyle/>
          <a:p>
            <a:pPr indent="0" lvl="0" marL="11723" marR="0" rtl="0" algn="l">
              <a:lnSpc>
                <a:spcPct val="130000"/>
              </a:lnSpc>
              <a:spcBef>
                <a:spcPts val="0"/>
              </a:spcBef>
              <a:spcAft>
                <a:spcPts val="0"/>
              </a:spcAft>
              <a:buNone/>
            </a:pPr>
            <a:r>
              <a:rPr lang="ja-JP" sz="800">
                <a:solidFill>
                  <a:schemeClr val="dk1"/>
                </a:solidFill>
                <a:latin typeface="Noto Sans JP"/>
                <a:ea typeface="Noto Sans JP"/>
                <a:cs typeface="Noto Sans JP"/>
                <a:sym typeface="Noto Sans JP"/>
              </a:rPr>
              <a:t>※当初予算ベース。2024年度は予算。</a:t>
            </a:r>
            <a:endParaRPr sz="800">
              <a:solidFill>
                <a:schemeClr val="dk1"/>
              </a:solidFill>
              <a:latin typeface="Noto Sans JP"/>
              <a:ea typeface="Noto Sans JP"/>
              <a:cs typeface="Noto Sans JP"/>
              <a:sym typeface="Noto Sans JP"/>
            </a:endParaRPr>
          </a:p>
        </p:txBody>
      </p:sp>
      <p:sp>
        <p:nvSpPr>
          <p:cNvPr id="651" name="Google Shape;651;p2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52" name="Google Shape;652;p24"/>
          <p:cNvSpPr txBox="1"/>
          <p:nvPr/>
        </p:nvSpPr>
        <p:spPr>
          <a:xfrm>
            <a:off x="240030" y="134966"/>
            <a:ext cx="87711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国の財政をみてみよう②</a:t>
            </a:r>
            <a:endParaRPr/>
          </a:p>
        </p:txBody>
      </p:sp>
      <p:grpSp>
        <p:nvGrpSpPr>
          <p:cNvPr id="653" name="Google Shape;653;p24"/>
          <p:cNvGrpSpPr/>
          <p:nvPr/>
        </p:nvGrpSpPr>
        <p:grpSpPr>
          <a:xfrm>
            <a:off x="4407770" y="1167934"/>
            <a:ext cx="4654306" cy="5009583"/>
            <a:chOff x="4541600" y="1167934"/>
            <a:chExt cx="4654306" cy="5009583"/>
          </a:xfrm>
        </p:grpSpPr>
        <p:pic>
          <p:nvPicPr>
            <p:cNvPr id="654" name="Google Shape;654;p24"/>
            <p:cNvPicPr preferRelativeResize="0"/>
            <p:nvPr/>
          </p:nvPicPr>
          <p:blipFill>
            <a:blip r:embed="rId4">
              <a:alphaModFix/>
            </a:blip>
            <a:stretch>
              <a:fillRect/>
            </a:stretch>
          </p:blipFill>
          <p:spPr>
            <a:xfrm>
              <a:off x="4541600" y="1167934"/>
              <a:ext cx="4564800" cy="4755601"/>
            </a:xfrm>
            <a:prstGeom prst="rect">
              <a:avLst/>
            </a:prstGeom>
            <a:noFill/>
            <a:ln>
              <a:noFill/>
            </a:ln>
          </p:spPr>
        </p:pic>
        <p:sp>
          <p:nvSpPr>
            <p:cNvPr id="655" name="Google Shape;655;p24"/>
            <p:cNvSpPr txBox="1"/>
            <p:nvPr/>
          </p:nvSpPr>
          <p:spPr>
            <a:xfrm>
              <a:off x="5497063" y="5561964"/>
              <a:ext cx="85664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1990年度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66.2兆円</a:t>
              </a:r>
              <a:endParaRPr/>
            </a:p>
          </p:txBody>
        </p:sp>
        <p:sp>
          <p:nvSpPr>
            <p:cNvPr id="656" name="Google Shape;656;p24"/>
            <p:cNvSpPr txBox="1"/>
            <p:nvPr/>
          </p:nvSpPr>
          <p:spPr>
            <a:xfrm>
              <a:off x="7177083" y="5561964"/>
              <a:ext cx="1118255"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2024年度</a:t>
              </a:r>
              <a:endParaRPr sz="12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000">
                  <a:solidFill>
                    <a:schemeClr val="dk1"/>
                  </a:solidFill>
                  <a:latin typeface="Noto Sans JP"/>
                  <a:ea typeface="Noto Sans JP"/>
                  <a:cs typeface="Noto Sans JP"/>
                  <a:sym typeface="Noto Sans JP"/>
                </a:rPr>
                <a:t>（令和6年度）</a:t>
              </a:r>
              <a:endParaRPr sz="10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chemeClr val="dk1"/>
                  </a:solidFill>
                  <a:latin typeface="Noto Sans JP"/>
                  <a:ea typeface="Noto Sans JP"/>
                  <a:cs typeface="Noto Sans JP"/>
                  <a:sym typeface="Noto Sans JP"/>
                </a:rPr>
                <a:t>112.6兆円</a:t>
              </a:r>
              <a:endParaRPr/>
            </a:p>
          </p:txBody>
        </p:sp>
        <p:cxnSp>
          <p:nvCxnSpPr>
            <p:cNvPr id="657" name="Google Shape;657;p24"/>
            <p:cNvCxnSpPr/>
            <p:nvPr/>
          </p:nvCxnSpPr>
          <p:spPr>
            <a:xfrm>
              <a:off x="5128929" y="5512476"/>
              <a:ext cx="3390000" cy="0"/>
            </a:xfrm>
            <a:prstGeom prst="straightConnector1">
              <a:avLst/>
            </a:prstGeom>
            <a:noFill/>
            <a:ln cap="flat" cmpd="sng" w="19050">
              <a:solidFill>
                <a:srgbClr val="595959"/>
              </a:solidFill>
              <a:prstDash val="dash"/>
              <a:round/>
              <a:headEnd len="sm" w="sm" type="none"/>
              <a:tailEnd len="sm" w="sm" type="none"/>
            </a:ln>
          </p:spPr>
        </p:cxnSp>
        <p:sp>
          <p:nvSpPr>
            <p:cNvPr id="658" name="Google Shape;658;p24"/>
            <p:cNvSpPr txBox="1"/>
            <p:nvPr/>
          </p:nvSpPr>
          <p:spPr>
            <a:xfrm>
              <a:off x="7101566" y="4716164"/>
              <a:ext cx="1313100" cy="5619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公共事業、教育、</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防衛など</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chemeClr val="dk1"/>
                  </a:solidFill>
                  <a:latin typeface="Noto Sans JP"/>
                  <a:ea typeface="Noto Sans JP"/>
                  <a:cs typeface="Noto Sans JP"/>
                  <a:sym typeface="Noto Sans JP"/>
                </a:rPr>
                <a:t>29.1兆円</a:t>
              </a:r>
              <a:endParaRPr sz="1300"/>
            </a:p>
          </p:txBody>
        </p:sp>
        <p:sp>
          <p:nvSpPr>
            <p:cNvPr id="659" name="Google Shape;659;p24"/>
            <p:cNvSpPr/>
            <p:nvPr/>
          </p:nvSpPr>
          <p:spPr>
            <a:xfrm rot="-1111431">
              <a:off x="6422706" y="4971443"/>
              <a:ext cx="733713" cy="117068"/>
            </a:xfrm>
            <a:prstGeom prst="rightArrow">
              <a:avLst>
                <a:gd fmla="val 38545" name="adj1"/>
                <a:gd fmla="val 65569" name="adj2"/>
              </a:avLst>
            </a:prstGeom>
            <a:solidFill>
              <a:srgbClr val="A6A6A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Noto Sans JP"/>
                <a:ea typeface="Noto Sans JP"/>
                <a:cs typeface="Noto Sans JP"/>
                <a:sym typeface="Noto Sans JP"/>
              </a:endParaRPr>
            </a:p>
          </p:txBody>
        </p:sp>
        <p:sp>
          <p:nvSpPr>
            <p:cNvPr id="660" name="Google Shape;660;p24"/>
            <p:cNvSpPr txBox="1"/>
            <p:nvPr/>
          </p:nvSpPr>
          <p:spPr>
            <a:xfrm>
              <a:off x="6513997" y="5106133"/>
              <a:ext cx="7089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3F3F3F"/>
                  </a:solidFill>
                  <a:latin typeface="Noto Sans JP"/>
                  <a:ea typeface="Noto Sans JP"/>
                  <a:cs typeface="Noto Sans JP"/>
                  <a:sym typeface="Noto Sans JP"/>
                </a:rPr>
                <a:t>+4.0兆円</a:t>
              </a:r>
              <a:endParaRPr sz="1300"/>
            </a:p>
          </p:txBody>
        </p:sp>
        <p:grpSp>
          <p:nvGrpSpPr>
            <p:cNvPr id="661" name="Google Shape;661;p24"/>
            <p:cNvGrpSpPr/>
            <p:nvPr/>
          </p:nvGrpSpPr>
          <p:grpSpPr>
            <a:xfrm>
              <a:off x="6399471" y="5668939"/>
              <a:ext cx="825255" cy="356522"/>
              <a:chOff x="2085845" y="6241617"/>
              <a:chExt cx="825255" cy="356522"/>
            </a:xfrm>
          </p:grpSpPr>
          <p:sp>
            <p:nvSpPr>
              <p:cNvPr id="662" name="Google Shape;662;p24"/>
              <p:cNvSpPr/>
              <p:nvPr/>
            </p:nvSpPr>
            <p:spPr>
              <a:xfrm>
                <a:off x="2102308" y="6241617"/>
                <a:ext cx="808792" cy="116996"/>
              </a:xfrm>
              <a:prstGeom prst="rightArrow">
                <a:avLst>
                  <a:gd fmla="val 40412" name="adj1"/>
                  <a:gd fmla="val 6868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1" i="0" sz="2400" u="none" cap="none" strike="noStrike">
                  <a:solidFill>
                    <a:schemeClr val="dk1"/>
                  </a:solidFill>
                  <a:latin typeface="Noto Sans JP"/>
                  <a:ea typeface="Noto Sans JP"/>
                  <a:cs typeface="Noto Sans JP"/>
                  <a:sym typeface="Noto Sans JP"/>
                </a:endParaRPr>
              </a:p>
            </p:txBody>
          </p:sp>
          <p:sp>
            <p:nvSpPr>
              <p:cNvPr id="663" name="Google Shape;663;p24"/>
              <p:cNvSpPr txBox="1"/>
              <p:nvPr/>
            </p:nvSpPr>
            <p:spPr>
              <a:xfrm>
                <a:off x="2085845" y="6351918"/>
                <a:ext cx="78418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000">
                    <a:solidFill>
                      <a:srgbClr val="EA5050"/>
                    </a:solidFill>
                    <a:latin typeface="Noto Sans JP"/>
                    <a:ea typeface="Noto Sans JP"/>
                    <a:cs typeface="Noto Sans JP"/>
                    <a:sym typeface="Noto Sans JP"/>
                  </a:rPr>
                  <a:t>+46.3兆円</a:t>
                </a:r>
                <a:endParaRPr/>
              </a:p>
            </p:txBody>
          </p:sp>
        </p:grpSp>
        <p:sp>
          <p:nvSpPr>
            <p:cNvPr id="664" name="Google Shape;664;p24"/>
            <p:cNvSpPr/>
            <p:nvPr/>
          </p:nvSpPr>
          <p:spPr>
            <a:xfrm rot="-2495634">
              <a:off x="6397912" y="4062018"/>
              <a:ext cx="828354" cy="117094"/>
            </a:xfrm>
            <a:prstGeom prst="rightArrow">
              <a:avLst>
                <a:gd fmla="val 31464" name="adj1"/>
                <a:gd fmla="val 65569" name="adj2"/>
              </a:avLst>
            </a:prstGeom>
            <a:solidFill>
              <a:srgbClr val="009E4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65" name="Google Shape;665;p24"/>
            <p:cNvSpPr txBox="1"/>
            <p:nvPr/>
          </p:nvSpPr>
          <p:spPr>
            <a:xfrm>
              <a:off x="6489847" y="4256141"/>
              <a:ext cx="7572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009E47"/>
                  </a:solidFill>
                  <a:latin typeface="Noto Sans JP"/>
                  <a:ea typeface="Noto Sans JP"/>
                  <a:cs typeface="Noto Sans JP"/>
                  <a:sym typeface="Noto Sans JP"/>
                </a:rPr>
                <a:t>+26.1兆円</a:t>
              </a:r>
              <a:endParaRPr sz="1300"/>
            </a:p>
          </p:txBody>
        </p:sp>
        <p:sp>
          <p:nvSpPr>
            <p:cNvPr id="666" name="Google Shape;666;p24"/>
            <p:cNvSpPr/>
            <p:nvPr/>
          </p:nvSpPr>
          <p:spPr>
            <a:xfrm rot="-3587151">
              <a:off x="6203733" y="3321626"/>
              <a:ext cx="1199444" cy="116956"/>
            </a:xfrm>
            <a:prstGeom prst="rightArrow">
              <a:avLst>
                <a:gd fmla="val 31630" name="adj1"/>
                <a:gd fmla="val 65569" name="adj2"/>
              </a:avLst>
            </a:prstGeom>
            <a:solidFill>
              <a:srgbClr val="EEC92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67" name="Google Shape;667;p24"/>
            <p:cNvSpPr txBox="1"/>
            <p:nvPr/>
          </p:nvSpPr>
          <p:spPr>
            <a:xfrm>
              <a:off x="6513997" y="3500932"/>
              <a:ext cx="708900" cy="230700"/>
            </a:xfrm>
            <a:prstGeom prst="rect">
              <a:avLst/>
            </a:prstGeom>
            <a:noFill/>
            <a:ln>
              <a:noFill/>
            </a:ln>
            <a:effectLst>
              <a:outerShdw blurRad="42863" rotWithShape="0" algn="bl">
                <a:schemeClr val="lt1"/>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AE900E"/>
                  </a:solidFill>
                  <a:latin typeface="Noto Sans JP"/>
                  <a:ea typeface="Noto Sans JP"/>
                  <a:cs typeface="Noto Sans JP"/>
                  <a:sym typeface="Noto Sans JP"/>
                </a:rPr>
                <a:t>+2.5兆円</a:t>
              </a:r>
              <a:endParaRPr sz="1300"/>
            </a:p>
          </p:txBody>
        </p:sp>
        <p:sp>
          <p:nvSpPr>
            <p:cNvPr id="668" name="Google Shape;668;p24"/>
            <p:cNvSpPr/>
            <p:nvPr/>
          </p:nvSpPr>
          <p:spPr>
            <a:xfrm rot="-3939087">
              <a:off x="5976493" y="2766982"/>
              <a:ext cx="1550621" cy="116941"/>
            </a:xfrm>
            <a:prstGeom prst="rightArrow">
              <a:avLst>
                <a:gd fmla="val 27833" name="adj1"/>
                <a:gd fmla="val 64874" name="adj2"/>
              </a:avLst>
            </a:prstGeom>
            <a:solidFill>
              <a:srgbClr val="EE6E6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69" name="Google Shape;669;p24"/>
            <p:cNvSpPr txBox="1"/>
            <p:nvPr/>
          </p:nvSpPr>
          <p:spPr>
            <a:xfrm>
              <a:off x="6215459" y="2320977"/>
              <a:ext cx="7842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rgbClr val="EA5050"/>
                  </a:solidFill>
                  <a:latin typeface="Noto Sans JP"/>
                  <a:ea typeface="Noto Sans JP"/>
                  <a:cs typeface="Noto Sans JP"/>
                  <a:sym typeface="Noto Sans JP"/>
                </a:rPr>
                <a:t>+12.7兆円</a:t>
              </a:r>
              <a:endParaRPr sz="1300"/>
            </a:p>
          </p:txBody>
        </p:sp>
        <p:sp>
          <p:nvSpPr>
            <p:cNvPr id="670" name="Google Shape;670;p24"/>
            <p:cNvSpPr txBox="1"/>
            <p:nvPr/>
          </p:nvSpPr>
          <p:spPr>
            <a:xfrm>
              <a:off x="8241906" y="4081765"/>
              <a:ext cx="954000" cy="5694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物価・賃上げ</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促進予備費</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１</a:t>
              </a:r>
              <a:r>
                <a:rPr lang="ja-JP" sz="900">
                  <a:solidFill>
                    <a:schemeClr val="dk1"/>
                  </a:solidFill>
                  <a:latin typeface="Noto Sans JP"/>
                  <a:ea typeface="Noto Sans JP"/>
                  <a:cs typeface="Noto Sans JP"/>
                  <a:sym typeface="Noto Sans JP"/>
                </a:rPr>
                <a:t>兆円</a:t>
              </a:r>
              <a:endParaRPr/>
            </a:p>
          </p:txBody>
        </p:sp>
        <p:sp>
          <p:nvSpPr>
            <p:cNvPr id="671" name="Google Shape;671;p24"/>
            <p:cNvSpPr txBox="1"/>
            <p:nvPr/>
          </p:nvSpPr>
          <p:spPr>
            <a:xfrm>
              <a:off x="5256340" y="4243336"/>
              <a:ext cx="13863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社会保障 </a:t>
              </a:r>
              <a:r>
                <a:rPr lang="ja-JP" sz="950">
                  <a:solidFill>
                    <a:schemeClr val="dk1"/>
                  </a:solidFill>
                  <a:latin typeface="Noto Sans JP"/>
                  <a:ea typeface="Noto Sans JP"/>
                  <a:cs typeface="Noto Sans JP"/>
                  <a:sym typeface="Noto Sans JP"/>
                </a:rPr>
                <a:t>11.6兆円</a:t>
              </a:r>
              <a:endParaRPr sz="1300"/>
            </a:p>
          </p:txBody>
        </p:sp>
        <p:sp>
          <p:nvSpPr>
            <p:cNvPr id="672" name="Google Shape;672;p24"/>
            <p:cNvSpPr txBox="1"/>
            <p:nvPr/>
          </p:nvSpPr>
          <p:spPr>
            <a:xfrm>
              <a:off x="5310600" y="3684102"/>
              <a:ext cx="1293900" cy="4080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地方交付税</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交付金等</a:t>
              </a:r>
              <a:r>
                <a:rPr lang="ja-JP" sz="950">
                  <a:solidFill>
                    <a:schemeClr val="dk1"/>
                  </a:solidFill>
                  <a:latin typeface="Noto Sans JP"/>
                  <a:ea typeface="Noto Sans JP"/>
                  <a:cs typeface="Noto Sans JP"/>
                  <a:sym typeface="Noto Sans JP"/>
                </a:rPr>
                <a:t>15.3兆円</a:t>
              </a:r>
              <a:endParaRPr sz="950">
                <a:solidFill>
                  <a:schemeClr val="dk1"/>
                </a:solidFill>
                <a:latin typeface="Noto Sans JP"/>
                <a:ea typeface="Noto Sans JP"/>
                <a:cs typeface="Noto Sans JP"/>
                <a:sym typeface="Noto Sans JP"/>
              </a:endParaRPr>
            </a:p>
          </p:txBody>
        </p:sp>
        <p:sp>
          <p:nvSpPr>
            <p:cNvPr id="673" name="Google Shape;673;p24"/>
            <p:cNvSpPr txBox="1"/>
            <p:nvPr/>
          </p:nvSpPr>
          <p:spPr>
            <a:xfrm>
              <a:off x="7199799" y="1586175"/>
              <a:ext cx="1032900" cy="6588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国債費</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800">
                  <a:solidFill>
                    <a:schemeClr val="dk1"/>
                  </a:solidFill>
                  <a:latin typeface="Noto Sans JP"/>
                  <a:ea typeface="Noto Sans JP"/>
                  <a:cs typeface="Noto Sans JP"/>
                  <a:sym typeface="Noto Sans JP"/>
                </a:rPr>
                <a:t>（過去の借金の</a:t>
              </a:r>
              <a:endParaRPr sz="8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800">
                  <a:solidFill>
                    <a:schemeClr val="dk1"/>
                  </a:solidFill>
                  <a:latin typeface="Noto Sans JP"/>
                  <a:ea typeface="Noto Sans JP"/>
                  <a:cs typeface="Noto Sans JP"/>
                  <a:sym typeface="Noto Sans JP"/>
                </a:rPr>
                <a:t>返済と利息）</a:t>
              </a:r>
              <a:endParaRPr sz="8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chemeClr val="dk1"/>
                  </a:solidFill>
                  <a:latin typeface="Noto Sans JP"/>
                  <a:ea typeface="Noto Sans JP"/>
                  <a:cs typeface="Noto Sans JP"/>
                  <a:sym typeface="Noto Sans JP"/>
                </a:rPr>
                <a:t>27.0兆円</a:t>
              </a:r>
              <a:endParaRPr sz="1300"/>
            </a:p>
          </p:txBody>
        </p:sp>
        <p:sp>
          <p:nvSpPr>
            <p:cNvPr id="674" name="Google Shape;674;p24"/>
            <p:cNvSpPr txBox="1"/>
            <p:nvPr/>
          </p:nvSpPr>
          <p:spPr>
            <a:xfrm>
              <a:off x="7120449" y="2511177"/>
              <a:ext cx="1231500" cy="4080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地方交付税</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交付金等</a:t>
              </a:r>
              <a:r>
                <a:rPr lang="ja-JP" sz="950">
                  <a:solidFill>
                    <a:schemeClr val="dk1"/>
                  </a:solidFill>
                  <a:latin typeface="Noto Sans JP"/>
                  <a:ea typeface="Noto Sans JP"/>
                  <a:cs typeface="Noto Sans JP"/>
                  <a:sym typeface="Noto Sans JP"/>
                </a:rPr>
                <a:t>17.8兆円</a:t>
              </a:r>
              <a:endParaRPr sz="950">
                <a:solidFill>
                  <a:schemeClr val="dk1"/>
                </a:solidFill>
                <a:latin typeface="Noto Sans JP"/>
                <a:ea typeface="Noto Sans JP"/>
                <a:cs typeface="Noto Sans JP"/>
                <a:sym typeface="Noto Sans JP"/>
              </a:endParaRPr>
            </a:p>
          </p:txBody>
        </p:sp>
        <p:sp>
          <p:nvSpPr>
            <p:cNvPr id="675" name="Google Shape;675;p24"/>
            <p:cNvSpPr txBox="1"/>
            <p:nvPr/>
          </p:nvSpPr>
          <p:spPr>
            <a:xfrm>
              <a:off x="4644500" y="2333463"/>
              <a:ext cx="1814400" cy="5295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国債費</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800">
                  <a:solidFill>
                    <a:schemeClr val="dk1"/>
                  </a:solidFill>
                  <a:latin typeface="Noto Sans JP"/>
                  <a:ea typeface="Noto Sans JP"/>
                  <a:cs typeface="Noto Sans JP"/>
                  <a:sym typeface="Noto Sans JP"/>
                </a:rPr>
                <a:t>（過去の借金の返済と利息）</a:t>
              </a:r>
              <a:endParaRPr sz="8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chemeClr val="dk1"/>
                  </a:solidFill>
                  <a:latin typeface="Noto Sans JP"/>
                  <a:ea typeface="Noto Sans JP"/>
                  <a:cs typeface="Noto Sans JP"/>
                  <a:sym typeface="Noto Sans JP"/>
                </a:rPr>
                <a:t>14.3兆円</a:t>
              </a:r>
              <a:endParaRPr sz="1300"/>
            </a:p>
          </p:txBody>
        </p:sp>
        <p:cxnSp>
          <p:nvCxnSpPr>
            <p:cNvPr id="676" name="Google Shape;676;p24"/>
            <p:cNvCxnSpPr/>
            <p:nvPr/>
          </p:nvCxnSpPr>
          <p:spPr>
            <a:xfrm rot="10800000">
              <a:off x="5795270" y="2838037"/>
              <a:ext cx="106050" cy="297966"/>
            </a:xfrm>
            <a:prstGeom prst="straightConnector1">
              <a:avLst/>
            </a:prstGeom>
            <a:noFill/>
            <a:ln cap="flat" cmpd="sng" w="15875">
              <a:solidFill>
                <a:schemeClr val="dk1"/>
              </a:solidFill>
              <a:prstDash val="solid"/>
              <a:round/>
              <a:headEnd len="sm" w="sm" type="none"/>
              <a:tailEnd len="sm" w="sm" type="none"/>
            </a:ln>
          </p:spPr>
        </p:cxnSp>
        <p:sp>
          <p:nvSpPr>
            <p:cNvPr id="677" name="Google Shape;677;p24"/>
            <p:cNvSpPr txBox="1"/>
            <p:nvPr/>
          </p:nvSpPr>
          <p:spPr>
            <a:xfrm>
              <a:off x="7059282" y="3569000"/>
              <a:ext cx="1284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社会保障 </a:t>
              </a:r>
              <a:r>
                <a:rPr lang="ja-JP" sz="950">
                  <a:solidFill>
                    <a:schemeClr val="dk1"/>
                  </a:solidFill>
                  <a:latin typeface="Noto Sans JP"/>
                  <a:ea typeface="Noto Sans JP"/>
                  <a:cs typeface="Noto Sans JP"/>
                  <a:sym typeface="Noto Sans JP"/>
                </a:rPr>
                <a:t>37.7兆円</a:t>
              </a:r>
              <a:endParaRPr sz="950">
                <a:solidFill>
                  <a:schemeClr val="dk1"/>
                </a:solidFill>
                <a:latin typeface="Noto Sans JP"/>
                <a:ea typeface="Noto Sans JP"/>
                <a:cs typeface="Noto Sans JP"/>
                <a:sym typeface="Noto Sans JP"/>
              </a:endParaRPr>
            </a:p>
          </p:txBody>
        </p:sp>
        <p:sp>
          <p:nvSpPr>
            <p:cNvPr id="678" name="Google Shape;678;p24"/>
            <p:cNvSpPr/>
            <p:nvPr/>
          </p:nvSpPr>
          <p:spPr>
            <a:xfrm>
              <a:off x="7145502" y="3582252"/>
              <a:ext cx="1141500" cy="2139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679" name="Google Shape;679;p24"/>
            <p:cNvSpPr txBox="1"/>
            <p:nvPr/>
          </p:nvSpPr>
          <p:spPr>
            <a:xfrm>
              <a:off x="5300995" y="4791193"/>
              <a:ext cx="1313100" cy="561900"/>
            </a:xfrm>
            <a:prstGeom prst="rect">
              <a:avLst/>
            </a:prstGeom>
            <a:noFill/>
            <a:ln>
              <a:noFill/>
            </a:ln>
          </p:spPr>
          <p:txBody>
            <a:bodyPr anchorCtr="0" anchor="t" bIns="45700" lIns="91425" spcFirstLastPara="1" rIns="91425" wrap="square" tIns="45700">
              <a:spAutoFit/>
            </a:bodyPr>
            <a:lstStyle/>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公共事業、教育、</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1000">
                  <a:solidFill>
                    <a:schemeClr val="dk1"/>
                  </a:solidFill>
                  <a:latin typeface="Noto Sans JP"/>
                  <a:ea typeface="Noto Sans JP"/>
                  <a:cs typeface="Noto Sans JP"/>
                  <a:sym typeface="Noto Sans JP"/>
                </a:rPr>
                <a:t>防衛など</a:t>
              </a:r>
              <a:endParaRPr sz="1000">
                <a:solidFill>
                  <a:schemeClr val="dk1"/>
                </a:solidFill>
                <a:latin typeface="Noto Sans JP"/>
                <a:ea typeface="Noto Sans JP"/>
                <a:cs typeface="Noto Sans JP"/>
                <a:sym typeface="Noto Sans JP"/>
              </a:endParaRPr>
            </a:p>
            <a:p>
              <a:pPr indent="0" lvl="0" marL="0" marR="0" rtl="0" algn="ctr">
                <a:lnSpc>
                  <a:spcPct val="105000"/>
                </a:lnSpc>
                <a:spcBef>
                  <a:spcPts val="0"/>
                </a:spcBef>
                <a:spcAft>
                  <a:spcPts val="0"/>
                </a:spcAft>
                <a:buNone/>
              </a:pPr>
              <a:r>
                <a:rPr lang="ja-JP" sz="950">
                  <a:solidFill>
                    <a:schemeClr val="dk1"/>
                  </a:solidFill>
                  <a:latin typeface="Noto Sans JP"/>
                  <a:ea typeface="Noto Sans JP"/>
                  <a:cs typeface="Noto Sans JP"/>
                  <a:sym typeface="Noto Sans JP"/>
                </a:rPr>
                <a:t>25.1兆円</a:t>
              </a:r>
              <a:endParaRPr sz="1300"/>
            </a:p>
          </p:txBody>
        </p:sp>
        <p:sp>
          <p:nvSpPr>
            <p:cNvPr id="680" name="Google Shape;680;p24"/>
            <p:cNvSpPr/>
            <p:nvPr/>
          </p:nvSpPr>
          <p:spPr>
            <a:xfrm>
              <a:off x="5396839" y="4257201"/>
              <a:ext cx="1094700" cy="213900"/>
            </a:xfrm>
            <a:prstGeom prst="rect">
              <a:avLst/>
            </a:prstGeom>
            <a:noFill/>
            <a:ln cap="flat" cmpd="sng" w="15875">
              <a:solidFill>
                <a:srgbClr val="00EE6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nvGrpSpPr>
            <p:cNvPr id="681" name="Google Shape;681;p24"/>
            <p:cNvGrpSpPr/>
            <p:nvPr/>
          </p:nvGrpSpPr>
          <p:grpSpPr>
            <a:xfrm>
              <a:off x="4644510" y="1690483"/>
              <a:ext cx="828219" cy="284403"/>
              <a:chOff x="4781156" y="2669544"/>
              <a:chExt cx="828219" cy="284403"/>
            </a:xfrm>
          </p:grpSpPr>
          <p:sp>
            <p:nvSpPr>
              <p:cNvPr id="682" name="Google Shape;682;p24"/>
              <p:cNvSpPr txBox="1"/>
              <p:nvPr/>
            </p:nvSpPr>
            <p:spPr>
              <a:xfrm>
                <a:off x="4855347" y="2679703"/>
                <a:ext cx="679800" cy="231000"/>
              </a:xfrm>
              <a:prstGeom prst="rect">
                <a:avLst/>
              </a:prstGeom>
              <a:noFill/>
              <a:ln>
                <a:noFill/>
              </a:ln>
            </p:spPr>
            <p:txBody>
              <a:bodyPr anchorCtr="0" anchor="t" bIns="0" lIns="0" spcFirstLastPara="1" rIns="0" wrap="square" tIns="0">
                <a:spAutoFit/>
              </a:bodyPr>
              <a:lstStyle/>
              <a:p>
                <a:pPr indent="0" lvl="0" marL="11723" marR="0" rtl="0" algn="ctr">
                  <a:spcBef>
                    <a:spcPts val="0"/>
                  </a:spcBef>
                  <a:spcAft>
                    <a:spcPts val="0"/>
                  </a:spcAft>
                  <a:buNone/>
                </a:pPr>
                <a:r>
                  <a:rPr lang="ja-JP" sz="1500">
                    <a:solidFill>
                      <a:srgbClr val="231916"/>
                    </a:solidFill>
                    <a:latin typeface="Noto Sans JP"/>
                    <a:ea typeface="Noto Sans JP"/>
                    <a:cs typeface="Noto Sans JP"/>
                    <a:sym typeface="Noto Sans JP"/>
                  </a:rPr>
                  <a:t>歳 出</a:t>
                </a:r>
                <a:endParaRPr sz="1500">
                  <a:solidFill>
                    <a:srgbClr val="000000"/>
                  </a:solidFill>
                  <a:latin typeface="Noto Sans JP"/>
                  <a:ea typeface="Noto Sans JP"/>
                  <a:cs typeface="Noto Sans JP"/>
                  <a:sym typeface="Noto Sans JP"/>
                </a:endParaRPr>
              </a:p>
            </p:txBody>
          </p:sp>
          <p:sp>
            <p:nvSpPr>
              <p:cNvPr id="683" name="Google Shape;683;p24"/>
              <p:cNvSpPr/>
              <p:nvPr/>
            </p:nvSpPr>
            <p:spPr>
              <a:xfrm>
                <a:off x="4781156" y="2669544"/>
                <a:ext cx="828219" cy="284403"/>
              </a:xfrm>
              <a:prstGeom prst="rect">
                <a:avLst/>
              </a:prstGeom>
              <a:noFill/>
              <a:ln cap="flat" cmpd="sng" w="19050">
                <a:solidFill>
                  <a:srgbClr val="00488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cxnSp>
          <p:nvCxnSpPr>
            <p:cNvPr id="684" name="Google Shape;684;p24"/>
            <p:cNvCxnSpPr/>
            <p:nvPr/>
          </p:nvCxnSpPr>
          <p:spPr>
            <a:xfrm flipH="1" rot="10800000">
              <a:off x="8187432" y="4401133"/>
              <a:ext cx="185960" cy="32559"/>
            </a:xfrm>
            <a:prstGeom prst="straightConnector1">
              <a:avLst/>
            </a:prstGeom>
            <a:noFill/>
            <a:ln cap="flat" cmpd="sng" w="15875">
              <a:solidFill>
                <a:schemeClr val="dk1"/>
              </a:solidFill>
              <a:prstDash val="solid"/>
              <a:miter lim="800000"/>
              <a:headEnd len="sm" w="sm" type="none"/>
              <a:tailEnd len="sm" w="sm" type="none"/>
            </a:ln>
          </p:spPr>
        </p:cxnSp>
      </p:grpSp>
      <p:grpSp>
        <p:nvGrpSpPr>
          <p:cNvPr id="685" name="Google Shape;685;p24"/>
          <p:cNvGrpSpPr/>
          <p:nvPr/>
        </p:nvGrpSpPr>
        <p:grpSpPr>
          <a:xfrm>
            <a:off x="1926625" y="1467500"/>
            <a:ext cx="599100" cy="1876650"/>
            <a:chOff x="1926625" y="1467500"/>
            <a:chExt cx="599100" cy="1876650"/>
          </a:xfrm>
        </p:grpSpPr>
        <p:cxnSp>
          <p:nvCxnSpPr>
            <p:cNvPr id="686" name="Google Shape;686;p24"/>
            <p:cNvCxnSpPr/>
            <p:nvPr/>
          </p:nvCxnSpPr>
          <p:spPr>
            <a:xfrm flipH="1" rot="10800000">
              <a:off x="1926625" y="1467500"/>
              <a:ext cx="588900" cy="1677000"/>
            </a:xfrm>
            <a:prstGeom prst="straightConnector1">
              <a:avLst/>
            </a:prstGeom>
            <a:noFill/>
            <a:ln cap="flat" cmpd="sng" w="9525">
              <a:solidFill>
                <a:srgbClr val="7F7F7F"/>
              </a:solidFill>
              <a:prstDash val="dash"/>
              <a:round/>
              <a:headEnd len="med" w="med" type="none"/>
              <a:tailEnd len="med" w="med" type="none"/>
            </a:ln>
          </p:spPr>
        </p:cxnSp>
        <p:cxnSp>
          <p:nvCxnSpPr>
            <p:cNvPr id="687" name="Google Shape;687;p24"/>
            <p:cNvCxnSpPr/>
            <p:nvPr/>
          </p:nvCxnSpPr>
          <p:spPr>
            <a:xfrm flipH="1" rot="10800000">
              <a:off x="1926625" y="2755250"/>
              <a:ext cx="599100" cy="588900"/>
            </a:xfrm>
            <a:prstGeom prst="straightConnector1">
              <a:avLst/>
            </a:prstGeom>
            <a:noFill/>
            <a:ln cap="flat" cmpd="sng" w="9525">
              <a:solidFill>
                <a:srgbClr val="7F7F7F"/>
              </a:solidFill>
              <a:prstDash val="dash"/>
              <a:round/>
              <a:headEnd len="med" w="med" type="none"/>
              <a:tailEnd len="med" w="med"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6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6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6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600"/>
                                        <p:tgtEl>
                                          <p:spTgt spid="624"/>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grpSp>
        <p:nvGrpSpPr>
          <p:cNvPr id="693" name="Google Shape;693;p25"/>
          <p:cNvGrpSpPr/>
          <p:nvPr/>
        </p:nvGrpSpPr>
        <p:grpSpPr>
          <a:xfrm>
            <a:off x="323851" y="1085670"/>
            <a:ext cx="8519134" cy="827030"/>
            <a:chOff x="323851" y="1085670"/>
            <a:chExt cx="8519134" cy="827030"/>
          </a:xfrm>
        </p:grpSpPr>
        <p:sp>
          <p:nvSpPr>
            <p:cNvPr id="694" name="Google Shape;694;p25"/>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695" name="Google Shape;695;p25"/>
            <p:cNvSpPr txBox="1"/>
            <p:nvPr/>
          </p:nvSpPr>
          <p:spPr>
            <a:xfrm>
              <a:off x="40036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Noto Sans JP"/>
                  <a:ea typeface="Noto Sans JP"/>
                  <a:cs typeface="Noto Sans JP"/>
                  <a:sym typeface="Noto Sans JP"/>
                </a:rPr>
                <a:t>社会保障関係費は今後も増えるのか</a:t>
              </a:r>
              <a:endParaRPr/>
            </a:p>
          </p:txBody>
        </p:sp>
      </p:grpSp>
      <p:sp>
        <p:nvSpPr>
          <p:cNvPr id="696" name="Google Shape;696;p2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697" name="Google Shape;697;p2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国の財政をみてみよう③</a:t>
            </a:r>
            <a:endParaRPr/>
          </a:p>
        </p:txBody>
      </p:sp>
      <p:sp>
        <p:nvSpPr>
          <p:cNvPr id="698" name="Google Shape;698;p25"/>
          <p:cNvSpPr txBox="1"/>
          <p:nvPr/>
        </p:nvSpPr>
        <p:spPr>
          <a:xfrm>
            <a:off x="340205" y="2792501"/>
            <a:ext cx="8771002" cy="2365759"/>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日本は、他国に類をみない速度で高齢化が進んでいます。</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600"/>
              </a:spcBef>
              <a:spcAft>
                <a:spcPts val="0"/>
              </a:spcAft>
              <a:buNone/>
            </a:pPr>
            <a:r>
              <a:rPr lang="ja-JP" sz="1700">
                <a:solidFill>
                  <a:schemeClr val="dk1"/>
                </a:solidFill>
                <a:latin typeface="Noto Sans JP"/>
                <a:ea typeface="Noto Sans JP"/>
                <a:cs typeface="Noto Sans JP"/>
                <a:sym typeface="Noto Sans JP"/>
              </a:rPr>
              <a:t>今後、高齢化はさらに進展し、2025年（令和７年）には</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600"/>
              </a:spcBef>
              <a:spcAft>
                <a:spcPts val="0"/>
              </a:spcAft>
              <a:buNone/>
            </a:pPr>
            <a:r>
              <a:rPr lang="ja-JP" sz="2000">
                <a:solidFill>
                  <a:srgbClr val="005BAD"/>
                </a:solidFill>
                <a:latin typeface="Noto Sans JP"/>
                <a:ea typeface="Noto Sans JP"/>
                <a:cs typeface="Noto Sans JP"/>
                <a:sym typeface="Noto Sans JP"/>
              </a:rPr>
              <a:t>いわゆる「団塊の世代」の全員が後期高齢者である75歳以上となり</a:t>
            </a:r>
            <a:r>
              <a:rPr lang="ja-JP" sz="1700">
                <a:solidFill>
                  <a:schemeClr val="dk1"/>
                </a:solidFill>
                <a:latin typeface="Noto Sans JP"/>
                <a:ea typeface="Noto Sans JP"/>
                <a:cs typeface="Noto Sans JP"/>
                <a:sym typeface="Noto Sans JP"/>
              </a:rPr>
              <a:t>ます。</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※「団塊の世代」とは、出生率の高かった昭和22年から昭和24年に生まれた世代</a:t>
            </a:r>
            <a:endParaRPr/>
          </a:p>
          <a:p>
            <a:pPr indent="-252000" lvl="0" marL="252000" marR="0" rtl="0" algn="l">
              <a:lnSpc>
                <a:spcPct val="110000"/>
              </a:lnSpc>
              <a:spcBef>
                <a:spcPts val="1800"/>
              </a:spcBef>
              <a:spcAft>
                <a:spcPts val="0"/>
              </a:spcAft>
              <a:buClr>
                <a:srgbClr val="005BAD"/>
              </a:buClr>
              <a:buSzPts val="1700"/>
              <a:buFont typeface="Noto Sans Symbols"/>
              <a:buChar char="●"/>
            </a:pPr>
            <a:r>
              <a:rPr lang="ja-JP" sz="2000">
                <a:solidFill>
                  <a:srgbClr val="005BAD"/>
                </a:solidFill>
                <a:latin typeface="Noto Sans JP"/>
                <a:ea typeface="Noto Sans JP"/>
                <a:cs typeface="Noto Sans JP"/>
                <a:sym typeface="Noto Sans JP"/>
              </a:rPr>
              <a:t>75歳以上になると、１人当たりの医療や介護の費用は急増</a:t>
            </a:r>
            <a:r>
              <a:rPr lang="ja-JP" sz="1700">
                <a:solidFill>
                  <a:schemeClr val="dk1"/>
                </a:solidFill>
                <a:latin typeface="Noto Sans JP"/>
                <a:ea typeface="Noto Sans JP"/>
                <a:cs typeface="Noto Sans JP"/>
                <a:sym typeface="Noto Sans JP"/>
              </a:rPr>
              <a:t>することから、</a:t>
            </a:r>
            <a:endParaRPr sz="1700">
              <a:solidFill>
                <a:schemeClr val="dk1"/>
              </a:solidFill>
              <a:latin typeface="Noto Sans JP"/>
              <a:ea typeface="Noto Sans JP"/>
              <a:cs typeface="Noto Sans JP"/>
              <a:sym typeface="Noto Sans JP"/>
            </a:endParaRPr>
          </a:p>
          <a:p>
            <a:pPr indent="265113" lvl="0" marL="0"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持続可能な社会保障制度を作るために残された時間はわずかです。</a:t>
            </a:r>
            <a:endParaRPr/>
          </a:p>
        </p:txBody>
      </p:sp>
      <p:pic>
        <p:nvPicPr>
          <p:cNvPr id="699" name="Google Shape;699;p25"/>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500"/>
                                        <p:tgtEl>
                                          <p:spTgt spid="6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600"/>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6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2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国の財政をみてみよう③</a:t>
            </a:r>
            <a:endParaRPr/>
          </a:p>
        </p:txBody>
      </p:sp>
      <p:sp>
        <p:nvSpPr>
          <p:cNvPr id="706" name="Google Shape;706;p2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707" name="Google Shape;707;p26"/>
          <p:cNvGrpSpPr/>
          <p:nvPr/>
        </p:nvGrpSpPr>
        <p:grpSpPr>
          <a:xfrm>
            <a:off x="306265" y="1174782"/>
            <a:ext cx="4604035" cy="259668"/>
            <a:chOff x="643082" y="2567207"/>
            <a:chExt cx="4604035" cy="259668"/>
          </a:xfrm>
        </p:grpSpPr>
        <p:sp>
          <p:nvSpPr>
            <p:cNvPr id="708" name="Google Shape;708;p26"/>
            <p:cNvSpPr txBox="1"/>
            <p:nvPr/>
          </p:nvSpPr>
          <p:spPr>
            <a:xfrm>
              <a:off x="643082" y="2567207"/>
              <a:ext cx="1490036" cy="243272"/>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lang="ja-JP" sz="1500">
                  <a:solidFill>
                    <a:srgbClr val="231916"/>
                  </a:solidFill>
                  <a:latin typeface="Noto Sans JP"/>
                  <a:ea typeface="Noto Sans JP"/>
                  <a:cs typeface="Noto Sans JP"/>
                  <a:sym typeface="Noto Sans JP"/>
                </a:rPr>
                <a:t>日本の高齢化率</a:t>
              </a:r>
              <a:endParaRPr sz="1500">
                <a:solidFill>
                  <a:srgbClr val="231916"/>
                </a:solidFill>
                <a:latin typeface="Noto Sans JP"/>
                <a:ea typeface="Noto Sans JP"/>
                <a:cs typeface="Noto Sans JP"/>
                <a:sym typeface="Noto Sans JP"/>
              </a:endParaRPr>
            </a:p>
          </p:txBody>
        </p:sp>
        <p:sp>
          <p:nvSpPr>
            <p:cNvPr id="709" name="Google Shape;709;p26"/>
            <p:cNvSpPr txBox="1"/>
            <p:nvPr/>
          </p:nvSpPr>
          <p:spPr>
            <a:xfrm>
              <a:off x="2091518" y="2572959"/>
              <a:ext cx="3155599" cy="253916"/>
            </a:xfrm>
            <a:prstGeom prst="rect">
              <a:avLst/>
            </a:prstGeom>
            <a:noFill/>
            <a:ln>
              <a:noFill/>
            </a:ln>
          </p:spPr>
          <p:txBody>
            <a:bodyPr anchorCtr="0" anchor="t" bIns="45700" lIns="91425" spcFirstLastPara="1" rIns="91425" wrap="square" tIns="45700">
              <a:spAutoFit/>
            </a:bodyPr>
            <a:lstStyle/>
            <a:p>
              <a:pPr indent="-325324" lvl="0" marL="325324" marR="0" rtl="0" algn="l">
                <a:spcBef>
                  <a:spcPts val="0"/>
                </a:spcBef>
                <a:spcAft>
                  <a:spcPts val="0"/>
                </a:spcAft>
                <a:buNone/>
              </a:pPr>
              <a:r>
                <a:rPr lang="ja-JP" sz="1050">
                  <a:solidFill>
                    <a:srgbClr val="000000"/>
                  </a:solidFill>
                  <a:latin typeface="Noto Sans JP"/>
                  <a:ea typeface="Noto Sans JP"/>
                  <a:cs typeface="Noto Sans JP"/>
                  <a:sym typeface="Noto Sans JP"/>
                </a:rPr>
                <a:t>(高齢化率＝総人口に占める65歳以上人口の割合)</a:t>
              </a:r>
              <a:endParaRPr/>
            </a:p>
          </p:txBody>
        </p:sp>
      </p:grpSp>
      <p:sp>
        <p:nvSpPr>
          <p:cNvPr id="710" name="Google Shape;710;p26"/>
          <p:cNvSpPr txBox="1"/>
          <p:nvPr/>
        </p:nvSpPr>
        <p:spPr>
          <a:xfrm>
            <a:off x="562605" y="5781724"/>
            <a:ext cx="8330570" cy="246221"/>
          </a:xfrm>
          <a:prstGeom prst="rect">
            <a:avLst/>
          </a:prstGeom>
          <a:noFill/>
          <a:ln>
            <a:noFill/>
          </a:ln>
        </p:spPr>
        <p:txBody>
          <a:bodyPr anchorCtr="0" anchor="t" bIns="0" lIns="0" spcFirstLastPara="1" rIns="0" wrap="square" tIns="0">
            <a:spAutoFit/>
          </a:bodyPr>
          <a:lstStyle/>
          <a:p>
            <a:pPr indent="0" lvl="0" marL="11723" marR="0" rtl="0" algn="l">
              <a:spcBef>
                <a:spcPts val="0"/>
              </a:spcBef>
              <a:spcAft>
                <a:spcPts val="0"/>
              </a:spcAft>
              <a:buNone/>
            </a:pPr>
            <a:r>
              <a:rPr lang="ja-JP" sz="800">
                <a:solidFill>
                  <a:srgbClr val="000000"/>
                </a:solidFill>
                <a:latin typeface="Noto Sans JP"/>
                <a:ea typeface="Noto Sans JP"/>
                <a:cs typeface="Noto Sans JP"/>
                <a:sym typeface="Noto Sans JP"/>
              </a:rPr>
              <a:t>出所 ： 日本：総務省「人口推計」、国立社会保障・人口問題研究所　「日本の将来推計人口（令和５年推計）」（出生中位・死亡中位仮定）</a:t>
            </a:r>
            <a:endParaRPr sz="800">
              <a:solidFill>
                <a:srgbClr val="000000"/>
              </a:solidFill>
              <a:latin typeface="Noto Sans JP"/>
              <a:ea typeface="Noto Sans JP"/>
              <a:cs typeface="Noto Sans JP"/>
              <a:sym typeface="Noto Sans JP"/>
            </a:endParaRPr>
          </a:p>
          <a:p>
            <a:pPr indent="0" lvl="0" marL="360000" marR="0" rtl="0" algn="l">
              <a:spcBef>
                <a:spcPts val="0"/>
              </a:spcBef>
              <a:spcAft>
                <a:spcPts val="0"/>
              </a:spcAft>
              <a:buNone/>
            </a:pPr>
            <a:r>
              <a:rPr lang="ja-JP" sz="800">
                <a:solidFill>
                  <a:srgbClr val="000000"/>
                </a:solidFill>
                <a:latin typeface="Noto Sans JP"/>
                <a:ea typeface="Noto Sans JP"/>
                <a:cs typeface="Noto Sans JP"/>
                <a:sym typeface="Noto Sans JP"/>
              </a:rPr>
              <a:t>諸外国：国連“World Population Prospects 2022”</a:t>
            </a:r>
            <a:endParaRPr/>
          </a:p>
        </p:txBody>
      </p:sp>
      <p:grpSp>
        <p:nvGrpSpPr>
          <p:cNvPr id="711" name="Google Shape;711;p26"/>
          <p:cNvGrpSpPr/>
          <p:nvPr/>
        </p:nvGrpSpPr>
        <p:grpSpPr>
          <a:xfrm>
            <a:off x="-132987" y="1500681"/>
            <a:ext cx="9144003" cy="4214814"/>
            <a:chOff x="-132987" y="1500681"/>
            <a:chExt cx="9144003" cy="4214814"/>
          </a:xfrm>
        </p:grpSpPr>
        <p:pic>
          <p:nvPicPr>
            <p:cNvPr id="712" name="Google Shape;712;p26"/>
            <p:cNvPicPr preferRelativeResize="0"/>
            <p:nvPr/>
          </p:nvPicPr>
          <p:blipFill>
            <a:blip r:embed="rId3">
              <a:alphaModFix/>
            </a:blip>
            <a:stretch>
              <a:fillRect/>
            </a:stretch>
          </p:blipFill>
          <p:spPr>
            <a:xfrm>
              <a:off x="-132987" y="1500681"/>
              <a:ext cx="9144003" cy="4214814"/>
            </a:xfrm>
            <a:prstGeom prst="rect">
              <a:avLst/>
            </a:prstGeom>
            <a:noFill/>
            <a:ln>
              <a:noFill/>
            </a:ln>
          </p:spPr>
        </p:pic>
        <p:sp>
          <p:nvSpPr>
            <p:cNvPr id="713" name="Google Shape;713;p26"/>
            <p:cNvSpPr/>
            <p:nvPr/>
          </p:nvSpPr>
          <p:spPr>
            <a:xfrm>
              <a:off x="4372225" y="2112425"/>
              <a:ext cx="832500" cy="457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714" name="Google Shape;714;p26"/>
          <p:cNvSpPr txBox="1"/>
          <p:nvPr/>
        </p:nvSpPr>
        <p:spPr>
          <a:xfrm>
            <a:off x="4528442" y="2360870"/>
            <a:ext cx="820500" cy="310200"/>
          </a:xfrm>
          <a:prstGeom prst="rect">
            <a:avLst/>
          </a:prstGeom>
          <a:noFill/>
          <a:ln>
            <a:noFill/>
          </a:ln>
        </p:spPr>
        <p:txBody>
          <a:bodyPr anchorCtr="0" anchor="t" bIns="0" lIns="0" spcFirstLastPara="1" rIns="0" wrap="square" tIns="0">
            <a:spAutoFit/>
          </a:bodyPr>
          <a:lstStyle/>
          <a:p>
            <a:pPr indent="-185814" lvl="0" marL="196952" marR="4688" rtl="0" algn="l">
              <a:lnSpc>
                <a:spcPct val="101499"/>
              </a:lnSpc>
              <a:spcBef>
                <a:spcPts val="0"/>
              </a:spcBef>
              <a:spcAft>
                <a:spcPts val="0"/>
              </a:spcAft>
              <a:buNone/>
            </a:pPr>
            <a:r>
              <a:rPr b="1" lang="ja-JP" sz="1000">
                <a:latin typeface="Noto Sans JP"/>
                <a:ea typeface="Noto Sans JP"/>
                <a:cs typeface="Noto Sans JP"/>
                <a:sym typeface="Noto Sans JP"/>
              </a:rPr>
              <a:t>（2024年）  29.</a:t>
            </a:r>
            <a:r>
              <a:rPr b="1" lang="ja-JP" sz="1000">
                <a:latin typeface="Noto Sans JP"/>
                <a:ea typeface="Noto Sans JP"/>
                <a:cs typeface="Noto Sans JP"/>
                <a:sym typeface="Noto Sans JP"/>
              </a:rPr>
              <a:t>4</a:t>
            </a:r>
            <a:endParaRPr b="1" sz="1000">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600"/>
                                        <p:tgtEl>
                                          <p:spTgt spid="707"/>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6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600"/>
                                        <p:tgtEl>
                                          <p:spTgt spid="714"/>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3">
            <a:alphaModFix/>
          </a:blip>
          <a:srcRect b="0" l="0" r="0" t="0"/>
          <a:stretch/>
        </p:blipFill>
        <p:spPr>
          <a:xfrm>
            <a:off x="240031" y="882587"/>
            <a:ext cx="8571030" cy="5060737"/>
          </a:xfrm>
          <a:prstGeom prst="rect">
            <a:avLst/>
          </a:prstGeom>
          <a:noFill/>
          <a:ln>
            <a:noFill/>
          </a:ln>
        </p:spPr>
      </p:pic>
      <p:grpSp>
        <p:nvGrpSpPr>
          <p:cNvPr id="84" name="Google Shape;84;p9"/>
          <p:cNvGrpSpPr/>
          <p:nvPr/>
        </p:nvGrpSpPr>
        <p:grpSpPr>
          <a:xfrm>
            <a:off x="287921" y="6410880"/>
            <a:ext cx="8532000" cy="374400"/>
            <a:chOff x="322211" y="6410880"/>
            <a:chExt cx="8532000" cy="374400"/>
          </a:xfrm>
        </p:grpSpPr>
        <p:sp>
          <p:nvSpPr>
            <p:cNvPr id="85" name="Google Shape;85;p9"/>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86" name="Google Shape;86;p9"/>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cxnSp>
        <p:nvCxnSpPr>
          <p:cNvPr id="87" name="Google Shape;87;p9">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88" name="Google Shape;88;p9">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89" name="Google Shape;89;p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0" name="Google Shape;90;p9"/>
          <p:cNvSpPr txBox="1"/>
          <p:nvPr/>
        </p:nvSpPr>
        <p:spPr>
          <a:xfrm>
            <a:off x="762244" y="6473251"/>
            <a:ext cx="595708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身近な税金をもっと調べよう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https://www.mof.go.jp/tax_information/index.html </a:t>
            </a:r>
            <a:r>
              <a:rPr lang="ja-JP" sz="1000">
                <a:solidFill>
                  <a:schemeClr val="dk1"/>
                </a:solidFill>
                <a:latin typeface="Noto Sans JP"/>
                <a:ea typeface="Noto Sans JP"/>
                <a:cs typeface="Noto Sans JP"/>
                <a:sym typeface="Noto Sans JP"/>
              </a:rPr>
              <a:t>(財務省HP）</a:t>
            </a:r>
            <a:endParaRPr sz="1100">
              <a:solidFill>
                <a:schemeClr val="dk1"/>
              </a:solidFill>
              <a:latin typeface="Noto Sans JP"/>
              <a:ea typeface="Noto Sans JP"/>
              <a:cs typeface="Noto Sans JP"/>
              <a:sym typeface="Noto Sans JP"/>
            </a:endParaRPr>
          </a:p>
        </p:txBody>
      </p:sp>
      <p:sp>
        <p:nvSpPr>
          <p:cNvPr id="91" name="Google Shape;91;p9"/>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a:p>
        </p:txBody>
      </p:sp>
      <p:grpSp>
        <p:nvGrpSpPr>
          <p:cNvPr id="92" name="Google Shape;92;p9"/>
          <p:cNvGrpSpPr/>
          <p:nvPr/>
        </p:nvGrpSpPr>
        <p:grpSpPr>
          <a:xfrm>
            <a:off x="-29057" y="6108719"/>
            <a:ext cx="832606" cy="749280"/>
            <a:chOff x="-35154" y="5996310"/>
            <a:chExt cx="945432" cy="850815"/>
          </a:xfrm>
        </p:grpSpPr>
        <p:sp>
          <p:nvSpPr>
            <p:cNvPr id="93" name="Google Shape;93;p9"/>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9"/>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 name="Google Shape;95;p9"/>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grpSp>
        <p:nvGrpSpPr>
          <p:cNvPr id="96" name="Google Shape;96;p9"/>
          <p:cNvGrpSpPr/>
          <p:nvPr/>
        </p:nvGrpSpPr>
        <p:grpSpPr>
          <a:xfrm>
            <a:off x="543947" y="1116027"/>
            <a:ext cx="2160591" cy="792000"/>
            <a:chOff x="543947" y="1116027"/>
            <a:chExt cx="2160591" cy="792000"/>
          </a:xfrm>
        </p:grpSpPr>
        <p:grpSp>
          <p:nvGrpSpPr>
            <p:cNvPr id="97" name="Google Shape;97;p9"/>
            <p:cNvGrpSpPr/>
            <p:nvPr/>
          </p:nvGrpSpPr>
          <p:grpSpPr>
            <a:xfrm>
              <a:off x="543947" y="1116027"/>
              <a:ext cx="2160591" cy="792000"/>
              <a:chOff x="403588" y="1116027"/>
              <a:chExt cx="2160591" cy="792000"/>
            </a:xfrm>
          </p:grpSpPr>
          <p:sp>
            <p:nvSpPr>
              <p:cNvPr id="98" name="Google Shape;98;p9"/>
              <p:cNvSpPr/>
              <p:nvPr/>
            </p:nvSpPr>
            <p:spPr>
              <a:xfrm>
                <a:off x="403588" y="1116027"/>
                <a:ext cx="2160591" cy="792000"/>
              </a:xfrm>
              <a:prstGeom prst="rect">
                <a:avLst/>
              </a:prstGeom>
              <a:solidFill>
                <a:schemeClr val="lt1">
                  <a:alpha val="89803"/>
                </a:schemeClr>
              </a:solidFill>
              <a:ln cap="flat" cmpd="sng" w="19050">
                <a:solidFill>
                  <a:srgbClr val="005BAD"/>
                </a:solidFill>
                <a:prstDash val="solid"/>
                <a:round/>
                <a:headEnd len="sm" w="sm" type="none"/>
                <a:tailEnd len="sm" w="sm" type="none"/>
              </a:ln>
            </p:spPr>
            <p:txBody>
              <a:bodyPr anchorCtr="0" anchor="ctr" bIns="0" lIns="36000" spcFirstLastPara="1" rIns="0" wrap="square" tIns="0">
                <a:noAutofit/>
              </a:bodyPr>
              <a:lstStyle/>
              <a:p>
                <a:pPr indent="0" lvl="0" marL="0" marR="0" rtl="0" algn="l">
                  <a:lnSpc>
                    <a:spcPct val="100000"/>
                  </a:lnSpc>
                  <a:spcBef>
                    <a:spcPts val="0"/>
                  </a:spcBef>
                  <a:spcAft>
                    <a:spcPts val="0"/>
                  </a:spcAft>
                  <a:buClr>
                    <a:srgbClr val="005BAD"/>
                  </a:buClr>
                  <a:buSzPts val="1800"/>
                  <a:buFont typeface="Noto Sans JP"/>
                  <a:buNone/>
                </a:pPr>
                <a:r>
                  <a:rPr b="1" lang="ja-JP" sz="1800">
                    <a:solidFill>
                      <a:srgbClr val="005BAD"/>
                    </a:solidFill>
                    <a:latin typeface="Noto Sans JP"/>
                    <a:ea typeface="Noto Sans JP"/>
                    <a:cs typeface="Noto Sans JP"/>
                    <a:sym typeface="Noto Sans JP"/>
                  </a:rPr>
                  <a:t> </a:t>
                </a:r>
                <a:r>
                  <a:rPr b="1" i="0" lang="ja-JP" sz="2400" u="none" cap="none" strike="noStrike">
                    <a:solidFill>
                      <a:srgbClr val="005BAD"/>
                    </a:solidFill>
                    <a:latin typeface="Noto Sans JP"/>
                    <a:ea typeface="Noto Sans JP"/>
                    <a:cs typeface="Noto Sans JP"/>
                    <a:sym typeface="Noto Sans JP"/>
                  </a:rPr>
                  <a:t>家</a:t>
                </a:r>
                <a:endParaRPr/>
              </a:p>
            </p:txBody>
          </p:sp>
          <p:cxnSp>
            <p:nvCxnSpPr>
              <p:cNvPr id="99" name="Google Shape;99;p9"/>
              <p:cNvCxnSpPr/>
              <p:nvPr/>
            </p:nvCxnSpPr>
            <p:spPr>
              <a:xfrm>
                <a:off x="920691" y="1242027"/>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0" name="Google Shape;100;p9"/>
            <p:cNvGrpSpPr/>
            <p:nvPr/>
          </p:nvGrpSpPr>
          <p:grpSpPr>
            <a:xfrm>
              <a:off x="1009534" y="1170278"/>
              <a:ext cx="1627369" cy="683498"/>
              <a:chOff x="897608" y="1223729"/>
              <a:chExt cx="1627369" cy="683498"/>
            </a:xfrm>
          </p:grpSpPr>
          <p:sp>
            <p:nvSpPr>
              <p:cNvPr id="101" name="Google Shape;101;p9"/>
              <p:cNvSpPr txBox="1"/>
              <p:nvPr/>
            </p:nvSpPr>
            <p:spPr>
              <a:xfrm>
                <a:off x="897608" y="1223729"/>
                <a:ext cx="1165704"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住民税</a:t>
                </a:r>
                <a:endParaRPr/>
              </a:p>
            </p:txBody>
          </p:sp>
          <p:sp>
            <p:nvSpPr>
              <p:cNvPr id="102" name="Google Shape;102;p9"/>
              <p:cNvSpPr txBox="1"/>
              <p:nvPr/>
            </p:nvSpPr>
            <p:spPr>
              <a:xfrm>
                <a:off x="897608" y="1537895"/>
                <a:ext cx="1627369"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固定資産税</a:t>
                </a:r>
                <a:endParaRPr/>
              </a:p>
            </p:txBody>
          </p:sp>
        </p:grpSp>
      </p:grpSp>
      <p:grpSp>
        <p:nvGrpSpPr>
          <p:cNvPr id="103" name="Google Shape;103;p9"/>
          <p:cNvGrpSpPr/>
          <p:nvPr/>
        </p:nvGrpSpPr>
        <p:grpSpPr>
          <a:xfrm>
            <a:off x="4970206" y="1116027"/>
            <a:ext cx="2315497" cy="791657"/>
            <a:chOff x="4970206" y="1164174"/>
            <a:chExt cx="2315497" cy="791657"/>
          </a:xfrm>
        </p:grpSpPr>
        <p:grpSp>
          <p:nvGrpSpPr>
            <p:cNvPr id="104" name="Google Shape;104;p9"/>
            <p:cNvGrpSpPr/>
            <p:nvPr/>
          </p:nvGrpSpPr>
          <p:grpSpPr>
            <a:xfrm>
              <a:off x="4970206" y="1164174"/>
              <a:ext cx="2315497" cy="791657"/>
              <a:chOff x="6297163" y="2594917"/>
              <a:chExt cx="2315497" cy="791657"/>
            </a:xfrm>
          </p:grpSpPr>
          <p:sp>
            <p:nvSpPr>
              <p:cNvPr id="105" name="Google Shape;105;p9"/>
              <p:cNvSpPr/>
              <p:nvPr/>
            </p:nvSpPr>
            <p:spPr>
              <a:xfrm>
                <a:off x="6297163" y="2594917"/>
                <a:ext cx="2315497" cy="791657"/>
              </a:xfrm>
              <a:prstGeom prst="rect">
                <a:avLst/>
              </a:prstGeom>
              <a:solidFill>
                <a:schemeClr val="lt1">
                  <a:alpha val="94901"/>
                </a:schemeClr>
              </a:solidFill>
              <a:ln cap="flat" cmpd="sng" w="19050">
                <a:solidFill>
                  <a:srgbClr val="005BAD"/>
                </a:solidFill>
                <a:prstDash val="solid"/>
                <a:round/>
                <a:headEnd len="sm" w="sm" type="none"/>
                <a:tailEnd len="sm" w="sm" type="none"/>
              </a:ln>
            </p:spPr>
            <p:txBody>
              <a:bodyPr anchorCtr="0" anchor="ctr" bIns="0" lIns="36000" spcFirstLastPara="1" rIns="0" wrap="square" tIns="0">
                <a:noAutofit/>
              </a:bodyPr>
              <a:lstStyle/>
              <a:p>
                <a:pPr indent="0" lvl="0" marL="0" marR="0" rtl="0" algn="l">
                  <a:spcBef>
                    <a:spcPts val="0"/>
                  </a:spcBef>
                  <a:spcAft>
                    <a:spcPts val="0"/>
                  </a:spcAft>
                  <a:buNone/>
                </a:pPr>
                <a:r>
                  <a:rPr b="1" lang="ja-JP" sz="1800">
                    <a:solidFill>
                      <a:srgbClr val="005BAD"/>
                    </a:solidFill>
                    <a:latin typeface="Noto Sans JP"/>
                    <a:ea typeface="Noto Sans JP"/>
                    <a:cs typeface="Noto Sans JP"/>
                    <a:sym typeface="Noto Sans JP"/>
                  </a:rPr>
                  <a:t> </a:t>
                </a:r>
                <a:r>
                  <a:rPr b="1" lang="ja-JP" sz="2000">
                    <a:solidFill>
                      <a:srgbClr val="005BAD"/>
                    </a:solidFill>
                    <a:latin typeface="Noto Sans JP"/>
                    <a:ea typeface="Noto Sans JP"/>
                    <a:cs typeface="Noto Sans JP"/>
                    <a:sym typeface="Noto Sans JP"/>
                  </a:rPr>
                  <a:t>会社</a:t>
                </a:r>
                <a:endParaRPr b="1" sz="1800">
                  <a:solidFill>
                    <a:srgbClr val="005BAD"/>
                  </a:solidFill>
                  <a:latin typeface="Noto Sans JP"/>
                  <a:ea typeface="Noto Sans JP"/>
                  <a:cs typeface="Noto Sans JP"/>
                  <a:sym typeface="Noto Sans JP"/>
                </a:endParaRPr>
              </a:p>
            </p:txBody>
          </p:sp>
          <p:cxnSp>
            <p:nvCxnSpPr>
              <p:cNvPr id="106" name="Google Shape;106;p9"/>
              <p:cNvCxnSpPr/>
              <p:nvPr/>
            </p:nvCxnSpPr>
            <p:spPr>
              <a:xfrm>
                <a:off x="6989438" y="2720745"/>
                <a:ext cx="0" cy="540000"/>
              </a:xfrm>
              <a:prstGeom prst="straightConnector1">
                <a:avLst/>
              </a:prstGeom>
              <a:noFill/>
              <a:ln cap="flat" cmpd="sng" w="22225">
                <a:solidFill>
                  <a:srgbClr val="005BAD"/>
                </a:solidFill>
                <a:prstDash val="solid"/>
                <a:round/>
                <a:headEnd len="sm" w="sm" type="none"/>
                <a:tailEnd len="sm" w="sm" type="none"/>
              </a:ln>
            </p:spPr>
          </p:cxnSp>
        </p:grpSp>
        <p:grpSp>
          <p:nvGrpSpPr>
            <p:cNvPr id="107" name="Google Shape;107;p9"/>
            <p:cNvGrpSpPr/>
            <p:nvPr/>
          </p:nvGrpSpPr>
          <p:grpSpPr>
            <a:xfrm>
              <a:off x="5553237" y="1221775"/>
              <a:ext cx="1718740" cy="676454"/>
              <a:chOff x="6929462" y="2642814"/>
              <a:chExt cx="1718740" cy="676454"/>
            </a:xfrm>
          </p:grpSpPr>
          <p:sp>
            <p:nvSpPr>
              <p:cNvPr id="108" name="Google Shape;108;p9"/>
              <p:cNvSpPr txBox="1"/>
              <p:nvPr/>
            </p:nvSpPr>
            <p:spPr>
              <a:xfrm>
                <a:off x="6929462" y="2642814"/>
                <a:ext cx="1165704"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法人税</a:t>
                </a:r>
                <a:endParaRPr/>
              </a:p>
            </p:txBody>
          </p:sp>
          <p:sp>
            <p:nvSpPr>
              <p:cNvPr id="109" name="Google Shape;109;p9"/>
              <p:cNvSpPr txBox="1"/>
              <p:nvPr/>
            </p:nvSpPr>
            <p:spPr>
              <a:xfrm>
                <a:off x="6929462" y="2949936"/>
                <a:ext cx="1718740"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所得税</a:t>
                </a:r>
                <a:r>
                  <a:rPr lang="ja-JP" sz="1600">
                    <a:solidFill>
                      <a:srgbClr val="005BAD"/>
                    </a:solidFill>
                    <a:latin typeface="Noto Sans JP"/>
                    <a:ea typeface="Noto Sans JP"/>
                    <a:cs typeface="Noto Sans JP"/>
                    <a:sym typeface="Noto Sans JP"/>
                  </a:rPr>
                  <a:t>(給料)</a:t>
                </a:r>
                <a:endParaRPr sz="1800">
                  <a:solidFill>
                    <a:srgbClr val="005BAD"/>
                  </a:solidFill>
                  <a:latin typeface="Noto Sans JP"/>
                  <a:ea typeface="Noto Sans JP"/>
                  <a:cs typeface="Noto Sans JP"/>
                  <a:sym typeface="Noto Sans JP"/>
                </a:endParaRPr>
              </a:p>
            </p:txBody>
          </p:sp>
        </p:grpSp>
      </p:grpSp>
      <p:grpSp>
        <p:nvGrpSpPr>
          <p:cNvPr id="110" name="Google Shape;110;p9"/>
          <p:cNvGrpSpPr/>
          <p:nvPr/>
        </p:nvGrpSpPr>
        <p:grpSpPr>
          <a:xfrm>
            <a:off x="1034564" y="5556178"/>
            <a:ext cx="7074873" cy="499594"/>
            <a:chOff x="1374708" y="5556178"/>
            <a:chExt cx="7074873" cy="499594"/>
          </a:xfrm>
        </p:grpSpPr>
        <p:grpSp>
          <p:nvGrpSpPr>
            <p:cNvPr id="111" name="Google Shape;111;p9"/>
            <p:cNvGrpSpPr/>
            <p:nvPr/>
          </p:nvGrpSpPr>
          <p:grpSpPr>
            <a:xfrm>
              <a:off x="1374708" y="5556178"/>
              <a:ext cx="7074873" cy="499594"/>
              <a:chOff x="5697777" y="4643078"/>
              <a:chExt cx="3839485" cy="1277643"/>
            </a:xfrm>
          </p:grpSpPr>
          <p:sp>
            <p:nvSpPr>
              <p:cNvPr id="112" name="Google Shape;112;p9"/>
              <p:cNvSpPr/>
              <p:nvPr/>
            </p:nvSpPr>
            <p:spPr>
              <a:xfrm>
                <a:off x="5697777" y="4643078"/>
                <a:ext cx="3839485" cy="1277643"/>
              </a:xfrm>
              <a:prstGeom prst="rect">
                <a:avLst/>
              </a:prstGeom>
              <a:solidFill>
                <a:schemeClr val="lt1">
                  <a:alpha val="80000"/>
                </a:schemeClr>
              </a:solidFill>
              <a:ln cap="flat" cmpd="sng" w="19050">
                <a:solidFill>
                  <a:srgbClr val="005BAD"/>
                </a:solidFill>
                <a:prstDash val="solid"/>
                <a:round/>
                <a:headEnd len="sm" w="sm" type="none"/>
                <a:tailEnd len="sm" w="sm" type="none"/>
              </a:ln>
            </p:spPr>
            <p:txBody>
              <a:bodyPr anchorCtr="0" anchor="ctr" bIns="0" lIns="0" spcFirstLastPara="1" rIns="0" wrap="square" tIns="0">
                <a:noAutofit/>
              </a:bodyPr>
              <a:lstStyle/>
              <a:p>
                <a:pPr indent="0" lvl="0" marL="0" marR="0" rtl="0" algn="l">
                  <a:spcBef>
                    <a:spcPts val="0"/>
                  </a:spcBef>
                  <a:spcAft>
                    <a:spcPts val="0"/>
                  </a:spcAft>
                  <a:buNone/>
                </a:pPr>
                <a:r>
                  <a:rPr lang="ja-JP" sz="1800">
                    <a:solidFill>
                      <a:srgbClr val="005BAD"/>
                    </a:solidFill>
                    <a:latin typeface="Noto Sans JP"/>
                    <a:ea typeface="Noto Sans JP"/>
                    <a:cs typeface="Noto Sans JP"/>
                    <a:sym typeface="Noto Sans JP"/>
                  </a:rPr>
                  <a:t> </a:t>
                </a:r>
                <a:r>
                  <a:rPr b="1" lang="ja-JP" sz="2000">
                    <a:solidFill>
                      <a:srgbClr val="005BAD"/>
                    </a:solidFill>
                    <a:latin typeface="Noto Sans JP"/>
                    <a:ea typeface="Noto Sans JP"/>
                    <a:cs typeface="Noto Sans JP"/>
                    <a:sym typeface="Noto Sans JP"/>
                  </a:rPr>
                  <a:t>外出先</a:t>
                </a:r>
                <a:endParaRPr b="1" sz="1800">
                  <a:solidFill>
                    <a:srgbClr val="005BAD"/>
                  </a:solidFill>
                  <a:latin typeface="Noto Sans JP"/>
                  <a:ea typeface="Noto Sans JP"/>
                  <a:cs typeface="Noto Sans JP"/>
                  <a:sym typeface="Noto Sans JP"/>
                </a:endParaRPr>
              </a:p>
            </p:txBody>
          </p:sp>
          <p:cxnSp>
            <p:nvCxnSpPr>
              <p:cNvPr id="113" name="Google Shape;113;p9"/>
              <p:cNvCxnSpPr/>
              <p:nvPr/>
            </p:nvCxnSpPr>
            <p:spPr>
              <a:xfrm>
                <a:off x="6171505" y="4770744"/>
                <a:ext cx="0" cy="1022313"/>
              </a:xfrm>
              <a:prstGeom prst="straightConnector1">
                <a:avLst/>
              </a:prstGeom>
              <a:noFill/>
              <a:ln cap="flat" cmpd="sng" w="22225">
                <a:solidFill>
                  <a:srgbClr val="005BAD"/>
                </a:solidFill>
                <a:prstDash val="solid"/>
                <a:round/>
                <a:headEnd len="sm" w="sm" type="none"/>
                <a:tailEnd len="sm" w="sm" type="none"/>
              </a:ln>
            </p:spPr>
          </p:cxnSp>
        </p:grpSp>
        <p:grpSp>
          <p:nvGrpSpPr>
            <p:cNvPr id="114" name="Google Shape;114;p9"/>
            <p:cNvGrpSpPr/>
            <p:nvPr/>
          </p:nvGrpSpPr>
          <p:grpSpPr>
            <a:xfrm>
              <a:off x="2145575" y="5621309"/>
              <a:ext cx="6278389" cy="369332"/>
              <a:chOff x="2342409" y="5549752"/>
              <a:chExt cx="6278389" cy="369332"/>
            </a:xfrm>
          </p:grpSpPr>
          <p:sp>
            <p:nvSpPr>
              <p:cNvPr id="115" name="Google Shape;115;p9"/>
              <p:cNvSpPr txBox="1"/>
              <p:nvPr/>
            </p:nvSpPr>
            <p:spPr>
              <a:xfrm>
                <a:off x="6634357" y="5549752"/>
                <a:ext cx="1986441"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入湯税</a:t>
                </a:r>
                <a:r>
                  <a:rPr lang="ja-JP" sz="1600">
                    <a:solidFill>
                      <a:srgbClr val="005BAD"/>
                    </a:solidFill>
                    <a:latin typeface="Noto Sans JP"/>
                    <a:ea typeface="Noto Sans JP"/>
                    <a:cs typeface="Noto Sans JP"/>
                    <a:sym typeface="Noto Sans JP"/>
                  </a:rPr>
                  <a:t>（温泉）</a:t>
                </a:r>
                <a:endParaRPr sz="1800">
                  <a:solidFill>
                    <a:srgbClr val="005BAD"/>
                  </a:solidFill>
                  <a:latin typeface="Noto Sans JP"/>
                  <a:ea typeface="Noto Sans JP"/>
                  <a:cs typeface="Noto Sans JP"/>
                  <a:sym typeface="Noto Sans JP"/>
                </a:endParaRPr>
              </a:p>
            </p:txBody>
          </p:sp>
          <p:sp>
            <p:nvSpPr>
              <p:cNvPr id="116" name="Google Shape;116;p9"/>
              <p:cNvSpPr txBox="1"/>
              <p:nvPr/>
            </p:nvSpPr>
            <p:spPr>
              <a:xfrm>
                <a:off x="4946842" y="5549752"/>
                <a:ext cx="1915909"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消費税</a:t>
                </a:r>
                <a:r>
                  <a:rPr lang="ja-JP" sz="1600">
                    <a:solidFill>
                      <a:srgbClr val="005BAD"/>
                    </a:solidFill>
                    <a:latin typeface="Noto Sans JP"/>
                    <a:ea typeface="Noto Sans JP"/>
                    <a:cs typeface="Noto Sans JP"/>
                    <a:sym typeface="Noto Sans JP"/>
                  </a:rPr>
                  <a:t>(買い物)</a:t>
                </a:r>
                <a:endParaRPr sz="1800">
                  <a:solidFill>
                    <a:srgbClr val="005BAD"/>
                  </a:solidFill>
                  <a:latin typeface="Noto Sans JP"/>
                  <a:ea typeface="Noto Sans JP"/>
                  <a:cs typeface="Noto Sans JP"/>
                  <a:sym typeface="Noto Sans JP"/>
                </a:endParaRPr>
              </a:p>
            </p:txBody>
          </p:sp>
          <p:sp>
            <p:nvSpPr>
              <p:cNvPr id="117" name="Google Shape;117;p9"/>
              <p:cNvSpPr txBox="1"/>
              <p:nvPr/>
            </p:nvSpPr>
            <p:spPr>
              <a:xfrm>
                <a:off x="2342409" y="5549752"/>
                <a:ext cx="2832827" cy="369332"/>
              </a:xfrm>
              <a:prstGeom prst="rect">
                <a:avLst/>
              </a:prstGeom>
              <a:noFill/>
              <a:ln>
                <a:noFill/>
              </a:ln>
            </p:spPr>
            <p:txBody>
              <a:bodyPr anchorCtr="0" anchor="t" bIns="45700" lIns="91425" spcFirstLastPara="1" rIns="91425" wrap="square" tIns="45700">
                <a:spAutoFit/>
              </a:bodyPr>
              <a:lstStyle/>
              <a:p>
                <a:pPr indent="-180000" lvl="0" marL="285750" marR="0" rtl="0" algn="l">
                  <a:spcBef>
                    <a:spcPts val="0"/>
                  </a:spcBef>
                  <a:spcAft>
                    <a:spcPts val="0"/>
                  </a:spcAft>
                  <a:buClr>
                    <a:srgbClr val="005BAD"/>
                  </a:buClr>
                  <a:buSzPts val="2160"/>
                  <a:buFont typeface="Arial"/>
                  <a:buChar char="•"/>
                </a:pPr>
                <a:r>
                  <a:rPr lang="ja-JP" sz="1800">
                    <a:solidFill>
                      <a:srgbClr val="005BAD"/>
                    </a:solidFill>
                    <a:latin typeface="Noto Sans JP"/>
                    <a:ea typeface="Noto Sans JP"/>
                    <a:cs typeface="Noto Sans JP"/>
                    <a:sym typeface="Noto Sans JP"/>
                  </a:rPr>
                  <a:t>揮発油税</a:t>
                </a:r>
                <a:r>
                  <a:rPr lang="ja-JP" sz="1600">
                    <a:solidFill>
                      <a:srgbClr val="005BAD"/>
                    </a:solidFill>
                    <a:latin typeface="Noto Sans JP"/>
                    <a:ea typeface="Noto Sans JP"/>
                    <a:cs typeface="Noto Sans JP"/>
                    <a:sym typeface="Noto Sans JP"/>
                  </a:rPr>
                  <a:t>（ガソリン税）</a:t>
                </a:r>
                <a:endParaRPr sz="1800">
                  <a:solidFill>
                    <a:srgbClr val="005BAD"/>
                  </a:solidFill>
                  <a:latin typeface="Noto Sans JP"/>
                  <a:ea typeface="Noto Sans JP"/>
                  <a:cs typeface="Noto Sans JP"/>
                  <a:sym typeface="Noto Sans JP"/>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grpSp>
        <p:nvGrpSpPr>
          <p:cNvPr id="720" name="Google Shape;720;p27"/>
          <p:cNvGrpSpPr/>
          <p:nvPr/>
        </p:nvGrpSpPr>
        <p:grpSpPr>
          <a:xfrm>
            <a:off x="323851" y="1085670"/>
            <a:ext cx="8519134" cy="827030"/>
            <a:chOff x="323851" y="1085670"/>
            <a:chExt cx="8519134" cy="827030"/>
          </a:xfrm>
        </p:grpSpPr>
        <p:sp>
          <p:nvSpPr>
            <p:cNvPr id="721" name="Google Shape;721;p27"/>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722" name="Google Shape;722;p27"/>
            <p:cNvSpPr txBox="1"/>
            <p:nvPr/>
          </p:nvSpPr>
          <p:spPr>
            <a:xfrm>
              <a:off x="400365" y="1314519"/>
              <a:ext cx="54205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800">
                  <a:solidFill>
                    <a:schemeClr val="dk1"/>
                  </a:solidFill>
                  <a:latin typeface="Noto Sans JP"/>
                  <a:ea typeface="Noto Sans JP"/>
                  <a:cs typeface="Noto Sans JP"/>
                  <a:sym typeface="Noto Sans JP"/>
                </a:rPr>
                <a:t>日本の借金の状況</a:t>
              </a:r>
              <a:endParaRPr/>
            </a:p>
          </p:txBody>
        </p:sp>
      </p:grpSp>
      <p:grpSp>
        <p:nvGrpSpPr>
          <p:cNvPr id="723" name="Google Shape;723;p27"/>
          <p:cNvGrpSpPr/>
          <p:nvPr/>
        </p:nvGrpSpPr>
        <p:grpSpPr>
          <a:xfrm>
            <a:off x="287921" y="6410880"/>
            <a:ext cx="8532000" cy="374400"/>
            <a:chOff x="322211" y="6410880"/>
            <a:chExt cx="8532000" cy="374400"/>
          </a:xfrm>
        </p:grpSpPr>
        <p:sp>
          <p:nvSpPr>
            <p:cNvPr id="724" name="Google Shape;724;p27"/>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25" name="Google Shape;725;p27"/>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726" name="Google Shape;726;p27"/>
          <p:cNvSpPr txBox="1"/>
          <p:nvPr/>
        </p:nvSpPr>
        <p:spPr>
          <a:xfrm>
            <a:off x="827561" y="6473251"/>
            <a:ext cx="79581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727" name="Google Shape;727;p27"/>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28" name="Google Shape;728;p27"/>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sp>
        <p:nvSpPr>
          <p:cNvPr id="729" name="Google Shape;729;p27"/>
          <p:cNvSpPr txBox="1"/>
          <p:nvPr/>
        </p:nvSpPr>
        <p:spPr>
          <a:xfrm>
            <a:off x="340205" y="2409000"/>
            <a:ext cx="8670827" cy="2365759"/>
          </a:xfrm>
          <a:prstGeom prst="rect">
            <a:avLst/>
          </a:prstGeom>
          <a:noFill/>
          <a:ln>
            <a:noFill/>
          </a:ln>
        </p:spPr>
        <p:txBody>
          <a:bodyPr anchorCtr="0" anchor="t" bIns="45700" lIns="91425" spcFirstLastPara="1" rIns="91425" wrap="square" tIns="45700">
            <a:noAutofit/>
          </a:bodyPr>
          <a:lstStyle/>
          <a:p>
            <a:pPr indent="-252000" lvl="0" marL="252000" marR="0" rtl="0" algn="l">
              <a:lnSpc>
                <a:spcPct val="110000"/>
              </a:lnSpc>
              <a:spcBef>
                <a:spcPts val="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普通国債残高は、累増の一途をたどり、2024年度末には1,105兆円に上ると</a:t>
            </a:r>
            <a:endParaRPr sz="1700">
              <a:solidFill>
                <a:schemeClr val="dk1"/>
              </a:solidFill>
              <a:latin typeface="Noto Sans JP"/>
              <a:ea typeface="Noto Sans JP"/>
              <a:cs typeface="Noto Sans JP"/>
              <a:sym typeface="Noto Sans JP"/>
            </a:endParaRPr>
          </a:p>
          <a:p>
            <a:pPr indent="274638" lvl="0" marL="0"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見込まれています。</a:t>
            </a:r>
            <a:endParaRPr/>
          </a:p>
          <a:p>
            <a:pPr indent="-252000" lvl="0" marL="252000" marR="0" rtl="0" algn="l">
              <a:lnSpc>
                <a:spcPct val="110000"/>
              </a:lnSpc>
              <a:spcBef>
                <a:spcPts val="1800"/>
              </a:spcBef>
              <a:spcAft>
                <a:spcPts val="0"/>
              </a:spcAft>
              <a:buClr>
                <a:srgbClr val="005BAD"/>
              </a:buClr>
              <a:buSzPts val="1700"/>
              <a:buFont typeface="Noto Sans Symbols"/>
              <a:buChar char="●"/>
            </a:pPr>
            <a:r>
              <a:rPr lang="ja-JP" sz="1700">
                <a:solidFill>
                  <a:schemeClr val="dk1"/>
                </a:solidFill>
                <a:latin typeface="Noto Sans JP"/>
                <a:ea typeface="Noto Sans JP"/>
                <a:cs typeface="Noto Sans JP"/>
                <a:sym typeface="Noto Sans JP"/>
              </a:rPr>
              <a:t>また、財政の持続可能性を見る上では、税収を生み出す元となる</a:t>
            </a:r>
            <a:endParaRPr sz="1700">
              <a:solidFill>
                <a:schemeClr val="dk1"/>
              </a:solidFill>
              <a:latin typeface="Noto Sans JP"/>
              <a:ea typeface="Noto Sans JP"/>
              <a:cs typeface="Noto Sans JP"/>
              <a:sym typeface="Noto Sans JP"/>
            </a:endParaRPr>
          </a:p>
          <a:p>
            <a:pPr indent="274638" lvl="0" marL="0" marR="0" rtl="0" algn="l">
              <a:lnSpc>
                <a:spcPct val="110000"/>
              </a:lnSpc>
              <a:spcBef>
                <a:spcPts val="0"/>
              </a:spcBef>
              <a:spcAft>
                <a:spcPts val="0"/>
              </a:spcAft>
              <a:buNone/>
            </a:pPr>
            <a:r>
              <a:rPr lang="ja-JP" sz="1700">
                <a:solidFill>
                  <a:schemeClr val="dk1"/>
                </a:solidFill>
                <a:latin typeface="Noto Sans JP"/>
                <a:ea typeface="Noto Sans JP"/>
                <a:cs typeface="Noto Sans JP"/>
                <a:sym typeface="Noto Sans JP"/>
              </a:rPr>
              <a:t>国の経済規模（GDP）に対して、総額でどのぐらいの借金をしているかが重要です。</a:t>
            </a:r>
            <a:endParaRPr sz="1700">
              <a:solidFill>
                <a:schemeClr val="dk1"/>
              </a:solidFill>
              <a:latin typeface="Noto Sans JP"/>
              <a:ea typeface="Noto Sans JP"/>
              <a:cs typeface="Noto Sans JP"/>
              <a:sym typeface="Noto Sans JP"/>
            </a:endParaRPr>
          </a:p>
          <a:p>
            <a:pPr indent="274638" lvl="0" marL="0" marR="0" rtl="0" algn="l">
              <a:lnSpc>
                <a:spcPct val="110000"/>
              </a:lnSpc>
              <a:spcBef>
                <a:spcPts val="0"/>
              </a:spcBef>
              <a:spcAft>
                <a:spcPts val="0"/>
              </a:spcAft>
              <a:buNone/>
            </a:pPr>
            <a:r>
              <a:rPr lang="ja-JP" sz="2000">
                <a:solidFill>
                  <a:srgbClr val="005BAD"/>
                </a:solidFill>
                <a:latin typeface="Noto Sans JP"/>
                <a:ea typeface="Noto Sans JP"/>
                <a:cs typeface="Noto Sans JP"/>
                <a:sym typeface="Noto Sans JP"/>
              </a:rPr>
              <a:t>日本の債務残高はGDPの２倍を超えており、</a:t>
            </a:r>
            <a:endParaRPr sz="2000">
              <a:solidFill>
                <a:srgbClr val="005BAD"/>
              </a:solidFill>
              <a:latin typeface="Noto Sans JP"/>
              <a:ea typeface="Noto Sans JP"/>
              <a:cs typeface="Noto Sans JP"/>
              <a:sym typeface="Noto Sans JP"/>
            </a:endParaRPr>
          </a:p>
          <a:p>
            <a:pPr indent="274638" lvl="0" marL="0" marR="0" rtl="0" algn="l">
              <a:lnSpc>
                <a:spcPct val="110000"/>
              </a:lnSpc>
              <a:spcBef>
                <a:spcPts val="0"/>
              </a:spcBef>
              <a:spcAft>
                <a:spcPts val="0"/>
              </a:spcAft>
              <a:buNone/>
            </a:pPr>
            <a:r>
              <a:rPr lang="ja-JP" sz="2000">
                <a:solidFill>
                  <a:srgbClr val="005BAD"/>
                </a:solidFill>
                <a:latin typeface="Noto Sans JP"/>
                <a:ea typeface="Noto Sans JP"/>
                <a:cs typeface="Noto Sans JP"/>
                <a:sym typeface="Noto Sans JP"/>
              </a:rPr>
              <a:t>主要先進国の中で最も高い水準</a:t>
            </a:r>
            <a:r>
              <a:rPr lang="ja-JP" sz="1700">
                <a:solidFill>
                  <a:schemeClr val="dk1"/>
                </a:solidFill>
                <a:latin typeface="Noto Sans JP"/>
                <a:ea typeface="Noto Sans JP"/>
                <a:cs typeface="Noto Sans JP"/>
                <a:sym typeface="Noto Sans JP"/>
              </a:rPr>
              <a:t>にあります。</a:t>
            </a:r>
            <a:endParaRPr/>
          </a:p>
        </p:txBody>
      </p:sp>
      <p:pic>
        <p:nvPicPr>
          <p:cNvPr id="730" name="Google Shape;730;p27"/>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grpSp>
        <p:nvGrpSpPr>
          <p:cNvPr id="731" name="Google Shape;731;p27"/>
          <p:cNvGrpSpPr/>
          <p:nvPr/>
        </p:nvGrpSpPr>
        <p:grpSpPr>
          <a:xfrm>
            <a:off x="-29057" y="6108719"/>
            <a:ext cx="832606" cy="749280"/>
            <a:chOff x="-35154" y="5996310"/>
            <a:chExt cx="945432" cy="850815"/>
          </a:xfrm>
        </p:grpSpPr>
        <p:sp>
          <p:nvSpPr>
            <p:cNvPr id="732" name="Google Shape;732;p27"/>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3" name="Google Shape;733;p27"/>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4" name="Google Shape;734;p27"/>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600"/>
                                        <p:tgtEl>
                                          <p:spTgt spid="7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600"/>
                                        <p:tgtEl>
                                          <p:spTgt spid="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grpSp>
        <p:nvGrpSpPr>
          <p:cNvPr id="740" name="Google Shape;740;p28"/>
          <p:cNvGrpSpPr/>
          <p:nvPr/>
        </p:nvGrpSpPr>
        <p:grpSpPr>
          <a:xfrm>
            <a:off x="287921" y="6410880"/>
            <a:ext cx="8532000" cy="374400"/>
            <a:chOff x="322211" y="6410880"/>
            <a:chExt cx="8532000" cy="374400"/>
          </a:xfrm>
        </p:grpSpPr>
        <p:sp>
          <p:nvSpPr>
            <p:cNvPr id="741" name="Google Shape;741;p28"/>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42" name="Google Shape;742;p28"/>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743" name="Google Shape;743;p28"/>
          <p:cNvSpPr txBox="1"/>
          <p:nvPr/>
        </p:nvSpPr>
        <p:spPr>
          <a:xfrm>
            <a:off x="827561" y="6473251"/>
            <a:ext cx="79581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動画で学ぼう ： 日本の「財政」を考えよう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https://www.youtube.com/watch?v=sVKTluQsCEs</a:t>
            </a:r>
            <a:r>
              <a:rPr lang="ja-JP" sz="1000">
                <a:solidFill>
                  <a:schemeClr val="dk1"/>
                </a:solidFill>
                <a:latin typeface="Arial"/>
                <a:ea typeface="Arial"/>
                <a:cs typeface="Arial"/>
                <a:sym typeface="Arial"/>
              </a:rPr>
              <a:t>（財務省作成動画）</a:t>
            </a:r>
            <a:endParaRPr sz="1100">
              <a:solidFill>
                <a:schemeClr val="dk1"/>
              </a:solidFill>
              <a:latin typeface="Arial"/>
              <a:ea typeface="Arial"/>
              <a:cs typeface="Arial"/>
              <a:sym typeface="Arial"/>
            </a:endParaRPr>
          </a:p>
        </p:txBody>
      </p:sp>
      <p:sp>
        <p:nvSpPr>
          <p:cNvPr id="744" name="Google Shape;744;p28"/>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745" name="Google Shape;745;p28"/>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３</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国の財政をみてみよう④</a:t>
            </a:r>
            <a:endParaRPr b="1" sz="2200">
              <a:solidFill>
                <a:schemeClr val="dk1"/>
              </a:solidFill>
              <a:latin typeface="Noto Sans JP"/>
              <a:ea typeface="Noto Sans JP"/>
              <a:cs typeface="Noto Sans JP"/>
              <a:sym typeface="Noto Sans JP"/>
            </a:endParaRPr>
          </a:p>
        </p:txBody>
      </p:sp>
      <p:sp>
        <p:nvSpPr>
          <p:cNvPr id="746" name="Google Shape;746;p28"/>
          <p:cNvSpPr txBox="1"/>
          <p:nvPr/>
        </p:nvSpPr>
        <p:spPr>
          <a:xfrm>
            <a:off x="4787892" y="1174782"/>
            <a:ext cx="3801869" cy="243272"/>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lang="ja-JP" sz="1500">
                <a:solidFill>
                  <a:srgbClr val="231916"/>
                </a:solidFill>
                <a:latin typeface="Noto Sans JP"/>
                <a:ea typeface="Noto Sans JP"/>
                <a:cs typeface="Noto Sans JP"/>
                <a:sym typeface="Noto Sans JP"/>
              </a:rPr>
              <a:t>主な国の債務残高（対GDP比）</a:t>
            </a:r>
            <a:endParaRPr sz="1500">
              <a:solidFill>
                <a:srgbClr val="231916"/>
              </a:solidFill>
              <a:latin typeface="Noto Sans JP"/>
              <a:ea typeface="Noto Sans JP"/>
              <a:cs typeface="Noto Sans JP"/>
              <a:sym typeface="Noto Sans JP"/>
            </a:endParaRPr>
          </a:p>
        </p:txBody>
      </p:sp>
      <p:sp>
        <p:nvSpPr>
          <p:cNvPr id="747" name="Google Shape;747;p28"/>
          <p:cNvSpPr txBox="1"/>
          <p:nvPr/>
        </p:nvSpPr>
        <p:spPr>
          <a:xfrm>
            <a:off x="4648717" y="5850463"/>
            <a:ext cx="4437989" cy="340671"/>
          </a:xfrm>
          <a:prstGeom prst="rect">
            <a:avLst/>
          </a:prstGeom>
          <a:noFill/>
          <a:ln>
            <a:noFill/>
          </a:ln>
        </p:spPr>
        <p:txBody>
          <a:bodyPr anchorCtr="0" anchor="ctr" bIns="0" lIns="0" spcFirstLastPara="1" rIns="0" wrap="square" tIns="0">
            <a:spAutoFit/>
          </a:bodyPr>
          <a:lstStyle/>
          <a:p>
            <a:pPr indent="-132926" lvl="0" marL="132926" marR="0" rtl="0" algn="l">
              <a:spcBef>
                <a:spcPts val="0"/>
              </a:spcBef>
              <a:spcAft>
                <a:spcPts val="0"/>
              </a:spcAft>
              <a:buNone/>
            </a:pPr>
            <a:r>
              <a:rPr lang="ja-JP" sz="738">
                <a:solidFill>
                  <a:srgbClr val="000000"/>
                </a:solidFill>
                <a:latin typeface="Noto Sans JP"/>
                <a:ea typeface="Noto Sans JP"/>
                <a:cs typeface="Noto Sans JP"/>
                <a:sym typeface="Noto Sans JP"/>
              </a:rPr>
              <a:t>出所 </a:t>
            </a:r>
            <a:r>
              <a:rPr lang="ja-JP" sz="700">
                <a:solidFill>
                  <a:schemeClr val="dk1"/>
                </a:solidFill>
                <a:latin typeface="Noto Sans JP"/>
                <a:ea typeface="Noto Sans JP"/>
                <a:cs typeface="Noto Sans JP"/>
                <a:sym typeface="Noto Sans JP"/>
              </a:rPr>
              <a:t>： </a:t>
            </a:r>
            <a:r>
              <a:rPr lang="ja-JP" sz="738">
                <a:solidFill>
                  <a:srgbClr val="000000"/>
                </a:solidFill>
                <a:latin typeface="Noto Sans JP"/>
                <a:ea typeface="Noto Sans JP"/>
                <a:cs typeface="Noto Sans JP"/>
                <a:sym typeface="Noto Sans JP"/>
              </a:rPr>
              <a:t>IMF “World Economic Outlook” (2023年10月）</a:t>
            </a:r>
            <a:endParaRPr/>
          </a:p>
          <a:p>
            <a:pPr indent="-132926" lvl="0" marL="132926" marR="0" rtl="0" algn="l">
              <a:spcBef>
                <a:spcPts val="0"/>
              </a:spcBef>
              <a:spcAft>
                <a:spcPts val="0"/>
              </a:spcAft>
              <a:buNone/>
            </a:pPr>
            <a:r>
              <a:rPr lang="ja-JP" sz="738">
                <a:solidFill>
                  <a:srgbClr val="000000"/>
                </a:solidFill>
                <a:latin typeface="Noto Sans JP"/>
                <a:ea typeface="Noto Sans JP"/>
                <a:cs typeface="Noto Sans JP"/>
                <a:sym typeface="Noto Sans JP"/>
              </a:rPr>
              <a:t>※１　数値は一般政府（中央政府、地方政府、社会保障基金を合わせたもの）ベース。</a:t>
            </a:r>
            <a:endParaRPr/>
          </a:p>
          <a:p>
            <a:pPr indent="-132926" lvl="0" marL="132926" marR="0" rtl="0" algn="l">
              <a:spcBef>
                <a:spcPts val="0"/>
              </a:spcBef>
              <a:spcAft>
                <a:spcPts val="0"/>
              </a:spcAft>
              <a:buNone/>
            </a:pPr>
            <a:r>
              <a:rPr lang="ja-JP" sz="738">
                <a:solidFill>
                  <a:srgbClr val="000000"/>
                </a:solidFill>
                <a:latin typeface="Noto Sans JP"/>
                <a:ea typeface="Noto Sans JP"/>
                <a:cs typeface="Noto Sans JP"/>
                <a:sym typeface="Noto Sans JP"/>
              </a:rPr>
              <a:t>※２　日本は、2022年から2024年が推計値。それ以外の国は、2023年及び2024年が推計値。</a:t>
            </a:r>
            <a:endParaRPr/>
          </a:p>
        </p:txBody>
      </p:sp>
      <p:sp>
        <p:nvSpPr>
          <p:cNvPr id="748" name="Google Shape;748;p28"/>
          <p:cNvSpPr txBox="1"/>
          <p:nvPr/>
        </p:nvSpPr>
        <p:spPr>
          <a:xfrm>
            <a:off x="708001" y="1174782"/>
            <a:ext cx="3256977" cy="243272"/>
          </a:xfrm>
          <a:prstGeom prst="rect">
            <a:avLst/>
          </a:prstGeom>
          <a:noFill/>
          <a:ln>
            <a:noFill/>
          </a:ln>
        </p:spPr>
        <p:txBody>
          <a:bodyPr anchorCtr="0" anchor="t" bIns="0" lIns="0" spcFirstLastPara="1" rIns="0" wrap="square" tIns="0">
            <a:spAutoFit/>
          </a:bodyPr>
          <a:lstStyle/>
          <a:p>
            <a:pPr indent="-174678" lvl="0" marL="185815" marR="4689" rtl="0" algn="ctr">
              <a:lnSpc>
                <a:spcPct val="113999"/>
              </a:lnSpc>
              <a:spcBef>
                <a:spcPts val="0"/>
              </a:spcBef>
              <a:spcAft>
                <a:spcPts val="0"/>
              </a:spcAft>
              <a:buNone/>
            </a:pPr>
            <a:r>
              <a:rPr lang="ja-JP" sz="1500">
                <a:solidFill>
                  <a:srgbClr val="231916"/>
                </a:solidFill>
                <a:latin typeface="Noto Sans JP"/>
                <a:ea typeface="Noto Sans JP"/>
                <a:cs typeface="Noto Sans JP"/>
                <a:sym typeface="Noto Sans JP"/>
              </a:rPr>
              <a:t>日本の普通国債残高の推移</a:t>
            </a:r>
            <a:endParaRPr sz="1500">
              <a:solidFill>
                <a:srgbClr val="000000"/>
              </a:solidFill>
              <a:latin typeface="Noto Sans JP"/>
              <a:ea typeface="Noto Sans JP"/>
              <a:cs typeface="Noto Sans JP"/>
              <a:sym typeface="Noto Sans JP"/>
            </a:endParaRPr>
          </a:p>
        </p:txBody>
      </p:sp>
      <p:grpSp>
        <p:nvGrpSpPr>
          <p:cNvPr id="749" name="Google Shape;749;p28"/>
          <p:cNvGrpSpPr/>
          <p:nvPr/>
        </p:nvGrpSpPr>
        <p:grpSpPr>
          <a:xfrm>
            <a:off x="-29057" y="6108719"/>
            <a:ext cx="832606" cy="749280"/>
            <a:chOff x="-35154" y="5996310"/>
            <a:chExt cx="945432" cy="850815"/>
          </a:xfrm>
        </p:grpSpPr>
        <p:sp>
          <p:nvSpPr>
            <p:cNvPr id="750" name="Google Shape;750;p2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1" name="Google Shape;751;p2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28"/>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
        <p:nvSpPr>
          <p:cNvPr id="753" name="Google Shape;753;p28"/>
          <p:cNvSpPr txBox="1"/>
          <p:nvPr/>
        </p:nvSpPr>
        <p:spPr>
          <a:xfrm>
            <a:off x="324064" y="5850027"/>
            <a:ext cx="4062222" cy="113557"/>
          </a:xfrm>
          <a:prstGeom prst="rect">
            <a:avLst/>
          </a:prstGeom>
          <a:noFill/>
          <a:ln>
            <a:noFill/>
          </a:ln>
        </p:spPr>
        <p:txBody>
          <a:bodyPr anchorCtr="0" anchor="ctr" bIns="0" lIns="0" spcFirstLastPara="1" rIns="0" wrap="square" tIns="0">
            <a:spAutoFit/>
          </a:bodyPr>
          <a:lstStyle/>
          <a:p>
            <a:pPr indent="-132926" lvl="0" marL="132926" marR="0" rtl="0" algn="l">
              <a:spcBef>
                <a:spcPts val="0"/>
              </a:spcBef>
              <a:spcAft>
                <a:spcPts val="0"/>
              </a:spcAft>
              <a:buNone/>
            </a:pPr>
            <a:r>
              <a:rPr lang="ja-JP" sz="738">
                <a:solidFill>
                  <a:srgbClr val="000000"/>
                </a:solidFill>
                <a:latin typeface="Noto Sans JP"/>
                <a:ea typeface="Noto Sans JP"/>
                <a:cs typeface="Noto Sans JP"/>
                <a:sym typeface="Noto Sans JP"/>
              </a:rPr>
              <a:t>※2022年度までは実績、2023年度は補正後予算、2024年度は予算に基づく見込み。</a:t>
            </a:r>
            <a:endParaRPr sz="738">
              <a:solidFill>
                <a:srgbClr val="000000"/>
              </a:solidFill>
              <a:latin typeface="Noto Sans JP"/>
              <a:ea typeface="Noto Sans JP"/>
              <a:cs typeface="Noto Sans JP"/>
              <a:sym typeface="Noto Sans JP"/>
            </a:endParaRPr>
          </a:p>
        </p:txBody>
      </p:sp>
      <p:grpSp>
        <p:nvGrpSpPr>
          <p:cNvPr id="754" name="Google Shape;754;p28"/>
          <p:cNvGrpSpPr/>
          <p:nvPr/>
        </p:nvGrpSpPr>
        <p:grpSpPr>
          <a:xfrm>
            <a:off x="92952" y="1422361"/>
            <a:ext cx="4243005" cy="4423889"/>
            <a:chOff x="92952" y="1422361"/>
            <a:chExt cx="4243005" cy="4423889"/>
          </a:xfrm>
        </p:grpSpPr>
        <p:pic>
          <p:nvPicPr>
            <p:cNvPr id="755" name="Google Shape;755;p28"/>
            <p:cNvPicPr preferRelativeResize="0"/>
            <p:nvPr/>
          </p:nvPicPr>
          <p:blipFill>
            <a:blip r:embed="rId4">
              <a:alphaModFix/>
            </a:blip>
            <a:stretch>
              <a:fillRect/>
            </a:stretch>
          </p:blipFill>
          <p:spPr>
            <a:xfrm>
              <a:off x="92952" y="1423525"/>
              <a:ext cx="4131361" cy="4401550"/>
            </a:xfrm>
            <a:prstGeom prst="rect">
              <a:avLst/>
            </a:prstGeom>
            <a:noFill/>
            <a:ln>
              <a:noFill/>
            </a:ln>
          </p:spPr>
        </p:pic>
        <p:sp>
          <p:nvSpPr>
            <p:cNvPr id="756" name="Google Shape;756;p28"/>
            <p:cNvSpPr txBox="1"/>
            <p:nvPr/>
          </p:nvSpPr>
          <p:spPr>
            <a:xfrm>
              <a:off x="160162" y="1422361"/>
              <a:ext cx="7281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47700"/>
                </a:lnSpc>
                <a:spcBef>
                  <a:spcPts val="0"/>
                </a:spcBef>
                <a:spcAft>
                  <a:spcPts val="0"/>
                </a:spcAft>
                <a:buNone/>
              </a:pPr>
              <a:r>
                <a:rPr lang="ja-JP" sz="1000">
                  <a:solidFill>
                    <a:srgbClr val="000000"/>
                  </a:solidFill>
                  <a:latin typeface="Noto Sans JP"/>
                  <a:ea typeface="Noto Sans JP"/>
                  <a:cs typeface="Noto Sans JP"/>
                  <a:sym typeface="Noto Sans JP"/>
                </a:rPr>
                <a:t>（兆円）</a:t>
              </a:r>
              <a:endParaRPr/>
            </a:p>
          </p:txBody>
        </p:sp>
        <p:sp>
          <p:nvSpPr>
            <p:cNvPr id="757" name="Google Shape;757;p28"/>
            <p:cNvSpPr txBox="1"/>
            <p:nvPr/>
          </p:nvSpPr>
          <p:spPr>
            <a:xfrm>
              <a:off x="3400176" y="5612250"/>
              <a:ext cx="910200" cy="234000"/>
            </a:xfrm>
            <a:prstGeom prst="rect">
              <a:avLst/>
            </a:prstGeom>
            <a:noFill/>
            <a:ln>
              <a:noFill/>
            </a:ln>
          </p:spPr>
          <p:txBody>
            <a:bodyPr anchorCtr="0" anchor="t" bIns="45700" lIns="91425" spcFirstLastPara="1" rIns="91425" wrap="square" tIns="45700">
              <a:spAutoFit/>
            </a:bodyPr>
            <a:lstStyle/>
            <a:p>
              <a:pPr indent="0" lvl="0" marL="0" marR="0" rtl="0" algn="ctr">
                <a:lnSpc>
                  <a:spcPct val="160543"/>
                </a:lnSpc>
                <a:spcBef>
                  <a:spcPts val="0"/>
                </a:spcBef>
                <a:spcAft>
                  <a:spcPts val="0"/>
                </a:spcAft>
                <a:buClr>
                  <a:srgbClr val="000000"/>
                </a:buClr>
                <a:buSzPts val="920"/>
                <a:buFont typeface="Arial"/>
                <a:buNone/>
              </a:pPr>
              <a:r>
                <a:rPr b="1" lang="ja-JP" sz="920">
                  <a:solidFill>
                    <a:srgbClr val="000000"/>
                  </a:solidFill>
                  <a:latin typeface="Arial"/>
                  <a:ea typeface="Arial"/>
                  <a:cs typeface="Arial"/>
                  <a:sym typeface="Arial"/>
                </a:rPr>
                <a:t>（</a:t>
              </a:r>
              <a:r>
                <a:rPr lang="ja-JP" sz="920">
                  <a:solidFill>
                    <a:srgbClr val="000000"/>
                  </a:solidFill>
                  <a:latin typeface="Noto Sans JP"/>
                  <a:ea typeface="Noto Sans JP"/>
                  <a:cs typeface="Noto Sans JP"/>
                  <a:sym typeface="Noto Sans JP"/>
                </a:rPr>
                <a:t>年度末</a:t>
              </a:r>
              <a:r>
                <a:rPr b="1" lang="ja-JP" sz="920">
                  <a:solidFill>
                    <a:srgbClr val="000000"/>
                  </a:solidFill>
                  <a:latin typeface="Arial"/>
                  <a:ea typeface="Arial"/>
                  <a:cs typeface="Arial"/>
                  <a:sym typeface="Arial"/>
                </a:rPr>
                <a:t>）</a:t>
              </a:r>
              <a:endParaRPr b="1" sz="920">
                <a:solidFill>
                  <a:srgbClr val="000000"/>
                </a:solidFill>
                <a:latin typeface="Arial"/>
                <a:ea typeface="Arial"/>
                <a:cs typeface="Arial"/>
                <a:sym typeface="Arial"/>
              </a:endParaRPr>
            </a:p>
          </p:txBody>
        </p:sp>
        <p:sp>
          <p:nvSpPr>
            <p:cNvPr id="758" name="Google Shape;758;p28"/>
            <p:cNvSpPr txBox="1"/>
            <p:nvPr/>
          </p:nvSpPr>
          <p:spPr>
            <a:xfrm>
              <a:off x="3759444"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2024</a:t>
              </a:r>
              <a:endParaRPr/>
            </a:p>
          </p:txBody>
        </p:sp>
        <p:sp>
          <p:nvSpPr>
            <p:cNvPr id="759" name="Google Shape;759;p28"/>
            <p:cNvSpPr txBox="1"/>
            <p:nvPr/>
          </p:nvSpPr>
          <p:spPr>
            <a:xfrm>
              <a:off x="3850495" y="5520706"/>
              <a:ext cx="2289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(R6)</a:t>
              </a:r>
              <a:endParaRPr b="1" sz="600">
                <a:solidFill>
                  <a:srgbClr val="000000"/>
                </a:solidFill>
                <a:latin typeface="Arial"/>
                <a:ea typeface="Arial"/>
                <a:cs typeface="Arial"/>
                <a:sym typeface="Arial"/>
              </a:endParaRPr>
            </a:p>
          </p:txBody>
        </p:sp>
        <p:sp>
          <p:nvSpPr>
            <p:cNvPr id="760" name="Google Shape;760;p28"/>
            <p:cNvSpPr txBox="1"/>
            <p:nvPr/>
          </p:nvSpPr>
          <p:spPr>
            <a:xfrm>
              <a:off x="3618059" y="5520706"/>
              <a:ext cx="2493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(R2)</a:t>
              </a:r>
              <a:endParaRPr b="1" sz="600">
                <a:solidFill>
                  <a:srgbClr val="000000"/>
                </a:solidFill>
                <a:latin typeface="Arial"/>
                <a:ea typeface="Arial"/>
                <a:cs typeface="Arial"/>
                <a:sym typeface="Arial"/>
              </a:endParaRPr>
            </a:p>
          </p:txBody>
        </p:sp>
        <p:sp>
          <p:nvSpPr>
            <p:cNvPr id="761" name="Google Shape;761;p28"/>
            <p:cNvSpPr txBox="1"/>
            <p:nvPr/>
          </p:nvSpPr>
          <p:spPr>
            <a:xfrm>
              <a:off x="3386935" y="5520706"/>
              <a:ext cx="2781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(H27)</a:t>
              </a:r>
              <a:endParaRPr b="1" sz="600">
                <a:solidFill>
                  <a:srgbClr val="000000"/>
                </a:solidFill>
                <a:latin typeface="Arial"/>
                <a:ea typeface="Arial"/>
                <a:cs typeface="Arial"/>
                <a:sym typeface="Arial"/>
              </a:endParaRPr>
            </a:p>
          </p:txBody>
        </p:sp>
        <p:sp>
          <p:nvSpPr>
            <p:cNvPr id="762" name="Google Shape;762;p28"/>
            <p:cNvSpPr txBox="1"/>
            <p:nvPr/>
          </p:nvSpPr>
          <p:spPr>
            <a:xfrm>
              <a:off x="3128463" y="5520706"/>
              <a:ext cx="2892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(H22)</a:t>
              </a:r>
              <a:endParaRPr b="1" sz="600">
                <a:solidFill>
                  <a:srgbClr val="000000"/>
                </a:solidFill>
                <a:latin typeface="Arial"/>
                <a:ea typeface="Arial"/>
                <a:cs typeface="Arial"/>
                <a:sym typeface="Arial"/>
              </a:endParaRPr>
            </a:p>
          </p:txBody>
        </p:sp>
        <p:sp>
          <p:nvSpPr>
            <p:cNvPr id="763" name="Google Shape;763;p28"/>
            <p:cNvSpPr txBox="1"/>
            <p:nvPr/>
          </p:nvSpPr>
          <p:spPr>
            <a:xfrm>
              <a:off x="2887454" y="5520706"/>
              <a:ext cx="2289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(H17)</a:t>
              </a:r>
              <a:endParaRPr b="1" sz="600">
                <a:solidFill>
                  <a:srgbClr val="000000"/>
                </a:solidFill>
                <a:latin typeface="Arial"/>
                <a:ea typeface="Arial"/>
                <a:cs typeface="Arial"/>
                <a:sym typeface="Arial"/>
              </a:endParaRPr>
            </a:p>
          </p:txBody>
        </p:sp>
        <p:sp>
          <p:nvSpPr>
            <p:cNvPr id="764" name="Google Shape;764;p28"/>
            <p:cNvSpPr txBox="1"/>
            <p:nvPr/>
          </p:nvSpPr>
          <p:spPr>
            <a:xfrm>
              <a:off x="2571537" y="5520700"/>
              <a:ext cx="3360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(H12)</a:t>
              </a:r>
              <a:endParaRPr b="1" sz="600">
                <a:solidFill>
                  <a:srgbClr val="000000"/>
                </a:solidFill>
                <a:latin typeface="Arial"/>
                <a:ea typeface="Arial"/>
                <a:cs typeface="Arial"/>
                <a:sym typeface="Arial"/>
              </a:endParaRPr>
            </a:p>
          </p:txBody>
        </p:sp>
        <p:sp>
          <p:nvSpPr>
            <p:cNvPr id="765" name="Google Shape;765;p28"/>
            <p:cNvSpPr txBox="1"/>
            <p:nvPr/>
          </p:nvSpPr>
          <p:spPr>
            <a:xfrm>
              <a:off x="2325872" y="5520700"/>
              <a:ext cx="3081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(H7)</a:t>
              </a:r>
              <a:endParaRPr b="1" sz="600">
                <a:solidFill>
                  <a:srgbClr val="000000"/>
                </a:solidFill>
                <a:latin typeface="Arial"/>
                <a:ea typeface="Arial"/>
                <a:cs typeface="Arial"/>
                <a:sym typeface="Arial"/>
              </a:endParaRPr>
            </a:p>
          </p:txBody>
        </p:sp>
        <p:sp>
          <p:nvSpPr>
            <p:cNvPr id="766" name="Google Shape;766;p28"/>
            <p:cNvSpPr txBox="1"/>
            <p:nvPr/>
          </p:nvSpPr>
          <p:spPr>
            <a:xfrm>
              <a:off x="2105338" y="5523731"/>
              <a:ext cx="2289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(H2)</a:t>
              </a:r>
              <a:endParaRPr b="1" sz="600">
                <a:solidFill>
                  <a:srgbClr val="000000"/>
                </a:solidFill>
                <a:latin typeface="Arial"/>
                <a:ea typeface="Arial"/>
                <a:cs typeface="Arial"/>
                <a:sym typeface="Arial"/>
              </a:endParaRPr>
            </a:p>
          </p:txBody>
        </p:sp>
        <p:sp>
          <p:nvSpPr>
            <p:cNvPr id="767" name="Google Shape;767;p28"/>
            <p:cNvSpPr txBox="1"/>
            <p:nvPr/>
          </p:nvSpPr>
          <p:spPr>
            <a:xfrm>
              <a:off x="1814860" y="5523731"/>
              <a:ext cx="2892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(S60)</a:t>
              </a:r>
              <a:endParaRPr b="1" sz="600">
                <a:solidFill>
                  <a:srgbClr val="000000"/>
                </a:solidFill>
                <a:latin typeface="Arial"/>
                <a:ea typeface="Arial"/>
                <a:cs typeface="Arial"/>
                <a:sym typeface="Arial"/>
              </a:endParaRPr>
            </a:p>
          </p:txBody>
        </p:sp>
        <p:sp>
          <p:nvSpPr>
            <p:cNvPr id="768" name="Google Shape;768;p28"/>
            <p:cNvSpPr txBox="1"/>
            <p:nvPr/>
          </p:nvSpPr>
          <p:spPr>
            <a:xfrm>
              <a:off x="1483833" y="5523731"/>
              <a:ext cx="4299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(S55)</a:t>
              </a:r>
              <a:endParaRPr b="1" sz="600">
                <a:solidFill>
                  <a:srgbClr val="000000"/>
                </a:solidFill>
                <a:latin typeface="Arial"/>
                <a:ea typeface="Arial"/>
                <a:cs typeface="Arial"/>
                <a:sym typeface="Arial"/>
              </a:endParaRPr>
            </a:p>
          </p:txBody>
        </p:sp>
        <p:sp>
          <p:nvSpPr>
            <p:cNvPr id="769" name="Google Shape;769;p28"/>
            <p:cNvSpPr txBox="1"/>
            <p:nvPr/>
          </p:nvSpPr>
          <p:spPr>
            <a:xfrm>
              <a:off x="1309225" y="5523731"/>
              <a:ext cx="2637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(S50)</a:t>
              </a:r>
              <a:endParaRPr b="1" sz="600">
                <a:solidFill>
                  <a:srgbClr val="000000"/>
                </a:solidFill>
                <a:latin typeface="Arial"/>
                <a:ea typeface="Arial"/>
                <a:cs typeface="Arial"/>
                <a:sym typeface="Arial"/>
              </a:endParaRPr>
            </a:p>
          </p:txBody>
        </p:sp>
        <p:sp>
          <p:nvSpPr>
            <p:cNvPr id="770" name="Google Shape;770;p28"/>
            <p:cNvSpPr txBox="1"/>
            <p:nvPr/>
          </p:nvSpPr>
          <p:spPr>
            <a:xfrm>
              <a:off x="1024802" y="5523731"/>
              <a:ext cx="2892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(S45)</a:t>
              </a:r>
              <a:endParaRPr b="1" sz="600">
                <a:solidFill>
                  <a:srgbClr val="000000"/>
                </a:solidFill>
                <a:latin typeface="Arial"/>
                <a:ea typeface="Arial"/>
                <a:cs typeface="Arial"/>
                <a:sym typeface="Arial"/>
              </a:endParaRPr>
            </a:p>
          </p:txBody>
        </p:sp>
        <p:sp>
          <p:nvSpPr>
            <p:cNvPr id="771" name="Google Shape;771;p28"/>
            <p:cNvSpPr txBox="1"/>
            <p:nvPr/>
          </p:nvSpPr>
          <p:spPr>
            <a:xfrm>
              <a:off x="767752" y="5523731"/>
              <a:ext cx="263700" cy="10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600">
                  <a:solidFill>
                    <a:srgbClr val="000000"/>
                  </a:solidFill>
                  <a:latin typeface="Arial"/>
                  <a:ea typeface="Arial"/>
                  <a:cs typeface="Arial"/>
                  <a:sym typeface="Arial"/>
                </a:rPr>
                <a:t>(S40)</a:t>
              </a:r>
              <a:endParaRPr b="1" sz="600">
                <a:solidFill>
                  <a:srgbClr val="000000"/>
                </a:solidFill>
                <a:latin typeface="Arial"/>
                <a:ea typeface="Arial"/>
                <a:cs typeface="Arial"/>
                <a:sym typeface="Arial"/>
              </a:endParaRPr>
            </a:p>
          </p:txBody>
        </p:sp>
        <p:sp>
          <p:nvSpPr>
            <p:cNvPr id="772" name="Google Shape;772;p28"/>
            <p:cNvSpPr txBox="1"/>
            <p:nvPr/>
          </p:nvSpPr>
          <p:spPr>
            <a:xfrm>
              <a:off x="3613557" y="1695152"/>
              <a:ext cx="7224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5499"/>
                </a:lnSpc>
                <a:spcBef>
                  <a:spcPts val="0"/>
                </a:spcBef>
                <a:spcAft>
                  <a:spcPts val="0"/>
                </a:spcAft>
                <a:buNone/>
              </a:pPr>
              <a:r>
                <a:rPr b="1" lang="ja-JP" sz="1400">
                  <a:solidFill>
                    <a:schemeClr val="dk1"/>
                  </a:solidFill>
                  <a:latin typeface="Arial"/>
                  <a:ea typeface="Arial"/>
                  <a:cs typeface="Arial"/>
                  <a:sym typeface="Arial"/>
                </a:rPr>
                <a:t>1,105</a:t>
              </a:r>
              <a:endParaRPr b="1" sz="1400">
                <a:solidFill>
                  <a:schemeClr val="dk1"/>
                </a:solidFill>
                <a:latin typeface="Arial"/>
                <a:ea typeface="Arial"/>
                <a:cs typeface="Arial"/>
                <a:sym typeface="Arial"/>
              </a:endParaRPr>
            </a:p>
          </p:txBody>
        </p:sp>
        <p:sp>
          <p:nvSpPr>
            <p:cNvPr id="773" name="Google Shape;773;p28"/>
            <p:cNvSpPr/>
            <p:nvPr/>
          </p:nvSpPr>
          <p:spPr>
            <a:xfrm>
              <a:off x="3956125" y="1982575"/>
              <a:ext cx="62100" cy="3379500"/>
            </a:xfrm>
            <a:prstGeom prst="round2SameRect">
              <a:avLst>
                <a:gd fmla="val 29780" name="adj1"/>
                <a:gd fmla="val 0" name="adj2"/>
              </a:avLst>
            </a:prstGeom>
            <a:solidFill>
              <a:srgbClr val="D636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4" name="Google Shape;774;p28"/>
            <p:cNvSpPr txBox="1"/>
            <p:nvPr/>
          </p:nvSpPr>
          <p:spPr>
            <a:xfrm>
              <a:off x="353503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202</a:t>
              </a:r>
              <a:r>
                <a:rPr b="1" lang="ja-JP" sz="600"/>
                <a:t>0</a:t>
              </a:r>
              <a:endParaRPr/>
            </a:p>
          </p:txBody>
        </p:sp>
        <p:sp>
          <p:nvSpPr>
            <p:cNvPr id="775" name="Google Shape;775;p28"/>
            <p:cNvSpPr txBox="1"/>
            <p:nvPr/>
          </p:nvSpPr>
          <p:spPr>
            <a:xfrm>
              <a:off x="3317831"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15</a:t>
              </a:r>
              <a:endParaRPr/>
            </a:p>
          </p:txBody>
        </p:sp>
        <p:sp>
          <p:nvSpPr>
            <p:cNvPr id="776" name="Google Shape;776;p28"/>
            <p:cNvSpPr txBox="1"/>
            <p:nvPr/>
          </p:nvSpPr>
          <p:spPr>
            <a:xfrm>
              <a:off x="306061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10</a:t>
              </a:r>
              <a:endParaRPr/>
            </a:p>
          </p:txBody>
        </p:sp>
        <p:sp>
          <p:nvSpPr>
            <p:cNvPr id="777" name="Google Shape;777;p28"/>
            <p:cNvSpPr txBox="1"/>
            <p:nvPr/>
          </p:nvSpPr>
          <p:spPr>
            <a:xfrm>
              <a:off x="2793869"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05</a:t>
              </a:r>
              <a:endParaRPr/>
            </a:p>
          </p:txBody>
        </p:sp>
        <p:sp>
          <p:nvSpPr>
            <p:cNvPr id="778" name="Google Shape;778;p28"/>
            <p:cNvSpPr txBox="1"/>
            <p:nvPr/>
          </p:nvSpPr>
          <p:spPr>
            <a:xfrm>
              <a:off x="253253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00</a:t>
              </a:r>
              <a:endParaRPr/>
            </a:p>
          </p:txBody>
        </p:sp>
        <p:sp>
          <p:nvSpPr>
            <p:cNvPr id="779" name="Google Shape;779;p28"/>
            <p:cNvSpPr txBox="1"/>
            <p:nvPr/>
          </p:nvSpPr>
          <p:spPr>
            <a:xfrm>
              <a:off x="227086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1995</a:t>
              </a:r>
              <a:endParaRPr/>
            </a:p>
          </p:txBody>
        </p:sp>
        <p:sp>
          <p:nvSpPr>
            <p:cNvPr id="780" name="Google Shape;780;p28"/>
            <p:cNvSpPr txBox="1"/>
            <p:nvPr/>
          </p:nvSpPr>
          <p:spPr>
            <a:xfrm>
              <a:off x="2011619"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1990</a:t>
              </a:r>
              <a:endParaRPr/>
            </a:p>
          </p:txBody>
        </p:sp>
        <p:sp>
          <p:nvSpPr>
            <p:cNvPr id="781" name="Google Shape;781;p28"/>
            <p:cNvSpPr txBox="1"/>
            <p:nvPr/>
          </p:nvSpPr>
          <p:spPr>
            <a:xfrm>
              <a:off x="174011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1985</a:t>
              </a:r>
              <a:endParaRPr/>
            </a:p>
          </p:txBody>
        </p:sp>
        <p:sp>
          <p:nvSpPr>
            <p:cNvPr id="782" name="Google Shape;782;p28"/>
            <p:cNvSpPr txBox="1"/>
            <p:nvPr/>
          </p:nvSpPr>
          <p:spPr>
            <a:xfrm>
              <a:off x="148593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1980</a:t>
              </a:r>
              <a:endParaRPr/>
            </a:p>
          </p:txBody>
        </p:sp>
        <p:sp>
          <p:nvSpPr>
            <p:cNvPr id="783" name="Google Shape;783;p28"/>
            <p:cNvSpPr txBox="1"/>
            <p:nvPr/>
          </p:nvSpPr>
          <p:spPr>
            <a:xfrm>
              <a:off x="1226288"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1975</a:t>
              </a:r>
              <a:endParaRPr/>
            </a:p>
          </p:txBody>
        </p:sp>
        <p:sp>
          <p:nvSpPr>
            <p:cNvPr id="784" name="Google Shape;784;p28"/>
            <p:cNvSpPr txBox="1"/>
            <p:nvPr/>
          </p:nvSpPr>
          <p:spPr>
            <a:xfrm>
              <a:off x="955506"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1970</a:t>
              </a:r>
              <a:endParaRPr/>
            </a:p>
          </p:txBody>
        </p:sp>
        <p:sp>
          <p:nvSpPr>
            <p:cNvPr id="785" name="Google Shape;785;p28"/>
            <p:cNvSpPr txBox="1"/>
            <p:nvPr/>
          </p:nvSpPr>
          <p:spPr>
            <a:xfrm>
              <a:off x="688863" y="5385375"/>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t>1965</a:t>
              </a:r>
              <a:endParaRPr/>
            </a:p>
          </p:txBody>
        </p:sp>
      </p:grpSp>
      <p:grpSp>
        <p:nvGrpSpPr>
          <p:cNvPr id="786" name="Google Shape;786;p28"/>
          <p:cNvGrpSpPr/>
          <p:nvPr/>
        </p:nvGrpSpPr>
        <p:grpSpPr>
          <a:xfrm>
            <a:off x="4148067" y="1448934"/>
            <a:ext cx="4746216" cy="4266291"/>
            <a:chOff x="4148067" y="1448934"/>
            <a:chExt cx="4746216" cy="4266291"/>
          </a:xfrm>
        </p:grpSpPr>
        <p:pic>
          <p:nvPicPr>
            <p:cNvPr id="787" name="Google Shape;787;p28"/>
            <p:cNvPicPr preferRelativeResize="0"/>
            <p:nvPr/>
          </p:nvPicPr>
          <p:blipFill>
            <a:blip r:embed="rId5">
              <a:alphaModFix/>
            </a:blip>
            <a:stretch>
              <a:fillRect/>
            </a:stretch>
          </p:blipFill>
          <p:spPr>
            <a:xfrm>
              <a:off x="4345975" y="1510425"/>
              <a:ext cx="3680093" cy="4204800"/>
            </a:xfrm>
            <a:prstGeom prst="rect">
              <a:avLst/>
            </a:prstGeom>
            <a:noFill/>
            <a:ln>
              <a:noFill/>
            </a:ln>
          </p:spPr>
        </p:pic>
        <p:sp>
          <p:nvSpPr>
            <p:cNvPr id="788" name="Google Shape;788;p28"/>
            <p:cNvSpPr txBox="1"/>
            <p:nvPr/>
          </p:nvSpPr>
          <p:spPr>
            <a:xfrm>
              <a:off x="6838697"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20</a:t>
              </a:r>
              <a:endParaRPr/>
            </a:p>
          </p:txBody>
        </p:sp>
        <p:sp>
          <p:nvSpPr>
            <p:cNvPr id="789" name="Google Shape;789;p28"/>
            <p:cNvSpPr txBox="1"/>
            <p:nvPr/>
          </p:nvSpPr>
          <p:spPr>
            <a:xfrm>
              <a:off x="7021057"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21</a:t>
              </a:r>
              <a:endParaRPr/>
            </a:p>
          </p:txBody>
        </p:sp>
        <p:sp>
          <p:nvSpPr>
            <p:cNvPr id="790" name="Google Shape;790;p28"/>
            <p:cNvSpPr txBox="1"/>
            <p:nvPr/>
          </p:nvSpPr>
          <p:spPr>
            <a:xfrm>
              <a:off x="4698751"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（H20）</a:t>
              </a:r>
              <a:endParaRPr sz="1300"/>
            </a:p>
          </p:txBody>
        </p:sp>
        <p:sp>
          <p:nvSpPr>
            <p:cNvPr id="791" name="Google Shape;791;p28"/>
            <p:cNvSpPr txBox="1"/>
            <p:nvPr/>
          </p:nvSpPr>
          <p:spPr>
            <a:xfrm>
              <a:off x="4882847"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（H21）</a:t>
              </a:r>
              <a:endParaRPr sz="1300"/>
            </a:p>
          </p:txBody>
        </p:sp>
        <p:sp>
          <p:nvSpPr>
            <p:cNvPr id="792" name="Google Shape;792;p28"/>
            <p:cNvSpPr txBox="1"/>
            <p:nvPr/>
          </p:nvSpPr>
          <p:spPr>
            <a:xfrm>
              <a:off x="5066944"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（H22）</a:t>
              </a:r>
              <a:endParaRPr sz="1300"/>
            </a:p>
          </p:txBody>
        </p:sp>
        <p:sp>
          <p:nvSpPr>
            <p:cNvPr id="793" name="Google Shape;793;p28"/>
            <p:cNvSpPr txBox="1"/>
            <p:nvPr/>
          </p:nvSpPr>
          <p:spPr>
            <a:xfrm>
              <a:off x="5251041" y="5535958"/>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（H23）</a:t>
              </a:r>
              <a:endParaRPr sz="1300"/>
            </a:p>
          </p:txBody>
        </p:sp>
        <p:sp>
          <p:nvSpPr>
            <p:cNvPr id="794" name="Google Shape;794;p28"/>
            <p:cNvSpPr txBox="1"/>
            <p:nvPr/>
          </p:nvSpPr>
          <p:spPr>
            <a:xfrm>
              <a:off x="5435137"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（H24）</a:t>
              </a:r>
              <a:endParaRPr sz="1300"/>
            </a:p>
          </p:txBody>
        </p:sp>
        <p:sp>
          <p:nvSpPr>
            <p:cNvPr id="795" name="Google Shape;795;p28"/>
            <p:cNvSpPr txBox="1"/>
            <p:nvPr/>
          </p:nvSpPr>
          <p:spPr>
            <a:xfrm>
              <a:off x="5619234"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（H25）</a:t>
              </a:r>
              <a:endParaRPr sz="1300"/>
            </a:p>
          </p:txBody>
        </p:sp>
        <p:sp>
          <p:nvSpPr>
            <p:cNvPr id="796" name="Google Shape;796;p28"/>
            <p:cNvSpPr txBox="1"/>
            <p:nvPr/>
          </p:nvSpPr>
          <p:spPr>
            <a:xfrm>
              <a:off x="5803331"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（H26）</a:t>
              </a:r>
              <a:endParaRPr sz="1300"/>
            </a:p>
          </p:txBody>
        </p:sp>
        <p:sp>
          <p:nvSpPr>
            <p:cNvPr id="797" name="Google Shape;797;p28"/>
            <p:cNvSpPr txBox="1"/>
            <p:nvPr/>
          </p:nvSpPr>
          <p:spPr>
            <a:xfrm>
              <a:off x="5987427"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（H27）</a:t>
              </a:r>
              <a:endParaRPr sz="1300"/>
            </a:p>
          </p:txBody>
        </p:sp>
        <p:sp>
          <p:nvSpPr>
            <p:cNvPr id="798" name="Google Shape;798;p28"/>
            <p:cNvSpPr txBox="1"/>
            <p:nvPr/>
          </p:nvSpPr>
          <p:spPr>
            <a:xfrm>
              <a:off x="6171524" y="5535954"/>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（H28）</a:t>
              </a:r>
              <a:endParaRPr sz="1300"/>
            </a:p>
          </p:txBody>
        </p:sp>
        <p:sp>
          <p:nvSpPr>
            <p:cNvPr id="799" name="Google Shape;799;p28"/>
            <p:cNvSpPr txBox="1"/>
            <p:nvPr/>
          </p:nvSpPr>
          <p:spPr>
            <a:xfrm>
              <a:off x="6352014"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（H29）</a:t>
              </a:r>
              <a:endParaRPr sz="1300"/>
            </a:p>
          </p:txBody>
        </p:sp>
        <p:sp>
          <p:nvSpPr>
            <p:cNvPr id="800" name="Google Shape;800;p28"/>
            <p:cNvSpPr txBox="1"/>
            <p:nvPr/>
          </p:nvSpPr>
          <p:spPr>
            <a:xfrm>
              <a:off x="6530595"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（H30）</a:t>
              </a:r>
              <a:endParaRPr sz="1300"/>
            </a:p>
          </p:txBody>
        </p:sp>
        <p:sp>
          <p:nvSpPr>
            <p:cNvPr id="801" name="Google Shape;801;p28"/>
            <p:cNvSpPr txBox="1"/>
            <p:nvPr/>
          </p:nvSpPr>
          <p:spPr>
            <a:xfrm>
              <a:off x="6710706"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（R1）</a:t>
              </a:r>
              <a:endParaRPr sz="1300"/>
            </a:p>
          </p:txBody>
        </p:sp>
        <p:sp>
          <p:nvSpPr>
            <p:cNvPr id="802" name="Google Shape;802;p28"/>
            <p:cNvSpPr txBox="1"/>
            <p:nvPr/>
          </p:nvSpPr>
          <p:spPr>
            <a:xfrm>
              <a:off x="6894837"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（R2）</a:t>
              </a:r>
              <a:endParaRPr sz="1300"/>
            </a:p>
          </p:txBody>
        </p:sp>
        <p:sp>
          <p:nvSpPr>
            <p:cNvPr id="803" name="Google Shape;803;p28"/>
            <p:cNvSpPr txBox="1"/>
            <p:nvPr/>
          </p:nvSpPr>
          <p:spPr>
            <a:xfrm>
              <a:off x="7077706"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（R3）</a:t>
              </a:r>
              <a:endParaRPr sz="1300"/>
            </a:p>
          </p:txBody>
        </p:sp>
        <p:sp>
          <p:nvSpPr>
            <p:cNvPr id="804" name="Google Shape;804;p28"/>
            <p:cNvSpPr txBox="1"/>
            <p:nvPr/>
          </p:nvSpPr>
          <p:spPr>
            <a:xfrm>
              <a:off x="7263621"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（R4）</a:t>
              </a:r>
              <a:endParaRPr sz="1300"/>
            </a:p>
          </p:txBody>
        </p:sp>
        <p:sp>
          <p:nvSpPr>
            <p:cNvPr id="805" name="Google Shape;805;p28"/>
            <p:cNvSpPr txBox="1"/>
            <p:nvPr/>
          </p:nvSpPr>
          <p:spPr>
            <a:xfrm>
              <a:off x="7633634"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（R6）</a:t>
              </a:r>
              <a:endParaRPr sz="1300"/>
            </a:p>
          </p:txBody>
        </p:sp>
        <p:sp>
          <p:nvSpPr>
            <p:cNvPr id="806" name="Google Shape;806;p28"/>
            <p:cNvSpPr txBox="1"/>
            <p:nvPr/>
          </p:nvSpPr>
          <p:spPr>
            <a:xfrm>
              <a:off x="7454519" y="5535421"/>
              <a:ext cx="293100" cy="108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ja-JP" sz="500" u="none" cap="none" strike="noStrike">
                  <a:solidFill>
                    <a:srgbClr val="000000"/>
                  </a:solidFill>
                  <a:latin typeface="Arial"/>
                  <a:ea typeface="Arial"/>
                  <a:cs typeface="Arial"/>
                  <a:sym typeface="Arial"/>
                </a:rPr>
                <a:t>（R5）</a:t>
              </a:r>
              <a:endParaRPr sz="1300"/>
            </a:p>
          </p:txBody>
        </p:sp>
        <p:sp>
          <p:nvSpPr>
            <p:cNvPr id="807" name="Google Shape;807;p28"/>
            <p:cNvSpPr txBox="1"/>
            <p:nvPr/>
          </p:nvSpPr>
          <p:spPr>
            <a:xfrm>
              <a:off x="7677454" y="5252366"/>
              <a:ext cx="728100" cy="234000"/>
            </a:xfrm>
            <a:prstGeom prst="rect">
              <a:avLst/>
            </a:prstGeom>
            <a:noFill/>
            <a:ln>
              <a:noFill/>
            </a:ln>
          </p:spPr>
          <p:txBody>
            <a:bodyPr anchorCtr="0" anchor="t" bIns="45700" lIns="91425" spcFirstLastPara="1" rIns="91425" wrap="square" tIns="45700">
              <a:spAutoFit/>
            </a:bodyPr>
            <a:lstStyle/>
            <a:p>
              <a:pPr indent="0" lvl="0" marL="0" marR="0" rtl="0" algn="ctr">
                <a:lnSpc>
                  <a:spcPct val="160543"/>
                </a:lnSpc>
                <a:spcBef>
                  <a:spcPts val="0"/>
                </a:spcBef>
                <a:spcAft>
                  <a:spcPts val="0"/>
                </a:spcAft>
                <a:buNone/>
              </a:pPr>
              <a:r>
                <a:rPr lang="ja-JP" sz="920">
                  <a:solidFill>
                    <a:srgbClr val="000000"/>
                  </a:solidFill>
                  <a:latin typeface="Noto Sans JP"/>
                  <a:ea typeface="Noto Sans JP"/>
                  <a:cs typeface="Noto Sans JP"/>
                  <a:sym typeface="Noto Sans JP"/>
                </a:rPr>
                <a:t>（暦年）</a:t>
              </a:r>
              <a:endParaRPr/>
            </a:p>
          </p:txBody>
        </p:sp>
        <p:sp>
          <p:nvSpPr>
            <p:cNvPr id="808" name="Google Shape;808;p28"/>
            <p:cNvSpPr txBox="1"/>
            <p:nvPr/>
          </p:nvSpPr>
          <p:spPr>
            <a:xfrm>
              <a:off x="8099268" y="2283507"/>
              <a:ext cx="498600" cy="155700"/>
            </a:xfrm>
            <a:prstGeom prst="rect">
              <a:avLst/>
            </a:prstGeom>
            <a:noFill/>
            <a:ln>
              <a:noFill/>
            </a:ln>
          </p:spPr>
          <p:txBody>
            <a:bodyPr anchorCtr="0" anchor="t" bIns="0" lIns="16875" spcFirstLastPara="1" rIns="0" wrap="square" tIns="16875">
              <a:spAutoFit/>
            </a:bodyPr>
            <a:lstStyle/>
            <a:p>
              <a:pPr indent="0" lvl="0" marL="0" marR="0" rtl="0" algn="ctr">
                <a:spcBef>
                  <a:spcPts val="0"/>
                </a:spcBef>
                <a:spcAft>
                  <a:spcPts val="0"/>
                </a:spcAft>
                <a:buNone/>
              </a:pPr>
              <a:r>
                <a:rPr lang="ja-JP" sz="900">
                  <a:solidFill>
                    <a:srgbClr val="E83030"/>
                  </a:solidFill>
                  <a:latin typeface="Noto Sans JP"/>
                  <a:ea typeface="Noto Sans JP"/>
                  <a:cs typeface="Noto Sans JP"/>
                  <a:sym typeface="Noto Sans JP"/>
                </a:rPr>
                <a:t>日本</a:t>
              </a:r>
              <a:endParaRPr/>
            </a:p>
          </p:txBody>
        </p:sp>
        <p:grpSp>
          <p:nvGrpSpPr>
            <p:cNvPr id="809" name="Google Shape;809;p28"/>
            <p:cNvGrpSpPr/>
            <p:nvPr/>
          </p:nvGrpSpPr>
          <p:grpSpPr>
            <a:xfrm>
              <a:off x="8087194" y="3259850"/>
              <a:ext cx="807089" cy="198300"/>
              <a:chOff x="8020519" y="3141256"/>
              <a:chExt cx="807089" cy="198300"/>
            </a:xfrm>
          </p:grpSpPr>
          <p:pic>
            <p:nvPicPr>
              <p:cNvPr descr="イタリアの国旗-国旗など" id="810" name="Google Shape;810;p28"/>
              <p:cNvPicPr preferRelativeResize="0"/>
              <p:nvPr/>
            </p:nvPicPr>
            <p:blipFill rotWithShape="1">
              <a:blip r:embed="rId6">
                <a:alphaModFix/>
              </a:blip>
              <a:srcRect b="0" l="0" r="0" t="0"/>
              <a:stretch/>
            </p:blipFill>
            <p:spPr>
              <a:xfrm>
                <a:off x="8578377" y="3151443"/>
                <a:ext cx="249231" cy="166154"/>
              </a:xfrm>
              <a:prstGeom prst="rect">
                <a:avLst/>
              </a:prstGeom>
              <a:noFill/>
              <a:ln cap="flat" cmpd="sng" w="9525">
                <a:solidFill>
                  <a:schemeClr val="dk1"/>
                </a:solidFill>
                <a:prstDash val="solid"/>
                <a:round/>
                <a:headEnd len="sm" w="sm" type="none"/>
                <a:tailEnd len="sm" w="sm" type="none"/>
              </a:ln>
            </p:spPr>
          </p:pic>
          <p:sp>
            <p:nvSpPr>
              <p:cNvPr id="811" name="Google Shape;811;p28"/>
              <p:cNvSpPr txBox="1"/>
              <p:nvPr/>
            </p:nvSpPr>
            <p:spPr>
              <a:xfrm>
                <a:off x="8020519" y="3141256"/>
                <a:ext cx="522600" cy="198300"/>
              </a:xfrm>
              <a:prstGeom prst="rect">
                <a:avLst/>
              </a:prstGeom>
              <a:noFill/>
              <a:ln>
                <a:noFill/>
              </a:ln>
            </p:spPr>
            <p:txBody>
              <a:bodyPr anchorCtr="0" anchor="t" bIns="0" lIns="16875" spcFirstLastPara="1" rIns="0" wrap="square" tIns="16875">
                <a:noAutofit/>
              </a:bodyPr>
              <a:lstStyle/>
              <a:p>
                <a:pPr indent="0" lvl="0" marL="0" marR="0" rtl="0" algn="ctr">
                  <a:spcBef>
                    <a:spcPts val="0"/>
                  </a:spcBef>
                  <a:spcAft>
                    <a:spcPts val="0"/>
                  </a:spcAft>
                  <a:buNone/>
                </a:pPr>
                <a:r>
                  <a:rPr lang="ja-JP" sz="900">
                    <a:solidFill>
                      <a:srgbClr val="00B050"/>
                    </a:solidFill>
                    <a:latin typeface="Noto Sans JP"/>
                    <a:ea typeface="Noto Sans JP"/>
                    <a:cs typeface="Noto Sans JP"/>
                    <a:sym typeface="Noto Sans JP"/>
                  </a:rPr>
                  <a:t>イタリア</a:t>
                </a:r>
                <a:endParaRPr/>
              </a:p>
            </p:txBody>
          </p:sp>
        </p:grpSp>
        <p:grpSp>
          <p:nvGrpSpPr>
            <p:cNvPr id="812" name="Google Shape;812;p28"/>
            <p:cNvGrpSpPr/>
            <p:nvPr/>
          </p:nvGrpSpPr>
          <p:grpSpPr>
            <a:xfrm>
              <a:off x="8224555" y="3605931"/>
              <a:ext cx="662041" cy="166154"/>
              <a:chOff x="8157880" y="3569628"/>
              <a:chExt cx="662041" cy="166154"/>
            </a:xfrm>
          </p:grpSpPr>
          <p:pic>
            <p:nvPicPr>
              <p:cNvPr descr="アメリカ" id="813" name="Google Shape;813;p28"/>
              <p:cNvPicPr preferRelativeResize="0"/>
              <p:nvPr/>
            </p:nvPicPr>
            <p:blipFill rotWithShape="1">
              <a:blip r:embed="rId7">
                <a:alphaModFix/>
              </a:blip>
              <a:srcRect b="0" l="0" r="0" t="0"/>
              <a:stretch/>
            </p:blipFill>
            <p:spPr>
              <a:xfrm>
                <a:off x="8571588" y="3569628"/>
                <a:ext cx="248333" cy="166154"/>
              </a:xfrm>
              <a:prstGeom prst="rect">
                <a:avLst/>
              </a:prstGeom>
              <a:noFill/>
              <a:ln cap="flat" cmpd="sng" w="9525">
                <a:solidFill>
                  <a:srgbClr val="000000"/>
                </a:solidFill>
                <a:prstDash val="solid"/>
                <a:miter lim="800000"/>
                <a:headEnd len="sm" w="sm" type="none"/>
                <a:tailEnd len="sm" w="sm" type="none"/>
              </a:ln>
            </p:spPr>
          </p:pic>
          <p:sp>
            <p:nvSpPr>
              <p:cNvPr id="814" name="Google Shape;814;p28"/>
              <p:cNvSpPr txBox="1"/>
              <p:nvPr/>
            </p:nvSpPr>
            <p:spPr>
              <a:xfrm>
                <a:off x="8157880" y="3574933"/>
                <a:ext cx="247800" cy="155700"/>
              </a:xfrm>
              <a:prstGeom prst="rect">
                <a:avLst/>
              </a:prstGeom>
              <a:noFill/>
              <a:ln>
                <a:noFill/>
              </a:ln>
            </p:spPr>
            <p:txBody>
              <a:bodyPr anchorCtr="0" anchor="t" bIns="0" lIns="16875" spcFirstLastPara="1" rIns="0" wrap="square" tIns="16875">
                <a:spAutoFit/>
              </a:bodyPr>
              <a:lstStyle/>
              <a:p>
                <a:pPr indent="0" lvl="0" marL="0" marR="0" rtl="0" algn="ctr">
                  <a:spcBef>
                    <a:spcPts val="0"/>
                  </a:spcBef>
                  <a:spcAft>
                    <a:spcPts val="0"/>
                  </a:spcAft>
                  <a:buNone/>
                </a:pPr>
                <a:r>
                  <a:rPr lang="ja-JP" sz="900">
                    <a:solidFill>
                      <a:srgbClr val="7030A0"/>
                    </a:solidFill>
                    <a:latin typeface="Noto Sans JP"/>
                    <a:ea typeface="Noto Sans JP"/>
                    <a:cs typeface="Noto Sans JP"/>
                    <a:sym typeface="Noto Sans JP"/>
                  </a:rPr>
                  <a:t>米国</a:t>
                </a:r>
                <a:endParaRPr/>
              </a:p>
            </p:txBody>
          </p:sp>
        </p:grpSp>
        <p:grpSp>
          <p:nvGrpSpPr>
            <p:cNvPr id="815" name="Google Shape;815;p28"/>
            <p:cNvGrpSpPr/>
            <p:nvPr/>
          </p:nvGrpSpPr>
          <p:grpSpPr>
            <a:xfrm>
              <a:off x="8108944" y="3919806"/>
              <a:ext cx="777652" cy="166154"/>
              <a:chOff x="8042269" y="3905623"/>
              <a:chExt cx="777652" cy="166154"/>
            </a:xfrm>
          </p:grpSpPr>
          <p:pic>
            <p:nvPicPr>
              <p:cNvPr descr="フランス" id="816" name="Google Shape;816;p28"/>
              <p:cNvPicPr preferRelativeResize="0"/>
              <p:nvPr/>
            </p:nvPicPr>
            <p:blipFill rotWithShape="1">
              <a:blip r:embed="rId8">
                <a:alphaModFix/>
              </a:blip>
              <a:srcRect b="0" l="0" r="0" t="0"/>
              <a:stretch/>
            </p:blipFill>
            <p:spPr>
              <a:xfrm>
                <a:off x="8570690" y="3905623"/>
                <a:ext cx="249231" cy="166154"/>
              </a:xfrm>
              <a:prstGeom prst="rect">
                <a:avLst/>
              </a:prstGeom>
              <a:noFill/>
              <a:ln cap="flat" cmpd="sng" w="9525">
                <a:solidFill>
                  <a:srgbClr val="000000"/>
                </a:solidFill>
                <a:prstDash val="solid"/>
                <a:miter lim="800000"/>
                <a:headEnd len="sm" w="sm" type="none"/>
                <a:tailEnd len="sm" w="sm" type="none"/>
              </a:ln>
            </p:spPr>
          </p:pic>
          <p:sp>
            <p:nvSpPr>
              <p:cNvPr id="817" name="Google Shape;817;p28"/>
              <p:cNvSpPr txBox="1"/>
              <p:nvPr/>
            </p:nvSpPr>
            <p:spPr>
              <a:xfrm>
                <a:off x="8042269" y="3910917"/>
                <a:ext cx="479100" cy="155700"/>
              </a:xfrm>
              <a:prstGeom prst="rect">
                <a:avLst/>
              </a:prstGeom>
              <a:noFill/>
              <a:ln>
                <a:noFill/>
              </a:ln>
            </p:spPr>
            <p:txBody>
              <a:bodyPr anchorCtr="0" anchor="t" bIns="0" lIns="16875" spcFirstLastPara="1" rIns="0" wrap="square" tIns="16875">
                <a:spAutoFit/>
              </a:bodyPr>
              <a:lstStyle/>
              <a:p>
                <a:pPr indent="0" lvl="0" marL="0" marR="0" rtl="0" algn="ctr">
                  <a:spcBef>
                    <a:spcPts val="0"/>
                  </a:spcBef>
                  <a:spcAft>
                    <a:spcPts val="0"/>
                  </a:spcAft>
                  <a:buNone/>
                </a:pPr>
                <a:r>
                  <a:rPr lang="ja-JP" sz="900">
                    <a:solidFill>
                      <a:srgbClr val="FF66CC"/>
                    </a:solidFill>
                    <a:latin typeface="Noto Sans JP"/>
                    <a:ea typeface="Noto Sans JP"/>
                    <a:cs typeface="Noto Sans JP"/>
                    <a:sym typeface="Noto Sans JP"/>
                  </a:rPr>
                  <a:t>フランス</a:t>
                </a:r>
                <a:endParaRPr/>
              </a:p>
            </p:txBody>
          </p:sp>
        </p:grpSp>
        <p:grpSp>
          <p:nvGrpSpPr>
            <p:cNvPr id="818" name="Google Shape;818;p28"/>
            <p:cNvGrpSpPr/>
            <p:nvPr/>
          </p:nvGrpSpPr>
          <p:grpSpPr>
            <a:xfrm>
              <a:off x="8224555" y="4233681"/>
              <a:ext cx="662041" cy="166787"/>
              <a:chOff x="8157880" y="4203992"/>
              <a:chExt cx="662041" cy="166787"/>
            </a:xfrm>
          </p:grpSpPr>
          <p:pic>
            <p:nvPicPr>
              <p:cNvPr descr="イギリス" id="819" name="Google Shape;819;p28"/>
              <p:cNvPicPr preferRelativeResize="0"/>
              <p:nvPr/>
            </p:nvPicPr>
            <p:blipFill rotWithShape="1">
              <a:blip r:embed="rId9">
                <a:alphaModFix/>
              </a:blip>
              <a:srcRect b="0" l="0" r="0" t="0"/>
              <a:stretch/>
            </p:blipFill>
            <p:spPr>
              <a:xfrm>
                <a:off x="8570690" y="4203992"/>
                <a:ext cx="249231" cy="166787"/>
              </a:xfrm>
              <a:prstGeom prst="rect">
                <a:avLst/>
              </a:prstGeom>
              <a:noFill/>
              <a:ln cap="flat" cmpd="sng" w="9525">
                <a:solidFill>
                  <a:srgbClr val="000000"/>
                </a:solidFill>
                <a:prstDash val="solid"/>
                <a:miter lim="800000"/>
                <a:headEnd len="sm" w="sm" type="none"/>
                <a:tailEnd len="sm" w="sm" type="none"/>
              </a:ln>
            </p:spPr>
          </p:pic>
          <p:sp>
            <p:nvSpPr>
              <p:cNvPr id="820" name="Google Shape;820;p28"/>
              <p:cNvSpPr txBox="1"/>
              <p:nvPr/>
            </p:nvSpPr>
            <p:spPr>
              <a:xfrm>
                <a:off x="8157880" y="4209613"/>
                <a:ext cx="247800" cy="155700"/>
              </a:xfrm>
              <a:prstGeom prst="rect">
                <a:avLst/>
              </a:prstGeom>
              <a:noFill/>
              <a:ln>
                <a:noFill/>
              </a:ln>
            </p:spPr>
            <p:txBody>
              <a:bodyPr anchorCtr="0" anchor="t" bIns="0" lIns="16875" spcFirstLastPara="1" rIns="0" wrap="square" tIns="16875">
                <a:spAutoFit/>
              </a:bodyPr>
              <a:lstStyle/>
              <a:p>
                <a:pPr indent="0" lvl="0" marL="0" marR="0" rtl="0" algn="ctr">
                  <a:spcBef>
                    <a:spcPts val="0"/>
                  </a:spcBef>
                  <a:spcAft>
                    <a:spcPts val="0"/>
                  </a:spcAft>
                  <a:buNone/>
                </a:pPr>
                <a:r>
                  <a:rPr lang="ja-JP" sz="900">
                    <a:solidFill>
                      <a:srgbClr val="0070C0"/>
                    </a:solidFill>
                    <a:latin typeface="Noto Sans JP"/>
                    <a:ea typeface="Noto Sans JP"/>
                    <a:cs typeface="Noto Sans JP"/>
                    <a:sym typeface="Noto Sans JP"/>
                  </a:rPr>
                  <a:t>英国</a:t>
                </a:r>
                <a:endParaRPr/>
              </a:p>
            </p:txBody>
          </p:sp>
        </p:grpSp>
        <p:grpSp>
          <p:nvGrpSpPr>
            <p:cNvPr id="821" name="Google Shape;821;p28"/>
            <p:cNvGrpSpPr/>
            <p:nvPr/>
          </p:nvGrpSpPr>
          <p:grpSpPr>
            <a:xfrm>
              <a:off x="8161001" y="4548189"/>
              <a:ext cx="733282" cy="166154"/>
              <a:chOff x="8094326" y="4480523"/>
              <a:chExt cx="733282" cy="166154"/>
            </a:xfrm>
          </p:grpSpPr>
          <p:pic>
            <p:nvPicPr>
              <p:cNvPr id="822" name="Google Shape;822;p28"/>
              <p:cNvPicPr preferRelativeResize="0"/>
              <p:nvPr/>
            </p:nvPicPr>
            <p:blipFill rotWithShape="1">
              <a:blip r:embed="rId10">
                <a:alphaModFix/>
              </a:blip>
              <a:srcRect b="0" l="0" r="0" t="0"/>
              <a:stretch/>
            </p:blipFill>
            <p:spPr>
              <a:xfrm>
                <a:off x="8578377" y="4480523"/>
                <a:ext cx="249231" cy="166154"/>
              </a:xfrm>
              <a:prstGeom prst="rect">
                <a:avLst/>
              </a:prstGeom>
              <a:noFill/>
              <a:ln cap="flat" cmpd="sng" w="9525">
                <a:solidFill>
                  <a:schemeClr val="dk1"/>
                </a:solidFill>
                <a:prstDash val="solid"/>
                <a:round/>
                <a:headEnd len="sm" w="sm" type="none"/>
                <a:tailEnd len="sm" w="sm" type="none"/>
              </a:ln>
            </p:spPr>
          </p:pic>
          <p:sp>
            <p:nvSpPr>
              <p:cNvPr id="823" name="Google Shape;823;p28"/>
              <p:cNvSpPr txBox="1"/>
              <p:nvPr/>
            </p:nvSpPr>
            <p:spPr>
              <a:xfrm>
                <a:off x="8094326" y="4485828"/>
                <a:ext cx="375000" cy="155700"/>
              </a:xfrm>
              <a:prstGeom prst="rect">
                <a:avLst/>
              </a:prstGeom>
              <a:noFill/>
              <a:ln>
                <a:noFill/>
              </a:ln>
            </p:spPr>
            <p:txBody>
              <a:bodyPr anchorCtr="0" anchor="t" bIns="0" lIns="16875" spcFirstLastPara="1" rIns="0" wrap="square" tIns="16875">
                <a:spAutoFit/>
              </a:bodyPr>
              <a:lstStyle/>
              <a:p>
                <a:pPr indent="0" lvl="0" marL="0" marR="0" rtl="0" algn="ctr">
                  <a:spcBef>
                    <a:spcPts val="0"/>
                  </a:spcBef>
                  <a:spcAft>
                    <a:spcPts val="0"/>
                  </a:spcAft>
                  <a:buNone/>
                </a:pPr>
                <a:r>
                  <a:rPr lang="ja-JP" sz="900">
                    <a:solidFill>
                      <a:srgbClr val="9B4D0D"/>
                    </a:solidFill>
                    <a:latin typeface="Noto Sans JP"/>
                    <a:ea typeface="Noto Sans JP"/>
                    <a:cs typeface="Noto Sans JP"/>
                    <a:sym typeface="Noto Sans JP"/>
                  </a:rPr>
                  <a:t>カナダ</a:t>
                </a:r>
                <a:endParaRPr/>
              </a:p>
            </p:txBody>
          </p:sp>
        </p:grpSp>
        <p:grpSp>
          <p:nvGrpSpPr>
            <p:cNvPr id="824" name="Google Shape;824;p28"/>
            <p:cNvGrpSpPr/>
            <p:nvPr/>
          </p:nvGrpSpPr>
          <p:grpSpPr>
            <a:xfrm>
              <a:off x="8149755" y="4862066"/>
              <a:ext cx="744528" cy="166154"/>
              <a:chOff x="8083080" y="4879274"/>
              <a:chExt cx="744528" cy="166154"/>
            </a:xfrm>
          </p:grpSpPr>
          <p:pic>
            <p:nvPicPr>
              <p:cNvPr descr="ドイツ" id="825" name="Google Shape;825;p28"/>
              <p:cNvPicPr preferRelativeResize="0"/>
              <p:nvPr/>
            </p:nvPicPr>
            <p:blipFill rotWithShape="1">
              <a:blip r:embed="rId11">
                <a:alphaModFix/>
              </a:blip>
              <a:srcRect b="0" l="0" r="0" t="0"/>
              <a:stretch/>
            </p:blipFill>
            <p:spPr>
              <a:xfrm>
                <a:off x="8578377" y="4879274"/>
                <a:ext cx="249231" cy="166154"/>
              </a:xfrm>
              <a:prstGeom prst="rect">
                <a:avLst/>
              </a:prstGeom>
              <a:noFill/>
              <a:ln cap="flat" cmpd="sng" w="9525">
                <a:solidFill>
                  <a:srgbClr val="000000"/>
                </a:solidFill>
                <a:prstDash val="solid"/>
                <a:miter lim="800000"/>
                <a:headEnd len="sm" w="sm" type="none"/>
                <a:tailEnd len="sm" w="sm" type="none"/>
              </a:ln>
            </p:spPr>
          </p:pic>
          <p:sp>
            <p:nvSpPr>
              <p:cNvPr id="826" name="Google Shape;826;p28"/>
              <p:cNvSpPr txBox="1"/>
              <p:nvPr/>
            </p:nvSpPr>
            <p:spPr>
              <a:xfrm>
                <a:off x="8083080" y="4884579"/>
                <a:ext cx="397500" cy="155700"/>
              </a:xfrm>
              <a:prstGeom prst="rect">
                <a:avLst/>
              </a:prstGeom>
              <a:noFill/>
              <a:ln>
                <a:noFill/>
              </a:ln>
            </p:spPr>
            <p:txBody>
              <a:bodyPr anchorCtr="0" anchor="t" bIns="0" lIns="16875" spcFirstLastPara="1" rIns="0" wrap="square" tIns="16875">
                <a:spAutoFit/>
              </a:bodyPr>
              <a:lstStyle/>
              <a:p>
                <a:pPr indent="0" lvl="0" marL="0" marR="0" rtl="0" algn="ctr">
                  <a:spcBef>
                    <a:spcPts val="0"/>
                  </a:spcBef>
                  <a:spcAft>
                    <a:spcPts val="0"/>
                  </a:spcAft>
                  <a:buNone/>
                </a:pPr>
                <a:r>
                  <a:rPr lang="ja-JP" sz="900">
                    <a:solidFill>
                      <a:srgbClr val="E4B212"/>
                    </a:solidFill>
                    <a:latin typeface="Noto Sans JP"/>
                    <a:ea typeface="Noto Sans JP"/>
                    <a:cs typeface="Noto Sans JP"/>
                    <a:sym typeface="Noto Sans JP"/>
                  </a:rPr>
                  <a:t>ドイツ</a:t>
                </a:r>
                <a:endParaRPr/>
              </a:p>
            </p:txBody>
          </p:sp>
        </p:grpSp>
        <p:pic>
          <p:nvPicPr>
            <p:cNvPr descr="日の丸" id="827" name="Google Shape;827;p28"/>
            <p:cNvPicPr preferRelativeResize="0"/>
            <p:nvPr/>
          </p:nvPicPr>
          <p:blipFill rotWithShape="1">
            <a:blip r:embed="rId12">
              <a:alphaModFix/>
            </a:blip>
            <a:srcRect b="0" l="0" r="0" t="0"/>
            <a:stretch/>
          </p:blipFill>
          <p:spPr>
            <a:xfrm>
              <a:off x="8578377" y="2294983"/>
              <a:ext cx="249231" cy="166154"/>
            </a:xfrm>
            <a:prstGeom prst="rect">
              <a:avLst/>
            </a:prstGeom>
            <a:noFill/>
            <a:ln cap="flat" cmpd="sng" w="9525">
              <a:solidFill>
                <a:schemeClr val="dk1"/>
              </a:solidFill>
              <a:prstDash val="solid"/>
              <a:round/>
              <a:headEnd len="sm" w="sm" type="none"/>
              <a:tailEnd len="sm" w="sm" type="none"/>
            </a:ln>
          </p:spPr>
        </p:pic>
        <p:sp>
          <p:nvSpPr>
            <p:cNvPr id="828" name="Google Shape;828;p28"/>
            <p:cNvSpPr txBox="1"/>
            <p:nvPr/>
          </p:nvSpPr>
          <p:spPr>
            <a:xfrm>
              <a:off x="4148067" y="1448934"/>
              <a:ext cx="798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rgbClr val="000000"/>
                  </a:solidFill>
                  <a:latin typeface="Noto Sans JP"/>
                  <a:ea typeface="Noto Sans JP"/>
                  <a:cs typeface="Noto Sans JP"/>
                  <a:sym typeface="Noto Sans JP"/>
                </a:rPr>
                <a:t>（</a:t>
              </a:r>
              <a:r>
                <a:rPr b="1" lang="ja-JP" sz="1000">
                  <a:solidFill>
                    <a:srgbClr val="000000"/>
                  </a:solidFill>
                  <a:latin typeface="Arial"/>
                  <a:ea typeface="Arial"/>
                  <a:cs typeface="Arial"/>
                  <a:sym typeface="Arial"/>
                </a:rPr>
                <a:t>%</a:t>
              </a:r>
              <a:r>
                <a:rPr lang="ja-JP" sz="1000">
                  <a:solidFill>
                    <a:srgbClr val="000000"/>
                  </a:solidFill>
                  <a:latin typeface="Noto Sans JP"/>
                  <a:ea typeface="Noto Sans JP"/>
                  <a:cs typeface="Noto Sans JP"/>
                  <a:sym typeface="Noto Sans JP"/>
                </a:rPr>
                <a:t>）</a:t>
              </a:r>
              <a:endParaRPr/>
            </a:p>
          </p:txBody>
        </p:sp>
        <p:sp>
          <p:nvSpPr>
            <p:cNvPr id="829" name="Google Shape;829;p28"/>
            <p:cNvSpPr txBox="1"/>
            <p:nvPr/>
          </p:nvSpPr>
          <p:spPr>
            <a:xfrm>
              <a:off x="464518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08</a:t>
              </a:r>
              <a:endParaRPr/>
            </a:p>
          </p:txBody>
        </p:sp>
        <p:sp>
          <p:nvSpPr>
            <p:cNvPr id="830" name="Google Shape;830;p28"/>
            <p:cNvSpPr txBox="1"/>
            <p:nvPr/>
          </p:nvSpPr>
          <p:spPr>
            <a:xfrm>
              <a:off x="4833644"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09</a:t>
              </a:r>
              <a:endParaRPr/>
            </a:p>
          </p:txBody>
        </p:sp>
        <p:sp>
          <p:nvSpPr>
            <p:cNvPr id="831" name="Google Shape;831;p28"/>
            <p:cNvSpPr txBox="1"/>
            <p:nvPr/>
          </p:nvSpPr>
          <p:spPr>
            <a:xfrm>
              <a:off x="5022105"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10</a:t>
              </a:r>
              <a:endParaRPr/>
            </a:p>
          </p:txBody>
        </p:sp>
        <p:sp>
          <p:nvSpPr>
            <p:cNvPr id="832" name="Google Shape;832;p28"/>
            <p:cNvSpPr txBox="1"/>
            <p:nvPr/>
          </p:nvSpPr>
          <p:spPr>
            <a:xfrm>
              <a:off x="5210566"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11</a:t>
              </a:r>
              <a:endParaRPr/>
            </a:p>
          </p:txBody>
        </p:sp>
        <p:sp>
          <p:nvSpPr>
            <p:cNvPr id="833" name="Google Shape;833;p28"/>
            <p:cNvSpPr txBox="1"/>
            <p:nvPr/>
          </p:nvSpPr>
          <p:spPr>
            <a:xfrm>
              <a:off x="5395134"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12</a:t>
              </a:r>
              <a:endParaRPr/>
            </a:p>
          </p:txBody>
        </p:sp>
        <p:sp>
          <p:nvSpPr>
            <p:cNvPr id="834" name="Google Shape;834;p28"/>
            <p:cNvSpPr txBox="1"/>
            <p:nvPr/>
          </p:nvSpPr>
          <p:spPr>
            <a:xfrm>
              <a:off x="557970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13</a:t>
              </a:r>
              <a:endParaRPr/>
            </a:p>
          </p:txBody>
        </p:sp>
        <p:sp>
          <p:nvSpPr>
            <p:cNvPr id="835" name="Google Shape;835;p28"/>
            <p:cNvSpPr txBox="1"/>
            <p:nvPr/>
          </p:nvSpPr>
          <p:spPr>
            <a:xfrm>
              <a:off x="576056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14</a:t>
              </a:r>
              <a:endParaRPr/>
            </a:p>
          </p:txBody>
        </p:sp>
        <p:sp>
          <p:nvSpPr>
            <p:cNvPr id="836" name="Google Shape;836;p28"/>
            <p:cNvSpPr txBox="1"/>
            <p:nvPr/>
          </p:nvSpPr>
          <p:spPr>
            <a:xfrm>
              <a:off x="5939899"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15</a:t>
              </a:r>
              <a:endParaRPr/>
            </a:p>
          </p:txBody>
        </p:sp>
        <p:sp>
          <p:nvSpPr>
            <p:cNvPr id="837" name="Google Shape;837;p28"/>
            <p:cNvSpPr txBox="1"/>
            <p:nvPr/>
          </p:nvSpPr>
          <p:spPr>
            <a:xfrm>
              <a:off x="6119235" y="5384096"/>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16</a:t>
              </a:r>
              <a:endParaRPr/>
            </a:p>
          </p:txBody>
        </p:sp>
        <p:sp>
          <p:nvSpPr>
            <p:cNvPr id="838" name="Google Shape;838;p28"/>
            <p:cNvSpPr txBox="1"/>
            <p:nvPr/>
          </p:nvSpPr>
          <p:spPr>
            <a:xfrm>
              <a:off x="6299643" y="5384096"/>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17</a:t>
              </a:r>
              <a:endParaRPr/>
            </a:p>
          </p:txBody>
        </p:sp>
        <p:sp>
          <p:nvSpPr>
            <p:cNvPr id="839" name="Google Shape;839;p28"/>
            <p:cNvSpPr txBox="1"/>
            <p:nvPr/>
          </p:nvSpPr>
          <p:spPr>
            <a:xfrm>
              <a:off x="6475905" y="5384096"/>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18</a:t>
              </a:r>
              <a:endParaRPr/>
            </a:p>
          </p:txBody>
        </p:sp>
        <p:sp>
          <p:nvSpPr>
            <p:cNvPr id="840" name="Google Shape;840;p28"/>
            <p:cNvSpPr txBox="1"/>
            <p:nvPr/>
          </p:nvSpPr>
          <p:spPr>
            <a:xfrm>
              <a:off x="6656338"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19</a:t>
              </a:r>
              <a:endParaRPr/>
            </a:p>
          </p:txBody>
        </p:sp>
        <p:sp>
          <p:nvSpPr>
            <p:cNvPr id="841" name="Google Shape;841;p28"/>
            <p:cNvSpPr txBox="1"/>
            <p:nvPr/>
          </p:nvSpPr>
          <p:spPr>
            <a:xfrm>
              <a:off x="7207373"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22</a:t>
              </a:r>
              <a:endParaRPr/>
            </a:p>
          </p:txBody>
        </p:sp>
        <p:sp>
          <p:nvSpPr>
            <p:cNvPr id="842" name="Google Shape;842;p28"/>
            <p:cNvSpPr txBox="1"/>
            <p:nvPr/>
          </p:nvSpPr>
          <p:spPr>
            <a:xfrm>
              <a:off x="7393688"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23</a:t>
              </a:r>
              <a:endParaRPr/>
            </a:p>
          </p:txBody>
        </p:sp>
        <p:sp>
          <p:nvSpPr>
            <p:cNvPr id="843" name="Google Shape;843;p28"/>
            <p:cNvSpPr txBox="1"/>
            <p:nvPr/>
          </p:nvSpPr>
          <p:spPr>
            <a:xfrm>
              <a:off x="7580004" y="5383550"/>
              <a:ext cx="406800" cy="184800"/>
            </a:xfrm>
            <a:prstGeom prst="rect">
              <a:avLst/>
            </a:prstGeom>
            <a:noFill/>
            <a:ln>
              <a:noFill/>
            </a:ln>
          </p:spPr>
          <p:txBody>
            <a:bodyPr anchorCtr="0" anchor="t" bIns="45700" lIns="91425" spcFirstLastPara="1" rIns="91425" wrap="square" tIns="45700">
              <a:spAutoFit/>
            </a:bodyPr>
            <a:lstStyle/>
            <a:p>
              <a:pPr indent="0" lvl="0" marL="0" marR="0" rtl="0" algn="ctr">
                <a:lnSpc>
                  <a:spcPct val="246166"/>
                </a:lnSpc>
                <a:spcBef>
                  <a:spcPts val="0"/>
                </a:spcBef>
                <a:spcAft>
                  <a:spcPts val="0"/>
                </a:spcAft>
                <a:buNone/>
              </a:pPr>
              <a:r>
                <a:rPr b="1" lang="ja-JP" sz="600">
                  <a:solidFill>
                    <a:srgbClr val="000000"/>
                  </a:solidFill>
                  <a:latin typeface="Arial"/>
                  <a:ea typeface="Arial"/>
                  <a:cs typeface="Arial"/>
                  <a:sym typeface="Arial"/>
                </a:rPr>
                <a:t>20</a:t>
              </a:r>
              <a:r>
                <a:rPr b="1" lang="ja-JP" sz="600"/>
                <a:t>24</a:t>
              </a:r>
              <a:endParaRPr/>
            </a:p>
          </p:txBody>
        </p:sp>
        <p:cxnSp>
          <p:nvCxnSpPr>
            <p:cNvPr id="844" name="Google Shape;844;p28"/>
            <p:cNvCxnSpPr>
              <a:stCxn id="845" idx="2"/>
            </p:cNvCxnSpPr>
            <p:nvPr/>
          </p:nvCxnSpPr>
          <p:spPr>
            <a:xfrm>
              <a:off x="7201122" y="2212300"/>
              <a:ext cx="0" cy="0"/>
            </a:xfrm>
            <a:prstGeom prst="straightConnector1">
              <a:avLst/>
            </a:prstGeom>
            <a:noFill/>
            <a:ln cap="flat" cmpd="sng" w="9525">
              <a:solidFill>
                <a:schemeClr val="dk2"/>
              </a:solidFill>
              <a:prstDash val="solid"/>
              <a:round/>
              <a:headEnd len="med" w="med" type="none"/>
              <a:tailEnd len="med" w="med" type="none"/>
            </a:ln>
          </p:spPr>
        </p:cxnSp>
        <p:grpSp>
          <p:nvGrpSpPr>
            <p:cNvPr id="846" name="Google Shape;846;p28"/>
            <p:cNvGrpSpPr/>
            <p:nvPr/>
          </p:nvGrpSpPr>
          <p:grpSpPr>
            <a:xfrm>
              <a:off x="6935022" y="1981600"/>
              <a:ext cx="532200" cy="316975"/>
              <a:chOff x="6935022" y="1981600"/>
              <a:chExt cx="532200" cy="316975"/>
            </a:xfrm>
          </p:grpSpPr>
          <p:sp>
            <p:nvSpPr>
              <p:cNvPr id="845" name="Google Shape;845;p28"/>
              <p:cNvSpPr txBox="1"/>
              <p:nvPr/>
            </p:nvSpPr>
            <p:spPr>
              <a:xfrm>
                <a:off x="6935022" y="1981600"/>
                <a:ext cx="5322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E83030"/>
                    </a:solidFill>
                    <a:latin typeface="Noto Sans JP"/>
                    <a:ea typeface="Noto Sans JP"/>
                    <a:cs typeface="Noto Sans JP"/>
                    <a:sym typeface="Noto Sans JP"/>
                  </a:rPr>
                  <a:t>255.1</a:t>
                </a:r>
                <a:endParaRPr sz="800">
                  <a:solidFill>
                    <a:srgbClr val="E83030"/>
                  </a:solidFill>
                </a:endParaRPr>
              </a:p>
            </p:txBody>
          </p:sp>
          <p:cxnSp>
            <p:nvCxnSpPr>
              <p:cNvPr id="847" name="Google Shape;847;p28"/>
              <p:cNvCxnSpPr/>
              <p:nvPr/>
            </p:nvCxnSpPr>
            <p:spPr>
              <a:xfrm>
                <a:off x="7207375" y="2152175"/>
                <a:ext cx="12600" cy="146400"/>
              </a:xfrm>
              <a:prstGeom prst="straightConnector1">
                <a:avLst/>
              </a:prstGeom>
              <a:noFill/>
              <a:ln cap="flat" cmpd="sng" w="9525">
                <a:solidFill>
                  <a:srgbClr val="7F7F7F"/>
                </a:solidFill>
                <a:prstDash val="solid"/>
                <a:round/>
                <a:headEnd len="med" w="med" type="none"/>
                <a:tailEnd len="med" w="med" type="none"/>
              </a:ln>
            </p:spPr>
          </p:cxnSp>
        </p:grpSp>
        <p:sp>
          <p:nvSpPr>
            <p:cNvPr id="848" name="Google Shape;848;p28"/>
            <p:cNvSpPr txBox="1"/>
            <p:nvPr/>
          </p:nvSpPr>
          <p:spPr>
            <a:xfrm>
              <a:off x="7300222" y="1978125"/>
              <a:ext cx="5322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E83030"/>
                  </a:solidFill>
                  <a:latin typeface="Noto Sans JP"/>
                  <a:ea typeface="Noto Sans JP"/>
                  <a:cs typeface="Noto Sans JP"/>
                  <a:sym typeface="Noto Sans JP"/>
                </a:rPr>
                <a:t>255.2</a:t>
              </a:r>
              <a:endParaRPr sz="800">
                <a:solidFill>
                  <a:srgbClr val="E83030"/>
                </a:solidFill>
              </a:endParaRPr>
            </a:p>
          </p:txBody>
        </p:sp>
        <p:sp>
          <p:nvSpPr>
            <p:cNvPr id="849" name="Google Shape;849;p28"/>
            <p:cNvSpPr txBox="1"/>
            <p:nvPr/>
          </p:nvSpPr>
          <p:spPr>
            <a:xfrm>
              <a:off x="7112922" y="1759350"/>
              <a:ext cx="5322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900">
                  <a:solidFill>
                    <a:srgbClr val="E83030"/>
                  </a:solidFill>
                  <a:latin typeface="Noto Sans JP"/>
                  <a:ea typeface="Noto Sans JP"/>
                  <a:cs typeface="Noto Sans JP"/>
                  <a:sym typeface="Noto Sans JP"/>
                </a:rPr>
                <a:t>260.1</a:t>
              </a:r>
              <a:endParaRPr sz="800">
                <a:solidFill>
                  <a:srgbClr val="E83030"/>
                </a:solidFill>
              </a:endParaRPr>
            </a:p>
          </p:txBody>
        </p:sp>
        <p:cxnSp>
          <p:nvCxnSpPr>
            <p:cNvPr id="850" name="Google Shape;850;p28"/>
            <p:cNvCxnSpPr/>
            <p:nvPr/>
          </p:nvCxnSpPr>
          <p:spPr>
            <a:xfrm>
              <a:off x="7379022" y="1931300"/>
              <a:ext cx="9600" cy="279900"/>
            </a:xfrm>
            <a:prstGeom prst="straightConnector1">
              <a:avLst/>
            </a:prstGeom>
            <a:noFill/>
            <a:ln cap="flat" cmpd="sng" w="9525">
              <a:solidFill>
                <a:srgbClr val="7F7F7F"/>
              </a:solidFill>
              <a:prstDash val="solid"/>
              <a:round/>
              <a:headEnd len="med" w="med" type="none"/>
              <a:tailEnd len="med" w="med" type="none"/>
            </a:ln>
          </p:spPr>
        </p:cxnSp>
        <p:cxnSp>
          <p:nvCxnSpPr>
            <p:cNvPr id="851" name="Google Shape;851;p28"/>
            <p:cNvCxnSpPr/>
            <p:nvPr/>
          </p:nvCxnSpPr>
          <p:spPr>
            <a:xfrm>
              <a:off x="7566325" y="2149475"/>
              <a:ext cx="0" cy="131100"/>
            </a:xfrm>
            <a:prstGeom prst="straightConnector1">
              <a:avLst/>
            </a:prstGeom>
            <a:noFill/>
            <a:ln cap="flat" cmpd="sng" w="9525">
              <a:solidFill>
                <a:srgbClr val="7F7F7F"/>
              </a:solidFill>
              <a:prstDash val="solid"/>
              <a:round/>
              <a:headEnd len="med" w="med" type="none"/>
              <a:tailEnd len="med" w="med" type="none"/>
            </a:ln>
          </p:spPr>
        </p:cxnSp>
        <p:sp>
          <p:nvSpPr>
            <p:cNvPr id="852" name="Google Shape;852;p28"/>
            <p:cNvSpPr txBox="1"/>
            <p:nvPr/>
          </p:nvSpPr>
          <p:spPr>
            <a:xfrm>
              <a:off x="7747697" y="2252175"/>
              <a:ext cx="5322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900">
                  <a:solidFill>
                    <a:srgbClr val="E83030"/>
                  </a:solidFill>
                  <a:latin typeface="Noto Sans JP"/>
                  <a:ea typeface="Noto Sans JP"/>
                  <a:cs typeface="Noto Sans JP"/>
                  <a:sym typeface="Noto Sans JP"/>
                </a:rPr>
                <a:t>251.9</a:t>
              </a:r>
              <a:endParaRPr b="1" sz="800">
                <a:solidFill>
                  <a:srgbClr val="E83030"/>
                </a:solidFill>
              </a:endParaRPr>
            </a:p>
          </p:txBody>
        </p:sp>
        <p:sp>
          <p:nvSpPr>
            <p:cNvPr id="853" name="Google Shape;853;p28"/>
            <p:cNvSpPr txBox="1"/>
            <p:nvPr/>
          </p:nvSpPr>
          <p:spPr>
            <a:xfrm>
              <a:off x="7704435" y="3890175"/>
              <a:ext cx="5322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800">
                  <a:solidFill>
                    <a:srgbClr val="FF66CC"/>
                  </a:solidFill>
                  <a:latin typeface="Noto Sans JP"/>
                  <a:ea typeface="Noto Sans JP"/>
                  <a:cs typeface="Noto Sans JP"/>
                  <a:sym typeface="Noto Sans JP"/>
                </a:rPr>
                <a:t>110.5</a:t>
              </a:r>
              <a:endParaRPr b="1" sz="700">
                <a:solidFill>
                  <a:srgbClr val="FF66CC"/>
                </a:solidFill>
              </a:endParaRPr>
            </a:p>
          </p:txBody>
        </p:sp>
        <p:sp>
          <p:nvSpPr>
            <p:cNvPr id="854" name="Google Shape;854;p28"/>
            <p:cNvSpPr txBox="1"/>
            <p:nvPr/>
          </p:nvSpPr>
          <p:spPr>
            <a:xfrm>
              <a:off x="7704435" y="3230225"/>
              <a:ext cx="5322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800">
                  <a:solidFill>
                    <a:srgbClr val="00B050"/>
                  </a:solidFill>
                  <a:latin typeface="Noto Sans JP"/>
                  <a:ea typeface="Noto Sans JP"/>
                  <a:cs typeface="Noto Sans JP"/>
                  <a:sym typeface="Noto Sans JP"/>
                </a:rPr>
                <a:t>143.2</a:t>
              </a:r>
              <a:endParaRPr b="1" sz="700">
                <a:solidFill>
                  <a:srgbClr val="00B050"/>
                </a:solidFill>
              </a:endParaRPr>
            </a:p>
          </p:txBody>
        </p:sp>
        <p:cxnSp>
          <p:nvCxnSpPr>
            <p:cNvPr id="855" name="Google Shape;855;p28"/>
            <p:cNvCxnSpPr/>
            <p:nvPr/>
          </p:nvCxnSpPr>
          <p:spPr>
            <a:xfrm flipH="1">
              <a:off x="7747575" y="3365500"/>
              <a:ext cx="53400" cy="287700"/>
            </a:xfrm>
            <a:prstGeom prst="straightConnector1">
              <a:avLst/>
            </a:prstGeom>
            <a:noFill/>
            <a:ln cap="flat" cmpd="sng" w="9525">
              <a:solidFill>
                <a:srgbClr val="7F7F7F"/>
              </a:solidFill>
              <a:prstDash val="solid"/>
              <a:round/>
              <a:headEnd len="med" w="med" type="none"/>
              <a:tailEnd len="med" w="med" type="none"/>
            </a:ln>
          </p:spPr>
        </p:cxnSp>
        <p:sp>
          <p:nvSpPr>
            <p:cNvPr id="856" name="Google Shape;856;p28"/>
            <p:cNvSpPr txBox="1"/>
            <p:nvPr/>
          </p:nvSpPr>
          <p:spPr>
            <a:xfrm>
              <a:off x="7704435" y="3583150"/>
              <a:ext cx="5322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800">
                  <a:solidFill>
                    <a:srgbClr val="7030A0"/>
                  </a:solidFill>
                  <a:latin typeface="Noto Sans JP"/>
                  <a:ea typeface="Noto Sans JP"/>
                  <a:cs typeface="Noto Sans JP"/>
                  <a:sym typeface="Noto Sans JP"/>
                </a:rPr>
                <a:t>126.9</a:t>
              </a:r>
              <a:endParaRPr b="1" sz="700">
                <a:solidFill>
                  <a:srgbClr val="7030A0"/>
                </a:solidFill>
              </a:endParaRPr>
            </a:p>
          </p:txBody>
        </p:sp>
        <p:cxnSp>
          <p:nvCxnSpPr>
            <p:cNvPr id="857" name="Google Shape;857;p28"/>
            <p:cNvCxnSpPr/>
            <p:nvPr/>
          </p:nvCxnSpPr>
          <p:spPr>
            <a:xfrm flipH="1">
              <a:off x="7756650" y="3987800"/>
              <a:ext cx="72900" cy="60900"/>
            </a:xfrm>
            <a:prstGeom prst="straightConnector1">
              <a:avLst/>
            </a:prstGeom>
            <a:noFill/>
            <a:ln cap="flat" cmpd="sng" w="9525">
              <a:solidFill>
                <a:srgbClr val="7F7F7F"/>
              </a:solidFill>
              <a:prstDash val="solid"/>
              <a:round/>
              <a:headEnd len="med" w="med" type="none"/>
              <a:tailEnd len="med" w="med" type="none"/>
            </a:ln>
          </p:spPr>
        </p:cxnSp>
        <p:sp>
          <p:nvSpPr>
            <p:cNvPr id="858" name="Google Shape;858;p28"/>
            <p:cNvSpPr txBox="1"/>
            <p:nvPr/>
          </p:nvSpPr>
          <p:spPr>
            <a:xfrm>
              <a:off x="7704435" y="4201725"/>
              <a:ext cx="5322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800">
                  <a:solidFill>
                    <a:srgbClr val="0070C0"/>
                  </a:solidFill>
                  <a:latin typeface="Noto Sans JP"/>
                  <a:ea typeface="Noto Sans JP"/>
                  <a:cs typeface="Noto Sans JP"/>
                  <a:sym typeface="Noto Sans JP"/>
                </a:rPr>
                <a:t>105.9</a:t>
              </a:r>
              <a:endParaRPr b="1" sz="700">
                <a:solidFill>
                  <a:srgbClr val="0070C0"/>
                </a:solidFill>
              </a:endParaRPr>
            </a:p>
          </p:txBody>
        </p:sp>
        <p:cxnSp>
          <p:nvCxnSpPr>
            <p:cNvPr id="859" name="Google Shape;859;p28"/>
            <p:cNvCxnSpPr/>
            <p:nvPr/>
          </p:nvCxnSpPr>
          <p:spPr>
            <a:xfrm flipH="1">
              <a:off x="7756775" y="3692525"/>
              <a:ext cx="69600" cy="143400"/>
            </a:xfrm>
            <a:prstGeom prst="straightConnector1">
              <a:avLst/>
            </a:prstGeom>
            <a:noFill/>
            <a:ln cap="flat" cmpd="sng" w="9525">
              <a:solidFill>
                <a:srgbClr val="7F7F7F"/>
              </a:solidFill>
              <a:prstDash val="solid"/>
              <a:round/>
              <a:headEnd len="med" w="med" type="none"/>
              <a:tailEnd len="med" w="med" type="none"/>
            </a:ln>
          </p:spPr>
        </p:cxnSp>
        <p:cxnSp>
          <p:nvCxnSpPr>
            <p:cNvPr id="860" name="Google Shape;860;p28"/>
            <p:cNvCxnSpPr/>
            <p:nvPr/>
          </p:nvCxnSpPr>
          <p:spPr>
            <a:xfrm rot="10800000">
              <a:off x="7756800" y="4090300"/>
              <a:ext cx="91800" cy="0"/>
            </a:xfrm>
            <a:prstGeom prst="straightConnector1">
              <a:avLst/>
            </a:prstGeom>
            <a:noFill/>
            <a:ln cap="flat" cmpd="sng" w="9525">
              <a:solidFill>
                <a:srgbClr val="7F7F7F"/>
              </a:solidFill>
              <a:prstDash val="solid"/>
              <a:round/>
              <a:headEnd len="med" w="med" type="none"/>
              <a:tailEnd len="med" w="med" type="none"/>
            </a:ln>
          </p:spPr>
        </p:cxnSp>
        <p:sp>
          <p:nvSpPr>
            <p:cNvPr id="861" name="Google Shape;861;p28"/>
            <p:cNvSpPr txBox="1"/>
            <p:nvPr/>
          </p:nvSpPr>
          <p:spPr>
            <a:xfrm>
              <a:off x="7704435" y="4531900"/>
              <a:ext cx="5322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800">
                  <a:solidFill>
                    <a:srgbClr val="9B4D0D"/>
                  </a:solidFill>
                  <a:latin typeface="Noto Sans JP"/>
                  <a:ea typeface="Noto Sans JP"/>
                  <a:cs typeface="Noto Sans JP"/>
                  <a:sym typeface="Noto Sans JP"/>
                </a:rPr>
                <a:t>103.3</a:t>
              </a:r>
              <a:endParaRPr b="1" sz="700">
                <a:solidFill>
                  <a:srgbClr val="9B4D0D"/>
                </a:solidFill>
              </a:endParaRPr>
            </a:p>
          </p:txBody>
        </p:sp>
        <p:cxnSp>
          <p:nvCxnSpPr>
            <p:cNvPr id="862" name="Google Shape;862;p28"/>
            <p:cNvCxnSpPr/>
            <p:nvPr/>
          </p:nvCxnSpPr>
          <p:spPr>
            <a:xfrm rot="10800000">
              <a:off x="7753250" y="4143000"/>
              <a:ext cx="101700" cy="429000"/>
            </a:xfrm>
            <a:prstGeom prst="straightConnector1">
              <a:avLst/>
            </a:prstGeom>
            <a:noFill/>
            <a:ln cap="flat" cmpd="sng" w="9525">
              <a:solidFill>
                <a:srgbClr val="7F7F7F"/>
              </a:solidFill>
              <a:prstDash val="solid"/>
              <a:round/>
              <a:headEnd len="med" w="med" type="none"/>
              <a:tailEnd len="med" w="med" type="none"/>
            </a:ln>
          </p:spPr>
        </p:cxnSp>
        <p:cxnSp>
          <p:nvCxnSpPr>
            <p:cNvPr id="863" name="Google Shape;863;p28"/>
            <p:cNvCxnSpPr/>
            <p:nvPr/>
          </p:nvCxnSpPr>
          <p:spPr>
            <a:xfrm>
              <a:off x="7842250" y="4089400"/>
              <a:ext cx="69900" cy="155700"/>
            </a:xfrm>
            <a:prstGeom prst="straightConnector1">
              <a:avLst/>
            </a:prstGeom>
            <a:noFill/>
            <a:ln cap="flat" cmpd="sng" w="9525">
              <a:solidFill>
                <a:srgbClr val="7F7F7F"/>
              </a:solidFill>
              <a:prstDash val="solid"/>
              <a:round/>
              <a:headEnd len="med" w="med" type="none"/>
              <a:tailEnd len="med" w="med" type="none"/>
            </a:ln>
          </p:spPr>
        </p:cxnSp>
        <p:sp>
          <p:nvSpPr>
            <p:cNvPr id="864" name="Google Shape;864;p28"/>
            <p:cNvSpPr txBox="1"/>
            <p:nvPr/>
          </p:nvSpPr>
          <p:spPr>
            <a:xfrm>
              <a:off x="7704435" y="4834225"/>
              <a:ext cx="532200" cy="21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800">
                  <a:solidFill>
                    <a:srgbClr val="E4B212"/>
                  </a:solidFill>
                  <a:latin typeface="Noto Sans JP"/>
                  <a:ea typeface="Noto Sans JP"/>
                  <a:cs typeface="Noto Sans JP"/>
                  <a:sym typeface="Noto Sans JP"/>
                </a:rPr>
                <a:t>64.0</a:t>
              </a:r>
              <a:endParaRPr b="1" sz="700">
                <a:solidFill>
                  <a:srgbClr val="E4B212"/>
                </a:solidFill>
              </a:endParaRPr>
            </a:p>
          </p:txBody>
        </p:sp>
        <p:cxnSp>
          <p:nvCxnSpPr>
            <p:cNvPr id="865" name="Google Shape;865;p28"/>
            <p:cNvCxnSpPr/>
            <p:nvPr/>
          </p:nvCxnSpPr>
          <p:spPr>
            <a:xfrm rot="10800000">
              <a:off x="7753175" y="4627800"/>
              <a:ext cx="73200" cy="325200"/>
            </a:xfrm>
            <a:prstGeom prst="straightConnector1">
              <a:avLst/>
            </a:prstGeom>
            <a:noFill/>
            <a:ln cap="flat" cmpd="sng" w="9525">
              <a:solidFill>
                <a:srgbClr val="7F7F7F"/>
              </a:solidFill>
              <a:prstDash val="solid"/>
              <a:round/>
              <a:headEnd len="med" w="med" type="none"/>
              <a:tailEnd len="med" w="med"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600"/>
                                        <p:tgtEl>
                                          <p:spTgt spid="748"/>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600"/>
                                        <p:tgtEl>
                                          <p:spTgt spid="754"/>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600"/>
                                        <p:tgtEl>
                                          <p:spTgt spid="746"/>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600"/>
                                        <p:tgtEl>
                                          <p:spTgt spid="786"/>
                                        </p:tgtEl>
                                      </p:cBhvr>
                                    </p:animEffect>
                                  </p:childTnLst>
                                </p:cTn>
                              </p:par>
                            </p:childTnLst>
                          </p:cTn>
                        </p:par>
                        <p:par>
                          <p:cTn fill="hold">
                            <p:stCondLst>
                              <p:cond delay="120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grpSp>
        <p:nvGrpSpPr>
          <p:cNvPr id="870" name="Google Shape;870;p29"/>
          <p:cNvGrpSpPr/>
          <p:nvPr/>
        </p:nvGrpSpPr>
        <p:grpSpPr>
          <a:xfrm>
            <a:off x="323851" y="1085670"/>
            <a:ext cx="8519134" cy="827030"/>
            <a:chOff x="323851" y="1085670"/>
            <a:chExt cx="8519134" cy="827030"/>
          </a:xfrm>
        </p:grpSpPr>
        <p:sp>
          <p:nvSpPr>
            <p:cNvPr id="871" name="Google Shape;871;p29"/>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872" name="Google Shape;872;p29"/>
            <p:cNvSpPr txBox="1"/>
            <p:nvPr/>
          </p:nvSpPr>
          <p:spPr>
            <a:xfrm>
              <a:off x="400365" y="1322213"/>
              <a:ext cx="5420516"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Noto Sans JP"/>
                  <a:ea typeface="Noto Sans JP"/>
                  <a:cs typeface="Noto Sans JP"/>
                  <a:sym typeface="Noto Sans JP"/>
                </a:rPr>
                <a:t>国の歳入と同じく税金が地方の財政を支えています。</a:t>
              </a:r>
              <a:endParaRPr/>
            </a:p>
          </p:txBody>
        </p:sp>
      </p:grpSp>
      <p:sp>
        <p:nvSpPr>
          <p:cNvPr id="873" name="Google Shape;873;p29"/>
          <p:cNvSpPr/>
          <p:nvPr/>
        </p:nvSpPr>
        <p:spPr>
          <a:xfrm>
            <a:off x="2730530" y="2453418"/>
            <a:ext cx="4134600" cy="3291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Noto Sans JP"/>
              <a:buNone/>
            </a:pPr>
            <a:r>
              <a:rPr lang="ja-JP" sz="1400">
                <a:solidFill>
                  <a:srgbClr val="000000"/>
                </a:solidFill>
                <a:latin typeface="Noto Sans JP"/>
                <a:ea typeface="Noto Sans JP"/>
                <a:cs typeface="Noto Sans JP"/>
                <a:sym typeface="Noto Sans JP"/>
              </a:rPr>
              <a:t>地方公共団体の歳入の内訳（令和３年度決算額）</a:t>
            </a:r>
            <a:endParaRPr/>
          </a:p>
        </p:txBody>
      </p:sp>
      <p:sp>
        <p:nvSpPr>
          <p:cNvPr id="874" name="Google Shape;874;p29"/>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/地方の財政−①歳入</a:t>
            </a:r>
            <a:endParaRPr/>
          </a:p>
        </p:txBody>
      </p:sp>
      <p:sp>
        <p:nvSpPr>
          <p:cNvPr id="875" name="Google Shape;875;p29"/>
          <p:cNvSpPr/>
          <p:nvPr/>
        </p:nvSpPr>
        <p:spPr>
          <a:xfrm>
            <a:off x="323851" y="2051288"/>
            <a:ext cx="1529832" cy="280212"/>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050"/>
              <a:buFont typeface="Noto Sans JP"/>
              <a:buNone/>
            </a:pPr>
            <a:r>
              <a:rPr b="1" i="0" lang="ja-JP" sz="1050" u="none" cap="none" strike="noStrike">
                <a:solidFill>
                  <a:schemeClr val="dk1"/>
                </a:solidFill>
                <a:latin typeface="Noto Sans JP"/>
                <a:ea typeface="Noto Sans JP"/>
                <a:cs typeface="Noto Sans JP"/>
                <a:sym typeface="Noto Sans JP"/>
              </a:rPr>
              <a:t>グラフから見えてくる</a:t>
            </a:r>
            <a:endParaRPr/>
          </a:p>
        </p:txBody>
      </p:sp>
      <p:sp>
        <p:nvSpPr>
          <p:cNvPr id="876" name="Google Shape;876;p29"/>
          <p:cNvSpPr txBox="1"/>
          <p:nvPr/>
        </p:nvSpPr>
        <p:spPr>
          <a:xfrm>
            <a:off x="1886407" y="2009544"/>
            <a:ext cx="6070893"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rgbClr val="005BAD"/>
                </a:solidFill>
                <a:latin typeface="Noto Sans JP"/>
                <a:ea typeface="Noto Sans JP"/>
                <a:cs typeface="Noto Sans JP"/>
                <a:sym typeface="Noto Sans JP"/>
              </a:rPr>
              <a:t>地方公共団体の歳入の多くは地方税と国からの給付金です。</a:t>
            </a:r>
            <a:endParaRPr/>
          </a:p>
        </p:txBody>
      </p:sp>
      <p:sp>
        <p:nvSpPr>
          <p:cNvPr id="877" name="Google Shape;877;p29"/>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id="878" name="Google Shape;878;p29"/>
          <p:cNvPicPr preferRelativeResize="0"/>
          <p:nvPr/>
        </p:nvPicPr>
        <p:blipFill rotWithShape="1">
          <a:blip r:embed="rId3">
            <a:alphaModFix/>
          </a:blip>
          <a:srcRect b="0" l="0" r="0" t="0"/>
          <a:stretch/>
        </p:blipFill>
        <p:spPr>
          <a:xfrm>
            <a:off x="7601021" y="811947"/>
            <a:ext cx="1323956" cy="1500329"/>
          </a:xfrm>
          <a:prstGeom prst="rect">
            <a:avLst/>
          </a:prstGeom>
          <a:noFill/>
          <a:ln>
            <a:noFill/>
          </a:ln>
        </p:spPr>
      </p:pic>
      <p:grpSp>
        <p:nvGrpSpPr>
          <p:cNvPr id="879" name="Google Shape;879;p29"/>
          <p:cNvGrpSpPr/>
          <p:nvPr/>
        </p:nvGrpSpPr>
        <p:grpSpPr>
          <a:xfrm>
            <a:off x="4992837" y="2859911"/>
            <a:ext cx="4051063" cy="3595939"/>
            <a:chOff x="4992837" y="2859911"/>
            <a:chExt cx="4051063" cy="3595939"/>
          </a:xfrm>
        </p:grpSpPr>
        <p:grpSp>
          <p:nvGrpSpPr>
            <p:cNvPr id="880" name="Google Shape;880;p29"/>
            <p:cNvGrpSpPr/>
            <p:nvPr/>
          </p:nvGrpSpPr>
          <p:grpSpPr>
            <a:xfrm>
              <a:off x="5432816" y="4793524"/>
              <a:ext cx="3260916" cy="231027"/>
              <a:chOff x="5428482" y="4811877"/>
              <a:chExt cx="3260916" cy="231027"/>
            </a:xfrm>
          </p:grpSpPr>
          <p:sp>
            <p:nvSpPr>
              <p:cNvPr id="881" name="Google Shape;881;p29"/>
              <p:cNvSpPr/>
              <p:nvPr/>
            </p:nvSpPr>
            <p:spPr>
              <a:xfrm>
                <a:off x="6067667" y="4811877"/>
                <a:ext cx="897682"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国庫支出金</a:t>
                </a:r>
                <a:endParaRPr/>
              </a:p>
            </p:txBody>
          </p:sp>
          <p:sp>
            <p:nvSpPr>
              <p:cNvPr id="882" name="Google Shape;882;p29"/>
              <p:cNvSpPr/>
              <p:nvPr/>
            </p:nvSpPr>
            <p:spPr>
              <a:xfrm>
                <a:off x="5428482" y="4811877"/>
                <a:ext cx="464098" cy="231027"/>
              </a:xfrm>
              <a:prstGeom prst="rect">
                <a:avLst/>
              </a:prstGeom>
              <a:solidFill>
                <a:srgbClr val="FF99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883" name="Google Shape;883;p29"/>
              <p:cNvSpPr/>
              <p:nvPr/>
            </p:nvSpPr>
            <p:spPr>
              <a:xfrm>
                <a:off x="7206981" y="4811877"/>
                <a:ext cx="1482417"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884" name="Google Shape;884;p29"/>
            <p:cNvGrpSpPr/>
            <p:nvPr/>
          </p:nvGrpSpPr>
          <p:grpSpPr>
            <a:xfrm>
              <a:off x="5432814" y="4139144"/>
              <a:ext cx="3260917" cy="231027"/>
              <a:chOff x="5422350" y="4407069"/>
              <a:chExt cx="3260917" cy="231027"/>
            </a:xfrm>
          </p:grpSpPr>
          <p:sp>
            <p:nvSpPr>
              <p:cNvPr id="885" name="Google Shape;885;p29"/>
              <p:cNvSpPr/>
              <p:nvPr/>
            </p:nvSpPr>
            <p:spPr>
              <a:xfrm>
                <a:off x="6061535" y="4407069"/>
                <a:ext cx="897682"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地方交付税</a:t>
                </a:r>
                <a:endParaRPr/>
              </a:p>
            </p:txBody>
          </p:sp>
          <p:sp>
            <p:nvSpPr>
              <p:cNvPr id="886" name="Google Shape;886;p29"/>
              <p:cNvSpPr/>
              <p:nvPr/>
            </p:nvSpPr>
            <p:spPr>
              <a:xfrm>
                <a:off x="5422350" y="4407069"/>
                <a:ext cx="464097" cy="231027"/>
              </a:xfrm>
              <a:prstGeom prst="rect">
                <a:avLst/>
              </a:prstGeom>
              <a:solidFill>
                <a:srgbClr val="FFCCC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887" name="Google Shape;887;p29"/>
              <p:cNvSpPr/>
              <p:nvPr/>
            </p:nvSpPr>
            <p:spPr>
              <a:xfrm>
                <a:off x="7246976" y="4407069"/>
                <a:ext cx="1436291"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888" name="Google Shape;888;p29"/>
            <p:cNvGrpSpPr/>
            <p:nvPr/>
          </p:nvGrpSpPr>
          <p:grpSpPr>
            <a:xfrm>
              <a:off x="5437820" y="3870257"/>
              <a:ext cx="3251863" cy="231027"/>
              <a:chOff x="5424394" y="4022706"/>
              <a:chExt cx="3251863" cy="231027"/>
            </a:xfrm>
          </p:grpSpPr>
          <p:sp>
            <p:nvSpPr>
              <p:cNvPr id="889" name="Google Shape;889;p29"/>
              <p:cNvSpPr/>
              <p:nvPr/>
            </p:nvSpPr>
            <p:spPr>
              <a:xfrm>
                <a:off x="6063579" y="4022706"/>
                <a:ext cx="1256754"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地方特例交付金</a:t>
                </a:r>
                <a:endParaRPr/>
              </a:p>
            </p:txBody>
          </p:sp>
          <p:sp>
            <p:nvSpPr>
              <p:cNvPr id="890" name="Google Shape;890;p29"/>
              <p:cNvSpPr/>
              <p:nvPr/>
            </p:nvSpPr>
            <p:spPr>
              <a:xfrm>
                <a:off x="5424394" y="4022706"/>
                <a:ext cx="464098" cy="231027"/>
              </a:xfrm>
              <a:prstGeom prst="rect">
                <a:avLst/>
              </a:prstGeom>
              <a:solidFill>
                <a:srgbClr val="009E47"/>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891" name="Google Shape;891;p29"/>
              <p:cNvSpPr/>
              <p:nvPr/>
            </p:nvSpPr>
            <p:spPr>
              <a:xfrm>
                <a:off x="7466350" y="4022706"/>
                <a:ext cx="1209907"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892" name="Google Shape;892;p29"/>
            <p:cNvGrpSpPr/>
            <p:nvPr/>
          </p:nvGrpSpPr>
          <p:grpSpPr>
            <a:xfrm>
              <a:off x="5418485" y="2873837"/>
              <a:ext cx="3260917" cy="233071"/>
              <a:chOff x="5428481" y="3219821"/>
              <a:chExt cx="3260917" cy="233071"/>
            </a:xfrm>
          </p:grpSpPr>
          <p:sp>
            <p:nvSpPr>
              <p:cNvPr id="893" name="Google Shape;893;p29"/>
              <p:cNvSpPr/>
              <p:nvPr/>
            </p:nvSpPr>
            <p:spPr>
              <a:xfrm>
                <a:off x="6067666" y="3228634"/>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地方税</a:t>
                </a:r>
                <a:endParaRPr/>
              </a:p>
            </p:txBody>
          </p:sp>
          <p:sp>
            <p:nvSpPr>
              <p:cNvPr id="894" name="Google Shape;894;p29"/>
              <p:cNvSpPr/>
              <p:nvPr/>
            </p:nvSpPr>
            <p:spPr>
              <a:xfrm>
                <a:off x="5428481" y="3219821"/>
                <a:ext cx="464098" cy="233071"/>
              </a:xfrm>
              <a:prstGeom prst="rect">
                <a:avLst/>
              </a:prstGeom>
              <a:solidFill>
                <a:srgbClr val="6AE2F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895" name="Google Shape;895;p29"/>
              <p:cNvSpPr/>
              <p:nvPr/>
            </p:nvSpPr>
            <p:spPr>
              <a:xfrm>
                <a:off x="7253107" y="3228634"/>
                <a:ext cx="1436291"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896" name="Google Shape;896;p29"/>
            <p:cNvGrpSpPr/>
            <p:nvPr/>
          </p:nvGrpSpPr>
          <p:grpSpPr>
            <a:xfrm>
              <a:off x="5418485" y="3163897"/>
              <a:ext cx="3251863" cy="231027"/>
              <a:chOff x="5424394" y="3597454"/>
              <a:chExt cx="3251863" cy="231027"/>
            </a:xfrm>
          </p:grpSpPr>
          <p:sp>
            <p:nvSpPr>
              <p:cNvPr id="897" name="Google Shape;897;p29"/>
              <p:cNvSpPr/>
              <p:nvPr/>
            </p:nvSpPr>
            <p:spPr>
              <a:xfrm>
                <a:off x="5424394" y="3597454"/>
                <a:ext cx="464098" cy="231027"/>
              </a:xfrm>
              <a:prstGeom prst="rect">
                <a:avLst/>
              </a:prstGeom>
              <a:solidFill>
                <a:srgbClr val="EEC92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898" name="Google Shape;898;p29"/>
              <p:cNvSpPr/>
              <p:nvPr/>
            </p:nvSpPr>
            <p:spPr>
              <a:xfrm>
                <a:off x="6063579" y="3597454"/>
                <a:ext cx="976968"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地方譲与税</a:t>
                </a:r>
                <a:endParaRPr/>
              </a:p>
            </p:txBody>
          </p:sp>
          <p:sp>
            <p:nvSpPr>
              <p:cNvPr id="899" name="Google Shape;899;p29"/>
              <p:cNvSpPr/>
              <p:nvPr/>
            </p:nvSpPr>
            <p:spPr>
              <a:xfrm>
                <a:off x="7180654" y="3597454"/>
                <a:ext cx="1495603"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900" name="Google Shape;900;p29"/>
            <p:cNvGrpSpPr/>
            <p:nvPr/>
          </p:nvGrpSpPr>
          <p:grpSpPr>
            <a:xfrm>
              <a:off x="5418485" y="5817726"/>
              <a:ext cx="3251862" cy="231026"/>
              <a:chOff x="5428482" y="5615359"/>
              <a:chExt cx="3251862" cy="231026"/>
            </a:xfrm>
          </p:grpSpPr>
          <p:sp>
            <p:nvSpPr>
              <p:cNvPr id="901" name="Google Shape;901;p29"/>
              <p:cNvSpPr/>
              <p:nvPr/>
            </p:nvSpPr>
            <p:spPr>
              <a:xfrm>
                <a:off x="6067667" y="5615359"/>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その他</a:t>
                </a:r>
                <a:endParaRPr/>
              </a:p>
            </p:txBody>
          </p:sp>
          <p:sp>
            <p:nvSpPr>
              <p:cNvPr id="902" name="Google Shape;902;p29"/>
              <p:cNvSpPr/>
              <p:nvPr/>
            </p:nvSpPr>
            <p:spPr>
              <a:xfrm>
                <a:off x="5428482" y="5615359"/>
                <a:ext cx="464098" cy="231026"/>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03" name="Google Shape;903;p29"/>
              <p:cNvSpPr/>
              <p:nvPr/>
            </p:nvSpPr>
            <p:spPr>
              <a:xfrm>
                <a:off x="7184742" y="5624412"/>
                <a:ext cx="1495602"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ja-JP" sz="1400">
                    <a:solidFill>
                      <a:srgbClr val="000000"/>
                    </a:solidFill>
                    <a:latin typeface="Noto Sans JP"/>
                    <a:ea typeface="Noto Sans JP"/>
                    <a:cs typeface="Noto Sans JP"/>
                    <a:sym typeface="Noto Sans JP"/>
                  </a:rPr>
                  <a:t> </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904" name="Google Shape;904;p29"/>
            <p:cNvGrpSpPr/>
            <p:nvPr/>
          </p:nvGrpSpPr>
          <p:grpSpPr>
            <a:xfrm>
              <a:off x="5418485" y="5521769"/>
              <a:ext cx="3260917" cy="233071"/>
              <a:chOff x="5420305" y="5194196"/>
              <a:chExt cx="3260917" cy="233071"/>
            </a:xfrm>
          </p:grpSpPr>
          <p:sp>
            <p:nvSpPr>
              <p:cNvPr id="905" name="Google Shape;905;p29"/>
              <p:cNvSpPr/>
              <p:nvPr/>
            </p:nvSpPr>
            <p:spPr>
              <a:xfrm>
                <a:off x="6059490" y="5194196"/>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地方債</a:t>
                </a:r>
                <a:endParaRPr sz="1200">
                  <a:solidFill>
                    <a:srgbClr val="000000"/>
                  </a:solidFill>
                  <a:latin typeface="Noto Sans JP"/>
                  <a:ea typeface="Noto Sans JP"/>
                  <a:cs typeface="Noto Sans JP"/>
                  <a:sym typeface="Noto Sans JP"/>
                </a:endParaRPr>
              </a:p>
            </p:txBody>
          </p:sp>
          <p:sp>
            <p:nvSpPr>
              <p:cNvPr id="906" name="Google Shape;906;p29"/>
              <p:cNvSpPr/>
              <p:nvPr/>
            </p:nvSpPr>
            <p:spPr>
              <a:xfrm>
                <a:off x="5420305" y="5194196"/>
                <a:ext cx="464098" cy="233071"/>
              </a:xfrm>
              <a:prstGeom prst="rect">
                <a:avLst/>
              </a:prstGeom>
              <a:solidFill>
                <a:srgbClr val="A79CD8"/>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07" name="Google Shape;907;p29"/>
              <p:cNvSpPr/>
              <p:nvPr/>
            </p:nvSpPr>
            <p:spPr>
              <a:xfrm>
                <a:off x="7244931" y="5194196"/>
                <a:ext cx="1436291"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pic>
          <p:nvPicPr>
            <p:cNvPr id="908" name="Google Shape;908;p29"/>
            <p:cNvPicPr preferRelativeResize="0"/>
            <p:nvPr/>
          </p:nvPicPr>
          <p:blipFill rotWithShape="1">
            <a:blip r:embed="rId4">
              <a:alphaModFix/>
            </a:blip>
            <a:srcRect b="0" l="0" r="0" t="0"/>
            <a:stretch/>
          </p:blipFill>
          <p:spPr>
            <a:xfrm>
              <a:off x="4992837" y="2859911"/>
              <a:ext cx="276225" cy="3593278"/>
            </a:xfrm>
            <a:prstGeom prst="rect">
              <a:avLst/>
            </a:prstGeom>
            <a:noFill/>
            <a:ln>
              <a:noFill/>
            </a:ln>
          </p:spPr>
        </p:pic>
        <p:sp>
          <p:nvSpPr>
            <p:cNvPr id="909" name="Google Shape;909;p29"/>
            <p:cNvSpPr txBox="1"/>
            <p:nvPr/>
          </p:nvSpPr>
          <p:spPr>
            <a:xfrm>
              <a:off x="5386608" y="4380779"/>
              <a:ext cx="3657190" cy="369332"/>
            </a:xfrm>
            <a:prstGeom prst="rect">
              <a:avLst/>
            </a:prstGeom>
            <a:noFill/>
            <a:ln>
              <a:noFill/>
            </a:ln>
          </p:spPr>
          <p:txBody>
            <a:bodyPr anchorCtr="0" anchor="ctr" bIns="0" lIns="0" spcFirstLastPara="1" rIns="0" wrap="square" tIns="0">
              <a:spAutoFit/>
            </a:bodyPr>
            <a:lstStyle/>
            <a:p>
              <a:pPr indent="-72000" lvl="0" marL="72000" marR="0" rtl="0" algn="l">
                <a:spcBef>
                  <a:spcPts val="0"/>
                </a:spcBef>
                <a:spcAft>
                  <a:spcPts val="0"/>
                </a:spcAft>
                <a:buClr>
                  <a:srgbClr val="005BAD"/>
                </a:buClr>
                <a:buSzPts val="800"/>
                <a:buFont typeface="Noto Sans Symbols"/>
                <a:buChar char="●"/>
              </a:pPr>
              <a:r>
                <a:rPr lang="ja-JP" sz="800">
                  <a:solidFill>
                    <a:srgbClr val="000000"/>
                  </a:solidFill>
                  <a:latin typeface="Noto Sans JP"/>
                  <a:ea typeface="Noto Sans JP"/>
                  <a:cs typeface="Noto Sans JP"/>
                  <a:sym typeface="Noto Sans JP"/>
                </a:rPr>
                <a:t>地方交付税等</a:t>
              </a:r>
              <a:endParaRPr sz="8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800">
                  <a:solidFill>
                    <a:srgbClr val="000000"/>
                  </a:solidFill>
                  <a:latin typeface="Noto Sans JP"/>
                  <a:ea typeface="Noto Sans JP"/>
                  <a:cs typeface="Noto Sans JP"/>
                  <a:sym typeface="Noto Sans JP"/>
                </a:rPr>
                <a:t>   住民がどの地域に住んでいても一定の水準の公共サービスを受けられる</a:t>
              </a:r>
              <a:endParaRPr sz="8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800">
                  <a:solidFill>
                    <a:srgbClr val="000000"/>
                  </a:solidFill>
                  <a:latin typeface="Noto Sans JP"/>
                  <a:ea typeface="Noto Sans JP"/>
                  <a:cs typeface="Noto Sans JP"/>
                  <a:sym typeface="Noto Sans JP"/>
                </a:rPr>
                <a:t>   ように、国が各地方公共団体の財政力を調整するために交付するもの。</a:t>
              </a:r>
              <a:endParaRPr/>
            </a:p>
          </p:txBody>
        </p:sp>
        <p:sp>
          <p:nvSpPr>
            <p:cNvPr id="910" name="Google Shape;910;p29"/>
            <p:cNvSpPr txBox="1"/>
            <p:nvPr/>
          </p:nvSpPr>
          <p:spPr>
            <a:xfrm>
              <a:off x="5386609" y="5091151"/>
              <a:ext cx="3657190" cy="369332"/>
            </a:xfrm>
            <a:prstGeom prst="rect">
              <a:avLst/>
            </a:prstGeom>
            <a:noFill/>
            <a:ln>
              <a:noFill/>
            </a:ln>
          </p:spPr>
          <p:txBody>
            <a:bodyPr anchorCtr="0" anchor="ctr" bIns="0" lIns="0" spcFirstLastPara="1" rIns="0" wrap="square" tIns="0">
              <a:spAutoFit/>
            </a:bodyPr>
            <a:lstStyle/>
            <a:p>
              <a:pPr indent="-72000" lvl="0" marL="72000" marR="0" rtl="0" algn="l">
                <a:spcBef>
                  <a:spcPts val="0"/>
                </a:spcBef>
                <a:spcAft>
                  <a:spcPts val="0"/>
                </a:spcAft>
                <a:buClr>
                  <a:srgbClr val="005BAD"/>
                </a:buClr>
                <a:buSzPts val="800"/>
                <a:buFont typeface="Noto Sans Symbols"/>
                <a:buChar char="●"/>
              </a:pPr>
              <a:r>
                <a:rPr lang="ja-JP" sz="800">
                  <a:solidFill>
                    <a:srgbClr val="000000"/>
                  </a:solidFill>
                  <a:latin typeface="Noto Sans JP"/>
                  <a:ea typeface="Noto Sans JP"/>
                  <a:cs typeface="Noto Sans JP"/>
                  <a:sym typeface="Noto Sans JP"/>
                </a:rPr>
                <a:t>国庫支出金</a:t>
              </a:r>
              <a:endParaRPr sz="800">
                <a:solidFill>
                  <a:srgbClr val="000000"/>
                </a:solidFill>
                <a:latin typeface="Noto Sans JP"/>
                <a:ea typeface="Noto Sans JP"/>
                <a:cs typeface="Noto Sans JP"/>
                <a:sym typeface="Noto Sans JP"/>
              </a:endParaRPr>
            </a:p>
            <a:p>
              <a:pPr indent="0" lvl="0" marL="89999" marR="0" rtl="0" algn="l">
                <a:spcBef>
                  <a:spcPts val="0"/>
                </a:spcBef>
                <a:spcAft>
                  <a:spcPts val="0"/>
                </a:spcAft>
                <a:buNone/>
              </a:pPr>
              <a:r>
                <a:rPr lang="ja-JP" sz="800">
                  <a:solidFill>
                    <a:srgbClr val="000000"/>
                  </a:solidFill>
                  <a:latin typeface="Noto Sans JP"/>
                  <a:ea typeface="Noto Sans JP"/>
                  <a:cs typeface="Noto Sans JP"/>
                  <a:sym typeface="Noto Sans JP"/>
                </a:rPr>
                <a:t>国と地方公共団体が協力して行う事業の財源にあてるため、国が補助金・</a:t>
              </a:r>
              <a:endParaRPr sz="800">
                <a:latin typeface="Noto Sans JP"/>
                <a:ea typeface="Noto Sans JP"/>
                <a:cs typeface="Noto Sans JP"/>
                <a:sym typeface="Noto Sans JP"/>
              </a:endParaRPr>
            </a:p>
            <a:p>
              <a:pPr indent="0" lvl="0" marL="0" marR="0" rtl="0" algn="l">
                <a:spcBef>
                  <a:spcPts val="0"/>
                </a:spcBef>
                <a:spcAft>
                  <a:spcPts val="0"/>
                </a:spcAft>
                <a:buNone/>
              </a:pPr>
              <a:r>
                <a:rPr lang="ja-JP" sz="800">
                  <a:latin typeface="Noto Sans JP"/>
                  <a:ea typeface="Noto Sans JP"/>
                  <a:cs typeface="Noto Sans JP"/>
                  <a:sym typeface="Noto Sans JP"/>
                </a:rPr>
                <a:t>   </a:t>
              </a:r>
              <a:r>
                <a:rPr lang="ja-JP" sz="800">
                  <a:solidFill>
                    <a:srgbClr val="000000"/>
                  </a:solidFill>
                  <a:latin typeface="Noto Sans JP"/>
                  <a:ea typeface="Noto Sans JP"/>
                  <a:cs typeface="Noto Sans JP"/>
                  <a:sym typeface="Noto Sans JP"/>
                </a:rPr>
                <a:t> 負担金として支出するもの。</a:t>
              </a:r>
              <a:endParaRPr/>
            </a:p>
          </p:txBody>
        </p:sp>
        <p:sp>
          <p:nvSpPr>
            <p:cNvPr id="911" name="Google Shape;911;p29"/>
            <p:cNvSpPr txBox="1"/>
            <p:nvPr/>
          </p:nvSpPr>
          <p:spPr>
            <a:xfrm>
              <a:off x="5386600" y="6086550"/>
              <a:ext cx="3657300" cy="369300"/>
            </a:xfrm>
            <a:prstGeom prst="rect">
              <a:avLst/>
            </a:prstGeom>
            <a:noFill/>
            <a:ln>
              <a:noFill/>
            </a:ln>
          </p:spPr>
          <p:txBody>
            <a:bodyPr anchorCtr="0" anchor="ctr" bIns="0" lIns="0" spcFirstLastPara="1" rIns="0" wrap="square" tIns="0">
              <a:spAutoFit/>
            </a:bodyPr>
            <a:lstStyle/>
            <a:p>
              <a:pPr indent="-72000" lvl="0" marL="72000" marR="0" rtl="0" algn="l">
                <a:spcBef>
                  <a:spcPts val="0"/>
                </a:spcBef>
                <a:spcAft>
                  <a:spcPts val="0"/>
                </a:spcAft>
                <a:buClr>
                  <a:srgbClr val="005BAD"/>
                </a:buClr>
                <a:buSzPts val="800"/>
                <a:buFont typeface="Noto Sans Symbols"/>
                <a:buChar char="●"/>
              </a:pPr>
              <a:r>
                <a:rPr lang="ja-JP" sz="800">
                  <a:solidFill>
                    <a:srgbClr val="000000"/>
                  </a:solidFill>
                  <a:latin typeface="Noto Sans JP"/>
                  <a:ea typeface="Noto Sans JP"/>
                  <a:cs typeface="Noto Sans JP"/>
                  <a:sym typeface="Noto Sans JP"/>
                </a:rPr>
                <a:t>その他自主財源</a:t>
              </a:r>
              <a:endParaRPr/>
            </a:p>
            <a:p>
              <a:pPr indent="87312" lvl="0" marL="0" marR="0" rtl="0" algn="l">
                <a:spcBef>
                  <a:spcPts val="0"/>
                </a:spcBef>
                <a:spcAft>
                  <a:spcPts val="0"/>
                </a:spcAft>
                <a:buNone/>
              </a:pPr>
              <a:r>
                <a:rPr lang="ja-JP" sz="800">
                  <a:solidFill>
                    <a:srgbClr val="000000"/>
                  </a:solidFill>
                  <a:latin typeface="Noto Sans JP"/>
                  <a:ea typeface="Noto Sans JP"/>
                  <a:cs typeface="Noto Sans JP"/>
                  <a:sym typeface="Noto Sans JP"/>
                </a:rPr>
                <a:t>県が融資したお金の返済や宝くじの運営による諸収入、特別会計や基金からの</a:t>
              </a:r>
              <a:endParaRPr sz="800">
                <a:solidFill>
                  <a:srgbClr val="000000"/>
                </a:solidFill>
                <a:latin typeface="Noto Sans JP"/>
                <a:ea typeface="Noto Sans JP"/>
                <a:cs typeface="Noto Sans JP"/>
                <a:sym typeface="Noto Sans JP"/>
              </a:endParaRPr>
            </a:p>
            <a:p>
              <a:pPr indent="87312" lvl="0" marL="0" marR="0" rtl="0" algn="l">
                <a:spcBef>
                  <a:spcPts val="0"/>
                </a:spcBef>
                <a:spcAft>
                  <a:spcPts val="0"/>
                </a:spcAft>
                <a:buNone/>
              </a:pPr>
              <a:r>
                <a:rPr lang="ja-JP" sz="800">
                  <a:solidFill>
                    <a:srgbClr val="000000"/>
                  </a:solidFill>
                  <a:latin typeface="Noto Sans JP"/>
                  <a:ea typeface="Noto Sans JP"/>
                  <a:cs typeface="Noto Sans JP"/>
                  <a:sym typeface="Noto Sans JP"/>
                </a:rPr>
                <a:t>繰入金、使用料・手数料などがある。</a:t>
              </a:r>
              <a:endParaRPr sz="800">
                <a:solidFill>
                  <a:srgbClr val="000000"/>
                </a:solidFill>
                <a:latin typeface="Noto Sans JP"/>
                <a:ea typeface="Noto Sans JP"/>
                <a:cs typeface="Noto Sans JP"/>
                <a:sym typeface="Noto Sans JP"/>
              </a:endParaRPr>
            </a:p>
          </p:txBody>
        </p:sp>
        <p:sp>
          <p:nvSpPr>
            <p:cNvPr id="912" name="Google Shape;912;p29"/>
            <p:cNvSpPr txBox="1"/>
            <p:nvPr/>
          </p:nvSpPr>
          <p:spPr>
            <a:xfrm>
              <a:off x="5366617" y="3433017"/>
              <a:ext cx="3677182" cy="369332"/>
            </a:xfrm>
            <a:prstGeom prst="rect">
              <a:avLst/>
            </a:prstGeom>
            <a:noFill/>
            <a:ln>
              <a:noFill/>
            </a:ln>
          </p:spPr>
          <p:txBody>
            <a:bodyPr anchorCtr="0" anchor="ctr" bIns="0" lIns="0" spcFirstLastPara="1" rIns="0" wrap="square" tIns="0">
              <a:spAutoFit/>
            </a:bodyPr>
            <a:lstStyle/>
            <a:p>
              <a:pPr indent="-72000" lvl="0" marL="72000" marR="0" rtl="0" algn="l">
                <a:spcBef>
                  <a:spcPts val="0"/>
                </a:spcBef>
                <a:spcAft>
                  <a:spcPts val="0"/>
                </a:spcAft>
                <a:buClr>
                  <a:srgbClr val="005BAD"/>
                </a:buClr>
                <a:buSzPts val="800"/>
                <a:buFont typeface="Noto Sans Symbols"/>
                <a:buChar char="●"/>
              </a:pPr>
              <a:r>
                <a:rPr lang="ja-JP" sz="800">
                  <a:solidFill>
                    <a:srgbClr val="000000"/>
                  </a:solidFill>
                  <a:latin typeface="Noto Sans JP"/>
                  <a:ea typeface="Noto Sans JP"/>
                  <a:cs typeface="Noto Sans JP"/>
                  <a:sym typeface="Noto Sans JP"/>
                </a:rPr>
                <a:t>地方譲与税</a:t>
              </a:r>
              <a:endParaRPr/>
            </a:p>
            <a:p>
              <a:pPr indent="0" lvl="0" marL="0" marR="0" rtl="0" algn="l">
                <a:spcBef>
                  <a:spcPts val="0"/>
                </a:spcBef>
                <a:spcAft>
                  <a:spcPts val="0"/>
                </a:spcAft>
                <a:buNone/>
              </a:pPr>
              <a:r>
                <a:rPr lang="ja-JP" sz="800">
                  <a:solidFill>
                    <a:srgbClr val="000000"/>
                  </a:solidFill>
                  <a:latin typeface="Noto Sans JP"/>
                  <a:ea typeface="Noto Sans JP"/>
                  <a:cs typeface="Noto Sans JP"/>
                  <a:sym typeface="Noto Sans JP"/>
                </a:rPr>
                <a:t>   手続上、国税として納税されている税金、その全部又は一部が地方公共団体</a:t>
              </a:r>
              <a:endParaRPr sz="800">
                <a:solidFill>
                  <a:srgbClr val="000000"/>
                </a:solidFill>
                <a:latin typeface="Noto Sans JP"/>
                <a:ea typeface="Noto Sans JP"/>
                <a:cs typeface="Noto Sans JP"/>
                <a:sym typeface="Noto Sans JP"/>
              </a:endParaRPr>
            </a:p>
            <a:p>
              <a:pPr indent="0" lvl="0" marL="0" marR="0" rtl="0" algn="l">
                <a:spcBef>
                  <a:spcPts val="0"/>
                </a:spcBef>
                <a:spcAft>
                  <a:spcPts val="0"/>
                </a:spcAft>
                <a:buNone/>
              </a:pPr>
              <a:r>
                <a:rPr lang="ja-JP" sz="800">
                  <a:solidFill>
                    <a:srgbClr val="000000"/>
                  </a:solidFill>
                  <a:latin typeface="Noto Sans JP"/>
                  <a:ea typeface="Noto Sans JP"/>
                  <a:cs typeface="Noto Sans JP"/>
                  <a:sym typeface="Noto Sans JP"/>
                </a:rPr>
                <a:t>   に譲与されるもの。特別法人事業剰余譲与税、地方揮発油譲与税などがある。</a:t>
              </a:r>
              <a:endParaRPr/>
            </a:p>
          </p:txBody>
        </p:sp>
      </p:grpSp>
      <p:grpSp>
        <p:nvGrpSpPr>
          <p:cNvPr id="913" name="Google Shape;913;p29"/>
          <p:cNvGrpSpPr/>
          <p:nvPr/>
        </p:nvGrpSpPr>
        <p:grpSpPr>
          <a:xfrm>
            <a:off x="-99000" y="2630024"/>
            <a:ext cx="5172040" cy="4053050"/>
            <a:chOff x="-99000" y="2630024"/>
            <a:chExt cx="5172040" cy="4053050"/>
          </a:xfrm>
        </p:grpSpPr>
        <p:pic>
          <p:nvPicPr>
            <p:cNvPr id="914" name="Google Shape;914;p29" title="Points scored"/>
            <p:cNvPicPr preferRelativeResize="0"/>
            <p:nvPr/>
          </p:nvPicPr>
          <p:blipFill>
            <a:blip r:embed="rId5">
              <a:alphaModFix/>
            </a:blip>
            <a:stretch>
              <a:fillRect/>
            </a:stretch>
          </p:blipFill>
          <p:spPr>
            <a:xfrm>
              <a:off x="-99000" y="2630024"/>
              <a:ext cx="4515942" cy="4053050"/>
            </a:xfrm>
            <a:prstGeom prst="rect">
              <a:avLst/>
            </a:prstGeom>
            <a:noFill/>
            <a:ln>
              <a:noFill/>
            </a:ln>
          </p:spPr>
        </p:pic>
        <p:sp>
          <p:nvSpPr>
            <p:cNvPr id="915" name="Google Shape;915;p29"/>
            <p:cNvSpPr txBox="1"/>
            <p:nvPr/>
          </p:nvSpPr>
          <p:spPr>
            <a:xfrm>
              <a:off x="1441655" y="4385520"/>
              <a:ext cx="1531200" cy="5382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i="0" lang="ja-JP" sz="1600" u="none" strike="noStrike">
                  <a:solidFill>
                    <a:srgbClr val="000000"/>
                  </a:solidFill>
                  <a:latin typeface="Noto Sans JP"/>
                  <a:ea typeface="Noto Sans JP"/>
                  <a:cs typeface="Noto Sans JP"/>
                  <a:sym typeface="Noto Sans JP"/>
                </a:rPr>
                <a:t>歳入総額</a:t>
              </a:r>
              <a:endParaRPr i="0" sz="1600" u="none" strike="noStrike">
                <a:solidFill>
                  <a:srgbClr val="000000"/>
                </a:solidFill>
                <a:latin typeface="Noto Sans JP"/>
                <a:ea typeface="Noto Sans JP"/>
                <a:cs typeface="Noto Sans JP"/>
                <a:sym typeface="Noto Sans JP"/>
              </a:endParaRPr>
            </a:p>
            <a:p>
              <a:pPr indent="0" lvl="0" marL="0" marR="0" rtl="0" algn="ctr">
                <a:lnSpc>
                  <a:spcPct val="80000"/>
                </a:lnSpc>
                <a:spcBef>
                  <a:spcPts val="500"/>
                </a:spcBef>
                <a:spcAft>
                  <a:spcPts val="0"/>
                </a:spcAft>
                <a:buNone/>
              </a:pPr>
              <a:r>
                <a:rPr i="0" lang="ja-JP" sz="1500" u="none" strike="noStrike">
                  <a:solidFill>
                    <a:srgbClr val="000000"/>
                  </a:solidFill>
                  <a:latin typeface="Noto Sans JP"/>
                  <a:ea typeface="Noto Sans JP"/>
                  <a:cs typeface="Noto Sans JP"/>
                  <a:sym typeface="Noto Sans JP"/>
                </a:rPr>
                <a:t>●●兆●●億円</a:t>
              </a:r>
              <a:endParaRPr sz="1500">
                <a:solidFill>
                  <a:srgbClr val="000000"/>
                </a:solidFill>
                <a:latin typeface="Noto Sans JP"/>
                <a:ea typeface="Noto Sans JP"/>
                <a:cs typeface="Noto Sans JP"/>
                <a:sym typeface="Noto Sans JP"/>
              </a:endParaRPr>
            </a:p>
          </p:txBody>
        </p:sp>
        <p:sp>
          <p:nvSpPr>
            <p:cNvPr id="916" name="Google Shape;916;p29"/>
            <p:cNvSpPr txBox="1"/>
            <p:nvPr/>
          </p:nvSpPr>
          <p:spPr>
            <a:xfrm>
              <a:off x="1065749" y="3216725"/>
              <a:ext cx="879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その他</a:t>
              </a:r>
              <a:endParaRPr i="0" sz="1400" u="none" strike="noStrike">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sp>
          <p:nvSpPr>
            <p:cNvPr id="917" name="Google Shape;917;p29"/>
            <p:cNvSpPr txBox="1"/>
            <p:nvPr/>
          </p:nvSpPr>
          <p:spPr>
            <a:xfrm>
              <a:off x="409451" y="4012525"/>
              <a:ext cx="8796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地方債</a:t>
              </a:r>
              <a:endParaRPr>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sp>
          <p:nvSpPr>
            <p:cNvPr id="918" name="Google Shape;918;p29"/>
            <p:cNvSpPr txBox="1"/>
            <p:nvPr/>
          </p:nvSpPr>
          <p:spPr>
            <a:xfrm>
              <a:off x="2419297" y="5469627"/>
              <a:ext cx="1082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000000"/>
                  </a:solidFill>
                  <a:latin typeface="Noto Sans JP"/>
                  <a:ea typeface="Noto Sans JP"/>
                  <a:cs typeface="Noto Sans JP"/>
                  <a:sym typeface="Noto Sans JP"/>
                </a:rPr>
                <a:t>地方交付税</a:t>
              </a:r>
              <a:endParaRPr>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cxnSp>
          <p:nvCxnSpPr>
            <p:cNvPr id="919" name="Google Shape;919;p29"/>
            <p:cNvCxnSpPr/>
            <p:nvPr/>
          </p:nvCxnSpPr>
          <p:spPr>
            <a:xfrm flipH="1" rot="10800000">
              <a:off x="3394297" y="4954693"/>
              <a:ext cx="659700" cy="316500"/>
            </a:xfrm>
            <a:prstGeom prst="straightConnector1">
              <a:avLst/>
            </a:prstGeom>
            <a:noFill/>
            <a:ln cap="flat" cmpd="sng" w="9525">
              <a:solidFill>
                <a:srgbClr val="000000"/>
              </a:solidFill>
              <a:prstDash val="solid"/>
              <a:round/>
              <a:headEnd len="sm" w="sm" type="oval"/>
              <a:tailEnd len="sm" w="sm" type="none"/>
            </a:ln>
          </p:spPr>
        </p:cxnSp>
        <p:sp>
          <p:nvSpPr>
            <p:cNvPr id="920" name="Google Shape;920;p29"/>
            <p:cNvSpPr txBox="1"/>
            <p:nvPr/>
          </p:nvSpPr>
          <p:spPr>
            <a:xfrm>
              <a:off x="3977378" y="4711635"/>
              <a:ext cx="1082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000000"/>
                  </a:solidFill>
                  <a:latin typeface="Noto Sans JP"/>
                  <a:ea typeface="Noto Sans JP"/>
                  <a:cs typeface="Noto Sans JP"/>
                  <a:sym typeface="Noto Sans JP"/>
                </a:rPr>
                <a:t>地方譲与税</a:t>
              </a:r>
              <a:endParaRPr sz="14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cxnSp>
          <p:nvCxnSpPr>
            <p:cNvPr id="921" name="Google Shape;921;p29"/>
            <p:cNvCxnSpPr/>
            <p:nvPr/>
          </p:nvCxnSpPr>
          <p:spPr>
            <a:xfrm>
              <a:off x="3443587" y="5396161"/>
              <a:ext cx="291000" cy="358800"/>
            </a:xfrm>
            <a:prstGeom prst="straightConnector1">
              <a:avLst/>
            </a:prstGeom>
            <a:noFill/>
            <a:ln cap="flat" cmpd="sng" w="9525">
              <a:solidFill>
                <a:srgbClr val="000000"/>
              </a:solidFill>
              <a:prstDash val="solid"/>
              <a:round/>
              <a:headEnd len="sm" w="sm" type="oval"/>
              <a:tailEnd len="sm" w="sm" type="none"/>
            </a:ln>
          </p:spPr>
        </p:cxnSp>
        <p:sp>
          <p:nvSpPr>
            <p:cNvPr id="922" name="Google Shape;922;p29"/>
            <p:cNvSpPr txBox="1"/>
            <p:nvPr/>
          </p:nvSpPr>
          <p:spPr>
            <a:xfrm>
              <a:off x="3631540" y="5710300"/>
              <a:ext cx="1441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000000"/>
                  </a:solidFill>
                  <a:latin typeface="Noto Sans JP"/>
                  <a:ea typeface="Noto Sans JP"/>
                  <a:cs typeface="Noto Sans JP"/>
                  <a:sym typeface="Noto Sans JP"/>
                </a:rPr>
                <a:t>地方特例交付金</a:t>
              </a:r>
              <a:endParaRPr sz="14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sp>
          <p:nvSpPr>
            <p:cNvPr id="923" name="Google Shape;923;p29"/>
            <p:cNvSpPr txBox="1"/>
            <p:nvPr/>
          </p:nvSpPr>
          <p:spPr>
            <a:xfrm>
              <a:off x="820845" y="5569228"/>
              <a:ext cx="1082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000000"/>
                  </a:solidFill>
                  <a:latin typeface="Noto Sans JP"/>
                  <a:ea typeface="Noto Sans JP"/>
                  <a:cs typeface="Noto Sans JP"/>
                  <a:sym typeface="Noto Sans JP"/>
                </a:rPr>
                <a:t>国庫支出金</a:t>
              </a:r>
              <a:endParaRPr sz="14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sp>
          <p:nvSpPr>
            <p:cNvPr id="924" name="Google Shape;924;p29"/>
            <p:cNvSpPr txBox="1"/>
            <p:nvPr/>
          </p:nvSpPr>
          <p:spPr>
            <a:xfrm>
              <a:off x="2743197" y="3492825"/>
              <a:ext cx="9153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000000"/>
                  </a:solidFill>
                  <a:latin typeface="Noto Sans JP"/>
                  <a:ea typeface="Noto Sans JP"/>
                  <a:cs typeface="Noto Sans JP"/>
                  <a:sym typeface="Noto Sans JP"/>
                </a:rPr>
                <a:t>地方税</a:t>
              </a:r>
              <a:endParaRPr sz="1400">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600"/>
                                        <p:tgtEl>
                                          <p:spTgt spid="8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600"/>
                                        <p:tgtEl>
                                          <p:spTgt spid="8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600"/>
                                        <p:tgtEl>
                                          <p:spTgt spid="9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600"/>
                                        <p:tgtEl>
                                          <p:spTgt spid="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grpSp>
        <p:nvGrpSpPr>
          <p:cNvPr id="930" name="Google Shape;930;p30"/>
          <p:cNvGrpSpPr/>
          <p:nvPr/>
        </p:nvGrpSpPr>
        <p:grpSpPr>
          <a:xfrm>
            <a:off x="323851" y="1085670"/>
            <a:ext cx="8519134" cy="827030"/>
            <a:chOff x="323851" y="1085670"/>
            <a:chExt cx="8519134" cy="827030"/>
          </a:xfrm>
        </p:grpSpPr>
        <p:sp>
          <p:nvSpPr>
            <p:cNvPr id="931" name="Google Shape;931;p30"/>
            <p:cNvSpPr/>
            <p:nvPr/>
          </p:nvSpPr>
          <p:spPr>
            <a:xfrm>
              <a:off x="323851" y="1085670"/>
              <a:ext cx="8519134" cy="827030"/>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932" name="Google Shape;932;p30"/>
            <p:cNvSpPr txBox="1"/>
            <p:nvPr/>
          </p:nvSpPr>
          <p:spPr>
            <a:xfrm>
              <a:off x="400375" y="1196900"/>
              <a:ext cx="57168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Noto Sans JP"/>
                  <a:ea typeface="Noto Sans JP"/>
                  <a:cs typeface="Noto Sans JP"/>
                  <a:sym typeface="Noto Sans JP"/>
                </a:rPr>
                <a:t>地方公共団体は、私たちのふだんの暮らしに結びついた公共サービスを行っています。</a:t>
              </a:r>
              <a:endParaRPr/>
            </a:p>
          </p:txBody>
        </p:sp>
      </p:grpSp>
      <p:sp>
        <p:nvSpPr>
          <p:cNvPr id="933" name="Google Shape;933;p30"/>
          <p:cNvSpPr/>
          <p:nvPr/>
        </p:nvSpPr>
        <p:spPr>
          <a:xfrm>
            <a:off x="2730530" y="2453418"/>
            <a:ext cx="4134465" cy="329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000000"/>
              </a:buClr>
              <a:buSzPts val="1400"/>
              <a:buFont typeface="Noto Sans JP"/>
              <a:buNone/>
            </a:pPr>
            <a:r>
              <a:rPr lang="ja-JP" sz="1400">
                <a:solidFill>
                  <a:srgbClr val="000000"/>
                </a:solidFill>
                <a:latin typeface="Noto Sans JP"/>
                <a:ea typeface="Noto Sans JP"/>
                <a:cs typeface="Noto Sans JP"/>
                <a:sym typeface="Noto Sans JP"/>
              </a:rPr>
              <a:t>地方公共団体の歳出の内訳（令和２年度決算額）</a:t>
            </a:r>
            <a:endParaRPr/>
          </a:p>
        </p:txBody>
      </p:sp>
      <p:sp>
        <p:nvSpPr>
          <p:cNvPr id="934" name="Google Shape;934;p30"/>
          <p:cNvSpPr txBox="1"/>
          <p:nvPr/>
        </p:nvSpPr>
        <p:spPr>
          <a:xfrm>
            <a:off x="240030" y="-19510"/>
            <a:ext cx="7772400" cy="731558"/>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None/>
            </a:pPr>
            <a:r>
              <a:rPr b="1" lang="ja-JP" sz="2100">
                <a:solidFill>
                  <a:schemeClr val="dk1"/>
                </a:solidFill>
                <a:latin typeface="Noto Sans JP"/>
                <a:ea typeface="Noto Sans JP"/>
                <a:cs typeface="Noto Sans JP"/>
                <a:sym typeface="Noto Sans JP"/>
              </a:rPr>
              <a:t>もっと税金について調べてみよう</a:t>
            </a:r>
            <a:r>
              <a:rPr b="1" lang="ja-JP" sz="2400">
                <a:solidFill>
                  <a:schemeClr val="dk1"/>
                </a:solidFill>
                <a:latin typeface="Noto Sans JP"/>
                <a:ea typeface="Noto Sans JP"/>
                <a:cs typeface="Noto Sans JP"/>
                <a:sym typeface="Noto Sans JP"/>
              </a:rPr>
              <a:t>/地方の財政−②歳出</a:t>
            </a:r>
            <a:endParaRPr/>
          </a:p>
        </p:txBody>
      </p:sp>
      <p:sp>
        <p:nvSpPr>
          <p:cNvPr id="935" name="Google Shape;935;p3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936" name="Google Shape;936;p30"/>
          <p:cNvSpPr/>
          <p:nvPr/>
        </p:nvSpPr>
        <p:spPr>
          <a:xfrm>
            <a:off x="324000" y="2052000"/>
            <a:ext cx="1529832" cy="280212"/>
          </a:xfrm>
          <a:prstGeom prst="rect">
            <a:avLst/>
          </a:prstGeom>
          <a:noFill/>
          <a:ln cap="flat" cmpd="sng" w="19050">
            <a:solidFill>
              <a:srgbClr val="005BAD"/>
            </a:solidFill>
            <a:prstDash val="solid"/>
            <a:round/>
            <a:headEnd len="sm" w="sm" type="none"/>
            <a:tailEnd len="sm" w="sm" type="none"/>
          </a:ln>
        </p:spPr>
        <p:txBody>
          <a:bodyPr anchorCtr="0" anchor="ctr" bIns="36000" lIns="72000" spcFirstLastPara="1" rIns="108000" wrap="square" tIns="36000">
            <a:noAutofit/>
          </a:bodyPr>
          <a:lstStyle/>
          <a:p>
            <a:pPr indent="0" lvl="0" marL="0" marR="0" rtl="0" algn="ctr">
              <a:lnSpc>
                <a:spcPct val="100000"/>
              </a:lnSpc>
              <a:spcBef>
                <a:spcPts val="0"/>
              </a:spcBef>
              <a:spcAft>
                <a:spcPts val="0"/>
              </a:spcAft>
              <a:buClr>
                <a:schemeClr val="dk1"/>
              </a:buClr>
              <a:buSzPts val="1050"/>
              <a:buFont typeface="Noto Sans JP"/>
              <a:buNone/>
            </a:pPr>
            <a:r>
              <a:rPr b="1" i="0" lang="ja-JP" sz="1050" u="none" cap="none" strike="noStrike">
                <a:solidFill>
                  <a:schemeClr val="dk1"/>
                </a:solidFill>
                <a:latin typeface="Noto Sans JP"/>
                <a:ea typeface="Noto Sans JP"/>
                <a:cs typeface="Noto Sans JP"/>
                <a:sym typeface="Noto Sans JP"/>
              </a:rPr>
              <a:t>グラフから見えてくる</a:t>
            </a:r>
            <a:endParaRPr/>
          </a:p>
        </p:txBody>
      </p:sp>
      <p:sp>
        <p:nvSpPr>
          <p:cNvPr id="937" name="Google Shape;937;p30"/>
          <p:cNvSpPr txBox="1"/>
          <p:nvPr/>
        </p:nvSpPr>
        <p:spPr>
          <a:xfrm>
            <a:off x="1886400" y="2037362"/>
            <a:ext cx="6147837" cy="3308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550">
                <a:solidFill>
                  <a:srgbClr val="005BAD"/>
                </a:solidFill>
                <a:latin typeface="Noto Sans JP"/>
                <a:ea typeface="Noto Sans JP"/>
                <a:cs typeface="Noto Sans JP"/>
                <a:sym typeface="Noto Sans JP"/>
              </a:rPr>
              <a:t>地方公共団体では住人の生活を支えるためにお金を使っています。</a:t>
            </a:r>
            <a:endParaRPr/>
          </a:p>
        </p:txBody>
      </p:sp>
      <p:grpSp>
        <p:nvGrpSpPr>
          <p:cNvPr id="938" name="Google Shape;938;p30"/>
          <p:cNvGrpSpPr/>
          <p:nvPr/>
        </p:nvGrpSpPr>
        <p:grpSpPr>
          <a:xfrm>
            <a:off x="4860706" y="3175466"/>
            <a:ext cx="3351541" cy="3071836"/>
            <a:chOff x="4860706" y="3175466"/>
            <a:chExt cx="3351541" cy="3071836"/>
          </a:xfrm>
        </p:grpSpPr>
        <p:grpSp>
          <p:nvGrpSpPr>
            <p:cNvPr id="939" name="Google Shape;939;p30"/>
            <p:cNvGrpSpPr/>
            <p:nvPr/>
          </p:nvGrpSpPr>
          <p:grpSpPr>
            <a:xfrm>
              <a:off x="5360145" y="3222063"/>
              <a:ext cx="2852102" cy="3025239"/>
              <a:chOff x="5420305" y="3219821"/>
              <a:chExt cx="2852102" cy="3025239"/>
            </a:xfrm>
          </p:grpSpPr>
          <p:grpSp>
            <p:nvGrpSpPr>
              <p:cNvPr id="940" name="Google Shape;940;p30"/>
              <p:cNvGrpSpPr/>
              <p:nvPr/>
            </p:nvGrpSpPr>
            <p:grpSpPr>
              <a:xfrm>
                <a:off x="5420305" y="4816221"/>
                <a:ext cx="2843926" cy="231027"/>
                <a:chOff x="5428482" y="4811877"/>
                <a:chExt cx="2843926" cy="231027"/>
              </a:xfrm>
            </p:grpSpPr>
            <p:sp>
              <p:nvSpPr>
                <p:cNvPr id="941" name="Google Shape;941;p30"/>
                <p:cNvSpPr/>
                <p:nvPr/>
              </p:nvSpPr>
              <p:spPr>
                <a:xfrm>
                  <a:off x="6067667" y="4811877"/>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公債費</a:t>
                  </a:r>
                  <a:endParaRPr/>
                </a:p>
              </p:txBody>
            </p:sp>
            <p:sp>
              <p:nvSpPr>
                <p:cNvPr id="942" name="Google Shape;942;p30"/>
                <p:cNvSpPr/>
                <p:nvPr/>
              </p:nvSpPr>
              <p:spPr>
                <a:xfrm>
                  <a:off x="5428482" y="4811877"/>
                  <a:ext cx="464098" cy="231027"/>
                </a:xfrm>
                <a:prstGeom prst="rect">
                  <a:avLst/>
                </a:prstGeom>
                <a:solidFill>
                  <a:srgbClr val="FFCCC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43" name="Google Shape;943;p30"/>
                <p:cNvSpPr/>
                <p:nvPr/>
              </p:nvSpPr>
              <p:spPr>
                <a:xfrm>
                  <a:off x="6789989" y="4811877"/>
                  <a:ext cx="1482419"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 </a:t>
                  </a:r>
                  <a:endParaRPr/>
                </a:p>
              </p:txBody>
            </p:sp>
          </p:grpSp>
          <p:grpSp>
            <p:nvGrpSpPr>
              <p:cNvPr id="944" name="Google Shape;944;p30"/>
              <p:cNvGrpSpPr/>
              <p:nvPr/>
            </p:nvGrpSpPr>
            <p:grpSpPr>
              <a:xfrm>
                <a:off x="5420305" y="4417632"/>
                <a:ext cx="2850057" cy="231027"/>
                <a:chOff x="5422350" y="4407069"/>
                <a:chExt cx="2850057" cy="231027"/>
              </a:xfrm>
            </p:grpSpPr>
            <p:sp>
              <p:nvSpPr>
                <p:cNvPr id="945" name="Google Shape;945;p30"/>
                <p:cNvSpPr/>
                <p:nvPr/>
              </p:nvSpPr>
              <p:spPr>
                <a:xfrm>
                  <a:off x="6067667" y="4407069"/>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土木費</a:t>
                  </a:r>
                  <a:endParaRPr/>
                </a:p>
              </p:txBody>
            </p:sp>
            <p:sp>
              <p:nvSpPr>
                <p:cNvPr id="946" name="Google Shape;946;p30"/>
                <p:cNvSpPr/>
                <p:nvPr/>
              </p:nvSpPr>
              <p:spPr>
                <a:xfrm>
                  <a:off x="5422350" y="4407069"/>
                  <a:ext cx="464097" cy="231027"/>
                </a:xfrm>
                <a:prstGeom prst="rect">
                  <a:avLst/>
                </a:prstGeom>
                <a:solidFill>
                  <a:srgbClr val="99CC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47" name="Google Shape;947;p30"/>
                <p:cNvSpPr/>
                <p:nvPr/>
              </p:nvSpPr>
              <p:spPr>
                <a:xfrm>
                  <a:off x="6836116" y="4407069"/>
                  <a:ext cx="1436291"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948" name="Google Shape;948;p30"/>
              <p:cNvGrpSpPr/>
              <p:nvPr/>
            </p:nvGrpSpPr>
            <p:grpSpPr>
              <a:xfrm>
                <a:off x="5420305" y="4019043"/>
                <a:ext cx="2834873" cy="231027"/>
                <a:chOff x="5424394" y="4022706"/>
                <a:chExt cx="2834873" cy="231027"/>
              </a:xfrm>
            </p:grpSpPr>
            <p:sp>
              <p:nvSpPr>
                <p:cNvPr id="949" name="Google Shape;949;p30"/>
                <p:cNvSpPr/>
                <p:nvPr/>
              </p:nvSpPr>
              <p:spPr>
                <a:xfrm>
                  <a:off x="6067667" y="4022706"/>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教育費</a:t>
                  </a:r>
                  <a:endParaRPr/>
                </a:p>
              </p:txBody>
            </p:sp>
            <p:sp>
              <p:nvSpPr>
                <p:cNvPr id="950" name="Google Shape;950;p30"/>
                <p:cNvSpPr/>
                <p:nvPr/>
              </p:nvSpPr>
              <p:spPr>
                <a:xfrm>
                  <a:off x="5424394" y="4022706"/>
                  <a:ext cx="464098" cy="231027"/>
                </a:xfrm>
                <a:prstGeom prst="rect">
                  <a:avLst/>
                </a:prstGeom>
                <a:solidFill>
                  <a:srgbClr val="009E47"/>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51" name="Google Shape;951;p30"/>
                <p:cNvSpPr/>
                <p:nvPr/>
              </p:nvSpPr>
              <p:spPr>
                <a:xfrm>
                  <a:off x="6789989" y="4022706"/>
                  <a:ext cx="1469278"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952" name="Google Shape;952;p30"/>
              <p:cNvGrpSpPr/>
              <p:nvPr/>
            </p:nvGrpSpPr>
            <p:grpSpPr>
              <a:xfrm>
                <a:off x="5420305" y="3219821"/>
                <a:ext cx="2843926" cy="233071"/>
                <a:chOff x="5428481" y="3219821"/>
                <a:chExt cx="2843926" cy="233071"/>
              </a:xfrm>
            </p:grpSpPr>
            <p:sp>
              <p:nvSpPr>
                <p:cNvPr id="953" name="Google Shape;953;p30"/>
                <p:cNvSpPr/>
                <p:nvPr/>
              </p:nvSpPr>
              <p:spPr>
                <a:xfrm>
                  <a:off x="6067667" y="3228634"/>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民生費</a:t>
                  </a:r>
                  <a:endParaRPr/>
                </a:p>
              </p:txBody>
            </p:sp>
            <p:sp>
              <p:nvSpPr>
                <p:cNvPr id="954" name="Google Shape;954;p30"/>
                <p:cNvSpPr/>
                <p:nvPr/>
              </p:nvSpPr>
              <p:spPr>
                <a:xfrm>
                  <a:off x="5428481" y="3219821"/>
                  <a:ext cx="464098" cy="233071"/>
                </a:xfrm>
                <a:prstGeom prst="rect">
                  <a:avLst/>
                </a:prstGeom>
                <a:solidFill>
                  <a:srgbClr val="6AE2F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55" name="Google Shape;955;p30"/>
                <p:cNvSpPr/>
                <p:nvPr/>
              </p:nvSpPr>
              <p:spPr>
                <a:xfrm>
                  <a:off x="6836116" y="3228634"/>
                  <a:ext cx="1436291"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956" name="Google Shape;956;p30"/>
              <p:cNvGrpSpPr/>
              <p:nvPr/>
            </p:nvGrpSpPr>
            <p:grpSpPr>
              <a:xfrm>
                <a:off x="5420305" y="3620454"/>
                <a:ext cx="2834873" cy="231027"/>
                <a:chOff x="5424394" y="3597454"/>
                <a:chExt cx="2834873" cy="231027"/>
              </a:xfrm>
            </p:grpSpPr>
            <p:sp>
              <p:nvSpPr>
                <p:cNvPr id="957" name="Google Shape;957;p30"/>
                <p:cNvSpPr/>
                <p:nvPr/>
              </p:nvSpPr>
              <p:spPr>
                <a:xfrm>
                  <a:off x="5424394" y="3597454"/>
                  <a:ext cx="464098" cy="231027"/>
                </a:xfrm>
                <a:prstGeom prst="rect">
                  <a:avLst/>
                </a:prstGeom>
                <a:solidFill>
                  <a:srgbClr val="EEC92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58" name="Google Shape;958;p30"/>
                <p:cNvSpPr/>
                <p:nvPr/>
              </p:nvSpPr>
              <p:spPr>
                <a:xfrm>
                  <a:off x="6067667" y="3597454"/>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総務費</a:t>
                  </a:r>
                  <a:endParaRPr/>
                </a:p>
              </p:txBody>
            </p:sp>
            <p:sp>
              <p:nvSpPr>
                <p:cNvPr id="959" name="Google Shape;959;p30"/>
                <p:cNvSpPr/>
                <p:nvPr/>
              </p:nvSpPr>
              <p:spPr>
                <a:xfrm>
                  <a:off x="6703360" y="3597454"/>
                  <a:ext cx="1555907"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 </a:t>
                  </a:r>
                  <a:endParaRPr/>
                </a:p>
              </p:txBody>
            </p:sp>
          </p:grpSp>
          <p:grpSp>
            <p:nvGrpSpPr>
              <p:cNvPr id="960" name="Google Shape;960;p30"/>
              <p:cNvGrpSpPr/>
              <p:nvPr/>
            </p:nvGrpSpPr>
            <p:grpSpPr>
              <a:xfrm>
                <a:off x="5420305" y="5615443"/>
                <a:ext cx="2833377" cy="231026"/>
                <a:chOff x="5428482" y="5615359"/>
                <a:chExt cx="2833377" cy="231026"/>
              </a:xfrm>
            </p:grpSpPr>
            <p:sp>
              <p:nvSpPr>
                <p:cNvPr id="961" name="Google Shape;961;p30"/>
                <p:cNvSpPr/>
                <p:nvPr/>
              </p:nvSpPr>
              <p:spPr>
                <a:xfrm>
                  <a:off x="6067667" y="5615359"/>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衛生費</a:t>
                  </a:r>
                  <a:endParaRPr/>
                </a:p>
              </p:txBody>
            </p:sp>
            <p:sp>
              <p:nvSpPr>
                <p:cNvPr id="962" name="Google Shape;962;p30"/>
                <p:cNvSpPr/>
                <p:nvPr/>
              </p:nvSpPr>
              <p:spPr>
                <a:xfrm>
                  <a:off x="5428482" y="5615359"/>
                  <a:ext cx="464098" cy="231026"/>
                </a:xfrm>
                <a:prstGeom prst="rect">
                  <a:avLst/>
                </a:prstGeom>
                <a:solidFill>
                  <a:srgbClr val="A79CD8"/>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63" name="Google Shape;963;p30"/>
                <p:cNvSpPr/>
                <p:nvPr/>
              </p:nvSpPr>
              <p:spPr>
                <a:xfrm>
                  <a:off x="6825568" y="5615359"/>
                  <a:ext cx="1436291"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nvGrpSpPr>
              <p:cNvPr id="964" name="Google Shape;964;p30"/>
              <p:cNvGrpSpPr/>
              <p:nvPr/>
            </p:nvGrpSpPr>
            <p:grpSpPr>
              <a:xfrm>
                <a:off x="5420305" y="5214810"/>
                <a:ext cx="2852102" cy="233071"/>
                <a:chOff x="5420305" y="5194196"/>
                <a:chExt cx="2852102" cy="233071"/>
              </a:xfrm>
            </p:grpSpPr>
            <p:sp>
              <p:nvSpPr>
                <p:cNvPr id="965" name="Google Shape;965;p30"/>
                <p:cNvSpPr/>
                <p:nvPr/>
              </p:nvSpPr>
              <p:spPr>
                <a:xfrm>
                  <a:off x="6067667" y="5194196"/>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商工費</a:t>
                  </a:r>
                  <a:endParaRPr sz="1200">
                    <a:solidFill>
                      <a:srgbClr val="000000"/>
                    </a:solidFill>
                    <a:latin typeface="Noto Sans JP"/>
                    <a:ea typeface="Noto Sans JP"/>
                    <a:cs typeface="Noto Sans JP"/>
                    <a:sym typeface="Noto Sans JP"/>
                  </a:endParaRPr>
                </a:p>
              </p:txBody>
            </p:sp>
            <p:sp>
              <p:nvSpPr>
                <p:cNvPr id="966" name="Google Shape;966;p30"/>
                <p:cNvSpPr/>
                <p:nvPr/>
              </p:nvSpPr>
              <p:spPr>
                <a:xfrm>
                  <a:off x="5420305" y="5194196"/>
                  <a:ext cx="464098" cy="233071"/>
                </a:xfrm>
                <a:prstGeom prst="rect">
                  <a:avLst/>
                </a:prstGeom>
                <a:solidFill>
                  <a:srgbClr val="FF9966"/>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67" name="Google Shape;967;p30"/>
                <p:cNvSpPr/>
                <p:nvPr/>
              </p:nvSpPr>
              <p:spPr>
                <a:xfrm>
                  <a:off x="6836116" y="5194196"/>
                  <a:ext cx="1436291"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sz="1200">
                    <a:solidFill>
                      <a:srgbClr val="000000"/>
                    </a:solidFill>
                    <a:latin typeface="Noto Sans JP"/>
                    <a:ea typeface="Noto Sans JP"/>
                    <a:cs typeface="Noto Sans JP"/>
                    <a:sym typeface="Noto Sans JP"/>
                  </a:endParaRPr>
                </a:p>
              </p:txBody>
            </p:sp>
          </p:grpSp>
          <p:grpSp>
            <p:nvGrpSpPr>
              <p:cNvPr id="968" name="Google Shape;968;p30"/>
              <p:cNvGrpSpPr/>
              <p:nvPr/>
            </p:nvGrpSpPr>
            <p:grpSpPr>
              <a:xfrm>
                <a:off x="5420305" y="6014033"/>
                <a:ext cx="2833467" cy="231027"/>
                <a:chOff x="5428482" y="6014033"/>
                <a:chExt cx="2833467" cy="231027"/>
              </a:xfrm>
            </p:grpSpPr>
            <p:sp>
              <p:nvSpPr>
                <p:cNvPr id="969" name="Google Shape;969;p30"/>
                <p:cNvSpPr/>
                <p:nvPr/>
              </p:nvSpPr>
              <p:spPr>
                <a:xfrm>
                  <a:off x="5428482" y="6014033"/>
                  <a:ext cx="464098" cy="231027"/>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a:buNone/>
                  </a:pPr>
                  <a:r>
                    <a:t/>
                  </a:r>
                  <a:endParaRPr sz="2400">
                    <a:solidFill>
                      <a:srgbClr val="000000"/>
                    </a:solidFill>
                    <a:latin typeface="Noto Sans JP"/>
                    <a:ea typeface="Noto Sans JP"/>
                    <a:cs typeface="Noto Sans JP"/>
                    <a:sym typeface="Noto Sans JP"/>
                  </a:endParaRPr>
                </a:p>
              </p:txBody>
            </p:sp>
            <p:sp>
              <p:nvSpPr>
                <p:cNvPr id="970" name="Google Shape;970;p30"/>
                <p:cNvSpPr/>
                <p:nvPr/>
              </p:nvSpPr>
              <p:spPr>
                <a:xfrm>
                  <a:off x="6077285" y="6014033"/>
                  <a:ext cx="538609" cy="21544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ja-JP" sz="1400">
                      <a:solidFill>
                        <a:srgbClr val="000000"/>
                      </a:solidFill>
                      <a:latin typeface="Noto Sans JP"/>
                      <a:ea typeface="Noto Sans JP"/>
                      <a:cs typeface="Noto Sans JP"/>
                      <a:sym typeface="Noto Sans JP"/>
                    </a:rPr>
                    <a:t>その他</a:t>
                  </a:r>
                  <a:endParaRPr/>
                </a:p>
              </p:txBody>
            </p:sp>
            <p:sp>
              <p:nvSpPr>
                <p:cNvPr id="971" name="Google Shape;971;p30"/>
                <p:cNvSpPr/>
                <p:nvPr/>
              </p:nvSpPr>
              <p:spPr>
                <a:xfrm>
                  <a:off x="6825658" y="6014033"/>
                  <a:ext cx="1436291" cy="21544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兆</a:t>
                  </a: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億円</a:t>
                  </a:r>
                  <a:endParaRPr/>
                </a:p>
              </p:txBody>
            </p:sp>
          </p:grpSp>
        </p:grpSp>
        <p:pic>
          <p:nvPicPr>
            <p:cNvPr id="972" name="Google Shape;972;p30"/>
            <p:cNvPicPr preferRelativeResize="0"/>
            <p:nvPr/>
          </p:nvPicPr>
          <p:blipFill rotWithShape="1">
            <a:blip r:embed="rId3">
              <a:alphaModFix/>
            </a:blip>
            <a:srcRect b="0" l="0" r="0" t="0"/>
            <a:stretch/>
          </p:blipFill>
          <p:spPr>
            <a:xfrm>
              <a:off x="4860706" y="3175466"/>
              <a:ext cx="276225" cy="3062974"/>
            </a:xfrm>
            <a:prstGeom prst="rect">
              <a:avLst/>
            </a:prstGeom>
            <a:noFill/>
            <a:ln>
              <a:noFill/>
            </a:ln>
          </p:spPr>
        </p:pic>
      </p:grpSp>
      <p:pic>
        <p:nvPicPr>
          <p:cNvPr id="973" name="Google Shape;973;p30"/>
          <p:cNvPicPr preferRelativeResize="0"/>
          <p:nvPr/>
        </p:nvPicPr>
        <p:blipFill rotWithShape="1">
          <a:blip r:embed="rId4">
            <a:alphaModFix/>
          </a:blip>
          <a:srcRect b="0" l="0" r="0" t="0"/>
          <a:stretch/>
        </p:blipFill>
        <p:spPr>
          <a:xfrm>
            <a:off x="7601021" y="811947"/>
            <a:ext cx="1323956" cy="1500329"/>
          </a:xfrm>
          <a:prstGeom prst="rect">
            <a:avLst/>
          </a:prstGeom>
          <a:noFill/>
          <a:ln>
            <a:noFill/>
          </a:ln>
        </p:spPr>
      </p:pic>
      <p:grpSp>
        <p:nvGrpSpPr>
          <p:cNvPr id="974" name="Google Shape;974;p30"/>
          <p:cNvGrpSpPr/>
          <p:nvPr/>
        </p:nvGrpSpPr>
        <p:grpSpPr>
          <a:xfrm>
            <a:off x="333450" y="2629747"/>
            <a:ext cx="4889628" cy="4053600"/>
            <a:chOff x="333450" y="2629747"/>
            <a:chExt cx="4889628" cy="4053600"/>
          </a:xfrm>
        </p:grpSpPr>
        <p:pic>
          <p:nvPicPr>
            <p:cNvPr id="975" name="Google Shape;975;p30" title="Points scored"/>
            <p:cNvPicPr preferRelativeResize="0"/>
            <p:nvPr/>
          </p:nvPicPr>
          <p:blipFill>
            <a:blip r:embed="rId5">
              <a:alphaModFix/>
            </a:blip>
            <a:stretch>
              <a:fillRect/>
            </a:stretch>
          </p:blipFill>
          <p:spPr>
            <a:xfrm>
              <a:off x="333450" y="2629747"/>
              <a:ext cx="4889628" cy="4053600"/>
            </a:xfrm>
            <a:prstGeom prst="rect">
              <a:avLst/>
            </a:prstGeom>
            <a:noFill/>
            <a:ln>
              <a:noFill/>
            </a:ln>
          </p:spPr>
        </p:pic>
        <p:sp>
          <p:nvSpPr>
            <p:cNvPr id="976" name="Google Shape;976;p30"/>
            <p:cNvSpPr txBox="1"/>
            <p:nvPr/>
          </p:nvSpPr>
          <p:spPr>
            <a:xfrm>
              <a:off x="1987022" y="4375833"/>
              <a:ext cx="1582500" cy="550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i="0" lang="ja-JP" sz="1600" u="none" strike="noStrike">
                  <a:solidFill>
                    <a:srgbClr val="000000"/>
                  </a:solidFill>
                  <a:latin typeface="Noto Sans JP"/>
                  <a:ea typeface="Noto Sans JP"/>
                  <a:cs typeface="Noto Sans JP"/>
                  <a:sym typeface="Noto Sans JP"/>
                </a:rPr>
                <a:t>歳出総額</a:t>
              </a:r>
              <a:endParaRPr sz="1600">
                <a:solidFill>
                  <a:srgbClr val="000000"/>
                </a:solidFill>
                <a:latin typeface="Noto Sans JP"/>
                <a:ea typeface="Noto Sans JP"/>
                <a:cs typeface="Noto Sans JP"/>
                <a:sym typeface="Noto Sans JP"/>
              </a:endParaRPr>
            </a:p>
            <a:p>
              <a:pPr indent="0" lvl="0" marL="0" marR="0" rtl="0" algn="ctr">
                <a:lnSpc>
                  <a:spcPct val="80000"/>
                </a:lnSpc>
                <a:spcBef>
                  <a:spcPts val="500"/>
                </a:spcBef>
                <a:spcAft>
                  <a:spcPts val="0"/>
                </a:spcAft>
                <a:buNone/>
              </a:pPr>
              <a:r>
                <a:rPr i="0" lang="ja-JP" sz="1600" u="none" strike="noStrike">
                  <a:solidFill>
                    <a:srgbClr val="000000"/>
                  </a:solidFill>
                  <a:latin typeface="Noto Sans JP"/>
                  <a:ea typeface="Noto Sans JP"/>
                  <a:cs typeface="Noto Sans JP"/>
                  <a:sym typeface="Noto Sans JP"/>
                </a:rPr>
                <a:t>●●</a:t>
              </a:r>
              <a:r>
                <a:rPr i="0" lang="ja-JP" sz="1500" u="none" strike="noStrike">
                  <a:solidFill>
                    <a:srgbClr val="000000"/>
                  </a:solidFill>
                  <a:latin typeface="Noto Sans JP"/>
                  <a:ea typeface="Noto Sans JP"/>
                  <a:cs typeface="Noto Sans JP"/>
                  <a:sym typeface="Noto Sans JP"/>
                </a:rPr>
                <a:t>兆</a:t>
              </a:r>
              <a:r>
                <a:rPr i="0" lang="ja-JP" sz="1600" u="none" strike="noStrike">
                  <a:solidFill>
                    <a:srgbClr val="000000"/>
                  </a:solidFill>
                  <a:latin typeface="Noto Sans JP"/>
                  <a:ea typeface="Noto Sans JP"/>
                  <a:cs typeface="Noto Sans JP"/>
                  <a:sym typeface="Noto Sans JP"/>
                </a:rPr>
                <a:t>●●</a:t>
              </a:r>
              <a:r>
                <a:rPr i="0" lang="ja-JP" sz="1500" u="none" strike="noStrike">
                  <a:solidFill>
                    <a:srgbClr val="000000"/>
                  </a:solidFill>
                  <a:latin typeface="Noto Sans JP"/>
                  <a:ea typeface="Noto Sans JP"/>
                  <a:cs typeface="Noto Sans JP"/>
                  <a:sym typeface="Noto Sans JP"/>
                </a:rPr>
                <a:t>億円</a:t>
              </a:r>
              <a:endParaRPr sz="1500">
                <a:solidFill>
                  <a:srgbClr val="000000"/>
                </a:solidFill>
                <a:latin typeface="Noto Sans JP"/>
                <a:ea typeface="Noto Sans JP"/>
                <a:cs typeface="Noto Sans JP"/>
                <a:sym typeface="Noto Sans JP"/>
              </a:endParaRPr>
            </a:p>
          </p:txBody>
        </p:sp>
        <p:sp>
          <p:nvSpPr>
            <p:cNvPr id="977" name="Google Shape;977;p30"/>
            <p:cNvSpPr txBox="1"/>
            <p:nvPr/>
          </p:nvSpPr>
          <p:spPr>
            <a:xfrm>
              <a:off x="1371745" y="3362493"/>
              <a:ext cx="7827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衛生費 </a:t>
              </a:r>
              <a:endParaRPr i="0" sz="1400" u="none" strike="noStrike">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978" name="Google Shape;978;p30"/>
            <p:cNvSpPr txBox="1"/>
            <p:nvPr/>
          </p:nvSpPr>
          <p:spPr>
            <a:xfrm>
              <a:off x="959702" y="4050825"/>
              <a:ext cx="960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商工費</a:t>
              </a:r>
              <a:endParaRPr i="0" sz="1400" u="none" strike="noStrike">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979" name="Google Shape;979;p30"/>
            <p:cNvSpPr txBox="1"/>
            <p:nvPr/>
          </p:nvSpPr>
          <p:spPr>
            <a:xfrm>
              <a:off x="888649" y="4867225"/>
              <a:ext cx="960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公債費</a:t>
              </a:r>
              <a:endParaRPr i="0" sz="1400" u="none" strike="noStrike">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980" name="Google Shape;980;p30"/>
            <p:cNvSpPr txBox="1"/>
            <p:nvPr/>
          </p:nvSpPr>
          <p:spPr>
            <a:xfrm>
              <a:off x="1987025" y="3044000"/>
              <a:ext cx="857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その他</a:t>
              </a:r>
              <a:endParaRPr i="0" sz="1400" u="none" strike="noStrike">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sz="1800">
                <a:solidFill>
                  <a:srgbClr val="000000"/>
                </a:solidFill>
                <a:latin typeface="Noto Sans JP"/>
                <a:ea typeface="Noto Sans JP"/>
                <a:cs typeface="Noto Sans JP"/>
                <a:sym typeface="Noto Sans JP"/>
              </a:endParaRPr>
            </a:p>
          </p:txBody>
        </p:sp>
        <p:sp>
          <p:nvSpPr>
            <p:cNvPr id="981" name="Google Shape;981;p30"/>
            <p:cNvSpPr txBox="1"/>
            <p:nvPr/>
          </p:nvSpPr>
          <p:spPr>
            <a:xfrm>
              <a:off x="3133000" y="3280600"/>
              <a:ext cx="857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民生費</a:t>
              </a:r>
              <a:endParaRPr>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982" name="Google Shape;982;p30"/>
            <p:cNvSpPr txBox="1"/>
            <p:nvPr/>
          </p:nvSpPr>
          <p:spPr>
            <a:xfrm>
              <a:off x="3569502" y="4975075"/>
              <a:ext cx="857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総務費</a:t>
              </a:r>
              <a:endParaRPr>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983" name="Google Shape;983;p30"/>
            <p:cNvSpPr txBox="1"/>
            <p:nvPr/>
          </p:nvSpPr>
          <p:spPr>
            <a:xfrm>
              <a:off x="2526101" y="5632975"/>
              <a:ext cx="857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教育費</a:t>
              </a:r>
              <a:endParaRPr>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sp>
          <p:nvSpPr>
            <p:cNvPr id="984" name="Google Shape;984;p30"/>
            <p:cNvSpPr txBox="1"/>
            <p:nvPr/>
          </p:nvSpPr>
          <p:spPr>
            <a:xfrm>
              <a:off x="1481650" y="5498275"/>
              <a:ext cx="857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土木費</a:t>
              </a:r>
              <a:endParaRPr i="0" sz="1400" u="none" strike="noStrike">
                <a:solidFill>
                  <a:srgbClr val="000000"/>
                </a:solidFill>
                <a:latin typeface="Noto Sans JP"/>
                <a:ea typeface="Noto Sans JP"/>
                <a:cs typeface="Noto Sans JP"/>
                <a:sym typeface="Noto Sans JP"/>
              </a:endParaRPr>
            </a:p>
            <a:p>
              <a:pPr indent="0" lvl="0" marL="0" marR="0" rtl="0" algn="ctr">
                <a:spcBef>
                  <a:spcPts val="0"/>
                </a:spcBef>
                <a:spcAft>
                  <a:spcPts val="0"/>
                </a:spcAft>
                <a:buNone/>
              </a:pPr>
              <a:r>
                <a:rPr i="0" lang="ja-JP" sz="1400" u="none" strike="noStrike">
                  <a:solidFill>
                    <a:srgbClr val="000000"/>
                  </a:solidFill>
                  <a:latin typeface="Noto Sans JP"/>
                  <a:ea typeface="Noto Sans JP"/>
                  <a:cs typeface="Noto Sans JP"/>
                  <a:sym typeface="Noto Sans JP"/>
                </a:rPr>
                <a:t>●.</a:t>
              </a:r>
              <a:r>
                <a:rPr lang="ja-JP" sz="1400">
                  <a:solidFill>
                    <a:srgbClr val="000000"/>
                  </a:solidFill>
                  <a:latin typeface="Noto Sans JP"/>
                  <a:ea typeface="Noto Sans JP"/>
                  <a:cs typeface="Noto Sans JP"/>
                  <a:sym typeface="Noto Sans JP"/>
                </a:rPr>
                <a:t>●</a:t>
              </a:r>
              <a:r>
                <a:rPr i="0" lang="ja-JP" sz="1400" u="none" strike="noStrike">
                  <a:solidFill>
                    <a:srgbClr val="000000"/>
                  </a:solidFill>
                  <a:latin typeface="Noto Sans JP"/>
                  <a:ea typeface="Noto Sans JP"/>
                  <a:cs typeface="Noto Sans JP"/>
                  <a:sym typeface="Noto Sans JP"/>
                </a:rPr>
                <a:t>%</a:t>
              </a:r>
              <a:endParaRPr>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600"/>
                                        <p:tgtEl>
                                          <p:spTgt spid="9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600"/>
                                        <p:tgtEl>
                                          <p:spTgt spid="9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600"/>
                                        <p:tgtEl>
                                          <p:spTgt spid="9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pic>
        <p:nvPicPr>
          <p:cNvPr id="989" name="Google Shape;989;p31"/>
          <p:cNvPicPr preferRelativeResize="0"/>
          <p:nvPr/>
        </p:nvPicPr>
        <p:blipFill rotWithShape="1">
          <a:blip r:embed="rId3">
            <a:alphaModFix/>
          </a:blip>
          <a:srcRect b="0" l="0" r="0" t="0"/>
          <a:stretch/>
        </p:blipFill>
        <p:spPr>
          <a:xfrm>
            <a:off x="2324549" y="824470"/>
            <a:ext cx="3991983" cy="4480372"/>
          </a:xfrm>
          <a:prstGeom prst="rect">
            <a:avLst/>
          </a:prstGeom>
          <a:noFill/>
          <a:ln>
            <a:noFill/>
          </a:ln>
        </p:spPr>
      </p:pic>
      <p:grpSp>
        <p:nvGrpSpPr>
          <p:cNvPr id="990" name="Google Shape;990;p31"/>
          <p:cNvGrpSpPr/>
          <p:nvPr/>
        </p:nvGrpSpPr>
        <p:grpSpPr>
          <a:xfrm>
            <a:off x="6383991" y="1089025"/>
            <a:ext cx="1982426" cy="1110346"/>
            <a:chOff x="1747258" y="1133884"/>
            <a:chExt cx="1982426" cy="1110346"/>
          </a:xfrm>
        </p:grpSpPr>
        <p:sp>
          <p:nvSpPr>
            <p:cNvPr id="991" name="Google Shape;991;p31"/>
            <p:cNvSpPr/>
            <p:nvPr/>
          </p:nvSpPr>
          <p:spPr>
            <a:xfrm>
              <a:off x="1747258" y="1133884"/>
              <a:ext cx="1982426" cy="1110346"/>
            </a:xfrm>
            <a:prstGeom prst="ellipse">
              <a:avLst/>
            </a:prstGeom>
            <a:solidFill>
              <a:srgbClr val="DCD1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992" name="Google Shape;992;p31"/>
            <p:cNvSpPr txBox="1"/>
            <p:nvPr/>
          </p:nvSpPr>
          <p:spPr>
            <a:xfrm>
              <a:off x="1949245" y="1340654"/>
              <a:ext cx="1569600" cy="6741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Noto Sans JP"/>
                  <a:ea typeface="Noto Sans JP"/>
                  <a:cs typeface="Noto Sans JP"/>
                  <a:sym typeface="Noto Sans JP"/>
                </a:rPr>
                <a:t>経済の</a:t>
              </a:r>
              <a:endParaRPr/>
            </a:p>
            <a:p>
              <a:pPr indent="0" lvl="0" marL="0" marR="0" rtl="0" algn="ctr">
                <a:lnSpc>
                  <a:spcPct val="110000"/>
                </a:lnSpc>
                <a:spcBef>
                  <a:spcPts val="0"/>
                </a:spcBef>
                <a:spcAft>
                  <a:spcPts val="0"/>
                </a:spcAft>
                <a:buNone/>
              </a:pPr>
              <a:r>
                <a:rPr lang="ja-JP" sz="1800">
                  <a:solidFill>
                    <a:srgbClr val="000000"/>
                  </a:solidFill>
                  <a:latin typeface="Noto Sans JP"/>
                  <a:ea typeface="Noto Sans JP"/>
                  <a:cs typeface="Noto Sans JP"/>
                  <a:sym typeface="Noto Sans JP"/>
                </a:rPr>
                <a:t>グローバル化</a:t>
              </a:r>
              <a:endParaRPr/>
            </a:p>
          </p:txBody>
        </p:sp>
      </p:grpSp>
      <p:grpSp>
        <p:nvGrpSpPr>
          <p:cNvPr id="993" name="Google Shape;993;p31"/>
          <p:cNvGrpSpPr/>
          <p:nvPr/>
        </p:nvGrpSpPr>
        <p:grpSpPr>
          <a:xfrm>
            <a:off x="2531645" y="964878"/>
            <a:ext cx="1982426" cy="1110346"/>
            <a:chOff x="1747258" y="1133884"/>
            <a:chExt cx="1982426" cy="1110346"/>
          </a:xfrm>
        </p:grpSpPr>
        <p:sp>
          <p:nvSpPr>
            <p:cNvPr id="994" name="Google Shape;994;p31"/>
            <p:cNvSpPr/>
            <p:nvPr/>
          </p:nvSpPr>
          <p:spPr>
            <a:xfrm>
              <a:off x="1747258" y="1133884"/>
              <a:ext cx="1982426" cy="1110346"/>
            </a:xfrm>
            <a:prstGeom prst="ellipse">
              <a:avLst/>
            </a:prstGeom>
            <a:solidFill>
              <a:srgbClr val="BBD5F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995" name="Google Shape;995;p31"/>
            <p:cNvSpPr txBox="1"/>
            <p:nvPr/>
          </p:nvSpPr>
          <p:spPr>
            <a:xfrm>
              <a:off x="1833828" y="1427208"/>
              <a:ext cx="1800493" cy="586122"/>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Noto Sans JP"/>
                  <a:ea typeface="Noto Sans JP"/>
                  <a:cs typeface="Noto Sans JP"/>
                  <a:sym typeface="Noto Sans JP"/>
                </a:rPr>
                <a:t>経済成長の停滞</a:t>
              </a:r>
              <a:endParaRPr/>
            </a:p>
            <a:p>
              <a:pPr indent="0" lvl="0" marL="0" marR="0" rtl="0" algn="ctr">
                <a:lnSpc>
                  <a:spcPct val="110000"/>
                </a:lnSpc>
                <a:spcBef>
                  <a:spcPts val="0"/>
                </a:spcBef>
                <a:spcAft>
                  <a:spcPts val="0"/>
                </a:spcAft>
                <a:buNone/>
              </a:pPr>
              <a:r>
                <a:rPr lang="ja-JP" sz="1200">
                  <a:solidFill>
                    <a:srgbClr val="000000"/>
                  </a:solidFill>
                  <a:latin typeface="Noto Sans JP"/>
                  <a:ea typeface="Noto Sans JP"/>
                  <a:cs typeface="Noto Sans JP"/>
                  <a:sym typeface="Noto Sans JP"/>
                </a:rPr>
                <a:t>（デフレ・不況）</a:t>
              </a:r>
              <a:endParaRPr/>
            </a:p>
          </p:txBody>
        </p:sp>
      </p:grpSp>
      <p:sp>
        <p:nvSpPr>
          <p:cNvPr id="996" name="Google Shape;996;p3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おわりに</a:t>
            </a:r>
            <a:endParaRPr/>
          </a:p>
        </p:txBody>
      </p:sp>
      <p:sp>
        <p:nvSpPr>
          <p:cNvPr id="997" name="Google Shape;997;p31"/>
          <p:cNvSpPr/>
          <p:nvPr/>
        </p:nvSpPr>
        <p:spPr>
          <a:xfrm>
            <a:off x="323851" y="5223353"/>
            <a:ext cx="8519134" cy="1229835"/>
          </a:xfrm>
          <a:prstGeom prst="roundRect">
            <a:avLst>
              <a:gd fmla="val 0" name="adj"/>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998" name="Google Shape;998;p31"/>
          <p:cNvSpPr txBox="1"/>
          <p:nvPr/>
        </p:nvSpPr>
        <p:spPr>
          <a:xfrm>
            <a:off x="337348" y="5324024"/>
            <a:ext cx="8393293" cy="1066534"/>
          </a:xfrm>
          <a:prstGeom prst="rect">
            <a:avLst/>
          </a:prstGeom>
          <a:noFill/>
          <a:ln>
            <a:noFill/>
          </a:ln>
        </p:spPr>
        <p:txBody>
          <a:bodyPr anchorCtr="0" anchor="t" bIns="45700" lIns="91425" spcFirstLastPara="1" rIns="91425" wrap="square" tIns="45700">
            <a:noAutofit/>
          </a:bodyPr>
          <a:lstStyle/>
          <a:p>
            <a:pPr indent="0" lvl="0" marL="105750" marR="0" rtl="0" algn="l">
              <a:lnSpc>
                <a:spcPct val="120000"/>
              </a:lnSpc>
              <a:spcBef>
                <a:spcPts val="0"/>
              </a:spcBef>
              <a:spcAft>
                <a:spcPts val="0"/>
              </a:spcAft>
              <a:buNone/>
            </a:pPr>
            <a:r>
              <a:rPr lang="ja-JP" sz="1700">
                <a:solidFill>
                  <a:schemeClr val="dk1"/>
                </a:solidFill>
                <a:latin typeface="Noto Sans JP"/>
                <a:ea typeface="Noto Sans JP"/>
                <a:cs typeface="Noto Sans JP"/>
                <a:sym typeface="Noto Sans JP"/>
              </a:rPr>
              <a:t>税金を考えることは、日本の将来の姿を考えることにも通じます。</a:t>
            </a:r>
            <a:endParaRPr/>
          </a:p>
          <a:p>
            <a:pPr indent="0" lvl="0" marL="105750" marR="0" rtl="0" algn="l">
              <a:lnSpc>
                <a:spcPct val="120000"/>
              </a:lnSpc>
              <a:spcBef>
                <a:spcPts val="0"/>
              </a:spcBef>
              <a:spcAft>
                <a:spcPts val="0"/>
              </a:spcAft>
              <a:buNone/>
            </a:pPr>
            <a:r>
              <a:rPr lang="ja-JP" sz="1700">
                <a:solidFill>
                  <a:schemeClr val="dk1"/>
                </a:solidFill>
                <a:latin typeface="Noto Sans JP"/>
                <a:ea typeface="Noto Sans JP"/>
                <a:cs typeface="Noto Sans JP"/>
                <a:sym typeface="Noto Sans JP"/>
              </a:rPr>
              <a:t>様々な課題がある中、税金のあり方や国民の負担と受益（福祉・公共サービス）が</a:t>
            </a:r>
            <a:endParaRPr sz="1700">
              <a:solidFill>
                <a:schemeClr val="dk1"/>
              </a:solidFill>
              <a:latin typeface="Noto Sans JP"/>
              <a:ea typeface="Noto Sans JP"/>
              <a:cs typeface="Noto Sans JP"/>
              <a:sym typeface="Noto Sans JP"/>
            </a:endParaRPr>
          </a:p>
          <a:p>
            <a:pPr indent="0" lvl="0" marL="105750" marR="0" rtl="0" algn="l">
              <a:lnSpc>
                <a:spcPct val="120000"/>
              </a:lnSpc>
              <a:spcBef>
                <a:spcPts val="0"/>
              </a:spcBef>
              <a:spcAft>
                <a:spcPts val="0"/>
              </a:spcAft>
              <a:buNone/>
            </a:pPr>
            <a:r>
              <a:rPr lang="ja-JP" sz="1700">
                <a:solidFill>
                  <a:schemeClr val="dk1"/>
                </a:solidFill>
                <a:latin typeface="Noto Sans JP"/>
                <a:ea typeface="Noto Sans JP"/>
                <a:cs typeface="Noto Sans JP"/>
                <a:sym typeface="Noto Sans JP"/>
              </a:rPr>
              <a:t>どうあるべきか、私たち一人ひとりが考えることが大切です。</a:t>
            </a:r>
            <a:endParaRPr/>
          </a:p>
        </p:txBody>
      </p:sp>
      <p:grpSp>
        <p:nvGrpSpPr>
          <p:cNvPr id="999" name="Google Shape;999;p31"/>
          <p:cNvGrpSpPr/>
          <p:nvPr/>
        </p:nvGrpSpPr>
        <p:grpSpPr>
          <a:xfrm>
            <a:off x="557742" y="1973937"/>
            <a:ext cx="2177400" cy="1110346"/>
            <a:chOff x="1645313" y="1133884"/>
            <a:chExt cx="2177400" cy="1110346"/>
          </a:xfrm>
        </p:grpSpPr>
        <p:sp>
          <p:nvSpPr>
            <p:cNvPr id="1000" name="Google Shape;1000;p31"/>
            <p:cNvSpPr/>
            <p:nvPr/>
          </p:nvSpPr>
          <p:spPr>
            <a:xfrm>
              <a:off x="1747258" y="1133884"/>
              <a:ext cx="1982426" cy="1110346"/>
            </a:xfrm>
            <a:prstGeom prst="ellipse">
              <a:avLst/>
            </a:prstGeom>
            <a:solidFill>
              <a:srgbClr val="AEE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001" name="Google Shape;1001;p31"/>
            <p:cNvSpPr txBox="1"/>
            <p:nvPr/>
          </p:nvSpPr>
          <p:spPr>
            <a:xfrm>
              <a:off x="1645313" y="1343984"/>
              <a:ext cx="2177400" cy="581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Noto Sans JP"/>
                  <a:ea typeface="Noto Sans JP"/>
                  <a:cs typeface="Noto Sans JP"/>
                  <a:sym typeface="Noto Sans JP"/>
                </a:rPr>
                <a:t>財政赤字</a:t>
              </a:r>
              <a:endParaRPr/>
            </a:p>
            <a:p>
              <a:pPr indent="0" lvl="0" marL="0" marR="0" rtl="0" algn="ctr">
                <a:lnSpc>
                  <a:spcPct val="110000"/>
                </a:lnSpc>
                <a:spcBef>
                  <a:spcPts val="0"/>
                </a:spcBef>
                <a:spcAft>
                  <a:spcPts val="0"/>
                </a:spcAft>
                <a:buNone/>
              </a:pPr>
              <a:r>
                <a:rPr lang="ja-JP" sz="1200">
                  <a:solidFill>
                    <a:srgbClr val="000000"/>
                  </a:solidFill>
                  <a:latin typeface="Noto Sans JP"/>
                  <a:ea typeface="Noto Sans JP"/>
                  <a:cs typeface="Noto Sans JP"/>
                  <a:sym typeface="Noto Sans JP"/>
                </a:rPr>
                <a:t>（</a:t>
              </a:r>
              <a:r>
                <a:rPr lang="ja-JP" sz="1100">
                  <a:solidFill>
                    <a:srgbClr val="000000"/>
                  </a:solidFill>
                  <a:latin typeface="Noto Sans JP"/>
                  <a:ea typeface="Noto Sans JP"/>
                  <a:cs typeface="Noto Sans JP"/>
                  <a:sym typeface="Noto Sans JP"/>
                </a:rPr>
                <a:t>財政健全化・歳出の見直し）</a:t>
              </a:r>
              <a:endParaRPr sz="1300"/>
            </a:p>
          </p:txBody>
        </p:sp>
      </p:grpSp>
      <p:grpSp>
        <p:nvGrpSpPr>
          <p:cNvPr id="1002" name="Google Shape;1002;p31"/>
          <p:cNvGrpSpPr/>
          <p:nvPr/>
        </p:nvGrpSpPr>
        <p:grpSpPr>
          <a:xfrm>
            <a:off x="337348" y="3517943"/>
            <a:ext cx="1982426" cy="1110346"/>
            <a:chOff x="1747258" y="1133884"/>
            <a:chExt cx="1982426" cy="1110346"/>
          </a:xfrm>
        </p:grpSpPr>
        <p:sp>
          <p:nvSpPr>
            <p:cNvPr id="1003" name="Google Shape;1003;p31"/>
            <p:cNvSpPr/>
            <p:nvPr/>
          </p:nvSpPr>
          <p:spPr>
            <a:xfrm>
              <a:off x="1747258" y="1133884"/>
              <a:ext cx="1982426" cy="1110346"/>
            </a:xfrm>
            <a:prstGeom prst="ellipse">
              <a:avLst/>
            </a:prstGeom>
            <a:solidFill>
              <a:srgbClr val="BAF08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004" name="Google Shape;1004;p31"/>
            <p:cNvSpPr txBox="1"/>
            <p:nvPr/>
          </p:nvSpPr>
          <p:spPr>
            <a:xfrm>
              <a:off x="2180076" y="1339670"/>
              <a:ext cx="110799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0000"/>
                  </a:solidFill>
                  <a:latin typeface="Noto Sans JP"/>
                  <a:ea typeface="Noto Sans JP"/>
                  <a:cs typeface="Noto Sans JP"/>
                  <a:sym typeface="Noto Sans JP"/>
                </a:rPr>
                <a:t>公債の</a:t>
              </a:r>
              <a:endParaRPr/>
            </a:p>
            <a:p>
              <a:pPr indent="0" lvl="0" marL="0" marR="0" rtl="0" algn="ctr">
                <a:spcBef>
                  <a:spcPts val="0"/>
                </a:spcBef>
                <a:spcAft>
                  <a:spcPts val="0"/>
                </a:spcAft>
                <a:buNone/>
              </a:pPr>
              <a:r>
                <a:rPr lang="ja-JP" sz="1800">
                  <a:solidFill>
                    <a:srgbClr val="000000"/>
                  </a:solidFill>
                  <a:latin typeface="Noto Sans JP"/>
                  <a:ea typeface="Noto Sans JP"/>
                  <a:cs typeface="Noto Sans JP"/>
                  <a:sym typeface="Noto Sans JP"/>
                </a:rPr>
                <a:t>債務残高</a:t>
              </a:r>
              <a:endParaRPr/>
            </a:p>
          </p:txBody>
        </p:sp>
      </p:grpSp>
      <p:grpSp>
        <p:nvGrpSpPr>
          <p:cNvPr id="1005" name="Google Shape;1005;p31"/>
          <p:cNvGrpSpPr/>
          <p:nvPr/>
        </p:nvGrpSpPr>
        <p:grpSpPr>
          <a:xfrm>
            <a:off x="6790325" y="2499960"/>
            <a:ext cx="1982426" cy="1110346"/>
            <a:chOff x="1747258" y="1133884"/>
            <a:chExt cx="1982426" cy="1110346"/>
          </a:xfrm>
        </p:grpSpPr>
        <p:sp>
          <p:nvSpPr>
            <p:cNvPr id="1006" name="Google Shape;1006;p31"/>
            <p:cNvSpPr/>
            <p:nvPr/>
          </p:nvSpPr>
          <p:spPr>
            <a:xfrm>
              <a:off x="1747258" y="1133884"/>
              <a:ext cx="1982426" cy="1110346"/>
            </a:xfrm>
            <a:prstGeom prst="ellipse">
              <a:avLst/>
            </a:prstGeom>
            <a:solidFill>
              <a:srgbClr val="FBD1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007" name="Google Shape;1007;p31"/>
            <p:cNvSpPr txBox="1"/>
            <p:nvPr/>
          </p:nvSpPr>
          <p:spPr>
            <a:xfrm>
              <a:off x="1941437" y="1321614"/>
              <a:ext cx="16080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Noto Sans JP"/>
                  <a:ea typeface="Noto Sans JP"/>
                  <a:cs typeface="Noto Sans JP"/>
                  <a:sym typeface="Noto Sans JP"/>
                </a:rPr>
                <a:t>少子高齢化</a:t>
              </a:r>
              <a:endParaRPr/>
            </a:p>
            <a:p>
              <a:pPr indent="0" lvl="0" marL="0" marR="0" rtl="0" algn="ctr">
                <a:lnSpc>
                  <a:spcPct val="110000"/>
                </a:lnSpc>
                <a:spcBef>
                  <a:spcPts val="0"/>
                </a:spcBef>
                <a:spcAft>
                  <a:spcPts val="0"/>
                </a:spcAft>
                <a:buNone/>
              </a:pPr>
              <a:r>
                <a:rPr lang="ja-JP" sz="1200">
                  <a:solidFill>
                    <a:srgbClr val="000000"/>
                  </a:solidFill>
                  <a:latin typeface="Noto Sans JP"/>
                  <a:ea typeface="Noto Sans JP"/>
                  <a:cs typeface="Noto Sans JP"/>
                  <a:sym typeface="Noto Sans JP"/>
                </a:rPr>
                <a:t>（</a:t>
              </a:r>
              <a:r>
                <a:rPr lang="ja-JP" sz="1100">
                  <a:solidFill>
                    <a:srgbClr val="000000"/>
                  </a:solidFill>
                  <a:latin typeface="Noto Sans JP"/>
                  <a:ea typeface="Noto Sans JP"/>
                  <a:cs typeface="Noto Sans JP"/>
                  <a:sym typeface="Noto Sans JP"/>
                </a:rPr>
                <a:t>社会保障費の増加、</a:t>
              </a:r>
              <a:endParaRPr sz="1300"/>
            </a:p>
            <a:p>
              <a:pPr indent="0" lvl="0" marL="0" marR="0" rtl="0" algn="ctr">
                <a:lnSpc>
                  <a:spcPct val="110000"/>
                </a:lnSpc>
                <a:spcBef>
                  <a:spcPts val="0"/>
                </a:spcBef>
                <a:spcAft>
                  <a:spcPts val="0"/>
                </a:spcAft>
                <a:buNone/>
              </a:pPr>
              <a:r>
                <a:rPr lang="ja-JP" sz="1100">
                  <a:solidFill>
                    <a:srgbClr val="000000"/>
                  </a:solidFill>
                  <a:latin typeface="Noto Sans JP"/>
                  <a:ea typeface="Noto Sans JP"/>
                  <a:cs typeface="Noto Sans JP"/>
                  <a:sym typeface="Noto Sans JP"/>
                </a:rPr>
                <a:t>働き手の減少）</a:t>
              </a:r>
              <a:endParaRPr sz="1300"/>
            </a:p>
          </p:txBody>
        </p:sp>
      </p:grpSp>
      <p:grpSp>
        <p:nvGrpSpPr>
          <p:cNvPr id="1008" name="Google Shape;1008;p31"/>
          <p:cNvGrpSpPr/>
          <p:nvPr/>
        </p:nvGrpSpPr>
        <p:grpSpPr>
          <a:xfrm>
            <a:off x="6087036" y="3875440"/>
            <a:ext cx="1982426" cy="1110346"/>
            <a:chOff x="1747258" y="1133884"/>
            <a:chExt cx="1982426" cy="1110346"/>
          </a:xfrm>
        </p:grpSpPr>
        <p:sp>
          <p:nvSpPr>
            <p:cNvPr id="1009" name="Google Shape;1009;p31"/>
            <p:cNvSpPr/>
            <p:nvPr/>
          </p:nvSpPr>
          <p:spPr>
            <a:xfrm>
              <a:off x="1747258" y="1133884"/>
              <a:ext cx="1982426" cy="1110346"/>
            </a:xfrm>
            <a:prstGeom prst="ellipse">
              <a:avLst/>
            </a:prstGeom>
            <a:solidFill>
              <a:srgbClr val="FFD7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010" name="Google Shape;1010;p31"/>
            <p:cNvSpPr txBox="1"/>
            <p:nvPr/>
          </p:nvSpPr>
          <p:spPr>
            <a:xfrm>
              <a:off x="1787662" y="1288518"/>
              <a:ext cx="1892700" cy="752700"/>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lang="ja-JP" sz="1800">
                  <a:solidFill>
                    <a:srgbClr val="000000"/>
                  </a:solidFill>
                  <a:latin typeface="Noto Sans JP"/>
                  <a:ea typeface="Noto Sans JP"/>
                  <a:cs typeface="Noto Sans JP"/>
                  <a:sym typeface="Noto Sans JP"/>
                </a:rPr>
                <a:t>雇用環境の変化</a:t>
              </a:r>
              <a:endParaRPr/>
            </a:p>
            <a:p>
              <a:pPr indent="0" lvl="0" marL="0" marR="0" rtl="0" algn="ctr">
                <a:lnSpc>
                  <a:spcPct val="110000"/>
                </a:lnSpc>
                <a:spcBef>
                  <a:spcPts val="0"/>
                </a:spcBef>
                <a:spcAft>
                  <a:spcPts val="0"/>
                </a:spcAft>
                <a:buNone/>
              </a:pPr>
              <a:r>
                <a:rPr lang="ja-JP" sz="1100">
                  <a:solidFill>
                    <a:srgbClr val="000000"/>
                  </a:solidFill>
                  <a:latin typeface="Noto Sans JP"/>
                  <a:ea typeface="Noto Sans JP"/>
                  <a:cs typeface="Noto Sans JP"/>
                  <a:sym typeface="Noto Sans JP"/>
                </a:rPr>
                <a:t>（非正規労働者の増加、</a:t>
              </a:r>
              <a:endParaRPr sz="1300"/>
            </a:p>
            <a:p>
              <a:pPr indent="0" lvl="0" marL="0" marR="0" rtl="0" algn="ctr">
                <a:lnSpc>
                  <a:spcPct val="110000"/>
                </a:lnSpc>
                <a:spcBef>
                  <a:spcPts val="0"/>
                </a:spcBef>
                <a:spcAft>
                  <a:spcPts val="0"/>
                </a:spcAft>
                <a:buNone/>
              </a:pPr>
              <a:r>
                <a:rPr lang="ja-JP" sz="1100">
                  <a:solidFill>
                    <a:srgbClr val="000000"/>
                  </a:solidFill>
                  <a:latin typeface="Noto Sans JP"/>
                  <a:ea typeface="Noto Sans JP"/>
                  <a:cs typeface="Noto Sans JP"/>
                  <a:sym typeface="Noto Sans JP"/>
                </a:rPr>
                <a:t>外国人労働者の受け入れ）</a:t>
              </a:r>
              <a:endParaRPr sz="1300"/>
            </a:p>
          </p:txBody>
        </p:sp>
      </p:grpSp>
      <p:sp>
        <p:nvSpPr>
          <p:cNvPr id="1011" name="Google Shape;1011;p3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9"/>
                                        </p:tgtEl>
                                        <p:attrNameLst>
                                          <p:attrName>style.visibility</p:attrName>
                                        </p:attrNameLst>
                                      </p:cBhvr>
                                      <p:to>
                                        <p:strVal val="visible"/>
                                      </p:to>
                                    </p:set>
                                    <p:animEffect filter="fade" transition="in">
                                      <p:cBhvr>
                                        <p:cTn dur="500"/>
                                        <p:tgtEl>
                                          <p:spTgt spid="9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9"/>
                                        </p:tgtEl>
                                        <p:attrNameLst>
                                          <p:attrName>style.visibility</p:attrName>
                                        </p:attrNameLst>
                                      </p:cBhvr>
                                      <p:to>
                                        <p:strVal val="visible"/>
                                      </p:to>
                                    </p:set>
                                    <p:animEffect filter="fade" transition="in">
                                      <p:cBhvr>
                                        <p:cTn dur="500"/>
                                        <p:tgtEl>
                                          <p:spTgt spid="9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3"/>
                                        </p:tgtEl>
                                        <p:attrNameLst>
                                          <p:attrName>style.visibility</p:attrName>
                                        </p:attrNameLst>
                                      </p:cBhvr>
                                      <p:to>
                                        <p:strVal val="visible"/>
                                      </p:to>
                                    </p:set>
                                    <p:animEffect filter="fade" transition="in">
                                      <p:cBhvr>
                                        <p:cTn dur="500"/>
                                        <p:tgtEl>
                                          <p:spTgt spid="9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500"/>
                                        <p:tgtEl>
                                          <p:spTgt spid="10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500"/>
                                        <p:tgtEl>
                                          <p:spTgt spid="10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7"/>
                                        </p:tgtEl>
                                        <p:attrNameLst>
                                          <p:attrName>style.visibility</p:attrName>
                                        </p:attrNameLst>
                                      </p:cBhvr>
                                      <p:to>
                                        <p:strVal val="visible"/>
                                      </p:to>
                                    </p:set>
                                    <p:animEffect filter="fade" transition="in">
                                      <p:cBhvr>
                                        <p:cTn dur="500"/>
                                        <p:tgtEl>
                                          <p:spTgt spid="9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8"/>
                                        </p:tgtEl>
                                        <p:attrNameLst>
                                          <p:attrName>style.visibility</p:attrName>
                                        </p:attrNameLst>
                                      </p:cBhvr>
                                      <p:to>
                                        <p:strVal val="visible"/>
                                      </p:to>
                                    </p:set>
                                    <p:animEffect filter="fade" transition="in">
                                      <p:cBhvr>
                                        <p:cTn dur="600"/>
                                        <p:tgtEl>
                                          <p:spTgt spid="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3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200">
                <a:solidFill>
                  <a:schemeClr val="dk1"/>
                </a:solidFill>
                <a:latin typeface="Noto Sans JP"/>
                <a:ea typeface="Noto Sans JP"/>
                <a:cs typeface="Noto Sans JP"/>
                <a:sym typeface="Noto Sans JP"/>
              </a:rPr>
              <a:t>国税庁ホームページの紹介</a:t>
            </a:r>
            <a:endParaRPr/>
          </a:p>
        </p:txBody>
      </p:sp>
      <p:sp>
        <p:nvSpPr>
          <p:cNvPr id="1017" name="Google Shape;1017;p3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018" name="Google Shape;1018;p32"/>
          <p:cNvSpPr txBox="1"/>
          <p:nvPr/>
        </p:nvSpPr>
        <p:spPr>
          <a:xfrm>
            <a:off x="190150" y="926450"/>
            <a:ext cx="8953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5BAD"/>
              </a:buClr>
              <a:buSzPts val="1700"/>
              <a:buFont typeface="Noto Sans JP"/>
              <a:buNone/>
            </a:pPr>
            <a:r>
              <a:rPr lang="ja-JP" sz="1600">
                <a:solidFill>
                  <a:srgbClr val="005BAD"/>
                </a:solidFill>
                <a:latin typeface="Noto Sans JP"/>
                <a:ea typeface="Noto Sans JP"/>
                <a:cs typeface="Noto Sans JP"/>
                <a:sym typeface="Noto Sans JP"/>
              </a:rPr>
              <a:t>税金について、もっと詳しく知りたい人は、国税庁ホームページの「税の学習コーナー」へ。</a:t>
            </a:r>
            <a:endParaRPr sz="1600"/>
          </a:p>
        </p:txBody>
      </p:sp>
      <p:pic>
        <p:nvPicPr>
          <p:cNvPr id="1019" name="Google Shape;1019;p32"/>
          <p:cNvPicPr preferRelativeResize="0"/>
          <p:nvPr/>
        </p:nvPicPr>
        <p:blipFill rotWithShape="1">
          <a:blip r:embed="rId3">
            <a:alphaModFix/>
          </a:blip>
          <a:srcRect b="0" l="0" r="0" t="0"/>
          <a:stretch/>
        </p:blipFill>
        <p:spPr>
          <a:xfrm>
            <a:off x="8261595" y="62531"/>
            <a:ext cx="606279" cy="602069"/>
          </a:xfrm>
          <a:prstGeom prst="rect">
            <a:avLst/>
          </a:prstGeom>
          <a:noFill/>
          <a:ln>
            <a:noFill/>
          </a:ln>
        </p:spPr>
      </p:pic>
      <p:grpSp>
        <p:nvGrpSpPr>
          <p:cNvPr id="1020" name="Google Shape;1020;p32"/>
          <p:cNvGrpSpPr/>
          <p:nvPr/>
        </p:nvGrpSpPr>
        <p:grpSpPr>
          <a:xfrm>
            <a:off x="408221" y="4787785"/>
            <a:ext cx="2006355" cy="1408734"/>
            <a:chOff x="276126" y="4999439"/>
            <a:chExt cx="2070467" cy="1453749"/>
          </a:xfrm>
        </p:grpSpPr>
        <p:pic>
          <p:nvPicPr>
            <p:cNvPr descr="コンピュータ が含まれている画像&#10;&#10;自動的に生成された説明" id="1021" name="Google Shape;1021;p32"/>
            <p:cNvPicPr preferRelativeResize="0"/>
            <p:nvPr/>
          </p:nvPicPr>
          <p:blipFill rotWithShape="1">
            <a:blip r:embed="rId4">
              <a:alphaModFix/>
            </a:blip>
            <a:srcRect b="0" l="0" r="0" t="0"/>
            <a:stretch/>
          </p:blipFill>
          <p:spPr>
            <a:xfrm>
              <a:off x="276126" y="4999439"/>
              <a:ext cx="2070467" cy="1453749"/>
            </a:xfrm>
            <a:prstGeom prst="rect">
              <a:avLst/>
            </a:prstGeom>
            <a:noFill/>
            <a:ln>
              <a:noFill/>
            </a:ln>
          </p:spPr>
        </p:pic>
        <p:pic>
          <p:nvPicPr>
            <p:cNvPr id="1022" name="Google Shape;1022;p32"/>
            <p:cNvPicPr preferRelativeResize="0"/>
            <p:nvPr/>
          </p:nvPicPr>
          <p:blipFill rotWithShape="1">
            <a:blip r:embed="rId5">
              <a:alphaModFix/>
            </a:blip>
            <a:srcRect b="0" l="0" r="0" t="0"/>
            <a:stretch/>
          </p:blipFill>
          <p:spPr>
            <a:xfrm>
              <a:off x="1217079" y="5450114"/>
              <a:ext cx="548824" cy="413743"/>
            </a:xfrm>
            <a:prstGeom prst="rect">
              <a:avLst/>
            </a:prstGeom>
            <a:noFill/>
            <a:ln>
              <a:noFill/>
            </a:ln>
          </p:spPr>
        </p:pic>
      </p:grpSp>
      <p:grpSp>
        <p:nvGrpSpPr>
          <p:cNvPr id="1023" name="Google Shape;1023;p32"/>
          <p:cNvGrpSpPr/>
          <p:nvPr/>
        </p:nvGrpSpPr>
        <p:grpSpPr>
          <a:xfrm>
            <a:off x="1332596" y="1492804"/>
            <a:ext cx="7408277" cy="4473133"/>
            <a:chOff x="1222872" y="1553378"/>
            <a:chExt cx="7645002" cy="4616068"/>
          </a:xfrm>
        </p:grpSpPr>
        <p:sp>
          <p:nvSpPr>
            <p:cNvPr id="1024" name="Google Shape;1024;p32"/>
            <p:cNvSpPr/>
            <p:nvPr/>
          </p:nvSpPr>
          <p:spPr>
            <a:xfrm>
              <a:off x="1222872" y="1553378"/>
              <a:ext cx="1575412" cy="4616068"/>
            </a:xfrm>
            <a:custGeom>
              <a:rect b="b" l="l" r="r" t="t"/>
              <a:pathLst>
                <a:path extrusionOk="0" h="4616068" w="1575412">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pic>
          <p:nvPicPr>
            <p:cNvPr id="1025" name="Google Shape;1025;p32"/>
            <p:cNvPicPr preferRelativeResize="0"/>
            <p:nvPr/>
          </p:nvPicPr>
          <p:blipFill rotWithShape="1">
            <a:blip r:embed="rId5">
              <a:alphaModFix/>
            </a:blip>
            <a:srcRect b="0" l="0" r="0" t="0"/>
            <a:stretch/>
          </p:blipFill>
          <p:spPr>
            <a:xfrm>
              <a:off x="2787267" y="1572532"/>
              <a:ext cx="6080607" cy="4584012"/>
            </a:xfrm>
            <a:prstGeom prst="rect">
              <a:avLst/>
            </a:prstGeom>
            <a:noFill/>
            <a:ln cap="flat" cmpd="sng" w="28575">
              <a:solidFill>
                <a:schemeClr val="dk1"/>
              </a:solidFill>
              <a:prstDash val="solid"/>
              <a:round/>
              <a:headEnd len="sm" w="sm" type="none"/>
              <a:tailEnd len="sm" w="sm" type="none"/>
            </a:ln>
          </p:spPr>
        </p:pic>
      </p:grpSp>
      <p:grpSp>
        <p:nvGrpSpPr>
          <p:cNvPr id="1026" name="Google Shape;1026;p32"/>
          <p:cNvGrpSpPr/>
          <p:nvPr/>
        </p:nvGrpSpPr>
        <p:grpSpPr>
          <a:xfrm>
            <a:off x="287921" y="6410880"/>
            <a:ext cx="8532000" cy="374400"/>
            <a:chOff x="322211" y="6410880"/>
            <a:chExt cx="8532000" cy="374400"/>
          </a:xfrm>
        </p:grpSpPr>
        <p:sp>
          <p:nvSpPr>
            <p:cNvPr id="1027" name="Google Shape;1027;p32"/>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028" name="Google Shape;1028;p32"/>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1029" name="Google Shape;1029;p32"/>
          <p:cNvSpPr txBox="1"/>
          <p:nvPr/>
        </p:nvSpPr>
        <p:spPr>
          <a:xfrm>
            <a:off x="827561" y="6473251"/>
            <a:ext cx="711339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税の学習コーナー </a:t>
            </a:r>
            <a:r>
              <a:rPr b="1" lang="ja-JP" sz="1100">
                <a:solidFill>
                  <a:schemeClr val="dk1"/>
                </a:solidFill>
                <a:latin typeface="Noto Sans JP"/>
                <a:ea typeface="Noto Sans JP"/>
                <a:cs typeface="Noto Sans JP"/>
                <a:sym typeface="Noto Sans JP"/>
              </a:rPr>
              <a:t> </a:t>
            </a:r>
            <a:r>
              <a:rPr lang="ja-JP" sz="1100" u="sng">
                <a:solidFill>
                  <a:schemeClr val="dk1"/>
                </a:solidFill>
                <a:latin typeface="Arial"/>
                <a:ea typeface="Arial"/>
                <a:cs typeface="Arial"/>
                <a:sym typeface="Arial"/>
                <a:hlinkClick r:id="rId6">
                  <a:extLst>
                    <a:ext uri="{A12FA001-AC4F-418D-AE19-62706E023703}">
                      <ahyp:hlinkClr val="tx"/>
                    </a:ext>
                  </a:extLst>
                </a:hlinkClick>
              </a:rPr>
              <a:t>https://www.nta.go.jp/taxes/kids/index.htm</a:t>
            </a:r>
            <a:endParaRPr sz="1100">
              <a:solidFill>
                <a:schemeClr val="dk1"/>
              </a:solidFill>
              <a:latin typeface="Arial"/>
              <a:ea typeface="Arial"/>
              <a:cs typeface="Arial"/>
              <a:sym typeface="Arial"/>
            </a:endParaRPr>
          </a:p>
        </p:txBody>
      </p:sp>
      <p:grpSp>
        <p:nvGrpSpPr>
          <p:cNvPr id="1030" name="Google Shape;1030;p32"/>
          <p:cNvGrpSpPr/>
          <p:nvPr/>
        </p:nvGrpSpPr>
        <p:grpSpPr>
          <a:xfrm>
            <a:off x="-29058" y="6108950"/>
            <a:ext cx="832642" cy="749313"/>
            <a:chOff x="-35154" y="5996310"/>
            <a:chExt cx="945432" cy="850815"/>
          </a:xfrm>
        </p:grpSpPr>
        <p:sp>
          <p:nvSpPr>
            <p:cNvPr id="1031" name="Google Shape;1031;p3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2" name="Google Shape;1032;p3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3" name="Google Shape;1033;p32"/>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600"/>
                                        <p:tgtEl>
                                          <p:spTgt spid="1018"/>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par>
                                <p:cTn fill="hold" nodeType="with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1750"/>
                                        <p:tgtEl>
                                          <p:spTgt spid="10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0"/>
          <p:cNvPicPr preferRelativeResize="0"/>
          <p:nvPr/>
        </p:nvPicPr>
        <p:blipFill rotWithShape="1">
          <a:blip r:embed="rId3">
            <a:alphaModFix/>
          </a:blip>
          <a:srcRect b="0" l="0" r="0" t="0"/>
          <a:stretch/>
        </p:blipFill>
        <p:spPr>
          <a:xfrm>
            <a:off x="562755" y="773687"/>
            <a:ext cx="1216876" cy="1451389"/>
          </a:xfrm>
          <a:prstGeom prst="rect">
            <a:avLst/>
          </a:prstGeom>
          <a:noFill/>
          <a:ln>
            <a:noFill/>
          </a:ln>
        </p:spPr>
      </p:pic>
      <p:graphicFrame>
        <p:nvGraphicFramePr>
          <p:cNvPr id="123" name="Google Shape;123;p10"/>
          <p:cNvGraphicFramePr/>
          <p:nvPr/>
        </p:nvGraphicFramePr>
        <p:xfrm>
          <a:off x="322211" y="1088711"/>
          <a:ext cx="3000000" cy="3000000"/>
        </p:xfrm>
        <a:graphic>
          <a:graphicData uri="http://schemas.openxmlformats.org/drawingml/2006/table">
            <a:tbl>
              <a:tblPr bandRow="1" firstRow="1">
                <a:noFill/>
                <a:tableStyleId>{DA874CB9-B2D5-43F0-A059-638B23DC6205}</a:tableStyleId>
              </a:tblPr>
              <a:tblGrid>
                <a:gridCol w="1660425"/>
                <a:gridCol w="3418675"/>
                <a:gridCol w="3418675"/>
              </a:tblGrid>
              <a:tr h="1051175">
                <a:tc>
                  <a:txBody>
                    <a:bodyPr/>
                    <a:lstStyle/>
                    <a:p>
                      <a:pPr indent="0" lvl="0" marL="0" marR="0" rtl="0" algn="ctr">
                        <a:spcBef>
                          <a:spcPts val="0"/>
                        </a:spcBef>
                        <a:spcAft>
                          <a:spcPts val="0"/>
                        </a:spcAft>
                        <a:buNone/>
                      </a:pPr>
                      <a:r>
                        <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19050">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3F3F3F"/>
                      </a:solidFill>
                      <a:prstDash val="solid"/>
                      <a:round/>
                      <a:headEnd len="sm" w="sm" type="none"/>
                      <a:tailEnd len="sm" w="sm" type="none"/>
                    </a:lnB>
                  </a:tcPr>
                </a:tc>
                <a:tc>
                  <a:txBody>
                    <a:bodyPr/>
                    <a:lstStyle/>
                    <a:p>
                      <a:pPr indent="0" lvl="0" marL="0" marR="0" rtl="0" algn="ctr">
                        <a:lnSpc>
                          <a:spcPct val="125000"/>
                        </a:lnSpc>
                        <a:spcBef>
                          <a:spcPts val="0"/>
                        </a:spcBef>
                        <a:spcAft>
                          <a:spcPts val="0"/>
                        </a:spcAft>
                        <a:buNone/>
                      </a:pPr>
                      <a:r>
                        <a:t/>
                      </a:r>
                      <a:endParaRPr b="0" sz="1400" u="none" cap="none" strike="noStrike">
                        <a:solidFill>
                          <a:srgbClr val="FFB64B"/>
                        </a:solidFill>
                      </a:endParaRPr>
                    </a:p>
                  </a:txBody>
                  <a:tcPr marT="72000" marB="72000" marR="108000" marL="108000" anchor="ctr">
                    <a:lnL cap="flat" cmpd="sng" w="19050">
                      <a:solidFill>
                        <a:srgbClr val="3F3F3F"/>
                      </a:solidFill>
                      <a:prstDash val="solid"/>
                      <a:round/>
                      <a:headEnd len="sm" w="sm" type="none"/>
                      <a:tailEnd len="sm" w="sm" type="none"/>
                    </a:lnL>
                    <a:lnR cap="flat" cmpd="sng" w="1270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FFB64B"/>
                    </a:solidFill>
                  </a:tcPr>
                </a:tc>
                <a:tc>
                  <a:txBody>
                    <a:bodyPr/>
                    <a:lstStyle/>
                    <a:p>
                      <a:pPr indent="0" lvl="0" marL="0" marR="0" rtl="0" algn="ctr">
                        <a:lnSpc>
                          <a:spcPct val="125000"/>
                        </a:lnSpc>
                        <a:spcBef>
                          <a:spcPts val="0"/>
                        </a:spcBef>
                        <a:spcAft>
                          <a:spcPts val="0"/>
                        </a:spcAft>
                        <a:buNone/>
                      </a:pPr>
                      <a:r>
                        <a:t/>
                      </a:r>
                      <a:endParaRPr b="0" sz="1400" u="none" cap="none" strike="noStrike">
                        <a:solidFill>
                          <a:schemeClr val="dk1"/>
                        </a:solidFill>
                        <a:latin typeface="Arial"/>
                        <a:ea typeface="Arial"/>
                        <a:cs typeface="Arial"/>
                        <a:sym typeface="Arial"/>
                      </a:endParaRPr>
                    </a:p>
                  </a:txBody>
                  <a:tcPr marT="72000" marB="72000" marR="108000" marL="108000" anchor="ctr">
                    <a:lnL cap="flat" cmpd="sng" w="12700">
                      <a:solidFill>
                        <a:srgbClr val="3F3F3F"/>
                      </a:solidFill>
                      <a:prstDash val="solid"/>
                      <a:round/>
                      <a:headEnd len="sm" w="sm" type="none"/>
                      <a:tailEnd len="sm" w="sm" type="none"/>
                    </a:lnL>
                    <a:lnR cap="flat" cmpd="sng" w="19050">
                      <a:solidFill>
                        <a:srgbClr val="3F3F3F"/>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chemeClr val="dk1"/>
                      </a:solidFill>
                      <a:prstDash val="solid"/>
                      <a:round/>
                      <a:headEnd len="sm" w="sm" type="none"/>
                      <a:tailEnd len="sm" w="sm" type="none"/>
                    </a:lnB>
                    <a:solidFill>
                      <a:srgbClr val="3D935A"/>
                    </a:solidFill>
                  </a:tcPr>
                </a:tc>
              </a:tr>
              <a:tr h="8755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国　　　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905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F6EA94"/>
                    </a:solidFill>
                  </a:tcPr>
                </a:tc>
                <a:tc>
                  <a:txBody>
                    <a:bodyPr/>
                    <a:lstStyle/>
                    <a:p>
                      <a:pPr indent="0" lvl="0" marL="0" marR="0" rtl="0" algn="ctr">
                        <a:spcBef>
                          <a:spcPts val="0"/>
                        </a:spcBef>
                        <a:spcAft>
                          <a:spcPts val="0"/>
                        </a:spcAft>
                        <a:buNone/>
                      </a:pPr>
                      <a:r>
                        <a:rPr lang="ja-JP" sz="1800" u="none" cap="none" strike="noStrike">
                          <a:solidFill>
                            <a:srgbClr val="E38013"/>
                          </a:solidFill>
                          <a:latin typeface="Arial"/>
                          <a:ea typeface="Arial"/>
                          <a:cs typeface="Arial"/>
                          <a:sym typeface="Arial"/>
                        </a:rPr>
                        <a:t>所得税・法人税・相続税・</a:t>
                      </a:r>
                      <a:endParaRPr sz="1800" u="none" cap="none" strike="noStrike">
                        <a:solidFill>
                          <a:srgbClr val="E38013"/>
                        </a:solidFill>
                        <a:latin typeface="Arial"/>
                        <a:ea typeface="Arial"/>
                        <a:cs typeface="Arial"/>
                        <a:sym typeface="Arial"/>
                      </a:endParaRPr>
                    </a:p>
                    <a:p>
                      <a:pPr indent="0" lvl="0" marL="0" marR="0" rtl="0" algn="ctr">
                        <a:spcBef>
                          <a:spcPts val="0"/>
                        </a:spcBef>
                        <a:spcAft>
                          <a:spcPts val="0"/>
                        </a:spcAft>
                        <a:buNone/>
                      </a:pPr>
                      <a:r>
                        <a:rPr lang="ja-JP" sz="1800" u="none" cap="none" strike="noStrike">
                          <a:solidFill>
                            <a:srgbClr val="E38013"/>
                          </a:solidFill>
                          <a:latin typeface="Arial"/>
                          <a:ea typeface="Arial"/>
                          <a:cs typeface="Arial"/>
                          <a:sym typeface="Arial"/>
                        </a:rPr>
                        <a:t>贈与税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800" u="none" cap="none" strike="noStrike">
                          <a:solidFill>
                            <a:srgbClr val="3D935A"/>
                          </a:solidFill>
                          <a:latin typeface="Arial"/>
                          <a:ea typeface="Arial"/>
                          <a:cs typeface="Arial"/>
                          <a:sym typeface="Arial"/>
                        </a:rPr>
                        <a:t>消費税・酒税・たばこ税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p>
                    <a:p>
                      <a:pPr indent="0" lvl="0" marL="0" marR="0" rtl="0" algn="ctr">
                        <a:spcBef>
                          <a:spcPts val="0"/>
                        </a:spcBef>
                        <a:spcAft>
                          <a:spcPts val="0"/>
                        </a:spcAft>
                        <a:buNone/>
                      </a:pPr>
                      <a:r>
                        <a:rPr b="0" lang="ja-JP" sz="1500" u="none" cap="none" strike="noStrike"/>
                        <a:t>（道府県税）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2700">
                      <a:solidFill>
                        <a:srgbClr val="3F3F3F"/>
                      </a:solidFill>
                      <a:prstDash val="solid"/>
                      <a:round/>
                      <a:headEnd len="sm" w="sm" type="none"/>
                      <a:tailEnd len="sm" w="sm" type="none"/>
                    </a:lnB>
                    <a:solidFill>
                      <a:srgbClr val="9ADFF8"/>
                    </a:solidFill>
                  </a:tcPr>
                </a:tc>
                <a:tc>
                  <a:txBody>
                    <a:bodyPr/>
                    <a:lstStyle/>
                    <a:p>
                      <a:pPr indent="0" lvl="0" marL="0" marR="0" rtl="0" algn="ctr">
                        <a:spcBef>
                          <a:spcPts val="0"/>
                        </a:spcBef>
                        <a:spcAft>
                          <a:spcPts val="0"/>
                        </a:spcAft>
                        <a:buNone/>
                      </a:pPr>
                      <a:r>
                        <a:rPr lang="ja-JP" sz="1800" u="none" cap="none" strike="noStrike">
                          <a:solidFill>
                            <a:srgbClr val="E38013"/>
                          </a:solidFill>
                          <a:latin typeface="Arial"/>
                          <a:ea typeface="Arial"/>
                          <a:cs typeface="Arial"/>
                          <a:sym typeface="Arial"/>
                        </a:rPr>
                        <a:t>道府県民税・事業税・</a:t>
                      </a:r>
                      <a:endParaRPr/>
                    </a:p>
                    <a:p>
                      <a:pPr indent="0" lvl="0" marL="0" marR="0" rtl="0" algn="ctr">
                        <a:spcBef>
                          <a:spcPts val="0"/>
                        </a:spcBef>
                        <a:spcAft>
                          <a:spcPts val="0"/>
                        </a:spcAft>
                        <a:buNone/>
                      </a:pPr>
                      <a:r>
                        <a:rPr lang="ja-JP" sz="1800" u="none" cap="none" strike="noStrike">
                          <a:solidFill>
                            <a:srgbClr val="E38013"/>
                          </a:solidFill>
                          <a:latin typeface="Arial"/>
                          <a:ea typeface="Arial"/>
                          <a:cs typeface="Arial"/>
                          <a:sym typeface="Arial"/>
                        </a:rPr>
                        <a:t>自動車税（種別割）</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ja-JP" sz="1800" u="none" cap="none" strike="noStrike">
                          <a:solidFill>
                            <a:srgbClr val="3D935A"/>
                          </a:solidFill>
                          <a:latin typeface="Arial"/>
                          <a:ea typeface="Arial"/>
                          <a:cs typeface="Arial"/>
                          <a:sym typeface="Arial"/>
                        </a:rPr>
                        <a:t>地方消費税・道府県たばこ税・</a:t>
                      </a:r>
                      <a:endParaRPr/>
                    </a:p>
                    <a:p>
                      <a:pPr indent="0" lvl="0" marL="0" marR="0" rtl="0" algn="ctr">
                        <a:spcBef>
                          <a:spcPts val="0"/>
                        </a:spcBef>
                        <a:spcAft>
                          <a:spcPts val="0"/>
                        </a:spcAft>
                        <a:buNone/>
                      </a:pPr>
                      <a:r>
                        <a:rPr lang="ja-JP" sz="1800" u="none" cap="none" strike="noStrike">
                          <a:solidFill>
                            <a:srgbClr val="3D935A"/>
                          </a:solidFill>
                          <a:latin typeface="Arial"/>
                          <a:ea typeface="Arial"/>
                          <a:cs typeface="Arial"/>
                          <a:sym typeface="Arial"/>
                        </a:rPr>
                        <a:t>ゴルフ場利用税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75525">
                <a:tc>
                  <a:txBody>
                    <a:bodyPr/>
                    <a:lstStyle/>
                    <a:p>
                      <a:pPr indent="0" lvl="0" marL="0" marR="0" rtl="0" algn="ctr">
                        <a:spcBef>
                          <a:spcPts val="0"/>
                        </a:spcBef>
                        <a:spcAft>
                          <a:spcPts val="0"/>
                        </a:spcAft>
                        <a:buNone/>
                      </a:pPr>
                      <a:r>
                        <a:rPr b="1" lang="ja-JP" sz="1800" u="none" cap="none" strike="noStrike">
                          <a:latin typeface="Noto Sans JP"/>
                          <a:ea typeface="Noto Sans JP"/>
                          <a:cs typeface="Noto Sans JP"/>
                          <a:sym typeface="Noto Sans JP"/>
                        </a:rPr>
                        <a:t>地方税</a:t>
                      </a:r>
                      <a:endParaRPr b="1" sz="1800" u="none" cap="none" strike="noStrike"/>
                    </a:p>
                    <a:p>
                      <a:pPr indent="0" lvl="0" marL="0" marR="0" rtl="0" algn="ctr">
                        <a:spcBef>
                          <a:spcPts val="0"/>
                        </a:spcBef>
                        <a:spcAft>
                          <a:spcPts val="0"/>
                        </a:spcAft>
                        <a:buNone/>
                      </a:pPr>
                      <a:r>
                        <a:rPr b="0" i="0" lang="ja-JP" sz="1500" u="none" cap="none" strike="noStrike"/>
                        <a:t>（市町村税）</a:t>
                      </a:r>
                      <a:endParaRPr/>
                    </a:p>
                  </a:txBody>
                  <a:tcPr marT="45725" marB="45725" marR="91450" marL="91450" anchor="ctr">
                    <a:lnL cap="flat" cmpd="sng" w="19050">
                      <a:solidFill>
                        <a:srgbClr val="3F3F3F"/>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3F3F3F"/>
                      </a:solidFill>
                      <a:prstDash val="solid"/>
                      <a:round/>
                      <a:headEnd len="sm" w="sm" type="none"/>
                      <a:tailEnd len="sm" w="sm" type="none"/>
                    </a:lnT>
                    <a:lnB cap="flat" cmpd="sng" w="19050">
                      <a:solidFill>
                        <a:srgbClr val="3F3F3F"/>
                      </a:solidFill>
                      <a:prstDash val="solid"/>
                      <a:round/>
                      <a:headEnd len="sm" w="sm" type="none"/>
                      <a:tailEnd len="sm" w="sm" type="none"/>
                    </a:lnB>
                    <a:solidFill>
                      <a:srgbClr val="BFBFF3"/>
                    </a:solidFill>
                  </a:tcPr>
                </a:tc>
                <a:tc>
                  <a:txBody>
                    <a:bodyPr/>
                    <a:lstStyle/>
                    <a:p>
                      <a:pPr indent="0" lvl="0" marL="0" marR="0" rtl="0" algn="ctr">
                        <a:spcBef>
                          <a:spcPts val="0"/>
                        </a:spcBef>
                        <a:spcAft>
                          <a:spcPts val="0"/>
                        </a:spcAft>
                        <a:buNone/>
                      </a:pPr>
                      <a:r>
                        <a:rPr lang="ja-JP" sz="1800" u="none" cap="none" strike="noStrike">
                          <a:solidFill>
                            <a:srgbClr val="E38013"/>
                          </a:solidFill>
                          <a:latin typeface="Arial"/>
                          <a:ea typeface="Arial"/>
                          <a:cs typeface="Arial"/>
                          <a:sym typeface="Arial"/>
                        </a:rPr>
                        <a:t>市町村民税・固定資産税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3D935A"/>
                        </a:buClr>
                        <a:buSzPts val="1800"/>
                        <a:buFont typeface="Arial"/>
                        <a:buNone/>
                      </a:pPr>
                      <a:r>
                        <a:rPr lang="ja-JP" sz="1800" u="none" cap="none" strike="noStrike">
                          <a:solidFill>
                            <a:srgbClr val="3D935A"/>
                          </a:solidFill>
                          <a:latin typeface="Arial"/>
                          <a:ea typeface="Arial"/>
                          <a:cs typeface="Arial"/>
                          <a:sym typeface="Arial"/>
                        </a:rPr>
                        <a:t>市町村たばこ税・入湯税</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cxnSp>
        <p:nvCxnSpPr>
          <p:cNvPr id="124" name="Google Shape;124;p10">
            <a:hlinkClick action="ppaction://hlinkshowjump?jump=previousslide"/>
          </p:cNvPr>
          <p:cNvCxnSpPr/>
          <p:nvPr/>
        </p:nvCxnSpPr>
        <p:spPr>
          <a:xfrm>
            <a:off x="8458200" y="228600"/>
            <a:ext cx="228600" cy="0"/>
          </a:xfrm>
          <a:prstGeom prst="straightConnector1">
            <a:avLst/>
          </a:prstGeom>
          <a:noFill/>
          <a:ln cap="flat" cmpd="sng" w="50800">
            <a:solidFill>
              <a:srgbClr val="FFFFFF"/>
            </a:solidFill>
            <a:prstDash val="solid"/>
            <a:round/>
            <a:headEnd len="med" w="med" type="triangle"/>
            <a:tailEnd len="med" w="med" type="none"/>
          </a:ln>
        </p:spPr>
      </p:cxnSp>
      <p:cxnSp>
        <p:nvCxnSpPr>
          <p:cNvPr id="125" name="Google Shape;125;p10">
            <a:hlinkClick action="ppaction://hlinkshowjump?jump=nextslide"/>
          </p:cNvPr>
          <p:cNvCxnSpPr/>
          <p:nvPr/>
        </p:nvCxnSpPr>
        <p:spPr>
          <a:xfrm>
            <a:off x="8763000" y="228600"/>
            <a:ext cx="228600" cy="0"/>
          </a:xfrm>
          <a:prstGeom prst="straightConnector1">
            <a:avLst/>
          </a:prstGeom>
          <a:noFill/>
          <a:ln cap="flat" cmpd="sng" w="50800">
            <a:solidFill>
              <a:srgbClr val="FFFFFF"/>
            </a:solidFill>
            <a:prstDash val="solid"/>
            <a:round/>
            <a:headEnd len="sm" w="sm" type="none"/>
            <a:tailEnd len="med" w="med" type="triangle"/>
          </a:ln>
        </p:spPr>
      </p:cxnSp>
      <p:sp>
        <p:nvSpPr>
          <p:cNvPr id="126" name="Google Shape;126;p10"/>
          <p:cNvSpPr/>
          <p:nvPr/>
        </p:nvSpPr>
        <p:spPr>
          <a:xfrm>
            <a:off x="181325" y="4924700"/>
            <a:ext cx="8962800" cy="1182600"/>
          </a:xfrm>
          <a:prstGeom prst="rect">
            <a:avLst/>
          </a:prstGeom>
          <a:noFill/>
          <a:ln>
            <a:noFill/>
          </a:ln>
        </p:spPr>
        <p:txBody>
          <a:bodyPr anchorCtr="0" anchor="t" bIns="45700" lIns="91425" spcFirstLastPara="1" rIns="91425" wrap="square" tIns="45700">
            <a:noAutofit/>
          </a:bodyPr>
          <a:lstStyle/>
          <a:p>
            <a:pPr indent="-21600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Noto Sans JP"/>
                <a:ea typeface="Noto Sans JP"/>
                <a:cs typeface="Noto Sans JP"/>
                <a:sym typeface="Noto Sans JP"/>
              </a:rPr>
              <a:t>国に納める税金を「</a:t>
            </a:r>
            <a:r>
              <a:rPr lang="ja-JP" sz="1300">
                <a:solidFill>
                  <a:srgbClr val="005BAD"/>
                </a:solidFill>
                <a:latin typeface="Noto Sans JP"/>
                <a:ea typeface="Noto Sans JP"/>
                <a:cs typeface="Noto Sans JP"/>
                <a:sym typeface="Noto Sans JP"/>
              </a:rPr>
              <a:t>国税</a:t>
            </a:r>
            <a:r>
              <a:rPr lang="ja-JP" sz="1300">
                <a:solidFill>
                  <a:schemeClr val="dk1"/>
                </a:solidFill>
                <a:latin typeface="Noto Sans JP"/>
                <a:ea typeface="Noto Sans JP"/>
                <a:cs typeface="Noto Sans JP"/>
                <a:sym typeface="Noto Sans JP"/>
              </a:rPr>
              <a:t>」、地方公共団体に納める税金を「</a:t>
            </a:r>
            <a:r>
              <a:rPr lang="ja-JP" sz="1300">
                <a:solidFill>
                  <a:srgbClr val="005BAD"/>
                </a:solidFill>
                <a:latin typeface="Noto Sans JP"/>
                <a:ea typeface="Noto Sans JP"/>
                <a:cs typeface="Noto Sans JP"/>
                <a:sym typeface="Noto Sans JP"/>
              </a:rPr>
              <a:t>地方税</a:t>
            </a:r>
            <a:r>
              <a:rPr lang="ja-JP" sz="1300">
                <a:solidFill>
                  <a:schemeClr val="dk1"/>
                </a:solidFill>
                <a:latin typeface="Noto Sans JP"/>
                <a:ea typeface="Noto Sans JP"/>
                <a:cs typeface="Noto Sans JP"/>
                <a:sym typeface="Noto Sans JP"/>
              </a:rPr>
              <a:t>」といい、地方税はさらに</a:t>
            </a:r>
            <a:endParaRPr sz="1300">
              <a:solidFill>
                <a:schemeClr val="dk1"/>
              </a:solidFill>
              <a:latin typeface="Noto Sans JP"/>
              <a:ea typeface="Noto Sans JP"/>
              <a:cs typeface="Noto Sans JP"/>
              <a:sym typeface="Noto Sans JP"/>
            </a:endParaRPr>
          </a:p>
          <a:p>
            <a:pPr indent="196850" lvl="0" marL="68263" marR="0" rtl="0" algn="l">
              <a:lnSpc>
                <a:spcPct val="140000"/>
              </a:lnSpc>
              <a:spcBef>
                <a:spcPts val="0"/>
              </a:spcBef>
              <a:spcAft>
                <a:spcPts val="0"/>
              </a:spcAft>
              <a:buNone/>
            </a:pPr>
            <a:r>
              <a:rPr lang="ja-JP" sz="1300">
                <a:solidFill>
                  <a:schemeClr val="dk1"/>
                </a:solidFill>
                <a:latin typeface="Noto Sans JP"/>
                <a:ea typeface="Noto Sans JP"/>
                <a:cs typeface="Noto Sans JP"/>
                <a:sym typeface="Noto Sans JP"/>
              </a:rPr>
              <a:t>「</a:t>
            </a:r>
            <a:r>
              <a:rPr lang="ja-JP" sz="1300">
                <a:solidFill>
                  <a:srgbClr val="0070C0"/>
                </a:solidFill>
                <a:latin typeface="Noto Sans JP"/>
                <a:ea typeface="Noto Sans JP"/>
                <a:cs typeface="Noto Sans JP"/>
                <a:sym typeface="Noto Sans JP"/>
              </a:rPr>
              <a:t>道府県税</a:t>
            </a:r>
            <a:r>
              <a:rPr lang="ja-JP" sz="1300">
                <a:solidFill>
                  <a:schemeClr val="dk1"/>
                </a:solidFill>
                <a:latin typeface="Noto Sans JP"/>
                <a:ea typeface="Noto Sans JP"/>
                <a:cs typeface="Noto Sans JP"/>
                <a:sym typeface="Noto Sans JP"/>
              </a:rPr>
              <a:t>」と「</a:t>
            </a:r>
            <a:r>
              <a:rPr lang="ja-JP" sz="1300">
                <a:solidFill>
                  <a:srgbClr val="005BAD"/>
                </a:solidFill>
                <a:latin typeface="Noto Sans JP"/>
                <a:ea typeface="Noto Sans JP"/>
                <a:cs typeface="Noto Sans JP"/>
                <a:sym typeface="Noto Sans JP"/>
              </a:rPr>
              <a:t>市町村税</a:t>
            </a:r>
            <a:r>
              <a:rPr lang="ja-JP" sz="1300">
                <a:solidFill>
                  <a:schemeClr val="dk1"/>
                </a:solidFill>
                <a:latin typeface="Noto Sans JP"/>
                <a:ea typeface="Noto Sans JP"/>
                <a:cs typeface="Noto Sans JP"/>
                <a:sym typeface="Noto Sans JP"/>
              </a:rPr>
              <a:t>」に分けられます。</a:t>
            </a:r>
            <a:endParaRPr sz="1300">
              <a:solidFill>
                <a:srgbClr val="7030A0"/>
              </a:solidFill>
              <a:latin typeface="Noto Sans JP"/>
              <a:ea typeface="Noto Sans JP"/>
              <a:cs typeface="Noto Sans JP"/>
              <a:sym typeface="Noto Sans JP"/>
            </a:endParaRPr>
          </a:p>
          <a:p>
            <a:pPr indent="-216000" lvl="0" marL="285750" marR="0" rtl="0" algn="l">
              <a:lnSpc>
                <a:spcPct val="140000"/>
              </a:lnSpc>
              <a:spcBef>
                <a:spcPts val="0"/>
              </a:spcBef>
              <a:spcAft>
                <a:spcPts val="0"/>
              </a:spcAft>
              <a:buClr>
                <a:srgbClr val="005BAD"/>
              </a:buClr>
              <a:buSzPts val="1300"/>
              <a:buFont typeface="Noto Sans Symbols"/>
              <a:buChar char="●"/>
            </a:pPr>
            <a:r>
              <a:rPr lang="ja-JP" sz="1300">
                <a:solidFill>
                  <a:schemeClr val="dk1"/>
                </a:solidFill>
                <a:latin typeface="Noto Sans JP"/>
                <a:ea typeface="Noto Sans JP"/>
                <a:cs typeface="Noto Sans JP"/>
                <a:sym typeface="Noto Sans JP"/>
              </a:rPr>
              <a:t>税金を納める人と負担する人が同じ税金を「</a:t>
            </a:r>
            <a:r>
              <a:rPr lang="ja-JP" sz="1300">
                <a:solidFill>
                  <a:srgbClr val="005BAD"/>
                </a:solidFill>
                <a:latin typeface="Noto Sans JP"/>
                <a:ea typeface="Noto Sans JP"/>
                <a:cs typeface="Noto Sans JP"/>
                <a:sym typeface="Noto Sans JP"/>
              </a:rPr>
              <a:t>直接税</a:t>
            </a:r>
            <a:r>
              <a:rPr lang="ja-JP" sz="1300">
                <a:solidFill>
                  <a:schemeClr val="dk1"/>
                </a:solidFill>
                <a:latin typeface="Noto Sans JP"/>
                <a:ea typeface="Noto Sans JP"/>
                <a:cs typeface="Noto Sans JP"/>
                <a:sym typeface="Noto Sans JP"/>
              </a:rPr>
              <a:t>」といい、税金を納める人と負担する人が異なる税金を</a:t>
            </a:r>
            <a:endParaRPr sz="1300">
              <a:solidFill>
                <a:schemeClr val="dk1"/>
              </a:solidFill>
              <a:latin typeface="Noto Sans JP"/>
              <a:ea typeface="Noto Sans JP"/>
              <a:cs typeface="Noto Sans JP"/>
              <a:sym typeface="Noto Sans JP"/>
            </a:endParaRPr>
          </a:p>
          <a:p>
            <a:pPr indent="196850" lvl="0" marL="68263" marR="0" rtl="0" algn="l">
              <a:lnSpc>
                <a:spcPct val="140000"/>
              </a:lnSpc>
              <a:spcBef>
                <a:spcPts val="0"/>
              </a:spcBef>
              <a:spcAft>
                <a:spcPts val="0"/>
              </a:spcAft>
              <a:buNone/>
            </a:pPr>
            <a:r>
              <a:rPr lang="ja-JP" sz="1300">
                <a:solidFill>
                  <a:schemeClr val="dk1"/>
                </a:solidFill>
                <a:latin typeface="Noto Sans JP"/>
                <a:ea typeface="Noto Sans JP"/>
                <a:cs typeface="Noto Sans JP"/>
                <a:sym typeface="Noto Sans JP"/>
              </a:rPr>
              <a:t>「</a:t>
            </a:r>
            <a:r>
              <a:rPr lang="ja-JP" sz="1300">
                <a:solidFill>
                  <a:srgbClr val="005BAD"/>
                </a:solidFill>
                <a:latin typeface="Noto Sans JP"/>
                <a:ea typeface="Noto Sans JP"/>
                <a:cs typeface="Noto Sans JP"/>
                <a:sym typeface="Noto Sans JP"/>
              </a:rPr>
              <a:t>間接税</a:t>
            </a:r>
            <a:r>
              <a:rPr lang="ja-JP" sz="1300">
                <a:solidFill>
                  <a:schemeClr val="dk1"/>
                </a:solidFill>
                <a:latin typeface="Noto Sans JP"/>
                <a:ea typeface="Noto Sans JP"/>
                <a:cs typeface="Noto Sans JP"/>
                <a:sym typeface="Noto Sans JP"/>
              </a:rPr>
              <a:t>」といいます。たとえば、消費税は、消費者が負担し、事業者が納めるため、間接税に分類されます</a:t>
            </a:r>
            <a:r>
              <a:rPr lang="ja-JP" sz="1300">
                <a:solidFill>
                  <a:schemeClr val="dk1"/>
                </a:solidFill>
                <a:latin typeface="Noto Sans JP"/>
                <a:ea typeface="Noto Sans JP"/>
                <a:cs typeface="Noto Sans JP"/>
                <a:sym typeface="Noto Sans JP"/>
              </a:rPr>
              <a:t>。</a:t>
            </a:r>
            <a:endParaRPr/>
          </a:p>
        </p:txBody>
      </p:sp>
      <p:sp>
        <p:nvSpPr>
          <p:cNvPr id="127" name="Google Shape;127;p10"/>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128" name="Google Shape;128;p10"/>
          <p:cNvGrpSpPr/>
          <p:nvPr/>
        </p:nvGrpSpPr>
        <p:grpSpPr>
          <a:xfrm>
            <a:off x="287921" y="6410880"/>
            <a:ext cx="8532000" cy="374400"/>
            <a:chOff x="322211" y="6410880"/>
            <a:chExt cx="8532000" cy="374400"/>
          </a:xfrm>
        </p:grpSpPr>
        <p:sp>
          <p:nvSpPr>
            <p:cNvPr id="129" name="Google Shape;129;p10"/>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30" name="Google Shape;130;p10"/>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131" name="Google Shape;131;p10"/>
          <p:cNvSpPr txBox="1"/>
          <p:nvPr/>
        </p:nvSpPr>
        <p:spPr>
          <a:xfrm>
            <a:off x="762243" y="6473251"/>
            <a:ext cx="8023419"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税金の種類をもっと詳しく見てみよう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https://www.nta.go.jp/taxes/kids/hatten/page02.htm</a:t>
            </a:r>
            <a:endParaRPr sz="1100">
              <a:solidFill>
                <a:schemeClr val="dk1"/>
              </a:solidFill>
              <a:latin typeface="Arial"/>
              <a:ea typeface="Arial"/>
              <a:cs typeface="Arial"/>
              <a:sym typeface="Arial"/>
            </a:endParaRPr>
          </a:p>
        </p:txBody>
      </p:sp>
      <p:sp>
        <p:nvSpPr>
          <p:cNvPr id="132" name="Google Shape;132;p10"/>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 </a:t>
            </a:r>
            <a:endParaRPr/>
          </a:p>
        </p:txBody>
      </p:sp>
      <p:sp>
        <p:nvSpPr>
          <p:cNvPr id="133" name="Google Shape;133;p10"/>
          <p:cNvSpPr/>
          <p:nvPr/>
        </p:nvSpPr>
        <p:spPr>
          <a:xfrm>
            <a:off x="2522184" y="1558010"/>
            <a:ext cx="2257832" cy="520338"/>
          </a:xfrm>
          <a:prstGeom prst="rect">
            <a:avLst/>
          </a:prstGeom>
          <a:solidFill>
            <a:srgbClr val="FBE6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34" name="Google Shape;134;p10"/>
          <p:cNvSpPr txBox="1"/>
          <p:nvPr/>
        </p:nvSpPr>
        <p:spPr>
          <a:xfrm>
            <a:off x="2659743" y="1101474"/>
            <a:ext cx="1980029" cy="98488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2000">
                <a:solidFill>
                  <a:schemeClr val="dk1"/>
                </a:solidFill>
                <a:latin typeface="Arial"/>
                <a:ea typeface="Arial"/>
                <a:cs typeface="Arial"/>
                <a:sym typeface="Arial"/>
              </a:rPr>
              <a:t>直　接　税</a:t>
            </a:r>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税金を納める人と</a:t>
            </a:r>
            <a:endParaRPr sz="1400">
              <a:solidFill>
                <a:schemeClr val="dk1"/>
              </a:solidFill>
              <a:latin typeface="Arial"/>
              <a:ea typeface="Arial"/>
              <a:cs typeface="Arial"/>
              <a:sym typeface="Arial"/>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負担する人が同じ税金</a:t>
            </a:r>
            <a:endParaRPr/>
          </a:p>
        </p:txBody>
      </p:sp>
      <p:sp>
        <p:nvSpPr>
          <p:cNvPr id="135" name="Google Shape;135;p10"/>
          <p:cNvSpPr/>
          <p:nvPr/>
        </p:nvSpPr>
        <p:spPr>
          <a:xfrm>
            <a:off x="5990549" y="1558010"/>
            <a:ext cx="2257832" cy="520338"/>
          </a:xfrm>
          <a:prstGeom prst="rect">
            <a:avLst/>
          </a:prstGeom>
          <a:solidFill>
            <a:srgbClr val="88CE7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136" name="Google Shape;136;p10"/>
          <p:cNvSpPr txBox="1"/>
          <p:nvPr/>
        </p:nvSpPr>
        <p:spPr>
          <a:xfrm>
            <a:off x="6039683" y="1101474"/>
            <a:ext cx="2159566" cy="984885"/>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ja-JP" sz="2000">
                <a:solidFill>
                  <a:schemeClr val="dk1"/>
                </a:solidFill>
                <a:latin typeface="Arial"/>
                <a:ea typeface="Arial"/>
                <a:cs typeface="Arial"/>
                <a:sym typeface="Arial"/>
              </a:rPr>
              <a:t>間　接　税</a:t>
            </a:r>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税金を納める人と</a:t>
            </a:r>
            <a:endParaRPr/>
          </a:p>
          <a:p>
            <a:pPr indent="0" lvl="0" marL="0" marR="0" rtl="0" algn="ctr">
              <a:spcBef>
                <a:spcPts val="0"/>
              </a:spcBef>
              <a:spcAft>
                <a:spcPts val="0"/>
              </a:spcAft>
              <a:buNone/>
            </a:pPr>
            <a:r>
              <a:rPr lang="ja-JP" sz="1400">
                <a:solidFill>
                  <a:schemeClr val="dk1"/>
                </a:solidFill>
                <a:latin typeface="Arial"/>
                <a:ea typeface="Arial"/>
                <a:cs typeface="Arial"/>
                <a:sym typeface="Arial"/>
              </a:rPr>
              <a:t>負担する人が異なる税金</a:t>
            </a:r>
            <a:endParaRPr/>
          </a:p>
        </p:txBody>
      </p:sp>
      <p:grpSp>
        <p:nvGrpSpPr>
          <p:cNvPr id="137" name="Google Shape;137;p10"/>
          <p:cNvGrpSpPr/>
          <p:nvPr/>
        </p:nvGrpSpPr>
        <p:grpSpPr>
          <a:xfrm>
            <a:off x="-29057" y="6108719"/>
            <a:ext cx="832606" cy="749280"/>
            <a:chOff x="-35154" y="5996310"/>
            <a:chExt cx="945432" cy="850815"/>
          </a:xfrm>
        </p:grpSpPr>
        <p:sp>
          <p:nvSpPr>
            <p:cNvPr id="138" name="Google Shape;138;p10"/>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9" name="Google Shape;139;p10"/>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0"/>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6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6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p11"/>
          <p:cNvGrpSpPr/>
          <p:nvPr/>
        </p:nvGrpSpPr>
        <p:grpSpPr>
          <a:xfrm>
            <a:off x="3165967" y="1065378"/>
            <a:ext cx="5654183" cy="976722"/>
            <a:chOff x="3165967" y="1065378"/>
            <a:chExt cx="5654183" cy="976722"/>
          </a:xfrm>
        </p:grpSpPr>
        <p:sp>
          <p:nvSpPr>
            <p:cNvPr id="147" name="Google Shape;147;p11"/>
            <p:cNvSpPr/>
            <p:nvPr/>
          </p:nvSpPr>
          <p:spPr>
            <a:xfrm>
              <a:off x="3165967" y="1065378"/>
              <a:ext cx="5654183" cy="9767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500">
                <a:solidFill>
                  <a:schemeClr val="lt1"/>
                </a:solidFill>
                <a:latin typeface="Arial"/>
                <a:ea typeface="Arial"/>
                <a:cs typeface="Arial"/>
                <a:sym typeface="Arial"/>
              </a:endParaRPr>
            </a:p>
          </p:txBody>
        </p:sp>
        <p:grpSp>
          <p:nvGrpSpPr>
            <p:cNvPr id="148" name="Google Shape;148;p11"/>
            <p:cNvGrpSpPr/>
            <p:nvPr/>
          </p:nvGrpSpPr>
          <p:grpSpPr>
            <a:xfrm>
              <a:off x="3165967" y="1066181"/>
              <a:ext cx="2378011" cy="903776"/>
              <a:chOff x="3165967" y="1066181"/>
              <a:chExt cx="2378011" cy="903776"/>
            </a:xfrm>
          </p:grpSpPr>
          <p:sp>
            <p:nvSpPr>
              <p:cNvPr id="149" name="Google Shape;149;p11"/>
              <p:cNvSpPr/>
              <p:nvPr/>
            </p:nvSpPr>
            <p:spPr>
              <a:xfrm>
                <a:off x="3165967" y="1066181"/>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お店</a:t>
                </a:r>
                <a:endParaRPr/>
              </a:p>
            </p:txBody>
          </p:sp>
          <p:sp>
            <p:nvSpPr>
              <p:cNvPr id="150" name="Google Shape;150;p11"/>
              <p:cNvSpPr txBox="1"/>
              <p:nvPr/>
            </p:nvSpPr>
            <p:spPr>
              <a:xfrm>
                <a:off x="3204878" y="1444057"/>
                <a:ext cx="2339100" cy="52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Noto Sans JP"/>
                    <a:ea typeface="Noto Sans JP"/>
                    <a:cs typeface="Noto Sans JP"/>
                    <a:sym typeface="Noto Sans JP"/>
                  </a:rPr>
                  <a:t>消費者から預かった</a:t>
                </a:r>
                <a:endParaRPr b="0" i="0" sz="12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b="0" i="0" lang="ja-JP" sz="1200" u="none" strike="noStrike">
                    <a:solidFill>
                      <a:schemeClr val="dk1"/>
                    </a:solidFill>
                    <a:latin typeface="Noto Sans JP"/>
                    <a:ea typeface="Noto Sans JP"/>
                    <a:cs typeface="Noto Sans JP"/>
                    <a:sym typeface="Noto Sans JP"/>
                  </a:rPr>
                  <a:t>消費税の額を計算して納める。</a:t>
                </a:r>
                <a:endParaRPr b="0" sz="1100">
                  <a:solidFill>
                    <a:schemeClr val="dk1"/>
                  </a:solidFill>
                  <a:latin typeface="Noto Sans JP"/>
                  <a:ea typeface="Noto Sans JP"/>
                  <a:cs typeface="Noto Sans JP"/>
                  <a:sym typeface="Noto Sans JP"/>
                </a:endParaRPr>
              </a:p>
            </p:txBody>
          </p:sp>
        </p:grpSp>
      </p:grpSp>
      <p:grpSp>
        <p:nvGrpSpPr>
          <p:cNvPr id="151" name="Google Shape;151;p11"/>
          <p:cNvGrpSpPr/>
          <p:nvPr/>
        </p:nvGrpSpPr>
        <p:grpSpPr>
          <a:xfrm>
            <a:off x="250825" y="1400548"/>
            <a:ext cx="2181719" cy="2601618"/>
            <a:chOff x="250825" y="1066180"/>
            <a:chExt cx="2181719" cy="2601618"/>
          </a:xfrm>
        </p:grpSpPr>
        <p:sp>
          <p:nvSpPr>
            <p:cNvPr id="152" name="Google Shape;152;p11"/>
            <p:cNvSpPr/>
            <p:nvPr/>
          </p:nvSpPr>
          <p:spPr>
            <a:xfrm>
              <a:off x="250825" y="1066180"/>
              <a:ext cx="2181719" cy="2601618"/>
            </a:xfrm>
            <a:prstGeom prst="rect">
              <a:avLst/>
            </a:prstGeom>
            <a:solidFill>
              <a:srgbClr val="D4EC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3" name="Google Shape;153;p11"/>
            <p:cNvSpPr/>
            <p:nvPr/>
          </p:nvSpPr>
          <p:spPr>
            <a:xfrm>
              <a:off x="250825" y="1066181"/>
              <a:ext cx="2181719"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消費者</a:t>
              </a:r>
              <a:endParaRPr/>
            </a:p>
          </p:txBody>
        </p:sp>
        <p:sp>
          <p:nvSpPr>
            <p:cNvPr id="154" name="Google Shape;154;p11"/>
            <p:cNvSpPr txBox="1"/>
            <p:nvPr/>
          </p:nvSpPr>
          <p:spPr>
            <a:xfrm>
              <a:off x="321212" y="2896382"/>
              <a:ext cx="2106667" cy="67005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品物の金額1,000円と一緒に</a:t>
              </a:r>
              <a:endParaRPr b="0"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消費税100円を</a:t>
              </a:r>
              <a:r>
                <a:rPr lang="ja-JP" sz="1200">
                  <a:solidFill>
                    <a:schemeClr val="dk1"/>
                  </a:solidFill>
                  <a:latin typeface="Noto Sans JP"/>
                  <a:ea typeface="Noto Sans JP"/>
                  <a:cs typeface="Noto Sans JP"/>
                  <a:sym typeface="Noto Sans JP"/>
                </a:rPr>
                <a:t>支払う</a:t>
              </a:r>
              <a:r>
                <a:rPr b="0" i="0" lang="ja-JP" sz="1200" u="none" strike="noStrike">
                  <a:solidFill>
                    <a:schemeClr val="dk1"/>
                  </a:solidFill>
                  <a:latin typeface="Noto Sans JP"/>
                  <a:ea typeface="Noto Sans JP"/>
                  <a:cs typeface="Noto Sans JP"/>
                  <a:sym typeface="Noto Sans JP"/>
                </a:rPr>
                <a:t>。</a:t>
              </a:r>
              <a:endParaRPr b="0"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b="0" i="0" lang="ja-JP" sz="1100" u="none" strike="noStrike">
                  <a:solidFill>
                    <a:schemeClr val="dk1"/>
                  </a:solidFill>
                  <a:latin typeface="Noto Sans JP"/>
                  <a:ea typeface="Noto Sans JP"/>
                  <a:cs typeface="Noto Sans JP"/>
                  <a:sym typeface="Noto Sans JP"/>
                </a:rPr>
                <a:t>(消費税を</a:t>
              </a:r>
              <a:r>
                <a:rPr lang="ja-JP" sz="1100">
                  <a:solidFill>
                    <a:schemeClr val="dk1"/>
                  </a:solidFill>
                  <a:latin typeface="Noto Sans JP"/>
                  <a:ea typeface="Noto Sans JP"/>
                  <a:cs typeface="Noto Sans JP"/>
                  <a:sym typeface="Noto Sans JP"/>
                </a:rPr>
                <a:t>負担する</a:t>
              </a:r>
              <a:r>
                <a:rPr b="0" i="0" lang="ja-JP" sz="1100" u="none" strike="noStrike">
                  <a:solidFill>
                    <a:schemeClr val="dk1"/>
                  </a:solidFill>
                  <a:latin typeface="Noto Sans JP"/>
                  <a:ea typeface="Noto Sans JP"/>
                  <a:cs typeface="Noto Sans JP"/>
                  <a:sym typeface="Noto Sans JP"/>
                </a:rPr>
                <a:t>)</a:t>
              </a:r>
              <a:endParaRPr b="0" sz="1100">
                <a:solidFill>
                  <a:schemeClr val="dk1"/>
                </a:solidFill>
                <a:latin typeface="Noto Sans JP"/>
                <a:ea typeface="Noto Sans JP"/>
                <a:cs typeface="Noto Sans JP"/>
                <a:sym typeface="Noto Sans JP"/>
              </a:endParaRPr>
            </a:p>
          </p:txBody>
        </p:sp>
        <p:pic>
          <p:nvPicPr>
            <p:cNvPr id="155" name="Google Shape;155;p11"/>
            <p:cNvPicPr preferRelativeResize="0"/>
            <p:nvPr/>
          </p:nvPicPr>
          <p:blipFill rotWithShape="1">
            <a:blip r:embed="rId3">
              <a:alphaModFix/>
            </a:blip>
            <a:srcRect b="0" l="0" r="0" t="0"/>
            <a:stretch/>
          </p:blipFill>
          <p:spPr>
            <a:xfrm>
              <a:off x="925141" y="1498016"/>
              <a:ext cx="1042898" cy="1362795"/>
            </a:xfrm>
            <a:prstGeom prst="rect">
              <a:avLst/>
            </a:prstGeom>
            <a:noFill/>
            <a:ln>
              <a:noFill/>
            </a:ln>
          </p:spPr>
        </p:pic>
      </p:grpSp>
      <p:sp>
        <p:nvSpPr>
          <p:cNvPr id="156" name="Google Shape;156;p11"/>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57" name="Google Shape;157;p11"/>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a:p>
        </p:txBody>
      </p:sp>
      <p:pic>
        <p:nvPicPr>
          <p:cNvPr id="158" name="Google Shape;158;p11"/>
          <p:cNvPicPr preferRelativeResize="0"/>
          <p:nvPr/>
        </p:nvPicPr>
        <p:blipFill rotWithShape="1">
          <a:blip r:embed="rId4">
            <a:alphaModFix/>
          </a:blip>
          <a:srcRect b="0" l="0" r="0" t="0"/>
          <a:stretch/>
        </p:blipFill>
        <p:spPr>
          <a:xfrm>
            <a:off x="230063" y="5106433"/>
            <a:ext cx="1308244" cy="1515967"/>
          </a:xfrm>
          <a:prstGeom prst="rect">
            <a:avLst/>
          </a:prstGeom>
          <a:noFill/>
          <a:ln>
            <a:noFill/>
          </a:ln>
        </p:spPr>
      </p:pic>
      <p:sp>
        <p:nvSpPr>
          <p:cNvPr id="159" name="Google Shape;159;p11"/>
          <p:cNvSpPr/>
          <p:nvPr/>
        </p:nvSpPr>
        <p:spPr>
          <a:xfrm>
            <a:off x="5919612" y="2092545"/>
            <a:ext cx="259687" cy="390662"/>
          </a:xfrm>
          <a:prstGeom prst="downArrow">
            <a:avLst>
              <a:gd fmla="val 50000" name="adj1"/>
              <a:gd fmla="val 5000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0" name="Google Shape;160;p11"/>
          <p:cNvGrpSpPr/>
          <p:nvPr/>
        </p:nvGrpSpPr>
        <p:grpSpPr>
          <a:xfrm>
            <a:off x="5307578" y="2072885"/>
            <a:ext cx="635400" cy="373627"/>
            <a:chOff x="5307578" y="2072885"/>
            <a:chExt cx="635400" cy="373627"/>
          </a:xfrm>
        </p:grpSpPr>
        <p:pic>
          <p:nvPicPr>
            <p:cNvPr id="161" name="Google Shape;161;p11"/>
            <p:cNvPicPr preferRelativeResize="0"/>
            <p:nvPr/>
          </p:nvPicPr>
          <p:blipFill rotWithShape="1">
            <a:blip r:embed="rId5">
              <a:alphaModFix/>
            </a:blip>
            <a:srcRect b="0" l="0" r="0" t="0"/>
            <a:stretch/>
          </p:blipFill>
          <p:spPr>
            <a:xfrm>
              <a:off x="5359396" y="2072885"/>
              <a:ext cx="373627" cy="373627"/>
            </a:xfrm>
            <a:prstGeom prst="rect">
              <a:avLst/>
            </a:prstGeom>
            <a:noFill/>
            <a:ln>
              <a:noFill/>
            </a:ln>
          </p:spPr>
        </p:pic>
        <p:sp>
          <p:nvSpPr>
            <p:cNvPr id="162" name="Google Shape;162;p11"/>
            <p:cNvSpPr txBox="1"/>
            <p:nvPr/>
          </p:nvSpPr>
          <p:spPr>
            <a:xfrm>
              <a:off x="5307578" y="2152193"/>
              <a:ext cx="6354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lt1"/>
                  </a:solidFill>
                  <a:latin typeface="Noto Sans JP"/>
                  <a:ea typeface="Noto Sans JP"/>
                  <a:cs typeface="Noto Sans JP"/>
                  <a:sym typeface="Noto Sans JP"/>
                </a:rPr>
                <a:t>１００</a:t>
              </a:r>
              <a:endParaRPr sz="1200"/>
            </a:p>
          </p:txBody>
        </p:sp>
      </p:grpSp>
      <p:sp>
        <p:nvSpPr>
          <p:cNvPr id="163" name="Google Shape;163;p11"/>
          <p:cNvSpPr/>
          <p:nvPr/>
        </p:nvSpPr>
        <p:spPr>
          <a:xfrm>
            <a:off x="2510313" y="1420637"/>
            <a:ext cx="592659" cy="279958"/>
          </a:xfrm>
          <a:prstGeom prst="rightArrow">
            <a:avLst>
              <a:gd fmla="val 46058" name="adj1"/>
              <a:gd fmla="val 4984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11"/>
          <p:cNvSpPr/>
          <p:nvPr/>
        </p:nvSpPr>
        <p:spPr>
          <a:xfrm rot="10800000">
            <a:off x="5916539" y="3468590"/>
            <a:ext cx="265834" cy="419218"/>
          </a:xfrm>
          <a:prstGeom prst="upArrow">
            <a:avLst>
              <a:gd fmla="val 55085" name="adj1"/>
              <a:gd fmla="val 55021"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65" name="Google Shape;165;p11"/>
          <p:cNvGrpSpPr/>
          <p:nvPr/>
        </p:nvGrpSpPr>
        <p:grpSpPr>
          <a:xfrm>
            <a:off x="5304169" y="3468591"/>
            <a:ext cx="511800" cy="373627"/>
            <a:chOff x="5304169" y="3468591"/>
            <a:chExt cx="511800" cy="373627"/>
          </a:xfrm>
        </p:grpSpPr>
        <p:pic>
          <p:nvPicPr>
            <p:cNvPr id="166" name="Google Shape;166;p11"/>
            <p:cNvPicPr preferRelativeResize="0"/>
            <p:nvPr/>
          </p:nvPicPr>
          <p:blipFill rotWithShape="1">
            <a:blip r:embed="rId5">
              <a:alphaModFix/>
            </a:blip>
            <a:srcRect b="0" l="0" r="0" t="0"/>
            <a:stretch/>
          </p:blipFill>
          <p:spPr>
            <a:xfrm>
              <a:off x="5359396" y="3468591"/>
              <a:ext cx="373627" cy="373627"/>
            </a:xfrm>
            <a:prstGeom prst="rect">
              <a:avLst/>
            </a:prstGeom>
            <a:noFill/>
            <a:ln>
              <a:noFill/>
            </a:ln>
          </p:spPr>
        </p:pic>
        <p:sp>
          <p:nvSpPr>
            <p:cNvPr id="167" name="Google Shape;167;p11"/>
            <p:cNvSpPr txBox="1"/>
            <p:nvPr/>
          </p:nvSpPr>
          <p:spPr>
            <a:xfrm>
              <a:off x="5304169" y="3543806"/>
              <a:ext cx="5118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lt1"/>
                  </a:solidFill>
                  <a:latin typeface="Noto Sans JP"/>
                  <a:ea typeface="Noto Sans JP"/>
                  <a:cs typeface="Noto Sans JP"/>
                  <a:sym typeface="Noto Sans JP"/>
                </a:rPr>
                <a:t>１００</a:t>
              </a:r>
              <a:endParaRPr sz="1200"/>
            </a:p>
          </p:txBody>
        </p:sp>
      </p:grpSp>
      <p:grpSp>
        <p:nvGrpSpPr>
          <p:cNvPr id="168" name="Google Shape;168;p11"/>
          <p:cNvGrpSpPr/>
          <p:nvPr/>
        </p:nvGrpSpPr>
        <p:grpSpPr>
          <a:xfrm>
            <a:off x="3188677" y="3882453"/>
            <a:ext cx="5631474" cy="927245"/>
            <a:chOff x="3188676" y="3882453"/>
            <a:chExt cx="5775937" cy="927245"/>
          </a:xfrm>
        </p:grpSpPr>
        <p:sp>
          <p:nvSpPr>
            <p:cNvPr id="169" name="Google Shape;169;p11"/>
            <p:cNvSpPr/>
            <p:nvPr/>
          </p:nvSpPr>
          <p:spPr>
            <a:xfrm>
              <a:off x="3188676" y="3909698"/>
              <a:ext cx="5775937"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11"/>
            <p:cNvSpPr/>
            <p:nvPr/>
          </p:nvSpPr>
          <p:spPr>
            <a:xfrm>
              <a:off x="3188676" y="3909698"/>
              <a:ext cx="1262017" cy="346596"/>
            </a:xfrm>
            <a:prstGeom prst="rect">
              <a:avLst/>
            </a:prstGeom>
            <a:solidFill>
              <a:srgbClr val="005BAD"/>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日本銀行</a:t>
              </a:r>
              <a:endParaRPr/>
            </a:p>
          </p:txBody>
        </p:sp>
        <p:sp>
          <p:nvSpPr>
            <p:cNvPr id="171" name="Google Shape;171;p11"/>
            <p:cNvSpPr txBox="1"/>
            <p:nvPr/>
          </p:nvSpPr>
          <p:spPr>
            <a:xfrm>
              <a:off x="3204878" y="4386091"/>
              <a:ext cx="410899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Noto Sans JP"/>
                  <a:ea typeface="Noto Sans JP"/>
                  <a:cs typeface="Noto Sans JP"/>
                  <a:sym typeface="Noto Sans JP"/>
                </a:rPr>
                <a:t>預けられた消費税を国のお金 </a:t>
              </a:r>
              <a:r>
                <a:rPr b="0" i="0" lang="ja-JP" sz="1100" u="none" strike="noStrike">
                  <a:solidFill>
                    <a:schemeClr val="dk1"/>
                  </a:solidFill>
                  <a:latin typeface="Noto Sans JP"/>
                  <a:ea typeface="Noto Sans JP"/>
                  <a:cs typeface="Noto Sans JP"/>
                  <a:sym typeface="Noto Sans JP"/>
                </a:rPr>
                <a:t>(国庫金)</a:t>
              </a:r>
              <a:r>
                <a:rPr b="0" i="0" lang="ja-JP" sz="1200" u="none" strike="noStrike">
                  <a:solidFill>
                    <a:schemeClr val="dk1"/>
                  </a:solidFill>
                  <a:latin typeface="Noto Sans JP"/>
                  <a:ea typeface="Noto Sans JP"/>
                  <a:cs typeface="Noto Sans JP"/>
                  <a:sym typeface="Noto Sans JP"/>
                </a:rPr>
                <a:t> として保管する。</a:t>
              </a:r>
              <a:endParaRPr b="0" i="0" sz="1200" u="none" strike="noStrike">
                <a:solidFill>
                  <a:schemeClr val="dk1"/>
                </a:solidFill>
                <a:latin typeface="Noto Sans JP"/>
                <a:ea typeface="Noto Sans JP"/>
                <a:cs typeface="Noto Sans JP"/>
                <a:sym typeface="Noto Sans JP"/>
              </a:endParaRPr>
            </a:p>
          </p:txBody>
        </p:sp>
        <p:sp>
          <p:nvSpPr>
            <p:cNvPr id="172" name="Google Shape;172;p11"/>
            <p:cNvSpPr/>
            <p:nvPr/>
          </p:nvSpPr>
          <p:spPr>
            <a:xfrm>
              <a:off x="3405568" y="3882453"/>
              <a:ext cx="452463" cy="1692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ja-JP" sz="500">
                  <a:solidFill>
                    <a:schemeClr val="lt1"/>
                  </a:solidFill>
                  <a:latin typeface="Noto Sans JP"/>
                  <a:ea typeface="Noto Sans JP"/>
                  <a:cs typeface="Noto Sans JP"/>
                  <a:sym typeface="Noto Sans JP"/>
                </a:rPr>
                <a:t>にっぽん</a:t>
              </a:r>
              <a:endParaRPr/>
            </a:p>
          </p:txBody>
        </p:sp>
      </p:grpSp>
      <p:sp>
        <p:nvSpPr>
          <p:cNvPr id="173" name="Google Shape;173;p11"/>
          <p:cNvSpPr/>
          <p:nvPr/>
        </p:nvSpPr>
        <p:spPr>
          <a:xfrm rot="10800000">
            <a:off x="4543549"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4" name="Google Shape;174;p11"/>
          <p:cNvGrpSpPr/>
          <p:nvPr/>
        </p:nvGrpSpPr>
        <p:grpSpPr>
          <a:xfrm>
            <a:off x="3544755" y="4870455"/>
            <a:ext cx="891733" cy="519561"/>
            <a:chOff x="3544755" y="4870455"/>
            <a:chExt cx="891733" cy="519561"/>
          </a:xfrm>
        </p:grpSpPr>
        <p:sp>
          <p:nvSpPr>
            <p:cNvPr id="175" name="Google Shape;175;p11"/>
            <p:cNvSpPr/>
            <p:nvPr/>
          </p:nvSpPr>
          <p:spPr>
            <a:xfrm>
              <a:off x="3544755"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6" name="Google Shape;176;p11"/>
            <p:cNvPicPr preferRelativeResize="0"/>
            <p:nvPr/>
          </p:nvPicPr>
          <p:blipFill rotWithShape="1">
            <a:blip r:embed="rId6">
              <a:alphaModFix/>
            </a:blip>
            <a:srcRect b="0" l="0" r="0" t="0"/>
            <a:stretch/>
          </p:blipFill>
          <p:spPr>
            <a:xfrm>
              <a:off x="3638286" y="4943421"/>
              <a:ext cx="373627" cy="373627"/>
            </a:xfrm>
            <a:prstGeom prst="rect">
              <a:avLst/>
            </a:prstGeom>
            <a:noFill/>
            <a:ln>
              <a:noFill/>
            </a:ln>
          </p:spPr>
        </p:pic>
        <p:pic>
          <p:nvPicPr>
            <p:cNvPr id="177" name="Google Shape;177;p11"/>
            <p:cNvPicPr preferRelativeResize="0"/>
            <p:nvPr/>
          </p:nvPicPr>
          <p:blipFill rotWithShape="1">
            <a:blip r:embed="rId6">
              <a:alphaModFix/>
            </a:blip>
            <a:srcRect b="0" l="0" r="0" t="0"/>
            <a:stretch/>
          </p:blipFill>
          <p:spPr>
            <a:xfrm>
              <a:off x="3773244" y="4943421"/>
              <a:ext cx="373627" cy="373627"/>
            </a:xfrm>
            <a:prstGeom prst="rect">
              <a:avLst/>
            </a:prstGeom>
            <a:noFill/>
            <a:ln>
              <a:noFill/>
            </a:ln>
          </p:spPr>
        </p:pic>
        <p:pic>
          <p:nvPicPr>
            <p:cNvPr id="178" name="Google Shape;178;p11"/>
            <p:cNvPicPr preferRelativeResize="0"/>
            <p:nvPr/>
          </p:nvPicPr>
          <p:blipFill rotWithShape="1">
            <a:blip r:embed="rId7">
              <a:alphaModFix/>
            </a:blip>
            <a:srcRect b="0" l="0" r="0" t="0"/>
            <a:stretch/>
          </p:blipFill>
          <p:spPr>
            <a:xfrm>
              <a:off x="3941433" y="4944063"/>
              <a:ext cx="373627" cy="372343"/>
            </a:xfrm>
            <a:prstGeom prst="rect">
              <a:avLst/>
            </a:prstGeom>
            <a:noFill/>
            <a:ln>
              <a:noFill/>
            </a:ln>
          </p:spPr>
        </p:pic>
        <p:sp>
          <p:nvSpPr>
            <p:cNvPr id="179" name="Google Shape;179;p11"/>
            <p:cNvSpPr txBox="1"/>
            <p:nvPr/>
          </p:nvSpPr>
          <p:spPr>
            <a:xfrm>
              <a:off x="3572788" y="4963375"/>
              <a:ext cx="863700" cy="338700"/>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７８円</a:t>
              </a:r>
              <a:endParaRPr/>
            </a:p>
          </p:txBody>
        </p:sp>
      </p:grpSp>
      <p:grpSp>
        <p:nvGrpSpPr>
          <p:cNvPr id="180" name="Google Shape;180;p11"/>
          <p:cNvGrpSpPr/>
          <p:nvPr/>
        </p:nvGrpSpPr>
        <p:grpSpPr>
          <a:xfrm>
            <a:off x="6741856" y="4870455"/>
            <a:ext cx="979116" cy="519561"/>
            <a:chOff x="6741856" y="4870455"/>
            <a:chExt cx="979116" cy="519561"/>
          </a:xfrm>
        </p:grpSpPr>
        <p:sp>
          <p:nvSpPr>
            <p:cNvPr id="181" name="Google Shape;181;p11"/>
            <p:cNvSpPr/>
            <p:nvPr/>
          </p:nvSpPr>
          <p:spPr>
            <a:xfrm>
              <a:off x="6741856" y="4870455"/>
              <a:ext cx="863837" cy="519561"/>
            </a:xfrm>
            <a:prstGeom prst="ellipse">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2" name="Google Shape;182;p11"/>
            <p:cNvGrpSpPr/>
            <p:nvPr/>
          </p:nvGrpSpPr>
          <p:grpSpPr>
            <a:xfrm>
              <a:off x="6778972" y="4943421"/>
              <a:ext cx="942000" cy="373627"/>
              <a:chOff x="6778972" y="4943421"/>
              <a:chExt cx="942000" cy="373627"/>
            </a:xfrm>
          </p:grpSpPr>
          <p:pic>
            <p:nvPicPr>
              <p:cNvPr id="183" name="Google Shape;183;p11"/>
              <p:cNvPicPr preferRelativeResize="0"/>
              <p:nvPr/>
            </p:nvPicPr>
            <p:blipFill rotWithShape="1">
              <a:blip r:embed="rId6">
                <a:alphaModFix/>
              </a:blip>
              <a:srcRect b="0" l="0" r="0" t="0"/>
              <a:stretch/>
            </p:blipFill>
            <p:spPr>
              <a:xfrm>
                <a:off x="6842206" y="4943421"/>
                <a:ext cx="373627" cy="373627"/>
              </a:xfrm>
              <a:prstGeom prst="rect">
                <a:avLst/>
              </a:prstGeom>
              <a:noFill/>
              <a:ln>
                <a:noFill/>
              </a:ln>
            </p:spPr>
          </p:pic>
          <p:pic>
            <p:nvPicPr>
              <p:cNvPr id="184" name="Google Shape;184;p11"/>
              <p:cNvPicPr preferRelativeResize="0"/>
              <p:nvPr/>
            </p:nvPicPr>
            <p:blipFill rotWithShape="1">
              <a:blip r:embed="rId7">
                <a:alphaModFix/>
              </a:blip>
              <a:srcRect b="0" l="0" r="0" t="0"/>
              <a:stretch/>
            </p:blipFill>
            <p:spPr>
              <a:xfrm>
                <a:off x="6977164" y="4944063"/>
                <a:ext cx="373627" cy="372343"/>
              </a:xfrm>
              <a:prstGeom prst="rect">
                <a:avLst/>
              </a:prstGeom>
              <a:noFill/>
              <a:ln>
                <a:noFill/>
              </a:ln>
            </p:spPr>
          </p:pic>
          <p:pic>
            <p:nvPicPr>
              <p:cNvPr id="185" name="Google Shape;185;p11"/>
              <p:cNvPicPr preferRelativeResize="0"/>
              <p:nvPr/>
            </p:nvPicPr>
            <p:blipFill rotWithShape="1">
              <a:blip r:embed="rId7">
                <a:alphaModFix/>
              </a:blip>
              <a:srcRect b="0" l="0" r="0" t="0"/>
              <a:stretch/>
            </p:blipFill>
            <p:spPr>
              <a:xfrm>
                <a:off x="7145353" y="4944063"/>
                <a:ext cx="373627" cy="372343"/>
              </a:xfrm>
              <a:prstGeom prst="rect">
                <a:avLst/>
              </a:prstGeom>
              <a:noFill/>
              <a:ln>
                <a:noFill/>
              </a:ln>
            </p:spPr>
          </p:pic>
          <p:sp>
            <p:nvSpPr>
              <p:cNvPr id="186" name="Google Shape;186;p11"/>
              <p:cNvSpPr txBox="1"/>
              <p:nvPr/>
            </p:nvSpPr>
            <p:spPr>
              <a:xfrm>
                <a:off x="6778972" y="4954125"/>
                <a:ext cx="942000" cy="338700"/>
              </a:xfrm>
              <a:prstGeom prst="rect">
                <a:avLst/>
              </a:prstGeom>
              <a:noFill/>
              <a:ln>
                <a:noFill/>
              </a:ln>
              <a:effectLst>
                <a:outerShdw blurRad="57150" rotWithShape="0" algn="bl" dir="5400000" dist="1905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２２円</a:t>
                </a:r>
                <a:endParaRPr/>
              </a:p>
            </p:txBody>
          </p:sp>
        </p:grpSp>
      </p:grpSp>
      <p:grpSp>
        <p:nvGrpSpPr>
          <p:cNvPr id="187" name="Google Shape;187;p11"/>
          <p:cNvGrpSpPr/>
          <p:nvPr/>
        </p:nvGrpSpPr>
        <p:grpSpPr>
          <a:xfrm>
            <a:off x="3188676" y="5493830"/>
            <a:ext cx="2823484" cy="815490"/>
            <a:chOff x="3188676" y="5493830"/>
            <a:chExt cx="2823484" cy="815490"/>
          </a:xfrm>
        </p:grpSpPr>
        <p:sp>
          <p:nvSpPr>
            <p:cNvPr id="188" name="Google Shape;188;p11"/>
            <p:cNvSpPr/>
            <p:nvPr/>
          </p:nvSpPr>
          <p:spPr>
            <a:xfrm>
              <a:off x="3188676" y="5494198"/>
              <a:ext cx="2823484"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 name="Google Shape;189;p11"/>
            <p:cNvSpPr/>
            <p:nvPr/>
          </p:nvSpPr>
          <p:spPr>
            <a:xfrm>
              <a:off x="3188676" y="5493830"/>
              <a:ext cx="282348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国（国税）</a:t>
              </a:r>
              <a:endParaRPr sz="1600">
                <a:solidFill>
                  <a:schemeClr val="lt1"/>
                </a:solidFill>
                <a:latin typeface="Noto Sans JP"/>
                <a:ea typeface="Noto Sans JP"/>
                <a:cs typeface="Noto Sans JP"/>
                <a:sym typeface="Noto Sans JP"/>
              </a:endParaRPr>
            </a:p>
          </p:txBody>
        </p:sp>
        <p:sp>
          <p:nvSpPr>
            <p:cNvPr id="190" name="Google Shape;190;p11"/>
            <p:cNvSpPr txBox="1"/>
            <p:nvPr/>
          </p:nvSpPr>
          <p:spPr>
            <a:xfrm>
              <a:off x="4163846" y="5920259"/>
              <a:ext cx="902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Noto Sans JP"/>
                  <a:ea typeface="Noto Sans JP"/>
                  <a:cs typeface="Noto Sans JP"/>
                  <a:sym typeface="Noto Sans JP"/>
                </a:rPr>
                <a:t>７</a:t>
              </a:r>
              <a:r>
                <a:rPr lang="ja-JP">
                  <a:solidFill>
                    <a:schemeClr val="dk1"/>
                  </a:solidFill>
                  <a:latin typeface="Noto Sans JP"/>
                  <a:ea typeface="Noto Sans JP"/>
                  <a:cs typeface="Noto Sans JP"/>
                  <a:sym typeface="Noto Sans JP"/>
                </a:rPr>
                <a:t>.</a:t>
              </a:r>
              <a:r>
                <a:rPr b="0" i="0" lang="ja-JP" sz="1400" u="none" strike="noStrike">
                  <a:solidFill>
                    <a:schemeClr val="dk1"/>
                  </a:solidFill>
                  <a:latin typeface="Noto Sans JP"/>
                  <a:ea typeface="Noto Sans JP"/>
                  <a:cs typeface="Noto Sans JP"/>
                  <a:sym typeface="Noto Sans JP"/>
                </a:rPr>
                <a:t>８％</a:t>
              </a:r>
              <a:endParaRPr b="0" i="0" sz="1400" u="none" strike="noStrike">
                <a:solidFill>
                  <a:schemeClr val="dk1"/>
                </a:solidFill>
                <a:latin typeface="Noto Sans JP"/>
                <a:ea typeface="Noto Sans JP"/>
                <a:cs typeface="Noto Sans JP"/>
                <a:sym typeface="Noto Sans JP"/>
              </a:endParaRPr>
            </a:p>
          </p:txBody>
        </p:sp>
      </p:grpSp>
      <p:grpSp>
        <p:nvGrpSpPr>
          <p:cNvPr id="191" name="Google Shape;191;p11"/>
          <p:cNvGrpSpPr/>
          <p:nvPr/>
        </p:nvGrpSpPr>
        <p:grpSpPr>
          <a:xfrm>
            <a:off x="6213137" y="5493830"/>
            <a:ext cx="2751476" cy="815490"/>
            <a:chOff x="6213137" y="5493830"/>
            <a:chExt cx="2751476" cy="815490"/>
          </a:xfrm>
        </p:grpSpPr>
        <p:sp>
          <p:nvSpPr>
            <p:cNvPr id="192" name="Google Shape;192;p11"/>
            <p:cNvSpPr/>
            <p:nvPr/>
          </p:nvSpPr>
          <p:spPr>
            <a:xfrm>
              <a:off x="6213137" y="5494198"/>
              <a:ext cx="2751476" cy="815122"/>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11"/>
            <p:cNvSpPr/>
            <p:nvPr/>
          </p:nvSpPr>
          <p:spPr>
            <a:xfrm>
              <a:off x="6217373" y="5493830"/>
              <a:ext cx="2743004"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地方（地方税）</a:t>
              </a:r>
              <a:endParaRPr/>
            </a:p>
          </p:txBody>
        </p:sp>
        <p:sp>
          <p:nvSpPr>
            <p:cNvPr id="194" name="Google Shape;194;p11"/>
            <p:cNvSpPr txBox="1"/>
            <p:nvPr/>
          </p:nvSpPr>
          <p:spPr>
            <a:xfrm>
              <a:off x="7172239" y="5920259"/>
              <a:ext cx="902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400">
                  <a:solidFill>
                    <a:schemeClr val="dk1"/>
                  </a:solidFill>
                  <a:latin typeface="Noto Sans JP"/>
                  <a:ea typeface="Noto Sans JP"/>
                  <a:cs typeface="Noto Sans JP"/>
                  <a:sym typeface="Noto Sans JP"/>
                </a:rPr>
                <a:t>２</a:t>
              </a:r>
              <a:r>
                <a:rPr lang="ja-JP">
                  <a:solidFill>
                    <a:schemeClr val="dk1"/>
                  </a:solidFill>
                  <a:latin typeface="Noto Sans JP"/>
                  <a:ea typeface="Noto Sans JP"/>
                  <a:cs typeface="Noto Sans JP"/>
                  <a:sym typeface="Noto Sans JP"/>
                </a:rPr>
                <a:t>.</a:t>
              </a:r>
              <a:r>
                <a:rPr b="0" i="0" lang="ja-JP" sz="1400" u="none" strike="noStrike">
                  <a:solidFill>
                    <a:schemeClr val="dk1"/>
                  </a:solidFill>
                  <a:latin typeface="Noto Sans JP"/>
                  <a:ea typeface="Noto Sans JP"/>
                  <a:cs typeface="Noto Sans JP"/>
                  <a:sym typeface="Noto Sans JP"/>
                </a:rPr>
                <a:t>２％</a:t>
              </a:r>
              <a:endParaRPr b="0" i="0" sz="1400" u="none" strike="noStrike">
                <a:solidFill>
                  <a:schemeClr val="dk1"/>
                </a:solidFill>
                <a:latin typeface="Noto Sans JP"/>
                <a:ea typeface="Noto Sans JP"/>
                <a:cs typeface="Noto Sans JP"/>
                <a:sym typeface="Noto Sans JP"/>
              </a:endParaRPr>
            </a:p>
          </p:txBody>
        </p:sp>
      </p:grpSp>
      <p:grpSp>
        <p:nvGrpSpPr>
          <p:cNvPr id="195" name="Google Shape;195;p11"/>
          <p:cNvGrpSpPr/>
          <p:nvPr/>
        </p:nvGrpSpPr>
        <p:grpSpPr>
          <a:xfrm>
            <a:off x="806814" y="4287053"/>
            <a:ext cx="2181719" cy="870352"/>
            <a:chOff x="806814" y="4287053"/>
            <a:chExt cx="2181719" cy="870352"/>
          </a:xfrm>
        </p:grpSpPr>
        <p:sp>
          <p:nvSpPr>
            <p:cNvPr id="196" name="Google Shape;196;p11"/>
            <p:cNvSpPr/>
            <p:nvPr/>
          </p:nvSpPr>
          <p:spPr>
            <a:xfrm>
              <a:off x="806814" y="4287053"/>
              <a:ext cx="2181719" cy="870352"/>
            </a:xfrm>
            <a:prstGeom prst="wedgeEllipseCallout">
              <a:avLst>
                <a:gd fmla="val -32959" name="adj1"/>
                <a:gd fmla="val 56807" name="adj2"/>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11"/>
            <p:cNvSpPr txBox="1"/>
            <p:nvPr/>
          </p:nvSpPr>
          <p:spPr>
            <a:xfrm>
              <a:off x="935313" y="4482923"/>
              <a:ext cx="2018501" cy="495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100" u="none" strike="noStrike">
                  <a:solidFill>
                    <a:schemeClr val="dk1"/>
                  </a:solidFill>
                  <a:latin typeface="Noto Sans JP"/>
                  <a:ea typeface="Noto Sans JP"/>
                  <a:cs typeface="Noto Sans JP"/>
                  <a:sym typeface="Noto Sans JP"/>
                </a:rPr>
                <a:t>お店は、 消費税を預かって</a:t>
              </a:r>
              <a:endParaRPr b="0" i="0" sz="11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b="0" i="0" lang="ja-JP" sz="1100" u="none" strike="noStrike">
                  <a:solidFill>
                    <a:schemeClr val="dk1"/>
                  </a:solidFill>
                  <a:latin typeface="Noto Sans JP"/>
                  <a:ea typeface="Noto Sans JP"/>
                  <a:cs typeface="Noto Sans JP"/>
                  <a:sym typeface="Noto Sans JP"/>
                </a:rPr>
                <a:t>まとめて納めているんだね。</a:t>
              </a:r>
              <a:endParaRPr b="0" sz="1050">
                <a:solidFill>
                  <a:schemeClr val="dk1"/>
                </a:solidFill>
                <a:latin typeface="Noto Sans JP"/>
                <a:ea typeface="Noto Sans JP"/>
                <a:cs typeface="Noto Sans JP"/>
                <a:sym typeface="Noto Sans JP"/>
              </a:endParaRPr>
            </a:p>
          </p:txBody>
        </p:sp>
      </p:grpSp>
      <p:grpSp>
        <p:nvGrpSpPr>
          <p:cNvPr id="198" name="Google Shape;198;p11"/>
          <p:cNvGrpSpPr/>
          <p:nvPr/>
        </p:nvGrpSpPr>
        <p:grpSpPr>
          <a:xfrm>
            <a:off x="3188676" y="2525899"/>
            <a:ext cx="5631475" cy="900000"/>
            <a:chOff x="3188676" y="2525899"/>
            <a:chExt cx="5631475" cy="900000"/>
          </a:xfrm>
        </p:grpSpPr>
        <p:sp>
          <p:nvSpPr>
            <p:cNvPr id="199" name="Google Shape;199;p11"/>
            <p:cNvSpPr/>
            <p:nvPr/>
          </p:nvSpPr>
          <p:spPr>
            <a:xfrm>
              <a:off x="3188677" y="2525899"/>
              <a:ext cx="5631474" cy="90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1"/>
            <p:cNvSpPr/>
            <p:nvPr/>
          </p:nvSpPr>
          <p:spPr>
            <a:xfrm>
              <a:off x="3188676" y="2525899"/>
              <a:ext cx="1262017" cy="346596"/>
            </a:xfrm>
            <a:prstGeom prst="rect">
              <a:avLst/>
            </a:prstGeom>
            <a:solidFill>
              <a:srgbClr val="005BAD"/>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税務署</a:t>
              </a:r>
              <a:endParaRPr/>
            </a:p>
          </p:txBody>
        </p:sp>
        <p:sp>
          <p:nvSpPr>
            <p:cNvPr id="201" name="Google Shape;201;p11"/>
            <p:cNvSpPr txBox="1"/>
            <p:nvPr/>
          </p:nvSpPr>
          <p:spPr>
            <a:xfrm>
              <a:off x="3204878" y="2995835"/>
              <a:ext cx="295465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Noto Sans JP"/>
                  <a:ea typeface="Noto Sans JP"/>
                  <a:cs typeface="Noto Sans JP"/>
                  <a:sym typeface="Noto Sans JP"/>
                </a:rPr>
                <a:t>納められた消費税を日本銀行に預ける。</a:t>
              </a:r>
              <a:endParaRPr/>
            </a:p>
          </p:txBody>
        </p:sp>
      </p:grpSp>
      <p:grpSp>
        <p:nvGrpSpPr>
          <p:cNvPr id="202" name="Google Shape;202;p11"/>
          <p:cNvGrpSpPr/>
          <p:nvPr/>
        </p:nvGrpSpPr>
        <p:grpSpPr>
          <a:xfrm>
            <a:off x="5390701" y="1116218"/>
            <a:ext cx="1660098" cy="846530"/>
            <a:chOff x="5390701" y="1116218"/>
            <a:chExt cx="1660098" cy="846530"/>
          </a:xfrm>
        </p:grpSpPr>
        <p:sp>
          <p:nvSpPr>
            <p:cNvPr id="203" name="Google Shape;203;p11"/>
            <p:cNvSpPr/>
            <p:nvPr/>
          </p:nvSpPr>
          <p:spPr>
            <a:xfrm>
              <a:off x="5410911" y="1144731"/>
              <a:ext cx="1639888" cy="818017"/>
            </a:xfrm>
            <a:prstGeom prst="rect">
              <a:avLst/>
            </a:prstGeom>
            <a:solidFill>
              <a:srgbClr val="E3F2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11"/>
            <p:cNvSpPr txBox="1"/>
            <p:nvPr/>
          </p:nvSpPr>
          <p:spPr>
            <a:xfrm>
              <a:off x="5390701" y="1116218"/>
              <a:ext cx="9541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05BAD"/>
                  </a:solidFill>
                  <a:latin typeface="Noto Sans JP"/>
                  <a:ea typeface="Noto Sans JP"/>
                  <a:cs typeface="Noto Sans JP"/>
                  <a:sym typeface="Noto Sans JP"/>
                </a:rPr>
                <a:t>お店の売上</a:t>
              </a:r>
              <a:endParaRPr b="0" sz="1100">
                <a:solidFill>
                  <a:srgbClr val="005BAD"/>
                </a:solidFill>
                <a:latin typeface="Noto Sans JP"/>
                <a:ea typeface="Noto Sans JP"/>
                <a:cs typeface="Noto Sans JP"/>
                <a:sym typeface="Noto Sans JP"/>
              </a:endParaRPr>
            </a:p>
          </p:txBody>
        </p:sp>
        <p:grpSp>
          <p:nvGrpSpPr>
            <p:cNvPr id="205" name="Google Shape;205;p11"/>
            <p:cNvGrpSpPr/>
            <p:nvPr/>
          </p:nvGrpSpPr>
          <p:grpSpPr>
            <a:xfrm>
              <a:off x="5779564" y="1423046"/>
              <a:ext cx="941956" cy="405111"/>
              <a:chOff x="2032502" y="2236872"/>
              <a:chExt cx="1138200" cy="489512"/>
            </a:xfrm>
          </p:grpSpPr>
          <p:pic>
            <p:nvPicPr>
              <p:cNvPr descr="図形&#10;&#10;自動的に生成された説明" id="206" name="Google Shape;206;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07" name="Google Shape;207;p11"/>
              <p:cNvSpPr txBox="1"/>
              <p:nvPr/>
            </p:nvSpPr>
            <p:spPr>
              <a:xfrm>
                <a:off x="2032502" y="2299417"/>
                <a:ext cx="11382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lt1"/>
                    </a:solidFill>
                    <a:latin typeface="Noto Sans JP"/>
                    <a:ea typeface="Noto Sans JP"/>
                    <a:cs typeface="Noto Sans JP"/>
                    <a:sym typeface="Noto Sans JP"/>
                  </a:rPr>
                  <a:t>１０００</a:t>
                </a:r>
                <a:endParaRPr/>
              </a:p>
            </p:txBody>
          </p:sp>
        </p:grpSp>
      </p:grpSp>
      <p:sp>
        <p:nvSpPr>
          <p:cNvPr id="208" name="Google Shape;208;p11"/>
          <p:cNvSpPr/>
          <p:nvPr/>
        </p:nvSpPr>
        <p:spPr>
          <a:xfrm>
            <a:off x="3102975" y="6432900"/>
            <a:ext cx="5514300" cy="1323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Noto Sans JP"/>
                <a:ea typeface="Noto Sans JP"/>
                <a:cs typeface="Noto Sans JP"/>
                <a:sym typeface="Noto Sans JP"/>
              </a:rPr>
              <a:t>※消費税は国税（消費税）と地方税（地方消費税）に分かれていて10%のうち7.8%が国税、2.2％が地方税です。</a:t>
            </a:r>
            <a:endParaRPr/>
          </a:p>
        </p:txBody>
      </p:sp>
      <p:pic>
        <p:nvPicPr>
          <p:cNvPr id="209" name="Google Shape;209;p11"/>
          <p:cNvPicPr preferRelativeResize="0"/>
          <p:nvPr/>
        </p:nvPicPr>
        <p:blipFill rotWithShape="1">
          <a:blip r:embed="rId9">
            <a:alphaModFix/>
          </a:blip>
          <a:srcRect b="0" l="0" r="0" t="0"/>
          <a:stretch/>
        </p:blipFill>
        <p:spPr>
          <a:xfrm>
            <a:off x="7239352" y="1029349"/>
            <a:ext cx="1654829" cy="1069432"/>
          </a:xfrm>
          <a:prstGeom prst="rect">
            <a:avLst/>
          </a:prstGeom>
          <a:noFill/>
          <a:ln>
            <a:noFill/>
          </a:ln>
        </p:spPr>
      </p:pic>
      <p:pic>
        <p:nvPicPr>
          <p:cNvPr id="210" name="Google Shape;210;p11"/>
          <p:cNvPicPr preferRelativeResize="0"/>
          <p:nvPr/>
        </p:nvPicPr>
        <p:blipFill rotWithShape="1">
          <a:blip r:embed="rId10">
            <a:alphaModFix/>
          </a:blip>
          <a:srcRect b="0" l="0" r="0" t="0"/>
          <a:stretch/>
        </p:blipFill>
        <p:spPr>
          <a:xfrm>
            <a:off x="7285826" y="2233915"/>
            <a:ext cx="1473744" cy="1433883"/>
          </a:xfrm>
          <a:prstGeom prst="rect">
            <a:avLst/>
          </a:prstGeom>
          <a:noFill/>
          <a:ln>
            <a:noFill/>
          </a:ln>
        </p:spPr>
      </p:pic>
      <p:pic>
        <p:nvPicPr>
          <p:cNvPr id="211" name="Google Shape;211;p11"/>
          <p:cNvPicPr preferRelativeResize="0"/>
          <p:nvPr/>
        </p:nvPicPr>
        <p:blipFill rotWithShape="1">
          <a:blip r:embed="rId11">
            <a:alphaModFix/>
          </a:blip>
          <a:srcRect b="0" l="0" r="0" t="0"/>
          <a:stretch/>
        </p:blipFill>
        <p:spPr>
          <a:xfrm>
            <a:off x="7034127" y="3865094"/>
            <a:ext cx="1977142" cy="956682"/>
          </a:xfrm>
          <a:prstGeom prst="rect">
            <a:avLst/>
          </a:prstGeom>
          <a:noFill/>
          <a:ln>
            <a:noFill/>
          </a:ln>
        </p:spPr>
      </p:pic>
      <p:grpSp>
        <p:nvGrpSpPr>
          <p:cNvPr id="212" name="Google Shape;212;p11"/>
          <p:cNvGrpSpPr/>
          <p:nvPr/>
        </p:nvGrpSpPr>
        <p:grpSpPr>
          <a:xfrm>
            <a:off x="2246742" y="1887743"/>
            <a:ext cx="941956" cy="907019"/>
            <a:chOff x="2246742" y="1700594"/>
            <a:chExt cx="941956" cy="907019"/>
          </a:xfrm>
        </p:grpSpPr>
        <p:grpSp>
          <p:nvGrpSpPr>
            <p:cNvPr id="213" name="Google Shape;213;p11"/>
            <p:cNvGrpSpPr/>
            <p:nvPr/>
          </p:nvGrpSpPr>
          <p:grpSpPr>
            <a:xfrm>
              <a:off x="2246742" y="1700594"/>
              <a:ext cx="941956" cy="405111"/>
              <a:chOff x="2060016" y="2236872"/>
              <a:chExt cx="1138200" cy="489512"/>
            </a:xfrm>
          </p:grpSpPr>
          <p:pic>
            <p:nvPicPr>
              <p:cNvPr descr="図形&#10;&#10;自動的に生成された説明" id="214" name="Google Shape;214;p11"/>
              <p:cNvPicPr preferRelativeResize="0"/>
              <p:nvPr/>
            </p:nvPicPr>
            <p:blipFill rotWithShape="1">
              <a:blip r:embed="rId8">
                <a:alphaModFix/>
              </a:blip>
              <a:srcRect b="0" l="0" r="0" t="0"/>
              <a:stretch/>
            </p:blipFill>
            <p:spPr>
              <a:xfrm>
                <a:off x="2078852" y="2236872"/>
                <a:ext cx="991148" cy="489512"/>
              </a:xfrm>
              <a:prstGeom prst="rect">
                <a:avLst/>
              </a:prstGeom>
              <a:noFill/>
              <a:ln>
                <a:noFill/>
              </a:ln>
            </p:spPr>
          </p:pic>
          <p:sp>
            <p:nvSpPr>
              <p:cNvPr id="215" name="Google Shape;215;p11"/>
              <p:cNvSpPr txBox="1"/>
              <p:nvPr/>
            </p:nvSpPr>
            <p:spPr>
              <a:xfrm>
                <a:off x="2060016" y="2304798"/>
                <a:ext cx="1138200" cy="372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chemeClr val="lt1"/>
                    </a:solidFill>
                    <a:latin typeface="Noto Sans JP"/>
                    <a:ea typeface="Noto Sans JP"/>
                    <a:cs typeface="Noto Sans JP"/>
                    <a:sym typeface="Noto Sans JP"/>
                  </a:rPr>
                  <a:t>１０００</a:t>
                </a:r>
                <a:endParaRPr/>
              </a:p>
            </p:txBody>
          </p:sp>
        </p:grpSp>
        <p:grpSp>
          <p:nvGrpSpPr>
            <p:cNvPr id="216" name="Google Shape;216;p11"/>
            <p:cNvGrpSpPr/>
            <p:nvPr/>
          </p:nvGrpSpPr>
          <p:grpSpPr>
            <a:xfrm>
              <a:off x="2398058" y="2162039"/>
              <a:ext cx="674700" cy="445574"/>
              <a:chOff x="1677687" y="1628189"/>
              <a:chExt cx="674700" cy="445574"/>
            </a:xfrm>
          </p:grpSpPr>
          <p:pic>
            <p:nvPicPr>
              <p:cNvPr id="217" name="Google Shape;217;p11"/>
              <p:cNvPicPr preferRelativeResize="0"/>
              <p:nvPr/>
            </p:nvPicPr>
            <p:blipFill rotWithShape="1">
              <a:blip r:embed="rId12">
                <a:alphaModFix/>
              </a:blip>
              <a:srcRect b="0" l="0" r="0" t="0"/>
              <a:stretch/>
            </p:blipFill>
            <p:spPr>
              <a:xfrm>
                <a:off x="1739131" y="1628189"/>
                <a:ext cx="445574" cy="445574"/>
              </a:xfrm>
              <a:prstGeom prst="rect">
                <a:avLst/>
              </a:prstGeom>
              <a:noFill/>
              <a:ln>
                <a:noFill/>
              </a:ln>
            </p:spPr>
          </p:pic>
          <p:sp>
            <p:nvSpPr>
              <p:cNvPr id="218" name="Google Shape;218;p11"/>
              <p:cNvSpPr txBox="1"/>
              <p:nvPr/>
            </p:nvSpPr>
            <p:spPr>
              <a:xfrm>
                <a:off x="1677687" y="1726601"/>
                <a:ext cx="674700" cy="25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050">
                    <a:solidFill>
                      <a:schemeClr val="lt1"/>
                    </a:solidFill>
                    <a:latin typeface="Noto Sans JP"/>
                    <a:ea typeface="Noto Sans JP"/>
                    <a:cs typeface="Noto Sans JP"/>
                    <a:sym typeface="Noto Sans JP"/>
                  </a:rPr>
                  <a:t>１００</a:t>
                </a:r>
                <a:endParaRPr/>
              </a:p>
            </p:txBody>
          </p:sp>
        </p:grpSp>
      </p:grpSp>
      <p:sp>
        <p:nvSpPr>
          <p:cNvPr id="219" name="Google Shape;219;p11"/>
          <p:cNvSpPr/>
          <p:nvPr/>
        </p:nvSpPr>
        <p:spPr>
          <a:xfrm rot="10800000">
            <a:off x="7707471" y="4870454"/>
            <a:ext cx="298495" cy="578982"/>
          </a:xfrm>
          <a:prstGeom prst="upArrow">
            <a:avLst>
              <a:gd fmla="val 59510" name="adj1"/>
              <a:gd fmla="val 46830"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11"/>
          <p:cNvSpPr txBox="1"/>
          <p:nvPr/>
        </p:nvSpPr>
        <p:spPr>
          <a:xfrm>
            <a:off x="194203" y="957280"/>
            <a:ext cx="24929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消費税についての説明</a:t>
            </a:r>
            <a:endParaRPr b="1"/>
          </a:p>
        </p:txBody>
      </p:sp>
      <p:sp>
        <p:nvSpPr>
          <p:cNvPr id="221" name="Google Shape;221;p11"/>
          <p:cNvSpPr txBox="1"/>
          <p:nvPr/>
        </p:nvSpPr>
        <p:spPr>
          <a:xfrm>
            <a:off x="4615760" y="2934128"/>
            <a:ext cx="441146"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にっぽん</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par>
                                <p:cTn fill="hold" nodeType="withEffect" presetClass="entr" presetID="10" presetSubtype="0">
                                  <p:stCondLst>
                                    <p:cond delay="50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2"/>
          <p:cNvGrpSpPr/>
          <p:nvPr/>
        </p:nvGrpSpPr>
        <p:grpSpPr>
          <a:xfrm>
            <a:off x="1435943" y="2832623"/>
            <a:ext cx="6266532" cy="468000"/>
            <a:chOff x="1435943" y="2544991"/>
            <a:chExt cx="6266532" cy="468000"/>
          </a:xfrm>
        </p:grpSpPr>
        <p:sp>
          <p:nvSpPr>
            <p:cNvPr id="227" name="Google Shape;227;p12"/>
            <p:cNvSpPr/>
            <p:nvPr/>
          </p:nvSpPr>
          <p:spPr>
            <a:xfrm>
              <a:off x="4485755"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12"/>
            <p:cNvSpPr/>
            <p:nvPr/>
          </p:nvSpPr>
          <p:spPr>
            <a:xfrm>
              <a:off x="1435943"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9" name="Google Shape;229;p12"/>
            <p:cNvSpPr/>
            <p:nvPr/>
          </p:nvSpPr>
          <p:spPr>
            <a:xfrm>
              <a:off x="7463757" y="2544991"/>
              <a:ext cx="238718" cy="468000"/>
            </a:xfrm>
            <a:prstGeom prst="downArrow">
              <a:avLst>
                <a:gd fmla="val 55548" name="adj1"/>
                <a:gd fmla="val 55947" name="adj2"/>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0" name="Google Shape;230;p12"/>
          <p:cNvGrpSpPr/>
          <p:nvPr/>
        </p:nvGrpSpPr>
        <p:grpSpPr>
          <a:xfrm>
            <a:off x="578819" y="4734156"/>
            <a:ext cx="1487626" cy="507254"/>
            <a:chOff x="578819" y="4380422"/>
            <a:chExt cx="1487626" cy="507254"/>
          </a:xfrm>
        </p:grpSpPr>
        <p:sp>
          <p:nvSpPr>
            <p:cNvPr id="231" name="Google Shape;231;p12"/>
            <p:cNvSpPr/>
            <p:nvPr/>
          </p:nvSpPr>
          <p:spPr>
            <a:xfrm>
              <a:off x="578819" y="44556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2100"/>
                <a:buFont typeface="Noto Sans JP"/>
                <a:buNone/>
              </a:pPr>
              <a:r>
                <a:rPr b="1" lang="ja-JP" sz="2100">
                  <a:solidFill>
                    <a:srgbClr val="39B10F"/>
                  </a:solidFill>
                  <a:latin typeface="Noto Sans JP"/>
                  <a:ea typeface="Noto Sans JP"/>
                  <a:cs typeface="Noto Sans JP"/>
                  <a:sym typeface="Noto Sans JP"/>
                </a:rPr>
                <a:t>消費税</a:t>
              </a:r>
              <a:endParaRPr b="1"/>
            </a:p>
          </p:txBody>
        </p:sp>
        <p:sp>
          <p:nvSpPr>
            <p:cNvPr id="232" name="Google Shape;232;p12"/>
            <p:cNvSpPr/>
            <p:nvPr/>
          </p:nvSpPr>
          <p:spPr>
            <a:xfrm rot="10800000">
              <a:off x="1802375" y="4380422"/>
              <a:ext cx="237600" cy="468000"/>
            </a:xfrm>
            <a:prstGeom prst="upArrow">
              <a:avLst>
                <a:gd fmla="val 50000" name="adj1"/>
                <a:gd fmla="val 50000" name="adj2"/>
              </a:avLst>
            </a:prstGeom>
            <a:solidFill>
              <a:srgbClr val="45B21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3" name="Google Shape;233;p12"/>
          <p:cNvGrpSpPr/>
          <p:nvPr/>
        </p:nvGrpSpPr>
        <p:grpSpPr>
          <a:xfrm>
            <a:off x="2428593" y="4624919"/>
            <a:ext cx="6112692" cy="604694"/>
            <a:chOff x="1935846" y="4624919"/>
            <a:chExt cx="6112692" cy="604694"/>
          </a:xfrm>
        </p:grpSpPr>
        <p:sp>
          <p:nvSpPr>
            <p:cNvPr id="234" name="Google Shape;234;p12"/>
            <p:cNvSpPr/>
            <p:nvPr/>
          </p:nvSpPr>
          <p:spPr>
            <a:xfrm>
              <a:off x="3214281" y="4624919"/>
              <a:ext cx="3659416" cy="563125"/>
            </a:xfrm>
            <a:custGeom>
              <a:rect b="b" l="l" r="r" t="t"/>
              <a:pathLst>
                <a:path extrusionOk="0" h="563125" w="3362951">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2"/>
            <p:cNvSpPr/>
            <p:nvPr/>
          </p:nvSpPr>
          <p:spPr>
            <a:xfrm>
              <a:off x="1935846" y="4797565"/>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Noto Sans JP"/>
                <a:buNone/>
              </a:pPr>
              <a:r>
                <a:rPr b="1" lang="ja-JP" sz="2100">
                  <a:solidFill>
                    <a:srgbClr val="805BC9"/>
                  </a:solidFill>
                  <a:latin typeface="Noto Sans JP"/>
                  <a:ea typeface="Noto Sans JP"/>
                  <a:cs typeface="Noto Sans JP"/>
                  <a:sym typeface="Noto Sans JP"/>
                </a:rPr>
                <a:t>所得税</a:t>
              </a:r>
              <a:endParaRPr b="1"/>
            </a:p>
          </p:txBody>
        </p:sp>
        <p:sp>
          <p:nvSpPr>
            <p:cNvPr id="236" name="Google Shape;236;p12"/>
            <p:cNvSpPr/>
            <p:nvPr/>
          </p:nvSpPr>
          <p:spPr>
            <a:xfrm>
              <a:off x="6560912" y="4787328"/>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05BC9"/>
                </a:buClr>
                <a:buSzPts val="2100"/>
                <a:buFont typeface="Noto Sans JP"/>
                <a:buNone/>
              </a:pPr>
              <a:r>
                <a:rPr b="1" lang="ja-JP" sz="2100">
                  <a:solidFill>
                    <a:srgbClr val="805BC9"/>
                  </a:solidFill>
                  <a:latin typeface="Noto Sans JP"/>
                  <a:ea typeface="Noto Sans JP"/>
                  <a:cs typeface="Noto Sans JP"/>
                  <a:sym typeface="Noto Sans JP"/>
                </a:rPr>
                <a:t>住民税</a:t>
              </a:r>
              <a:endParaRPr b="1"/>
            </a:p>
          </p:txBody>
        </p:sp>
      </p:grpSp>
      <p:sp>
        <p:nvSpPr>
          <p:cNvPr id="237" name="Google Shape;237;p12"/>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238" name="Google Shape;238;p12"/>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a:p>
        </p:txBody>
      </p:sp>
      <p:grpSp>
        <p:nvGrpSpPr>
          <p:cNvPr id="239" name="Google Shape;239;p12"/>
          <p:cNvGrpSpPr/>
          <p:nvPr/>
        </p:nvGrpSpPr>
        <p:grpSpPr>
          <a:xfrm>
            <a:off x="3276624" y="1397881"/>
            <a:ext cx="2592001" cy="1447719"/>
            <a:chOff x="3276624" y="1066181"/>
            <a:chExt cx="2592001" cy="1447719"/>
          </a:xfrm>
        </p:grpSpPr>
        <p:sp>
          <p:nvSpPr>
            <p:cNvPr id="240" name="Google Shape;240;p12"/>
            <p:cNvSpPr/>
            <p:nvPr/>
          </p:nvSpPr>
          <p:spPr>
            <a:xfrm>
              <a:off x="3276625"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1" name="Google Shape;241;p12"/>
            <p:cNvPicPr preferRelativeResize="0"/>
            <p:nvPr/>
          </p:nvPicPr>
          <p:blipFill rotWithShape="1">
            <a:blip r:embed="rId3">
              <a:alphaModFix/>
            </a:blip>
            <a:srcRect b="0" l="0" r="0" t="0"/>
            <a:stretch/>
          </p:blipFill>
          <p:spPr>
            <a:xfrm>
              <a:off x="5001050" y="1466301"/>
              <a:ext cx="843389" cy="1035662"/>
            </a:xfrm>
            <a:prstGeom prst="rect">
              <a:avLst/>
            </a:prstGeom>
            <a:noFill/>
            <a:ln>
              <a:noFill/>
            </a:ln>
          </p:spPr>
        </p:pic>
        <p:sp>
          <p:nvSpPr>
            <p:cNvPr id="242" name="Google Shape;242;p12"/>
            <p:cNvSpPr/>
            <p:nvPr/>
          </p:nvSpPr>
          <p:spPr>
            <a:xfrm>
              <a:off x="3276625"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Noto Sans JP"/>
                  <a:ea typeface="Noto Sans JP"/>
                  <a:cs typeface="Noto Sans JP"/>
                  <a:sym typeface="Noto Sans JP"/>
                </a:rPr>
                <a:t>自分で商売をしている場合</a:t>
              </a:r>
              <a:endParaRPr/>
            </a:p>
          </p:txBody>
        </p:sp>
        <p:sp>
          <p:nvSpPr>
            <p:cNvPr id="243" name="Google Shape;243;p12"/>
            <p:cNvSpPr txBox="1"/>
            <p:nvPr/>
          </p:nvSpPr>
          <p:spPr>
            <a:xfrm>
              <a:off x="3276624" y="1460682"/>
              <a:ext cx="162813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YouTuberや大工さん</a:t>
              </a:r>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など自分で商売を</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している方は</a:t>
              </a:r>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確定申告で税金を</a:t>
              </a:r>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納めています。</a:t>
              </a:r>
              <a:endParaRPr/>
            </a:p>
          </p:txBody>
        </p:sp>
      </p:grpSp>
      <p:grpSp>
        <p:nvGrpSpPr>
          <p:cNvPr id="244" name="Google Shape;244;p12"/>
          <p:cNvGrpSpPr/>
          <p:nvPr/>
        </p:nvGrpSpPr>
        <p:grpSpPr>
          <a:xfrm>
            <a:off x="6177892" y="1397881"/>
            <a:ext cx="2592001" cy="1447719"/>
            <a:chOff x="6177892" y="1066181"/>
            <a:chExt cx="2592001" cy="1447719"/>
          </a:xfrm>
        </p:grpSpPr>
        <p:sp>
          <p:nvSpPr>
            <p:cNvPr id="245" name="Google Shape;245;p12"/>
            <p:cNvSpPr/>
            <p:nvPr/>
          </p:nvSpPr>
          <p:spPr>
            <a:xfrm>
              <a:off x="617789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12"/>
            <p:cNvSpPr/>
            <p:nvPr/>
          </p:nvSpPr>
          <p:spPr>
            <a:xfrm>
              <a:off x="617789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Noto Sans JP"/>
                  <a:ea typeface="Noto Sans JP"/>
                  <a:cs typeface="Noto Sans JP"/>
                  <a:sym typeface="Noto Sans JP"/>
                </a:rPr>
                <a:t>会社などに勤めている場合</a:t>
              </a:r>
              <a:endParaRPr/>
            </a:p>
          </p:txBody>
        </p:sp>
        <p:sp>
          <p:nvSpPr>
            <p:cNvPr id="247" name="Google Shape;247;p12"/>
            <p:cNvSpPr txBox="1"/>
            <p:nvPr/>
          </p:nvSpPr>
          <p:spPr>
            <a:xfrm>
              <a:off x="6180616" y="1466301"/>
              <a:ext cx="1877437" cy="8908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会社員は</a:t>
              </a:r>
              <a:r>
                <a:rPr lang="ja-JP" sz="1200">
                  <a:solidFill>
                    <a:schemeClr val="dk1"/>
                  </a:solidFill>
                  <a:latin typeface="Noto Sans JP"/>
                  <a:ea typeface="Noto Sans JP"/>
                  <a:cs typeface="Noto Sans JP"/>
                  <a:sym typeface="Noto Sans JP"/>
                </a:rPr>
                <a:t>、</a:t>
              </a:r>
              <a:r>
                <a:rPr b="0" i="0" lang="ja-JP" sz="1200" u="none" strike="noStrike">
                  <a:solidFill>
                    <a:schemeClr val="dk1"/>
                  </a:solidFill>
                  <a:latin typeface="Noto Sans JP"/>
                  <a:ea typeface="Noto Sans JP"/>
                  <a:cs typeface="Noto Sans JP"/>
                  <a:sym typeface="Noto Sans JP"/>
                </a:rPr>
                <a:t>毎月会社から</a:t>
              </a:r>
              <a:endParaRPr b="0"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払われる給料の中から、</a:t>
              </a:r>
              <a:endParaRPr b="0"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税金</a:t>
              </a:r>
              <a:r>
                <a:rPr b="0" i="0" lang="ja-JP" sz="1100" u="none" strike="noStrike">
                  <a:solidFill>
                    <a:schemeClr val="dk1"/>
                  </a:solidFill>
                  <a:latin typeface="Noto Sans JP"/>
                  <a:ea typeface="Noto Sans JP"/>
                  <a:cs typeface="Noto Sans JP"/>
                  <a:sym typeface="Noto Sans JP"/>
                </a:rPr>
                <a:t>(所得税・住民税)</a:t>
              </a:r>
              <a:r>
                <a:rPr b="0" i="0" lang="ja-JP" sz="1200" u="none" strike="noStrike">
                  <a:solidFill>
                    <a:schemeClr val="dk1"/>
                  </a:solidFill>
                  <a:latin typeface="Noto Sans JP"/>
                  <a:ea typeface="Noto Sans JP"/>
                  <a:cs typeface="Noto Sans JP"/>
                  <a:sym typeface="Noto Sans JP"/>
                </a:rPr>
                <a:t>が</a:t>
              </a:r>
              <a:endParaRPr b="0" i="0" sz="1200" u="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差し引かれています。</a:t>
              </a:r>
              <a:endParaRPr b="0" i="0" sz="1200" u="none" strike="noStrike">
                <a:solidFill>
                  <a:schemeClr val="dk1"/>
                </a:solidFill>
                <a:latin typeface="Noto Sans JP"/>
                <a:ea typeface="Noto Sans JP"/>
                <a:cs typeface="Noto Sans JP"/>
                <a:sym typeface="Noto Sans JP"/>
              </a:endParaRPr>
            </a:p>
          </p:txBody>
        </p:sp>
        <p:pic>
          <p:nvPicPr>
            <p:cNvPr id="248" name="Google Shape;248;p12"/>
            <p:cNvPicPr preferRelativeResize="0"/>
            <p:nvPr/>
          </p:nvPicPr>
          <p:blipFill rotWithShape="1">
            <a:blip r:embed="rId4">
              <a:alphaModFix/>
            </a:blip>
            <a:srcRect b="0" l="0" r="0" t="0"/>
            <a:stretch/>
          </p:blipFill>
          <p:spPr>
            <a:xfrm>
              <a:off x="7794523" y="1733824"/>
              <a:ext cx="975370" cy="778897"/>
            </a:xfrm>
            <a:prstGeom prst="rect">
              <a:avLst/>
            </a:prstGeom>
            <a:noFill/>
            <a:ln>
              <a:noFill/>
            </a:ln>
          </p:spPr>
        </p:pic>
      </p:grpSp>
      <p:grpSp>
        <p:nvGrpSpPr>
          <p:cNvPr id="249" name="Google Shape;249;p12"/>
          <p:cNvGrpSpPr/>
          <p:nvPr/>
        </p:nvGrpSpPr>
        <p:grpSpPr>
          <a:xfrm>
            <a:off x="3276000" y="3303310"/>
            <a:ext cx="5636733" cy="1485812"/>
            <a:chOff x="3276000" y="2971610"/>
            <a:chExt cx="5636733" cy="1485812"/>
          </a:xfrm>
        </p:grpSpPr>
        <p:sp>
          <p:nvSpPr>
            <p:cNvPr id="250" name="Google Shape;250;p12"/>
            <p:cNvSpPr/>
            <p:nvPr/>
          </p:nvSpPr>
          <p:spPr>
            <a:xfrm>
              <a:off x="3276000" y="2971610"/>
              <a:ext cx="5544150" cy="1440000"/>
            </a:xfrm>
            <a:prstGeom prst="rect">
              <a:avLst/>
            </a:prstGeom>
            <a:solidFill>
              <a:schemeClr val="lt1"/>
            </a:solidFill>
            <a:ln cap="flat" cmpd="sng" w="12700">
              <a:solidFill>
                <a:srgbClr val="B474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51" name="Google Shape;251;p12"/>
            <p:cNvPicPr preferRelativeResize="0"/>
            <p:nvPr/>
          </p:nvPicPr>
          <p:blipFill rotWithShape="1">
            <a:blip r:embed="rId5">
              <a:alphaModFix/>
            </a:blip>
            <a:srcRect b="0" l="0" r="0" t="0"/>
            <a:stretch/>
          </p:blipFill>
          <p:spPr>
            <a:xfrm>
              <a:off x="7496961" y="3525596"/>
              <a:ext cx="1415772" cy="931826"/>
            </a:xfrm>
            <a:prstGeom prst="rect">
              <a:avLst/>
            </a:prstGeom>
            <a:noFill/>
            <a:ln>
              <a:noFill/>
            </a:ln>
          </p:spPr>
        </p:pic>
        <p:sp>
          <p:nvSpPr>
            <p:cNvPr id="252" name="Google Shape;252;p12"/>
            <p:cNvSpPr/>
            <p:nvPr/>
          </p:nvSpPr>
          <p:spPr>
            <a:xfrm>
              <a:off x="6157530" y="3058461"/>
              <a:ext cx="945835" cy="259745"/>
            </a:xfrm>
            <a:prstGeom prst="roundRect">
              <a:avLst>
                <a:gd fmla="val 50000" name="adj"/>
              </a:avLst>
            </a:prstGeom>
            <a:solidFill>
              <a:srgbClr val="DE5C5C"/>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Noto Sans JP"/>
                  <a:ea typeface="Noto Sans JP"/>
                  <a:cs typeface="Noto Sans JP"/>
                  <a:sym typeface="Noto Sans JP"/>
                </a:rPr>
                <a:t>会社</a:t>
              </a:r>
              <a:endParaRPr/>
            </a:p>
          </p:txBody>
        </p:sp>
        <p:pic>
          <p:nvPicPr>
            <p:cNvPr id="253" name="Google Shape;253;p12"/>
            <p:cNvPicPr preferRelativeResize="0"/>
            <p:nvPr/>
          </p:nvPicPr>
          <p:blipFill rotWithShape="1">
            <a:blip r:embed="rId6">
              <a:alphaModFix/>
            </a:blip>
            <a:srcRect b="0" l="0" r="0" t="0"/>
            <a:stretch/>
          </p:blipFill>
          <p:spPr>
            <a:xfrm>
              <a:off x="4904762" y="3373065"/>
              <a:ext cx="998097" cy="930546"/>
            </a:xfrm>
            <a:prstGeom prst="rect">
              <a:avLst/>
            </a:prstGeom>
            <a:noFill/>
            <a:ln>
              <a:noFill/>
            </a:ln>
          </p:spPr>
        </p:pic>
        <p:sp>
          <p:nvSpPr>
            <p:cNvPr id="254" name="Google Shape;254;p12"/>
            <p:cNvSpPr/>
            <p:nvPr/>
          </p:nvSpPr>
          <p:spPr>
            <a:xfrm>
              <a:off x="3362469" y="3058461"/>
              <a:ext cx="1152128" cy="259745"/>
            </a:xfrm>
            <a:prstGeom prst="roundRect">
              <a:avLst>
                <a:gd fmla="val 50000" name="adj"/>
              </a:avLst>
            </a:prstGeom>
            <a:solidFill>
              <a:srgbClr val="0FBEE7"/>
            </a:solidFill>
            <a:ln>
              <a:noFill/>
            </a:ln>
          </p:spPr>
          <p:txBody>
            <a:bodyPr anchorCtr="0" anchor="ctr" bIns="45700" lIns="91425" spcFirstLastPara="1" rIns="91425" wrap="square" tIns="36000">
              <a:noAutofit/>
            </a:bodyPr>
            <a:lstStyle/>
            <a:p>
              <a:pPr indent="0" lvl="0" marL="0" marR="0" rtl="0" algn="ctr">
                <a:spcBef>
                  <a:spcPts val="0"/>
                </a:spcBef>
                <a:spcAft>
                  <a:spcPts val="0"/>
                </a:spcAft>
                <a:buNone/>
              </a:pPr>
              <a:r>
                <a:rPr lang="ja-JP" sz="1200">
                  <a:solidFill>
                    <a:schemeClr val="lt1"/>
                  </a:solidFill>
                  <a:latin typeface="Noto Sans JP"/>
                  <a:ea typeface="Noto Sans JP"/>
                  <a:cs typeface="Noto Sans JP"/>
                  <a:sym typeface="Noto Sans JP"/>
                </a:rPr>
                <a:t>個人事業主</a:t>
              </a:r>
              <a:endParaRPr/>
            </a:p>
          </p:txBody>
        </p:sp>
        <p:sp>
          <p:nvSpPr>
            <p:cNvPr id="255" name="Google Shape;255;p12"/>
            <p:cNvSpPr txBox="1"/>
            <p:nvPr/>
          </p:nvSpPr>
          <p:spPr>
            <a:xfrm>
              <a:off x="3277622" y="3405887"/>
              <a:ext cx="1723549" cy="8887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自分で税金を計算して</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税務署に申告</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(申し出ること）し、</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納めます (確定申告)。</a:t>
              </a:r>
              <a:endParaRPr sz="1200">
                <a:solidFill>
                  <a:schemeClr val="dk1"/>
                </a:solidFill>
                <a:latin typeface="Noto Sans JP"/>
                <a:ea typeface="Noto Sans JP"/>
                <a:cs typeface="Noto Sans JP"/>
                <a:sym typeface="Noto Sans JP"/>
              </a:endParaRPr>
            </a:p>
          </p:txBody>
        </p:sp>
        <p:sp>
          <p:nvSpPr>
            <p:cNvPr id="256" name="Google Shape;256;p12"/>
            <p:cNvSpPr txBox="1"/>
            <p:nvPr/>
          </p:nvSpPr>
          <p:spPr>
            <a:xfrm>
              <a:off x="6081549" y="3405887"/>
              <a:ext cx="1415772" cy="89082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会社は、社員から</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預かった税金を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（源泉徴収）。</a:t>
              </a:r>
              <a:endParaRPr/>
            </a:p>
          </p:txBody>
        </p:sp>
      </p:grpSp>
      <p:grpSp>
        <p:nvGrpSpPr>
          <p:cNvPr id="257" name="Google Shape;257;p12"/>
          <p:cNvGrpSpPr/>
          <p:nvPr/>
        </p:nvGrpSpPr>
        <p:grpSpPr>
          <a:xfrm>
            <a:off x="4959174" y="5201020"/>
            <a:ext cx="2672032" cy="1440000"/>
            <a:chOff x="4959174" y="4869320"/>
            <a:chExt cx="2672032" cy="1440000"/>
          </a:xfrm>
        </p:grpSpPr>
        <p:sp>
          <p:nvSpPr>
            <p:cNvPr id="258" name="Google Shape;258;p12"/>
            <p:cNvSpPr/>
            <p:nvPr/>
          </p:nvSpPr>
          <p:spPr>
            <a:xfrm>
              <a:off x="5039206"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9" name="Google Shape;259;p12"/>
            <p:cNvSpPr/>
            <p:nvPr/>
          </p:nvSpPr>
          <p:spPr>
            <a:xfrm>
              <a:off x="5091569" y="5013452"/>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600"/>
                <a:buFont typeface="Noto Sans JP"/>
                <a:buNone/>
              </a:pPr>
              <a:r>
                <a:rPr lang="ja-JP" sz="1600">
                  <a:solidFill>
                    <a:srgbClr val="005BAD"/>
                  </a:solidFill>
                  <a:latin typeface="Noto Sans JP"/>
                  <a:ea typeface="Noto Sans JP"/>
                  <a:cs typeface="Noto Sans JP"/>
                  <a:sym typeface="Noto Sans JP"/>
                </a:rPr>
                <a:t>都道府県</a:t>
              </a:r>
              <a:endParaRPr sz="16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600"/>
                <a:buFont typeface="Noto Sans JP"/>
                <a:buNone/>
              </a:pPr>
              <a:r>
                <a:rPr lang="ja-JP" sz="1600">
                  <a:solidFill>
                    <a:srgbClr val="005BAD"/>
                  </a:solidFill>
                  <a:latin typeface="Noto Sans JP"/>
                  <a:ea typeface="Noto Sans JP"/>
                  <a:cs typeface="Noto Sans JP"/>
                  <a:sym typeface="Noto Sans JP"/>
                </a:rPr>
                <a:t>市区町村</a:t>
              </a:r>
              <a:endParaRPr sz="1600">
                <a:solidFill>
                  <a:srgbClr val="005BAD"/>
                </a:solidFill>
                <a:latin typeface="Noto Sans JP"/>
                <a:ea typeface="Noto Sans JP"/>
                <a:cs typeface="Noto Sans JP"/>
                <a:sym typeface="Noto Sans JP"/>
              </a:endParaRPr>
            </a:p>
          </p:txBody>
        </p:sp>
        <p:pic>
          <p:nvPicPr>
            <p:cNvPr id="260" name="Google Shape;260;p12"/>
            <p:cNvPicPr preferRelativeResize="0"/>
            <p:nvPr/>
          </p:nvPicPr>
          <p:blipFill rotWithShape="1">
            <a:blip r:embed="rId7">
              <a:alphaModFix/>
            </a:blip>
            <a:srcRect b="0" l="0" r="0" t="0"/>
            <a:stretch/>
          </p:blipFill>
          <p:spPr>
            <a:xfrm rot="-5400000">
              <a:off x="5726826" y="5206539"/>
              <a:ext cx="217112" cy="1184009"/>
            </a:xfrm>
            <a:prstGeom prst="rect">
              <a:avLst/>
            </a:prstGeom>
            <a:noFill/>
            <a:ln>
              <a:noFill/>
            </a:ln>
          </p:spPr>
        </p:pic>
        <p:sp>
          <p:nvSpPr>
            <p:cNvPr id="261" name="Google Shape;261;p12"/>
            <p:cNvSpPr/>
            <p:nvPr/>
          </p:nvSpPr>
          <p:spPr>
            <a:xfrm>
              <a:off x="4959174" y="5937905"/>
              <a:ext cx="1752415" cy="288357"/>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1400"/>
                <a:buFont typeface="Noto Sans JP"/>
                <a:buNone/>
              </a:pPr>
              <a:r>
                <a:rPr lang="ja-JP" sz="1400">
                  <a:solidFill>
                    <a:srgbClr val="005BAD"/>
                  </a:solidFill>
                  <a:latin typeface="Noto Sans JP"/>
                  <a:ea typeface="Noto Sans JP"/>
                  <a:cs typeface="Noto Sans JP"/>
                  <a:sym typeface="Noto Sans JP"/>
                </a:rPr>
                <a:t>（地方公共団体）</a:t>
              </a:r>
              <a:endParaRPr/>
            </a:p>
          </p:txBody>
        </p:sp>
      </p:grpSp>
      <p:grpSp>
        <p:nvGrpSpPr>
          <p:cNvPr id="262" name="Google Shape;262;p12"/>
          <p:cNvGrpSpPr/>
          <p:nvPr/>
        </p:nvGrpSpPr>
        <p:grpSpPr>
          <a:xfrm>
            <a:off x="1428224" y="5201020"/>
            <a:ext cx="2676570" cy="1440000"/>
            <a:chOff x="1428224" y="4869320"/>
            <a:chExt cx="2676570" cy="1440000"/>
          </a:xfrm>
        </p:grpSpPr>
        <p:sp>
          <p:nvSpPr>
            <p:cNvPr id="263" name="Google Shape;263;p12"/>
            <p:cNvSpPr/>
            <p:nvPr/>
          </p:nvSpPr>
          <p:spPr>
            <a:xfrm>
              <a:off x="1512794" y="4869320"/>
              <a:ext cx="2592000" cy="1440000"/>
            </a:xfrm>
            <a:prstGeom prst="rect">
              <a:avLst/>
            </a:prstGeom>
            <a:no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 name="Google Shape;264;p12"/>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05BAD"/>
                </a:buClr>
                <a:buSzPts val="2000"/>
                <a:buFont typeface="Noto Sans JP"/>
                <a:buNone/>
              </a:pPr>
              <a:r>
                <a:rPr lang="ja-JP" sz="2000">
                  <a:solidFill>
                    <a:srgbClr val="005BAD"/>
                  </a:solidFill>
                  <a:latin typeface="Noto Sans JP"/>
                  <a:ea typeface="Noto Sans JP"/>
                  <a:cs typeface="Noto Sans JP"/>
                  <a:sym typeface="Noto Sans JP"/>
                </a:rPr>
                <a:t>税務署</a:t>
              </a:r>
              <a:endParaRPr sz="2000">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5BAD"/>
                </a:buClr>
                <a:buSzPts val="1800"/>
                <a:buFont typeface="Noto Sans JP"/>
                <a:buNone/>
              </a:pPr>
              <a:r>
                <a:rPr lang="ja-JP" sz="1800">
                  <a:solidFill>
                    <a:srgbClr val="005BAD"/>
                  </a:solidFill>
                  <a:latin typeface="Noto Sans JP"/>
                  <a:ea typeface="Noto Sans JP"/>
                  <a:cs typeface="Noto Sans JP"/>
                  <a:sym typeface="Noto Sans JP"/>
                </a:rPr>
                <a:t>（国）</a:t>
              </a:r>
              <a:endParaRPr/>
            </a:p>
          </p:txBody>
        </p:sp>
      </p:grpSp>
      <p:grpSp>
        <p:nvGrpSpPr>
          <p:cNvPr id="265" name="Google Shape;265;p12"/>
          <p:cNvGrpSpPr/>
          <p:nvPr/>
        </p:nvGrpSpPr>
        <p:grpSpPr>
          <a:xfrm>
            <a:off x="250337" y="3303310"/>
            <a:ext cx="2592000" cy="1440000"/>
            <a:chOff x="259302" y="2971610"/>
            <a:chExt cx="2592000" cy="1440000"/>
          </a:xfrm>
        </p:grpSpPr>
        <p:sp>
          <p:nvSpPr>
            <p:cNvPr id="266" name="Google Shape;266;p12"/>
            <p:cNvSpPr/>
            <p:nvPr/>
          </p:nvSpPr>
          <p:spPr>
            <a:xfrm>
              <a:off x="259302" y="2971610"/>
              <a:ext cx="2592000" cy="1440000"/>
            </a:xfrm>
            <a:prstGeom prst="rect">
              <a:avLst/>
            </a:prstGeom>
            <a:noFill/>
            <a:ln cap="flat" cmpd="sng" w="12700">
              <a:solidFill>
                <a:srgbClr val="45B21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12"/>
            <p:cNvSpPr/>
            <p:nvPr/>
          </p:nvSpPr>
          <p:spPr>
            <a:xfrm>
              <a:off x="311150" y="3045761"/>
              <a:ext cx="945835" cy="259745"/>
            </a:xfrm>
            <a:prstGeom prst="roundRect">
              <a:avLst>
                <a:gd fmla="val 50000" name="adj"/>
              </a:avLst>
            </a:prstGeom>
            <a:solidFill>
              <a:srgbClr val="39B10F"/>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lang="ja-JP" sz="1200">
                  <a:solidFill>
                    <a:schemeClr val="lt1"/>
                  </a:solidFill>
                  <a:latin typeface="Noto Sans JP"/>
                  <a:ea typeface="Noto Sans JP"/>
                  <a:cs typeface="Noto Sans JP"/>
                  <a:sym typeface="Noto Sans JP"/>
                </a:rPr>
                <a:t>お店</a:t>
              </a:r>
              <a:endParaRPr/>
            </a:p>
          </p:txBody>
        </p:sp>
        <p:sp>
          <p:nvSpPr>
            <p:cNvPr id="268" name="Google Shape;268;p12"/>
            <p:cNvSpPr txBox="1"/>
            <p:nvPr/>
          </p:nvSpPr>
          <p:spPr>
            <a:xfrm>
              <a:off x="259803" y="3405887"/>
              <a:ext cx="1569660" cy="68563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お店は、預かった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消費税を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p:txBody>
        </p:sp>
      </p:grpSp>
      <p:pic>
        <p:nvPicPr>
          <p:cNvPr id="269" name="Google Shape;269;p12"/>
          <p:cNvPicPr preferRelativeResize="0"/>
          <p:nvPr/>
        </p:nvPicPr>
        <p:blipFill rotWithShape="1">
          <a:blip r:embed="rId8">
            <a:alphaModFix/>
          </a:blip>
          <a:srcRect b="0" l="0" r="0" t="0"/>
          <a:stretch/>
        </p:blipFill>
        <p:spPr>
          <a:xfrm>
            <a:off x="1722986" y="3860169"/>
            <a:ext cx="1378414" cy="890798"/>
          </a:xfrm>
          <a:prstGeom prst="rect">
            <a:avLst/>
          </a:prstGeom>
          <a:noFill/>
          <a:ln>
            <a:noFill/>
          </a:ln>
        </p:spPr>
      </p:pic>
      <p:pic>
        <p:nvPicPr>
          <p:cNvPr id="270" name="Google Shape;270;p12"/>
          <p:cNvPicPr preferRelativeResize="0"/>
          <p:nvPr/>
        </p:nvPicPr>
        <p:blipFill rotWithShape="1">
          <a:blip r:embed="rId9">
            <a:alphaModFix/>
          </a:blip>
          <a:srcRect b="0" l="0" r="0" t="0"/>
          <a:stretch/>
        </p:blipFill>
        <p:spPr>
          <a:xfrm>
            <a:off x="6672589" y="5571855"/>
            <a:ext cx="1968252" cy="1090108"/>
          </a:xfrm>
          <a:prstGeom prst="rect">
            <a:avLst/>
          </a:prstGeom>
          <a:noFill/>
          <a:ln>
            <a:noFill/>
          </a:ln>
        </p:spPr>
      </p:pic>
      <p:pic>
        <p:nvPicPr>
          <p:cNvPr descr="ダイアグラム&#10;&#10;自動的に生成された説明" id="271" name="Google Shape;271;p12"/>
          <p:cNvPicPr preferRelativeResize="0"/>
          <p:nvPr/>
        </p:nvPicPr>
        <p:blipFill rotWithShape="1">
          <a:blip r:embed="rId10">
            <a:alphaModFix/>
          </a:blip>
          <a:srcRect b="0" l="0" r="0" t="0"/>
          <a:stretch/>
        </p:blipFill>
        <p:spPr>
          <a:xfrm>
            <a:off x="2940564" y="5344876"/>
            <a:ext cx="1335625" cy="1299499"/>
          </a:xfrm>
          <a:prstGeom prst="rect">
            <a:avLst/>
          </a:prstGeom>
          <a:noFill/>
          <a:ln>
            <a:noFill/>
          </a:ln>
        </p:spPr>
      </p:pic>
      <p:sp>
        <p:nvSpPr>
          <p:cNvPr id="272" name="Google Shape;272;p12"/>
          <p:cNvSpPr txBox="1"/>
          <p:nvPr/>
        </p:nvSpPr>
        <p:spPr>
          <a:xfrm>
            <a:off x="194203" y="957280"/>
            <a:ext cx="226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税金の流れと納め方</a:t>
            </a:r>
            <a:endParaRPr b="1"/>
          </a:p>
        </p:txBody>
      </p:sp>
      <p:grpSp>
        <p:nvGrpSpPr>
          <p:cNvPr id="273" name="Google Shape;273;p12"/>
          <p:cNvGrpSpPr/>
          <p:nvPr/>
        </p:nvGrpSpPr>
        <p:grpSpPr>
          <a:xfrm>
            <a:off x="250337" y="1397881"/>
            <a:ext cx="2604659" cy="1447719"/>
            <a:chOff x="259302" y="1066181"/>
            <a:chExt cx="2604659" cy="1447719"/>
          </a:xfrm>
        </p:grpSpPr>
        <p:sp>
          <p:nvSpPr>
            <p:cNvPr id="274" name="Google Shape;274;p12"/>
            <p:cNvSpPr/>
            <p:nvPr/>
          </p:nvSpPr>
          <p:spPr>
            <a:xfrm>
              <a:off x="259302" y="1073900"/>
              <a:ext cx="2592000" cy="1440000"/>
            </a:xfrm>
            <a:prstGeom prst="rect">
              <a:avLst/>
            </a:pr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5" name="Google Shape;275;p12"/>
            <p:cNvPicPr preferRelativeResize="0"/>
            <p:nvPr/>
          </p:nvPicPr>
          <p:blipFill rotWithShape="1">
            <a:blip r:embed="rId11">
              <a:alphaModFix/>
            </a:blip>
            <a:srcRect b="0" l="0" r="0" t="0"/>
            <a:stretch/>
          </p:blipFill>
          <p:spPr>
            <a:xfrm>
              <a:off x="1485547" y="1530517"/>
              <a:ext cx="1378414" cy="976685"/>
            </a:xfrm>
            <a:prstGeom prst="rect">
              <a:avLst/>
            </a:prstGeom>
            <a:noFill/>
            <a:ln>
              <a:noFill/>
            </a:ln>
          </p:spPr>
        </p:pic>
        <p:sp>
          <p:nvSpPr>
            <p:cNvPr id="276" name="Google Shape;276;p12"/>
            <p:cNvSpPr/>
            <p:nvPr/>
          </p:nvSpPr>
          <p:spPr>
            <a:xfrm>
              <a:off x="259302" y="1066181"/>
              <a:ext cx="2592000" cy="346596"/>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500">
                  <a:solidFill>
                    <a:schemeClr val="lt1"/>
                  </a:solidFill>
                  <a:latin typeface="Noto Sans JP"/>
                  <a:ea typeface="Noto Sans JP"/>
                  <a:cs typeface="Noto Sans JP"/>
                  <a:sym typeface="Noto Sans JP"/>
                </a:rPr>
                <a:t>商品を買った場合</a:t>
              </a:r>
              <a:endParaRPr/>
            </a:p>
          </p:txBody>
        </p:sp>
        <p:sp>
          <p:nvSpPr>
            <p:cNvPr id="277" name="Google Shape;277;p12"/>
            <p:cNvSpPr txBox="1"/>
            <p:nvPr/>
          </p:nvSpPr>
          <p:spPr>
            <a:xfrm>
              <a:off x="259803" y="1466301"/>
              <a:ext cx="2031325" cy="88876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お店で商品を買いました。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代金 1,000円と、</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税金100円を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支払いました。</a:t>
              </a:r>
              <a:endParaRPr sz="1200">
                <a:solidFill>
                  <a:schemeClr val="dk1"/>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3"/>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pic>
        <p:nvPicPr>
          <p:cNvPr id="283" name="Google Shape;283;p13"/>
          <p:cNvPicPr preferRelativeResize="0"/>
          <p:nvPr/>
        </p:nvPicPr>
        <p:blipFill rotWithShape="1">
          <a:blip r:embed="rId3">
            <a:alphaModFix/>
          </a:blip>
          <a:srcRect b="0" l="0" r="0" t="0"/>
          <a:stretch/>
        </p:blipFill>
        <p:spPr>
          <a:xfrm>
            <a:off x="7188401" y="773011"/>
            <a:ext cx="1375366" cy="1558587"/>
          </a:xfrm>
          <a:prstGeom prst="rect">
            <a:avLst/>
          </a:prstGeom>
          <a:noFill/>
          <a:ln>
            <a:noFill/>
          </a:ln>
        </p:spPr>
      </p:pic>
      <p:sp>
        <p:nvSpPr>
          <p:cNvPr id="284" name="Google Shape;284;p13"/>
          <p:cNvSpPr/>
          <p:nvPr/>
        </p:nvSpPr>
        <p:spPr>
          <a:xfrm>
            <a:off x="335573" y="1327348"/>
            <a:ext cx="8320360" cy="809452"/>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5BAD"/>
              </a:buClr>
              <a:buSzPts val="1600"/>
              <a:buFont typeface="Noto Sans JP"/>
              <a:buNone/>
            </a:pPr>
            <a:r>
              <a:rPr i="0" lang="ja-JP" sz="1600" u="none" cap="none" strike="noStrike">
                <a:solidFill>
                  <a:srgbClr val="005BAD"/>
                </a:solidFill>
                <a:latin typeface="Noto Sans JP"/>
                <a:ea typeface="Noto Sans JP"/>
                <a:cs typeface="Noto Sans JP"/>
                <a:sym typeface="Noto Sans JP"/>
              </a:rPr>
              <a:t>皆さんは「税金」にどのようなイメージを持っていますか？</a:t>
            </a:r>
            <a:endParaRPr i="0" sz="1600" u="none" cap="none" strike="noStrike">
              <a:solidFill>
                <a:srgbClr val="005BAD"/>
              </a:solidFill>
              <a:latin typeface="Noto Sans JP"/>
              <a:ea typeface="Noto Sans JP"/>
              <a:cs typeface="Noto Sans JP"/>
              <a:sym typeface="Noto Sans JP"/>
            </a:endParaRPr>
          </a:p>
          <a:p>
            <a:pPr indent="0" lvl="0" marL="0" marR="0" rtl="0" algn="l">
              <a:spcBef>
                <a:spcPts val="0"/>
              </a:spcBef>
              <a:spcAft>
                <a:spcPts val="0"/>
              </a:spcAft>
              <a:buClr>
                <a:srgbClr val="000000"/>
              </a:buClr>
              <a:buSzPts val="1450"/>
              <a:buFont typeface="Noto Sans JP"/>
              <a:buNone/>
            </a:pPr>
            <a:r>
              <a:rPr i="0" lang="ja-JP" sz="1450" u="none" cap="none" strike="noStrike">
                <a:solidFill>
                  <a:srgbClr val="000000"/>
                </a:solidFill>
                <a:latin typeface="Noto Sans JP"/>
                <a:ea typeface="Noto Sans JP"/>
                <a:cs typeface="Noto Sans JP"/>
                <a:sym typeface="Noto Sans JP"/>
              </a:rPr>
              <a:t>わたしたちの身の回りには、国や地方公共団体による「公共サービス」や</a:t>
            </a:r>
            <a:endParaRPr sz="1450">
              <a:solidFill>
                <a:srgbClr val="000000"/>
              </a:solidFill>
              <a:latin typeface="Noto Sans JP"/>
              <a:ea typeface="Noto Sans JP"/>
              <a:cs typeface="Noto Sans JP"/>
              <a:sym typeface="Noto Sans JP"/>
            </a:endParaRPr>
          </a:p>
          <a:p>
            <a:pPr indent="0" lvl="0" marL="0" marR="0" rtl="0" algn="l">
              <a:spcBef>
                <a:spcPts val="0"/>
              </a:spcBef>
              <a:spcAft>
                <a:spcPts val="0"/>
              </a:spcAft>
              <a:buClr>
                <a:srgbClr val="000000"/>
              </a:buClr>
              <a:buSzPts val="1450"/>
              <a:buFont typeface="Noto Sans JP"/>
              <a:buNone/>
            </a:pPr>
            <a:r>
              <a:rPr i="0" lang="ja-JP" sz="1450" u="none" cap="none" strike="noStrike">
                <a:solidFill>
                  <a:srgbClr val="000000"/>
                </a:solidFill>
                <a:latin typeface="Noto Sans JP"/>
                <a:ea typeface="Noto Sans JP"/>
                <a:cs typeface="Noto Sans JP"/>
                <a:sym typeface="Noto Sans JP"/>
              </a:rPr>
              <a:t>「公共施設」があります。</a:t>
            </a:r>
            <a:endParaRPr/>
          </a:p>
        </p:txBody>
      </p:sp>
      <p:sp>
        <p:nvSpPr>
          <p:cNvPr id="285" name="Google Shape;285;p13"/>
          <p:cNvSpPr/>
          <p:nvPr/>
        </p:nvSpPr>
        <p:spPr>
          <a:xfrm>
            <a:off x="5457555" y="2623432"/>
            <a:ext cx="3362596" cy="3713140"/>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286" name="Google Shape;286;p13"/>
          <p:cNvSpPr/>
          <p:nvPr/>
        </p:nvSpPr>
        <p:spPr>
          <a:xfrm>
            <a:off x="5592624" y="3347160"/>
            <a:ext cx="3092459"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287" name="Google Shape;287;p13"/>
          <p:cNvSpPr/>
          <p:nvPr/>
        </p:nvSpPr>
        <p:spPr>
          <a:xfrm>
            <a:off x="326409" y="2623432"/>
            <a:ext cx="5033559" cy="3704763"/>
          </a:xfrm>
          <a:prstGeom prst="roundRect">
            <a:avLst>
              <a:gd fmla="val 0" name="adj"/>
            </a:avLst>
          </a:prstGeom>
          <a:solidFill>
            <a:srgbClr val="AEDAF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288" name="Google Shape;288;p13"/>
          <p:cNvSpPr/>
          <p:nvPr/>
        </p:nvSpPr>
        <p:spPr>
          <a:xfrm>
            <a:off x="476026" y="3347160"/>
            <a:ext cx="4744911" cy="281876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289" name="Google Shape;289;p13"/>
          <p:cNvGrpSpPr/>
          <p:nvPr/>
        </p:nvGrpSpPr>
        <p:grpSpPr>
          <a:xfrm>
            <a:off x="5868343" y="2739419"/>
            <a:ext cx="2565323" cy="549900"/>
            <a:chOff x="6077290" y="2713461"/>
            <a:chExt cx="2565323" cy="549900"/>
          </a:xfrm>
        </p:grpSpPr>
        <p:sp>
          <p:nvSpPr>
            <p:cNvPr id="290" name="Google Shape;290;p13"/>
            <p:cNvSpPr/>
            <p:nvPr/>
          </p:nvSpPr>
          <p:spPr>
            <a:xfrm>
              <a:off x="7341513" y="2713461"/>
              <a:ext cx="1301100" cy="54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道路、学校、公園 など</a:t>
              </a:r>
              <a:endParaRPr/>
            </a:p>
          </p:txBody>
        </p:sp>
        <p:sp>
          <p:nvSpPr>
            <p:cNvPr id="291" name="Google Shape;291;p13"/>
            <p:cNvSpPr txBox="1"/>
            <p:nvPr/>
          </p:nvSpPr>
          <p:spPr>
            <a:xfrm>
              <a:off x="6077290" y="2786910"/>
              <a:ext cx="1210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Noto Sans JP"/>
                <a:buNone/>
              </a:pPr>
              <a:r>
                <a:rPr b="1" i="0" lang="ja-JP" sz="2000" u="none" cap="none" strike="noStrike">
                  <a:solidFill>
                    <a:srgbClr val="005BAD"/>
                  </a:solidFill>
                  <a:latin typeface="Noto Sans JP"/>
                  <a:ea typeface="Noto Sans JP"/>
                  <a:cs typeface="Noto Sans JP"/>
                  <a:sym typeface="Noto Sans JP"/>
                </a:rPr>
                <a:t>公共施設</a:t>
              </a:r>
              <a:endParaRPr b="1"/>
            </a:p>
          </p:txBody>
        </p:sp>
      </p:grpSp>
      <p:grpSp>
        <p:nvGrpSpPr>
          <p:cNvPr id="292" name="Google Shape;292;p13"/>
          <p:cNvGrpSpPr/>
          <p:nvPr/>
        </p:nvGrpSpPr>
        <p:grpSpPr>
          <a:xfrm>
            <a:off x="518379" y="2812868"/>
            <a:ext cx="4651893" cy="400200"/>
            <a:chOff x="712083" y="2786910"/>
            <a:chExt cx="4651893" cy="400200"/>
          </a:xfrm>
        </p:grpSpPr>
        <p:sp>
          <p:nvSpPr>
            <p:cNvPr id="293" name="Google Shape;293;p13"/>
            <p:cNvSpPr/>
            <p:nvPr/>
          </p:nvSpPr>
          <p:spPr>
            <a:xfrm>
              <a:off x="2457876" y="2831955"/>
              <a:ext cx="2906100" cy="309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警察、消防、ごみ収集、福祉 など</a:t>
              </a:r>
              <a:endParaRPr/>
            </a:p>
          </p:txBody>
        </p:sp>
        <p:sp>
          <p:nvSpPr>
            <p:cNvPr id="294" name="Google Shape;294;p13"/>
            <p:cNvSpPr txBox="1"/>
            <p:nvPr/>
          </p:nvSpPr>
          <p:spPr>
            <a:xfrm>
              <a:off x="712083" y="2786910"/>
              <a:ext cx="17235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5BAD"/>
                </a:buClr>
                <a:buSzPts val="2000"/>
                <a:buFont typeface="Noto Sans JP"/>
                <a:buNone/>
              </a:pPr>
              <a:r>
                <a:rPr b="1" i="0" lang="ja-JP" sz="2000" u="none" cap="none" strike="noStrike">
                  <a:solidFill>
                    <a:srgbClr val="005BAD"/>
                  </a:solidFill>
                  <a:latin typeface="Noto Sans JP"/>
                  <a:ea typeface="Noto Sans JP"/>
                  <a:cs typeface="Noto Sans JP"/>
                  <a:sym typeface="Noto Sans JP"/>
                </a:rPr>
                <a:t>公共サービス</a:t>
              </a:r>
              <a:endParaRPr b="1"/>
            </a:p>
          </p:txBody>
        </p:sp>
      </p:grpSp>
      <p:grpSp>
        <p:nvGrpSpPr>
          <p:cNvPr id="295" name="Google Shape;295;p13"/>
          <p:cNvGrpSpPr/>
          <p:nvPr/>
        </p:nvGrpSpPr>
        <p:grpSpPr>
          <a:xfrm>
            <a:off x="2007526" y="3669522"/>
            <a:ext cx="1611933" cy="2301821"/>
            <a:chOff x="418581" y="3669522"/>
            <a:chExt cx="1611933" cy="2301821"/>
          </a:xfrm>
        </p:grpSpPr>
        <p:sp>
          <p:nvSpPr>
            <p:cNvPr id="296" name="Google Shape;296;p13"/>
            <p:cNvSpPr/>
            <p:nvPr/>
          </p:nvSpPr>
          <p:spPr>
            <a:xfrm>
              <a:off x="418581" y="4482915"/>
              <a:ext cx="1611933"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lang="ja-JP" sz="1300">
                  <a:solidFill>
                    <a:srgbClr val="005BAD"/>
                  </a:solidFill>
                  <a:latin typeface="Noto Sans JP"/>
                  <a:ea typeface="Noto Sans JP"/>
                  <a:cs typeface="Noto Sans JP"/>
                  <a:sym typeface="Noto Sans JP"/>
                </a:rPr>
                <a:t>ごみ</a:t>
              </a:r>
              <a:r>
                <a:rPr b="0" i="0" lang="ja-JP" sz="1300" u="none" cap="none" strike="noStrike">
                  <a:solidFill>
                    <a:srgbClr val="005BAD"/>
                  </a:solidFill>
                  <a:latin typeface="Noto Sans JP"/>
                  <a:ea typeface="Noto Sans JP"/>
                  <a:cs typeface="Noto Sans JP"/>
                  <a:sym typeface="Noto Sans JP"/>
                </a:rPr>
                <a:t>処理費用</a:t>
              </a:r>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（令和４年度）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約2兆4,726億円</a:t>
              </a:r>
              <a:r>
                <a:rPr baseline="30000" i="0" lang="ja-JP" sz="1100" u="none" cap="none" strike="noStrike">
                  <a:solidFill>
                    <a:srgbClr val="000000"/>
                  </a:solidFill>
                  <a:latin typeface="Noto Sans JP"/>
                  <a:ea typeface="Noto Sans JP"/>
                  <a:cs typeface="Noto Sans JP"/>
                  <a:sym typeface="Noto Sans JP"/>
                </a:rPr>
                <a:t>※２</a:t>
              </a:r>
              <a:endParaRPr baseline="3000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国民１人当たり</a:t>
              </a:r>
              <a:endParaRPr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約19,800円</a:t>
              </a:r>
              <a:endParaRPr/>
            </a:p>
          </p:txBody>
        </p:sp>
        <p:pic>
          <p:nvPicPr>
            <p:cNvPr id="297" name="Google Shape;297;p13"/>
            <p:cNvPicPr preferRelativeResize="0"/>
            <p:nvPr/>
          </p:nvPicPr>
          <p:blipFill rotWithShape="1">
            <a:blip r:embed="rId4">
              <a:alphaModFix/>
            </a:blip>
            <a:srcRect b="0" l="0" r="0" t="0"/>
            <a:stretch/>
          </p:blipFill>
          <p:spPr>
            <a:xfrm>
              <a:off x="596286" y="3669522"/>
              <a:ext cx="1142290" cy="644483"/>
            </a:xfrm>
            <a:prstGeom prst="rect">
              <a:avLst/>
            </a:prstGeom>
            <a:noFill/>
            <a:ln>
              <a:noFill/>
            </a:ln>
          </p:spPr>
        </p:pic>
      </p:grpSp>
      <p:grpSp>
        <p:nvGrpSpPr>
          <p:cNvPr id="298" name="Google Shape;298;p13"/>
          <p:cNvGrpSpPr/>
          <p:nvPr/>
        </p:nvGrpSpPr>
        <p:grpSpPr>
          <a:xfrm>
            <a:off x="3594441" y="3669522"/>
            <a:ext cx="1694094" cy="2387099"/>
            <a:chOff x="3594441" y="3669522"/>
            <a:chExt cx="1694094" cy="2387099"/>
          </a:xfrm>
        </p:grpSpPr>
        <p:sp>
          <p:nvSpPr>
            <p:cNvPr id="299" name="Google Shape;299;p13"/>
            <p:cNvSpPr/>
            <p:nvPr/>
          </p:nvSpPr>
          <p:spPr>
            <a:xfrm>
              <a:off x="3594441" y="4482915"/>
              <a:ext cx="1694094" cy="157370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国民医療費の</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公費負担額</a:t>
              </a:r>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（令和３年度）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約17兆1,025億円</a:t>
              </a:r>
              <a:r>
                <a:rPr baseline="30000" i="0" lang="ja-JP" sz="1100" u="none" cap="none" strike="noStrike">
                  <a:solidFill>
                    <a:srgbClr val="000000"/>
                  </a:solidFill>
                  <a:latin typeface="Noto Sans JP"/>
                  <a:ea typeface="Noto Sans JP"/>
                  <a:cs typeface="Noto Sans JP"/>
                  <a:sym typeface="Noto Sans JP"/>
                </a:rPr>
                <a:t>※</a:t>
              </a:r>
              <a:r>
                <a:rPr baseline="30000" lang="ja-JP" sz="1100">
                  <a:solidFill>
                    <a:srgbClr val="000000"/>
                  </a:solidFill>
                  <a:latin typeface="Noto Sans JP"/>
                  <a:ea typeface="Noto Sans JP"/>
                  <a:cs typeface="Noto Sans JP"/>
                  <a:sym typeface="Noto Sans JP"/>
                </a:rPr>
                <a:t>3</a:t>
              </a:r>
              <a:endParaRPr baseline="3000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国民１人当たり</a:t>
              </a:r>
              <a:endParaRPr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約136,300円</a:t>
              </a:r>
              <a:endParaRPr/>
            </a:p>
          </p:txBody>
        </p:sp>
        <p:pic>
          <p:nvPicPr>
            <p:cNvPr id="300" name="Google Shape;300;p13"/>
            <p:cNvPicPr preferRelativeResize="0"/>
            <p:nvPr/>
          </p:nvPicPr>
          <p:blipFill rotWithShape="1">
            <a:blip r:embed="rId5">
              <a:alphaModFix/>
            </a:blip>
            <a:srcRect b="0" l="0" r="0" t="0"/>
            <a:stretch/>
          </p:blipFill>
          <p:spPr>
            <a:xfrm>
              <a:off x="4024466" y="3669522"/>
              <a:ext cx="900264" cy="641917"/>
            </a:xfrm>
            <a:prstGeom prst="rect">
              <a:avLst/>
            </a:prstGeom>
            <a:noFill/>
            <a:ln>
              <a:noFill/>
            </a:ln>
          </p:spPr>
        </p:pic>
      </p:grpSp>
      <p:grpSp>
        <p:nvGrpSpPr>
          <p:cNvPr id="301" name="Google Shape;301;p13"/>
          <p:cNvGrpSpPr/>
          <p:nvPr/>
        </p:nvGrpSpPr>
        <p:grpSpPr>
          <a:xfrm>
            <a:off x="420558" y="3669522"/>
            <a:ext cx="1611939" cy="2301821"/>
            <a:chOff x="1989757" y="3669522"/>
            <a:chExt cx="1611939" cy="2301821"/>
          </a:xfrm>
        </p:grpSpPr>
        <p:sp>
          <p:nvSpPr>
            <p:cNvPr id="302" name="Google Shape;302;p13"/>
            <p:cNvSpPr/>
            <p:nvPr/>
          </p:nvSpPr>
          <p:spPr>
            <a:xfrm>
              <a:off x="1989757" y="4482915"/>
              <a:ext cx="161193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警察費・消防費</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（令和４年度）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約5兆</a:t>
              </a:r>
              <a:r>
                <a:rPr lang="ja-JP" sz="1300">
                  <a:solidFill>
                    <a:srgbClr val="000000"/>
                  </a:solidFill>
                  <a:latin typeface="Noto Sans JP"/>
                  <a:ea typeface="Noto Sans JP"/>
                  <a:cs typeface="Noto Sans JP"/>
                  <a:sym typeface="Noto Sans JP"/>
                </a:rPr>
                <a:t>3,177</a:t>
              </a:r>
              <a:r>
                <a:rPr i="0" lang="ja-JP" sz="1300" u="none" cap="none" strike="noStrike">
                  <a:solidFill>
                    <a:srgbClr val="000000"/>
                  </a:solidFill>
                  <a:latin typeface="Noto Sans JP"/>
                  <a:ea typeface="Noto Sans JP"/>
                  <a:cs typeface="Noto Sans JP"/>
                  <a:sym typeface="Noto Sans JP"/>
                </a:rPr>
                <a:t>億円</a:t>
              </a:r>
              <a:r>
                <a:rPr baseline="30000" i="0" lang="ja-JP" sz="1100" u="none" cap="none" strike="noStrike">
                  <a:solidFill>
                    <a:srgbClr val="000000"/>
                  </a:solidFill>
                  <a:latin typeface="Noto Sans JP"/>
                  <a:ea typeface="Noto Sans JP"/>
                  <a:cs typeface="Noto Sans JP"/>
                  <a:sym typeface="Noto Sans JP"/>
                </a:rPr>
                <a:t>※１</a:t>
              </a:r>
              <a:endParaRPr baseline="30000"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国民１人当たり</a:t>
              </a:r>
              <a:endParaRPr i="0" sz="1300" u="none" cap="none" strike="noStrike">
                <a:solidFill>
                  <a:srgbClr val="000000"/>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約42,560円</a:t>
              </a:r>
              <a:endParaRPr/>
            </a:p>
          </p:txBody>
        </p:sp>
        <p:pic>
          <p:nvPicPr>
            <p:cNvPr id="303" name="Google Shape;303;p13"/>
            <p:cNvPicPr preferRelativeResize="0"/>
            <p:nvPr/>
          </p:nvPicPr>
          <p:blipFill rotWithShape="1">
            <a:blip r:embed="rId6">
              <a:alphaModFix/>
            </a:blip>
            <a:srcRect b="0" l="0" r="0" t="0"/>
            <a:stretch/>
          </p:blipFill>
          <p:spPr>
            <a:xfrm>
              <a:off x="2369456" y="3669522"/>
              <a:ext cx="906271" cy="652554"/>
            </a:xfrm>
            <a:prstGeom prst="rect">
              <a:avLst/>
            </a:prstGeom>
            <a:noFill/>
            <a:ln>
              <a:noFill/>
            </a:ln>
          </p:spPr>
        </p:pic>
      </p:grpSp>
      <p:grpSp>
        <p:nvGrpSpPr>
          <p:cNvPr id="304" name="Google Shape;304;p13"/>
          <p:cNvGrpSpPr/>
          <p:nvPr/>
        </p:nvGrpSpPr>
        <p:grpSpPr>
          <a:xfrm>
            <a:off x="5609265" y="3669522"/>
            <a:ext cx="1579136" cy="1853119"/>
            <a:chOff x="5609265" y="3669522"/>
            <a:chExt cx="1579136" cy="1853119"/>
          </a:xfrm>
        </p:grpSpPr>
        <p:sp>
          <p:nvSpPr>
            <p:cNvPr id="305" name="Google Shape;305;p13"/>
            <p:cNvSpPr/>
            <p:nvPr/>
          </p:nvSpPr>
          <p:spPr>
            <a:xfrm>
              <a:off x="5609265" y="4482915"/>
              <a:ext cx="15791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道路整備事業費</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（令和６年度）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約1兆6,715億円</a:t>
              </a:r>
              <a:r>
                <a:rPr baseline="30000" i="0" lang="ja-JP" sz="1100" u="none" cap="none" strike="noStrike">
                  <a:solidFill>
                    <a:srgbClr val="000000"/>
                  </a:solidFill>
                  <a:latin typeface="Noto Sans JP"/>
                  <a:ea typeface="Noto Sans JP"/>
                  <a:cs typeface="Noto Sans JP"/>
                  <a:sym typeface="Noto Sans JP"/>
                </a:rPr>
                <a:t>※</a:t>
              </a:r>
              <a:r>
                <a:rPr baseline="30000" lang="ja-JP" sz="1100">
                  <a:solidFill>
                    <a:srgbClr val="000000"/>
                  </a:solidFill>
                  <a:latin typeface="Noto Sans JP"/>
                  <a:ea typeface="Noto Sans JP"/>
                  <a:cs typeface="Noto Sans JP"/>
                  <a:sym typeface="Noto Sans JP"/>
                </a:rPr>
                <a:t>4</a:t>
              </a:r>
              <a:endParaRPr baseline="30000" i="0" sz="1300" u="none" cap="none" strike="noStrike">
                <a:solidFill>
                  <a:srgbClr val="000000"/>
                </a:solidFill>
                <a:latin typeface="Noto Sans JP"/>
                <a:ea typeface="Noto Sans JP"/>
                <a:cs typeface="Noto Sans JP"/>
                <a:sym typeface="Noto Sans JP"/>
              </a:endParaRPr>
            </a:p>
          </p:txBody>
        </p:sp>
        <p:pic>
          <p:nvPicPr>
            <p:cNvPr id="306" name="Google Shape;306;p13"/>
            <p:cNvPicPr preferRelativeResize="0"/>
            <p:nvPr/>
          </p:nvPicPr>
          <p:blipFill rotWithShape="1">
            <a:blip r:embed="rId7">
              <a:alphaModFix/>
            </a:blip>
            <a:srcRect b="0" l="0" r="0" t="0"/>
            <a:stretch/>
          </p:blipFill>
          <p:spPr>
            <a:xfrm>
              <a:off x="5811320" y="3669522"/>
              <a:ext cx="922786" cy="650431"/>
            </a:xfrm>
            <a:prstGeom prst="rect">
              <a:avLst/>
            </a:prstGeom>
            <a:noFill/>
            <a:ln>
              <a:noFill/>
            </a:ln>
          </p:spPr>
        </p:pic>
      </p:grpSp>
      <p:grpSp>
        <p:nvGrpSpPr>
          <p:cNvPr id="307" name="Google Shape;307;p13"/>
          <p:cNvGrpSpPr/>
          <p:nvPr/>
        </p:nvGrpSpPr>
        <p:grpSpPr>
          <a:xfrm>
            <a:off x="7188402" y="3669522"/>
            <a:ext cx="1549281" cy="2301821"/>
            <a:chOff x="7188402" y="3669522"/>
            <a:chExt cx="1549281" cy="2301821"/>
          </a:xfrm>
        </p:grpSpPr>
        <p:sp>
          <p:nvSpPr>
            <p:cNvPr id="308" name="Google Shape;308;p13"/>
            <p:cNvSpPr/>
            <p:nvPr/>
          </p:nvSpPr>
          <p:spPr>
            <a:xfrm>
              <a:off x="7188402" y="4482915"/>
              <a:ext cx="1549281"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校舎・体育館</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300"/>
                <a:buFont typeface="Noto Sans JP"/>
                <a:buNone/>
              </a:pPr>
              <a:r>
                <a:rPr b="0" i="0" lang="ja-JP" sz="1300" u="none" cap="none" strike="noStrike">
                  <a:solidFill>
                    <a:srgbClr val="005BAD"/>
                  </a:solidFill>
                  <a:latin typeface="Noto Sans JP"/>
                  <a:ea typeface="Noto Sans JP"/>
                  <a:cs typeface="Noto Sans JP"/>
                  <a:sym typeface="Noto Sans JP"/>
                </a:rPr>
                <a:t>などの建設費用</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5BAD"/>
                </a:buClr>
                <a:buSzPts val="1100"/>
                <a:buFont typeface="Noto Sans JP"/>
                <a:buNone/>
              </a:pPr>
              <a:r>
                <a:rPr b="0" i="0" lang="ja-JP" sz="1100" u="none" cap="none" strike="noStrike">
                  <a:solidFill>
                    <a:srgbClr val="005BAD"/>
                  </a:solidFill>
                  <a:latin typeface="Noto Sans JP"/>
                  <a:ea typeface="Noto Sans JP"/>
                  <a:cs typeface="Noto Sans JP"/>
                  <a:sym typeface="Noto Sans JP"/>
                </a:rPr>
                <a:t>（令和６年度）</a:t>
              </a:r>
              <a:endParaRPr/>
            </a:p>
            <a:p>
              <a:pPr indent="0" lvl="0" marL="0" marR="0" rtl="0" algn="ctr">
                <a:lnSpc>
                  <a:spcPct val="50000"/>
                </a:lnSpc>
                <a:spcBef>
                  <a:spcPts val="0"/>
                </a:spcBef>
                <a:spcAft>
                  <a:spcPts val="0"/>
                </a:spcAft>
                <a:buClr>
                  <a:schemeClr val="dk1"/>
                </a:buClr>
                <a:buSzPts val="1300"/>
                <a:buFont typeface="Arial"/>
                <a:buNone/>
              </a:pPr>
              <a:r>
                <a:t/>
              </a:r>
              <a:endParaRPr b="0" i="0" sz="13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300"/>
                <a:buFont typeface="Noto Sans JP"/>
                <a:buNone/>
              </a:pPr>
              <a:r>
                <a:rPr i="0" lang="ja-JP" sz="1300" u="none" cap="none" strike="noStrike">
                  <a:solidFill>
                    <a:srgbClr val="000000"/>
                  </a:solidFill>
                  <a:latin typeface="Noto Sans JP"/>
                  <a:ea typeface="Noto Sans JP"/>
                  <a:cs typeface="Noto Sans JP"/>
                  <a:sym typeface="Noto Sans JP"/>
                </a:rPr>
                <a:t>約732億円</a:t>
              </a:r>
              <a:r>
                <a:rPr baseline="30000" i="0" lang="ja-JP" sz="1100" u="none" cap="none" strike="noStrike">
                  <a:solidFill>
                    <a:srgbClr val="000000"/>
                  </a:solidFill>
                  <a:latin typeface="Noto Sans JP"/>
                  <a:ea typeface="Noto Sans JP"/>
                  <a:cs typeface="Noto Sans JP"/>
                  <a:sym typeface="Noto Sans JP"/>
                </a:rPr>
                <a:t>※5</a:t>
              </a:r>
              <a:endParaRPr baseline="30000" i="0" sz="1300" u="none" cap="none" strike="noStrike">
                <a:solidFill>
                  <a:srgbClr val="000000"/>
                </a:solidFill>
                <a:latin typeface="Noto Sans JP"/>
                <a:ea typeface="Noto Sans JP"/>
                <a:cs typeface="Noto Sans JP"/>
                <a:sym typeface="Noto Sans JP"/>
              </a:endParaRPr>
            </a:p>
          </p:txBody>
        </p:sp>
        <p:pic>
          <p:nvPicPr>
            <p:cNvPr id="309" name="Google Shape;309;p13"/>
            <p:cNvPicPr preferRelativeResize="0"/>
            <p:nvPr/>
          </p:nvPicPr>
          <p:blipFill rotWithShape="1">
            <a:blip r:embed="rId8">
              <a:alphaModFix/>
            </a:blip>
            <a:srcRect b="0" l="0" r="0" t="0"/>
            <a:stretch/>
          </p:blipFill>
          <p:spPr>
            <a:xfrm>
              <a:off x="7381633" y="3669522"/>
              <a:ext cx="1162819" cy="736654"/>
            </a:xfrm>
            <a:prstGeom prst="rect">
              <a:avLst/>
            </a:prstGeom>
            <a:noFill/>
            <a:ln>
              <a:noFill/>
            </a:ln>
          </p:spPr>
        </p:pic>
      </p:grpSp>
      <p:cxnSp>
        <p:nvCxnSpPr>
          <p:cNvPr id="310" name="Google Shape;310;p13"/>
          <p:cNvCxnSpPr/>
          <p:nvPr/>
        </p:nvCxnSpPr>
        <p:spPr>
          <a:xfrm>
            <a:off x="2003895"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1" name="Google Shape;311;p13"/>
          <p:cNvCxnSpPr/>
          <p:nvPr/>
        </p:nvCxnSpPr>
        <p:spPr>
          <a:xfrm>
            <a:off x="3598068" y="3500386"/>
            <a:ext cx="0" cy="2497947"/>
          </a:xfrm>
          <a:prstGeom prst="straightConnector1">
            <a:avLst/>
          </a:prstGeom>
          <a:noFill/>
          <a:ln cap="flat" cmpd="sng" w="9525">
            <a:solidFill>
              <a:srgbClr val="005BAD"/>
            </a:solidFill>
            <a:prstDash val="solid"/>
            <a:round/>
            <a:headEnd len="sm" w="sm" type="none"/>
            <a:tailEnd len="sm" w="sm" type="none"/>
          </a:ln>
        </p:spPr>
      </p:cxnSp>
      <p:cxnSp>
        <p:nvCxnSpPr>
          <p:cNvPr id="312" name="Google Shape;312;p13"/>
          <p:cNvCxnSpPr/>
          <p:nvPr/>
        </p:nvCxnSpPr>
        <p:spPr>
          <a:xfrm>
            <a:off x="7144638" y="3500386"/>
            <a:ext cx="0" cy="2497947"/>
          </a:xfrm>
          <a:prstGeom prst="straightConnector1">
            <a:avLst/>
          </a:prstGeom>
          <a:noFill/>
          <a:ln cap="flat" cmpd="sng" w="9525">
            <a:solidFill>
              <a:srgbClr val="005BAD"/>
            </a:solidFill>
            <a:prstDash val="solid"/>
            <a:round/>
            <a:headEnd len="sm" w="sm" type="none"/>
            <a:tailEnd len="sm" w="sm" type="none"/>
          </a:ln>
        </p:spPr>
      </p:cxnSp>
      <p:sp>
        <p:nvSpPr>
          <p:cNvPr id="313" name="Google Shape;313;p13"/>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14" name="Google Shape;314;p13"/>
          <p:cNvSpPr/>
          <p:nvPr/>
        </p:nvSpPr>
        <p:spPr>
          <a:xfrm>
            <a:off x="326408" y="2210313"/>
            <a:ext cx="8493741" cy="452493"/>
          </a:xfrm>
          <a:prstGeom prst="roundRect">
            <a:avLst>
              <a:gd fmla="val 0"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315" name="Google Shape;315;p13"/>
          <p:cNvSpPr/>
          <p:nvPr/>
        </p:nvSpPr>
        <p:spPr>
          <a:xfrm>
            <a:off x="2645992" y="2227632"/>
            <a:ext cx="3852000" cy="430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800">
                <a:solidFill>
                  <a:srgbClr val="FDC741"/>
                </a:solidFill>
                <a:latin typeface="Noto Sans JP"/>
                <a:ea typeface="Noto Sans JP"/>
                <a:cs typeface="Noto Sans JP"/>
                <a:sym typeface="Noto Sans JP"/>
              </a:rPr>
              <a:t>「税金」</a:t>
            </a:r>
            <a:r>
              <a:rPr lang="ja-JP" sz="1710">
                <a:solidFill>
                  <a:schemeClr val="lt1"/>
                </a:solidFill>
                <a:latin typeface="Noto Sans JP"/>
                <a:ea typeface="Noto Sans JP"/>
                <a:cs typeface="Noto Sans JP"/>
                <a:sym typeface="Noto Sans JP"/>
              </a:rPr>
              <a:t>により賄われています。</a:t>
            </a:r>
            <a:endParaRPr sz="2052">
              <a:solidFill>
                <a:schemeClr val="lt1"/>
              </a:solidFill>
              <a:latin typeface="Noto Sans JP"/>
              <a:ea typeface="Noto Sans JP"/>
              <a:cs typeface="Noto Sans JP"/>
              <a:sym typeface="Noto Sans JP"/>
            </a:endParaRPr>
          </a:p>
        </p:txBody>
      </p:sp>
      <p:grpSp>
        <p:nvGrpSpPr>
          <p:cNvPr id="316" name="Google Shape;316;p13"/>
          <p:cNvGrpSpPr/>
          <p:nvPr/>
        </p:nvGrpSpPr>
        <p:grpSpPr>
          <a:xfrm>
            <a:off x="327393" y="6382178"/>
            <a:ext cx="7054239" cy="348032"/>
            <a:chOff x="327394" y="6346082"/>
            <a:chExt cx="6651884" cy="348032"/>
          </a:xfrm>
        </p:grpSpPr>
        <p:sp>
          <p:nvSpPr>
            <p:cNvPr id="317" name="Google Shape;317;p13"/>
            <p:cNvSpPr/>
            <p:nvPr/>
          </p:nvSpPr>
          <p:spPr>
            <a:xfrm>
              <a:off x="327394" y="6346082"/>
              <a:ext cx="3207410" cy="348032"/>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800">
                  <a:solidFill>
                    <a:schemeClr val="dk1"/>
                  </a:solidFill>
                  <a:latin typeface="Noto Sans JP"/>
                  <a:ea typeface="Noto Sans JP"/>
                  <a:cs typeface="Noto Sans JP"/>
                  <a:sym typeface="Noto Sans JP"/>
                </a:rPr>
                <a:t>※１・２　出所：総務省「令和６年版地方財政白書」　　　</a:t>
              </a:r>
              <a:endParaRPr sz="800">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None/>
              </a:pPr>
              <a:r>
                <a:rPr lang="ja-JP" sz="800">
                  <a:solidFill>
                    <a:schemeClr val="dk1"/>
                  </a:solidFill>
                  <a:latin typeface="Noto Sans JP"/>
                  <a:ea typeface="Noto Sans JP"/>
                  <a:cs typeface="Noto Sans JP"/>
                  <a:sym typeface="Noto Sans JP"/>
                </a:rPr>
                <a:t>※３　出所：厚生労働省「令和３（2021）年度国民医療費の概況」</a:t>
              </a:r>
              <a:endParaRPr/>
            </a:p>
          </p:txBody>
        </p:sp>
        <p:sp>
          <p:nvSpPr>
            <p:cNvPr id="318" name="Google Shape;318;p13"/>
            <p:cNvSpPr/>
            <p:nvPr/>
          </p:nvSpPr>
          <p:spPr>
            <a:xfrm>
              <a:off x="3240998" y="6370146"/>
              <a:ext cx="3738280" cy="156101"/>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lnSpc>
                  <a:spcPct val="110000"/>
                </a:lnSpc>
                <a:spcBef>
                  <a:spcPts val="0"/>
                </a:spcBef>
                <a:spcAft>
                  <a:spcPts val="0"/>
                </a:spcAft>
                <a:buNone/>
              </a:pPr>
              <a:r>
                <a:rPr lang="ja-JP" sz="800">
                  <a:solidFill>
                    <a:schemeClr val="dk1"/>
                  </a:solidFill>
                  <a:latin typeface="Noto Sans JP"/>
                  <a:ea typeface="Noto Sans JP"/>
                  <a:cs typeface="Noto Sans JP"/>
                  <a:sym typeface="Noto Sans JP"/>
                </a:rPr>
                <a:t>※４・５　出所：財務省｢令和６年度予算及び財政投融資計画の説明」　　　</a:t>
              </a:r>
              <a:endParaRPr/>
            </a:p>
          </p:txBody>
        </p:sp>
      </p:grpSp>
      <p:sp>
        <p:nvSpPr>
          <p:cNvPr id="319" name="Google Shape;319;p13"/>
          <p:cNvSpPr txBox="1"/>
          <p:nvPr/>
        </p:nvSpPr>
        <p:spPr>
          <a:xfrm>
            <a:off x="335573" y="915637"/>
            <a:ext cx="5912827" cy="457200"/>
          </a:xfrm>
          <a:prstGeom prst="rect">
            <a:avLst/>
          </a:prstGeom>
          <a:noFill/>
          <a:ln>
            <a:noFill/>
          </a:ln>
        </p:spPr>
        <p:txBody>
          <a:bodyPr anchorCtr="0" anchor="ctr" bIns="45700" lIns="36000" spcFirstLastPara="1" rIns="91425" wrap="square" tIns="45700">
            <a:noAutofit/>
          </a:bodyPr>
          <a:lstStyle/>
          <a:p>
            <a:pPr indent="0" lvl="0" marL="0" marR="0" rtl="0" algn="l">
              <a:spcBef>
                <a:spcPts val="0"/>
              </a:spcBef>
              <a:spcAft>
                <a:spcPts val="0"/>
              </a:spcAft>
              <a:buNone/>
            </a:pPr>
            <a:r>
              <a:rPr b="1" lang="ja-JP" sz="1700">
                <a:solidFill>
                  <a:schemeClr val="dk1"/>
                </a:solidFill>
                <a:latin typeface="Noto Sans JP"/>
                <a:ea typeface="Noto Sans JP"/>
                <a:cs typeface="Noto Sans JP"/>
                <a:sym typeface="Noto Sans JP"/>
              </a:rPr>
              <a:t> 税金は何のためにあるのだろうか</a:t>
            </a:r>
            <a:endParaRPr/>
          </a:p>
        </p:txBody>
      </p:sp>
      <p:sp>
        <p:nvSpPr>
          <p:cNvPr id="320" name="Google Shape;320;p13"/>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6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6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25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9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4"/>
          <p:cNvSpPr/>
          <p:nvPr/>
        </p:nvSpPr>
        <p:spPr>
          <a:xfrm>
            <a:off x="342377" y="1698405"/>
            <a:ext cx="8477773" cy="4654897"/>
          </a:xfrm>
          <a:prstGeom prst="rect">
            <a:avLst/>
          </a:prstGeom>
          <a:solidFill>
            <a:srgbClr val="CEECF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567"/>
              <a:buFont typeface="Arial"/>
              <a:buNone/>
            </a:pPr>
            <a:r>
              <a:t/>
            </a:r>
            <a:endParaRPr sz="2567">
              <a:solidFill>
                <a:srgbClr val="000000"/>
              </a:solidFill>
              <a:latin typeface="Noto Sans JP"/>
              <a:ea typeface="Noto Sans JP"/>
              <a:cs typeface="Noto Sans JP"/>
              <a:sym typeface="Noto Sans JP"/>
            </a:endParaRPr>
          </a:p>
        </p:txBody>
      </p:sp>
      <p:sp>
        <p:nvSpPr>
          <p:cNvPr id="326" name="Google Shape;326;p14"/>
          <p:cNvSpPr/>
          <p:nvPr/>
        </p:nvSpPr>
        <p:spPr>
          <a:xfrm>
            <a:off x="601839" y="2080128"/>
            <a:ext cx="7958848" cy="400314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27" name="Google Shape;327;p14"/>
          <p:cNvSpPr txBox="1"/>
          <p:nvPr/>
        </p:nvSpPr>
        <p:spPr>
          <a:xfrm>
            <a:off x="425070" y="1793999"/>
            <a:ext cx="1345676"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600">
                <a:solidFill>
                  <a:schemeClr val="dk1"/>
                </a:solidFill>
                <a:latin typeface="Noto Sans JP"/>
                <a:ea typeface="Noto Sans JP"/>
                <a:cs typeface="Noto Sans JP"/>
                <a:sym typeface="Noto Sans JP"/>
              </a:rPr>
              <a:t>（全国平均）</a:t>
            </a:r>
            <a:endParaRPr/>
          </a:p>
        </p:txBody>
      </p:sp>
      <p:grpSp>
        <p:nvGrpSpPr>
          <p:cNvPr id="328" name="Google Shape;328;p14"/>
          <p:cNvGrpSpPr/>
          <p:nvPr/>
        </p:nvGrpSpPr>
        <p:grpSpPr>
          <a:xfrm>
            <a:off x="6074925" y="1738614"/>
            <a:ext cx="2247847" cy="4224353"/>
            <a:chOff x="6074925" y="1738614"/>
            <a:chExt cx="2247847" cy="4224353"/>
          </a:xfrm>
        </p:grpSpPr>
        <p:pic>
          <p:nvPicPr>
            <p:cNvPr id="329" name="Google Shape;329;p14"/>
            <p:cNvPicPr preferRelativeResize="0"/>
            <p:nvPr/>
          </p:nvPicPr>
          <p:blipFill rotWithShape="1">
            <a:blip r:embed="rId3">
              <a:alphaModFix/>
            </a:blip>
            <a:srcRect b="0" l="0" r="0" t="0"/>
            <a:stretch/>
          </p:blipFill>
          <p:spPr>
            <a:xfrm>
              <a:off x="6686064" y="1738614"/>
              <a:ext cx="1025567" cy="3291876"/>
            </a:xfrm>
            <a:prstGeom prst="rect">
              <a:avLst/>
            </a:prstGeom>
            <a:noFill/>
            <a:ln>
              <a:noFill/>
            </a:ln>
          </p:spPr>
        </p:pic>
        <p:sp>
          <p:nvSpPr>
            <p:cNvPr id="330" name="Google Shape;330;p14"/>
            <p:cNvSpPr/>
            <p:nvPr/>
          </p:nvSpPr>
          <p:spPr>
            <a:xfrm>
              <a:off x="6074925" y="5013083"/>
              <a:ext cx="2247847" cy="408687"/>
            </a:xfrm>
            <a:prstGeom prst="roundRect">
              <a:avLst>
                <a:gd fmla="val 5296" name="adj"/>
              </a:avLst>
            </a:pr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高校生</a:t>
              </a:r>
              <a:r>
                <a:rPr lang="ja-JP" sz="1600">
                  <a:solidFill>
                    <a:schemeClr val="lt1"/>
                  </a:solidFill>
                  <a:latin typeface="Arial"/>
                  <a:ea typeface="Arial"/>
                  <a:cs typeface="Arial"/>
                  <a:sym typeface="Arial"/>
                </a:rPr>
                <a:t>（全日制）</a:t>
              </a:r>
              <a:endParaRPr sz="2000">
                <a:solidFill>
                  <a:schemeClr val="lt1"/>
                </a:solidFill>
                <a:latin typeface="Arial"/>
                <a:ea typeface="Arial"/>
                <a:cs typeface="Arial"/>
                <a:sym typeface="Arial"/>
              </a:endParaRPr>
            </a:p>
          </p:txBody>
        </p:sp>
        <p:sp>
          <p:nvSpPr>
            <p:cNvPr id="331" name="Google Shape;331;p14"/>
            <p:cNvSpPr txBox="1"/>
            <p:nvPr/>
          </p:nvSpPr>
          <p:spPr>
            <a:xfrm>
              <a:off x="6115601" y="5554281"/>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1,129,000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grpSp>
      <p:grpSp>
        <p:nvGrpSpPr>
          <p:cNvPr id="332" name="Google Shape;332;p14"/>
          <p:cNvGrpSpPr/>
          <p:nvPr/>
        </p:nvGrpSpPr>
        <p:grpSpPr>
          <a:xfrm>
            <a:off x="3424782" y="2121440"/>
            <a:ext cx="2247847" cy="3841526"/>
            <a:chOff x="3424782" y="2121440"/>
            <a:chExt cx="2247847" cy="3841526"/>
          </a:xfrm>
        </p:grpSpPr>
        <p:pic>
          <p:nvPicPr>
            <p:cNvPr id="333" name="Google Shape;333;p14"/>
            <p:cNvPicPr preferRelativeResize="0"/>
            <p:nvPr/>
          </p:nvPicPr>
          <p:blipFill rotWithShape="1">
            <a:blip r:embed="rId4">
              <a:alphaModFix/>
            </a:blip>
            <a:srcRect b="0" l="0" r="0" t="0"/>
            <a:stretch/>
          </p:blipFill>
          <p:spPr>
            <a:xfrm>
              <a:off x="4082230" y="2121440"/>
              <a:ext cx="932951" cy="2878478"/>
            </a:xfrm>
            <a:prstGeom prst="rect">
              <a:avLst/>
            </a:prstGeom>
            <a:noFill/>
            <a:ln>
              <a:noFill/>
            </a:ln>
          </p:spPr>
        </p:pic>
        <p:sp>
          <p:nvSpPr>
            <p:cNvPr id="334" name="Google Shape;334;p14"/>
            <p:cNvSpPr/>
            <p:nvPr/>
          </p:nvSpPr>
          <p:spPr>
            <a:xfrm>
              <a:off x="3424782" y="5013083"/>
              <a:ext cx="2247847" cy="408687"/>
            </a:xfrm>
            <a:prstGeom prst="roundRect">
              <a:avLst>
                <a:gd fmla="val 8320" name="adj"/>
              </a:avLst>
            </a:prstGeom>
            <a:solidFill>
              <a:srgbClr val="0984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中学生</a:t>
              </a:r>
              <a:endParaRPr/>
            </a:p>
          </p:txBody>
        </p:sp>
        <p:sp>
          <p:nvSpPr>
            <p:cNvPr id="335" name="Google Shape;335;p14"/>
            <p:cNvSpPr txBox="1"/>
            <p:nvPr/>
          </p:nvSpPr>
          <p:spPr>
            <a:xfrm>
              <a:off x="3465458" y="555428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1,067,000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grpSp>
      <p:grpSp>
        <p:nvGrpSpPr>
          <p:cNvPr id="336" name="Google Shape;336;p14"/>
          <p:cNvGrpSpPr/>
          <p:nvPr/>
        </p:nvGrpSpPr>
        <p:grpSpPr>
          <a:xfrm>
            <a:off x="774639" y="2843304"/>
            <a:ext cx="2247847" cy="3119664"/>
            <a:chOff x="774639" y="2843304"/>
            <a:chExt cx="2247847" cy="3119664"/>
          </a:xfrm>
        </p:grpSpPr>
        <p:pic>
          <p:nvPicPr>
            <p:cNvPr id="337" name="Google Shape;337;p14"/>
            <p:cNvPicPr preferRelativeResize="0"/>
            <p:nvPr/>
          </p:nvPicPr>
          <p:blipFill rotWithShape="1">
            <a:blip r:embed="rId5">
              <a:alphaModFix/>
            </a:blip>
            <a:srcRect b="0" l="0" r="0" t="0"/>
            <a:stretch/>
          </p:blipFill>
          <p:spPr>
            <a:xfrm>
              <a:off x="1471756" y="2843304"/>
              <a:ext cx="853613" cy="2169751"/>
            </a:xfrm>
            <a:prstGeom prst="rect">
              <a:avLst/>
            </a:prstGeom>
            <a:noFill/>
            <a:ln>
              <a:noFill/>
            </a:ln>
          </p:spPr>
        </p:pic>
        <p:sp>
          <p:nvSpPr>
            <p:cNvPr id="338" name="Google Shape;338;p14"/>
            <p:cNvSpPr/>
            <p:nvPr/>
          </p:nvSpPr>
          <p:spPr>
            <a:xfrm>
              <a:off x="774639" y="5013083"/>
              <a:ext cx="2247847" cy="408687"/>
            </a:xfrm>
            <a:prstGeom prst="roundRect">
              <a:avLst>
                <a:gd fmla="val 7312" name="adj"/>
              </a:avLst>
            </a:prstGeom>
            <a:solidFill>
              <a:srgbClr val="1AB7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2000">
                  <a:solidFill>
                    <a:schemeClr val="lt1"/>
                  </a:solidFill>
                  <a:latin typeface="Arial"/>
                  <a:ea typeface="Arial"/>
                  <a:cs typeface="Arial"/>
                  <a:sym typeface="Arial"/>
                </a:rPr>
                <a:t>小学生</a:t>
              </a:r>
              <a:endParaRPr/>
            </a:p>
          </p:txBody>
        </p:sp>
        <p:sp>
          <p:nvSpPr>
            <p:cNvPr id="339" name="Google Shape;339;p14"/>
            <p:cNvSpPr txBox="1"/>
            <p:nvPr/>
          </p:nvSpPr>
          <p:spPr>
            <a:xfrm>
              <a:off x="815315" y="5554281"/>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ja-JP" sz="2000">
                  <a:solidFill>
                    <a:schemeClr val="dk1"/>
                  </a:solidFill>
                  <a:latin typeface="Noto Sans JP"/>
                  <a:ea typeface="Noto Sans JP"/>
                  <a:cs typeface="Noto Sans JP"/>
                  <a:sym typeface="Noto Sans JP"/>
                </a:rPr>
                <a:t>約</a:t>
              </a:r>
              <a:r>
                <a:rPr lang="ja-JP" sz="2600">
                  <a:solidFill>
                    <a:schemeClr val="dk1"/>
                  </a:solidFill>
                  <a:latin typeface="Noto Sans JP"/>
                  <a:ea typeface="Noto Sans JP"/>
                  <a:cs typeface="Noto Sans JP"/>
                  <a:sym typeface="Noto Sans JP"/>
                </a:rPr>
                <a:t>921,000</a:t>
              </a:r>
              <a:r>
                <a:rPr lang="ja-JP" sz="2000">
                  <a:solidFill>
                    <a:schemeClr val="dk1"/>
                  </a:solidFill>
                  <a:latin typeface="Noto Sans JP"/>
                  <a:ea typeface="Noto Sans JP"/>
                  <a:cs typeface="Noto Sans JP"/>
                  <a:sym typeface="Noto Sans JP"/>
                </a:rPr>
                <a:t>円</a:t>
              </a:r>
              <a:endParaRPr sz="2200">
                <a:solidFill>
                  <a:schemeClr val="dk1"/>
                </a:solidFill>
                <a:latin typeface="Noto Sans JP"/>
                <a:ea typeface="Noto Sans JP"/>
                <a:cs typeface="Noto Sans JP"/>
                <a:sym typeface="Noto Sans JP"/>
              </a:endParaRPr>
            </a:p>
          </p:txBody>
        </p:sp>
      </p:grpSp>
      <p:sp>
        <p:nvSpPr>
          <p:cNvPr id="340" name="Google Shape;340;p14"/>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41" name="Google Shape;341;p14"/>
          <p:cNvSpPr/>
          <p:nvPr/>
        </p:nvSpPr>
        <p:spPr>
          <a:xfrm>
            <a:off x="322213" y="1029065"/>
            <a:ext cx="8477773" cy="404274"/>
          </a:xfrm>
          <a:prstGeom prst="rect">
            <a:avLst/>
          </a:prstGeom>
          <a:noFill/>
          <a:ln cap="flat" cmpd="sng" w="19050">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42" name="Google Shape;342;p14"/>
          <p:cNvSpPr txBox="1"/>
          <p:nvPr/>
        </p:nvSpPr>
        <p:spPr>
          <a:xfrm>
            <a:off x="1198640" y="1081793"/>
            <a:ext cx="6724918"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700">
                <a:solidFill>
                  <a:schemeClr val="dk1"/>
                </a:solidFill>
                <a:latin typeface="Noto Sans JP"/>
                <a:ea typeface="Noto Sans JP"/>
                <a:cs typeface="Noto Sans JP"/>
                <a:sym typeface="Noto Sans JP"/>
              </a:rPr>
              <a:t>公立学校の児童・生徒１人当たりの公費負担教育費（令和３年度）</a:t>
            </a:r>
            <a:endParaRPr/>
          </a:p>
        </p:txBody>
      </p:sp>
      <p:sp>
        <p:nvSpPr>
          <p:cNvPr id="343" name="Google Shape;343;p14"/>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図形, 矢印&#10;&#10;自動的に生成された説明" id="348" name="Google Shape;348;p15"/>
          <p:cNvPicPr preferRelativeResize="0"/>
          <p:nvPr/>
        </p:nvPicPr>
        <p:blipFill rotWithShape="1">
          <a:blip r:embed="rId3">
            <a:alphaModFix/>
          </a:blip>
          <a:srcRect b="0" l="0" r="0" t="0"/>
          <a:stretch/>
        </p:blipFill>
        <p:spPr>
          <a:xfrm>
            <a:off x="5628658" y="4640181"/>
            <a:ext cx="1208128" cy="562500"/>
          </a:xfrm>
          <a:prstGeom prst="rect">
            <a:avLst/>
          </a:prstGeom>
          <a:noFill/>
          <a:ln>
            <a:noFill/>
          </a:ln>
        </p:spPr>
      </p:pic>
      <p:pic>
        <p:nvPicPr>
          <p:cNvPr descr="図形, 矢印&#10;&#10;自動的に生成された説明" id="349" name="Google Shape;349;p15"/>
          <p:cNvPicPr preferRelativeResize="0"/>
          <p:nvPr/>
        </p:nvPicPr>
        <p:blipFill rotWithShape="1">
          <a:blip r:embed="rId3">
            <a:alphaModFix/>
          </a:blip>
          <a:srcRect b="0" l="0" r="0" t="0"/>
          <a:stretch/>
        </p:blipFill>
        <p:spPr>
          <a:xfrm>
            <a:off x="2875097" y="4640181"/>
            <a:ext cx="1208128" cy="562500"/>
          </a:xfrm>
          <a:prstGeom prst="rect">
            <a:avLst/>
          </a:prstGeom>
          <a:noFill/>
          <a:ln>
            <a:noFill/>
          </a:ln>
        </p:spPr>
      </p:pic>
      <p:pic>
        <p:nvPicPr>
          <p:cNvPr descr="図形, 矢印&#10;&#10;自動的に生成された説明" id="350" name="Google Shape;350;p15"/>
          <p:cNvPicPr preferRelativeResize="0"/>
          <p:nvPr/>
        </p:nvPicPr>
        <p:blipFill rotWithShape="1">
          <a:blip r:embed="rId4">
            <a:alphaModFix/>
          </a:blip>
          <a:srcRect b="0" l="0" r="0" t="0"/>
          <a:stretch/>
        </p:blipFill>
        <p:spPr>
          <a:xfrm>
            <a:off x="5659086" y="1679503"/>
            <a:ext cx="1205357" cy="562500"/>
          </a:xfrm>
          <a:prstGeom prst="rect">
            <a:avLst/>
          </a:prstGeom>
          <a:noFill/>
          <a:ln>
            <a:noFill/>
          </a:ln>
        </p:spPr>
      </p:pic>
      <p:pic>
        <p:nvPicPr>
          <p:cNvPr descr="図形, 四角形&#10;&#10;自動的に生成された説明" id="351" name="Google Shape;351;p15"/>
          <p:cNvPicPr preferRelativeResize="0"/>
          <p:nvPr/>
        </p:nvPicPr>
        <p:blipFill rotWithShape="1">
          <a:blip r:embed="rId5">
            <a:alphaModFix/>
          </a:blip>
          <a:srcRect b="0" l="0" r="0" t="0"/>
          <a:stretch/>
        </p:blipFill>
        <p:spPr>
          <a:xfrm>
            <a:off x="8233377" y="1869177"/>
            <a:ext cx="662254" cy="3338977"/>
          </a:xfrm>
          <a:prstGeom prst="rect">
            <a:avLst/>
          </a:prstGeom>
          <a:noFill/>
          <a:ln>
            <a:noFill/>
          </a:ln>
        </p:spPr>
      </p:pic>
      <p:pic>
        <p:nvPicPr>
          <p:cNvPr descr="図形, 矢印&#10;&#10;自動的に生成された説明" id="352" name="Google Shape;352;p15"/>
          <p:cNvPicPr preferRelativeResize="0"/>
          <p:nvPr/>
        </p:nvPicPr>
        <p:blipFill rotWithShape="1">
          <a:blip r:embed="rId6">
            <a:alphaModFix/>
          </a:blip>
          <a:srcRect b="0" l="0" r="0" t="0"/>
          <a:stretch/>
        </p:blipFill>
        <p:spPr>
          <a:xfrm>
            <a:off x="2098445" y="1672129"/>
            <a:ext cx="2133621" cy="2388547"/>
          </a:xfrm>
          <a:prstGeom prst="rect">
            <a:avLst/>
          </a:prstGeom>
          <a:noFill/>
          <a:ln>
            <a:noFill/>
          </a:ln>
        </p:spPr>
      </p:pic>
      <p:pic>
        <p:nvPicPr>
          <p:cNvPr descr="シャツ, 時計 が含まれている画像&#10;&#10;自動的に生成された説明" id="353" name="Google Shape;353;p15"/>
          <p:cNvPicPr preferRelativeResize="0"/>
          <p:nvPr/>
        </p:nvPicPr>
        <p:blipFill rotWithShape="1">
          <a:blip r:embed="rId7">
            <a:alphaModFix/>
          </a:blip>
          <a:srcRect b="0" l="0" r="0" t="0"/>
          <a:stretch/>
        </p:blipFill>
        <p:spPr>
          <a:xfrm>
            <a:off x="1823590" y="2256843"/>
            <a:ext cx="1321155" cy="1387800"/>
          </a:xfrm>
          <a:prstGeom prst="rect">
            <a:avLst/>
          </a:prstGeom>
          <a:noFill/>
          <a:ln>
            <a:noFill/>
          </a:ln>
        </p:spPr>
      </p:pic>
      <p:sp>
        <p:nvSpPr>
          <p:cNvPr id="354" name="Google Shape;354;p15"/>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pic>
        <p:nvPicPr>
          <p:cNvPr descr="挿絵, らくがき が含まれている画像&#10;&#10;自動的に生成された説明" id="355" name="Google Shape;355;p15"/>
          <p:cNvPicPr preferRelativeResize="0"/>
          <p:nvPr/>
        </p:nvPicPr>
        <p:blipFill rotWithShape="1">
          <a:blip r:embed="rId8">
            <a:alphaModFix/>
          </a:blip>
          <a:srcRect b="0" l="0" r="0" t="0"/>
          <a:stretch/>
        </p:blipFill>
        <p:spPr>
          <a:xfrm>
            <a:off x="553985" y="2410296"/>
            <a:ext cx="931361" cy="1234347"/>
          </a:xfrm>
          <a:prstGeom prst="rect">
            <a:avLst/>
          </a:prstGeom>
          <a:noFill/>
          <a:ln>
            <a:noFill/>
          </a:ln>
        </p:spPr>
      </p:pic>
      <p:pic>
        <p:nvPicPr>
          <p:cNvPr id="356" name="Google Shape;356;p15"/>
          <p:cNvPicPr preferRelativeResize="0"/>
          <p:nvPr/>
        </p:nvPicPr>
        <p:blipFill rotWithShape="1">
          <a:blip r:embed="rId9">
            <a:alphaModFix/>
          </a:blip>
          <a:srcRect b="0" l="0" r="0" t="0"/>
          <a:stretch/>
        </p:blipFill>
        <p:spPr>
          <a:xfrm>
            <a:off x="6622338" y="1027651"/>
            <a:ext cx="1906702" cy="1904196"/>
          </a:xfrm>
          <a:prstGeom prst="rect">
            <a:avLst/>
          </a:prstGeom>
          <a:noFill/>
          <a:ln>
            <a:noFill/>
          </a:ln>
        </p:spPr>
      </p:pic>
      <p:sp>
        <p:nvSpPr>
          <p:cNvPr id="357" name="Google Shape;357;p15"/>
          <p:cNvSpPr txBox="1"/>
          <p:nvPr/>
        </p:nvSpPr>
        <p:spPr>
          <a:xfrm>
            <a:off x="7216424"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Noto Sans JP"/>
                <a:ea typeface="Noto Sans JP"/>
                <a:cs typeface="Noto Sans JP"/>
                <a:sym typeface="Noto Sans JP"/>
              </a:rPr>
              <a:t>授業</a:t>
            </a:r>
            <a:endParaRPr/>
          </a:p>
        </p:txBody>
      </p:sp>
      <p:sp>
        <p:nvSpPr>
          <p:cNvPr id="358" name="Google Shape;358;p15"/>
          <p:cNvSpPr txBox="1"/>
          <p:nvPr/>
        </p:nvSpPr>
        <p:spPr>
          <a:xfrm>
            <a:off x="6367888" y="3236036"/>
            <a:ext cx="2415602"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学校など教育施設の建設や、</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机・椅子・教科書の購入に</a:t>
            </a:r>
            <a:endParaRPr/>
          </a:p>
        </p:txBody>
      </p:sp>
      <p:pic>
        <p:nvPicPr>
          <p:cNvPr descr="ウィンドウ が含まれている画像&#10;&#10;自動的に生成された説明" id="359" name="Google Shape;359;p15"/>
          <p:cNvPicPr preferRelativeResize="0"/>
          <p:nvPr/>
        </p:nvPicPr>
        <p:blipFill rotWithShape="1">
          <a:blip r:embed="rId10">
            <a:alphaModFix/>
          </a:blip>
          <a:srcRect b="0" l="0" r="0" t="0"/>
          <a:stretch/>
        </p:blipFill>
        <p:spPr>
          <a:xfrm>
            <a:off x="6622338" y="3902450"/>
            <a:ext cx="1906702" cy="1906702"/>
          </a:xfrm>
          <a:prstGeom prst="rect">
            <a:avLst/>
          </a:prstGeom>
          <a:noFill/>
          <a:ln>
            <a:noFill/>
          </a:ln>
        </p:spPr>
      </p:pic>
      <p:sp>
        <p:nvSpPr>
          <p:cNvPr id="360" name="Google Shape;360;p15"/>
          <p:cNvSpPr txBox="1"/>
          <p:nvPr/>
        </p:nvSpPr>
        <p:spPr>
          <a:xfrm>
            <a:off x="7087196" y="5874208"/>
            <a:ext cx="9231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Noto Sans JP"/>
                <a:ea typeface="Noto Sans JP"/>
                <a:cs typeface="Noto Sans JP"/>
                <a:sym typeface="Noto Sans JP"/>
              </a:rPr>
              <a:t>部活動</a:t>
            </a:r>
            <a:endParaRPr/>
          </a:p>
        </p:txBody>
      </p:sp>
      <p:sp>
        <p:nvSpPr>
          <p:cNvPr id="361" name="Google Shape;361;p15"/>
          <p:cNvSpPr txBox="1"/>
          <p:nvPr/>
        </p:nvSpPr>
        <p:spPr>
          <a:xfrm>
            <a:off x="6066849" y="6176151"/>
            <a:ext cx="2963892" cy="6924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大会やコンクールなどが行われる</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競技場や公会堂などの</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施設づくりに</a:t>
            </a:r>
            <a:endParaRPr/>
          </a:p>
        </p:txBody>
      </p:sp>
      <p:pic>
        <p:nvPicPr>
          <p:cNvPr descr="ロゴ が含まれている画像&#10;&#10;自動的に生成された説明" id="362" name="Google Shape;362;p15"/>
          <p:cNvPicPr preferRelativeResize="0"/>
          <p:nvPr/>
        </p:nvPicPr>
        <p:blipFill rotWithShape="1">
          <a:blip r:embed="rId11">
            <a:alphaModFix/>
          </a:blip>
          <a:srcRect b="0" l="0" r="0" t="0"/>
          <a:stretch/>
        </p:blipFill>
        <p:spPr>
          <a:xfrm>
            <a:off x="3963774" y="1026398"/>
            <a:ext cx="1906702" cy="1906702"/>
          </a:xfrm>
          <a:prstGeom prst="rect">
            <a:avLst/>
          </a:prstGeom>
          <a:noFill/>
          <a:ln>
            <a:noFill/>
          </a:ln>
        </p:spPr>
      </p:pic>
      <p:sp>
        <p:nvSpPr>
          <p:cNvPr id="363" name="Google Shape;363;p15"/>
          <p:cNvSpPr txBox="1"/>
          <p:nvPr/>
        </p:nvSpPr>
        <p:spPr>
          <a:xfrm>
            <a:off x="4557860" y="2934093"/>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Noto Sans JP"/>
                <a:ea typeface="Noto Sans JP"/>
                <a:cs typeface="Noto Sans JP"/>
                <a:sym typeface="Noto Sans JP"/>
              </a:rPr>
              <a:t>通学</a:t>
            </a:r>
            <a:endParaRPr/>
          </a:p>
        </p:txBody>
      </p:sp>
      <p:sp>
        <p:nvSpPr>
          <p:cNvPr id="364" name="Google Shape;364;p15"/>
          <p:cNvSpPr txBox="1"/>
          <p:nvPr/>
        </p:nvSpPr>
        <p:spPr>
          <a:xfrm>
            <a:off x="3832399" y="3236036"/>
            <a:ext cx="2169452"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学校へ安全に通うための</a:t>
            </a:r>
            <a:endParaRPr sz="13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300">
                <a:solidFill>
                  <a:schemeClr val="dk1"/>
                </a:solidFill>
                <a:latin typeface="Noto Sans JP"/>
                <a:ea typeface="Noto Sans JP"/>
                <a:cs typeface="Noto Sans JP"/>
                <a:sym typeface="Noto Sans JP"/>
              </a:rPr>
              <a:t>道路や信号などに</a:t>
            </a:r>
            <a:endParaRPr/>
          </a:p>
        </p:txBody>
      </p:sp>
      <p:pic>
        <p:nvPicPr>
          <p:cNvPr descr="ロゴ が含まれている画像&#10;&#10;自動的に生成された説明" id="365" name="Google Shape;365;p15"/>
          <p:cNvPicPr preferRelativeResize="0"/>
          <p:nvPr/>
        </p:nvPicPr>
        <p:blipFill rotWithShape="1">
          <a:blip r:embed="rId12">
            <a:alphaModFix/>
          </a:blip>
          <a:srcRect b="0" l="0" r="0" t="0"/>
          <a:stretch/>
        </p:blipFill>
        <p:spPr>
          <a:xfrm>
            <a:off x="3964562" y="3960304"/>
            <a:ext cx="1905127" cy="1905127"/>
          </a:xfrm>
          <a:prstGeom prst="rect">
            <a:avLst/>
          </a:prstGeom>
          <a:noFill/>
          <a:ln>
            <a:noFill/>
          </a:ln>
        </p:spPr>
      </p:pic>
      <p:sp>
        <p:nvSpPr>
          <p:cNvPr id="366" name="Google Shape;366;p15"/>
          <p:cNvSpPr txBox="1"/>
          <p:nvPr/>
        </p:nvSpPr>
        <p:spPr>
          <a:xfrm>
            <a:off x="4557860" y="5874208"/>
            <a:ext cx="7185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Noto Sans JP"/>
                <a:ea typeface="Noto Sans JP"/>
                <a:cs typeface="Noto Sans JP"/>
                <a:sym typeface="Noto Sans JP"/>
              </a:rPr>
              <a:t>夕食</a:t>
            </a:r>
            <a:endParaRPr/>
          </a:p>
        </p:txBody>
      </p:sp>
      <p:sp>
        <p:nvSpPr>
          <p:cNvPr id="367" name="Google Shape;367;p15"/>
          <p:cNvSpPr txBox="1"/>
          <p:nvPr/>
        </p:nvSpPr>
        <p:spPr>
          <a:xfrm>
            <a:off x="3832399"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安全な食品を作るための</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農業・漁業の支援に</a:t>
            </a:r>
            <a:endParaRPr/>
          </a:p>
        </p:txBody>
      </p:sp>
      <p:pic>
        <p:nvPicPr>
          <p:cNvPr id="368" name="Google Shape;368;p15"/>
          <p:cNvPicPr preferRelativeResize="0"/>
          <p:nvPr/>
        </p:nvPicPr>
        <p:blipFill rotWithShape="1">
          <a:blip r:embed="rId13">
            <a:alphaModFix/>
          </a:blip>
          <a:srcRect b="0" l="0" r="0" t="0"/>
          <a:stretch/>
        </p:blipFill>
        <p:spPr>
          <a:xfrm>
            <a:off x="1252283" y="3958729"/>
            <a:ext cx="1905126" cy="1906702"/>
          </a:xfrm>
          <a:prstGeom prst="rect">
            <a:avLst/>
          </a:prstGeom>
          <a:noFill/>
          <a:ln>
            <a:noFill/>
          </a:ln>
        </p:spPr>
      </p:pic>
      <p:sp>
        <p:nvSpPr>
          <p:cNvPr id="369" name="Google Shape;369;p15"/>
          <p:cNvSpPr txBox="1"/>
          <p:nvPr/>
        </p:nvSpPr>
        <p:spPr>
          <a:xfrm>
            <a:off x="1198419" y="5874208"/>
            <a:ext cx="193123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800">
                <a:solidFill>
                  <a:srgbClr val="005BAD"/>
                </a:solidFill>
                <a:latin typeface="Noto Sans JP"/>
                <a:ea typeface="Noto Sans JP"/>
                <a:cs typeface="Noto Sans JP"/>
                <a:sym typeface="Noto Sans JP"/>
              </a:rPr>
              <a:t>勉強のあと就寝</a:t>
            </a:r>
            <a:endParaRPr/>
          </a:p>
        </p:txBody>
      </p:sp>
      <p:sp>
        <p:nvSpPr>
          <p:cNvPr id="370" name="Google Shape;370;p15"/>
          <p:cNvSpPr txBox="1"/>
          <p:nvPr/>
        </p:nvSpPr>
        <p:spPr>
          <a:xfrm>
            <a:off x="1120120" y="6176151"/>
            <a:ext cx="216945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安心な夜、日々の安全を</a:t>
            </a:r>
            <a:endParaRPr sz="14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400">
                <a:solidFill>
                  <a:schemeClr val="dk1"/>
                </a:solidFill>
                <a:latin typeface="Noto Sans JP"/>
                <a:ea typeface="Noto Sans JP"/>
                <a:cs typeface="Noto Sans JP"/>
                <a:sym typeface="Noto Sans JP"/>
              </a:rPr>
              <a:t>守る警察や消防に</a:t>
            </a:r>
            <a:endParaRPr/>
          </a:p>
        </p:txBody>
      </p:sp>
      <p:grpSp>
        <p:nvGrpSpPr>
          <p:cNvPr id="371" name="Google Shape;371;p15"/>
          <p:cNvGrpSpPr/>
          <p:nvPr/>
        </p:nvGrpSpPr>
        <p:grpSpPr>
          <a:xfrm>
            <a:off x="1787741" y="1458215"/>
            <a:ext cx="1524776" cy="821924"/>
            <a:chOff x="1787741" y="1238551"/>
            <a:chExt cx="1524776" cy="821924"/>
          </a:xfrm>
        </p:grpSpPr>
        <p:sp>
          <p:nvSpPr>
            <p:cNvPr id="372" name="Google Shape;372;p15"/>
            <p:cNvSpPr/>
            <p:nvPr/>
          </p:nvSpPr>
          <p:spPr>
            <a:xfrm>
              <a:off x="1824106"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3" name="Google Shape;373;p15"/>
            <p:cNvSpPr txBox="1"/>
            <p:nvPr/>
          </p:nvSpPr>
          <p:spPr>
            <a:xfrm>
              <a:off x="1787741" y="1395661"/>
              <a:ext cx="1524776" cy="397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50">
                  <a:solidFill>
                    <a:schemeClr val="dk1"/>
                  </a:solidFill>
                  <a:latin typeface="Noto Sans JP"/>
                  <a:ea typeface="Noto Sans JP"/>
                  <a:cs typeface="Noto Sans JP"/>
                  <a:sym typeface="Noto Sans JP"/>
                </a:rPr>
                <a:t>いろんなところで税金が</a:t>
              </a:r>
              <a:endParaRPr b="1" sz="95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b="1" lang="ja-JP" sz="950">
                  <a:solidFill>
                    <a:schemeClr val="dk1"/>
                  </a:solidFill>
                  <a:latin typeface="Noto Sans JP"/>
                  <a:ea typeface="Noto Sans JP"/>
                  <a:cs typeface="Noto Sans JP"/>
                  <a:sym typeface="Noto Sans JP"/>
                </a:rPr>
                <a:t>使われているんだね。</a:t>
              </a:r>
              <a:endParaRPr b="1"/>
            </a:p>
          </p:txBody>
        </p:sp>
      </p:grpSp>
      <p:grpSp>
        <p:nvGrpSpPr>
          <p:cNvPr id="374" name="Google Shape;374;p15"/>
          <p:cNvGrpSpPr/>
          <p:nvPr/>
        </p:nvGrpSpPr>
        <p:grpSpPr>
          <a:xfrm>
            <a:off x="240030" y="1458215"/>
            <a:ext cx="1465466" cy="821924"/>
            <a:chOff x="240030" y="1238551"/>
            <a:chExt cx="1465466" cy="821924"/>
          </a:xfrm>
        </p:grpSpPr>
        <p:sp>
          <p:nvSpPr>
            <p:cNvPr id="375" name="Google Shape;375;p15"/>
            <p:cNvSpPr/>
            <p:nvPr/>
          </p:nvSpPr>
          <p:spPr>
            <a:xfrm>
              <a:off x="240030" y="1238551"/>
              <a:ext cx="1465466" cy="821924"/>
            </a:xfrm>
            <a:custGeom>
              <a:rect b="b" l="l" r="r" t="t"/>
              <a:pathLst>
                <a:path extrusionOk="0" h="821924" w="1465466">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lt1"/>
            </a:solidFill>
            <a:ln cap="flat" cmpd="sng" w="12700">
              <a:solidFill>
                <a:srgbClr val="005B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6" name="Google Shape;376;p15"/>
            <p:cNvSpPr txBox="1"/>
            <p:nvPr/>
          </p:nvSpPr>
          <p:spPr>
            <a:xfrm>
              <a:off x="258524" y="1296720"/>
              <a:ext cx="1402800" cy="55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50">
                  <a:solidFill>
                    <a:schemeClr val="dk1"/>
                  </a:solidFill>
                  <a:latin typeface="Noto Sans JP"/>
                  <a:ea typeface="Noto Sans JP"/>
                  <a:cs typeface="Noto Sans JP"/>
                  <a:sym typeface="Noto Sans JP"/>
                </a:rPr>
                <a:t>税金って本当に</a:t>
              </a:r>
              <a:endParaRPr b="1" sz="95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b="1" lang="ja-JP" sz="950">
                  <a:solidFill>
                    <a:schemeClr val="dk1"/>
                  </a:solidFill>
                  <a:latin typeface="Noto Sans JP"/>
                  <a:ea typeface="Noto Sans JP"/>
                  <a:cs typeface="Noto Sans JP"/>
                  <a:sym typeface="Noto Sans JP"/>
                </a:rPr>
                <a:t>わたしたちの生活には</a:t>
              </a:r>
              <a:endParaRPr b="1" sz="950">
                <a:solidFill>
                  <a:schemeClr val="dk1"/>
                </a:solidFill>
                <a:latin typeface="Noto Sans JP"/>
                <a:ea typeface="Noto Sans JP"/>
                <a:cs typeface="Noto Sans JP"/>
                <a:sym typeface="Noto Sans JP"/>
              </a:endParaRPr>
            </a:p>
            <a:p>
              <a:pPr indent="0" lvl="0" marL="0" marR="0" rtl="0" algn="l">
                <a:spcBef>
                  <a:spcPts val="100"/>
                </a:spcBef>
                <a:spcAft>
                  <a:spcPts val="0"/>
                </a:spcAft>
                <a:buNone/>
              </a:pPr>
              <a:r>
                <a:rPr b="1" lang="ja-JP" sz="950">
                  <a:solidFill>
                    <a:schemeClr val="dk1"/>
                  </a:solidFill>
                  <a:latin typeface="Noto Sans JP"/>
                  <a:ea typeface="Noto Sans JP"/>
                  <a:cs typeface="Noto Sans JP"/>
                  <a:sym typeface="Noto Sans JP"/>
                </a:rPr>
                <a:t>欠かせないのね。</a:t>
              </a:r>
              <a:endParaRPr b="1"/>
            </a:p>
          </p:txBody>
        </p:sp>
      </p:grpSp>
      <p:sp>
        <p:nvSpPr>
          <p:cNvPr id="377" name="Google Shape;377;p15"/>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１</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生活と税金の関わりについて考えてみよう</a:t>
            </a:r>
            <a:endParaRPr/>
          </a:p>
        </p:txBody>
      </p:sp>
      <p:sp>
        <p:nvSpPr>
          <p:cNvPr id="378" name="Google Shape;378;p15"/>
          <p:cNvSpPr txBox="1"/>
          <p:nvPr/>
        </p:nvSpPr>
        <p:spPr>
          <a:xfrm>
            <a:off x="194203" y="957280"/>
            <a:ext cx="29546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わたしたちと税金の関わり</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6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6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6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6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6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grpSp>
        <p:nvGrpSpPr>
          <p:cNvPr id="384" name="Google Shape;384;p16"/>
          <p:cNvGrpSpPr/>
          <p:nvPr/>
        </p:nvGrpSpPr>
        <p:grpSpPr>
          <a:xfrm>
            <a:off x="287921" y="6410880"/>
            <a:ext cx="8532000" cy="374400"/>
            <a:chOff x="322211" y="6410880"/>
            <a:chExt cx="8532000" cy="374400"/>
          </a:xfrm>
        </p:grpSpPr>
        <p:sp>
          <p:nvSpPr>
            <p:cNvPr id="385" name="Google Shape;385;p16"/>
            <p:cNvSpPr/>
            <p:nvPr/>
          </p:nvSpPr>
          <p:spPr>
            <a:xfrm>
              <a:off x="322211" y="6410880"/>
              <a:ext cx="8532000" cy="374400"/>
            </a:xfrm>
            <a:prstGeom prst="rect">
              <a:avLst/>
            </a:prstGeom>
            <a:noFill/>
            <a:ln cap="flat" cmpd="sng" w="222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86" name="Google Shape;386;p16"/>
            <p:cNvSpPr/>
            <p:nvPr/>
          </p:nvSpPr>
          <p:spPr>
            <a:xfrm>
              <a:off x="322212" y="6449705"/>
              <a:ext cx="8497741" cy="296751"/>
            </a:xfrm>
            <a:prstGeom prst="rect">
              <a:avLst/>
            </a:prstGeom>
            <a:solidFill>
              <a:srgbClr val="CCECFF">
                <a:alpha val="29803"/>
              </a:srgbClr>
            </a:solidFill>
            <a:ln cap="flat" cmpd="sng" w="9525">
              <a:solidFill>
                <a:srgbClr val="005BAD"/>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grpSp>
      <p:sp>
        <p:nvSpPr>
          <p:cNvPr id="387" name="Google Shape;387;p16"/>
          <p:cNvSpPr txBox="1"/>
          <p:nvPr/>
        </p:nvSpPr>
        <p:spPr>
          <a:xfrm>
            <a:off x="0" y="1049238"/>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00"/>
              </a:buClr>
              <a:buSzPts val="2000"/>
              <a:buFont typeface="Arial"/>
              <a:buNone/>
            </a:pPr>
            <a:r>
              <a:rPr lang="ja-JP" sz="2000">
                <a:solidFill>
                  <a:srgbClr val="000000"/>
                </a:solidFill>
                <a:latin typeface="Noto Sans JP"/>
                <a:ea typeface="Noto Sans JP"/>
                <a:cs typeface="Noto Sans JP"/>
                <a:sym typeface="Noto Sans JP"/>
              </a:rPr>
              <a:t>納税の義務は憲法で定められています。</a:t>
            </a:r>
            <a:endParaRPr/>
          </a:p>
        </p:txBody>
      </p:sp>
      <p:sp>
        <p:nvSpPr>
          <p:cNvPr id="388" name="Google Shape;388;p16"/>
          <p:cNvSpPr txBox="1"/>
          <p:nvPr/>
        </p:nvSpPr>
        <p:spPr>
          <a:xfrm>
            <a:off x="762245" y="6473251"/>
            <a:ext cx="71715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05BAD"/>
                </a:solidFill>
                <a:latin typeface="Noto Sans JP"/>
                <a:ea typeface="Noto Sans JP"/>
                <a:cs typeface="Noto Sans JP"/>
                <a:sym typeface="Noto Sans JP"/>
              </a:rPr>
              <a:t>調べてみよう ： 納税の義務</a:t>
            </a:r>
            <a:r>
              <a:rPr b="1" lang="ja-JP" sz="1100">
                <a:solidFill>
                  <a:schemeClr val="dk1"/>
                </a:solidFill>
                <a:latin typeface="Noto Sans JP"/>
                <a:ea typeface="Noto Sans JP"/>
                <a:cs typeface="Noto Sans JP"/>
                <a:sym typeface="Noto Sans JP"/>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https://www.nta.go.jp/taxes/kids/hatten/page14.htm</a:t>
            </a:r>
            <a:endParaRPr sz="1100">
              <a:solidFill>
                <a:schemeClr val="dk1"/>
              </a:solidFill>
              <a:latin typeface="Noto Sans JP"/>
              <a:ea typeface="Noto Sans JP"/>
              <a:cs typeface="Noto Sans JP"/>
              <a:sym typeface="Noto Sans JP"/>
            </a:endParaRPr>
          </a:p>
        </p:txBody>
      </p:sp>
      <p:sp>
        <p:nvSpPr>
          <p:cNvPr id="389" name="Google Shape;389;p16"/>
          <p:cNvSpPr txBox="1"/>
          <p:nvPr>
            <p:ph idx="12" type="sldNum"/>
          </p:nvPr>
        </p:nvSpPr>
        <p:spPr>
          <a:xfrm>
            <a:off x="8769893" y="6443281"/>
            <a:ext cx="374107" cy="2984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grpSp>
        <p:nvGrpSpPr>
          <p:cNvPr id="390" name="Google Shape;390;p16"/>
          <p:cNvGrpSpPr/>
          <p:nvPr/>
        </p:nvGrpSpPr>
        <p:grpSpPr>
          <a:xfrm>
            <a:off x="323849" y="1511737"/>
            <a:ext cx="8506443" cy="639767"/>
            <a:chOff x="323849" y="1511737"/>
            <a:chExt cx="8506443" cy="639767"/>
          </a:xfrm>
        </p:grpSpPr>
        <p:sp>
          <p:nvSpPr>
            <p:cNvPr id="391" name="Google Shape;391;p16"/>
            <p:cNvSpPr/>
            <p:nvPr/>
          </p:nvSpPr>
          <p:spPr>
            <a:xfrm>
              <a:off x="323849" y="1511737"/>
              <a:ext cx="8506443" cy="639766"/>
            </a:xfrm>
            <a:prstGeom prst="rect">
              <a:avLst/>
            </a:prstGeom>
            <a:solidFill>
              <a:schemeClr val="lt1"/>
            </a:solidFill>
            <a:ln cap="flat" cmpd="sng" w="9525">
              <a:solidFill>
                <a:srgbClr val="005BA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392" name="Google Shape;392;p16"/>
            <p:cNvSpPr/>
            <p:nvPr/>
          </p:nvSpPr>
          <p:spPr>
            <a:xfrm>
              <a:off x="323850" y="1511737"/>
              <a:ext cx="2019701" cy="639767"/>
            </a:xfrm>
            <a:prstGeom prst="rect">
              <a:avLst/>
            </a:prstGeom>
            <a:solidFill>
              <a:srgbClr val="005BAD"/>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Noto Sans JP"/>
                <a:buNone/>
              </a:pPr>
              <a:r>
                <a:rPr lang="ja-JP" sz="1800">
                  <a:solidFill>
                    <a:schemeClr val="lt1"/>
                  </a:solidFill>
                  <a:latin typeface="Noto Sans JP"/>
                  <a:ea typeface="Noto Sans JP"/>
                  <a:cs typeface="Noto Sans JP"/>
                  <a:sym typeface="Noto Sans JP"/>
                </a:rPr>
                <a:t>日本国憲法</a:t>
              </a:r>
              <a:endParaRPr sz="1800">
                <a:solidFill>
                  <a:schemeClr val="lt1"/>
                </a:solidFill>
                <a:latin typeface="Noto Sans JP"/>
                <a:ea typeface="Noto Sans JP"/>
                <a:cs typeface="Noto Sans JP"/>
                <a:sym typeface="Noto Sans JP"/>
              </a:endParaRPr>
            </a:p>
            <a:p>
              <a:pPr indent="0" lvl="0" marL="0" marR="0" rtl="0" algn="ctr">
                <a:lnSpc>
                  <a:spcPct val="9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第</a:t>
              </a:r>
              <a:r>
                <a:rPr b="0" i="0" lang="ja-JP" sz="1800" u="none" cap="none" strike="noStrike">
                  <a:solidFill>
                    <a:schemeClr val="lt1"/>
                  </a:solidFill>
                  <a:latin typeface="Noto Sans JP"/>
                  <a:ea typeface="Noto Sans JP"/>
                  <a:cs typeface="Noto Sans JP"/>
                  <a:sym typeface="Noto Sans JP"/>
                </a:rPr>
                <a:t>３０</a:t>
              </a:r>
              <a:r>
                <a:rPr b="0" i="0" lang="ja-JP" sz="1600" u="none" cap="none" strike="noStrike">
                  <a:solidFill>
                    <a:schemeClr val="lt1"/>
                  </a:solidFill>
                  <a:latin typeface="Noto Sans JP"/>
                  <a:ea typeface="Noto Sans JP"/>
                  <a:cs typeface="Noto Sans JP"/>
                  <a:sym typeface="Noto Sans JP"/>
                </a:rPr>
                <a:t>条</a:t>
              </a:r>
              <a:endParaRPr b="0" i="0" sz="1800" u="none" cap="none" strike="noStrike">
                <a:solidFill>
                  <a:schemeClr val="lt1"/>
                </a:solidFill>
                <a:latin typeface="Noto Sans JP"/>
                <a:ea typeface="Noto Sans JP"/>
                <a:cs typeface="Noto Sans JP"/>
                <a:sym typeface="Noto Sans JP"/>
              </a:endParaRPr>
            </a:p>
          </p:txBody>
        </p:sp>
      </p:grpSp>
      <p:sp>
        <p:nvSpPr>
          <p:cNvPr id="393" name="Google Shape;393;p16"/>
          <p:cNvSpPr/>
          <p:nvPr/>
        </p:nvSpPr>
        <p:spPr>
          <a:xfrm>
            <a:off x="2413763" y="1647164"/>
            <a:ext cx="6519734" cy="3847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ja-JP" sz="1900">
                <a:solidFill>
                  <a:srgbClr val="005BAD"/>
                </a:solidFill>
                <a:latin typeface="Noto Sans JP"/>
                <a:ea typeface="Noto Sans JP"/>
                <a:cs typeface="Noto Sans JP"/>
                <a:sym typeface="Noto Sans JP"/>
              </a:rPr>
              <a:t>国民は、法律の定めるところにより、納税の義務を負ふ。</a:t>
            </a:r>
            <a:endParaRPr b="1"/>
          </a:p>
        </p:txBody>
      </p:sp>
      <p:sp>
        <p:nvSpPr>
          <p:cNvPr id="394" name="Google Shape;394;p16"/>
          <p:cNvSpPr txBox="1"/>
          <p:nvPr/>
        </p:nvSpPr>
        <p:spPr>
          <a:xfrm>
            <a:off x="240030" y="134966"/>
            <a:ext cx="8771002"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ja-JP" sz="2500">
                <a:solidFill>
                  <a:srgbClr val="005BAD"/>
                </a:solidFill>
                <a:latin typeface="Noto Sans JP"/>
                <a:ea typeface="Noto Sans JP"/>
                <a:cs typeface="Noto Sans JP"/>
                <a:sym typeface="Noto Sans JP"/>
              </a:rPr>
              <a:t>２</a:t>
            </a:r>
            <a:r>
              <a:rPr b="1" lang="ja-JP" sz="2200">
                <a:solidFill>
                  <a:srgbClr val="005BAD"/>
                </a:solidFill>
                <a:latin typeface="Noto Sans JP"/>
                <a:ea typeface="Noto Sans JP"/>
                <a:cs typeface="Noto Sans JP"/>
                <a:sym typeface="Noto Sans JP"/>
              </a:rPr>
              <a:t>. </a:t>
            </a:r>
            <a:r>
              <a:rPr b="1" lang="ja-JP" sz="2200">
                <a:solidFill>
                  <a:schemeClr val="dk1"/>
                </a:solidFill>
                <a:latin typeface="Noto Sans JP"/>
                <a:ea typeface="Noto Sans JP"/>
                <a:cs typeface="Noto Sans JP"/>
                <a:sym typeface="Noto Sans JP"/>
              </a:rPr>
              <a:t>納税の義務と公平な税金</a:t>
            </a:r>
            <a:endParaRPr/>
          </a:p>
        </p:txBody>
      </p:sp>
      <p:pic>
        <p:nvPicPr>
          <p:cNvPr id="395" name="Google Shape;395;p16"/>
          <p:cNvPicPr preferRelativeResize="0"/>
          <p:nvPr/>
        </p:nvPicPr>
        <p:blipFill rotWithShape="1">
          <a:blip r:embed="rId4">
            <a:alphaModFix/>
          </a:blip>
          <a:srcRect b="0" l="0" r="0" t="-1354"/>
          <a:stretch/>
        </p:blipFill>
        <p:spPr>
          <a:xfrm>
            <a:off x="7053799" y="2633382"/>
            <a:ext cx="1522642" cy="1652220"/>
          </a:xfrm>
          <a:prstGeom prst="rect">
            <a:avLst/>
          </a:prstGeom>
          <a:noFill/>
          <a:ln>
            <a:noFill/>
          </a:ln>
        </p:spPr>
      </p:pic>
      <p:sp>
        <p:nvSpPr>
          <p:cNvPr id="396" name="Google Shape;396;p16"/>
          <p:cNvSpPr/>
          <p:nvPr/>
        </p:nvSpPr>
        <p:spPr>
          <a:xfrm>
            <a:off x="4152738" y="5470644"/>
            <a:ext cx="4858294" cy="63976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800">
                <a:solidFill>
                  <a:srgbClr val="005BAD"/>
                </a:solidFill>
                <a:latin typeface="Noto Sans JP"/>
                <a:ea typeface="Noto Sans JP"/>
                <a:cs typeface="Noto Sans JP"/>
                <a:sym typeface="Noto Sans JP"/>
              </a:rPr>
              <a:t>⇒ワークに取り組んで考えてみよう！</a:t>
            </a:r>
            <a:endParaRPr b="1"/>
          </a:p>
        </p:txBody>
      </p:sp>
      <p:pic>
        <p:nvPicPr>
          <p:cNvPr descr="挿絵 が含まれている画像&#10;&#10;自動的に生成された説明" id="397" name="Google Shape;397;p16"/>
          <p:cNvPicPr preferRelativeResize="0"/>
          <p:nvPr/>
        </p:nvPicPr>
        <p:blipFill rotWithShape="1">
          <a:blip r:embed="rId5">
            <a:alphaModFix/>
          </a:blip>
          <a:srcRect b="0" l="0" r="0" t="0"/>
          <a:stretch/>
        </p:blipFill>
        <p:spPr>
          <a:xfrm>
            <a:off x="818081" y="4306503"/>
            <a:ext cx="1824426" cy="1184508"/>
          </a:xfrm>
          <a:prstGeom prst="rect">
            <a:avLst/>
          </a:prstGeom>
          <a:noFill/>
          <a:ln>
            <a:noFill/>
          </a:ln>
        </p:spPr>
      </p:pic>
      <p:grpSp>
        <p:nvGrpSpPr>
          <p:cNvPr id="398" name="Google Shape;398;p16"/>
          <p:cNvGrpSpPr/>
          <p:nvPr/>
        </p:nvGrpSpPr>
        <p:grpSpPr>
          <a:xfrm>
            <a:off x="818081" y="2655421"/>
            <a:ext cx="6052981" cy="1423960"/>
            <a:chOff x="818081" y="2552178"/>
            <a:chExt cx="6052981" cy="1423960"/>
          </a:xfrm>
        </p:grpSpPr>
        <p:sp>
          <p:nvSpPr>
            <p:cNvPr id="399" name="Google Shape;399;p16"/>
            <p:cNvSpPr/>
            <p:nvPr/>
          </p:nvSpPr>
          <p:spPr>
            <a:xfrm>
              <a:off x="818081" y="2552178"/>
              <a:ext cx="6052981" cy="1034979"/>
            </a:xfrm>
            <a:prstGeom prst="roundRect">
              <a:avLst>
                <a:gd fmla="val 9305"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Noto Sans JP"/>
                  <a:ea typeface="Noto Sans JP"/>
                  <a:cs typeface="Noto Sans JP"/>
                  <a:sym typeface="Noto Sans JP"/>
                </a:rPr>
                <a:t>納税の義務を果たしてもらうためには、</a:t>
              </a:r>
              <a:endParaRPr sz="1900">
                <a:solidFill>
                  <a:schemeClr val="dk1"/>
                </a:solidFill>
                <a:latin typeface="Noto Sans JP"/>
                <a:ea typeface="Noto Sans JP"/>
                <a:cs typeface="Noto Sans JP"/>
                <a:sym typeface="Noto Sans JP"/>
              </a:endParaRPr>
            </a:p>
            <a:p>
              <a:pPr indent="0" lvl="0" marL="0" marR="0" rtl="0" algn="ctr">
                <a:spcBef>
                  <a:spcPts val="500"/>
                </a:spcBef>
                <a:spcAft>
                  <a:spcPts val="0"/>
                </a:spcAft>
                <a:buNone/>
              </a:pPr>
              <a:r>
                <a:rPr lang="ja-JP" sz="1900">
                  <a:solidFill>
                    <a:schemeClr val="dk1"/>
                  </a:solidFill>
                  <a:latin typeface="Noto Sans JP"/>
                  <a:ea typeface="Noto Sans JP"/>
                  <a:cs typeface="Noto Sans JP"/>
                  <a:sym typeface="Noto Sans JP"/>
                </a:rPr>
                <a:t>国民の</a:t>
              </a:r>
              <a:r>
                <a:rPr b="1" lang="ja-JP" sz="2300">
                  <a:solidFill>
                    <a:srgbClr val="005BAD"/>
                  </a:solidFill>
                  <a:latin typeface="Noto Sans JP"/>
                  <a:ea typeface="Noto Sans JP"/>
                  <a:cs typeface="Noto Sans JP"/>
                  <a:sym typeface="Noto Sans JP"/>
                </a:rPr>
                <a:t>公平感（納得感）</a:t>
              </a:r>
              <a:r>
                <a:rPr lang="ja-JP" sz="1900">
                  <a:solidFill>
                    <a:schemeClr val="dk1"/>
                  </a:solidFill>
                  <a:latin typeface="Noto Sans JP"/>
                  <a:ea typeface="Noto Sans JP"/>
                  <a:cs typeface="Noto Sans JP"/>
                  <a:sym typeface="Noto Sans JP"/>
                </a:rPr>
                <a:t>が必要です。</a:t>
              </a:r>
              <a:endParaRPr/>
            </a:p>
          </p:txBody>
        </p:sp>
        <p:sp>
          <p:nvSpPr>
            <p:cNvPr id="400" name="Google Shape;400;p16"/>
            <p:cNvSpPr/>
            <p:nvPr/>
          </p:nvSpPr>
          <p:spPr>
            <a:xfrm>
              <a:off x="5939793" y="3433527"/>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Noto Sans JP"/>
                <a:ea typeface="Noto Sans JP"/>
                <a:cs typeface="Noto Sans JP"/>
                <a:sym typeface="Noto Sans JP"/>
              </a:endParaRPr>
            </a:p>
          </p:txBody>
        </p:sp>
      </p:grpSp>
      <p:grpSp>
        <p:nvGrpSpPr>
          <p:cNvPr id="401" name="Google Shape;401;p16"/>
          <p:cNvGrpSpPr/>
          <p:nvPr/>
        </p:nvGrpSpPr>
        <p:grpSpPr>
          <a:xfrm>
            <a:off x="2842617" y="4519039"/>
            <a:ext cx="4676479" cy="851784"/>
            <a:chOff x="2575220" y="4314812"/>
            <a:chExt cx="4676479" cy="851784"/>
          </a:xfrm>
        </p:grpSpPr>
        <p:sp>
          <p:nvSpPr>
            <p:cNvPr id="402" name="Google Shape;402;p16"/>
            <p:cNvSpPr/>
            <p:nvPr/>
          </p:nvSpPr>
          <p:spPr>
            <a:xfrm>
              <a:off x="2575220" y="4314812"/>
              <a:ext cx="4676479" cy="618347"/>
            </a:xfrm>
            <a:prstGeom prst="roundRect">
              <a:avLst>
                <a:gd fmla="val 16667" name="adj"/>
              </a:avLst>
            </a:pr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900">
                  <a:solidFill>
                    <a:schemeClr val="dk1"/>
                  </a:solidFill>
                  <a:latin typeface="Noto Sans JP"/>
                  <a:ea typeface="Noto Sans JP"/>
                  <a:cs typeface="Noto Sans JP"/>
                  <a:sym typeface="Noto Sans JP"/>
                </a:rPr>
                <a:t>公平感とは？？</a:t>
              </a:r>
              <a:endParaRPr sz="1900">
                <a:solidFill>
                  <a:schemeClr val="dk1"/>
                </a:solidFill>
                <a:latin typeface="Noto Sans JP"/>
                <a:ea typeface="Noto Sans JP"/>
                <a:cs typeface="Noto Sans JP"/>
                <a:sym typeface="Noto Sans JP"/>
              </a:endParaRPr>
            </a:p>
          </p:txBody>
        </p:sp>
        <p:sp>
          <p:nvSpPr>
            <p:cNvPr id="403" name="Google Shape;403;p16"/>
            <p:cNvSpPr/>
            <p:nvPr/>
          </p:nvSpPr>
          <p:spPr>
            <a:xfrm flipH="1">
              <a:off x="2705985" y="4623985"/>
              <a:ext cx="693337" cy="542611"/>
            </a:xfrm>
            <a:custGeom>
              <a:rect b="b" l="l" r="r" t="t"/>
              <a:pathLst>
                <a:path extrusionOk="0" h="542611" w="693337">
                  <a:moveTo>
                    <a:pt x="0" y="145701"/>
                  </a:moveTo>
                  <a:lnTo>
                    <a:pt x="0" y="145701"/>
                  </a:lnTo>
                  <a:lnTo>
                    <a:pt x="693337" y="542611"/>
                  </a:lnTo>
                  <a:lnTo>
                    <a:pt x="567732" y="0"/>
                  </a:lnTo>
                  <a:lnTo>
                    <a:pt x="0" y="145701"/>
                  </a:lnTo>
                  <a:close/>
                </a:path>
              </a:pathLst>
            </a:custGeom>
            <a:solidFill>
              <a:srgbClr val="CEEC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dk1"/>
                </a:solidFill>
                <a:latin typeface="Noto Sans JP"/>
                <a:ea typeface="Noto Sans JP"/>
                <a:cs typeface="Noto Sans JP"/>
                <a:sym typeface="Noto Sans JP"/>
              </a:endParaRPr>
            </a:p>
          </p:txBody>
        </p:sp>
      </p:grpSp>
      <p:grpSp>
        <p:nvGrpSpPr>
          <p:cNvPr id="404" name="Google Shape;404;p16"/>
          <p:cNvGrpSpPr/>
          <p:nvPr/>
        </p:nvGrpSpPr>
        <p:grpSpPr>
          <a:xfrm>
            <a:off x="-29057" y="6108719"/>
            <a:ext cx="832606" cy="749280"/>
            <a:chOff x="-35154" y="5996310"/>
            <a:chExt cx="945432" cy="850815"/>
          </a:xfrm>
        </p:grpSpPr>
        <p:sp>
          <p:nvSpPr>
            <p:cNvPr id="405" name="Google Shape;405;p1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6" name="Google Shape;406;p1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7" name="Google Shape;407;p16"/>
            <p:cNvSpPr txBox="1"/>
            <p:nvPr/>
          </p:nvSpPr>
          <p:spPr>
            <a:xfrm>
              <a:off x="-35154" y="6181034"/>
              <a:ext cx="82567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ja-JP" sz="1350">
                  <a:solidFill>
                    <a:srgbClr val="005BAD"/>
                  </a:solidFill>
                  <a:latin typeface="Noto Sans JP"/>
                  <a:ea typeface="Noto Sans JP"/>
                  <a:cs typeface="Noto Sans JP"/>
                  <a:sym typeface="Noto Sans JP"/>
                </a:rPr>
                <a:t>もっと</a:t>
              </a:r>
              <a:endParaRPr b="1" i="0" sz="1350">
                <a:solidFill>
                  <a:srgbClr val="005BAD"/>
                </a:solidFill>
                <a:latin typeface="Noto Sans JP"/>
                <a:ea typeface="Noto Sans JP"/>
                <a:cs typeface="Noto Sans JP"/>
                <a:sym typeface="Noto Sans JP"/>
              </a:endParaRPr>
            </a:p>
            <a:p>
              <a:pPr indent="0" lvl="0" marL="0" marR="0" rtl="0" algn="ctr">
                <a:spcBef>
                  <a:spcPts val="0"/>
                </a:spcBef>
                <a:spcAft>
                  <a:spcPts val="0"/>
                </a:spcAft>
                <a:buNone/>
              </a:pPr>
              <a:r>
                <a:rPr b="1" lang="ja-JP" sz="1350">
                  <a:solidFill>
                    <a:srgbClr val="005BAD"/>
                  </a:solidFill>
                  <a:latin typeface="Noto Sans JP"/>
                  <a:ea typeface="Noto Sans JP"/>
                  <a:cs typeface="Noto Sans JP"/>
                  <a:sym typeface="Noto Sans JP"/>
                </a:rPr>
                <a:t>詳しく</a:t>
              </a:r>
              <a:endParaRPr b="1" i="0" sz="1350">
                <a:solidFill>
                  <a:srgbClr val="005BAD"/>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600"/>
                                        <p:tgtEl>
                                          <p:spTgt spid="390"/>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6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600"/>
                                        <p:tgtEl>
                                          <p:spTgt spid="395"/>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6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600"/>
                                        <p:tgtEl>
                                          <p:spTgt spid="397"/>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6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6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