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ags/tag5.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4"/>
  </p:sldMasterIdLst>
  <p:notesMasterIdLst>
    <p:notesMasterId r:id="rId32"/>
  </p:notesMasterIdLst>
  <p:handoutMasterIdLst>
    <p:handoutMasterId r:id="rId33"/>
  </p:handoutMasterIdLst>
  <p:sldIdLst>
    <p:sldId id="1234" r:id="rId5"/>
    <p:sldId id="1169" r:id="rId6"/>
    <p:sldId id="305" r:id="rId7"/>
    <p:sldId id="1172" r:id="rId8"/>
    <p:sldId id="1176" r:id="rId9"/>
    <p:sldId id="1191" r:id="rId10"/>
    <p:sldId id="1192" r:id="rId11"/>
    <p:sldId id="1170" r:id="rId12"/>
    <p:sldId id="483" r:id="rId13"/>
    <p:sldId id="1174" r:id="rId14"/>
    <p:sldId id="1175" r:id="rId15"/>
    <p:sldId id="303" r:id="rId16"/>
    <p:sldId id="1178" r:id="rId17"/>
    <p:sldId id="1188" r:id="rId18"/>
    <p:sldId id="1194" r:id="rId19"/>
    <p:sldId id="1196" r:id="rId20"/>
    <p:sldId id="1206" r:id="rId21"/>
    <p:sldId id="1205" r:id="rId22"/>
    <p:sldId id="1198" r:id="rId23"/>
    <p:sldId id="1204" r:id="rId24"/>
    <p:sldId id="1203" r:id="rId25"/>
    <p:sldId id="1185" r:id="rId26"/>
    <p:sldId id="1186" r:id="rId27"/>
    <p:sldId id="1235" r:id="rId28"/>
    <p:sldId id="1233" r:id="rId29"/>
    <p:sldId id="328" r:id="rId30"/>
    <p:sldId id="1173" r:id="rId31"/>
  </p:sldIdLst>
  <p:sldSz cx="9144000" cy="6858000" type="screen4x3"/>
  <p:notesSz cx="7104063" cy="10234613"/>
  <p:embeddedFontLst>
    <p:embeddedFont>
      <p:font typeface="HGPｺﾞｼｯｸE" panose="020B0900000000000000" pitchFamily="50" charset="-128"/>
      <p:regular r:id="rId34"/>
    </p:embeddedFont>
    <p:embeddedFont>
      <p:font typeface="HGPｺﾞｼｯｸM" panose="020B0600000000000000" pitchFamily="50" charset="-128"/>
      <p:regular r:id="rId35"/>
    </p:embeddedFont>
    <p:embeddedFont>
      <p:font typeface="HGP創英角ｺﾞｼｯｸUB" panose="020B0900000000000000" pitchFamily="50" charset="-128"/>
      <p:regular r:id="rId36"/>
    </p:embeddedFont>
    <p:embeddedFont>
      <p:font typeface="HGｺﾞｼｯｸE" panose="020B0909000000000000" pitchFamily="49" charset="-128"/>
      <p:regular r:id="rId37"/>
    </p:embeddedFont>
    <p:embeddedFont>
      <p:font typeface="Times" panose="02020603050405020304" pitchFamily="18"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BFE"/>
    <a:srgbClr val="FFC5C6"/>
    <a:srgbClr val="8EDEA9"/>
    <a:srgbClr val="BFBFF3"/>
    <a:srgbClr val="807DD4"/>
    <a:srgbClr val="FF5050"/>
    <a:srgbClr val="FF9966"/>
    <a:srgbClr val="7ECA97"/>
    <a:srgbClr val="005AAC"/>
    <a:srgbClr val="79B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69" autoAdjust="0"/>
    <p:restoredTop sz="94129" autoAdjust="0"/>
  </p:normalViewPr>
  <p:slideViewPr>
    <p:cSldViewPr snapToGrid="0">
      <p:cViewPr varScale="1">
        <p:scale>
          <a:sx n="70" d="100"/>
          <a:sy n="70" d="100"/>
        </p:scale>
        <p:origin x="892" y="32"/>
      </p:cViewPr>
      <p:guideLst>
        <p:guide orient="horz"/>
        <p:guide pos="5760"/>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太田 一馬(OTA Kazuma)" userId="427cc86a-8ba7-49bf-bb4f-3ba21f253633" providerId="ADAL" clId="{786B28C7-D9DD-4BF7-B035-4809719EA236}"/>
    <pc:docChg chg="mod">
      <pc:chgData name="太田 一馬(OTA Kazuma)" userId="427cc86a-8ba7-49bf-bb4f-3ba21f253633" providerId="ADAL" clId="{786B28C7-D9DD-4BF7-B035-4809719EA236}" dt="2026-05-17T23:47:46.021"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B0O2D080\syo\&#30002;&#24220;&#31246;&#21209;&#32626;\&#20849;&#29992;\&#32207;&#21209;\03_&#32068;&#32340;&#21442;&#32771;&#36039;&#26009;&#12501;&#12457;&#12523;&#12480;\R07&#20107;&#21209;&#24180;&#24230;\06&#12288;&#24195;&#22577;&#24195;&#32884;&#23448;\24&#12288;&#21103;&#25945;&#26448;\02_&#20013;&#23398;&#29983;&#29256;\03_&#25913;&#23450;\&#20316;&#26989;\&#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0O2D080\syo\&#30002;&#24220;&#31246;&#21209;&#32626;\&#20849;&#29992;\&#32207;&#21209;\03_&#32068;&#32340;&#21442;&#32771;&#36039;&#26009;&#12501;&#12457;&#12523;&#12480;\R07&#20107;&#21209;&#24180;&#24230;\06&#12288;&#24195;&#22577;&#24195;&#32884;&#23448;\24&#12288;&#21103;&#25945;&#26448;\02_&#20013;&#23398;&#29983;&#29256;\03_&#25913;&#23450;\&#20316;&#26989;\&#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0O2D080\syo\&#30002;&#24220;&#31246;&#21209;&#32626;\&#20849;&#29992;\&#32207;&#21209;\03_&#32068;&#32340;&#21442;&#32771;&#36039;&#26009;&#12501;&#12457;&#12523;&#12480;\R07&#20107;&#21209;&#24180;&#24230;\06&#12288;&#24195;&#22577;&#24195;&#32884;&#23448;\24&#12288;&#21103;&#25945;&#26448;\02_&#20013;&#23398;&#29983;&#29256;\03_&#25913;&#23450;\&#20316;&#26989;\&#12464;&#12521;&#125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B0O2D080\syo\&#30002;&#24220;&#31246;&#21209;&#32626;\&#20849;&#29992;\&#32207;&#21209;\03_&#32068;&#32340;&#21442;&#32771;&#36039;&#26009;&#12501;&#12457;&#12523;&#12480;\R07&#20107;&#21209;&#24180;&#24230;\06&#12288;&#24195;&#22577;&#24195;&#32884;&#23448;\24&#12288;&#21103;&#25945;&#26448;\02_&#20013;&#23398;&#29983;&#29256;\03_&#25913;&#23450;\&#20316;&#26989;\&#12464;&#12521;&#125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860742895339872"/>
          <c:y val="0.16479400749063669"/>
          <c:w val="0.60245424976881956"/>
          <c:h val="0.83192839659087559"/>
        </c:manualLayout>
      </c:layout>
      <c:pieChart>
        <c:varyColors val="1"/>
        <c:ser>
          <c:idx val="0"/>
          <c:order val="0"/>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0F2-49EB-9E34-3CEBC1B41FD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0F2-49EB-9E34-3CEBC1B41FD2}"/>
              </c:ext>
            </c:extLst>
          </c:dPt>
          <c:cat>
            <c:strRef>
              <c:f>Sheet1!$B$19:$B$20</c:f>
              <c:strCache>
                <c:ptCount val="2"/>
                <c:pt idx="0">
                  <c:v>自主財源</c:v>
                </c:pt>
                <c:pt idx="1">
                  <c:v>依存財源</c:v>
                </c:pt>
              </c:strCache>
            </c:strRef>
          </c:cat>
          <c:val>
            <c:numRef>
              <c:f>Sheet1!$C$19:$C$20</c:f>
              <c:numCache>
                <c:formatCode>General</c:formatCode>
                <c:ptCount val="2"/>
                <c:pt idx="0">
                  <c:v>2630</c:v>
                </c:pt>
                <c:pt idx="1">
                  <c:v>2691</c:v>
                </c:pt>
              </c:numCache>
            </c:numRef>
          </c:val>
          <c:extLst>
            <c:ext xmlns:c16="http://schemas.microsoft.com/office/drawing/2014/chart" uri="{C3380CC4-5D6E-409C-BE32-E72D297353CC}">
              <c16:uniqueId val="{00000004-80F2-49EB-9E34-3CEBC1B41FD2}"/>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6-80F2-49EB-9E34-3CEBC1B41F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80F2-49EB-9E34-3CEBC1B41FD2}"/>
              </c:ext>
            </c:extLst>
          </c:dPt>
          <c:cat>
            <c:strRef>
              <c:f>Sheet1!$B$19:$B$20</c:f>
              <c:strCache>
                <c:ptCount val="2"/>
                <c:pt idx="0">
                  <c:v>自主財源</c:v>
                </c:pt>
                <c:pt idx="1">
                  <c:v>依存財源</c:v>
                </c:pt>
              </c:strCache>
            </c:strRef>
          </c:cat>
          <c:val>
            <c:numRef>
              <c:f>Sheet1!$D$19:$D$20</c:f>
              <c:numCache>
                <c:formatCode>0.0%</c:formatCode>
                <c:ptCount val="2"/>
                <c:pt idx="0">
                  <c:v>0.49426799473783123</c:v>
                </c:pt>
                <c:pt idx="1">
                  <c:v>0.50573200526216877</c:v>
                </c:pt>
              </c:numCache>
            </c:numRef>
          </c:val>
          <c:extLst>
            <c:ext xmlns:c16="http://schemas.microsoft.com/office/drawing/2014/chart" uri="{C3380CC4-5D6E-409C-BE32-E72D297353CC}">
              <c16:uniqueId val="{00000009-80F2-49EB-9E34-3CEBC1B41F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339124373472008"/>
          <c:y val="0.15273578113750899"/>
          <c:w val="0.57371219368606963"/>
          <c:h val="0.79551453206578115"/>
        </c:manualLayout>
      </c:layout>
      <c:pieChart>
        <c:varyColors val="1"/>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1"/>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18-1281-4C7E-B74F-26361C3B92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A-1281-4C7E-B74F-26361C3B92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C-1281-4C7E-B74F-26361C3B92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E-1281-4C7E-B74F-26361C3B92F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0-1281-4C7E-B74F-26361C3B92F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2-1281-4C7E-B74F-26361C3B92F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4-1281-4C7E-B74F-26361C3B92F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6-1281-4C7E-B74F-26361C3B92F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8-1281-4C7E-B74F-26361C3B92F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A-1281-4C7E-B74F-26361C3B92F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2C-1281-4C7E-B74F-26361C3B92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Sheet1!$B$3:$B$13</c15:sqref>
                        </c15:formulaRef>
                      </c:ext>
                    </c:extLst>
                    <c:strCache>
                      <c:ptCount val="11"/>
                      <c:pt idx="0">
                        <c:v>県税</c:v>
                      </c:pt>
                      <c:pt idx="1">
                        <c:v>諸収入</c:v>
                      </c:pt>
                      <c:pt idx="2">
                        <c:v>地方消費税清算金</c:v>
                      </c:pt>
                      <c:pt idx="3">
                        <c:v>繰入金</c:v>
                      </c:pt>
                      <c:pt idx="4">
                        <c:v>使用料及び手数料</c:v>
                      </c:pt>
                      <c:pt idx="5">
                        <c:v>分担金及び負担金</c:v>
                      </c:pt>
                      <c:pt idx="6">
                        <c:v>財産収入・寄付金・繰入金</c:v>
                      </c:pt>
                      <c:pt idx="7">
                        <c:v>地方交付税</c:v>
                      </c:pt>
                      <c:pt idx="8">
                        <c:v>国庫支出金</c:v>
                      </c:pt>
                      <c:pt idx="9">
                        <c:v>県債</c:v>
                      </c:pt>
                      <c:pt idx="10">
                        <c:v>地方譲与税</c:v>
                      </c:pt>
                    </c:strCache>
                  </c:strRef>
                </c:cat>
                <c:val>
                  <c:numRef>
                    <c:extLst>
                      <c:ext uri="{02D57815-91ED-43cb-92C2-25804820EDAC}">
                        <c15:formulaRef>
                          <c15:sqref>Sheet1!$D$3:$D$13</c15:sqref>
                        </c15:formulaRef>
                      </c:ext>
                    </c:extLst>
                    <c:numCache>
                      <c:formatCode>0.0%</c:formatCode>
                      <c:ptCount val="11"/>
                      <c:pt idx="0">
                        <c:v>0.20578838564179666</c:v>
                      </c:pt>
                      <c:pt idx="1">
                        <c:v>0.13681638789701184</c:v>
                      </c:pt>
                      <c:pt idx="2">
                        <c:v>9.6974252959969934E-2</c:v>
                      </c:pt>
                      <c:pt idx="3">
                        <c:v>3.2700620184175903E-2</c:v>
                      </c:pt>
                      <c:pt idx="4">
                        <c:v>1.4470964104491637E-2</c:v>
                      </c:pt>
                      <c:pt idx="5">
                        <c:v>5.0742341665100544E-3</c:v>
                      </c:pt>
                      <c:pt idx="6">
                        <c:v>2.4431497838752116E-3</c:v>
                      </c:pt>
                      <c:pt idx="7">
                        <c:v>0.26479984965232101</c:v>
                      </c:pt>
                      <c:pt idx="8">
                        <c:v>0.10167261792896072</c:v>
                      </c:pt>
                      <c:pt idx="9">
                        <c:v>9.2651757188498399E-2</c:v>
                      </c:pt>
                      <c:pt idx="10">
                        <c:v>3.6835181356887806E-2</c:v>
                      </c:pt>
                    </c:numCache>
                  </c:numRef>
                </c:val>
                <c:extLst>
                  <c:ext xmlns:c16="http://schemas.microsoft.com/office/drawing/2014/chart" uri="{C3380CC4-5D6E-409C-BE32-E72D297353CC}">
                    <c16:uniqueId val="{0000002D-1281-4C7E-B74F-26361C3B92FF}"/>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30520140090849"/>
          <c:y val="0.14913606911447083"/>
          <c:w val="0.57371219368606963"/>
          <c:h val="0.79551453206578115"/>
        </c:manualLayout>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A76F-4F79-96DD-F2A8F98359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6F-4F79-96DD-F2A8F98359A3}"/>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A76F-4F79-96DD-F2A8F98359A3}"/>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7-A76F-4F79-96DD-F2A8F98359A3}"/>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A76F-4F79-96DD-F2A8F98359A3}"/>
              </c:ext>
            </c:extLst>
          </c:dPt>
          <c:dPt>
            <c:idx val="5"/>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B-A76F-4F79-96DD-F2A8F98359A3}"/>
              </c:ext>
            </c:extLst>
          </c:dPt>
          <c:dPt>
            <c:idx val="6"/>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D-A76F-4F79-96DD-F2A8F98359A3}"/>
              </c:ext>
            </c:extLst>
          </c:dPt>
          <c:dLbls>
            <c:delete val="1"/>
          </c:dLbls>
          <c:cat>
            <c:strRef>
              <c:f>Sheet1!$O$2:$O$8</c:f>
              <c:strCache>
                <c:ptCount val="7"/>
                <c:pt idx="0">
                  <c:v>県税</c:v>
                </c:pt>
                <c:pt idx="1">
                  <c:v>地方消費税清算金</c:v>
                </c:pt>
                <c:pt idx="2">
                  <c:v>諸収入、繰入金、使用料及び手数料、分担金及び負担金、財産収入・寄付金・繰入金</c:v>
                </c:pt>
                <c:pt idx="3">
                  <c:v>地方交付税</c:v>
                </c:pt>
                <c:pt idx="4">
                  <c:v>国庫支出金</c:v>
                </c:pt>
                <c:pt idx="5">
                  <c:v>県債</c:v>
                </c:pt>
                <c:pt idx="6">
                  <c:v>地方譲与税、地方特例交付金、交通安全対策特別交付金</c:v>
                </c:pt>
              </c:strCache>
            </c:strRef>
          </c:cat>
          <c:val>
            <c:numRef>
              <c:f>Sheet1!$P$2:$P$8</c:f>
              <c:numCache>
                <c:formatCode>General</c:formatCode>
                <c:ptCount val="7"/>
                <c:pt idx="0">
                  <c:v>1095</c:v>
                </c:pt>
                <c:pt idx="1">
                  <c:v>516</c:v>
                </c:pt>
                <c:pt idx="2">
                  <c:v>1019</c:v>
                </c:pt>
                <c:pt idx="3">
                  <c:v>1409</c:v>
                </c:pt>
                <c:pt idx="4">
                  <c:v>541</c:v>
                </c:pt>
                <c:pt idx="5">
                  <c:v>493</c:v>
                </c:pt>
                <c:pt idx="6">
                  <c:v>248</c:v>
                </c:pt>
              </c:numCache>
            </c:numRef>
          </c:val>
          <c:extLst>
            <c:ext xmlns:c16="http://schemas.microsoft.com/office/drawing/2014/chart" uri="{C3380CC4-5D6E-409C-BE32-E72D297353CC}">
              <c16:uniqueId val="{0000000E-A76F-4F79-96DD-F2A8F98359A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0-A76F-4F79-96DD-F2A8F98359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A76F-4F79-96DD-F2A8F98359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A76F-4F79-96DD-F2A8F98359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A76F-4F79-96DD-F2A8F98359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A76F-4F79-96DD-F2A8F98359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A76F-4F79-96DD-F2A8F98359A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A76F-4F79-96DD-F2A8F98359A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f>Sheet1!$O$2:$O$8</c:f>
              <c:strCache>
                <c:ptCount val="7"/>
                <c:pt idx="0">
                  <c:v>県税</c:v>
                </c:pt>
                <c:pt idx="1">
                  <c:v>地方消費税清算金</c:v>
                </c:pt>
                <c:pt idx="2">
                  <c:v>諸収入、繰入金、使用料及び手数料、分担金及び負担金、財産収入・寄付金・繰入金</c:v>
                </c:pt>
                <c:pt idx="3">
                  <c:v>地方交付税</c:v>
                </c:pt>
                <c:pt idx="4">
                  <c:v>国庫支出金</c:v>
                </c:pt>
                <c:pt idx="5">
                  <c:v>県債</c:v>
                </c:pt>
                <c:pt idx="6">
                  <c:v>地方譲与税、地方特例交付金、交通安全対策特別交付金</c:v>
                </c:pt>
              </c:strCache>
            </c:strRef>
          </c:cat>
          <c:val>
            <c:numRef>
              <c:f>Sheet1!$Q$2:$Q$8</c:f>
              <c:numCache>
                <c:formatCode>0.0%</c:formatCode>
                <c:ptCount val="7"/>
                <c:pt idx="0">
                  <c:v>0.20578838564179666</c:v>
                </c:pt>
                <c:pt idx="1">
                  <c:v>9.6974252959969934E-2</c:v>
                </c:pt>
                <c:pt idx="2">
                  <c:v>0.19150535613606465</c:v>
                </c:pt>
                <c:pt idx="3">
                  <c:v>0.26479984965232101</c:v>
                </c:pt>
                <c:pt idx="4">
                  <c:v>0.10167261792896072</c:v>
                </c:pt>
                <c:pt idx="5">
                  <c:v>9.2651757188498399E-2</c:v>
                </c:pt>
                <c:pt idx="6">
                  <c:v>4.6607780492388652E-2</c:v>
                </c:pt>
              </c:numCache>
            </c:numRef>
          </c:val>
          <c:extLst xmlns:c15="http://schemas.microsoft.com/office/drawing/2012/chart">
            <c:ext xmlns:c16="http://schemas.microsoft.com/office/drawing/2014/chart" uri="{C3380CC4-5D6E-409C-BE32-E72D297353CC}">
              <c16:uniqueId val="{0000001D-A76F-4F79-96DD-F2A8F98359A3}"/>
            </c:ext>
          </c:extLst>
        </c:ser>
        <c:dLbls>
          <c:dLblPos val="bestFit"/>
          <c:showLegendKey val="0"/>
          <c:showVal val="1"/>
          <c:showCatName val="0"/>
          <c:showSerName val="0"/>
          <c:showPercent val="0"/>
          <c:showBubbleSize val="0"/>
          <c:showLeaderLines val="1"/>
        </c:dLbls>
        <c:firstSliceAng val="0"/>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89200"/>
              </a:solidFill>
              <a:ln w="19050">
                <a:solidFill>
                  <a:schemeClr val="lt1"/>
                </a:solidFill>
              </a:ln>
              <a:effectLst/>
            </c:spPr>
            <c:extLst>
              <c:ext xmlns:c16="http://schemas.microsoft.com/office/drawing/2014/chart" uri="{C3380CC4-5D6E-409C-BE32-E72D297353CC}">
                <c16:uniqueId val="{00000001-645D-4E70-AE31-78B3EAFDA9C3}"/>
              </c:ext>
            </c:extLst>
          </c:dPt>
          <c:dPt>
            <c:idx val="1"/>
            <c:bubble3D val="0"/>
            <c:spPr>
              <a:solidFill>
                <a:srgbClr val="3B9358"/>
              </a:solidFill>
              <a:ln w="19050">
                <a:solidFill>
                  <a:schemeClr val="lt1"/>
                </a:solidFill>
              </a:ln>
              <a:effectLst/>
            </c:spPr>
            <c:extLst>
              <c:ext xmlns:c16="http://schemas.microsoft.com/office/drawing/2014/chart" uri="{C3380CC4-5D6E-409C-BE32-E72D297353CC}">
                <c16:uniqueId val="{00000003-645D-4E70-AE31-78B3EAFDA9C3}"/>
              </c:ext>
            </c:extLst>
          </c:dPt>
          <c:dPt>
            <c:idx val="2"/>
            <c:bubble3D val="0"/>
            <c:spPr>
              <a:solidFill>
                <a:srgbClr val="005AAC"/>
              </a:solidFill>
              <a:ln w="19050">
                <a:solidFill>
                  <a:schemeClr val="lt1"/>
                </a:solidFill>
              </a:ln>
              <a:effectLst/>
            </c:spPr>
            <c:extLst>
              <c:ext xmlns:c16="http://schemas.microsoft.com/office/drawing/2014/chart" uri="{C3380CC4-5D6E-409C-BE32-E72D297353CC}">
                <c16:uniqueId val="{00000005-645D-4E70-AE31-78B3EAFDA9C3}"/>
              </c:ext>
            </c:extLst>
          </c:dPt>
          <c:dPt>
            <c:idx val="3"/>
            <c:bubble3D val="0"/>
            <c:spPr>
              <a:solidFill>
                <a:srgbClr val="FF5050"/>
              </a:solidFill>
              <a:ln w="19050">
                <a:solidFill>
                  <a:schemeClr val="lt1"/>
                </a:solidFill>
              </a:ln>
              <a:effectLst/>
            </c:spPr>
            <c:extLst>
              <c:ext xmlns:c16="http://schemas.microsoft.com/office/drawing/2014/chart" uri="{C3380CC4-5D6E-409C-BE32-E72D297353CC}">
                <c16:uniqueId val="{00000007-645D-4E70-AE31-78B3EAFDA9C3}"/>
              </c:ext>
            </c:extLst>
          </c:dPt>
          <c:dPt>
            <c:idx val="4"/>
            <c:bubble3D val="0"/>
            <c:spPr>
              <a:solidFill>
                <a:srgbClr val="FFB649"/>
              </a:solidFill>
              <a:ln w="19050">
                <a:solidFill>
                  <a:schemeClr val="lt1"/>
                </a:solidFill>
              </a:ln>
              <a:effectLst/>
            </c:spPr>
            <c:extLst>
              <c:ext xmlns:c16="http://schemas.microsoft.com/office/drawing/2014/chart" uri="{C3380CC4-5D6E-409C-BE32-E72D297353CC}">
                <c16:uniqueId val="{00000009-645D-4E70-AE31-78B3EAFDA9C3}"/>
              </c:ext>
            </c:extLst>
          </c:dPt>
          <c:dPt>
            <c:idx val="5"/>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B-645D-4E70-AE31-78B3EAFDA9C3}"/>
              </c:ext>
            </c:extLst>
          </c:dPt>
          <c:dPt>
            <c:idx val="6"/>
            <c:bubble3D val="0"/>
            <c:spPr>
              <a:solidFill>
                <a:srgbClr val="EFD638"/>
              </a:solidFill>
              <a:ln w="19050">
                <a:solidFill>
                  <a:schemeClr val="lt1"/>
                </a:solidFill>
              </a:ln>
              <a:effectLst/>
            </c:spPr>
            <c:extLst>
              <c:ext xmlns:c16="http://schemas.microsoft.com/office/drawing/2014/chart" uri="{C3380CC4-5D6E-409C-BE32-E72D297353CC}">
                <c16:uniqueId val="{0000000D-645D-4E70-AE31-78B3EAFDA9C3}"/>
              </c:ext>
            </c:extLst>
          </c:dPt>
          <c:dPt>
            <c:idx val="7"/>
            <c:bubble3D val="0"/>
            <c:spPr>
              <a:solidFill>
                <a:srgbClr val="F89200"/>
              </a:solidFill>
              <a:ln w="19050">
                <a:solidFill>
                  <a:schemeClr val="lt1"/>
                </a:solidFill>
              </a:ln>
              <a:effectLst/>
            </c:spPr>
            <c:extLst>
              <c:ext xmlns:c16="http://schemas.microsoft.com/office/drawing/2014/chart" uri="{C3380CC4-5D6E-409C-BE32-E72D297353CC}">
                <c16:uniqueId val="{0000000F-645D-4E70-AE31-78B3EAFDA9C3}"/>
              </c:ext>
            </c:extLst>
          </c:dPt>
          <c:dPt>
            <c:idx val="8"/>
            <c:bubble3D val="0"/>
            <c:spPr>
              <a:solidFill>
                <a:srgbClr val="79BEFE"/>
              </a:solidFill>
              <a:ln w="19050">
                <a:solidFill>
                  <a:schemeClr val="lt1"/>
                </a:solidFill>
              </a:ln>
              <a:effectLst/>
            </c:spPr>
            <c:extLst>
              <c:ext xmlns:c16="http://schemas.microsoft.com/office/drawing/2014/chart" uri="{C3380CC4-5D6E-409C-BE32-E72D297353CC}">
                <c16:uniqueId val="{00000011-645D-4E70-AE31-78B3EAFDA9C3}"/>
              </c:ext>
            </c:extLst>
          </c:dPt>
          <c:dPt>
            <c:idx val="9"/>
            <c:bubble3D val="0"/>
            <c:spPr>
              <a:solidFill>
                <a:srgbClr val="807DD4"/>
              </a:solidFill>
              <a:ln w="19050">
                <a:solidFill>
                  <a:schemeClr val="lt1"/>
                </a:solidFill>
              </a:ln>
              <a:effectLst/>
            </c:spPr>
            <c:extLst>
              <c:ext xmlns:c16="http://schemas.microsoft.com/office/drawing/2014/chart" uri="{C3380CC4-5D6E-409C-BE32-E72D297353CC}">
                <c16:uniqueId val="{00000013-645D-4E70-AE31-78B3EAFDA9C3}"/>
              </c:ext>
            </c:extLst>
          </c:dPt>
          <c:cat>
            <c:strRef>
              <c:f>Sheet1!$B$37:$B$46</c:f>
              <c:strCache>
                <c:ptCount val="10"/>
                <c:pt idx="0">
                  <c:v>教育費</c:v>
                </c:pt>
                <c:pt idx="1">
                  <c:v>土木費</c:v>
                </c:pt>
                <c:pt idx="2">
                  <c:v>民生費</c:v>
                </c:pt>
                <c:pt idx="3">
                  <c:v>商工費</c:v>
                </c:pt>
                <c:pt idx="4">
                  <c:v>警察費</c:v>
                </c:pt>
                <c:pt idx="5">
                  <c:v>農林水産業費</c:v>
                </c:pt>
                <c:pt idx="6">
                  <c:v>衛生費</c:v>
                </c:pt>
                <c:pt idx="7">
                  <c:v>労働費</c:v>
                </c:pt>
                <c:pt idx="8">
                  <c:v>その他</c:v>
                </c:pt>
                <c:pt idx="9">
                  <c:v>公債費</c:v>
                </c:pt>
              </c:strCache>
            </c:strRef>
          </c:cat>
          <c:val>
            <c:numRef>
              <c:f>Sheet1!$C$37:$C$46</c:f>
              <c:numCache>
                <c:formatCode>General</c:formatCode>
                <c:ptCount val="10"/>
                <c:pt idx="0">
                  <c:v>1036</c:v>
                </c:pt>
                <c:pt idx="1">
                  <c:v>685</c:v>
                </c:pt>
                <c:pt idx="2">
                  <c:v>679</c:v>
                </c:pt>
                <c:pt idx="3">
                  <c:v>569</c:v>
                </c:pt>
                <c:pt idx="4">
                  <c:v>244</c:v>
                </c:pt>
                <c:pt idx="5">
                  <c:v>228</c:v>
                </c:pt>
                <c:pt idx="6">
                  <c:v>191</c:v>
                </c:pt>
                <c:pt idx="7">
                  <c:v>19</c:v>
                </c:pt>
                <c:pt idx="8">
                  <c:v>969</c:v>
                </c:pt>
                <c:pt idx="9">
                  <c:v>701</c:v>
                </c:pt>
              </c:numCache>
            </c:numRef>
          </c:val>
          <c:extLst>
            <c:ext xmlns:c16="http://schemas.microsoft.com/office/drawing/2014/chart" uri="{C3380CC4-5D6E-409C-BE32-E72D297353CC}">
              <c16:uniqueId val="{00000014-645D-4E70-AE31-78B3EAFDA9C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6-645D-4E70-AE31-78B3EAFDA9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8-645D-4E70-AE31-78B3EAFDA9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A-645D-4E70-AE31-78B3EAFDA9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C-645D-4E70-AE31-78B3EAFDA9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E-645D-4E70-AE31-78B3EAFDA9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0-645D-4E70-AE31-78B3EAFDA9C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2-645D-4E70-AE31-78B3EAFDA9C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4-645D-4E70-AE31-78B3EAFDA9C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6-645D-4E70-AE31-78B3EAFDA9C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8-645D-4E70-AE31-78B3EAFDA9C3}"/>
              </c:ext>
            </c:extLst>
          </c:dPt>
          <c:cat>
            <c:strRef>
              <c:f>Sheet1!$B$37:$B$46</c:f>
              <c:strCache>
                <c:ptCount val="10"/>
                <c:pt idx="0">
                  <c:v>教育費</c:v>
                </c:pt>
                <c:pt idx="1">
                  <c:v>土木費</c:v>
                </c:pt>
                <c:pt idx="2">
                  <c:v>民生費</c:v>
                </c:pt>
                <c:pt idx="3">
                  <c:v>商工費</c:v>
                </c:pt>
                <c:pt idx="4">
                  <c:v>警察費</c:v>
                </c:pt>
                <c:pt idx="5">
                  <c:v>農林水産業費</c:v>
                </c:pt>
                <c:pt idx="6">
                  <c:v>衛生費</c:v>
                </c:pt>
                <c:pt idx="7">
                  <c:v>労働費</c:v>
                </c:pt>
                <c:pt idx="8">
                  <c:v>その他</c:v>
                </c:pt>
                <c:pt idx="9">
                  <c:v>公債費</c:v>
                </c:pt>
              </c:strCache>
            </c:strRef>
          </c:cat>
          <c:val>
            <c:numRef>
              <c:f>Sheet1!$D$37:$D$46</c:f>
              <c:numCache>
                <c:formatCode>0.0%</c:formatCode>
                <c:ptCount val="10"/>
                <c:pt idx="0">
                  <c:v>0.1947002443149784</c:v>
                </c:pt>
                <c:pt idx="1">
                  <c:v>0.12873520015034767</c:v>
                </c:pt>
                <c:pt idx="2">
                  <c:v>0.12760759255778989</c:v>
                </c:pt>
                <c:pt idx="3">
                  <c:v>0.10693478669423041</c:v>
                </c:pt>
                <c:pt idx="4">
                  <c:v>4.5856042097350121E-2</c:v>
                </c:pt>
                <c:pt idx="5">
                  <c:v>4.2849088517196016E-2</c:v>
                </c:pt>
                <c:pt idx="6">
                  <c:v>3.5895508363089648E-2</c:v>
                </c:pt>
                <c:pt idx="7">
                  <c:v>3.5707573764330014E-3</c:v>
                </c:pt>
                <c:pt idx="8">
                  <c:v>0.18210862619808307</c:v>
                </c:pt>
                <c:pt idx="9">
                  <c:v>0.1317421537305018</c:v>
                </c:pt>
              </c:numCache>
            </c:numRef>
          </c:val>
          <c:extLst>
            <c:ext xmlns:c16="http://schemas.microsoft.com/office/drawing/2014/chart" uri="{C3380CC4-5D6E-409C-BE32-E72D297353CC}">
              <c16:uniqueId val="{00000029-645D-4E70-AE31-78B3EAFDA9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0.06355</cdr:x>
      <cdr:y>0.43657</cdr:y>
    </cdr:from>
    <cdr:to>
      <cdr:x>0.18539</cdr:x>
      <cdr:y>0.6048</cdr:y>
    </cdr:to>
    <cdr:sp macro="" textlink="">
      <cdr:nvSpPr>
        <cdr:cNvPr id="2" name="Rectangle 8">
          <a:extLst xmlns:a="http://schemas.openxmlformats.org/drawingml/2006/main">
            <a:ext uri="{FF2B5EF4-FFF2-40B4-BE49-F238E27FC236}">
              <a16:creationId xmlns:a16="http://schemas.microsoft.com/office/drawing/2014/main" id="{DE0536B4-893D-46D7-3C65-5916BAC03F96}"/>
            </a:ext>
          </a:extLst>
        </cdr:cNvPr>
        <cdr:cNvSpPr>
          <a:spLocks xmlns:a="http://schemas.openxmlformats.org/drawingml/2006/main" noChangeArrowheads="1"/>
        </cdr:cNvSpPr>
      </cdr:nvSpPr>
      <cdr:spPr bwMode="auto">
        <a:xfrm xmlns:a="http://schemas.openxmlformats.org/drawingml/2006/main">
          <a:off x="312838" y="1540228"/>
          <a:ext cx="599724" cy="59354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36000" tIns="36000" rIns="36000" bIns="36000" anchor="ctr" anchorCtr="0">
          <a:noAutofit/>
        </a:bodyPr>
        <a:lstStyle xmlns:a="http://schemas.openxmlformats.org/drawingml/2006/main">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xmlns:a="http://schemas.openxmlformats.org/drawingml/2006/main">
          <a:pPr algn="ctr" eaLnBrk="1" hangingPunct="1">
            <a:lnSpc>
              <a:spcPts val="1600"/>
            </a:lnSpc>
            <a:spcBef>
              <a:spcPct val="0"/>
            </a:spcBef>
            <a:buFontTx/>
            <a:buNone/>
          </a:pPr>
          <a:r>
            <a:rPr lang="ja-JP" altLang="en-US" sz="1050" dirty="0">
              <a:solidFill>
                <a:schemeClr val="accent1"/>
              </a:solidFill>
              <a:latin typeface="+mn-ea"/>
              <a:ea typeface="+mn-ea"/>
              <a:cs typeface="メイリオ" panose="020B0604030504040204" pitchFamily="50" charset="-128"/>
            </a:rPr>
            <a:t>依存財源</a:t>
          </a:r>
          <a:endParaRPr lang="en-US" altLang="ja-JP" sz="1050" dirty="0">
            <a:solidFill>
              <a:schemeClr val="accent1"/>
            </a:solidFill>
            <a:latin typeface="+mn-ea"/>
            <a:ea typeface="+mn-ea"/>
            <a:cs typeface="メイリオ" panose="020B0604030504040204" pitchFamily="50" charset="-128"/>
          </a:endParaRPr>
        </a:p>
        <a:p xmlns:a="http://schemas.openxmlformats.org/drawingml/2006/main">
          <a:pPr algn="ctr" eaLnBrk="1" hangingPunct="1">
            <a:lnSpc>
              <a:spcPts val="1600"/>
            </a:lnSpc>
            <a:spcBef>
              <a:spcPct val="0"/>
            </a:spcBef>
            <a:buFontTx/>
            <a:buNone/>
          </a:pPr>
          <a:r>
            <a:rPr lang="en-US" altLang="ja-JP" sz="1050" dirty="0">
              <a:solidFill>
                <a:schemeClr val="accent1"/>
              </a:solidFill>
              <a:latin typeface="+mn-ea"/>
              <a:ea typeface="+mn-ea"/>
              <a:cs typeface="メイリオ" panose="020B0604030504040204" pitchFamily="50" charset="-128"/>
            </a:rPr>
            <a:t>2,691</a:t>
          </a:r>
        </a:p>
        <a:p xmlns:a="http://schemas.openxmlformats.org/drawingml/2006/main">
          <a:pPr algn="ctr" eaLnBrk="1" hangingPunct="1">
            <a:lnSpc>
              <a:spcPts val="1600"/>
            </a:lnSpc>
            <a:spcBef>
              <a:spcPct val="0"/>
            </a:spcBef>
            <a:buFontTx/>
            <a:buNone/>
          </a:pPr>
          <a:r>
            <a:rPr lang="en-US" altLang="ja-JP" sz="1050" dirty="0">
              <a:solidFill>
                <a:schemeClr val="accent1"/>
              </a:solidFill>
              <a:latin typeface="+mn-ea"/>
              <a:ea typeface="+mn-ea"/>
              <a:cs typeface="メイリオ" panose="020B0604030504040204" pitchFamily="50" charset="-128"/>
            </a:rPr>
            <a:t>(50.6%)</a:t>
          </a:r>
          <a:endParaRPr lang="ja-JP" altLang="en-US" sz="1050" dirty="0">
            <a:solidFill>
              <a:schemeClr val="accent1"/>
            </a:solidFill>
            <a:latin typeface="+mn-ea"/>
            <a:ea typeface="+mn-ea"/>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0.5595</cdr:x>
      <cdr:y>0.70114</cdr:y>
    </cdr:from>
    <cdr:to>
      <cdr:x>0.71306</cdr:x>
      <cdr:y>0.82397</cdr:y>
    </cdr:to>
    <cdr:sp macro="" textlink="">
      <cdr:nvSpPr>
        <cdr:cNvPr id="2" name="Rectangle 8">
          <a:extLst xmlns:a="http://schemas.openxmlformats.org/drawingml/2006/main">
            <a:ext uri="{FF2B5EF4-FFF2-40B4-BE49-F238E27FC236}">
              <a16:creationId xmlns:a16="http://schemas.microsoft.com/office/drawing/2014/main" id="{393BED9B-DA72-1DA7-3281-34B69776F6A1}"/>
            </a:ext>
          </a:extLst>
        </cdr:cNvPr>
        <cdr:cNvSpPr>
          <a:spLocks xmlns:a="http://schemas.openxmlformats.org/drawingml/2006/main" noChangeArrowheads="1"/>
        </cdr:cNvSpPr>
      </cdr:nvSpPr>
      <cdr:spPr bwMode="auto">
        <a:xfrm xmlns:a="http://schemas.openxmlformats.org/drawingml/2006/main">
          <a:off x="3019000" y="2683794"/>
          <a:ext cx="828618" cy="47017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36000" tIns="36000" rIns="36000" bIns="36000" anchor="ctr" anchorCtr="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民生費</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679</a:t>
          </a:r>
        </a:p>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(12.8%)</a:t>
          </a:r>
          <a:endPar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1" y="2"/>
            <a:ext cx="3078428" cy="513508"/>
          </a:xfrm>
          <a:prstGeom prst="rect">
            <a:avLst/>
          </a:prstGeom>
        </p:spPr>
        <p:txBody>
          <a:bodyPr vert="horz" lIns="95485" tIns="47742" rIns="95485" bIns="47742" rtlCol="0"/>
          <a:lstStyle>
            <a:lvl1pPr algn="l">
              <a:defRPr sz="13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4023992" y="2"/>
            <a:ext cx="3078428" cy="513508"/>
          </a:xfrm>
          <a:prstGeom prst="rect">
            <a:avLst/>
          </a:prstGeom>
        </p:spPr>
        <p:txBody>
          <a:bodyPr vert="horz" lIns="95485" tIns="47742" rIns="95485" bIns="47742" rtlCol="0"/>
          <a:lstStyle>
            <a:lvl1pPr algn="r">
              <a:defRPr sz="13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2026/5/18</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1" y="9721107"/>
            <a:ext cx="3078428" cy="513507"/>
          </a:xfrm>
          <a:prstGeom prst="rect">
            <a:avLst/>
          </a:prstGeom>
        </p:spPr>
        <p:txBody>
          <a:bodyPr vert="horz" lIns="95485" tIns="47742" rIns="95485" bIns="47742" rtlCol="0" anchor="b"/>
          <a:lstStyle>
            <a:lvl1pPr algn="l">
              <a:defRPr sz="13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4023992" y="9721107"/>
            <a:ext cx="3078428" cy="513507"/>
          </a:xfrm>
          <a:prstGeom prst="rect">
            <a:avLst/>
          </a:prstGeom>
        </p:spPr>
        <p:txBody>
          <a:bodyPr vert="horz" lIns="95485" tIns="47742" rIns="95485" bIns="47742" rtlCol="0" anchor="b"/>
          <a:lstStyle>
            <a:lvl1pPr algn="r">
              <a:defRPr sz="13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8428" cy="513508"/>
          </a:xfrm>
          <a:prstGeom prst="rect">
            <a:avLst/>
          </a:prstGeom>
        </p:spPr>
        <p:txBody>
          <a:bodyPr vert="horz" lIns="95485" tIns="47742" rIns="95485" bIns="47742" rtlCol="0"/>
          <a:lstStyle>
            <a:lvl1pPr algn="l">
              <a:defRPr sz="13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4023992" y="2"/>
            <a:ext cx="3078428" cy="513508"/>
          </a:xfrm>
          <a:prstGeom prst="rect">
            <a:avLst/>
          </a:prstGeom>
        </p:spPr>
        <p:txBody>
          <a:bodyPr vert="horz" lIns="95485" tIns="47742" rIns="95485" bIns="47742" rtlCol="0"/>
          <a:lstStyle>
            <a:lvl1pPr algn="r">
              <a:defRPr sz="13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2026/5/18</a:t>
            </a:fld>
            <a:endParaRPr kumimoji="1" lang="ja-JP" altLang="en-US" dirty="0"/>
          </a:p>
        </p:txBody>
      </p:sp>
      <p:sp>
        <p:nvSpPr>
          <p:cNvPr id="4" name="スライド イメージ プレースホルダー 3"/>
          <p:cNvSpPr>
            <a:spLocks noGrp="1" noRot="1" noChangeAspect="1"/>
          </p:cNvSpPr>
          <p:nvPr>
            <p:ph type="sldImg" idx="2"/>
          </p:nvPr>
        </p:nvSpPr>
        <p:spPr>
          <a:xfrm>
            <a:off x="1249363" y="1279525"/>
            <a:ext cx="4605337" cy="3452813"/>
          </a:xfrm>
          <a:prstGeom prst="rect">
            <a:avLst/>
          </a:prstGeom>
          <a:noFill/>
          <a:ln w="12700">
            <a:solidFill>
              <a:prstClr val="black"/>
            </a:solidFill>
          </a:ln>
        </p:spPr>
        <p:txBody>
          <a:bodyPr vert="horz" lIns="95485" tIns="47742" rIns="95485" bIns="47742" rtlCol="0" anchor="ctr"/>
          <a:lstStyle/>
          <a:p>
            <a:endParaRPr lang="ja-JP" altLang="en-US" dirty="0"/>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85" tIns="47742" rIns="95485" bIns="4774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7"/>
            <a:ext cx="3078428" cy="513507"/>
          </a:xfrm>
          <a:prstGeom prst="rect">
            <a:avLst/>
          </a:prstGeom>
        </p:spPr>
        <p:txBody>
          <a:bodyPr vert="horz" lIns="95485" tIns="47742" rIns="95485" bIns="47742" rtlCol="0" anchor="b"/>
          <a:lstStyle>
            <a:lvl1pPr algn="l">
              <a:defRPr sz="13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5485" tIns="47742" rIns="95485" bIns="47742" rtlCol="0" anchor="b"/>
          <a:lstStyle>
            <a:lvl1pPr algn="r">
              <a:defRPr sz="13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6372">
              <a:defRPr/>
            </a:pPr>
            <a:fld id="{A8676293-4F36-4916-A6F1-B94D1E49EEF1}" type="slidenum">
              <a:rPr lang="ja-JP" altLang="en-US">
                <a:solidFill>
                  <a:prstClr val="black"/>
                </a:solidFill>
                <a:ea typeface="ＭＳ Ｐゴシック" panose="020B0600070205080204" pitchFamily="50" charset="-128"/>
              </a:rPr>
              <a:pPr defTabSz="946372">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6372">
              <a:defRPr/>
            </a:pPr>
            <a:fld id="{A8676293-4F36-4916-A6F1-B94D1E49EEF1}" type="slidenum">
              <a:rPr lang="ja-JP" altLang="en-US">
                <a:solidFill>
                  <a:prstClr val="black"/>
                </a:solidFill>
                <a:ea typeface="ＭＳ Ｐゴシック" panose="020B0600070205080204" pitchFamily="50" charset="-128"/>
              </a:rPr>
              <a:pPr defTabSz="946372">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46372">
              <a:defRPr/>
            </a:pPr>
            <a:fld id="{A8676293-4F36-4916-A6F1-B94D1E49EEF1}" type="slidenum">
              <a:rPr lang="ja-JP" altLang="en-US">
                <a:solidFill>
                  <a:prstClr val="black"/>
                </a:solidFill>
                <a:ea typeface="ＭＳ Ｐゴシック" panose="020B0600070205080204" pitchFamily="50" charset="-128"/>
              </a:rPr>
              <a:pPr defTabSz="946372">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46372">
              <a:defRPr/>
            </a:pPr>
            <a:fld id="{A8676293-4F36-4916-A6F1-B94D1E49EEF1}" type="slidenum">
              <a:rPr lang="ja-JP" altLang="en-US">
                <a:solidFill>
                  <a:prstClr val="black"/>
                </a:solidFill>
                <a:ea typeface="ＭＳ Ｐゴシック" panose="020B0600070205080204" pitchFamily="50" charset="-128"/>
              </a:rPr>
              <a:pPr defTabSz="946372">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22</a:t>
            </a:fld>
            <a:endParaRPr kumimoji="1" lang="ja-JP" altLang="en-US" dirty="0"/>
          </a:p>
        </p:txBody>
      </p:sp>
    </p:spTree>
    <p:extLst>
      <p:ext uri="{BB962C8B-B14F-4D97-AF65-F5344CB8AC3E}">
        <p14:creationId xmlns:p14="http://schemas.microsoft.com/office/powerpoint/2010/main" val="401496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13448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24</a:t>
            </a:fld>
            <a:endParaRPr kumimoji="1" lang="ja-JP" altLang="en-US" dirty="0"/>
          </a:p>
        </p:txBody>
      </p:sp>
    </p:spTree>
    <p:extLst>
      <p:ext uri="{BB962C8B-B14F-4D97-AF65-F5344CB8AC3E}">
        <p14:creationId xmlns:p14="http://schemas.microsoft.com/office/powerpoint/2010/main" val="28857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823913" y="615950"/>
            <a:ext cx="5664200" cy="42481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4137883" y="10764385"/>
            <a:ext cx="3163652" cy="567122"/>
          </a:xfrm>
        </p:spPr>
        <p:txBody>
          <a:bodyPr/>
          <a:lstStyle/>
          <a:p>
            <a:pPr defTabSz="473229">
              <a:defRPr/>
            </a:pPr>
            <a:fld id="{4374078C-8597-4BCE-AD2D-AB8AAB46821F}" type="slidenum">
              <a:rPr lang="ja-JP" altLang="en-US" sz="1100">
                <a:solidFill>
                  <a:prstClr val="black"/>
                </a:solidFill>
              </a:rPr>
              <a:pPr defTabSz="473229">
                <a:defRPr/>
              </a:pPr>
              <a:t>9</a:t>
            </a:fld>
            <a:endParaRPr lang="en-US" altLang="ja-JP" sz="1100" dirty="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823913" y="615950"/>
            <a:ext cx="5664200" cy="42481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4137883" y="10764385"/>
            <a:ext cx="3163652" cy="567122"/>
          </a:xfrm>
        </p:spPr>
        <p:txBody>
          <a:bodyPr/>
          <a:lstStyle/>
          <a:p>
            <a:pPr defTabSz="473229">
              <a:defRPr/>
            </a:pPr>
            <a:fld id="{4374078C-8597-4BCE-AD2D-AB8AAB46821F}" type="slidenum">
              <a:rPr lang="ja-JP" altLang="en-US" sz="1100">
                <a:solidFill>
                  <a:prstClr val="black"/>
                </a:solidFill>
              </a:rPr>
              <a:pPr defTabSz="473229">
                <a:defRPr/>
              </a:pPr>
              <a:t>13</a:t>
            </a:fld>
            <a:endParaRPr lang="en-US" altLang="ja-JP" sz="1100" dirty="0">
              <a:solidFill>
                <a:prstClr val="black"/>
              </a:solidFill>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840808"/>
      </p:ext>
    </p:extLst>
  </p:cSld>
  <p:clrMapOvr>
    <a:masterClrMapping/>
  </p:clrMapOvr>
  <p:transition/>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010346926"/>
      </p:ext>
    </p:extLst>
  </p:cSld>
  <p:clrMapOvr>
    <a:masterClrMapping/>
  </p:clrMapOvr>
  <p:transition/>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64339913"/>
      </p:ext>
    </p:extLst>
  </p:cSld>
  <p:clrMapOvr>
    <a:masterClrMapping/>
  </p:clrMapOvr>
  <p:transition/>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723014346"/>
      </p:ext>
    </p:extLst>
  </p:cSld>
  <p:clrMapOvr>
    <a:masterClrMapping/>
  </p:clrMapOvr>
  <p:transition/>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mn-ea"/>
                <a:ea typeface="+mn-ea"/>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graphicFrame>
        <p:nvGraphicFramePr>
          <p:cNvPr id="46" name="表 45">
            <a:extLst>
              <a:ext uri="{FF2B5EF4-FFF2-40B4-BE49-F238E27FC236}">
                <a16:creationId xmlns:a16="http://schemas.microsoft.com/office/drawing/2014/main" id="{1879CC69-FA2E-092C-ACBB-6D84F3793ADD}"/>
              </a:ext>
            </a:extLst>
          </p:cNvPr>
          <p:cNvGraphicFramePr>
            <a:graphicFrameLocks noGrp="1"/>
          </p:cNvGraphicFramePr>
          <p:nvPr userDrawn="1">
            <p:extLst>
              <p:ext uri="{D42A27DB-BD31-4B8C-83A1-F6EECF244321}">
                <p14:modId xmlns:p14="http://schemas.microsoft.com/office/powerpoint/2010/main" val="4141223868"/>
              </p:ext>
            </p:extLst>
          </p:nvPr>
        </p:nvGraphicFramePr>
        <p:xfrm>
          <a:off x="5772274" y="1541747"/>
          <a:ext cx="3048083" cy="186239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0"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300132">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300132">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300132">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300132">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300132">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4115582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0"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71" t="-205" r="9962" b="31137"/>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Tree>
    <p:extLst>
      <p:ext uri="{BB962C8B-B14F-4D97-AF65-F5344CB8AC3E}">
        <p14:creationId xmlns:p14="http://schemas.microsoft.com/office/powerpoint/2010/main" val="1218078009"/>
      </p:ext>
    </p:extLst>
  </p:cSld>
  <p:clrMapOvr>
    <a:masterClrMapping/>
  </p:clrMapOvr>
  <p:transition/>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mn-ea"/>
                <a:ea typeface="+mn-ea"/>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graphicFrame>
        <p:nvGraphicFramePr>
          <p:cNvPr id="46" name="表 45">
            <a:extLst>
              <a:ext uri="{FF2B5EF4-FFF2-40B4-BE49-F238E27FC236}">
                <a16:creationId xmlns:a16="http://schemas.microsoft.com/office/drawing/2014/main" id="{1879CC69-FA2E-092C-ACBB-6D84F3793ADD}"/>
              </a:ext>
            </a:extLst>
          </p:cNvPr>
          <p:cNvGraphicFramePr>
            <a:graphicFrameLocks noGrp="1"/>
          </p:cNvGraphicFramePr>
          <p:nvPr userDrawn="1">
            <p:extLst>
              <p:ext uri="{D42A27DB-BD31-4B8C-83A1-F6EECF244321}">
                <p14:modId xmlns:p14="http://schemas.microsoft.com/office/powerpoint/2010/main" val="2452476040"/>
              </p:ext>
            </p:extLst>
          </p:nvPr>
        </p:nvGraphicFramePr>
        <p:xfrm>
          <a:off x="5920740" y="1541747"/>
          <a:ext cx="2899617" cy="1866420"/>
        </p:xfrm>
        <a:graphic>
          <a:graphicData uri="http://schemas.openxmlformats.org/drawingml/2006/table">
            <a:tbl>
              <a:tblPr firstRow="1" bandRow="1">
                <a:effectLst/>
                <a:tableStyleId>{775DCB02-9BB8-47FD-8907-85C794F793BA}</a:tableStyleId>
              </a:tblPr>
              <a:tblGrid>
                <a:gridCol w="482094">
                  <a:extLst>
                    <a:ext uri="{9D8B030D-6E8A-4147-A177-3AD203B41FA5}">
                      <a16:colId xmlns:a16="http://schemas.microsoft.com/office/drawing/2014/main" val="869972413"/>
                    </a:ext>
                  </a:extLst>
                </a:gridCol>
                <a:gridCol w="459180">
                  <a:extLst>
                    <a:ext uri="{9D8B030D-6E8A-4147-A177-3AD203B41FA5}">
                      <a16:colId xmlns:a16="http://schemas.microsoft.com/office/drawing/2014/main" val="817503841"/>
                    </a:ext>
                  </a:extLst>
                </a:gridCol>
                <a:gridCol w="622381">
                  <a:extLst>
                    <a:ext uri="{9D8B030D-6E8A-4147-A177-3AD203B41FA5}">
                      <a16:colId xmlns:a16="http://schemas.microsoft.com/office/drawing/2014/main" val="1686783455"/>
                    </a:ext>
                  </a:extLst>
                </a:gridCol>
                <a:gridCol w="653906">
                  <a:extLst>
                    <a:ext uri="{9D8B030D-6E8A-4147-A177-3AD203B41FA5}">
                      <a16:colId xmlns:a16="http://schemas.microsoft.com/office/drawing/2014/main" val="4080317083"/>
                    </a:ext>
                  </a:extLst>
                </a:gridCol>
                <a:gridCol w="682056">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0"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20661">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1046233941"/>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0"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所得金額</a:t>
                      </a:r>
                      <a:endParaRPr kumimoji="1" lang="ja-JP" altLang="en-US" sz="9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グループ意見の考え方</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800" kern="1200" dirty="0">
                <a:solidFill>
                  <a:srgbClr val="005BAD"/>
                </a:solidFill>
                <a:latin typeface="+mn-ea"/>
                <a:ea typeface="+mn-ea"/>
                <a:cs typeface="+mn-cs"/>
              </a:rPr>
              <a:t>（各要素の考慮度合）</a:t>
            </a:r>
            <a:r>
              <a:rPr kumimoji="1" lang="ja-JP" altLang="en-US" sz="900" kern="1200" dirty="0">
                <a:solidFill>
                  <a:srgbClr val="005BAD"/>
                </a:solidFill>
                <a:latin typeface="+mn-ea"/>
                <a:ea typeface="+mn-ea"/>
                <a:cs typeface="+mn-cs"/>
              </a:rPr>
              <a:t>は、</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下の図のどの辺に位置しますか？</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★を動かして示してみましょう！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mn-ea"/>
              <a:ea typeface="+mn-ea"/>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mn-ea"/>
              <a:ea typeface="+mn-ea"/>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mn-ea"/>
              <a:ea typeface="+mn-ea"/>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C000"/>
              </a:solidFill>
              <a:effectLst/>
              <a:latin typeface="+mn-ea"/>
              <a:ea typeface="+mn-ea"/>
            </a:endParaRPr>
          </a:p>
        </p:txBody>
      </p:sp>
    </p:spTree>
    <p:extLst>
      <p:ext uri="{BB962C8B-B14F-4D97-AF65-F5344CB8AC3E}">
        <p14:creationId xmlns:p14="http://schemas.microsoft.com/office/powerpoint/2010/main" val="2661305618"/>
      </p:ext>
    </p:extLst>
  </p:cSld>
  <p:clrMapOvr>
    <a:masterClrMapping/>
  </p:clrMapOvr>
  <p:transition/>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806894637"/>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4154222937"/>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3322003272"/>
      </p:ext>
    </p:extLst>
  </p:cSld>
  <p:clrMapOvr>
    <a:masterClrMapping/>
  </p:clrMapOvr>
  <p:transition/>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989064566"/>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258764903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1635884797"/>
      </p:ext>
    </p:extLst>
  </p:cSld>
  <p:clrMapOvr>
    <a:masterClrMapping/>
  </p:clrMapOvr>
  <p:transition/>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9072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86" r:id="rId7"/>
    <p:sldLayoutId id="2147483687" r:id="rId8"/>
    <p:sldLayoutId id="2147483661" r:id="rId9"/>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hyperlink" Target="https://www.mof.go.jp/tax_information/index.html"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chart" Target="../charts/chart4.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16.xml"/><Relationship Id="rId7" Type="http://schemas.openxmlformats.org/officeDocument/2006/relationships/image" Target="../media/image63.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hyperlink" Target="https://www.city.hokuto.yamanashi.jp/" TargetMode="External"/><Relationship Id="rId13" Type="http://schemas.openxmlformats.org/officeDocument/2006/relationships/hyperlink" Target="https://www.city.tsuru.yamanashi.jp/" TargetMode="External"/><Relationship Id="rId18" Type="http://schemas.openxmlformats.org/officeDocument/2006/relationships/hyperlink" Target="https://www.vill.oshino.yamanashi.jp/" TargetMode="External"/><Relationship Id="rId26" Type="http://schemas.openxmlformats.org/officeDocument/2006/relationships/hyperlink" Target="https://www.city.koshu.yamanashi.jp/" TargetMode="External"/><Relationship Id="rId3" Type="http://schemas.openxmlformats.org/officeDocument/2006/relationships/image" Target="../media/image53.png"/><Relationship Id="rId21" Type="http://schemas.openxmlformats.org/officeDocument/2006/relationships/hyperlink" Target="https://www.town.fujikawaguchiko.lg.jp/" TargetMode="External"/><Relationship Id="rId7" Type="http://schemas.openxmlformats.org/officeDocument/2006/relationships/hyperlink" Target="https://www.city.minami-alps.yamanashi.jp/" TargetMode="External"/><Relationship Id="rId12" Type="http://schemas.openxmlformats.org/officeDocument/2006/relationships/hyperlink" Target="https://www.city.fujiyoshida.yamanashi.jp/" TargetMode="External"/><Relationship Id="rId17" Type="http://schemas.openxmlformats.org/officeDocument/2006/relationships/hyperlink" Target="https://www.town.nishikatsura.yamanashi.jp/" TargetMode="External"/><Relationship Id="rId25" Type="http://schemas.openxmlformats.org/officeDocument/2006/relationships/hyperlink" Target="https://www.city.fuefuki.yamanashi.jp/" TargetMode="External"/><Relationship Id="rId2" Type="http://schemas.openxmlformats.org/officeDocument/2006/relationships/slideLayout" Target="../slideLayouts/slideLayout2.xml"/><Relationship Id="rId16" Type="http://schemas.openxmlformats.org/officeDocument/2006/relationships/hyperlink" Target="https://www.vill.doshi.yamanashi.jp/" TargetMode="External"/><Relationship Id="rId20" Type="http://schemas.openxmlformats.org/officeDocument/2006/relationships/hyperlink" Target="https://www.vill.narusawa.yamanashi.jp/" TargetMode="External"/><Relationship Id="rId29" Type="http://schemas.openxmlformats.org/officeDocument/2006/relationships/hyperlink" Target="https://www.town.minobu.lg.jp/" TargetMode="External"/><Relationship Id="rId1" Type="http://schemas.openxmlformats.org/officeDocument/2006/relationships/tags" Target="../tags/tag7.xml"/><Relationship Id="rId6" Type="http://schemas.openxmlformats.org/officeDocument/2006/relationships/hyperlink" Target="https://www.city.nirasaki.lg.jp/" TargetMode="External"/><Relationship Id="rId11" Type="http://schemas.openxmlformats.org/officeDocument/2006/relationships/hyperlink" Target="https://www.town.showa.yamanashi.jp/" TargetMode="External"/><Relationship Id="rId24" Type="http://schemas.openxmlformats.org/officeDocument/2006/relationships/hyperlink" Target="https://www.city.yamanashi.yamanashi.jp/" TargetMode="External"/><Relationship Id="rId5" Type="http://schemas.openxmlformats.org/officeDocument/2006/relationships/hyperlink" Target="https://www.city.kofu.yamanashi.jp/" TargetMode="External"/><Relationship Id="rId15" Type="http://schemas.openxmlformats.org/officeDocument/2006/relationships/hyperlink" Target="https://www.city.uenohara.yamanashi.jp/" TargetMode="External"/><Relationship Id="rId23" Type="http://schemas.openxmlformats.org/officeDocument/2006/relationships/hyperlink" Target="https://www.vill.tabayama.yamanashi.jp/" TargetMode="External"/><Relationship Id="rId28" Type="http://schemas.openxmlformats.org/officeDocument/2006/relationships/hyperlink" Target="https://www.town.hayakawa.yamanashi.jp/" TargetMode="External"/><Relationship Id="rId10" Type="http://schemas.openxmlformats.org/officeDocument/2006/relationships/hyperlink" Target="https://www.city.chuo.yamanashi.jp/" TargetMode="External"/><Relationship Id="rId19" Type="http://schemas.openxmlformats.org/officeDocument/2006/relationships/hyperlink" Target="https://www.vill.yamanakako.yamanashi.jp/" TargetMode="External"/><Relationship Id="rId31" Type="http://schemas.openxmlformats.org/officeDocument/2006/relationships/hyperlink" Target="https://www.town.fujikawa.yamanashi.jp/" TargetMode="External"/><Relationship Id="rId4" Type="http://schemas.openxmlformats.org/officeDocument/2006/relationships/image" Target="../media/image65.png"/><Relationship Id="rId9" Type="http://schemas.openxmlformats.org/officeDocument/2006/relationships/hyperlink" Target="https://www.city.kai.yamanashi.jp/" TargetMode="External"/><Relationship Id="rId14" Type="http://schemas.openxmlformats.org/officeDocument/2006/relationships/hyperlink" Target="https://www.city.otsuki.yamanashi.jp/" TargetMode="External"/><Relationship Id="rId22" Type="http://schemas.openxmlformats.org/officeDocument/2006/relationships/hyperlink" Target="http://www.vill.kosuge.yamanashi.jp/" TargetMode="External"/><Relationship Id="rId27" Type="http://schemas.openxmlformats.org/officeDocument/2006/relationships/hyperlink" Target="https://www.town.ichikawamisato.yamanashi.jp/" TargetMode="External"/><Relationship Id="rId30" Type="http://schemas.openxmlformats.org/officeDocument/2006/relationships/hyperlink" Target="https://www.town.nanbu.yamanashi.j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nta.go.jp/taxes/kids/index.htm"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D398D3E-4F28-40C4-8129-C2E04351739C}"/>
              </a:ext>
            </a:extLst>
          </p:cNvPr>
          <p:cNvSpPr/>
          <p:nvPr/>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DF60530-579F-4FE7-AFE5-401E285EEA8D}"/>
              </a:ext>
            </a:extLst>
          </p:cNvPr>
          <p:cNvSpPr txBox="1"/>
          <p:nvPr/>
        </p:nvSpPr>
        <p:spPr>
          <a:xfrm>
            <a:off x="5410200" y="6080462"/>
            <a:ext cx="3147060" cy="330860"/>
          </a:xfrm>
          <a:prstGeom prst="rect">
            <a:avLst/>
          </a:prstGeom>
          <a:noFill/>
        </p:spPr>
        <p:txBody>
          <a:bodyPr vert="horz" wrap="square" lIns="72000" rIns="72000" rtlCol="0">
            <a:spAutoFit/>
          </a:bodyPr>
          <a:lstStyle/>
          <a:p>
            <a:pPr algn="dist"/>
            <a:r>
              <a:rPr kumimoji="1"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中学生用租税教育用教材</a:t>
            </a:r>
          </a:p>
        </p:txBody>
      </p:sp>
      <p:sp>
        <p:nvSpPr>
          <p:cNvPr id="8" name="テキスト ボックス 7">
            <a:extLst>
              <a:ext uri="{FF2B5EF4-FFF2-40B4-BE49-F238E27FC236}">
                <a16:creationId xmlns:a16="http://schemas.microsoft.com/office/drawing/2014/main" id="{87F44D7D-AE1B-44B4-BC2C-83A7A7B521D8}"/>
              </a:ext>
            </a:extLst>
          </p:cNvPr>
          <p:cNvSpPr txBox="1"/>
          <p:nvPr/>
        </p:nvSpPr>
        <p:spPr>
          <a:xfrm>
            <a:off x="5410200" y="4534857"/>
            <a:ext cx="3147060" cy="311230"/>
          </a:xfrm>
          <a:prstGeom prst="rect">
            <a:avLst/>
          </a:prstGeom>
          <a:noFill/>
        </p:spPr>
        <p:txBody>
          <a:bodyPr vert="horz" wrap="square" lIns="252000" tIns="36000" rIns="252000" bIns="36000" rtlCol="0">
            <a:spAutoFit/>
          </a:bodyPr>
          <a:lstStyle/>
          <a:p>
            <a:pPr algn="dist"/>
            <a:r>
              <a:rPr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 令和８年度・山梨県版 －</a:t>
            </a:r>
            <a:endParaRPr lang="en-US" altLang="ja-JP" sz="1550" spc="-10" dirty="0">
              <a:solidFill>
                <a:srgbClr val="005BAD"/>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44CA1D2C-731C-40AA-9159-932A7601CEFD}"/>
              </a:ext>
            </a:extLst>
          </p:cNvPr>
          <p:cNvSpPr txBox="1"/>
          <p:nvPr/>
        </p:nvSpPr>
        <p:spPr>
          <a:xfrm>
            <a:off x="5410200" y="6577692"/>
            <a:ext cx="3147060" cy="288147"/>
          </a:xfrm>
          <a:prstGeom prst="rect">
            <a:avLst/>
          </a:prstGeom>
          <a:noFill/>
        </p:spPr>
        <p:txBody>
          <a:bodyPr vert="horz" wrap="square" lIns="72000" tIns="36000" rIns="72000" bIns="36000" rtlCol="0">
            <a:spAutoFit/>
          </a:bodyPr>
          <a:lstStyle/>
          <a:p>
            <a:pPr algn="dist"/>
            <a:r>
              <a:rPr lang="ja-JP" altLang="en-US" sz="1400" spc="-10" dirty="0">
                <a:solidFill>
                  <a:schemeClr val="bg1"/>
                </a:solidFill>
                <a:latin typeface="HGP創英角ｺﾞｼｯｸUB" panose="020B0900000000000000" pitchFamily="50" charset="-128"/>
                <a:ea typeface="HGP創英角ｺﾞｼｯｸUB" panose="020B0900000000000000" pitchFamily="50" charset="-128"/>
              </a:rPr>
              <a:t>山梨県租税教育推進協議会</a:t>
            </a:r>
            <a:endParaRPr lang="en-US" altLang="ja-JP" sz="1400" spc="-1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040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normAutofit fontScale="55000" lnSpcReduction="20000"/>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normAutofit fontScale="55000" lnSpcReduction="20000"/>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normAutofit fontScale="55000" lnSpcReduction="20000"/>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normAutofit fontScale="55000" lnSpcReduction="20000"/>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normAutofit fontScale="55000" lnSpcReduction="20000"/>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normAutofit fontScale="55000" lnSpcReduction="20000"/>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normAutofit fontScale="55000" lnSpcReduction="20000"/>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normAutofit fontScale="55000" lnSpcReduction="20000"/>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1598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2179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29384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3213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3040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7585731" cy="477054"/>
          </a:xfrm>
          <a:prstGeom prst="rect">
            <a:avLst/>
          </a:prstGeom>
          <a:noFill/>
        </p:spPr>
        <p:txBody>
          <a:bodyPr wrap="none" rtlCol="0">
            <a:spAutoFit/>
          </a:bodyPr>
          <a:lstStyle/>
          <a:p>
            <a:r>
              <a:rPr kumimoji="1" lang="ja-JP" altLang="en-US"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rPr>
              <a:t>2026</a:t>
            </a:r>
            <a:r>
              <a:rPr kumimoji="1" lang="ja-JP" altLang="en-US" sz="1700" dirty="0">
                <a:latin typeface="+mn-ea"/>
              </a:rPr>
              <a:t>年度（令和８年度）予算の国の一般会計歳出</a:t>
            </a:r>
            <a:r>
              <a:rPr kumimoji="1" lang="en-US" altLang="ja-JP" sz="2000" dirty="0">
                <a:solidFill>
                  <a:srgbClr val="005BAD"/>
                </a:solidFill>
                <a:latin typeface="+mn-ea"/>
              </a:rPr>
              <a:t>122.3</a:t>
            </a:r>
            <a:r>
              <a:rPr kumimoji="1" lang="ja-JP" altLang="en-US" sz="2000" dirty="0">
                <a:solidFill>
                  <a:srgbClr val="005BAD"/>
                </a:solidFill>
                <a:latin typeface="+mn-ea"/>
              </a:rPr>
              <a:t>兆円</a:t>
            </a:r>
            <a:r>
              <a:rPr kumimoji="1" lang="ja-JP" altLang="en-US" sz="1700" dirty="0">
                <a:latin typeface="+mn-ea"/>
              </a:rPr>
              <a:t>は、主に、</a:t>
            </a:r>
            <a:r>
              <a:rPr kumimoji="1" lang="ja-JP" altLang="en-US" sz="2000" dirty="0">
                <a:solidFill>
                  <a:srgbClr val="005BAD"/>
                </a:solidFill>
                <a:latin typeface="+mn-ea"/>
              </a:rPr>
              <a:t>①社会保障、</a:t>
            </a:r>
            <a:endParaRPr kumimoji="1" lang="en-US" altLang="ja-JP" sz="2000" dirty="0">
              <a:solidFill>
                <a:srgbClr val="005BAD"/>
              </a:solidFill>
              <a:latin typeface="+mn-ea"/>
            </a:endParaRPr>
          </a:p>
          <a:p>
            <a:pPr>
              <a:lnSpc>
                <a:spcPct val="110000"/>
              </a:lnSpc>
              <a:spcBef>
                <a:spcPts val="0"/>
              </a:spcBef>
              <a:buClr>
                <a:srgbClr val="005BAD"/>
              </a:buClr>
            </a:pPr>
            <a:r>
              <a:rPr lang="en-US" altLang="ja-JP" sz="2000" dirty="0">
                <a:solidFill>
                  <a:srgbClr val="005BAD"/>
                </a:solidFill>
                <a:latin typeface="+mn-ea"/>
              </a:rPr>
              <a:t>   </a:t>
            </a:r>
            <a:r>
              <a:rPr kumimoji="1" lang="ja-JP" altLang="en-US" sz="2000" dirty="0">
                <a:solidFill>
                  <a:srgbClr val="005BAD"/>
                </a:solidFill>
                <a:latin typeface="+mn-ea"/>
              </a:rPr>
              <a:t>②国債費、③地方交付税交付金等に使われており、これらで約</a:t>
            </a:r>
            <a:r>
              <a:rPr kumimoji="1" lang="en-US" altLang="ja-JP" sz="2000" dirty="0">
                <a:solidFill>
                  <a:srgbClr val="005BAD"/>
                </a:solidFill>
                <a:latin typeface="+mn-ea"/>
              </a:rPr>
              <a:t>3/</a:t>
            </a:r>
            <a:r>
              <a:rPr lang="en-US" altLang="ja-JP" sz="2000" dirty="0">
                <a:solidFill>
                  <a:srgbClr val="005BAD"/>
                </a:solidFill>
                <a:latin typeface="+mn-ea"/>
              </a:rPr>
              <a:t>4</a:t>
            </a:r>
          </a:p>
          <a:p>
            <a:pPr>
              <a:lnSpc>
                <a:spcPct val="110000"/>
              </a:lnSpc>
              <a:spcBef>
                <a:spcPts val="0"/>
              </a:spcBef>
              <a:buClr>
                <a:srgbClr val="005BAD"/>
              </a:buClr>
            </a:pPr>
            <a:r>
              <a:rPr kumimoji="1" lang="en-US" altLang="ja-JP" sz="2000" dirty="0">
                <a:solidFill>
                  <a:srgbClr val="005BAD"/>
                </a:solidFill>
                <a:latin typeface="+mn-ea"/>
              </a:rPr>
              <a:t>   </a:t>
            </a:r>
            <a:r>
              <a:rPr kumimoji="1" lang="ja-JP" altLang="en-US" sz="1700" dirty="0">
                <a:latin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sz="1700" dirty="0">
                <a:latin typeface="+mn-ea"/>
              </a:rPr>
              <a:t>2026</a:t>
            </a:r>
            <a:r>
              <a:rPr kumimoji="1" lang="ja-JP" altLang="en-US" sz="1700" dirty="0">
                <a:latin typeface="+mn-ea"/>
              </a:rPr>
              <a:t>年度（令和８年度）予算の国の一般会計歳入</a:t>
            </a:r>
            <a:r>
              <a:rPr kumimoji="1" lang="en-US" altLang="ja-JP" dirty="0">
                <a:solidFill>
                  <a:srgbClr val="005BAD"/>
                </a:solidFill>
                <a:latin typeface="+mn-ea"/>
              </a:rPr>
              <a:t>122.3</a:t>
            </a:r>
            <a:r>
              <a:rPr kumimoji="1" lang="ja-JP" altLang="en-US" dirty="0">
                <a:solidFill>
                  <a:srgbClr val="005BAD"/>
                </a:solidFill>
                <a:latin typeface="+mn-ea"/>
              </a:rPr>
              <a:t>兆</a:t>
            </a:r>
            <a:r>
              <a:rPr kumimoji="1" lang="ja-JP" altLang="en-US" dirty="0">
                <a:solidFill>
                  <a:srgbClr val="005BAD"/>
                </a:solidFill>
                <a:latin typeface="+mn-ea"/>
                <a:ea typeface="+mn-ea"/>
              </a:rPr>
              <a:t>円は、</a:t>
            </a:r>
            <a:endParaRPr kumimoji="1" lang="en-US" altLang="ja-JP" dirty="0">
              <a:solidFill>
                <a:srgbClr val="005BAD"/>
              </a:solidFill>
              <a:latin typeface="+mn-ea"/>
              <a:ea typeface="+mn-ea"/>
            </a:endParaRPr>
          </a:p>
          <a:p>
            <a:pPr>
              <a:lnSpc>
                <a:spcPct val="110000"/>
              </a:lnSpc>
              <a:spcBef>
                <a:spcPts val="0"/>
              </a:spcBef>
              <a:buClr>
                <a:srgbClr val="005BAD"/>
              </a:buClr>
            </a:pPr>
            <a:r>
              <a:rPr lang="en-US" altLang="ja-JP" dirty="0">
                <a:solidFill>
                  <a:srgbClr val="005BAD"/>
                </a:solidFill>
                <a:latin typeface="+mn-ea"/>
                <a:ea typeface="+mn-ea"/>
              </a:rPr>
              <a:t>   </a:t>
            </a:r>
            <a:r>
              <a:rPr kumimoji="1" lang="ja-JP" altLang="en-US" dirty="0">
                <a:solidFill>
                  <a:srgbClr val="005BAD"/>
                </a:solidFill>
                <a:latin typeface="+mn-ea"/>
                <a:ea typeface="+mn-ea"/>
              </a:rPr>
              <a:t>税収等と公債金（借金）で構成</a:t>
            </a:r>
            <a:r>
              <a:rPr kumimoji="1" lang="ja-JP" altLang="en-US" sz="1700"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現在、</a:t>
            </a:r>
            <a:r>
              <a:rPr kumimoji="1" lang="ja-JP" altLang="en-US" dirty="0">
                <a:solidFill>
                  <a:srgbClr val="005BAD"/>
                </a:solidFill>
                <a:latin typeface="+mn-ea"/>
                <a:ea typeface="+mn-ea"/>
              </a:rPr>
              <a:t>税収等では歳出全体の約</a:t>
            </a:r>
            <a:r>
              <a:rPr kumimoji="1" lang="en-US" altLang="ja-JP" dirty="0">
                <a:solidFill>
                  <a:srgbClr val="005BAD"/>
                </a:solidFill>
                <a:latin typeface="+mn-ea"/>
                <a:ea typeface="+mn-ea"/>
              </a:rPr>
              <a:t>3/</a:t>
            </a:r>
            <a:r>
              <a:rPr lang="en-US" altLang="ja-JP" dirty="0">
                <a:solidFill>
                  <a:srgbClr val="005BAD"/>
                </a:solidFill>
                <a:latin typeface="+mn-ea"/>
              </a:rPr>
              <a:t>4</a:t>
            </a:r>
            <a:r>
              <a:rPr kumimoji="1" lang="ja-JP" altLang="en-US" dirty="0">
                <a:solidFill>
                  <a:srgbClr val="005BAD"/>
                </a:solidFill>
                <a:latin typeface="+mn-ea"/>
                <a:ea typeface="+mn-ea"/>
              </a:rPr>
              <a:t>しか賄えておらず、</a:t>
            </a:r>
            <a:endParaRPr lang="en-US" altLang="ja-JP" dirty="0">
              <a:solidFill>
                <a:srgbClr val="005BAD"/>
              </a:solidFill>
              <a:latin typeface="+mn-ea"/>
              <a:ea typeface="+mn-ea"/>
            </a:endParaRPr>
          </a:p>
          <a:p>
            <a:pPr>
              <a:lnSpc>
                <a:spcPct val="110000"/>
              </a:lnSpc>
              <a:spcBef>
                <a:spcPts val="0"/>
              </a:spcBef>
              <a:buClr>
                <a:srgbClr val="005BAD"/>
              </a:buClr>
            </a:pPr>
            <a:r>
              <a:rPr kumimoji="1" lang="ja-JP" altLang="en-US" dirty="0">
                <a:solidFill>
                  <a:srgbClr val="005BAD"/>
                </a:solidFill>
                <a:latin typeface="+mn-ea"/>
                <a:ea typeface="+mn-ea"/>
              </a:rPr>
              <a:t> </a:t>
            </a:r>
            <a:r>
              <a:rPr kumimoji="1" lang="ja-JP" altLang="en-US" spc="100" dirty="0">
                <a:solidFill>
                  <a:srgbClr val="005BAD"/>
                </a:solidFill>
                <a:latin typeface="+mn-ea"/>
                <a:ea typeface="+mn-ea"/>
              </a:rPr>
              <a:t> </a:t>
            </a:r>
            <a:r>
              <a:rPr kumimoji="1" lang="ja-JP" altLang="en-US" dirty="0">
                <a:solidFill>
                  <a:srgbClr val="005BAD"/>
                </a:solidFill>
                <a:latin typeface="+mn-ea"/>
                <a:ea typeface="+mn-ea"/>
              </a:rPr>
              <a:t>残りの約</a:t>
            </a:r>
            <a:r>
              <a:rPr kumimoji="1" lang="en-US" altLang="ja-JP" dirty="0">
                <a:solidFill>
                  <a:srgbClr val="005BAD"/>
                </a:solidFill>
                <a:latin typeface="+mn-ea"/>
                <a:ea typeface="+mn-ea"/>
              </a:rPr>
              <a:t>1/</a:t>
            </a:r>
            <a:r>
              <a:rPr lang="en-US" altLang="ja-JP" dirty="0">
                <a:solidFill>
                  <a:srgbClr val="005BAD"/>
                </a:solidFill>
                <a:latin typeface="+mn-ea"/>
                <a:ea typeface="+mn-ea"/>
              </a:rPr>
              <a:t>4</a:t>
            </a:r>
            <a:r>
              <a:rPr kumimoji="1" lang="ja-JP" altLang="en-US" dirty="0">
                <a:solidFill>
                  <a:srgbClr val="005BAD"/>
                </a:solidFill>
                <a:latin typeface="+mn-ea"/>
                <a:ea typeface="+mn-ea"/>
              </a:rPr>
              <a:t>は公債金（借金）に依存</a:t>
            </a:r>
            <a:r>
              <a:rPr kumimoji="1" lang="ja-JP" altLang="en-US" sz="1700" dirty="0">
                <a:latin typeface="+mn-ea"/>
                <a:ea typeface="+mn-ea"/>
              </a:rPr>
              <a:t>しています。</a:t>
            </a:r>
            <a:endParaRPr kumimoji="1" lang="en-US" altLang="ja-JP" sz="1700" dirty="0">
              <a:latin typeface="+mn-ea"/>
              <a:ea typeface="+mn-ea"/>
            </a:endParaRPr>
          </a:p>
          <a:p>
            <a:pPr marL="252000" indent="-252000">
              <a:lnSpc>
                <a:spcPct val="110000"/>
              </a:lnSpc>
              <a:spcBef>
                <a:spcPts val="0"/>
              </a:spcBef>
              <a:buClr>
                <a:srgbClr val="005BAD"/>
              </a:buClr>
            </a:pPr>
            <a:r>
              <a:rPr kumimoji="1" lang="ja-JP" altLang="en-US" sz="1700" dirty="0">
                <a:latin typeface="+mn-ea"/>
                <a:ea typeface="+mn-ea"/>
              </a:rPr>
              <a:t>  </a:t>
            </a:r>
            <a:r>
              <a:rPr kumimoji="1" lang="ja-JP" altLang="en-US" sz="1700" spc="100" dirty="0">
                <a:latin typeface="+mn-ea"/>
                <a:ea typeface="+mn-ea"/>
              </a:rPr>
              <a:t> </a:t>
            </a:r>
            <a:r>
              <a:rPr kumimoji="1" lang="ja-JP" altLang="en-US" sz="1700" dirty="0">
                <a:latin typeface="+mn-ea"/>
                <a:ea typeface="+mn-ea"/>
              </a:rPr>
              <a:t>この借金の返済には将来世代の税収等が充てられることになるため、</a:t>
            </a:r>
            <a:endParaRPr kumimoji="1" lang="en-US" altLang="ja-JP" sz="1700" dirty="0">
              <a:latin typeface="+mn-ea"/>
              <a:ea typeface="+mn-ea"/>
            </a:endParaRPr>
          </a:p>
          <a:p>
            <a:pPr marL="252000" indent="-252000">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1750"/>
                                        <p:tgtEl>
                                          <p:spTgt spid="18">
                                            <p:txEl>
                                              <p:pRg st="0" end="0"/>
                                            </p:txEl>
                                          </p:spTgt>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left)">
                                      <p:cBhvr>
                                        <p:cTn id="25" dur="1700"/>
                                        <p:tgtEl>
                                          <p:spTgt spid="18">
                                            <p:txEl>
                                              <p:pRg st="1" end="1"/>
                                            </p:txEl>
                                          </p:spTgt>
                                        </p:tgtEl>
                                      </p:cBhvr>
                                    </p:animEffect>
                                  </p:childTnLst>
                                </p:cTn>
                              </p:par>
                            </p:childTnLst>
                          </p:cTn>
                        </p:par>
                        <p:par>
                          <p:cTn id="26" fill="hold">
                            <p:stCondLst>
                              <p:cond delay="3450"/>
                            </p:stCondLst>
                            <p:childTnLst>
                              <p:par>
                                <p:cTn id="27" presetID="22" presetClass="entr" presetSubtype="8"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75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wipe(left)">
                                      <p:cBhvr>
                                        <p:cTn id="34" dur="1700"/>
                                        <p:tgtEl>
                                          <p:spTgt spid="18">
                                            <p:txEl>
                                              <p:pRg st="3" end="3"/>
                                            </p:txEl>
                                          </p:spTgt>
                                        </p:tgtEl>
                                      </p:cBhvr>
                                    </p:animEffect>
                                  </p:childTnLst>
                                </p:cTn>
                              </p:par>
                            </p:childTnLst>
                          </p:cTn>
                        </p:par>
                        <p:par>
                          <p:cTn id="35" fill="hold">
                            <p:stCondLst>
                              <p:cond delay="1700"/>
                            </p:stCondLst>
                            <p:childTnLst>
                              <p:par>
                                <p:cTn id="36" presetID="22" presetClass="entr" presetSubtype="8"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wipe(left)">
                                      <p:cBhvr>
                                        <p:cTn id="38" dur="165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wipe(left)">
                                      <p:cBhvr>
                                        <p:cTn id="43" dur="1750"/>
                                        <p:tgtEl>
                                          <p:spTgt spid="18">
                                            <p:txEl>
                                              <p:pRg st="5" end="5"/>
                                            </p:txEl>
                                          </p:spTgt>
                                        </p:tgtEl>
                                      </p:cBhvr>
                                    </p:animEffect>
                                  </p:childTnLst>
                                </p:cTn>
                              </p:par>
                            </p:childTnLst>
                          </p:cTn>
                        </p:par>
                        <p:par>
                          <p:cTn id="44" fill="hold">
                            <p:stCondLst>
                              <p:cond delay="1750"/>
                            </p:stCondLst>
                            <p:childTnLst>
                              <p:par>
                                <p:cTn id="45" presetID="22" presetClass="entr" presetSubtype="8" fill="hold" nodeType="after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left)">
                                      <p:cBhvr>
                                        <p:cTn id="47" dur="1650"/>
                                        <p:tgtEl>
                                          <p:spTgt spid="18">
                                            <p:txEl>
                                              <p:pRg st="6" end="6"/>
                                            </p:txEl>
                                          </p:spTgt>
                                        </p:tgtEl>
                                      </p:cBhvr>
                                    </p:animEffect>
                                  </p:childTnLst>
                                </p:cTn>
                              </p:par>
                            </p:childTnLst>
                          </p:cTn>
                        </p:par>
                        <p:par>
                          <p:cTn id="48" fill="hold">
                            <p:stCondLst>
                              <p:cond delay="3400"/>
                            </p:stCondLst>
                            <p:childTnLst>
                              <p:par>
                                <p:cTn id="49" presetID="22" presetClass="entr" presetSubtype="8" fill="hold" nodeType="afterEffect">
                                  <p:stCondLst>
                                    <p:cond delay="0"/>
                                  </p:stCondLst>
                                  <p:childTnLst>
                                    <p:set>
                                      <p:cBhvr>
                                        <p:cTn id="50" dur="1" fill="hold">
                                          <p:stCondLst>
                                            <p:cond delay="0"/>
                                          </p:stCondLst>
                                        </p:cTn>
                                        <p:tgtEl>
                                          <p:spTgt spid="18">
                                            <p:txEl>
                                              <p:pRg st="7" end="7"/>
                                            </p:txEl>
                                          </p:spTgt>
                                        </p:tgtEl>
                                        <p:attrNameLst>
                                          <p:attrName>style.visibility</p:attrName>
                                        </p:attrNameLst>
                                      </p:cBhvr>
                                      <p:to>
                                        <p:strVal val="visible"/>
                                      </p:to>
                                    </p:set>
                                    <p:animEffect transition="in" filter="wipe(left)">
                                      <p:cBhvr>
                                        <p:cTn id="51" dur="1700"/>
                                        <p:tgtEl>
                                          <p:spTgt spid="18">
                                            <p:txEl>
                                              <p:pRg st="7" end="7"/>
                                            </p:txEl>
                                          </p:spTgt>
                                        </p:tgtEl>
                                      </p:cBhvr>
                                    </p:animEffect>
                                  </p:childTnLst>
                                </p:cTn>
                              </p:par>
                            </p:childTnLst>
                          </p:cTn>
                        </p:par>
                        <p:par>
                          <p:cTn id="52" fill="hold">
                            <p:stCondLst>
                              <p:cond delay="5100"/>
                            </p:stCondLst>
                            <p:childTnLst>
                              <p:par>
                                <p:cTn id="53" presetID="22" presetClass="entr" presetSubtype="8" fill="hold" nodeType="after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animEffect transition="in" filter="wipe(left)">
                                      <p:cBhvr>
                                        <p:cTn id="55" dur="12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70D0350D-D46B-4571-990C-CAD5ED2C4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571" y="1990159"/>
            <a:ext cx="4212577" cy="3767170"/>
          </a:xfrm>
          <a:prstGeom prst="rect">
            <a:avLst/>
          </a:prstGeom>
        </p:spPr>
      </p:pic>
      <p:pic>
        <p:nvPicPr>
          <p:cNvPr id="4" name="図 3">
            <a:extLst>
              <a:ext uri="{FF2B5EF4-FFF2-40B4-BE49-F238E27FC236}">
                <a16:creationId xmlns:a16="http://schemas.microsoft.com/office/drawing/2014/main" id="{CEAACA57-DA5A-4173-8B99-F9764842C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94" y="2000318"/>
            <a:ext cx="4189856" cy="3746852"/>
          </a:xfrm>
          <a:prstGeom prst="rect">
            <a:avLst/>
          </a:prstGeom>
        </p:spPr>
      </p:pic>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3531736" cy="430887"/>
          </a:xfrm>
          <a:prstGeom prst="rect">
            <a:avLst/>
          </a:prstGeom>
          <a:noFill/>
        </p:spPr>
        <p:txBody>
          <a:bodyPr wrap="none" rtlCol="0">
            <a:spAutoFit/>
          </a:bodyPr>
          <a:lstStyle/>
          <a:p>
            <a:r>
              <a:rPr lang="ja-JP" altLang="en-US" sz="2200" dirty="0">
                <a:latin typeface="HGPｺﾞｼｯｸE" panose="020B0900000000000000" pitchFamily="50" charset="-128"/>
                <a:ea typeface="HGPｺﾞｼｯｸE" panose="020B0900000000000000" pitchFamily="50" charset="-128"/>
              </a:rPr>
              <a:t>国の予算</a:t>
            </a:r>
            <a:r>
              <a:rPr lang="zh-CN" altLang="en-US" dirty="0">
                <a:latin typeface="HGPｺﾞｼｯｸE" panose="020B0900000000000000" pitchFamily="50" charset="-128"/>
                <a:ea typeface="HGPｺﾞｼｯｸE" panose="020B0900000000000000" pitchFamily="50" charset="-128"/>
              </a:rPr>
              <a:t>（令和</a:t>
            </a:r>
            <a:r>
              <a:rPr lang="ja-JP" altLang="en-US" dirty="0">
                <a:latin typeface="HGPｺﾞｼｯｸE" panose="020B0900000000000000" pitchFamily="50" charset="-128"/>
                <a:ea typeface="HGPｺﾞｼｯｸE" panose="020B0900000000000000" pitchFamily="50" charset="-128"/>
              </a:rPr>
              <a:t>８</a:t>
            </a:r>
            <a:r>
              <a:rPr lang="zh-CN" altLang="en-US" dirty="0">
                <a:latin typeface="HGPｺﾞｼｯｸE" panose="020B0900000000000000" pitchFamily="50" charset="-128"/>
                <a:ea typeface="HGPｺﾞｼｯｸE" panose="020B0900000000000000" pitchFamily="50" charset="-128"/>
              </a:rPr>
              <a:t>年度当初予算）</a:t>
            </a:r>
          </a:p>
        </p:txBody>
      </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5" dirty="0">
                <a:solidFill>
                  <a:schemeClr val="tx1"/>
                </a:solidFill>
              </a:rPr>
              <a:t>出典：財務省「これからの日本のために財政を考える」（令和８年４月）</a:t>
            </a:r>
            <a:endParaRPr lang="en-US" altLang="ja-JP" sz="855" dirty="0">
              <a:solidFill>
                <a:schemeClr val="tx1"/>
              </a:solidFill>
            </a:endParaRPr>
          </a:p>
        </p:txBody>
      </p:sp>
      <p:sp>
        <p:nvSpPr>
          <p:cNvPr id="19" name="正方形/長方形 18">
            <a:extLst>
              <a:ext uri="{FF2B5EF4-FFF2-40B4-BE49-F238E27FC236}">
                <a16:creationId xmlns:a16="http://schemas.microsoft.com/office/drawing/2014/main" id="{56D943E0-28D2-496A-88F5-9A40C835C2D3}"/>
              </a:ext>
            </a:extLst>
          </p:cNvPr>
          <p:cNvSpPr/>
          <p:nvPr/>
        </p:nvSpPr>
        <p:spPr bwMode="auto">
          <a:xfrm>
            <a:off x="540715" y="2065986"/>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object 21">
            <a:extLst>
              <a:ext uri="{FF2B5EF4-FFF2-40B4-BE49-F238E27FC236}">
                <a16:creationId xmlns:a16="http://schemas.microsoft.com/office/drawing/2014/main" id="{5EC2FF3F-4B49-4FB5-B180-FEB23387A441}"/>
              </a:ext>
            </a:extLst>
          </p:cNvPr>
          <p:cNvSpPr txBox="1"/>
          <p:nvPr/>
        </p:nvSpPr>
        <p:spPr>
          <a:xfrm>
            <a:off x="614905" y="2065986"/>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6" name="object 21">
            <a:extLst>
              <a:ext uri="{FF2B5EF4-FFF2-40B4-BE49-F238E27FC236}">
                <a16:creationId xmlns:a16="http://schemas.microsoft.com/office/drawing/2014/main" id="{0D6F1F5D-FB2A-4D43-9627-DAAC10F3773B}"/>
              </a:ext>
            </a:extLst>
          </p:cNvPr>
          <p:cNvSpPr txBox="1"/>
          <p:nvPr/>
        </p:nvSpPr>
        <p:spPr>
          <a:xfrm>
            <a:off x="4974011" y="2053869"/>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7" name="正方形/長方形 26">
            <a:extLst>
              <a:ext uri="{FF2B5EF4-FFF2-40B4-BE49-F238E27FC236}">
                <a16:creationId xmlns:a16="http://schemas.microsoft.com/office/drawing/2014/main" id="{830E69F0-94F4-4360-AA4A-6D5D35786B7E}"/>
              </a:ext>
            </a:extLst>
          </p:cNvPr>
          <p:cNvSpPr/>
          <p:nvPr/>
        </p:nvSpPr>
        <p:spPr bwMode="auto">
          <a:xfrm>
            <a:off x="4899821" y="2039200"/>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Tree>
    <p:extLst>
      <p:ext uri="{BB962C8B-B14F-4D97-AF65-F5344CB8AC3E}">
        <p14:creationId xmlns:p14="http://schemas.microsoft.com/office/powerpoint/2010/main" val="39968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479945" cy="270765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1990</a:t>
            </a:r>
            <a:r>
              <a:rPr kumimoji="1" lang="ja-JP" altLang="en-US" sz="1700" dirty="0">
                <a:latin typeface="+mn-ea"/>
                <a:ea typeface="+mn-ea"/>
              </a:rPr>
              <a:t>年度（平成２年度）と現在の歳出を比較すると、</a:t>
            </a:r>
            <a:r>
              <a:rPr kumimoji="1" lang="ja-JP" altLang="en-US" sz="2000" dirty="0">
                <a:solidFill>
                  <a:srgbClr val="005BAD"/>
                </a:solidFill>
                <a:latin typeface="+mn-ea"/>
                <a:ea typeface="+mn-ea"/>
              </a:rPr>
              <a:t>社会保障関係費や国債費が</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大きく伸びて</a:t>
            </a:r>
            <a:r>
              <a:rPr kumimoji="1" lang="ja-JP" altLang="en-US" sz="1700" dirty="0">
                <a:latin typeface="+mn-ea"/>
                <a:ea typeface="+mn-ea"/>
              </a:rPr>
              <a:t>います。特に社会保障は、</a:t>
            </a:r>
            <a:r>
              <a:rPr lang="ja-JP" altLang="en-US" sz="1800" dirty="0">
                <a:solidFill>
                  <a:srgbClr val="005BAD"/>
                </a:solidFill>
                <a:latin typeface="+mn-ea"/>
                <a:ea typeface="+mn-ea"/>
              </a:rPr>
              <a:t>年金、医療、介護、こども・子育て</a:t>
            </a:r>
            <a:r>
              <a:rPr kumimoji="1" lang="ja-JP" altLang="en-US" sz="1700" dirty="0">
                <a:latin typeface="+mn-ea"/>
                <a:ea typeface="+mn-ea"/>
              </a:rPr>
              <a:t>などの</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分野に分けられ、</a:t>
            </a:r>
            <a:r>
              <a:rPr lang="ja-JP" altLang="en-US" sz="2000" dirty="0">
                <a:solidFill>
                  <a:srgbClr val="005BAD"/>
                </a:solidFill>
                <a:latin typeface="+mn-ea"/>
                <a:ea typeface="+mn-ea"/>
              </a:rPr>
              <a:t>国の一般会計歳出の約</a:t>
            </a:r>
            <a:r>
              <a:rPr lang="en-US" altLang="ja-JP" sz="2000" dirty="0">
                <a:solidFill>
                  <a:srgbClr val="005BAD"/>
                </a:solidFill>
                <a:latin typeface="+mn-ea"/>
                <a:ea typeface="+mn-ea"/>
              </a:rPr>
              <a:t>1/3</a:t>
            </a:r>
            <a:r>
              <a:rPr kumimoji="1" lang="ja-JP" altLang="en-US" sz="1700" dirty="0">
                <a:latin typeface="+mn-ea"/>
                <a:ea typeface="+mn-ea"/>
              </a:rPr>
              <a:t>を占める</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歳出の増加に対し歳入は、経済成長の停滞などが影響して</a:t>
            </a:r>
            <a:endParaRPr lang="en-US" altLang="ja-JP" sz="17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000" spc="-200" dirty="0">
                <a:solidFill>
                  <a:srgbClr val="005BAD"/>
                </a:solidFill>
                <a:latin typeface="+mn-ea"/>
                <a:ea typeface="+mn-ea"/>
              </a:rPr>
              <a:t> </a:t>
            </a:r>
            <a:r>
              <a:rPr lang="ja-JP" altLang="en-US" sz="2000" dirty="0">
                <a:solidFill>
                  <a:srgbClr val="005BAD"/>
                </a:solidFill>
                <a:latin typeface="+mn-ea"/>
                <a:ea typeface="+mn-ea"/>
              </a:rPr>
              <a:t>税収の伸びが見合っておらず、不足分を借金に頼っている</a:t>
            </a:r>
            <a:r>
              <a:rPr kumimoji="1" lang="ja-JP" altLang="en-US" sz="1700" dirty="0">
                <a:latin typeface="+mn-ea"/>
                <a:ea typeface="+mn-ea"/>
              </a:rPr>
              <a:t>ため、</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1780"/>
                                        <p:tgtEl>
                                          <p:spTgt spid="19">
                                            <p:txEl>
                                              <p:pRg st="1" end="1"/>
                                            </p:txEl>
                                          </p:spTgt>
                                        </p:tgtEl>
                                      </p:cBhvr>
                                    </p:animEffect>
                                  </p:childTnLst>
                                </p:cTn>
                              </p:par>
                            </p:childTnLst>
                          </p:cTn>
                        </p:par>
                        <p:par>
                          <p:cTn id="23" fill="hold">
                            <p:stCondLst>
                              <p:cond delay="353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1650"/>
                                        <p:tgtEl>
                                          <p:spTgt spid="19">
                                            <p:txEl>
                                              <p:pRg st="2" end="2"/>
                                            </p:txEl>
                                          </p:spTgt>
                                        </p:tgtEl>
                                      </p:cBhvr>
                                    </p:animEffect>
                                  </p:childTnLst>
                                </p:cTn>
                              </p:par>
                            </p:childTnLst>
                          </p:cTn>
                        </p:par>
                        <p:par>
                          <p:cTn id="27" fill="hold">
                            <p:stCondLst>
                              <p:cond delay="5180"/>
                            </p:stCondLst>
                            <p:childTnLst>
                              <p:par>
                                <p:cTn id="28" presetID="22" presetClass="entr" presetSubtype="8" fill="hold" nodeType="after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13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1650"/>
                                        <p:tgtEl>
                                          <p:spTgt spid="19">
                                            <p:txEl>
                                              <p:pRg st="4" end="4"/>
                                            </p:txEl>
                                          </p:spTgt>
                                        </p:tgtEl>
                                      </p:cBhvr>
                                    </p:animEffect>
                                  </p:childTnLst>
                                </p:cTn>
                              </p:par>
                            </p:childTnLst>
                          </p:cTn>
                        </p:par>
                        <p:par>
                          <p:cTn id="36" fill="hold">
                            <p:stCondLst>
                              <p:cond delay="1650"/>
                            </p:stCondLst>
                            <p:childTnLst>
                              <p:par>
                                <p:cTn id="37" presetID="22" presetClass="entr" presetSubtype="8" fill="hold" nodeType="after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wipe(left)">
                                      <p:cBhvr>
                                        <p:cTn id="39" dur="1690"/>
                                        <p:tgtEl>
                                          <p:spTgt spid="19">
                                            <p:txEl>
                                              <p:pRg st="5" end="5"/>
                                            </p:txEl>
                                          </p:spTgt>
                                        </p:tgtEl>
                                      </p:cBhvr>
                                    </p:animEffect>
                                  </p:childTnLst>
                                </p:cTn>
                              </p:par>
                            </p:childTnLst>
                          </p:cTn>
                        </p:par>
                        <p:par>
                          <p:cTn id="40" fill="hold">
                            <p:stCondLst>
                              <p:cond delay="3340"/>
                            </p:stCondLst>
                            <p:childTnLst>
                              <p:par>
                                <p:cTn id="41" presetID="22" presetClass="entr" presetSubtype="8" fill="hold" nodeType="after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Effect transition="in" filter="wipe(left)">
                                      <p:cBhvr>
                                        <p:cTn id="43"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dirty="0"/>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58" name="object 66">
            <a:extLst>
              <a:ext uri="{FF2B5EF4-FFF2-40B4-BE49-F238E27FC236}">
                <a16:creationId xmlns:a16="http://schemas.microsoft.com/office/drawing/2014/main" id="{2F9534CF-E00B-4590-AA09-C07961BAA76D}"/>
              </a:ext>
            </a:extLst>
          </p:cNvPr>
          <p:cNvSpPr txBox="1"/>
          <p:nvPr/>
        </p:nvSpPr>
        <p:spPr>
          <a:xfrm>
            <a:off x="728186" y="6185806"/>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728186" y="6357456"/>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出所：財務省「これからの日本のために財政を考える」（令和８年４月）</a:t>
            </a:r>
            <a:endParaRPr lang="en-US" altLang="ja-JP" sz="1000" dirty="0">
              <a:latin typeface="+mn-ea"/>
              <a:ea typeface="+mn-ea"/>
            </a:endParaRPr>
          </a:p>
        </p:txBody>
      </p:sp>
      <p:pic>
        <p:nvPicPr>
          <p:cNvPr id="3" name="図 2">
            <a:extLst>
              <a:ext uri="{FF2B5EF4-FFF2-40B4-BE49-F238E27FC236}">
                <a16:creationId xmlns:a16="http://schemas.microsoft.com/office/drawing/2014/main" id="{A8961E90-F229-4169-A441-0F274F0EA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079" y="804190"/>
            <a:ext cx="5783101" cy="5381616"/>
          </a:xfrm>
          <a:prstGeom prst="rect">
            <a:avLst/>
          </a:prstGeom>
        </p:spPr>
      </p:pic>
    </p:spTree>
    <p:extLst>
      <p:ext uri="{BB962C8B-B14F-4D97-AF65-F5344CB8AC3E}">
        <p14:creationId xmlns:p14="http://schemas.microsoft.com/office/powerpoint/2010/main" val="42191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dirty="0"/>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4968000" cy="4248000"/>
          </a:xfrm>
          <a:prstGeom prst="rect">
            <a:avLst/>
          </a:prstGeom>
          <a:noFill/>
        </p:spPr>
        <p:txBody>
          <a:bodyPr wrap="square" lIns="0" rIns="0" rtlCol="0">
            <a:noAutofit/>
          </a:bodyPr>
          <a:lstStyle/>
          <a:p>
            <a:pPr indent="180000" algn="just">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日本は、他国に類をみない速度で高齢化が進んで</a:t>
            </a:r>
            <a:endParaRPr kumimoji="1" lang="en-US" altLang="ja-JP" sz="1700" dirty="0">
              <a:latin typeface="+mn-ea"/>
              <a:ea typeface="+mn-ea"/>
            </a:endParaRPr>
          </a:p>
          <a:p>
            <a:pPr marL="180000" algn="just">
              <a:lnSpc>
                <a:spcPct val="110000"/>
              </a:lnSpc>
              <a:buClr>
                <a:srgbClr val="005BAD"/>
              </a:buClr>
            </a:pPr>
            <a:r>
              <a:rPr kumimoji="1" lang="ja-JP" altLang="en-US" sz="1700" dirty="0">
                <a:latin typeface="+mn-ea"/>
                <a:ea typeface="+mn-ea"/>
              </a:rPr>
              <a:t>います。</a:t>
            </a:r>
            <a:endParaRPr kumimoji="1" lang="en-US" altLang="ja-JP" sz="1700" dirty="0">
              <a:latin typeface="+mn-ea"/>
              <a:ea typeface="+mn-ea"/>
            </a:endParaRPr>
          </a:p>
          <a:p>
            <a:pPr marL="180000" algn="just">
              <a:lnSpc>
                <a:spcPct val="110000"/>
              </a:lnSpc>
              <a:buClr>
                <a:srgbClr val="005BAD"/>
              </a:buClr>
            </a:pPr>
            <a:r>
              <a:rPr kumimoji="1" lang="ja-JP" altLang="en-US" sz="1700" dirty="0">
                <a:latin typeface="+mn-ea"/>
              </a:rPr>
              <a:t>近年は、後期高齢者（</a:t>
            </a:r>
            <a:r>
              <a:rPr kumimoji="1" lang="en-US" altLang="ja-JP" sz="1700" dirty="0">
                <a:latin typeface="+mn-ea"/>
              </a:rPr>
              <a:t>75</a:t>
            </a:r>
            <a:r>
              <a:rPr kumimoji="1" lang="ja-JP" altLang="en-US" sz="1700" dirty="0">
                <a:latin typeface="+mn-ea"/>
              </a:rPr>
              <a:t>歳以上）の人口が早いスピードで増加してきており、今後も増加が続く見込みです。</a:t>
            </a:r>
            <a:r>
              <a:rPr lang="en-US" altLang="ja-JP" sz="2000" dirty="0">
                <a:solidFill>
                  <a:srgbClr val="005BAD"/>
                </a:solidFill>
                <a:latin typeface="+mn-ea"/>
                <a:ea typeface="+mn-ea"/>
              </a:rPr>
              <a:t>75</a:t>
            </a:r>
            <a:r>
              <a:rPr lang="ja-JP" altLang="en-US" sz="2000" dirty="0">
                <a:solidFill>
                  <a:srgbClr val="005BAD"/>
                </a:solidFill>
                <a:latin typeface="+mn-ea"/>
              </a:rPr>
              <a:t>歳以上になると、</a:t>
            </a:r>
            <a:r>
              <a:rPr lang="en-US" altLang="ja-JP" sz="2000" dirty="0">
                <a:solidFill>
                  <a:srgbClr val="005BAD"/>
                </a:solidFill>
                <a:latin typeface="+mn-ea"/>
              </a:rPr>
              <a:t>1</a:t>
            </a:r>
            <a:r>
              <a:rPr lang="ja-JP" altLang="en-US" sz="2000" dirty="0">
                <a:solidFill>
                  <a:srgbClr val="005BAD"/>
                </a:solidFill>
                <a:latin typeface="+mn-ea"/>
              </a:rPr>
              <a:t>人当たりの医療や介護の費用は急増</a:t>
            </a:r>
            <a:r>
              <a:rPr kumimoji="1" lang="ja-JP" altLang="en-US" sz="1700" dirty="0">
                <a:latin typeface="+mn-ea"/>
                <a:ea typeface="+mn-ea"/>
              </a:rPr>
              <a:t>します。</a:t>
            </a:r>
            <a:endParaRPr lang="en-US" altLang="ja-JP" sz="1700" dirty="0">
              <a:latin typeface="+mn-ea"/>
            </a:endParaRPr>
          </a:p>
          <a:p>
            <a:pPr marL="792000" indent="-396000" algn="just">
              <a:lnSpc>
                <a:spcPct val="110000"/>
              </a:lnSpc>
              <a:spcBef>
                <a:spcPts val="0"/>
              </a:spcBef>
              <a:buClr>
                <a:srgbClr val="005BAD"/>
              </a:buClr>
            </a:pPr>
            <a:endParaRPr kumimoji="1" lang="ja-JP" altLang="en-US" sz="1700" dirty="0">
              <a:latin typeface="+mn-ea"/>
              <a:ea typeface="+mn-ea"/>
            </a:endParaRPr>
          </a:p>
          <a:p>
            <a:pPr indent="-180000" algn="just">
              <a:lnSpc>
                <a:spcPct val="110000"/>
              </a:lnSpc>
              <a:buClr>
                <a:srgbClr val="005BAD"/>
              </a:buClr>
              <a:buSzPct val="85000"/>
              <a:buFont typeface="Wingdings" panose="05000000000000000000" pitchFamily="2" charset="2"/>
              <a:buChar char="l"/>
            </a:pPr>
            <a:r>
              <a:rPr lang="ja-JP" altLang="en-US" sz="1700" dirty="0">
                <a:solidFill>
                  <a:prstClr val="black"/>
                </a:solidFill>
                <a:latin typeface="+mn-ea"/>
              </a:rPr>
              <a:t>さらに、これまでの推計よりも相当程度早く少子化が</a:t>
            </a:r>
            <a:endParaRPr lang="en-US" altLang="ja-JP" sz="1700" dirty="0">
              <a:solidFill>
                <a:prstClr val="black"/>
              </a:solidFill>
              <a:latin typeface="+mn-ea"/>
            </a:endParaRPr>
          </a:p>
          <a:p>
            <a:pPr marL="180000" algn="just">
              <a:lnSpc>
                <a:spcPct val="110000"/>
              </a:lnSpc>
              <a:buClr>
                <a:srgbClr val="005BAD"/>
              </a:buClr>
              <a:buSzPct val="85000"/>
            </a:pPr>
            <a:r>
              <a:rPr lang="ja-JP" altLang="en-US" sz="1700" dirty="0">
                <a:solidFill>
                  <a:prstClr val="black"/>
                </a:solidFill>
                <a:latin typeface="+mn-ea"/>
              </a:rPr>
              <a:t>進行しており、</a:t>
            </a:r>
            <a:r>
              <a:rPr lang="ja-JP" altLang="en-US" sz="2000" dirty="0">
                <a:solidFill>
                  <a:srgbClr val="005BAD"/>
                </a:solidFill>
                <a:latin typeface="+mn-ea"/>
              </a:rPr>
              <a:t>社会保障制度の支え手である</a:t>
            </a:r>
            <a:endParaRPr lang="en-US" altLang="ja-JP" sz="2000" dirty="0">
              <a:solidFill>
                <a:srgbClr val="005BAD"/>
              </a:solidFill>
              <a:latin typeface="+mn-ea"/>
            </a:endParaRPr>
          </a:p>
          <a:p>
            <a:pPr marL="180000" algn="just">
              <a:lnSpc>
                <a:spcPct val="110000"/>
              </a:lnSpc>
              <a:buClr>
                <a:srgbClr val="005BAD"/>
              </a:buClr>
              <a:buSzPct val="85000"/>
            </a:pPr>
            <a:r>
              <a:rPr lang="ja-JP" altLang="en-US" sz="2000" dirty="0">
                <a:solidFill>
                  <a:srgbClr val="005BAD"/>
                </a:solidFill>
                <a:latin typeface="+mn-ea"/>
              </a:rPr>
              <a:t>現役世代の人口が減少し負担がより重くなる</a:t>
            </a:r>
            <a:endParaRPr lang="en-US" altLang="ja-JP" sz="2000" dirty="0">
              <a:solidFill>
                <a:srgbClr val="005BAD"/>
              </a:solidFill>
              <a:latin typeface="+mn-ea"/>
            </a:endParaRPr>
          </a:p>
          <a:p>
            <a:pPr marL="180000" algn="just">
              <a:lnSpc>
                <a:spcPct val="110000"/>
              </a:lnSpc>
              <a:buClr>
                <a:srgbClr val="005BAD"/>
              </a:buClr>
              <a:buSzPct val="85000"/>
            </a:pPr>
            <a:r>
              <a:rPr lang="ja-JP" altLang="en-US" sz="1700" dirty="0">
                <a:solidFill>
                  <a:prstClr val="black"/>
                </a:solidFill>
              </a:rPr>
              <a:t>ことが見込まれます。</a:t>
            </a:r>
            <a:endParaRPr kumimoji="1" lang="ja-JP" altLang="en-US" sz="1700" dirty="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364000" y="6084000"/>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dirty="0">
                <a:solidFill>
                  <a:schemeClr val="tx1"/>
                </a:solidFill>
                <a:latin typeface="+mn-ea"/>
              </a:rPr>
              <a:t>※</a:t>
            </a:r>
            <a:r>
              <a:rPr lang="ja-JP" altLang="en-US" sz="900" dirty="0">
                <a:solidFill>
                  <a:schemeClr val="tx1"/>
                </a:solidFill>
                <a:latin typeface="+mn-ea"/>
              </a:rPr>
              <a:t>出典：財務省「これからの日本のために財政を考える」（令和８年４月）</a:t>
            </a:r>
            <a:endParaRPr lang="en-US" altLang="ja-JP" sz="900" dirty="0">
              <a:solidFill>
                <a:schemeClr val="tx1"/>
              </a:solidFill>
              <a:latin typeface="+mn-ea"/>
            </a:endParaRPr>
          </a:p>
        </p:txBody>
      </p:sp>
      <p:pic>
        <p:nvPicPr>
          <p:cNvPr id="7" name="図 6">
            <a:extLst>
              <a:ext uri="{FF2B5EF4-FFF2-40B4-BE49-F238E27FC236}">
                <a16:creationId xmlns:a16="http://schemas.microsoft.com/office/drawing/2014/main" id="{FBB6FF58-AED1-4ED3-A20B-84C28A6D7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498" y="2805781"/>
            <a:ext cx="3644758" cy="3203094"/>
          </a:xfrm>
          <a:prstGeom prst="rect">
            <a:avLst/>
          </a:prstGeom>
        </p:spPr>
      </p:pic>
    </p:spTree>
    <p:extLst>
      <p:ext uri="{BB962C8B-B14F-4D97-AF65-F5344CB8AC3E}">
        <p14:creationId xmlns:p14="http://schemas.microsoft.com/office/powerpoint/2010/main" val="546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2000"/>
                                        <p:tgtEl>
                                          <p:spTgt spid="132">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32">
                                            <p:txEl>
                                              <p:pRg st="1" end="1"/>
                                            </p:txEl>
                                          </p:spTgt>
                                        </p:tgtEl>
                                        <p:attrNameLst>
                                          <p:attrName>style.visibility</p:attrName>
                                        </p:attrNameLst>
                                      </p:cBhvr>
                                      <p:to>
                                        <p:strVal val="visible"/>
                                      </p:to>
                                    </p:set>
                                    <p:animEffect transition="in" filter="wipe(left)">
                                      <p:cBhvr>
                                        <p:cTn id="22" dur="2000"/>
                                        <p:tgtEl>
                                          <p:spTgt spid="132">
                                            <p:txEl>
                                              <p:pRg st="1" end="1"/>
                                            </p:tx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32">
                                            <p:txEl>
                                              <p:pRg st="2" end="2"/>
                                            </p:txEl>
                                          </p:spTgt>
                                        </p:tgtEl>
                                        <p:attrNameLst>
                                          <p:attrName>style.visibility</p:attrName>
                                        </p:attrNameLst>
                                      </p:cBhvr>
                                      <p:to>
                                        <p:strVal val="visible"/>
                                      </p:to>
                                    </p:set>
                                    <p:animEffect transition="in" filter="wipe(left)">
                                      <p:cBhvr>
                                        <p:cTn id="26" dur="2000"/>
                                        <p:tgtEl>
                                          <p:spTgt spid="13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2">
                                            <p:txEl>
                                              <p:pRg st="4" end="4"/>
                                            </p:txEl>
                                          </p:spTgt>
                                        </p:tgtEl>
                                        <p:attrNameLst>
                                          <p:attrName>style.visibility</p:attrName>
                                        </p:attrNameLst>
                                      </p:cBhvr>
                                      <p:to>
                                        <p:strVal val="visible"/>
                                      </p:to>
                                    </p:set>
                                    <p:animEffect transition="in" filter="wipe(left)">
                                      <p:cBhvr>
                                        <p:cTn id="31" dur="2000"/>
                                        <p:tgtEl>
                                          <p:spTgt spid="132">
                                            <p:txEl>
                                              <p:pRg st="4" end="4"/>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32">
                                            <p:txEl>
                                              <p:pRg st="5" end="5"/>
                                            </p:txEl>
                                          </p:spTgt>
                                        </p:tgtEl>
                                        <p:attrNameLst>
                                          <p:attrName>style.visibility</p:attrName>
                                        </p:attrNameLst>
                                      </p:cBhvr>
                                      <p:to>
                                        <p:strVal val="visible"/>
                                      </p:to>
                                    </p:set>
                                    <p:animEffect transition="in" filter="wipe(left)">
                                      <p:cBhvr>
                                        <p:cTn id="35" dur="2000"/>
                                        <p:tgtEl>
                                          <p:spTgt spid="132">
                                            <p:txEl>
                                              <p:pRg st="5" end="5"/>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2">
                                            <p:txEl>
                                              <p:pRg st="6" end="6"/>
                                            </p:txEl>
                                          </p:spTgt>
                                        </p:tgtEl>
                                        <p:attrNameLst>
                                          <p:attrName>style.visibility</p:attrName>
                                        </p:attrNameLst>
                                      </p:cBhvr>
                                      <p:to>
                                        <p:strVal val="visible"/>
                                      </p:to>
                                    </p:set>
                                    <p:animEffect transition="in" filter="wipe(left)">
                                      <p:cBhvr>
                                        <p:cTn id="39" dur="2000"/>
                                        <p:tgtEl>
                                          <p:spTgt spid="132">
                                            <p:txEl>
                                              <p:pRg st="6" end="6"/>
                                            </p:txEl>
                                          </p:spTgt>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132">
                                            <p:txEl>
                                              <p:pRg st="7" end="7"/>
                                            </p:txEl>
                                          </p:spTgt>
                                        </p:tgtEl>
                                        <p:attrNameLst>
                                          <p:attrName>style.visibility</p:attrName>
                                        </p:attrNameLst>
                                      </p:cBhvr>
                                      <p:to>
                                        <p:strVal val="visible"/>
                                      </p:to>
                                    </p:set>
                                    <p:animEffect transition="in" filter="wipe(left)">
                                      <p:cBhvr>
                                        <p:cTn id="43" dur="2000"/>
                                        <p:tgtEl>
                                          <p:spTgt spid="132">
                                            <p:txEl>
                                              <p:pRg st="7" end="7"/>
                                            </p:txEl>
                                          </p:spTgt>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uiExpand="1"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dirty="0"/>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340205" y="2409000"/>
            <a:ext cx="8670827"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普通国債残高は、累増の一途をたどり、</a:t>
            </a:r>
            <a:r>
              <a:rPr kumimoji="1" lang="en-US" altLang="ja-JP" sz="1700" dirty="0">
                <a:latin typeface="+mn-ea"/>
                <a:ea typeface="+mn-ea"/>
              </a:rPr>
              <a:t>2026</a:t>
            </a:r>
            <a:r>
              <a:rPr kumimoji="1" lang="ja-JP" altLang="en-US" sz="1700" dirty="0">
                <a:latin typeface="+mn-ea"/>
                <a:ea typeface="+mn-ea"/>
              </a:rPr>
              <a:t>年度（令和</a:t>
            </a:r>
            <a:r>
              <a:rPr kumimoji="1" lang="ja-JP" altLang="en-US" sz="1700" dirty="0">
                <a:latin typeface="+mn-ea"/>
              </a:rPr>
              <a:t>８</a:t>
            </a:r>
            <a:r>
              <a:rPr kumimoji="1" lang="ja-JP" altLang="en-US" sz="1700" dirty="0">
                <a:latin typeface="+mn-ea"/>
                <a:ea typeface="+mn-ea"/>
              </a:rPr>
              <a:t>年度）末には</a:t>
            </a:r>
            <a:r>
              <a:rPr kumimoji="1" lang="en-US" altLang="ja-JP" sz="1700" dirty="0">
                <a:latin typeface="+mn-ea"/>
                <a:ea typeface="+mn-ea"/>
              </a:rPr>
              <a:t>1,145</a:t>
            </a:r>
            <a:r>
              <a:rPr kumimoji="1" lang="ja-JP" altLang="en-US" sz="1700" dirty="0">
                <a:latin typeface="+mn-ea"/>
                <a:ea typeface="+mn-ea"/>
              </a:rPr>
              <a:t>兆円に上ると</a:t>
            </a:r>
            <a:endParaRPr kumimoji="1" lang="en-US" altLang="ja-JP" sz="1700" dirty="0">
              <a:latin typeface="+mn-ea"/>
              <a:ea typeface="+mn-ea"/>
            </a:endParaRPr>
          </a:p>
          <a:p>
            <a:pPr>
              <a:lnSpc>
                <a:spcPct val="110000"/>
              </a:lnSpc>
              <a:spcBef>
                <a:spcPts val="0"/>
              </a:spcBef>
              <a:buClr>
                <a:srgbClr val="005BAD"/>
              </a:buClr>
            </a:pPr>
            <a:r>
              <a:rPr kumimoji="1" lang="ja-JP" altLang="en-US" sz="1700" dirty="0">
                <a:latin typeface="+mn-ea"/>
                <a:ea typeface="+mn-ea"/>
              </a:rPr>
              <a:t>  </a:t>
            </a:r>
            <a:r>
              <a:rPr kumimoji="1" lang="ja-JP" altLang="en-US" sz="1700" spc="300" dirty="0">
                <a:latin typeface="+mn-ea"/>
                <a:ea typeface="+mn-ea"/>
              </a:rPr>
              <a:t> </a:t>
            </a:r>
            <a:r>
              <a:rPr kumimoji="1" lang="ja-JP" altLang="en-US" sz="1700" dirty="0">
                <a:latin typeface="+mn-ea"/>
                <a:ea typeface="+mn-ea"/>
              </a:rPr>
              <a:t>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1700" dirty="0">
                <a:latin typeface="+mn-ea"/>
                <a:ea typeface="+mn-ea"/>
              </a:rPr>
              <a:t>また、財政の持続可能性を見る上では、国により経済規模（</a:t>
            </a:r>
            <a:r>
              <a:rPr lang="en-US" altLang="ja-JP" sz="1700" dirty="0">
                <a:latin typeface="+mn-ea"/>
                <a:ea typeface="+mn-ea"/>
              </a:rPr>
              <a:t>GDP</a:t>
            </a:r>
            <a:r>
              <a:rPr lang="ja-JP" altLang="en-US" sz="1700" dirty="0">
                <a:latin typeface="+mn-ea"/>
                <a:ea typeface="+mn-ea"/>
              </a:rPr>
              <a:t>）は異なるため、</a:t>
            </a:r>
            <a:r>
              <a:rPr lang="en-US" altLang="ja-JP" sz="1700" dirty="0">
                <a:latin typeface="+mn-ea"/>
                <a:ea typeface="+mn-ea"/>
              </a:rPr>
              <a:t>GDP</a:t>
            </a:r>
            <a:r>
              <a:rPr lang="ja-JP" altLang="en-US" sz="1700" dirty="0">
                <a:latin typeface="+mn-ea"/>
                <a:ea typeface="+mn-ea"/>
              </a:rPr>
              <a:t>に対する借金の総額の割合で比較することが重要です。</a:t>
            </a:r>
            <a:endParaRPr lang="en-US" altLang="ja-JP" sz="1700" dirty="0">
              <a:latin typeface="+mn-ea"/>
              <a:ea typeface="+mn-ea"/>
            </a:endParaRPr>
          </a:p>
          <a:p>
            <a:pPr>
              <a:lnSpc>
                <a:spcPct val="110000"/>
              </a:lnSpc>
              <a:spcBef>
                <a:spcPts val="0"/>
              </a:spcBef>
              <a:buClr>
                <a:srgbClr val="005BAD"/>
              </a:buClr>
            </a:pPr>
            <a:r>
              <a:rPr lang="ja-JP" altLang="en-US" sz="1700" dirty="0">
                <a:solidFill>
                  <a:srgbClr val="005BAD"/>
                </a:solidFill>
                <a:latin typeface="+mn-ea"/>
                <a:ea typeface="+mn-ea"/>
              </a:rPr>
              <a:t>   </a:t>
            </a:r>
            <a:r>
              <a:rPr lang="ja-JP" altLang="en-US" sz="2000" dirty="0">
                <a:solidFill>
                  <a:srgbClr val="005BAD"/>
                </a:solidFill>
                <a:latin typeface="+mn-ea"/>
                <a:ea typeface="+mn-ea"/>
              </a:rPr>
              <a:t>日本の債務残高は</a:t>
            </a:r>
            <a:r>
              <a:rPr lang="en-US" altLang="ja-JP" sz="2000" dirty="0">
                <a:solidFill>
                  <a:srgbClr val="005BAD"/>
                </a:solidFill>
                <a:latin typeface="+mn-ea"/>
                <a:ea typeface="+mn-ea"/>
              </a:rPr>
              <a:t>GDP</a:t>
            </a:r>
            <a:r>
              <a:rPr lang="ja-JP" altLang="en-US" sz="2000" dirty="0">
                <a:solidFill>
                  <a:srgbClr val="005BAD"/>
                </a:solidFill>
                <a:latin typeface="+mn-ea"/>
                <a:ea typeface="+mn-ea"/>
              </a:rPr>
              <a:t>の２倍を超えており、主要先進国の中で最も高い水準　　　</a:t>
            </a:r>
            <a:endParaRPr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lang="ja-JP" altLang="en-US" sz="1700" dirty="0">
                <a:latin typeface="+mn-ea"/>
                <a:ea typeface="+mn-ea"/>
              </a:rPr>
              <a:t>にあります。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8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wipe(left)">
                                      <p:cBhvr>
                                        <p:cTn id="27" dur="1800"/>
                                        <p:tgtEl>
                                          <p:spTgt spid="23">
                                            <p:txEl>
                                              <p:pRg st="2" end="2"/>
                                            </p:txEl>
                                          </p:spTgt>
                                        </p:tgtEl>
                                      </p:cBhvr>
                                    </p:animEffect>
                                  </p:childTnLst>
                                </p:cTn>
                              </p:par>
                            </p:childTnLst>
                          </p:cTn>
                        </p:par>
                        <p:par>
                          <p:cTn id="28" fill="hold">
                            <p:stCondLst>
                              <p:cond delay="1800"/>
                            </p:stCondLst>
                            <p:childTnLst>
                              <p:par>
                                <p:cTn id="29" presetID="22" presetClass="entr" presetSubtype="8" fill="hold" nodeType="after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Effect transition="in" filter="wipe(left)">
                                      <p:cBhvr>
                                        <p:cTn id="31" dur="1750"/>
                                        <p:tgtEl>
                                          <p:spTgt spid="23">
                                            <p:txEl>
                                              <p:pRg st="3" end="3"/>
                                            </p:txEl>
                                          </p:spTgt>
                                        </p:tgtEl>
                                      </p:cBhvr>
                                    </p:animEffect>
                                  </p:childTnLst>
                                </p:cTn>
                              </p:par>
                            </p:childTnLst>
                          </p:cTn>
                        </p:par>
                        <p:par>
                          <p:cTn id="32" fill="hold">
                            <p:stCondLst>
                              <p:cond delay="3550"/>
                            </p:stCondLst>
                            <p:childTnLst>
                              <p:par>
                                <p:cTn id="33" presetID="22" presetClass="entr" presetSubtype="8" fill="hold" nodeType="after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wipe(left)">
                                      <p:cBhvr>
                                        <p:cTn id="35"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出典：財務省「これからの日本のために財政を考える」（令和８年４月）</a:t>
            </a:r>
            <a:endParaRPr lang="en-US" altLang="ja-JP" sz="1200" dirty="0">
              <a:solidFill>
                <a:schemeClr val="tx1"/>
              </a:solidFill>
              <a:latin typeface="+mn-ea"/>
            </a:endParaRPr>
          </a:p>
        </p:txBody>
      </p:sp>
      <p:pic>
        <p:nvPicPr>
          <p:cNvPr id="3" name="図 2">
            <a:extLst>
              <a:ext uri="{FF2B5EF4-FFF2-40B4-BE49-F238E27FC236}">
                <a16:creationId xmlns:a16="http://schemas.microsoft.com/office/drawing/2014/main" id="{05C40EBD-C995-4915-AA31-CB17B7045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29" y="1018465"/>
            <a:ext cx="8648907" cy="4660975"/>
          </a:xfrm>
          <a:prstGeom prst="rect">
            <a:avLst/>
          </a:prstGeom>
        </p:spPr>
      </p:pic>
    </p:spTree>
    <p:extLst>
      <p:ext uri="{BB962C8B-B14F-4D97-AF65-F5344CB8AC3E}">
        <p14:creationId xmlns:p14="http://schemas.microsoft.com/office/powerpoint/2010/main" val="41810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出典：財務省「これからの日本のために財政を考える」（令和８年４月）</a:t>
            </a:r>
            <a:endParaRPr lang="en-US" altLang="ja-JP" sz="1200" dirty="0">
              <a:solidFill>
                <a:schemeClr val="tx1"/>
              </a:solidFill>
              <a:latin typeface="+mn-ea"/>
            </a:endParaRPr>
          </a:p>
        </p:txBody>
      </p:sp>
      <p:pic>
        <p:nvPicPr>
          <p:cNvPr id="4" name="図 3">
            <a:extLst>
              <a:ext uri="{FF2B5EF4-FFF2-40B4-BE49-F238E27FC236}">
                <a16:creationId xmlns:a16="http://schemas.microsoft.com/office/drawing/2014/main" id="{EA5E478F-DF7A-445B-B8FE-52A7D9ADF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945949"/>
            <a:ext cx="8480863" cy="4997651"/>
          </a:xfrm>
          <a:prstGeom prst="rect">
            <a:avLst/>
          </a:prstGeom>
        </p:spPr>
      </p:pic>
    </p:spTree>
    <p:extLst>
      <p:ext uri="{BB962C8B-B14F-4D97-AF65-F5344CB8AC3E}">
        <p14:creationId xmlns:p14="http://schemas.microsoft.com/office/powerpoint/2010/main" val="1253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グラフ 59">
            <a:extLst>
              <a:ext uri="{FF2B5EF4-FFF2-40B4-BE49-F238E27FC236}">
                <a16:creationId xmlns:a16="http://schemas.microsoft.com/office/drawing/2014/main" id="{94B534CE-6B0F-4BA1-8263-E3779B5FDBA1}"/>
              </a:ext>
            </a:extLst>
          </p:cNvPr>
          <p:cNvGraphicFramePr>
            <a:graphicFrameLocks/>
          </p:cNvGraphicFramePr>
          <p:nvPr>
            <p:extLst>
              <p:ext uri="{D42A27DB-BD31-4B8C-83A1-F6EECF244321}">
                <p14:modId xmlns:p14="http://schemas.microsoft.com/office/powerpoint/2010/main" val="1903962813"/>
              </p:ext>
            </p:extLst>
          </p:nvPr>
        </p:nvGraphicFramePr>
        <p:xfrm>
          <a:off x="-508572" y="2081909"/>
          <a:ext cx="5514738" cy="4432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1" name="グラフ 60">
            <a:extLst>
              <a:ext uri="{FF2B5EF4-FFF2-40B4-BE49-F238E27FC236}">
                <a16:creationId xmlns:a16="http://schemas.microsoft.com/office/drawing/2014/main" id="{F3587BAF-7D82-4CE7-8E9F-5CC517CF5C7C}"/>
              </a:ext>
            </a:extLst>
          </p:cNvPr>
          <p:cNvGraphicFramePr>
            <a:graphicFrameLocks/>
          </p:cNvGraphicFramePr>
          <p:nvPr>
            <p:extLst>
              <p:ext uri="{D42A27DB-BD31-4B8C-83A1-F6EECF244321}">
                <p14:modId xmlns:p14="http://schemas.microsoft.com/office/powerpoint/2010/main" val="3510871116"/>
              </p:ext>
            </p:extLst>
          </p:nvPr>
        </p:nvGraphicFramePr>
        <p:xfrm>
          <a:off x="-206585" y="2710088"/>
          <a:ext cx="4922520" cy="35280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3" name="グラフ 92">
            <a:extLst>
              <a:ext uri="{FF2B5EF4-FFF2-40B4-BE49-F238E27FC236}">
                <a16:creationId xmlns:a16="http://schemas.microsoft.com/office/drawing/2014/main" id="{F3587BAF-7D82-4CE7-8E9F-5CC517CF5C7C}"/>
              </a:ext>
            </a:extLst>
          </p:cNvPr>
          <p:cNvGraphicFramePr>
            <a:graphicFrameLocks/>
          </p:cNvGraphicFramePr>
          <p:nvPr>
            <p:extLst>
              <p:ext uri="{D42A27DB-BD31-4B8C-83A1-F6EECF244321}">
                <p14:modId xmlns:p14="http://schemas.microsoft.com/office/powerpoint/2010/main" val="929539586"/>
              </p:ext>
            </p:extLst>
          </p:nvPr>
        </p:nvGraphicFramePr>
        <p:xfrm>
          <a:off x="-148352" y="2705352"/>
          <a:ext cx="4922520" cy="3528060"/>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グループ化 13">
            <a:extLst>
              <a:ext uri="{FF2B5EF4-FFF2-40B4-BE49-F238E27FC236}">
                <a16:creationId xmlns:a16="http://schemas.microsoft.com/office/drawing/2014/main" id="{FD20E4D3-069C-65C3-59B8-91CD60BDA4E6}"/>
              </a:ext>
            </a:extLst>
          </p:cNvPr>
          <p:cNvGrpSpPr/>
          <p:nvPr/>
        </p:nvGrpSpPr>
        <p:grpSpPr>
          <a:xfrm>
            <a:off x="294357" y="853625"/>
            <a:ext cx="8519134" cy="827030"/>
            <a:chOff x="294357" y="853625"/>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294357" y="853625"/>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64585" y="1098972"/>
              <a:ext cx="5420516" cy="353943"/>
            </a:xfrm>
            <a:prstGeom prst="rect">
              <a:avLst/>
            </a:prstGeom>
            <a:noFill/>
          </p:spPr>
          <p:txBody>
            <a:bodyPr wrap="square" rtlCol="0">
              <a:spAutoFit/>
            </a:bodyPr>
            <a:lstStyle/>
            <a:p>
              <a:r>
                <a:rPr kumimoji="1" lang="ja-JP" altLang="en-US" sz="1700" dirty="0">
                  <a:latin typeface="+mn-ea"/>
                  <a:ea typeface="+mn-ea"/>
                </a:rPr>
                <a:t>国の歳入と同じく</a:t>
              </a:r>
              <a:r>
                <a:rPr lang="ja-JP" altLang="en-US" sz="1700" dirty="0">
                  <a:latin typeface="+mn-ea"/>
                  <a:ea typeface="+mn-ea"/>
                </a:rPr>
                <a:t>税金</a:t>
              </a:r>
              <a:r>
                <a:rPr kumimoji="1" lang="ja-JP" altLang="en-US" sz="1700" dirty="0">
                  <a:latin typeface="+mn-ea"/>
                  <a:ea typeface="+mn-ea"/>
                </a:rPr>
                <a:t>が地方の財政を支えています。</a:t>
              </a:r>
            </a:p>
          </p:txBody>
        </p:sp>
      </p:gr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山梨県の財政−①歳入</a:t>
            </a:r>
          </a:p>
        </p:txBody>
      </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dirty="0"/>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577084" y="337621"/>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8">
            <a:extLst>
              <a:ext uri="{FF2B5EF4-FFF2-40B4-BE49-F238E27FC236}">
                <a16:creationId xmlns:a16="http://schemas.microsoft.com/office/drawing/2014/main" id="{9CCBB6C2-CF96-4CC5-BE0D-859E473E0F5C}"/>
              </a:ext>
            </a:extLst>
          </p:cNvPr>
          <p:cNvSpPr>
            <a:spLocks noChangeArrowheads="1"/>
          </p:cNvSpPr>
          <p:nvPr/>
        </p:nvSpPr>
        <p:spPr bwMode="auto">
          <a:xfrm>
            <a:off x="2817204" y="3650273"/>
            <a:ext cx="411392"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県税</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1.095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r>
              <a:rPr lang="en-US" altLang="ja-JP" sz="900" dirty="0">
                <a:solidFill>
                  <a:srgbClr val="000000"/>
                </a:solidFill>
                <a:latin typeface="HGPｺﾞｼｯｸE"/>
                <a:ea typeface="HGPｺﾞｼｯｸE"/>
                <a:cs typeface="メイリオ" panose="020B0604030504040204" pitchFamily="50" charset="-128"/>
              </a:rPr>
              <a:t>20</a:t>
            </a: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.6%)</a:t>
            </a:r>
            <a:endPar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sp>
        <p:nvSpPr>
          <p:cNvPr id="65" name="Rectangle 8">
            <a:extLst>
              <a:ext uri="{FF2B5EF4-FFF2-40B4-BE49-F238E27FC236}">
                <a16:creationId xmlns:a16="http://schemas.microsoft.com/office/drawing/2014/main" id="{82093A7A-010D-4457-945B-7D26CB2A5276}"/>
              </a:ext>
            </a:extLst>
          </p:cNvPr>
          <p:cNvSpPr>
            <a:spLocks noChangeArrowheads="1"/>
          </p:cNvSpPr>
          <p:nvPr/>
        </p:nvSpPr>
        <p:spPr bwMode="auto">
          <a:xfrm>
            <a:off x="3040186" y="4451458"/>
            <a:ext cx="875173"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地方消費税</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清算金</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900" dirty="0">
                <a:solidFill>
                  <a:srgbClr val="000000"/>
                </a:solidFill>
                <a:latin typeface="HGPｺﾞｼｯｸE"/>
                <a:ea typeface="HGPｺﾞｼｯｸE"/>
                <a:cs typeface="メイリオ" panose="020B0604030504040204" pitchFamily="50" charset="-128"/>
              </a:rPr>
              <a:t>516</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r>
              <a:rPr lang="en-US" altLang="ja-JP" sz="900" dirty="0">
                <a:solidFill>
                  <a:srgbClr val="000000"/>
                </a:solidFill>
                <a:latin typeface="HGPｺﾞｼｯｸE"/>
                <a:ea typeface="HGPｺﾞｼｯｸE"/>
                <a:cs typeface="メイリオ" panose="020B0604030504040204" pitchFamily="50" charset="-128"/>
              </a:rPr>
              <a:t>9</a:t>
            </a: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.7%)</a:t>
            </a:r>
            <a:endPar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grpSp>
        <p:nvGrpSpPr>
          <p:cNvPr id="66" name="グループ化 65">
            <a:extLst>
              <a:ext uri="{FF2B5EF4-FFF2-40B4-BE49-F238E27FC236}">
                <a16:creationId xmlns:a16="http://schemas.microsoft.com/office/drawing/2014/main" id="{37C1187C-6A0C-40F1-8709-EA9D4F30088B}"/>
              </a:ext>
            </a:extLst>
          </p:cNvPr>
          <p:cNvGrpSpPr/>
          <p:nvPr/>
        </p:nvGrpSpPr>
        <p:grpSpPr>
          <a:xfrm>
            <a:off x="3095579" y="5676148"/>
            <a:ext cx="2127848" cy="1049999"/>
            <a:chOff x="4922281" y="3678341"/>
            <a:chExt cx="1535328" cy="984557"/>
          </a:xfrm>
        </p:grpSpPr>
        <p:grpSp>
          <p:nvGrpSpPr>
            <p:cNvPr id="67" name="グループ化 66">
              <a:extLst>
                <a:ext uri="{FF2B5EF4-FFF2-40B4-BE49-F238E27FC236}">
                  <a16:creationId xmlns:a16="http://schemas.microsoft.com/office/drawing/2014/main" id="{6BA89CD6-CF5C-4D5E-9628-F031582F2FE9}"/>
                </a:ext>
              </a:extLst>
            </p:cNvPr>
            <p:cNvGrpSpPr/>
            <p:nvPr/>
          </p:nvGrpSpPr>
          <p:grpSpPr>
            <a:xfrm>
              <a:off x="5011187" y="3763457"/>
              <a:ext cx="1446422" cy="802750"/>
              <a:chOff x="4921395" y="4444167"/>
              <a:chExt cx="1446422" cy="802750"/>
            </a:xfrm>
          </p:grpSpPr>
          <p:sp>
            <p:nvSpPr>
              <p:cNvPr id="69" name="Rectangle 8">
                <a:extLst>
                  <a:ext uri="{FF2B5EF4-FFF2-40B4-BE49-F238E27FC236}">
                    <a16:creationId xmlns:a16="http://schemas.microsoft.com/office/drawing/2014/main" id="{486AEC80-9585-4AD9-AAA7-E8B1AFFEBD15}"/>
                  </a:ext>
                </a:extLst>
              </p:cNvPr>
              <p:cNvSpPr>
                <a:spLocks noChangeArrowheads="1"/>
              </p:cNvSpPr>
              <p:nvPr/>
            </p:nvSpPr>
            <p:spPr bwMode="auto">
              <a:xfrm>
                <a:off x="4921395" y="4444167"/>
                <a:ext cx="850757" cy="80275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ja-JP" altLang="en-US" sz="800" dirty="0">
                    <a:solidFill>
                      <a:srgbClr val="000000"/>
                    </a:solidFill>
                    <a:latin typeface="HGPｺﾞｼｯｸE"/>
                    <a:ea typeface="HGPｺﾞｼｯｸE"/>
                    <a:cs typeface="メイリオ" panose="020B0604030504040204" pitchFamily="50" charset="-128"/>
                  </a:rPr>
                  <a:t>諸</a:t>
                </a: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収入</a:t>
                </a:r>
                <a:endPar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繰入金</a:t>
                </a:r>
                <a:endPar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使用料及び手数料</a:t>
                </a:r>
                <a:endPar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分担金及び負担金</a:t>
                </a:r>
                <a:endPar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財産収入・寄付金・</a:t>
                </a:r>
                <a:r>
                  <a:rPr lang="ja-JP" altLang="en-US" sz="800" dirty="0">
                    <a:solidFill>
                      <a:srgbClr val="000000"/>
                    </a:solidFill>
                    <a:latin typeface="HGPｺﾞｼｯｸE"/>
                    <a:ea typeface="HGPｺﾞｼｯｸE"/>
                    <a:cs typeface="メイリオ" panose="020B0604030504040204" pitchFamily="50" charset="-128"/>
                  </a:rPr>
                  <a:t>繰越</a:t>
                </a: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金</a:t>
                </a:r>
                <a:endPar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sp>
            <p:nvSpPr>
              <p:cNvPr id="70" name="Rectangle 8">
                <a:extLst>
                  <a:ext uri="{FF2B5EF4-FFF2-40B4-BE49-F238E27FC236}">
                    <a16:creationId xmlns:a16="http://schemas.microsoft.com/office/drawing/2014/main" id="{9A7D2138-0C9E-42AA-A522-09973FAB38C4}"/>
                  </a:ext>
                </a:extLst>
              </p:cNvPr>
              <p:cNvSpPr>
                <a:spLocks noChangeArrowheads="1"/>
              </p:cNvSpPr>
              <p:nvPr/>
            </p:nvSpPr>
            <p:spPr bwMode="auto">
              <a:xfrm>
                <a:off x="5830115" y="4444167"/>
                <a:ext cx="537702" cy="80275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728 (13</a:t>
                </a:r>
                <a:r>
                  <a:rPr lang="en-US" altLang="ja-JP" sz="800" dirty="0">
                    <a:solidFill>
                      <a:srgbClr val="000000"/>
                    </a:solidFill>
                    <a:latin typeface="HGPｺﾞｼｯｸE"/>
                    <a:ea typeface="HGPｺﾞｼｯｸE"/>
                    <a:cs typeface="メイリオ" panose="020B0604030504040204" pitchFamily="50" charset="-128"/>
                  </a:rPr>
                  <a:t>.7</a:t>
                </a: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p>
              <a:p>
                <a:pPr marL="0" marR="0" lvl="0" indent="0" algn="l" defTabSz="914400" rtl="0" eaLnBrk="1" fontAlgn="base" latinLnBrk="0" hangingPunct="1">
                  <a:lnSpc>
                    <a:spcPct val="150000"/>
                  </a:lnSpc>
                  <a:spcBef>
                    <a:spcPct val="0"/>
                  </a:spcBef>
                  <a:spcAft>
                    <a:spcPct val="0"/>
                  </a:spcAft>
                  <a:buClrTx/>
                  <a:buSzTx/>
                  <a:buFontTx/>
                  <a:buNone/>
                  <a:tabLst/>
                  <a:defRPr/>
                </a:pPr>
                <a:r>
                  <a:rPr lang="en-US" altLang="ja-JP" sz="800" dirty="0">
                    <a:solidFill>
                      <a:srgbClr val="000000"/>
                    </a:solidFill>
                    <a:latin typeface="HGPｺﾞｼｯｸE"/>
                    <a:ea typeface="HGPｺﾞｼｯｸE"/>
                    <a:cs typeface="メイリオ" panose="020B0604030504040204" pitchFamily="50" charset="-128"/>
                  </a:rPr>
                  <a:t> 174</a:t>
                </a: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a:t>
                </a:r>
                <a:r>
                  <a:rPr lang="en-US" altLang="ja-JP" sz="800" dirty="0">
                    <a:solidFill>
                      <a:srgbClr val="000000"/>
                    </a:solidFill>
                    <a:latin typeface="HGPｺﾞｼｯｸE"/>
                    <a:ea typeface="HGPｺﾞｼｯｸE"/>
                    <a:cs typeface="メイリオ" panose="020B0604030504040204" pitchFamily="50" charset="-128"/>
                  </a:rPr>
                  <a:t>3.3</a:t>
                </a: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a:t>
                </a:r>
                <a:r>
                  <a:rPr lang="en-US" altLang="ja-JP" sz="800" dirty="0">
                    <a:solidFill>
                      <a:srgbClr val="000000"/>
                    </a:solidFill>
                    <a:latin typeface="HGPｺﾞｼｯｸE"/>
                    <a:ea typeface="HGPｺﾞｼｯｸE"/>
                    <a:cs typeface="メイリオ" panose="020B0604030504040204" pitchFamily="50" charset="-128"/>
                  </a:rPr>
                  <a:t>77  </a:t>
                </a: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(1.4%)</a:t>
                </a: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27  (0.5%)</a:t>
                </a:r>
                <a:endPar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13  (0.2%)</a:t>
                </a:r>
                <a:endPar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grpSp>
        <p:sp>
          <p:nvSpPr>
            <p:cNvPr id="68" name="大かっこ 67">
              <a:extLst>
                <a:ext uri="{FF2B5EF4-FFF2-40B4-BE49-F238E27FC236}">
                  <a16:creationId xmlns:a16="http://schemas.microsoft.com/office/drawing/2014/main" id="{BA45C5BD-7215-4251-BD0E-110143394FB7}"/>
                </a:ext>
              </a:extLst>
            </p:cNvPr>
            <p:cNvSpPr/>
            <p:nvPr/>
          </p:nvSpPr>
          <p:spPr bwMode="auto">
            <a:xfrm>
              <a:off x="4922281" y="3678341"/>
              <a:ext cx="1535328" cy="984557"/>
            </a:xfrm>
            <a:prstGeom prst="bracketPair">
              <a:avLst>
                <a:gd name="adj" fmla="val 4615"/>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grpSp>
      <p:cxnSp>
        <p:nvCxnSpPr>
          <p:cNvPr id="72" name="直線コネクタ 71">
            <a:extLst>
              <a:ext uri="{FF2B5EF4-FFF2-40B4-BE49-F238E27FC236}">
                <a16:creationId xmlns:a16="http://schemas.microsoft.com/office/drawing/2014/main" id="{131AD52C-2629-4923-955D-DDE91CC7C10B}"/>
              </a:ext>
            </a:extLst>
          </p:cNvPr>
          <p:cNvCxnSpPr>
            <a:cxnSpLocks/>
          </p:cNvCxnSpPr>
          <p:nvPr/>
        </p:nvCxnSpPr>
        <p:spPr bwMode="auto">
          <a:xfrm>
            <a:off x="2719253" y="5464636"/>
            <a:ext cx="376326" cy="759048"/>
          </a:xfrm>
          <a:prstGeom prst="line">
            <a:avLst/>
          </a:prstGeom>
          <a:noFill/>
          <a:ln w="12700" cap="flat" cmpd="sng" algn="ctr">
            <a:solidFill>
              <a:schemeClr val="tx1"/>
            </a:solidFill>
            <a:prstDash val="solid"/>
            <a:round/>
            <a:headEnd type="oval" w="med" len="med"/>
            <a:tailEnd type="none" w="med" len="med"/>
          </a:ln>
          <a:effectLst/>
        </p:spPr>
      </p:cxnSp>
      <p:sp>
        <p:nvSpPr>
          <p:cNvPr id="74" name="Rectangle 8">
            <a:extLst>
              <a:ext uri="{FF2B5EF4-FFF2-40B4-BE49-F238E27FC236}">
                <a16:creationId xmlns:a16="http://schemas.microsoft.com/office/drawing/2014/main" id="{02B7F7D7-7922-472A-9A7C-3B88EB1CFCC3}"/>
              </a:ext>
            </a:extLst>
          </p:cNvPr>
          <p:cNvSpPr>
            <a:spLocks noChangeArrowheads="1"/>
          </p:cNvSpPr>
          <p:nvPr/>
        </p:nvSpPr>
        <p:spPr bwMode="auto">
          <a:xfrm>
            <a:off x="1453652" y="5162292"/>
            <a:ext cx="599724"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地方交付税</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1,409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r>
              <a:rPr lang="en-US" altLang="ja-JP" sz="900" dirty="0">
                <a:solidFill>
                  <a:srgbClr val="000000"/>
                </a:solidFill>
                <a:latin typeface="HGPｺﾞｼｯｸE"/>
                <a:ea typeface="HGPｺﾞｼｯｸE"/>
                <a:cs typeface="メイリオ" panose="020B0604030504040204" pitchFamily="50" charset="-128"/>
              </a:rPr>
              <a:t>26</a:t>
            </a: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.5%)</a:t>
            </a:r>
            <a:endPar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sp>
        <p:nvSpPr>
          <p:cNvPr id="76" name="Rectangle 8">
            <a:extLst>
              <a:ext uri="{FF2B5EF4-FFF2-40B4-BE49-F238E27FC236}">
                <a16:creationId xmlns:a16="http://schemas.microsoft.com/office/drawing/2014/main" id="{F8B4449E-745C-4190-9E61-8287F483A2FC}"/>
              </a:ext>
            </a:extLst>
          </p:cNvPr>
          <p:cNvSpPr>
            <a:spLocks noChangeArrowheads="1"/>
          </p:cNvSpPr>
          <p:nvPr/>
        </p:nvSpPr>
        <p:spPr bwMode="auto">
          <a:xfrm>
            <a:off x="1153790" y="4078581"/>
            <a:ext cx="599724"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rPr>
              <a:t>国庫支出金</a:t>
            </a:r>
            <a:endParaRPr kumimoji="1" lang="en-US" altLang="ja-JP"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rPr>
              <a:t>541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rPr>
              <a:t>(10.2%)</a:t>
            </a:r>
            <a:endParaRPr kumimoji="1" lang="ja-JP" altLang="en-US"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endParaRPr>
          </a:p>
        </p:txBody>
      </p:sp>
      <p:sp>
        <p:nvSpPr>
          <p:cNvPr id="77" name="Rectangle 8">
            <a:extLst>
              <a:ext uri="{FF2B5EF4-FFF2-40B4-BE49-F238E27FC236}">
                <a16:creationId xmlns:a16="http://schemas.microsoft.com/office/drawing/2014/main" id="{0B6672C6-F91F-41D4-8D8D-4CE542EDD5CC}"/>
              </a:ext>
            </a:extLst>
          </p:cNvPr>
          <p:cNvSpPr>
            <a:spLocks noChangeArrowheads="1"/>
          </p:cNvSpPr>
          <p:nvPr/>
        </p:nvSpPr>
        <p:spPr bwMode="auto">
          <a:xfrm>
            <a:off x="1531846" y="3504042"/>
            <a:ext cx="599724"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rPr>
              <a:t>県債</a:t>
            </a:r>
            <a:endParaRPr kumimoji="1" lang="en-US" altLang="ja-JP"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rPr>
              <a:t>493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rPr>
              <a:t>(9.3%)</a:t>
            </a:r>
            <a:endParaRPr kumimoji="1" lang="ja-JP" altLang="en-US" sz="900" b="0" i="0" u="none" strike="noStrike" kern="1200" cap="none" spc="0" normalizeH="0" baseline="0" noProof="0" dirty="0">
              <a:ln>
                <a:noFill/>
              </a:ln>
              <a:solidFill>
                <a:srgbClr val="FFFFFF"/>
              </a:solidFill>
              <a:effectLst/>
              <a:uLnTx/>
              <a:uFillTx/>
              <a:latin typeface="HGPｺﾞｼｯｸE"/>
              <a:ea typeface="HGPｺﾞｼｯｸE"/>
              <a:cs typeface="メイリオ" panose="020B0604030504040204" pitchFamily="50" charset="-128"/>
            </a:endParaRPr>
          </a:p>
        </p:txBody>
      </p:sp>
      <p:grpSp>
        <p:nvGrpSpPr>
          <p:cNvPr id="78" name="グループ化 77">
            <a:extLst>
              <a:ext uri="{FF2B5EF4-FFF2-40B4-BE49-F238E27FC236}">
                <a16:creationId xmlns:a16="http://schemas.microsoft.com/office/drawing/2014/main" id="{C2E03DA6-22BB-4676-805A-D0BC86BA060D}"/>
              </a:ext>
            </a:extLst>
          </p:cNvPr>
          <p:cNvGrpSpPr/>
          <p:nvPr/>
        </p:nvGrpSpPr>
        <p:grpSpPr>
          <a:xfrm>
            <a:off x="167829" y="2504999"/>
            <a:ext cx="1716880" cy="531324"/>
            <a:chOff x="5090749" y="4760827"/>
            <a:chExt cx="1716880" cy="531324"/>
          </a:xfrm>
        </p:grpSpPr>
        <p:grpSp>
          <p:nvGrpSpPr>
            <p:cNvPr id="79" name="グループ化 78">
              <a:extLst>
                <a:ext uri="{FF2B5EF4-FFF2-40B4-BE49-F238E27FC236}">
                  <a16:creationId xmlns:a16="http://schemas.microsoft.com/office/drawing/2014/main" id="{37F1148A-7EB5-4F98-BDD5-19D5062BDC4B}"/>
                </a:ext>
              </a:extLst>
            </p:cNvPr>
            <p:cNvGrpSpPr/>
            <p:nvPr/>
          </p:nvGrpSpPr>
          <p:grpSpPr>
            <a:xfrm>
              <a:off x="5110771" y="4767806"/>
              <a:ext cx="1696858" cy="481576"/>
              <a:chOff x="4592706" y="4444167"/>
              <a:chExt cx="1696858" cy="431421"/>
            </a:xfrm>
          </p:grpSpPr>
          <p:sp>
            <p:nvSpPr>
              <p:cNvPr id="81" name="Rectangle 8">
                <a:extLst>
                  <a:ext uri="{FF2B5EF4-FFF2-40B4-BE49-F238E27FC236}">
                    <a16:creationId xmlns:a16="http://schemas.microsoft.com/office/drawing/2014/main" id="{E7447312-F4D7-495D-9F87-F85B3FC0519D}"/>
                  </a:ext>
                </a:extLst>
              </p:cNvPr>
              <p:cNvSpPr>
                <a:spLocks noChangeArrowheads="1"/>
              </p:cNvSpPr>
              <p:nvPr/>
            </p:nvSpPr>
            <p:spPr bwMode="auto">
              <a:xfrm>
                <a:off x="4592706" y="4444167"/>
                <a:ext cx="1047257" cy="425665"/>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地方譲与税</a:t>
                </a:r>
                <a:endPar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地方特例交付金</a:t>
                </a:r>
                <a:endPar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交通安全対策特別交付金</a:t>
                </a:r>
              </a:p>
            </p:txBody>
          </p:sp>
          <p:sp>
            <p:nvSpPr>
              <p:cNvPr id="82" name="Rectangle 8">
                <a:extLst>
                  <a:ext uri="{FF2B5EF4-FFF2-40B4-BE49-F238E27FC236}">
                    <a16:creationId xmlns:a16="http://schemas.microsoft.com/office/drawing/2014/main" id="{22867597-9C21-420B-A8D5-A78370280C6C}"/>
                  </a:ext>
                </a:extLst>
              </p:cNvPr>
              <p:cNvSpPr>
                <a:spLocks noChangeArrowheads="1"/>
              </p:cNvSpPr>
              <p:nvPr/>
            </p:nvSpPr>
            <p:spPr bwMode="auto">
              <a:xfrm>
                <a:off x="5751862" y="4444168"/>
                <a:ext cx="537702" cy="43142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ja-JP" sz="800" dirty="0">
                    <a:solidFill>
                      <a:srgbClr val="000000"/>
                    </a:solidFill>
                    <a:latin typeface="HGPｺﾞｼｯｸE"/>
                    <a:ea typeface="HGPｺﾞｼｯｸE"/>
                    <a:cs typeface="メイリオ" panose="020B0604030504040204" pitchFamily="50" charset="-128"/>
                  </a:rPr>
                  <a:t>196</a:t>
                </a: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a:t>
                </a:r>
                <a:r>
                  <a:rPr lang="en-US" altLang="ja-JP" sz="800" dirty="0">
                    <a:solidFill>
                      <a:srgbClr val="000000"/>
                    </a:solidFill>
                    <a:latin typeface="HGPｺﾞｼｯｸE"/>
                    <a:ea typeface="HGPｺﾞｼｯｸE"/>
                    <a:cs typeface="メイリオ" panose="020B0604030504040204" pitchFamily="50" charset="-128"/>
                  </a:rPr>
                  <a:t>3</a:t>
                </a: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.7%)</a:t>
                </a: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a:t>
                </a:r>
                <a:r>
                  <a:rPr kumimoji="1" lang="en-US" altLang="ja-JP" sz="6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a:t>
                </a:r>
                <a:r>
                  <a:rPr lang="en-US" altLang="ja-JP" sz="800" dirty="0">
                    <a:solidFill>
                      <a:srgbClr val="000000"/>
                    </a:solidFill>
                    <a:latin typeface="HGPｺﾞｼｯｸE"/>
                    <a:ea typeface="HGPｺﾞｼｯｸE"/>
                    <a:cs typeface="メイリオ" panose="020B0604030504040204" pitchFamily="50" charset="-128"/>
                  </a:rPr>
                  <a:t>50</a:t>
                </a: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(0.9%)</a:t>
                </a: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   2 (0.0%)</a:t>
                </a:r>
                <a:endParaRPr kumimoji="1" lang="ja-JP" altLang="en-US" sz="8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grpSp>
        <p:sp>
          <p:nvSpPr>
            <p:cNvPr id="80" name="大かっこ 79">
              <a:extLst>
                <a:ext uri="{FF2B5EF4-FFF2-40B4-BE49-F238E27FC236}">
                  <a16:creationId xmlns:a16="http://schemas.microsoft.com/office/drawing/2014/main" id="{8B222974-3E63-4BD4-86B4-280CED803F65}"/>
                </a:ext>
              </a:extLst>
            </p:cNvPr>
            <p:cNvSpPr/>
            <p:nvPr/>
          </p:nvSpPr>
          <p:spPr bwMode="auto">
            <a:xfrm>
              <a:off x="5090749" y="4760827"/>
              <a:ext cx="1716880" cy="531324"/>
            </a:xfrm>
            <a:prstGeom prst="bracketPair">
              <a:avLst>
                <a:gd name="adj" fmla="val 4615"/>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grpSp>
      <p:cxnSp>
        <p:nvCxnSpPr>
          <p:cNvPr id="83" name="直線コネクタ 82">
            <a:extLst>
              <a:ext uri="{FF2B5EF4-FFF2-40B4-BE49-F238E27FC236}">
                <a16:creationId xmlns:a16="http://schemas.microsoft.com/office/drawing/2014/main" id="{348445A6-657D-431A-8ECD-D4150137DC84}"/>
              </a:ext>
            </a:extLst>
          </p:cNvPr>
          <p:cNvCxnSpPr>
            <a:cxnSpLocks/>
            <a:endCxn id="80" idx="3"/>
          </p:cNvCxnSpPr>
          <p:nvPr/>
        </p:nvCxnSpPr>
        <p:spPr bwMode="auto">
          <a:xfrm flipH="1" flipV="1">
            <a:off x="1884709" y="2770661"/>
            <a:ext cx="390084" cy="706532"/>
          </a:xfrm>
          <a:prstGeom prst="line">
            <a:avLst/>
          </a:prstGeom>
          <a:noFill/>
          <a:ln w="12700" cap="flat" cmpd="sng" algn="ctr">
            <a:solidFill>
              <a:schemeClr val="tx1"/>
            </a:solidFill>
            <a:prstDash val="solid"/>
            <a:round/>
            <a:headEnd type="oval" w="med" len="med"/>
            <a:tailEnd type="none" w="med" len="med"/>
          </a:ln>
          <a:effectLst/>
        </p:spPr>
      </p:cxnSp>
      <p:sp>
        <p:nvSpPr>
          <p:cNvPr id="85" name="角丸四角形 81">
            <a:extLst>
              <a:ext uri="{FF2B5EF4-FFF2-40B4-BE49-F238E27FC236}">
                <a16:creationId xmlns:a16="http://schemas.microsoft.com/office/drawing/2014/main" id="{A93FCDB9-3112-44E7-94B1-7B5610EA778D}"/>
              </a:ext>
            </a:extLst>
          </p:cNvPr>
          <p:cNvSpPr/>
          <p:nvPr/>
        </p:nvSpPr>
        <p:spPr bwMode="auto">
          <a:xfrm>
            <a:off x="5394569" y="2899850"/>
            <a:ext cx="3434581" cy="1066918"/>
          </a:xfrm>
          <a:prstGeom prst="roundRect">
            <a:avLst>
              <a:gd name="adj" fmla="val 2836"/>
            </a:avLst>
          </a:prstGeom>
          <a:noFill/>
          <a:ln w="19050" cap="flat" cmpd="sng" algn="ctr">
            <a:solidFill>
              <a:srgbClr val="F76804"/>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rgbClr val="F76804"/>
                </a:solidFill>
                <a:latin typeface="+mn-ea"/>
                <a:ea typeface="+mn-ea"/>
              </a:rPr>
              <a:t>自主</a:t>
            </a:r>
            <a:r>
              <a:rPr kumimoji="1" lang="ja-JP" altLang="en-US" sz="1400" b="0" i="0" u="none" strike="noStrike" cap="none" normalizeH="0" baseline="0" dirty="0">
                <a:ln>
                  <a:noFill/>
                </a:ln>
                <a:solidFill>
                  <a:srgbClr val="F76804"/>
                </a:solidFill>
                <a:effectLst/>
                <a:latin typeface="+mn-ea"/>
                <a:ea typeface="+mn-ea"/>
              </a:rPr>
              <a:t>財源</a:t>
            </a:r>
          </a:p>
        </p:txBody>
      </p:sp>
      <p:sp>
        <p:nvSpPr>
          <p:cNvPr id="92" name="角丸四角形 89">
            <a:extLst>
              <a:ext uri="{FF2B5EF4-FFF2-40B4-BE49-F238E27FC236}">
                <a16:creationId xmlns:a16="http://schemas.microsoft.com/office/drawing/2014/main" id="{48340F77-EF34-494B-844D-F49A8706FA87}"/>
              </a:ext>
            </a:extLst>
          </p:cNvPr>
          <p:cNvSpPr/>
          <p:nvPr/>
        </p:nvSpPr>
        <p:spPr bwMode="auto">
          <a:xfrm>
            <a:off x="5394569" y="4118757"/>
            <a:ext cx="3434581" cy="2479443"/>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15AAC"/>
                </a:solidFill>
                <a:effectLst/>
                <a:uLnTx/>
                <a:uFillTx/>
                <a:latin typeface="HGPｺﾞｼｯｸE"/>
                <a:ea typeface="HGPｺﾞｼｯｸE"/>
                <a:cs typeface="+mn-cs"/>
              </a:rPr>
              <a:t>依存財源</a:t>
            </a:r>
          </a:p>
        </p:txBody>
      </p:sp>
      <p:grpSp>
        <p:nvGrpSpPr>
          <p:cNvPr id="97" name="グループ化 96">
            <a:extLst>
              <a:ext uri="{FF2B5EF4-FFF2-40B4-BE49-F238E27FC236}">
                <a16:creationId xmlns:a16="http://schemas.microsoft.com/office/drawing/2014/main" id="{91719EF5-90A2-47E6-8CE4-D67289E56D3C}"/>
              </a:ext>
            </a:extLst>
          </p:cNvPr>
          <p:cNvGrpSpPr/>
          <p:nvPr/>
        </p:nvGrpSpPr>
        <p:grpSpPr>
          <a:xfrm>
            <a:off x="1825118" y="4075060"/>
            <a:ext cx="1128946" cy="1128946"/>
            <a:chOff x="5355847" y="2739517"/>
            <a:chExt cx="1128946" cy="1128946"/>
          </a:xfrm>
        </p:grpSpPr>
        <p:sp>
          <p:nvSpPr>
            <p:cNvPr id="98" name="円/楕円 18">
              <a:extLst>
                <a:ext uri="{FF2B5EF4-FFF2-40B4-BE49-F238E27FC236}">
                  <a16:creationId xmlns:a16="http://schemas.microsoft.com/office/drawing/2014/main" id="{EF631C83-10F0-4B76-A8AD-503532CEBDAF}"/>
                </a:ext>
              </a:extLst>
            </p:cNvPr>
            <p:cNvSpPr/>
            <p:nvPr/>
          </p:nvSpPr>
          <p:spPr bwMode="auto">
            <a:xfrm>
              <a:off x="5355847" y="2739517"/>
              <a:ext cx="1128946" cy="1128946"/>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sp>
          <p:nvSpPr>
            <p:cNvPr id="99" name="テキスト ボックス 3">
              <a:extLst>
                <a:ext uri="{FF2B5EF4-FFF2-40B4-BE49-F238E27FC236}">
                  <a16:creationId xmlns:a16="http://schemas.microsoft.com/office/drawing/2014/main" id="{8755C8B0-3CBA-412A-8C46-DC54CC34D7C2}"/>
                </a:ext>
              </a:extLst>
            </p:cNvPr>
            <p:cNvSpPr txBox="1"/>
            <p:nvPr/>
          </p:nvSpPr>
          <p:spPr>
            <a:xfrm>
              <a:off x="5441969" y="2917854"/>
              <a:ext cx="956702" cy="7722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歳入</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dirty="0">
                  <a:solidFill>
                    <a:srgbClr val="000000"/>
                  </a:solidFill>
                  <a:latin typeface="HGPｺﾞｼｯｸE"/>
                  <a:ea typeface="HGPｺﾞｼｯｸE"/>
                </a:rPr>
                <a:t>5,321</a:t>
              </a:r>
              <a:endPar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rPr>
                <a:t>(100%)</a:t>
              </a:r>
            </a:p>
          </p:txBody>
        </p:sp>
      </p:grpSp>
      <p:sp>
        <p:nvSpPr>
          <p:cNvPr id="101" name="Rectangle 8">
            <a:extLst>
              <a:ext uri="{FF2B5EF4-FFF2-40B4-BE49-F238E27FC236}">
                <a16:creationId xmlns:a16="http://schemas.microsoft.com/office/drawing/2014/main" id="{D4AEB6BA-B223-40C1-A59E-8F552C1E4525}"/>
              </a:ext>
            </a:extLst>
          </p:cNvPr>
          <p:cNvSpPr>
            <a:spLocks noChangeArrowheads="1"/>
          </p:cNvSpPr>
          <p:nvPr/>
        </p:nvSpPr>
        <p:spPr bwMode="auto">
          <a:xfrm>
            <a:off x="3938205" y="3285670"/>
            <a:ext cx="599724" cy="57584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1050" dirty="0">
                <a:solidFill>
                  <a:srgbClr val="F76804"/>
                </a:solidFill>
                <a:latin typeface="+mn-ea"/>
                <a:ea typeface="+mn-ea"/>
                <a:cs typeface="メイリオ" panose="020B0604030504040204" pitchFamily="50" charset="-128"/>
              </a:rPr>
              <a:t>自主財源</a:t>
            </a:r>
            <a:endParaRPr lang="en-US" altLang="ja-JP" sz="1050" dirty="0">
              <a:solidFill>
                <a:srgbClr val="F76804"/>
              </a:solidFill>
              <a:latin typeface="+mn-ea"/>
              <a:ea typeface="+mn-ea"/>
              <a:cs typeface="メイリオ" panose="020B0604030504040204" pitchFamily="50" charset="-128"/>
            </a:endParaRPr>
          </a:p>
          <a:p>
            <a:pPr algn="ctr" eaLnBrk="1" hangingPunct="1">
              <a:lnSpc>
                <a:spcPts val="1600"/>
              </a:lnSpc>
              <a:spcBef>
                <a:spcPct val="0"/>
              </a:spcBef>
              <a:buFontTx/>
              <a:buNone/>
            </a:pPr>
            <a:r>
              <a:rPr lang="en-US" altLang="ja-JP" sz="1050" dirty="0">
                <a:solidFill>
                  <a:srgbClr val="F76804"/>
                </a:solidFill>
                <a:latin typeface="+mn-ea"/>
                <a:ea typeface="+mn-ea"/>
                <a:cs typeface="メイリオ" panose="020B0604030504040204" pitchFamily="50" charset="-128"/>
              </a:rPr>
              <a:t>2,630</a:t>
            </a:r>
          </a:p>
          <a:p>
            <a:pPr algn="ctr" eaLnBrk="1" hangingPunct="1">
              <a:lnSpc>
                <a:spcPts val="1600"/>
              </a:lnSpc>
              <a:spcBef>
                <a:spcPct val="0"/>
              </a:spcBef>
              <a:buFontTx/>
              <a:buNone/>
            </a:pPr>
            <a:r>
              <a:rPr lang="en-US" altLang="ja-JP" sz="1050" dirty="0">
                <a:solidFill>
                  <a:srgbClr val="F76804"/>
                </a:solidFill>
                <a:latin typeface="+mn-ea"/>
                <a:ea typeface="+mn-ea"/>
                <a:cs typeface="メイリオ" panose="020B0604030504040204" pitchFamily="50" charset="-128"/>
              </a:rPr>
              <a:t>(49.4%)</a:t>
            </a:r>
            <a:endParaRPr lang="ja-JP" altLang="en-US" sz="1050" dirty="0">
              <a:solidFill>
                <a:srgbClr val="F76804"/>
              </a:solidFill>
              <a:latin typeface="+mn-ea"/>
              <a:ea typeface="+mn-ea"/>
              <a:cs typeface="メイリオ" panose="020B0604030504040204" pitchFamily="50" charset="-128"/>
            </a:endParaRPr>
          </a:p>
        </p:txBody>
      </p:sp>
      <p:sp>
        <p:nvSpPr>
          <p:cNvPr id="102" name="Rectangle 8">
            <a:extLst>
              <a:ext uri="{FF2B5EF4-FFF2-40B4-BE49-F238E27FC236}">
                <a16:creationId xmlns:a16="http://schemas.microsoft.com/office/drawing/2014/main" id="{728DF515-D927-4864-A839-6568FDBA61C9}"/>
              </a:ext>
            </a:extLst>
          </p:cNvPr>
          <p:cNvSpPr>
            <a:spLocks noChangeArrowheads="1"/>
          </p:cNvSpPr>
          <p:nvPr/>
        </p:nvSpPr>
        <p:spPr bwMode="auto">
          <a:xfrm>
            <a:off x="4517604" y="2251346"/>
            <a:ext cx="780392" cy="208789"/>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（単位：億円）</a:t>
            </a:r>
          </a:p>
        </p:txBody>
      </p:sp>
      <p:sp>
        <p:nvSpPr>
          <p:cNvPr id="103" name="テキスト ボックス 102">
            <a:extLst>
              <a:ext uri="{FF2B5EF4-FFF2-40B4-BE49-F238E27FC236}">
                <a16:creationId xmlns:a16="http://schemas.microsoft.com/office/drawing/2014/main" id="{48A3D66B-D8E3-41EA-A442-0D601089C4DC}"/>
              </a:ext>
            </a:extLst>
          </p:cNvPr>
          <p:cNvSpPr txBox="1"/>
          <p:nvPr/>
        </p:nvSpPr>
        <p:spPr>
          <a:xfrm>
            <a:off x="5415186" y="2218571"/>
            <a:ext cx="3438863" cy="572856"/>
          </a:xfrm>
          <a:prstGeom prst="rect">
            <a:avLst/>
          </a:prstGeom>
          <a:noFill/>
        </p:spPr>
        <p:txBody>
          <a:bodyPr wrap="square" lIns="72000" tIns="36000" rIns="72000" bIns="36000" rtlCol="0">
            <a:noAutofit/>
          </a:bodyPr>
          <a:lstStyle/>
          <a:p>
            <a:pPr lvl="0" algn="just" defTabSz="914400" eaLnBrk="0" fontAlgn="base" hangingPunct="0">
              <a:lnSpc>
                <a:spcPts val="2000"/>
              </a:lnSpc>
              <a:spcBef>
                <a:spcPct val="0"/>
              </a:spcBef>
              <a:spcAft>
                <a:spcPct val="0"/>
              </a:spcAft>
            </a:pPr>
            <a:r>
              <a:rPr lang="ja-JP" altLang="en-US" sz="1400" dirty="0">
                <a:latin typeface="HGPｺﾞｼｯｸE"/>
              </a:rPr>
              <a:t>山梨県の歳入の多くは地方税と国からの給付金です。</a:t>
            </a:r>
            <a:endParaRPr kumimoji="1" lang="en-US" altLang="ja-JP" sz="1400" b="0" i="0" u="none" strike="noStrike" kern="1200" cap="none" spc="0" normalizeH="0" baseline="0" noProof="0" dirty="0">
              <a:ln>
                <a:noFill/>
              </a:ln>
              <a:effectLst/>
              <a:uLnTx/>
              <a:uFillTx/>
              <a:latin typeface="HGPｺﾞｼｯｸE"/>
              <a:ea typeface="HGPｺﾞｼｯｸE"/>
            </a:endParaRPr>
          </a:p>
        </p:txBody>
      </p:sp>
      <p:sp>
        <p:nvSpPr>
          <p:cNvPr id="104" name="正方形/長方形 103">
            <a:extLst>
              <a:ext uri="{FF2B5EF4-FFF2-40B4-BE49-F238E27FC236}">
                <a16:creationId xmlns:a16="http://schemas.microsoft.com/office/drawing/2014/main" id="{91D0FFD6-3B10-4815-B465-BE472BFC2644}"/>
              </a:ext>
            </a:extLst>
          </p:cNvPr>
          <p:cNvSpPr/>
          <p:nvPr/>
        </p:nvSpPr>
        <p:spPr bwMode="auto">
          <a:xfrm>
            <a:off x="5398851" y="1823674"/>
            <a:ext cx="3434581"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HGPｺﾞｼｯｸE"/>
                <a:ea typeface="HGPｺﾞｼｯｸE"/>
                <a:cs typeface="+mn-cs"/>
              </a:rPr>
              <a:t>グラフから見えてくる</a:t>
            </a:r>
            <a:endParaRPr kumimoji="1" lang="ja-JP" altLang="en-US" sz="1400" b="0" i="0" u="none" strike="noStrike" kern="1200" cap="none" spc="0" normalizeH="0" baseline="0" noProof="0" dirty="0">
              <a:ln>
                <a:noFill/>
              </a:ln>
              <a:solidFill>
                <a:srgbClr val="FFFFFF"/>
              </a:solidFill>
              <a:effectLst/>
              <a:uLnTx/>
              <a:uFillTx/>
              <a:latin typeface="HGPｺﾞｼｯｸE"/>
              <a:ea typeface="HGPｺﾞｼｯｸE"/>
              <a:cs typeface="+mn-cs"/>
            </a:endParaRPr>
          </a:p>
        </p:txBody>
      </p:sp>
      <p:sp>
        <p:nvSpPr>
          <p:cNvPr id="105" name="Rectangle 8">
            <a:extLst>
              <a:ext uri="{FF2B5EF4-FFF2-40B4-BE49-F238E27FC236}">
                <a16:creationId xmlns:a16="http://schemas.microsoft.com/office/drawing/2014/main" id="{708780AD-1CC1-4EAA-8A6C-FA42436ED606}"/>
              </a:ext>
            </a:extLst>
          </p:cNvPr>
          <p:cNvSpPr>
            <a:spLocks noChangeArrowheads="1"/>
          </p:cNvSpPr>
          <p:nvPr/>
        </p:nvSpPr>
        <p:spPr bwMode="auto">
          <a:xfrm>
            <a:off x="1209493" y="1819973"/>
            <a:ext cx="4101809"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0">
              <a:lnSpc>
                <a:spcPct val="120000"/>
              </a:lnSpc>
              <a:spcBef>
                <a:spcPct val="0"/>
              </a:spcBef>
              <a:buNone/>
            </a:pPr>
            <a:r>
              <a:rPr kumimoji="0" lang="ja-JP" altLang="en-US" sz="1400" dirty="0">
                <a:solidFill>
                  <a:srgbClr val="000000"/>
                </a:solidFill>
                <a:latin typeface="HGPｺﾞｼｯｸE"/>
                <a:ea typeface="HGPｺﾞｼｯｸE"/>
                <a:cs typeface="メイリオ" panose="020B0604030504040204" pitchFamily="50" charset="-128"/>
              </a:rPr>
              <a:t>山梨県の歳入の内訳（令和８年度一般会計当初予算）</a:t>
            </a:r>
          </a:p>
        </p:txBody>
      </p:sp>
      <p:sp>
        <p:nvSpPr>
          <p:cNvPr id="106" name="正方形/長方形 105">
            <a:extLst>
              <a:ext uri="{FF2B5EF4-FFF2-40B4-BE49-F238E27FC236}">
                <a16:creationId xmlns:a16="http://schemas.microsoft.com/office/drawing/2014/main" id="{F95B709C-FBEB-4F01-90BA-F9B600185C07}"/>
              </a:ext>
            </a:extLst>
          </p:cNvPr>
          <p:cNvSpPr/>
          <p:nvPr/>
        </p:nvSpPr>
        <p:spPr bwMode="auto">
          <a:xfrm>
            <a:off x="240030" y="1816009"/>
            <a:ext cx="958715"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HGPｺﾞｼｯｸE"/>
                <a:ea typeface="HGPｺﾞｼｯｸE"/>
                <a:cs typeface="+mn-cs"/>
              </a:rPr>
              <a:t>歳　入</a:t>
            </a:r>
          </a:p>
        </p:txBody>
      </p:sp>
      <p:sp>
        <p:nvSpPr>
          <p:cNvPr id="4" name="テキスト ボックス 3">
            <a:extLst>
              <a:ext uri="{FF2B5EF4-FFF2-40B4-BE49-F238E27FC236}">
                <a16:creationId xmlns:a16="http://schemas.microsoft.com/office/drawing/2014/main" id="{6CBC8B86-31C4-4484-81FD-AA35DCD46C6E}"/>
              </a:ext>
            </a:extLst>
          </p:cNvPr>
          <p:cNvSpPr txBox="1"/>
          <p:nvPr/>
        </p:nvSpPr>
        <p:spPr>
          <a:xfrm>
            <a:off x="6379347" y="3117026"/>
            <a:ext cx="2521693" cy="795089"/>
          </a:xfrm>
          <a:prstGeom prst="rect">
            <a:avLst/>
          </a:prstGeom>
          <a:noFill/>
        </p:spPr>
        <p:txBody>
          <a:bodyPr wrap="square" rtlCol="0">
            <a:spAutoFit/>
          </a:bodyPr>
          <a:lstStyle/>
          <a:p>
            <a:r>
              <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rPr>
              <a:t>:</a:t>
            </a:r>
            <a:r>
              <a:rPr kumimoji="1" lang="ja-JP" altLang="en-US" sz="1100" b="0" i="0" u="none" strike="noStrike" kern="1200" cap="none" spc="0" normalizeH="0" baseline="0" noProof="0" dirty="0">
                <a:ln>
                  <a:noFill/>
                </a:ln>
                <a:solidFill>
                  <a:srgbClr val="000000"/>
                </a:solidFill>
                <a:effectLst/>
                <a:uLnTx/>
                <a:uFillTx/>
                <a:latin typeface="HGPｺﾞｼｯｸE"/>
                <a:ea typeface="HGPｺﾞｼｯｸE"/>
                <a:cs typeface="+mn-cs"/>
              </a:rPr>
              <a:t>　県に納める税金</a:t>
            </a:r>
            <a:endPar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a:lnSpc>
                <a:spcPts val="200"/>
              </a:lnSpc>
            </a:pPr>
            <a:endPar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defTabSz="844083">
              <a:buClr>
                <a:srgbClr val="005BAD"/>
              </a:buClr>
              <a:defRPr/>
            </a:pPr>
            <a:r>
              <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rPr>
              <a:t>:</a:t>
            </a:r>
            <a:r>
              <a:rPr kumimoji="1" lang="ja-JP" altLang="en-US" sz="1100" b="0" i="0" u="none" strike="noStrike" kern="1200" cap="none" spc="0" normalizeH="0" baseline="0" noProof="0" dirty="0">
                <a:ln>
                  <a:noFill/>
                </a:ln>
                <a:solidFill>
                  <a:srgbClr val="000000"/>
                </a:solidFill>
                <a:effectLst/>
                <a:uLnTx/>
                <a:uFillTx/>
                <a:latin typeface="HGPｺﾞｼｯｸE"/>
                <a:ea typeface="HGPｺﾞｼｯｸE"/>
                <a:cs typeface="+mn-cs"/>
              </a:rPr>
              <a:t>　</a:t>
            </a:r>
            <a:r>
              <a:rPr lang="ja-JP" altLang="en-US" sz="1100" dirty="0">
                <a:solidFill>
                  <a:prstClr val="black"/>
                </a:solidFill>
                <a:latin typeface="+mn-ea"/>
                <a:ea typeface="+mn-ea"/>
              </a:rPr>
              <a:t>県が融資したお金の返済や宝くじの運営による諸収入、特別会計や基金からの繰入金、使用料・手数料など</a:t>
            </a:r>
            <a:endParaRPr lang="en-US" altLang="ja-JP" sz="1100" dirty="0">
              <a:solidFill>
                <a:prstClr val="black"/>
              </a:solidFill>
              <a:latin typeface="+mn-ea"/>
              <a:ea typeface="+mn-ea"/>
            </a:endParaRPr>
          </a:p>
        </p:txBody>
      </p:sp>
      <p:sp>
        <p:nvSpPr>
          <p:cNvPr id="43" name="テキスト ボックス 3">
            <a:extLst>
              <a:ext uri="{FF2B5EF4-FFF2-40B4-BE49-F238E27FC236}">
                <a16:creationId xmlns:a16="http://schemas.microsoft.com/office/drawing/2014/main" id="{F3167E50-B4A6-4DB1-8493-63049E3DADEC}"/>
              </a:ext>
            </a:extLst>
          </p:cNvPr>
          <p:cNvSpPr txBox="1"/>
          <p:nvPr/>
        </p:nvSpPr>
        <p:spPr>
          <a:xfrm>
            <a:off x="5370265" y="3122350"/>
            <a:ext cx="1179085" cy="45653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latin typeface="+mn-ea"/>
              </a:rPr>
              <a:t>県税</a:t>
            </a:r>
            <a:endParaRPr kumimoji="1" lang="en-US" altLang="ja-JP" sz="1100" dirty="0">
              <a:latin typeface="+mn-ea"/>
            </a:endParaRPr>
          </a:p>
          <a:p>
            <a:pPr>
              <a:lnSpc>
                <a:spcPts val="200"/>
              </a:lnSpc>
            </a:pPr>
            <a:endPar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endParaRPr>
          </a:p>
          <a:p>
            <a:r>
              <a:rPr lang="ja-JP" altLang="en-US" sz="1100" dirty="0">
                <a:solidFill>
                  <a:prstClr val="black"/>
                </a:solidFill>
                <a:latin typeface="+mn-ea"/>
              </a:rPr>
              <a:t>その他自主財源</a:t>
            </a:r>
            <a:endParaRPr kumimoji="1" lang="ja-JP" altLang="en-US" sz="1100" dirty="0">
              <a:latin typeface="+mn-ea"/>
            </a:endParaRPr>
          </a:p>
        </p:txBody>
      </p:sp>
      <p:sp>
        <p:nvSpPr>
          <p:cNvPr id="44" name="テキスト ボックス 3">
            <a:extLst>
              <a:ext uri="{FF2B5EF4-FFF2-40B4-BE49-F238E27FC236}">
                <a16:creationId xmlns:a16="http://schemas.microsoft.com/office/drawing/2014/main" id="{06704639-9F87-48DF-B507-0303AEC45F3B}"/>
              </a:ext>
            </a:extLst>
          </p:cNvPr>
          <p:cNvSpPr txBox="1"/>
          <p:nvPr/>
        </p:nvSpPr>
        <p:spPr>
          <a:xfrm>
            <a:off x="5404795" y="4491835"/>
            <a:ext cx="1179085" cy="18620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HGｺﾞｼｯｸE" panose="020B0909000000000000" pitchFamily="49" charset="-128"/>
                <a:ea typeface="HGｺﾞｼｯｸE" panose="020B0909000000000000" pitchFamily="49" charset="-128"/>
              </a:rPr>
              <a:t>地方交付税</a:t>
            </a:r>
            <a:endParaRPr kumimoji="1" lang="en-US" altLang="ja-JP" sz="1100" dirty="0">
              <a:solidFill>
                <a:srgbClr val="000000"/>
              </a:solidFill>
              <a:latin typeface="HGｺﾞｼｯｸE" panose="020B0909000000000000" pitchFamily="49" charset="-128"/>
              <a:ea typeface="HGｺﾞｼｯｸE" panose="020B0909000000000000" pitchFamily="49" charset="-128"/>
            </a:endParaRPr>
          </a:p>
          <a:p>
            <a:endParaRPr kumimoji="1" lang="en-US" altLang="ja-JP" sz="1100" dirty="0">
              <a:solidFill>
                <a:srgbClr val="000000"/>
              </a:solidFill>
              <a:latin typeface="HGｺﾞｼｯｸE" panose="020B0909000000000000" pitchFamily="49" charset="-128"/>
              <a:ea typeface="HGｺﾞｼｯｸE" panose="020B0909000000000000" pitchFamily="49" charset="-128"/>
            </a:endParaRPr>
          </a:p>
          <a:p>
            <a:endParaRPr kumimoji="1" lang="en-US" altLang="ja-JP" dirty="0">
              <a:solidFill>
                <a:srgbClr val="000000"/>
              </a:solidFill>
              <a:latin typeface="HGｺﾞｼｯｸE" panose="020B0909000000000000" pitchFamily="49" charset="-128"/>
              <a:ea typeface="HGｺﾞｼｯｸE" panose="020B0909000000000000" pitchFamily="49" charset="-128"/>
            </a:endParaRPr>
          </a:p>
          <a:p>
            <a:endParaRPr kumimoji="1" lang="en-US" altLang="ja-JP" sz="1100" dirty="0">
              <a:solidFill>
                <a:srgbClr val="000000"/>
              </a:solidFill>
              <a:latin typeface="HGｺﾞｼｯｸE" panose="020B0909000000000000" pitchFamily="49" charset="-128"/>
              <a:ea typeface="HGｺﾞｼｯｸE" panose="020B0909000000000000" pitchFamily="49" charset="-128"/>
            </a:endParaRPr>
          </a:p>
          <a:p>
            <a:pPr>
              <a:lnSpc>
                <a:spcPts val="200"/>
              </a:lnSpc>
            </a:pPr>
            <a:endPar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endParaRPr>
          </a:p>
          <a:p>
            <a:r>
              <a:rPr kumimoji="1" lang="ja-JP" altLang="en-US" sz="1100" dirty="0">
                <a:solidFill>
                  <a:srgbClr val="000000"/>
                </a:solidFill>
                <a:latin typeface="HGｺﾞｼｯｸE" panose="020B0909000000000000" pitchFamily="49" charset="-128"/>
                <a:ea typeface="HGｺﾞｼｯｸE" panose="020B0909000000000000" pitchFamily="49" charset="-128"/>
              </a:rPr>
              <a:t>国庫支出金</a:t>
            </a:r>
            <a:endParaRPr kumimoji="1" lang="en-US" altLang="ja-JP" sz="1100" dirty="0">
              <a:solidFill>
                <a:srgbClr val="000000"/>
              </a:solidFill>
              <a:latin typeface="HGｺﾞｼｯｸE" panose="020B0909000000000000" pitchFamily="49" charset="-128"/>
              <a:ea typeface="HGｺﾞｼｯｸE" panose="020B0909000000000000" pitchFamily="49" charset="-128"/>
            </a:endParaRPr>
          </a:p>
          <a:p>
            <a:endParaRPr kumimoji="1" lang="en-US" altLang="ja-JP" dirty="0">
              <a:solidFill>
                <a:srgbClr val="000000"/>
              </a:solidFill>
              <a:latin typeface="HGｺﾞｼｯｸE" panose="020B0909000000000000" pitchFamily="49" charset="-128"/>
              <a:ea typeface="HGｺﾞｼｯｸE" panose="020B0909000000000000" pitchFamily="49" charset="-128"/>
            </a:endParaRPr>
          </a:p>
          <a:p>
            <a:endParaRPr kumimoji="1" lang="en-US" altLang="ja-JP" sz="1100" dirty="0">
              <a:solidFill>
                <a:srgbClr val="000000"/>
              </a:solidFill>
              <a:latin typeface="HGｺﾞｼｯｸE" panose="020B0909000000000000" pitchFamily="49" charset="-128"/>
              <a:ea typeface="HGｺﾞｼｯｸE" panose="020B0909000000000000" pitchFamily="49" charset="-128"/>
            </a:endParaRPr>
          </a:p>
          <a:p>
            <a:pPr>
              <a:lnSpc>
                <a:spcPts val="200"/>
              </a:lnSpc>
            </a:pPr>
            <a:endParaRPr kumimoji="1" lang="en-US" altLang="ja-JP" dirty="0">
              <a:solidFill>
                <a:srgbClr val="000000"/>
              </a:solidFill>
              <a:latin typeface="HGｺﾞｼｯｸE" panose="020B0909000000000000" pitchFamily="49" charset="-128"/>
              <a:ea typeface="HGｺﾞｼｯｸE" panose="020B0909000000000000" pitchFamily="49" charset="-128"/>
            </a:endParaRPr>
          </a:p>
          <a:p>
            <a:r>
              <a:rPr kumimoji="1" lang="ja-JP" altLang="en-US" sz="1100" dirty="0">
                <a:latin typeface="+mn-ea"/>
              </a:rPr>
              <a:t>県債</a:t>
            </a:r>
            <a:endParaRPr kumimoji="1" lang="en-US" altLang="ja-JP" sz="1100" dirty="0">
              <a:latin typeface="+mn-ea"/>
            </a:endParaRPr>
          </a:p>
          <a:p>
            <a:endParaRPr kumimoji="1" lang="en-US" altLang="ja-JP" sz="1100" dirty="0">
              <a:latin typeface="+mn-ea"/>
            </a:endParaRPr>
          </a:p>
          <a:p>
            <a:pPr>
              <a:lnSpc>
                <a:spcPts val="200"/>
              </a:lnSpc>
            </a:pPr>
            <a:endParaRPr kumimoji="1" lang="en-US" altLang="ja-JP" dirty="0">
              <a:latin typeface="+mn-ea"/>
            </a:endParaRPr>
          </a:p>
          <a:p>
            <a:r>
              <a:rPr kumimoji="1" lang="ja-JP" altLang="en-US" sz="1100" dirty="0">
                <a:latin typeface="+mn-ea"/>
              </a:rPr>
              <a:t>地方譲与税等</a:t>
            </a:r>
          </a:p>
        </p:txBody>
      </p:sp>
      <p:sp>
        <p:nvSpPr>
          <p:cNvPr id="45" name="テキスト ボックス 44">
            <a:extLst>
              <a:ext uri="{FF2B5EF4-FFF2-40B4-BE49-F238E27FC236}">
                <a16:creationId xmlns:a16="http://schemas.microsoft.com/office/drawing/2014/main" id="{5A0A3D44-F28F-4BE4-91E4-1596006112E0}"/>
              </a:ext>
            </a:extLst>
          </p:cNvPr>
          <p:cNvSpPr txBox="1"/>
          <p:nvPr/>
        </p:nvSpPr>
        <p:spPr>
          <a:xfrm>
            <a:off x="6404362" y="4469382"/>
            <a:ext cx="2521694" cy="2564805"/>
          </a:xfrm>
          <a:prstGeom prst="rect">
            <a:avLst/>
          </a:prstGeom>
          <a:noFill/>
        </p:spPr>
        <p:txBody>
          <a:bodyPr wrap="square" rtlCol="0">
            <a:spAutoFit/>
          </a:bodyPr>
          <a:lstStyle/>
          <a:p>
            <a:pPr defTabSz="844083">
              <a:buClr>
                <a:srgbClr val="005BAD"/>
              </a:buClr>
              <a:defRPr/>
            </a:pPr>
            <a:r>
              <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rPr>
              <a:t>:</a:t>
            </a:r>
            <a:r>
              <a:rPr kumimoji="1" lang="ja-JP" altLang="en-US" sz="1100" b="0" i="0" u="none" strike="noStrike" kern="1200" cap="none" spc="0" normalizeH="0" baseline="0" noProof="0" dirty="0">
                <a:ln>
                  <a:noFill/>
                </a:ln>
                <a:solidFill>
                  <a:srgbClr val="000000"/>
                </a:solidFill>
                <a:effectLst/>
                <a:uLnTx/>
                <a:uFillTx/>
                <a:latin typeface="HGPｺﾞｼｯｸE"/>
                <a:ea typeface="HGPｺﾞｼｯｸE"/>
                <a:cs typeface="+mn-cs"/>
              </a:rPr>
              <a:t>　</a:t>
            </a:r>
            <a:r>
              <a:rPr lang="ja-JP" altLang="en-US" sz="1100" dirty="0">
                <a:solidFill>
                  <a:prstClr val="black"/>
                </a:solidFill>
                <a:latin typeface="+mn-ea"/>
              </a:rPr>
              <a:t>住民がどの地域に住んでいても一定</a:t>
            </a:r>
            <a:endParaRPr lang="en-US" altLang="ja-JP" sz="1100" dirty="0">
              <a:solidFill>
                <a:prstClr val="black"/>
              </a:solidFill>
              <a:latin typeface="+mn-ea"/>
            </a:endParaRPr>
          </a:p>
          <a:p>
            <a:pPr defTabSz="844083">
              <a:buClr>
                <a:srgbClr val="005BAD"/>
              </a:buClr>
              <a:defRPr/>
            </a:pPr>
            <a:r>
              <a:rPr lang="ja-JP" altLang="en-US" sz="1100" dirty="0">
                <a:solidFill>
                  <a:prstClr val="black"/>
                </a:solidFill>
                <a:latin typeface="+mn-ea"/>
              </a:rPr>
              <a:t>の水準の公共サービスを受けられる</a:t>
            </a:r>
            <a:endParaRPr lang="en-US" altLang="ja-JP" sz="1100" dirty="0">
              <a:solidFill>
                <a:prstClr val="black"/>
              </a:solidFill>
              <a:latin typeface="+mn-ea"/>
            </a:endParaRPr>
          </a:p>
          <a:p>
            <a:pPr defTabSz="844083">
              <a:buClr>
                <a:srgbClr val="005BAD"/>
              </a:buClr>
              <a:defRPr/>
            </a:pPr>
            <a:r>
              <a:rPr lang="ja-JP" altLang="en-US" sz="1100" dirty="0">
                <a:solidFill>
                  <a:prstClr val="black"/>
                </a:solidFill>
                <a:latin typeface="+mn-ea"/>
              </a:rPr>
              <a:t>ように、国が各地方公共団体の財政力</a:t>
            </a:r>
            <a:endParaRPr lang="en-US" altLang="ja-JP" sz="1100" dirty="0">
              <a:solidFill>
                <a:prstClr val="black"/>
              </a:solidFill>
              <a:latin typeface="+mn-ea"/>
            </a:endParaRPr>
          </a:p>
          <a:p>
            <a:pPr defTabSz="844083">
              <a:buClr>
                <a:srgbClr val="005BAD"/>
              </a:buClr>
              <a:defRPr/>
            </a:pPr>
            <a:r>
              <a:rPr lang="ja-JP" altLang="en-US" sz="1100" dirty="0">
                <a:solidFill>
                  <a:prstClr val="black"/>
                </a:solidFill>
                <a:latin typeface="+mn-ea"/>
              </a:rPr>
              <a:t>を調整するために交付するもの</a:t>
            </a:r>
          </a:p>
          <a:p>
            <a:pPr>
              <a:lnSpc>
                <a:spcPts val="200"/>
              </a:lnSpc>
            </a:pPr>
            <a:endPar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a:lnSpc>
                <a:spcPts val="200"/>
              </a:lnSpc>
            </a:pPr>
            <a:endPar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defTabSz="844083">
              <a:buClr>
                <a:srgbClr val="005BAD"/>
              </a:buClr>
              <a:defRPr/>
            </a:pPr>
            <a:r>
              <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rPr>
              <a:t>:</a:t>
            </a:r>
            <a:r>
              <a:rPr kumimoji="1" lang="ja-JP" altLang="en-US" sz="1100" b="0" i="0" u="none" strike="noStrike" kern="1200" cap="none" spc="0" normalizeH="0" baseline="0" noProof="0" dirty="0">
                <a:ln>
                  <a:noFill/>
                </a:ln>
                <a:solidFill>
                  <a:srgbClr val="000000"/>
                </a:solidFill>
                <a:effectLst/>
                <a:uLnTx/>
                <a:uFillTx/>
                <a:latin typeface="HGPｺﾞｼｯｸE"/>
                <a:ea typeface="HGPｺﾞｼｯｸE"/>
                <a:cs typeface="+mn-cs"/>
              </a:rPr>
              <a:t>　</a:t>
            </a:r>
            <a:r>
              <a:rPr lang="ja-JP" altLang="en-US" sz="1100" dirty="0">
                <a:solidFill>
                  <a:prstClr val="black"/>
                </a:solidFill>
                <a:latin typeface="+mn-ea"/>
                <a:ea typeface="+mn-ea"/>
              </a:rPr>
              <a:t>国と地方公共団体が協力して行う事業の財源にあてるため、国が補助金・負</a:t>
            </a:r>
          </a:p>
          <a:p>
            <a:pPr defTabSz="844083">
              <a:buClr>
                <a:srgbClr val="005BAD"/>
              </a:buClr>
              <a:defRPr/>
            </a:pPr>
            <a:r>
              <a:rPr lang="ja-JP" altLang="en-US" sz="1100" dirty="0">
                <a:solidFill>
                  <a:prstClr val="black"/>
                </a:solidFill>
                <a:latin typeface="+mn-ea"/>
                <a:ea typeface="+mn-ea"/>
              </a:rPr>
              <a:t>担金として支出するもの</a:t>
            </a:r>
            <a:endParaRPr lang="en-US" altLang="ja-JP" sz="1100" dirty="0">
              <a:solidFill>
                <a:prstClr val="black"/>
              </a:solidFill>
              <a:latin typeface="+mn-ea"/>
              <a:ea typeface="+mn-ea"/>
            </a:endParaRPr>
          </a:p>
          <a:p>
            <a:pPr defTabSz="844083">
              <a:lnSpc>
                <a:spcPts val="200"/>
              </a:lnSpc>
              <a:buClr>
                <a:srgbClr val="005BAD"/>
              </a:buClr>
              <a:defRPr/>
            </a:pPr>
            <a:endParaRPr lang="en-US" altLang="ja-JP" sz="1100" dirty="0">
              <a:solidFill>
                <a:prstClr val="black"/>
              </a:solidFill>
              <a:latin typeface="+mn-ea"/>
            </a:endParaRPr>
          </a:p>
          <a:p>
            <a:pPr defTabSz="844083">
              <a:buClr>
                <a:srgbClr val="005BAD"/>
              </a:buClr>
              <a:defRPr/>
            </a:pPr>
            <a:r>
              <a:rPr kumimoji="1" lang="en-US" altLang="ja-JP" sz="1100" b="0" i="0" u="none" strike="noStrike" kern="1200" cap="none" spc="0" normalizeH="0" baseline="0" noProof="0" dirty="0">
                <a:ln>
                  <a:noFill/>
                </a:ln>
                <a:solidFill>
                  <a:srgbClr val="000000"/>
                </a:solidFill>
                <a:effectLst/>
                <a:uLnTx/>
                <a:uFillTx/>
                <a:latin typeface="HGPｺﾞｼｯｸE"/>
                <a:ea typeface="HGPｺﾞｼｯｸE"/>
                <a:cs typeface="+mn-cs"/>
              </a:rPr>
              <a:t>:</a:t>
            </a:r>
            <a:r>
              <a:rPr kumimoji="1" lang="ja-JP" altLang="en-US" sz="1100" b="0" i="0" u="none" strike="noStrike" kern="1200" cap="none" spc="0" normalizeH="0" baseline="0" noProof="0" dirty="0">
                <a:ln>
                  <a:noFill/>
                </a:ln>
                <a:solidFill>
                  <a:srgbClr val="000000"/>
                </a:solidFill>
                <a:effectLst/>
                <a:uLnTx/>
                <a:uFillTx/>
                <a:latin typeface="HGPｺﾞｼｯｸE"/>
                <a:ea typeface="HGPｺﾞｼｯｸE"/>
                <a:cs typeface="+mn-cs"/>
              </a:rPr>
              <a:t>　</a:t>
            </a:r>
            <a:r>
              <a:rPr kumimoji="1" lang="ja-JP" altLang="en-US" sz="1100" b="0" i="0" u="none" strike="noStrike" kern="1200" cap="none" spc="0" normalizeH="0" baseline="0" noProof="0" dirty="0">
                <a:ln>
                  <a:noFill/>
                </a:ln>
                <a:solidFill>
                  <a:srgbClr val="000000"/>
                </a:solidFill>
                <a:effectLst/>
                <a:uLnTx/>
                <a:uFillTx/>
                <a:latin typeface="+mn-ea"/>
              </a:rPr>
              <a:t>県が国や金融機関などから長期にわたって借り入れた借金</a:t>
            </a:r>
            <a:endParaRPr kumimoji="1" lang="en-US" altLang="ja-JP" sz="1100" b="0" i="0" u="none" strike="noStrike" kern="1200" cap="none" spc="0" normalizeH="0" baseline="0" noProof="0" dirty="0">
              <a:ln>
                <a:noFill/>
              </a:ln>
              <a:solidFill>
                <a:srgbClr val="000000"/>
              </a:solidFill>
              <a:effectLst/>
              <a:uLnTx/>
              <a:uFillTx/>
              <a:latin typeface="+mn-ea"/>
            </a:endParaRPr>
          </a:p>
          <a:p>
            <a:pPr defTabSz="844083">
              <a:lnSpc>
                <a:spcPts val="200"/>
              </a:lnSpc>
              <a:buClr>
                <a:srgbClr val="005BAD"/>
              </a:buClr>
              <a:defRPr/>
            </a:pPr>
            <a:endParaRPr kumimoji="1" lang="en-US" altLang="ja-JP" sz="1100" dirty="0">
              <a:solidFill>
                <a:srgbClr val="000000"/>
              </a:solidFill>
              <a:latin typeface="+mn-ea"/>
            </a:endParaRPr>
          </a:p>
          <a:p>
            <a:pPr defTabSz="844083">
              <a:buClr>
                <a:srgbClr val="005BAD"/>
              </a:buClr>
              <a:defRPr/>
            </a:pPr>
            <a:r>
              <a:rPr kumimoji="1" lang="en-US" altLang="ja-JP" sz="1100" dirty="0">
                <a:solidFill>
                  <a:srgbClr val="000000"/>
                </a:solidFill>
                <a:latin typeface="+mn-ea"/>
              </a:rPr>
              <a:t>: </a:t>
            </a:r>
            <a:r>
              <a:rPr kumimoji="1" lang="ja-JP" altLang="en-US" sz="1100" dirty="0">
                <a:solidFill>
                  <a:srgbClr val="000000"/>
                </a:solidFill>
                <a:latin typeface="+mn-ea"/>
              </a:rPr>
              <a:t>一部の税金について国から地方公団体に譲与されるもの</a:t>
            </a:r>
          </a:p>
          <a:p>
            <a:pPr defTabSz="844083">
              <a:buClr>
                <a:srgbClr val="005BAD"/>
              </a:buClr>
              <a:defRPr/>
            </a:pPr>
            <a:endParaRPr kumimoji="1" lang="en-US" altLang="ja-JP" sz="1100" b="0" i="0" u="none" strike="noStrike" kern="1200" cap="none" spc="0" normalizeH="0" baseline="0" noProof="0" dirty="0">
              <a:ln>
                <a:noFill/>
              </a:ln>
              <a:solidFill>
                <a:srgbClr val="000000"/>
              </a:solidFill>
              <a:effectLst/>
              <a:uLnTx/>
              <a:uFillTx/>
              <a:latin typeface="+mn-ea"/>
            </a:endParaRPr>
          </a:p>
          <a:p>
            <a:pPr defTabSz="844083">
              <a:buClr>
                <a:srgbClr val="005BAD"/>
              </a:buClr>
              <a:defRPr/>
            </a:pPr>
            <a:endParaRPr lang="ja-JP" altLang="en-US" sz="1100" dirty="0">
              <a:solidFill>
                <a:prstClr val="black"/>
              </a:solidFill>
              <a:latin typeface="+mn-ea"/>
              <a:ea typeface="+mn-ea"/>
            </a:endParaRPr>
          </a:p>
          <a:p>
            <a:pPr defTabSz="844083">
              <a:buClr>
                <a:srgbClr val="005BAD"/>
              </a:buClr>
              <a:defRPr/>
            </a:pPr>
            <a:endParaRPr lang="en-US" altLang="ja-JP" sz="1100" dirty="0">
              <a:solidFill>
                <a:prstClr val="black"/>
              </a:solidFill>
              <a:latin typeface="+mn-ea"/>
              <a:ea typeface="+mn-ea"/>
            </a:endParaRPr>
          </a:p>
        </p:txBody>
      </p:sp>
    </p:spTree>
    <p:custDataLst>
      <p:tags r:id="rId1"/>
    </p:custDataLst>
    <p:extLst>
      <p:ext uri="{BB962C8B-B14F-4D97-AF65-F5344CB8AC3E}">
        <p14:creationId xmlns:p14="http://schemas.microsoft.com/office/powerpoint/2010/main" val="2213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600"/>
                                        <p:tgtEl>
                                          <p:spTgt spid="26"/>
                                        </p:tgtEl>
                                      </p:cBhvr>
                                    </p:animEffect>
                                    <p:anim calcmode="lin" valueType="num">
                                      <p:cBhvr>
                                        <p:cTn id="12" dur="600" fill="hold"/>
                                        <p:tgtEl>
                                          <p:spTgt spid="26"/>
                                        </p:tgtEl>
                                        <p:attrNameLst>
                                          <p:attrName>ppt_x</p:attrName>
                                        </p:attrNameLst>
                                      </p:cBhvr>
                                      <p:tavLst>
                                        <p:tav tm="0">
                                          <p:val>
                                            <p:strVal val="#ppt_x"/>
                                          </p:val>
                                        </p:tav>
                                        <p:tav tm="100000">
                                          <p:val>
                                            <p:strVal val="#ppt_x"/>
                                          </p:val>
                                        </p:tav>
                                      </p:tavLst>
                                    </p:anim>
                                    <p:anim calcmode="lin" valueType="num">
                                      <p:cBhvr>
                                        <p:cTn id="13" dur="600" fill="hold"/>
                                        <p:tgtEl>
                                          <p:spTgt spid="26"/>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par>
                                <p:cTn id="44" presetID="10" presetClass="entr" presetSubtype="0" fill="hold"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fade">
                                      <p:cBhvr>
                                        <p:cTn id="57" dur="500"/>
                                        <p:tgtEl>
                                          <p:spTgt spid="10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fade">
                                      <p:cBhvr>
                                        <p:cTn id="63" dur="500"/>
                                        <p:tgtEl>
                                          <p:spTgt spid="1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74" grpId="0"/>
      <p:bldP spid="76" grpId="0"/>
      <p:bldP spid="77" grpId="0"/>
      <p:bldP spid="85" grpId="0" animBg="1"/>
      <p:bldP spid="92" grpId="0" animBg="1"/>
      <p:bldP spid="101" grpId="0"/>
      <p:bldP spid="102" grpId="0"/>
      <p:bldP spid="103" grpId="0"/>
      <p:bldP spid="104" grpId="0" animBg="1"/>
      <p:bldP spid="105" grpId="0" animBg="1"/>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129A898-4567-1B26-A345-4CD550004737}"/>
              </a:ext>
            </a:extLst>
          </p:cNvPr>
          <p:cNvGrpSpPr/>
          <p:nvPr/>
        </p:nvGrpSpPr>
        <p:grpSpPr>
          <a:xfrm>
            <a:off x="323851" y="1085670"/>
            <a:ext cx="8519134" cy="827030"/>
            <a:chOff x="323851" y="1085670"/>
            <a:chExt cx="8519134" cy="827030"/>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196892"/>
              <a:ext cx="5420516" cy="615553"/>
            </a:xfrm>
            <a:prstGeom prst="rect">
              <a:avLst/>
            </a:prstGeom>
            <a:noFill/>
          </p:spPr>
          <p:txBody>
            <a:bodyPr wrap="square" rtlCol="0">
              <a:spAutoFit/>
            </a:bodyPr>
            <a:lstStyle/>
            <a:p>
              <a:r>
                <a:rPr kumimoji="1" lang="ja-JP" altLang="en-US" sz="1700" dirty="0">
                  <a:latin typeface="+mn-ea"/>
                  <a:ea typeface="+mn-ea"/>
                </a:rPr>
                <a:t>地方公共団体は、私たちのふだんの暮らしに結びついた公共サービスを行っています。</a:t>
              </a:r>
            </a:p>
          </p:txBody>
        </p:sp>
      </p:gr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山梨県の財政−②歳出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23</a:t>
            </a:fld>
            <a:endParaRPr lang="en-US" altLang="ja-JP" dirty="0"/>
          </a:p>
        </p:txBody>
      </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580014" y="475525"/>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 name="グラフ 60">
            <a:extLst>
              <a:ext uri="{FF2B5EF4-FFF2-40B4-BE49-F238E27FC236}">
                <a16:creationId xmlns:a16="http://schemas.microsoft.com/office/drawing/2014/main" id="{E2B7527F-399A-4228-B3B0-8042929A6968}"/>
              </a:ext>
            </a:extLst>
          </p:cNvPr>
          <p:cNvGraphicFramePr>
            <a:graphicFrameLocks/>
          </p:cNvGraphicFramePr>
          <p:nvPr>
            <p:extLst>
              <p:ext uri="{D42A27DB-BD31-4B8C-83A1-F6EECF244321}">
                <p14:modId xmlns:p14="http://schemas.microsoft.com/office/powerpoint/2010/main" val="792132244"/>
              </p:ext>
            </p:extLst>
          </p:nvPr>
        </p:nvGraphicFramePr>
        <p:xfrm>
          <a:off x="0" y="2764745"/>
          <a:ext cx="5395900" cy="3827749"/>
        </p:xfrm>
        <a:graphic>
          <a:graphicData uri="http://schemas.openxmlformats.org/drawingml/2006/chart">
            <c:chart xmlns:c="http://schemas.openxmlformats.org/drawingml/2006/chart" xmlns:r="http://schemas.openxmlformats.org/officeDocument/2006/relationships" r:id="rId5"/>
          </a:graphicData>
        </a:graphic>
      </p:graphicFrame>
      <p:sp>
        <p:nvSpPr>
          <p:cNvPr id="62" name="Rectangle 8">
            <a:extLst>
              <a:ext uri="{FF2B5EF4-FFF2-40B4-BE49-F238E27FC236}">
                <a16:creationId xmlns:a16="http://schemas.microsoft.com/office/drawing/2014/main" id="{1B35CA8A-FD39-4FE7-964E-181F84CC04F9}"/>
              </a:ext>
            </a:extLst>
          </p:cNvPr>
          <p:cNvSpPr>
            <a:spLocks noChangeArrowheads="1"/>
          </p:cNvSpPr>
          <p:nvPr/>
        </p:nvSpPr>
        <p:spPr bwMode="auto">
          <a:xfrm>
            <a:off x="2983245" y="3429000"/>
            <a:ext cx="828618"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教育費</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1,036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(19.5%)</a:t>
            </a:r>
            <a:endPar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p:txBody>
      </p:sp>
      <p:sp>
        <p:nvSpPr>
          <p:cNvPr id="63" name="Rectangle 8">
            <a:extLst>
              <a:ext uri="{FF2B5EF4-FFF2-40B4-BE49-F238E27FC236}">
                <a16:creationId xmlns:a16="http://schemas.microsoft.com/office/drawing/2014/main" id="{B1574147-741B-481C-A15E-550A7430EB2C}"/>
              </a:ext>
            </a:extLst>
          </p:cNvPr>
          <p:cNvSpPr>
            <a:spLocks noChangeArrowheads="1"/>
          </p:cNvSpPr>
          <p:nvPr/>
        </p:nvSpPr>
        <p:spPr bwMode="auto">
          <a:xfrm>
            <a:off x="3397554" y="4526713"/>
            <a:ext cx="828618"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土木費</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685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(12.9%)</a:t>
            </a:r>
            <a:endPar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p:txBody>
      </p:sp>
      <p:sp>
        <p:nvSpPr>
          <p:cNvPr id="64" name="Rectangle 8">
            <a:extLst>
              <a:ext uri="{FF2B5EF4-FFF2-40B4-BE49-F238E27FC236}">
                <a16:creationId xmlns:a16="http://schemas.microsoft.com/office/drawing/2014/main" id="{EDB641B3-5F29-413E-82DE-8877577C645E}"/>
              </a:ext>
            </a:extLst>
          </p:cNvPr>
          <p:cNvSpPr>
            <a:spLocks noChangeArrowheads="1"/>
          </p:cNvSpPr>
          <p:nvPr/>
        </p:nvSpPr>
        <p:spPr bwMode="auto">
          <a:xfrm>
            <a:off x="2221845" y="5772330"/>
            <a:ext cx="828618" cy="470174"/>
          </a:xfrm>
          <a:prstGeom prst="rect">
            <a:avLst/>
          </a:prstGeom>
          <a:noFill/>
          <a:ln>
            <a:noFill/>
          </a:ln>
        </p:spPr>
        <p:txBody>
          <a:bodyPr wrap="none" lIns="36000" tIns="36000" rIns="36000" bIns="36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dirty="0">
                <a:solidFill>
                  <a:schemeClr val="bg1"/>
                </a:solidFill>
                <a:latin typeface="HGPｺﾞｼｯｸE"/>
                <a:ea typeface="HGPｺﾞｼｯｸE"/>
                <a:cs typeface="メイリオ" panose="020B0604030504040204" pitchFamily="50" charset="-128"/>
              </a:rPr>
              <a:t>商工</a:t>
            </a:r>
            <a:r>
              <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費</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dirty="0">
                <a:solidFill>
                  <a:schemeClr val="bg1"/>
                </a:solidFill>
                <a:latin typeface="HGPｺﾞｼｯｸE"/>
                <a:ea typeface="HGPｺﾞｼｯｸE"/>
                <a:cs typeface="メイリオ" panose="020B0604030504040204" pitchFamily="50" charset="-128"/>
              </a:rPr>
              <a:t>569</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(10.7%)</a:t>
            </a:r>
            <a:endPar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p:txBody>
      </p:sp>
      <p:sp>
        <p:nvSpPr>
          <p:cNvPr id="65" name="Rectangle 8">
            <a:extLst>
              <a:ext uri="{FF2B5EF4-FFF2-40B4-BE49-F238E27FC236}">
                <a16:creationId xmlns:a16="http://schemas.microsoft.com/office/drawing/2014/main" id="{EDB641B3-5F29-413E-82DE-8877577C645E}"/>
              </a:ext>
            </a:extLst>
          </p:cNvPr>
          <p:cNvSpPr>
            <a:spLocks noChangeArrowheads="1"/>
          </p:cNvSpPr>
          <p:nvPr/>
        </p:nvSpPr>
        <p:spPr bwMode="auto">
          <a:xfrm>
            <a:off x="1389375" y="6156159"/>
            <a:ext cx="828618" cy="470174"/>
          </a:xfrm>
          <a:prstGeom prst="rect">
            <a:avLst/>
          </a:prstGeom>
          <a:noFill/>
          <a:ln>
            <a:noFill/>
          </a:ln>
        </p:spPr>
        <p:txBody>
          <a:bodyPr wrap="none" lIns="36000" tIns="36000" rIns="36000" bIns="36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dirty="0">
                <a:solidFill>
                  <a:srgbClr val="000000"/>
                </a:solidFill>
                <a:latin typeface="HGPｺﾞｼｯｸE"/>
                <a:ea typeface="HGPｺﾞｼｯｸE"/>
                <a:cs typeface="メイリオ" panose="020B0604030504040204" pitchFamily="50" charset="-128"/>
              </a:rPr>
              <a:t>警察</a:t>
            </a:r>
            <a:r>
              <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費</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dirty="0">
                <a:solidFill>
                  <a:srgbClr val="000000"/>
                </a:solidFill>
                <a:latin typeface="HGPｺﾞｼｯｸE"/>
                <a:ea typeface="HGPｺﾞｼｯｸE"/>
                <a:cs typeface="メイリオ" panose="020B0604030504040204" pitchFamily="50" charset="-128"/>
              </a:rPr>
              <a:t>244</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r>
              <a:rPr kumimoji="1" lang="en-US" altLang="ja-JP" sz="900" dirty="0">
                <a:solidFill>
                  <a:srgbClr val="000000"/>
                </a:solidFill>
                <a:latin typeface="HGPｺﾞｼｯｸE"/>
                <a:ea typeface="HGPｺﾞｼｯｸE"/>
                <a:cs typeface="メイリオ" panose="020B0604030504040204" pitchFamily="50" charset="-128"/>
              </a:rPr>
              <a:t>4</a:t>
            </a: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.6%)</a:t>
            </a:r>
            <a:endPar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sp>
        <p:nvSpPr>
          <p:cNvPr id="66" name="Rectangle 8">
            <a:extLst>
              <a:ext uri="{FF2B5EF4-FFF2-40B4-BE49-F238E27FC236}">
                <a16:creationId xmlns:a16="http://schemas.microsoft.com/office/drawing/2014/main" id="{EDB641B3-5F29-413E-82DE-8877577C645E}"/>
              </a:ext>
            </a:extLst>
          </p:cNvPr>
          <p:cNvSpPr>
            <a:spLocks noChangeArrowheads="1"/>
          </p:cNvSpPr>
          <p:nvPr/>
        </p:nvSpPr>
        <p:spPr bwMode="auto">
          <a:xfrm>
            <a:off x="912737" y="5940419"/>
            <a:ext cx="828618" cy="470174"/>
          </a:xfrm>
          <a:prstGeom prst="rect">
            <a:avLst/>
          </a:prstGeom>
          <a:noFill/>
          <a:ln>
            <a:noFill/>
          </a:ln>
        </p:spPr>
        <p:txBody>
          <a:bodyPr wrap="none" lIns="36000" tIns="36000" rIns="36000" bIns="36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dirty="0">
                <a:solidFill>
                  <a:srgbClr val="000000"/>
                </a:solidFill>
                <a:latin typeface="HGPｺﾞｼｯｸE"/>
                <a:ea typeface="HGPｺﾞｼｯｸE"/>
                <a:cs typeface="メイリオ" panose="020B0604030504040204" pitchFamily="50" charset="-128"/>
              </a:rPr>
              <a:t>農林水産業</a:t>
            </a:r>
            <a:r>
              <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費</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dirty="0">
                <a:solidFill>
                  <a:srgbClr val="000000"/>
                </a:solidFill>
                <a:latin typeface="HGPｺﾞｼｯｸE"/>
                <a:ea typeface="HGPｺﾞｼｯｸE"/>
                <a:cs typeface="メイリオ" panose="020B0604030504040204" pitchFamily="50" charset="-128"/>
              </a:rPr>
              <a:t>228</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r>
              <a:rPr kumimoji="1" lang="en-US" altLang="ja-JP" sz="900" dirty="0">
                <a:solidFill>
                  <a:srgbClr val="000000"/>
                </a:solidFill>
                <a:latin typeface="HGPｺﾞｼｯｸE"/>
                <a:ea typeface="HGPｺﾞｼｯｸE"/>
                <a:cs typeface="メイリオ" panose="020B0604030504040204" pitchFamily="50" charset="-128"/>
              </a:rPr>
              <a:t>4.3</a:t>
            </a: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endPar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sp>
        <p:nvSpPr>
          <p:cNvPr id="67" name="Rectangle 8">
            <a:extLst>
              <a:ext uri="{FF2B5EF4-FFF2-40B4-BE49-F238E27FC236}">
                <a16:creationId xmlns:a16="http://schemas.microsoft.com/office/drawing/2014/main" id="{EDB641B3-5F29-413E-82DE-8877577C645E}"/>
              </a:ext>
            </a:extLst>
          </p:cNvPr>
          <p:cNvSpPr>
            <a:spLocks noChangeArrowheads="1"/>
          </p:cNvSpPr>
          <p:nvPr/>
        </p:nvSpPr>
        <p:spPr bwMode="auto">
          <a:xfrm>
            <a:off x="193056" y="5638815"/>
            <a:ext cx="828618" cy="470174"/>
          </a:xfrm>
          <a:prstGeom prst="rect">
            <a:avLst/>
          </a:prstGeom>
          <a:noFill/>
          <a:ln>
            <a:noFill/>
          </a:ln>
        </p:spPr>
        <p:txBody>
          <a:bodyPr wrap="none" lIns="36000" tIns="36000" rIns="36000" bIns="36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衛生費</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dirty="0">
                <a:solidFill>
                  <a:srgbClr val="000000"/>
                </a:solidFill>
                <a:latin typeface="HGPｺﾞｼｯｸE"/>
                <a:ea typeface="HGPｺﾞｼｯｸE"/>
                <a:cs typeface="メイリオ" panose="020B0604030504040204" pitchFamily="50" charset="-128"/>
              </a:rPr>
              <a:t>191</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a:t>
            </a:r>
            <a:r>
              <a:rPr kumimoji="1" lang="en-US" altLang="ja-JP" sz="900" dirty="0">
                <a:solidFill>
                  <a:srgbClr val="000000"/>
                </a:solidFill>
                <a:latin typeface="HGPｺﾞｼｯｸE"/>
                <a:ea typeface="HGPｺﾞｼｯｸE"/>
                <a:cs typeface="メイリオ" panose="020B0604030504040204" pitchFamily="50" charset="-128"/>
              </a:rPr>
              <a:t>3</a:t>
            </a: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.6%)</a:t>
            </a:r>
            <a:endPar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sp>
        <p:nvSpPr>
          <p:cNvPr id="68" name="Rectangle 8">
            <a:extLst>
              <a:ext uri="{FF2B5EF4-FFF2-40B4-BE49-F238E27FC236}">
                <a16:creationId xmlns:a16="http://schemas.microsoft.com/office/drawing/2014/main" id="{EDB641B3-5F29-413E-82DE-8877577C645E}"/>
              </a:ext>
            </a:extLst>
          </p:cNvPr>
          <p:cNvSpPr>
            <a:spLocks noChangeArrowheads="1"/>
          </p:cNvSpPr>
          <p:nvPr/>
        </p:nvSpPr>
        <p:spPr bwMode="auto">
          <a:xfrm>
            <a:off x="60297" y="5018236"/>
            <a:ext cx="828618" cy="470174"/>
          </a:xfrm>
          <a:prstGeom prst="rect">
            <a:avLst/>
          </a:prstGeom>
          <a:noFill/>
          <a:ln>
            <a:noFill/>
          </a:ln>
        </p:spPr>
        <p:txBody>
          <a:bodyPr wrap="none" lIns="36000" tIns="36000" rIns="36000" bIns="36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dirty="0">
                <a:solidFill>
                  <a:srgbClr val="000000"/>
                </a:solidFill>
                <a:latin typeface="HGPｺﾞｼｯｸE"/>
                <a:ea typeface="HGPｺﾞｼｯｸE"/>
                <a:cs typeface="メイリオ" panose="020B0604030504040204" pitchFamily="50" charset="-128"/>
              </a:rPr>
              <a:t>労働</a:t>
            </a:r>
            <a:r>
              <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費</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dirty="0">
                <a:solidFill>
                  <a:srgbClr val="000000"/>
                </a:solidFill>
                <a:latin typeface="HGPｺﾞｼｯｸE"/>
                <a:ea typeface="HGPｺﾞｼｯｸE"/>
                <a:cs typeface="メイリオ" panose="020B0604030504040204" pitchFamily="50" charset="-128"/>
              </a:rPr>
              <a:t>19</a:t>
            </a:r>
            <a:endPar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(0.4%)</a:t>
            </a:r>
            <a:endParaRPr kumimoji="1" lang="ja-JP" altLang="en-US" sz="9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endParaRPr>
          </a:p>
        </p:txBody>
      </p:sp>
      <p:sp>
        <p:nvSpPr>
          <p:cNvPr id="69" name="Rectangle 8">
            <a:extLst>
              <a:ext uri="{FF2B5EF4-FFF2-40B4-BE49-F238E27FC236}">
                <a16:creationId xmlns:a16="http://schemas.microsoft.com/office/drawing/2014/main" id="{EDB641B3-5F29-413E-82DE-8877577C645E}"/>
              </a:ext>
            </a:extLst>
          </p:cNvPr>
          <p:cNvSpPr>
            <a:spLocks noChangeArrowheads="1"/>
          </p:cNvSpPr>
          <p:nvPr/>
        </p:nvSpPr>
        <p:spPr bwMode="auto">
          <a:xfrm>
            <a:off x="1093045" y="4194833"/>
            <a:ext cx="828618" cy="470174"/>
          </a:xfrm>
          <a:prstGeom prst="rect">
            <a:avLst/>
          </a:prstGeom>
          <a:noFill/>
          <a:ln>
            <a:noFill/>
          </a:ln>
        </p:spPr>
        <p:txBody>
          <a:bodyPr wrap="none" lIns="36000" tIns="36000" rIns="36000" bIns="36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dirty="0">
                <a:solidFill>
                  <a:schemeClr val="bg1"/>
                </a:solidFill>
                <a:latin typeface="HGPｺﾞｼｯｸE"/>
                <a:ea typeface="HGPｺﾞｼｯｸE"/>
                <a:cs typeface="メイリオ" panose="020B0604030504040204" pitchFamily="50" charset="-128"/>
              </a:rPr>
              <a:t>その他</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dirty="0">
                <a:solidFill>
                  <a:schemeClr val="bg1"/>
                </a:solidFill>
                <a:latin typeface="HGPｺﾞｼｯｸE"/>
                <a:ea typeface="HGPｺﾞｼｯｸE"/>
                <a:cs typeface="メイリオ" panose="020B0604030504040204" pitchFamily="50" charset="-128"/>
              </a:rPr>
              <a:t>969</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a:t>
            </a:r>
            <a:r>
              <a:rPr kumimoji="1" lang="en-US" altLang="ja-JP" sz="900" dirty="0">
                <a:solidFill>
                  <a:schemeClr val="bg1"/>
                </a:solidFill>
                <a:latin typeface="HGPｺﾞｼｯｸE"/>
                <a:ea typeface="HGPｺﾞｼｯｸE"/>
                <a:cs typeface="メイリオ" panose="020B0604030504040204" pitchFamily="50" charset="-128"/>
              </a:rPr>
              <a:t>18.2</a:t>
            </a: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a:t>
            </a:r>
            <a:endPar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p:txBody>
      </p:sp>
      <p:sp>
        <p:nvSpPr>
          <p:cNvPr id="70" name="Rectangle 8">
            <a:extLst>
              <a:ext uri="{FF2B5EF4-FFF2-40B4-BE49-F238E27FC236}">
                <a16:creationId xmlns:a16="http://schemas.microsoft.com/office/drawing/2014/main" id="{EDB641B3-5F29-413E-82DE-8877577C645E}"/>
              </a:ext>
            </a:extLst>
          </p:cNvPr>
          <p:cNvSpPr>
            <a:spLocks noChangeArrowheads="1"/>
          </p:cNvSpPr>
          <p:nvPr/>
        </p:nvSpPr>
        <p:spPr bwMode="auto">
          <a:xfrm>
            <a:off x="1749771" y="3270252"/>
            <a:ext cx="828618" cy="470174"/>
          </a:xfrm>
          <a:prstGeom prst="rect">
            <a:avLst/>
          </a:prstGeom>
          <a:noFill/>
          <a:ln>
            <a:noFill/>
          </a:ln>
        </p:spPr>
        <p:txBody>
          <a:bodyPr wrap="none" lIns="36000" tIns="36000" rIns="36000" bIns="36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dirty="0">
                <a:solidFill>
                  <a:schemeClr val="bg1"/>
                </a:solidFill>
                <a:latin typeface="HGPｺﾞｼｯｸE"/>
                <a:ea typeface="HGPｺﾞｼｯｸE"/>
                <a:cs typeface="メイリオ" panose="020B0604030504040204" pitchFamily="50" charset="-128"/>
              </a:rPr>
              <a:t>公債</a:t>
            </a:r>
            <a:r>
              <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費</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dirty="0">
                <a:solidFill>
                  <a:schemeClr val="bg1"/>
                </a:solidFill>
                <a:latin typeface="HGPｺﾞｼｯｸE"/>
                <a:ea typeface="HGPｺﾞｼｯｸE"/>
                <a:cs typeface="メイリオ" panose="020B0604030504040204" pitchFamily="50" charset="-128"/>
              </a:rPr>
              <a:t>701</a:t>
            </a:r>
            <a:endPar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a:t>
            </a:r>
            <a:r>
              <a:rPr kumimoji="1" lang="en-US" altLang="ja-JP" sz="900" dirty="0">
                <a:solidFill>
                  <a:schemeClr val="bg1"/>
                </a:solidFill>
                <a:latin typeface="HGPｺﾞｼｯｸE"/>
                <a:ea typeface="HGPｺﾞｼｯｸE"/>
                <a:cs typeface="メイリオ" panose="020B0604030504040204" pitchFamily="50" charset="-128"/>
              </a:rPr>
              <a:t>13.2</a:t>
            </a:r>
            <a:r>
              <a:rPr kumimoji="1" lang="en-US" altLang="ja-JP"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rPr>
              <a:t>%)</a:t>
            </a:r>
            <a:endParaRPr kumimoji="1" lang="ja-JP" altLang="en-US" sz="900" b="0" i="0" u="none" strike="noStrike" kern="1200" cap="none" spc="0" normalizeH="0" baseline="0" noProof="0" dirty="0">
              <a:ln>
                <a:noFill/>
              </a:ln>
              <a:solidFill>
                <a:schemeClr val="bg1"/>
              </a:solidFill>
              <a:effectLst/>
              <a:uLnTx/>
              <a:uFillTx/>
              <a:latin typeface="HGPｺﾞｼｯｸE"/>
              <a:ea typeface="HGPｺﾞｼｯｸE"/>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7F02B5C7-5F44-45E6-85B7-514C3A7138A9}"/>
              </a:ext>
            </a:extLst>
          </p:cNvPr>
          <p:cNvSpPr txBox="1"/>
          <p:nvPr/>
        </p:nvSpPr>
        <p:spPr>
          <a:xfrm>
            <a:off x="5571260" y="2376653"/>
            <a:ext cx="3359459" cy="4512800"/>
          </a:xfrm>
          <a:prstGeom prst="rect">
            <a:avLst/>
          </a:prstGeom>
          <a:noFill/>
        </p:spPr>
        <p:txBody>
          <a:bodyPr wrap="square" lIns="72000" tIns="36000" rIns="72000" bIns="36000" rtlCol="0">
            <a:noAutofit/>
          </a:bodyPr>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歳出の主なものは、以下のとおりです。</a:t>
            </a:r>
            <a:endParaRPr kumimoji="1" lang="en-US" altLang="ja-JP" sz="1400" dirty="0">
              <a:solidFill>
                <a:srgbClr val="000000"/>
              </a:solidFill>
              <a:latin typeface="HGPｺﾞｼｯｸE"/>
              <a:ea typeface="HGPｺﾞｼｯｸE"/>
            </a:endParaRPr>
          </a:p>
          <a:p>
            <a:pPr marL="0" marR="0" lvl="0" indent="0" algn="l" defTabSz="914400" rtl="0" eaLnBrk="0" fontAlgn="base" latinLnBrk="0" hangingPunct="0">
              <a:lnSpc>
                <a:spcPts val="2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89200"/>
                </a:solidFill>
                <a:effectLst/>
                <a:uLnTx/>
                <a:uFillTx/>
                <a:latin typeface="HGPｺﾞｼｯｸE"/>
                <a:ea typeface="HGPｺﾞｼｯｸE"/>
                <a:cs typeface="+mn-cs"/>
              </a:rPr>
              <a:t>１．教育費</a:t>
            </a:r>
            <a:endParaRPr kumimoji="1" lang="en-US" altLang="ja-JP" sz="1400" b="0" i="0" u="none" strike="noStrike" kern="1200" cap="none" spc="0" normalizeH="0" baseline="0" noProof="0" dirty="0">
              <a:ln>
                <a:noFill/>
              </a:ln>
              <a:solidFill>
                <a:srgbClr val="F89200"/>
              </a:solidFill>
              <a:effectLst/>
              <a:uLnTx/>
              <a:uFillTx/>
              <a:latin typeface="HGPｺﾞｼｯｸE"/>
              <a:ea typeface="HGPｺﾞｼｯｸE"/>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幼稚園や小・中学校</a:t>
            </a:r>
            <a:r>
              <a:rPr kumimoji="1" lang="ja-JP" altLang="en-US" sz="1400" dirty="0">
                <a:solidFill>
                  <a:srgbClr val="000000"/>
                </a:solidFill>
                <a:latin typeface="HGPｺﾞｼｯｸE"/>
                <a:ea typeface="HGPｺﾞｼｯｸE"/>
              </a:rPr>
              <a:t>、県立高校、</a:t>
            </a:r>
            <a:r>
              <a:rPr kumimoji="1"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公民館、体育館の運営の費用など、教育全般に使うお金</a:t>
            </a:r>
            <a:endPar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3B9358"/>
                </a:solidFill>
                <a:effectLst/>
                <a:uLnTx/>
                <a:uFillTx/>
                <a:latin typeface="HGPｺﾞｼｯｸE"/>
                <a:ea typeface="HGPｺﾞｼｯｸE"/>
                <a:cs typeface="+mn-cs"/>
              </a:rPr>
              <a:t>２．</a:t>
            </a:r>
            <a:r>
              <a:rPr kumimoji="1" lang="ja-JP" altLang="en-US" sz="1400" dirty="0">
                <a:solidFill>
                  <a:srgbClr val="3B9358"/>
                </a:solidFill>
                <a:latin typeface="HGPｺﾞｼｯｸE"/>
                <a:ea typeface="HGPｺﾞｼｯｸE"/>
              </a:rPr>
              <a:t>土木費</a:t>
            </a:r>
            <a:endParaRPr kumimoji="1" lang="en-US" altLang="ja-JP" sz="1400" b="0" i="0" u="none" strike="noStrike" kern="1200" cap="none" spc="0" normalizeH="0" baseline="0" noProof="0" dirty="0">
              <a:ln>
                <a:noFill/>
              </a:ln>
              <a:solidFill>
                <a:srgbClr val="3B9358"/>
              </a:solidFill>
              <a:effectLst/>
              <a:uLnTx/>
              <a:uFillTx/>
              <a:latin typeface="HGPｺﾞｼｯｸE"/>
              <a:ea typeface="HGPｺﾞｼｯｸE"/>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dirty="0">
                <a:solidFill>
                  <a:srgbClr val="000000"/>
                </a:solidFill>
                <a:latin typeface="HGPｺﾞｼｯｸE"/>
                <a:ea typeface="HGPｺﾞｼｯｸE"/>
              </a:rPr>
              <a:t>道路や橋、公営住宅、公園など公共施設の整備のために使うお金</a:t>
            </a:r>
            <a:endParaRPr kumimoji="1" lang="en-US" altLang="ja-JP" sz="1400" dirty="0">
              <a:solidFill>
                <a:srgbClr val="000000"/>
              </a:solidFill>
              <a:latin typeface="HGPｺﾞｼｯｸE"/>
              <a:ea typeface="HGPｺﾞｼｯｸE"/>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　</a:t>
            </a:r>
            <a:endPar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AAC"/>
                </a:solidFill>
                <a:effectLst/>
                <a:uLnTx/>
                <a:uFillTx/>
                <a:latin typeface="HGPｺﾞｼｯｸE"/>
                <a:ea typeface="HGPｺﾞｼｯｸE"/>
                <a:cs typeface="+mn-cs"/>
              </a:rPr>
              <a:t>３．</a:t>
            </a:r>
            <a:r>
              <a:rPr kumimoji="1" lang="ja-JP" altLang="en-US" sz="1400" dirty="0">
                <a:solidFill>
                  <a:srgbClr val="005AAC"/>
                </a:solidFill>
                <a:latin typeface="HGPｺﾞｼｯｸE"/>
                <a:ea typeface="HGPｺﾞｼｯｸE"/>
              </a:rPr>
              <a:t>民生</a:t>
            </a:r>
            <a:r>
              <a:rPr kumimoji="1" lang="ja-JP" altLang="en-US" sz="1400" b="0" i="0" u="none" strike="noStrike" kern="1200" cap="none" spc="0" normalizeH="0" baseline="0" noProof="0" dirty="0">
                <a:ln>
                  <a:noFill/>
                </a:ln>
                <a:solidFill>
                  <a:srgbClr val="005AAC"/>
                </a:solidFill>
                <a:effectLst/>
                <a:uLnTx/>
                <a:uFillTx/>
                <a:latin typeface="HGPｺﾞｼｯｸE"/>
                <a:ea typeface="HGPｺﾞｼｯｸE"/>
                <a:cs typeface="+mn-cs"/>
              </a:rPr>
              <a:t>費</a:t>
            </a:r>
            <a:endParaRPr kumimoji="1" lang="en-US" altLang="ja-JP" sz="1400" b="0" i="0" u="none" strike="noStrike" kern="1200" cap="none" spc="0" normalizeH="0" baseline="0" noProof="0" dirty="0">
              <a:ln>
                <a:noFill/>
              </a:ln>
              <a:solidFill>
                <a:srgbClr val="005AAC"/>
              </a:solidFill>
              <a:effectLst/>
              <a:uLnTx/>
              <a:uFillTx/>
              <a:latin typeface="HGPｺﾞｼｯｸE"/>
              <a:ea typeface="HGPｺﾞｼｯｸE"/>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dirty="0">
                <a:solidFill>
                  <a:srgbClr val="000000"/>
                </a:solidFill>
                <a:latin typeface="HGPｺﾞｼｯｸE"/>
                <a:ea typeface="HGPｺﾞｼｯｸE"/>
              </a:rPr>
              <a:t>児童、高齢者及び障害者のための福祉施設の整備・運営などに使うお金</a:t>
            </a:r>
            <a:endPar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endParaRPr kumimoji="1" lang="en-US" altLang="ja-JP" sz="1400" dirty="0">
              <a:solidFill>
                <a:srgbClr val="000000"/>
              </a:solidFill>
              <a:latin typeface="HGPｺﾞｼｯｸE"/>
              <a:ea typeface="HGPｺﾞｼｯｸE"/>
            </a:endParaRPr>
          </a:p>
        </p:txBody>
      </p:sp>
      <p:sp>
        <p:nvSpPr>
          <p:cNvPr id="72" name="正方形/長方形 71">
            <a:extLst>
              <a:ext uri="{FF2B5EF4-FFF2-40B4-BE49-F238E27FC236}">
                <a16:creationId xmlns:a16="http://schemas.microsoft.com/office/drawing/2014/main" id="{74EE8D0E-6D88-40F0-9861-E8594F6F803F}"/>
              </a:ext>
            </a:extLst>
          </p:cNvPr>
          <p:cNvSpPr/>
          <p:nvPr/>
        </p:nvSpPr>
        <p:spPr bwMode="auto">
          <a:xfrm>
            <a:off x="5623867" y="1975854"/>
            <a:ext cx="3254243"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HGPｺﾞｼｯｸE"/>
                <a:ea typeface="HGPｺﾞｼｯｸE"/>
                <a:cs typeface="+mn-cs"/>
              </a:rPr>
              <a:t>グラフから見えてくる</a:t>
            </a:r>
          </a:p>
        </p:txBody>
      </p:sp>
      <p:sp>
        <p:nvSpPr>
          <p:cNvPr id="73" name="Rectangle 8">
            <a:extLst>
              <a:ext uri="{FF2B5EF4-FFF2-40B4-BE49-F238E27FC236}">
                <a16:creationId xmlns:a16="http://schemas.microsoft.com/office/drawing/2014/main" id="{4A889D5A-C231-430C-B212-0D2D7C2ED615}"/>
              </a:ext>
            </a:extLst>
          </p:cNvPr>
          <p:cNvSpPr>
            <a:spLocks noChangeArrowheads="1"/>
          </p:cNvSpPr>
          <p:nvPr/>
        </p:nvSpPr>
        <p:spPr bwMode="auto">
          <a:xfrm>
            <a:off x="1431568" y="1979760"/>
            <a:ext cx="4081958"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0">
              <a:lnSpc>
                <a:spcPct val="120000"/>
              </a:lnSpc>
              <a:spcBef>
                <a:spcPct val="0"/>
              </a:spcBef>
              <a:buNone/>
            </a:pPr>
            <a:r>
              <a:rPr kumimoji="0" lang="ja-JP" altLang="en-US" sz="1400" dirty="0">
                <a:solidFill>
                  <a:srgbClr val="000000"/>
                </a:solidFill>
                <a:latin typeface="HGPｺﾞｼｯｸE"/>
                <a:ea typeface="HGPｺﾞｼｯｸE"/>
                <a:cs typeface="メイリオ" panose="020B0604030504040204" pitchFamily="50" charset="-128"/>
              </a:rPr>
              <a:t>山梨県の歳出の内訳（令和８年度一般会計当初予算）</a:t>
            </a:r>
          </a:p>
        </p:txBody>
      </p:sp>
      <p:sp>
        <p:nvSpPr>
          <p:cNvPr id="74" name="正方形/長方形 73">
            <a:extLst>
              <a:ext uri="{FF2B5EF4-FFF2-40B4-BE49-F238E27FC236}">
                <a16:creationId xmlns:a16="http://schemas.microsoft.com/office/drawing/2014/main" id="{F4C94EB9-D670-42AF-B1DF-D09EEDE828A7}"/>
              </a:ext>
            </a:extLst>
          </p:cNvPr>
          <p:cNvSpPr/>
          <p:nvPr/>
        </p:nvSpPr>
        <p:spPr bwMode="auto">
          <a:xfrm>
            <a:off x="346786" y="1979760"/>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HGPｺﾞｼｯｸE"/>
                <a:ea typeface="HGPｺﾞｼｯｸE"/>
                <a:cs typeface="+mn-cs"/>
              </a:rPr>
              <a:t>歳　出</a:t>
            </a:r>
            <a:endParaRPr kumimoji="1" lang="ja-JP" altLang="en-US" sz="1400" b="0" i="0" u="none" strike="noStrike" kern="1200" cap="none" spc="0" normalizeH="0" baseline="0" noProof="0" dirty="0">
              <a:ln>
                <a:noFill/>
              </a:ln>
              <a:solidFill>
                <a:srgbClr val="FFFFFF"/>
              </a:solidFill>
              <a:effectLst/>
              <a:uLnTx/>
              <a:uFillTx/>
              <a:latin typeface="HGPｺﾞｼｯｸE"/>
              <a:ea typeface="HGPｺﾞｼｯｸE"/>
              <a:cs typeface="+mn-cs"/>
            </a:endParaRPr>
          </a:p>
        </p:txBody>
      </p:sp>
      <p:cxnSp>
        <p:nvCxnSpPr>
          <p:cNvPr id="75" name="直線コネクタ 74">
            <a:extLst>
              <a:ext uri="{FF2B5EF4-FFF2-40B4-BE49-F238E27FC236}">
                <a16:creationId xmlns:a16="http://schemas.microsoft.com/office/drawing/2014/main" id="{05C7370B-DC59-4CC5-A365-908AA195DC97}"/>
              </a:ext>
            </a:extLst>
          </p:cNvPr>
          <p:cNvCxnSpPr>
            <a:cxnSpLocks/>
          </p:cNvCxnSpPr>
          <p:nvPr/>
        </p:nvCxnSpPr>
        <p:spPr bwMode="auto">
          <a:xfrm flipH="1">
            <a:off x="973513" y="5460911"/>
            <a:ext cx="381923" cy="311419"/>
          </a:xfrm>
          <a:prstGeom prst="line">
            <a:avLst/>
          </a:prstGeom>
          <a:noFill/>
          <a:ln w="12700" cap="flat" cmpd="sng" algn="ctr">
            <a:solidFill>
              <a:schemeClr val="tx1"/>
            </a:solidFill>
            <a:prstDash val="solid"/>
            <a:round/>
            <a:headEnd type="oval" w="med" len="med"/>
            <a:tailEnd type="none" w="med" len="med"/>
          </a:ln>
          <a:effectLst/>
        </p:spPr>
      </p:cxnSp>
      <p:sp>
        <p:nvSpPr>
          <p:cNvPr id="76" name="円/楕円 99">
            <a:extLst>
              <a:ext uri="{FF2B5EF4-FFF2-40B4-BE49-F238E27FC236}">
                <a16:creationId xmlns:a16="http://schemas.microsoft.com/office/drawing/2014/main" id="{8C425877-0680-4B6D-A678-ABD24AC45D88}"/>
              </a:ext>
            </a:extLst>
          </p:cNvPr>
          <p:cNvSpPr/>
          <p:nvPr/>
        </p:nvSpPr>
        <p:spPr bwMode="auto">
          <a:xfrm>
            <a:off x="2093248" y="4105531"/>
            <a:ext cx="1128946" cy="1128946"/>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sp>
        <p:nvSpPr>
          <p:cNvPr id="77" name="テキスト ボックス 3">
            <a:extLst>
              <a:ext uri="{FF2B5EF4-FFF2-40B4-BE49-F238E27FC236}">
                <a16:creationId xmlns:a16="http://schemas.microsoft.com/office/drawing/2014/main" id="{A4DF81DD-3FD9-4DB4-9E6E-61B0F334FA5D}"/>
              </a:ext>
            </a:extLst>
          </p:cNvPr>
          <p:cNvSpPr txBox="1"/>
          <p:nvPr/>
        </p:nvSpPr>
        <p:spPr>
          <a:xfrm>
            <a:off x="2179370" y="4275645"/>
            <a:ext cx="956702" cy="7722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歳出</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dirty="0">
                <a:solidFill>
                  <a:srgbClr val="000000"/>
                </a:solidFill>
                <a:latin typeface="HGPｺﾞｼｯｸE"/>
                <a:ea typeface="HGPｺﾞｼｯｸE"/>
              </a:rPr>
              <a:t>5,321</a:t>
            </a:r>
            <a:endPar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rPr>
              <a:t>(100%)</a:t>
            </a:r>
          </a:p>
        </p:txBody>
      </p:sp>
      <p:sp>
        <p:nvSpPr>
          <p:cNvPr id="78" name="Rectangle 8">
            <a:extLst>
              <a:ext uri="{FF2B5EF4-FFF2-40B4-BE49-F238E27FC236}">
                <a16:creationId xmlns:a16="http://schemas.microsoft.com/office/drawing/2014/main" id="{E3A71617-B8CA-4FD9-A7F2-4159D3B37292}"/>
              </a:ext>
            </a:extLst>
          </p:cNvPr>
          <p:cNvSpPr>
            <a:spLocks noChangeArrowheads="1"/>
          </p:cNvSpPr>
          <p:nvPr/>
        </p:nvSpPr>
        <p:spPr bwMode="auto">
          <a:xfrm>
            <a:off x="4572000" y="2455701"/>
            <a:ext cx="780392" cy="208789"/>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PｺﾞｼｯｸE"/>
                <a:ea typeface="HGPｺﾞｼｯｸE"/>
                <a:cs typeface="メイリオ" panose="020B0604030504040204" pitchFamily="50" charset="-128"/>
              </a:rPr>
              <a:t>（単位：億円）</a:t>
            </a:r>
          </a:p>
        </p:txBody>
      </p:sp>
      <p:cxnSp>
        <p:nvCxnSpPr>
          <p:cNvPr id="81" name="直線コネクタ 80">
            <a:extLst>
              <a:ext uri="{FF2B5EF4-FFF2-40B4-BE49-F238E27FC236}">
                <a16:creationId xmlns:a16="http://schemas.microsoft.com/office/drawing/2014/main" id="{26E78BAA-BB75-433C-894E-D43A73D1020F}"/>
              </a:ext>
            </a:extLst>
          </p:cNvPr>
          <p:cNvCxnSpPr>
            <a:cxnSpLocks/>
          </p:cNvCxnSpPr>
          <p:nvPr/>
        </p:nvCxnSpPr>
        <p:spPr bwMode="auto">
          <a:xfrm flipH="1" flipV="1">
            <a:off x="740253" y="5162488"/>
            <a:ext cx="474478" cy="138716"/>
          </a:xfrm>
          <a:prstGeom prst="line">
            <a:avLst/>
          </a:prstGeom>
          <a:noFill/>
          <a:ln w="12700" cap="flat" cmpd="sng" algn="ctr">
            <a:solidFill>
              <a:schemeClr val="tx1"/>
            </a:solidFill>
            <a:prstDash val="solid"/>
            <a:round/>
            <a:headEnd type="oval" w="med" len="med"/>
            <a:tailEnd type="none" w="med" len="med"/>
          </a:ln>
          <a:effectLst/>
        </p:spPr>
      </p:cxnSp>
    </p:spTree>
    <p:custDataLst>
      <p:tags r:id="rId1"/>
    </p:custDataLst>
    <p:extLst>
      <p:ext uri="{BB962C8B-B14F-4D97-AF65-F5344CB8AC3E}">
        <p14:creationId xmlns:p14="http://schemas.microsoft.com/office/powerpoint/2010/main" val="37254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600"/>
                                        <p:tgtEl>
                                          <p:spTgt spid="22"/>
                                        </p:tgtEl>
                                      </p:cBhvr>
                                    </p:animEffect>
                                    <p:anim calcmode="lin" valueType="num">
                                      <p:cBhvr>
                                        <p:cTn id="12" dur="600" fill="hold"/>
                                        <p:tgtEl>
                                          <p:spTgt spid="22"/>
                                        </p:tgtEl>
                                        <p:attrNameLst>
                                          <p:attrName>ppt_x</p:attrName>
                                        </p:attrNameLst>
                                      </p:cBhvr>
                                      <p:tavLst>
                                        <p:tav tm="0">
                                          <p:val>
                                            <p:strVal val="#ppt_x"/>
                                          </p:val>
                                        </p:tav>
                                        <p:tav tm="100000">
                                          <p:val>
                                            <p:strVal val="#ppt_x"/>
                                          </p:val>
                                        </p:tav>
                                      </p:tavLst>
                                    </p:anim>
                                    <p:anim calcmode="lin" valueType="num">
                                      <p:cBhvr>
                                        <p:cTn id="13" dur="6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4" grpId="0" animBg="1"/>
      <p:bldP spid="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山梨県の財政−③使われ方</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24</a:t>
            </a:fld>
            <a:endParaRPr lang="en-US" altLang="ja-JP" dirty="0">
              <a:latin typeface="+mn-ea"/>
              <a:ea typeface="+mn-ea"/>
            </a:endParaRP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dirty="0">
                <a:solidFill>
                  <a:prstClr val="black"/>
                </a:solidFill>
                <a:latin typeface="+mn-ea"/>
              </a:rPr>
              <a:t>山梨</a:t>
            </a:r>
            <a:r>
              <a:rPr lang="ja-JP" altLang="en-US" sz="1800" dirty="0">
                <a:solidFill>
                  <a:prstClr val="black"/>
                </a:solidFill>
                <a:latin typeface="+mn-ea"/>
                <a:ea typeface="+mn-ea"/>
              </a:rPr>
              <a:t>県民一人当たりの支出額や税金の使われ方をみてみよう。</a:t>
            </a:r>
          </a:p>
        </p:txBody>
      </p:sp>
      <p:sp>
        <p:nvSpPr>
          <p:cNvPr id="13" name="正方形/長方形 12">
            <a:extLst>
              <a:ext uri="{FF2B5EF4-FFF2-40B4-BE49-F238E27FC236}">
                <a16:creationId xmlns:a16="http://schemas.microsoft.com/office/drawing/2014/main" id="{D5BF34A4-2048-487F-8413-BF7024F42773}"/>
              </a:ext>
            </a:extLst>
          </p:cNvPr>
          <p:cNvSpPr/>
          <p:nvPr/>
        </p:nvSpPr>
        <p:spPr bwMode="auto">
          <a:xfrm>
            <a:off x="335731" y="2084190"/>
            <a:ext cx="4255849"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chemeClr val="bg1"/>
                </a:solidFill>
                <a:latin typeface="+mn-ea"/>
              </a:rPr>
              <a:t>山梨県民一人</a:t>
            </a:r>
            <a:r>
              <a:rPr lang="ja-JP" altLang="en-US" sz="1400" dirty="0">
                <a:solidFill>
                  <a:schemeClr val="bg1"/>
                </a:solidFill>
                <a:latin typeface="+mn-ea"/>
                <a:ea typeface="+mn-ea"/>
              </a:rPr>
              <a:t>当たりの支出額</a:t>
            </a:r>
            <a:endParaRPr kumimoji="1" lang="ja-JP" altLang="en-US" sz="1400" b="0" i="0" u="none" strike="noStrike" cap="none" normalizeH="0" baseline="0" dirty="0">
              <a:ln>
                <a:noFill/>
              </a:ln>
              <a:solidFill>
                <a:schemeClr val="bg1"/>
              </a:solidFill>
              <a:effectLst/>
              <a:latin typeface="+mn-ea"/>
              <a:ea typeface="+mn-ea"/>
            </a:endParaRPr>
          </a:p>
        </p:txBody>
      </p:sp>
      <p:sp>
        <p:nvSpPr>
          <p:cNvPr id="14" name="正方形/長方形 13">
            <a:extLst>
              <a:ext uri="{FF2B5EF4-FFF2-40B4-BE49-F238E27FC236}">
                <a16:creationId xmlns:a16="http://schemas.microsoft.com/office/drawing/2014/main" id="{8C4A5D54-3558-4125-94D6-19C15283C7AD}"/>
              </a:ext>
            </a:extLst>
          </p:cNvPr>
          <p:cNvSpPr/>
          <p:nvPr/>
        </p:nvSpPr>
        <p:spPr bwMode="auto">
          <a:xfrm>
            <a:off x="4991609" y="2084190"/>
            <a:ext cx="3778284"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chemeClr val="bg1"/>
                </a:solidFill>
                <a:latin typeface="+mn-ea"/>
              </a:rPr>
              <a:t>山梨</a:t>
            </a:r>
            <a:r>
              <a:rPr kumimoji="1" lang="ja-JP" altLang="en-US" sz="1400" b="0" i="0" u="none" strike="noStrike" cap="none" normalizeH="0" baseline="0" dirty="0">
                <a:ln>
                  <a:noFill/>
                </a:ln>
                <a:solidFill>
                  <a:schemeClr val="bg1"/>
                </a:solidFill>
                <a:effectLst/>
                <a:latin typeface="+mn-ea"/>
                <a:ea typeface="+mn-ea"/>
              </a:rPr>
              <a:t>県の税金はこんなところにも使われています</a:t>
            </a:r>
          </a:p>
        </p:txBody>
      </p:sp>
      <p:graphicFrame>
        <p:nvGraphicFramePr>
          <p:cNvPr id="18" name="表 17">
            <a:extLst>
              <a:ext uri="{FF2B5EF4-FFF2-40B4-BE49-F238E27FC236}">
                <a16:creationId xmlns:a16="http://schemas.microsoft.com/office/drawing/2014/main" id="{36FB9F79-D74C-452B-9159-BD0F88EC6B87}"/>
              </a:ext>
            </a:extLst>
          </p:cNvPr>
          <p:cNvGraphicFramePr>
            <a:graphicFrameLocks noGrp="1"/>
          </p:cNvGraphicFramePr>
          <p:nvPr>
            <p:extLst>
              <p:ext uri="{D42A27DB-BD31-4B8C-83A1-F6EECF244321}">
                <p14:modId xmlns:p14="http://schemas.microsoft.com/office/powerpoint/2010/main" val="992599779"/>
              </p:ext>
            </p:extLst>
          </p:nvPr>
        </p:nvGraphicFramePr>
        <p:xfrm>
          <a:off x="335732" y="2961161"/>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教育費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a:solidFill>
                            <a:schemeClr val="tx1"/>
                          </a:solidFill>
                          <a:latin typeface="+mn-ea"/>
                          <a:ea typeface="+mn-ea"/>
                        </a:rPr>
                        <a:t>民生費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42127478"/>
                  </a:ext>
                </a:extLst>
              </a:tr>
              <a:tr h="354174">
                <a:tc>
                  <a:txBody>
                    <a:bodyPr/>
                    <a:lstStyle/>
                    <a:p>
                      <a:r>
                        <a:rPr kumimoji="1" lang="ja-JP" altLang="en-US" sz="1400" b="0" dirty="0">
                          <a:solidFill>
                            <a:schemeClr val="tx1"/>
                          </a:solidFill>
                          <a:latin typeface="+mn-ea"/>
                          <a:ea typeface="+mn-ea"/>
                        </a:rPr>
                        <a:t>１３万３千円（</a:t>
                      </a:r>
                      <a:r>
                        <a:rPr kumimoji="1" lang="en-US" altLang="ja-JP" sz="1400" b="0" dirty="0">
                          <a:solidFill>
                            <a:schemeClr val="tx1"/>
                          </a:solidFill>
                          <a:latin typeface="+mn-ea"/>
                          <a:ea typeface="+mn-ea"/>
                        </a:rPr>
                        <a:t>19.5%</a:t>
                      </a:r>
                      <a:r>
                        <a:rPr kumimoji="1" lang="ja-JP" altLang="en-US" sz="1400" b="0" dirty="0">
                          <a:solidFill>
                            <a:schemeClr val="tx1"/>
                          </a:solidFill>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８万７千円（</a:t>
                      </a:r>
                      <a:r>
                        <a:rPr kumimoji="1" lang="en-US" altLang="ja-JP" sz="1400" b="0" dirty="0">
                          <a:solidFill>
                            <a:schemeClr val="tx1"/>
                          </a:solidFill>
                          <a:latin typeface="+mn-ea"/>
                          <a:ea typeface="+mn-ea"/>
                        </a:rPr>
                        <a:t>12.8%</a:t>
                      </a:r>
                      <a:r>
                        <a:rPr kumimoji="1" lang="ja-JP" altLang="en-US" sz="1400" b="0" dirty="0">
                          <a:solidFill>
                            <a:schemeClr val="tx1"/>
                          </a:solidFill>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solidFill>
                            <a:schemeClr val="tx1"/>
                          </a:solidFill>
                          <a:latin typeface="+mn-ea"/>
                          <a:ea typeface="+mn-ea"/>
                        </a:rPr>
                        <a:t>学校の授業や学習環境を整え、学びを支えるために</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solidFill>
                            <a:schemeClr val="tx1"/>
                          </a:solidFill>
                          <a:latin typeface="+mn-ea"/>
                          <a:ea typeface="+mn-ea"/>
                        </a:rPr>
                        <a:t>子育てや福祉の支援など、健康や生活を守るために</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graphicFrame>
        <p:nvGraphicFramePr>
          <p:cNvPr id="20" name="表 19">
            <a:extLst>
              <a:ext uri="{FF2B5EF4-FFF2-40B4-BE49-F238E27FC236}">
                <a16:creationId xmlns:a16="http://schemas.microsoft.com/office/drawing/2014/main" id="{0EFC6212-1917-47B2-8749-9BD1E6BC3B4B}"/>
              </a:ext>
            </a:extLst>
          </p:cNvPr>
          <p:cNvGraphicFramePr>
            <a:graphicFrameLocks noGrp="1"/>
          </p:cNvGraphicFramePr>
          <p:nvPr>
            <p:extLst>
              <p:ext uri="{D42A27DB-BD31-4B8C-83A1-F6EECF244321}">
                <p14:modId xmlns:p14="http://schemas.microsoft.com/office/powerpoint/2010/main" val="2975152368"/>
              </p:ext>
            </p:extLst>
          </p:nvPr>
        </p:nvGraphicFramePr>
        <p:xfrm>
          <a:off x="335732" y="4224975"/>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商工費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a:solidFill>
                            <a:schemeClr val="tx1"/>
                          </a:solidFill>
                          <a:latin typeface="+mn-ea"/>
                          <a:ea typeface="+mn-ea"/>
                        </a:rPr>
                        <a:t>公債費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42127478"/>
                  </a:ext>
                </a:extLst>
              </a:tr>
              <a:tr h="35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７万３千円（</a:t>
                      </a:r>
                      <a:r>
                        <a:rPr kumimoji="1" lang="en-US" altLang="ja-JP" sz="1400" b="0" dirty="0">
                          <a:solidFill>
                            <a:schemeClr val="tx1"/>
                          </a:solidFill>
                          <a:latin typeface="+mn-ea"/>
                          <a:ea typeface="+mn-ea"/>
                        </a:rPr>
                        <a:t>10.7%</a:t>
                      </a:r>
                      <a:r>
                        <a:rPr kumimoji="1" lang="ja-JP" altLang="en-US" sz="1400" b="0" dirty="0">
                          <a:solidFill>
                            <a:schemeClr val="tx1"/>
                          </a:solidFill>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９万円（</a:t>
                      </a:r>
                      <a:r>
                        <a:rPr kumimoji="1" lang="en-US" altLang="ja-JP" sz="1400" b="0" dirty="0">
                          <a:solidFill>
                            <a:schemeClr val="tx1"/>
                          </a:solidFill>
                          <a:latin typeface="+mn-ea"/>
                          <a:ea typeface="+mn-ea"/>
                        </a:rPr>
                        <a:t>13.2%</a:t>
                      </a:r>
                      <a:r>
                        <a:rPr kumimoji="1" lang="ja-JP" altLang="en-US" sz="1400" b="0" dirty="0">
                          <a:solidFill>
                            <a:schemeClr val="tx1"/>
                          </a:solidFill>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267666">
                <a:tc>
                  <a:txBody>
                    <a:bodyPr/>
                    <a:lstStyle/>
                    <a:p>
                      <a:pPr>
                        <a:lnSpc>
                          <a:spcPts val="1840"/>
                        </a:lnSpc>
                      </a:pPr>
                      <a:r>
                        <a:rPr kumimoji="1" lang="ja-JP" altLang="en-US" sz="1200" b="0" dirty="0">
                          <a:solidFill>
                            <a:schemeClr val="tx1"/>
                          </a:solidFill>
                          <a:latin typeface="+mn-ea"/>
                          <a:ea typeface="+mn-ea"/>
                        </a:rPr>
                        <a:t>地域の産業や商業を支え、</a:t>
                      </a:r>
                      <a:endParaRPr kumimoji="1" lang="en-US" altLang="ja-JP" sz="1200" b="0" dirty="0">
                        <a:solidFill>
                          <a:schemeClr val="tx1"/>
                        </a:solidFill>
                        <a:latin typeface="+mn-ea"/>
                        <a:ea typeface="+mn-ea"/>
                      </a:endParaRPr>
                    </a:p>
                    <a:p>
                      <a:pPr>
                        <a:lnSpc>
                          <a:spcPts val="1840"/>
                        </a:lnSpc>
                      </a:pPr>
                      <a:r>
                        <a:rPr kumimoji="1" lang="ja-JP" altLang="en-US" sz="1200" b="0" dirty="0">
                          <a:solidFill>
                            <a:schemeClr val="tx1"/>
                          </a:solidFill>
                          <a:latin typeface="+mn-ea"/>
                          <a:ea typeface="+mn-ea"/>
                        </a:rPr>
                        <a:t>くらしを豊かにするために</a:t>
                      </a:r>
                      <a:endParaRPr kumimoji="1" lang="en-US" altLang="ja-JP" sz="1200" b="0" dirty="0">
                        <a:solidFill>
                          <a:schemeClr val="tx1"/>
                        </a:solidFill>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solidFill>
                            <a:schemeClr val="tx1"/>
                          </a:solidFill>
                          <a:latin typeface="+mn-ea"/>
                          <a:ea typeface="+mn-ea"/>
                        </a:rPr>
                        <a:t>公共事業等にかかったお金を将来にわたって返すために</a:t>
                      </a:r>
                      <a:endParaRPr kumimoji="1" lang="en-US" altLang="ja-JP" sz="1200" b="0" dirty="0">
                        <a:solidFill>
                          <a:schemeClr val="tx1"/>
                        </a:solidFill>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graphicFrame>
        <p:nvGraphicFramePr>
          <p:cNvPr id="21" name="表 20">
            <a:extLst>
              <a:ext uri="{FF2B5EF4-FFF2-40B4-BE49-F238E27FC236}">
                <a16:creationId xmlns:a16="http://schemas.microsoft.com/office/drawing/2014/main" id="{6348D7D9-2810-465F-8D11-7315B0392149}"/>
              </a:ext>
            </a:extLst>
          </p:cNvPr>
          <p:cNvGraphicFramePr>
            <a:graphicFrameLocks noGrp="1"/>
          </p:cNvGraphicFramePr>
          <p:nvPr>
            <p:extLst>
              <p:ext uri="{D42A27DB-BD31-4B8C-83A1-F6EECF244321}">
                <p14:modId xmlns:p14="http://schemas.microsoft.com/office/powerpoint/2010/main" val="902720140"/>
              </p:ext>
            </p:extLst>
          </p:nvPr>
        </p:nvGraphicFramePr>
        <p:xfrm>
          <a:off x="323851" y="5488788"/>
          <a:ext cx="4255850" cy="1172453"/>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警察費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a:solidFill>
                            <a:schemeClr val="tx1"/>
                          </a:solidFill>
                          <a:latin typeface="+mn-ea"/>
                          <a:ea typeface="+mn-ea"/>
                        </a:rPr>
                        <a:t>その他</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42127478"/>
                  </a:ext>
                </a:extLst>
              </a:tr>
              <a:tr h="353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３万１千円（</a:t>
                      </a:r>
                      <a:r>
                        <a:rPr kumimoji="1" lang="en-US" altLang="ja-JP" sz="1400" b="0" dirty="0">
                          <a:solidFill>
                            <a:schemeClr val="tx1"/>
                          </a:solidFill>
                          <a:latin typeface="+mn-ea"/>
                          <a:ea typeface="+mn-ea"/>
                        </a:rPr>
                        <a:t>4.6%</a:t>
                      </a:r>
                      <a:r>
                        <a:rPr kumimoji="1" lang="ja-JP" altLang="en-US" sz="1400" b="0" dirty="0">
                          <a:solidFill>
                            <a:schemeClr val="tx1"/>
                          </a:solidFill>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２７万円（</a:t>
                      </a:r>
                      <a:r>
                        <a:rPr kumimoji="1" lang="en-US" altLang="ja-JP" sz="1400" b="0" dirty="0">
                          <a:solidFill>
                            <a:schemeClr val="tx1"/>
                          </a:solidFill>
                          <a:latin typeface="+mn-ea"/>
                          <a:ea typeface="+mn-ea"/>
                        </a:rPr>
                        <a:t>39.2%</a:t>
                      </a:r>
                      <a:r>
                        <a:rPr kumimoji="1" lang="ja-JP" altLang="en-US" sz="1400" b="0" dirty="0">
                          <a:solidFill>
                            <a:schemeClr val="tx1"/>
                          </a:solidFill>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solidFill>
                            <a:schemeClr val="tx1"/>
                          </a:solidFill>
                          <a:latin typeface="+mn-ea"/>
                          <a:ea typeface="+mn-ea"/>
                        </a:rPr>
                        <a:t>事件や事故を防ぎ、生命と財産を守るために</a:t>
                      </a:r>
                      <a:endParaRPr kumimoji="1" lang="en-US" altLang="ja-JP" sz="1200" b="0" dirty="0">
                        <a:solidFill>
                          <a:schemeClr val="tx1"/>
                        </a:solidFill>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solidFill>
                            <a:schemeClr val="tx1"/>
                          </a:solidFill>
                          <a:latin typeface="+mn-ea"/>
                          <a:ea typeface="+mn-ea"/>
                        </a:rPr>
                        <a:t>消防防災、災害復興、農林水産業対策や文化振興に</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sp>
        <p:nvSpPr>
          <p:cNvPr id="23" name="Rectangle 8">
            <a:extLst>
              <a:ext uri="{FF2B5EF4-FFF2-40B4-BE49-F238E27FC236}">
                <a16:creationId xmlns:a16="http://schemas.microsoft.com/office/drawing/2014/main" id="{BE300E96-BD6D-4154-9C2D-4736E563BD67}"/>
              </a:ext>
            </a:extLst>
          </p:cNvPr>
          <p:cNvSpPr>
            <a:spLocks noChangeArrowheads="1"/>
          </p:cNvSpPr>
          <p:nvPr/>
        </p:nvSpPr>
        <p:spPr bwMode="auto">
          <a:xfrm>
            <a:off x="335732" y="2445785"/>
            <a:ext cx="4324200"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mn-ea"/>
                <a:ea typeface="+mn-ea"/>
                <a:cs typeface="メイリオ" panose="020B0604030504040204" pitchFamily="50" charset="-128"/>
              </a:rPr>
              <a:t>一般会計予算</a:t>
            </a:r>
            <a:r>
              <a:rPr lang="en-US" altLang="ja-JP" sz="1200" dirty="0">
                <a:latin typeface="+mn-ea"/>
                <a:ea typeface="+mn-ea"/>
                <a:cs typeface="メイリオ" panose="020B0604030504040204" pitchFamily="50" charset="-128"/>
              </a:rPr>
              <a:t>5,321</a:t>
            </a:r>
            <a:r>
              <a:rPr lang="ja-JP" altLang="en-US" sz="1200" dirty="0">
                <a:latin typeface="+mn-ea"/>
                <a:ea typeface="+mn-ea"/>
                <a:cs typeface="メイリオ" panose="020B0604030504040204" pitchFamily="50" charset="-128"/>
              </a:rPr>
              <a:t>億円を山梨県民の人口で割ると一人当たりの</a:t>
            </a:r>
            <a:endParaRPr lang="en-US" altLang="ja-JP" sz="1200" dirty="0">
              <a:latin typeface="+mn-ea"/>
              <a:ea typeface="+mn-ea"/>
              <a:cs typeface="メイリオ" panose="020B0604030504040204" pitchFamily="50" charset="-128"/>
            </a:endParaRPr>
          </a:p>
          <a:p>
            <a:pPr eaLnBrk="1" hangingPunct="1">
              <a:spcBef>
                <a:spcPct val="0"/>
              </a:spcBef>
              <a:buFontTx/>
              <a:buNone/>
            </a:pPr>
            <a:r>
              <a:rPr lang="ja-JP" altLang="en-US" sz="1200" dirty="0">
                <a:latin typeface="+mn-ea"/>
                <a:ea typeface="+mn-ea"/>
                <a:cs typeface="メイリオ" panose="020B0604030504040204" pitchFamily="50" charset="-128"/>
              </a:rPr>
              <a:t>支出額は約６８万円です。（令和８年４月１日現在人口　７７７，６４２人）</a:t>
            </a:r>
            <a:endParaRPr lang="en-US" altLang="ja-JP" sz="1200" dirty="0">
              <a:latin typeface="+mn-ea"/>
              <a:ea typeface="+mn-ea"/>
              <a:cs typeface="メイリオ" panose="020B0604030504040204" pitchFamily="50" charset="-128"/>
            </a:endParaRPr>
          </a:p>
        </p:txBody>
      </p:sp>
      <p:sp>
        <p:nvSpPr>
          <p:cNvPr id="8" name="正方形/長方形 7">
            <a:extLst>
              <a:ext uri="{FF2B5EF4-FFF2-40B4-BE49-F238E27FC236}">
                <a16:creationId xmlns:a16="http://schemas.microsoft.com/office/drawing/2014/main" id="{0475463C-082F-440B-85FA-8B1270E99C92}"/>
              </a:ext>
            </a:extLst>
          </p:cNvPr>
          <p:cNvSpPr/>
          <p:nvPr/>
        </p:nvSpPr>
        <p:spPr>
          <a:xfrm>
            <a:off x="4745604" y="5028270"/>
            <a:ext cx="2166755" cy="823623"/>
          </a:xfrm>
          <a:prstGeom prst="rect">
            <a:avLst/>
          </a:prstGeom>
        </p:spPr>
        <p:txBody>
          <a:bodyPr wrap="square">
            <a:spAutoFit/>
          </a:bodyPr>
          <a:lstStyle/>
          <a:p>
            <a:pPr algn="ctr">
              <a:lnSpc>
                <a:spcPts val="1980"/>
              </a:lnSpc>
            </a:pPr>
            <a:r>
              <a:rPr lang="ja-JP" altLang="en-US" sz="1400" dirty="0">
                <a:latin typeface="+mn-ea"/>
              </a:rPr>
              <a:t>山梨県立青洲高等学校</a:t>
            </a:r>
            <a:endParaRPr lang="en-US" altLang="ja-JP" sz="1400" dirty="0">
              <a:latin typeface="+mn-ea"/>
            </a:endParaRPr>
          </a:p>
          <a:p>
            <a:pPr algn="ctr">
              <a:lnSpc>
                <a:spcPts val="1980"/>
              </a:lnSpc>
            </a:pPr>
            <a:r>
              <a:rPr lang="zh-TW" altLang="en-US" sz="1200" dirty="0">
                <a:latin typeface="+mn-ea"/>
                <a:ea typeface="+mn-ea"/>
              </a:rPr>
              <a:t>総工費：約</a:t>
            </a:r>
            <a:r>
              <a:rPr lang="ja-JP" altLang="en-US" sz="1200" dirty="0">
                <a:latin typeface="+mn-ea"/>
                <a:ea typeface="+mn-ea"/>
              </a:rPr>
              <a:t>６４</a:t>
            </a:r>
            <a:r>
              <a:rPr lang="zh-TW" altLang="en-US" sz="1200" dirty="0">
                <a:latin typeface="+mn-ea"/>
                <a:ea typeface="+mn-ea"/>
              </a:rPr>
              <a:t>億円　</a:t>
            </a:r>
          </a:p>
          <a:p>
            <a:pPr algn="ctr">
              <a:lnSpc>
                <a:spcPts val="1980"/>
              </a:lnSpc>
            </a:pPr>
            <a:r>
              <a:rPr lang="ja-JP" altLang="en-US" sz="1200" dirty="0">
                <a:latin typeface="+mn-ea"/>
                <a:ea typeface="+mn-ea"/>
              </a:rPr>
              <a:t>令和２</a:t>
            </a:r>
            <a:r>
              <a:rPr lang="zh-TW" altLang="en-US" sz="1200" dirty="0">
                <a:latin typeface="+mn-ea"/>
                <a:ea typeface="+mn-ea"/>
              </a:rPr>
              <a:t>年</a:t>
            </a:r>
            <a:r>
              <a:rPr lang="ja-JP" altLang="en-US" sz="1200" dirty="0">
                <a:latin typeface="+mn-ea"/>
                <a:ea typeface="+mn-ea"/>
              </a:rPr>
              <a:t>２</a:t>
            </a:r>
            <a:r>
              <a:rPr lang="zh-TW" altLang="en-US" sz="1200" dirty="0">
                <a:latin typeface="+mn-ea"/>
                <a:ea typeface="+mn-ea"/>
              </a:rPr>
              <a:t>月</a:t>
            </a:r>
            <a:r>
              <a:rPr lang="ja-JP" altLang="en-US" sz="1200" dirty="0">
                <a:latin typeface="+mn-ea"/>
                <a:ea typeface="+mn-ea"/>
              </a:rPr>
              <a:t>完成</a:t>
            </a:r>
          </a:p>
        </p:txBody>
      </p:sp>
      <p:sp>
        <p:nvSpPr>
          <p:cNvPr id="5" name="Rectangle 8">
            <a:extLst>
              <a:ext uri="{FF2B5EF4-FFF2-40B4-BE49-F238E27FC236}">
                <a16:creationId xmlns:a16="http://schemas.microsoft.com/office/drawing/2014/main" id="{1F9335AA-AE0E-8EB6-07EB-A31B22E26691}"/>
              </a:ext>
            </a:extLst>
          </p:cNvPr>
          <p:cNvSpPr>
            <a:spLocks noChangeArrowheads="1"/>
          </p:cNvSpPr>
          <p:nvPr/>
        </p:nvSpPr>
        <p:spPr bwMode="auto">
          <a:xfrm>
            <a:off x="3328969" y="4118381"/>
            <a:ext cx="321169"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こうさい</a:t>
            </a:r>
            <a:endParaRPr lang="ja-JP" altLang="en-US" sz="600" dirty="0">
              <a:latin typeface="+mn-ea"/>
              <a:ea typeface="+mn-ea"/>
              <a:cs typeface="メイリオ" panose="020B0604030504040204" pitchFamily="50" charset="-128"/>
            </a:endParaRPr>
          </a:p>
        </p:txBody>
      </p:sp>
      <p:pic>
        <p:nvPicPr>
          <p:cNvPr id="24" name="Picture 29">
            <a:extLst>
              <a:ext uri="{FF2B5EF4-FFF2-40B4-BE49-F238E27FC236}">
                <a16:creationId xmlns:a16="http://schemas.microsoft.com/office/drawing/2014/main" id="{E4601E2D-FD2E-4FD9-A4FF-06D25DBFD5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26080" y="583390"/>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グループ化 35">
            <a:extLst>
              <a:ext uri="{FF2B5EF4-FFF2-40B4-BE49-F238E27FC236}">
                <a16:creationId xmlns:a16="http://schemas.microsoft.com/office/drawing/2014/main" id="{5B767092-6483-96C0-17A0-420D02E20173}"/>
              </a:ext>
            </a:extLst>
          </p:cNvPr>
          <p:cNvGrpSpPr/>
          <p:nvPr/>
        </p:nvGrpSpPr>
        <p:grpSpPr>
          <a:xfrm>
            <a:off x="6816542" y="4957845"/>
            <a:ext cx="2166755" cy="636192"/>
            <a:chOff x="6816542" y="4957845"/>
            <a:chExt cx="2166755" cy="636192"/>
          </a:xfrm>
        </p:grpSpPr>
        <p:sp>
          <p:nvSpPr>
            <p:cNvPr id="27" name="正方形/長方形 26">
              <a:extLst>
                <a:ext uri="{FF2B5EF4-FFF2-40B4-BE49-F238E27FC236}">
                  <a16:creationId xmlns:a16="http://schemas.microsoft.com/office/drawing/2014/main" id="{EF363BBB-F9E2-7F6A-3DE6-3FADCD34D358}"/>
                </a:ext>
              </a:extLst>
            </p:cNvPr>
            <p:cNvSpPr/>
            <p:nvPr/>
          </p:nvSpPr>
          <p:spPr>
            <a:xfrm>
              <a:off x="6816542" y="5026894"/>
              <a:ext cx="2166755" cy="567143"/>
            </a:xfrm>
            <a:prstGeom prst="rect">
              <a:avLst/>
            </a:prstGeom>
          </p:spPr>
          <p:txBody>
            <a:bodyPr wrap="square">
              <a:spAutoFit/>
            </a:bodyPr>
            <a:lstStyle/>
            <a:p>
              <a:pPr algn="ctr">
                <a:lnSpc>
                  <a:spcPts val="1980"/>
                </a:lnSpc>
              </a:pPr>
              <a:r>
                <a:rPr lang="en-US" altLang="ja-JP" sz="1400" dirty="0">
                  <a:latin typeface="+mn-ea"/>
                  <a:ea typeface="+mn-ea"/>
                </a:rPr>
                <a:t>“</a:t>
              </a:r>
              <a:r>
                <a:rPr lang="ja-JP" altLang="en-US" sz="1400" dirty="0">
                  <a:latin typeface="+mn-ea"/>
                  <a:ea typeface="+mn-ea"/>
                </a:rPr>
                <a:t>甲斐人</a:t>
              </a:r>
              <a:r>
                <a:rPr lang="en-US" altLang="ja-JP" sz="1100" dirty="0">
                  <a:latin typeface="+mn-ea"/>
                  <a:ea typeface="+mn-ea"/>
                </a:rPr>
                <a:t>(</a:t>
              </a:r>
              <a:r>
                <a:rPr lang="ja-JP" altLang="en-US" sz="1100" dirty="0">
                  <a:latin typeface="+mn-ea"/>
                  <a:ea typeface="+mn-ea"/>
                </a:rPr>
                <a:t>会心</a:t>
              </a:r>
              <a:r>
                <a:rPr lang="en-US" altLang="ja-JP" sz="1100" dirty="0">
                  <a:latin typeface="+mn-ea"/>
                  <a:ea typeface="+mn-ea"/>
                </a:rPr>
                <a:t>)</a:t>
              </a:r>
              <a:r>
                <a:rPr lang="ja-JP" altLang="en-US" sz="1400" dirty="0">
                  <a:latin typeface="+mn-ea"/>
                  <a:ea typeface="+mn-ea"/>
                </a:rPr>
                <a:t>の一撃</a:t>
              </a:r>
              <a:r>
                <a:rPr lang="en-US" altLang="ja-JP" sz="1400" dirty="0">
                  <a:latin typeface="+mn-ea"/>
                  <a:ea typeface="+mn-ea"/>
                </a:rPr>
                <a:t>”</a:t>
              </a:r>
            </a:p>
            <a:p>
              <a:pPr algn="ctr">
                <a:lnSpc>
                  <a:spcPts val="1980"/>
                </a:lnSpc>
              </a:pPr>
              <a:r>
                <a:rPr lang="ja-JP" altLang="en-US" sz="1200" dirty="0">
                  <a:latin typeface="+mn-ea"/>
                </a:rPr>
                <a:t>令和８年度</a:t>
              </a:r>
              <a:r>
                <a:rPr lang="zh-TW" altLang="en-US" sz="1200" dirty="0">
                  <a:latin typeface="+mn-ea"/>
                  <a:ea typeface="+mn-ea"/>
                </a:rPr>
                <a:t>：約</a:t>
              </a:r>
              <a:r>
                <a:rPr lang="ja-JP" altLang="en-US" sz="1200" dirty="0">
                  <a:latin typeface="+mn-ea"/>
                  <a:ea typeface="+mn-ea"/>
                </a:rPr>
                <a:t>１２００万</a:t>
              </a:r>
              <a:r>
                <a:rPr lang="zh-TW" altLang="en-US" sz="1200" dirty="0">
                  <a:latin typeface="+mn-ea"/>
                  <a:ea typeface="+mn-ea"/>
                </a:rPr>
                <a:t>円　</a:t>
              </a:r>
            </a:p>
          </p:txBody>
        </p:sp>
        <p:sp>
          <p:nvSpPr>
            <p:cNvPr id="35" name="テキスト ボックス 34">
              <a:extLst>
                <a:ext uri="{FF2B5EF4-FFF2-40B4-BE49-F238E27FC236}">
                  <a16:creationId xmlns:a16="http://schemas.microsoft.com/office/drawing/2014/main" id="{D1A6365B-B461-D730-C852-8AB7A7001CBA}"/>
                </a:ext>
              </a:extLst>
            </p:cNvPr>
            <p:cNvSpPr txBox="1"/>
            <p:nvPr/>
          </p:nvSpPr>
          <p:spPr>
            <a:xfrm>
              <a:off x="7181398" y="4957845"/>
              <a:ext cx="750626" cy="200055"/>
            </a:xfrm>
            <a:prstGeom prst="rect">
              <a:avLst/>
            </a:prstGeom>
            <a:noFill/>
          </p:spPr>
          <p:txBody>
            <a:bodyPr wrap="square" rtlCol="0">
              <a:spAutoFit/>
            </a:bodyPr>
            <a:lstStyle/>
            <a:p>
              <a:r>
                <a:rPr kumimoji="1" lang="ja-JP" altLang="en-US" sz="700" dirty="0"/>
                <a:t>か い し ん</a:t>
              </a:r>
            </a:p>
          </p:txBody>
        </p:sp>
      </p:grpSp>
      <p:sp>
        <p:nvSpPr>
          <p:cNvPr id="39" name="テキスト ボックス 38">
            <a:extLst>
              <a:ext uri="{FF2B5EF4-FFF2-40B4-BE49-F238E27FC236}">
                <a16:creationId xmlns:a16="http://schemas.microsoft.com/office/drawing/2014/main" id="{FC44B31E-6071-05CD-F917-DE33C08D4B0E}"/>
              </a:ext>
            </a:extLst>
          </p:cNvPr>
          <p:cNvSpPr txBox="1"/>
          <p:nvPr/>
        </p:nvSpPr>
        <p:spPr>
          <a:xfrm>
            <a:off x="6477302" y="5531031"/>
            <a:ext cx="2845233" cy="426014"/>
          </a:xfrm>
          <a:prstGeom prst="rect">
            <a:avLst/>
          </a:prstGeom>
          <a:noFill/>
          <a:ln>
            <a:noFill/>
            <a:prstDash val="sysDot"/>
          </a:ln>
        </p:spPr>
        <p:txBody>
          <a:bodyPr wrap="square">
            <a:spAutoFit/>
          </a:bodyPr>
          <a:lstStyle/>
          <a:p>
            <a:pPr algn="ctr">
              <a:lnSpc>
                <a:spcPts val="1400"/>
              </a:lnSpc>
            </a:pPr>
            <a:r>
              <a:rPr lang="ja-JP" altLang="en-US" sz="850" dirty="0">
                <a:latin typeface="+mn-ea"/>
              </a:rPr>
              <a:t>スポーツ・科学数学・芸術分野において</a:t>
            </a:r>
            <a:endParaRPr lang="en-US" altLang="ja-JP" sz="850" dirty="0">
              <a:latin typeface="+mn-ea"/>
            </a:endParaRPr>
          </a:p>
          <a:p>
            <a:pPr algn="ctr">
              <a:lnSpc>
                <a:spcPts val="1400"/>
              </a:lnSpc>
            </a:pPr>
            <a:r>
              <a:rPr lang="ja-JP" altLang="en-US" sz="850" dirty="0">
                <a:latin typeface="+mn-ea"/>
              </a:rPr>
              <a:t>才能を磨き山梨から世界に挑む生徒を育成する事業</a:t>
            </a:r>
          </a:p>
        </p:txBody>
      </p:sp>
      <p:pic>
        <p:nvPicPr>
          <p:cNvPr id="7" name="図 6">
            <a:extLst>
              <a:ext uri="{FF2B5EF4-FFF2-40B4-BE49-F238E27FC236}">
                <a16:creationId xmlns:a16="http://schemas.microsoft.com/office/drawing/2014/main" id="{0EC31BA2-1812-AB50-007E-7A8CEED41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899" y="2697938"/>
            <a:ext cx="1695368" cy="2259360"/>
          </a:xfrm>
          <a:prstGeom prst="rect">
            <a:avLst/>
          </a:prstGeom>
        </p:spPr>
      </p:pic>
      <p:pic>
        <p:nvPicPr>
          <p:cNvPr id="15" name="図 14">
            <a:extLst>
              <a:ext uri="{FF2B5EF4-FFF2-40B4-BE49-F238E27FC236}">
                <a16:creationId xmlns:a16="http://schemas.microsoft.com/office/drawing/2014/main" id="{E1A6102E-A4BE-ADD1-8F6D-2F2B9A64E4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2359" y="2715666"/>
            <a:ext cx="1666897" cy="1110760"/>
          </a:xfrm>
          <a:prstGeom prst="rect">
            <a:avLst/>
          </a:prstGeom>
        </p:spPr>
      </p:pic>
      <p:pic>
        <p:nvPicPr>
          <p:cNvPr id="22" name="図 21">
            <a:extLst>
              <a:ext uri="{FF2B5EF4-FFF2-40B4-BE49-F238E27FC236}">
                <a16:creationId xmlns:a16="http://schemas.microsoft.com/office/drawing/2014/main" id="{A86655F6-7650-1719-BE46-AC2EA58BC306}"/>
              </a:ext>
            </a:extLst>
          </p:cNvPr>
          <p:cNvPicPr>
            <a:picLocks noChangeAspect="1"/>
          </p:cNvPicPr>
          <p:nvPr/>
        </p:nvPicPr>
        <p:blipFill>
          <a:blip r:embed="rId7">
            <a:extLst>
              <a:ext uri="{28A0092B-C50C-407E-A947-70E740481C1C}">
                <a14:useLocalDpi xmlns:a14="http://schemas.microsoft.com/office/drawing/2010/main" val="0"/>
              </a:ext>
            </a:extLst>
          </a:blip>
          <a:srcRect l="11247" b="11286"/>
          <a:stretch>
            <a:fillRect/>
          </a:stretch>
        </p:blipFill>
        <p:spPr>
          <a:xfrm>
            <a:off x="7555190" y="3906689"/>
            <a:ext cx="1401436" cy="1050609"/>
          </a:xfrm>
          <a:prstGeom prst="rect">
            <a:avLst/>
          </a:prstGeom>
        </p:spPr>
      </p:pic>
      <p:pic>
        <p:nvPicPr>
          <p:cNvPr id="3" name="図 2">
            <a:extLst>
              <a:ext uri="{FF2B5EF4-FFF2-40B4-BE49-F238E27FC236}">
                <a16:creationId xmlns:a16="http://schemas.microsoft.com/office/drawing/2014/main" id="{9ABB5E69-F027-11CD-B5FA-C8657E2CDA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5798" y="4149926"/>
            <a:ext cx="729021" cy="513960"/>
          </a:xfrm>
          <a:prstGeom prst="rect">
            <a:avLst/>
          </a:prstGeom>
        </p:spPr>
      </p:pic>
    </p:spTree>
    <p:custDataLst>
      <p:tags r:id="rId1"/>
    </p:custDataLst>
    <p:extLst>
      <p:ext uri="{BB962C8B-B14F-4D97-AF65-F5344CB8AC3E}">
        <p14:creationId xmlns:p14="http://schemas.microsoft.com/office/powerpoint/2010/main" val="16674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600"/>
                                        <p:tgtEl>
                                          <p:spTgt spid="24"/>
                                        </p:tgtEl>
                                      </p:cBhvr>
                                    </p:animEffect>
                                    <p:anim calcmode="lin" valueType="num">
                                      <p:cBhvr>
                                        <p:cTn id="40" dur="600" fill="hold"/>
                                        <p:tgtEl>
                                          <p:spTgt spid="24"/>
                                        </p:tgtEl>
                                        <p:attrNameLst>
                                          <p:attrName>ppt_x</p:attrName>
                                        </p:attrNameLst>
                                      </p:cBhvr>
                                      <p:tavLst>
                                        <p:tav tm="0">
                                          <p:val>
                                            <p:strVal val="#ppt_x"/>
                                          </p:val>
                                        </p:tav>
                                        <p:tav tm="100000">
                                          <p:val>
                                            <p:strVal val="#ppt_x"/>
                                          </p:val>
                                        </p:tav>
                                      </p:tavLst>
                                    </p:anim>
                                    <p:anim calcmode="lin" valueType="num">
                                      <p:cBhvr>
                                        <p:cTn id="41" dur="6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23" grpId="0"/>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山梨県の自治体の財政</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25</a:t>
            </a:fld>
            <a:endParaRPr lang="en-US" altLang="ja-JP" dirty="0">
              <a:latin typeface="+mn-ea"/>
              <a:ea typeface="+mn-ea"/>
            </a:endParaRP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900000"/>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みんなが住んでいる自治体（市町村）の財政状況を調べてみよう。</a:t>
            </a:r>
          </a:p>
        </p:txBody>
      </p:sp>
      <p:sp>
        <p:nvSpPr>
          <p:cNvPr id="22" name="Rectangle 8">
            <a:extLst>
              <a:ext uri="{FF2B5EF4-FFF2-40B4-BE49-F238E27FC236}">
                <a16:creationId xmlns:a16="http://schemas.microsoft.com/office/drawing/2014/main" id="{DAEC1280-C8B9-4530-B957-A6C977762936}"/>
              </a:ext>
            </a:extLst>
          </p:cNvPr>
          <p:cNvSpPr>
            <a:spLocks noChangeArrowheads="1"/>
          </p:cNvSpPr>
          <p:nvPr/>
        </p:nvSpPr>
        <p:spPr bwMode="auto">
          <a:xfrm>
            <a:off x="323850" y="1467159"/>
            <a:ext cx="5454781" cy="124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これまで見てきたとおり、「税」はいろいろなところに使われています。</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みんなが住んでいる地域ではどのように使われているかな。</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調べてみると、きっと新しい発見があるはず。</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使い方を調べて、みんなで話し合ってみよう。</a:t>
            </a:r>
            <a:endParaRPr lang="en-US" altLang="ja-JP" sz="1400" dirty="0">
              <a:latin typeface="+mn-ea"/>
              <a:ea typeface="+mn-ea"/>
              <a:cs typeface="メイリオ" panose="020B0604030504040204" pitchFamily="50" charset="-128"/>
            </a:endParaRPr>
          </a:p>
        </p:txBody>
      </p:sp>
      <p:sp>
        <p:nvSpPr>
          <p:cNvPr id="13" name="Rectangle 8">
            <a:extLst>
              <a:ext uri="{FF2B5EF4-FFF2-40B4-BE49-F238E27FC236}">
                <a16:creationId xmlns:a16="http://schemas.microsoft.com/office/drawing/2014/main" id="{0993D100-2CC5-4777-9D72-5A386C5817DC}"/>
              </a:ext>
            </a:extLst>
          </p:cNvPr>
          <p:cNvSpPr>
            <a:spLocks noChangeArrowheads="1"/>
          </p:cNvSpPr>
          <p:nvPr/>
        </p:nvSpPr>
        <p:spPr bwMode="auto">
          <a:xfrm>
            <a:off x="360396" y="6026971"/>
            <a:ext cx="4542343"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200" dirty="0">
                <a:latin typeface="+mn-ea"/>
                <a:ea typeface="+mn-ea"/>
                <a:cs typeface="メイリオ" panose="020B0604030504040204" pitchFamily="50" charset="-128"/>
              </a:rPr>
              <a:t>※</a:t>
            </a:r>
            <a:r>
              <a:rPr lang="ja-JP" altLang="en-US" sz="1200" dirty="0">
                <a:latin typeface="+mn-ea"/>
                <a:ea typeface="+mn-ea"/>
                <a:cs typeface="メイリオ" panose="020B0604030504040204" pitchFamily="50" charset="-128"/>
              </a:rPr>
              <a:t>自治体の名称をクリックすると、自治体の公式サイトに移動します。（令和８年５月現在）</a:t>
            </a:r>
            <a:endParaRPr lang="en-US" altLang="ja-JP" sz="1200" dirty="0">
              <a:latin typeface="+mn-ea"/>
              <a:ea typeface="+mn-ea"/>
              <a:cs typeface="メイリオ" panose="020B0604030504040204" pitchFamily="50" charset="-128"/>
            </a:endParaRPr>
          </a:p>
        </p:txBody>
      </p:sp>
      <p:pic>
        <p:nvPicPr>
          <p:cNvPr id="15" name="Picture 29">
            <a:extLst>
              <a:ext uri="{FF2B5EF4-FFF2-40B4-BE49-F238E27FC236}">
                <a16:creationId xmlns:a16="http://schemas.microsoft.com/office/drawing/2014/main" id="{612818AF-EB9F-4BB3-B999-AD89483A38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80014" y="8683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31BDBE6D-847B-4CCE-B3E7-D665A41D1935}"/>
              </a:ext>
            </a:extLst>
          </p:cNvPr>
          <p:cNvPicPr>
            <a:picLocks noChangeAspect="1"/>
          </p:cNvPicPr>
          <p:nvPr/>
        </p:nvPicPr>
        <p:blipFill>
          <a:blip r:embed="rId4"/>
          <a:stretch>
            <a:fillRect/>
          </a:stretch>
        </p:blipFill>
        <p:spPr>
          <a:xfrm>
            <a:off x="5174283" y="1769760"/>
            <a:ext cx="3969717" cy="3942785"/>
          </a:xfrm>
          <a:prstGeom prst="rect">
            <a:avLst/>
          </a:prstGeom>
        </p:spPr>
      </p:pic>
      <p:graphicFrame>
        <p:nvGraphicFramePr>
          <p:cNvPr id="20" name="表 19">
            <a:extLst>
              <a:ext uri="{FF2B5EF4-FFF2-40B4-BE49-F238E27FC236}">
                <a16:creationId xmlns:a16="http://schemas.microsoft.com/office/drawing/2014/main" id="{2E8EC3BC-9237-4137-8C42-D999F9EF30EC}"/>
              </a:ext>
            </a:extLst>
          </p:cNvPr>
          <p:cNvGraphicFramePr>
            <a:graphicFrameLocks noGrp="1"/>
          </p:cNvGraphicFramePr>
          <p:nvPr>
            <p:extLst>
              <p:ext uri="{D42A27DB-BD31-4B8C-83A1-F6EECF244321}">
                <p14:modId xmlns:p14="http://schemas.microsoft.com/office/powerpoint/2010/main" val="935705683"/>
              </p:ext>
            </p:extLst>
          </p:nvPr>
        </p:nvGraphicFramePr>
        <p:xfrm>
          <a:off x="360396" y="2662576"/>
          <a:ext cx="2878916" cy="993350"/>
        </p:xfrm>
        <a:graphic>
          <a:graphicData uri="http://schemas.openxmlformats.org/drawingml/2006/table">
            <a:tbl>
              <a:tblPr firstRow="1" bandRow="1">
                <a:tableStyleId>{69012ECD-51FC-41F1-AA8D-1B2483CD663E}</a:tableStyleId>
              </a:tblPr>
              <a:tblGrid>
                <a:gridCol w="719729">
                  <a:extLst>
                    <a:ext uri="{9D8B030D-6E8A-4147-A177-3AD203B41FA5}">
                      <a16:colId xmlns:a16="http://schemas.microsoft.com/office/drawing/2014/main" val="567011437"/>
                    </a:ext>
                  </a:extLst>
                </a:gridCol>
                <a:gridCol w="719729">
                  <a:extLst>
                    <a:ext uri="{9D8B030D-6E8A-4147-A177-3AD203B41FA5}">
                      <a16:colId xmlns:a16="http://schemas.microsoft.com/office/drawing/2014/main" val="3527943594"/>
                    </a:ext>
                  </a:extLst>
                </a:gridCol>
                <a:gridCol w="719729">
                  <a:extLst>
                    <a:ext uri="{9D8B030D-6E8A-4147-A177-3AD203B41FA5}">
                      <a16:colId xmlns:a16="http://schemas.microsoft.com/office/drawing/2014/main" val="2835286206"/>
                    </a:ext>
                  </a:extLst>
                </a:gridCol>
                <a:gridCol w="719729">
                  <a:extLst>
                    <a:ext uri="{9D8B030D-6E8A-4147-A177-3AD203B41FA5}">
                      <a16:colId xmlns:a16="http://schemas.microsoft.com/office/drawing/2014/main" val="2987106244"/>
                    </a:ext>
                  </a:extLst>
                </a:gridCol>
              </a:tblGrid>
              <a:tr h="327600">
                <a:tc gridSpan="4">
                  <a:txBody>
                    <a:bodyPr/>
                    <a:lstStyle/>
                    <a:p>
                      <a:pPr algn="l"/>
                      <a:r>
                        <a:rPr kumimoji="1" lang="ja-JP" altLang="en-US" sz="1300" b="0" dirty="0">
                          <a:solidFill>
                            <a:schemeClr val="tx1"/>
                          </a:solidFill>
                          <a:latin typeface="+mn-ea"/>
                          <a:ea typeface="+mn-ea"/>
                        </a:rPr>
                        <a:t>中北地区</a:t>
                      </a:r>
                    </a:p>
                  </a:txBody>
                  <a:tcPr marL="72000" marR="72000" marT="72000" marB="72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6">
                        <a:lumMod val="60000"/>
                        <a:lumOff val="40000"/>
                      </a:schemeClr>
                    </a:solidFill>
                  </a:tcPr>
                </a:tc>
                <a:tc hMerge="1">
                  <a:txBody>
                    <a:bodyPr/>
                    <a:lstStyle/>
                    <a:p>
                      <a:pPr algn="l"/>
                      <a:endParaRPr kumimoji="1" lang="ja-JP" altLang="en-US" sz="1300" b="0" dirty="0">
                        <a:solidFill>
                          <a:schemeClr val="tx1"/>
                        </a:solidFill>
                        <a:latin typeface="+mn-ea"/>
                        <a:ea typeface="+mn-ea"/>
                      </a:endParaRPr>
                    </a:p>
                  </a:txBody>
                  <a:tcPr marL="72000" marR="72000" marT="72000" marB="72000" anchor="ctr">
                    <a:lnL w="12700" cap="flat" cmpd="sng" algn="ctr">
                      <a:solidFill>
                        <a:srgbClr val="FFC5C6"/>
                      </a:solidFill>
                      <a:prstDash val="solid"/>
                      <a:round/>
                      <a:headEnd type="none" w="med" len="med"/>
                      <a:tailEnd type="none" w="med" len="med"/>
                    </a:lnL>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solidFill>
                      <a:srgbClr val="FFC5C6"/>
                    </a:solidFill>
                  </a:tcPr>
                </a:tc>
                <a:tc hMerge="1">
                  <a:txBody>
                    <a:bodyPr/>
                    <a:lstStyle/>
                    <a:p>
                      <a:pPr algn="l"/>
                      <a:endParaRPr kumimoji="1" lang="ja-JP" altLang="en-US" sz="1300" b="0" dirty="0">
                        <a:solidFill>
                          <a:schemeClr val="tx1"/>
                        </a:solidFill>
                        <a:latin typeface="+mn-ea"/>
                        <a:ea typeface="+mn-ea"/>
                      </a:endParaRPr>
                    </a:p>
                  </a:txBody>
                  <a:tcPr marL="72000" marR="72000" marT="72000" marB="72000" anchor="ctr">
                    <a:lnL w="12700" cap="flat" cmpd="sng" algn="ctr">
                      <a:solidFill>
                        <a:srgbClr val="FFC5C6"/>
                      </a:solidFill>
                      <a:prstDash val="solid"/>
                      <a:round/>
                      <a:headEnd type="none" w="med" len="med"/>
                      <a:tailEnd type="none" w="med" len="med"/>
                    </a:lnL>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solidFill>
                      <a:srgbClr val="FFC5C6"/>
                    </a:solidFill>
                  </a:tcPr>
                </a:tc>
                <a:tc hMerge="1">
                  <a:txBody>
                    <a:bodyPr/>
                    <a:lstStyle/>
                    <a:p>
                      <a:pPr algn="l"/>
                      <a:endParaRPr kumimoji="1" lang="ja-JP" altLang="en-US" sz="1300" b="0" dirty="0">
                        <a:solidFill>
                          <a:schemeClr val="tx1"/>
                        </a:solidFill>
                        <a:latin typeface="+mn-ea"/>
                        <a:ea typeface="+mn-ea"/>
                      </a:endParaRPr>
                    </a:p>
                  </a:txBody>
                  <a:tcPr marL="72000" marR="72000" marT="72000" marB="72000" anchor="ctr">
                    <a:lnL w="12700" cap="flat" cmpd="sng" algn="ctr">
                      <a:solidFill>
                        <a:srgbClr val="FFC5C6"/>
                      </a:solidFill>
                      <a:prstDash val="solid"/>
                      <a:round/>
                      <a:headEnd type="none" w="med" len="med"/>
                      <a:tailEnd type="none" w="med" len="med"/>
                    </a:lnL>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solidFill>
                      <a:srgbClr val="FFC5C6"/>
                    </a:solidFill>
                  </a:tcPr>
                </a:tc>
                <a:extLst>
                  <a:ext uri="{0D108BD9-81ED-4DB2-BD59-A6C34878D82A}">
                    <a16:rowId xmlns:a16="http://schemas.microsoft.com/office/drawing/2014/main" val="4194400008"/>
                  </a:ext>
                </a:extLst>
              </a:tr>
              <a:tr h="0">
                <a:tc>
                  <a:txBody>
                    <a:bodyPr/>
                    <a:lstStyle/>
                    <a:p>
                      <a:r>
                        <a:rPr kumimoji="1" lang="ja-JP" altLang="en-US" sz="1100" u="sng" dirty="0">
                          <a:solidFill>
                            <a:schemeClr val="tx1"/>
                          </a:solidFill>
                          <a:latin typeface="+mn-ea"/>
                          <a:ea typeface="+mn-ea"/>
                          <a:hlinkClick r:id="rId5">
                            <a:extLst>
                              <a:ext uri="{A12FA001-AC4F-418D-AE19-62706E023703}">
                                <ahyp:hlinkClr xmlns:ahyp="http://schemas.microsoft.com/office/drawing/2018/hyperlinkcolor" val="tx"/>
                              </a:ext>
                            </a:extLst>
                          </a:hlinkClick>
                        </a:rPr>
                        <a:t>甲府市</a:t>
                      </a:r>
                      <a:endParaRPr kumimoji="1" lang="ja-JP" altLang="en-US" sz="1100" u="sng" dirty="0">
                        <a:solidFill>
                          <a:schemeClr val="tx1"/>
                        </a:solidFill>
                        <a:latin typeface="+mn-ea"/>
                        <a:ea typeface="+mn-ea"/>
                      </a:endParaRPr>
                    </a:p>
                  </a:txBody>
                  <a:tcPr marL="72000" marR="72000" marT="72000" marB="7200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r>
                        <a:rPr lang="ja-JP" altLang="en-US" sz="1100" dirty="0">
                          <a:solidFill>
                            <a:schemeClr val="tx1"/>
                          </a:solidFill>
                          <a:hlinkClick r:id="rId6">
                            <a:extLst>
                              <a:ext uri="{A12FA001-AC4F-418D-AE19-62706E023703}">
                                <ahyp:hlinkClr xmlns:ahyp="http://schemas.microsoft.com/office/drawing/2018/hyperlinkcolor" val="tx"/>
                              </a:ext>
                            </a:extLst>
                          </a:hlinkClick>
                        </a:rPr>
                        <a:t>韮崎市</a:t>
                      </a:r>
                      <a:endParaRPr lang="en-US" altLang="ja-JP" sz="1100" dirty="0">
                        <a:solidFill>
                          <a:schemeClr val="tx1"/>
                        </a:solidFill>
                      </a:endParaRPr>
                    </a:p>
                  </a:txBody>
                  <a:tcPr marL="72000" marR="72000" marT="72000" marB="72000" anchor="ct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gridSpan="2">
                  <a:txBody>
                    <a:bodyPr/>
                    <a:lstStyle/>
                    <a:p>
                      <a:r>
                        <a:rPr kumimoji="1" lang="ja-JP" altLang="en-US" sz="1100" dirty="0">
                          <a:solidFill>
                            <a:schemeClr val="tx1"/>
                          </a:solidFill>
                          <a:hlinkClick r:id="rId7">
                            <a:extLst>
                              <a:ext uri="{A12FA001-AC4F-418D-AE19-62706E023703}">
                                <ahyp:hlinkClr xmlns:ahyp="http://schemas.microsoft.com/office/drawing/2018/hyperlinkcolor" val="tx"/>
                              </a:ext>
                            </a:extLst>
                          </a:hlinkClick>
                        </a:rPr>
                        <a:t>南アルプス市</a:t>
                      </a:r>
                      <a:endParaRPr kumimoji="1" lang="ja-JP" altLang="en-US" sz="1100" dirty="0">
                        <a:solidFill>
                          <a:schemeClr val="tx1"/>
                        </a:solidFill>
                        <a:latin typeface="+mn-ea"/>
                        <a:ea typeface="+mn-ea"/>
                      </a:endParaRPr>
                    </a:p>
                  </a:txBody>
                  <a:tcPr marL="72000" marR="72000" marT="72000" marB="72000"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endParaRPr kumimoji="1" lang="en-US" altLang="ja-JP" sz="1200" dirty="0">
                        <a:solidFill>
                          <a:schemeClr val="tx1"/>
                        </a:solidFill>
                        <a:latin typeface="+mn-ea"/>
                        <a:ea typeface="+mn-ea"/>
                      </a:endParaRPr>
                    </a:p>
                  </a:txBody>
                  <a:tcPr marL="72000" marR="72000" marT="72000" marB="7200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extLst>
                  <a:ext uri="{0D108BD9-81ED-4DB2-BD59-A6C34878D82A}">
                    <a16:rowId xmlns:a16="http://schemas.microsoft.com/office/drawing/2014/main" val="4008041166"/>
                  </a:ext>
                </a:extLst>
              </a:tr>
              <a:tr h="339590">
                <a:tc>
                  <a:txBody>
                    <a:bodyPr/>
                    <a:lstStyle/>
                    <a:p>
                      <a:r>
                        <a:rPr kumimoji="1" lang="ja-JP" altLang="en-US" sz="1100" u="none" dirty="0">
                          <a:solidFill>
                            <a:schemeClr val="tx1"/>
                          </a:solidFill>
                          <a:latin typeface="+mn-ea"/>
                          <a:ea typeface="+mn-ea"/>
                          <a:hlinkClick r:id="rId8">
                            <a:extLst>
                              <a:ext uri="{A12FA001-AC4F-418D-AE19-62706E023703}">
                                <ahyp:hlinkClr xmlns:ahyp="http://schemas.microsoft.com/office/drawing/2018/hyperlinkcolor" val="tx"/>
                              </a:ext>
                            </a:extLst>
                          </a:hlinkClick>
                        </a:rPr>
                        <a:t>北杜市</a:t>
                      </a:r>
                      <a:endParaRPr kumimoji="1" lang="ja-JP" altLang="en-US" sz="1100" u="none" dirty="0">
                        <a:solidFill>
                          <a:schemeClr val="tx1"/>
                        </a:solidFill>
                        <a:latin typeface="+mn-ea"/>
                        <a:ea typeface="+mn-ea"/>
                      </a:endParaRPr>
                    </a:p>
                  </a:txBody>
                  <a:tcPr marL="72000" marR="72000" marT="72000" marB="7200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r>
                        <a:rPr lang="ja-JP" altLang="en-US" sz="1100" dirty="0">
                          <a:solidFill>
                            <a:schemeClr val="tx1"/>
                          </a:solidFill>
                          <a:hlinkClick r:id="rId9">
                            <a:extLst>
                              <a:ext uri="{A12FA001-AC4F-418D-AE19-62706E023703}">
                                <ahyp:hlinkClr xmlns:ahyp="http://schemas.microsoft.com/office/drawing/2018/hyperlinkcolor" val="tx"/>
                              </a:ext>
                            </a:extLst>
                          </a:hlinkClick>
                        </a:rPr>
                        <a:t>甲斐市</a:t>
                      </a:r>
                      <a:endParaRPr lang="en-US" altLang="ja-JP" sz="1100" dirty="0">
                        <a:solidFill>
                          <a:schemeClr val="tx1"/>
                        </a:solidFill>
                      </a:endParaRPr>
                    </a:p>
                  </a:txBody>
                  <a:tcPr marL="72000" marR="72000" marT="72000" marB="72000" anchor="ct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r>
                        <a:rPr kumimoji="1" lang="ja-JP" altLang="en-US" sz="1100" dirty="0">
                          <a:solidFill>
                            <a:schemeClr val="tx1"/>
                          </a:solidFill>
                          <a:latin typeface="+mn-ea"/>
                          <a:ea typeface="+mn-ea"/>
                          <a:hlinkClick r:id="rId10">
                            <a:extLst>
                              <a:ext uri="{A12FA001-AC4F-418D-AE19-62706E023703}">
                                <ahyp:hlinkClr xmlns:ahyp="http://schemas.microsoft.com/office/drawing/2018/hyperlinkcolor" val="tx"/>
                              </a:ext>
                            </a:extLst>
                          </a:hlinkClick>
                        </a:rPr>
                        <a:t>中央市</a:t>
                      </a:r>
                      <a:endParaRPr kumimoji="1" lang="ja-JP" altLang="en-US" sz="1100" dirty="0">
                        <a:solidFill>
                          <a:schemeClr val="tx1"/>
                        </a:solidFill>
                        <a:latin typeface="+mn-ea"/>
                        <a:ea typeface="+mn-ea"/>
                      </a:endParaRPr>
                    </a:p>
                  </a:txBody>
                  <a:tcPr marL="72000" marR="72000" marT="72000" marB="72000" anchor="ct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r>
                        <a:rPr kumimoji="1" lang="ja-JP" altLang="en-US" sz="1100" dirty="0">
                          <a:solidFill>
                            <a:schemeClr val="tx1"/>
                          </a:solidFill>
                          <a:latin typeface="+mn-ea"/>
                          <a:ea typeface="+mn-ea"/>
                          <a:hlinkClick r:id="rId11">
                            <a:extLst>
                              <a:ext uri="{A12FA001-AC4F-418D-AE19-62706E023703}">
                                <ahyp:hlinkClr xmlns:ahyp="http://schemas.microsoft.com/office/drawing/2018/hyperlinkcolor" val="tx"/>
                              </a:ext>
                            </a:extLst>
                          </a:hlinkClick>
                        </a:rPr>
                        <a:t>昭和町</a:t>
                      </a:r>
                      <a:endParaRPr kumimoji="1" lang="ja-JP" altLang="en-US" sz="1100" dirty="0">
                        <a:solidFill>
                          <a:schemeClr val="tx1"/>
                        </a:solidFill>
                        <a:latin typeface="+mn-ea"/>
                        <a:ea typeface="+mn-ea"/>
                      </a:endParaRPr>
                    </a:p>
                  </a:txBody>
                  <a:tcPr marL="72000" marR="72000" marT="72000" marB="72000"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3887492177"/>
                  </a:ext>
                </a:extLst>
              </a:tr>
            </a:tbl>
          </a:graphicData>
        </a:graphic>
      </p:graphicFrame>
      <p:graphicFrame>
        <p:nvGraphicFramePr>
          <p:cNvPr id="21" name="表 20">
            <a:extLst>
              <a:ext uri="{FF2B5EF4-FFF2-40B4-BE49-F238E27FC236}">
                <a16:creationId xmlns:a16="http://schemas.microsoft.com/office/drawing/2014/main" id="{6881DC82-FA75-4082-9962-05BC0E6D16C7}"/>
              </a:ext>
            </a:extLst>
          </p:cNvPr>
          <p:cNvGraphicFramePr>
            <a:graphicFrameLocks noGrp="1"/>
          </p:cNvGraphicFramePr>
          <p:nvPr>
            <p:extLst>
              <p:ext uri="{D42A27DB-BD31-4B8C-83A1-F6EECF244321}">
                <p14:modId xmlns:p14="http://schemas.microsoft.com/office/powerpoint/2010/main" val="3441147618"/>
              </p:ext>
            </p:extLst>
          </p:nvPr>
        </p:nvGraphicFramePr>
        <p:xfrm>
          <a:off x="2689664" y="3838839"/>
          <a:ext cx="2624017" cy="2090446"/>
        </p:xfrm>
        <a:graphic>
          <a:graphicData uri="http://schemas.openxmlformats.org/drawingml/2006/table">
            <a:tbl>
              <a:tblPr firstRow="1" bandRow="1">
                <a:tableStyleId>{F2DE63D5-997A-4646-A377-4702673A728D}</a:tableStyleId>
              </a:tblPr>
              <a:tblGrid>
                <a:gridCol w="1191819">
                  <a:extLst>
                    <a:ext uri="{9D8B030D-6E8A-4147-A177-3AD203B41FA5}">
                      <a16:colId xmlns:a16="http://schemas.microsoft.com/office/drawing/2014/main" val="567011437"/>
                    </a:ext>
                  </a:extLst>
                </a:gridCol>
                <a:gridCol w="716099">
                  <a:extLst>
                    <a:ext uri="{9D8B030D-6E8A-4147-A177-3AD203B41FA5}">
                      <a16:colId xmlns:a16="http://schemas.microsoft.com/office/drawing/2014/main" val="3527943594"/>
                    </a:ext>
                  </a:extLst>
                </a:gridCol>
                <a:gridCol w="716099">
                  <a:extLst>
                    <a:ext uri="{9D8B030D-6E8A-4147-A177-3AD203B41FA5}">
                      <a16:colId xmlns:a16="http://schemas.microsoft.com/office/drawing/2014/main" val="2835286206"/>
                    </a:ext>
                  </a:extLst>
                </a:gridCol>
              </a:tblGrid>
              <a:tr h="339673">
                <a:tc gridSpan="3">
                  <a:txBody>
                    <a:bodyPr/>
                    <a:lstStyle/>
                    <a:p>
                      <a:pPr algn="l"/>
                      <a:r>
                        <a:rPr kumimoji="1" lang="ja-JP" altLang="en-US" sz="1300" b="0" dirty="0">
                          <a:solidFill>
                            <a:schemeClr val="tx1"/>
                          </a:solidFill>
                          <a:latin typeface="+mn-ea"/>
                          <a:ea typeface="+mn-ea"/>
                        </a:rPr>
                        <a:t>富士・東部地区</a:t>
                      </a:r>
                    </a:p>
                  </a:txBody>
                  <a:tcPr marL="72000" marR="72000" marT="72000" marB="72000" anchor="ctr">
                    <a:lnL w="12700" cap="flat" cmpd="sng" algn="ctr">
                      <a:solidFill>
                        <a:srgbClr val="CEEBFE"/>
                      </a:solidFill>
                      <a:prstDash val="solid"/>
                      <a:round/>
                      <a:headEnd type="none" w="med" len="med"/>
                      <a:tailEnd type="none" w="med" len="med"/>
                    </a:lnL>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solidFill>
                      <a:srgbClr val="CEEBFE"/>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475851">
                <a:tc>
                  <a:txBody>
                    <a:bodyPr/>
                    <a:lstStyle/>
                    <a:p>
                      <a:r>
                        <a:rPr kumimoji="1" lang="ja-JP" altLang="en-US" sz="1100" u="none" dirty="0">
                          <a:solidFill>
                            <a:schemeClr val="tx1"/>
                          </a:solidFill>
                          <a:latin typeface="+mn-ea"/>
                          <a:ea typeface="+mn-ea"/>
                          <a:hlinkClick r:id="rId12">
                            <a:extLst>
                              <a:ext uri="{A12FA001-AC4F-418D-AE19-62706E023703}">
                                <ahyp:hlinkClr xmlns:ahyp="http://schemas.microsoft.com/office/drawing/2018/hyperlinkcolor" val="tx"/>
                              </a:ext>
                            </a:extLst>
                          </a:hlinkClick>
                        </a:rPr>
                        <a:t>富士吉田市</a:t>
                      </a:r>
                      <a:endParaRPr kumimoji="1" lang="ja-JP" altLang="en-US" sz="1100" u="none"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100" u="none" dirty="0">
                          <a:solidFill>
                            <a:schemeClr val="tx1"/>
                          </a:solidFill>
                          <a:hlinkClick r:id="rId13">
                            <a:extLst>
                              <a:ext uri="{A12FA001-AC4F-418D-AE19-62706E023703}">
                                <ahyp:hlinkClr xmlns:ahyp="http://schemas.microsoft.com/office/drawing/2018/hyperlinkcolor" val="tx"/>
                              </a:ext>
                            </a:extLst>
                          </a:hlinkClick>
                        </a:rPr>
                        <a:t>都留市</a:t>
                      </a:r>
                      <a:endParaRPr kumimoji="1" lang="ja-JP" altLang="en-US" sz="1100" u="none"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100" dirty="0">
                          <a:solidFill>
                            <a:schemeClr val="tx1"/>
                          </a:solidFill>
                          <a:hlinkClick r:id="rId14">
                            <a:extLst>
                              <a:ext uri="{A12FA001-AC4F-418D-AE19-62706E023703}">
                                <ahyp:hlinkClr xmlns:ahyp="http://schemas.microsoft.com/office/drawing/2018/hyperlinkcolor" val="tx"/>
                              </a:ext>
                            </a:extLst>
                          </a:hlinkClick>
                        </a:rPr>
                        <a:t>大月市</a:t>
                      </a:r>
                      <a:endParaRPr kumimoji="1" lang="ja-JP" altLang="en-US" sz="1100" dirty="0">
                        <a:solidFill>
                          <a:schemeClr val="tx1"/>
                        </a:solidFill>
                        <a:latin typeface="+mn-ea"/>
                        <a:ea typeface="+mn-ea"/>
                      </a:endParaRPr>
                    </a:p>
                  </a:txBody>
                  <a:tcPr marL="72000" marR="72000" marT="72000" marB="7200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4008041166"/>
                  </a:ext>
                </a:extLst>
              </a:tr>
              <a:tr h="398312">
                <a:tc>
                  <a:txBody>
                    <a:bodyPr/>
                    <a:lstStyle/>
                    <a:p>
                      <a:r>
                        <a:rPr kumimoji="1" lang="ja-JP" altLang="en-US" sz="1100" u="none" dirty="0">
                          <a:solidFill>
                            <a:schemeClr val="tx1"/>
                          </a:solidFill>
                          <a:hlinkClick r:id="rId15">
                            <a:extLst>
                              <a:ext uri="{A12FA001-AC4F-418D-AE19-62706E023703}">
                                <ahyp:hlinkClr xmlns:ahyp="http://schemas.microsoft.com/office/drawing/2018/hyperlinkcolor" val="tx"/>
                              </a:ext>
                            </a:extLst>
                          </a:hlinkClick>
                        </a:rPr>
                        <a:t>上野原市</a:t>
                      </a:r>
                      <a:endParaRPr kumimoji="1" lang="ja-JP" altLang="en-US" sz="1100" u="none"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100" u="none" dirty="0">
                          <a:solidFill>
                            <a:schemeClr val="tx1"/>
                          </a:solidFill>
                          <a:latin typeface="+mn-ea"/>
                          <a:ea typeface="+mn-ea"/>
                          <a:hlinkClick r:id="rId16">
                            <a:extLst>
                              <a:ext uri="{A12FA001-AC4F-418D-AE19-62706E023703}">
                                <ahyp:hlinkClr xmlns:ahyp="http://schemas.microsoft.com/office/drawing/2018/hyperlinkcolor" val="tx"/>
                              </a:ext>
                            </a:extLst>
                          </a:hlinkClick>
                        </a:rPr>
                        <a:t>道志村</a:t>
                      </a:r>
                      <a:endParaRPr kumimoji="1" lang="ja-JP" altLang="en-US" sz="1100" u="none"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100" dirty="0">
                          <a:solidFill>
                            <a:schemeClr val="tx1"/>
                          </a:solidFill>
                          <a:hlinkClick r:id="rId17">
                            <a:extLst>
                              <a:ext uri="{A12FA001-AC4F-418D-AE19-62706E023703}">
                                <ahyp:hlinkClr xmlns:ahyp="http://schemas.microsoft.com/office/drawing/2018/hyperlinkcolor" val="tx"/>
                              </a:ext>
                            </a:extLst>
                          </a:hlinkClick>
                        </a:rPr>
                        <a:t>西桂町</a:t>
                      </a:r>
                      <a:endParaRPr kumimoji="1" lang="ja-JP" altLang="en-US" sz="1100" dirty="0">
                        <a:solidFill>
                          <a:schemeClr val="tx1"/>
                        </a:solidFill>
                        <a:latin typeface="+mn-ea"/>
                        <a:ea typeface="+mn-ea"/>
                      </a:endParaRPr>
                    </a:p>
                  </a:txBody>
                  <a:tcPr marL="72000" marR="72000" marT="72000" marB="7200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3523567960"/>
                  </a:ext>
                </a:extLst>
              </a:tr>
              <a:tr h="398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mn-ea"/>
                          <a:ea typeface="+mn-ea"/>
                          <a:hlinkClick r:id="rId18">
                            <a:extLst>
                              <a:ext uri="{A12FA001-AC4F-418D-AE19-62706E023703}">
                                <ahyp:hlinkClr xmlns:ahyp="http://schemas.microsoft.com/office/drawing/2018/hyperlinkcolor" val="tx"/>
                              </a:ext>
                            </a:extLst>
                          </a:hlinkClick>
                        </a:rPr>
                        <a:t>忍野村</a:t>
                      </a:r>
                      <a:endParaRPr kumimoji="1" lang="ja-JP" altLang="en-US" sz="1100" u="none"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100" u="none" dirty="0">
                          <a:solidFill>
                            <a:schemeClr val="tx1"/>
                          </a:solidFill>
                          <a:hlinkClick r:id="rId19">
                            <a:extLst>
                              <a:ext uri="{A12FA001-AC4F-418D-AE19-62706E023703}">
                                <ahyp:hlinkClr xmlns:ahyp="http://schemas.microsoft.com/office/drawing/2018/hyperlinkcolor" val="tx"/>
                              </a:ext>
                            </a:extLst>
                          </a:hlinkClick>
                        </a:rPr>
                        <a:t>山中湖村</a:t>
                      </a:r>
                      <a:endParaRPr kumimoji="1" lang="ja-JP" altLang="en-US" sz="1100" u="none"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100" u="none" dirty="0">
                          <a:solidFill>
                            <a:schemeClr val="tx1"/>
                          </a:solidFill>
                          <a:latin typeface="+mn-ea"/>
                          <a:ea typeface="+mn-ea"/>
                          <a:hlinkClick r:id="rId20">
                            <a:extLst>
                              <a:ext uri="{A12FA001-AC4F-418D-AE19-62706E023703}">
                                <ahyp:hlinkClr xmlns:ahyp="http://schemas.microsoft.com/office/drawing/2018/hyperlinkcolor" val="tx"/>
                              </a:ext>
                            </a:extLst>
                          </a:hlinkClick>
                        </a:rPr>
                        <a:t>鳴沢村</a:t>
                      </a:r>
                      <a:endParaRPr kumimoji="1" lang="ja-JP" altLang="en-US" sz="1100" u="none" dirty="0">
                        <a:solidFill>
                          <a:schemeClr val="tx1"/>
                        </a:solidFill>
                        <a:latin typeface="+mn-ea"/>
                        <a:ea typeface="+mn-ea"/>
                      </a:endParaRPr>
                    </a:p>
                  </a:txBody>
                  <a:tcPr marL="72000" marR="72000" marT="72000" marB="7200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856775822"/>
                  </a:ext>
                </a:extLst>
              </a:tr>
              <a:tr h="475851">
                <a:tc>
                  <a:txBody>
                    <a:bodyPr/>
                    <a:lstStyle/>
                    <a:p>
                      <a:r>
                        <a:rPr kumimoji="1" lang="ja-JP" altLang="en-US" sz="1100" dirty="0">
                          <a:solidFill>
                            <a:schemeClr val="tx1"/>
                          </a:solidFill>
                          <a:hlinkClick r:id="rId21">
                            <a:extLst>
                              <a:ext uri="{A12FA001-AC4F-418D-AE19-62706E023703}">
                                <ahyp:hlinkClr xmlns:ahyp="http://schemas.microsoft.com/office/drawing/2018/hyperlinkcolor" val="tx"/>
                              </a:ext>
                            </a:extLst>
                          </a:hlinkClick>
                        </a:rPr>
                        <a:t>富士河口湖町</a:t>
                      </a:r>
                      <a:endParaRPr kumimoji="1" lang="ja-JP" altLang="en-US" sz="1100"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100" dirty="0">
                          <a:solidFill>
                            <a:schemeClr val="tx1"/>
                          </a:solidFill>
                          <a:hlinkClick r:id="rId22">
                            <a:extLst>
                              <a:ext uri="{A12FA001-AC4F-418D-AE19-62706E023703}">
                                <ahyp:hlinkClr xmlns:ahyp="http://schemas.microsoft.com/office/drawing/2018/hyperlinkcolor" val="tx"/>
                              </a:ext>
                            </a:extLst>
                          </a:hlinkClick>
                        </a:rPr>
                        <a:t>小菅町</a:t>
                      </a:r>
                      <a:endParaRPr kumimoji="1" lang="ja-JP" altLang="en-US" sz="11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100" dirty="0">
                          <a:solidFill>
                            <a:schemeClr val="tx1"/>
                          </a:solidFill>
                          <a:latin typeface="+mn-ea"/>
                          <a:ea typeface="+mn-ea"/>
                          <a:hlinkClick r:id="rId23">
                            <a:extLst>
                              <a:ext uri="{A12FA001-AC4F-418D-AE19-62706E023703}">
                                <ahyp:hlinkClr xmlns:ahyp="http://schemas.microsoft.com/office/drawing/2018/hyperlinkcolor" val="tx"/>
                              </a:ext>
                            </a:extLst>
                          </a:hlinkClick>
                        </a:rPr>
                        <a:t>丹波山村</a:t>
                      </a:r>
                      <a:endParaRPr kumimoji="1" lang="ja-JP" altLang="en-US" sz="1100" dirty="0">
                        <a:solidFill>
                          <a:schemeClr val="tx1"/>
                        </a:solidFill>
                        <a:latin typeface="+mn-ea"/>
                        <a:ea typeface="+mn-ea"/>
                      </a:endParaRPr>
                    </a:p>
                  </a:txBody>
                  <a:tcPr marL="72000" marR="72000" marT="72000" marB="7200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3358139141"/>
                  </a:ext>
                </a:extLst>
              </a:tr>
            </a:tbl>
          </a:graphicData>
        </a:graphic>
      </p:graphicFrame>
      <p:graphicFrame>
        <p:nvGraphicFramePr>
          <p:cNvPr id="23" name="表 22">
            <a:extLst>
              <a:ext uri="{FF2B5EF4-FFF2-40B4-BE49-F238E27FC236}">
                <a16:creationId xmlns:a16="http://schemas.microsoft.com/office/drawing/2014/main" id="{A4A01976-4E51-47A2-B28E-DBE574FAABE8}"/>
              </a:ext>
            </a:extLst>
          </p:cNvPr>
          <p:cNvGraphicFramePr>
            <a:graphicFrameLocks noGrp="1"/>
          </p:cNvGraphicFramePr>
          <p:nvPr>
            <p:extLst>
              <p:ext uri="{D42A27DB-BD31-4B8C-83A1-F6EECF244321}">
                <p14:modId xmlns:p14="http://schemas.microsoft.com/office/powerpoint/2010/main" val="1480880322"/>
              </p:ext>
            </p:extLst>
          </p:nvPr>
        </p:nvGraphicFramePr>
        <p:xfrm>
          <a:off x="360396" y="3823649"/>
          <a:ext cx="2188251" cy="720000"/>
        </p:xfrm>
        <a:graphic>
          <a:graphicData uri="http://schemas.openxmlformats.org/drawingml/2006/table">
            <a:tbl>
              <a:tblPr firstRow="1" bandRow="1">
                <a:tableStyleId>{5A111915-BE36-4E01-A7E5-04B1672EAD32}</a:tableStyleId>
              </a:tblPr>
              <a:tblGrid>
                <a:gridCol w="729417">
                  <a:extLst>
                    <a:ext uri="{9D8B030D-6E8A-4147-A177-3AD203B41FA5}">
                      <a16:colId xmlns:a16="http://schemas.microsoft.com/office/drawing/2014/main" val="567011437"/>
                    </a:ext>
                  </a:extLst>
                </a:gridCol>
                <a:gridCol w="729417">
                  <a:extLst>
                    <a:ext uri="{9D8B030D-6E8A-4147-A177-3AD203B41FA5}">
                      <a16:colId xmlns:a16="http://schemas.microsoft.com/office/drawing/2014/main" val="3527943594"/>
                    </a:ext>
                  </a:extLst>
                </a:gridCol>
                <a:gridCol w="729417">
                  <a:extLst>
                    <a:ext uri="{9D8B030D-6E8A-4147-A177-3AD203B41FA5}">
                      <a16:colId xmlns:a16="http://schemas.microsoft.com/office/drawing/2014/main" val="2835286206"/>
                    </a:ext>
                  </a:extLst>
                </a:gridCol>
              </a:tblGrid>
              <a:tr h="360000">
                <a:tc gridSpan="3">
                  <a:txBody>
                    <a:bodyPr/>
                    <a:lstStyle/>
                    <a:p>
                      <a:pPr algn="l"/>
                      <a:r>
                        <a:rPr kumimoji="1" lang="ja-JP" altLang="en-US" sz="1300" b="0" dirty="0">
                          <a:solidFill>
                            <a:schemeClr val="tx1"/>
                          </a:solidFill>
                          <a:latin typeface="+mn-ea"/>
                          <a:ea typeface="+mn-ea"/>
                        </a:rPr>
                        <a:t>峡東地区</a:t>
                      </a:r>
                      <a:endParaRPr kumimoji="1" lang="en-US" altLang="ja-JP" sz="1300" b="0" dirty="0">
                        <a:solidFill>
                          <a:schemeClr val="tx1"/>
                        </a:solidFill>
                        <a:latin typeface="+mn-ea"/>
                        <a:ea typeface="+mn-ea"/>
                      </a:endParaRPr>
                    </a:p>
                  </a:txBody>
                  <a:tcPr marL="72000" marR="72000" marT="72000" marB="72000" anchor="ctr">
                    <a:lnL w="12700" cap="flat" cmpd="sng" algn="ctr">
                      <a:solidFill>
                        <a:srgbClr val="FFC5C6"/>
                      </a:solidFill>
                      <a:prstDash val="solid"/>
                      <a:round/>
                      <a:headEnd type="none" w="med" len="med"/>
                      <a:tailEnd type="none" w="med" len="med"/>
                    </a:lnL>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solidFill>
                      <a:srgbClr val="FFC5C6"/>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60000">
                <a:tc>
                  <a:txBody>
                    <a:bodyPr/>
                    <a:lstStyle/>
                    <a:p>
                      <a:r>
                        <a:rPr kumimoji="1" lang="ja-JP" altLang="en-US" sz="1100" u="none" dirty="0">
                          <a:solidFill>
                            <a:schemeClr val="tx1"/>
                          </a:solidFill>
                          <a:latin typeface="+mn-ea"/>
                          <a:ea typeface="+mn-ea"/>
                          <a:hlinkClick r:id="rId24">
                            <a:extLst>
                              <a:ext uri="{A12FA001-AC4F-418D-AE19-62706E023703}">
                                <ahyp:hlinkClr xmlns:ahyp="http://schemas.microsoft.com/office/drawing/2018/hyperlinkcolor" val="tx"/>
                              </a:ext>
                            </a:extLst>
                          </a:hlinkClick>
                        </a:rPr>
                        <a:t>山梨市</a:t>
                      </a:r>
                      <a:endParaRPr kumimoji="1" lang="ja-JP" altLang="en-US" sz="1100" u="none" dirty="0">
                        <a:solidFill>
                          <a:schemeClr val="tx1"/>
                        </a:solidFill>
                        <a:latin typeface="+mn-ea"/>
                        <a:ea typeface="+mn-ea"/>
                      </a:endParaRPr>
                    </a:p>
                  </a:txBody>
                  <a:tcPr marL="72000" marR="72000" marT="72000" marB="72000" anchor="ctr">
                    <a:lnL w="12700" cap="flat" cmpd="sng" algn="ctr">
                      <a:solidFill>
                        <a:srgbClr val="FFC5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a:solidFill>
                            <a:schemeClr val="tx1"/>
                          </a:solidFill>
                          <a:hlinkClick r:id="rId25">
                            <a:extLst>
                              <a:ext uri="{A12FA001-AC4F-418D-AE19-62706E023703}">
                                <ahyp:hlinkClr xmlns:ahyp="http://schemas.microsoft.com/office/drawing/2018/hyperlinkcolor" val="tx"/>
                              </a:ext>
                            </a:extLst>
                          </a:hlinkClick>
                        </a:rPr>
                        <a:t>笛吹市</a:t>
                      </a:r>
                      <a:endParaRPr lang="ja-JP" altLang="en-US" sz="1100" dirty="0">
                        <a:solidFill>
                          <a:schemeClr val="tx1"/>
                        </a:solidFill>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solidFill>
                          <a:hlinkClick r:id="rId26">
                            <a:extLst>
                              <a:ext uri="{A12FA001-AC4F-418D-AE19-62706E023703}">
                                <ahyp:hlinkClr xmlns:ahyp="http://schemas.microsoft.com/office/drawing/2018/hyperlinkcolor" val="tx"/>
                              </a:ext>
                            </a:extLst>
                          </a:hlinkClick>
                        </a:rPr>
                        <a:t>甲州市</a:t>
                      </a:r>
                      <a:endParaRPr kumimoji="1" lang="ja-JP" altLang="en-US" sz="1100" dirty="0">
                        <a:solidFill>
                          <a:schemeClr val="tx1"/>
                        </a:solidFill>
                        <a:latin typeface="+mn-ea"/>
                        <a:ea typeface="+mn-ea"/>
                      </a:endParaRPr>
                    </a:p>
                  </a:txBody>
                  <a:tcPr marL="72000" marR="72000" marT="72000" marB="72000" anchor="ctr">
                    <a:lnL w="12700" cap="flat" cmpd="sng" algn="ctr">
                      <a:noFill/>
                      <a:prstDash val="solid"/>
                      <a:round/>
                      <a:headEnd type="none" w="med" len="med"/>
                      <a:tailEnd type="none" w="med" len="med"/>
                    </a:lnL>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8041166"/>
                  </a:ext>
                </a:extLst>
              </a:tr>
            </a:tbl>
          </a:graphicData>
        </a:graphic>
      </p:graphicFrame>
      <p:graphicFrame>
        <p:nvGraphicFramePr>
          <p:cNvPr id="24" name="表 23">
            <a:extLst>
              <a:ext uri="{FF2B5EF4-FFF2-40B4-BE49-F238E27FC236}">
                <a16:creationId xmlns:a16="http://schemas.microsoft.com/office/drawing/2014/main" id="{A799B47B-2529-4821-8DE7-110FE51E9C92}"/>
              </a:ext>
            </a:extLst>
          </p:cNvPr>
          <p:cNvGraphicFramePr>
            <a:graphicFrameLocks noGrp="1"/>
          </p:cNvGraphicFramePr>
          <p:nvPr>
            <p:extLst>
              <p:ext uri="{D42A27DB-BD31-4B8C-83A1-F6EECF244321}">
                <p14:modId xmlns:p14="http://schemas.microsoft.com/office/powerpoint/2010/main" val="3807982892"/>
              </p:ext>
            </p:extLst>
          </p:nvPr>
        </p:nvGraphicFramePr>
        <p:xfrm>
          <a:off x="360395" y="4645131"/>
          <a:ext cx="2207706" cy="1260000"/>
        </p:xfrm>
        <a:graphic>
          <a:graphicData uri="http://schemas.openxmlformats.org/drawingml/2006/table">
            <a:tbl>
              <a:tblPr firstRow="1" bandRow="1">
                <a:tableStyleId>{17292A2E-F333-43FB-9621-5CBBE7FDCDCB}</a:tableStyleId>
              </a:tblPr>
              <a:tblGrid>
                <a:gridCol w="735902">
                  <a:extLst>
                    <a:ext uri="{9D8B030D-6E8A-4147-A177-3AD203B41FA5}">
                      <a16:colId xmlns:a16="http://schemas.microsoft.com/office/drawing/2014/main" val="567011437"/>
                    </a:ext>
                  </a:extLst>
                </a:gridCol>
                <a:gridCol w="735902">
                  <a:extLst>
                    <a:ext uri="{9D8B030D-6E8A-4147-A177-3AD203B41FA5}">
                      <a16:colId xmlns:a16="http://schemas.microsoft.com/office/drawing/2014/main" val="3527943594"/>
                    </a:ext>
                  </a:extLst>
                </a:gridCol>
                <a:gridCol w="735902">
                  <a:extLst>
                    <a:ext uri="{9D8B030D-6E8A-4147-A177-3AD203B41FA5}">
                      <a16:colId xmlns:a16="http://schemas.microsoft.com/office/drawing/2014/main" val="3786027234"/>
                    </a:ext>
                  </a:extLst>
                </a:gridCol>
              </a:tblGrid>
              <a:tr h="420000">
                <a:tc gridSpan="2">
                  <a:txBody>
                    <a:bodyPr/>
                    <a:lstStyle/>
                    <a:p>
                      <a:pPr algn="l"/>
                      <a:r>
                        <a:rPr kumimoji="1" lang="ja-JP" altLang="en-US" sz="1300" b="0" dirty="0">
                          <a:solidFill>
                            <a:schemeClr val="tx1"/>
                          </a:solidFill>
                          <a:latin typeface="+mn-ea"/>
                          <a:ea typeface="+mn-ea"/>
                        </a:rPr>
                        <a:t>峡南地区</a:t>
                      </a:r>
                      <a:endParaRPr kumimoji="1" lang="en-US" altLang="ja-JP" sz="1300" b="0" dirty="0">
                        <a:solidFill>
                          <a:schemeClr val="tx1"/>
                        </a:solidFill>
                        <a:latin typeface="+mn-ea"/>
                        <a:ea typeface="+mn-ea"/>
                      </a:endParaRPr>
                    </a:p>
                  </a:txBody>
                  <a:tcPr marL="72000" marR="72000" marT="72000" marB="72000" anchor="ctr">
                    <a:lnL w="12700" cap="flat" cmpd="sng" algn="ctr">
                      <a:solidFill>
                        <a:srgbClr val="8EDEA9"/>
                      </a:solidFill>
                      <a:prstDash val="solid"/>
                      <a:round/>
                      <a:headEnd type="none" w="med" len="med"/>
                      <a:tailEnd type="none" w="med" len="med"/>
                    </a:lnL>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solidFill>
                      <a:srgbClr val="8EDEA9"/>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a:txBody>
                    <a:bodyPr/>
                    <a:lstStyle/>
                    <a:p>
                      <a:pPr algn="l"/>
                      <a:endParaRPr kumimoji="1" lang="en-US" altLang="ja-JP" sz="1300" b="0" dirty="0">
                        <a:solidFill>
                          <a:schemeClr val="tx1"/>
                        </a:solidFill>
                        <a:latin typeface="+mn-ea"/>
                        <a:ea typeface="+mn-ea"/>
                      </a:endParaRPr>
                    </a:p>
                  </a:txBody>
                  <a:tcPr marL="72000" marR="72000" marT="72000" marB="72000" anchor="ctr">
                    <a:lnL w="12700" cap="flat" cmpd="sng" algn="ctr">
                      <a:solidFill>
                        <a:srgbClr val="8EDEA9"/>
                      </a:solidFill>
                      <a:prstDash val="solid"/>
                      <a:round/>
                      <a:headEnd type="none" w="med" len="med"/>
                      <a:tailEnd type="none" w="med" len="med"/>
                    </a:lnL>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solidFill>
                      <a:srgbClr val="8EDEA9"/>
                    </a:solidFill>
                  </a:tcPr>
                </a:tc>
                <a:extLst>
                  <a:ext uri="{0D108BD9-81ED-4DB2-BD59-A6C34878D82A}">
                    <a16:rowId xmlns:a16="http://schemas.microsoft.com/office/drawing/2014/main" val="4194400008"/>
                  </a:ext>
                </a:extLst>
              </a:tr>
              <a:tr h="420000">
                <a:tc gridSpan="2">
                  <a:txBody>
                    <a:bodyPr/>
                    <a:lstStyle/>
                    <a:p>
                      <a:r>
                        <a:rPr kumimoji="1" lang="ja-JP" altLang="en-US" sz="1100" u="none" dirty="0">
                          <a:solidFill>
                            <a:schemeClr val="tx1"/>
                          </a:solidFill>
                          <a:latin typeface="+mn-ea"/>
                          <a:ea typeface="+mn-ea"/>
                          <a:hlinkClick r:id="rId27">
                            <a:extLst>
                              <a:ext uri="{A12FA001-AC4F-418D-AE19-62706E023703}">
                                <ahyp:hlinkClr xmlns:ahyp="http://schemas.microsoft.com/office/drawing/2018/hyperlinkcolor" val="tx"/>
                              </a:ext>
                            </a:extLst>
                          </a:hlinkClick>
                        </a:rPr>
                        <a:t>市川三郷町</a:t>
                      </a:r>
                      <a:endParaRPr kumimoji="1" lang="ja-JP" altLang="en-US" sz="1100" u="none" dirty="0">
                        <a:solidFill>
                          <a:schemeClr val="tx1"/>
                        </a:solidFill>
                        <a:latin typeface="+mn-ea"/>
                        <a:ea typeface="+mn-ea"/>
                      </a:endParaRPr>
                    </a:p>
                  </a:txBody>
                  <a:tcPr marL="72000" marR="72000" marT="72000" marB="72000" anchor="ctr">
                    <a:lnL w="12700" cap="flat" cmpd="sng" algn="ctr">
                      <a:solidFill>
                        <a:srgbClr val="8EDEA9"/>
                      </a:solidFill>
                      <a:prstDash val="solid"/>
                      <a:round/>
                      <a:headEnd type="none" w="med" len="med"/>
                      <a:tailEnd type="none" w="med" len="med"/>
                    </a:lnL>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tc hMerge="1">
                  <a:txBody>
                    <a:bodyPr/>
                    <a:lstStyle/>
                    <a:p>
                      <a:endParaRPr lang="ja-JP" altLang="en-US" sz="1200" dirty="0">
                        <a:solidFill>
                          <a:schemeClr val="tx1"/>
                        </a:solidFill>
                      </a:endParaRPr>
                    </a:p>
                  </a:txBody>
                  <a:tcPr marL="72000" marR="72000" marT="72000" marB="72000" anchor="ct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tc>
                  <a:txBody>
                    <a:bodyPr/>
                    <a:lstStyle/>
                    <a:p>
                      <a:r>
                        <a:rPr lang="ja-JP" altLang="en-US" sz="1100" dirty="0">
                          <a:solidFill>
                            <a:schemeClr val="tx1"/>
                          </a:solidFill>
                          <a:hlinkClick r:id="rId28">
                            <a:extLst>
                              <a:ext uri="{A12FA001-AC4F-418D-AE19-62706E023703}">
                                <ahyp:hlinkClr xmlns:ahyp="http://schemas.microsoft.com/office/drawing/2018/hyperlinkcolor" val="tx"/>
                              </a:ext>
                            </a:extLst>
                          </a:hlinkClick>
                        </a:rPr>
                        <a:t>早川町</a:t>
                      </a:r>
                      <a:endParaRPr lang="ja-JP" altLang="en-US" sz="1100" dirty="0">
                        <a:solidFill>
                          <a:schemeClr val="tx1"/>
                        </a:solidFill>
                      </a:endParaRPr>
                    </a:p>
                  </a:txBody>
                  <a:tcPr marL="72000" marR="72000" marT="72000" marB="72000" anchor="ctr">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extLst>
                  <a:ext uri="{0D108BD9-81ED-4DB2-BD59-A6C34878D82A}">
                    <a16:rowId xmlns:a16="http://schemas.microsoft.com/office/drawing/2014/main" val="4008041166"/>
                  </a:ext>
                </a:extLst>
              </a:tr>
              <a:tr h="420000">
                <a:tc>
                  <a:txBody>
                    <a:bodyPr/>
                    <a:lstStyle/>
                    <a:p>
                      <a:r>
                        <a:rPr kumimoji="1" lang="ja-JP" altLang="en-US" sz="1100" u="none" dirty="0">
                          <a:solidFill>
                            <a:schemeClr val="tx1"/>
                          </a:solidFill>
                          <a:latin typeface="+mn-ea"/>
                          <a:ea typeface="+mn-ea"/>
                          <a:hlinkClick r:id="rId29">
                            <a:extLst>
                              <a:ext uri="{A12FA001-AC4F-418D-AE19-62706E023703}">
                                <ahyp:hlinkClr xmlns:ahyp="http://schemas.microsoft.com/office/drawing/2018/hyperlinkcolor" val="tx"/>
                              </a:ext>
                            </a:extLst>
                          </a:hlinkClick>
                        </a:rPr>
                        <a:t>身延町</a:t>
                      </a:r>
                      <a:endParaRPr kumimoji="1" lang="ja-JP" altLang="en-US" sz="1100" u="none" dirty="0">
                        <a:solidFill>
                          <a:schemeClr val="tx1"/>
                        </a:solidFill>
                        <a:latin typeface="+mn-ea"/>
                        <a:ea typeface="+mn-ea"/>
                      </a:endParaRPr>
                    </a:p>
                  </a:txBody>
                  <a:tcPr marL="72000" marR="72000" marT="72000" marB="72000" anchor="ctr">
                    <a:lnL w="12700" cap="flat" cmpd="sng" algn="ctr">
                      <a:solidFill>
                        <a:srgbClr val="8EDEA9"/>
                      </a:solidFill>
                      <a:prstDash val="solid"/>
                      <a:round/>
                      <a:headEnd type="none" w="med" len="med"/>
                      <a:tailEnd type="none" w="med" len="med"/>
                    </a:lnL>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tc>
                  <a:txBody>
                    <a:bodyPr/>
                    <a:lstStyle/>
                    <a:p>
                      <a:r>
                        <a:rPr lang="ja-JP" altLang="en-US" sz="1100" dirty="0">
                          <a:solidFill>
                            <a:schemeClr val="tx1"/>
                          </a:solidFill>
                          <a:hlinkClick r:id="rId30">
                            <a:extLst>
                              <a:ext uri="{A12FA001-AC4F-418D-AE19-62706E023703}">
                                <ahyp:hlinkClr xmlns:ahyp="http://schemas.microsoft.com/office/drawing/2018/hyperlinkcolor" val="tx"/>
                              </a:ext>
                            </a:extLst>
                          </a:hlinkClick>
                        </a:rPr>
                        <a:t>南部町</a:t>
                      </a:r>
                      <a:endParaRPr lang="ja-JP" altLang="en-US" sz="1100" dirty="0">
                        <a:solidFill>
                          <a:schemeClr val="tx1"/>
                        </a:solidFill>
                      </a:endParaRPr>
                    </a:p>
                  </a:txBody>
                  <a:tcPr marL="72000" marR="72000" marT="72000" marB="72000" anchor="ct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tc>
                  <a:txBody>
                    <a:bodyPr/>
                    <a:lstStyle/>
                    <a:p>
                      <a:r>
                        <a:rPr lang="ja-JP" altLang="en-US" sz="1100" dirty="0">
                          <a:solidFill>
                            <a:schemeClr val="tx1"/>
                          </a:solidFill>
                          <a:hlinkClick r:id="rId31">
                            <a:extLst>
                              <a:ext uri="{A12FA001-AC4F-418D-AE19-62706E023703}">
                                <ahyp:hlinkClr xmlns:ahyp="http://schemas.microsoft.com/office/drawing/2018/hyperlinkcolor" val="tx"/>
                              </a:ext>
                            </a:extLst>
                          </a:hlinkClick>
                        </a:rPr>
                        <a:t>富士川町</a:t>
                      </a:r>
                      <a:endParaRPr lang="ja-JP" altLang="en-US" sz="1100" dirty="0">
                        <a:solidFill>
                          <a:schemeClr val="tx1"/>
                        </a:solidFill>
                      </a:endParaRPr>
                    </a:p>
                  </a:txBody>
                  <a:tcPr marL="72000" marR="72000" marT="72000" marB="72000" anchor="ctr">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extLst>
                  <a:ext uri="{0D108BD9-81ED-4DB2-BD59-A6C34878D82A}">
                    <a16:rowId xmlns:a16="http://schemas.microsoft.com/office/drawing/2014/main" val="413638164"/>
                  </a:ext>
                </a:extLst>
              </a:tr>
            </a:tbl>
          </a:graphicData>
        </a:graphic>
      </p:graphicFrame>
    </p:spTree>
    <p:custDataLst>
      <p:tags r:id="rId1"/>
    </p:custDataLst>
    <p:extLst>
      <p:ext uri="{BB962C8B-B14F-4D97-AF65-F5344CB8AC3E}">
        <p14:creationId xmlns:p14="http://schemas.microsoft.com/office/powerpoint/2010/main" val="265401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600"/>
                                        <p:tgtEl>
                                          <p:spTgt spid="15"/>
                                        </p:tgtEl>
                                      </p:cBhvr>
                                    </p:animEffect>
                                    <p:anim calcmode="lin" valueType="num">
                                      <p:cBhvr>
                                        <p:cTn id="20" dur="600" fill="hold"/>
                                        <p:tgtEl>
                                          <p:spTgt spid="15"/>
                                        </p:tgtEl>
                                        <p:attrNameLst>
                                          <p:attrName>ppt_x</p:attrName>
                                        </p:attrNameLst>
                                      </p:cBhvr>
                                      <p:tavLst>
                                        <p:tav tm="0">
                                          <p:val>
                                            <p:strVal val="#ppt_x"/>
                                          </p:val>
                                        </p:tav>
                                        <p:tav tm="100000">
                                          <p:val>
                                            <p:strVal val="#ppt_x"/>
                                          </p:val>
                                        </p:tav>
                                      </p:tavLst>
                                    </p:anim>
                                    <p:anim calcmode="lin" valueType="num">
                                      <p:cBhvr>
                                        <p:cTn id="21"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dirty="0">
                <a:latin typeface="+mn-ea"/>
                <a:ea typeface="+mn-ea"/>
              </a:rPr>
              <a:t>税金を考えることは、日本の将来の姿を考えることにも通じます。</a:t>
            </a:r>
          </a:p>
          <a:p>
            <a:pPr marL="105750">
              <a:lnSpc>
                <a:spcPct val="1200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ct val="120000"/>
              </a:lnSpc>
              <a:buClr>
                <a:srgbClr val="005BAD"/>
              </a:buClr>
            </a:pPr>
            <a:r>
              <a:rPr kumimoji="1" lang="ja-JP" altLang="en-US" sz="1700" dirty="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26</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27</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2725" y="3480599"/>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332596" y="1492804"/>
            <a:ext cx="1526630" cy="3090771"/>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4184220" y="402990"/>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2871786" y="1466062"/>
            <a:ext cx="4047124" cy="3117513"/>
          </a:xfrm>
          <a:prstGeom prst="rect">
            <a:avLst/>
          </a:prstGeom>
          <a:ln w="25400">
            <a:solidFill>
              <a:schemeClr val="tx1"/>
            </a:solidFill>
          </a:ln>
        </p:spPr>
      </p:pic>
      <p:sp>
        <p:nvSpPr>
          <p:cNvPr id="19" name="AutoShape 353">
            <a:extLst>
              <a:ext uri="{FF2B5EF4-FFF2-40B4-BE49-F238E27FC236}">
                <a16:creationId xmlns:a16="http://schemas.microsoft.com/office/drawing/2014/main" id="{C28283A7-1F05-4167-B14B-9FBF2A470A20}"/>
              </a:ext>
            </a:extLst>
          </p:cNvPr>
          <p:cNvSpPr>
            <a:spLocks noChangeArrowheads="1"/>
          </p:cNvSpPr>
          <p:nvPr/>
        </p:nvSpPr>
        <p:spPr bwMode="auto">
          <a:xfrm>
            <a:off x="240030" y="5020295"/>
            <a:ext cx="5231129" cy="360000"/>
          </a:xfrm>
          <a:prstGeom prst="roundRect">
            <a:avLst>
              <a:gd name="adj" fmla="val 0"/>
            </a:avLst>
          </a:prstGeom>
          <a:noFill/>
          <a:ln>
            <a:noFill/>
          </a:ln>
          <a:effectLst/>
        </p:spPr>
        <p:txBody>
          <a:bodyPr wrap="none" anchor="ctr"/>
          <a:lstStyle/>
          <a:p>
            <a:pPr defTabSz="838413" eaLnBrk="1" hangingPunct="1">
              <a:spcBef>
                <a:spcPct val="20000"/>
              </a:spcBef>
              <a:defRPr/>
            </a:pPr>
            <a:r>
              <a:rPr lang="ja-JP" altLang="en-US" sz="1200" dirty="0">
                <a:solidFill>
                  <a:prstClr val="black"/>
                </a:solidFill>
                <a:latin typeface="HGPｺﾞｼｯｸE" panose="020B0900000000000000" pitchFamily="50" charset="-128"/>
                <a:ea typeface="HGPｺﾞｼｯｸE" panose="020B0900000000000000" pitchFamily="50" charset="-128"/>
              </a:rPr>
              <a:t>企画編集　山梨県租税教育推進協議会</a:t>
            </a:r>
            <a:endParaRPr lang="en-US" altLang="ja-JP" sz="1200" dirty="0">
              <a:solidFill>
                <a:prstClr val="black"/>
              </a:solidFill>
              <a:latin typeface="HGPｺﾞｼｯｸE" panose="020B0900000000000000" pitchFamily="50" charset="-128"/>
              <a:ea typeface="HGPｺﾞｼｯｸE" panose="020B0900000000000000" pitchFamily="50" charset="-128"/>
            </a:endParaRPr>
          </a:p>
        </p:txBody>
      </p:sp>
      <p:sp>
        <p:nvSpPr>
          <p:cNvPr id="23" name="AutoShape 353">
            <a:extLst>
              <a:ext uri="{FF2B5EF4-FFF2-40B4-BE49-F238E27FC236}">
                <a16:creationId xmlns:a16="http://schemas.microsoft.com/office/drawing/2014/main" id="{CE5673C5-2F58-457C-B7F9-3D2823A2F525}"/>
              </a:ext>
            </a:extLst>
          </p:cNvPr>
          <p:cNvSpPr>
            <a:spLocks noChangeArrowheads="1"/>
          </p:cNvSpPr>
          <p:nvPr/>
        </p:nvSpPr>
        <p:spPr bwMode="auto">
          <a:xfrm>
            <a:off x="256221" y="6027513"/>
            <a:ext cx="5231129" cy="549496"/>
          </a:xfrm>
          <a:prstGeom prst="roundRect">
            <a:avLst>
              <a:gd name="adj" fmla="val 0"/>
            </a:avLst>
          </a:prstGeom>
          <a:noFill/>
          <a:ln>
            <a:noFill/>
          </a:ln>
          <a:effectLst/>
        </p:spPr>
        <p:txBody>
          <a:bodyPr wrap="none" anchor="ctr"/>
          <a:lstStyle/>
          <a:p>
            <a:pPr defTabSz="838413" eaLnBrk="1" hangingPunct="1">
              <a:spcBef>
                <a:spcPct val="20000"/>
              </a:spcBef>
              <a:defRPr/>
            </a:pPr>
            <a:r>
              <a:rPr lang="ja-JP" altLang="en-US" sz="1200" dirty="0">
                <a:solidFill>
                  <a:prstClr val="black"/>
                </a:solidFill>
                <a:latin typeface="HGPｺﾞｼｯｸE" panose="020B0900000000000000" pitchFamily="50" charset="-128"/>
                <a:ea typeface="HGPｺﾞｼｯｸE" panose="020B0900000000000000" pitchFamily="50" charset="-128"/>
              </a:rPr>
              <a:t>協　　　力　甲府税務署・山梨税務署・大月税務署・鰍沢税務署</a:t>
            </a:r>
            <a:endParaRPr lang="en-US" altLang="ja-JP" sz="1200" dirty="0">
              <a:solidFill>
                <a:prstClr val="black"/>
              </a:solidFill>
              <a:latin typeface="HGPｺﾞｼｯｸE" panose="020B0900000000000000" pitchFamily="50" charset="-128"/>
              <a:ea typeface="HGPｺﾞｼｯｸE" panose="020B0900000000000000" pitchFamily="50" charset="-128"/>
            </a:endParaRPr>
          </a:p>
          <a:p>
            <a:pPr defTabSz="838413" eaLnBrk="1" hangingPunct="1">
              <a:spcBef>
                <a:spcPct val="20000"/>
              </a:spcBef>
              <a:defRPr/>
            </a:pPr>
            <a:r>
              <a:rPr lang="ja-JP" altLang="en-US" sz="1200" dirty="0">
                <a:solidFill>
                  <a:prstClr val="black"/>
                </a:solidFill>
                <a:latin typeface="HGPｺﾞｼｯｸE" panose="020B0900000000000000" pitchFamily="50" charset="-128"/>
                <a:ea typeface="HGPｺﾞｼｯｸE" panose="020B0900000000000000" pitchFamily="50" charset="-128"/>
              </a:rPr>
              <a:t>　　　　　　　山梨県総務部税務課</a:t>
            </a:r>
          </a:p>
        </p:txBody>
      </p:sp>
      <p:sp>
        <p:nvSpPr>
          <p:cNvPr id="24" name="AutoShape 353">
            <a:extLst>
              <a:ext uri="{FF2B5EF4-FFF2-40B4-BE49-F238E27FC236}">
                <a16:creationId xmlns:a16="http://schemas.microsoft.com/office/drawing/2014/main" id="{8C1E6FBF-8406-4A0F-B9DC-7F3993EF9171}"/>
              </a:ext>
            </a:extLst>
          </p:cNvPr>
          <p:cNvSpPr>
            <a:spLocks noChangeArrowheads="1"/>
          </p:cNvSpPr>
          <p:nvPr/>
        </p:nvSpPr>
        <p:spPr bwMode="auto">
          <a:xfrm>
            <a:off x="256221" y="5347234"/>
            <a:ext cx="5231129" cy="731618"/>
          </a:xfrm>
          <a:prstGeom prst="roundRect">
            <a:avLst>
              <a:gd name="adj" fmla="val 0"/>
            </a:avLst>
          </a:prstGeom>
          <a:noFill/>
          <a:ln>
            <a:noFill/>
          </a:ln>
          <a:effectLst/>
        </p:spPr>
        <p:txBody>
          <a:bodyPr wrap="none" anchor="ctr"/>
          <a:lstStyle/>
          <a:p>
            <a:pPr defTabSz="838413" eaLnBrk="1" hangingPunct="1">
              <a:spcBef>
                <a:spcPct val="20000"/>
              </a:spcBef>
              <a:defRPr/>
            </a:pPr>
            <a:r>
              <a:rPr lang="ja-JP" altLang="en-US" sz="1200" dirty="0">
                <a:solidFill>
                  <a:prstClr val="black"/>
                </a:solidFill>
                <a:latin typeface="HGPｺﾞｼｯｸE" panose="020B0900000000000000" pitchFamily="50" charset="-128"/>
                <a:ea typeface="HGPｺﾞｼｯｸE" panose="020B0900000000000000" pitchFamily="50" charset="-128"/>
              </a:rPr>
              <a:t>編集協力　山梨県公立</a:t>
            </a:r>
            <a:r>
              <a:rPr lang="ja-JP" altLang="en-US" sz="1200" dirty="0">
                <a:solidFill>
                  <a:prstClr val="black"/>
                </a:solidFill>
                <a:latin typeface="+mj-ea"/>
                <a:ea typeface="+mj-ea"/>
              </a:rPr>
              <a:t>小中学校</a:t>
            </a:r>
            <a:r>
              <a:rPr lang="ja-JP" altLang="en-US" sz="1200" dirty="0">
                <a:solidFill>
                  <a:prstClr val="black"/>
                </a:solidFill>
                <a:latin typeface="HGPｺﾞｼｯｸE" panose="020B0900000000000000" pitchFamily="50" charset="-128"/>
                <a:ea typeface="HGPｺﾞｼｯｸE" panose="020B0900000000000000" pitchFamily="50" charset="-128"/>
              </a:rPr>
              <a:t>長会会長・山梨県小中学校社会科研究会会長</a:t>
            </a:r>
            <a:endParaRPr lang="en-US" altLang="ja-JP" sz="1200" dirty="0">
              <a:solidFill>
                <a:prstClr val="black"/>
              </a:solidFill>
              <a:latin typeface="HGPｺﾞｼｯｸE" panose="020B0900000000000000" pitchFamily="50" charset="-128"/>
              <a:ea typeface="HGPｺﾞｼｯｸE" panose="020B0900000000000000" pitchFamily="50" charset="-128"/>
            </a:endParaRPr>
          </a:p>
          <a:p>
            <a:pPr defTabSz="838413" eaLnBrk="1" hangingPunct="1">
              <a:spcBef>
                <a:spcPct val="20000"/>
              </a:spcBef>
              <a:defRPr/>
            </a:pPr>
            <a:r>
              <a:rPr lang="ja-JP" altLang="en-US" sz="1200" dirty="0">
                <a:solidFill>
                  <a:prstClr val="black"/>
                </a:solidFill>
                <a:latin typeface="HGPｺﾞｼｯｸE" panose="020B0900000000000000" pitchFamily="50" charset="-128"/>
                <a:ea typeface="HGPｺﾞｼｯｸE" panose="020B0900000000000000" pitchFamily="50" charset="-128"/>
              </a:rPr>
              <a:t>　　　　　　　山梨県教育委員会義務教育課長・山梨県義務教育課指導主事</a:t>
            </a:r>
            <a:endParaRPr lang="en-US" altLang="ja-JP" sz="1200" dirty="0">
              <a:solidFill>
                <a:prstClr val="black"/>
              </a:solidFill>
              <a:latin typeface="HGPｺﾞｼｯｸE" panose="020B0900000000000000" pitchFamily="50" charset="-128"/>
              <a:ea typeface="HGPｺﾞｼｯｸE" panose="020B0900000000000000" pitchFamily="50" charset="-128"/>
            </a:endParaRPr>
          </a:p>
          <a:p>
            <a:pPr defTabSz="838413" eaLnBrk="1" hangingPunct="1">
              <a:spcBef>
                <a:spcPct val="20000"/>
              </a:spcBef>
              <a:defRPr/>
            </a:pPr>
            <a:r>
              <a:rPr lang="ja-JP" altLang="en-US" sz="1200" dirty="0">
                <a:solidFill>
                  <a:prstClr val="black"/>
                </a:solidFill>
                <a:latin typeface="HGPｺﾞｼｯｸE" panose="020B0900000000000000" pitchFamily="50" charset="-128"/>
                <a:ea typeface="HGPｺﾞｼｯｸE" panose="020B0900000000000000" pitchFamily="50" charset="-128"/>
              </a:rPr>
              <a:t>　　　　　　　東京地方税理士会山梨県会会長　　　　</a:t>
            </a:r>
            <a:endParaRPr lang="en-US" altLang="ja-JP" sz="1200" dirty="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26" name="表 25">
            <a:extLst>
              <a:ext uri="{FF2B5EF4-FFF2-40B4-BE49-F238E27FC236}">
                <a16:creationId xmlns:a16="http://schemas.microsoft.com/office/drawing/2014/main" id="{C86D4931-35FE-49CA-BE96-9D256B6A188A}"/>
              </a:ext>
            </a:extLst>
          </p:cNvPr>
          <p:cNvGraphicFramePr>
            <a:graphicFrameLocks noGrp="1"/>
          </p:cNvGraphicFramePr>
          <p:nvPr>
            <p:extLst>
              <p:ext uri="{D42A27DB-BD31-4B8C-83A1-F6EECF244321}">
                <p14:modId xmlns:p14="http://schemas.microsoft.com/office/powerpoint/2010/main" val="1328058358"/>
              </p:ext>
            </p:extLst>
          </p:nvPr>
        </p:nvGraphicFramePr>
        <p:xfrm>
          <a:off x="5474800" y="4677745"/>
          <a:ext cx="3482146" cy="1777265"/>
        </p:xfrm>
        <a:graphic>
          <a:graphicData uri="http://schemas.openxmlformats.org/drawingml/2006/table">
            <a:tbl>
              <a:tblPr firstRow="1" bandRow="1">
                <a:tableStyleId>{69012ECD-51FC-41F1-AA8D-1B2483CD663E}</a:tableStyleId>
              </a:tblPr>
              <a:tblGrid>
                <a:gridCol w="3482146">
                  <a:extLst>
                    <a:ext uri="{9D8B030D-6E8A-4147-A177-3AD203B41FA5}">
                      <a16:colId xmlns:a16="http://schemas.microsoft.com/office/drawing/2014/main" val="567011437"/>
                    </a:ext>
                  </a:extLst>
                </a:gridCol>
              </a:tblGrid>
              <a:tr h="323308">
                <a:tc>
                  <a:txBody>
                    <a:bodyPr/>
                    <a:lstStyle/>
                    <a:p>
                      <a:pPr algn="ctr"/>
                      <a:r>
                        <a:rPr kumimoji="1" lang="ja-JP" altLang="en-US" sz="1300" b="0" dirty="0">
                          <a:solidFill>
                            <a:schemeClr val="bg1"/>
                          </a:solidFill>
                        </a:rPr>
                        <a:t>先生方へ　～租税教室のご案内～</a:t>
                      </a:r>
                      <a:endParaRPr kumimoji="1" lang="ja-JP" altLang="en-US" sz="1300" b="0" dirty="0">
                        <a:solidFill>
                          <a:schemeClr val="bg1"/>
                        </a:solidFill>
                        <a:latin typeface="+mn-ea"/>
                        <a:ea typeface="+mn-ea"/>
                      </a:endParaRPr>
                    </a:p>
                  </a:txBody>
                  <a:tcPr marL="72000" marR="72000" marT="72000" marB="72000" anchor="ctr"/>
                </a:tc>
                <a:extLst>
                  <a:ext uri="{0D108BD9-81ED-4DB2-BD59-A6C34878D82A}">
                    <a16:rowId xmlns:a16="http://schemas.microsoft.com/office/drawing/2014/main" val="4194400008"/>
                  </a:ext>
                </a:extLst>
              </a:tr>
              <a:tr h="1435145">
                <a:tc>
                  <a:txBody>
                    <a:bodyPr/>
                    <a:lstStyle/>
                    <a:p>
                      <a:pPr defTabSz="838413" eaLnBrk="1" hangingPunct="1">
                        <a:spcBef>
                          <a:spcPct val="20000"/>
                        </a:spcBef>
                        <a:defRPr/>
                      </a:pPr>
                      <a:r>
                        <a:rPr lang="ja-JP" altLang="en-US" sz="1100" dirty="0">
                          <a:solidFill>
                            <a:prstClr val="black"/>
                          </a:solidFill>
                        </a:rPr>
                        <a:t>　租税教育推進協議会では、次代を担う児童・生徒に税の意義や役割、納税の義務などを正しく理解していただくために「租税教室（出前授業）」へ講師を派遣しています。実施に当たっては、事前にご担当の先生方との打合せを行い、実施方法や内容を決定させていただきます。</a:t>
                      </a:r>
                      <a:endParaRPr lang="en-US" altLang="ja-JP" sz="1100" dirty="0">
                        <a:solidFill>
                          <a:prstClr val="black"/>
                        </a:solidFill>
                      </a:endParaRPr>
                    </a:p>
                    <a:p>
                      <a:pPr defTabSz="838413" eaLnBrk="1" hangingPunct="1">
                        <a:spcBef>
                          <a:spcPct val="20000"/>
                        </a:spcBef>
                        <a:defRPr/>
                      </a:pPr>
                      <a:r>
                        <a:rPr lang="ja-JP" altLang="en-US" sz="1100" dirty="0">
                          <a:solidFill>
                            <a:prstClr val="black"/>
                          </a:solidFill>
                        </a:rPr>
                        <a:t>　お問合せやお申込みは、最寄りの税務署（総務課）にご連絡ください。</a:t>
                      </a:r>
                      <a:endParaRPr lang="en-US" altLang="ja-JP" sz="1100" dirty="0">
                        <a:solidFill>
                          <a:prstClr val="black"/>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4008041166"/>
                  </a:ext>
                </a:extLst>
              </a:tr>
            </a:tbl>
          </a:graphicData>
        </a:graphic>
      </p:graphicFrame>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19"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extLst>
              <p:ext uri="{D42A27DB-BD31-4B8C-83A1-F6EECF244321}">
                <p14:modId xmlns:p14="http://schemas.microsoft.com/office/powerpoint/2010/main" val="2357299469"/>
              </p:ext>
            </p:extLst>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dirty="0"/>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dirty="0"/>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6090723" y="2739419"/>
            <a:ext cx="2281056" cy="547009"/>
            <a:chOff x="6299670" y="2713461"/>
            <a:chExt cx="2281056"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649926" y="2812868"/>
            <a:ext cx="4576619" cy="400110"/>
            <a:chOff x="843630" y="2786910"/>
            <a:chExt cx="4576619" cy="400110"/>
          </a:xfrm>
        </p:grpSpPr>
        <p:sp>
          <p:nvSpPr>
            <p:cNvPr id="6178" name="Rectangle 45"/>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2040980" y="3669522"/>
            <a:ext cx="1544978" cy="2301821"/>
            <a:chOff x="452035" y="3669522"/>
            <a:chExt cx="1544978"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52035" y="4482915"/>
              <a:ext cx="1544978"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latin typeface="HGPｺﾞｼｯｸM" panose="020B0600000000000000" pitchFamily="50" charset="-128"/>
                  <a:ea typeface="HGPｺﾞｼｯｸM" panose="020B0600000000000000" pitchFamily="50" charset="-128"/>
                </a:rPr>
                <a:t>6,002</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dirty="0">
                  <a:latin typeface="HGPｺﾞｼｯｸM" panose="020B0600000000000000" pitchFamily="50" charset="-128"/>
                  <a:ea typeface="HGPｺﾞｼｯｸM" panose="020B0600000000000000" pitchFamily="50" charset="-128"/>
                </a:rPr>
                <a:t>20,910</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94441" y="3669522"/>
            <a:ext cx="1694094" cy="2387099"/>
            <a:chOff x="3594441" y="3669522"/>
            <a:chExt cx="1694094" cy="2387099"/>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1</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兆</a:t>
              </a:r>
              <a:r>
                <a:rPr kumimoji="1" lang="en-US" altLang="ja-JP" sz="1300" b="1" dirty="0">
                  <a:latin typeface="HGPｺﾞｼｯｸM" panose="020B0600000000000000" pitchFamily="50" charset="-128"/>
                  <a:ea typeface="HGPｺﾞｼｯｸM" panose="020B0600000000000000" pitchFamily="50" charset="-128"/>
                </a:rPr>
                <a:t>6,837</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lang="ja-JP" altLang="en-US" sz="1100" b="1" baseline="30000" dirty="0">
                  <a:latin typeface="HGPｺﾞｼｯｸM" panose="020B0600000000000000" pitchFamily="50" charset="-128"/>
                  <a:ea typeface="HGPｺﾞｼｯｸM" panose="020B0600000000000000" pitchFamily="50" charset="-128"/>
                </a:rPr>
                <a:t>３</a:t>
              </a:r>
              <a:endParaRPr kumimoji="1" lang="ja-JP" altLang="en-US" sz="13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dirty="0">
                  <a:latin typeface="HGPｺﾞｼｯｸM" panose="020B0600000000000000" pitchFamily="50" charset="-128"/>
                  <a:ea typeface="HGPｺﾞｼｯｸM" panose="020B0600000000000000" pitchFamily="50" charset="-128"/>
                </a:rPr>
                <a:t>141,530</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0558" y="3669522"/>
            <a:ext cx="1611939" cy="2301821"/>
            <a:chOff x="1989757" y="3669522"/>
            <a:chExt cx="1611939" cy="2301821"/>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4,456</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dirty="0">
                  <a:latin typeface="HGPｺﾞｼｯｸM" panose="020B0600000000000000" pitchFamily="50" charset="-128"/>
                  <a:ea typeface="HGPｺﾞｼｯｸM" panose="020B0600000000000000" pitchFamily="50" charset="-128"/>
                </a:rPr>
                <a:t>43,792</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609265" y="3669522"/>
            <a:ext cx="1579136" cy="1853119"/>
            <a:chOff x="5609265" y="3669522"/>
            <a:chExt cx="1579136" cy="1853119"/>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dirty="0">
                  <a:solidFill>
                    <a:srgbClr val="005BAD"/>
                  </a:solidFill>
                  <a:latin typeface="HGP創英角ｺﾞｼｯｸUB" panose="020B0900000000000000" pitchFamily="50" charset="-128"/>
                  <a:ea typeface="HGP創英角ｺﾞｼｯｸUB" panose="020B0900000000000000" pitchFamily="50" charset="-128"/>
                </a:rPr>
                <a:t>７</a:t>
              </a: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latin typeface="HGPｺﾞｼｯｸM" panose="020B0600000000000000" pitchFamily="50" charset="-128"/>
                  <a:ea typeface="HGPｺﾞｼｯｸM" panose="020B0600000000000000" pitchFamily="50" charset="-128"/>
                </a:rPr>
                <a:t>6,721</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ja-JP" altLang="en-US" sz="1100" b="1" baseline="30000" dirty="0">
                  <a:solidFill>
                    <a:srgbClr val="000000"/>
                  </a:solidFill>
                  <a:latin typeface="HGPｺﾞｼｯｸM" panose="020B0600000000000000" pitchFamily="50" charset="-128"/>
                  <a:ea typeface="HGPｺﾞｼｯｸM" panose="020B0600000000000000" pitchFamily="50" charset="-128"/>
                </a:rPr>
                <a:t>４</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73</a:t>
              </a:r>
              <a:r>
                <a:rPr kumimoji="1" lang="en-US" altLang="ja-JP" sz="1300" b="1" dirty="0">
                  <a:latin typeface="HGPｺﾞｼｯｸM" panose="020B0600000000000000" pitchFamily="50" charset="-128"/>
                  <a:ea typeface="HGPｺﾞｼｯｸM" panose="020B0600000000000000" pitchFamily="50" charset="-128"/>
                </a:rPr>
                <a:t>6</a:t>
              </a:r>
              <a:r>
                <a:rPr kumimoji="1" lang="zh-TW"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５</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327394" y="6346082"/>
            <a:ext cx="6651884" cy="348032"/>
            <a:chOff x="327394" y="6346082"/>
            <a:chExt cx="6651884"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令和７年度予算及び財政投融資計画の説明（予算修正後）」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10128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6182"/>
                                        </p:tgtEl>
                                        <p:attrNameLst>
                                          <p:attrName>style.visibility</p:attrName>
                                        </p:attrNameLst>
                                      </p:cBhvr>
                                      <p:to>
                                        <p:strVal val="visible"/>
                                      </p:to>
                                    </p:set>
                                    <p:animEffect transition="in" filter="fade">
                                      <p:cBhvr>
                                        <p:cTn id="31" dur="600"/>
                                        <p:tgtEl>
                                          <p:spTgt spid="6182"/>
                                        </p:tgtEl>
                                      </p:cBhvr>
                                    </p:animEffect>
                                    <p:anim calcmode="lin" valueType="num">
                                      <p:cBhvr>
                                        <p:cTn id="32" dur="600" fill="hold"/>
                                        <p:tgtEl>
                                          <p:spTgt spid="6182"/>
                                        </p:tgtEl>
                                        <p:attrNameLst>
                                          <p:attrName>ppt_x</p:attrName>
                                        </p:attrNameLst>
                                      </p:cBhvr>
                                      <p:tavLst>
                                        <p:tav tm="0">
                                          <p:val>
                                            <p:strVal val="#ppt_x"/>
                                          </p:val>
                                        </p:tav>
                                        <p:tav tm="100000">
                                          <p:val>
                                            <p:strVal val="#ppt_x"/>
                                          </p:val>
                                        </p:tav>
                                      </p:tavLst>
                                    </p:anim>
                                    <p:anim calcmode="lin" valueType="num">
                                      <p:cBhvr>
                                        <p:cTn id="33"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160"/>
                                        </p:tgtEl>
                                        <p:attrNameLst>
                                          <p:attrName>style.visibility</p:attrName>
                                        </p:attrNameLst>
                                      </p:cBhvr>
                                      <p:to>
                                        <p:strVal val="visible"/>
                                      </p:to>
                                    </p:set>
                                    <p:animEffect transition="in" filter="wipe(left)">
                                      <p:cBhvr>
                                        <p:cTn id="42" dur="1250"/>
                                        <p:tgtEl>
                                          <p:spTgt spid="61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6157"/>
                                        </p:tgtEl>
                                        <p:attrNameLst>
                                          <p:attrName>style.visibility</p:attrName>
                                        </p:attrNameLst>
                                      </p:cBhvr>
                                      <p:to>
                                        <p:strVal val="visible"/>
                                      </p:to>
                                    </p:set>
                                    <p:animEffect transition="in" filter="wipe(left)">
                                      <p:cBhvr>
                                        <p:cTn id="74" dur="900"/>
                                        <p:tgtEl>
                                          <p:spTgt spid="615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6151"/>
                                        </p:tgtEl>
                                        <p:attrNameLst>
                                          <p:attrName>style.visibility</p:attrName>
                                        </p:attrNameLst>
                                      </p:cBhvr>
                                      <p:to>
                                        <p:strVal val="visible"/>
                                      </p:to>
                                    </p:set>
                                    <p:animEffect transition="in" filter="fade">
                                      <p:cBhvr>
                                        <p:cTn id="83" dur="500"/>
                                        <p:tgtEl>
                                          <p:spTgt spid="615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zh-TW" sz="2600" spc="-30" dirty="0">
                  <a:latin typeface="+mn-ea"/>
                </a:rPr>
                <a:t>064</a:t>
              </a:r>
              <a:r>
                <a:rPr kumimoji="1" lang="en-US" altLang="ja-JP"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1,083,000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968,000</a:t>
              </a:r>
              <a:r>
                <a:rPr kumimoji="1" lang="zh-TW" altLang="en-US" sz="2000" spc="-30" dirty="0">
                  <a:latin typeface="+mn-ea"/>
                  <a:ea typeface="+mn-ea"/>
                </a:rPr>
                <a:t>円</a:t>
              </a:r>
              <a:endParaRPr kumimoji="1" lang="zh-TW" altLang="en-US" sz="2200" spc="-30" dirty="0">
                <a:latin typeface="+mn-ea"/>
                <a:ea typeface="+mn-ea"/>
              </a:endParaRPr>
            </a:p>
          </p:txBody>
        </p:sp>
      </p:gr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229590"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公立学校の児童・生徒１人当たりの公費負担教育費（令和５年度）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2" name="角丸四角形 31">
            <a:extLst>
              <a:ext uri="{FF2B5EF4-FFF2-40B4-BE49-F238E27FC236}">
                <a16:creationId xmlns:a16="http://schemas.microsoft.com/office/drawing/2014/main" id="{CAEAE36E-BD59-4979-8354-4AD2E636EAF6}"/>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５</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Tree>
    <p:custDataLst>
      <p:tags r:id="rId1"/>
    </p:custDataLst>
    <p:extLst>
      <p:ext uri="{BB962C8B-B14F-4D97-AF65-F5344CB8AC3E}">
        <p14:creationId xmlns:p14="http://schemas.microsoft.com/office/powerpoint/2010/main" val="29095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3_新しいプレゼンテーション">
  <a:themeElements>
    <a:clrScheme name="租税教育_中学生">
      <a:dk1>
        <a:srgbClr val="000000"/>
      </a:dk1>
      <a:lt1>
        <a:srgbClr val="FFFFFF"/>
      </a:lt1>
      <a:dk2>
        <a:srgbClr val="807DD4"/>
      </a:dk2>
      <a:lt2>
        <a:srgbClr val="E8E8E8"/>
      </a:lt2>
      <a:accent1>
        <a:srgbClr val="015AAC"/>
      </a:accent1>
      <a:accent2>
        <a:srgbClr val="FFB54A"/>
      </a:accent2>
      <a:accent3>
        <a:srgbClr val="CDEBFE"/>
      </a:accent3>
      <a:accent4>
        <a:srgbClr val="3C9359"/>
      </a:accent4>
      <a:accent5>
        <a:srgbClr val="BFBFF3"/>
      </a:accent5>
      <a:accent6>
        <a:srgbClr val="F6E994"/>
      </a:accent6>
      <a:hlink>
        <a:srgbClr val="807DD4"/>
      </a:hlink>
      <a:folHlink>
        <a:srgbClr val="96607D"/>
      </a:folHlink>
    </a:clrScheme>
    <a:fontScheme name="ユーザー定義 7">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C2914855F6A974E81849789F07DD7F5" ma:contentTypeVersion="17" ma:contentTypeDescription="新しいドキュメントを作成します。" ma:contentTypeScope="" ma:versionID="12e6b5a041ac1b6ad6c5a57e0c167e64">
  <xsd:schema xmlns:xsd="http://www.w3.org/2001/XMLSchema" xmlns:xs="http://www.w3.org/2001/XMLSchema" xmlns:p="http://schemas.microsoft.com/office/2006/metadata/properties" xmlns:ns2="495726df-2cfb-480a-b6d8-2a608a301a74" xmlns:ns3="d60ab040-b72b-4953-947b-a2210d201344" targetNamespace="http://schemas.microsoft.com/office/2006/metadata/properties" ma:root="true" ma:fieldsID="6d1bb5e124494a257f5e2c055e75a2dc" ns2:_="" ns3:_="">
    <xsd:import namespace="495726df-2cfb-480a-b6d8-2a608a301a74"/>
    <xsd:import namespace="d60ab040-b72b-4953-947b-a2210d2013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BillingMetadata" minOccurs="0"/>
                <xsd:element ref="ns2:MediaServiceOCR" minOccurs="0"/>
                <xsd:element ref="ns2:MediaServiceLocation" minOccurs="0"/>
                <xsd:element ref="ns2:_ApprovalAssignedTo" minOccurs="0"/>
                <xsd:element ref="ns2:_ApprovalRespondedBy" minOccurs="0"/>
                <xsd:element ref="ns2:_ApprovalSentBy" minOccurs="0"/>
                <xsd:element ref="ns2:_Approval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726df-2cfb-480a-b6d8-2a608a301a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ApprovalAssignedTo" ma:index="21" nillable="true" ma:displayName="承認者"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2" nillable="true" ma:displayName="返信"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23" nillable="true" ma:displayName="承認作成者"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24" nillable="true" ma:displayName="承認の状態" ma:internalName="_Approval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0ab040-b72b-4953-947b-a2210d20134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48eb810-7a3a-4566-a5f3-57795892e1f3}" ma:internalName="TaxCatchAll" ma:showField="CatchAllData" ma:web="d60ab040-b72b-4953-947b-a2210d2013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5726df-2cfb-480a-b6d8-2a608a301a74">
      <Terms xmlns="http://schemas.microsoft.com/office/infopath/2007/PartnerControls"/>
    </lcf76f155ced4ddcb4097134ff3c332f>
    <TaxCatchAll xmlns="d60ab040-b72b-4953-947b-a2210d201344" xsi:nil="true"/>
    <_ApprovalAssignedTo xmlns="495726df-2cfb-480a-b6d8-2a608a301a74">
      <UserInfo>
        <DisplayName/>
        <AccountId xsi:nil="true"/>
        <AccountType/>
      </UserInfo>
    </_ApprovalAssignedTo>
    <_ApprovalRespondedBy xmlns="495726df-2cfb-480a-b6d8-2a608a301a74">
      <UserInfo>
        <DisplayName/>
        <AccountId xsi:nil="true"/>
        <AccountType/>
      </UserInfo>
    </_ApprovalRespondedBy>
    <_ApprovalStatus xmlns="495726df-2cfb-480a-b6d8-2a608a301a74">0</_Approval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490EBA-4177-4AA9-B70A-8AA826A01497}"/>
</file>

<file path=customXml/itemProps2.xml><?xml version="1.0" encoding="utf-8"?>
<ds:datastoreItem xmlns:ds="http://schemas.openxmlformats.org/officeDocument/2006/customXml" ds:itemID="{2BD8AAD9-E590-4290-A363-413F466E722A}">
  <ds:schemaRefs>
    <ds:schemaRef ds:uri="http://purl.org/dc/terms/"/>
    <ds:schemaRef ds:uri="http://schemas.microsoft.com/office/2006/metadata/properties"/>
    <ds:schemaRef ds:uri="8fe4d1f7-9dac-473b-bde5-951e1cbc35f9"/>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58bc96ea-85f3-423d-b997-939c7224aa4e"/>
    <ds:schemaRef ds:uri="48f611b8-0114-4bf4-b44a-c9012ba2410b"/>
  </ds:schemaRefs>
</ds:datastoreItem>
</file>

<file path=customXml/itemProps3.xml><?xml version="1.0" encoding="utf-8"?>
<ds:datastoreItem xmlns:ds="http://schemas.openxmlformats.org/officeDocument/2006/customXml" ds:itemID="{04FB32A4-64E6-487D-B74B-5DA76832B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3483</Words>
  <Application>Microsoft Office PowerPoint</Application>
  <PresentationFormat>画面に合わせる (4:3)</PresentationFormat>
  <Paragraphs>591</Paragraphs>
  <Slides>27</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Arial</vt:lpstr>
      <vt:lpstr>ＭＳ Ｐゴシック</vt:lpstr>
      <vt:lpstr>HGｺﾞｼｯｸE</vt:lpstr>
      <vt:lpstr>HGPｺﾞｼｯｸM</vt:lpstr>
      <vt:lpstr>HGPｺﾞｼｯｸE</vt:lpstr>
      <vt:lpstr>Wingdings</vt:lpstr>
      <vt:lpstr>HGP創英角ｺﾞｼｯｸUB</vt:lpstr>
      <vt:lpstr>Times</vt:lpstr>
      <vt:lpstr>3_新しいプレゼンテーション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太田 一馬(OTA Kazuma)</cp:lastModifiedBy>
  <cp:revision>1</cp:revision>
  <dcterms:created xsi:type="dcterms:W3CDTF">2024-03-27T07:15:31Z</dcterms:created>
  <dcterms:modified xsi:type="dcterms:W3CDTF">2026-05-17T23:47:48Z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0x0101000C2914855F6A974E81849789F07DD7F5</vt:lpwstr>
  </property>
  <property fmtid="{D5CDD505-2E9C-101B-9397-08002B2CF9AE}" pid="3" name="MediaServiceImageTags">
    <vt:lpwstr/>
  </property>
</Properties>
</file>