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8.jpg" ContentType="image/jpg"/>
  <Override PartName="/ppt/media/image39.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22"/>
  </p:notesMasterIdLst>
  <p:handoutMasterIdLst>
    <p:handoutMasterId r:id="rId23"/>
  </p:handoutMasterIdLst>
  <p:sldIdLst>
    <p:sldId id="361" r:id="rId5"/>
    <p:sldId id="258" r:id="rId6"/>
    <p:sldId id="354" r:id="rId7"/>
    <p:sldId id="362" r:id="rId8"/>
    <p:sldId id="359" r:id="rId9"/>
    <p:sldId id="363" r:id="rId10"/>
    <p:sldId id="364" r:id="rId11"/>
    <p:sldId id="355" r:id="rId12"/>
    <p:sldId id="358" r:id="rId13"/>
    <p:sldId id="357" r:id="rId14"/>
    <p:sldId id="292" r:id="rId15"/>
    <p:sldId id="341" r:id="rId16"/>
    <p:sldId id="352" r:id="rId17"/>
    <p:sldId id="360" r:id="rId18"/>
    <p:sldId id="337" r:id="rId19"/>
    <p:sldId id="284" r:id="rId20"/>
    <p:sldId id="336" r:id="rId21"/>
  </p:sldIdLst>
  <p:sldSz cx="9144000" cy="6858000" type="screen4x3"/>
  <p:notesSz cx="6805613" cy="9939338"/>
  <p:embeddedFontLst>
    <p:embeddedFont>
      <p:font typeface="BIZ UDPゴシック" panose="020B0400000000000000" pitchFamily="50" charset="-128"/>
      <p:regular r:id="rId24"/>
      <p:bold r:id="rId25"/>
    </p:embeddedFont>
    <p:embeddedFont>
      <p:font typeface="HGPｺﾞｼｯｸE" panose="020B0900000000000000" pitchFamily="50" charset="-128"/>
      <p:regular r:id="rId26"/>
    </p:embeddedFont>
    <p:embeddedFont>
      <p:font typeface="HGPｺﾞｼｯｸM" panose="020B0600000000000000" pitchFamily="50" charset="-128"/>
      <p:regular r:id="rId27"/>
    </p:embeddedFont>
    <p:embeddedFont>
      <p:font typeface="HGP創英角ｺﾞｼｯｸUB" panose="020B0900000000000000" pitchFamily="50" charset="-128"/>
      <p:regular r:id="rId28"/>
    </p:embeddedFont>
    <p:embeddedFont>
      <p:font typeface="HG丸ｺﾞｼｯｸM-PRO" panose="020F0600000000000000" pitchFamily="50" charset="-128"/>
      <p:regular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C1F2"/>
    <a:srgbClr val="F46C62"/>
    <a:srgbClr val="FF5050"/>
    <a:srgbClr val="FF9999"/>
    <a:srgbClr val="99CCFF"/>
    <a:srgbClr val="3399FF"/>
    <a:srgbClr val="CCECFF"/>
    <a:srgbClr val="D3F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15" autoAdjust="0"/>
    <p:restoredTop sz="94660"/>
  </p:normalViewPr>
  <p:slideViewPr>
    <p:cSldViewPr snapToGrid="0">
      <p:cViewPr varScale="1">
        <p:scale>
          <a:sx n="70" d="100"/>
          <a:sy n="70" d="100"/>
        </p:scale>
        <p:origin x="904" y="68"/>
      </p:cViewPr>
      <p:guideLst/>
    </p:cSldViewPr>
  </p:slideViewPr>
  <p:notesTextViewPr>
    <p:cViewPr>
      <p:scale>
        <a:sx n="1" d="1"/>
        <a:sy n="1" d="1"/>
      </p:scale>
      <p:origin x="0" y="0"/>
    </p:cViewPr>
  </p:notesText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2" y="1"/>
            <a:ext cx="2949099" cy="498694"/>
          </a:xfrm>
          <a:prstGeom prst="rect">
            <a:avLst/>
          </a:prstGeom>
        </p:spPr>
        <p:txBody>
          <a:bodyPr vert="horz" lIns="91434" tIns="45717" rIns="91434" bIns="45717"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3854941" y="1"/>
            <a:ext cx="2949099" cy="498694"/>
          </a:xfrm>
          <a:prstGeom prst="rect">
            <a:avLst/>
          </a:prstGeom>
        </p:spPr>
        <p:txBody>
          <a:bodyPr vert="horz" lIns="91434" tIns="45717" rIns="91434" bIns="45717" rtlCol="0"/>
          <a:lstStyle>
            <a:lvl1pPr algn="r">
              <a:defRPr sz="1200"/>
            </a:lvl1pPr>
          </a:lstStyle>
          <a:p>
            <a:fld id="{2485A8FA-5CC2-40B4-90FF-50E52AF9D939}" type="datetimeFigureOut">
              <a:rPr kumimoji="1" lang="ja-JP" altLang="en-US" smtClean="0"/>
              <a:t>2025/3/14</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2" y="9440647"/>
            <a:ext cx="2949099" cy="498692"/>
          </a:xfrm>
          <a:prstGeom prst="rect">
            <a:avLst/>
          </a:prstGeom>
        </p:spPr>
        <p:txBody>
          <a:bodyPr vert="horz" lIns="91434" tIns="45717" rIns="91434" bIns="45717"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3854941" y="9440647"/>
            <a:ext cx="2949099" cy="498692"/>
          </a:xfrm>
          <a:prstGeom prst="rect">
            <a:avLst/>
          </a:prstGeom>
        </p:spPr>
        <p:txBody>
          <a:bodyPr vert="horz" lIns="91434" tIns="45717" rIns="91434" bIns="45717"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099" cy="498694"/>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41" y="1"/>
            <a:ext cx="2949099" cy="498694"/>
          </a:xfrm>
          <a:prstGeom prst="rect">
            <a:avLst/>
          </a:prstGeom>
        </p:spPr>
        <p:txBody>
          <a:bodyPr vert="horz" lIns="91434" tIns="45717" rIns="91434" bIns="45717" rtlCol="0"/>
          <a:lstStyle>
            <a:lvl1pPr algn="r">
              <a:defRPr sz="1200"/>
            </a:lvl1pPr>
          </a:lstStyle>
          <a:p>
            <a:fld id="{8C1590E8-BF0F-4D58-AE9F-87B6FEB1C323}" type="datetimeFigureOut">
              <a:rPr kumimoji="1" lang="ja-JP" altLang="en-US" smtClean="0"/>
              <a:t>2025/3/14</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34" tIns="45717" rIns="91434" bIns="45717" rtlCol="0" anchor="ctr"/>
          <a:lstStyle/>
          <a:p>
            <a:endParaRPr lang="ja-JP" altLang="en-US"/>
          </a:p>
        </p:txBody>
      </p:sp>
      <p:sp>
        <p:nvSpPr>
          <p:cNvPr id="5" name="ノート プレースホルダー 4"/>
          <p:cNvSpPr>
            <a:spLocks noGrp="1"/>
          </p:cNvSpPr>
          <p:nvPr>
            <p:ph type="body" sz="quarter" idx="3"/>
          </p:nvPr>
        </p:nvSpPr>
        <p:spPr>
          <a:xfrm>
            <a:off x="680562" y="4783308"/>
            <a:ext cx="5444490" cy="3913614"/>
          </a:xfrm>
          <a:prstGeom prst="rect">
            <a:avLst/>
          </a:prstGeom>
        </p:spPr>
        <p:txBody>
          <a:bodyPr vert="horz" lIns="91434" tIns="45717" rIns="91434"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099" cy="498692"/>
          </a:xfrm>
          <a:prstGeom prst="rect">
            <a:avLst/>
          </a:prstGeom>
        </p:spPr>
        <p:txBody>
          <a:bodyPr vert="horz" lIns="91434" tIns="45717" rIns="91434"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41" y="9440647"/>
            <a:ext cx="2949099" cy="498692"/>
          </a:xfrm>
          <a:prstGeom prst="rect">
            <a:avLst/>
          </a:prstGeom>
        </p:spPr>
        <p:txBody>
          <a:bodyPr vert="horz" lIns="91434" tIns="45717" rIns="91434" bIns="45717"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a:t>
            </a:fld>
            <a:endParaRPr kumimoji="1" lang="ja-JP" altLang="en-US"/>
          </a:p>
        </p:txBody>
      </p:sp>
    </p:spTree>
    <p:extLst>
      <p:ext uri="{BB962C8B-B14F-4D97-AF65-F5344CB8AC3E}">
        <p14:creationId xmlns:p14="http://schemas.microsoft.com/office/powerpoint/2010/main" val="154646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5</a:t>
            </a:fld>
            <a:endParaRPr kumimoji="1" lang="ja-JP" altLang="en-US"/>
          </a:p>
        </p:txBody>
      </p:sp>
    </p:spTree>
    <p:extLst>
      <p:ext uri="{BB962C8B-B14F-4D97-AF65-F5344CB8AC3E}">
        <p14:creationId xmlns:p14="http://schemas.microsoft.com/office/powerpoint/2010/main" val="368863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7</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57738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15</a:t>
            </a:fld>
            <a:endParaRPr lang="ja-JP" altLang="en-US"/>
          </a:p>
        </p:txBody>
      </p:sp>
    </p:spTree>
    <p:extLst>
      <p:ext uri="{BB962C8B-B14F-4D97-AF65-F5344CB8AC3E}">
        <p14:creationId xmlns:p14="http://schemas.microsoft.com/office/powerpoint/2010/main" val="414594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17</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12576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40564" y="6007184"/>
            <a:ext cx="950844" cy="850816"/>
            <a:chOff x="-40566" y="5996309"/>
            <a:chExt cx="950844"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3.xml"/><Relationship Id="rId5" Type="http://schemas.openxmlformats.org/officeDocument/2006/relationships/image" Target="../media/image45.jp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nta.go.jp/taxes/kids/video/index.htm#anime" TargetMode="Externa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mof.go.jp/tax_policy/publication/brochure/zeikin_drill/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hyperlink" Target="https://www.nta.go.jp/publication/webtaxtv/201503/webtaxtv_wb.html" TargetMode="External"/><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www.nta.go.jp/taxes/kids/index.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mof.go.jp/kids/2018" TargetMode="Externa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024865-EB5B-4C50-A8AF-122D961355B3}"/>
              </a:ext>
            </a:extLst>
          </p:cNvPr>
          <p:cNvSpPr/>
          <p:nvPr/>
        </p:nvSpPr>
        <p:spPr>
          <a:xfrm>
            <a:off x="852068" y="562554"/>
            <a:ext cx="7439857" cy="1015663"/>
          </a:xfrm>
          <a:prstGeom prst="rect">
            <a:avLst/>
          </a:prstGeom>
          <a:noFill/>
        </p:spPr>
        <p:txBody>
          <a:bodyPr wrap="none" lIns="91440" tIns="45720" rIns="91440" bIns="45720">
            <a:spAutoFit/>
          </a:bodyPr>
          <a:lstStyle/>
          <a:p>
            <a:pPr algn="ctr"/>
            <a:r>
              <a:rPr lang="ja-JP" altLang="en-US" sz="6000" b="1"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rPr>
              <a:t>わたしたちの</a:t>
            </a:r>
            <a:r>
              <a:rPr lang="ja-JP" alt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くらしと税</a:t>
            </a:r>
          </a:p>
        </p:txBody>
      </p:sp>
      <p:sp>
        <p:nvSpPr>
          <p:cNvPr id="3" name="テキスト ボックス 2">
            <a:extLst>
              <a:ext uri="{FF2B5EF4-FFF2-40B4-BE49-F238E27FC236}">
                <a16:creationId xmlns:a16="http://schemas.microsoft.com/office/drawing/2014/main" id="{23CC0156-75F3-4ECF-8A92-BAEE49B33C1F}"/>
              </a:ext>
            </a:extLst>
          </p:cNvPr>
          <p:cNvSpPr txBox="1"/>
          <p:nvPr/>
        </p:nvSpPr>
        <p:spPr>
          <a:xfrm>
            <a:off x="1021079" y="5699760"/>
            <a:ext cx="7101840" cy="523220"/>
          </a:xfrm>
          <a:prstGeom prst="rect">
            <a:avLst/>
          </a:prstGeom>
          <a:noFill/>
        </p:spPr>
        <p:txBody>
          <a:bodyPr wrap="square" rtlCol="0">
            <a:spAutoFit/>
          </a:bodyPr>
          <a:lstStyle/>
          <a:p>
            <a:pPr algn="ctr"/>
            <a:r>
              <a:rPr kumimoji="1" lang="ja-JP" altLang="en-US" sz="2800" dirty="0"/>
              <a:t>徳島県租税教育推進協議会</a:t>
            </a:r>
          </a:p>
        </p:txBody>
      </p:sp>
      <p:sp>
        <p:nvSpPr>
          <p:cNvPr id="5" name="四角形: 角を丸くする 4">
            <a:extLst>
              <a:ext uri="{FF2B5EF4-FFF2-40B4-BE49-F238E27FC236}">
                <a16:creationId xmlns:a16="http://schemas.microsoft.com/office/drawing/2014/main" id="{B2C97EEC-E2BB-4AC2-9CC7-29C17CCA3DA5}"/>
              </a:ext>
            </a:extLst>
          </p:cNvPr>
          <p:cNvSpPr/>
          <p:nvPr/>
        </p:nvSpPr>
        <p:spPr>
          <a:xfrm>
            <a:off x="3421380" y="6205356"/>
            <a:ext cx="2301240" cy="421811"/>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令和７年度版</a:t>
            </a:r>
          </a:p>
        </p:txBody>
      </p:sp>
      <p:pic>
        <p:nvPicPr>
          <p:cNvPr id="10" name="図 9">
            <a:extLst>
              <a:ext uri="{FF2B5EF4-FFF2-40B4-BE49-F238E27FC236}">
                <a16:creationId xmlns:a16="http://schemas.microsoft.com/office/drawing/2014/main" id="{1DFFFD2B-BC38-4456-9631-A89E4E859975}"/>
              </a:ext>
            </a:extLst>
          </p:cNvPr>
          <p:cNvPicPr>
            <a:picLocks noChangeAspect="1"/>
          </p:cNvPicPr>
          <p:nvPr/>
        </p:nvPicPr>
        <p:blipFill rotWithShape="1">
          <a:blip r:embed="rId3">
            <a:extLst>
              <a:ext uri="{28A0092B-C50C-407E-A947-70E740481C1C}">
                <a14:useLocalDpi xmlns:a14="http://schemas.microsoft.com/office/drawing/2010/main" val="0"/>
              </a:ext>
            </a:extLst>
          </a:blip>
          <a:srcRect l="1851" t="-1" r="3459" b="1524"/>
          <a:stretch/>
        </p:blipFill>
        <p:spPr>
          <a:xfrm>
            <a:off x="3130545" y="1516744"/>
            <a:ext cx="2843535" cy="4183016"/>
          </a:xfrm>
          <a:prstGeom prst="rect">
            <a:avLst/>
          </a:prstGeom>
        </p:spPr>
      </p:pic>
      <p:sp>
        <p:nvSpPr>
          <p:cNvPr id="8" name="テキスト ボックス 7">
            <a:extLst>
              <a:ext uri="{FF2B5EF4-FFF2-40B4-BE49-F238E27FC236}">
                <a16:creationId xmlns:a16="http://schemas.microsoft.com/office/drawing/2014/main" id="{0349BDBA-C3B0-483F-9C9C-F6FC937E6684}"/>
              </a:ext>
            </a:extLst>
          </p:cNvPr>
          <p:cNvSpPr txBox="1"/>
          <p:nvPr/>
        </p:nvSpPr>
        <p:spPr>
          <a:xfrm>
            <a:off x="0" y="0"/>
            <a:ext cx="9144000" cy="523220"/>
          </a:xfrm>
          <a:prstGeom prst="rect">
            <a:avLst/>
          </a:prstGeom>
          <a:solidFill>
            <a:srgbClr val="26C1F2"/>
          </a:solidFill>
        </p:spPr>
        <p:txBody>
          <a:bodyPr wrap="square" rtlCol="0" anchor="ctr">
            <a:noAutofit/>
          </a:bodyPr>
          <a:lstStyle/>
          <a:p>
            <a:pPr algn="ctr"/>
            <a:r>
              <a:rPr kumimoji="1" lang="ja-JP" altLang="en-US" sz="2000" b="1" spc="300" dirty="0">
                <a:solidFill>
                  <a:schemeClr val="bg1"/>
                </a:solidFill>
                <a:latin typeface="HG丸ｺﾞｼｯｸM-PRO" panose="020F0600000000000000" pitchFamily="50" charset="-128"/>
                <a:ea typeface="HG丸ｺﾞｼｯｸM-PRO" panose="020F0600000000000000" pitchFamily="50" charset="-128"/>
              </a:rPr>
              <a:t>６年社会科　学習資料</a:t>
            </a:r>
          </a:p>
        </p:txBody>
      </p:sp>
      <p:sp>
        <p:nvSpPr>
          <p:cNvPr id="9" name="テキスト ボックス 8">
            <a:extLst>
              <a:ext uri="{FF2B5EF4-FFF2-40B4-BE49-F238E27FC236}">
                <a16:creationId xmlns:a16="http://schemas.microsoft.com/office/drawing/2014/main" id="{7EB09E01-EFB4-445C-8488-6F7C6BBCEF2B}"/>
              </a:ext>
            </a:extLst>
          </p:cNvPr>
          <p:cNvSpPr txBox="1"/>
          <p:nvPr/>
        </p:nvSpPr>
        <p:spPr>
          <a:xfrm>
            <a:off x="6324600" y="107721"/>
            <a:ext cx="2990845" cy="307777"/>
          </a:xfrm>
          <a:prstGeom prst="rect">
            <a:avLst/>
          </a:prstGeom>
          <a:noFill/>
        </p:spPr>
        <p:txBody>
          <a:bodyPr wrap="square" rtlCol="0">
            <a:spAutoFit/>
          </a:bodyPr>
          <a:lstStyle/>
          <a:p>
            <a:r>
              <a:rPr kumimoji="1" lang="en-US" altLang="ja-JP" sz="1400" b="1" spc="300" dirty="0">
                <a:solidFill>
                  <a:schemeClr val="bg1"/>
                </a:solidFill>
                <a:latin typeface="HG丸ｺﾞｼｯｸM-PRO" panose="020F0600000000000000" pitchFamily="50" charset="-128"/>
                <a:ea typeface="HG丸ｺﾞｼｯｸM-PRO" panose="020F0600000000000000" pitchFamily="50" charset="-128"/>
              </a:rPr>
              <a:t>【</a:t>
            </a:r>
            <a:r>
              <a:rPr kumimoji="1" lang="ja-JP" altLang="en-US" sz="1400" b="1" spc="300" dirty="0">
                <a:solidFill>
                  <a:schemeClr val="bg1"/>
                </a:solidFill>
                <a:latin typeface="HG丸ｺﾞｼｯｸM-PRO" panose="020F0600000000000000" pitchFamily="50" charset="-128"/>
                <a:ea typeface="HG丸ｺﾞｼｯｸM-PRO" panose="020F0600000000000000" pitchFamily="50" charset="-128"/>
              </a:rPr>
              <a:t>小学校学習指導要領準拠</a:t>
            </a:r>
            <a:r>
              <a:rPr kumimoji="1" lang="en-US" altLang="ja-JP" sz="1400" b="1" spc="300" dirty="0">
                <a:solidFill>
                  <a:schemeClr val="bg1"/>
                </a:solidFill>
                <a:latin typeface="HG丸ｺﾞｼｯｸM-PRO" panose="020F0600000000000000" pitchFamily="50" charset="-128"/>
                <a:ea typeface="HG丸ｺﾞｼｯｸM-PRO" panose="020F0600000000000000" pitchFamily="50" charset="-128"/>
              </a:rPr>
              <a:t>】</a:t>
            </a:r>
            <a:endParaRPr kumimoji="1" lang="ja-JP" altLang="en-US" sz="1400" dirty="0"/>
          </a:p>
        </p:txBody>
      </p:sp>
      <p:sp>
        <p:nvSpPr>
          <p:cNvPr id="6" name="正方形/長方形 5">
            <a:extLst>
              <a:ext uri="{FF2B5EF4-FFF2-40B4-BE49-F238E27FC236}">
                <a16:creationId xmlns:a16="http://schemas.microsoft.com/office/drawing/2014/main" id="{6C455816-FD61-4220-BFE3-A36FA68674AC}"/>
              </a:ext>
            </a:extLst>
          </p:cNvPr>
          <p:cNvSpPr/>
          <p:nvPr/>
        </p:nvSpPr>
        <p:spPr>
          <a:xfrm>
            <a:off x="5722620" y="6396334"/>
            <a:ext cx="3535678"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rPr>
              <a:t>表紙：「令和６年度　税に関する絵はがきコンクール」</a:t>
            </a:r>
            <a:endParaRPr kumimoji="1" lang="en-US" altLang="ja-JP" sz="1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rPr>
              <a:t>北島町立北島北小学校　松田　結月さんの作品</a:t>
            </a:r>
          </a:p>
        </p:txBody>
      </p:sp>
    </p:spTree>
    <p:extLst>
      <p:ext uri="{BB962C8B-B14F-4D97-AF65-F5344CB8AC3E}">
        <p14:creationId xmlns:p14="http://schemas.microsoft.com/office/powerpoint/2010/main" val="234312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DA5E2DE7-062C-4324-84FB-A382390C9F6C}"/>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 name="四角形: 角を丸くする 2">
            <a:extLst>
              <a:ext uri="{FF2B5EF4-FFF2-40B4-BE49-F238E27FC236}">
                <a16:creationId xmlns:a16="http://schemas.microsoft.com/office/drawing/2014/main" id="{C02A2336-9A91-4CC2-B39D-C4A2F5D96A6E}"/>
              </a:ext>
            </a:extLst>
          </p:cNvPr>
          <p:cNvSpPr/>
          <p:nvPr/>
        </p:nvSpPr>
        <p:spPr>
          <a:xfrm>
            <a:off x="402979" y="870162"/>
            <a:ext cx="2866877"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まちづくりのために</a:t>
            </a:r>
            <a:endParaRPr kumimoji="1" lang="ja-JP" altLang="en-US" sz="1600" dirty="0"/>
          </a:p>
        </p:txBody>
      </p:sp>
      <p:sp>
        <p:nvSpPr>
          <p:cNvPr id="6" name="四角形: 角を丸くする 5">
            <a:extLst>
              <a:ext uri="{FF2B5EF4-FFF2-40B4-BE49-F238E27FC236}">
                <a16:creationId xmlns:a16="http://schemas.microsoft.com/office/drawing/2014/main" id="{B1D12D91-4C13-48F5-A36F-6777949B4716}"/>
              </a:ext>
            </a:extLst>
          </p:cNvPr>
          <p:cNvSpPr/>
          <p:nvPr/>
        </p:nvSpPr>
        <p:spPr>
          <a:xfrm>
            <a:off x="406112" y="3792411"/>
            <a:ext cx="2467718"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教育のために</a:t>
            </a:r>
            <a:endParaRPr kumimoji="1" lang="ja-JP" altLang="en-US" sz="1600" dirty="0"/>
          </a:p>
        </p:txBody>
      </p:sp>
      <p:sp>
        <p:nvSpPr>
          <p:cNvPr id="11" name="テキスト ボックス 10">
            <a:extLst>
              <a:ext uri="{FF2B5EF4-FFF2-40B4-BE49-F238E27FC236}">
                <a16:creationId xmlns:a16="http://schemas.microsoft.com/office/drawing/2014/main" id="{89A71882-34EE-4A75-A080-BE701FED3560}"/>
              </a:ext>
            </a:extLst>
          </p:cNvPr>
          <p:cNvSpPr txBox="1"/>
          <p:nvPr/>
        </p:nvSpPr>
        <p:spPr>
          <a:xfrm>
            <a:off x="402979" y="3334251"/>
            <a:ext cx="3940421" cy="523220"/>
          </a:xfrm>
          <a:prstGeom prst="rect">
            <a:avLst/>
          </a:prstGeom>
          <a:noFill/>
        </p:spPr>
        <p:txBody>
          <a:bodyPr wrap="square" rtlCol="0">
            <a:spAutoFit/>
          </a:bodyPr>
          <a:lstStyle/>
          <a:p>
            <a:r>
              <a:rPr kumimoji="1" lang="ja-JP" altLang="en-US" sz="1400" dirty="0"/>
              <a:t>渋滞を減らしたり災害時の人命救助のための</a:t>
            </a:r>
            <a:endParaRPr kumimoji="1" lang="en-US" altLang="ja-JP" sz="1400" dirty="0"/>
          </a:p>
          <a:p>
            <a:r>
              <a:rPr kumimoji="1" lang="ja-JP" altLang="en-US" sz="1400" dirty="0"/>
              <a:t>道を作っています。（徳島東環状線）</a:t>
            </a:r>
          </a:p>
        </p:txBody>
      </p:sp>
      <p:sp>
        <p:nvSpPr>
          <p:cNvPr id="12" name="テキスト ボックス 11">
            <a:extLst>
              <a:ext uri="{FF2B5EF4-FFF2-40B4-BE49-F238E27FC236}">
                <a16:creationId xmlns:a16="http://schemas.microsoft.com/office/drawing/2014/main" id="{E14D43E6-F159-46CD-8C12-0BEC9D8B72AB}"/>
              </a:ext>
            </a:extLst>
          </p:cNvPr>
          <p:cNvSpPr txBox="1"/>
          <p:nvPr/>
        </p:nvSpPr>
        <p:spPr>
          <a:xfrm>
            <a:off x="4650196" y="3266520"/>
            <a:ext cx="3748136" cy="523220"/>
          </a:xfrm>
          <a:prstGeom prst="rect">
            <a:avLst/>
          </a:prstGeom>
          <a:noFill/>
        </p:spPr>
        <p:txBody>
          <a:bodyPr wrap="square" rtlCol="0">
            <a:spAutoFit/>
          </a:bodyPr>
          <a:lstStyle/>
          <a:p>
            <a:r>
              <a:rPr kumimoji="1" lang="ja-JP" altLang="en-US" sz="1400" dirty="0"/>
              <a:t>大きな船が泊まることができる港</a:t>
            </a:r>
            <a:endParaRPr kumimoji="1" lang="en-US" altLang="ja-JP" sz="1400" dirty="0"/>
          </a:p>
          <a:p>
            <a:r>
              <a:rPr kumimoji="1" lang="ja-JP" altLang="en-US" sz="1400" dirty="0"/>
              <a:t>（徳島小松島港　赤石地区）</a:t>
            </a:r>
          </a:p>
        </p:txBody>
      </p:sp>
      <p:sp>
        <p:nvSpPr>
          <p:cNvPr id="13" name="テキスト ボックス 12">
            <a:extLst>
              <a:ext uri="{FF2B5EF4-FFF2-40B4-BE49-F238E27FC236}">
                <a16:creationId xmlns:a16="http://schemas.microsoft.com/office/drawing/2014/main" id="{3C21204A-9EE7-4478-96C9-B98278E3A86F}"/>
              </a:ext>
            </a:extLst>
          </p:cNvPr>
          <p:cNvSpPr txBox="1"/>
          <p:nvPr/>
        </p:nvSpPr>
        <p:spPr>
          <a:xfrm>
            <a:off x="843127" y="6364659"/>
            <a:ext cx="3056130" cy="307777"/>
          </a:xfrm>
          <a:prstGeom prst="rect">
            <a:avLst/>
          </a:prstGeom>
          <a:noFill/>
        </p:spPr>
        <p:txBody>
          <a:bodyPr wrap="square" rtlCol="0">
            <a:spAutoFit/>
          </a:bodyPr>
          <a:lstStyle/>
          <a:p>
            <a:r>
              <a:rPr kumimoji="1" lang="ja-JP" altLang="en-US" sz="1400" dirty="0"/>
              <a:t>６年間学習するところ。（沖洲小学校）</a:t>
            </a:r>
          </a:p>
        </p:txBody>
      </p:sp>
      <p:sp>
        <p:nvSpPr>
          <p:cNvPr id="14" name="テキスト ボックス 13">
            <a:extLst>
              <a:ext uri="{FF2B5EF4-FFF2-40B4-BE49-F238E27FC236}">
                <a16:creationId xmlns:a16="http://schemas.microsoft.com/office/drawing/2014/main" id="{6CA0528D-C883-4134-ADCD-FD5E0A455321}"/>
              </a:ext>
            </a:extLst>
          </p:cNvPr>
          <p:cNvSpPr txBox="1"/>
          <p:nvPr/>
        </p:nvSpPr>
        <p:spPr>
          <a:xfrm>
            <a:off x="4769820" y="6258992"/>
            <a:ext cx="3159272" cy="523220"/>
          </a:xfrm>
          <a:prstGeom prst="rect">
            <a:avLst/>
          </a:prstGeom>
          <a:noFill/>
        </p:spPr>
        <p:txBody>
          <a:bodyPr wrap="square" rtlCol="0">
            <a:spAutoFit/>
          </a:bodyPr>
          <a:lstStyle/>
          <a:p>
            <a:r>
              <a:rPr kumimoji="1" lang="ja-JP" altLang="en-US" sz="1400" dirty="0"/>
              <a:t>本を借りたり静かな環境で学習ができます。（県立図書館）</a:t>
            </a:r>
          </a:p>
        </p:txBody>
      </p:sp>
      <p:sp>
        <p:nvSpPr>
          <p:cNvPr id="17" name="スライド番号プレースホルダー 21">
            <a:extLst>
              <a:ext uri="{FF2B5EF4-FFF2-40B4-BE49-F238E27FC236}">
                <a16:creationId xmlns:a16="http://schemas.microsoft.com/office/drawing/2014/main" id="{BFC566BB-BA37-458B-AB14-2D9242B091D1}"/>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pic>
        <p:nvPicPr>
          <p:cNvPr id="8" name="図 7">
            <a:extLst>
              <a:ext uri="{FF2B5EF4-FFF2-40B4-BE49-F238E27FC236}">
                <a16:creationId xmlns:a16="http://schemas.microsoft.com/office/drawing/2014/main" id="{AB9C4CFD-44E8-47C3-AB77-114322DA4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820" y="4336135"/>
            <a:ext cx="2944549" cy="1962853"/>
          </a:xfrm>
          <a:prstGeom prst="rect">
            <a:avLst/>
          </a:prstGeom>
        </p:spPr>
      </p:pic>
      <p:pic>
        <p:nvPicPr>
          <p:cNvPr id="10" name="図 9">
            <a:extLst>
              <a:ext uri="{FF2B5EF4-FFF2-40B4-BE49-F238E27FC236}">
                <a16:creationId xmlns:a16="http://schemas.microsoft.com/office/drawing/2014/main" id="{2267E92A-95A1-448E-9B93-D182401DF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57" y="4332765"/>
            <a:ext cx="3153589" cy="1965194"/>
          </a:xfrm>
          <a:prstGeom prst="rect">
            <a:avLst/>
          </a:prstGeom>
        </p:spPr>
      </p:pic>
      <p:pic>
        <p:nvPicPr>
          <p:cNvPr id="22" name="図 21">
            <a:extLst>
              <a:ext uri="{FF2B5EF4-FFF2-40B4-BE49-F238E27FC236}">
                <a16:creationId xmlns:a16="http://schemas.microsoft.com/office/drawing/2014/main" id="{64626304-A002-4101-A7DC-E10B18216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56" y="1410516"/>
            <a:ext cx="3149341" cy="1945470"/>
          </a:xfrm>
          <a:prstGeom prst="rect">
            <a:avLst/>
          </a:prstGeom>
        </p:spPr>
      </p:pic>
      <p:pic>
        <p:nvPicPr>
          <p:cNvPr id="24" name="図 23">
            <a:extLst>
              <a:ext uri="{FF2B5EF4-FFF2-40B4-BE49-F238E27FC236}">
                <a16:creationId xmlns:a16="http://schemas.microsoft.com/office/drawing/2014/main" id="{1855064E-12D5-46E8-8667-C2694CE6F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820" y="1410516"/>
            <a:ext cx="2944549" cy="1849780"/>
          </a:xfrm>
          <a:prstGeom prst="rect">
            <a:avLst/>
          </a:prstGeom>
        </p:spPr>
      </p:pic>
    </p:spTree>
    <p:extLst>
      <p:ext uri="{BB962C8B-B14F-4D97-AF65-F5344CB8AC3E}">
        <p14:creationId xmlns:p14="http://schemas.microsoft.com/office/powerpoint/2010/main" val="407669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493840"/>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2">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５</a:t>
            </a:r>
            <a:r>
              <a:rPr lang="zh-TW" altLang="en-US" sz="855" dirty="0">
                <a:solidFill>
                  <a:schemeClr val="tx1"/>
                </a:solidFill>
              </a:rPr>
              <a:t>年度地方教育費調査（令和</a:t>
            </a:r>
            <a:r>
              <a:rPr lang="ja-JP" altLang="en-US" sz="855" dirty="0">
                <a:solidFill>
                  <a:schemeClr val="tx1"/>
                </a:solidFill>
              </a:rPr>
              <a:t>４</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2" y="2190893"/>
            <a:ext cx="2325281"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（徳島県：１年間当たり）</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384206" y="1981173"/>
            <a:ext cx="2247847" cy="3831213"/>
            <a:chOff x="6384206" y="1981173"/>
            <a:chExt cx="2247847" cy="3831213"/>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424882" y="5403700"/>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ja-JP" sz="2000" spc="-30" dirty="0">
                  <a:latin typeface="HGPｺﾞｼｯｸE" panose="020B0900000000000000" pitchFamily="50" charset="-128"/>
                  <a:ea typeface="HGPｺﾞｼｯｸE" panose="020B0900000000000000" pitchFamily="50" charset="-128"/>
                </a:rPr>
                <a:t>1,631,000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458596" y="2343882"/>
            <a:ext cx="2247847" cy="3468504"/>
            <a:chOff x="3458596" y="2343882"/>
            <a:chExt cx="2247847" cy="3468504"/>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499272" y="540370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ja-JP" sz="2000" spc="-30" dirty="0">
                  <a:latin typeface="HGPｺﾞｼｯｸE" panose="020B0900000000000000" pitchFamily="50" charset="-128"/>
                  <a:ea typeface="HGPｺﾞｼｯｸE" panose="020B0900000000000000" pitchFamily="50" charset="-128"/>
                </a:rPr>
                <a:t>1,837,000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642843" y="2847470"/>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ja-JP" sz="2000" spc="-30" dirty="0">
                  <a:latin typeface="HGPｺﾞｼｯｸE" panose="020B0900000000000000" pitchFamily="50" charset="-128"/>
                  <a:ea typeface="HGPｺﾞｼｯｸE" panose="020B0900000000000000" pitchFamily="50" charset="-128"/>
                </a:rPr>
                <a:t>1,454,000</a:t>
              </a:r>
              <a:r>
                <a:rPr kumimoji="1" lang="ja-JP"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（令和４年度）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税金が使われています。皆さんのためにどのぐらい使われているか、確認してみましょう。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3091">
            <a:off x="7270195" y="438692"/>
            <a:ext cx="1996787" cy="1195299"/>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fld id="{12C3962C-59A4-486A-8D44-A9781E017F69}" type="slidenum">
              <a:rPr lang="en-US" altLang="ja-JP" smtClean="0"/>
              <a:pPr>
                <a:defRPr/>
              </a:pPr>
              <a:t>11</a:t>
            </a:fld>
            <a:endParaRPr lang="en-US" altLang="ja-JP" dirty="0"/>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4646999" y="8715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Tree>
    <p:extLst>
      <p:ext uri="{BB962C8B-B14F-4D97-AF65-F5344CB8AC3E}">
        <p14:creationId xmlns:p14="http://schemas.microsoft.com/office/powerpoint/2010/main" val="9518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税金の使いみち</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fld id="{B4FF24B8-A4B8-4B7E-AA3A-FE4BA14E6524}" type="slidenum">
              <a:rPr lang="en-US" altLang="ja-JP" smtClean="0"/>
              <a:pPr>
                <a:defRPr/>
              </a:pPr>
              <a:t>12</a:t>
            </a:fld>
            <a:endParaRPr lang="en-US" altLang="ja-JP" dirty="0"/>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195712"/>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3200" dirty="0">
                  <a:latin typeface="HGPｺﾞｼｯｸE" panose="020B0900000000000000" pitchFamily="50" charset="-128"/>
                  <a:ea typeface="HGPｺﾞｼｯｸE" panose="020B0900000000000000" pitchFamily="50" charset="-128"/>
                </a:rPr>
                <a:t>「会費」</a:t>
              </a:r>
              <a:r>
                <a:rPr kumimoji="1" lang="ja-JP" altLang="en-US" sz="2400" dirty="0">
                  <a:latin typeface="HGPｺﾞｼｯｸE" panose="020B0900000000000000" pitchFamily="50" charset="-128"/>
                  <a:ea typeface="HGPｺﾞｼｯｸE" panose="020B0900000000000000" pitchFamily="50" charset="-128"/>
                </a:rPr>
                <a:t>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493840"/>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32" presetClass="emph" presetSubtype="0" fill="hold" nodeType="withEffect">
                                  <p:stCondLst>
                                    <p:cond delay="300"/>
                                  </p:stCondLst>
                                  <p:childTnLst>
                                    <p:animRot by="120000">
                                      <p:cBhvr>
                                        <p:cTn id="27" dur="100" fill="hold">
                                          <p:stCondLst>
                                            <p:cond delay="0"/>
                                          </p:stCondLst>
                                        </p:cTn>
                                        <p:tgtEl>
                                          <p:spTgt spid="43"/>
                                        </p:tgtEl>
                                        <p:attrNameLst>
                                          <p:attrName>r</p:attrName>
                                        </p:attrNameLst>
                                      </p:cBhvr>
                                    </p:animRot>
                                    <p:animRot by="-240000">
                                      <p:cBhvr>
                                        <p:cTn id="28" dur="200" fill="hold">
                                          <p:stCondLst>
                                            <p:cond delay="200"/>
                                          </p:stCondLst>
                                        </p:cTn>
                                        <p:tgtEl>
                                          <p:spTgt spid="43"/>
                                        </p:tgtEl>
                                        <p:attrNameLst>
                                          <p:attrName>r</p:attrName>
                                        </p:attrNameLst>
                                      </p:cBhvr>
                                    </p:animRot>
                                    <p:animRot by="240000">
                                      <p:cBhvr>
                                        <p:cTn id="29" dur="200" fill="hold">
                                          <p:stCondLst>
                                            <p:cond delay="400"/>
                                          </p:stCondLst>
                                        </p:cTn>
                                        <p:tgtEl>
                                          <p:spTgt spid="43"/>
                                        </p:tgtEl>
                                        <p:attrNameLst>
                                          <p:attrName>r</p:attrName>
                                        </p:attrNameLst>
                                      </p:cBhvr>
                                    </p:animRot>
                                    <p:animRot by="-240000">
                                      <p:cBhvr>
                                        <p:cTn id="30" dur="200" fill="hold">
                                          <p:stCondLst>
                                            <p:cond delay="600"/>
                                          </p:stCondLst>
                                        </p:cTn>
                                        <p:tgtEl>
                                          <p:spTgt spid="43"/>
                                        </p:tgtEl>
                                        <p:attrNameLst>
                                          <p:attrName>r</p:attrName>
                                        </p:attrNameLst>
                                      </p:cBhvr>
                                    </p:animRot>
                                    <p:animRot by="120000">
                                      <p:cBhvr>
                                        <p:cTn id="31" dur="200" fill="hold">
                                          <p:stCondLst>
                                            <p:cond delay="800"/>
                                          </p:stCondLst>
                                        </p:cTn>
                                        <p:tgtEl>
                                          <p:spTgt spid="43"/>
                                        </p:tgtEl>
                                        <p:attrNameLst>
                                          <p:attrName>r</p:attrName>
                                        </p:attrNameLst>
                                      </p:cBhvr>
                                    </p:animRot>
                                  </p:childTnLst>
                                </p:cTn>
                              </p:par>
                              <p:par>
                                <p:cTn id="32" presetID="32" presetClass="emph" presetSubtype="0" fill="hold" nodeType="withEffect">
                                  <p:stCondLst>
                                    <p:cond delay="55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fld id="{12C3962C-59A4-486A-8D44-A9781E017F69}" type="slidenum">
              <a:rPr lang="en-US" altLang="ja-JP" smtClean="0"/>
              <a:pPr>
                <a:defRPr/>
              </a:pPr>
              <a:t>13</a:t>
            </a:fld>
            <a:endParaRPr lang="en-US" altLang="ja-JP" dirty="0"/>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市区町村長・都道府県知事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4" y="3442573"/>
            <a:ext cx="1170513" cy="1170624"/>
            <a:chOff x="5189574" y="3405502"/>
            <a:chExt cx="1170513" cy="1170624"/>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4" y="3996672"/>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県・市町村議会</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831897"/>
            <a:chOff x="5189574" y="2180717"/>
            <a:chExt cx="1170513" cy="831897"/>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県知事・市町村長</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grpSp>
        <p:nvGrpSpPr>
          <p:cNvPr id="23" name="グループ化 22">
            <a:extLst>
              <a:ext uri="{FF2B5EF4-FFF2-40B4-BE49-F238E27FC236}">
                <a16:creationId xmlns:a16="http://schemas.microsoft.com/office/drawing/2014/main" id="{1A09FFB4-F77C-6945-F38F-AA452EE53822}"/>
              </a:ext>
            </a:extLst>
          </p:cNvPr>
          <p:cNvGrpSpPr/>
          <p:nvPr/>
        </p:nvGrpSpPr>
        <p:grpSpPr>
          <a:xfrm>
            <a:off x="179387" y="671923"/>
            <a:ext cx="8853573" cy="788680"/>
            <a:chOff x="279591" y="553703"/>
            <a:chExt cx="8853573" cy="833445"/>
          </a:xfrm>
        </p:grpSpPr>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279591" y="606558"/>
              <a:ext cx="8853573" cy="78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spcBef>
                  <a:spcPct val="0"/>
                </a:spcBef>
                <a:buNone/>
              </a:pPr>
              <a:r>
                <a:rPr lang="ja-JP" altLang="en-US" sz="14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4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400" b="1" dirty="0">
                  <a:solidFill>
                    <a:prstClr val="black"/>
                  </a:solidFill>
                  <a:latin typeface="HGPｺﾞｼｯｸM" panose="020B0600000000000000" pitchFamily="50" charset="-128"/>
                  <a:ea typeface="HGPｺﾞｼｯｸM" panose="020B0600000000000000" pitchFamily="50" charset="-128"/>
                </a:rPr>
                <a:t>は、国民の代表である国会議員が国会で話し合い決めています。都道府県や市町村も国と同じように都道府県の議会や市町村の議会で住民の代表である議員が議会で話し合い決めています。</a:t>
              </a:r>
              <a:endParaRPr lang="ja-JP" altLang="en-US" sz="1500" b="1" dirty="0">
                <a:solidFill>
                  <a:prstClr val="black"/>
                </a:solidFill>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243521" y="553703"/>
              <a:ext cx="409086" cy="195148"/>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gr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0" presetClass="entr" presetSubtype="0"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par>
                                <p:cTn id="43" presetID="10"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par>
                                <p:cTn id="55" presetID="10"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par>
                                <p:cTn id="88" presetID="10" presetClass="entr" presetSubtype="0" fill="hold"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500"/>
                                        <p:tgtEl>
                                          <p:spTgt spid="5"/>
                                        </p:tgtEl>
                                      </p:cBhvr>
                                    </p:animEffect>
                                  </p:childTnLst>
                                </p:cTn>
                              </p:par>
                              <p:par>
                                <p:cTn id="94" presetID="10" presetClass="entr" presetSubtype="0"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fld id="{12C3962C-59A4-486A-8D44-A9781E017F69}" type="slidenum">
              <a:rPr lang="en-US" altLang="ja-JP" smtClean="0"/>
              <a:pPr>
                <a:defRPr/>
              </a:pPr>
              <a:t>14</a:t>
            </a:fld>
            <a:endParaRPr lang="en-US" altLang="ja-JP" dirty="0"/>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059125"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６</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sp>
        <p:nvSpPr>
          <p:cNvPr id="16447" name="楕円 16446">
            <a:extLst>
              <a:ext uri="{FF2B5EF4-FFF2-40B4-BE49-F238E27FC236}">
                <a16:creationId xmlns:a16="http://schemas.microsoft.com/office/drawing/2014/main" id="{C8FC6A7F-7374-6C05-8687-4B7F9A2EBEA4}"/>
              </a:ext>
            </a:extLst>
          </p:cNvPr>
          <p:cNvSpPr/>
          <p:nvPr/>
        </p:nvSpPr>
        <p:spPr bwMode="auto">
          <a:xfrm>
            <a:off x="6148441" y="3131843"/>
            <a:ext cx="1249027" cy="130068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pic>
        <p:nvPicPr>
          <p:cNvPr id="30" name="図 29">
            <a:extLst>
              <a:ext uri="{FF2B5EF4-FFF2-40B4-BE49-F238E27FC236}">
                <a16:creationId xmlns:a16="http://schemas.microsoft.com/office/drawing/2014/main" id="{F0A3A34A-C8F3-4890-A083-D28F69D56171}"/>
              </a:ext>
            </a:extLst>
          </p:cNvPr>
          <p:cNvPicPr>
            <a:picLocks noChangeAspect="1"/>
          </p:cNvPicPr>
          <p:nvPr/>
        </p:nvPicPr>
        <p:blipFill>
          <a:blip r:embed="rId3"/>
          <a:stretch>
            <a:fillRect/>
          </a:stretch>
        </p:blipFill>
        <p:spPr>
          <a:xfrm>
            <a:off x="-1524000" y="1250724"/>
            <a:ext cx="8063163" cy="5031582"/>
          </a:xfrm>
          <a:prstGeom prst="rect">
            <a:avLst/>
          </a:prstGeom>
        </p:spPr>
      </p:pic>
      <p:pic>
        <p:nvPicPr>
          <p:cNvPr id="31" name="図 30">
            <a:extLst>
              <a:ext uri="{FF2B5EF4-FFF2-40B4-BE49-F238E27FC236}">
                <a16:creationId xmlns:a16="http://schemas.microsoft.com/office/drawing/2014/main" id="{9D33DF33-8ADF-409F-A422-5D8B8DE02A4B}"/>
              </a:ext>
            </a:extLst>
          </p:cNvPr>
          <p:cNvPicPr>
            <a:picLocks noChangeAspect="1"/>
          </p:cNvPicPr>
          <p:nvPr/>
        </p:nvPicPr>
        <p:blipFill>
          <a:blip r:embed="rId4"/>
          <a:stretch>
            <a:fillRect/>
          </a:stretch>
        </p:blipFill>
        <p:spPr>
          <a:xfrm>
            <a:off x="2936734" y="1151687"/>
            <a:ext cx="8063163" cy="4969649"/>
          </a:xfrm>
          <a:prstGeom prst="rect">
            <a:avLst/>
          </a:prstGeom>
        </p:spPr>
      </p:pic>
      <p:sp>
        <p:nvSpPr>
          <p:cNvPr id="32" name="テキスト ボックス 31">
            <a:extLst>
              <a:ext uri="{FF2B5EF4-FFF2-40B4-BE49-F238E27FC236}">
                <a16:creationId xmlns:a16="http://schemas.microsoft.com/office/drawing/2014/main" id="{FA2029CA-B929-4B12-ABE0-8492EB5F98F3}"/>
              </a:ext>
            </a:extLst>
          </p:cNvPr>
          <p:cNvSpPr txBox="1"/>
          <p:nvPr/>
        </p:nvSpPr>
        <p:spPr>
          <a:xfrm>
            <a:off x="1752229" y="3394185"/>
            <a:ext cx="1005403" cy="707886"/>
          </a:xfrm>
          <a:prstGeom prst="rect">
            <a:avLst/>
          </a:prstGeom>
          <a:noFill/>
        </p:spPr>
        <p:txBody>
          <a:bodyPr wrap="none" rtlCol="0">
            <a:spAutoFit/>
          </a:bodyPr>
          <a:lstStyle/>
          <a:p>
            <a:pPr algn="ctr"/>
            <a:r>
              <a:rPr lang="ja-JP" altLang="en-US" sz="1600" dirty="0">
                <a:latin typeface="HG丸ｺﾞｼｯｸM-PRO" panose="020F0600000000000000" pitchFamily="50" charset="-128"/>
                <a:ea typeface="HG丸ｺﾞｼｯｸM-PRO" panose="020F0600000000000000" pitchFamily="50" charset="-128"/>
              </a:rPr>
              <a:t>歳入総額</a:t>
            </a:r>
            <a:endParaRPr lang="en-US" altLang="ja-JP" sz="1600" dirty="0">
              <a:latin typeface="HG丸ｺﾞｼｯｸM-PRO" panose="020F0600000000000000" pitchFamily="50" charset="-128"/>
              <a:ea typeface="HG丸ｺﾞｼｯｸM-PRO" panose="020F0600000000000000" pitchFamily="50" charset="-128"/>
            </a:endParaRPr>
          </a:p>
          <a:p>
            <a:pPr algn="ctr"/>
            <a:r>
              <a:rPr lang="en-US" altLang="ja-JP" sz="1200" dirty="0">
                <a:latin typeface="HG丸ｺﾞｼｯｸM-PRO" panose="020F0600000000000000" pitchFamily="50" charset="-128"/>
                <a:ea typeface="HG丸ｺﾞｼｯｸM-PRO" panose="020F0600000000000000" pitchFamily="50" charset="-128"/>
              </a:rPr>
              <a:t>112</a:t>
            </a:r>
            <a:r>
              <a:rPr lang="ja-JP" altLang="en-US" sz="1200" dirty="0">
                <a:latin typeface="HG丸ｺﾞｼｯｸM-PRO" panose="020F0600000000000000" pitchFamily="50" charset="-128"/>
                <a:ea typeface="HG丸ｺﾞｼｯｸM-PRO" panose="020F0600000000000000" pitchFamily="50" charset="-128"/>
              </a:rPr>
              <a:t>兆</a:t>
            </a:r>
            <a:endParaRPr lang="en-US" altLang="ja-JP" sz="1200" dirty="0">
              <a:latin typeface="HG丸ｺﾞｼｯｸM-PRO" panose="020F0600000000000000" pitchFamily="50" charset="-128"/>
              <a:ea typeface="HG丸ｺﾞｼｯｸM-PRO" panose="020F0600000000000000" pitchFamily="50" charset="-128"/>
            </a:endParaRPr>
          </a:p>
          <a:p>
            <a:pPr algn="ctr"/>
            <a:r>
              <a:rPr lang="en-US" altLang="ja-JP" sz="1200" dirty="0">
                <a:latin typeface="HG丸ｺﾞｼｯｸM-PRO" panose="020F0600000000000000" pitchFamily="50" charset="-128"/>
                <a:ea typeface="HG丸ｺﾞｼｯｸM-PRO" panose="020F0600000000000000" pitchFamily="50" charset="-128"/>
              </a:rPr>
              <a:t>5,717</a:t>
            </a:r>
            <a:r>
              <a:rPr lang="ja-JP" altLang="en-US" sz="1200" dirty="0">
                <a:latin typeface="HG丸ｺﾞｼｯｸM-PRO" panose="020F0600000000000000" pitchFamily="50" charset="-128"/>
                <a:ea typeface="HG丸ｺﾞｼｯｸM-PRO" panose="020F0600000000000000" pitchFamily="50" charset="-128"/>
              </a:rPr>
              <a:t>億円</a:t>
            </a:r>
            <a:endParaRPr lang="zh-CN" altLang="en-US" sz="1200" dirty="0">
              <a:latin typeface="HG丸ｺﾞｼｯｸM-PRO" panose="020F0600000000000000" pitchFamily="50" charset="-128"/>
              <a:ea typeface="HG丸ｺﾞｼｯｸM-PRO" panose="020F0600000000000000" pitchFamily="50" charset="-128"/>
            </a:endParaRPr>
          </a:p>
        </p:txBody>
      </p:sp>
      <p:sp>
        <p:nvSpPr>
          <p:cNvPr id="33" name="テキスト ボックス 32">
            <a:extLst>
              <a:ext uri="{FF2B5EF4-FFF2-40B4-BE49-F238E27FC236}">
                <a16:creationId xmlns:a16="http://schemas.microsoft.com/office/drawing/2014/main" id="{C60BA074-A12F-4651-BB83-89EEF173CAE8}"/>
              </a:ext>
            </a:extLst>
          </p:cNvPr>
          <p:cNvSpPr txBox="1"/>
          <p:nvPr/>
        </p:nvSpPr>
        <p:spPr>
          <a:xfrm>
            <a:off x="6465614" y="3282568"/>
            <a:ext cx="1005403" cy="707886"/>
          </a:xfrm>
          <a:prstGeom prst="rect">
            <a:avLst/>
          </a:prstGeom>
          <a:noFill/>
        </p:spPr>
        <p:txBody>
          <a:bodyPr wrap="none" rtlCol="0">
            <a:spAutoFit/>
          </a:bodyPr>
          <a:lstStyle/>
          <a:p>
            <a:pPr algn="ctr"/>
            <a:r>
              <a:rPr lang="ja-JP" altLang="en-US" sz="1600" dirty="0">
                <a:latin typeface="BIZ UDPゴシック" panose="020B0400000000000000" pitchFamily="50" charset="-128"/>
                <a:ea typeface="BIZ UDPゴシック" panose="020B0400000000000000" pitchFamily="50" charset="-128"/>
              </a:rPr>
              <a:t>歳出総額</a:t>
            </a:r>
            <a:endParaRPr lang="en-US" altLang="ja-JP" sz="16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112</a:t>
            </a:r>
            <a:r>
              <a:rPr lang="ja-JP" altLang="en-US" sz="1200" dirty="0">
                <a:latin typeface="BIZ UDPゴシック" panose="020B0400000000000000" pitchFamily="50" charset="-128"/>
                <a:ea typeface="BIZ UDPゴシック" panose="020B0400000000000000" pitchFamily="50" charset="-128"/>
              </a:rPr>
              <a:t>兆</a:t>
            </a:r>
            <a:endParaRPr lang="en-US" altLang="ja-JP" sz="12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5,717</a:t>
            </a:r>
            <a:r>
              <a:rPr lang="ja-JP" altLang="en-US" sz="1200" dirty="0">
                <a:latin typeface="BIZ UDPゴシック" panose="020B0400000000000000" pitchFamily="50" charset="-128"/>
                <a:ea typeface="BIZ UDPゴシック" panose="020B0400000000000000" pitchFamily="50" charset="-128"/>
              </a:rPr>
              <a:t>億円</a:t>
            </a:r>
            <a:endParaRPr lang="zh-CN" altLang="en-US" sz="1200" dirty="0">
              <a:latin typeface="BIZ UDPゴシック" panose="020B0400000000000000" pitchFamily="50" charset="-128"/>
              <a:ea typeface="BIZ UDPゴシック" panose="020B0400000000000000"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2FCF05-4EAF-D1F9-F409-59BEA16D23CA}"/>
              </a:ext>
            </a:extLst>
          </p:cNvPr>
          <p:cNvSpPr txBox="1"/>
          <p:nvPr/>
        </p:nvSpPr>
        <p:spPr>
          <a:xfrm>
            <a:off x="146475" y="967818"/>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徳島県の予算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６</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p:txBody>
          <a:bodyPr/>
          <a:lstStyle/>
          <a:p>
            <a:pPr>
              <a:defRPr/>
            </a:pPr>
            <a:fld id="{12C3962C-59A4-486A-8D44-A9781E017F69}" type="slidenum">
              <a:rPr lang="en-US" altLang="ja-JP" smtClean="0"/>
              <a:pPr>
                <a:defRPr/>
              </a:pPr>
              <a:t>15</a:t>
            </a:fld>
            <a:endParaRPr lang="en-US" altLang="ja-JP" dirty="0"/>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pic>
        <p:nvPicPr>
          <p:cNvPr id="3" name="図 2">
            <a:extLst>
              <a:ext uri="{FF2B5EF4-FFF2-40B4-BE49-F238E27FC236}">
                <a16:creationId xmlns:a16="http://schemas.microsoft.com/office/drawing/2014/main" id="{8CDEF5C0-CF2C-4D4A-A4DA-8AA35B58E0AC}"/>
              </a:ext>
            </a:extLst>
          </p:cNvPr>
          <p:cNvPicPr>
            <a:picLocks noChangeAspect="1"/>
          </p:cNvPicPr>
          <p:nvPr/>
        </p:nvPicPr>
        <p:blipFill>
          <a:blip r:embed="rId3"/>
          <a:stretch>
            <a:fillRect/>
          </a:stretch>
        </p:blipFill>
        <p:spPr>
          <a:xfrm>
            <a:off x="-1257377" y="1688282"/>
            <a:ext cx="6980702" cy="4470426"/>
          </a:xfrm>
          <a:prstGeom prst="rect">
            <a:avLst/>
          </a:prstGeom>
        </p:spPr>
      </p:pic>
      <p:pic>
        <p:nvPicPr>
          <p:cNvPr id="7" name="図 6">
            <a:extLst>
              <a:ext uri="{FF2B5EF4-FFF2-40B4-BE49-F238E27FC236}">
                <a16:creationId xmlns:a16="http://schemas.microsoft.com/office/drawing/2014/main" id="{58E05A3B-1F5B-44D6-B57D-E3DA7A98D36F}"/>
              </a:ext>
            </a:extLst>
          </p:cNvPr>
          <p:cNvPicPr>
            <a:picLocks noChangeAspect="1"/>
          </p:cNvPicPr>
          <p:nvPr/>
        </p:nvPicPr>
        <p:blipFill>
          <a:blip r:embed="rId4"/>
          <a:stretch>
            <a:fillRect/>
          </a:stretch>
        </p:blipFill>
        <p:spPr>
          <a:xfrm>
            <a:off x="2644455" y="1815632"/>
            <a:ext cx="7718745" cy="4821028"/>
          </a:xfrm>
          <a:prstGeom prst="rect">
            <a:avLst/>
          </a:prstGeom>
        </p:spPr>
      </p:pic>
    </p:spTree>
    <p:extLst>
      <p:ext uri="{BB962C8B-B14F-4D97-AF65-F5344CB8AC3E}">
        <p14:creationId xmlns:p14="http://schemas.microsoft.com/office/powerpoint/2010/main" val="238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D46391B4-ED55-9D87-6DBA-31A6272C19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2" name="スライド番号プレースホルダー 1">
            <a:extLst>
              <a:ext uri="{FF2B5EF4-FFF2-40B4-BE49-F238E27FC236}">
                <a16:creationId xmlns:a16="http://schemas.microsoft.com/office/drawing/2014/main" id="{1E35A135-4258-D4A9-4F27-C89B4F3B6673}"/>
              </a:ext>
            </a:extLst>
          </p:cNvPr>
          <p:cNvSpPr>
            <a:spLocks noGrp="1"/>
          </p:cNvSpPr>
          <p:nvPr>
            <p:ph type="sldNum" sz="quarter" idx="4"/>
          </p:nvPr>
        </p:nvSpPr>
        <p:spPr/>
        <p:txBody>
          <a:bodyPr/>
          <a:lstStyle/>
          <a:p>
            <a:pPr>
              <a:defRPr/>
            </a:pPr>
            <a:fld id="{A21AC8FD-592B-4297-9EAB-520742DB55C5}" type="slidenum">
              <a:rPr lang="en-US" altLang="ja-JP" smtClean="0"/>
              <a:pPr>
                <a:defRPr/>
              </a:pPr>
              <a:t>16</a:t>
            </a:fld>
            <a:endParaRPr lang="en-US" altLang="ja-JP"/>
          </a:p>
        </p:txBody>
      </p:sp>
      <p:sp>
        <p:nvSpPr>
          <p:cNvPr id="6" name="Text Box 12">
            <a:extLst>
              <a:ext uri="{FF2B5EF4-FFF2-40B4-BE49-F238E27FC236}">
                <a16:creationId xmlns:a16="http://schemas.microsoft.com/office/drawing/2014/main" id="{38B9F707-1541-7628-19F8-BEC1890FC9EC}"/>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sp>
        <p:nvSpPr>
          <p:cNvPr id="7" name="Rectangle 26">
            <a:extLst>
              <a:ext uri="{FF2B5EF4-FFF2-40B4-BE49-F238E27FC236}">
                <a16:creationId xmlns:a16="http://schemas.microsoft.com/office/drawing/2014/main" id="{E29C6857-79CD-28D7-38B3-025F7F0D9D39}"/>
              </a:ext>
            </a:extLst>
          </p:cNvPr>
          <p:cNvSpPr>
            <a:spLocks noChangeArrowheads="1"/>
          </p:cNvSpPr>
          <p:nvPr/>
        </p:nvSpPr>
        <p:spPr bwMode="white">
          <a:xfrm>
            <a:off x="188489" y="957023"/>
            <a:ext cx="8776123" cy="19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3000" i="0" u="none" strike="noStrike" kern="1200" cap="none" spc="0" normalizeH="0" baseline="0" noProof="0" dirty="0">
                <a:ln>
                  <a:noFill/>
                </a:ln>
                <a:solidFill>
                  <a:srgbClr val="EE7612"/>
                </a:solidFill>
                <a:effectLst/>
                <a:uLnTx/>
                <a:uFillTx/>
                <a:latin typeface="HGPｺﾞｼｯｸE" panose="020B0900000000000000" pitchFamily="50" charset="-128"/>
                <a:ea typeface="HGPｺﾞｼｯｸE" panose="020B0900000000000000" pitchFamily="50" charset="-128"/>
              </a:rPr>
              <a:t>納税は国民の義務</a:t>
            </a:r>
          </a:p>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会費のようなものです。税金を納めることは、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a:p>
            <a:pPr marL="0" marR="0" lvl="0" indent="0" defTabSz="914400" eaLnBrk="1" latinLnBrk="0" hangingPunct="1">
              <a:lnSpc>
                <a:spcPct val="123000"/>
              </a:lnSpc>
              <a:spcBef>
                <a:spcPct val="0"/>
              </a:spcBef>
              <a:buClrTx/>
              <a:buSzTx/>
              <a:buNone/>
              <a:tabLst/>
              <a:defRPr/>
            </a:pP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42CA426-BC5D-D1A5-CBDA-1622FDEC62CD}"/>
              </a:ext>
            </a:extLst>
          </p:cNvPr>
          <p:cNvSpPr txBox="1"/>
          <p:nvPr/>
        </p:nvSpPr>
        <p:spPr>
          <a:xfrm>
            <a:off x="878183" y="6493840"/>
            <a:ext cx="7853221" cy="261610"/>
          </a:xfrm>
          <a:prstGeom prst="rect">
            <a:avLst/>
          </a:prstGeom>
          <a:noFill/>
        </p:spPr>
        <p:txBody>
          <a:bodyPr wrap="square" rtlCol="0">
            <a:spAutoFit/>
          </a:bodyPr>
          <a:lstStyle/>
          <a:p>
            <a:r>
              <a:rPr kumimoji="1" lang="ja-JP" altLang="en-US" sz="1100" dirty="0">
                <a:solidFill>
                  <a:srgbClr val="EE7612"/>
                </a:solidFill>
                <a:latin typeface="+mn-ea"/>
                <a:ea typeface="+mn-ea"/>
              </a:rPr>
              <a:t>ふりかえろう</a:t>
            </a:r>
            <a:r>
              <a:rPr kumimoji="1" lang="ja-JP" altLang="en-US" sz="1100" b="1" dirty="0">
                <a:solidFill>
                  <a:srgbClr val="F25044"/>
                </a:solidFill>
                <a:latin typeface="+mn-ea"/>
                <a:ea typeface="+mn-ea"/>
              </a:rPr>
              <a:t>  </a:t>
            </a:r>
            <a:r>
              <a:rPr kumimoji="1" lang="en-US" altLang="ja-JP" sz="1100" dirty="0">
                <a:latin typeface="+mn-lt"/>
                <a:ea typeface="+mn-ea"/>
                <a:hlinkClick r:id="rId3">
                  <a:extLst>
                    <a:ext uri="{A12FA001-AC4F-418D-AE19-62706E023703}">
                      <ahyp:hlinkClr xmlns:ahyp="http://schemas.microsoft.com/office/drawing/2018/hyperlinkcolor" val="tx"/>
                    </a:ext>
                  </a:extLst>
                </a:hlinkClick>
              </a:rPr>
              <a:t>https://www.nta.go.jp/publication/webtaxtv/201503/webtaxtv_wb.html</a:t>
            </a:r>
            <a:r>
              <a:rPr kumimoji="1" lang="ja-JP" altLang="en-US" sz="1100" dirty="0">
                <a:latin typeface="+mn-lt"/>
                <a:ea typeface="+mn-ea"/>
              </a:rPr>
              <a:t>　</a:t>
            </a:r>
            <a:r>
              <a:rPr lang="ja-JP" altLang="en-US" sz="1100" dirty="0">
                <a:latin typeface="+mn-lt"/>
                <a:ea typeface="+mn-ea"/>
              </a:rPr>
              <a:t>（</a:t>
            </a:r>
            <a:r>
              <a:rPr lang="en-US" altLang="ja-JP" sz="1100" dirty="0">
                <a:latin typeface="+mn-lt"/>
                <a:ea typeface="+mn-ea"/>
              </a:rPr>
              <a:t>Web-TAX-TV</a:t>
            </a:r>
            <a:r>
              <a:rPr lang="ja-JP" altLang="en-US" sz="1100" dirty="0">
                <a:latin typeface="+mn-lt"/>
                <a:ea typeface="+mn-ea"/>
              </a:rPr>
              <a:t>）</a:t>
            </a:r>
          </a:p>
        </p:txBody>
      </p:sp>
      <p:pic>
        <p:nvPicPr>
          <p:cNvPr id="18" name="図 17">
            <a:extLst>
              <a:ext uri="{FF2B5EF4-FFF2-40B4-BE49-F238E27FC236}">
                <a16:creationId xmlns:a16="http://schemas.microsoft.com/office/drawing/2014/main" id="{B1EC4643-9EAF-3A26-C6B4-832976453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986464" y="4005064"/>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51D215D7-D4C1-2B53-E221-C8B709851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118" y="3982175"/>
            <a:ext cx="1096023" cy="2445469"/>
          </a:xfrm>
          <a:prstGeom prst="rect">
            <a:avLst/>
          </a:prstGeom>
        </p:spPr>
      </p:pic>
      <p:grpSp>
        <p:nvGrpSpPr>
          <p:cNvPr id="3" name="グループ化 2">
            <a:extLst>
              <a:ext uri="{FF2B5EF4-FFF2-40B4-BE49-F238E27FC236}">
                <a16:creationId xmlns:a16="http://schemas.microsoft.com/office/drawing/2014/main" id="{DB56C191-E437-19CB-6C59-9E357037B098}"/>
              </a:ext>
            </a:extLst>
          </p:cNvPr>
          <p:cNvGrpSpPr/>
          <p:nvPr/>
        </p:nvGrpSpPr>
        <p:grpSpPr>
          <a:xfrm>
            <a:off x="2393317" y="4144482"/>
            <a:ext cx="2002369" cy="966077"/>
            <a:chOff x="2393317" y="4144482"/>
            <a:chExt cx="2002369" cy="966077"/>
          </a:xfrm>
        </p:grpSpPr>
        <p:sp>
          <p:nvSpPr>
            <p:cNvPr id="26" name="吹き出し: 円形 25">
              <a:extLst>
                <a:ext uri="{FF2B5EF4-FFF2-40B4-BE49-F238E27FC236}">
                  <a16:creationId xmlns:a16="http://schemas.microsoft.com/office/drawing/2014/main" id="{6EB0F155-AA12-08DD-2CF8-A46B29AA0307}"/>
                </a:ext>
              </a:extLst>
            </p:cNvPr>
            <p:cNvSpPr/>
            <p:nvPr/>
          </p:nvSpPr>
          <p:spPr>
            <a:xfrm>
              <a:off x="2393317" y="4144482"/>
              <a:ext cx="2002369" cy="966077"/>
            </a:xfrm>
            <a:prstGeom prst="wedgeEllipseCallout">
              <a:avLst>
                <a:gd name="adj1" fmla="val -46982"/>
                <a:gd name="adj2" fmla="val 48074"/>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7" name="Text Box 18"/>
            <p:cNvSpPr txBox="1">
              <a:spLocks noChangeArrowheads="1"/>
            </p:cNvSpPr>
            <p:nvPr/>
          </p:nvSpPr>
          <p:spPr bwMode="auto">
            <a:xfrm>
              <a:off x="2719851" y="4247130"/>
              <a:ext cx="1424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税金がなぜ必要かもう一度</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考えてみよう</a:t>
              </a:r>
            </a:p>
          </p:txBody>
        </p:sp>
      </p:grpSp>
      <p:grpSp>
        <p:nvGrpSpPr>
          <p:cNvPr id="4" name="グループ化 3">
            <a:extLst>
              <a:ext uri="{FF2B5EF4-FFF2-40B4-BE49-F238E27FC236}">
                <a16:creationId xmlns:a16="http://schemas.microsoft.com/office/drawing/2014/main" id="{DE2DB2C9-F2B4-9247-CD4E-3AEA219108A2}"/>
              </a:ext>
            </a:extLst>
          </p:cNvPr>
          <p:cNvGrpSpPr/>
          <p:nvPr/>
        </p:nvGrpSpPr>
        <p:grpSpPr>
          <a:xfrm>
            <a:off x="4617976" y="3948279"/>
            <a:ext cx="2132708" cy="1325425"/>
            <a:chOff x="4617976" y="3948279"/>
            <a:chExt cx="2132708" cy="1325425"/>
          </a:xfrm>
        </p:grpSpPr>
        <p:sp>
          <p:nvSpPr>
            <p:cNvPr id="30" name="吹き出し: 円形 29">
              <a:extLst>
                <a:ext uri="{FF2B5EF4-FFF2-40B4-BE49-F238E27FC236}">
                  <a16:creationId xmlns:a16="http://schemas.microsoft.com/office/drawing/2014/main" id="{EED52A0B-D826-03BB-1685-296CD01ABC5D}"/>
                </a:ext>
              </a:extLst>
            </p:cNvPr>
            <p:cNvSpPr/>
            <p:nvPr/>
          </p:nvSpPr>
          <p:spPr>
            <a:xfrm>
              <a:off x="4617976" y="3948279"/>
              <a:ext cx="2132708" cy="1325425"/>
            </a:xfrm>
            <a:prstGeom prst="wedgeEllipseCallout">
              <a:avLst>
                <a:gd name="adj1" fmla="val 52207"/>
                <a:gd name="adj2" fmla="val 35937"/>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21" name="Text Box 18">
              <a:extLst>
                <a:ext uri="{FF2B5EF4-FFF2-40B4-BE49-F238E27FC236}">
                  <a16:creationId xmlns:a16="http://schemas.microsoft.com/office/drawing/2014/main" id="{FE9ED80E-CC33-5EA2-00E2-59984B34A703}"/>
                </a:ext>
              </a:extLst>
            </p:cNvPr>
            <p:cNvSpPr txBox="1">
              <a:spLocks noChangeArrowheads="1"/>
            </p:cNvSpPr>
            <p:nvPr/>
          </p:nvSpPr>
          <p:spPr bwMode="auto">
            <a:xfrm>
              <a:off x="4937109" y="4125256"/>
              <a:ext cx="16826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誰がどのように</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税金の使いみちを決めているか</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調べてみよう</a:t>
              </a:r>
            </a:p>
          </p:txBody>
        </p:sp>
      </p:grpSp>
      <p:sp>
        <p:nvSpPr>
          <p:cNvPr id="11" name="テキスト ボックス 10">
            <a:extLst>
              <a:ext uri="{FF2B5EF4-FFF2-40B4-BE49-F238E27FC236}">
                <a16:creationId xmlns:a16="http://schemas.microsoft.com/office/drawing/2014/main" id="{FAE08AB7-98A5-86F1-A8E3-34E814022077}"/>
              </a:ext>
            </a:extLst>
          </p:cNvPr>
          <p:cNvSpPr txBox="1"/>
          <p:nvPr/>
        </p:nvSpPr>
        <p:spPr>
          <a:xfrm>
            <a:off x="312599" y="848581"/>
            <a:ext cx="780213" cy="276999"/>
          </a:xfrm>
          <a:prstGeom prst="rect">
            <a:avLst/>
          </a:prstGeom>
          <a:noFill/>
        </p:spPr>
        <p:txBody>
          <a:bodyPr wrap="square">
            <a:spAutoFit/>
          </a:bodyPr>
          <a:lstStyle/>
          <a:p>
            <a:pPr algn="ctr"/>
            <a:r>
              <a:rPr lang="ja-JP" altLang="en-US" sz="1200" dirty="0">
                <a:solidFill>
                  <a:srgbClr val="EE7612"/>
                </a:solidFill>
                <a:latin typeface="HGPｺﾞｼｯｸE" panose="020B0900000000000000" pitchFamily="50" charset="-128"/>
                <a:ea typeface="HGPｺﾞｼｯｸE" panose="020B0900000000000000" pitchFamily="50" charset="-128"/>
              </a:rPr>
              <a:t>のうぜい</a:t>
            </a:r>
          </a:p>
        </p:txBody>
      </p:sp>
      <p:grpSp>
        <p:nvGrpSpPr>
          <p:cNvPr id="23" name="グループ化 22">
            <a:extLst>
              <a:ext uri="{FF2B5EF4-FFF2-40B4-BE49-F238E27FC236}">
                <a16:creationId xmlns:a16="http://schemas.microsoft.com/office/drawing/2014/main" id="{CC84299F-E4BC-99D9-8C63-3E53539084C2}"/>
              </a:ext>
            </a:extLst>
          </p:cNvPr>
          <p:cNvGrpSpPr/>
          <p:nvPr/>
        </p:nvGrpSpPr>
        <p:grpSpPr>
          <a:xfrm>
            <a:off x="179388" y="2759671"/>
            <a:ext cx="8927631" cy="992193"/>
            <a:chOff x="179388" y="2759671"/>
            <a:chExt cx="8927631" cy="992193"/>
          </a:xfrm>
        </p:grpSpPr>
        <p:grpSp>
          <p:nvGrpSpPr>
            <p:cNvPr id="30724" name="グループ化 30723">
              <a:extLst>
                <a:ext uri="{FF2B5EF4-FFF2-40B4-BE49-F238E27FC236}">
                  <a16:creationId xmlns:a16="http://schemas.microsoft.com/office/drawing/2014/main" id="{18A4471C-C0CD-5A2F-A3CD-BCF3FF25AB4C}"/>
                </a:ext>
              </a:extLst>
            </p:cNvPr>
            <p:cNvGrpSpPr/>
            <p:nvPr/>
          </p:nvGrpSpPr>
          <p:grpSpPr>
            <a:xfrm>
              <a:off x="179388" y="2759671"/>
              <a:ext cx="8927631" cy="992193"/>
              <a:chOff x="179388" y="2615771"/>
              <a:chExt cx="8927631" cy="992193"/>
            </a:xfrm>
          </p:grpSpPr>
          <p:sp>
            <p:nvSpPr>
              <p:cNvPr id="12" name="正方形/長方形 11">
                <a:extLst>
                  <a:ext uri="{FF2B5EF4-FFF2-40B4-BE49-F238E27FC236}">
                    <a16:creationId xmlns:a16="http://schemas.microsoft.com/office/drawing/2014/main" id="{60ED18C7-EE4A-5C3A-168A-79E957B96D16}"/>
                  </a:ext>
                </a:extLst>
              </p:cNvPr>
              <p:cNvSpPr/>
              <p:nvPr/>
            </p:nvSpPr>
            <p:spPr bwMode="auto">
              <a:xfrm>
                <a:off x="179388" y="2615771"/>
                <a:ext cx="8776123" cy="992192"/>
              </a:xfrm>
              <a:prstGeom prst="rect">
                <a:avLst/>
              </a:prstGeom>
              <a:solidFill>
                <a:srgbClr val="FFFFFF"/>
              </a:solidFill>
              <a:ln w="9525" cap="flat" cmpd="sng" algn="ctr">
                <a:solidFill>
                  <a:srgbClr val="FB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000000"/>
                  </a:solidFill>
                  <a:effectLst/>
                  <a:uLnTx/>
                  <a:uFillTx/>
                  <a:latin typeface="+mn-ea"/>
                </a:endParaRPr>
              </a:p>
            </p:txBody>
          </p:sp>
          <p:sp>
            <p:nvSpPr>
              <p:cNvPr id="13" name="正方形/長方形 12">
                <a:extLst>
                  <a:ext uri="{FF2B5EF4-FFF2-40B4-BE49-F238E27FC236}">
                    <a16:creationId xmlns:a16="http://schemas.microsoft.com/office/drawing/2014/main" id="{74A55676-92D5-1603-9678-E12EA3E2FB47}"/>
                  </a:ext>
                </a:extLst>
              </p:cNvPr>
              <p:cNvSpPr/>
              <p:nvPr/>
            </p:nvSpPr>
            <p:spPr bwMode="auto">
              <a:xfrm>
                <a:off x="179389" y="2615771"/>
                <a:ext cx="2019701" cy="992193"/>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spc="120" dirty="0">
                    <a:solidFill>
                      <a:srgbClr val="FFFFFF"/>
                    </a:solidFill>
                    <a:latin typeface="HGPｺﾞｼｯｸE"/>
                    <a:ea typeface="HGPｺﾞｼｯｸE"/>
                  </a:rPr>
                  <a:t>日本国憲法</a:t>
                </a:r>
                <a:endParaRPr lang="en-US" altLang="ja-JP" sz="2000" spc="120" dirty="0">
                  <a:solidFill>
                    <a:srgbClr val="FFFFFF"/>
                  </a:solidFill>
                  <a:latin typeface="HGPｺﾞｼｯｸE"/>
                  <a:ea typeface="HGPｺﾞｼｯｸE"/>
                </a:endParaRPr>
              </a:p>
              <a:p>
                <a:pPr algn="ctr" eaLnBrk="1" hangingPunct="1"/>
                <a:r>
                  <a:rPr lang="ja-JP" altLang="en-US" spc="120" dirty="0">
                    <a:solidFill>
                      <a:srgbClr val="FFFFFF"/>
                    </a:solidFill>
                    <a:latin typeface="HGPｺﾞｼｯｸE"/>
                    <a:ea typeface="HGPｺﾞｼｯｸE"/>
                  </a:rPr>
                  <a:t>第</a:t>
                </a:r>
                <a:r>
                  <a:rPr lang="ja-JP" altLang="en-US" sz="2000" spc="120" dirty="0">
                    <a:solidFill>
                      <a:srgbClr val="FFFFFF"/>
                    </a:solidFill>
                    <a:latin typeface="HGPｺﾞｼｯｸE"/>
                    <a:ea typeface="HGPｺﾞｼｯｸE"/>
                  </a:rPr>
                  <a:t>３０</a:t>
                </a:r>
                <a:r>
                  <a:rPr lang="ja-JP" altLang="en-US" spc="120" dirty="0">
                    <a:solidFill>
                      <a:srgbClr val="FFFFFF"/>
                    </a:solidFill>
                    <a:latin typeface="HGPｺﾞｼｯｸE"/>
                    <a:ea typeface="HGPｺﾞｼｯｸE"/>
                  </a:rPr>
                  <a:t>条</a:t>
                </a:r>
                <a:endParaRPr lang="ja-JP" altLang="en-US" sz="2000" spc="120" dirty="0">
                  <a:solidFill>
                    <a:srgbClr val="FFFFFF"/>
                  </a:solidFill>
                  <a:latin typeface="HGPｺﾞｼｯｸE"/>
                  <a:ea typeface="HGPｺﾞｼｯｸE"/>
                </a:endParaRPr>
              </a:p>
            </p:txBody>
          </p:sp>
          <p:sp>
            <p:nvSpPr>
              <p:cNvPr id="14" name="Rectangle 36">
                <a:extLst>
                  <a:ext uri="{FF2B5EF4-FFF2-40B4-BE49-F238E27FC236}">
                    <a16:creationId xmlns:a16="http://schemas.microsoft.com/office/drawing/2014/main" id="{866DA002-FF9C-911A-59C5-56CF9329E6AA}"/>
                  </a:ext>
                </a:extLst>
              </p:cNvPr>
              <p:cNvSpPr>
                <a:spLocks noChangeArrowheads="1"/>
              </p:cNvSpPr>
              <p:nvPr/>
            </p:nvSpPr>
            <p:spPr bwMode="auto">
              <a:xfrm>
                <a:off x="2145818" y="2755207"/>
                <a:ext cx="6961201" cy="7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38413" eaLnBrk="1" hangingPunct="1">
                  <a:lnSpc>
                    <a:spcPct val="120000"/>
                  </a:lnSpc>
                  <a:defRPr/>
                </a:pPr>
                <a:r>
                  <a:rPr lang="ja-JP" altLang="en-US" sz="2100" spc="130" dirty="0">
                    <a:solidFill>
                      <a:srgbClr val="EE7612"/>
                    </a:solidFill>
                    <a:latin typeface="HGPｺﾞｼｯｸE"/>
                    <a:ea typeface="HGPｺﾞｼｯｸE"/>
                  </a:rPr>
                  <a:t>国民は、法律の定めるところにより、納税の義務を負ふ。</a:t>
                </a:r>
                <a:endParaRPr lang="en-US" altLang="ja-JP" sz="2100" spc="130" dirty="0">
                  <a:solidFill>
                    <a:srgbClr val="EE7612"/>
                  </a:solidFill>
                  <a:latin typeface="HGPｺﾞｼｯｸE"/>
                  <a:ea typeface="HGPｺﾞｼｯｸE"/>
                </a:endParaRPr>
              </a:p>
              <a:p>
                <a:pPr algn="ctr" defTabSz="838413" eaLnBrk="1" hangingPunct="1">
                  <a:lnSpc>
                    <a:spcPct val="120000"/>
                  </a:lnSpc>
                  <a:defRPr/>
                </a:pPr>
                <a:r>
                  <a:rPr lang="ja-JP" altLang="en-US" sz="1900" spc="180" dirty="0">
                    <a:solidFill>
                      <a:srgbClr val="EE7612"/>
                    </a:solidFill>
                    <a:latin typeface="HGPｺﾞｼｯｸE"/>
                    <a:ea typeface="HGPｺﾞｼｯｸE"/>
                  </a:rPr>
                  <a:t>（納税の義務）</a:t>
                </a:r>
              </a:p>
            </p:txBody>
          </p:sp>
        </p:grpSp>
        <p:sp>
          <p:nvSpPr>
            <p:cNvPr id="15" name="テキスト ボックス 14">
              <a:extLst>
                <a:ext uri="{FF2B5EF4-FFF2-40B4-BE49-F238E27FC236}">
                  <a16:creationId xmlns:a16="http://schemas.microsoft.com/office/drawing/2014/main" id="{08D18058-FEBB-EFEA-54A4-C0346946B27D}"/>
                </a:ext>
              </a:extLst>
            </p:cNvPr>
            <p:cNvSpPr txBox="1"/>
            <p:nvPr/>
          </p:nvSpPr>
          <p:spPr>
            <a:xfrm>
              <a:off x="6476223" y="2829892"/>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sp>
          <p:nvSpPr>
            <p:cNvPr id="17" name="テキスト ボックス 16">
              <a:extLst>
                <a:ext uri="{FF2B5EF4-FFF2-40B4-BE49-F238E27FC236}">
                  <a16:creationId xmlns:a16="http://schemas.microsoft.com/office/drawing/2014/main" id="{4A173C14-67AA-C559-471D-BBE7043A9278}"/>
                </a:ext>
              </a:extLst>
            </p:cNvPr>
            <p:cNvSpPr txBox="1"/>
            <p:nvPr/>
          </p:nvSpPr>
          <p:spPr>
            <a:xfrm>
              <a:off x="4845460" y="3238184"/>
              <a:ext cx="780213" cy="200055"/>
            </a:xfrm>
            <a:prstGeom prst="rect">
              <a:avLst/>
            </a:prstGeom>
            <a:noFill/>
          </p:spPr>
          <p:txBody>
            <a:bodyPr wrap="square">
              <a:spAutoFit/>
            </a:bodyPr>
            <a:lstStyle/>
            <a:p>
              <a:pPr algn="ctr"/>
              <a:r>
                <a:rPr lang="ja-JP" altLang="en-US" sz="700" dirty="0">
                  <a:solidFill>
                    <a:srgbClr val="EE7612"/>
                  </a:solidFill>
                  <a:latin typeface="HGPｺﾞｼｯｸE" panose="020B0900000000000000" pitchFamily="50" charset="-128"/>
                  <a:ea typeface="HGPｺﾞｼｯｸE" panose="020B0900000000000000" pitchFamily="50" charset="-128"/>
                </a:rPr>
                <a:t>のうぜい</a:t>
              </a:r>
            </a:p>
          </p:txBody>
        </p:sp>
      </p:grpSp>
      <p:sp>
        <p:nvSpPr>
          <p:cNvPr id="5" name="テキスト ボックス 4">
            <a:extLst>
              <a:ext uri="{FF2B5EF4-FFF2-40B4-BE49-F238E27FC236}">
                <a16:creationId xmlns:a16="http://schemas.microsoft.com/office/drawing/2014/main" id="{337CCB1E-8967-D4B2-10BE-A9B047CA5F43}"/>
              </a:ext>
            </a:extLst>
          </p:cNvPr>
          <p:cNvSpPr txBox="1"/>
          <p:nvPr/>
        </p:nvSpPr>
        <p:spPr>
          <a:xfrm>
            <a:off x="2882898" y="2110884"/>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おさ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1000"/>
                                        <p:tgtEl>
                                          <p:spTgt spid="23"/>
                                        </p:tgtEl>
                                      </p:cBhvr>
                                    </p:animEffect>
                                  </p:childTnLst>
                                </p:cTn>
                              </p:par>
                            </p:childTnLst>
                          </p:cTn>
                        </p:par>
                        <p:par>
                          <p:cTn id="22" fill="hold">
                            <p:stCondLst>
                              <p:cond delay="1000"/>
                            </p:stCondLst>
                            <p:childTnLst>
                              <p:par>
                                <p:cTn id="23" presetID="10" presetClass="entr" presetSubtype="0" fill="hold" nodeType="afterEffect">
                                  <p:stCondLst>
                                    <p:cond delay="2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600"/>
                                        <p:tgtEl>
                                          <p:spTgt spid="25"/>
                                        </p:tgtEl>
                                      </p:cBhvr>
                                    </p:animEffect>
                                  </p:childTnLst>
                                </p:cTn>
                              </p:par>
                              <p:par>
                                <p:cTn id="26" presetID="10" presetClass="entr" presetSubtype="0" fill="hold" nodeType="withEffect">
                                  <p:stCondLst>
                                    <p:cond delay="2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600"/>
                                        <p:tgtEl>
                                          <p:spTgt spid="18"/>
                                        </p:tgtEl>
                                      </p:cBhvr>
                                    </p:animEffect>
                                  </p:childTnLst>
                                </p:cTn>
                              </p:par>
                            </p:childTnLst>
                          </p:cTn>
                        </p:par>
                        <p:par>
                          <p:cTn id="29" fill="hold">
                            <p:stCondLst>
                              <p:cond delay="18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23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図形 7">
            <a:extLst>
              <a:ext uri="{FF2B5EF4-FFF2-40B4-BE49-F238E27FC236}">
                <a16:creationId xmlns:a16="http://schemas.microsoft.com/office/drawing/2014/main" id="{F2755E1D-94EC-109C-AFD3-AF974C492594}"/>
              </a:ext>
            </a:extLst>
          </p:cNvPr>
          <p:cNvSpPr/>
          <p:nvPr/>
        </p:nvSpPr>
        <p:spPr>
          <a:xfrm>
            <a:off x="1997371" y="1552505"/>
            <a:ext cx="590747" cy="4540791"/>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8358334" y="112671"/>
            <a:ext cx="606279" cy="602069"/>
          </a:xfrm>
          <a:prstGeom prst="rect">
            <a:avLst/>
          </a:prstGeom>
        </p:spPr>
      </p:pic>
      <p:sp>
        <p:nvSpPr>
          <p:cNvPr id="3" name="スライド番号プレースホルダー 2">
            <a:extLst>
              <a:ext uri="{FF2B5EF4-FFF2-40B4-BE49-F238E27FC236}">
                <a16:creationId xmlns:a16="http://schemas.microsoft.com/office/drawing/2014/main" id="{A74ACCB8-77D1-54B0-B4C2-59BCEAC9CFBF}"/>
              </a:ext>
            </a:extLst>
          </p:cNvPr>
          <p:cNvSpPr>
            <a:spLocks noGrp="1"/>
          </p:cNvSpPr>
          <p:nvPr>
            <p:ph type="sldNum" sz="quarter" idx="4"/>
          </p:nvPr>
        </p:nvSpPr>
        <p:spPr/>
        <p:txBody>
          <a:bodyPr/>
          <a:lstStyle/>
          <a:p>
            <a:pPr>
              <a:defRPr/>
            </a:pPr>
            <a:fld id="{A21AC8FD-592B-4297-9EAB-520742DB55C5}" type="slidenum">
              <a:rPr lang="en-US" altLang="ja-JP" smtClean="0"/>
              <a:pPr>
                <a:defRPr/>
              </a:pPr>
              <a:t>17</a:t>
            </a:fld>
            <a:endParaRPr lang="en-US" altLang="ja-JP"/>
          </a:p>
        </p:txBody>
      </p:sp>
      <p:sp>
        <p:nvSpPr>
          <p:cNvPr id="4" name="Text Box 12">
            <a:extLst>
              <a:ext uri="{FF2B5EF4-FFF2-40B4-BE49-F238E27FC236}">
                <a16:creationId xmlns:a16="http://schemas.microsoft.com/office/drawing/2014/main" id="{A3FC479A-1D41-38F0-5DD9-B9ED55D8EC12}"/>
              </a:ext>
            </a:extLst>
          </p:cNvPr>
          <p:cNvSpPr txBox="1">
            <a:spLocks noChangeArrowheads="1"/>
          </p:cNvSpPr>
          <p:nvPr/>
        </p:nvSpPr>
        <p:spPr bwMode="auto">
          <a:xfrm>
            <a:off x="190151" y="914430"/>
            <a:ext cx="8549135" cy="43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300" dirty="0">
                <a:solidFill>
                  <a:srgbClr val="6560CC"/>
                </a:solidFill>
                <a:latin typeface="HGPｺﾞｼｯｸE" panose="020B0900000000000000" pitchFamily="50" charset="-128"/>
                <a:ea typeface="HGPｺﾞｼｯｸE" panose="020B0900000000000000" pitchFamily="50" charset="-128"/>
              </a:rPr>
              <a:t>税金について、もっと詳しく知りたい人は、</a:t>
            </a:r>
            <a:r>
              <a:rPr lang="ja-JP" altLang="en-US" sz="2000" u="sng" dirty="0">
                <a:solidFill>
                  <a:srgbClr val="FF0000"/>
                </a:solidFill>
                <a:latin typeface="HGPｺﾞｼｯｸE" panose="020B0900000000000000" pitchFamily="50" charset="-128"/>
                <a:ea typeface="HGPｺﾞｼｯｸE" panose="020B0900000000000000" pitchFamily="50" charset="-128"/>
              </a:rPr>
              <a:t>国税庁ホームページの「税の学習コーナー」</a:t>
            </a:r>
            <a:r>
              <a:rPr lang="ja-JP" altLang="en-US" sz="1300" dirty="0">
                <a:solidFill>
                  <a:srgbClr val="6560CC"/>
                </a:solidFill>
                <a:latin typeface="HGPｺﾞｼｯｸE" panose="020B0900000000000000" pitchFamily="50" charset="-128"/>
                <a:ea typeface="HGPｺﾞｼｯｸE" panose="020B0900000000000000" pitchFamily="50" charset="-128"/>
              </a:rPr>
              <a:t>を見てね。</a:t>
            </a:r>
          </a:p>
        </p:txBody>
      </p:sp>
      <p:sp>
        <p:nvSpPr>
          <p:cNvPr id="20" name="Text Box 12">
            <a:extLst>
              <a:ext uri="{FF2B5EF4-FFF2-40B4-BE49-F238E27FC236}">
                <a16:creationId xmlns:a16="http://schemas.microsoft.com/office/drawing/2014/main" id="{FECA7809-FBB5-F8E2-4949-3FB14C801EF3}"/>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6" name="テキスト ボックス 5">
            <a:extLst>
              <a:ext uri="{FF2B5EF4-FFF2-40B4-BE49-F238E27FC236}">
                <a16:creationId xmlns:a16="http://schemas.microsoft.com/office/drawing/2014/main" id="{0F191879-E6E9-EBD3-B266-2ED8CEA0B844}"/>
              </a:ext>
            </a:extLst>
          </p:cNvPr>
          <p:cNvSpPr txBox="1"/>
          <p:nvPr/>
        </p:nvSpPr>
        <p:spPr>
          <a:xfrm>
            <a:off x="878183" y="6493840"/>
            <a:ext cx="7853221" cy="261610"/>
          </a:xfrm>
          <a:prstGeom prst="rect">
            <a:avLst/>
          </a:prstGeom>
          <a:noFill/>
        </p:spPr>
        <p:txBody>
          <a:bodyPr wrap="square" rtlCol="0">
            <a:spAutoFit/>
          </a:bodyPr>
          <a:lstStyle/>
          <a:p>
            <a:r>
              <a:rPr lang="ja-JP" altLang="en-US" sz="1100" dirty="0">
                <a:solidFill>
                  <a:srgbClr val="5F5ACA"/>
                </a:solidFill>
                <a:latin typeface="+mn-ea"/>
                <a:ea typeface="+mn-ea"/>
              </a:rPr>
              <a:t>税の学習コーナー</a:t>
            </a:r>
            <a:r>
              <a:rPr kumimoji="1" lang="ja-JP" altLang="en-US" sz="1100" dirty="0">
                <a:solidFill>
                  <a:srgbClr val="5F5ACA"/>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https://www.nta.go.jp/taxes/kids/index.htm</a:t>
            </a:r>
            <a:endParaRPr kumimoji="1" lang="ja-JP" altLang="en-US" sz="1100" dirty="0">
              <a:latin typeface="+mn-ea"/>
              <a:ea typeface="+mn-ea"/>
            </a:endParaRPr>
          </a:p>
        </p:txBody>
      </p:sp>
      <p:grpSp>
        <p:nvGrpSpPr>
          <p:cNvPr id="15" name="グループ化 14">
            <a:extLst>
              <a:ext uri="{FF2B5EF4-FFF2-40B4-BE49-F238E27FC236}">
                <a16:creationId xmlns:a16="http://schemas.microsoft.com/office/drawing/2014/main" id="{884E93C4-6468-A499-D81E-2ECD41FF4EEF}"/>
              </a:ext>
            </a:extLst>
          </p:cNvPr>
          <p:cNvGrpSpPr/>
          <p:nvPr/>
        </p:nvGrpSpPr>
        <p:grpSpPr>
          <a:xfrm>
            <a:off x="127427" y="4832762"/>
            <a:ext cx="1985942" cy="1110808"/>
            <a:chOff x="127427" y="4832762"/>
            <a:chExt cx="1985942" cy="1110808"/>
          </a:xfrm>
        </p:grpSpPr>
        <p:pic>
          <p:nvPicPr>
            <p:cNvPr id="5" name="図 4">
              <a:extLst>
                <a:ext uri="{FF2B5EF4-FFF2-40B4-BE49-F238E27FC236}">
                  <a16:creationId xmlns:a16="http://schemas.microsoft.com/office/drawing/2014/main" id="{92B19E5D-3A24-E0F4-987A-963335A856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13" name="図 12" descr="パソコンの画面&#10;&#10;自動的に生成された説明">
              <a:extLst>
                <a:ext uri="{FF2B5EF4-FFF2-40B4-BE49-F238E27FC236}">
                  <a16:creationId xmlns:a16="http://schemas.microsoft.com/office/drawing/2014/main" id="{9757840E-9EC9-DF28-F828-59FFF2F48B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9" name="図 8">
              <a:extLst>
                <a:ext uri="{FF2B5EF4-FFF2-40B4-BE49-F238E27FC236}">
                  <a16:creationId xmlns:a16="http://schemas.microsoft.com/office/drawing/2014/main" id="{FA853EB1-B456-21EE-4CE4-B1A838E97181}"/>
                </a:ext>
              </a:extLst>
            </p:cNvPr>
            <p:cNvPicPr>
              <a:picLocks noChangeAspect="1"/>
            </p:cNvPicPr>
            <p:nvPr/>
          </p:nvPicPr>
          <p:blipFill rotWithShape="1">
            <a:blip r:embed="rId7"/>
            <a:srcRect l="1501" t="1897" r="1674" b="18851"/>
            <a:stretch/>
          </p:blipFill>
          <p:spPr>
            <a:xfrm>
              <a:off x="978769" y="4869160"/>
              <a:ext cx="1085083" cy="669551"/>
            </a:xfrm>
            <a:prstGeom prst="rect">
              <a:avLst/>
            </a:prstGeom>
            <a:ln w="12700">
              <a:solidFill>
                <a:schemeClr val="tx1"/>
              </a:solidFill>
            </a:ln>
          </p:spPr>
        </p:pic>
      </p:grpSp>
      <p:pic>
        <p:nvPicPr>
          <p:cNvPr id="2" name="図 1">
            <a:extLst>
              <a:ext uri="{FF2B5EF4-FFF2-40B4-BE49-F238E27FC236}">
                <a16:creationId xmlns:a16="http://schemas.microsoft.com/office/drawing/2014/main" id="{5EECAD01-E98C-409B-A1FC-B5927B5B4508}"/>
              </a:ext>
            </a:extLst>
          </p:cNvPr>
          <p:cNvPicPr>
            <a:picLocks noChangeAspect="1"/>
          </p:cNvPicPr>
          <p:nvPr/>
        </p:nvPicPr>
        <p:blipFill>
          <a:blip r:embed="rId8"/>
          <a:stretch>
            <a:fillRect/>
          </a:stretch>
        </p:blipFill>
        <p:spPr>
          <a:xfrm>
            <a:off x="2605777" y="1430923"/>
            <a:ext cx="6249272" cy="4712728"/>
          </a:xfrm>
          <a:prstGeom prst="rect">
            <a:avLst/>
          </a:prstGeom>
          <a:ln w="28575">
            <a:solidFill>
              <a:schemeClr val="tx1"/>
            </a:solidFill>
          </a:ln>
        </p:spPr>
      </p:pic>
    </p:spTree>
    <p:extLst>
      <p:ext uri="{BB962C8B-B14F-4D97-AF65-F5344CB8AC3E}">
        <p14:creationId xmlns:p14="http://schemas.microsoft.com/office/powerpoint/2010/main" val="20384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fld id="{12C3962C-59A4-486A-8D44-A9781E017F69}" type="slidenum">
              <a:rPr lang="en-US" altLang="ja-JP" smtClean="0"/>
              <a:pPr>
                <a:defRPr/>
              </a:pPr>
              <a:t>2</a:t>
            </a:fld>
            <a:endParaRPr lang="en-US" altLang="ja-JP" dirty="0"/>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fld id="{B4FF24B8-A4B8-4B7E-AA3A-FE4BA14E6524}" type="slidenum">
              <a:rPr lang="en-US" altLang="ja-JP" smtClean="0"/>
              <a:pPr>
                <a:defRPr/>
              </a:pPr>
              <a:t>3</a:t>
            </a:fld>
            <a:endParaRPr lang="en-US" altLang="ja-JP"/>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996582"/>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55956" y="1532880"/>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税金の種類は約</a:t>
            </a:r>
            <a:r>
              <a:rPr lang="en-US" altLang="ja-JP" sz="1800" b="1" dirty="0">
                <a:solidFill>
                  <a:srgbClr val="0DABDD"/>
                </a:solidFill>
                <a:latin typeface="+mj-lt"/>
              </a:rPr>
              <a:t>50</a:t>
            </a:r>
            <a:r>
              <a:rPr lang="ja-JP" altLang="en-US" sz="1800" dirty="0">
                <a:solidFill>
                  <a:srgbClr val="0DABDD"/>
                </a:solidFill>
              </a:rPr>
              <a:t>種類あります。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493840"/>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232847" y="1623934"/>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B49985-BA53-FF34-7EA7-21F3097177B5}"/>
              </a:ext>
            </a:extLst>
          </p:cNvPr>
          <p:cNvSpPr txBox="1"/>
          <p:nvPr/>
        </p:nvSpPr>
        <p:spPr>
          <a:xfrm>
            <a:off x="5912885" y="536497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7" name="正方形/長方形 6">
            <a:extLst>
              <a:ext uri="{FF2B5EF4-FFF2-40B4-BE49-F238E27FC236}">
                <a16:creationId xmlns:a16="http://schemas.microsoft.com/office/drawing/2014/main" id="{2F0EE7B6-9B3D-C78E-ED0A-2415BBE553CB}"/>
              </a:ext>
            </a:extLst>
          </p:cNvPr>
          <p:cNvSpPr/>
          <p:nvPr/>
        </p:nvSpPr>
        <p:spPr>
          <a:xfrm>
            <a:off x="611560" y="1586150"/>
            <a:ext cx="3600400" cy="287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46703" y="1531047"/>
            <a:ext cx="235389"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881623" y="4876952"/>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9388" y="2005750"/>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40564" y="6007184"/>
            <a:ext cx="950844" cy="850816"/>
            <a:chOff x="-40566" y="5996309"/>
            <a:chExt cx="950844"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Tree>
    <p:custDataLst>
      <p:tags r:id="rId1"/>
    </p:custDataLst>
    <p:extLst>
      <p:ext uri="{BB962C8B-B14F-4D97-AF65-F5344CB8AC3E}">
        <p14:creationId xmlns:p14="http://schemas.microsoft.com/office/powerpoint/2010/main" val="29805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87F4FCAD-6E3C-426E-A5A7-C363D3B3BB06}"/>
              </a:ext>
            </a:extLst>
          </p:cNvPr>
          <p:cNvGrpSpPr/>
          <p:nvPr/>
        </p:nvGrpSpPr>
        <p:grpSpPr>
          <a:xfrm>
            <a:off x="174573" y="1464854"/>
            <a:ext cx="3063637" cy="3475849"/>
            <a:chOff x="174573" y="1464854"/>
            <a:chExt cx="3063637" cy="3475849"/>
          </a:xfrm>
        </p:grpSpPr>
        <p:grpSp>
          <p:nvGrpSpPr>
            <p:cNvPr id="31" name="グループ化 30">
              <a:extLst>
                <a:ext uri="{FF2B5EF4-FFF2-40B4-BE49-F238E27FC236}">
                  <a16:creationId xmlns:a16="http://schemas.microsoft.com/office/drawing/2014/main" id="{DBA2AD34-77C2-44F4-B661-4391C3F74C48}"/>
                </a:ext>
              </a:extLst>
            </p:cNvPr>
            <p:cNvGrpSpPr/>
            <p:nvPr/>
          </p:nvGrpSpPr>
          <p:grpSpPr>
            <a:xfrm>
              <a:off x="174573" y="1464854"/>
              <a:ext cx="3063637" cy="3475849"/>
              <a:chOff x="174573" y="1464854"/>
              <a:chExt cx="3063637" cy="3475849"/>
            </a:xfrm>
          </p:grpSpPr>
          <p:grpSp>
            <p:nvGrpSpPr>
              <p:cNvPr id="110" name="グループ化 109">
                <a:extLst>
                  <a:ext uri="{FF2B5EF4-FFF2-40B4-BE49-F238E27FC236}">
                    <a16:creationId xmlns:a16="http://schemas.microsoft.com/office/drawing/2014/main" id="{5C924F87-8829-2F17-A2EE-7E0AFB100682}"/>
                  </a:ext>
                </a:extLst>
              </p:cNvPr>
              <p:cNvGrpSpPr/>
              <p:nvPr/>
            </p:nvGrpSpPr>
            <p:grpSpPr>
              <a:xfrm>
                <a:off x="175399" y="1464854"/>
                <a:ext cx="3062811" cy="3475849"/>
                <a:chOff x="88399" y="1066179"/>
                <a:chExt cx="3062811" cy="3475849"/>
              </a:xfrm>
            </p:grpSpPr>
            <p:sp>
              <p:nvSpPr>
                <p:cNvPr id="27" name="正方形/長方形 26">
                  <a:extLst>
                    <a:ext uri="{FF2B5EF4-FFF2-40B4-BE49-F238E27FC236}">
                      <a16:creationId xmlns:a16="http://schemas.microsoft.com/office/drawing/2014/main" id="{41C58B17-0498-3B0B-E221-EFB180FB998E}"/>
                    </a:ext>
                  </a:extLst>
                </p:cNvPr>
                <p:cNvSpPr/>
                <p:nvPr/>
              </p:nvSpPr>
              <p:spPr>
                <a:xfrm>
                  <a:off x="88399" y="1066179"/>
                  <a:ext cx="3024781" cy="3475849"/>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365498" y="1072399"/>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9824" y="1487592"/>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924211" y="2598221"/>
                  <a:ext cx="1188970" cy="1284985"/>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98810" y="3877220"/>
                  <a:ext cx="3052400" cy="567143"/>
                  <a:chOff x="98810" y="3877220"/>
                  <a:chExt cx="3052400" cy="5671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98810" y="3877220"/>
                    <a:ext cx="3052400" cy="567143"/>
                  </a:xfrm>
                  <a:prstGeom prst="rect">
                    <a:avLst/>
                  </a:prstGeom>
                  <a:noFill/>
                </p:spPr>
                <p:txBody>
                  <a:bodyPr wrap="squar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1264402" y="4102096"/>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grpSp>
            <p:nvGrpSpPr>
              <p:cNvPr id="32" name="グループ化 31">
                <a:extLst>
                  <a:ext uri="{FF2B5EF4-FFF2-40B4-BE49-F238E27FC236}">
                    <a16:creationId xmlns:a16="http://schemas.microsoft.com/office/drawing/2014/main" id="{BFE8B065-376D-529E-F037-2146B5A46031}"/>
                  </a:ext>
                </a:extLst>
              </p:cNvPr>
              <p:cNvGrpSpPr/>
              <p:nvPr/>
            </p:nvGrpSpPr>
            <p:grpSpPr>
              <a:xfrm>
                <a:off x="210792" y="3330546"/>
                <a:ext cx="653846" cy="349713"/>
                <a:chOff x="1391095" y="2232053"/>
                <a:chExt cx="757894" cy="371900"/>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1095" y="2232053"/>
                  <a:ext cx="753007" cy="371900"/>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1408564" y="2259722"/>
                  <a:ext cx="740425" cy="327303"/>
                </a:xfrm>
                <a:prstGeom prst="rect">
                  <a:avLst/>
                </a:prstGeom>
                <a:noFill/>
              </p:spPr>
              <p:txBody>
                <a:bodyPr wrap="square" rtlCol="0">
                  <a:spAutoFit/>
                </a:bodyPr>
                <a:lstStyle/>
                <a:p>
                  <a:r>
                    <a:rPr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279213" y="44848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grpSp>
            <p:nvGrpSpPr>
              <p:cNvPr id="100" name="グループ化 99">
                <a:extLst>
                  <a:ext uri="{FF2B5EF4-FFF2-40B4-BE49-F238E27FC236}">
                    <a16:creationId xmlns:a16="http://schemas.microsoft.com/office/drawing/2014/main" id="{50C1A46C-EF9B-4BAD-897B-38AB21A50BEE}"/>
                  </a:ext>
                </a:extLst>
              </p:cNvPr>
              <p:cNvGrpSpPr/>
              <p:nvPr/>
            </p:nvGrpSpPr>
            <p:grpSpPr>
              <a:xfrm>
                <a:off x="2093814" y="3154592"/>
                <a:ext cx="1049644" cy="608216"/>
                <a:chOff x="1730124" y="1378131"/>
                <a:chExt cx="1049643" cy="695632"/>
              </a:xfrm>
            </p:grpSpPr>
            <p:pic>
              <p:nvPicPr>
                <p:cNvPr id="102" name="図 101">
                  <a:extLst>
                    <a:ext uri="{FF2B5EF4-FFF2-40B4-BE49-F238E27FC236}">
                      <a16:creationId xmlns:a16="http://schemas.microsoft.com/office/drawing/2014/main" id="{166D71CC-6858-40A0-80CF-E074E1AD9D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11" name="グループ化 110">
                  <a:extLst>
                    <a:ext uri="{FF2B5EF4-FFF2-40B4-BE49-F238E27FC236}">
                      <a16:creationId xmlns:a16="http://schemas.microsoft.com/office/drawing/2014/main" id="{E9A51DC2-AC02-4E70-B498-4EFBA52CE57B}"/>
                    </a:ext>
                  </a:extLst>
                </p:cNvPr>
                <p:cNvGrpSpPr/>
                <p:nvPr/>
              </p:nvGrpSpPr>
              <p:grpSpPr>
                <a:xfrm>
                  <a:off x="1730124" y="1378131"/>
                  <a:ext cx="1049643" cy="631248"/>
                  <a:chOff x="1730124" y="1378131"/>
                  <a:chExt cx="1049643" cy="631248"/>
                </a:xfrm>
              </p:grpSpPr>
              <p:grpSp>
                <p:nvGrpSpPr>
                  <p:cNvPr id="112" name="グループ化 111">
                    <a:extLst>
                      <a:ext uri="{FF2B5EF4-FFF2-40B4-BE49-F238E27FC236}">
                        <a16:creationId xmlns:a16="http://schemas.microsoft.com/office/drawing/2014/main" id="{13B26AC7-F99E-4CD5-8F21-88C09531AFE4}"/>
                      </a:ext>
                    </a:extLst>
                  </p:cNvPr>
                  <p:cNvGrpSpPr/>
                  <p:nvPr/>
                </p:nvGrpSpPr>
                <p:grpSpPr>
                  <a:xfrm>
                    <a:off x="1978587" y="1378131"/>
                    <a:ext cx="801180" cy="396934"/>
                    <a:chOff x="2078852" y="2235368"/>
                    <a:chExt cx="968097" cy="479631"/>
                  </a:xfrm>
                </p:grpSpPr>
                <p:pic>
                  <p:nvPicPr>
                    <p:cNvPr id="122" name="図 121" descr="図形&#10;&#10;自動的に生成された説明">
                      <a:extLst>
                        <a:ext uri="{FF2B5EF4-FFF2-40B4-BE49-F238E27FC236}">
                          <a16:creationId xmlns:a16="http://schemas.microsoft.com/office/drawing/2014/main" id="{B085A161-364D-4CBA-BC0A-DF3CBD0A2D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852" y="2236872"/>
                      <a:ext cx="968097" cy="478127"/>
                    </a:xfrm>
                    <a:prstGeom prst="rect">
                      <a:avLst/>
                    </a:prstGeom>
                  </p:spPr>
                </p:pic>
                <p:sp>
                  <p:nvSpPr>
                    <p:cNvPr id="123" name="テキスト ボックス 122">
                      <a:extLst>
                        <a:ext uri="{FF2B5EF4-FFF2-40B4-BE49-F238E27FC236}">
                          <a16:creationId xmlns:a16="http://schemas.microsoft.com/office/drawing/2014/main" id="{C9456296-45AE-4250-9A9B-1B10B26F8B74}"/>
                        </a:ext>
                      </a:extLst>
                    </p:cNvPr>
                    <p:cNvSpPr txBox="1"/>
                    <p:nvPr/>
                  </p:nvSpPr>
                  <p:spPr>
                    <a:xfrm>
                      <a:off x="2115927" y="2235368"/>
                      <a:ext cx="865074" cy="467884"/>
                    </a:xfrm>
                    <a:prstGeom prst="rect">
                      <a:avLst/>
                    </a:prstGeom>
                    <a:noFill/>
                  </p:spPr>
                  <p:txBody>
                    <a:bodyPr wrap="square" rtlCol="0">
                      <a:spAutoFit/>
                    </a:bodyPr>
                    <a:lstStyle/>
                    <a:p>
                      <a:r>
                        <a:rPr lang="ja-JP" altLang="en-US" sz="16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6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121" name="テキスト ボックス 120">
                    <a:extLst>
                      <a:ext uri="{FF2B5EF4-FFF2-40B4-BE49-F238E27FC236}">
                        <a16:creationId xmlns:a16="http://schemas.microsoft.com/office/drawing/2014/main" id="{637468DE-AF03-437A-B695-D3358C343072}"/>
                      </a:ext>
                    </a:extLst>
                  </p:cNvPr>
                  <p:cNvSpPr txBox="1"/>
                  <p:nvPr/>
                </p:nvSpPr>
                <p:spPr>
                  <a:xfrm>
                    <a:off x="1730124" y="1692569"/>
                    <a:ext cx="463588" cy="316810"/>
                  </a:xfrm>
                  <a:prstGeom prst="rect">
                    <a:avLst/>
                  </a:prstGeom>
                  <a:noFill/>
                </p:spPr>
                <p:txBody>
                  <a:bodyPr wrap="none" rtlCol="0">
                    <a:spAutoFit/>
                  </a:bodyPr>
                  <a:lstStyle/>
                  <a:p>
                    <a:r>
                      <a:rPr kumimoji="1" lang="ja-JP" altLang="en-US" sz="12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2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30" name="グループ化 29">
                <a:extLst>
                  <a:ext uri="{FF2B5EF4-FFF2-40B4-BE49-F238E27FC236}">
                    <a16:creationId xmlns:a16="http://schemas.microsoft.com/office/drawing/2014/main" id="{22C1C8E4-25B2-421F-99D8-CE44DA46FD15}"/>
                  </a:ext>
                </a:extLst>
              </p:cNvPr>
              <p:cNvGrpSpPr/>
              <p:nvPr/>
            </p:nvGrpSpPr>
            <p:grpSpPr>
              <a:xfrm>
                <a:off x="1115423" y="3333377"/>
                <a:ext cx="650490" cy="349713"/>
                <a:chOff x="1115423" y="3333377"/>
                <a:chExt cx="650490" cy="349713"/>
              </a:xfrm>
            </p:grpSpPr>
            <p:pic>
              <p:nvPicPr>
                <p:cNvPr id="125" name="図 124" descr="図形&#10;&#10;自動的に生成された説明">
                  <a:extLst>
                    <a:ext uri="{FF2B5EF4-FFF2-40B4-BE49-F238E27FC236}">
                      <a16:creationId xmlns:a16="http://schemas.microsoft.com/office/drawing/2014/main" id="{FE30691B-5D37-40DF-A7D2-D1F99B504A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283" y="3333377"/>
                  <a:ext cx="649630" cy="349713"/>
                </a:xfrm>
                <a:prstGeom prst="rect">
                  <a:avLst/>
                </a:prstGeom>
              </p:spPr>
            </p:pic>
            <p:sp>
              <p:nvSpPr>
                <p:cNvPr id="124" name="テキスト ボックス 123">
                  <a:extLst>
                    <a:ext uri="{FF2B5EF4-FFF2-40B4-BE49-F238E27FC236}">
                      <a16:creationId xmlns:a16="http://schemas.microsoft.com/office/drawing/2014/main" id="{D6BE636A-49F5-4BAC-B026-95BDA56FF552}"/>
                    </a:ext>
                  </a:extLst>
                </p:cNvPr>
                <p:cNvSpPr txBox="1"/>
                <p:nvPr/>
              </p:nvSpPr>
              <p:spPr>
                <a:xfrm>
                  <a:off x="1115423" y="3369206"/>
                  <a:ext cx="638775" cy="307777"/>
                </a:xfrm>
                <a:prstGeom prst="rect">
                  <a:avLst/>
                </a:prstGeom>
                <a:noFill/>
              </p:spPr>
              <p:txBody>
                <a:bodyPr wrap="square" rtlCol="0">
                  <a:spAutoFit/>
                </a:bodyPr>
                <a:lstStyle/>
                <a:p>
                  <a:r>
                    <a:rPr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15" name="テキスト ボックス 14">
                <a:extLst>
                  <a:ext uri="{FF2B5EF4-FFF2-40B4-BE49-F238E27FC236}">
                    <a16:creationId xmlns:a16="http://schemas.microsoft.com/office/drawing/2014/main" id="{67CA48B5-06DC-4298-8774-12919C11160C}"/>
                  </a:ext>
                </a:extLst>
              </p:cNvPr>
              <p:cNvSpPr txBox="1"/>
              <p:nvPr/>
            </p:nvSpPr>
            <p:spPr>
              <a:xfrm>
                <a:off x="2016640" y="3802441"/>
                <a:ext cx="1156011" cy="400110"/>
              </a:xfrm>
              <a:prstGeom prst="rect">
                <a:avLst/>
              </a:prstGeom>
              <a:noFill/>
            </p:spPr>
            <p:txBody>
              <a:bodyPr wrap="square" rtlCol="0">
                <a:spAutoFit/>
              </a:bodyPr>
              <a:lstStyle/>
              <a:p>
                <a:pPr lvl="0" algn="ctr"/>
                <a:r>
                  <a:rPr kumimoji="1" lang="ja-JP" altLang="en-US" sz="900" dirty="0">
                    <a:solidFill>
                      <a:prstClr val="black"/>
                    </a:solidFill>
                    <a:latin typeface="HGPｺﾞｼｯｸE" panose="020B0900000000000000" pitchFamily="50" charset="-128"/>
                    <a:ea typeface="HGPｺﾞｼｯｸE" panose="020B0900000000000000" pitchFamily="50" charset="-128"/>
                  </a:rPr>
                  <a:t>ゲーム代</a:t>
                </a:r>
                <a:r>
                  <a:rPr kumimoji="1" lang="en-US" altLang="ja-JP" sz="900" dirty="0">
                    <a:solidFill>
                      <a:prstClr val="black"/>
                    </a:solidFill>
                    <a:latin typeface="HGPｺﾞｼｯｸE" panose="020B0900000000000000" pitchFamily="50" charset="-128"/>
                    <a:ea typeface="HGPｺﾞｼｯｸE" panose="020B0900000000000000" pitchFamily="50" charset="-128"/>
                  </a:rPr>
                  <a:t>+</a:t>
                </a:r>
                <a:r>
                  <a:rPr kumimoji="1" lang="ja-JP" altLang="en-US" sz="900" dirty="0">
                    <a:solidFill>
                      <a:prstClr val="black"/>
                    </a:solidFill>
                    <a:latin typeface="HGPｺﾞｼｯｸE" panose="020B0900000000000000" pitchFamily="50" charset="-128"/>
                    <a:ea typeface="HGPｺﾞｼｯｸE" panose="020B0900000000000000" pitchFamily="50" charset="-128"/>
                  </a:rPr>
                  <a:t>消費税</a:t>
                </a:r>
                <a:endParaRPr kumimoji="1" lang="en-US" altLang="ja-JP" sz="900" dirty="0">
                  <a:solidFill>
                    <a:prstClr val="black"/>
                  </a:solidFill>
                  <a:latin typeface="HGPｺﾞｼｯｸE" panose="020B0900000000000000" pitchFamily="50" charset="-128"/>
                  <a:ea typeface="HGPｺﾞｼｯｸE" panose="020B0900000000000000" pitchFamily="50" charset="-128"/>
                </a:endParaRPr>
              </a:p>
              <a:p>
                <a:pPr lvl="0" algn="ctr"/>
                <a:r>
                  <a:rPr lang="en-US" altLang="ja-JP" sz="1100" dirty="0">
                    <a:solidFill>
                      <a:prstClr val="black"/>
                    </a:solidFill>
                    <a:latin typeface="HGPｺﾞｼｯｸE" panose="020B0900000000000000" pitchFamily="50" charset="-128"/>
                    <a:ea typeface="HGPｺﾞｼｯｸE" panose="020B0900000000000000" pitchFamily="50" charset="-128"/>
                  </a:rPr>
                  <a:t>1,100</a:t>
                </a:r>
                <a:r>
                  <a:rPr lang="ja-JP" altLang="en-US" sz="1100" dirty="0">
                    <a:solidFill>
                      <a:prstClr val="black"/>
                    </a:solidFill>
                    <a:latin typeface="HGPｺﾞｼｯｸE" panose="020B0900000000000000" pitchFamily="50" charset="-128"/>
                    <a:ea typeface="HGPｺﾞｼｯｸE" panose="020B0900000000000000" pitchFamily="50" charset="-128"/>
                  </a:rPr>
                  <a:t>円</a:t>
                </a:r>
                <a:endParaRPr kumimoji="1" lang="ja-JP" altLang="en-US" sz="1100" dirty="0">
                  <a:solidFill>
                    <a:prstClr val="black"/>
                  </a:solidFill>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B5395D81-805E-499D-A89F-93B8CB67E62B}"/>
                  </a:ext>
                </a:extLst>
              </p:cNvPr>
              <p:cNvSpPr txBox="1"/>
              <p:nvPr/>
            </p:nvSpPr>
            <p:spPr>
              <a:xfrm>
                <a:off x="174573" y="3695116"/>
                <a:ext cx="733648" cy="261610"/>
              </a:xfrm>
              <a:prstGeom prst="rect">
                <a:avLst/>
              </a:prstGeom>
              <a:noFill/>
            </p:spPr>
            <p:txBody>
              <a:bodyPr wrap="square" rtlCol="0">
                <a:spAutoFit/>
              </a:bodyPr>
              <a:lstStyle/>
              <a:p>
                <a:r>
                  <a:rPr kumimoji="1" lang="ja-JP" altLang="en-US" sz="1100" dirty="0"/>
                  <a:t>ゲーム代</a:t>
                </a:r>
              </a:p>
            </p:txBody>
          </p:sp>
          <p:sp>
            <p:nvSpPr>
              <p:cNvPr id="19" name="テキスト ボックス 18">
                <a:extLst>
                  <a:ext uri="{FF2B5EF4-FFF2-40B4-BE49-F238E27FC236}">
                    <a16:creationId xmlns:a16="http://schemas.microsoft.com/office/drawing/2014/main" id="{D850F48F-6E9B-4EF9-84BD-7D6BB69103ED}"/>
                  </a:ext>
                </a:extLst>
              </p:cNvPr>
              <p:cNvSpPr txBox="1"/>
              <p:nvPr/>
            </p:nvSpPr>
            <p:spPr>
              <a:xfrm>
                <a:off x="1007014" y="3666387"/>
                <a:ext cx="1040144" cy="400110"/>
              </a:xfrm>
              <a:prstGeom prst="rect">
                <a:avLst/>
              </a:prstGeom>
              <a:noFill/>
            </p:spPr>
            <p:txBody>
              <a:bodyPr wrap="square" rtlCol="0">
                <a:spAutoFit/>
              </a:bodyPr>
              <a:lstStyle/>
              <a:p>
                <a:r>
                  <a:rPr kumimoji="1" lang="en-US" altLang="ja-JP" sz="1100" dirty="0"/>
                  <a:t>×10%</a:t>
                </a:r>
              </a:p>
              <a:p>
                <a:r>
                  <a:rPr kumimoji="1" lang="ja-JP" altLang="en-US" sz="900" dirty="0"/>
                  <a:t>（消費税：１００円）</a:t>
                </a:r>
                <a:endParaRPr kumimoji="1" lang="ja-JP" altLang="en-US" sz="1400" dirty="0"/>
              </a:p>
            </p:txBody>
          </p:sp>
        </p:grpSp>
        <p:sp>
          <p:nvSpPr>
            <p:cNvPr id="14" name="テキスト ボックス 13">
              <a:extLst>
                <a:ext uri="{FF2B5EF4-FFF2-40B4-BE49-F238E27FC236}">
                  <a16:creationId xmlns:a16="http://schemas.microsoft.com/office/drawing/2014/main" id="{2DF9049A-3915-43E6-8A36-5F19797C613F}"/>
                </a:ext>
              </a:extLst>
            </p:cNvPr>
            <p:cNvSpPr txBox="1"/>
            <p:nvPr/>
          </p:nvSpPr>
          <p:spPr>
            <a:xfrm>
              <a:off x="795354" y="3268460"/>
              <a:ext cx="258335" cy="461665"/>
            </a:xfrm>
            <a:prstGeom prst="rect">
              <a:avLst/>
            </a:prstGeom>
            <a:noFill/>
          </p:spPr>
          <p:txBody>
            <a:bodyPr wrap="square" rtlCol="0">
              <a:spAutoFit/>
            </a:bodyPr>
            <a:lstStyle/>
            <a:p>
              <a:r>
                <a:rPr kumimoji="1" lang="en-US" altLang="ja-JP" sz="2400" dirty="0">
                  <a:latin typeface="+mn-ea"/>
                </a:rPr>
                <a:t>+</a:t>
              </a:r>
              <a:endParaRPr kumimoji="1" lang="ja-JP" altLang="en-US" sz="2400" dirty="0">
                <a:latin typeface="+mn-ea"/>
              </a:endParaRPr>
            </a:p>
          </p:txBody>
        </p:sp>
        <p:sp>
          <p:nvSpPr>
            <p:cNvPr id="126" name="テキスト ボックス 125">
              <a:extLst>
                <a:ext uri="{FF2B5EF4-FFF2-40B4-BE49-F238E27FC236}">
                  <a16:creationId xmlns:a16="http://schemas.microsoft.com/office/drawing/2014/main" id="{5167987D-2C02-4C47-8FD0-79E6D50EFC24}"/>
                </a:ext>
              </a:extLst>
            </p:cNvPr>
            <p:cNvSpPr txBox="1"/>
            <p:nvPr/>
          </p:nvSpPr>
          <p:spPr>
            <a:xfrm>
              <a:off x="1701258" y="3334234"/>
              <a:ext cx="258335" cy="338554"/>
            </a:xfrm>
            <a:prstGeom prst="rect">
              <a:avLst/>
            </a:prstGeom>
            <a:noFill/>
          </p:spPr>
          <p:txBody>
            <a:bodyPr wrap="square" rtlCol="0">
              <a:spAutoFit/>
            </a:bodyPr>
            <a:lstStyle/>
            <a:p>
              <a:r>
                <a:rPr kumimoji="1" lang="ja-JP" altLang="en-US" sz="1600" dirty="0">
                  <a:latin typeface="+mn-ea"/>
                </a:rPr>
                <a:t>＝</a:t>
              </a:r>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4</a:t>
            </a:fld>
            <a:endParaRPr lang="en-US" altLang="ja-JP" dirty="0"/>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3149" y="5055848"/>
            <a:ext cx="1226130" cy="1509224"/>
          </a:xfrm>
          <a:prstGeom prst="rect">
            <a:avLst/>
          </a:prstGeom>
        </p:spPr>
      </p:pic>
      <p:sp>
        <p:nvSpPr>
          <p:cNvPr id="34" name="矢印: 上 33">
            <a:extLst>
              <a:ext uri="{FF2B5EF4-FFF2-40B4-BE49-F238E27FC236}">
                <a16:creationId xmlns:a16="http://schemas.microsoft.com/office/drawing/2014/main" id="{7F7F1B20-5F80-AEE4-3AF3-21391DD25B63}"/>
              </a:ext>
            </a:extLst>
          </p:cNvPr>
          <p:cNvSpPr/>
          <p:nvPr/>
        </p:nvSpPr>
        <p:spPr>
          <a:xfrm rot="10800000">
            <a:off x="5856607" y="2113397"/>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16353"/>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712610" y="1395182"/>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295649" y="4035242"/>
            <a:ext cx="5668964"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84685204-9E80-42BA-ADA3-CD82C68F7904}"/>
                </a:ext>
              </a:extLst>
            </p:cNvPr>
            <p:cNvSpPr/>
            <p:nvPr/>
          </p:nvSpPr>
          <p:spPr bwMode="auto">
            <a:xfrm>
              <a:off x="3415696" y="3913546"/>
              <a:ext cx="437094" cy="84104"/>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Bef>
                  <a:spcPts val="0"/>
                </a:spcBef>
                <a:spcAft>
                  <a:spcPts val="500"/>
                </a:spcAft>
                <a:buClrTx/>
                <a:buSzTx/>
                <a:buFontTx/>
                <a:buNone/>
                <a:tabLs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295648" y="5493830"/>
            <a:ext cx="2716511"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1375546" y="5545270"/>
            <a:ext cx="1824634" cy="905520"/>
            <a:chOff x="906649" y="4299131"/>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906649" y="4299131"/>
              <a:ext cx="2181719" cy="942758"/>
            </a:xfrm>
            <a:prstGeom prst="wedgeEllipseCallout">
              <a:avLst>
                <a:gd name="adj1" fmla="val -46875"/>
                <a:gd name="adj2" fmla="val -5083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a:extLst>
                <a:ext uri="{FF2B5EF4-FFF2-40B4-BE49-F238E27FC236}">
                  <a16:creationId xmlns:a16="http://schemas.microsoft.com/office/drawing/2014/main" id="{9D890632-3DB2-F9A7-B200-FB9128DDE56F}"/>
                </a:ext>
              </a:extLst>
            </p:cNvPr>
            <p:cNvGrpSpPr/>
            <p:nvPr/>
          </p:nvGrpSpPr>
          <p:grpSpPr>
            <a:xfrm>
              <a:off x="982205" y="4482918"/>
              <a:ext cx="2106163" cy="499342"/>
              <a:chOff x="982205" y="4482918"/>
              <a:chExt cx="2106163" cy="499342"/>
            </a:xfrm>
          </p:grpSpPr>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482918"/>
                <a:ext cx="2106163" cy="499342"/>
              </a:xfrm>
              <a:prstGeom prst="rect">
                <a:avLst/>
              </a:prstGeom>
              <a:noFill/>
            </p:spPr>
            <p:txBody>
              <a:bodyPr wrap="square" rtlCol="0">
                <a:spAutoFit/>
              </a:bodyPr>
              <a:lstStyle/>
              <a:p>
                <a:pPr rtl="0">
                  <a:spcBef>
                    <a:spcPts val="0"/>
                  </a:spcBef>
                  <a:spcAft>
                    <a:spcPts val="500"/>
                  </a:spcAft>
                </a:pPr>
                <a:r>
                  <a:rPr lang="ja-JP" altLang="en-US" sz="105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05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05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00" b="0" dirty="0">
                  <a:effectLst/>
                  <a:latin typeface="HGPｺﾞｼｯｸE" panose="020B0900000000000000" pitchFamily="50" charset="-128"/>
                  <a:ea typeface="HGPｺﾞｼｯｸE" panose="020B0900000000000000" pitchFamily="50" charset="-128"/>
                </a:endParaRPr>
              </a:p>
            </p:txBody>
          </p:sp>
          <p:sp>
            <p:nvSpPr>
              <p:cNvPr id="96" name="テキスト ボックス 95">
                <a:extLst>
                  <a:ext uri="{FF2B5EF4-FFF2-40B4-BE49-F238E27FC236}">
                    <a16:creationId xmlns:a16="http://schemas.microsoft.com/office/drawing/2014/main" id="{BEAC876D-7F75-75D3-6A42-E492EBB6FC6A}"/>
                  </a:ext>
                </a:extLst>
              </p:cNvPr>
              <p:cNvSpPr txBox="1"/>
              <p:nvPr/>
            </p:nvSpPr>
            <p:spPr>
              <a:xfrm>
                <a:off x="1567644" y="4656726"/>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295649" y="2462342"/>
            <a:ext cx="5668963"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grpSp>
          <p:nvGrpSpPr>
            <p:cNvPr id="103" name="グループ化 102">
              <a:extLst>
                <a:ext uri="{FF2B5EF4-FFF2-40B4-BE49-F238E27FC236}">
                  <a16:creationId xmlns:a16="http://schemas.microsoft.com/office/drawing/2014/main" id="{D7C9184B-C37E-17C8-37A3-3600CC1B2AF6}"/>
                </a:ext>
              </a:extLst>
            </p:cNvPr>
            <p:cNvGrpSpPr/>
            <p:nvPr/>
          </p:nvGrpSpPr>
          <p:grpSpPr>
            <a:xfrm>
              <a:off x="3204878" y="2936793"/>
              <a:ext cx="2848857" cy="336041"/>
              <a:chOff x="3204878" y="2936793"/>
              <a:chExt cx="2848857" cy="336041"/>
            </a:xfrm>
          </p:grpSpPr>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98" name="テキスト ボックス 97">
                <a:extLst>
                  <a:ext uri="{FF2B5EF4-FFF2-40B4-BE49-F238E27FC236}">
                    <a16:creationId xmlns:a16="http://schemas.microsoft.com/office/drawing/2014/main" id="{0B9ED890-9F0E-1AD0-04B5-172F55F133A4}"/>
                  </a:ext>
                </a:extLst>
              </p:cNvPr>
              <p:cNvSpPr txBox="1"/>
              <p:nvPr/>
            </p:nvSpPr>
            <p:spPr>
              <a:xfrm>
                <a:off x="3228224" y="293679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3" name="グループ化 2">
            <a:extLst>
              <a:ext uri="{FF2B5EF4-FFF2-40B4-BE49-F238E27FC236}">
                <a16:creationId xmlns:a16="http://schemas.microsoft.com/office/drawing/2014/main" id="{1EA74961-1D4C-9D5B-CD43-997C3C2A41DA}"/>
              </a:ext>
            </a:extLst>
          </p:cNvPr>
          <p:cNvGrpSpPr/>
          <p:nvPr/>
        </p:nvGrpSpPr>
        <p:grpSpPr>
          <a:xfrm>
            <a:off x="3295650" y="1065378"/>
            <a:ext cx="5597524"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715795"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3238210" y="6442461"/>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消費税は国税（消費税）と地方税（地方消費税）に分かれていて消費税率</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消費税についての説明</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653903" y="2981690"/>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9425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500"/>
                                        <p:tgtEl>
                                          <p:spTgt spid="107"/>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up)">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500"/>
                                        <p:tgtEl>
                                          <p:spTgt spid="1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fade">
                                      <p:cBhvr>
                                        <p:cTn id="46" dur="500"/>
                                        <p:tgtEl>
                                          <p:spTgt spid="97"/>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wipe(up)">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fade">
                                      <p:cBhvr>
                                        <p:cTn id="73" dur="500"/>
                                        <p:tgtEl>
                                          <p:spTgt spid="115"/>
                                        </p:tgtEl>
                                      </p:cBhvr>
                                    </p:animEffect>
                                  </p:childTnLst>
                                </p:cTn>
                              </p:par>
                              <p:par>
                                <p:cTn id="74" presetID="10" presetClass="entr" presetSubtype="0" fill="hold" nodeType="withEffect">
                                  <p:stCondLst>
                                    <p:cond delay="0"/>
                                  </p:stCondLst>
                                  <p:childTnLst>
                                    <p:set>
                                      <p:cBhvr>
                                        <p:cTn id="75" dur="1" fill="hold">
                                          <p:stCondLst>
                                            <p:cond delay="0"/>
                                          </p:stCondLst>
                                        </p:cTn>
                                        <p:tgtEl>
                                          <p:spTgt spid="116"/>
                                        </p:tgtEl>
                                        <p:attrNameLst>
                                          <p:attrName>style.visibility</p:attrName>
                                        </p:attrNameLst>
                                      </p:cBhvr>
                                      <p:to>
                                        <p:strVal val="visible"/>
                                      </p:to>
                                    </p:set>
                                    <p:animEffect transition="in" filter="fade">
                                      <p:cBhvr>
                                        <p:cTn id="76" dur="500"/>
                                        <p:tgtEl>
                                          <p:spTgt spid="116"/>
                                        </p:tgtEl>
                                      </p:cBhvr>
                                    </p:animEffect>
                                  </p:childTnLst>
                                </p:cTn>
                              </p:par>
                            </p:childTnLst>
                          </p:cTn>
                        </p:par>
                        <p:par>
                          <p:cTn id="77" fill="hold">
                            <p:stCondLst>
                              <p:cond delay="500"/>
                            </p:stCondLst>
                            <p:childTnLst>
                              <p:par>
                                <p:cTn id="78" presetID="22" presetClass="entr" presetSubtype="1" fill="hold" grpId="0" nodeType="after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up)">
                                      <p:cBhvr>
                                        <p:cTn id="80" dur="500"/>
                                        <p:tgtEl>
                                          <p:spTgt spid="6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up)">
                                      <p:cBhvr>
                                        <p:cTn id="83" dur="500"/>
                                        <p:tgtEl>
                                          <p:spTgt spid="8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17"/>
                                        </p:tgtEl>
                                        <p:attrNameLst>
                                          <p:attrName>style.visibility</p:attrName>
                                        </p:attrNameLst>
                                      </p:cBhvr>
                                      <p:to>
                                        <p:strVal val="visible"/>
                                      </p:to>
                                    </p:set>
                                    <p:animEffect transition="in" filter="fade">
                                      <p:cBhvr>
                                        <p:cTn id="88" dur="500"/>
                                        <p:tgtEl>
                                          <p:spTgt spid="117"/>
                                        </p:tgtEl>
                                      </p:cBhvr>
                                    </p:animEffect>
                                  </p:childTnLst>
                                </p:cTn>
                              </p:par>
                              <p:par>
                                <p:cTn id="89" presetID="10" presetClass="entr" presetSubtype="0" fill="hold" nodeType="withEffect">
                                  <p:stCondLst>
                                    <p:cond delay="0"/>
                                  </p:stCondLst>
                                  <p:childTnLst>
                                    <p:set>
                                      <p:cBhvr>
                                        <p:cTn id="90" dur="1" fill="hold">
                                          <p:stCondLst>
                                            <p:cond delay="0"/>
                                          </p:stCondLst>
                                        </p:cTn>
                                        <p:tgtEl>
                                          <p:spTgt spid="118"/>
                                        </p:tgtEl>
                                        <p:attrNameLst>
                                          <p:attrName>style.visibility</p:attrName>
                                        </p:attrNameLst>
                                      </p:cBhvr>
                                      <p:to>
                                        <p:strVal val="visible"/>
                                      </p:to>
                                    </p:set>
                                    <p:animEffect transition="in" filter="fade">
                                      <p:cBhvr>
                                        <p:cTn id="91" dur="500"/>
                                        <p:tgtEl>
                                          <p:spTgt spid="11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fade">
                                      <p:cBhvr>
                                        <p:cTn id="94" dur="500"/>
                                        <p:tgtEl>
                                          <p:spTgt spid="10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fade">
                                      <p:cBhvr>
                                        <p:cTn id="99" dur="500"/>
                                        <p:tgtEl>
                                          <p:spTgt spid="4"/>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119"/>
                                        </p:tgtEl>
                                        <p:attrNameLst>
                                          <p:attrName>style.visibility</p:attrName>
                                        </p:attrNameLst>
                                      </p:cBhvr>
                                      <p:to>
                                        <p:strVal val="visible"/>
                                      </p:to>
                                    </p:set>
                                    <p:animEffect transition="in" filter="fade">
                                      <p:cBhvr>
                                        <p:cTn id="103"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12" grpId="0"/>
      <p:bldP spid="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DE3E702D-C1DD-4350-812E-42D16D69D81D}"/>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3" name="図 2">
            <a:extLst>
              <a:ext uri="{FF2B5EF4-FFF2-40B4-BE49-F238E27FC236}">
                <a16:creationId xmlns:a16="http://schemas.microsoft.com/office/drawing/2014/main" id="{4BD444E0-0991-4549-A45A-A7DD28D1799E}"/>
              </a:ext>
            </a:extLst>
          </p:cNvPr>
          <p:cNvPicPr>
            <a:picLocks noChangeAspect="1"/>
          </p:cNvPicPr>
          <p:nvPr/>
        </p:nvPicPr>
        <p:blipFill>
          <a:blip r:embed="rId3"/>
          <a:stretch>
            <a:fillRect/>
          </a:stretch>
        </p:blipFill>
        <p:spPr>
          <a:xfrm>
            <a:off x="1238907" y="2622880"/>
            <a:ext cx="6203209" cy="3444996"/>
          </a:xfrm>
          <a:prstGeom prst="rect">
            <a:avLst/>
          </a:prstGeom>
        </p:spPr>
      </p:pic>
      <p:sp>
        <p:nvSpPr>
          <p:cNvPr id="4" name="四角形: 角を丸くする 3">
            <a:extLst>
              <a:ext uri="{FF2B5EF4-FFF2-40B4-BE49-F238E27FC236}">
                <a16:creationId xmlns:a16="http://schemas.microsoft.com/office/drawing/2014/main" id="{2E143EA7-FEC9-435D-9071-DE5CA5A26F8E}"/>
              </a:ext>
            </a:extLst>
          </p:cNvPr>
          <p:cNvSpPr/>
          <p:nvPr/>
        </p:nvSpPr>
        <p:spPr>
          <a:xfrm>
            <a:off x="393185" y="1022338"/>
            <a:ext cx="5711321" cy="584774"/>
          </a:xfrm>
          <a:prstGeom prst="roundRect">
            <a:avLst/>
          </a:prstGeom>
          <a:solidFill>
            <a:srgbClr val="26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mj-ea"/>
                <a:ea typeface="+mj-ea"/>
              </a:rPr>
              <a:t>日本と外国の消費税率（</a:t>
            </a:r>
            <a:r>
              <a:rPr kumimoji="1" lang="en-US" altLang="ja-JP" sz="2400" dirty="0">
                <a:latin typeface="+mj-ea"/>
                <a:ea typeface="+mj-ea"/>
              </a:rPr>
              <a:t>2024</a:t>
            </a:r>
            <a:r>
              <a:rPr kumimoji="1" lang="ja-JP" altLang="en-US" sz="2400" dirty="0">
                <a:latin typeface="+mj-ea"/>
                <a:ea typeface="+mj-ea"/>
              </a:rPr>
              <a:t>年１月現在）</a:t>
            </a:r>
          </a:p>
        </p:txBody>
      </p:sp>
      <p:sp>
        <p:nvSpPr>
          <p:cNvPr id="8" name="テキスト ボックス 7">
            <a:extLst>
              <a:ext uri="{FF2B5EF4-FFF2-40B4-BE49-F238E27FC236}">
                <a16:creationId xmlns:a16="http://schemas.microsoft.com/office/drawing/2014/main" id="{2AA32DBD-0CF7-431E-9C05-6781C7A731A1}"/>
              </a:ext>
            </a:extLst>
          </p:cNvPr>
          <p:cNvSpPr txBox="1"/>
          <p:nvPr/>
        </p:nvSpPr>
        <p:spPr>
          <a:xfrm>
            <a:off x="418911" y="1761053"/>
            <a:ext cx="7157545" cy="707886"/>
          </a:xfrm>
          <a:prstGeom prst="rect">
            <a:avLst/>
          </a:prstGeom>
          <a:noFill/>
        </p:spPr>
        <p:txBody>
          <a:bodyPr wrap="square" rtlCol="0">
            <a:spAutoFit/>
          </a:bodyPr>
          <a:lstStyle/>
          <a:p>
            <a:r>
              <a:rPr kumimoji="1" lang="ja-JP" altLang="en-US" sz="2000" dirty="0">
                <a:latin typeface="+mj-ea"/>
                <a:ea typeface="+mj-ea"/>
              </a:rPr>
              <a:t>消費税（付加価値税）は、世界</a:t>
            </a:r>
            <a:r>
              <a:rPr kumimoji="1" lang="en-US" altLang="ja-JP" sz="2000" dirty="0">
                <a:latin typeface="+mj-ea"/>
                <a:ea typeface="+mj-ea"/>
              </a:rPr>
              <a:t>150</a:t>
            </a:r>
            <a:r>
              <a:rPr kumimoji="1" lang="ja-JP" altLang="en-US" sz="2000" dirty="0">
                <a:latin typeface="+mj-ea"/>
                <a:ea typeface="+mj-ea"/>
              </a:rPr>
              <a:t>以上の国や地域にあります。</a:t>
            </a:r>
            <a:endParaRPr kumimoji="1" lang="en-US" altLang="ja-JP" sz="2000" dirty="0">
              <a:latin typeface="+mj-ea"/>
              <a:ea typeface="+mj-ea"/>
            </a:endParaRPr>
          </a:p>
          <a:p>
            <a:r>
              <a:rPr kumimoji="1" lang="ja-JP" altLang="en-US" sz="2000" dirty="0">
                <a:latin typeface="+mj-ea"/>
                <a:ea typeface="+mj-ea"/>
              </a:rPr>
              <a:t>日本と外国の消費税率を比べてみましょう。</a:t>
            </a:r>
          </a:p>
        </p:txBody>
      </p:sp>
      <p:sp>
        <p:nvSpPr>
          <p:cNvPr id="11" name="テキスト ボックス 10">
            <a:extLst>
              <a:ext uri="{FF2B5EF4-FFF2-40B4-BE49-F238E27FC236}">
                <a16:creationId xmlns:a16="http://schemas.microsoft.com/office/drawing/2014/main" id="{9B188C18-6D5E-4228-9AAA-343AF03056BE}"/>
              </a:ext>
            </a:extLst>
          </p:cNvPr>
          <p:cNvSpPr txBox="1"/>
          <p:nvPr/>
        </p:nvSpPr>
        <p:spPr>
          <a:xfrm>
            <a:off x="4340512" y="6180993"/>
            <a:ext cx="3527987" cy="363176"/>
          </a:xfrm>
          <a:prstGeom prst="rect">
            <a:avLst/>
          </a:prstGeom>
          <a:noFill/>
        </p:spPr>
        <p:txBody>
          <a:bodyPr wrap="square" rtlCol="0">
            <a:spAutoFit/>
          </a:bodyPr>
          <a:lstStyle/>
          <a:p>
            <a:pPr algn="ctr"/>
            <a:r>
              <a:rPr kumimoji="1" lang="ja-JP" altLang="en-US" sz="860" dirty="0">
                <a:latin typeface="+mj-ea"/>
                <a:ea typeface="+mj-ea"/>
              </a:rPr>
              <a:t>出展：国税庁</a:t>
            </a:r>
            <a:r>
              <a:rPr kumimoji="1" lang="en-US" altLang="ja-JP" sz="860" dirty="0">
                <a:latin typeface="+mj-ea"/>
                <a:ea typeface="+mj-ea"/>
              </a:rPr>
              <a:t>HP</a:t>
            </a:r>
            <a:r>
              <a:rPr kumimoji="1" lang="ja-JP" altLang="en-US" sz="860" dirty="0">
                <a:latin typeface="+mj-ea"/>
                <a:ea typeface="+mj-ea"/>
              </a:rPr>
              <a:t>　</a:t>
            </a:r>
            <a:r>
              <a:rPr lang="ja-JP" altLang="en-US" sz="900" dirty="0"/>
              <a:t>日本と外国の税を比べると？ </a:t>
            </a:r>
            <a:r>
              <a:rPr lang="en-US" altLang="ja-JP" sz="900" dirty="0"/>
              <a:t> </a:t>
            </a:r>
            <a:r>
              <a:rPr lang="ja-JP" altLang="en-US" sz="900" dirty="0"/>
              <a:t>税の学習コーナー　</a:t>
            </a:r>
            <a:endParaRPr lang="en-US" altLang="ja-JP" sz="900" dirty="0"/>
          </a:p>
          <a:p>
            <a:pPr algn="ctr"/>
            <a:r>
              <a:rPr kumimoji="1" lang="en-US" altLang="ja-JP" sz="860" dirty="0">
                <a:latin typeface="+mj-ea"/>
                <a:ea typeface="+mj-ea"/>
              </a:rPr>
              <a:t>https://www.nta.go.jp/taxes/kids/nyumon/page13.htm?</a:t>
            </a:r>
            <a:endParaRPr kumimoji="1" lang="ja-JP" altLang="en-US" sz="860" dirty="0">
              <a:latin typeface="+mj-ea"/>
              <a:ea typeface="+mj-ea"/>
            </a:endParaRPr>
          </a:p>
        </p:txBody>
      </p:sp>
      <p:sp>
        <p:nvSpPr>
          <p:cNvPr id="7" name="スライド番号プレースホルダー 1">
            <a:extLst>
              <a:ext uri="{FF2B5EF4-FFF2-40B4-BE49-F238E27FC236}">
                <a16:creationId xmlns:a16="http://schemas.microsoft.com/office/drawing/2014/main" id="{10AEF9FA-C6E0-4B40-92A6-012E46618FCF}"/>
              </a:ext>
            </a:extLst>
          </p:cNvPr>
          <p:cNvSpPr>
            <a:spLocks noGrp="1"/>
          </p:cNvSpPr>
          <p:nvPr>
            <p:ph type="sldNum" sz="quarter" idx="4"/>
          </p:nvPr>
        </p:nvSpPr>
        <p:spPr>
          <a:xfrm>
            <a:off x="8628484" y="6574636"/>
            <a:ext cx="419472" cy="189374"/>
          </a:xfrm>
        </p:spPr>
        <p:txBody>
          <a:bodyPr/>
          <a:lstStyle/>
          <a:p>
            <a:pPr>
              <a:defRPr/>
            </a:pPr>
            <a:fld id="{12C3962C-59A4-486A-8D44-A9781E017F69}" type="slidenum">
              <a:rPr lang="en-US" altLang="ja-JP" smtClean="0"/>
              <a:pPr>
                <a:defRPr/>
              </a:pPr>
              <a:t>5</a:t>
            </a:fld>
            <a:endParaRPr lang="en-US" altLang="ja-JP" dirty="0"/>
          </a:p>
        </p:txBody>
      </p:sp>
    </p:spTree>
    <p:extLst>
      <p:ext uri="{BB962C8B-B14F-4D97-AF65-F5344CB8AC3E}">
        <p14:creationId xmlns:p14="http://schemas.microsoft.com/office/powerpoint/2010/main" val="2316181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6</a:t>
            </a:fld>
            <a:endParaRPr lang="en-US" altLang="ja-JP" dirty="0"/>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871025"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743685" cy="1465439"/>
            <a:chOff x="3276624" y="1066181"/>
            <a:chExt cx="2743685"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020" y="1431433"/>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696298" cy="1130374"/>
              <a:chOff x="3218596" y="1377136"/>
              <a:chExt cx="1696298"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696298"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88064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はら</a:t>
              </a:r>
              <a:r>
                <a:rPr lang="ja-JP" altLang="en-US" sz="1200" b="0" i="0" u="none" strike="noStrike" dirty="0">
                  <a:effectLst/>
                  <a:latin typeface="HGPｺﾞｼｯｸE" panose="020B0900000000000000" pitchFamily="50" charset="-128"/>
                  <a:ea typeface="HGPｺﾞｼｯｸE" panose="020B0900000000000000" pitchFamily="50" charset="-128"/>
                </a:rPr>
                <a:t>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405887"/>
              <a:ext cx="1648208" cy="779509"/>
              <a:chOff x="3277622" y="3405887"/>
              <a:chExt cx="1648208" cy="779509"/>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405887"/>
                <a:ext cx="1648208" cy="77950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90813"/>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90813"/>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sp>
            <p:nvSpPr>
              <p:cNvPr id="50" name="テキスト ボックス 49">
                <a:extLst>
                  <a:ext uri="{FF2B5EF4-FFF2-40B4-BE49-F238E27FC236}">
                    <a16:creationId xmlns:a16="http://schemas.microsoft.com/office/drawing/2014/main" id="{7B11375E-3401-4D7E-5D9B-751EE8460C1D}"/>
                  </a:ext>
                </a:extLst>
              </p:cNvPr>
              <p:cNvSpPr txBox="1"/>
              <p:nvPr/>
            </p:nvSpPr>
            <p:spPr>
              <a:xfrm>
                <a:off x="4035420" y="3860377"/>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5955173" y="3392291"/>
              <a:ext cx="1895071" cy="976999"/>
              <a:chOff x="5955173" y="3392291"/>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5955173" y="3392291"/>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（源泉徴収・特別徴収）。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070611" y="4022861"/>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72" name="テキスト ボックス 71">
                <a:extLst>
                  <a:ext uri="{FF2B5EF4-FFF2-40B4-BE49-F238E27FC236}">
                    <a16:creationId xmlns:a16="http://schemas.microsoft.com/office/drawing/2014/main" id="{74D15286-6B40-4795-877C-5E3BF9E7E802}"/>
                  </a:ext>
                </a:extLst>
              </p:cNvPr>
              <p:cNvSpPr txBox="1"/>
              <p:nvPr/>
            </p:nvSpPr>
            <p:spPr>
              <a:xfrm>
                <a:off x="6765443" y="4022860"/>
                <a:ext cx="69602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とくべつちょうしゅう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sp>
          <p:nvSpPr>
            <p:cNvPr id="17" name="正方形/長方形 16">
              <a:extLst>
                <a:ext uri="{FF2B5EF4-FFF2-40B4-BE49-F238E27FC236}">
                  <a16:creationId xmlns:a16="http://schemas.microsoft.com/office/drawing/2014/main" id="{F350A4FA-61CD-88E2-3B0C-E40E60D53CC8}"/>
                </a:ext>
              </a:extLst>
            </p:cNvPr>
            <p:cNvSpPr/>
            <p:nvPr/>
          </p:nvSpPr>
          <p:spPr bwMode="auto">
            <a:xfrm>
              <a:off x="1428224" y="5212950"/>
              <a:ext cx="1487626" cy="128895"/>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800" dirty="0">
                  <a:solidFill>
                    <a:srgbClr val="0C98C4"/>
                  </a:solidFill>
                  <a:latin typeface="HGPｺﾞｼｯｸE" panose="020B0900000000000000" pitchFamily="50" charset="-128"/>
                  <a:ea typeface="HGPｺﾞｼｯｸE" panose="020B0900000000000000" pitchFamily="50" charset="-128"/>
                </a:rPr>
                <a:t>ぜいむしょ</a:t>
              </a:r>
            </a:p>
          </p:txBody>
        </p:sp>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3" name="テキスト ボックス 2">
            <a:extLst>
              <a:ext uri="{FF2B5EF4-FFF2-40B4-BE49-F238E27FC236}">
                <a16:creationId xmlns:a16="http://schemas.microsoft.com/office/drawing/2014/main" id="{3BF01144-A13C-07EC-550F-B2A4251C44E9}"/>
              </a:ext>
            </a:extLst>
          </p:cNvPr>
          <p:cNvSpPr txBox="1"/>
          <p:nvPr/>
        </p:nvSpPr>
        <p:spPr>
          <a:xfrm>
            <a:off x="3301407" y="412748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4" name="テキスト ボックス 3">
            <a:extLst>
              <a:ext uri="{FF2B5EF4-FFF2-40B4-BE49-F238E27FC236}">
                <a16:creationId xmlns:a16="http://schemas.microsoft.com/office/drawing/2014/main" id="{C1EFA153-28C9-9C29-9C24-62C2BE2EEBAE}"/>
              </a:ext>
            </a:extLst>
          </p:cNvPr>
          <p:cNvSpPr txBox="1"/>
          <p:nvPr/>
        </p:nvSpPr>
        <p:spPr>
          <a:xfrm>
            <a:off x="6101559" y="4065197"/>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1" name="テキスト ボックス 10">
            <a:extLst>
              <a:ext uri="{FF2B5EF4-FFF2-40B4-BE49-F238E27FC236}">
                <a16:creationId xmlns:a16="http://schemas.microsoft.com/office/drawing/2014/main" id="{F0CFD9CC-B1F7-7E8D-4A68-98287F8BB386}"/>
              </a:ext>
            </a:extLst>
          </p:cNvPr>
          <p:cNvSpPr txBox="1"/>
          <p:nvPr/>
        </p:nvSpPr>
        <p:spPr>
          <a:xfrm>
            <a:off x="828067" y="403890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19719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up)">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up)">
                                      <p:cBhvr>
                                        <p:cTn id="57" dur="500"/>
                                        <p:tgtEl>
                                          <p:spTgt spid="100"/>
                                        </p:tgtEl>
                                      </p:cBhvr>
                                    </p:animEffect>
                                  </p:childTnLst>
                                </p:cTn>
                              </p:par>
                              <p:par>
                                <p:cTn id="58" presetID="22" presetClass="entr" presetSubtype="1"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up)">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P spid="22" grpId="0"/>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fld id="{B4FF24B8-A4B8-4B7E-AA3A-FE4BA14E6524}" type="slidenum">
              <a:rPr lang="en-US" altLang="ja-JP" smtClean="0"/>
              <a:pPr>
                <a:defRPr/>
              </a:pPr>
              <a:t>7</a:t>
            </a:fld>
            <a:endParaRPr lang="en-US" altLang="ja-JP"/>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次の街の絵の中で、税金を使ってつくられたり、運営されている施設はどれでしょう？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市民病院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176410" y="881706"/>
            <a:ext cx="463588" cy="215444"/>
          </a:xfrm>
          <a:prstGeom prst="rect">
            <a:avLst/>
          </a:prstGeom>
          <a:noFill/>
        </p:spPr>
        <p:txBody>
          <a:bodyPr wrap="squar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Tree>
    <p:extLst>
      <p:ext uri="{BB962C8B-B14F-4D97-AF65-F5344CB8AC3E}">
        <p14:creationId xmlns:p14="http://schemas.microsoft.com/office/powerpoint/2010/main" val="152725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300"/>
                                        <p:tgtEl>
                                          <p:spTgt spid="2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300"/>
                                        <p:tgtEl>
                                          <p:spTgt spid="2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300"/>
                                        <p:tgtEl>
                                          <p:spTgt spid="2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300"/>
                                        <p:tgtEl>
                                          <p:spTgt spid="2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300"/>
                                        <p:tgtEl>
                                          <p:spTgt spid="2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30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3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3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3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3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3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3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3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3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3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3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33" grpId="0" animBg="1"/>
      <p:bldP spid="35" grpId="0" animBg="1"/>
      <p:bldP spid="36" grpId="0" animBg="1"/>
      <p:bldP spid="37" grpId="0" animBg="1"/>
      <p:bldP spid="38" grpId="0" animBg="1"/>
      <p:bldP spid="39" grpId="0" animBg="1"/>
      <p:bldP spid="19" grpId="0" animBg="1"/>
      <p:bldP spid="22" grpId="0" animBg="1"/>
      <p:bldP spid="20" grpId="0" animBg="1"/>
      <p:bldP spid="20"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1"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6" name="四角形: 角を丸くする 5">
            <a:extLst>
              <a:ext uri="{FF2B5EF4-FFF2-40B4-BE49-F238E27FC236}">
                <a16:creationId xmlns:a16="http://schemas.microsoft.com/office/drawing/2014/main" id="{9ACDE9B2-3E47-4893-E37C-1872143E744C}"/>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7" name="四角形: 角を丸くする 6">
            <a:extLst>
              <a:ext uri="{FF2B5EF4-FFF2-40B4-BE49-F238E27FC236}">
                <a16:creationId xmlns:a16="http://schemas.microsoft.com/office/drawing/2014/main" id="{5D8238CF-DE13-9F62-7667-ACBFEF4DF2BB}"/>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8" name="グループ化 7">
            <a:extLst>
              <a:ext uri="{FF2B5EF4-FFF2-40B4-BE49-F238E27FC236}">
                <a16:creationId xmlns:a16="http://schemas.microsoft.com/office/drawing/2014/main" id="{CF383FFF-07BE-E2A0-C0AA-227607E58C0D}"/>
              </a:ext>
            </a:extLst>
          </p:cNvPr>
          <p:cNvGrpSpPr/>
          <p:nvPr/>
        </p:nvGrpSpPr>
        <p:grpSpPr>
          <a:xfrm>
            <a:off x="6000291" y="2699863"/>
            <a:ext cx="2281056" cy="576361"/>
            <a:chOff x="6299670" y="2684109"/>
            <a:chExt cx="2281056" cy="576361"/>
          </a:xfrm>
        </p:grpSpPr>
        <p:sp>
          <p:nvSpPr>
            <p:cNvPr id="9" name="Rectangle 56">
              <a:extLst>
                <a:ext uri="{FF2B5EF4-FFF2-40B4-BE49-F238E27FC236}">
                  <a16:creationId xmlns:a16="http://schemas.microsoft.com/office/drawing/2014/main" id="{ED5FCAF9-1215-B3EF-34FA-5E5C234DA39A}"/>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10" name="Text Box 23">
              <a:extLst>
                <a:ext uri="{FF2B5EF4-FFF2-40B4-BE49-F238E27FC236}">
                  <a16:creationId xmlns:a16="http://schemas.microsoft.com/office/drawing/2014/main" id="{7BE8F26B-E08B-E853-00D5-0CC5101F103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sp>
          <p:nvSpPr>
            <p:cNvPr id="11" name="Text Box 23">
              <a:extLst>
                <a:ext uri="{FF2B5EF4-FFF2-40B4-BE49-F238E27FC236}">
                  <a16:creationId xmlns:a16="http://schemas.microsoft.com/office/drawing/2014/main" id="{47DDC32B-0205-741E-3260-9FF5F24D3117}"/>
                </a:ext>
              </a:extLst>
            </p:cNvPr>
            <p:cNvSpPr txBox="1">
              <a:spLocks noChangeArrowheads="1"/>
            </p:cNvSpPr>
            <p:nvPr/>
          </p:nvSpPr>
          <p:spPr bwMode="auto">
            <a:xfrm>
              <a:off x="6457344" y="2684109"/>
              <a:ext cx="864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こうきょうしせつ</a:t>
              </a:r>
            </a:p>
          </p:txBody>
        </p:sp>
      </p:grpSp>
      <p:grpSp>
        <p:nvGrpSpPr>
          <p:cNvPr id="12" name="グループ化 11">
            <a:extLst>
              <a:ext uri="{FF2B5EF4-FFF2-40B4-BE49-F238E27FC236}">
                <a16:creationId xmlns:a16="http://schemas.microsoft.com/office/drawing/2014/main" id="{25B791AE-AD20-5401-5B98-2B038EE0F404}"/>
              </a:ext>
            </a:extLst>
          </p:cNvPr>
          <p:cNvGrpSpPr/>
          <p:nvPr/>
        </p:nvGrpSpPr>
        <p:grpSpPr>
          <a:xfrm>
            <a:off x="646720" y="2744173"/>
            <a:ext cx="4501344" cy="458601"/>
            <a:chOff x="840424" y="2728419"/>
            <a:chExt cx="4501344" cy="458601"/>
          </a:xfrm>
        </p:grpSpPr>
        <p:sp>
          <p:nvSpPr>
            <p:cNvPr id="13" name="Rectangle 45">
              <a:extLst>
                <a:ext uri="{FF2B5EF4-FFF2-40B4-BE49-F238E27FC236}">
                  <a16:creationId xmlns:a16="http://schemas.microsoft.com/office/drawing/2014/main" id="{BDC22A22-56A8-8696-0410-EC6A4DA31997}"/>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14" name="Text Box 22">
              <a:extLst>
                <a:ext uri="{FF2B5EF4-FFF2-40B4-BE49-F238E27FC236}">
                  <a16:creationId xmlns:a16="http://schemas.microsoft.com/office/drawing/2014/main" id="{A453E829-7A69-8DB4-39AF-BF9AF8FE6371}"/>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15" name="Rectangle 45">
              <a:extLst>
                <a:ext uri="{FF2B5EF4-FFF2-40B4-BE49-F238E27FC236}">
                  <a16:creationId xmlns:a16="http://schemas.microsoft.com/office/drawing/2014/main" id="{FA843609-16CE-58AC-39CA-415FDAA2EE1C}"/>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16" name="グループ化 15">
            <a:extLst>
              <a:ext uri="{FF2B5EF4-FFF2-40B4-BE49-F238E27FC236}">
                <a16:creationId xmlns:a16="http://schemas.microsoft.com/office/drawing/2014/main" id="{38EC12AC-1AC2-29C9-51BD-DA64F2E8153B}"/>
              </a:ext>
            </a:extLst>
          </p:cNvPr>
          <p:cNvGrpSpPr/>
          <p:nvPr/>
        </p:nvGrpSpPr>
        <p:grpSpPr>
          <a:xfrm>
            <a:off x="2001234" y="3394577"/>
            <a:ext cx="1503915" cy="2546462"/>
            <a:chOff x="322297" y="3394577"/>
            <a:chExt cx="1503915" cy="2546462"/>
          </a:xfrm>
        </p:grpSpPr>
        <p:sp>
          <p:nvSpPr>
            <p:cNvPr id="17" name="正方形/長方形 16">
              <a:extLst>
                <a:ext uri="{FF2B5EF4-FFF2-40B4-BE49-F238E27FC236}">
                  <a16:creationId xmlns:a16="http://schemas.microsoft.com/office/drawing/2014/main" id="{AB0BAEEA-CFB5-0249-DC43-BBF5880029AA}"/>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（令和３年度）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4,384</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19,400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18" name="Picture 35">
              <a:extLst>
                <a:ext uri="{FF2B5EF4-FFF2-40B4-BE49-F238E27FC236}">
                  <a16:creationId xmlns:a16="http://schemas.microsoft.com/office/drawing/2014/main" id="{2F70413B-132F-6D51-F5A9-76D14C45350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E9A7B718-E225-E47B-2292-A000ABACC2F2}"/>
              </a:ext>
            </a:extLst>
          </p:cNvPr>
          <p:cNvGrpSpPr/>
          <p:nvPr/>
        </p:nvGrpSpPr>
        <p:grpSpPr>
          <a:xfrm>
            <a:off x="3680092" y="3419240"/>
            <a:ext cx="1600789" cy="2607077"/>
            <a:chOff x="3680092" y="3419240"/>
            <a:chExt cx="1600789" cy="2607077"/>
          </a:xfrm>
        </p:grpSpPr>
        <p:sp>
          <p:nvSpPr>
            <p:cNvPr id="20" name="正方形/長方形 19">
              <a:extLst>
                <a:ext uri="{FF2B5EF4-FFF2-40B4-BE49-F238E27FC236}">
                  <a16:creationId xmlns:a16="http://schemas.microsoft.com/office/drawing/2014/main" id="{5935A797-4F99-91AF-A17D-2B2CBBF4167D}"/>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国民医療費の</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（令和２年度）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16</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4,991</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ja-JP" sz="1300" baseline="30000" dirty="0">
                  <a:solidFill>
                    <a:srgbClr val="000000"/>
                  </a:solidFill>
                  <a:latin typeface="+mn-ea"/>
                </a:rPr>
                <a:t>3</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130,800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1" name="Picture 36">
              <a:extLst>
                <a:ext uri="{FF2B5EF4-FFF2-40B4-BE49-F238E27FC236}">
                  <a16:creationId xmlns:a16="http://schemas.microsoft.com/office/drawing/2014/main" id="{4BB2EE05-1366-FA04-A3B1-8A61E7036F6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3B32729-4116-DB46-2C56-939421C102C7}"/>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23" name="正方形/長方形 22">
              <a:extLst>
                <a:ext uri="{FF2B5EF4-FFF2-40B4-BE49-F238E27FC236}">
                  <a16:creationId xmlns:a16="http://schemas.microsoft.com/office/drawing/2014/main" id="{9A5C4B2D-9480-EA93-4FBE-B8913F429CE5}"/>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4" name="グループ化 23">
            <a:extLst>
              <a:ext uri="{FF2B5EF4-FFF2-40B4-BE49-F238E27FC236}">
                <a16:creationId xmlns:a16="http://schemas.microsoft.com/office/drawing/2014/main" id="{B7F4934C-EFA2-BC27-0EBF-289FA3EB5199}"/>
              </a:ext>
            </a:extLst>
          </p:cNvPr>
          <p:cNvGrpSpPr/>
          <p:nvPr/>
        </p:nvGrpSpPr>
        <p:grpSpPr>
          <a:xfrm>
            <a:off x="322297" y="3498585"/>
            <a:ext cx="1523311" cy="2442454"/>
            <a:chOff x="1991496" y="3498585"/>
            <a:chExt cx="1523311" cy="2442454"/>
          </a:xfrm>
        </p:grpSpPr>
        <p:sp>
          <p:nvSpPr>
            <p:cNvPr id="25" name="正方形/長方形 24">
              <a:extLst>
                <a:ext uri="{FF2B5EF4-FFF2-40B4-BE49-F238E27FC236}">
                  <a16:creationId xmlns:a16="http://schemas.microsoft.com/office/drawing/2014/main" id="{B3410CE4-965D-342F-9CB3-63AEA2BB6C30}"/>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（令和３年度）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2,963</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42,200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6" name="Picture 50">
              <a:extLst>
                <a:ext uri="{FF2B5EF4-FFF2-40B4-BE49-F238E27FC236}">
                  <a16:creationId xmlns:a16="http://schemas.microsoft.com/office/drawing/2014/main" id="{98530D8E-8427-AC32-19C5-B9DB6BDB8A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グループ化 26">
            <a:extLst>
              <a:ext uri="{FF2B5EF4-FFF2-40B4-BE49-F238E27FC236}">
                <a16:creationId xmlns:a16="http://schemas.microsoft.com/office/drawing/2014/main" id="{6843FAA4-4670-3824-3B5B-04DDED409FC0}"/>
              </a:ext>
            </a:extLst>
          </p:cNvPr>
          <p:cNvGrpSpPr/>
          <p:nvPr/>
        </p:nvGrpSpPr>
        <p:grpSpPr>
          <a:xfrm>
            <a:off x="5481816" y="3385141"/>
            <a:ext cx="1579136" cy="2107196"/>
            <a:chOff x="5481816" y="3385141"/>
            <a:chExt cx="1579136" cy="2107196"/>
          </a:xfrm>
        </p:grpSpPr>
        <p:sp>
          <p:nvSpPr>
            <p:cNvPr id="28" name="正方形/長方形 27">
              <a:extLst>
                <a:ext uri="{FF2B5EF4-FFF2-40B4-BE49-F238E27FC236}">
                  <a16:creationId xmlns:a16="http://schemas.microsoft.com/office/drawing/2014/main" id="{8349867B-A125-B54D-0193-8CE69E9FC3D9}"/>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cs typeface="+mn-cs"/>
                </a:rPr>
                <a:t>道路整備事業費</a:t>
              </a:r>
              <a:endParaRPr kumimoji="1" lang="en-US" altLang="zh-TW"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6,711</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zh-TW" sz="1300" baseline="30000" dirty="0">
                  <a:solidFill>
                    <a:srgbClr val="000000"/>
                  </a:solidFill>
                  <a:latin typeface="+mn-ea"/>
                </a:rPr>
                <a:t>4</a:t>
              </a:r>
              <a:endParaRPr kumimoji="1" lang="zh-TW"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29" name="Picture 51">
              <a:extLst>
                <a:ext uri="{FF2B5EF4-FFF2-40B4-BE49-F238E27FC236}">
                  <a16:creationId xmlns:a16="http://schemas.microsoft.com/office/drawing/2014/main" id="{DE0E1C76-E29E-C67B-B1A0-A40692B03FE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2306D21C-037D-83D5-1743-40BC609F4299}"/>
              </a:ext>
            </a:extLst>
          </p:cNvPr>
          <p:cNvGrpSpPr/>
          <p:nvPr/>
        </p:nvGrpSpPr>
        <p:grpSpPr>
          <a:xfrm>
            <a:off x="7245552" y="3502941"/>
            <a:ext cx="1549281" cy="2438098"/>
            <a:chOff x="7245552" y="3502941"/>
            <a:chExt cx="1549281" cy="2438098"/>
          </a:xfrm>
        </p:grpSpPr>
        <p:sp>
          <p:nvSpPr>
            <p:cNvPr id="31" name="正方形/長方形 30">
              <a:extLst>
                <a:ext uri="{FF2B5EF4-FFF2-40B4-BE49-F238E27FC236}">
                  <a16:creationId xmlns:a16="http://schemas.microsoft.com/office/drawing/2014/main" id="{D0FD2553-558F-35B9-4768-48535EEC991C}"/>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743</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※5</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32" name="Picture 34">
              <a:extLst>
                <a:ext uri="{FF2B5EF4-FFF2-40B4-BE49-F238E27FC236}">
                  <a16:creationId xmlns:a16="http://schemas.microsoft.com/office/drawing/2014/main" id="{1D206231-273B-A93F-7B0D-6E2430CC20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直線コネクタ 32">
            <a:extLst>
              <a:ext uri="{FF2B5EF4-FFF2-40B4-BE49-F238E27FC236}">
                <a16:creationId xmlns:a16="http://schemas.microsoft.com/office/drawing/2014/main" id="{DE51356D-DDBB-CA76-2A80-D5F9F356622E}"/>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4" name="直線コネクタ 33">
            <a:extLst>
              <a:ext uri="{FF2B5EF4-FFF2-40B4-BE49-F238E27FC236}">
                <a16:creationId xmlns:a16="http://schemas.microsoft.com/office/drawing/2014/main" id="{00EEE31F-8442-8D8F-80CD-2B4B29FCE784}"/>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5" name="直線コネクタ 34">
            <a:extLst>
              <a:ext uri="{FF2B5EF4-FFF2-40B4-BE49-F238E27FC236}">
                <a16:creationId xmlns:a16="http://schemas.microsoft.com/office/drawing/2014/main" id="{42F866FD-C089-FC66-E404-791DB367D09D}"/>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grpSp>
        <p:nvGrpSpPr>
          <p:cNvPr id="36" name="グループ化 35">
            <a:extLst>
              <a:ext uri="{FF2B5EF4-FFF2-40B4-BE49-F238E27FC236}">
                <a16:creationId xmlns:a16="http://schemas.microsoft.com/office/drawing/2014/main" id="{3984CE52-6B77-147E-CD0D-FF1C6B48BFFE}"/>
              </a:ext>
            </a:extLst>
          </p:cNvPr>
          <p:cNvGrpSpPr/>
          <p:nvPr/>
        </p:nvGrpSpPr>
        <p:grpSpPr>
          <a:xfrm>
            <a:off x="162607" y="6459730"/>
            <a:ext cx="8942072" cy="156101"/>
            <a:chOff x="109010" y="6306644"/>
            <a:chExt cx="8942072" cy="156101"/>
          </a:xfrm>
        </p:grpSpPr>
        <p:sp>
          <p:nvSpPr>
            <p:cNvPr id="37" name="角丸四角形 15">
              <a:extLst>
                <a:ext uri="{FF2B5EF4-FFF2-40B4-BE49-F238E27FC236}">
                  <a16:creationId xmlns:a16="http://schemas.microsoft.com/office/drawing/2014/main" id="{869C8437-EB76-1A2F-8441-0FDC3B7CA3C2}"/>
                </a:ext>
              </a:extLst>
            </p:cNvPr>
            <p:cNvSpPr/>
            <p:nvPr/>
          </p:nvSpPr>
          <p:spPr>
            <a:xfrm>
              <a:off x="109010" y="6306644"/>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出所：総務省「令和５年版地方財政白書」　　　</a:t>
              </a:r>
              <a:r>
                <a:rPr lang="en-US" altLang="ja-JP" sz="800" dirty="0">
                  <a:solidFill>
                    <a:schemeClr val="tx1"/>
                  </a:solidFill>
                  <a:latin typeface="+mn-ea"/>
                </a:rPr>
                <a:t>※</a:t>
              </a:r>
              <a:r>
                <a:rPr lang="ja-JP" altLang="en-US" sz="800" dirty="0">
                  <a:solidFill>
                    <a:schemeClr val="tx1"/>
                  </a:solidFill>
                  <a:latin typeface="+mn-ea"/>
                </a:rPr>
                <a:t>３　出所：厚生労働省「令和２（</a:t>
              </a:r>
              <a:r>
                <a:rPr lang="en-US" altLang="ja-JP" sz="800" dirty="0">
                  <a:solidFill>
                    <a:schemeClr val="tx1"/>
                  </a:solidFill>
                  <a:latin typeface="+mn-ea"/>
                </a:rPr>
                <a:t>2020</a:t>
              </a:r>
              <a:r>
                <a:rPr lang="ja-JP" altLang="en-US" sz="800" dirty="0">
                  <a:solidFill>
                    <a:schemeClr val="tx1"/>
                  </a:solidFill>
                  <a:latin typeface="+mn-ea"/>
                </a:rPr>
                <a:t>）年度国民医療費の概況」</a:t>
              </a:r>
            </a:p>
          </p:txBody>
        </p:sp>
        <p:sp>
          <p:nvSpPr>
            <p:cNvPr id="38" name="角丸四角形 40">
              <a:extLst>
                <a:ext uri="{FF2B5EF4-FFF2-40B4-BE49-F238E27FC236}">
                  <a16:creationId xmlns:a16="http://schemas.microsoft.com/office/drawing/2014/main" id="{5F046968-3AB3-5751-D70C-E86F331DF5DD}"/>
                </a:ext>
              </a:extLst>
            </p:cNvPr>
            <p:cNvSpPr/>
            <p:nvPr/>
          </p:nvSpPr>
          <p:spPr>
            <a:xfrm>
              <a:off x="5312802" y="6306644"/>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令和５年度予算及び財政投融資計画の説明」　　　</a:t>
              </a:r>
            </a:p>
          </p:txBody>
        </p:sp>
      </p:grpSp>
      <p:sp>
        <p:nvSpPr>
          <p:cNvPr id="39" name="四角形: 角を丸くする 38">
            <a:extLst>
              <a:ext uri="{FF2B5EF4-FFF2-40B4-BE49-F238E27FC236}">
                <a16:creationId xmlns:a16="http://schemas.microsoft.com/office/drawing/2014/main" id="{23D6CD97-720F-7AC8-FBCC-EDBEF63FD81B}"/>
              </a:ext>
            </a:extLst>
          </p:cNvPr>
          <p:cNvSpPr/>
          <p:nvPr/>
        </p:nvSpPr>
        <p:spPr>
          <a:xfrm>
            <a:off x="162608" y="2127848"/>
            <a:ext cx="8812800"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40" name="正方形/長方形 39">
            <a:extLst>
              <a:ext uri="{FF2B5EF4-FFF2-40B4-BE49-F238E27FC236}">
                <a16:creationId xmlns:a16="http://schemas.microsoft.com/office/drawing/2014/main" id="{67CDD68B-3E2A-83C6-4B74-83712496CE2E}"/>
              </a:ext>
            </a:extLst>
          </p:cNvPr>
          <p:cNvSpPr/>
          <p:nvPr/>
        </p:nvSpPr>
        <p:spPr>
          <a:xfrm>
            <a:off x="2834889" y="2169641"/>
            <a:ext cx="348332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dirty="0">
                <a:solidFill>
                  <a:schemeClr val="bg1"/>
                </a:solidFill>
                <a:latin typeface="HGPｺﾞｼｯｸE" panose="020B0900000000000000" pitchFamily="50" charset="-128"/>
                <a:ea typeface="HGPｺﾞｼｯｸE" panose="020B0900000000000000" pitchFamily="50" charset="-128"/>
              </a:rPr>
              <a:t>により賄われています。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399942" y="1639263"/>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こうきょうしせつ</a:t>
            </a:r>
          </a:p>
        </p:txBody>
      </p:sp>
      <p:sp>
        <p:nvSpPr>
          <p:cNvPr id="43" name="正方形/長方形 42">
            <a:extLst>
              <a:ext uri="{FF2B5EF4-FFF2-40B4-BE49-F238E27FC236}">
                <a16:creationId xmlns:a16="http://schemas.microsoft.com/office/drawing/2014/main" id="{64C1A66F-6599-19EC-0404-1DF7ACD89AE4}"/>
              </a:ext>
            </a:extLst>
          </p:cNvPr>
          <p:cNvSpPr/>
          <p:nvPr/>
        </p:nvSpPr>
        <p:spPr>
          <a:xfrm>
            <a:off x="4587828" y="2212717"/>
            <a:ext cx="291748"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800" dirty="0">
                <a:solidFill>
                  <a:schemeClr val="bg1"/>
                </a:solidFill>
                <a:latin typeface="HGPｺﾞｼｯｸE" panose="020B0900000000000000" pitchFamily="50" charset="-128"/>
                <a:ea typeface="HGPｺﾞｼｯｸE" panose="020B0900000000000000" pitchFamily="50" charset="-128"/>
              </a:rPr>
              <a:t>まかな</a:t>
            </a:r>
          </a:p>
        </p:txBody>
      </p:sp>
      <p:sp>
        <p:nvSpPr>
          <p:cNvPr id="44" name="Text Box 23">
            <a:extLst>
              <a:ext uri="{FF2B5EF4-FFF2-40B4-BE49-F238E27FC236}">
                <a16:creationId xmlns:a16="http://schemas.microsoft.com/office/drawing/2014/main" id="{E138E73E-6A94-70DA-7D90-FDD45526AF0F}"/>
              </a:ext>
            </a:extLst>
          </p:cNvPr>
          <p:cNvSpPr txBox="1">
            <a:spLocks noChangeArrowheads="1"/>
          </p:cNvSpPr>
          <p:nvPr/>
        </p:nvSpPr>
        <p:spPr bwMode="auto">
          <a:xfrm>
            <a:off x="723616" y="2708711"/>
            <a:ext cx="593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a:t>
            </a:r>
          </a:p>
        </p:txBody>
      </p:sp>
      <p:sp>
        <p:nvSpPr>
          <p:cNvPr id="45" name="Rectangle 26">
            <a:extLst>
              <a:ext uri="{FF2B5EF4-FFF2-40B4-BE49-F238E27FC236}">
                <a16:creationId xmlns:a16="http://schemas.microsoft.com/office/drawing/2014/main" id="{BE5E1942-BF2E-6B3E-D6D5-99CE9085A935}"/>
              </a:ext>
            </a:extLst>
          </p:cNvPr>
          <p:cNvSpPr>
            <a:spLocks noChangeArrowheads="1"/>
          </p:cNvSpPr>
          <p:nvPr/>
        </p:nvSpPr>
        <p:spPr bwMode="white">
          <a:xfrm>
            <a:off x="5190092" y="1293817"/>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a:t>
            </a:r>
          </a:p>
        </p:txBody>
      </p:sp>
    </p:spTree>
    <p:extLst>
      <p:ext uri="{BB962C8B-B14F-4D97-AF65-F5344CB8AC3E}">
        <p14:creationId xmlns:p14="http://schemas.microsoft.com/office/powerpoint/2010/main" val="37351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39" grpId="0" animBg="1"/>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DA5E2DE7-062C-4324-84FB-A382390C9F6C}"/>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 name="四角形: 角を丸くする 2">
            <a:extLst>
              <a:ext uri="{FF2B5EF4-FFF2-40B4-BE49-F238E27FC236}">
                <a16:creationId xmlns:a16="http://schemas.microsoft.com/office/drawing/2014/main" id="{C02A2336-9A91-4CC2-B39D-C4A2F5D96A6E}"/>
              </a:ext>
            </a:extLst>
          </p:cNvPr>
          <p:cNvSpPr/>
          <p:nvPr/>
        </p:nvSpPr>
        <p:spPr>
          <a:xfrm>
            <a:off x="402979" y="870162"/>
            <a:ext cx="2866877"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安全を守るために</a:t>
            </a:r>
            <a:endParaRPr kumimoji="1" lang="ja-JP" altLang="en-US" sz="1600" dirty="0"/>
          </a:p>
        </p:txBody>
      </p:sp>
      <p:pic>
        <p:nvPicPr>
          <p:cNvPr id="4" name="object 11">
            <a:extLst>
              <a:ext uri="{FF2B5EF4-FFF2-40B4-BE49-F238E27FC236}">
                <a16:creationId xmlns:a16="http://schemas.microsoft.com/office/drawing/2014/main" id="{CD2769AD-E6C6-491C-B580-18ABF11D19EF}"/>
              </a:ext>
            </a:extLst>
          </p:cNvPr>
          <p:cNvPicPr/>
          <p:nvPr/>
        </p:nvPicPr>
        <p:blipFill>
          <a:blip r:embed="rId2" cstate="print"/>
          <a:stretch>
            <a:fillRect/>
          </a:stretch>
        </p:blipFill>
        <p:spPr>
          <a:xfrm>
            <a:off x="843127" y="1416386"/>
            <a:ext cx="2866877" cy="1963133"/>
          </a:xfrm>
          <a:prstGeom prst="rect">
            <a:avLst/>
          </a:prstGeom>
        </p:spPr>
      </p:pic>
      <p:pic>
        <p:nvPicPr>
          <p:cNvPr id="5" name="object 12">
            <a:extLst>
              <a:ext uri="{FF2B5EF4-FFF2-40B4-BE49-F238E27FC236}">
                <a16:creationId xmlns:a16="http://schemas.microsoft.com/office/drawing/2014/main" id="{6F4F1284-1BC0-4483-A932-D1FD3ECA94EB}"/>
              </a:ext>
            </a:extLst>
          </p:cNvPr>
          <p:cNvPicPr/>
          <p:nvPr/>
        </p:nvPicPr>
        <p:blipFill>
          <a:blip r:embed="rId3" cstate="print"/>
          <a:stretch>
            <a:fillRect/>
          </a:stretch>
        </p:blipFill>
        <p:spPr>
          <a:xfrm>
            <a:off x="4769820" y="1416386"/>
            <a:ext cx="2866877" cy="1963133"/>
          </a:xfrm>
          <a:prstGeom prst="rect">
            <a:avLst/>
          </a:prstGeom>
        </p:spPr>
      </p:pic>
      <p:sp>
        <p:nvSpPr>
          <p:cNvPr id="6" name="四角形: 角を丸くする 5">
            <a:extLst>
              <a:ext uri="{FF2B5EF4-FFF2-40B4-BE49-F238E27FC236}">
                <a16:creationId xmlns:a16="http://schemas.microsoft.com/office/drawing/2014/main" id="{B1D12D91-4C13-48F5-A36F-6777949B4716}"/>
              </a:ext>
            </a:extLst>
          </p:cNvPr>
          <p:cNvSpPr/>
          <p:nvPr/>
        </p:nvSpPr>
        <p:spPr>
          <a:xfrm>
            <a:off x="406111" y="3792411"/>
            <a:ext cx="3398519"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住みよいくらしのために</a:t>
            </a:r>
            <a:endParaRPr kumimoji="1" lang="ja-JP" altLang="en-US" sz="1600" dirty="0"/>
          </a:p>
        </p:txBody>
      </p:sp>
      <p:sp>
        <p:nvSpPr>
          <p:cNvPr id="7" name="四角形: 角を丸くする 6">
            <a:extLst>
              <a:ext uri="{FF2B5EF4-FFF2-40B4-BE49-F238E27FC236}">
                <a16:creationId xmlns:a16="http://schemas.microsoft.com/office/drawing/2014/main" id="{A03D711F-8278-4B65-894D-221D6E8B5041}"/>
              </a:ext>
            </a:extLst>
          </p:cNvPr>
          <p:cNvSpPr/>
          <p:nvPr/>
        </p:nvSpPr>
        <p:spPr>
          <a:xfrm>
            <a:off x="4276484" y="3792411"/>
            <a:ext cx="2866877" cy="473654"/>
          </a:xfrm>
          <a:prstGeom prst="roundRect">
            <a:avLst>
              <a:gd name="adj" fmla="val 50000"/>
            </a:avLst>
          </a:prstGeom>
          <a:solidFill>
            <a:srgbClr val="F46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健康を守るために</a:t>
            </a:r>
            <a:endParaRPr kumimoji="1" lang="ja-JP" altLang="en-US" sz="1600" dirty="0"/>
          </a:p>
        </p:txBody>
      </p:sp>
      <p:pic>
        <p:nvPicPr>
          <p:cNvPr id="8" name="object 17">
            <a:extLst>
              <a:ext uri="{FF2B5EF4-FFF2-40B4-BE49-F238E27FC236}">
                <a16:creationId xmlns:a16="http://schemas.microsoft.com/office/drawing/2014/main" id="{40EEDCEC-26CD-465E-A9A3-324F51448DEB}"/>
              </a:ext>
            </a:extLst>
          </p:cNvPr>
          <p:cNvPicPr/>
          <p:nvPr/>
        </p:nvPicPr>
        <p:blipFill rotWithShape="1">
          <a:blip r:embed="rId4" cstate="print"/>
          <a:srcRect b="13635"/>
          <a:stretch/>
        </p:blipFill>
        <p:spPr>
          <a:xfrm>
            <a:off x="843127" y="4333796"/>
            <a:ext cx="2866877" cy="1963132"/>
          </a:xfrm>
          <a:prstGeom prst="rect">
            <a:avLst/>
          </a:prstGeom>
        </p:spPr>
      </p:pic>
      <p:pic>
        <p:nvPicPr>
          <p:cNvPr id="10" name="図 9">
            <a:extLst>
              <a:ext uri="{FF2B5EF4-FFF2-40B4-BE49-F238E27FC236}">
                <a16:creationId xmlns:a16="http://schemas.microsoft.com/office/drawing/2014/main" id="{CD92CBFD-E8E3-482E-8CDD-96A172227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820" y="4335710"/>
            <a:ext cx="2944550" cy="1959304"/>
          </a:xfrm>
          <a:prstGeom prst="rect">
            <a:avLst/>
          </a:prstGeom>
        </p:spPr>
      </p:pic>
      <p:sp>
        <p:nvSpPr>
          <p:cNvPr id="11" name="テキスト ボックス 10">
            <a:extLst>
              <a:ext uri="{FF2B5EF4-FFF2-40B4-BE49-F238E27FC236}">
                <a16:creationId xmlns:a16="http://schemas.microsoft.com/office/drawing/2014/main" id="{89A71882-34EE-4A75-A080-BE701FED3560}"/>
              </a:ext>
            </a:extLst>
          </p:cNvPr>
          <p:cNvSpPr txBox="1"/>
          <p:nvPr/>
        </p:nvSpPr>
        <p:spPr>
          <a:xfrm>
            <a:off x="748500" y="3450925"/>
            <a:ext cx="3056130" cy="307777"/>
          </a:xfrm>
          <a:prstGeom prst="rect">
            <a:avLst/>
          </a:prstGeom>
          <a:noFill/>
        </p:spPr>
        <p:txBody>
          <a:bodyPr wrap="square" rtlCol="0">
            <a:spAutoFit/>
          </a:bodyPr>
          <a:lstStyle/>
          <a:p>
            <a:r>
              <a:rPr kumimoji="1" lang="ja-JP" altLang="en-US" sz="1400" dirty="0"/>
              <a:t>まちの安全を確認します。（警察）</a:t>
            </a:r>
          </a:p>
        </p:txBody>
      </p:sp>
      <p:sp>
        <p:nvSpPr>
          <p:cNvPr id="12" name="テキスト ボックス 11">
            <a:extLst>
              <a:ext uri="{FF2B5EF4-FFF2-40B4-BE49-F238E27FC236}">
                <a16:creationId xmlns:a16="http://schemas.microsoft.com/office/drawing/2014/main" id="{E14D43E6-F159-46CD-8C12-0BEC9D8B72AB}"/>
              </a:ext>
            </a:extLst>
          </p:cNvPr>
          <p:cNvSpPr txBox="1"/>
          <p:nvPr/>
        </p:nvSpPr>
        <p:spPr>
          <a:xfrm>
            <a:off x="4769820" y="3456195"/>
            <a:ext cx="3398519" cy="307777"/>
          </a:xfrm>
          <a:prstGeom prst="rect">
            <a:avLst/>
          </a:prstGeom>
          <a:noFill/>
        </p:spPr>
        <p:txBody>
          <a:bodyPr wrap="square" rtlCol="0">
            <a:spAutoFit/>
          </a:bodyPr>
          <a:lstStyle/>
          <a:p>
            <a:r>
              <a:rPr kumimoji="1" lang="ja-JP" altLang="en-US" sz="1400" dirty="0"/>
              <a:t>火災などから住民を守ります。（消防）</a:t>
            </a:r>
          </a:p>
        </p:txBody>
      </p:sp>
      <p:sp>
        <p:nvSpPr>
          <p:cNvPr id="13" name="テキスト ボックス 12">
            <a:extLst>
              <a:ext uri="{FF2B5EF4-FFF2-40B4-BE49-F238E27FC236}">
                <a16:creationId xmlns:a16="http://schemas.microsoft.com/office/drawing/2014/main" id="{3C21204A-9EE7-4478-96C9-B98278E3A86F}"/>
              </a:ext>
            </a:extLst>
          </p:cNvPr>
          <p:cNvSpPr txBox="1"/>
          <p:nvPr/>
        </p:nvSpPr>
        <p:spPr>
          <a:xfrm>
            <a:off x="843127" y="6364659"/>
            <a:ext cx="3056130" cy="307777"/>
          </a:xfrm>
          <a:prstGeom prst="rect">
            <a:avLst/>
          </a:prstGeom>
          <a:noFill/>
        </p:spPr>
        <p:txBody>
          <a:bodyPr wrap="square" rtlCol="0">
            <a:spAutoFit/>
          </a:bodyPr>
          <a:lstStyle/>
          <a:p>
            <a:r>
              <a:rPr kumimoji="1" lang="ja-JP" altLang="en-US" sz="1400" dirty="0"/>
              <a:t>ごみの収集をしています。</a:t>
            </a:r>
          </a:p>
        </p:txBody>
      </p:sp>
      <p:sp>
        <p:nvSpPr>
          <p:cNvPr id="14" name="テキスト ボックス 13">
            <a:extLst>
              <a:ext uri="{FF2B5EF4-FFF2-40B4-BE49-F238E27FC236}">
                <a16:creationId xmlns:a16="http://schemas.microsoft.com/office/drawing/2014/main" id="{6CA0528D-C883-4134-ADCD-FD5E0A455321}"/>
              </a:ext>
            </a:extLst>
          </p:cNvPr>
          <p:cNvSpPr txBox="1"/>
          <p:nvPr/>
        </p:nvSpPr>
        <p:spPr>
          <a:xfrm>
            <a:off x="4769820" y="6258992"/>
            <a:ext cx="3159272" cy="523220"/>
          </a:xfrm>
          <a:prstGeom prst="rect">
            <a:avLst/>
          </a:prstGeom>
          <a:noFill/>
        </p:spPr>
        <p:txBody>
          <a:bodyPr wrap="square" rtlCol="0">
            <a:spAutoFit/>
          </a:bodyPr>
          <a:lstStyle/>
          <a:p>
            <a:r>
              <a:rPr kumimoji="1" lang="ja-JP" altLang="en-US" sz="1400" dirty="0"/>
              <a:t>国民が医療を受けるときの費用を援助しています。</a:t>
            </a:r>
          </a:p>
        </p:txBody>
      </p:sp>
      <p:sp>
        <p:nvSpPr>
          <p:cNvPr id="15" name="スライド番号プレースホルダー 21">
            <a:extLst>
              <a:ext uri="{FF2B5EF4-FFF2-40B4-BE49-F238E27FC236}">
                <a16:creationId xmlns:a16="http://schemas.microsoft.com/office/drawing/2014/main" id="{B0627650-FF8D-4BF5-BD9D-252E829E5208}"/>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0849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B50B90-19ED-4848-B69C-8DC88C79827C}">
  <ds:schemaRefs>
    <ds:schemaRef ds:uri="http://schemas.microsoft.com/sharepoint/v3/contenttype/forms"/>
  </ds:schemaRefs>
</ds:datastoreItem>
</file>

<file path=customXml/itemProps2.xml><?xml version="1.0" encoding="utf-8"?>
<ds:datastoreItem xmlns:ds="http://schemas.openxmlformats.org/officeDocument/2006/customXml" ds:itemID="{AD7217FA-0208-4749-87E3-82E57DC6E338}">
  <ds:schemaRefs>
    <ds:schemaRef ds:uri="http://purl.org/dc/terms/"/>
    <ds:schemaRef ds:uri="http://purl.org/dc/dcmitype/"/>
    <ds:schemaRef ds:uri="8fe4d1f7-9dac-473b-bde5-951e1cbc35f9"/>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1A63147-2748-42BE-84DC-EC425E74A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1852</Words>
  <Application>Microsoft Office PowerPoint</Application>
  <PresentationFormat>画面に合わせる (4:3)</PresentationFormat>
  <Paragraphs>340</Paragraphs>
  <Slides>17</Slides>
  <Notes>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HGPｺﾞｼｯｸM</vt:lpstr>
      <vt:lpstr>BIZ UDPゴシック</vt:lpstr>
      <vt:lpstr>ＭＳ Ｐゴシック</vt:lpstr>
      <vt:lpstr>HGP創英角ｺﾞｼｯｸUB</vt:lpstr>
      <vt:lpstr>HG丸ｺﾞｼｯｸM-PRO</vt:lpstr>
      <vt:lpstr>HGPｺﾞｼｯｸE</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2024-03-27T07:25:40Z</dcterms:created>
  <dcterms:modified xsi:type="dcterms:W3CDTF">2025-03-14T04:31:11Z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