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4"/>
  </p:sldMasterIdLst>
  <p:notesMasterIdLst>
    <p:notesMasterId r:id="rId22"/>
  </p:notesMasterIdLst>
  <p:handoutMasterIdLst>
    <p:handoutMasterId r:id="rId23"/>
  </p:handoutMasterIdLst>
  <p:sldIdLst>
    <p:sldId id="356" r:id="rId5"/>
    <p:sldId id="258" r:id="rId6"/>
    <p:sldId id="354" r:id="rId7"/>
    <p:sldId id="360" r:id="rId8"/>
    <p:sldId id="359" r:id="rId9"/>
    <p:sldId id="361" r:id="rId10"/>
    <p:sldId id="344" r:id="rId11"/>
    <p:sldId id="355" r:id="rId12"/>
    <p:sldId id="358" r:id="rId13"/>
    <p:sldId id="357" r:id="rId14"/>
    <p:sldId id="292" r:id="rId15"/>
    <p:sldId id="341" r:id="rId16"/>
    <p:sldId id="352" r:id="rId17"/>
    <p:sldId id="280" r:id="rId18"/>
    <p:sldId id="337" r:id="rId19"/>
    <p:sldId id="284" r:id="rId20"/>
    <p:sldId id="362" r:id="rId21"/>
  </p:sldIdLst>
  <p:sldSz cx="9144000" cy="6858000" type="screen4x3"/>
  <p:notesSz cx="6805613" cy="9939338"/>
  <p:embeddedFontLst>
    <p:embeddedFont>
      <p:font typeface="BIZ UDPゴシック" panose="020B0400000000000000" pitchFamily="50" charset="-128"/>
      <p:regular r:id="rId24"/>
      <p:bold r:id="rId25"/>
    </p:embeddedFont>
    <p:embeddedFont>
      <p:font typeface="HGPｺﾞｼｯｸE" panose="020B0900000000000000" pitchFamily="50" charset="-128"/>
      <p:regular r:id="rId26"/>
    </p:embeddedFont>
    <p:embeddedFont>
      <p:font typeface="HGPｺﾞｼｯｸM" panose="020B0600000000000000" pitchFamily="50" charset="-128"/>
      <p:regular r:id="rId27"/>
    </p:embeddedFont>
    <p:embeddedFont>
      <p:font typeface="HGP創英角ｺﾞｼｯｸUB" panose="020B0900000000000000" pitchFamily="50" charset="-128"/>
      <p:regular r:id="rId28"/>
    </p:embeddedFont>
    <p:embeddedFont>
      <p:font typeface="HG丸ｺﾞｼｯｸM-PRO" panose="020F0600000000000000" pitchFamily="50" charset="-128"/>
      <p:regular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C1F2"/>
    <a:srgbClr val="F46C62"/>
    <a:srgbClr val="FF5050"/>
    <a:srgbClr val="FF9999"/>
    <a:srgbClr val="99CCFF"/>
    <a:srgbClr val="3399FF"/>
    <a:srgbClr val="CCECFF"/>
    <a:srgbClr val="D3F1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0" autoAdjust="0"/>
    <p:restoredTop sz="94660"/>
  </p:normalViewPr>
  <p:slideViewPr>
    <p:cSldViewPr snapToGrid="0">
      <p:cViewPr varScale="1">
        <p:scale>
          <a:sx n="70" d="100"/>
          <a:sy n="70" d="100"/>
        </p:scale>
        <p:origin x="1060" y="6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940"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A3B63B0-5D18-44F7-1734-B909B924FC06}"/>
              </a:ext>
            </a:extLst>
          </p:cNvPr>
          <p:cNvSpPr>
            <a:spLocks noGrp="1"/>
          </p:cNvSpPr>
          <p:nvPr>
            <p:ph type="hdr" sz="quarter"/>
          </p:nvPr>
        </p:nvSpPr>
        <p:spPr>
          <a:xfrm>
            <a:off x="2" y="1"/>
            <a:ext cx="2949099" cy="498694"/>
          </a:xfrm>
          <a:prstGeom prst="rect">
            <a:avLst/>
          </a:prstGeom>
        </p:spPr>
        <p:txBody>
          <a:bodyPr vert="horz" lIns="91434" tIns="45717" rIns="91434" bIns="45717"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2AD93A6C-2DDB-83DB-AE04-26FFC596570E}"/>
              </a:ext>
            </a:extLst>
          </p:cNvPr>
          <p:cNvSpPr>
            <a:spLocks noGrp="1"/>
          </p:cNvSpPr>
          <p:nvPr>
            <p:ph type="dt" sz="quarter" idx="1"/>
          </p:nvPr>
        </p:nvSpPr>
        <p:spPr>
          <a:xfrm>
            <a:off x="3854941" y="1"/>
            <a:ext cx="2949099" cy="498694"/>
          </a:xfrm>
          <a:prstGeom prst="rect">
            <a:avLst/>
          </a:prstGeom>
        </p:spPr>
        <p:txBody>
          <a:bodyPr vert="horz" lIns="91434" tIns="45717" rIns="91434" bIns="45717" rtlCol="0"/>
          <a:lstStyle>
            <a:lvl1pPr algn="r">
              <a:defRPr sz="1200"/>
            </a:lvl1pPr>
          </a:lstStyle>
          <a:p>
            <a:fld id="{2485A8FA-5CC2-40B4-90FF-50E52AF9D939}" type="datetimeFigureOut">
              <a:rPr kumimoji="1" lang="ja-JP" altLang="en-US" smtClean="0"/>
              <a:t>2025/3/14</a:t>
            </a:fld>
            <a:endParaRPr kumimoji="1" lang="ja-JP" altLang="en-US" dirty="0"/>
          </a:p>
        </p:txBody>
      </p:sp>
      <p:sp>
        <p:nvSpPr>
          <p:cNvPr id="4" name="フッター プレースホルダー 3">
            <a:extLst>
              <a:ext uri="{FF2B5EF4-FFF2-40B4-BE49-F238E27FC236}">
                <a16:creationId xmlns:a16="http://schemas.microsoft.com/office/drawing/2014/main" id="{E5A77F41-C415-886E-0560-2942FB6F677D}"/>
              </a:ext>
            </a:extLst>
          </p:cNvPr>
          <p:cNvSpPr>
            <a:spLocks noGrp="1"/>
          </p:cNvSpPr>
          <p:nvPr>
            <p:ph type="ftr" sz="quarter" idx="2"/>
          </p:nvPr>
        </p:nvSpPr>
        <p:spPr>
          <a:xfrm>
            <a:off x="2" y="9440647"/>
            <a:ext cx="2949099" cy="498692"/>
          </a:xfrm>
          <a:prstGeom prst="rect">
            <a:avLst/>
          </a:prstGeom>
        </p:spPr>
        <p:txBody>
          <a:bodyPr vert="horz" lIns="91434" tIns="45717" rIns="91434" bIns="45717"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a16="http://schemas.microsoft.com/office/drawing/2014/main" id="{B4D377BD-916F-3599-B534-F4E8E96E6E97}"/>
              </a:ext>
            </a:extLst>
          </p:cNvPr>
          <p:cNvSpPr>
            <a:spLocks noGrp="1"/>
          </p:cNvSpPr>
          <p:nvPr>
            <p:ph type="sldNum" sz="quarter" idx="3"/>
          </p:nvPr>
        </p:nvSpPr>
        <p:spPr>
          <a:xfrm>
            <a:off x="3854941" y="9440647"/>
            <a:ext cx="2949099" cy="498692"/>
          </a:xfrm>
          <a:prstGeom prst="rect">
            <a:avLst/>
          </a:prstGeom>
        </p:spPr>
        <p:txBody>
          <a:bodyPr vert="horz" lIns="91434" tIns="45717" rIns="91434" bIns="45717" rtlCol="0" anchor="b"/>
          <a:lstStyle>
            <a:lvl1pPr algn="r">
              <a:defRPr sz="1200"/>
            </a:lvl1pPr>
          </a:lstStyle>
          <a:p>
            <a:fld id="{EBC69C88-0F3B-49AA-871C-B96455EA39DB}" type="slidenum">
              <a:rPr kumimoji="1" lang="ja-JP" altLang="en-US" smtClean="0"/>
              <a:t>‹#›</a:t>
            </a:fld>
            <a:endParaRPr kumimoji="1" lang="ja-JP" altLang="en-US" dirty="0"/>
          </a:p>
        </p:txBody>
      </p:sp>
    </p:spTree>
    <p:extLst>
      <p:ext uri="{BB962C8B-B14F-4D97-AF65-F5344CB8AC3E}">
        <p14:creationId xmlns:p14="http://schemas.microsoft.com/office/powerpoint/2010/main" val="356167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099" cy="498694"/>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41" y="1"/>
            <a:ext cx="2949099" cy="498694"/>
          </a:xfrm>
          <a:prstGeom prst="rect">
            <a:avLst/>
          </a:prstGeom>
        </p:spPr>
        <p:txBody>
          <a:bodyPr vert="horz" lIns="91434" tIns="45717" rIns="91434" bIns="45717" rtlCol="0"/>
          <a:lstStyle>
            <a:lvl1pPr algn="r">
              <a:defRPr sz="1200"/>
            </a:lvl1pPr>
          </a:lstStyle>
          <a:p>
            <a:fld id="{8C1590E8-BF0F-4D58-AE9F-87B6FEB1C323}" type="datetimeFigureOut">
              <a:rPr kumimoji="1" lang="ja-JP" altLang="en-US" smtClean="0"/>
              <a:t>2025/3/14</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0562" y="4783308"/>
            <a:ext cx="5444490" cy="3913614"/>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099" cy="498692"/>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41" y="9440647"/>
            <a:ext cx="2949099" cy="498692"/>
          </a:xfrm>
          <a:prstGeom prst="rect">
            <a:avLst/>
          </a:prstGeom>
        </p:spPr>
        <p:txBody>
          <a:bodyPr vert="horz" lIns="91434" tIns="45717" rIns="91434" bIns="45717" rtlCol="0" anchor="b"/>
          <a:lstStyle>
            <a:lvl1pPr algn="r">
              <a:defRPr sz="1200"/>
            </a:lvl1pPr>
          </a:lstStyle>
          <a:p>
            <a:fld id="{98C61421-7068-4014-B7E3-2EFBDFFF2B57}" type="slidenum">
              <a:rPr kumimoji="1" lang="ja-JP" altLang="en-US" smtClean="0"/>
              <a:t>‹#›</a:t>
            </a:fld>
            <a:endParaRPr kumimoji="1" lang="ja-JP" altLang="en-US"/>
          </a:p>
        </p:txBody>
      </p:sp>
    </p:spTree>
    <p:extLst>
      <p:ext uri="{BB962C8B-B14F-4D97-AF65-F5344CB8AC3E}">
        <p14:creationId xmlns:p14="http://schemas.microsoft.com/office/powerpoint/2010/main" val="3590989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1</a:t>
            </a:fld>
            <a:endParaRPr kumimoji="1" lang="ja-JP" altLang="en-US"/>
          </a:p>
        </p:txBody>
      </p:sp>
    </p:spTree>
    <p:extLst>
      <p:ext uri="{BB962C8B-B14F-4D97-AF65-F5344CB8AC3E}">
        <p14:creationId xmlns:p14="http://schemas.microsoft.com/office/powerpoint/2010/main" val="1546461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3</a:t>
            </a:fld>
            <a:endParaRPr lang="ja-JP" altLang="en-US"/>
          </a:p>
        </p:txBody>
      </p:sp>
      <p:sp>
        <p:nvSpPr>
          <p:cNvPr id="5" name="ノート プレースホルダー 4"/>
          <p:cNvSpPr>
            <a:spLocks noGrp="1"/>
          </p:cNvSpPr>
          <p:nvPr>
            <p:ph type="body" sz="quarter" idx="11"/>
          </p:nvPr>
        </p:nvSpPr>
        <p:spPr/>
        <p:txBody>
          <a:bodyPr/>
          <a:lstStyle/>
          <a:p>
            <a:endParaRPr lang="en-US" altLang="ja-JP" dirty="0"/>
          </a:p>
        </p:txBody>
      </p:sp>
    </p:spTree>
    <p:extLst>
      <p:ext uri="{BB962C8B-B14F-4D97-AF65-F5344CB8AC3E}">
        <p14:creationId xmlns:p14="http://schemas.microsoft.com/office/powerpoint/2010/main" val="2484004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7</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18730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12</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57738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14</a:t>
            </a:fld>
            <a:endParaRPr lang="ja-JP" altLang="en-US"/>
          </a:p>
        </p:txBody>
      </p:sp>
    </p:spTree>
    <p:extLst>
      <p:ext uri="{BB962C8B-B14F-4D97-AF65-F5344CB8AC3E}">
        <p14:creationId xmlns:p14="http://schemas.microsoft.com/office/powerpoint/2010/main" val="154167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15</a:t>
            </a:fld>
            <a:endParaRPr lang="ja-JP" altLang="en-US"/>
          </a:p>
        </p:txBody>
      </p:sp>
    </p:spTree>
    <p:extLst>
      <p:ext uri="{BB962C8B-B14F-4D97-AF65-F5344CB8AC3E}">
        <p14:creationId xmlns:p14="http://schemas.microsoft.com/office/powerpoint/2010/main" val="4145944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17</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125761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8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67491D5-5809-2AF5-3602-74E81F097B11}"/>
              </a:ext>
            </a:extLst>
          </p:cNvPr>
          <p:cNvSpPr/>
          <p:nvPr userDrawn="1"/>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四角形: 角を丸くする 14">
            <a:extLst>
              <a:ext uri="{FF2B5EF4-FFF2-40B4-BE49-F238E27FC236}">
                <a16:creationId xmlns:a16="http://schemas.microsoft.com/office/drawing/2014/main" id="{70EC84E7-C970-4979-3D36-85263756FEAD}"/>
              </a:ext>
            </a:extLst>
          </p:cNvPr>
          <p:cNvSpPr/>
          <p:nvPr userDrawn="1"/>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6" name="Text Box 12">
            <a:extLst>
              <a:ext uri="{FF2B5EF4-FFF2-40B4-BE49-F238E27FC236}">
                <a16:creationId xmlns:a16="http://schemas.microsoft.com/office/drawing/2014/main" id="{A3E05B32-5956-37D5-CEE5-B375FBCCD614}"/>
              </a:ext>
            </a:extLst>
          </p:cNvPr>
          <p:cNvSpPr txBox="1">
            <a:spLocks noChangeArrowheads="1"/>
          </p:cNvSpPr>
          <p:nvPr userDrawn="1"/>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grpSp>
        <p:nvGrpSpPr>
          <p:cNvPr id="3" name="グループ化 2">
            <a:extLst>
              <a:ext uri="{FF2B5EF4-FFF2-40B4-BE49-F238E27FC236}">
                <a16:creationId xmlns:a16="http://schemas.microsoft.com/office/drawing/2014/main" id="{2296DB93-20C5-6F65-7A12-1713F83EF0AE}"/>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43CB60CF-EF82-7F94-C679-F394FC91901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CB99424A-DFE8-8F28-0770-D9AF6A0CB3C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40DE0741-01B7-AC40-CBA8-9FE1F9637AC2}"/>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544EC6"/>
                  </a:solidFill>
                </a:rPr>
                <a:t>もっと</a:t>
              </a:r>
              <a:endParaRPr kumimoji="1" lang="en-US" altLang="ja-JP" sz="1600" b="1" i="0" spc="50" baseline="0" dirty="0">
                <a:solidFill>
                  <a:srgbClr val="544EC6"/>
                </a:solidFill>
              </a:endParaRPr>
            </a:p>
            <a:p>
              <a:pPr algn="ctr"/>
              <a:r>
                <a:rPr kumimoji="1" lang="ja-JP" altLang="en-US" sz="1600" b="1" i="0" spc="50" baseline="0" dirty="0">
                  <a:solidFill>
                    <a:srgbClr val="544EC6"/>
                  </a:solidFill>
                </a:rPr>
                <a:t>くわしく</a:t>
              </a:r>
            </a:p>
          </p:txBody>
        </p:sp>
      </p:grpSp>
    </p:spTree>
    <p:extLst>
      <p:ext uri="{BB962C8B-B14F-4D97-AF65-F5344CB8AC3E}">
        <p14:creationId xmlns:p14="http://schemas.microsoft.com/office/powerpoint/2010/main" val="40358146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974353"/>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タイトル スライド">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66E58AA0-FE76-AA29-8522-938885724118}"/>
              </a:ext>
            </a:extLst>
          </p:cNvPr>
          <p:cNvSpPr/>
          <p:nvPr userDrawn="1"/>
        </p:nvSpPr>
        <p:spPr>
          <a:xfrm>
            <a:off x="201069" y="4978405"/>
            <a:ext cx="8785226" cy="1474931"/>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3" name="正方形/長方形 22">
            <a:extLst>
              <a:ext uri="{FF2B5EF4-FFF2-40B4-BE49-F238E27FC236}">
                <a16:creationId xmlns:a16="http://schemas.microsoft.com/office/drawing/2014/main" id="{4C244B56-3994-565C-6256-18384202864E}"/>
              </a:ext>
            </a:extLst>
          </p:cNvPr>
          <p:cNvSpPr/>
          <p:nvPr userDrawn="1"/>
        </p:nvSpPr>
        <p:spPr>
          <a:xfrm>
            <a:off x="201070" y="2915520"/>
            <a:ext cx="4658812" cy="461257"/>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2" name="テキスト プレースホルダー 43">
            <a:extLst>
              <a:ext uri="{FF2B5EF4-FFF2-40B4-BE49-F238E27FC236}">
                <a16:creationId xmlns:a16="http://schemas.microsoft.com/office/drawing/2014/main" id="{BEF0C901-578F-F625-922A-E199057F1C1E}"/>
              </a:ext>
            </a:extLst>
          </p:cNvPr>
          <p:cNvSpPr>
            <a:spLocks noGrp="1"/>
          </p:cNvSpPr>
          <p:nvPr>
            <p:ph type="body" sz="quarter" idx="16" hasCustomPrompt="1"/>
          </p:nvPr>
        </p:nvSpPr>
        <p:spPr>
          <a:xfrm>
            <a:off x="205833" y="1459311"/>
            <a:ext cx="8775699" cy="786303"/>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4" name="テキスト ボックス 3">
            <a:extLst>
              <a:ext uri="{FF2B5EF4-FFF2-40B4-BE49-F238E27FC236}">
                <a16:creationId xmlns:a16="http://schemas.microsoft.com/office/drawing/2014/main" id="{C7B37BA8-92BA-D7E8-9610-46EAEBA87C2B}"/>
              </a:ext>
            </a:extLst>
          </p:cNvPr>
          <p:cNvSpPr txBox="1"/>
          <p:nvPr userDrawn="1"/>
        </p:nvSpPr>
        <p:spPr>
          <a:xfrm>
            <a:off x="160379" y="960972"/>
            <a:ext cx="3329758" cy="400110"/>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1.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知っている税金を書いてみよう</a:t>
            </a:r>
            <a:endParaRPr kumimoji="1" lang="ja-JP" altLang="en-US" sz="1800" dirty="0">
              <a:latin typeface="HGPｺﾞｼｯｸM" panose="020B0600000000000000" pitchFamily="50" charset="-128"/>
              <a:ea typeface="HGPｺﾞｼｯｸM" panose="020B0600000000000000" pitchFamily="50" charset="-128"/>
            </a:endParaRPr>
          </a:p>
        </p:txBody>
      </p:sp>
      <p:sp>
        <p:nvSpPr>
          <p:cNvPr id="6" name="正方形/長方形 5">
            <a:extLst>
              <a:ext uri="{FF2B5EF4-FFF2-40B4-BE49-F238E27FC236}">
                <a16:creationId xmlns:a16="http://schemas.microsoft.com/office/drawing/2014/main" id="{B9690047-635B-CA72-0B3B-4F14CC66F762}"/>
              </a:ext>
            </a:extLst>
          </p:cNvPr>
          <p:cNvSpPr/>
          <p:nvPr userDrawn="1"/>
        </p:nvSpPr>
        <p:spPr>
          <a:xfrm>
            <a:off x="201069" y="1402016"/>
            <a:ext cx="8785226" cy="900000"/>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1" name="テキスト プレースホルダー 43">
            <a:extLst>
              <a:ext uri="{FF2B5EF4-FFF2-40B4-BE49-F238E27FC236}">
                <a16:creationId xmlns:a16="http://schemas.microsoft.com/office/drawing/2014/main" id="{EC503822-6F0D-08A0-9528-A00BB44E36F0}"/>
              </a:ext>
            </a:extLst>
          </p:cNvPr>
          <p:cNvSpPr>
            <a:spLocks noGrp="1"/>
          </p:cNvSpPr>
          <p:nvPr>
            <p:ph type="body" sz="quarter" idx="19" hasCustomPrompt="1"/>
          </p:nvPr>
        </p:nvSpPr>
        <p:spPr>
          <a:xfrm>
            <a:off x="714672" y="2972535"/>
            <a:ext cx="3569296" cy="347226"/>
          </a:xfrm>
          <a:prstGeom prst="rect">
            <a:avLst/>
          </a:prstGeom>
        </p:spPr>
        <p:txBody>
          <a:bodyPr/>
          <a:lstStyle>
            <a:lvl1pPr marL="0" indent="0" algn="r">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22" name="テキスト ボックス 21">
            <a:extLst>
              <a:ext uri="{FF2B5EF4-FFF2-40B4-BE49-F238E27FC236}">
                <a16:creationId xmlns:a16="http://schemas.microsoft.com/office/drawing/2014/main" id="{C5CFBA90-E41A-CDA4-E20A-7AC2F58B9F69}"/>
              </a:ext>
            </a:extLst>
          </p:cNvPr>
          <p:cNvSpPr txBox="1"/>
          <p:nvPr userDrawn="1"/>
        </p:nvSpPr>
        <p:spPr>
          <a:xfrm>
            <a:off x="160379" y="2474476"/>
            <a:ext cx="7075917" cy="677108"/>
          </a:xfrm>
          <a:prstGeom prst="rect">
            <a:avLst/>
          </a:prstGeom>
          <a:noFill/>
        </p:spPr>
        <p:txBody>
          <a:bodyPr wrap="squar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2.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税金の種類は何種類あるでしょう？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4" name="テキスト ボックス 23">
            <a:extLst>
              <a:ext uri="{FF2B5EF4-FFF2-40B4-BE49-F238E27FC236}">
                <a16:creationId xmlns:a16="http://schemas.microsoft.com/office/drawing/2014/main" id="{E302C7AA-68F5-BE9B-2FD9-014A3637C99C}"/>
              </a:ext>
            </a:extLst>
          </p:cNvPr>
          <p:cNvSpPr txBox="1"/>
          <p:nvPr userDrawn="1"/>
        </p:nvSpPr>
        <p:spPr>
          <a:xfrm>
            <a:off x="4290494" y="2984566"/>
            <a:ext cx="569387" cy="323165"/>
          </a:xfrm>
          <a:prstGeom prst="rect">
            <a:avLst/>
          </a:prstGeom>
          <a:noFill/>
        </p:spPr>
        <p:txBody>
          <a:bodyPr wrap="none" rtlCol="0">
            <a:spAutoFit/>
          </a:bodyPr>
          <a:lstStyle/>
          <a:p>
            <a:r>
              <a:rPr kumimoji="1" lang="ja-JP" altLang="en-US" sz="1500" b="0" dirty="0"/>
              <a:t>種類</a:t>
            </a:r>
          </a:p>
        </p:txBody>
      </p:sp>
      <p:sp>
        <p:nvSpPr>
          <p:cNvPr id="25" name="テキスト プレースホルダー 43">
            <a:extLst>
              <a:ext uri="{FF2B5EF4-FFF2-40B4-BE49-F238E27FC236}">
                <a16:creationId xmlns:a16="http://schemas.microsoft.com/office/drawing/2014/main" id="{264C3F08-1E73-BE42-F922-45683406E66A}"/>
              </a:ext>
            </a:extLst>
          </p:cNvPr>
          <p:cNvSpPr>
            <a:spLocks noGrp="1"/>
          </p:cNvSpPr>
          <p:nvPr>
            <p:ph type="body" sz="quarter" idx="20" hasCustomPrompt="1"/>
          </p:nvPr>
        </p:nvSpPr>
        <p:spPr>
          <a:xfrm>
            <a:off x="205833" y="5013176"/>
            <a:ext cx="8775699" cy="1396561"/>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理由を入力</a:t>
            </a:r>
          </a:p>
        </p:txBody>
      </p:sp>
      <p:sp>
        <p:nvSpPr>
          <p:cNvPr id="26" name="テキスト ボックス 25">
            <a:extLst>
              <a:ext uri="{FF2B5EF4-FFF2-40B4-BE49-F238E27FC236}">
                <a16:creationId xmlns:a16="http://schemas.microsoft.com/office/drawing/2014/main" id="{5365AA9F-F405-B9FA-DC73-334C33D9EE97}"/>
              </a:ext>
            </a:extLst>
          </p:cNvPr>
          <p:cNvSpPr txBox="1"/>
          <p:nvPr userDrawn="1"/>
        </p:nvSpPr>
        <p:spPr>
          <a:xfrm>
            <a:off x="105589" y="3559562"/>
            <a:ext cx="7829387" cy="677108"/>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3.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税金は必要だと思いますか？必要ないと思いますか？その理由も考えてみよう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7" name="正方形/長方形 26">
            <a:extLst>
              <a:ext uri="{FF2B5EF4-FFF2-40B4-BE49-F238E27FC236}">
                <a16:creationId xmlns:a16="http://schemas.microsoft.com/office/drawing/2014/main" id="{4BA50AA7-2653-3EB3-1672-D5D867E84FA8}"/>
              </a:ext>
            </a:extLst>
          </p:cNvPr>
          <p:cNvSpPr/>
          <p:nvPr userDrawn="1"/>
        </p:nvSpPr>
        <p:spPr>
          <a:xfrm>
            <a:off x="209193" y="4340964"/>
            <a:ext cx="2346583" cy="456188"/>
          </a:xfrm>
          <a:prstGeom prst="rect">
            <a:avLst/>
          </a:prstGeom>
          <a:noFill/>
          <a:ln w="22225" cmpd="thickThin">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grpSp>
        <p:nvGrpSpPr>
          <p:cNvPr id="36" name="グループ化 35">
            <a:extLst>
              <a:ext uri="{FF2B5EF4-FFF2-40B4-BE49-F238E27FC236}">
                <a16:creationId xmlns:a16="http://schemas.microsoft.com/office/drawing/2014/main" id="{6F22109E-F6A1-8A64-6F95-C95BEA36245D}"/>
              </a:ext>
            </a:extLst>
          </p:cNvPr>
          <p:cNvGrpSpPr/>
          <p:nvPr userDrawn="1"/>
        </p:nvGrpSpPr>
        <p:grpSpPr>
          <a:xfrm>
            <a:off x="386175" y="4401979"/>
            <a:ext cx="2007692" cy="323165"/>
            <a:chOff x="386175" y="4203694"/>
            <a:chExt cx="2007692" cy="323165"/>
          </a:xfrm>
        </p:grpSpPr>
        <p:sp>
          <p:nvSpPr>
            <p:cNvPr id="28" name="テキスト ボックス 27">
              <a:extLst>
                <a:ext uri="{FF2B5EF4-FFF2-40B4-BE49-F238E27FC236}">
                  <a16:creationId xmlns:a16="http://schemas.microsoft.com/office/drawing/2014/main" id="{9B372793-54AA-0937-42FE-5A56362A5C0F}"/>
                </a:ext>
              </a:extLst>
            </p:cNvPr>
            <p:cNvSpPr txBox="1"/>
            <p:nvPr userDrawn="1"/>
          </p:nvSpPr>
          <p:spPr>
            <a:xfrm>
              <a:off x="386175" y="4203694"/>
              <a:ext cx="747320" cy="323165"/>
            </a:xfrm>
            <a:prstGeom prst="rect">
              <a:avLst/>
            </a:prstGeom>
            <a:noFill/>
          </p:spPr>
          <p:txBody>
            <a:bodyPr wrap="none" rtlCol="0">
              <a:spAutoFit/>
            </a:bodyPr>
            <a:lstStyle/>
            <a:p>
              <a:r>
                <a:rPr kumimoji="1" lang="ja-JP" altLang="en-US" sz="1500" b="0" dirty="0"/>
                <a:t>必要だ</a:t>
              </a:r>
            </a:p>
          </p:txBody>
        </p:sp>
        <p:sp>
          <p:nvSpPr>
            <p:cNvPr id="33" name="テキスト ボックス 32">
              <a:extLst>
                <a:ext uri="{FF2B5EF4-FFF2-40B4-BE49-F238E27FC236}">
                  <a16:creationId xmlns:a16="http://schemas.microsoft.com/office/drawing/2014/main" id="{85598437-F39A-651E-C6C8-2B352415E3CB}"/>
                </a:ext>
              </a:extLst>
            </p:cNvPr>
            <p:cNvSpPr txBox="1"/>
            <p:nvPr userDrawn="1"/>
          </p:nvSpPr>
          <p:spPr>
            <a:xfrm>
              <a:off x="1467010" y="4203694"/>
              <a:ext cx="926857" cy="323165"/>
            </a:xfrm>
            <a:prstGeom prst="rect">
              <a:avLst/>
            </a:prstGeom>
            <a:noFill/>
          </p:spPr>
          <p:txBody>
            <a:bodyPr wrap="none" rtlCol="0">
              <a:spAutoFit/>
            </a:bodyPr>
            <a:lstStyle/>
            <a:p>
              <a:r>
                <a:rPr kumimoji="1" lang="ja-JP" altLang="en-US" sz="1500" b="0" dirty="0"/>
                <a:t>必要ない</a:t>
              </a:r>
            </a:p>
          </p:txBody>
        </p:sp>
      </p:grpSp>
      <p:cxnSp>
        <p:nvCxnSpPr>
          <p:cNvPr id="35" name="直線コネクタ 34">
            <a:extLst>
              <a:ext uri="{FF2B5EF4-FFF2-40B4-BE49-F238E27FC236}">
                <a16:creationId xmlns:a16="http://schemas.microsoft.com/office/drawing/2014/main" id="{6E319075-0826-543D-297B-CB20081663F0}"/>
              </a:ext>
            </a:extLst>
          </p:cNvPr>
          <p:cNvCxnSpPr>
            <a:cxnSpLocks/>
          </p:cNvCxnSpPr>
          <p:nvPr userDrawn="1"/>
        </p:nvCxnSpPr>
        <p:spPr>
          <a:xfrm>
            <a:off x="1310476" y="4340964"/>
            <a:ext cx="1" cy="456188"/>
          </a:xfrm>
          <a:prstGeom prst="line">
            <a:avLst/>
          </a:prstGeom>
          <a:ln w="15875">
            <a:solidFill>
              <a:srgbClr val="416AED"/>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6673788-5F2E-957F-EE09-5AF9B5B7C70E}"/>
              </a:ext>
            </a:extLst>
          </p:cNvPr>
          <p:cNvSpPr txBox="1"/>
          <p:nvPr userDrawn="1"/>
        </p:nvSpPr>
        <p:spPr>
          <a:xfrm>
            <a:off x="337646" y="2984566"/>
            <a:ext cx="377026" cy="323165"/>
          </a:xfrm>
          <a:prstGeom prst="rect">
            <a:avLst/>
          </a:prstGeom>
          <a:noFill/>
        </p:spPr>
        <p:txBody>
          <a:bodyPr wrap="none" rtlCol="0">
            <a:spAutoFit/>
          </a:bodyPr>
          <a:lstStyle/>
          <a:p>
            <a:r>
              <a:rPr kumimoji="1" lang="ja-JP" altLang="en-US" sz="1500" b="0" dirty="0"/>
              <a:t>約</a:t>
            </a:r>
          </a:p>
        </p:txBody>
      </p:sp>
    </p:spTree>
    <p:extLst>
      <p:ext uri="{BB962C8B-B14F-4D97-AF65-F5344CB8AC3E}">
        <p14:creationId xmlns:p14="http://schemas.microsoft.com/office/powerpoint/2010/main" val="18071741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7880764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489828"/>
            <a:ext cx="9144000" cy="261610"/>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9" name="グループ化 8">
            <a:extLst>
              <a:ext uri="{FF2B5EF4-FFF2-40B4-BE49-F238E27FC236}">
                <a16:creationId xmlns:a16="http://schemas.microsoft.com/office/drawing/2014/main" id="{3CB4DCA1-CFC2-A91D-6750-D57B0DCFD12E}"/>
              </a:ext>
            </a:extLst>
          </p:cNvPr>
          <p:cNvGrpSpPr/>
          <p:nvPr userDrawn="1"/>
        </p:nvGrpSpPr>
        <p:grpSpPr>
          <a:xfrm>
            <a:off x="-40564" y="6007184"/>
            <a:ext cx="950844" cy="850816"/>
            <a:chOff x="-40566" y="5996309"/>
            <a:chExt cx="950844" cy="850816"/>
          </a:xfrm>
        </p:grpSpPr>
        <p:sp>
          <p:nvSpPr>
            <p:cNvPr id="10" name="フリーフォーム: 図形 9">
              <a:extLst>
                <a:ext uri="{FF2B5EF4-FFF2-40B4-BE49-F238E27FC236}">
                  <a16:creationId xmlns:a16="http://schemas.microsoft.com/office/drawing/2014/main" id="{E4843E84-E98F-CE53-567A-082A46E78EE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フリーフォーム: 図形 10">
              <a:extLst>
                <a:ext uri="{FF2B5EF4-FFF2-40B4-BE49-F238E27FC236}">
                  <a16:creationId xmlns:a16="http://schemas.microsoft.com/office/drawing/2014/main" id="{BD98B960-CC49-D67A-ACB0-C82DEC33369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29710725-64D0-DE2D-24DE-F1D366AAEB5F}"/>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Tree>
    <p:extLst>
      <p:ext uri="{BB962C8B-B14F-4D97-AF65-F5344CB8AC3E}">
        <p14:creationId xmlns:p14="http://schemas.microsoft.com/office/powerpoint/2010/main" val="3476888655"/>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318585"/>
            <a:ext cx="9144000" cy="432853"/>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2472732444"/>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2383599"/>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53EC776-5853-FB9A-50B1-5BA040D27B26}"/>
              </a:ext>
            </a:extLst>
          </p:cNvPr>
          <p:cNvSpPr/>
          <p:nvPr userDrawn="1"/>
        </p:nvSpPr>
        <p:spPr>
          <a:xfrm>
            <a:off x="0" y="6489828"/>
            <a:ext cx="9144000" cy="261610"/>
          </a:xfrm>
          <a:prstGeom prst="rect">
            <a:avLst/>
          </a:prstGeom>
          <a:solidFill>
            <a:srgbClr val="CCF1F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49038932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010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C2C5E2-04A5-4151-3701-730CAE065876}"/>
              </a:ext>
            </a:extLst>
          </p:cNvPr>
          <p:cNvSpPr/>
          <p:nvPr userDrawn="1"/>
        </p:nvSpPr>
        <p:spPr>
          <a:xfrm>
            <a:off x="0" y="6489828"/>
            <a:ext cx="9144000" cy="261610"/>
          </a:xfrm>
          <a:prstGeom prst="rect">
            <a:avLst/>
          </a:prstGeom>
          <a:solidFill>
            <a:srgbClr val="FCED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3" name="グループ化 2">
            <a:extLst>
              <a:ext uri="{FF2B5EF4-FFF2-40B4-BE49-F238E27FC236}">
                <a16:creationId xmlns:a16="http://schemas.microsoft.com/office/drawing/2014/main" id="{59CF3377-A001-9A34-CEB4-94AB0FBE48DA}"/>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CB0AE104-4F64-AE9A-275D-AB07619B1D3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7E4FF952-D71A-57C1-C686-852497EDD76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7B74BB54-92DD-2323-1390-AF1E4DD68D45}"/>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F54F05"/>
                  </a:solidFill>
                </a:rPr>
                <a:t>もっと</a:t>
              </a:r>
              <a:endParaRPr kumimoji="1" lang="en-US" altLang="ja-JP" sz="1600" b="1" i="0" spc="50" baseline="0" dirty="0">
                <a:solidFill>
                  <a:srgbClr val="F54F05"/>
                </a:solidFill>
              </a:endParaRPr>
            </a:p>
            <a:p>
              <a:pPr algn="ctr"/>
              <a:r>
                <a:rPr kumimoji="1" lang="ja-JP" altLang="en-US" sz="1600" b="1" i="0" spc="50" baseline="0" dirty="0">
                  <a:solidFill>
                    <a:srgbClr val="F54F05"/>
                  </a:solidFill>
                </a:rPr>
                <a:t>くわしく</a:t>
              </a:r>
            </a:p>
          </p:txBody>
        </p:sp>
      </p:grpSp>
    </p:spTree>
    <p:extLst>
      <p:ext uri="{BB962C8B-B14F-4D97-AF65-F5344CB8AC3E}">
        <p14:creationId xmlns:p14="http://schemas.microsoft.com/office/powerpoint/2010/main" val="3552559097"/>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95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45.jp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nta.go.jp/taxes/kids/video/index.htm#anime" TargetMode="Externa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www.mof.go.jp/tax_policy/publication/brochure/zeikin_drill/index.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hyperlink" Target="https://www.nta.go.jp/publication/webtaxtv/201503/webtaxtv_wb.html" TargetMode="External"/><Relationship Id="rId2" Type="http://schemas.openxmlformats.org/officeDocument/2006/relationships/image" Target="../media/image32.png"/><Relationship Id="rId1" Type="http://schemas.openxmlformats.org/officeDocument/2006/relationships/slideLayout" Target="../slideLayouts/slideLayout9.xml"/><Relationship Id="rId5" Type="http://schemas.openxmlformats.org/officeDocument/2006/relationships/image" Target="../media/image63.png"/><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hyperlink" Target="https://www.nta.go.jp/taxes/kids/index.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mof.go.jp/kids/2018"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A024865-EB5B-4C50-A8AF-122D961355B3}"/>
              </a:ext>
            </a:extLst>
          </p:cNvPr>
          <p:cNvSpPr/>
          <p:nvPr/>
        </p:nvSpPr>
        <p:spPr>
          <a:xfrm>
            <a:off x="0" y="581064"/>
            <a:ext cx="9143995" cy="1015663"/>
          </a:xfrm>
          <a:prstGeom prst="rect">
            <a:avLst/>
          </a:prstGeom>
          <a:noFill/>
        </p:spPr>
        <p:txBody>
          <a:bodyPr wrap="square" lIns="91440" tIns="45720" rIns="91440" bIns="45720">
            <a:spAutoFit/>
          </a:bodyPr>
          <a:lstStyle/>
          <a:p>
            <a:pPr algn="ctr"/>
            <a:r>
              <a:rPr lang="ja-JP" altLang="en-US" sz="6000" b="1" dirty="0">
                <a:ln w="9525">
                  <a:solidFill>
                    <a:schemeClr val="bg1"/>
                  </a:solidFill>
                  <a:prstDash val="solid"/>
                </a:ln>
                <a:solidFill>
                  <a:schemeClr val="accent3">
                    <a:lumMod val="60000"/>
                    <a:lumOff val="40000"/>
                  </a:schemeClr>
                </a:solidFill>
                <a:effectLst>
                  <a:outerShdw blurRad="12700" dist="38100" dir="2700000" algn="tl" rotWithShape="0">
                    <a:schemeClr val="bg1">
                      <a:lumMod val="50000"/>
                    </a:schemeClr>
                  </a:outerShdw>
                </a:effectLst>
              </a:rPr>
              <a:t>わたしたちの</a:t>
            </a:r>
            <a:r>
              <a:rPr lang="ja-JP" altLang="en-US" sz="60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くらしと税</a:t>
            </a:r>
          </a:p>
        </p:txBody>
      </p:sp>
      <p:sp>
        <p:nvSpPr>
          <p:cNvPr id="3" name="テキスト ボックス 2">
            <a:extLst>
              <a:ext uri="{FF2B5EF4-FFF2-40B4-BE49-F238E27FC236}">
                <a16:creationId xmlns:a16="http://schemas.microsoft.com/office/drawing/2014/main" id="{23CC0156-75F3-4ECF-8A92-BAEE49B33C1F}"/>
              </a:ext>
            </a:extLst>
          </p:cNvPr>
          <p:cNvSpPr txBox="1"/>
          <p:nvPr/>
        </p:nvSpPr>
        <p:spPr>
          <a:xfrm>
            <a:off x="5" y="5479407"/>
            <a:ext cx="9143995" cy="461665"/>
          </a:xfrm>
          <a:prstGeom prst="rect">
            <a:avLst/>
          </a:prstGeom>
          <a:noFill/>
        </p:spPr>
        <p:txBody>
          <a:bodyPr wrap="square" rtlCol="0">
            <a:spAutoFit/>
          </a:bodyPr>
          <a:lstStyle/>
          <a:p>
            <a:pPr algn="ctr"/>
            <a:r>
              <a:rPr kumimoji="1" lang="ja-JP" altLang="en-US" sz="2400" b="1" spc="300" dirty="0">
                <a:latin typeface="HG丸ｺﾞｼｯｸM-PRO" panose="020F0600000000000000" pitchFamily="50" charset="-128"/>
                <a:ea typeface="HG丸ｺﾞｼｯｸM-PRO" panose="020F0600000000000000" pitchFamily="50" charset="-128"/>
              </a:rPr>
              <a:t>愛媛県租税教育推進協議会</a:t>
            </a:r>
          </a:p>
        </p:txBody>
      </p:sp>
      <p:sp>
        <p:nvSpPr>
          <p:cNvPr id="5" name="四角形: 角を丸くする 4">
            <a:extLst>
              <a:ext uri="{FF2B5EF4-FFF2-40B4-BE49-F238E27FC236}">
                <a16:creationId xmlns:a16="http://schemas.microsoft.com/office/drawing/2014/main" id="{B2C97EEC-E2BB-4AC2-9CC7-29C17CCA3DA5}"/>
              </a:ext>
            </a:extLst>
          </p:cNvPr>
          <p:cNvSpPr/>
          <p:nvPr/>
        </p:nvSpPr>
        <p:spPr>
          <a:xfrm>
            <a:off x="3375654" y="5968873"/>
            <a:ext cx="2392681" cy="584327"/>
          </a:xfrm>
          <a:prstGeom prst="roundRect">
            <a:avLst>
              <a:gd name="adj" fmla="val 50000"/>
            </a:avLst>
          </a:prstGeom>
          <a:solidFill>
            <a:srgbClr val="26C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000" b="1" spc="300" dirty="0">
                <a:latin typeface="HG丸ｺﾞｼｯｸM-PRO" panose="020F0600000000000000" pitchFamily="50" charset="-128"/>
                <a:ea typeface="HG丸ｺﾞｼｯｸM-PRO" panose="020F0600000000000000" pitchFamily="50" charset="-128"/>
              </a:rPr>
              <a:t>令和７年度版</a:t>
            </a:r>
          </a:p>
        </p:txBody>
      </p:sp>
      <p:sp>
        <p:nvSpPr>
          <p:cNvPr id="6" name="テキスト ボックス 5">
            <a:extLst>
              <a:ext uri="{FF2B5EF4-FFF2-40B4-BE49-F238E27FC236}">
                <a16:creationId xmlns:a16="http://schemas.microsoft.com/office/drawing/2014/main" id="{881F3F9C-1A23-4F03-ACD3-7E94F7DE18B2}"/>
              </a:ext>
            </a:extLst>
          </p:cNvPr>
          <p:cNvSpPr txBox="1"/>
          <p:nvPr/>
        </p:nvSpPr>
        <p:spPr>
          <a:xfrm>
            <a:off x="0" y="0"/>
            <a:ext cx="9144000" cy="523220"/>
          </a:xfrm>
          <a:prstGeom prst="rect">
            <a:avLst/>
          </a:prstGeom>
          <a:solidFill>
            <a:srgbClr val="26C1F2"/>
          </a:solidFill>
        </p:spPr>
        <p:txBody>
          <a:bodyPr wrap="square" rtlCol="0" anchor="ctr">
            <a:noAutofit/>
          </a:bodyPr>
          <a:lstStyle/>
          <a:p>
            <a:pPr algn="ctr"/>
            <a:r>
              <a:rPr kumimoji="1" lang="ja-JP" altLang="en-US" sz="2000" b="1" spc="300" dirty="0">
                <a:solidFill>
                  <a:schemeClr val="bg1"/>
                </a:solidFill>
                <a:latin typeface="HG丸ｺﾞｼｯｸM-PRO" panose="020F0600000000000000" pitchFamily="50" charset="-128"/>
                <a:ea typeface="HG丸ｺﾞｼｯｸM-PRO" panose="020F0600000000000000" pitchFamily="50" charset="-128"/>
              </a:rPr>
              <a:t>６年社会科　学習資料</a:t>
            </a:r>
          </a:p>
        </p:txBody>
      </p:sp>
      <p:pic>
        <p:nvPicPr>
          <p:cNvPr id="8" name="図 7">
            <a:extLst>
              <a:ext uri="{FF2B5EF4-FFF2-40B4-BE49-F238E27FC236}">
                <a16:creationId xmlns:a16="http://schemas.microsoft.com/office/drawing/2014/main" id="{BCBA4478-4EA0-4359-8F50-42FCA198EAE7}"/>
              </a:ext>
            </a:extLst>
          </p:cNvPr>
          <p:cNvPicPr>
            <a:picLocks noChangeAspect="1"/>
          </p:cNvPicPr>
          <p:nvPr/>
        </p:nvPicPr>
        <p:blipFill rotWithShape="1">
          <a:blip r:embed="rId3">
            <a:extLst>
              <a:ext uri="{28A0092B-C50C-407E-A947-70E740481C1C}">
                <a14:useLocalDpi xmlns:a14="http://schemas.microsoft.com/office/drawing/2010/main" val="0"/>
              </a:ext>
            </a:extLst>
          </a:blip>
          <a:srcRect t="7477" r="15795" b="17624"/>
          <a:stretch/>
        </p:blipFill>
        <p:spPr>
          <a:xfrm>
            <a:off x="1731593" y="1643193"/>
            <a:ext cx="5680801" cy="37897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テキスト ボックス 8">
            <a:extLst>
              <a:ext uri="{FF2B5EF4-FFF2-40B4-BE49-F238E27FC236}">
                <a16:creationId xmlns:a16="http://schemas.microsoft.com/office/drawing/2014/main" id="{626B5DB4-2BE5-4D4D-9C08-CA48F70140B1}"/>
              </a:ext>
            </a:extLst>
          </p:cNvPr>
          <p:cNvSpPr txBox="1"/>
          <p:nvPr/>
        </p:nvSpPr>
        <p:spPr>
          <a:xfrm>
            <a:off x="4478940" y="6583402"/>
            <a:ext cx="4665060" cy="276999"/>
          </a:xfrm>
          <a:prstGeom prst="rect">
            <a:avLst/>
          </a:prstGeom>
          <a:solidFill>
            <a:schemeClr val="bg1"/>
          </a:solidFill>
        </p:spPr>
        <p:txBody>
          <a:bodyPr wrap="none" rtlCol="0">
            <a:spAutoFit/>
          </a:bodyPr>
          <a:lstStyle/>
          <a:p>
            <a:r>
              <a:rPr kumimoji="1" lang="ja-JP" altLang="en-US" sz="1200" dirty="0"/>
              <a:t>写真提供：宇摩地区租税教育推進協議会（令和６年度「税の作品展）」</a:t>
            </a:r>
          </a:p>
        </p:txBody>
      </p:sp>
      <p:sp>
        <p:nvSpPr>
          <p:cNvPr id="4" name="テキスト ボックス 3">
            <a:extLst>
              <a:ext uri="{FF2B5EF4-FFF2-40B4-BE49-F238E27FC236}">
                <a16:creationId xmlns:a16="http://schemas.microsoft.com/office/drawing/2014/main" id="{3E8B1F93-6460-4A75-9C8B-6D64224120F1}"/>
              </a:ext>
            </a:extLst>
          </p:cNvPr>
          <p:cNvSpPr txBox="1"/>
          <p:nvPr/>
        </p:nvSpPr>
        <p:spPr>
          <a:xfrm>
            <a:off x="6153150" y="107721"/>
            <a:ext cx="2990845" cy="307777"/>
          </a:xfrm>
          <a:prstGeom prst="rect">
            <a:avLst/>
          </a:prstGeom>
          <a:noFill/>
        </p:spPr>
        <p:txBody>
          <a:bodyPr wrap="square" rtlCol="0">
            <a:spAutoFit/>
          </a:bodyPr>
          <a:lstStyle/>
          <a:p>
            <a:r>
              <a:rPr kumimoji="1" lang="en-US" altLang="ja-JP" sz="1400" b="1" spc="300"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1400" b="1" spc="300" dirty="0">
                <a:solidFill>
                  <a:schemeClr val="bg1"/>
                </a:solidFill>
                <a:latin typeface="HG丸ｺﾞｼｯｸM-PRO" panose="020F0600000000000000" pitchFamily="50" charset="-128"/>
                <a:ea typeface="HG丸ｺﾞｼｯｸM-PRO" panose="020F0600000000000000" pitchFamily="50" charset="-128"/>
              </a:rPr>
              <a:t>小学校学習指導要領準拠</a:t>
            </a:r>
            <a:r>
              <a:rPr kumimoji="1" lang="en-US" altLang="ja-JP" sz="1400" b="1" spc="300" dirty="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1400" dirty="0"/>
          </a:p>
        </p:txBody>
      </p:sp>
    </p:spTree>
    <p:extLst>
      <p:ext uri="{BB962C8B-B14F-4D97-AF65-F5344CB8AC3E}">
        <p14:creationId xmlns:p14="http://schemas.microsoft.com/office/powerpoint/2010/main" val="182787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95AE1CE-3CD2-4C9C-B5C2-2D43FA607B91}"/>
              </a:ext>
            </a:extLst>
          </p:cNvPr>
          <p:cNvPicPr>
            <a:picLocks noChangeAspect="1"/>
          </p:cNvPicPr>
          <p:nvPr/>
        </p:nvPicPr>
        <p:blipFill rotWithShape="1">
          <a:blip r:embed="rId2"/>
          <a:srcRect b="17727"/>
          <a:stretch/>
        </p:blipFill>
        <p:spPr>
          <a:xfrm>
            <a:off x="749023" y="1425675"/>
            <a:ext cx="2960981" cy="1840845"/>
          </a:xfrm>
          <a:prstGeom prst="rect">
            <a:avLst/>
          </a:prstGeom>
        </p:spPr>
      </p:pic>
      <p:pic>
        <p:nvPicPr>
          <p:cNvPr id="5" name="図 4">
            <a:extLst>
              <a:ext uri="{FF2B5EF4-FFF2-40B4-BE49-F238E27FC236}">
                <a16:creationId xmlns:a16="http://schemas.microsoft.com/office/drawing/2014/main" id="{9B7C909D-768D-453E-9356-7080353A0735}"/>
              </a:ext>
            </a:extLst>
          </p:cNvPr>
          <p:cNvPicPr>
            <a:picLocks noChangeAspect="1"/>
          </p:cNvPicPr>
          <p:nvPr/>
        </p:nvPicPr>
        <p:blipFill rotWithShape="1">
          <a:blip r:embed="rId3"/>
          <a:srcRect t="10584" b="7151"/>
          <a:stretch/>
        </p:blipFill>
        <p:spPr>
          <a:xfrm>
            <a:off x="4769820" y="1435100"/>
            <a:ext cx="2944550" cy="1849780"/>
          </a:xfrm>
          <a:prstGeom prst="rect">
            <a:avLst/>
          </a:prstGeom>
        </p:spPr>
      </p:pic>
      <p:pic>
        <p:nvPicPr>
          <p:cNvPr id="7" name="図 6">
            <a:extLst>
              <a:ext uri="{FF2B5EF4-FFF2-40B4-BE49-F238E27FC236}">
                <a16:creationId xmlns:a16="http://schemas.microsoft.com/office/drawing/2014/main" id="{BE082D66-EAE7-415D-A0B1-B108DE794670}"/>
              </a:ext>
            </a:extLst>
          </p:cNvPr>
          <p:cNvPicPr>
            <a:picLocks noChangeAspect="1"/>
          </p:cNvPicPr>
          <p:nvPr/>
        </p:nvPicPr>
        <p:blipFill rotWithShape="1">
          <a:blip r:embed="rId4"/>
          <a:srcRect l="1237" b="3525"/>
          <a:stretch/>
        </p:blipFill>
        <p:spPr>
          <a:xfrm>
            <a:off x="4769819" y="4309679"/>
            <a:ext cx="2944551" cy="1989309"/>
          </a:xfrm>
          <a:prstGeom prst="rect">
            <a:avLst/>
          </a:prstGeom>
        </p:spPr>
      </p:pic>
      <p:sp>
        <p:nvSpPr>
          <p:cNvPr id="2" name="Text Box 12">
            <a:extLst>
              <a:ext uri="{FF2B5EF4-FFF2-40B4-BE49-F238E27FC236}">
                <a16:creationId xmlns:a16="http://schemas.microsoft.com/office/drawing/2014/main" id="{DA5E2DE7-062C-4324-84FB-A382390C9F6C}"/>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3" name="四角形: 角を丸くする 2">
            <a:extLst>
              <a:ext uri="{FF2B5EF4-FFF2-40B4-BE49-F238E27FC236}">
                <a16:creationId xmlns:a16="http://schemas.microsoft.com/office/drawing/2014/main" id="{C02A2336-9A91-4CC2-B39D-C4A2F5D96A6E}"/>
              </a:ext>
            </a:extLst>
          </p:cNvPr>
          <p:cNvSpPr/>
          <p:nvPr/>
        </p:nvSpPr>
        <p:spPr>
          <a:xfrm>
            <a:off x="402979" y="870162"/>
            <a:ext cx="2866877" cy="473654"/>
          </a:xfrm>
          <a:prstGeom prst="roundRect">
            <a:avLst>
              <a:gd name="adj" fmla="val 50000"/>
            </a:avLst>
          </a:prstGeom>
          <a:solidFill>
            <a:srgbClr val="F46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t>まちづくり</a:t>
            </a:r>
            <a:r>
              <a:rPr kumimoji="1" lang="ja-JP" altLang="en-US" sz="2400" dirty="0"/>
              <a:t>のために</a:t>
            </a:r>
            <a:endParaRPr kumimoji="1" lang="ja-JP" altLang="en-US" sz="1600" dirty="0"/>
          </a:p>
        </p:txBody>
      </p:sp>
      <p:sp>
        <p:nvSpPr>
          <p:cNvPr id="6" name="四角形: 角を丸くする 5">
            <a:extLst>
              <a:ext uri="{FF2B5EF4-FFF2-40B4-BE49-F238E27FC236}">
                <a16:creationId xmlns:a16="http://schemas.microsoft.com/office/drawing/2014/main" id="{B1D12D91-4C13-48F5-A36F-6777949B4716}"/>
              </a:ext>
            </a:extLst>
          </p:cNvPr>
          <p:cNvSpPr/>
          <p:nvPr/>
        </p:nvSpPr>
        <p:spPr>
          <a:xfrm>
            <a:off x="406112" y="3792411"/>
            <a:ext cx="2467718" cy="473654"/>
          </a:xfrm>
          <a:prstGeom prst="roundRect">
            <a:avLst>
              <a:gd name="adj" fmla="val 50000"/>
            </a:avLst>
          </a:prstGeom>
          <a:solidFill>
            <a:srgbClr val="F46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教育のために</a:t>
            </a:r>
            <a:endParaRPr kumimoji="1" lang="ja-JP" altLang="en-US" sz="1600" dirty="0"/>
          </a:p>
        </p:txBody>
      </p:sp>
      <p:sp>
        <p:nvSpPr>
          <p:cNvPr id="11" name="テキスト ボックス 10">
            <a:extLst>
              <a:ext uri="{FF2B5EF4-FFF2-40B4-BE49-F238E27FC236}">
                <a16:creationId xmlns:a16="http://schemas.microsoft.com/office/drawing/2014/main" id="{89A71882-34EE-4A75-A080-BE701FED3560}"/>
              </a:ext>
            </a:extLst>
          </p:cNvPr>
          <p:cNvSpPr txBox="1"/>
          <p:nvPr/>
        </p:nvSpPr>
        <p:spPr>
          <a:xfrm>
            <a:off x="745668" y="3276937"/>
            <a:ext cx="3056130" cy="523220"/>
          </a:xfrm>
          <a:prstGeom prst="rect">
            <a:avLst/>
          </a:prstGeom>
          <a:noFill/>
        </p:spPr>
        <p:txBody>
          <a:bodyPr wrap="square" rtlCol="0">
            <a:spAutoFit/>
          </a:bodyPr>
          <a:lstStyle/>
          <a:p>
            <a:r>
              <a:rPr kumimoji="1" lang="ja-JP" altLang="en-US" sz="1400" dirty="0"/>
              <a:t>地域の発展と交通渋滞緩和のため（宇和島道路）</a:t>
            </a:r>
          </a:p>
        </p:txBody>
      </p:sp>
      <p:sp>
        <p:nvSpPr>
          <p:cNvPr id="12" name="テキスト ボックス 11">
            <a:extLst>
              <a:ext uri="{FF2B5EF4-FFF2-40B4-BE49-F238E27FC236}">
                <a16:creationId xmlns:a16="http://schemas.microsoft.com/office/drawing/2014/main" id="{E14D43E6-F159-46CD-8C12-0BEC9D8B72AB}"/>
              </a:ext>
            </a:extLst>
          </p:cNvPr>
          <p:cNvSpPr txBox="1"/>
          <p:nvPr/>
        </p:nvSpPr>
        <p:spPr>
          <a:xfrm>
            <a:off x="4769819" y="3266520"/>
            <a:ext cx="2944551" cy="307777"/>
          </a:xfrm>
          <a:prstGeom prst="rect">
            <a:avLst/>
          </a:prstGeom>
          <a:noFill/>
        </p:spPr>
        <p:txBody>
          <a:bodyPr wrap="square" rtlCol="0">
            <a:spAutoFit/>
          </a:bodyPr>
          <a:lstStyle/>
          <a:p>
            <a:r>
              <a:rPr kumimoji="1" lang="ja-JP" altLang="en-US" sz="1400" dirty="0"/>
              <a:t>愛媛の空の玄関（松山空港）</a:t>
            </a:r>
          </a:p>
        </p:txBody>
      </p:sp>
      <p:sp>
        <p:nvSpPr>
          <p:cNvPr id="13" name="テキスト ボックス 12">
            <a:extLst>
              <a:ext uri="{FF2B5EF4-FFF2-40B4-BE49-F238E27FC236}">
                <a16:creationId xmlns:a16="http://schemas.microsoft.com/office/drawing/2014/main" id="{3C21204A-9EE7-4478-96C9-B98278E3A86F}"/>
              </a:ext>
            </a:extLst>
          </p:cNvPr>
          <p:cNvSpPr txBox="1"/>
          <p:nvPr/>
        </p:nvSpPr>
        <p:spPr>
          <a:xfrm>
            <a:off x="843127" y="6364659"/>
            <a:ext cx="3056130" cy="307777"/>
          </a:xfrm>
          <a:prstGeom prst="rect">
            <a:avLst/>
          </a:prstGeom>
          <a:noFill/>
        </p:spPr>
        <p:txBody>
          <a:bodyPr wrap="square" rtlCol="0">
            <a:spAutoFit/>
          </a:bodyPr>
          <a:lstStyle/>
          <a:p>
            <a:r>
              <a:rPr kumimoji="1" lang="ja-JP" altLang="en-US" sz="1400" dirty="0"/>
              <a:t>６年間学習するところ。（小学校）</a:t>
            </a:r>
          </a:p>
        </p:txBody>
      </p:sp>
      <p:sp>
        <p:nvSpPr>
          <p:cNvPr id="14" name="テキスト ボックス 13">
            <a:extLst>
              <a:ext uri="{FF2B5EF4-FFF2-40B4-BE49-F238E27FC236}">
                <a16:creationId xmlns:a16="http://schemas.microsoft.com/office/drawing/2014/main" id="{6CA0528D-C883-4134-ADCD-FD5E0A455321}"/>
              </a:ext>
            </a:extLst>
          </p:cNvPr>
          <p:cNvSpPr txBox="1"/>
          <p:nvPr/>
        </p:nvSpPr>
        <p:spPr>
          <a:xfrm>
            <a:off x="4769820" y="6258992"/>
            <a:ext cx="3159272" cy="523220"/>
          </a:xfrm>
          <a:prstGeom prst="rect">
            <a:avLst/>
          </a:prstGeom>
          <a:noFill/>
        </p:spPr>
        <p:txBody>
          <a:bodyPr wrap="square" rtlCol="0">
            <a:spAutoFit/>
          </a:bodyPr>
          <a:lstStyle/>
          <a:p>
            <a:r>
              <a:rPr kumimoji="1" lang="ja-JP" altLang="en-US" sz="1400" dirty="0"/>
              <a:t>本を借りたり静かな環境で学習ができます。（県立図書館）</a:t>
            </a:r>
          </a:p>
        </p:txBody>
      </p:sp>
      <p:pic>
        <p:nvPicPr>
          <p:cNvPr id="20" name="図 19">
            <a:extLst>
              <a:ext uri="{FF2B5EF4-FFF2-40B4-BE49-F238E27FC236}">
                <a16:creationId xmlns:a16="http://schemas.microsoft.com/office/drawing/2014/main" id="{8969C8B4-32A6-4301-B3DF-7D67BA5E5F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668" y="4333795"/>
            <a:ext cx="3153589" cy="1965193"/>
          </a:xfrm>
          <a:prstGeom prst="rect">
            <a:avLst/>
          </a:prstGeom>
        </p:spPr>
      </p:pic>
      <p:sp>
        <p:nvSpPr>
          <p:cNvPr id="17" name="スライド番号プレースホルダー 21">
            <a:extLst>
              <a:ext uri="{FF2B5EF4-FFF2-40B4-BE49-F238E27FC236}">
                <a16:creationId xmlns:a16="http://schemas.microsoft.com/office/drawing/2014/main" id="{BFC566BB-BA37-458B-AB14-2D9242B091D1}"/>
              </a:ext>
            </a:extLst>
          </p:cNvPr>
          <p:cNvSpPr>
            <a:spLocks noGrp="1"/>
          </p:cNvSpPr>
          <p:nvPr>
            <p:ph type="sldNum" sz="quarter" idx="4"/>
          </p:nvPr>
        </p:nvSpPr>
        <p:spPr>
          <a:xfrm>
            <a:off x="8628484" y="6574636"/>
            <a:ext cx="419472" cy="18937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2C3962C-59A4-486A-8D44-A9781E017F69}" type="slidenum">
              <a:rPr kumimoji="1" lang="en-US" altLang="ja-JP" sz="12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0766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0"/>
                                        </p:tgtEl>
                                      </p:cBhvr>
                                    </p:animEffect>
                                    <p:animScale>
                                      <p:cBhvr>
                                        <p:cTn id="17" dur="250" autoRev="1" fill="hold"/>
                                        <p:tgtEl>
                                          <p:spTgt spid="20"/>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7"/>
                                        </p:tgtEl>
                                      </p:cBhvr>
                                    </p:animEffect>
                                    <p:animScale>
                                      <p:cBhvr>
                                        <p:cTn id="2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01052C-A717-4330-073C-179D0B7D4E15}"/>
              </a:ext>
            </a:extLst>
          </p:cNvPr>
          <p:cNvSpPr txBox="1"/>
          <p:nvPr/>
        </p:nvSpPr>
        <p:spPr>
          <a:xfrm>
            <a:off x="878182" y="6493840"/>
            <a:ext cx="7233802" cy="261610"/>
          </a:xfrm>
          <a:prstGeom prst="rect">
            <a:avLst/>
          </a:prstGeom>
          <a:noFill/>
        </p:spPr>
        <p:txBody>
          <a:bodyPr wrap="square" rtlCol="0">
            <a:spAutoFit/>
          </a:bodyPr>
          <a:lstStyle/>
          <a:p>
            <a:r>
              <a:rPr kumimoji="1" lang="ja-JP" altLang="en-US" sz="1100" dirty="0">
                <a:solidFill>
                  <a:srgbClr val="F25044"/>
                </a:solidFill>
                <a:latin typeface="+mn-ea"/>
                <a:ea typeface="+mn-ea"/>
              </a:rPr>
              <a:t>動画で学ぼう</a:t>
            </a:r>
            <a:r>
              <a:rPr lang="ja-JP" altLang="en-US" sz="1100" dirty="0">
                <a:solidFill>
                  <a:srgbClr val="F25044"/>
                </a:solidFill>
                <a:latin typeface="+mn-ea"/>
                <a:ea typeface="+mn-ea"/>
              </a:rPr>
              <a:t>：</a:t>
            </a:r>
            <a:r>
              <a:rPr kumimoji="1" lang="ja-JP" altLang="en-US" sz="1100" dirty="0">
                <a:solidFill>
                  <a:srgbClr val="F25044"/>
                </a:solidFill>
                <a:latin typeface="+mn-ea"/>
                <a:ea typeface="+mn-ea"/>
              </a:rPr>
              <a:t>「税の学習コーナー」　</a:t>
            </a:r>
            <a:r>
              <a:rPr lang="en-US" altLang="ja-JP" sz="1100" dirty="0">
                <a:latin typeface="+mn-lt"/>
                <a:ea typeface="+mn-ea"/>
                <a:hlinkClick r:id="rId2">
                  <a:extLst>
                    <a:ext uri="{A12FA001-AC4F-418D-AE19-62706E023703}">
                      <ahyp:hlinkClr xmlns:ahyp="http://schemas.microsoft.com/office/drawing/2018/hyperlinkcolor" val="tx"/>
                    </a:ext>
                  </a:extLst>
                </a:hlinkClick>
              </a:rPr>
              <a:t>https://www.nta.go.jp/taxes/kids/video/index.htm#anime</a:t>
            </a:r>
            <a:r>
              <a:rPr lang="en-US" altLang="ja-JP" sz="1100" dirty="0">
                <a:latin typeface="+mn-lt"/>
                <a:ea typeface="+mn-ea"/>
              </a:rPr>
              <a:t> </a:t>
            </a:r>
            <a:endParaRPr lang="ja-JP" altLang="en-US" sz="1100" dirty="0">
              <a:latin typeface="+mn-ea"/>
              <a:ea typeface="+mn-ea"/>
            </a:endParaRPr>
          </a:p>
        </p:txBody>
      </p:sp>
      <p:sp>
        <p:nvSpPr>
          <p:cNvPr id="5" name="Text Box 12">
            <a:extLst>
              <a:ext uri="{FF2B5EF4-FFF2-40B4-BE49-F238E27FC236}">
                <a16:creationId xmlns:a16="http://schemas.microsoft.com/office/drawing/2014/main" id="{52AD703A-2038-4ADF-3806-9347006CEAF9}"/>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3" name="角丸四角形 31">
            <a:extLst>
              <a:ext uri="{FF2B5EF4-FFF2-40B4-BE49-F238E27FC236}">
                <a16:creationId xmlns:a16="http://schemas.microsoft.com/office/drawing/2014/main" id="{F3D29871-F5F9-7DFA-7A65-5D26227813F1}"/>
              </a:ext>
            </a:extLst>
          </p:cNvPr>
          <p:cNvSpPr/>
          <p:nvPr/>
        </p:nvSpPr>
        <p:spPr>
          <a:xfrm>
            <a:off x="3124200" y="5902480"/>
            <a:ext cx="5840413"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dirty="0">
                <a:solidFill>
                  <a:schemeClr val="tx1"/>
                </a:solidFill>
              </a:rPr>
              <a:t>※</a:t>
            </a:r>
            <a:r>
              <a:rPr lang="ja-JP" altLang="en-US" sz="1000" dirty="0">
                <a:solidFill>
                  <a:schemeClr val="tx1"/>
                </a:solidFill>
              </a:rPr>
              <a:t>出所：愛媛県教育委員会事務局管理部</a:t>
            </a:r>
            <a:r>
              <a:rPr lang="zh-TW" altLang="en-US" sz="1000" dirty="0">
                <a:solidFill>
                  <a:schemeClr val="tx1"/>
                </a:solidFill>
              </a:rPr>
              <a:t>「教育調査</a:t>
            </a:r>
            <a:r>
              <a:rPr lang="ja-JP" altLang="en-US" sz="1000" dirty="0">
                <a:solidFill>
                  <a:schemeClr val="tx1"/>
                </a:solidFill>
              </a:rPr>
              <a:t>報告</a:t>
            </a:r>
            <a:r>
              <a:rPr lang="en-US" altLang="ja-JP" sz="1000" dirty="0">
                <a:solidFill>
                  <a:schemeClr val="tx1"/>
                </a:solidFill>
              </a:rPr>
              <a:t>123</a:t>
            </a:r>
            <a:r>
              <a:rPr lang="ja-JP" altLang="en-US" sz="1000" dirty="0">
                <a:solidFill>
                  <a:schemeClr val="tx1"/>
                </a:solidFill>
              </a:rPr>
              <a:t>」地方教育費の調査</a:t>
            </a:r>
            <a:r>
              <a:rPr lang="zh-TW" altLang="en-US" sz="1000" dirty="0">
                <a:solidFill>
                  <a:schemeClr val="tx1"/>
                </a:solidFill>
              </a:rPr>
              <a:t>（令和</a:t>
            </a:r>
            <a:r>
              <a:rPr lang="ja-JP" altLang="en-US" sz="1000" dirty="0">
                <a:solidFill>
                  <a:schemeClr val="tx1"/>
                </a:solidFill>
              </a:rPr>
              <a:t>４</a:t>
            </a:r>
            <a:r>
              <a:rPr lang="zh-TW" altLang="en-US" sz="1000" dirty="0">
                <a:solidFill>
                  <a:schemeClr val="tx1"/>
                </a:solidFill>
              </a:rPr>
              <a:t>会計年度）</a:t>
            </a:r>
            <a:r>
              <a:rPr lang="ja-JP" altLang="en-US" sz="1000" dirty="0">
                <a:solidFill>
                  <a:schemeClr val="tx1"/>
                </a:solidFill>
              </a:rPr>
              <a:t>　　　</a:t>
            </a:r>
            <a:endParaRPr lang="en-US" altLang="ja-JP" sz="1000" dirty="0">
              <a:solidFill>
                <a:schemeClr val="tx1"/>
              </a:solidFill>
            </a:endParaRPr>
          </a:p>
        </p:txBody>
      </p:sp>
      <p:sp>
        <p:nvSpPr>
          <p:cNvPr id="45" name="正方形/長方形 44">
            <a:extLst>
              <a:ext uri="{FF2B5EF4-FFF2-40B4-BE49-F238E27FC236}">
                <a16:creationId xmlns:a16="http://schemas.microsoft.com/office/drawing/2014/main" id="{6A33358E-6980-35EA-60B7-76A1F7C915D9}"/>
              </a:ext>
            </a:extLst>
          </p:cNvPr>
          <p:cNvSpPr/>
          <p:nvPr/>
        </p:nvSpPr>
        <p:spPr>
          <a:xfrm>
            <a:off x="342377" y="2117575"/>
            <a:ext cx="8477773" cy="3814148"/>
          </a:xfrm>
          <a:prstGeom prst="rect">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solidFill>
                <a:srgbClr val="000000"/>
              </a:solidFill>
              <a:latin typeface="+mn-ea"/>
              <a:ea typeface="+mn-ea"/>
            </a:endParaRPr>
          </a:p>
        </p:txBody>
      </p:sp>
      <p:sp>
        <p:nvSpPr>
          <p:cNvPr id="47" name="テキスト ボックス 46">
            <a:extLst>
              <a:ext uri="{FF2B5EF4-FFF2-40B4-BE49-F238E27FC236}">
                <a16:creationId xmlns:a16="http://schemas.microsoft.com/office/drawing/2014/main" id="{D312994E-51C8-E435-15B9-24FE5521CF32}"/>
              </a:ext>
            </a:extLst>
          </p:cNvPr>
          <p:cNvSpPr txBox="1"/>
          <p:nvPr/>
        </p:nvSpPr>
        <p:spPr>
          <a:xfrm>
            <a:off x="455552" y="2190893"/>
            <a:ext cx="2325281" cy="246221"/>
          </a:xfrm>
          <a:prstGeom prst="rect">
            <a:avLst/>
          </a:prstGeom>
          <a:noFill/>
        </p:spPr>
        <p:txBody>
          <a:bodyPr wrap="square" lIns="0" tIns="0" rIns="0" bIns="0" rtlCol="0">
            <a:spAutoFit/>
          </a:bodyPr>
          <a:lstStyle/>
          <a:p>
            <a:pPr>
              <a:spcAft>
                <a:spcPts val="200"/>
              </a:spcAft>
            </a:pPr>
            <a:r>
              <a:rPr kumimoji="1" lang="ja-JP" altLang="en-US" sz="1600" dirty="0">
                <a:latin typeface="HGPｺﾞｼｯｸM" panose="020B0600000000000000" pitchFamily="50" charset="-128"/>
                <a:ea typeface="HGPｺﾞｼｯｸM" panose="020B0600000000000000" pitchFamily="50" charset="-128"/>
              </a:rPr>
              <a:t>（愛媛県：１年間当たり）</a:t>
            </a:r>
          </a:p>
        </p:txBody>
      </p:sp>
      <p:grpSp>
        <p:nvGrpSpPr>
          <p:cNvPr id="11" name="グループ化 10">
            <a:extLst>
              <a:ext uri="{FF2B5EF4-FFF2-40B4-BE49-F238E27FC236}">
                <a16:creationId xmlns:a16="http://schemas.microsoft.com/office/drawing/2014/main" id="{61DB81B8-6F41-9FF1-64D8-82915216051D}"/>
              </a:ext>
            </a:extLst>
          </p:cNvPr>
          <p:cNvGrpSpPr/>
          <p:nvPr/>
        </p:nvGrpSpPr>
        <p:grpSpPr>
          <a:xfrm>
            <a:off x="6384206" y="1981173"/>
            <a:ext cx="2247847" cy="3831213"/>
            <a:chOff x="6384206" y="1981173"/>
            <a:chExt cx="2247847" cy="3831213"/>
          </a:xfrm>
        </p:grpSpPr>
        <p:pic>
          <p:nvPicPr>
            <p:cNvPr id="53" name="図 52">
              <a:extLst>
                <a:ext uri="{FF2B5EF4-FFF2-40B4-BE49-F238E27FC236}">
                  <a16:creationId xmlns:a16="http://schemas.microsoft.com/office/drawing/2014/main" id="{68918FEB-A3B5-AA91-5231-F6F3B6FB06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04275" y="1981173"/>
              <a:ext cx="1207709" cy="2906631"/>
            </a:xfrm>
            <a:prstGeom prst="rect">
              <a:avLst/>
            </a:prstGeom>
          </p:spPr>
        </p:pic>
        <p:sp>
          <p:nvSpPr>
            <p:cNvPr id="54" name="四角形: 角を丸くする 53">
              <a:extLst>
                <a:ext uri="{FF2B5EF4-FFF2-40B4-BE49-F238E27FC236}">
                  <a16:creationId xmlns:a16="http://schemas.microsoft.com/office/drawing/2014/main" id="{2BF2EFA3-5796-F280-1B14-0690ED78DB3D}"/>
                </a:ext>
              </a:extLst>
            </p:cNvPr>
            <p:cNvSpPr/>
            <p:nvPr/>
          </p:nvSpPr>
          <p:spPr>
            <a:xfrm>
              <a:off x="6384206" y="4902755"/>
              <a:ext cx="2247847" cy="348032"/>
            </a:xfrm>
            <a:prstGeom prst="roundRect">
              <a:avLst>
                <a:gd name="adj" fmla="val 5296"/>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高校生</a:t>
              </a:r>
              <a:r>
                <a:rPr lang="ja-JP" altLang="en-US" sz="1600" dirty="0">
                  <a:solidFill>
                    <a:srgbClr val="000000"/>
                  </a:solidFill>
                  <a:latin typeface="HGPｺﾞｼｯｸE" panose="020B0900000000000000" pitchFamily="50" charset="-128"/>
                  <a:ea typeface="HGPｺﾞｼｯｸE" panose="020B0900000000000000" pitchFamily="50" charset="-128"/>
                </a:rPr>
                <a:t>（全日制）</a:t>
              </a:r>
              <a:endParaRPr lang="ja-JP" altLang="en-US" dirty="0">
                <a:solidFill>
                  <a:srgbClr val="000000"/>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A55561E3-6D80-C667-EE7F-423EAC4612AF}"/>
                </a:ext>
              </a:extLst>
            </p:cNvPr>
            <p:cNvSpPr txBox="1"/>
            <p:nvPr/>
          </p:nvSpPr>
          <p:spPr>
            <a:xfrm>
              <a:off x="6424882" y="5403700"/>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ja-JP" sz="2600" spc="-30" dirty="0">
                  <a:latin typeface="HGPｺﾞｼｯｸE" panose="020B0900000000000000" pitchFamily="50" charset="-128"/>
                  <a:ea typeface="HGPｺﾞｼｯｸE" panose="020B0900000000000000" pitchFamily="50" charset="-128"/>
                </a:rPr>
                <a:t>1,430</a:t>
              </a:r>
              <a:r>
                <a:rPr kumimoji="1" lang="en-US" altLang="zh-TW" sz="2600" spc="-30" dirty="0">
                  <a:latin typeface="HGPｺﾞｼｯｸE" panose="020B0900000000000000" pitchFamily="50" charset="-128"/>
                  <a:ea typeface="HGPｺﾞｼｯｸE" panose="020B0900000000000000" pitchFamily="50" charset="-128"/>
                </a:rPr>
                <a:t>,000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C08D2D86-4ADD-0A76-CA05-477D98777917}"/>
              </a:ext>
            </a:extLst>
          </p:cNvPr>
          <p:cNvGrpSpPr/>
          <p:nvPr/>
        </p:nvGrpSpPr>
        <p:grpSpPr>
          <a:xfrm>
            <a:off x="3458596" y="2343882"/>
            <a:ext cx="2247847" cy="3468504"/>
            <a:chOff x="3458596" y="2343882"/>
            <a:chExt cx="2247847" cy="3468504"/>
          </a:xfrm>
        </p:grpSpPr>
        <p:pic>
          <p:nvPicPr>
            <p:cNvPr id="52" name="図 51">
              <a:extLst>
                <a:ext uri="{FF2B5EF4-FFF2-40B4-BE49-F238E27FC236}">
                  <a16:creationId xmlns:a16="http://schemas.microsoft.com/office/drawing/2014/main" id="{ED166F7F-DA8C-9F52-2B8F-9080C169E5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67178" y="2343882"/>
              <a:ext cx="1030683" cy="2584956"/>
            </a:xfrm>
            <a:prstGeom prst="rect">
              <a:avLst/>
            </a:prstGeom>
          </p:spPr>
        </p:pic>
        <p:sp>
          <p:nvSpPr>
            <p:cNvPr id="56" name="四角形: 角を丸くする 55">
              <a:extLst>
                <a:ext uri="{FF2B5EF4-FFF2-40B4-BE49-F238E27FC236}">
                  <a16:creationId xmlns:a16="http://schemas.microsoft.com/office/drawing/2014/main" id="{F98263A7-47BB-9328-8165-81E741C9E125}"/>
                </a:ext>
              </a:extLst>
            </p:cNvPr>
            <p:cNvSpPr/>
            <p:nvPr/>
          </p:nvSpPr>
          <p:spPr>
            <a:xfrm>
              <a:off x="3458596" y="4902171"/>
              <a:ext cx="2247847" cy="349200"/>
            </a:xfrm>
            <a:prstGeom prst="roundRect">
              <a:avLst>
                <a:gd name="adj" fmla="val 832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中学生</a:t>
              </a:r>
            </a:p>
          </p:txBody>
        </p:sp>
        <p:sp>
          <p:nvSpPr>
            <p:cNvPr id="57" name="テキスト ボックス 56">
              <a:extLst>
                <a:ext uri="{FF2B5EF4-FFF2-40B4-BE49-F238E27FC236}">
                  <a16:creationId xmlns:a16="http://schemas.microsoft.com/office/drawing/2014/main" id="{954B40CA-0EF6-5B3F-5519-6CE3F7BF2D99}"/>
                </a:ext>
              </a:extLst>
            </p:cNvPr>
            <p:cNvSpPr txBox="1"/>
            <p:nvPr/>
          </p:nvSpPr>
          <p:spPr>
            <a:xfrm>
              <a:off x="3499272" y="540370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ja-JP" sz="2600" spc="-30" dirty="0">
                  <a:latin typeface="HGPｺﾞｼｯｸE" panose="020B0900000000000000" pitchFamily="50" charset="-128"/>
                  <a:ea typeface="HGPｺﾞｼｯｸE" panose="020B0900000000000000" pitchFamily="50" charset="-128"/>
                </a:rPr>
                <a:t>1,267</a:t>
              </a:r>
              <a:r>
                <a:rPr kumimoji="1" lang="en-US" altLang="zh-TW" sz="2600" spc="-30" dirty="0">
                  <a:latin typeface="HGPｺﾞｼｯｸE" panose="020B0900000000000000" pitchFamily="50" charset="-128"/>
                  <a:ea typeface="HGPｺﾞｼｯｸE" panose="020B0900000000000000" pitchFamily="50" charset="-128"/>
                </a:rPr>
                <a:t>,000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grpSp>
        <p:nvGrpSpPr>
          <p:cNvPr id="3" name="グループ化 2">
            <a:extLst>
              <a:ext uri="{FF2B5EF4-FFF2-40B4-BE49-F238E27FC236}">
                <a16:creationId xmlns:a16="http://schemas.microsoft.com/office/drawing/2014/main" id="{B75214E7-FE7E-1D21-4C57-46B2BD4CFDC8}"/>
              </a:ext>
            </a:extLst>
          </p:cNvPr>
          <p:cNvGrpSpPr/>
          <p:nvPr/>
        </p:nvGrpSpPr>
        <p:grpSpPr>
          <a:xfrm>
            <a:off x="532986" y="2841735"/>
            <a:ext cx="2247847" cy="2970652"/>
            <a:chOff x="532986" y="2841735"/>
            <a:chExt cx="2247847" cy="2970652"/>
          </a:xfrm>
        </p:grpSpPr>
        <p:pic>
          <p:nvPicPr>
            <p:cNvPr id="48" name="図 47">
              <a:extLst>
                <a:ext uri="{FF2B5EF4-FFF2-40B4-BE49-F238E27FC236}">
                  <a16:creationId xmlns:a16="http://schemas.microsoft.com/office/drawing/2014/main" id="{424A1ADD-F101-CED2-CA17-0FCD8ED3451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546" y="2841735"/>
              <a:ext cx="1158726" cy="1995721"/>
            </a:xfrm>
            <a:prstGeom prst="rect">
              <a:avLst/>
            </a:prstGeom>
          </p:spPr>
        </p:pic>
        <p:sp>
          <p:nvSpPr>
            <p:cNvPr id="58" name="四角形: 角を丸くする 57">
              <a:extLst>
                <a:ext uri="{FF2B5EF4-FFF2-40B4-BE49-F238E27FC236}">
                  <a16:creationId xmlns:a16="http://schemas.microsoft.com/office/drawing/2014/main" id="{7F8D5362-F0A0-D7EC-9D5C-E19DCA388E71}"/>
                </a:ext>
              </a:extLst>
            </p:cNvPr>
            <p:cNvSpPr/>
            <p:nvPr/>
          </p:nvSpPr>
          <p:spPr>
            <a:xfrm>
              <a:off x="532986" y="4902171"/>
              <a:ext cx="2247847" cy="349200"/>
            </a:xfrm>
            <a:prstGeom prst="roundRect">
              <a:avLst>
                <a:gd name="adj" fmla="val 7312"/>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小学生</a:t>
              </a:r>
            </a:p>
          </p:txBody>
        </p:sp>
        <p:sp>
          <p:nvSpPr>
            <p:cNvPr id="59" name="テキスト ボックス 58">
              <a:extLst>
                <a:ext uri="{FF2B5EF4-FFF2-40B4-BE49-F238E27FC236}">
                  <a16:creationId xmlns:a16="http://schemas.microsoft.com/office/drawing/2014/main" id="{910C1AD7-693F-2E39-9B0D-4755A1F489AF}"/>
                </a:ext>
              </a:extLst>
            </p:cNvPr>
            <p:cNvSpPr txBox="1"/>
            <p:nvPr/>
          </p:nvSpPr>
          <p:spPr>
            <a:xfrm>
              <a:off x="573662" y="5403700"/>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ja-JP" sz="2600" spc="-30" dirty="0">
                  <a:latin typeface="HGPｺﾞｼｯｸE" panose="020B0900000000000000" pitchFamily="50" charset="-128"/>
                  <a:ea typeface="HGPｺﾞｼｯｸE" panose="020B0900000000000000" pitchFamily="50" charset="-128"/>
                </a:rPr>
                <a:t>1,062</a:t>
              </a:r>
              <a:r>
                <a:rPr kumimoji="1" lang="en-US" altLang="zh-TW" sz="2600" spc="-30" dirty="0">
                  <a:latin typeface="HGPｺﾞｼｯｸE" panose="020B0900000000000000" pitchFamily="50" charset="-128"/>
                  <a:ea typeface="HGPｺﾞｼｯｸE" panose="020B0900000000000000" pitchFamily="50" charset="-128"/>
                </a:rPr>
                <a:t>,000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sp>
        <p:nvSpPr>
          <p:cNvPr id="63" name="Rectangle 26">
            <a:extLst>
              <a:ext uri="{FF2B5EF4-FFF2-40B4-BE49-F238E27FC236}">
                <a16:creationId xmlns:a16="http://schemas.microsoft.com/office/drawing/2014/main" id="{4BE895E1-1E3F-7DC3-668C-833D032F9EBB}"/>
              </a:ext>
            </a:extLst>
          </p:cNvPr>
          <p:cNvSpPr>
            <a:spLocks noChangeArrowheads="1"/>
          </p:cNvSpPr>
          <p:nvPr/>
        </p:nvSpPr>
        <p:spPr bwMode="white">
          <a:xfrm>
            <a:off x="188489" y="957023"/>
            <a:ext cx="8776123" cy="107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公立学校の児童・生徒一人</a:t>
            </a:r>
            <a:r>
              <a:rPr lang="ja-JP" altLang="en-US" sz="2000" dirty="0">
                <a:solidFill>
                  <a:srgbClr val="F25044"/>
                </a:solidFill>
                <a:latin typeface="HGPｺﾞｼｯｸE" panose="020B0900000000000000" pitchFamily="50" charset="-128"/>
                <a:ea typeface="HGPｺﾞｼｯｸE" panose="020B0900000000000000" pitchFamily="50" charset="-128"/>
              </a:rPr>
              <a:t>に国や県・市町が出すお金</a:t>
            </a: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 </a:t>
            </a:r>
            <a:r>
              <a:rPr kumimoji="1" lang="ja-JP" altLang="en-US" sz="16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（令和４年度）</a:t>
            </a: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普段通っている学校で使う用品や施設のほか、教科書の無償配付などにも、</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税金が使われています。皆さんのためにどのぐらい使われているか、確認してみましょう。</a:t>
            </a:r>
          </a:p>
        </p:txBody>
      </p:sp>
      <p:pic>
        <p:nvPicPr>
          <p:cNvPr id="7" name="図 6">
            <a:extLst>
              <a:ext uri="{FF2B5EF4-FFF2-40B4-BE49-F238E27FC236}">
                <a16:creationId xmlns:a16="http://schemas.microsoft.com/office/drawing/2014/main" id="{0E3D3EA5-2383-828F-0067-684A301421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13091">
            <a:off x="7270195" y="438692"/>
            <a:ext cx="1996787" cy="1195299"/>
          </a:xfrm>
          <a:prstGeom prst="rect">
            <a:avLst/>
          </a:prstGeom>
        </p:spPr>
      </p:pic>
      <p:sp>
        <p:nvSpPr>
          <p:cNvPr id="15" name="スライド番号プレースホルダー 14">
            <a:extLst>
              <a:ext uri="{FF2B5EF4-FFF2-40B4-BE49-F238E27FC236}">
                <a16:creationId xmlns:a16="http://schemas.microsoft.com/office/drawing/2014/main" id="{F4E374DC-5904-BF15-A290-E1BDD1251FAD}"/>
              </a:ext>
            </a:extLst>
          </p:cNvPr>
          <p:cNvSpPr>
            <a:spLocks noGrp="1"/>
          </p:cNvSpPr>
          <p:nvPr>
            <p:ph type="sldNum" sz="quarter" idx="4"/>
          </p:nvPr>
        </p:nvSpPr>
        <p:spPr/>
        <p:txBody>
          <a:bodyPr/>
          <a:lstStyle/>
          <a:p>
            <a:pPr>
              <a:defRPr/>
            </a:pPr>
            <a:fld id="{12C3962C-59A4-486A-8D44-A9781E017F69}" type="slidenum">
              <a:rPr lang="en-US" altLang="ja-JP" smtClean="0"/>
              <a:pPr>
                <a:defRPr/>
              </a:pPr>
              <a:t>11</a:t>
            </a:fld>
            <a:endParaRPr lang="en-US" altLang="ja-JP" dirty="0"/>
          </a:p>
        </p:txBody>
      </p:sp>
      <p:grpSp>
        <p:nvGrpSpPr>
          <p:cNvPr id="4" name="グループ化 3">
            <a:extLst>
              <a:ext uri="{FF2B5EF4-FFF2-40B4-BE49-F238E27FC236}">
                <a16:creationId xmlns:a16="http://schemas.microsoft.com/office/drawing/2014/main" id="{8758C7ED-C5BE-CD10-BB21-85DE97F8874E}"/>
              </a:ext>
            </a:extLst>
          </p:cNvPr>
          <p:cNvGrpSpPr/>
          <p:nvPr/>
        </p:nvGrpSpPr>
        <p:grpSpPr>
          <a:xfrm>
            <a:off x="-40564" y="6007184"/>
            <a:ext cx="950844" cy="850816"/>
            <a:chOff x="-40566" y="5996309"/>
            <a:chExt cx="950844" cy="850816"/>
          </a:xfrm>
        </p:grpSpPr>
        <p:sp>
          <p:nvSpPr>
            <p:cNvPr id="6" name="フリーフォーム: 図形 5">
              <a:extLst>
                <a:ext uri="{FF2B5EF4-FFF2-40B4-BE49-F238E27FC236}">
                  <a16:creationId xmlns:a16="http://schemas.microsoft.com/office/drawing/2014/main" id="{A9263FDC-0237-0B0D-1D1C-5109740F329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フリーフォーム: 図形 7">
              <a:extLst>
                <a:ext uri="{FF2B5EF4-FFF2-40B4-BE49-F238E27FC236}">
                  <a16:creationId xmlns:a16="http://schemas.microsoft.com/office/drawing/2014/main" id="{87EAF947-F58C-D785-65CA-31F20AE165A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テキスト ボックス 8">
              <a:extLst>
                <a:ext uri="{FF2B5EF4-FFF2-40B4-BE49-F238E27FC236}">
                  <a16:creationId xmlns:a16="http://schemas.microsoft.com/office/drawing/2014/main" id="{87AD2F75-A056-6B05-9BEA-B923E4549F23}"/>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
        <p:nvSpPr>
          <p:cNvPr id="13" name="テキスト ボックス 12">
            <a:extLst>
              <a:ext uri="{FF2B5EF4-FFF2-40B4-BE49-F238E27FC236}">
                <a16:creationId xmlns:a16="http://schemas.microsoft.com/office/drawing/2014/main" id="{B5F07BA5-83D8-FE26-184E-CF093C5B23CA}"/>
              </a:ext>
            </a:extLst>
          </p:cNvPr>
          <p:cNvSpPr txBox="1"/>
          <p:nvPr/>
        </p:nvSpPr>
        <p:spPr>
          <a:xfrm>
            <a:off x="3342051" y="1263440"/>
            <a:ext cx="463588" cy="215444"/>
          </a:xfrm>
          <a:prstGeom prst="rect">
            <a:avLst/>
          </a:prstGeom>
          <a:noFill/>
        </p:spPr>
        <p:txBody>
          <a:bodyPr wrap="none" rtlCol="0">
            <a:spAutoFit/>
          </a:bodyPr>
          <a:lstStyle/>
          <a:p>
            <a:r>
              <a:rPr lang="ja-JP" altLang="en-US" sz="800" dirty="0">
                <a:solidFill>
                  <a:srgbClr val="000000"/>
                </a:solidFill>
                <a:latin typeface="HGPｺﾞｼｯｸE" panose="020B0900000000000000" pitchFamily="50" charset="-128"/>
                <a:ea typeface="HGPｺﾞｼｯｸE" panose="020B0900000000000000" pitchFamily="50" charset="-128"/>
              </a:rPr>
              <a:t>しせつ</a:t>
            </a:r>
          </a:p>
        </p:txBody>
      </p:sp>
      <p:sp>
        <p:nvSpPr>
          <p:cNvPr id="14" name="Rectangle 26">
            <a:extLst>
              <a:ext uri="{FF2B5EF4-FFF2-40B4-BE49-F238E27FC236}">
                <a16:creationId xmlns:a16="http://schemas.microsoft.com/office/drawing/2014/main" id="{D9FD571A-17EF-2DA5-F4D7-95200760E236}"/>
              </a:ext>
            </a:extLst>
          </p:cNvPr>
          <p:cNvSpPr>
            <a:spLocks noChangeArrowheads="1"/>
          </p:cNvSpPr>
          <p:nvPr/>
        </p:nvSpPr>
        <p:spPr bwMode="white">
          <a:xfrm>
            <a:off x="5381756" y="1247168"/>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latin typeface="HGPｺﾞｼｯｸE" panose="020B0900000000000000" pitchFamily="50" charset="-128"/>
                <a:ea typeface="HGPｺﾞｼｯｸE" panose="020B0900000000000000" pitchFamily="50" charset="-128"/>
              </a:rPr>
              <a:t>むしょう</a:t>
            </a:r>
          </a:p>
        </p:txBody>
      </p:sp>
    </p:spTree>
    <p:extLst>
      <p:ext uri="{BB962C8B-B14F-4D97-AF65-F5344CB8AC3E}">
        <p14:creationId xmlns:p14="http://schemas.microsoft.com/office/powerpoint/2010/main" val="95184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animBg="1"/>
      <p:bldP spid="47" grpId="0"/>
      <p:bldP spid="63"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23AD244-A0CC-F1EE-A588-AABDD17CE4AD}"/>
              </a:ext>
            </a:extLst>
          </p:cNvPr>
          <p:cNvSpPr txBox="1"/>
          <p:nvPr/>
        </p:nvSpPr>
        <p:spPr>
          <a:xfrm>
            <a:off x="192486" y="921113"/>
            <a:ext cx="8763024" cy="1464503"/>
          </a:xfrm>
          <a:prstGeom prst="rect">
            <a:avLst/>
          </a:prstGeom>
          <a:noFill/>
        </p:spPr>
        <p:txBody>
          <a:bodyPr wrap="square" rtlCol="0">
            <a:spAutoFit/>
          </a:bodyPr>
          <a:lstStyle/>
          <a:p>
            <a:pPr>
              <a:lnSpc>
                <a:spcPct val="130000"/>
              </a:lnSpc>
            </a:pPr>
            <a:r>
              <a:rPr kumimoji="1" lang="ja-JP" altLang="en-US" sz="2000" dirty="0">
                <a:solidFill>
                  <a:srgbClr val="F25044"/>
                </a:solidFill>
                <a:latin typeface="HGPｺﾞｼｯｸE" panose="020B0900000000000000" pitchFamily="50" charset="-128"/>
                <a:ea typeface="HGPｺﾞｼｯｸE" panose="020B0900000000000000" pitchFamily="50" charset="-128"/>
              </a:rPr>
              <a:t>税金の使いみち</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税金は、みんなの安全を守る警察・消防や、道路・水道の整備といった「みんなのために役立つ活動」や、年金・医療・福祉・教育など「社会での助け合いのための活動」に使われています。</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そのために必要なたくさんのお金を、</a:t>
            </a:r>
            <a:r>
              <a:rPr kumimoji="1" lang="ja-JP" altLang="en-US" sz="1700" dirty="0">
                <a:solidFill>
                  <a:srgbClr val="F25044"/>
                </a:solidFill>
                <a:latin typeface="HGPｺﾞｼｯｸE" panose="020B0900000000000000" pitchFamily="50" charset="-128"/>
                <a:ea typeface="HGPｺﾞｼｯｸE" panose="020B0900000000000000" pitchFamily="50" charset="-128"/>
              </a:rPr>
              <a:t>みんなで出し合って</a:t>
            </a:r>
            <a:r>
              <a:rPr kumimoji="1" lang="ja-JP" altLang="en-US" sz="1700" dirty="0">
                <a:latin typeface="HGPｺﾞｼｯｸE" panose="020B0900000000000000" pitchFamily="50" charset="-128"/>
                <a:ea typeface="HGPｺﾞｼｯｸE" panose="020B0900000000000000" pitchFamily="50" charset="-128"/>
              </a:rPr>
              <a:t>負担するのが「税金」です。</a:t>
            </a:r>
          </a:p>
        </p:txBody>
      </p:sp>
      <p:sp>
        <p:nvSpPr>
          <p:cNvPr id="4" name="スライド番号プレースホルダー 3">
            <a:extLst>
              <a:ext uri="{FF2B5EF4-FFF2-40B4-BE49-F238E27FC236}">
                <a16:creationId xmlns:a16="http://schemas.microsoft.com/office/drawing/2014/main" id="{5F4A01E6-1ED5-F38F-0A09-0B89C7289AFF}"/>
              </a:ext>
            </a:extLst>
          </p:cNvPr>
          <p:cNvSpPr>
            <a:spLocks noGrp="1"/>
          </p:cNvSpPr>
          <p:nvPr>
            <p:ph type="sldNum" sz="quarter" idx="4"/>
          </p:nvPr>
        </p:nvSpPr>
        <p:spPr>
          <a:prstGeom prst="rect">
            <a:avLst/>
          </a:prstGeom>
        </p:spPr>
        <p:txBody>
          <a:bodyPr/>
          <a:lstStyle/>
          <a:p>
            <a:pPr>
              <a:defRPr/>
            </a:pPr>
            <a:fld id="{B4FF24B8-A4B8-4B7E-AA3A-FE4BA14E6524}" type="slidenum">
              <a:rPr lang="en-US" altLang="ja-JP" smtClean="0"/>
              <a:pPr>
                <a:defRPr/>
              </a:pPr>
              <a:t>12</a:t>
            </a:fld>
            <a:endParaRPr lang="en-US" altLang="ja-JP" dirty="0"/>
          </a:p>
        </p:txBody>
      </p:sp>
      <p:grpSp>
        <p:nvGrpSpPr>
          <p:cNvPr id="8" name="グループ化 7">
            <a:extLst>
              <a:ext uri="{FF2B5EF4-FFF2-40B4-BE49-F238E27FC236}">
                <a16:creationId xmlns:a16="http://schemas.microsoft.com/office/drawing/2014/main" id="{58C1EA3A-15B0-0B0A-9222-DE88E9D7E06F}"/>
              </a:ext>
            </a:extLst>
          </p:cNvPr>
          <p:cNvGrpSpPr/>
          <p:nvPr/>
        </p:nvGrpSpPr>
        <p:grpSpPr>
          <a:xfrm>
            <a:off x="1434688" y="2711709"/>
            <a:ext cx="6274624" cy="2111811"/>
            <a:chOff x="1105689" y="2746132"/>
            <a:chExt cx="6274624" cy="2111811"/>
          </a:xfrm>
        </p:grpSpPr>
        <p:sp>
          <p:nvSpPr>
            <p:cNvPr id="12" name="四角形: 角を丸くする 11">
              <a:extLst>
                <a:ext uri="{FF2B5EF4-FFF2-40B4-BE49-F238E27FC236}">
                  <a16:creationId xmlns:a16="http://schemas.microsoft.com/office/drawing/2014/main" id="{683223E1-0917-E552-3D73-4D72F5CE1E0D}"/>
                </a:ext>
              </a:extLst>
            </p:cNvPr>
            <p:cNvSpPr/>
            <p:nvPr/>
          </p:nvSpPr>
          <p:spPr bwMode="auto">
            <a:xfrm>
              <a:off x="1105689" y="2746132"/>
              <a:ext cx="6274624" cy="2111811"/>
            </a:xfrm>
            <a:prstGeom prst="roundRect">
              <a:avLst>
                <a:gd name="adj" fmla="val 0"/>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8" name="テキスト ボックス 17">
              <a:extLst>
                <a:ext uri="{FF2B5EF4-FFF2-40B4-BE49-F238E27FC236}">
                  <a16:creationId xmlns:a16="http://schemas.microsoft.com/office/drawing/2014/main" id="{F60D6ED6-EFB0-4A6D-05A2-33692A0BD905}"/>
                </a:ext>
              </a:extLst>
            </p:cNvPr>
            <p:cNvSpPr txBox="1"/>
            <p:nvPr/>
          </p:nvSpPr>
          <p:spPr>
            <a:xfrm>
              <a:off x="1682044" y="3277471"/>
              <a:ext cx="5121915" cy="1195712"/>
            </a:xfrm>
            <a:prstGeom prst="rect">
              <a:avLst/>
            </a:prstGeom>
            <a:noFill/>
          </p:spPr>
          <p:txBody>
            <a:bodyPr wrap="none" rtlCol="0">
              <a:spAutoFit/>
            </a:bodyPr>
            <a:lstStyle/>
            <a:p>
              <a:pPr algn="ctr">
                <a:lnSpc>
                  <a:spcPct val="140000"/>
                </a:lnSpc>
              </a:pPr>
              <a:r>
                <a:rPr kumimoji="1" lang="ja-JP" altLang="en-US" sz="2400" dirty="0">
                  <a:latin typeface="HGPｺﾞｼｯｸE" panose="020B0900000000000000" pitchFamily="50" charset="-128"/>
                  <a:ea typeface="HGPｺﾞｼｯｸE" panose="020B0900000000000000" pitchFamily="50" charset="-128"/>
                </a:rPr>
                <a:t>税金は、みんなで社会を支えるための</a:t>
              </a:r>
              <a:endParaRPr kumimoji="1" lang="en-US" altLang="ja-JP" sz="2400" dirty="0">
                <a:latin typeface="HGPｺﾞｼｯｸE" panose="020B0900000000000000" pitchFamily="50" charset="-128"/>
                <a:ea typeface="HGPｺﾞｼｯｸE" panose="020B0900000000000000" pitchFamily="50" charset="-128"/>
              </a:endParaRPr>
            </a:p>
            <a:p>
              <a:pPr algn="ctr">
                <a:lnSpc>
                  <a:spcPct val="140000"/>
                </a:lnSpc>
              </a:pPr>
              <a:r>
                <a:rPr kumimoji="1" lang="ja-JP" altLang="en-US" sz="3200" dirty="0">
                  <a:latin typeface="HGPｺﾞｼｯｸE" panose="020B0900000000000000" pitchFamily="50" charset="-128"/>
                  <a:ea typeface="HGPｺﾞｼｯｸE" panose="020B0900000000000000" pitchFamily="50" charset="-128"/>
                </a:rPr>
                <a:t>「会費」</a:t>
              </a:r>
              <a:r>
                <a:rPr kumimoji="1" lang="ja-JP" altLang="en-US" sz="2400" dirty="0">
                  <a:latin typeface="HGPｺﾞｼｯｸE" panose="020B0900000000000000" pitchFamily="50" charset="-128"/>
                  <a:ea typeface="HGPｺﾞｼｯｸE" panose="020B0900000000000000" pitchFamily="50" charset="-128"/>
                </a:rPr>
                <a:t>のようなもの</a:t>
              </a:r>
            </a:p>
          </p:txBody>
        </p:sp>
      </p:grpSp>
      <p:grpSp>
        <p:nvGrpSpPr>
          <p:cNvPr id="38" name="グループ化 37">
            <a:extLst>
              <a:ext uri="{FF2B5EF4-FFF2-40B4-BE49-F238E27FC236}">
                <a16:creationId xmlns:a16="http://schemas.microsoft.com/office/drawing/2014/main" id="{59D365E0-5F81-0AD9-18CE-979FAEED100B}"/>
              </a:ext>
            </a:extLst>
          </p:cNvPr>
          <p:cNvGrpSpPr/>
          <p:nvPr/>
        </p:nvGrpSpPr>
        <p:grpSpPr>
          <a:xfrm>
            <a:off x="1126298" y="1599690"/>
            <a:ext cx="1656698" cy="226620"/>
            <a:chOff x="1126298" y="1544269"/>
            <a:chExt cx="1656698" cy="226620"/>
          </a:xfrm>
        </p:grpSpPr>
        <p:sp>
          <p:nvSpPr>
            <p:cNvPr id="3" name="テキスト ボックス 2"/>
            <p:cNvSpPr txBox="1"/>
            <p:nvPr/>
          </p:nvSpPr>
          <p:spPr>
            <a:xfrm>
              <a:off x="1126298" y="1544269"/>
              <a:ext cx="616779" cy="215444"/>
            </a:xfrm>
            <a:prstGeom prst="rect">
              <a:avLst/>
            </a:prstGeom>
            <a:noFill/>
          </p:spPr>
          <p:txBody>
            <a:bodyPr wrap="square" rtlCol="0">
              <a:spAutoFit/>
            </a:bodyPr>
            <a:lstStyle/>
            <a:p>
              <a:r>
                <a:rPr kumimoji="1" lang="ja-JP" altLang="en-US" sz="800" b="1" dirty="0"/>
                <a:t>ねんきん</a:t>
              </a:r>
            </a:p>
          </p:txBody>
        </p:sp>
        <p:sp>
          <p:nvSpPr>
            <p:cNvPr id="36" name="テキスト ボックス 35">
              <a:extLst>
                <a:ext uri="{FF2B5EF4-FFF2-40B4-BE49-F238E27FC236}">
                  <a16:creationId xmlns:a16="http://schemas.microsoft.com/office/drawing/2014/main" id="{4D8E8540-0C01-EC0D-9DD4-FACA6CFEBF53}"/>
                </a:ext>
              </a:extLst>
            </p:cNvPr>
            <p:cNvSpPr txBox="1"/>
            <p:nvPr/>
          </p:nvSpPr>
          <p:spPr>
            <a:xfrm>
              <a:off x="1692652" y="1551210"/>
              <a:ext cx="603880" cy="215444"/>
            </a:xfrm>
            <a:prstGeom prst="rect">
              <a:avLst/>
            </a:prstGeom>
            <a:noFill/>
          </p:spPr>
          <p:txBody>
            <a:bodyPr wrap="square" rtlCol="0">
              <a:spAutoFit/>
            </a:bodyPr>
            <a:lstStyle/>
            <a:p>
              <a:r>
                <a:rPr kumimoji="1" lang="ja-JP" altLang="en-US" sz="800" b="1" dirty="0"/>
                <a:t>いりょう</a:t>
              </a:r>
            </a:p>
          </p:txBody>
        </p:sp>
        <p:sp>
          <p:nvSpPr>
            <p:cNvPr id="37" name="テキスト ボックス 36">
              <a:extLst>
                <a:ext uri="{FF2B5EF4-FFF2-40B4-BE49-F238E27FC236}">
                  <a16:creationId xmlns:a16="http://schemas.microsoft.com/office/drawing/2014/main" id="{A43EB7EB-F458-F57F-7EEC-B7B09575E12C}"/>
                </a:ext>
              </a:extLst>
            </p:cNvPr>
            <p:cNvSpPr txBox="1"/>
            <p:nvPr/>
          </p:nvSpPr>
          <p:spPr>
            <a:xfrm>
              <a:off x="2257302" y="1555445"/>
              <a:ext cx="525694" cy="215444"/>
            </a:xfrm>
            <a:prstGeom prst="rect">
              <a:avLst/>
            </a:prstGeom>
            <a:noFill/>
          </p:spPr>
          <p:txBody>
            <a:bodyPr wrap="square" rtlCol="0">
              <a:spAutoFit/>
            </a:bodyPr>
            <a:lstStyle/>
            <a:p>
              <a:r>
                <a:rPr lang="ja-JP" altLang="en-US" sz="800" b="1" dirty="0"/>
                <a:t>ふくし</a:t>
              </a:r>
            </a:p>
          </p:txBody>
        </p:sp>
      </p:grpSp>
      <p:pic>
        <p:nvPicPr>
          <p:cNvPr id="41" name="図 40">
            <a:extLst>
              <a:ext uri="{FF2B5EF4-FFF2-40B4-BE49-F238E27FC236}">
                <a16:creationId xmlns:a16="http://schemas.microsoft.com/office/drawing/2014/main" id="{C849861B-C955-CE35-F855-2607A1DAD6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0032" y="3738961"/>
            <a:ext cx="2230573" cy="2656930"/>
          </a:xfrm>
          <a:prstGeom prst="rect">
            <a:avLst/>
          </a:prstGeom>
        </p:spPr>
      </p:pic>
      <p:sp>
        <p:nvSpPr>
          <p:cNvPr id="48" name="Text Box 12">
            <a:extLst>
              <a:ext uri="{FF2B5EF4-FFF2-40B4-BE49-F238E27FC236}">
                <a16:creationId xmlns:a16="http://schemas.microsoft.com/office/drawing/2014/main" id="{6C790DE7-8DCE-222D-7976-92758B6EADB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6" name="テキスト ボックス 5">
            <a:extLst>
              <a:ext uri="{FF2B5EF4-FFF2-40B4-BE49-F238E27FC236}">
                <a16:creationId xmlns:a16="http://schemas.microsoft.com/office/drawing/2014/main" id="{BE780041-6B60-8AC3-4BB8-5F160FE17282}"/>
              </a:ext>
            </a:extLst>
          </p:cNvPr>
          <p:cNvSpPr txBox="1"/>
          <p:nvPr/>
        </p:nvSpPr>
        <p:spPr>
          <a:xfrm>
            <a:off x="878182" y="6493840"/>
            <a:ext cx="7853221" cy="261610"/>
          </a:xfrm>
          <a:prstGeom prst="rect">
            <a:avLst/>
          </a:prstGeom>
          <a:noFill/>
        </p:spPr>
        <p:txBody>
          <a:bodyPr wrap="square" rtlCol="0">
            <a:spAutoFit/>
          </a:bodyPr>
          <a:lstStyle/>
          <a:p>
            <a:r>
              <a:rPr kumimoji="1" lang="ja-JP" altLang="en-US" sz="1100" dirty="0">
                <a:solidFill>
                  <a:srgbClr val="F25044"/>
                </a:solidFill>
                <a:latin typeface="+mn-ea"/>
                <a:ea typeface="+mn-ea"/>
              </a:rPr>
              <a:t>ゲームで学ぼう：うんこ税金ドリル</a:t>
            </a:r>
            <a:r>
              <a:rPr lang="en-US" altLang="ja-JP" sz="1100" dirty="0">
                <a:solidFill>
                  <a:srgbClr val="F25044"/>
                </a:solidFill>
                <a:latin typeface="+mn-ea"/>
                <a:ea typeface="+mn-ea"/>
              </a:rPr>
              <a:t>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100" dirty="0">
                <a:latin typeface="+mn-lt"/>
                <a:ea typeface="+mn-ea"/>
              </a:rPr>
              <a:t> </a:t>
            </a:r>
            <a:r>
              <a:rPr kumimoji="1" lang="ja-JP" altLang="en-US" sz="1100" dirty="0">
                <a:latin typeface="+mn-ea"/>
                <a:ea typeface="+mn-ea"/>
              </a:rPr>
              <a:t>（財務省</a:t>
            </a:r>
            <a:r>
              <a:rPr kumimoji="1" lang="en-US" altLang="ja-JP" sz="1100" dirty="0">
                <a:latin typeface="+mn-ea"/>
                <a:ea typeface="+mn-ea"/>
              </a:rPr>
              <a:t>HP</a:t>
            </a:r>
            <a:r>
              <a:rPr kumimoji="1" lang="ja-JP" altLang="en-US" sz="1100" dirty="0">
                <a:latin typeface="+mn-ea"/>
                <a:ea typeface="+mn-ea"/>
              </a:rPr>
              <a:t>）</a:t>
            </a:r>
          </a:p>
        </p:txBody>
      </p:sp>
      <p:pic>
        <p:nvPicPr>
          <p:cNvPr id="9" name="図 8">
            <a:extLst>
              <a:ext uri="{FF2B5EF4-FFF2-40B4-BE49-F238E27FC236}">
                <a16:creationId xmlns:a16="http://schemas.microsoft.com/office/drawing/2014/main" id="{216C9CF8-D569-C8F2-65EB-155B3B7E192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738681" y="3437969"/>
            <a:ext cx="1145414" cy="2287488"/>
          </a:xfrm>
          <a:prstGeom prst="rect">
            <a:avLst/>
          </a:prstGeom>
        </p:spPr>
      </p:pic>
      <p:pic>
        <p:nvPicPr>
          <p:cNvPr id="43" name="図 42">
            <a:extLst>
              <a:ext uri="{FF2B5EF4-FFF2-40B4-BE49-F238E27FC236}">
                <a16:creationId xmlns:a16="http://schemas.microsoft.com/office/drawing/2014/main" id="{9B92F78D-2AE1-9DC4-AE32-C4D371E032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08288" y="3504246"/>
            <a:ext cx="1051702" cy="2727853"/>
          </a:xfrm>
          <a:prstGeom prst="rect">
            <a:avLst/>
          </a:prstGeom>
        </p:spPr>
      </p:pic>
      <p:sp>
        <p:nvSpPr>
          <p:cNvPr id="2" name="テキスト ボックス 1">
            <a:extLst>
              <a:ext uri="{FF2B5EF4-FFF2-40B4-BE49-F238E27FC236}">
                <a16:creationId xmlns:a16="http://schemas.microsoft.com/office/drawing/2014/main" id="{8C4453EE-B620-80FF-0087-7B8D54FE9BE1}"/>
              </a:ext>
            </a:extLst>
          </p:cNvPr>
          <p:cNvSpPr txBox="1"/>
          <p:nvPr/>
        </p:nvSpPr>
        <p:spPr>
          <a:xfrm>
            <a:off x="5375518" y="1913022"/>
            <a:ext cx="504056"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ふたん</a:t>
            </a:r>
          </a:p>
        </p:txBody>
      </p:sp>
    </p:spTree>
    <p:extLst>
      <p:ext uri="{BB962C8B-B14F-4D97-AF65-F5344CB8AC3E}">
        <p14:creationId xmlns:p14="http://schemas.microsoft.com/office/powerpoint/2010/main" val="312712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par>
                          <p:cTn id="19" fill="hold">
                            <p:stCondLst>
                              <p:cond delay="500"/>
                            </p:stCondLst>
                            <p:childTnLst>
                              <p:par>
                                <p:cTn id="20" presetID="32" presetClass="emph" presetSubtype="0" fill="hold" nodeType="afterEffect">
                                  <p:stCondLst>
                                    <p:cond delay="0"/>
                                  </p:stCondLst>
                                  <p:childTnLst>
                                    <p:animRot by="120000">
                                      <p:cBhvr>
                                        <p:cTn id="21" dur="100" fill="hold">
                                          <p:stCondLst>
                                            <p:cond delay="0"/>
                                          </p:stCondLst>
                                        </p:cTn>
                                        <p:tgtEl>
                                          <p:spTgt spid="41"/>
                                        </p:tgtEl>
                                        <p:attrNameLst>
                                          <p:attrName>r</p:attrName>
                                        </p:attrNameLst>
                                      </p:cBhvr>
                                    </p:animRot>
                                    <p:animRot by="-240000">
                                      <p:cBhvr>
                                        <p:cTn id="22" dur="200" fill="hold">
                                          <p:stCondLst>
                                            <p:cond delay="200"/>
                                          </p:stCondLst>
                                        </p:cTn>
                                        <p:tgtEl>
                                          <p:spTgt spid="41"/>
                                        </p:tgtEl>
                                        <p:attrNameLst>
                                          <p:attrName>r</p:attrName>
                                        </p:attrNameLst>
                                      </p:cBhvr>
                                    </p:animRot>
                                    <p:animRot by="240000">
                                      <p:cBhvr>
                                        <p:cTn id="23" dur="200" fill="hold">
                                          <p:stCondLst>
                                            <p:cond delay="400"/>
                                          </p:stCondLst>
                                        </p:cTn>
                                        <p:tgtEl>
                                          <p:spTgt spid="41"/>
                                        </p:tgtEl>
                                        <p:attrNameLst>
                                          <p:attrName>r</p:attrName>
                                        </p:attrNameLst>
                                      </p:cBhvr>
                                    </p:animRot>
                                    <p:animRot by="-240000">
                                      <p:cBhvr>
                                        <p:cTn id="24" dur="200" fill="hold">
                                          <p:stCondLst>
                                            <p:cond delay="600"/>
                                          </p:stCondLst>
                                        </p:cTn>
                                        <p:tgtEl>
                                          <p:spTgt spid="41"/>
                                        </p:tgtEl>
                                        <p:attrNameLst>
                                          <p:attrName>r</p:attrName>
                                        </p:attrNameLst>
                                      </p:cBhvr>
                                    </p:animRot>
                                    <p:animRot by="120000">
                                      <p:cBhvr>
                                        <p:cTn id="25" dur="200" fill="hold">
                                          <p:stCondLst>
                                            <p:cond delay="800"/>
                                          </p:stCondLst>
                                        </p:cTn>
                                        <p:tgtEl>
                                          <p:spTgt spid="41"/>
                                        </p:tgtEl>
                                        <p:attrNameLst>
                                          <p:attrName>r</p:attrName>
                                        </p:attrNameLst>
                                      </p:cBhvr>
                                    </p:animRot>
                                  </p:childTnLst>
                                </p:cTn>
                              </p:par>
                              <p:par>
                                <p:cTn id="26" presetID="32" presetClass="emph" presetSubtype="0" fill="hold" nodeType="withEffect">
                                  <p:stCondLst>
                                    <p:cond delay="300"/>
                                  </p:stCondLst>
                                  <p:childTnLst>
                                    <p:animRot by="120000">
                                      <p:cBhvr>
                                        <p:cTn id="27" dur="100" fill="hold">
                                          <p:stCondLst>
                                            <p:cond delay="0"/>
                                          </p:stCondLst>
                                        </p:cTn>
                                        <p:tgtEl>
                                          <p:spTgt spid="43"/>
                                        </p:tgtEl>
                                        <p:attrNameLst>
                                          <p:attrName>r</p:attrName>
                                        </p:attrNameLst>
                                      </p:cBhvr>
                                    </p:animRot>
                                    <p:animRot by="-240000">
                                      <p:cBhvr>
                                        <p:cTn id="28" dur="200" fill="hold">
                                          <p:stCondLst>
                                            <p:cond delay="200"/>
                                          </p:stCondLst>
                                        </p:cTn>
                                        <p:tgtEl>
                                          <p:spTgt spid="43"/>
                                        </p:tgtEl>
                                        <p:attrNameLst>
                                          <p:attrName>r</p:attrName>
                                        </p:attrNameLst>
                                      </p:cBhvr>
                                    </p:animRot>
                                    <p:animRot by="240000">
                                      <p:cBhvr>
                                        <p:cTn id="29" dur="200" fill="hold">
                                          <p:stCondLst>
                                            <p:cond delay="400"/>
                                          </p:stCondLst>
                                        </p:cTn>
                                        <p:tgtEl>
                                          <p:spTgt spid="43"/>
                                        </p:tgtEl>
                                        <p:attrNameLst>
                                          <p:attrName>r</p:attrName>
                                        </p:attrNameLst>
                                      </p:cBhvr>
                                    </p:animRot>
                                    <p:animRot by="-240000">
                                      <p:cBhvr>
                                        <p:cTn id="30" dur="200" fill="hold">
                                          <p:stCondLst>
                                            <p:cond delay="600"/>
                                          </p:stCondLst>
                                        </p:cTn>
                                        <p:tgtEl>
                                          <p:spTgt spid="43"/>
                                        </p:tgtEl>
                                        <p:attrNameLst>
                                          <p:attrName>r</p:attrName>
                                        </p:attrNameLst>
                                      </p:cBhvr>
                                    </p:animRot>
                                    <p:animRot by="120000">
                                      <p:cBhvr>
                                        <p:cTn id="31" dur="200" fill="hold">
                                          <p:stCondLst>
                                            <p:cond delay="800"/>
                                          </p:stCondLst>
                                        </p:cTn>
                                        <p:tgtEl>
                                          <p:spTgt spid="43"/>
                                        </p:tgtEl>
                                        <p:attrNameLst>
                                          <p:attrName>r</p:attrName>
                                        </p:attrNameLst>
                                      </p:cBhvr>
                                    </p:animRot>
                                  </p:childTnLst>
                                </p:cTn>
                              </p:par>
                              <p:par>
                                <p:cTn id="32" presetID="32" presetClass="emph" presetSubtype="0" fill="hold" nodeType="withEffect">
                                  <p:stCondLst>
                                    <p:cond delay="550"/>
                                  </p:stCondLst>
                                  <p:childTnLst>
                                    <p:animRot by="120000">
                                      <p:cBhvr>
                                        <p:cTn id="33" dur="100" fill="hold">
                                          <p:stCondLst>
                                            <p:cond delay="0"/>
                                          </p:stCondLst>
                                        </p:cTn>
                                        <p:tgtEl>
                                          <p:spTgt spid="9"/>
                                        </p:tgtEl>
                                        <p:attrNameLst>
                                          <p:attrName>r</p:attrName>
                                        </p:attrNameLst>
                                      </p:cBhvr>
                                    </p:animRot>
                                    <p:animRot by="-240000">
                                      <p:cBhvr>
                                        <p:cTn id="34" dur="200" fill="hold">
                                          <p:stCondLst>
                                            <p:cond delay="200"/>
                                          </p:stCondLst>
                                        </p:cTn>
                                        <p:tgtEl>
                                          <p:spTgt spid="9"/>
                                        </p:tgtEl>
                                        <p:attrNameLst>
                                          <p:attrName>r</p:attrName>
                                        </p:attrNameLst>
                                      </p:cBhvr>
                                    </p:animRot>
                                    <p:animRot by="240000">
                                      <p:cBhvr>
                                        <p:cTn id="35" dur="200" fill="hold">
                                          <p:stCondLst>
                                            <p:cond delay="400"/>
                                          </p:stCondLst>
                                        </p:cTn>
                                        <p:tgtEl>
                                          <p:spTgt spid="9"/>
                                        </p:tgtEl>
                                        <p:attrNameLst>
                                          <p:attrName>r</p:attrName>
                                        </p:attrNameLst>
                                      </p:cBhvr>
                                    </p:animRot>
                                    <p:animRot by="-240000">
                                      <p:cBhvr>
                                        <p:cTn id="36" dur="200" fill="hold">
                                          <p:stCondLst>
                                            <p:cond delay="600"/>
                                          </p:stCondLst>
                                        </p:cTn>
                                        <p:tgtEl>
                                          <p:spTgt spid="9"/>
                                        </p:tgtEl>
                                        <p:attrNameLst>
                                          <p:attrName>r</p:attrName>
                                        </p:attrNameLst>
                                      </p:cBhvr>
                                    </p:animRot>
                                    <p:animRot by="120000">
                                      <p:cBhvr>
                                        <p:cTn id="37"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6078298-83F3-CA7A-5A18-EFD064459A11}"/>
              </a:ext>
            </a:extLst>
          </p:cNvPr>
          <p:cNvSpPr/>
          <p:nvPr/>
        </p:nvSpPr>
        <p:spPr bwMode="auto">
          <a:xfrm>
            <a:off x="6265192" y="1398637"/>
            <a:ext cx="2697447" cy="4009516"/>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36" name="正方形/長方形 35">
            <a:extLst>
              <a:ext uri="{FF2B5EF4-FFF2-40B4-BE49-F238E27FC236}">
                <a16:creationId xmlns:a16="http://schemas.microsoft.com/office/drawing/2014/main" id="{9A23F97A-5065-E83E-4198-7094F3342CAC}"/>
              </a:ext>
            </a:extLst>
          </p:cNvPr>
          <p:cNvSpPr/>
          <p:nvPr/>
        </p:nvSpPr>
        <p:spPr bwMode="auto">
          <a:xfrm>
            <a:off x="6267166" y="1398637"/>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都道府県・市町村</a:t>
            </a:r>
          </a:p>
        </p:txBody>
      </p:sp>
      <p:sp>
        <p:nvSpPr>
          <p:cNvPr id="8" name="正方形/長方形 7">
            <a:extLst>
              <a:ext uri="{FF2B5EF4-FFF2-40B4-BE49-F238E27FC236}">
                <a16:creationId xmlns:a16="http://schemas.microsoft.com/office/drawing/2014/main" id="{5B9414D7-1B5F-4105-CE8F-482DCA0E3E57}"/>
              </a:ext>
            </a:extLst>
          </p:cNvPr>
          <p:cNvSpPr/>
          <p:nvPr/>
        </p:nvSpPr>
        <p:spPr bwMode="auto">
          <a:xfrm>
            <a:off x="274551" y="1398637"/>
            <a:ext cx="2697447" cy="4009516"/>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7" name="正方形/長方形 36">
            <a:extLst>
              <a:ext uri="{FF2B5EF4-FFF2-40B4-BE49-F238E27FC236}">
                <a16:creationId xmlns:a16="http://schemas.microsoft.com/office/drawing/2014/main" id="{E1DBE90E-0BC6-AA31-2A5E-C5312173A7E5}"/>
              </a:ext>
            </a:extLst>
          </p:cNvPr>
          <p:cNvSpPr/>
          <p:nvPr/>
        </p:nvSpPr>
        <p:spPr bwMode="auto">
          <a:xfrm>
            <a:off x="274551" y="1398637"/>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sp>
        <p:nvSpPr>
          <p:cNvPr id="2" name="スライド番号プレースホルダー 1">
            <a:extLst>
              <a:ext uri="{FF2B5EF4-FFF2-40B4-BE49-F238E27FC236}">
                <a16:creationId xmlns:a16="http://schemas.microsoft.com/office/drawing/2014/main" id="{F8C8D8DD-739A-4461-966F-89E67B1D41F2}"/>
              </a:ext>
            </a:extLst>
          </p:cNvPr>
          <p:cNvSpPr>
            <a:spLocks noGrp="1"/>
          </p:cNvSpPr>
          <p:nvPr>
            <p:ph type="sldNum" sz="quarter" idx="4"/>
          </p:nvPr>
        </p:nvSpPr>
        <p:spPr/>
        <p:txBody>
          <a:bodyPr/>
          <a:lstStyle/>
          <a:p>
            <a:pPr>
              <a:defRPr/>
            </a:pPr>
            <a:fld id="{12C3962C-59A4-486A-8D44-A9781E017F69}" type="slidenum">
              <a:rPr lang="en-US" altLang="ja-JP" smtClean="0"/>
              <a:pPr>
                <a:defRPr/>
              </a:pPr>
              <a:t>13</a:t>
            </a:fld>
            <a:endParaRPr lang="en-US" altLang="ja-JP" dirty="0"/>
          </a:p>
        </p:txBody>
      </p:sp>
      <p:sp>
        <p:nvSpPr>
          <p:cNvPr id="4" name="Text Box 12">
            <a:extLst>
              <a:ext uri="{FF2B5EF4-FFF2-40B4-BE49-F238E27FC236}">
                <a16:creationId xmlns:a16="http://schemas.microsoft.com/office/drawing/2014/main" id="{1C3F0DC3-74C7-4706-A97B-3BF725E1A090}"/>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grpSp>
        <p:nvGrpSpPr>
          <p:cNvPr id="52" name="グループ化 51">
            <a:extLst>
              <a:ext uri="{FF2B5EF4-FFF2-40B4-BE49-F238E27FC236}">
                <a16:creationId xmlns:a16="http://schemas.microsoft.com/office/drawing/2014/main" id="{432E5319-C66E-8E3F-FFC9-9327750474CF}"/>
              </a:ext>
            </a:extLst>
          </p:cNvPr>
          <p:cNvGrpSpPr/>
          <p:nvPr/>
        </p:nvGrpSpPr>
        <p:grpSpPr>
          <a:xfrm>
            <a:off x="3389448" y="4667928"/>
            <a:ext cx="2454312" cy="1649842"/>
            <a:chOff x="3366125" y="4623324"/>
            <a:chExt cx="2454312" cy="1649842"/>
          </a:xfrm>
        </p:grpSpPr>
        <p:pic>
          <p:nvPicPr>
            <p:cNvPr id="11" name="図 10">
              <a:extLst>
                <a:ext uri="{FF2B5EF4-FFF2-40B4-BE49-F238E27FC236}">
                  <a16:creationId xmlns:a16="http://schemas.microsoft.com/office/drawing/2014/main" id="{CEB9B930-5908-867F-40C8-F61B7534D4D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12776" y="4623324"/>
              <a:ext cx="1761010" cy="1343915"/>
            </a:xfrm>
            <a:prstGeom prst="rect">
              <a:avLst/>
            </a:prstGeom>
          </p:spPr>
        </p:pic>
        <p:sp>
          <p:nvSpPr>
            <p:cNvPr id="12" name="四角形: 角を丸くする 11">
              <a:extLst>
                <a:ext uri="{FF2B5EF4-FFF2-40B4-BE49-F238E27FC236}">
                  <a16:creationId xmlns:a16="http://schemas.microsoft.com/office/drawing/2014/main" id="{9D963939-5C84-58DA-020E-B66E2CE7BD38}"/>
                </a:ext>
              </a:extLst>
            </p:cNvPr>
            <p:cNvSpPr/>
            <p:nvPr/>
          </p:nvSpPr>
          <p:spPr bwMode="auto">
            <a:xfrm>
              <a:off x="3366125" y="6011216"/>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国　民</a:t>
              </a:r>
              <a:endParaRPr kumimoji="1" lang="ja-JP" altLang="en-US" sz="1200" i="0" u="none" strike="noStrike" cap="none" normalizeH="0" baseline="0" dirty="0">
                <a:ln>
                  <a:noFill/>
                </a:ln>
                <a:solidFill>
                  <a:schemeClr val="bg1"/>
                </a:solidFill>
                <a:effectLst/>
                <a:latin typeface="+mn-ea"/>
                <a:ea typeface="+mn-ea"/>
              </a:endParaRPr>
            </a:p>
          </p:txBody>
        </p:sp>
      </p:grpSp>
      <p:pic>
        <p:nvPicPr>
          <p:cNvPr id="14" name="図 13">
            <a:extLst>
              <a:ext uri="{FF2B5EF4-FFF2-40B4-BE49-F238E27FC236}">
                <a16:creationId xmlns:a16="http://schemas.microsoft.com/office/drawing/2014/main" id="{AA5E12EC-B2D4-30A5-F145-AEF44C2944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27468" y="4220291"/>
            <a:ext cx="1572895" cy="1179773"/>
          </a:xfrm>
          <a:prstGeom prst="rect">
            <a:avLst/>
          </a:prstGeom>
        </p:spPr>
      </p:pic>
      <p:sp>
        <p:nvSpPr>
          <p:cNvPr id="15" name="四角形: 角を丸くする 14">
            <a:extLst>
              <a:ext uri="{FF2B5EF4-FFF2-40B4-BE49-F238E27FC236}">
                <a16:creationId xmlns:a16="http://schemas.microsoft.com/office/drawing/2014/main" id="{7F15AA16-9161-55B9-655E-E306119DBDC5}"/>
              </a:ext>
            </a:extLst>
          </p:cNvPr>
          <p:cNvSpPr/>
          <p:nvPr/>
        </p:nvSpPr>
        <p:spPr bwMode="auto">
          <a:xfrm>
            <a:off x="6596044" y="39592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都道府県市区町村の議会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9" name="図 8">
            <a:extLst>
              <a:ext uri="{FF2B5EF4-FFF2-40B4-BE49-F238E27FC236}">
                <a16:creationId xmlns:a16="http://schemas.microsoft.com/office/drawing/2014/main" id="{EF049104-00F7-534C-BABE-14D909E17B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33634" y="4277205"/>
            <a:ext cx="1579281" cy="1046564"/>
          </a:xfrm>
          <a:prstGeom prst="rect">
            <a:avLst/>
          </a:prstGeom>
        </p:spPr>
      </p:pic>
      <p:sp>
        <p:nvSpPr>
          <p:cNvPr id="16" name="四角形: 角を丸くする 15">
            <a:extLst>
              <a:ext uri="{FF2B5EF4-FFF2-40B4-BE49-F238E27FC236}">
                <a16:creationId xmlns:a16="http://schemas.microsoft.com/office/drawing/2014/main" id="{32111A0A-D9DE-9E4A-0A01-CADEAAAAFE08}"/>
              </a:ext>
            </a:extLst>
          </p:cNvPr>
          <p:cNvSpPr/>
          <p:nvPr/>
        </p:nvSpPr>
        <p:spPr bwMode="auto">
          <a:xfrm>
            <a:off x="605403" y="395929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sp>
        <p:nvSpPr>
          <p:cNvPr id="10" name="四角形: 角を丸くする 9">
            <a:extLst>
              <a:ext uri="{FF2B5EF4-FFF2-40B4-BE49-F238E27FC236}">
                <a16:creationId xmlns:a16="http://schemas.microsoft.com/office/drawing/2014/main" id="{363AE05F-8E84-DE22-4E72-E6B2FC5F0E0A}"/>
              </a:ext>
            </a:extLst>
          </p:cNvPr>
          <p:cNvSpPr/>
          <p:nvPr/>
        </p:nvSpPr>
        <p:spPr bwMode="auto">
          <a:xfrm>
            <a:off x="604474" y="1970636"/>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8" name="図 17" descr="建物, 障子, ウィンドウ, 時計 が含まれている画像&#10;&#10;自動的に生成された説明">
            <a:extLst>
              <a:ext uri="{FF2B5EF4-FFF2-40B4-BE49-F238E27FC236}">
                <a16:creationId xmlns:a16="http://schemas.microsoft.com/office/drawing/2014/main" id="{39723599-2025-BDA2-3D90-5051892786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692" y="2367034"/>
            <a:ext cx="1351165" cy="987761"/>
          </a:xfrm>
          <a:prstGeom prst="rect">
            <a:avLst/>
          </a:prstGeom>
        </p:spPr>
      </p:pic>
      <p:sp>
        <p:nvSpPr>
          <p:cNvPr id="25" name="矢印: 折線 24">
            <a:extLst>
              <a:ext uri="{FF2B5EF4-FFF2-40B4-BE49-F238E27FC236}">
                <a16:creationId xmlns:a16="http://schemas.microsoft.com/office/drawing/2014/main" id="{C04F0C98-18EA-6E10-8A0F-4F8D5996DE91}"/>
              </a:ext>
            </a:extLst>
          </p:cNvPr>
          <p:cNvSpPr/>
          <p:nvPr/>
        </p:nvSpPr>
        <p:spPr>
          <a:xfrm flipH="1">
            <a:off x="2959741" y="3617016"/>
            <a:ext cx="1419873" cy="1006936"/>
          </a:xfrm>
          <a:prstGeom prst="bentArrow">
            <a:avLst>
              <a:gd name="adj1" fmla="val 20562"/>
              <a:gd name="adj2" fmla="val 20248"/>
              <a:gd name="adj3" fmla="val 21991"/>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7" name="矢印: 折線 26">
            <a:extLst>
              <a:ext uri="{FF2B5EF4-FFF2-40B4-BE49-F238E27FC236}">
                <a16:creationId xmlns:a16="http://schemas.microsoft.com/office/drawing/2014/main" id="{6A3D39FB-99E5-3616-D335-B0B0A0FBB3E6}"/>
              </a:ext>
            </a:extLst>
          </p:cNvPr>
          <p:cNvSpPr/>
          <p:nvPr/>
        </p:nvSpPr>
        <p:spPr>
          <a:xfrm>
            <a:off x="4683641" y="1379865"/>
            <a:ext cx="1546369" cy="3244088"/>
          </a:xfrm>
          <a:prstGeom prst="bentArrow">
            <a:avLst>
              <a:gd name="adj1" fmla="val 14214"/>
              <a:gd name="adj2" fmla="val 14885"/>
              <a:gd name="adj3" fmla="val 12859"/>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28" name="矢印: 折線 27">
            <a:extLst>
              <a:ext uri="{FF2B5EF4-FFF2-40B4-BE49-F238E27FC236}">
                <a16:creationId xmlns:a16="http://schemas.microsoft.com/office/drawing/2014/main" id="{CFC0A2BF-7A9E-B1AF-7E2F-5B2BA6569C23}"/>
              </a:ext>
            </a:extLst>
          </p:cNvPr>
          <p:cNvSpPr/>
          <p:nvPr/>
        </p:nvSpPr>
        <p:spPr>
          <a:xfrm flipH="1">
            <a:off x="2982887" y="1379864"/>
            <a:ext cx="1714149" cy="3244088"/>
          </a:xfrm>
          <a:prstGeom prst="bentArrow">
            <a:avLst>
              <a:gd name="adj1" fmla="val 14214"/>
              <a:gd name="adj2" fmla="val 12891"/>
              <a:gd name="adj3" fmla="val 14145"/>
              <a:gd name="adj4" fmla="val 1925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5" name="四角形: 角を丸くする 4">
            <a:extLst>
              <a:ext uri="{FF2B5EF4-FFF2-40B4-BE49-F238E27FC236}">
                <a16:creationId xmlns:a16="http://schemas.microsoft.com/office/drawing/2014/main" id="{95DA75A0-3AD7-F5CF-46CD-89A3353D9935}"/>
              </a:ext>
            </a:extLst>
          </p:cNvPr>
          <p:cNvSpPr/>
          <p:nvPr/>
        </p:nvSpPr>
        <p:spPr bwMode="auto">
          <a:xfrm>
            <a:off x="6596044" y="196936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市区町村長・都道府県知事</a:t>
            </a:r>
            <a:endParaRPr kumimoji="1" lang="ja-JP" altLang="en-US" sz="1200" b="0" i="0" u="none" strike="noStrike" cap="none" normalizeH="0" baseline="0" dirty="0">
              <a:ln>
                <a:noFill/>
              </a:ln>
              <a:solidFill>
                <a:schemeClr val="bg1"/>
              </a:solidFill>
              <a:effectLst/>
              <a:latin typeface="+mn-ea"/>
              <a:ea typeface="+mn-ea"/>
            </a:endParaRPr>
          </a:p>
        </p:txBody>
      </p:sp>
      <p:pic>
        <p:nvPicPr>
          <p:cNvPr id="34" name="図 33">
            <a:extLst>
              <a:ext uri="{FF2B5EF4-FFF2-40B4-BE49-F238E27FC236}">
                <a16:creationId xmlns:a16="http://schemas.microsoft.com/office/drawing/2014/main" id="{CEC6CB36-55B2-5BFD-1315-2E86F150188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92285" y="2405857"/>
            <a:ext cx="1643261" cy="910114"/>
          </a:xfrm>
          <a:prstGeom prst="rect">
            <a:avLst/>
          </a:prstGeom>
        </p:spPr>
      </p:pic>
      <p:sp>
        <p:nvSpPr>
          <p:cNvPr id="39" name="二等辺三角形 38">
            <a:extLst>
              <a:ext uri="{FF2B5EF4-FFF2-40B4-BE49-F238E27FC236}">
                <a16:creationId xmlns:a16="http://schemas.microsoft.com/office/drawing/2014/main" id="{73A09FA1-33B8-7758-BF93-BC49190DDCED}"/>
              </a:ext>
            </a:extLst>
          </p:cNvPr>
          <p:cNvSpPr/>
          <p:nvPr/>
        </p:nvSpPr>
        <p:spPr>
          <a:xfrm rot="10800000">
            <a:off x="1057314" y="5416942"/>
            <a:ext cx="1131921" cy="254096"/>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65" name="グループ化 64">
            <a:extLst>
              <a:ext uri="{FF2B5EF4-FFF2-40B4-BE49-F238E27FC236}">
                <a16:creationId xmlns:a16="http://schemas.microsoft.com/office/drawing/2014/main" id="{ED79D065-4590-9E73-95BD-705919D5DCF2}"/>
              </a:ext>
            </a:extLst>
          </p:cNvPr>
          <p:cNvGrpSpPr/>
          <p:nvPr/>
        </p:nvGrpSpPr>
        <p:grpSpPr>
          <a:xfrm>
            <a:off x="1057314" y="3430579"/>
            <a:ext cx="1131921" cy="455443"/>
            <a:chOff x="1057313" y="3173604"/>
            <a:chExt cx="1131921" cy="455443"/>
          </a:xfrm>
        </p:grpSpPr>
        <p:sp>
          <p:nvSpPr>
            <p:cNvPr id="43" name="二等辺三角形 42">
              <a:extLst>
                <a:ext uri="{FF2B5EF4-FFF2-40B4-BE49-F238E27FC236}">
                  <a16:creationId xmlns:a16="http://schemas.microsoft.com/office/drawing/2014/main" id="{78CB898E-FD6B-4B5A-A9A5-2EA0B8E17025}"/>
                </a:ext>
              </a:extLst>
            </p:cNvPr>
            <p:cNvSpPr/>
            <p:nvPr/>
          </p:nvSpPr>
          <p:spPr>
            <a:xfrm rot="10800000">
              <a:off x="1057313" y="3382470"/>
              <a:ext cx="1131921" cy="246577"/>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35" name="テキスト ボックス 34">
              <a:extLst>
                <a:ext uri="{FF2B5EF4-FFF2-40B4-BE49-F238E27FC236}">
                  <a16:creationId xmlns:a16="http://schemas.microsoft.com/office/drawing/2014/main" id="{0589ED85-E024-54C3-C078-BED4CEF3523B}"/>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grpSp>
      <p:sp>
        <p:nvSpPr>
          <p:cNvPr id="44" name="二等辺三角形 43">
            <a:extLst>
              <a:ext uri="{FF2B5EF4-FFF2-40B4-BE49-F238E27FC236}">
                <a16:creationId xmlns:a16="http://schemas.microsoft.com/office/drawing/2014/main" id="{75BF3ECA-EA6A-2C0E-15E5-2530A01F387B}"/>
              </a:ext>
            </a:extLst>
          </p:cNvPr>
          <p:cNvSpPr/>
          <p:nvPr/>
        </p:nvSpPr>
        <p:spPr>
          <a:xfrm rot="10800000">
            <a:off x="7047953" y="5416942"/>
            <a:ext cx="1131921" cy="254096"/>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dirty="0">
              <a:solidFill>
                <a:schemeClr val="bg1"/>
              </a:solidFill>
              <a:latin typeface="+mn-ea"/>
            </a:endParaRPr>
          </a:p>
        </p:txBody>
      </p:sp>
      <p:sp>
        <p:nvSpPr>
          <p:cNvPr id="24" name="矢印: 折線 23">
            <a:extLst>
              <a:ext uri="{FF2B5EF4-FFF2-40B4-BE49-F238E27FC236}">
                <a16:creationId xmlns:a16="http://schemas.microsoft.com/office/drawing/2014/main" id="{E741516D-8970-F070-8314-E4E879021597}"/>
              </a:ext>
            </a:extLst>
          </p:cNvPr>
          <p:cNvSpPr/>
          <p:nvPr/>
        </p:nvSpPr>
        <p:spPr>
          <a:xfrm>
            <a:off x="4993016" y="2196923"/>
            <a:ext cx="1270202" cy="2445537"/>
          </a:xfrm>
          <a:prstGeom prst="bentArrow">
            <a:avLst>
              <a:gd name="adj1" fmla="val 17111"/>
              <a:gd name="adj2" fmla="val 15139"/>
              <a:gd name="adj3" fmla="val 15139"/>
              <a:gd name="adj4" fmla="val 23375"/>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46" name="矢印: 折線 45">
            <a:extLst>
              <a:ext uri="{FF2B5EF4-FFF2-40B4-BE49-F238E27FC236}">
                <a16:creationId xmlns:a16="http://schemas.microsoft.com/office/drawing/2014/main" id="{0DA89158-7929-B613-2F20-FDA57930EC4D}"/>
              </a:ext>
            </a:extLst>
          </p:cNvPr>
          <p:cNvSpPr/>
          <p:nvPr/>
        </p:nvSpPr>
        <p:spPr>
          <a:xfrm>
            <a:off x="5004567" y="3661465"/>
            <a:ext cx="1258651" cy="527794"/>
          </a:xfrm>
          <a:prstGeom prst="bentArrow">
            <a:avLst>
              <a:gd name="adj1" fmla="val 38976"/>
              <a:gd name="adj2" fmla="val 31876"/>
              <a:gd name="adj3" fmla="val 28637"/>
              <a:gd name="adj4" fmla="val 4375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70" name="グループ化 69">
            <a:extLst>
              <a:ext uri="{FF2B5EF4-FFF2-40B4-BE49-F238E27FC236}">
                <a16:creationId xmlns:a16="http://schemas.microsoft.com/office/drawing/2014/main" id="{A52335EC-F554-6A93-9926-BD46A59913AE}"/>
              </a:ext>
            </a:extLst>
          </p:cNvPr>
          <p:cNvGrpSpPr/>
          <p:nvPr/>
        </p:nvGrpSpPr>
        <p:grpSpPr>
          <a:xfrm>
            <a:off x="274551" y="5671510"/>
            <a:ext cx="2697447" cy="637215"/>
            <a:chOff x="274551" y="5671510"/>
            <a:chExt cx="2697447" cy="637215"/>
          </a:xfrm>
        </p:grpSpPr>
        <p:sp>
          <p:nvSpPr>
            <p:cNvPr id="19" name="正方形/長方形 18">
              <a:extLst>
                <a:ext uri="{FF2B5EF4-FFF2-40B4-BE49-F238E27FC236}">
                  <a16:creationId xmlns:a16="http://schemas.microsoft.com/office/drawing/2014/main" id="{A4554ED2-AEF6-932E-6FDA-6EC75DD1B87C}"/>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8" name="正方形/長方形 37">
              <a:extLst>
                <a:ext uri="{FF2B5EF4-FFF2-40B4-BE49-F238E27FC236}">
                  <a16:creationId xmlns:a16="http://schemas.microsoft.com/office/drawing/2014/main" id="{54F5428C-7051-C6FF-F2CF-59A923993550}"/>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8" name="テキスト ボックス 47">
              <a:extLst>
                <a:ext uri="{FF2B5EF4-FFF2-40B4-BE49-F238E27FC236}">
                  <a16:creationId xmlns:a16="http://schemas.microsoft.com/office/drawing/2014/main" id="{DCB5D93F-F31C-AB28-5B95-594815F0142F}"/>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71" name="グループ化 70">
            <a:extLst>
              <a:ext uri="{FF2B5EF4-FFF2-40B4-BE49-F238E27FC236}">
                <a16:creationId xmlns:a16="http://schemas.microsoft.com/office/drawing/2014/main" id="{2935E93B-B5FC-202C-633E-34B5EAD4BAF1}"/>
              </a:ext>
            </a:extLst>
          </p:cNvPr>
          <p:cNvGrpSpPr/>
          <p:nvPr/>
        </p:nvGrpSpPr>
        <p:grpSpPr>
          <a:xfrm>
            <a:off x="6263218" y="5671510"/>
            <a:ext cx="2697447" cy="637215"/>
            <a:chOff x="6263218" y="5671510"/>
            <a:chExt cx="2697447" cy="637215"/>
          </a:xfrm>
        </p:grpSpPr>
        <p:sp>
          <p:nvSpPr>
            <p:cNvPr id="40" name="正方形/長方形 39">
              <a:extLst>
                <a:ext uri="{FF2B5EF4-FFF2-40B4-BE49-F238E27FC236}">
                  <a16:creationId xmlns:a16="http://schemas.microsoft.com/office/drawing/2014/main" id="{147533CF-7DFC-47D2-02EB-8027F45A2FD9}"/>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41" name="正方形/長方形 40">
              <a:extLst>
                <a:ext uri="{FF2B5EF4-FFF2-40B4-BE49-F238E27FC236}">
                  <a16:creationId xmlns:a16="http://schemas.microsoft.com/office/drawing/2014/main" id="{5F7409B4-B405-D1E1-602A-22FFFA51DC1D}"/>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9" name="テキスト ボックス 48">
              <a:extLst>
                <a:ext uri="{FF2B5EF4-FFF2-40B4-BE49-F238E27FC236}">
                  <a16:creationId xmlns:a16="http://schemas.microsoft.com/office/drawing/2014/main" id="{25ADED3A-AADE-4542-EC55-6306A6F89F8F}"/>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63" name="グループ化 62">
            <a:extLst>
              <a:ext uri="{FF2B5EF4-FFF2-40B4-BE49-F238E27FC236}">
                <a16:creationId xmlns:a16="http://schemas.microsoft.com/office/drawing/2014/main" id="{41169B96-B5CB-5D08-B5BC-8E7E840D3FC3}"/>
              </a:ext>
            </a:extLst>
          </p:cNvPr>
          <p:cNvGrpSpPr/>
          <p:nvPr/>
        </p:nvGrpSpPr>
        <p:grpSpPr>
          <a:xfrm>
            <a:off x="2928279" y="3454930"/>
            <a:ext cx="1308371" cy="988990"/>
            <a:chOff x="2928279" y="3454930"/>
            <a:chExt cx="1308371" cy="988990"/>
          </a:xfrm>
        </p:grpSpPr>
        <p:sp>
          <p:nvSpPr>
            <p:cNvPr id="53" name="テキスト ボックス 52">
              <a:extLst>
                <a:ext uri="{FF2B5EF4-FFF2-40B4-BE49-F238E27FC236}">
                  <a16:creationId xmlns:a16="http://schemas.microsoft.com/office/drawing/2014/main" id="{AE32022B-FB8C-8327-8873-3BB794223A06}"/>
                </a:ext>
              </a:extLst>
            </p:cNvPr>
            <p:cNvSpPr txBox="1"/>
            <p:nvPr/>
          </p:nvSpPr>
          <p:spPr>
            <a:xfrm>
              <a:off x="3440617" y="3454930"/>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FA68FFAF-6322-1D4D-1C9B-E6DBACB98C6D}"/>
                </a:ext>
              </a:extLst>
            </p:cNvPr>
            <p:cNvSpPr txBox="1"/>
            <p:nvPr/>
          </p:nvSpPr>
          <p:spPr>
            <a:xfrm>
              <a:off x="2928279" y="4033743"/>
              <a:ext cx="1308371" cy="410177"/>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国会議員を選びます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4" name="グループ化 63">
            <a:extLst>
              <a:ext uri="{FF2B5EF4-FFF2-40B4-BE49-F238E27FC236}">
                <a16:creationId xmlns:a16="http://schemas.microsoft.com/office/drawing/2014/main" id="{CD9AD846-8D17-A717-9C91-4D8D0F0D4974}"/>
              </a:ext>
            </a:extLst>
          </p:cNvPr>
          <p:cNvGrpSpPr/>
          <p:nvPr/>
        </p:nvGrpSpPr>
        <p:grpSpPr>
          <a:xfrm>
            <a:off x="5189574" y="3442573"/>
            <a:ext cx="1170513" cy="1170624"/>
            <a:chOff x="5189574" y="3405502"/>
            <a:chExt cx="1170513" cy="1170624"/>
          </a:xfrm>
        </p:grpSpPr>
        <p:sp>
          <p:nvSpPr>
            <p:cNvPr id="51" name="テキスト ボックス 50">
              <a:extLst>
                <a:ext uri="{FF2B5EF4-FFF2-40B4-BE49-F238E27FC236}">
                  <a16:creationId xmlns:a16="http://schemas.microsoft.com/office/drawing/2014/main" id="{5D2811FE-0BF2-89A2-1F64-34B2F72A6CBC}"/>
                </a:ext>
              </a:extLst>
            </p:cNvPr>
            <p:cNvSpPr txBox="1"/>
            <p:nvPr/>
          </p:nvSpPr>
          <p:spPr>
            <a:xfrm>
              <a:off x="5421485" y="3405502"/>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6A5EC992-607B-0E45-4EE1-3CA093FF12EC}"/>
                </a:ext>
              </a:extLst>
            </p:cNvPr>
            <p:cNvSpPr txBox="1"/>
            <p:nvPr/>
          </p:nvSpPr>
          <p:spPr>
            <a:xfrm>
              <a:off x="5189574" y="3996672"/>
              <a:ext cx="1170513" cy="579454"/>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県・市町村議会</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2" name="グループ化 61">
            <a:extLst>
              <a:ext uri="{FF2B5EF4-FFF2-40B4-BE49-F238E27FC236}">
                <a16:creationId xmlns:a16="http://schemas.microsoft.com/office/drawing/2014/main" id="{5747A7DE-8D3B-DDDD-47C6-A2E47E5F1179}"/>
              </a:ext>
            </a:extLst>
          </p:cNvPr>
          <p:cNvGrpSpPr/>
          <p:nvPr/>
        </p:nvGrpSpPr>
        <p:grpSpPr>
          <a:xfrm>
            <a:off x="5189574" y="2576505"/>
            <a:ext cx="1170513" cy="831897"/>
            <a:chOff x="5189574" y="2180717"/>
            <a:chExt cx="1170513" cy="831897"/>
          </a:xfrm>
        </p:grpSpPr>
        <p:sp>
          <p:nvSpPr>
            <p:cNvPr id="50" name="テキスト ボックス 49">
              <a:extLst>
                <a:ext uri="{FF2B5EF4-FFF2-40B4-BE49-F238E27FC236}">
                  <a16:creationId xmlns:a16="http://schemas.microsoft.com/office/drawing/2014/main" id="{4D4E7DC5-16F5-57BC-12C4-DCB3C7C0B2AD}"/>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6" name="テキスト ボックス 55">
              <a:extLst>
                <a:ext uri="{FF2B5EF4-FFF2-40B4-BE49-F238E27FC236}">
                  <a16:creationId xmlns:a16="http://schemas.microsoft.com/office/drawing/2014/main" id="{E15773EF-E9EF-9B06-D036-E0B5F19F50A2}"/>
                </a:ext>
              </a:extLst>
            </p:cNvPr>
            <p:cNvSpPr txBox="1"/>
            <p:nvPr/>
          </p:nvSpPr>
          <p:spPr>
            <a:xfrm>
              <a:off x="5189574" y="2433160"/>
              <a:ext cx="1170513" cy="579454"/>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県知事・市町村長</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を選びます</a:t>
              </a:r>
              <a:endParaRPr lang="en-US" altLang="ja-JP" sz="1000" dirty="0">
                <a:latin typeface="HGPｺﾞｼｯｸE" panose="020B0900000000000000" pitchFamily="50" charset="-128"/>
                <a:ea typeface="HGPｺﾞｼｯｸE" panose="020B0900000000000000" pitchFamily="50" charset="-128"/>
              </a:endParaRPr>
            </a:p>
          </p:txBody>
        </p:sp>
      </p:grpSp>
      <p:sp>
        <p:nvSpPr>
          <p:cNvPr id="57" name="テキスト ボックス 56">
            <a:extLst>
              <a:ext uri="{FF2B5EF4-FFF2-40B4-BE49-F238E27FC236}">
                <a16:creationId xmlns:a16="http://schemas.microsoft.com/office/drawing/2014/main" id="{DBF77143-1A43-786C-665E-751D07F6AB61}"/>
              </a:ext>
            </a:extLst>
          </p:cNvPr>
          <p:cNvSpPr txBox="1"/>
          <p:nvPr/>
        </p:nvSpPr>
        <p:spPr>
          <a:xfrm>
            <a:off x="3299404"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58" name="テキスト ボックス 57">
            <a:extLst>
              <a:ext uri="{FF2B5EF4-FFF2-40B4-BE49-F238E27FC236}">
                <a16:creationId xmlns:a16="http://schemas.microsoft.com/office/drawing/2014/main" id="{A98BF33D-AB7B-4216-2C63-0A79A8110628}"/>
              </a:ext>
            </a:extLst>
          </p:cNvPr>
          <p:cNvSpPr txBox="1"/>
          <p:nvPr/>
        </p:nvSpPr>
        <p:spPr>
          <a:xfrm>
            <a:off x="5169191"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7" name="グループ化 16">
            <a:extLst>
              <a:ext uri="{FF2B5EF4-FFF2-40B4-BE49-F238E27FC236}">
                <a16:creationId xmlns:a16="http://schemas.microsoft.com/office/drawing/2014/main" id="{6CB093FA-7B44-D371-6DAF-595448E4E0A0}"/>
              </a:ext>
            </a:extLst>
          </p:cNvPr>
          <p:cNvGrpSpPr/>
          <p:nvPr/>
        </p:nvGrpSpPr>
        <p:grpSpPr>
          <a:xfrm>
            <a:off x="7043247" y="3430579"/>
            <a:ext cx="1131921" cy="455443"/>
            <a:chOff x="1057313" y="3173604"/>
            <a:chExt cx="1131921" cy="455443"/>
          </a:xfrm>
        </p:grpSpPr>
        <p:sp>
          <p:nvSpPr>
            <p:cNvPr id="20" name="二等辺三角形 19">
              <a:extLst>
                <a:ext uri="{FF2B5EF4-FFF2-40B4-BE49-F238E27FC236}">
                  <a16:creationId xmlns:a16="http://schemas.microsoft.com/office/drawing/2014/main" id="{390505C6-EE46-FE0A-29B6-473EE8E6502A}"/>
                </a:ext>
              </a:extLst>
            </p:cNvPr>
            <p:cNvSpPr/>
            <p:nvPr/>
          </p:nvSpPr>
          <p:spPr>
            <a:xfrm rot="10800000">
              <a:off x="1057313" y="3382470"/>
              <a:ext cx="1131921" cy="246577"/>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1" name="テキスト ボックス 20">
              <a:extLst>
                <a:ext uri="{FF2B5EF4-FFF2-40B4-BE49-F238E27FC236}">
                  <a16:creationId xmlns:a16="http://schemas.microsoft.com/office/drawing/2014/main" id="{8F15EDEF-A246-7DA5-E508-93B623CF3696}"/>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29A8B9"/>
                  </a:solidFill>
                  <a:latin typeface="HGPｺﾞｼｯｸE" panose="020B0900000000000000" pitchFamily="50" charset="-128"/>
                  <a:ea typeface="HGPｺﾞｼｯｸE" panose="020B0900000000000000" pitchFamily="50" charset="-128"/>
                </a:rPr>
                <a:t>予算案の提出</a:t>
              </a:r>
            </a:p>
          </p:txBody>
        </p:sp>
      </p:grpSp>
      <p:grpSp>
        <p:nvGrpSpPr>
          <p:cNvPr id="23" name="グループ化 22">
            <a:extLst>
              <a:ext uri="{FF2B5EF4-FFF2-40B4-BE49-F238E27FC236}">
                <a16:creationId xmlns:a16="http://schemas.microsoft.com/office/drawing/2014/main" id="{1A09FFB4-F77C-6945-F38F-AA452EE53822}"/>
              </a:ext>
            </a:extLst>
          </p:cNvPr>
          <p:cNvGrpSpPr/>
          <p:nvPr/>
        </p:nvGrpSpPr>
        <p:grpSpPr>
          <a:xfrm>
            <a:off x="179387" y="671923"/>
            <a:ext cx="8853573" cy="788680"/>
            <a:chOff x="279591" y="553703"/>
            <a:chExt cx="8853573" cy="833445"/>
          </a:xfrm>
        </p:grpSpPr>
        <p:sp>
          <p:nvSpPr>
            <p:cNvPr id="3" name="テキスト ボックス 18">
              <a:extLst>
                <a:ext uri="{FF2B5EF4-FFF2-40B4-BE49-F238E27FC236}">
                  <a16:creationId xmlns:a16="http://schemas.microsoft.com/office/drawing/2014/main" id="{3668E1ED-8345-6221-5D9E-A682D98172D4}"/>
                </a:ext>
              </a:extLst>
            </p:cNvPr>
            <p:cNvSpPr txBox="1">
              <a:spLocks noChangeArrowheads="1"/>
            </p:cNvSpPr>
            <p:nvPr/>
          </p:nvSpPr>
          <p:spPr bwMode="auto">
            <a:xfrm>
              <a:off x="279591" y="606558"/>
              <a:ext cx="8853573" cy="78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419207" eaLnBrk="1" hangingPunct="1">
                <a:spcBef>
                  <a:spcPct val="0"/>
                </a:spcBef>
                <a:buNone/>
              </a:pPr>
              <a:r>
                <a:rPr lang="ja-JP" altLang="en-US" sz="14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400" b="1" dirty="0">
                  <a:solidFill>
                    <a:prstClr val="black"/>
                  </a:solidFill>
                  <a:latin typeface="HGPｺﾞｼｯｸM" panose="020B0600000000000000" pitchFamily="50" charset="-128"/>
                  <a:ea typeface="HGPｺﾞｼｯｸM" panose="020B0600000000000000" pitchFamily="50" charset="-128"/>
                </a:rPr>
                <a:t>と税金の使いみち</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400" b="1" dirty="0">
                  <a:solidFill>
                    <a:prstClr val="black"/>
                  </a:solidFill>
                  <a:latin typeface="HGPｺﾞｼｯｸM" panose="020B0600000000000000" pitchFamily="50" charset="-128"/>
                  <a:ea typeface="HGPｺﾞｼｯｸM" panose="020B0600000000000000" pitchFamily="50" charset="-128"/>
                </a:rPr>
                <a:t>は、国民の代表である国会議員が国会で話し合い決めています。都道府県や市町村も国と同じように都道府県の議会や市町村の議会で住民の代表である議員が議会で話し合い決めています。</a:t>
              </a:r>
              <a:endParaRPr lang="ja-JP" altLang="en-US" sz="1500" b="1" dirty="0">
                <a:solidFill>
                  <a:prstClr val="black"/>
                </a:solidFill>
                <a:latin typeface="HGPｺﾞｼｯｸM" panose="020B0600000000000000" pitchFamily="50" charset="-128"/>
                <a:ea typeface="HGPｺﾞｼｯｸM" panose="020B0600000000000000" pitchFamily="50" charset="-128"/>
              </a:endParaRPr>
            </a:p>
          </p:txBody>
        </p:sp>
        <p:sp>
          <p:nvSpPr>
            <p:cNvPr id="22" name="テキスト ボックス 21">
              <a:extLst>
                <a:ext uri="{FF2B5EF4-FFF2-40B4-BE49-F238E27FC236}">
                  <a16:creationId xmlns:a16="http://schemas.microsoft.com/office/drawing/2014/main" id="{C74CD76D-A118-104E-20F4-22261F009FE9}"/>
                </a:ext>
              </a:extLst>
            </p:cNvPr>
            <p:cNvSpPr txBox="1"/>
            <p:nvPr/>
          </p:nvSpPr>
          <p:spPr>
            <a:xfrm>
              <a:off x="2243521" y="553703"/>
              <a:ext cx="409086" cy="195148"/>
            </a:xfrm>
            <a:prstGeom prst="rect">
              <a:avLst/>
            </a:prstGeom>
            <a:noFill/>
          </p:spPr>
          <p:txBody>
            <a:bodyPr wrap="none" rtlCol="0">
              <a:spAutoFit/>
            </a:bodyPr>
            <a:lstStyle/>
            <a:p>
              <a:pPr>
                <a:spcBef>
                  <a:spcPts val="0"/>
                </a:spcBef>
                <a:spcAft>
                  <a:spcPts val="500"/>
                </a:spcAft>
              </a:pPr>
              <a:r>
                <a:rPr lang="ja-JP" altLang="en-US" sz="600" dirty="0">
                  <a:latin typeface="HGPｺﾞｼｯｸE" panose="020B0900000000000000" pitchFamily="50" charset="-128"/>
                  <a:ea typeface="HGPｺﾞｼｯｸE" panose="020B0900000000000000" pitchFamily="50" charset="-128"/>
                </a:rPr>
                <a:t>ふたん</a:t>
              </a:r>
            </a:p>
          </p:txBody>
        </p:sp>
      </p:grpSp>
    </p:spTree>
    <p:extLst>
      <p:ext uri="{BB962C8B-B14F-4D97-AF65-F5344CB8AC3E}">
        <p14:creationId xmlns:p14="http://schemas.microsoft.com/office/powerpoint/2010/main" val="46072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0" presetClass="entr" presetSubtype="0"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500"/>
                                        <p:tgtEl>
                                          <p:spTgt spid="64"/>
                                        </p:tgtEl>
                                      </p:cBhvr>
                                    </p:animEffect>
                                  </p:childTnLst>
                                </p:cTn>
                              </p:par>
                              <p:par>
                                <p:cTn id="43" presetID="10" presetClass="entr" presetSubtype="0"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nodeType="with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500"/>
                                        <p:tgtEl>
                                          <p:spTgt spid="70"/>
                                        </p:tgtEl>
                                      </p:cBhvr>
                                    </p:animEffect>
                                  </p:childTnLst>
                                </p:cTn>
                              </p:par>
                              <p:par>
                                <p:cTn id="55" presetID="10" presetClass="entr" presetSubtype="0"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childTnLst>
                                </p:cTn>
                              </p:par>
                              <p:par>
                                <p:cTn id="58" presetID="10"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par>
                                <p:cTn id="73" presetID="10" presetClass="entr" presetSubtype="0"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par>
                                <p:cTn id="88" presetID="10" presetClass="entr" presetSubtype="0" fill="hold"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500"/>
                                        <p:tgtEl>
                                          <p:spTgt spid="5"/>
                                        </p:tgtEl>
                                      </p:cBhvr>
                                    </p:animEffect>
                                  </p:childTnLst>
                                </p:cTn>
                              </p:par>
                              <p:par>
                                <p:cTn id="94" presetID="10" presetClass="entr" presetSubtype="0" fill="hold"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8" grpId="0" animBg="1"/>
      <p:bldP spid="37" grpId="0" animBg="1"/>
      <p:bldP spid="15" grpId="0" animBg="1"/>
      <p:bldP spid="16" grpId="0" animBg="1"/>
      <p:bldP spid="10" grpId="0" animBg="1"/>
      <p:bldP spid="25" grpId="0" animBg="1"/>
      <p:bldP spid="27" grpId="0" animBg="1"/>
      <p:bldP spid="28" grpId="0" animBg="1"/>
      <p:bldP spid="5" grpId="0" animBg="1"/>
      <p:bldP spid="39" grpId="0" animBg="1"/>
      <p:bldP spid="44" grpId="0" animBg="1"/>
      <p:bldP spid="24" grpId="0" animBg="1"/>
      <p:bldP spid="46" grpId="0" animBg="1"/>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図 50">
            <a:extLst>
              <a:ext uri="{FF2B5EF4-FFF2-40B4-BE49-F238E27FC236}">
                <a16:creationId xmlns:a16="http://schemas.microsoft.com/office/drawing/2014/main" id="{DA779658-B2DA-4C87-A95F-AF6B57D7575A}"/>
              </a:ext>
            </a:extLst>
          </p:cNvPr>
          <p:cNvPicPr>
            <a:picLocks noChangeAspect="1"/>
          </p:cNvPicPr>
          <p:nvPr/>
        </p:nvPicPr>
        <p:blipFill>
          <a:blip r:embed="rId3"/>
          <a:stretch>
            <a:fillRect/>
          </a:stretch>
        </p:blipFill>
        <p:spPr>
          <a:xfrm>
            <a:off x="-1524000" y="1250724"/>
            <a:ext cx="8063163" cy="5031582"/>
          </a:xfrm>
          <a:prstGeom prst="rect">
            <a:avLst/>
          </a:prstGeom>
        </p:spPr>
      </p:pic>
      <p:sp>
        <p:nvSpPr>
          <p:cNvPr id="4" name="スライド番号プレースホルダー 3">
            <a:extLst>
              <a:ext uri="{FF2B5EF4-FFF2-40B4-BE49-F238E27FC236}">
                <a16:creationId xmlns:a16="http://schemas.microsoft.com/office/drawing/2014/main" id="{BE6FF4B1-6996-DBA4-1A28-2DF8000B595D}"/>
              </a:ext>
            </a:extLst>
          </p:cNvPr>
          <p:cNvSpPr>
            <a:spLocks noGrp="1"/>
          </p:cNvSpPr>
          <p:nvPr>
            <p:ph type="sldNum" sz="quarter" idx="4"/>
          </p:nvPr>
        </p:nvSpPr>
        <p:spPr>
          <a:prstGeom prst="rect">
            <a:avLst/>
          </a:prstGeom>
        </p:spPr>
        <p:txBody>
          <a:bodyPr/>
          <a:lstStyle/>
          <a:p>
            <a:pPr>
              <a:defRPr/>
            </a:pPr>
            <a:fld id="{12C3962C-59A4-486A-8D44-A9781E017F69}" type="slidenum">
              <a:rPr lang="en-US" altLang="ja-JP" smtClean="0"/>
              <a:pPr>
                <a:defRPr/>
              </a:pPr>
              <a:t>14</a:t>
            </a:fld>
            <a:endParaRPr lang="en-US" altLang="ja-JP" dirty="0"/>
          </a:p>
        </p:txBody>
      </p:sp>
      <p:sp>
        <p:nvSpPr>
          <p:cNvPr id="5" name="テキスト ボックス 4">
            <a:extLst>
              <a:ext uri="{FF2B5EF4-FFF2-40B4-BE49-F238E27FC236}">
                <a16:creationId xmlns:a16="http://schemas.microsoft.com/office/drawing/2014/main" id="{CAECE889-A175-348C-2ECD-15463DF5AC70}"/>
              </a:ext>
            </a:extLst>
          </p:cNvPr>
          <p:cNvSpPr txBox="1"/>
          <p:nvPr/>
        </p:nvSpPr>
        <p:spPr>
          <a:xfrm>
            <a:off x="248380" y="915430"/>
            <a:ext cx="4323620" cy="523220"/>
          </a:xfrm>
          <a:prstGeom prst="rect">
            <a:avLst/>
          </a:prstGeom>
          <a:noFill/>
        </p:spPr>
        <p:txBody>
          <a:bodyPr wrap="none" rtlCol="0">
            <a:spAutoFit/>
          </a:bodyPr>
          <a:lstStyle/>
          <a:p>
            <a:r>
              <a:rPr lang="ja-JP" altLang="en-US" sz="2800" dirty="0">
                <a:latin typeface="HGPｺﾞｼｯｸE" panose="020B0900000000000000" pitchFamily="50" charset="-128"/>
                <a:ea typeface="HGPｺﾞｼｯｸE" panose="020B0900000000000000" pitchFamily="50" charset="-128"/>
              </a:rPr>
              <a:t>国の予算　</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６</a:t>
            </a:r>
            <a:r>
              <a:rPr lang="zh-CN" altLang="en-US" sz="2000" dirty="0">
                <a:latin typeface="HGPｺﾞｼｯｸE" panose="020B0900000000000000" pitchFamily="50" charset="-128"/>
                <a:ea typeface="HGPｺﾞｼｯｸE" panose="020B0900000000000000" pitchFamily="50" charset="-128"/>
              </a:rPr>
              <a:t>年度当初予算）</a:t>
            </a:r>
            <a:endParaRPr lang="zh-CN" altLang="en-US" sz="3600" dirty="0">
              <a:latin typeface="HGPｺﾞｼｯｸE" panose="020B0900000000000000" pitchFamily="50" charset="-128"/>
              <a:ea typeface="HGPｺﾞｼｯｸE" panose="020B0900000000000000" pitchFamily="50" charset="-128"/>
            </a:endParaRPr>
          </a:p>
        </p:txBody>
      </p:sp>
      <p:sp>
        <p:nvSpPr>
          <p:cNvPr id="3" name="Text Box 12">
            <a:extLst>
              <a:ext uri="{FF2B5EF4-FFF2-40B4-BE49-F238E27FC236}">
                <a16:creationId xmlns:a16="http://schemas.microsoft.com/office/drawing/2014/main" id="{DEF40EDE-5A0E-CB5A-42B3-1152E323FF34}"/>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sp>
        <p:nvSpPr>
          <p:cNvPr id="48" name="テキスト ボックス 47">
            <a:extLst>
              <a:ext uri="{FF2B5EF4-FFF2-40B4-BE49-F238E27FC236}">
                <a16:creationId xmlns:a16="http://schemas.microsoft.com/office/drawing/2014/main" id="{311EA68D-5410-4FBA-A108-4D52DFF2732C}"/>
              </a:ext>
            </a:extLst>
          </p:cNvPr>
          <p:cNvSpPr txBox="1"/>
          <p:nvPr/>
        </p:nvSpPr>
        <p:spPr>
          <a:xfrm>
            <a:off x="1752229" y="3394185"/>
            <a:ext cx="1005403" cy="707886"/>
          </a:xfrm>
          <a:prstGeom prst="rect">
            <a:avLst/>
          </a:prstGeom>
          <a:noFill/>
        </p:spPr>
        <p:txBody>
          <a:bodyPr wrap="none" rtlCol="0">
            <a:spAutoFit/>
          </a:bodyPr>
          <a:lstStyle/>
          <a:p>
            <a:pPr algn="ctr"/>
            <a:r>
              <a:rPr lang="ja-JP" altLang="en-US" sz="1600" dirty="0">
                <a:latin typeface="BIZ UDPゴシック" panose="020B0400000000000000" pitchFamily="50" charset="-128"/>
                <a:ea typeface="BIZ UDPゴシック" panose="020B0400000000000000" pitchFamily="50" charset="-128"/>
              </a:rPr>
              <a:t>歳入総額</a:t>
            </a:r>
            <a:endParaRPr lang="en-US" altLang="ja-JP" sz="1600" dirty="0">
              <a:latin typeface="BIZ UDPゴシック" panose="020B0400000000000000" pitchFamily="50" charset="-128"/>
              <a:ea typeface="BIZ UDPゴシック" panose="020B0400000000000000" pitchFamily="50" charset="-128"/>
            </a:endParaRPr>
          </a:p>
          <a:p>
            <a:pPr algn="ctr"/>
            <a:r>
              <a:rPr lang="en-US" altLang="ja-JP" sz="1200" dirty="0">
                <a:latin typeface="BIZ UDPゴシック" panose="020B0400000000000000" pitchFamily="50" charset="-128"/>
                <a:ea typeface="BIZ UDPゴシック" panose="020B0400000000000000" pitchFamily="50" charset="-128"/>
              </a:rPr>
              <a:t>112</a:t>
            </a:r>
            <a:r>
              <a:rPr lang="ja-JP" altLang="en-US" sz="1200" dirty="0">
                <a:latin typeface="BIZ UDPゴシック" panose="020B0400000000000000" pitchFamily="50" charset="-128"/>
                <a:ea typeface="BIZ UDPゴシック" panose="020B0400000000000000" pitchFamily="50" charset="-128"/>
              </a:rPr>
              <a:t>兆</a:t>
            </a:r>
            <a:endParaRPr lang="en-US" altLang="ja-JP" sz="1200" dirty="0">
              <a:latin typeface="BIZ UDPゴシック" panose="020B0400000000000000" pitchFamily="50" charset="-128"/>
              <a:ea typeface="BIZ UDPゴシック" panose="020B0400000000000000" pitchFamily="50" charset="-128"/>
            </a:endParaRPr>
          </a:p>
          <a:p>
            <a:pPr algn="ctr"/>
            <a:r>
              <a:rPr lang="en-US" altLang="ja-JP" sz="1200" dirty="0">
                <a:latin typeface="BIZ UDPゴシック" panose="020B0400000000000000" pitchFamily="50" charset="-128"/>
                <a:ea typeface="BIZ UDPゴシック" panose="020B0400000000000000" pitchFamily="50" charset="-128"/>
              </a:rPr>
              <a:t>5,717</a:t>
            </a:r>
            <a:r>
              <a:rPr lang="ja-JP" altLang="en-US" sz="1200" dirty="0">
                <a:latin typeface="BIZ UDPゴシック" panose="020B0400000000000000" pitchFamily="50" charset="-128"/>
                <a:ea typeface="BIZ UDPゴシック" panose="020B0400000000000000" pitchFamily="50" charset="-128"/>
              </a:rPr>
              <a:t>億円</a:t>
            </a:r>
            <a:endParaRPr lang="zh-CN" altLang="en-US" sz="1200"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04E4F39D-95F0-468C-9260-F4FD9A08827E}"/>
              </a:ext>
            </a:extLst>
          </p:cNvPr>
          <p:cNvSpPr txBox="1"/>
          <p:nvPr/>
        </p:nvSpPr>
        <p:spPr>
          <a:xfrm>
            <a:off x="6337054" y="3348465"/>
            <a:ext cx="1005403" cy="707886"/>
          </a:xfrm>
          <a:prstGeom prst="rect">
            <a:avLst/>
          </a:prstGeom>
          <a:noFill/>
        </p:spPr>
        <p:txBody>
          <a:bodyPr wrap="none" rtlCol="0">
            <a:spAutoFit/>
          </a:bodyPr>
          <a:lstStyle/>
          <a:p>
            <a:pPr algn="ctr"/>
            <a:r>
              <a:rPr lang="ja-JP" altLang="en-US" sz="1600" dirty="0">
                <a:latin typeface="BIZ UDPゴシック" panose="020B0400000000000000" pitchFamily="50" charset="-128"/>
                <a:ea typeface="BIZ UDPゴシック" panose="020B0400000000000000" pitchFamily="50" charset="-128"/>
              </a:rPr>
              <a:t>歳出総額</a:t>
            </a:r>
            <a:endParaRPr lang="en-US" altLang="ja-JP" sz="1600" dirty="0">
              <a:latin typeface="BIZ UDPゴシック" panose="020B0400000000000000" pitchFamily="50" charset="-128"/>
              <a:ea typeface="BIZ UDPゴシック" panose="020B0400000000000000" pitchFamily="50" charset="-128"/>
            </a:endParaRPr>
          </a:p>
          <a:p>
            <a:pPr algn="ctr"/>
            <a:r>
              <a:rPr lang="en-US" altLang="ja-JP" sz="1200" dirty="0">
                <a:latin typeface="BIZ UDPゴシック" panose="020B0400000000000000" pitchFamily="50" charset="-128"/>
                <a:ea typeface="BIZ UDPゴシック" panose="020B0400000000000000" pitchFamily="50" charset="-128"/>
              </a:rPr>
              <a:t>112</a:t>
            </a:r>
            <a:r>
              <a:rPr lang="ja-JP" altLang="en-US" sz="1200" dirty="0">
                <a:latin typeface="BIZ UDPゴシック" panose="020B0400000000000000" pitchFamily="50" charset="-128"/>
                <a:ea typeface="BIZ UDPゴシック" panose="020B0400000000000000" pitchFamily="50" charset="-128"/>
              </a:rPr>
              <a:t>兆</a:t>
            </a:r>
            <a:endParaRPr lang="en-US" altLang="ja-JP" sz="1200" dirty="0">
              <a:latin typeface="BIZ UDPゴシック" panose="020B0400000000000000" pitchFamily="50" charset="-128"/>
              <a:ea typeface="BIZ UDPゴシック" panose="020B0400000000000000" pitchFamily="50" charset="-128"/>
            </a:endParaRPr>
          </a:p>
          <a:p>
            <a:pPr algn="ctr"/>
            <a:r>
              <a:rPr lang="en-US" altLang="ja-JP" sz="1200" dirty="0">
                <a:latin typeface="BIZ UDPゴシック" panose="020B0400000000000000" pitchFamily="50" charset="-128"/>
                <a:ea typeface="BIZ UDPゴシック" panose="020B0400000000000000" pitchFamily="50" charset="-128"/>
              </a:rPr>
              <a:t>5,717</a:t>
            </a:r>
            <a:r>
              <a:rPr lang="ja-JP" altLang="en-US" sz="1200" dirty="0">
                <a:latin typeface="BIZ UDPゴシック" panose="020B0400000000000000" pitchFamily="50" charset="-128"/>
                <a:ea typeface="BIZ UDPゴシック" panose="020B0400000000000000" pitchFamily="50" charset="-128"/>
              </a:rPr>
              <a:t>億円</a:t>
            </a:r>
            <a:endParaRPr lang="zh-CN" altLang="en-US" sz="1200" dirty="0">
              <a:latin typeface="BIZ UDPゴシック" panose="020B0400000000000000" pitchFamily="50" charset="-128"/>
              <a:ea typeface="BIZ UDPゴシック" panose="020B0400000000000000" pitchFamily="50" charset="-128"/>
            </a:endParaRPr>
          </a:p>
        </p:txBody>
      </p:sp>
      <p:pic>
        <p:nvPicPr>
          <p:cNvPr id="50" name="図 49">
            <a:extLst>
              <a:ext uri="{FF2B5EF4-FFF2-40B4-BE49-F238E27FC236}">
                <a16:creationId xmlns:a16="http://schemas.microsoft.com/office/drawing/2014/main" id="{3836DD14-AEEF-4FEC-8D52-4C7AACEBF628}"/>
              </a:ext>
            </a:extLst>
          </p:cNvPr>
          <p:cNvPicPr>
            <a:picLocks noChangeAspect="1"/>
          </p:cNvPicPr>
          <p:nvPr/>
        </p:nvPicPr>
        <p:blipFill>
          <a:blip r:embed="rId4"/>
          <a:stretch>
            <a:fillRect/>
          </a:stretch>
        </p:blipFill>
        <p:spPr>
          <a:xfrm>
            <a:off x="2808173" y="1278689"/>
            <a:ext cx="8063163" cy="4969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8BEB2D7D-B7DC-4460-B647-B9DAEF9E9E15}"/>
              </a:ext>
            </a:extLst>
          </p:cNvPr>
          <p:cNvPicPr>
            <a:picLocks noChangeAspect="1"/>
          </p:cNvPicPr>
          <p:nvPr/>
        </p:nvPicPr>
        <p:blipFill>
          <a:blip r:embed="rId3"/>
          <a:stretch>
            <a:fillRect/>
          </a:stretch>
        </p:blipFill>
        <p:spPr>
          <a:xfrm>
            <a:off x="-1768443" y="1596111"/>
            <a:ext cx="7885260" cy="4860000"/>
          </a:xfrm>
          <a:prstGeom prst="rect">
            <a:avLst/>
          </a:prstGeom>
        </p:spPr>
      </p:pic>
      <p:sp>
        <p:nvSpPr>
          <p:cNvPr id="4" name="テキスト ボックス 3">
            <a:extLst>
              <a:ext uri="{FF2B5EF4-FFF2-40B4-BE49-F238E27FC236}">
                <a16:creationId xmlns:a16="http://schemas.microsoft.com/office/drawing/2014/main" id="{932FCF05-4EAF-D1F9-F409-59BEA16D23CA}"/>
              </a:ext>
            </a:extLst>
          </p:cNvPr>
          <p:cNvSpPr txBox="1"/>
          <p:nvPr/>
        </p:nvSpPr>
        <p:spPr>
          <a:xfrm>
            <a:off x="146475" y="967818"/>
            <a:ext cx="5576850" cy="523220"/>
          </a:xfrm>
          <a:prstGeom prst="rect">
            <a:avLst/>
          </a:prstGeom>
          <a:noFill/>
        </p:spPr>
        <p:txBody>
          <a:bodyPr wrap="square" rtlCol="0">
            <a:spAutoFit/>
          </a:bodyPr>
          <a:lstStyle/>
          <a:p>
            <a:r>
              <a:rPr lang="ja-JP" altLang="en-US" sz="2800" dirty="0">
                <a:latin typeface="HGPｺﾞｼｯｸE" panose="020B0900000000000000" pitchFamily="50" charset="-128"/>
                <a:ea typeface="HGPｺﾞｼｯｸE" panose="020B0900000000000000" pitchFamily="50" charset="-128"/>
              </a:rPr>
              <a:t>愛媛県の予算</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６</a:t>
            </a:r>
            <a:r>
              <a:rPr lang="zh-CN" altLang="en-US" sz="2000" dirty="0">
                <a:latin typeface="HGPｺﾞｼｯｸE" panose="020B0900000000000000" pitchFamily="50" charset="-128"/>
                <a:ea typeface="HGPｺﾞｼｯｸE" panose="020B0900000000000000" pitchFamily="50" charset="-128"/>
              </a:rPr>
              <a:t>年度当初予算）</a:t>
            </a:r>
            <a:endParaRPr lang="zh-CN" altLang="en-US" sz="2400" dirty="0">
              <a:latin typeface="HGPｺﾞｼｯｸE" panose="020B0900000000000000" pitchFamily="50" charset="-128"/>
              <a:ea typeface="HGPｺﾞｼｯｸE" panose="020B0900000000000000" pitchFamily="50" charset="-128"/>
            </a:endParaRPr>
          </a:p>
        </p:txBody>
      </p:sp>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a:defRPr/>
            </a:pPr>
            <a:fld id="{12C3962C-59A4-486A-8D44-A9781E017F69}" type="slidenum">
              <a:rPr lang="en-US" altLang="ja-JP" smtClean="0"/>
              <a:pPr>
                <a:defRPr/>
              </a:pPr>
              <a:t>15</a:t>
            </a:fld>
            <a:endParaRPr lang="en-US" altLang="ja-JP" dirty="0"/>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sp>
        <p:nvSpPr>
          <p:cNvPr id="12" name="テキスト ボックス 7">
            <a:extLst>
              <a:ext uri="{FF2B5EF4-FFF2-40B4-BE49-F238E27FC236}">
                <a16:creationId xmlns:a16="http://schemas.microsoft.com/office/drawing/2014/main" id="{03F0BFF5-AF07-45A5-9C6F-EF31D3985E10}"/>
              </a:ext>
            </a:extLst>
          </p:cNvPr>
          <p:cNvSpPr txBox="1"/>
          <p:nvPr/>
        </p:nvSpPr>
        <p:spPr>
          <a:xfrm>
            <a:off x="1413474" y="2714227"/>
            <a:ext cx="1521426" cy="24761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400" kern="1200" dirty="0">
                <a:latin typeface="BIZ UDPゴシック" panose="020B0400000000000000" pitchFamily="50" charset="-128"/>
                <a:ea typeface="BIZ UDPゴシック" panose="020B0400000000000000" pitchFamily="50" charset="-128"/>
              </a:rPr>
              <a:t>歳入総額</a:t>
            </a:r>
            <a:endParaRPr kumimoji="1" lang="en-US" altLang="ja-JP" sz="2400" kern="1200" dirty="0">
              <a:latin typeface="BIZ UDPゴシック" panose="020B0400000000000000" pitchFamily="50" charset="-128"/>
              <a:ea typeface="BIZ UDPゴシック" panose="020B0400000000000000" pitchFamily="50" charset="-128"/>
            </a:endParaRPr>
          </a:p>
          <a:p>
            <a:pPr algn="ctr"/>
            <a:r>
              <a:rPr kumimoji="1" lang="en-US" altLang="ja-JP" sz="1800" kern="1200" dirty="0">
                <a:latin typeface="BIZ UDPゴシック" panose="020B0400000000000000" pitchFamily="50" charset="-128"/>
                <a:ea typeface="BIZ UDPゴシック" panose="020B0400000000000000" pitchFamily="50" charset="-128"/>
              </a:rPr>
              <a:t>7,283</a:t>
            </a:r>
            <a:r>
              <a:rPr kumimoji="1" lang="ja-JP" altLang="en-US" sz="1800" kern="1200" dirty="0">
                <a:latin typeface="BIZ UDPゴシック" panose="020B0400000000000000" pitchFamily="50" charset="-128"/>
                <a:ea typeface="BIZ UDPゴシック" panose="020B0400000000000000" pitchFamily="50" charset="-128"/>
              </a:rPr>
              <a:t>億円</a:t>
            </a:r>
          </a:p>
        </p:txBody>
      </p:sp>
      <p:sp>
        <p:nvSpPr>
          <p:cNvPr id="16" name="テキスト ボックス 7">
            <a:extLst>
              <a:ext uri="{FF2B5EF4-FFF2-40B4-BE49-F238E27FC236}">
                <a16:creationId xmlns:a16="http://schemas.microsoft.com/office/drawing/2014/main" id="{D0856286-299B-4D02-B2CC-3E86E2E30FCD}"/>
              </a:ext>
            </a:extLst>
          </p:cNvPr>
          <p:cNvSpPr txBox="1"/>
          <p:nvPr/>
        </p:nvSpPr>
        <p:spPr>
          <a:xfrm>
            <a:off x="6249745" y="2788043"/>
            <a:ext cx="1521426" cy="24761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400" kern="1200" dirty="0">
                <a:latin typeface="BIZ UDPゴシック" panose="020B0400000000000000" pitchFamily="50" charset="-128"/>
                <a:ea typeface="BIZ UDPゴシック" panose="020B0400000000000000" pitchFamily="50" charset="-128"/>
              </a:rPr>
              <a:t>歳出総額</a:t>
            </a:r>
            <a:endParaRPr kumimoji="1" lang="en-US" altLang="ja-JP" sz="2400" kern="1200" dirty="0">
              <a:latin typeface="BIZ UDPゴシック" panose="020B0400000000000000" pitchFamily="50" charset="-128"/>
              <a:ea typeface="BIZ UDPゴシック" panose="020B0400000000000000" pitchFamily="50" charset="-128"/>
            </a:endParaRPr>
          </a:p>
          <a:p>
            <a:pPr algn="ctr"/>
            <a:r>
              <a:rPr kumimoji="1" lang="en-US" altLang="ja-JP" sz="1800" kern="1200" dirty="0">
                <a:latin typeface="BIZ UDPゴシック" panose="020B0400000000000000" pitchFamily="50" charset="-128"/>
                <a:ea typeface="BIZ UDPゴシック" panose="020B0400000000000000" pitchFamily="50" charset="-128"/>
              </a:rPr>
              <a:t>7,283</a:t>
            </a:r>
            <a:r>
              <a:rPr kumimoji="1" lang="ja-JP" altLang="en-US" sz="1800" kern="1200" dirty="0">
                <a:latin typeface="BIZ UDPゴシック" panose="020B0400000000000000" pitchFamily="50" charset="-128"/>
                <a:ea typeface="BIZ UDPゴシック" panose="020B0400000000000000" pitchFamily="50" charset="-128"/>
              </a:rPr>
              <a:t>億円</a:t>
            </a:r>
          </a:p>
        </p:txBody>
      </p:sp>
      <p:pic>
        <p:nvPicPr>
          <p:cNvPr id="5" name="図 4">
            <a:extLst>
              <a:ext uri="{FF2B5EF4-FFF2-40B4-BE49-F238E27FC236}">
                <a16:creationId xmlns:a16="http://schemas.microsoft.com/office/drawing/2014/main" id="{012F6A0A-D504-4B83-AE6E-8120156C66F0}"/>
              </a:ext>
            </a:extLst>
          </p:cNvPr>
          <p:cNvPicPr>
            <a:picLocks noChangeAspect="1"/>
          </p:cNvPicPr>
          <p:nvPr/>
        </p:nvPicPr>
        <p:blipFill>
          <a:blip r:embed="rId4"/>
          <a:stretch>
            <a:fillRect/>
          </a:stretch>
        </p:blipFill>
        <p:spPr>
          <a:xfrm>
            <a:off x="2987018" y="1596111"/>
            <a:ext cx="8046879" cy="4860000"/>
          </a:xfrm>
          <a:prstGeom prst="rect">
            <a:avLst/>
          </a:prstGeom>
        </p:spPr>
      </p:pic>
    </p:spTree>
    <p:extLst>
      <p:ext uri="{BB962C8B-B14F-4D97-AF65-F5344CB8AC3E}">
        <p14:creationId xmlns:p14="http://schemas.microsoft.com/office/powerpoint/2010/main" val="2387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挿絵 が含まれている画像&#10;&#10;自動的に生成された説明">
            <a:extLst>
              <a:ext uri="{FF2B5EF4-FFF2-40B4-BE49-F238E27FC236}">
                <a16:creationId xmlns:a16="http://schemas.microsoft.com/office/drawing/2014/main" id="{D46391B4-ED55-9D87-6DBA-31A6272C192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56040" y="479362"/>
            <a:ext cx="1833650" cy="1899978"/>
          </a:xfrm>
          <a:prstGeom prst="rect">
            <a:avLst/>
          </a:prstGeom>
        </p:spPr>
      </p:pic>
      <p:sp>
        <p:nvSpPr>
          <p:cNvPr id="2" name="スライド番号プレースホルダー 1">
            <a:extLst>
              <a:ext uri="{FF2B5EF4-FFF2-40B4-BE49-F238E27FC236}">
                <a16:creationId xmlns:a16="http://schemas.microsoft.com/office/drawing/2014/main" id="{1E35A135-4258-D4A9-4F27-C89B4F3B6673}"/>
              </a:ext>
            </a:extLst>
          </p:cNvPr>
          <p:cNvSpPr>
            <a:spLocks noGrp="1"/>
          </p:cNvSpPr>
          <p:nvPr>
            <p:ph type="sldNum" sz="quarter" idx="4"/>
          </p:nvPr>
        </p:nvSpPr>
        <p:spPr/>
        <p:txBody>
          <a:bodyPr/>
          <a:lstStyle/>
          <a:p>
            <a:pPr>
              <a:defRPr/>
            </a:pPr>
            <a:fld id="{A21AC8FD-592B-4297-9EAB-520742DB55C5}" type="slidenum">
              <a:rPr lang="en-US" altLang="ja-JP" smtClean="0"/>
              <a:pPr>
                <a:defRPr/>
              </a:pPr>
              <a:t>16</a:t>
            </a:fld>
            <a:endParaRPr lang="en-US" altLang="ja-JP"/>
          </a:p>
        </p:txBody>
      </p:sp>
      <p:sp>
        <p:nvSpPr>
          <p:cNvPr id="6" name="Text Box 12">
            <a:extLst>
              <a:ext uri="{FF2B5EF4-FFF2-40B4-BE49-F238E27FC236}">
                <a16:creationId xmlns:a16="http://schemas.microsoft.com/office/drawing/2014/main" id="{38B9F707-1541-7628-19F8-BEC1890FC9EC}"/>
              </a:ext>
            </a:extLst>
          </p:cNvPr>
          <p:cNvSpPr txBox="1">
            <a:spLocks noChangeArrowheads="1"/>
          </p:cNvSpPr>
          <p:nvPr/>
        </p:nvSpPr>
        <p:spPr bwMode="auto">
          <a:xfrm>
            <a:off x="843129" y="75788"/>
            <a:ext cx="33441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税金は大切なもの</a:t>
            </a:r>
          </a:p>
        </p:txBody>
      </p:sp>
      <p:sp>
        <p:nvSpPr>
          <p:cNvPr id="7" name="Rectangle 26">
            <a:extLst>
              <a:ext uri="{FF2B5EF4-FFF2-40B4-BE49-F238E27FC236}">
                <a16:creationId xmlns:a16="http://schemas.microsoft.com/office/drawing/2014/main" id="{E29C6857-79CD-28D7-38B3-025F7F0D9D39}"/>
              </a:ext>
            </a:extLst>
          </p:cNvPr>
          <p:cNvSpPr>
            <a:spLocks noChangeArrowheads="1"/>
          </p:cNvSpPr>
          <p:nvPr/>
        </p:nvSpPr>
        <p:spPr bwMode="white">
          <a:xfrm>
            <a:off x="188489" y="957023"/>
            <a:ext cx="8776123" cy="194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3000" i="0" u="none" strike="noStrike" kern="1200" cap="none" spc="0" normalizeH="0" baseline="0" noProof="0" dirty="0">
                <a:ln>
                  <a:noFill/>
                </a:ln>
                <a:solidFill>
                  <a:srgbClr val="EE7612"/>
                </a:solidFill>
                <a:effectLst/>
                <a:uLnTx/>
                <a:uFillTx/>
                <a:latin typeface="HGPｺﾞｼｯｸE" panose="020B0900000000000000" pitchFamily="50" charset="-128"/>
                <a:ea typeface="HGPｺﾞｼｯｸE" panose="020B0900000000000000" pitchFamily="50" charset="-128"/>
              </a:rPr>
              <a:t>納税は国民の義務</a:t>
            </a:r>
          </a:p>
          <a:p>
            <a:pPr marL="0" marR="0" lvl="0" indent="0" defTabSz="914400" eaLnBrk="1" latinLnBrk="0" hangingPunct="1">
              <a:lnSpc>
                <a:spcPct val="14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税金がないと、わたしたちの生活は成り立たなくなります。</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税金は、社会の一員として暮らしていくために支払わなければならない</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会費のようなものです。税金を納めることは、</a:t>
            </a:r>
            <a:r>
              <a:rPr lang="ja-JP" altLang="en-US" sz="1700" spc="-90" dirty="0">
                <a:solidFill>
                  <a:srgbClr val="000000"/>
                </a:solidFill>
                <a:latin typeface="HGPｺﾞｼｯｸE" panose="020B0900000000000000" pitchFamily="50" charset="-128"/>
                <a:ea typeface="HGPｺﾞｼｯｸE" panose="020B0900000000000000" pitchFamily="50" charset="-128"/>
              </a:rPr>
              <a:t>国民の義務として憲法に定められています。</a:t>
            </a:r>
          </a:p>
          <a:p>
            <a:pPr marL="0" marR="0" lvl="0" indent="0" defTabSz="914400" eaLnBrk="1" latinLnBrk="0" hangingPunct="1">
              <a:lnSpc>
                <a:spcPct val="123000"/>
              </a:lnSpc>
              <a:spcBef>
                <a:spcPct val="0"/>
              </a:spcBef>
              <a:buClrTx/>
              <a:buSzTx/>
              <a:buNone/>
              <a:tabLst/>
              <a:defRPr/>
            </a:pPr>
            <a:endParaRPr lang="ja-JP" altLang="en-US" sz="1700" dirty="0">
              <a:solidFill>
                <a:srgbClr val="000000"/>
              </a:solidFill>
              <a:latin typeface="HGPｺﾞｼｯｸE" panose="020B0900000000000000" pitchFamily="50" charset="-128"/>
              <a:ea typeface="HGPｺﾞｼｯｸE" panose="020B0900000000000000" pitchFamily="50" charset="-128"/>
            </a:endParaRPr>
          </a:p>
        </p:txBody>
      </p:sp>
      <p:sp>
        <p:nvSpPr>
          <p:cNvPr id="16" name="テキスト ボックス 15">
            <a:extLst>
              <a:ext uri="{FF2B5EF4-FFF2-40B4-BE49-F238E27FC236}">
                <a16:creationId xmlns:a16="http://schemas.microsoft.com/office/drawing/2014/main" id="{142CA426-BC5D-D1A5-CBDA-1622FDEC62CD}"/>
              </a:ext>
            </a:extLst>
          </p:cNvPr>
          <p:cNvSpPr txBox="1"/>
          <p:nvPr/>
        </p:nvSpPr>
        <p:spPr>
          <a:xfrm>
            <a:off x="878183" y="6493840"/>
            <a:ext cx="7853221" cy="261610"/>
          </a:xfrm>
          <a:prstGeom prst="rect">
            <a:avLst/>
          </a:prstGeom>
          <a:noFill/>
        </p:spPr>
        <p:txBody>
          <a:bodyPr wrap="square" rtlCol="0">
            <a:spAutoFit/>
          </a:bodyPr>
          <a:lstStyle/>
          <a:p>
            <a:r>
              <a:rPr kumimoji="1" lang="ja-JP" altLang="en-US" sz="1100" dirty="0">
                <a:solidFill>
                  <a:srgbClr val="EE7612"/>
                </a:solidFill>
                <a:latin typeface="+mn-ea"/>
                <a:ea typeface="+mn-ea"/>
              </a:rPr>
              <a:t>ふりかえろう</a:t>
            </a:r>
            <a:r>
              <a:rPr kumimoji="1" lang="ja-JP" altLang="en-US" sz="1100" b="1" dirty="0">
                <a:solidFill>
                  <a:srgbClr val="F25044"/>
                </a:solidFill>
                <a:latin typeface="+mn-ea"/>
                <a:ea typeface="+mn-ea"/>
              </a:rPr>
              <a:t>  </a:t>
            </a:r>
            <a:r>
              <a:rPr kumimoji="1" lang="en-US" altLang="ja-JP" sz="1100" dirty="0">
                <a:latin typeface="+mn-lt"/>
                <a:ea typeface="+mn-ea"/>
                <a:hlinkClick r:id="rId3">
                  <a:extLst>
                    <a:ext uri="{A12FA001-AC4F-418D-AE19-62706E023703}">
                      <ahyp:hlinkClr xmlns:ahyp="http://schemas.microsoft.com/office/drawing/2018/hyperlinkcolor" val="tx"/>
                    </a:ext>
                  </a:extLst>
                </a:hlinkClick>
              </a:rPr>
              <a:t>https://www.nta.go.jp/publication/webtaxtv/201503/webtaxtv_wb.html</a:t>
            </a:r>
            <a:r>
              <a:rPr kumimoji="1" lang="ja-JP" altLang="en-US" sz="1100" dirty="0">
                <a:latin typeface="+mn-lt"/>
                <a:ea typeface="+mn-ea"/>
              </a:rPr>
              <a:t>　</a:t>
            </a:r>
            <a:r>
              <a:rPr lang="ja-JP" altLang="en-US" sz="1100" dirty="0">
                <a:latin typeface="+mn-lt"/>
                <a:ea typeface="+mn-ea"/>
              </a:rPr>
              <a:t>（</a:t>
            </a:r>
            <a:r>
              <a:rPr lang="en-US" altLang="ja-JP" sz="1100" dirty="0">
                <a:latin typeface="+mn-lt"/>
                <a:ea typeface="+mn-ea"/>
              </a:rPr>
              <a:t>Web-TAX-TV</a:t>
            </a:r>
            <a:r>
              <a:rPr lang="ja-JP" altLang="en-US" sz="1100" dirty="0">
                <a:latin typeface="+mn-lt"/>
                <a:ea typeface="+mn-ea"/>
              </a:rPr>
              <a:t>）</a:t>
            </a:r>
          </a:p>
        </p:txBody>
      </p:sp>
      <p:pic>
        <p:nvPicPr>
          <p:cNvPr id="18" name="図 17">
            <a:extLst>
              <a:ext uri="{FF2B5EF4-FFF2-40B4-BE49-F238E27FC236}">
                <a16:creationId xmlns:a16="http://schemas.microsoft.com/office/drawing/2014/main" id="{B1EC4643-9EAF-3A26-C6B4-8329764535B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6986464" y="4005064"/>
            <a:ext cx="829622" cy="2307922"/>
          </a:xfrm>
          <a:prstGeom prst="rect">
            <a:avLst/>
          </a:prstGeom>
        </p:spPr>
      </p:pic>
      <p:pic>
        <p:nvPicPr>
          <p:cNvPr id="25" name="図 24" descr="人形, おもちゃ, 挿絵 が含まれている画像&#10;&#10;自動的に生成された説明">
            <a:extLst>
              <a:ext uri="{FF2B5EF4-FFF2-40B4-BE49-F238E27FC236}">
                <a16:creationId xmlns:a16="http://schemas.microsoft.com/office/drawing/2014/main" id="{51D215D7-D4C1-2B53-E221-C8B7098518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4118" y="3982175"/>
            <a:ext cx="1096023" cy="2445469"/>
          </a:xfrm>
          <a:prstGeom prst="rect">
            <a:avLst/>
          </a:prstGeom>
        </p:spPr>
      </p:pic>
      <p:grpSp>
        <p:nvGrpSpPr>
          <p:cNvPr id="3" name="グループ化 2">
            <a:extLst>
              <a:ext uri="{FF2B5EF4-FFF2-40B4-BE49-F238E27FC236}">
                <a16:creationId xmlns:a16="http://schemas.microsoft.com/office/drawing/2014/main" id="{DB56C191-E437-19CB-6C59-9E357037B098}"/>
              </a:ext>
            </a:extLst>
          </p:cNvPr>
          <p:cNvGrpSpPr/>
          <p:nvPr/>
        </p:nvGrpSpPr>
        <p:grpSpPr>
          <a:xfrm>
            <a:off x="2393317" y="4144482"/>
            <a:ext cx="2002369" cy="966077"/>
            <a:chOff x="2393317" y="4144482"/>
            <a:chExt cx="2002369" cy="966077"/>
          </a:xfrm>
        </p:grpSpPr>
        <p:sp>
          <p:nvSpPr>
            <p:cNvPr id="26" name="吹き出し: 円形 25">
              <a:extLst>
                <a:ext uri="{FF2B5EF4-FFF2-40B4-BE49-F238E27FC236}">
                  <a16:creationId xmlns:a16="http://schemas.microsoft.com/office/drawing/2014/main" id="{6EB0F155-AA12-08DD-2CF8-A46B29AA0307}"/>
                </a:ext>
              </a:extLst>
            </p:cNvPr>
            <p:cNvSpPr/>
            <p:nvPr/>
          </p:nvSpPr>
          <p:spPr>
            <a:xfrm>
              <a:off x="2393317" y="4144482"/>
              <a:ext cx="2002369" cy="966077"/>
            </a:xfrm>
            <a:prstGeom prst="wedgeEllipseCallout">
              <a:avLst>
                <a:gd name="adj1" fmla="val -46982"/>
                <a:gd name="adj2" fmla="val 48074"/>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97" name="Text Box 18"/>
            <p:cNvSpPr txBox="1">
              <a:spLocks noChangeArrowheads="1"/>
            </p:cNvSpPr>
            <p:nvPr/>
          </p:nvSpPr>
          <p:spPr bwMode="auto">
            <a:xfrm>
              <a:off x="2719851" y="4247130"/>
              <a:ext cx="14246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税金がなぜ必要かもう一度</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考えてみよう</a:t>
              </a:r>
            </a:p>
          </p:txBody>
        </p:sp>
      </p:grpSp>
      <p:grpSp>
        <p:nvGrpSpPr>
          <p:cNvPr id="4" name="グループ化 3">
            <a:extLst>
              <a:ext uri="{FF2B5EF4-FFF2-40B4-BE49-F238E27FC236}">
                <a16:creationId xmlns:a16="http://schemas.microsoft.com/office/drawing/2014/main" id="{DE2DB2C9-F2B4-9247-CD4E-3AEA219108A2}"/>
              </a:ext>
            </a:extLst>
          </p:cNvPr>
          <p:cNvGrpSpPr/>
          <p:nvPr/>
        </p:nvGrpSpPr>
        <p:grpSpPr>
          <a:xfrm>
            <a:off x="4617976" y="3948279"/>
            <a:ext cx="2132708" cy="1325425"/>
            <a:chOff x="4617976" y="3948279"/>
            <a:chExt cx="2132708" cy="1325425"/>
          </a:xfrm>
        </p:grpSpPr>
        <p:sp>
          <p:nvSpPr>
            <p:cNvPr id="30" name="吹き出し: 円形 29">
              <a:extLst>
                <a:ext uri="{FF2B5EF4-FFF2-40B4-BE49-F238E27FC236}">
                  <a16:creationId xmlns:a16="http://schemas.microsoft.com/office/drawing/2014/main" id="{EED52A0B-D826-03BB-1685-296CD01ABC5D}"/>
                </a:ext>
              </a:extLst>
            </p:cNvPr>
            <p:cNvSpPr/>
            <p:nvPr/>
          </p:nvSpPr>
          <p:spPr>
            <a:xfrm>
              <a:off x="4617976" y="3948279"/>
              <a:ext cx="2132708" cy="1325425"/>
            </a:xfrm>
            <a:prstGeom prst="wedgeEllipseCallout">
              <a:avLst>
                <a:gd name="adj1" fmla="val 52207"/>
                <a:gd name="adj2" fmla="val 35937"/>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21" name="Text Box 18">
              <a:extLst>
                <a:ext uri="{FF2B5EF4-FFF2-40B4-BE49-F238E27FC236}">
                  <a16:creationId xmlns:a16="http://schemas.microsoft.com/office/drawing/2014/main" id="{FE9ED80E-CC33-5EA2-00E2-59984B34A703}"/>
                </a:ext>
              </a:extLst>
            </p:cNvPr>
            <p:cNvSpPr txBox="1">
              <a:spLocks noChangeArrowheads="1"/>
            </p:cNvSpPr>
            <p:nvPr/>
          </p:nvSpPr>
          <p:spPr bwMode="auto">
            <a:xfrm>
              <a:off x="4937109" y="4125256"/>
              <a:ext cx="16826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誰がどのように</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税金の使いみちを決めているか</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調べてみよう</a:t>
              </a:r>
            </a:p>
          </p:txBody>
        </p:sp>
      </p:grpSp>
      <p:sp>
        <p:nvSpPr>
          <p:cNvPr id="11" name="テキスト ボックス 10">
            <a:extLst>
              <a:ext uri="{FF2B5EF4-FFF2-40B4-BE49-F238E27FC236}">
                <a16:creationId xmlns:a16="http://schemas.microsoft.com/office/drawing/2014/main" id="{FAE08AB7-98A5-86F1-A8E3-34E814022077}"/>
              </a:ext>
            </a:extLst>
          </p:cNvPr>
          <p:cNvSpPr txBox="1"/>
          <p:nvPr/>
        </p:nvSpPr>
        <p:spPr>
          <a:xfrm>
            <a:off x="312599" y="848581"/>
            <a:ext cx="780213" cy="276999"/>
          </a:xfrm>
          <a:prstGeom prst="rect">
            <a:avLst/>
          </a:prstGeom>
          <a:noFill/>
        </p:spPr>
        <p:txBody>
          <a:bodyPr wrap="square">
            <a:spAutoFit/>
          </a:bodyPr>
          <a:lstStyle/>
          <a:p>
            <a:pPr algn="ctr"/>
            <a:r>
              <a:rPr lang="ja-JP" altLang="en-US" sz="1200" dirty="0">
                <a:solidFill>
                  <a:srgbClr val="EE7612"/>
                </a:solidFill>
                <a:latin typeface="HGPｺﾞｼｯｸE" panose="020B0900000000000000" pitchFamily="50" charset="-128"/>
                <a:ea typeface="HGPｺﾞｼｯｸE" panose="020B0900000000000000" pitchFamily="50" charset="-128"/>
              </a:rPr>
              <a:t>のうぜい</a:t>
            </a:r>
          </a:p>
        </p:txBody>
      </p:sp>
      <p:grpSp>
        <p:nvGrpSpPr>
          <p:cNvPr id="23" name="グループ化 22">
            <a:extLst>
              <a:ext uri="{FF2B5EF4-FFF2-40B4-BE49-F238E27FC236}">
                <a16:creationId xmlns:a16="http://schemas.microsoft.com/office/drawing/2014/main" id="{CC84299F-E4BC-99D9-8C63-3E53539084C2}"/>
              </a:ext>
            </a:extLst>
          </p:cNvPr>
          <p:cNvGrpSpPr/>
          <p:nvPr/>
        </p:nvGrpSpPr>
        <p:grpSpPr>
          <a:xfrm>
            <a:off x="179388" y="2759671"/>
            <a:ext cx="8927631" cy="992193"/>
            <a:chOff x="179388" y="2759671"/>
            <a:chExt cx="8927631" cy="992193"/>
          </a:xfrm>
        </p:grpSpPr>
        <p:grpSp>
          <p:nvGrpSpPr>
            <p:cNvPr id="30724" name="グループ化 30723">
              <a:extLst>
                <a:ext uri="{FF2B5EF4-FFF2-40B4-BE49-F238E27FC236}">
                  <a16:creationId xmlns:a16="http://schemas.microsoft.com/office/drawing/2014/main" id="{18A4471C-C0CD-5A2F-A3CD-BCF3FF25AB4C}"/>
                </a:ext>
              </a:extLst>
            </p:cNvPr>
            <p:cNvGrpSpPr/>
            <p:nvPr/>
          </p:nvGrpSpPr>
          <p:grpSpPr>
            <a:xfrm>
              <a:off x="179388" y="2759671"/>
              <a:ext cx="8927631" cy="992193"/>
              <a:chOff x="179388" y="2615771"/>
              <a:chExt cx="8927631" cy="992193"/>
            </a:xfrm>
          </p:grpSpPr>
          <p:sp>
            <p:nvSpPr>
              <p:cNvPr id="12" name="正方形/長方形 11">
                <a:extLst>
                  <a:ext uri="{FF2B5EF4-FFF2-40B4-BE49-F238E27FC236}">
                    <a16:creationId xmlns:a16="http://schemas.microsoft.com/office/drawing/2014/main" id="{60ED18C7-EE4A-5C3A-168A-79E957B96D16}"/>
                  </a:ext>
                </a:extLst>
              </p:cNvPr>
              <p:cNvSpPr/>
              <p:nvPr/>
            </p:nvSpPr>
            <p:spPr bwMode="auto">
              <a:xfrm>
                <a:off x="179388" y="2615771"/>
                <a:ext cx="8776123" cy="992192"/>
              </a:xfrm>
              <a:prstGeom prst="rect">
                <a:avLst/>
              </a:prstGeom>
              <a:solidFill>
                <a:srgbClr val="FFFFFF"/>
              </a:solidFill>
              <a:ln w="9525" cap="flat" cmpd="sng" algn="ctr">
                <a:solidFill>
                  <a:srgbClr val="FB96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a:ln>
                    <a:noFill/>
                  </a:ln>
                  <a:solidFill>
                    <a:srgbClr val="000000"/>
                  </a:solidFill>
                  <a:effectLst/>
                  <a:uLnTx/>
                  <a:uFillTx/>
                  <a:latin typeface="+mn-ea"/>
                </a:endParaRPr>
              </a:p>
            </p:txBody>
          </p:sp>
          <p:sp>
            <p:nvSpPr>
              <p:cNvPr id="13" name="正方形/長方形 12">
                <a:extLst>
                  <a:ext uri="{FF2B5EF4-FFF2-40B4-BE49-F238E27FC236}">
                    <a16:creationId xmlns:a16="http://schemas.microsoft.com/office/drawing/2014/main" id="{74A55676-92D5-1603-9678-E12EA3E2FB47}"/>
                  </a:ext>
                </a:extLst>
              </p:cNvPr>
              <p:cNvSpPr/>
              <p:nvPr/>
            </p:nvSpPr>
            <p:spPr bwMode="auto">
              <a:xfrm>
                <a:off x="179389" y="2615771"/>
                <a:ext cx="2019701" cy="992193"/>
              </a:xfrm>
              <a:prstGeom prst="rect">
                <a:avLst/>
              </a:prstGeom>
              <a:solidFill>
                <a:srgbClr val="FB964B"/>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spc="120" dirty="0">
                    <a:solidFill>
                      <a:srgbClr val="FFFFFF"/>
                    </a:solidFill>
                    <a:latin typeface="HGPｺﾞｼｯｸE"/>
                    <a:ea typeface="HGPｺﾞｼｯｸE"/>
                  </a:rPr>
                  <a:t>日本国憲法</a:t>
                </a:r>
                <a:endParaRPr lang="en-US" altLang="ja-JP" sz="2000" spc="120" dirty="0">
                  <a:solidFill>
                    <a:srgbClr val="FFFFFF"/>
                  </a:solidFill>
                  <a:latin typeface="HGPｺﾞｼｯｸE"/>
                  <a:ea typeface="HGPｺﾞｼｯｸE"/>
                </a:endParaRPr>
              </a:p>
              <a:p>
                <a:pPr algn="ctr" eaLnBrk="1" hangingPunct="1"/>
                <a:r>
                  <a:rPr lang="ja-JP" altLang="en-US" spc="120" dirty="0">
                    <a:solidFill>
                      <a:srgbClr val="FFFFFF"/>
                    </a:solidFill>
                    <a:latin typeface="HGPｺﾞｼｯｸE"/>
                    <a:ea typeface="HGPｺﾞｼｯｸE"/>
                  </a:rPr>
                  <a:t>第</a:t>
                </a:r>
                <a:r>
                  <a:rPr lang="ja-JP" altLang="en-US" sz="2000" spc="120" dirty="0">
                    <a:solidFill>
                      <a:srgbClr val="FFFFFF"/>
                    </a:solidFill>
                    <a:latin typeface="HGPｺﾞｼｯｸE"/>
                    <a:ea typeface="HGPｺﾞｼｯｸE"/>
                  </a:rPr>
                  <a:t>３０</a:t>
                </a:r>
                <a:r>
                  <a:rPr lang="ja-JP" altLang="en-US" spc="120" dirty="0">
                    <a:solidFill>
                      <a:srgbClr val="FFFFFF"/>
                    </a:solidFill>
                    <a:latin typeface="HGPｺﾞｼｯｸE"/>
                    <a:ea typeface="HGPｺﾞｼｯｸE"/>
                  </a:rPr>
                  <a:t>条</a:t>
                </a:r>
                <a:endParaRPr lang="ja-JP" altLang="en-US" sz="2000" spc="120" dirty="0">
                  <a:solidFill>
                    <a:srgbClr val="FFFFFF"/>
                  </a:solidFill>
                  <a:latin typeface="HGPｺﾞｼｯｸE"/>
                  <a:ea typeface="HGPｺﾞｼｯｸE"/>
                </a:endParaRPr>
              </a:p>
            </p:txBody>
          </p:sp>
          <p:sp>
            <p:nvSpPr>
              <p:cNvPr id="14" name="Rectangle 36">
                <a:extLst>
                  <a:ext uri="{FF2B5EF4-FFF2-40B4-BE49-F238E27FC236}">
                    <a16:creationId xmlns:a16="http://schemas.microsoft.com/office/drawing/2014/main" id="{866DA002-FF9C-911A-59C5-56CF9329E6AA}"/>
                  </a:ext>
                </a:extLst>
              </p:cNvPr>
              <p:cNvSpPr>
                <a:spLocks noChangeArrowheads="1"/>
              </p:cNvSpPr>
              <p:nvPr/>
            </p:nvSpPr>
            <p:spPr bwMode="auto">
              <a:xfrm>
                <a:off x="2145818" y="2755207"/>
                <a:ext cx="6961201" cy="78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838413" eaLnBrk="1" hangingPunct="1">
                  <a:lnSpc>
                    <a:spcPct val="120000"/>
                  </a:lnSpc>
                  <a:defRPr/>
                </a:pPr>
                <a:r>
                  <a:rPr lang="ja-JP" altLang="en-US" sz="2100" spc="130" dirty="0">
                    <a:solidFill>
                      <a:srgbClr val="EE7612"/>
                    </a:solidFill>
                    <a:latin typeface="HGPｺﾞｼｯｸE"/>
                    <a:ea typeface="HGPｺﾞｼｯｸE"/>
                  </a:rPr>
                  <a:t>国民は、法律の定めるところにより、納税の義務を負ふ。</a:t>
                </a:r>
                <a:endParaRPr lang="en-US" altLang="ja-JP" sz="2100" spc="130" dirty="0">
                  <a:solidFill>
                    <a:srgbClr val="EE7612"/>
                  </a:solidFill>
                  <a:latin typeface="HGPｺﾞｼｯｸE"/>
                  <a:ea typeface="HGPｺﾞｼｯｸE"/>
                </a:endParaRPr>
              </a:p>
              <a:p>
                <a:pPr algn="ctr" defTabSz="838413" eaLnBrk="1" hangingPunct="1">
                  <a:lnSpc>
                    <a:spcPct val="120000"/>
                  </a:lnSpc>
                  <a:defRPr/>
                </a:pPr>
                <a:r>
                  <a:rPr lang="ja-JP" altLang="en-US" sz="1900" spc="180" dirty="0">
                    <a:solidFill>
                      <a:srgbClr val="EE7612"/>
                    </a:solidFill>
                    <a:latin typeface="HGPｺﾞｼｯｸE"/>
                    <a:ea typeface="HGPｺﾞｼｯｸE"/>
                  </a:rPr>
                  <a:t>（納税の義務）</a:t>
                </a:r>
              </a:p>
            </p:txBody>
          </p:sp>
        </p:grpSp>
        <p:sp>
          <p:nvSpPr>
            <p:cNvPr id="15" name="テキスト ボックス 14">
              <a:extLst>
                <a:ext uri="{FF2B5EF4-FFF2-40B4-BE49-F238E27FC236}">
                  <a16:creationId xmlns:a16="http://schemas.microsoft.com/office/drawing/2014/main" id="{08D18058-FEBB-EFEA-54A4-C0346946B27D}"/>
                </a:ext>
              </a:extLst>
            </p:cNvPr>
            <p:cNvSpPr txBox="1"/>
            <p:nvPr/>
          </p:nvSpPr>
          <p:spPr>
            <a:xfrm>
              <a:off x="6476223" y="2829892"/>
              <a:ext cx="780213" cy="200055"/>
            </a:xfrm>
            <a:prstGeom prst="rect">
              <a:avLst/>
            </a:prstGeom>
            <a:noFill/>
          </p:spPr>
          <p:txBody>
            <a:bodyPr wrap="square">
              <a:spAutoFit/>
            </a:bodyPr>
            <a:lstStyle/>
            <a:p>
              <a:pPr algn="ctr"/>
              <a:r>
                <a:rPr lang="ja-JP" altLang="en-US" sz="700" dirty="0">
                  <a:solidFill>
                    <a:srgbClr val="EE7612"/>
                  </a:solidFill>
                  <a:latin typeface="HGPｺﾞｼｯｸE" panose="020B0900000000000000" pitchFamily="50" charset="-128"/>
                  <a:ea typeface="HGPｺﾞｼｯｸE" panose="020B0900000000000000" pitchFamily="50" charset="-128"/>
                </a:rPr>
                <a:t>のうぜい</a:t>
              </a:r>
            </a:p>
          </p:txBody>
        </p:sp>
        <p:sp>
          <p:nvSpPr>
            <p:cNvPr id="17" name="テキスト ボックス 16">
              <a:extLst>
                <a:ext uri="{FF2B5EF4-FFF2-40B4-BE49-F238E27FC236}">
                  <a16:creationId xmlns:a16="http://schemas.microsoft.com/office/drawing/2014/main" id="{4A173C14-67AA-C559-471D-BBE7043A9278}"/>
                </a:ext>
              </a:extLst>
            </p:cNvPr>
            <p:cNvSpPr txBox="1"/>
            <p:nvPr/>
          </p:nvSpPr>
          <p:spPr>
            <a:xfrm>
              <a:off x="4845460" y="3238184"/>
              <a:ext cx="780213" cy="200055"/>
            </a:xfrm>
            <a:prstGeom prst="rect">
              <a:avLst/>
            </a:prstGeom>
            <a:noFill/>
          </p:spPr>
          <p:txBody>
            <a:bodyPr wrap="square">
              <a:spAutoFit/>
            </a:bodyPr>
            <a:lstStyle/>
            <a:p>
              <a:pPr algn="ctr"/>
              <a:r>
                <a:rPr lang="ja-JP" altLang="en-US" sz="700" dirty="0">
                  <a:solidFill>
                    <a:srgbClr val="EE7612"/>
                  </a:solidFill>
                  <a:latin typeface="HGPｺﾞｼｯｸE" panose="020B0900000000000000" pitchFamily="50" charset="-128"/>
                  <a:ea typeface="HGPｺﾞｼｯｸE" panose="020B0900000000000000" pitchFamily="50" charset="-128"/>
                </a:rPr>
                <a:t>のうぜい</a:t>
              </a:r>
            </a:p>
          </p:txBody>
        </p:sp>
      </p:grpSp>
      <p:sp>
        <p:nvSpPr>
          <p:cNvPr id="5" name="テキスト ボックス 4">
            <a:extLst>
              <a:ext uri="{FF2B5EF4-FFF2-40B4-BE49-F238E27FC236}">
                <a16:creationId xmlns:a16="http://schemas.microsoft.com/office/drawing/2014/main" id="{337CCB1E-8967-D4B2-10BE-A9B047CA5F43}"/>
              </a:ext>
            </a:extLst>
          </p:cNvPr>
          <p:cNvSpPr txBox="1"/>
          <p:nvPr/>
        </p:nvSpPr>
        <p:spPr>
          <a:xfrm>
            <a:off x="2882898" y="2110884"/>
            <a:ext cx="504056"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おさ</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1000"/>
                                        <p:tgtEl>
                                          <p:spTgt spid="23"/>
                                        </p:tgtEl>
                                      </p:cBhvr>
                                    </p:animEffect>
                                  </p:childTnLst>
                                </p:cTn>
                              </p:par>
                            </p:childTnLst>
                          </p:cTn>
                        </p:par>
                        <p:par>
                          <p:cTn id="22" fill="hold">
                            <p:stCondLst>
                              <p:cond delay="1000"/>
                            </p:stCondLst>
                            <p:childTnLst>
                              <p:par>
                                <p:cTn id="23" presetID="10" presetClass="entr" presetSubtype="0" fill="hold" nodeType="afterEffect">
                                  <p:stCondLst>
                                    <p:cond delay="2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600"/>
                                        <p:tgtEl>
                                          <p:spTgt spid="25"/>
                                        </p:tgtEl>
                                      </p:cBhvr>
                                    </p:animEffect>
                                  </p:childTnLst>
                                </p:cTn>
                              </p:par>
                              <p:par>
                                <p:cTn id="26" presetID="10" presetClass="entr" presetSubtype="0" fill="hold" nodeType="withEffect">
                                  <p:stCondLst>
                                    <p:cond delay="2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600"/>
                                        <p:tgtEl>
                                          <p:spTgt spid="18"/>
                                        </p:tgtEl>
                                      </p:cBhvr>
                                    </p:animEffect>
                                  </p:childTnLst>
                                </p:cTn>
                              </p:par>
                            </p:childTnLst>
                          </p:cTn>
                        </p:par>
                        <p:par>
                          <p:cTn id="29" fill="hold">
                            <p:stCondLst>
                              <p:cond delay="18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23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リーフォーム: 図形 7">
            <a:extLst>
              <a:ext uri="{FF2B5EF4-FFF2-40B4-BE49-F238E27FC236}">
                <a16:creationId xmlns:a16="http://schemas.microsoft.com/office/drawing/2014/main" id="{F2755E1D-94EC-109C-AFD3-AF974C492594}"/>
              </a:ext>
            </a:extLst>
          </p:cNvPr>
          <p:cNvSpPr/>
          <p:nvPr/>
        </p:nvSpPr>
        <p:spPr>
          <a:xfrm>
            <a:off x="1997371" y="1552505"/>
            <a:ext cx="590747" cy="4540791"/>
          </a:xfrm>
          <a:custGeom>
            <a:avLst/>
            <a:gdLst>
              <a:gd name="connsiteX0" fmla="*/ 630194 w 630194"/>
              <a:gd name="connsiteY0" fmla="*/ 0 h 4720281"/>
              <a:gd name="connsiteX1" fmla="*/ 12356 w 630194"/>
              <a:gd name="connsiteY1" fmla="*/ 3447535 h 4720281"/>
              <a:gd name="connsiteX2" fmla="*/ 0 w 630194"/>
              <a:gd name="connsiteY2" fmla="*/ 4213654 h 4720281"/>
              <a:gd name="connsiteX3" fmla="*/ 580767 w 630194"/>
              <a:gd name="connsiteY3" fmla="*/ 4720281 h 4720281"/>
              <a:gd name="connsiteX4" fmla="*/ 630194 w 630194"/>
              <a:gd name="connsiteY4" fmla="*/ 0 h 4720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94" h="4720281">
                <a:moveTo>
                  <a:pt x="630194" y="0"/>
                </a:moveTo>
                <a:lnTo>
                  <a:pt x="12356" y="3447535"/>
                </a:lnTo>
                <a:lnTo>
                  <a:pt x="0" y="4213654"/>
                </a:lnTo>
                <a:lnTo>
                  <a:pt x="580767" y="4720281"/>
                </a:lnTo>
                <a:lnTo>
                  <a:pt x="630194" y="0"/>
                </a:lnTo>
                <a:close/>
              </a:path>
            </a:pathLst>
          </a:custGeom>
          <a:solidFill>
            <a:srgbClr val="CAF2E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3"/>
          <a:stretch>
            <a:fillRect/>
          </a:stretch>
        </p:blipFill>
        <p:spPr>
          <a:xfrm>
            <a:off x="8358334" y="112671"/>
            <a:ext cx="606279" cy="602069"/>
          </a:xfrm>
          <a:prstGeom prst="rect">
            <a:avLst/>
          </a:prstGeom>
        </p:spPr>
      </p:pic>
      <p:sp>
        <p:nvSpPr>
          <p:cNvPr id="3" name="スライド番号プレースホルダー 2">
            <a:extLst>
              <a:ext uri="{FF2B5EF4-FFF2-40B4-BE49-F238E27FC236}">
                <a16:creationId xmlns:a16="http://schemas.microsoft.com/office/drawing/2014/main" id="{A74ACCB8-77D1-54B0-B4C2-59BCEAC9CFBF}"/>
              </a:ext>
            </a:extLst>
          </p:cNvPr>
          <p:cNvSpPr>
            <a:spLocks noGrp="1"/>
          </p:cNvSpPr>
          <p:nvPr>
            <p:ph type="sldNum" sz="quarter" idx="4"/>
          </p:nvPr>
        </p:nvSpPr>
        <p:spPr/>
        <p:txBody>
          <a:bodyPr/>
          <a:lstStyle/>
          <a:p>
            <a:pPr>
              <a:defRPr/>
            </a:pPr>
            <a:fld id="{A21AC8FD-592B-4297-9EAB-520742DB55C5}" type="slidenum">
              <a:rPr lang="en-US" altLang="ja-JP" smtClean="0"/>
              <a:pPr>
                <a:defRPr/>
              </a:pPr>
              <a:t>17</a:t>
            </a:fld>
            <a:endParaRPr lang="en-US" altLang="ja-JP"/>
          </a:p>
        </p:txBody>
      </p:sp>
      <p:sp>
        <p:nvSpPr>
          <p:cNvPr id="4" name="Text Box 12">
            <a:extLst>
              <a:ext uri="{FF2B5EF4-FFF2-40B4-BE49-F238E27FC236}">
                <a16:creationId xmlns:a16="http://schemas.microsoft.com/office/drawing/2014/main" id="{A3FC479A-1D41-38F0-5DD9-B9ED55D8EC12}"/>
              </a:ext>
            </a:extLst>
          </p:cNvPr>
          <p:cNvSpPr txBox="1">
            <a:spLocks noChangeArrowheads="1"/>
          </p:cNvSpPr>
          <p:nvPr/>
        </p:nvSpPr>
        <p:spPr bwMode="auto">
          <a:xfrm>
            <a:off x="190151" y="914430"/>
            <a:ext cx="8549135" cy="43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300" dirty="0">
                <a:solidFill>
                  <a:srgbClr val="6560CC"/>
                </a:solidFill>
                <a:latin typeface="HGPｺﾞｼｯｸE" panose="020B0900000000000000" pitchFamily="50" charset="-128"/>
                <a:ea typeface="HGPｺﾞｼｯｸE" panose="020B0900000000000000" pitchFamily="50" charset="-128"/>
              </a:rPr>
              <a:t>税金について、もっと詳しく知りたい人は、</a:t>
            </a:r>
            <a:r>
              <a:rPr lang="ja-JP" altLang="en-US" sz="2000" u="sng" dirty="0">
                <a:solidFill>
                  <a:srgbClr val="FF0000"/>
                </a:solidFill>
                <a:latin typeface="HGPｺﾞｼｯｸE" panose="020B0900000000000000" pitchFamily="50" charset="-128"/>
                <a:ea typeface="HGPｺﾞｼｯｸE" panose="020B0900000000000000" pitchFamily="50" charset="-128"/>
              </a:rPr>
              <a:t>国税庁ホームページの「税の学習コーナー」</a:t>
            </a:r>
            <a:r>
              <a:rPr lang="ja-JP" altLang="en-US" sz="1300" dirty="0">
                <a:solidFill>
                  <a:srgbClr val="6560CC"/>
                </a:solidFill>
                <a:latin typeface="HGPｺﾞｼｯｸE" panose="020B0900000000000000" pitchFamily="50" charset="-128"/>
                <a:ea typeface="HGPｺﾞｼｯｸE" panose="020B0900000000000000" pitchFamily="50" charset="-128"/>
              </a:rPr>
              <a:t>を見てね。</a:t>
            </a:r>
          </a:p>
        </p:txBody>
      </p:sp>
      <p:sp>
        <p:nvSpPr>
          <p:cNvPr id="20" name="Text Box 12">
            <a:extLst>
              <a:ext uri="{FF2B5EF4-FFF2-40B4-BE49-F238E27FC236}">
                <a16:creationId xmlns:a16="http://schemas.microsoft.com/office/drawing/2014/main" id="{FECA7809-FBB5-F8E2-4949-3FB14C801EF3}"/>
              </a:ext>
            </a:extLst>
          </p:cNvPr>
          <p:cNvSpPr txBox="1">
            <a:spLocks noChangeArrowheads="1"/>
          </p:cNvSpPr>
          <p:nvPr/>
        </p:nvSpPr>
        <p:spPr bwMode="auto">
          <a:xfrm>
            <a:off x="2123728" y="75788"/>
            <a:ext cx="3320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latin typeface="HGPｺﾞｼｯｸE" panose="020B0900000000000000" pitchFamily="50" charset="-128"/>
                <a:ea typeface="HGPｺﾞｼｯｸE" panose="020B0900000000000000" pitchFamily="50" charset="-128"/>
              </a:rPr>
              <a:t>税の学習コーナー</a:t>
            </a:r>
          </a:p>
        </p:txBody>
      </p:sp>
      <p:sp>
        <p:nvSpPr>
          <p:cNvPr id="6" name="テキスト ボックス 5">
            <a:extLst>
              <a:ext uri="{FF2B5EF4-FFF2-40B4-BE49-F238E27FC236}">
                <a16:creationId xmlns:a16="http://schemas.microsoft.com/office/drawing/2014/main" id="{0F191879-E6E9-EBD3-B266-2ED8CEA0B844}"/>
              </a:ext>
            </a:extLst>
          </p:cNvPr>
          <p:cNvSpPr txBox="1"/>
          <p:nvPr/>
        </p:nvSpPr>
        <p:spPr>
          <a:xfrm>
            <a:off x="878183" y="6493840"/>
            <a:ext cx="7853221" cy="261610"/>
          </a:xfrm>
          <a:prstGeom prst="rect">
            <a:avLst/>
          </a:prstGeom>
          <a:noFill/>
        </p:spPr>
        <p:txBody>
          <a:bodyPr wrap="square" rtlCol="0">
            <a:spAutoFit/>
          </a:bodyPr>
          <a:lstStyle/>
          <a:p>
            <a:r>
              <a:rPr lang="ja-JP" altLang="en-US" sz="1100" dirty="0">
                <a:solidFill>
                  <a:srgbClr val="5F5ACA"/>
                </a:solidFill>
                <a:latin typeface="+mn-ea"/>
                <a:ea typeface="+mn-ea"/>
              </a:rPr>
              <a:t>税の学習コーナー</a:t>
            </a:r>
            <a:r>
              <a:rPr kumimoji="1" lang="ja-JP" altLang="en-US" sz="1100" dirty="0">
                <a:solidFill>
                  <a:srgbClr val="5F5ACA"/>
                </a:solidFill>
                <a:latin typeface="+mn-ea"/>
                <a:ea typeface="+mn-ea"/>
              </a:rPr>
              <a:t>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https://www.nta.go.jp/taxes/kids/index.htm</a:t>
            </a:r>
            <a:endParaRPr kumimoji="1" lang="ja-JP" altLang="en-US" sz="1100" dirty="0">
              <a:latin typeface="+mn-ea"/>
              <a:ea typeface="+mn-ea"/>
            </a:endParaRPr>
          </a:p>
        </p:txBody>
      </p:sp>
      <p:grpSp>
        <p:nvGrpSpPr>
          <p:cNvPr id="15" name="グループ化 14">
            <a:extLst>
              <a:ext uri="{FF2B5EF4-FFF2-40B4-BE49-F238E27FC236}">
                <a16:creationId xmlns:a16="http://schemas.microsoft.com/office/drawing/2014/main" id="{884E93C4-6468-A499-D81E-2ECD41FF4EEF}"/>
              </a:ext>
            </a:extLst>
          </p:cNvPr>
          <p:cNvGrpSpPr/>
          <p:nvPr/>
        </p:nvGrpSpPr>
        <p:grpSpPr>
          <a:xfrm>
            <a:off x="127427" y="4832762"/>
            <a:ext cx="1985942" cy="1110808"/>
            <a:chOff x="127427" y="4832762"/>
            <a:chExt cx="1985942" cy="1110808"/>
          </a:xfrm>
        </p:grpSpPr>
        <p:pic>
          <p:nvPicPr>
            <p:cNvPr id="5" name="図 4">
              <a:extLst>
                <a:ext uri="{FF2B5EF4-FFF2-40B4-BE49-F238E27FC236}">
                  <a16:creationId xmlns:a16="http://schemas.microsoft.com/office/drawing/2014/main" id="{92B19E5D-3A24-E0F4-987A-963335A856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27427" y="4852542"/>
              <a:ext cx="1852285" cy="1091028"/>
            </a:xfrm>
            <a:prstGeom prst="rect">
              <a:avLst/>
            </a:prstGeom>
          </p:spPr>
        </p:pic>
        <p:pic>
          <p:nvPicPr>
            <p:cNvPr id="13" name="図 12" descr="パソコンの画面&#10;&#10;自動的に生成された説明">
              <a:extLst>
                <a:ext uri="{FF2B5EF4-FFF2-40B4-BE49-F238E27FC236}">
                  <a16:creationId xmlns:a16="http://schemas.microsoft.com/office/drawing/2014/main" id="{9757840E-9EC9-DF28-F828-59FFF2F48B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180" y="4832762"/>
              <a:ext cx="1182189" cy="923962"/>
            </a:xfrm>
            <a:prstGeom prst="rect">
              <a:avLst/>
            </a:prstGeom>
          </p:spPr>
        </p:pic>
        <p:pic>
          <p:nvPicPr>
            <p:cNvPr id="9" name="図 8">
              <a:extLst>
                <a:ext uri="{FF2B5EF4-FFF2-40B4-BE49-F238E27FC236}">
                  <a16:creationId xmlns:a16="http://schemas.microsoft.com/office/drawing/2014/main" id="{FA853EB1-B456-21EE-4CE4-B1A838E97181}"/>
                </a:ext>
              </a:extLst>
            </p:cNvPr>
            <p:cNvPicPr>
              <a:picLocks noChangeAspect="1"/>
            </p:cNvPicPr>
            <p:nvPr/>
          </p:nvPicPr>
          <p:blipFill rotWithShape="1">
            <a:blip r:embed="rId7"/>
            <a:srcRect l="1501" t="1897" r="1674" b="18851"/>
            <a:stretch/>
          </p:blipFill>
          <p:spPr>
            <a:xfrm>
              <a:off x="978769" y="4869160"/>
              <a:ext cx="1085083" cy="669551"/>
            </a:xfrm>
            <a:prstGeom prst="rect">
              <a:avLst/>
            </a:prstGeom>
            <a:ln w="12700">
              <a:solidFill>
                <a:schemeClr val="tx1"/>
              </a:solidFill>
            </a:ln>
          </p:spPr>
        </p:pic>
      </p:grpSp>
      <p:pic>
        <p:nvPicPr>
          <p:cNvPr id="2" name="図 1">
            <a:extLst>
              <a:ext uri="{FF2B5EF4-FFF2-40B4-BE49-F238E27FC236}">
                <a16:creationId xmlns:a16="http://schemas.microsoft.com/office/drawing/2014/main" id="{5EECAD01-E98C-409B-A1FC-B5927B5B4508}"/>
              </a:ext>
            </a:extLst>
          </p:cNvPr>
          <p:cNvPicPr>
            <a:picLocks noChangeAspect="1"/>
          </p:cNvPicPr>
          <p:nvPr/>
        </p:nvPicPr>
        <p:blipFill>
          <a:blip r:embed="rId8"/>
          <a:stretch>
            <a:fillRect/>
          </a:stretch>
        </p:blipFill>
        <p:spPr>
          <a:xfrm>
            <a:off x="2605777" y="1430923"/>
            <a:ext cx="6249272" cy="4712728"/>
          </a:xfrm>
          <a:prstGeom prst="rect">
            <a:avLst/>
          </a:prstGeom>
          <a:ln w="28575">
            <a:solidFill>
              <a:schemeClr val="tx1"/>
            </a:solidFill>
          </a:ln>
        </p:spPr>
      </p:pic>
    </p:spTree>
    <p:extLst>
      <p:ext uri="{BB962C8B-B14F-4D97-AF65-F5344CB8AC3E}">
        <p14:creationId xmlns:p14="http://schemas.microsoft.com/office/powerpoint/2010/main" val="175799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a:extLst>
              <a:ext uri="{FF2B5EF4-FFF2-40B4-BE49-F238E27FC236}">
                <a16:creationId xmlns:a16="http://schemas.microsoft.com/office/drawing/2014/main" id="{FE31206F-98C1-C619-7406-B1B1B8A4066C}"/>
              </a:ext>
            </a:extLst>
          </p:cNvPr>
          <p:cNvSpPr txBox="1">
            <a:spLocks noChangeArrowheads="1"/>
          </p:cNvSpPr>
          <p:nvPr/>
        </p:nvSpPr>
        <p:spPr bwMode="auto">
          <a:xfrm>
            <a:off x="843129" y="75788"/>
            <a:ext cx="60596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ワーク：税金について考えてみよう</a:t>
            </a:r>
          </a:p>
        </p:txBody>
      </p:sp>
      <p:sp>
        <p:nvSpPr>
          <p:cNvPr id="14" name="テキスト プレースホルダー 13">
            <a:extLst>
              <a:ext uri="{FF2B5EF4-FFF2-40B4-BE49-F238E27FC236}">
                <a16:creationId xmlns:a16="http://schemas.microsoft.com/office/drawing/2014/main" id="{8D7A372F-2E1D-0D75-8D1F-B73D22F38356}"/>
              </a:ext>
            </a:extLst>
          </p:cNvPr>
          <p:cNvSpPr>
            <a:spLocks noGrp="1"/>
          </p:cNvSpPr>
          <p:nvPr>
            <p:ph type="body" sz="quarter" idx="16"/>
          </p:nvPr>
        </p:nvSpPr>
        <p:spPr/>
        <p:txBody>
          <a:bodyPr/>
          <a:lstStyle/>
          <a:p>
            <a:endParaRPr lang="ja-JP" altLang="en-US" dirty="0"/>
          </a:p>
        </p:txBody>
      </p:sp>
      <p:sp>
        <p:nvSpPr>
          <p:cNvPr id="15" name="テキスト プレースホルダー 14">
            <a:extLst>
              <a:ext uri="{FF2B5EF4-FFF2-40B4-BE49-F238E27FC236}">
                <a16:creationId xmlns:a16="http://schemas.microsoft.com/office/drawing/2014/main" id="{52386E70-B9E4-E22D-1D72-B009E961E9A1}"/>
              </a:ext>
            </a:extLst>
          </p:cNvPr>
          <p:cNvSpPr>
            <a:spLocks noGrp="1"/>
          </p:cNvSpPr>
          <p:nvPr>
            <p:ph type="body" sz="quarter" idx="19"/>
          </p:nvPr>
        </p:nvSpPr>
        <p:spPr/>
        <p:txBody>
          <a:bodyPr/>
          <a:lstStyle/>
          <a:p>
            <a:endParaRPr lang="ja-JP" altLang="en-US" dirty="0"/>
          </a:p>
        </p:txBody>
      </p:sp>
      <p:sp>
        <p:nvSpPr>
          <p:cNvPr id="16" name="テキスト プレースホルダー 15">
            <a:extLst>
              <a:ext uri="{FF2B5EF4-FFF2-40B4-BE49-F238E27FC236}">
                <a16:creationId xmlns:a16="http://schemas.microsoft.com/office/drawing/2014/main" id="{C5D21D30-8630-46A4-682D-7BA5A4898DA2}"/>
              </a:ext>
            </a:extLst>
          </p:cNvPr>
          <p:cNvSpPr>
            <a:spLocks noGrp="1"/>
          </p:cNvSpPr>
          <p:nvPr>
            <p:ph type="body" sz="quarter" idx="20"/>
          </p:nvPr>
        </p:nvSpPr>
        <p:spPr/>
        <p:txBody>
          <a:bodyPr/>
          <a:lstStyle/>
          <a:p>
            <a:endParaRPr lang="ja-JP" altLang="en-US" dirty="0"/>
          </a:p>
        </p:txBody>
      </p:sp>
      <p:sp>
        <p:nvSpPr>
          <p:cNvPr id="17" name="スライド番号プレースホルダー 16">
            <a:extLst>
              <a:ext uri="{FF2B5EF4-FFF2-40B4-BE49-F238E27FC236}">
                <a16:creationId xmlns:a16="http://schemas.microsoft.com/office/drawing/2014/main" id="{223C2A91-94A1-90CC-AF34-7A23B6FF10BF}"/>
              </a:ext>
            </a:extLst>
          </p:cNvPr>
          <p:cNvSpPr>
            <a:spLocks noGrp="1"/>
          </p:cNvSpPr>
          <p:nvPr>
            <p:ph type="sldNum" sz="quarter" idx="4"/>
          </p:nvPr>
        </p:nvSpPr>
        <p:spPr/>
        <p:txBody>
          <a:bodyPr/>
          <a:lstStyle/>
          <a:p>
            <a:pPr>
              <a:defRPr/>
            </a:pPr>
            <a:fld id="{12C3962C-59A4-486A-8D44-A9781E017F69}" type="slidenum">
              <a:rPr lang="en-US" altLang="ja-JP" smtClean="0"/>
              <a:pPr>
                <a:defRPr/>
              </a:pPr>
              <a:t>2</a:t>
            </a:fld>
            <a:endParaRPr lang="en-US" altLang="ja-JP" dirty="0"/>
          </a:p>
        </p:txBody>
      </p:sp>
      <p:sp>
        <p:nvSpPr>
          <p:cNvPr id="4" name="四角形: 角を丸くする 3">
            <a:extLst>
              <a:ext uri="{FF2B5EF4-FFF2-40B4-BE49-F238E27FC236}">
                <a16:creationId xmlns:a16="http://schemas.microsoft.com/office/drawing/2014/main" id="{31A12AF5-018E-5DD8-8CCE-287E232443E3}"/>
              </a:ext>
            </a:extLst>
          </p:cNvPr>
          <p:cNvSpPr/>
          <p:nvPr/>
        </p:nvSpPr>
        <p:spPr>
          <a:xfrm>
            <a:off x="2737892" y="4391803"/>
            <a:ext cx="864096" cy="347226"/>
          </a:xfrm>
          <a:prstGeom prst="roundRect">
            <a:avLst>
              <a:gd name="adj" fmla="val 5000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515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B7CB600D-2E4B-96BD-997E-EBA2709FB1FE}"/>
              </a:ext>
            </a:extLst>
          </p:cNvPr>
          <p:cNvSpPr>
            <a:spLocks/>
          </p:cNvSpPr>
          <p:nvPr/>
        </p:nvSpPr>
        <p:spPr>
          <a:xfrm>
            <a:off x="179388" y="2005750"/>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83" name="正方形/長方形 5182">
            <a:extLst>
              <a:ext uri="{FF2B5EF4-FFF2-40B4-BE49-F238E27FC236}">
                <a16:creationId xmlns:a16="http://schemas.microsoft.com/office/drawing/2014/main" id="{454A00EB-2860-B166-DD6D-ED03E1FEC680}"/>
              </a:ext>
            </a:extLst>
          </p:cNvPr>
          <p:cNvSpPr/>
          <p:nvPr/>
        </p:nvSpPr>
        <p:spPr>
          <a:xfrm>
            <a:off x="5768392" y="4767312"/>
            <a:ext cx="2998375" cy="1070733"/>
          </a:xfrm>
          <a:prstGeom prst="rect">
            <a:avLst/>
          </a:prstGeom>
          <a:solidFill>
            <a:srgbClr val="F0FB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D7937C78-81F6-3712-995E-96A5617E45A3}"/>
              </a:ext>
            </a:extLst>
          </p:cNvPr>
          <p:cNvSpPr>
            <a:spLocks noGrp="1"/>
          </p:cNvSpPr>
          <p:nvPr>
            <p:ph type="sldNum" sz="quarter" idx="4"/>
          </p:nvPr>
        </p:nvSpPr>
        <p:spPr/>
        <p:txBody>
          <a:bodyPr/>
          <a:lstStyle/>
          <a:p>
            <a:pPr>
              <a:defRPr/>
            </a:pPr>
            <a:fld id="{B4FF24B8-A4B8-4B7E-AA3A-FE4BA14E6524}" type="slidenum">
              <a:rPr lang="en-US" altLang="ja-JP" smtClean="0"/>
              <a:pPr>
                <a:defRPr/>
              </a:pPr>
              <a:t>3</a:t>
            </a:fld>
            <a:endParaRPr lang="en-US" altLang="ja-JP"/>
          </a:p>
        </p:txBody>
      </p:sp>
      <p:sp>
        <p:nvSpPr>
          <p:cNvPr id="4" name="Text Box 12">
            <a:extLst>
              <a:ext uri="{FF2B5EF4-FFF2-40B4-BE49-F238E27FC236}">
                <a16:creationId xmlns:a16="http://schemas.microsoft.com/office/drawing/2014/main" id="{9A40955D-858B-9636-8C0B-4EFA62925811}"/>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sp>
        <p:nvSpPr>
          <p:cNvPr id="8" name="テキスト ボックス 7">
            <a:extLst>
              <a:ext uri="{FF2B5EF4-FFF2-40B4-BE49-F238E27FC236}">
                <a16:creationId xmlns:a16="http://schemas.microsoft.com/office/drawing/2014/main" id="{3050150B-4FE0-9F70-9598-8C6A54409C4F}"/>
              </a:ext>
            </a:extLst>
          </p:cNvPr>
          <p:cNvSpPr txBox="1"/>
          <p:nvPr/>
        </p:nvSpPr>
        <p:spPr>
          <a:xfrm>
            <a:off x="208906" y="996582"/>
            <a:ext cx="8322301" cy="386837"/>
          </a:xfrm>
          <a:prstGeom prst="rect">
            <a:avLst/>
          </a:prstGeom>
          <a:noFill/>
        </p:spPr>
        <p:txBody>
          <a:bodyPr wrap="square" rtlCol="0" anchor="ctr" anchorCtr="0">
            <a:spAutoFit/>
          </a:bodyPr>
          <a:lstStyle/>
          <a:p>
            <a:pPr>
              <a:lnSpc>
                <a:spcPct val="123000"/>
              </a:lnSpc>
            </a:pPr>
            <a:r>
              <a:rPr lang="ja-JP" altLang="en-US" dirty="0">
                <a:latin typeface="HGPｺﾞｼｯｸE" panose="020B0900000000000000" pitchFamily="50" charset="-128"/>
                <a:ea typeface="HGPｺﾞｼｯｸE" panose="020B0900000000000000" pitchFamily="50" charset="-128"/>
              </a:rPr>
              <a:t>次のようなときには、どんな税金がかかるでしょうか？？</a:t>
            </a:r>
            <a:endParaRPr kumimoji="1" lang="ja-JP" altLang="en-US" dirty="0">
              <a:latin typeface="HGPｺﾞｼｯｸE" panose="020B0900000000000000" pitchFamily="50" charset="-128"/>
              <a:ea typeface="HGPｺﾞｼｯｸE" panose="020B0900000000000000" pitchFamily="50" charset="-128"/>
            </a:endParaRPr>
          </a:p>
        </p:txBody>
      </p:sp>
      <p:cxnSp>
        <p:nvCxnSpPr>
          <p:cNvPr id="16" name="直線コネクタ 15">
            <a:extLst>
              <a:ext uri="{FF2B5EF4-FFF2-40B4-BE49-F238E27FC236}">
                <a16:creationId xmlns:a16="http://schemas.microsoft.com/office/drawing/2014/main" id="{7B716346-2557-D723-6487-E44E2A08319B}"/>
              </a:ext>
            </a:extLst>
          </p:cNvPr>
          <p:cNvCxnSpPr>
            <a:cxnSpLocks/>
          </p:cNvCxnSpPr>
          <p:nvPr/>
        </p:nvCxnSpPr>
        <p:spPr>
          <a:xfrm>
            <a:off x="179388" y="1484784"/>
            <a:ext cx="8785225" cy="0"/>
          </a:xfrm>
          <a:prstGeom prst="line">
            <a:avLst/>
          </a:prstGeom>
          <a:ln w="19050">
            <a:solidFill>
              <a:srgbClr val="26C1F2"/>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0499D76-852D-8011-0F43-8C7E782C9D82}"/>
              </a:ext>
            </a:extLst>
          </p:cNvPr>
          <p:cNvSpPr txBox="1"/>
          <p:nvPr/>
        </p:nvSpPr>
        <p:spPr>
          <a:xfrm>
            <a:off x="555956" y="1532880"/>
            <a:ext cx="4393517" cy="405832"/>
          </a:xfrm>
          <a:prstGeom prst="rect">
            <a:avLst/>
          </a:prstGeom>
          <a:noFill/>
          <a:effectLst/>
        </p:spPr>
        <p:txBody>
          <a:bodyPr wrap="square" rtlCol="0" anchor="ctr" anchorCtr="0">
            <a:noAutofit/>
          </a:bodyPr>
          <a:lstStyle>
            <a:defPPr>
              <a:defRPr lang="ja-JP"/>
            </a:defPPr>
            <a:lvl1pPr>
              <a:defRPr sz="2000" kern="0" spc="130">
                <a:latin typeface="HGPｺﾞｼｯｸE" panose="020B0900000000000000" pitchFamily="50" charset="-128"/>
                <a:ea typeface="HGPｺﾞｼｯｸE" panose="020B0900000000000000" pitchFamily="50" charset="-128"/>
              </a:defRPr>
            </a:lvl1pPr>
          </a:lstStyle>
          <a:p>
            <a:r>
              <a:rPr lang="ja-JP" altLang="en-US" sz="1800" dirty="0">
                <a:solidFill>
                  <a:srgbClr val="0DABDD"/>
                </a:solidFill>
              </a:rPr>
              <a:t>税金の種類は約</a:t>
            </a:r>
            <a:r>
              <a:rPr lang="en-US" altLang="ja-JP" sz="1800" b="1" dirty="0">
                <a:solidFill>
                  <a:srgbClr val="0DABDD"/>
                </a:solidFill>
                <a:latin typeface="+mj-lt"/>
              </a:rPr>
              <a:t>50</a:t>
            </a:r>
            <a:r>
              <a:rPr lang="ja-JP" altLang="en-US" sz="1800" dirty="0">
                <a:solidFill>
                  <a:srgbClr val="0DABDD"/>
                </a:solidFill>
              </a:rPr>
              <a:t>種類あります。</a:t>
            </a:r>
          </a:p>
        </p:txBody>
      </p:sp>
      <p:sp>
        <p:nvSpPr>
          <p:cNvPr id="28" name="テキスト ボックス 27">
            <a:extLst>
              <a:ext uri="{FF2B5EF4-FFF2-40B4-BE49-F238E27FC236}">
                <a16:creationId xmlns:a16="http://schemas.microsoft.com/office/drawing/2014/main" id="{FAF622CF-C80D-F1DF-9CAD-CD111EE9673E}"/>
              </a:ext>
            </a:extLst>
          </p:cNvPr>
          <p:cNvSpPr txBox="1"/>
          <p:nvPr/>
        </p:nvSpPr>
        <p:spPr>
          <a:xfrm>
            <a:off x="878183" y="6493840"/>
            <a:ext cx="6389397" cy="261610"/>
          </a:xfrm>
          <a:prstGeom prst="rect">
            <a:avLst/>
          </a:prstGeom>
          <a:noFill/>
        </p:spPr>
        <p:txBody>
          <a:bodyPr wrap="square" rtlCol="0">
            <a:spAutoFit/>
          </a:bodyPr>
          <a:lstStyle/>
          <a:p>
            <a:r>
              <a:rPr lang="ja-JP" altLang="en-US" sz="1100" dirty="0">
                <a:solidFill>
                  <a:srgbClr val="0D85AF"/>
                </a:solidFill>
                <a:latin typeface="+mn-ea"/>
                <a:ea typeface="+mn-ea"/>
              </a:rPr>
              <a:t>詳しく学ぼう：財務省キッズコーナーファイナンスらんど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https://www.mof.go.jp/kids/2018</a:t>
            </a:r>
            <a:r>
              <a:rPr lang="ja-JP" altLang="en-US" sz="1100" dirty="0">
                <a:latin typeface="+mn-lt"/>
                <a:ea typeface="+mn-ea"/>
              </a:rPr>
              <a:t> </a:t>
            </a:r>
            <a:r>
              <a:rPr kumimoji="1" lang="ja-JP" altLang="en-US" sz="1100" dirty="0">
                <a:latin typeface="+mn-ea"/>
                <a:ea typeface="+mn-ea"/>
              </a:rPr>
              <a:t>（財務省</a:t>
            </a:r>
            <a:r>
              <a:rPr kumimoji="1" lang="en-US" altLang="ja-JP" sz="1100" dirty="0">
                <a:latin typeface="+mn-ea"/>
                <a:ea typeface="+mn-ea"/>
              </a:rPr>
              <a:t>HP</a:t>
            </a:r>
            <a:r>
              <a:rPr kumimoji="1" lang="ja-JP" altLang="en-US" sz="1100" dirty="0">
                <a:latin typeface="+mn-ea"/>
                <a:ea typeface="+mn-ea"/>
              </a:rPr>
              <a:t>）</a:t>
            </a:r>
          </a:p>
        </p:txBody>
      </p:sp>
      <p:sp>
        <p:nvSpPr>
          <p:cNvPr id="3131" name="楕円 3130">
            <a:extLst>
              <a:ext uri="{FF2B5EF4-FFF2-40B4-BE49-F238E27FC236}">
                <a16:creationId xmlns:a16="http://schemas.microsoft.com/office/drawing/2014/main" id="{E899187E-99F7-8245-0356-AABC505C0B59}"/>
              </a:ext>
            </a:extLst>
          </p:cNvPr>
          <p:cNvSpPr/>
          <p:nvPr/>
        </p:nvSpPr>
        <p:spPr>
          <a:xfrm>
            <a:off x="698758"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アイコン&#10;&#10;自動的に生成された説明">
            <a:extLst>
              <a:ext uri="{FF2B5EF4-FFF2-40B4-BE49-F238E27FC236}">
                <a16:creationId xmlns:a16="http://schemas.microsoft.com/office/drawing/2014/main" id="{CD06A8B1-3C85-479E-8FDF-00ADD5847E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4611508"/>
            <a:ext cx="1354704" cy="1263217"/>
          </a:xfrm>
          <a:prstGeom prst="rect">
            <a:avLst/>
          </a:prstGeom>
        </p:spPr>
      </p:pic>
      <p:sp>
        <p:nvSpPr>
          <p:cNvPr id="3122" name="テキスト ボックス 3121">
            <a:extLst>
              <a:ext uri="{FF2B5EF4-FFF2-40B4-BE49-F238E27FC236}">
                <a16:creationId xmlns:a16="http://schemas.microsoft.com/office/drawing/2014/main" id="{AE0418D6-F278-3B2D-0495-D271DD369ABB}"/>
              </a:ext>
            </a:extLst>
          </p:cNvPr>
          <p:cNvSpPr txBox="1"/>
          <p:nvPr/>
        </p:nvSpPr>
        <p:spPr>
          <a:xfrm>
            <a:off x="708477" y="4375595"/>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9" name="正方形/長方形 3118">
            <a:extLst>
              <a:ext uri="{FF2B5EF4-FFF2-40B4-BE49-F238E27FC236}">
                <a16:creationId xmlns:a16="http://schemas.microsoft.com/office/drawing/2014/main" id="{10C93B41-8A24-5CE2-1AAB-0FEF0B5B05CB}"/>
              </a:ext>
            </a:extLst>
          </p:cNvPr>
          <p:cNvSpPr/>
          <p:nvPr/>
        </p:nvSpPr>
        <p:spPr>
          <a:xfrm>
            <a:off x="767101" y="5754105"/>
            <a:ext cx="1539622"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自動車税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3126" name="テキスト ボックス 3125">
            <a:extLst>
              <a:ext uri="{FF2B5EF4-FFF2-40B4-BE49-F238E27FC236}">
                <a16:creationId xmlns:a16="http://schemas.microsoft.com/office/drawing/2014/main" id="{82DC4628-E4E5-6975-D5E6-FBA29FAD35D7}"/>
              </a:ext>
            </a:extLst>
          </p:cNvPr>
          <p:cNvSpPr txBox="1"/>
          <p:nvPr/>
        </p:nvSpPr>
        <p:spPr>
          <a:xfrm>
            <a:off x="3499342" y="4375595"/>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32" name="楕円 3131">
            <a:extLst>
              <a:ext uri="{FF2B5EF4-FFF2-40B4-BE49-F238E27FC236}">
                <a16:creationId xmlns:a16="http://schemas.microsoft.com/office/drawing/2014/main" id="{FDA02E92-2DFB-6324-3635-54104EEF1CA2}"/>
              </a:ext>
            </a:extLst>
          </p:cNvPr>
          <p:cNvSpPr/>
          <p:nvPr/>
        </p:nvSpPr>
        <p:spPr>
          <a:xfrm>
            <a:off x="3613532"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部屋 が含まれている画像&#10;&#10;自動的に生成された説明">
            <a:extLst>
              <a:ext uri="{FF2B5EF4-FFF2-40B4-BE49-F238E27FC236}">
                <a16:creationId xmlns:a16="http://schemas.microsoft.com/office/drawing/2014/main" id="{D76EEBA7-555B-521D-AB96-07781478DA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4608319"/>
            <a:ext cx="1630470" cy="1313562"/>
          </a:xfrm>
          <a:prstGeom prst="rect">
            <a:avLst/>
          </a:prstGeom>
        </p:spPr>
      </p:pic>
      <p:grpSp>
        <p:nvGrpSpPr>
          <p:cNvPr id="5123" name="グループ化 5122">
            <a:extLst>
              <a:ext uri="{FF2B5EF4-FFF2-40B4-BE49-F238E27FC236}">
                <a16:creationId xmlns:a16="http://schemas.microsoft.com/office/drawing/2014/main" id="{536AF027-A8C6-CDBF-6151-72DF2DCA6B6C}"/>
              </a:ext>
            </a:extLst>
          </p:cNvPr>
          <p:cNvGrpSpPr/>
          <p:nvPr/>
        </p:nvGrpSpPr>
        <p:grpSpPr>
          <a:xfrm>
            <a:off x="3681875" y="5740015"/>
            <a:ext cx="1539622" cy="399290"/>
            <a:chOff x="5081943" y="5919421"/>
            <a:chExt cx="1539622" cy="399290"/>
          </a:xfrm>
        </p:grpSpPr>
        <p:sp>
          <p:nvSpPr>
            <p:cNvPr id="3127" name="正方形/長方形 3126">
              <a:extLst>
                <a:ext uri="{FF2B5EF4-FFF2-40B4-BE49-F238E27FC236}">
                  <a16:creationId xmlns:a16="http://schemas.microsoft.com/office/drawing/2014/main" id="{8D672EEC-3078-A25D-5E6E-D73D346F4A3B}"/>
                </a:ext>
              </a:extLst>
            </p:cNvPr>
            <p:cNvSpPr/>
            <p:nvPr/>
          </p:nvSpPr>
          <p:spPr>
            <a:xfrm>
              <a:off x="5081943" y="5933973"/>
              <a:ext cx="1539622" cy="384738"/>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b" anchorCtr="1"/>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入湯税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22" name="テキスト ボックス 5121">
              <a:extLst>
                <a:ext uri="{FF2B5EF4-FFF2-40B4-BE49-F238E27FC236}">
                  <a16:creationId xmlns:a16="http://schemas.microsoft.com/office/drawing/2014/main" id="{5B41AACE-8E55-83EC-E159-459EFFF673DA}"/>
                </a:ext>
              </a:extLst>
            </p:cNvPr>
            <p:cNvSpPr txBox="1"/>
            <p:nvPr/>
          </p:nvSpPr>
          <p:spPr>
            <a:xfrm>
              <a:off x="5230284" y="5919421"/>
              <a:ext cx="770138" cy="200055"/>
            </a:xfrm>
            <a:prstGeom prst="rect">
              <a:avLst/>
            </a:prstGeom>
            <a:noFill/>
          </p:spPr>
          <p:txBody>
            <a:bodyPr wrap="square" rtlCol="0">
              <a:spAutoFit/>
            </a:bodyPr>
            <a:lstStyle/>
            <a:p>
              <a:r>
                <a:rPr kumimoji="1" lang="ja-JP" altLang="en-US" sz="700" b="1" spc="60" dirty="0">
                  <a:solidFill>
                    <a:srgbClr val="C00000"/>
                  </a:solidFill>
                  <a:latin typeface="HGPｺﾞｼｯｸM" panose="020B0600000000000000" pitchFamily="50" charset="-128"/>
                  <a:ea typeface="HGPｺﾞｼｯｸM" panose="020B0600000000000000" pitchFamily="50" charset="-128"/>
                </a:rPr>
                <a:t>にゅうとうぜい</a:t>
              </a:r>
            </a:p>
          </p:txBody>
        </p:sp>
      </p:grpSp>
      <p:sp>
        <p:nvSpPr>
          <p:cNvPr id="5125" name="テキスト ボックス 5124">
            <a:extLst>
              <a:ext uri="{FF2B5EF4-FFF2-40B4-BE49-F238E27FC236}">
                <a16:creationId xmlns:a16="http://schemas.microsoft.com/office/drawing/2014/main" id="{573B794F-5829-C311-7577-0D5EC870F4DB}"/>
              </a:ext>
            </a:extLst>
          </p:cNvPr>
          <p:cNvSpPr txBox="1"/>
          <p:nvPr/>
        </p:nvSpPr>
        <p:spPr>
          <a:xfrm>
            <a:off x="278832" y="3934731"/>
            <a:ext cx="2492968" cy="369332"/>
          </a:xfrm>
          <a:prstGeom prst="rect">
            <a:avLst/>
          </a:prstGeom>
          <a:noFill/>
        </p:spPr>
        <p:txBody>
          <a:bodyPr wrap="square" rtlCol="0">
            <a:spAutoFit/>
          </a:bodyPr>
          <a:lstStyle/>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住民税とは、都道府県税と市（区）町村民税を</a:t>
            </a:r>
            <a:endParaRPr lang="en-US" altLang="ja-JP" sz="900"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spc="-310" dirty="0">
                <a:latin typeface="HGPｺﾞｼｯｸM" panose="020B0600000000000000" pitchFamily="50" charset="-128"/>
                <a:ea typeface="HGPｺﾞｼｯｸM" panose="020B0600000000000000" pitchFamily="50" charset="-128"/>
              </a:rPr>
              <a:t> </a:t>
            </a:r>
            <a:r>
              <a:rPr kumimoji="1" lang="ja-JP" altLang="en-US" sz="900" dirty="0">
                <a:latin typeface="HGPｺﾞｼｯｸM" panose="020B0600000000000000" pitchFamily="50" charset="-128"/>
                <a:ea typeface="HGPｺﾞｼｯｸM" panose="020B0600000000000000" pitchFamily="50" charset="-128"/>
              </a:rPr>
              <a:t>合わせた呼び方です。</a:t>
            </a:r>
          </a:p>
        </p:txBody>
      </p:sp>
      <p:sp>
        <p:nvSpPr>
          <p:cNvPr id="29" name="楕円 28">
            <a:extLst>
              <a:ext uri="{FF2B5EF4-FFF2-40B4-BE49-F238E27FC236}">
                <a16:creationId xmlns:a16="http://schemas.microsoft.com/office/drawing/2014/main" id="{9AE6B64E-38D9-1601-E82B-66F45F791138}"/>
              </a:ext>
            </a:extLst>
          </p:cNvPr>
          <p:cNvSpPr/>
          <p:nvPr/>
        </p:nvSpPr>
        <p:spPr>
          <a:xfrm>
            <a:off x="698758"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B5F70CFF-2E7F-B101-DD98-F77B899D94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2294339"/>
            <a:ext cx="1245490" cy="1346760"/>
          </a:xfrm>
          <a:prstGeom prst="rect">
            <a:avLst/>
          </a:prstGeom>
        </p:spPr>
      </p:pic>
      <p:sp>
        <p:nvSpPr>
          <p:cNvPr id="3129" name="楕円 3128">
            <a:extLst>
              <a:ext uri="{FF2B5EF4-FFF2-40B4-BE49-F238E27FC236}">
                <a16:creationId xmlns:a16="http://schemas.microsoft.com/office/drawing/2014/main" id="{A7C98DDF-FE6C-1683-98E1-F7FB0096BB85}"/>
              </a:ext>
            </a:extLst>
          </p:cNvPr>
          <p:cNvSpPr/>
          <p:nvPr/>
        </p:nvSpPr>
        <p:spPr>
          <a:xfrm>
            <a:off x="3613532"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図形&#10;&#10;自動的に生成された説明">
            <a:extLst>
              <a:ext uri="{FF2B5EF4-FFF2-40B4-BE49-F238E27FC236}">
                <a16:creationId xmlns:a16="http://schemas.microsoft.com/office/drawing/2014/main" id="{29B877A7-705E-0352-F4FC-5F6F48EF1E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2503689"/>
            <a:ext cx="1567982" cy="1078380"/>
          </a:xfrm>
          <a:prstGeom prst="rect">
            <a:avLst/>
          </a:prstGeom>
        </p:spPr>
      </p:pic>
      <p:sp>
        <p:nvSpPr>
          <p:cNvPr id="3130" name="楕円 3129">
            <a:extLst>
              <a:ext uri="{FF2B5EF4-FFF2-40B4-BE49-F238E27FC236}">
                <a16:creationId xmlns:a16="http://schemas.microsoft.com/office/drawing/2014/main" id="{60ACD502-6376-4EFD-5EF0-87AC0688CE42}"/>
              </a:ext>
            </a:extLst>
          </p:cNvPr>
          <p:cNvSpPr/>
          <p:nvPr/>
        </p:nvSpPr>
        <p:spPr>
          <a:xfrm>
            <a:off x="6683784"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おもちゃ, 挿絵 が含まれている画像&#10;&#10;自動的に生成された説明">
            <a:extLst>
              <a:ext uri="{FF2B5EF4-FFF2-40B4-BE49-F238E27FC236}">
                <a16:creationId xmlns:a16="http://schemas.microsoft.com/office/drawing/2014/main" id="{475B0F6B-5B35-A1BA-0754-E46E2088EA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2366882"/>
            <a:ext cx="1822307" cy="1346760"/>
          </a:xfrm>
          <a:prstGeom prst="rect">
            <a:avLst/>
          </a:prstGeom>
        </p:spPr>
      </p:pic>
      <p:sp>
        <p:nvSpPr>
          <p:cNvPr id="31" name="正方形/長方形 30">
            <a:extLst>
              <a:ext uri="{FF2B5EF4-FFF2-40B4-BE49-F238E27FC236}">
                <a16:creationId xmlns:a16="http://schemas.microsoft.com/office/drawing/2014/main" id="{DBF95680-547E-D469-49DD-DF81CA24DE55}"/>
              </a:ext>
            </a:extLst>
          </p:cNvPr>
          <p:cNvSpPr/>
          <p:nvPr/>
        </p:nvSpPr>
        <p:spPr>
          <a:xfrm>
            <a:off x="362357" y="3542815"/>
            <a:ext cx="2349111"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所得税</a:t>
            </a:r>
            <a:r>
              <a:rPr lang="ja-JP" altLang="en-US" sz="1100" dirty="0">
                <a:solidFill>
                  <a:srgbClr val="E22626"/>
                </a:solidFill>
                <a:latin typeface="HGPｺﾞｼｯｸE" panose="020B0900000000000000" pitchFamily="50" charset="-128"/>
                <a:ea typeface="HGPｺﾞｼｯｸE" panose="020B0900000000000000" pitchFamily="50" charset="-128"/>
              </a:rPr>
              <a:t>（国税）</a:t>
            </a:r>
            <a:r>
              <a:rPr lang="ja-JP" altLang="en-US" sz="1200" dirty="0">
                <a:solidFill>
                  <a:srgbClr val="E22626"/>
                </a:solidFill>
                <a:latin typeface="HGPｺﾞｼｯｸE" panose="020B0900000000000000" pitchFamily="50" charset="-128"/>
                <a:ea typeface="HGPｺﾞｼｯｸE" panose="020B0900000000000000" pitchFamily="50" charset="-128"/>
              </a:rPr>
              <a:t>・</a:t>
            </a:r>
            <a:r>
              <a:rPr lang="ja-JP" altLang="en-US" sz="1400" dirty="0">
                <a:solidFill>
                  <a:srgbClr val="E22626"/>
                </a:solidFill>
                <a:latin typeface="HGPｺﾞｼｯｸE" panose="020B0900000000000000" pitchFamily="50" charset="-128"/>
                <a:ea typeface="HGPｺﾞｼｯｸE" panose="020B0900000000000000" pitchFamily="50" charset="-128"/>
              </a:rPr>
              <a:t>住民税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200" dirty="0">
              <a:solidFill>
                <a:srgbClr val="E22626"/>
              </a:solidFill>
              <a:latin typeface="HGPｺﾞｼｯｸE" panose="020B0900000000000000" pitchFamily="50" charset="-128"/>
              <a:ea typeface="HGPｺﾞｼｯｸE" panose="020B0900000000000000" pitchFamily="50" charset="-128"/>
            </a:endParaRPr>
          </a:p>
        </p:txBody>
      </p:sp>
      <p:sp>
        <p:nvSpPr>
          <p:cNvPr id="3111" name="正方形/長方形 3110">
            <a:extLst>
              <a:ext uri="{FF2B5EF4-FFF2-40B4-BE49-F238E27FC236}">
                <a16:creationId xmlns:a16="http://schemas.microsoft.com/office/drawing/2014/main" id="{A768995A-9674-5CDE-ECF3-A7F7066240A0}"/>
              </a:ext>
            </a:extLst>
          </p:cNvPr>
          <p:cNvSpPr/>
          <p:nvPr/>
        </p:nvSpPr>
        <p:spPr>
          <a:xfrm>
            <a:off x="3613532" y="3542815"/>
            <a:ext cx="1676308"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固定資産税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2" name="テキスト ボックス 1">
            <a:extLst>
              <a:ext uri="{FF2B5EF4-FFF2-40B4-BE49-F238E27FC236}">
                <a16:creationId xmlns:a16="http://schemas.microsoft.com/office/drawing/2014/main" id="{BCDC77B4-F7B9-E7D7-A6A6-E5402717EDF8}"/>
              </a:ext>
            </a:extLst>
          </p:cNvPr>
          <p:cNvSpPr txBox="1"/>
          <p:nvPr/>
        </p:nvSpPr>
        <p:spPr>
          <a:xfrm>
            <a:off x="3732368" y="3523852"/>
            <a:ext cx="1005926" cy="200055"/>
          </a:xfrm>
          <a:prstGeom prst="rect">
            <a:avLst/>
          </a:prstGeom>
          <a:noFill/>
        </p:spPr>
        <p:txBody>
          <a:bodyPr wrap="square" rtlCol="0">
            <a:spAutoFit/>
          </a:bodyPr>
          <a:lstStyle/>
          <a:p>
            <a:r>
              <a:rPr lang="ja-JP" altLang="en-US" sz="700" b="1" spc="60" dirty="0">
                <a:solidFill>
                  <a:srgbClr val="C00000"/>
                </a:solidFill>
                <a:latin typeface="HGPｺﾞｼｯｸM" panose="020B0600000000000000" pitchFamily="50" charset="-128"/>
                <a:ea typeface="HGPｺﾞｼｯｸM" panose="020B0600000000000000" pitchFamily="50" charset="-128"/>
              </a:rPr>
              <a:t>こていしさんぜい</a:t>
            </a:r>
          </a:p>
        </p:txBody>
      </p:sp>
      <p:sp>
        <p:nvSpPr>
          <p:cNvPr id="3114" name="正方形/長方形 3113">
            <a:extLst>
              <a:ext uri="{FF2B5EF4-FFF2-40B4-BE49-F238E27FC236}">
                <a16:creationId xmlns:a16="http://schemas.microsoft.com/office/drawing/2014/main" id="{9BE4091E-6A23-DAEF-3332-257C878865CA}"/>
              </a:ext>
            </a:extLst>
          </p:cNvPr>
          <p:cNvSpPr/>
          <p:nvPr/>
        </p:nvSpPr>
        <p:spPr>
          <a:xfrm>
            <a:off x="6179326" y="3542815"/>
            <a:ext cx="2685226"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（国税）</a:t>
            </a:r>
            <a:r>
              <a:rPr kumimoji="1" lang="ja-JP" altLang="en-US" sz="1400" dirty="0">
                <a:solidFill>
                  <a:srgbClr val="E22626"/>
                </a:solidFill>
                <a:latin typeface="HGPｺﾞｼｯｸE" panose="020B0900000000000000" pitchFamily="50" charset="-128"/>
                <a:ea typeface="HGPｺﾞｼｯｸE" panose="020B0900000000000000" pitchFamily="50" charset="-128"/>
              </a:rPr>
              <a:t>・地方消費税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68" name="テキスト ボックス 5167">
            <a:extLst>
              <a:ext uri="{FF2B5EF4-FFF2-40B4-BE49-F238E27FC236}">
                <a16:creationId xmlns:a16="http://schemas.microsoft.com/office/drawing/2014/main" id="{A7C22E09-00EE-243E-4B35-956881D853F5}"/>
              </a:ext>
            </a:extLst>
          </p:cNvPr>
          <p:cNvSpPr txBox="1"/>
          <p:nvPr/>
        </p:nvSpPr>
        <p:spPr>
          <a:xfrm>
            <a:off x="738313" y="2101267"/>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69" name="テキスト ボックス 5168">
            <a:extLst>
              <a:ext uri="{FF2B5EF4-FFF2-40B4-BE49-F238E27FC236}">
                <a16:creationId xmlns:a16="http://schemas.microsoft.com/office/drawing/2014/main" id="{DEC022C5-5B02-EDB8-A3B1-476B7BF1746B}"/>
              </a:ext>
            </a:extLst>
          </p:cNvPr>
          <p:cNvSpPr txBox="1"/>
          <p:nvPr/>
        </p:nvSpPr>
        <p:spPr>
          <a:xfrm>
            <a:off x="3582958" y="2101267"/>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70" name="テキスト ボックス 5169">
            <a:extLst>
              <a:ext uri="{FF2B5EF4-FFF2-40B4-BE49-F238E27FC236}">
                <a16:creationId xmlns:a16="http://schemas.microsoft.com/office/drawing/2014/main" id="{FC880881-7602-77A6-8A29-440FCF89C70F}"/>
              </a:ext>
            </a:extLst>
          </p:cNvPr>
          <p:cNvSpPr txBox="1"/>
          <p:nvPr/>
        </p:nvSpPr>
        <p:spPr>
          <a:xfrm>
            <a:off x="6304232" y="2101267"/>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6" name="テキスト ボックス 5">
            <a:extLst>
              <a:ext uri="{FF2B5EF4-FFF2-40B4-BE49-F238E27FC236}">
                <a16:creationId xmlns:a16="http://schemas.microsoft.com/office/drawing/2014/main" id="{B17A066C-88BD-AA6A-39ED-EDDC7FD4133B}"/>
              </a:ext>
            </a:extLst>
          </p:cNvPr>
          <p:cNvSpPr txBox="1"/>
          <p:nvPr/>
        </p:nvSpPr>
        <p:spPr>
          <a:xfrm>
            <a:off x="7003555" y="4843114"/>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5176" name="二等辺三角形 5175">
            <a:extLst>
              <a:ext uri="{FF2B5EF4-FFF2-40B4-BE49-F238E27FC236}">
                <a16:creationId xmlns:a16="http://schemas.microsoft.com/office/drawing/2014/main" id="{9385EEC4-4ABB-810E-0A60-629C13CD2FBC}"/>
              </a:ext>
            </a:extLst>
          </p:cNvPr>
          <p:cNvSpPr/>
          <p:nvPr/>
        </p:nvSpPr>
        <p:spPr>
          <a:xfrm rot="5400000">
            <a:off x="232847" y="1623934"/>
            <a:ext cx="295230" cy="203260"/>
          </a:xfrm>
          <a:prstGeom prst="triangle">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2B49985-BA53-FF34-7EA7-21F3097177B5}"/>
              </a:ext>
            </a:extLst>
          </p:cNvPr>
          <p:cNvSpPr txBox="1"/>
          <p:nvPr/>
        </p:nvSpPr>
        <p:spPr>
          <a:xfrm>
            <a:off x="5912885" y="5364978"/>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7" name="正方形/長方形 6">
            <a:extLst>
              <a:ext uri="{FF2B5EF4-FFF2-40B4-BE49-F238E27FC236}">
                <a16:creationId xmlns:a16="http://schemas.microsoft.com/office/drawing/2014/main" id="{2F0EE7B6-9B3D-C78E-ED0A-2415BBE553CB}"/>
              </a:ext>
            </a:extLst>
          </p:cNvPr>
          <p:cNvSpPr/>
          <p:nvPr/>
        </p:nvSpPr>
        <p:spPr>
          <a:xfrm>
            <a:off x="611560" y="1586150"/>
            <a:ext cx="3600400" cy="287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77" name="正方形/長方形 5176">
            <a:extLst>
              <a:ext uri="{FF2B5EF4-FFF2-40B4-BE49-F238E27FC236}">
                <a16:creationId xmlns:a16="http://schemas.microsoft.com/office/drawing/2014/main" id="{855E179B-40E5-B49F-5690-94E4DB75D3B1}"/>
              </a:ext>
            </a:extLst>
          </p:cNvPr>
          <p:cNvSpPr/>
          <p:nvPr/>
        </p:nvSpPr>
        <p:spPr>
          <a:xfrm>
            <a:off x="246703" y="1531047"/>
            <a:ext cx="235389" cy="3533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82" name="テキスト ボックス 5181">
            <a:extLst>
              <a:ext uri="{FF2B5EF4-FFF2-40B4-BE49-F238E27FC236}">
                <a16:creationId xmlns:a16="http://schemas.microsoft.com/office/drawing/2014/main" id="{E392A0A5-83C3-CC57-6DFF-E83C727A04AE}"/>
              </a:ext>
            </a:extLst>
          </p:cNvPr>
          <p:cNvSpPr txBox="1"/>
          <p:nvPr/>
        </p:nvSpPr>
        <p:spPr>
          <a:xfrm>
            <a:off x="5881623" y="4876952"/>
            <a:ext cx="2771913" cy="851452"/>
          </a:xfrm>
          <a:prstGeom prst="rect">
            <a:avLst/>
          </a:prstGeom>
          <a:noFill/>
        </p:spPr>
        <p:txBody>
          <a:bodyPr wrap="square" rtlCol="0">
            <a:spAutoFit/>
          </a:bodyPr>
          <a:lstStyle/>
          <a:p>
            <a:pPr>
              <a:lnSpc>
                <a:spcPct val="123000"/>
              </a:lnSpc>
            </a:pPr>
            <a:r>
              <a:rPr lang="ja-JP" altLang="en-US" sz="1400" dirty="0">
                <a:latin typeface="HGPｺﾞｼｯｸE" panose="020B0900000000000000" pitchFamily="50" charset="-128"/>
                <a:ea typeface="HGPｺﾞｼｯｸE" panose="020B0900000000000000" pitchFamily="50" charset="-128"/>
              </a:rPr>
              <a:t>国税は、「国に納める税金」、</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地方税は「都道府県や市区町村に</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納める税金」です。</a:t>
            </a:r>
          </a:p>
        </p:txBody>
      </p:sp>
      <p:grpSp>
        <p:nvGrpSpPr>
          <p:cNvPr id="5130" name="グループ化 5129">
            <a:extLst>
              <a:ext uri="{FF2B5EF4-FFF2-40B4-BE49-F238E27FC236}">
                <a16:creationId xmlns:a16="http://schemas.microsoft.com/office/drawing/2014/main" id="{573DEC41-AF3B-8617-E1D5-A32D6ED8D9C7}"/>
              </a:ext>
            </a:extLst>
          </p:cNvPr>
          <p:cNvGrpSpPr/>
          <p:nvPr/>
        </p:nvGrpSpPr>
        <p:grpSpPr>
          <a:xfrm>
            <a:off x="179388" y="2005750"/>
            <a:ext cx="8785225" cy="4330969"/>
            <a:chOff x="179388" y="-4631538"/>
            <a:chExt cx="8785225" cy="4330969"/>
          </a:xfrm>
        </p:grpSpPr>
        <p:sp>
          <p:nvSpPr>
            <p:cNvPr id="3104" name="正方形/長方形 3103">
              <a:extLst>
                <a:ext uri="{FF2B5EF4-FFF2-40B4-BE49-F238E27FC236}">
                  <a16:creationId xmlns:a16="http://schemas.microsoft.com/office/drawing/2014/main" id="{FBCCC354-A23B-03E5-973F-F27B82390ABA}"/>
                </a:ext>
              </a:extLst>
            </p:cNvPr>
            <p:cNvSpPr>
              <a:spLocks/>
            </p:cNvSpPr>
            <p:nvPr/>
          </p:nvSpPr>
          <p:spPr>
            <a:xfrm>
              <a:off x="179388" y="-4631538"/>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06" name="楕円 3105">
              <a:extLst>
                <a:ext uri="{FF2B5EF4-FFF2-40B4-BE49-F238E27FC236}">
                  <a16:creationId xmlns:a16="http://schemas.microsoft.com/office/drawing/2014/main" id="{A0B15977-A837-70D4-28F7-F74C9E88C1D6}"/>
                </a:ext>
              </a:extLst>
            </p:cNvPr>
            <p:cNvSpPr/>
            <p:nvPr/>
          </p:nvSpPr>
          <p:spPr>
            <a:xfrm>
              <a:off x="698758"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07" name="図 3106" descr="アイコン&#10;&#10;自動的に生成された説明">
              <a:extLst>
                <a:ext uri="{FF2B5EF4-FFF2-40B4-BE49-F238E27FC236}">
                  <a16:creationId xmlns:a16="http://schemas.microsoft.com/office/drawing/2014/main" id="{CE4E8D58-765E-F4F4-BECE-EF3B6EA9AB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2025780"/>
              <a:ext cx="1354704" cy="1263217"/>
            </a:xfrm>
            <a:prstGeom prst="rect">
              <a:avLst/>
            </a:prstGeom>
          </p:spPr>
        </p:pic>
        <p:sp>
          <p:nvSpPr>
            <p:cNvPr id="3108" name="テキスト ボックス 3107">
              <a:extLst>
                <a:ext uri="{FF2B5EF4-FFF2-40B4-BE49-F238E27FC236}">
                  <a16:creationId xmlns:a16="http://schemas.microsoft.com/office/drawing/2014/main" id="{5B0F2FE0-B447-CC88-BD33-764761A7A0CA}"/>
                </a:ext>
              </a:extLst>
            </p:cNvPr>
            <p:cNvSpPr txBox="1"/>
            <p:nvPr/>
          </p:nvSpPr>
          <p:spPr>
            <a:xfrm>
              <a:off x="708477" y="-2261693"/>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0" name="テキスト ボックス 3109">
              <a:extLst>
                <a:ext uri="{FF2B5EF4-FFF2-40B4-BE49-F238E27FC236}">
                  <a16:creationId xmlns:a16="http://schemas.microsoft.com/office/drawing/2014/main" id="{FDDC98B1-F73A-15F9-6D56-AF350534338C}"/>
                </a:ext>
              </a:extLst>
            </p:cNvPr>
            <p:cNvSpPr txBox="1"/>
            <p:nvPr/>
          </p:nvSpPr>
          <p:spPr>
            <a:xfrm>
              <a:off x="3499342" y="-2261693"/>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2" name="楕円 3111">
              <a:extLst>
                <a:ext uri="{FF2B5EF4-FFF2-40B4-BE49-F238E27FC236}">
                  <a16:creationId xmlns:a16="http://schemas.microsoft.com/office/drawing/2014/main" id="{7103AE40-C467-4CCC-7BDB-463EE80626BB}"/>
                </a:ext>
              </a:extLst>
            </p:cNvPr>
            <p:cNvSpPr/>
            <p:nvPr/>
          </p:nvSpPr>
          <p:spPr>
            <a:xfrm>
              <a:off x="3613532"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13" name="図 3112" descr="部屋 が含まれている画像&#10;&#10;自動的に生成された説明">
              <a:extLst>
                <a:ext uri="{FF2B5EF4-FFF2-40B4-BE49-F238E27FC236}">
                  <a16:creationId xmlns:a16="http://schemas.microsoft.com/office/drawing/2014/main" id="{A473EB9D-982B-B268-855F-86035D9DD4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2028969"/>
              <a:ext cx="1630470" cy="1313562"/>
            </a:xfrm>
            <a:prstGeom prst="rect">
              <a:avLst/>
            </a:prstGeom>
          </p:spPr>
        </p:pic>
        <p:sp>
          <p:nvSpPr>
            <p:cNvPr id="3120" name="楕円 3119">
              <a:extLst>
                <a:ext uri="{FF2B5EF4-FFF2-40B4-BE49-F238E27FC236}">
                  <a16:creationId xmlns:a16="http://schemas.microsoft.com/office/drawing/2014/main" id="{766D53E1-198F-CA3E-35C0-3B4888162E1F}"/>
                </a:ext>
              </a:extLst>
            </p:cNvPr>
            <p:cNvSpPr/>
            <p:nvPr/>
          </p:nvSpPr>
          <p:spPr>
            <a:xfrm>
              <a:off x="698758"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1" name="図 3120">
              <a:extLst>
                <a:ext uri="{FF2B5EF4-FFF2-40B4-BE49-F238E27FC236}">
                  <a16:creationId xmlns:a16="http://schemas.microsoft.com/office/drawing/2014/main" id="{E257AD1D-3C0D-A450-2934-392DF9B4AB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4342949"/>
              <a:ext cx="1245490" cy="1346760"/>
            </a:xfrm>
            <a:prstGeom prst="rect">
              <a:avLst/>
            </a:prstGeom>
          </p:spPr>
        </p:pic>
        <p:sp>
          <p:nvSpPr>
            <p:cNvPr id="3123" name="楕円 3122">
              <a:extLst>
                <a:ext uri="{FF2B5EF4-FFF2-40B4-BE49-F238E27FC236}">
                  <a16:creationId xmlns:a16="http://schemas.microsoft.com/office/drawing/2014/main" id="{E27D006B-0924-442D-C83E-B460E04A21C2}"/>
                </a:ext>
              </a:extLst>
            </p:cNvPr>
            <p:cNvSpPr/>
            <p:nvPr/>
          </p:nvSpPr>
          <p:spPr>
            <a:xfrm>
              <a:off x="3613532"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4" name="図 3123" descr="図形&#10;&#10;自動的に生成された説明">
              <a:extLst>
                <a:ext uri="{FF2B5EF4-FFF2-40B4-BE49-F238E27FC236}">
                  <a16:creationId xmlns:a16="http://schemas.microsoft.com/office/drawing/2014/main" id="{66DE53D6-A917-8622-1D59-64C8DD29F4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4133599"/>
              <a:ext cx="1567982" cy="1078380"/>
            </a:xfrm>
            <a:prstGeom prst="rect">
              <a:avLst/>
            </a:prstGeom>
          </p:spPr>
        </p:pic>
        <p:sp>
          <p:nvSpPr>
            <p:cNvPr id="3125" name="楕円 3124">
              <a:extLst>
                <a:ext uri="{FF2B5EF4-FFF2-40B4-BE49-F238E27FC236}">
                  <a16:creationId xmlns:a16="http://schemas.microsoft.com/office/drawing/2014/main" id="{621EE29F-261A-3AE8-EE84-0103EDB0BA34}"/>
                </a:ext>
              </a:extLst>
            </p:cNvPr>
            <p:cNvSpPr/>
            <p:nvPr/>
          </p:nvSpPr>
          <p:spPr>
            <a:xfrm>
              <a:off x="6683784"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8" name="図 3127" descr="おもちゃ, 挿絵 が含まれている画像&#10;&#10;自動的に生成された説明">
              <a:extLst>
                <a:ext uri="{FF2B5EF4-FFF2-40B4-BE49-F238E27FC236}">
                  <a16:creationId xmlns:a16="http://schemas.microsoft.com/office/drawing/2014/main" id="{ED22712A-A0AA-80E3-4DE8-9B996DFEE7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4270406"/>
              <a:ext cx="1822307" cy="1346760"/>
            </a:xfrm>
            <a:prstGeom prst="rect">
              <a:avLst/>
            </a:prstGeom>
          </p:spPr>
        </p:pic>
        <p:sp>
          <p:nvSpPr>
            <p:cNvPr id="5126" name="テキスト ボックス 5125">
              <a:extLst>
                <a:ext uri="{FF2B5EF4-FFF2-40B4-BE49-F238E27FC236}">
                  <a16:creationId xmlns:a16="http://schemas.microsoft.com/office/drawing/2014/main" id="{D5CD7C9E-BD63-C305-6ED8-D031E1C52A79}"/>
                </a:ext>
              </a:extLst>
            </p:cNvPr>
            <p:cNvSpPr txBox="1"/>
            <p:nvPr/>
          </p:nvSpPr>
          <p:spPr>
            <a:xfrm>
              <a:off x="738313" y="-4536021"/>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7" name="テキスト ボックス 5126">
              <a:extLst>
                <a:ext uri="{FF2B5EF4-FFF2-40B4-BE49-F238E27FC236}">
                  <a16:creationId xmlns:a16="http://schemas.microsoft.com/office/drawing/2014/main" id="{F5ECD8B5-2062-A29A-65A7-9C3EDABEA443}"/>
                </a:ext>
              </a:extLst>
            </p:cNvPr>
            <p:cNvSpPr txBox="1"/>
            <p:nvPr/>
          </p:nvSpPr>
          <p:spPr>
            <a:xfrm>
              <a:off x="3582958" y="-4536021"/>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8" name="テキスト ボックス 5127">
              <a:extLst>
                <a:ext uri="{FF2B5EF4-FFF2-40B4-BE49-F238E27FC236}">
                  <a16:creationId xmlns:a16="http://schemas.microsoft.com/office/drawing/2014/main" id="{B6798CA2-5660-3B04-2E3E-6069CDEE7513}"/>
                </a:ext>
              </a:extLst>
            </p:cNvPr>
            <p:cNvSpPr txBox="1"/>
            <p:nvPr/>
          </p:nvSpPr>
          <p:spPr>
            <a:xfrm>
              <a:off x="6304232" y="-4536021"/>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grpSp>
      <p:grpSp>
        <p:nvGrpSpPr>
          <p:cNvPr id="5163" name="グループ化 5162">
            <a:extLst>
              <a:ext uri="{FF2B5EF4-FFF2-40B4-BE49-F238E27FC236}">
                <a16:creationId xmlns:a16="http://schemas.microsoft.com/office/drawing/2014/main" id="{F948A2C4-B6D1-0D54-86A0-5F1C0E368108}"/>
              </a:ext>
            </a:extLst>
          </p:cNvPr>
          <p:cNvGrpSpPr/>
          <p:nvPr/>
        </p:nvGrpSpPr>
        <p:grpSpPr>
          <a:xfrm>
            <a:off x="-40564" y="6007184"/>
            <a:ext cx="950844" cy="850816"/>
            <a:chOff x="-40566" y="5996309"/>
            <a:chExt cx="950844" cy="850816"/>
          </a:xfrm>
        </p:grpSpPr>
        <p:sp>
          <p:nvSpPr>
            <p:cNvPr id="5164" name="フリーフォーム: 図形 5163">
              <a:extLst>
                <a:ext uri="{FF2B5EF4-FFF2-40B4-BE49-F238E27FC236}">
                  <a16:creationId xmlns:a16="http://schemas.microsoft.com/office/drawing/2014/main" id="{0FB3878A-B2CD-115C-CA67-45DA517B7E4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165" name="フリーフォーム: 図形 5164">
              <a:extLst>
                <a:ext uri="{FF2B5EF4-FFF2-40B4-BE49-F238E27FC236}">
                  <a16:creationId xmlns:a16="http://schemas.microsoft.com/office/drawing/2014/main" id="{9F31BCC5-A30B-6128-7808-8F4129E053F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166" name="テキスト ボックス 5165">
              <a:extLst>
                <a:ext uri="{FF2B5EF4-FFF2-40B4-BE49-F238E27FC236}">
                  <a16:creationId xmlns:a16="http://schemas.microsoft.com/office/drawing/2014/main" id="{FBB64E51-6E0F-C469-D99C-7E0F0DE6247A}"/>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134CBD"/>
                  </a:solidFill>
                </a:rPr>
                <a:t>もっと</a:t>
              </a:r>
              <a:endParaRPr kumimoji="1" lang="en-US" altLang="ja-JP" sz="1600" b="1" i="0" spc="50" baseline="0" dirty="0">
                <a:solidFill>
                  <a:srgbClr val="134CBD"/>
                </a:solidFill>
              </a:endParaRPr>
            </a:p>
            <a:p>
              <a:pPr algn="ctr"/>
              <a:r>
                <a:rPr kumimoji="1" lang="ja-JP" altLang="en-US" sz="1600" b="1" i="0" spc="50" baseline="0" dirty="0">
                  <a:solidFill>
                    <a:srgbClr val="134CBD"/>
                  </a:solidFill>
                </a:rPr>
                <a:t>くわしく</a:t>
              </a:r>
            </a:p>
          </p:txBody>
        </p:sp>
      </p:grpSp>
    </p:spTree>
    <p:custDataLst>
      <p:tags r:id="rId1"/>
    </p:custDataLst>
    <p:extLst>
      <p:ext uri="{BB962C8B-B14F-4D97-AF65-F5344CB8AC3E}">
        <p14:creationId xmlns:p14="http://schemas.microsoft.com/office/powerpoint/2010/main" val="298052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177"/>
                                        </p:tgtEl>
                                      </p:cBhvr>
                                    </p:animEffect>
                                    <p:set>
                                      <p:cBhvr>
                                        <p:cTn id="7" dur="1" fill="hold">
                                          <p:stCondLst>
                                            <p:cond delay="499"/>
                                          </p:stCondLst>
                                        </p:cTn>
                                        <p:tgtEl>
                                          <p:spTgt spid="517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130"/>
                                        </p:tgtEl>
                                      </p:cBhvr>
                                    </p:animEffect>
                                    <p:set>
                                      <p:cBhvr>
                                        <p:cTn id="16" dur="1" fill="hold">
                                          <p:stCondLst>
                                            <p:cond delay="499"/>
                                          </p:stCondLst>
                                        </p:cTn>
                                        <p:tgtEl>
                                          <p:spTgt spid="5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1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a:extLst>
              <a:ext uri="{FF2B5EF4-FFF2-40B4-BE49-F238E27FC236}">
                <a16:creationId xmlns:a16="http://schemas.microsoft.com/office/drawing/2014/main" id="{87F4FCAD-6E3C-426E-A5A7-C363D3B3BB06}"/>
              </a:ext>
            </a:extLst>
          </p:cNvPr>
          <p:cNvGrpSpPr/>
          <p:nvPr/>
        </p:nvGrpSpPr>
        <p:grpSpPr>
          <a:xfrm>
            <a:off x="174573" y="1464854"/>
            <a:ext cx="3063637" cy="3475849"/>
            <a:chOff x="174573" y="1464854"/>
            <a:chExt cx="3063637" cy="3475849"/>
          </a:xfrm>
        </p:grpSpPr>
        <p:grpSp>
          <p:nvGrpSpPr>
            <p:cNvPr id="31" name="グループ化 30">
              <a:extLst>
                <a:ext uri="{FF2B5EF4-FFF2-40B4-BE49-F238E27FC236}">
                  <a16:creationId xmlns:a16="http://schemas.microsoft.com/office/drawing/2014/main" id="{DBA2AD34-77C2-44F4-B661-4391C3F74C48}"/>
                </a:ext>
              </a:extLst>
            </p:cNvPr>
            <p:cNvGrpSpPr/>
            <p:nvPr/>
          </p:nvGrpSpPr>
          <p:grpSpPr>
            <a:xfrm>
              <a:off x="174573" y="1464854"/>
              <a:ext cx="3063637" cy="3475849"/>
              <a:chOff x="174573" y="1464854"/>
              <a:chExt cx="3063637" cy="3475849"/>
            </a:xfrm>
          </p:grpSpPr>
          <p:grpSp>
            <p:nvGrpSpPr>
              <p:cNvPr id="110" name="グループ化 109">
                <a:extLst>
                  <a:ext uri="{FF2B5EF4-FFF2-40B4-BE49-F238E27FC236}">
                    <a16:creationId xmlns:a16="http://schemas.microsoft.com/office/drawing/2014/main" id="{5C924F87-8829-2F17-A2EE-7E0AFB100682}"/>
                  </a:ext>
                </a:extLst>
              </p:cNvPr>
              <p:cNvGrpSpPr/>
              <p:nvPr/>
            </p:nvGrpSpPr>
            <p:grpSpPr>
              <a:xfrm>
                <a:off x="175399" y="1464854"/>
                <a:ext cx="3062811" cy="3475849"/>
                <a:chOff x="88399" y="1066179"/>
                <a:chExt cx="3062811" cy="3475849"/>
              </a:xfrm>
            </p:grpSpPr>
            <p:sp>
              <p:nvSpPr>
                <p:cNvPr id="27" name="正方形/長方形 26">
                  <a:extLst>
                    <a:ext uri="{FF2B5EF4-FFF2-40B4-BE49-F238E27FC236}">
                      <a16:creationId xmlns:a16="http://schemas.microsoft.com/office/drawing/2014/main" id="{41C58B17-0498-3B0B-E221-EFB180FB998E}"/>
                    </a:ext>
                  </a:extLst>
                </p:cNvPr>
                <p:cNvSpPr/>
                <p:nvPr/>
              </p:nvSpPr>
              <p:spPr>
                <a:xfrm>
                  <a:off x="88399" y="1066179"/>
                  <a:ext cx="3024781" cy="3475849"/>
                </a:xfrm>
                <a:prstGeom prst="rect">
                  <a:avLst/>
                </a:prstGeom>
                <a:solidFill>
                  <a:srgbClr val="F0FBF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 name="正方形/長方形 5">
                  <a:extLst>
                    <a:ext uri="{FF2B5EF4-FFF2-40B4-BE49-F238E27FC236}">
                      <a16:creationId xmlns:a16="http://schemas.microsoft.com/office/drawing/2014/main" id="{D5576470-D098-8228-32A8-F55E67E44E4E}"/>
                    </a:ext>
                  </a:extLst>
                </p:cNvPr>
                <p:cNvSpPr/>
                <p:nvPr/>
              </p:nvSpPr>
              <p:spPr bwMode="auto">
                <a:xfrm>
                  <a:off x="365498" y="1072399"/>
                  <a:ext cx="2181719"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pic>
              <p:nvPicPr>
                <p:cNvPr id="20" name="図 19">
                  <a:extLst>
                    <a:ext uri="{FF2B5EF4-FFF2-40B4-BE49-F238E27FC236}">
                      <a16:creationId xmlns:a16="http://schemas.microsoft.com/office/drawing/2014/main" id="{28B47C1A-6D45-2091-FD0E-A800EF1598D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19824" y="1487592"/>
                  <a:ext cx="1102780" cy="1310588"/>
                </a:xfrm>
                <a:prstGeom prst="rect">
                  <a:avLst/>
                </a:prstGeom>
              </p:spPr>
            </p:pic>
            <p:sp>
              <p:nvSpPr>
                <p:cNvPr id="35" name="四角形: 角を丸くする 34">
                  <a:extLst>
                    <a:ext uri="{FF2B5EF4-FFF2-40B4-BE49-F238E27FC236}">
                      <a16:creationId xmlns:a16="http://schemas.microsoft.com/office/drawing/2014/main" id="{26BF79E9-BBD7-7F3D-63A8-DFD23CDAF9EE}"/>
                    </a:ext>
                  </a:extLst>
                </p:cNvPr>
                <p:cNvSpPr/>
                <p:nvPr/>
              </p:nvSpPr>
              <p:spPr>
                <a:xfrm>
                  <a:off x="1924211" y="2598221"/>
                  <a:ext cx="1188970" cy="1284985"/>
                </a:xfrm>
                <a:prstGeom prst="roundRect">
                  <a:avLst>
                    <a:gd name="adj" fmla="val 9091"/>
                  </a:avLst>
                </a:prstGeom>
                <a:solidFill>
                  <a:srgbClr val="A4E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latin typeface="HGPｺﾞｼｯｸE" panose="020B0900000000000000" pitchFamily="50" charset="-128"/>
                    <a:ea typeface="HGPｺﾞｼｯｸE" panose="020B0900000000000000" pitchFamily="50" charset="-128"/>
                  </a:endParaRPr>
                </a:p>
              </p:txBody>
            </p:sp>
            <p:grpSp>
              <p:nvGrpSpPr>
                <p:cNvPr id="95" name="グループ化 94">
                  <a:extLst>
                    <a:ext uri="{FF2B5EF4-FFF2-40B4-BE49-F238E27FC236}">
                      <a16:creationId xmlns:a16="http://schemas.microsoft.com/office/drawing/2014/main" id="{E16F3649-B01B-EF69-DBA6-D93479C65C5F}"/>
                    </a:ext>
                  </a:extLst>
                </p:cNvPr>
                <p:cNvGrpSpPr/>
                <p:nvPr/>
              </p:nvGrpSpPr>
              <p:grpSpPr>
                <a:xfrm>
                  <a:off x="98810" y="3877220"/>
                  <a:ext cx="3052400" cy="567143"/>
                  <a:chOff x="98810" y="3877220"/>
                  <a:chExt cx="3052400" cy="567143"/>
                </a:xfrm>
              </p:grpSpPr>
              <p:sp>
                <p:nvSpPr>
                  <p:cNvPr id="33" name="テキスト ボックス 32">
                    <a:extLst>
                      <a:ext uri="{FF2B5EF4-FFF2-40B4-BE49-F238E27FC236}">
                        <a16:creationId xmlns:a16="http://schemas.microsoft.com/office/drawing/2014/main" id="{F6D3A947-5B2A-FE54-03A8-F9F4CC534108}"/>
                      </a:ext>
                    </a:extLst>
                  </p:cNvPr>
                  <p:cNvSpPr txBox="1"/>
                  <p:nvPr/>
                </p:nvSpPr>
                <p:spPr>
                  <a:xfrm>
                    <a:off x="98810" y="3877220"/>
                    <a:ext cx="3052400" cy="567143"/>
                  </a:xfrm>
                  <a:prstGeom prst="rect">
                    <a:avLst/>
                  </a:prstGeom>
                  <a:noFill/>
                </p:spPr>
                <p:txBody>
                  <a:bodyPr wrap="square" rtlCol="0">
                    <a:spAutoFit/>
                  </a:bodyPr>
                  <a:lstStyle/>
                  <a:p>
                    <a:pPr rtl="0">
                      <a:lnSpc>
                        <a:spcPts val="2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品物の金額</a:t>
                    </a:r>
                    <a:r>
                      <a:rPr lang="en-US" altLang="ja-JP" sz="1200" b="0" i="0" u="none" strike="noStrike" dirty="0">
                        <a:effectLst/>
                        <a:latin typeface="HGPｺﾞｼｯｸE" panose="020B0900000000000000" pitchFamily="50" charset="-128"/>
                        <a:ea typeface="HGPｺﾞｼｯｸE" panose="020B0900000000000000" pitchFamily="50" charset="-128"/>
                      </a:rPr>
                      <a:t>1,000</a:t>
                    </a:r>
                    <a:r>
                      <a:rPr lang="ja-JP" altLang="en-US" sz="1200" b="0" i="0" u="none" strike="noStrike" dirty="0">
                        <a:effectLst/>
                        <a:latin typeface="HGPｺﾞｼｯｸE" panose="020B0900000000000000" pitchFamily="50" charset="-128"/>
                        <a:ea typeface="HGPｺﾞｼｯｸE" panose="020B0900000000000000" pitchFamily="50" charset="-128"/>
                      </a:rPr>
                      <a:t>円と一緒に消費税</a:t>
                    </a:r>
                    <a:r>
                      <a:rPr lang="en-US" altLang="ja-JP" sz="1200" b="0" i="0" u="none" strike="noStrike" dirty="0">
                        <a:effectLst/>
                        <a:latin typeface="HGPｺﾞｼｯｸE" panose="020B0900000000000000" pitchFamily="50" charset="-128"/>
                        <a:ea typeface="HGPｺﾞｼｯｸE" panose="020B0900000000000000" pitchFamily="50" charset="-128"/>
                      </a:rPr>
                      <a:t>100</a:t>
                    </a:r>
                    <a:r>
                      <a:rPr lang="ja-JP" altLang="en-US" sz="1200" b="0" i="0" u="none" strike="noStrike" dirty="0">
                        <a:effectLst/>
                        <a:latin typeface="HGPｺﾞｼｯｸE" panose="020B0900000000000000" pitchFamily="50" charset="-128"/>
                        <a:ea typeface="HGPｺﾞｼｯｸE" panose="020B0900000000000000" pitchFamily="50" charset="-128"/>
                      </a:rPr>
                      <a:t>円を支払う。</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消費税を</a:t>
                    </a:r>
                    <a:r>
                      <a:rPr lang="ja-JP" altLang="en-US" sz="1100" dirty="0">
                        <a:latin typeface="HGPｺﾞｼｯｸE" panose="020B0900000000000000" pitchFamily="50" charset="-128"/>
                        <a:ea typeface="HGPｺﾞｼｯｸE" panose="020B0900000000000000" pitchFamily="50" charset="-128"/>
                      </a:rPr>
                      <a:t>負担する</a:t>
                    </a:r>
                    <a:r>
                      <a:rPr lang="en-US" altLang="ja-JP" sz="1100" b="0" i="0" u="none" strike="noStrike" dirty="0">
                        <a:effectLst/>
                        <a:latin typeface="HGPｺﾞｼｯｸE" panose="020B0900000000000000" pitchFamily="50" charset="-128"/>
                        <a:ea typeface="HGPｺﾞｼｯｸE" panose="020B0900000000000000" pitchFamily="50" charset="-128"/>
                      </a:rPr>
                      <a:t>)</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41" name="テキスト ボックス 40">
                    <a:extLst>
                      <a:ext uri="{FF2B5EF4-FFF2-40B4-BE49-F238E27FC236}">
                        <a16:creationId xmlns:a16="http://schemas.microsoft.com/office/drawing/2014/main" id="{19115681-B48A-DA97-FD3E-399E671F1C25}"/>
                      </a:ext>
                    </a:extLst>
                  </p:cNvPr>
                  <p:cNvSpPr txBox="1"/>
                  <p:nvPr/>
                </p:nvSpPr>
                <p:spPr>
                  <a:xfrm>
                    <a:off x="1264402" y="4102096"/>
                    <a:ext cx="37061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ふたん</a:t>
                    </a:r>
                  </a:p>
                </p:txBody>
              </p:sp>
            </p:grpSp>
          </p:grpSp>
          <p:grpSp>
            <p:nvGrpSpPr>
              <p:cNvPr id="32" name="グループ化 31">
                <a:extLst>
                  <a:ext uri="{FF2B5EF4-FFF2-40B4-BE49-F238E27FC236}">
                    <a16:creationId xmlns:a16="http://schemas.microsoft.com/office/drawing/2014/main" id="{BFE8B065-376D-529E-F037-2146B5A46031}"/>
                  </a:ext>
                </a:extLst>
              </p:cNvPr>
              <p:cNvGrpSpPr/>
              <p:nvPr/>
            </p:nvGrpSpPr>
            <p:grpSpPr>
              <a:xfrm>
                <a:off x="210792" y="3330546"/>
                <a:ext cx="653846" cy="349713"/>
                <a:chOff x="1391095" y="2232053"/>
                <a:chExt cx="757894" cy="371900"/>
              </a:xfrm>
            </p:grpSpPr>
            <p:pic>
              <p:nvPicPr>
                <p:cNvPr id="18" name="図 17" descr="図形&#10;&#10;自動的に生成された説明">
                  <a:extLst>
                    <a:ext uri="{FF2B5EF4-FFF2-40B4-BE49-F238E27FC236}">
                      <a16:creationId xmlns:a16="http://schemas.microsoft.com/office/drawing/2014/main" id="{F840EC5C-2BC9-1186-8A62-5B5F55381B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95" y="2232053"/>
                  <a:ext cx="753007" cy="371900"/>
                </a:xfrm>
                <a:prstGeom prst="rect">
                  <a:avLst/>
                </a:prstGeom>
              </p:spPr>
            </p:pic>
            <p:sp>
              <p:nvSpPr>
                <p:cNvPr id="29" name="テキスト ボックス 28">
                  <a:extLst>
                    <a:ext uri="{FF2B5EF4-FFF2-40B4-BE49-F238E27FC236}">
                      <a16:creationId xmlns:a16="http://schemas.microsoft.com/office/drawing/2014/main" id="{69F862A7-20AD-5D73-DC1D-8BAD1B998173}"/>
                    </a:ext>
                  </a:extLst>
                </p:cNvPr>
                <p:cNvSpPr txBox="1"/>
                <p:nvPr/>
              </p:nvSpPr>
              <p:spPr>
                <a:xfrm>
                  <a:off x="1408564" y="2259722"/>
                  <a:ext cx="740425" cy="327303"/>
                </a:xfrm>
                <a:prstGeom prst="rect">
                  <a:avLst/>
                </a:prstGeom>
                <a:noFill/>
              </p:spPr>
              <p:txBody>
                <a:bodyPr wrap="square" rtlCol="0">
                  <a:spAutoFit/>
                </a:bodyPr>
                <a:lstStyle/>
                <a:p>
                  <a:r>
                    <a:rPr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０００</a:t>
                  </a:r>
                </a:p>
              </p:txBody>
            </p:sp>
          </p:grpSp>
          <p:sp>
            <p:nvSpPr>
              <p:cNvPr id="106" name="テキスト ボックス 105">
                <a:extLst>
                  <a:ext uri="{FF2B5EF4-FFF2-40B4-BE49-F238E27FC236}">
                    <a16:creationId xmlns:a16="http://schemas.microsoft.com/office/drawing/2014/main" id="{B80EA8F1-5621-4EE8-BDBA-ED28CB3D4EC1}"/>
                  </a:ext>
                </a:extLst>
              </p:cNvPr>
              <p:cNvSpPr txBox="1"/>
              <p:nvPr/>
            </p:nvSpPr>
            <p:spPr>
              <a:xfrm>
                <a:off x="279213" y="4484847"/>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grpSp>
            <p:nvGrpSpPr>
              <p:cNvPr id="100" name="グループ化 99">
                <a:extLst>
                  <a:ext uri="{FF2B5EF4-FFF2-40B4-BE49-F238E27FC236}">
                    <a16:creationId xmlns:a16="http://schemas.microsoft.com/office/drawing/2014/main" id="{50C1A46C-EF9B-4BAD-897B-38AB21A50BEE}"/>
                  </a:ext>
                </a:extLst>
              </p:cNvPr>
              <p:cNvGrpSpPr/>
              <p:nvPr/>
            </p:nvGrpSpPr>
            <p:grpSpPr>
              <a:xfrm>
                <a:off x="2093814" y="3154592"/>
                <a:ext cx="1049644" cy="608216"/>
                <a:chOff x="1730124" y="1378131"/>
                <a:chExt cx="1049643" cy="695632"/>
              </a:xfrm>
            </p:grpSpPr>
            <p:pic>
              <p:nvPicPr>
                <p:cNvPr id="102" name="図 101">
                  <a:extLst>
                    <a:ext uri="{FF2B5EF4-FFF2-40B4-BE49-F238E27FC236}">
                      <a16:creationId xmlns:a16="http://schemas.microsoft.com/office/drawing/2014/main" id="{166D71CC-6858-40A0-80CF-E074E1AD9D1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grpSp>
              <p:nvGrpSpPr>
                <p:cNvPr id="111" name="グループ化 110">
                  <a:extLst>
                    <a:ext uri="{FF2B5EF4-FFF2-40B4-BE49-F238E27FC236}">
                      <a16:creationId xmlns:a16="http://schemas.microsoft.com/office/drawing/2014/main" id="{E9A51DC2-AC02-4E70-B498-4EFBA52CE57B}"/>
                    </a:ext>
                  </a:extLst>
                </p:cNvPr>
                <p:cNvGrpSpPr/>
                <p:nvPr/>
              </p:nvGrpSpPr>
              <p:grpSpPr>
                <a:xfrm>
                  <a:off x="1730124" y="1378131"/>
                  <a:ext cx="1049643" cy="631248"/>
                  <a:chOff x="1730124" y="1378131"/>
                  <a:chExt cx="1049643" cy="631248"/>
                </a:xfrm>
              </p:grpSpPr>
              <p:grpSp>
                <p:nvGrpSpPr>
                  <p:cNvPr id="112" name="グループ化 111">
                    <a:extLst>
                      <a:ext uri="{FF2B5EF4-FFF2-40B4-BE49-F238E27FC236}">
                        <a16:creationId xmlns:a16="http://schemas.microsoft.com/office/drawing/2014/main" id="{13B26AC7-F99E-4CD5-8F21-88C09531AFE4}"/>
                      </a:ext>
                    </a:extLst>
                  </p:cNvPr>
                  <p:cNvGrpSpPr/>
                  <p:nvPr/>
                </p:nvGrpSpPr>
                <p:grpSpPr>
                  <a:xfrm>
                    <a:off x="1978587" y="1378131"/>
                    <a:ext cx="801180" cy="396934"/>
                    <a:chOff x="2078852" y="2235368"/>
                    <a:chExt cx="968097" cy="479631"/>
                  </a:xfrm>
                </p:grpSpPr>
                <p:pic>
                  <p:nvPicPr>
                    <p:cNvPr id="122" name="図 121" descr="図形&#10;&#10;自動的に生成された説明">
                      <a:extLst>
                        <a:ext uri="{FF2B5EF4-FFF2-40B4-BE49-F238E27FC236}">
                          <a16:creationId xmlns:a16="http://schemas.microsoft.com/office/drawing/2014/main" id="{B085A161-364D-4CBA-BC0A-DF3CBD0A2D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8852" y="2236872"/>
                      <a:ext cx="968097" cy="478127"/>
                    </a:xfrm>
                    <a:prstGeom prst="rect">
                      <a:avLst/>
                    </a:prstGeom>
                  </p:spPr>
                </p:pic>
                <p:sp>
                  <p:nvSpPr>
                    <p:cNvPr id="123" name="テキスト ボックス 122">
                      <a:extLst>
                        <a:ext uri="{FF2B5EF4-FFF2-40B4-BE49-F238E27FC236}">
                          <a16:creationId xmlns:a16="http://schemas.microsoft.com/office/drawing/2014/main" id="{C9456296-45AE-4250-9A9B-1B10B26F8B74}"/>
                        </a:ext>
                      </a:extLst>
                    </p:cNvPr>
                    <p:cNvSpPr txBox="1"/>
                    <p:nvPr/>
                  </p:nvSpPr>
                  <p:spPr>
                    <a:xfrm>
                      <a:off x="2115927" y="2235368"/>
                      <a:ext cx="865074" cy="467884"/>
                    </a:xfrm>
                    <a:prstGeom prst="rect">
                      <a:avLst/>
                    </a:prstGeom>
                    <a:noFill/>
                  </p:spPr>
                  <p:txBody>
                    <a:bodyPr wrap="square" rtlCol="0">
                      <a:spAutoFit/>
                    </a:bodyPr>
                    <a:lstStyle/>
                    <a:p>
                      <a:r>
                        <a:rPr lang="ja-JP" altLang="en-US" sz="16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600" dirty="0">
                          <a:solidFill>
                            <a:schemeClr val="bg1"/>
                          </a:solidFill>
                          <a:latin typeface="HGPｺﾞｼｯｸE" panose="020B0900000000000000" pitchFamily="50" charset="-128"/>
                          <a:ea typeface="HGPｺﾞｼｯｸE" panose="020B0900000000000000" pitchFamily="50" charset="-128"/>
                        </a:rPr>
                        <a:t>０００</a:t>
                      </a:r>
                    </a:p>
                  </p:txBody>
                </p:sp>
              </p:grpSp>
              <p:sp>
                <p:nvSpPr>
                  <p:cNvPr id="121" name="テキスト ボックス 120">
                    <a:extLst>
                      <a:ext uri="{FF2B5EF4-FFF2-40B4-BE49-F238E27FC236}">
                        <a16:creationId xmlns:a16="http://schemas.microsoft.com/office/drawing/2014/main" id="{637468DE-AF03-437A-B695-D3358C343072}"/>
                      </a:ext>
                    </a:extLst>
                  </p:cNvPr>
                  <p:cNvSpPr txBox="1"/>
                  <p:nvPr/>
                </p:nvSpPr>
                <p:spPr>
                  <a:xfrm>
                    <a:off x="1730124" y="1692569"/>
                    <a:ext cx="463588" cy="316810"/>
                  </a:xfrm>
                  <a:prstGeom prst="rect">
                    <a:avLst/>
                  </a:prstGeom>
                  <a:noFill/>
                </p:spPr>
                <p:txBody>
                  <a:bodyPr wrap="none" rtlCol="0">
                    <a:spAutoFit/>
                  </a:bodyPr>
                  <a:lstStyle/>
                  <a:p>
                    <a:r>
                      <a:rPr kumimoji="1" lang="ja-JP" altLang="en-US" sz="12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200" dirty="0">
                        <a:solidFill>
                          <a:schemeClr val="bg1"/>
                        </a:solidFill>
                        <a:latin typeface="HGPｺﾞｼｯｸE" panose="020B0900000000000000" pitchFamily="50" charset="-128"/>
                        <a:ea typeface="HGPｺﾞｼｯｸE" panose="020B0900000000000000" pitchFamily="50" charset="-128"/>
                      </a:rPr>
                      <a:t>００</a:t>
                    </a:r>
                  </a:p>
                </p:txBody>
              </p:sp>
            </p:grpSp>
          </p:grpSp>
          <p:grpSp>
            <p:nvGrpSpPr>
              <p:cNvPr id="30" name="グループ化 29">
                <a:extLst>
                  <a:ext uri="{FF2B5EF4-FFF2-40B4-BE49-F238E27FC236}">
                    <a16:creationId xmlns:a16="http://schemas.microsoft.com/office/drawing/2014/main" id="{22C1C8E4-25B2-421F-99D8-CE44DA46FD15}"/>
                  </a:ext>
                </a:extLst>
              </p:cNvPr>
              <p:cNvGrpSpPr/>
              <p:nvPr/>
            </p:nvGrpSpPr>
            <p:grpSpPr>
              <a:xfrm>
                <a:off x="1115423" y="3333377"/>
                <a:ext cx="650490" cy="349713"/>
                <a:chOff x="1115423" y="3333377"/>
                <a:chExt cx="650490" cy="349713"/>
              </a:xfrm>
            </p:grpSpPr>
            <p:pic>
              <p:nvPicPr>
                <p:cNvPr id="125" name="図 124" descr="図形&#10;&#10;自動的に生成された説明">
                  <a:extLst>
                    <a:ext uri="{FF2B5EF4-FFF2-40B4-BE49-F238E27FC236}">
                      <a16:creationId xmlns:a16="http://schemas.microsoft.com/office/drawing/2014/main" id="{FE30691B-5D37-40DF-A7D2-D1F99B504A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83" y="3333377"/>
                  <a:ext cx="649630" cy="349713"/>
                </a:xfrm>
                <a:prstGeom prst="rect">
                  <a:avLst/>
                </a:prstGeom>
              </p:spPr>
            </p:pic>
            <p:sp>
              <p:nvSpPr>
                <p:cNvPr id="124" name="テキスト ボックス 123">
                  <a:extLst>
                    <a:ext uri="{FF2B5EF4-FFF2-40B4-BE49-F238E27FC236}">
                      <a16:creationId xmlns:a16="http://schemas.microsoft.com/office/drawing/2014/main" id="{D6BE636A-49F5-4BAC-B026-95BDA56FF552}"/>
                    </a:ext>
                  </a:extLst>
                </p:cNvPr>
                <p:cNvSpPr txBox="1"/>
                <p:nvPr/>
              </p:nvSpPr>
              <p:spPr>
                <a:xfrm>
                  <a:off x="1115423" y="3369206"/>
                  <a:ext cx="638775" cy="307777"/>
                </a:xfrm>
                <a:prstGeom prst="rect">
                  <a:avLst/>
                </a:prstGeom>
                <a:noFill/>
              </p:spPr>
              <p:txBody>
                <a:bodyPr wrap="square" rtlCol="0">
                  <a:spAutoFit/>
                </a:bodyPr>
                <a:lstStyle/>
                <a:p>
                  <a:r>
                    <a:rPr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０００</a:t>
                  </a:r>
                </a:p>
              </p:txBody>
            </p:sp>
          </p:grpSp>
          <p:sp>
            <p:nvSpPr>
              <p:cNvPr id="15" name="テキスト ボックス 14">
                <a:extLst>
                  <a:ext uri="{FF2B5EF4-FFF2-40B4-BE49-F238E27FC236}">
                    <a16:creationId xmlns:a16="http://schemas.microsoft.com/office/drawing/2014/main" id="{67CA48B5-06DC-4298-8774-12919C11160C}"/>
                  </a:ext>
                </a:extLst>
              </p:cNvPr>
              <p:cNvSpPr txBox="1"/>
              <p:nvPr/>
            </p:nvSpPr>
            <p:spPr>
              <a:xfrm>
                <a:off x="2016640" y="3802441"/>
                <a:ext cx="1156011" cy="400110"/>
              </a:xfrm>
              <a:prstGeom prst="rect">
                <a:avLst/>
              </a:prstGeom>
              <a:noFill/>
            </p:spPr>
            <p:txBody>
              <a:bodyPr wrap="square" rtlCol="0">
                <a:spAutoFit/>
              </a:bodyPr>
              <a:lstStyle/>
              <a:p>
                <a:pPr lvl="0" algn="ctr"/>
                <a:r>
                  <a:rPr kumimoji="1" lang="ja-JP" altLang="en-US" sz="900" dirty="0">
                    <a:solidFill>
                      <a:prstClr val="black"/>
                    </a:solidFill>
                    <a:latin typeface="HGPｺﾞｼｯｸE" panose="020B0900000000000000" pitchFamily="50" charset="-128"/>
                    <a:ea typeface="HGPｺﾞｼｯｸE" panose="020B0900000000000000" pitchFamily="50" charset="-128"/>
                  </a:rPr>
                  <a:t>ゲーム代</a:t>
                </a:r>
                <a:r>
                  <a:rPr kumimoji="1" lang="en-US" altLang="ja-JP" sz="900" dirty="0">
                    <a:solidFill>
                      <a:prstClr val="black"/>
                    </a:solidFill>
                    <a:latin typeface="HGPｺﾞｼｯｸE" panose="020B0900000000000000" pitchFamily="50" charset="-128"/>
                    <a:ea typeface="HGPｺﾞｼｯｸE" panose="020B0900000000000000" pitchFamily="50" charset="-128"/>
                  </a:rPr>
                  <a:t>+</a:t>
                </a:r>
                <a:r>
                  <a:rPr kumimoji="1" lang="ja-JP" altLang="en-US" sz="900" dirty="0">
                    <a:solidFill>
                      <a:prstClr val="black"/>
                    </a:solidFill>
                    <a:latin typeface="HGPｺﾞｼｯｸE" panose="020B0900000000000000" pitchFamily="50" charset="-128"/>
                    <a:ea typeface="HGPｺﾞｼｯｸE" panose="020B0900000000000000" pitchFamily="50" charset="-128"/>
                  </a:rPr>
                  <a:t>消費税</a:t>
                </a:r>
                <a:endParaRPr kumimoji="1" lang="en-US" altLang="ja-JP" sz="900" dirty="0">
                  <a:solidFill>
                    <a:prstClr val="black"/>
                  </a:solidFill>
                  <a:latin typeface="HGPｺﾞｼｯｸE" panose="020B0900000000000000" pitchFamily="50" charset="-128"/>
                  <a:ea typeface="HGPｺﾞｼｯｸE" panose="020B0900000000000000" pitchFamily="50" charset="-128"/>
                </a:endParaRPr>
              </a:p>
              <a:p>
                <a:pPr lvl="0" algn="ctr"/>
                <a:r>
                  <a:rPr lang="en-US" altLang="ja-JP" sz="1100" dirty="0">
                    <a:solidFill>
                      <a:prstClr val="black"/>
                    </a:solidFill>
                    <a:latin typeface="HGPｺﾞｼｯｸE" panose="020B0900000000000000" pitchFamily="50" charset="-128"/>
                    <a:ea typeface="HGPｺﾞｼｯｸE" panose="020B0900000000000000" pitchFamily="50" charset="-128"/>
                  </a:rPr>
                  <a:t>1,100</a:t>
                </a:r>
                <a:r>
                  <a:rPr lang="ja-JP" altLang="en-US" sz="1100" dirty="0">
                    <a:solidFill>
                      <a:prstClr val="black"/>
                    </a:solidFill>
                    <a:latin typeface="HGPｺﾞｼｯｸE" panose="020B0900000000000000" pitchFamily="50" charset="-128"/>
                    <a:ea typeface="HGPｺﾞｼｯｸE" panose="020B0900000000000000" pitchFamily="50" charset="-128"/>
                  </a:rPr>
                  <a:t>円</a:t>
                </a:r>
                <a:endParaRPr kumimoji="1" lang="ja-JP" altLang="en-US" sz="1100" dirty="0">
                  <a:solidFill>
                    <a:prstClr val="black"/>
                  </a:solidFill>
                  <a:latin typeface="HGPｺﾞｼｯｸE" panose="020B0900000000000000" pitchFamily="50" charset="-128"/>
                  <a:ea typeface="HGPｺﾞｼｯｸE" panose="020B0900000000000000" pitchFamily="50" charset="-128"/>
                </a:endParaRPr>
              </a:p>
            </p:txBody>
          </p:sp>
          <p:sp>
            <p:nvSpPr>
              <p:cNvPr id="17" name="テキスト ボックス 16">
                <a:extLst>
                  <a:ext uri="{FF2B5EF4-FFF2-40B4-BE49-F238E27FC236}">
                    <a16:creationId xmlns:a16="http://schemas.microsoft.com/office/drawing/2014/main" id="{B5395D81-805E-499D-A89F-93B8CB67E62B}"/>
                  </a:ext>
                </a:extLst>
              </p:cNvPr>
              <p:cNvSpPr txBox="1"/>
              <p:nvPr/>
            </p:nvSpPr>
            <p:spPr>
              <a:xfrm>
                <a:off x="174573" y="3695116"/>
                <a:ext cx="733648" cy="261610"/>
              </a:xfrm>
              <a:prstGeom prst="rect">
                <a:avLst/>
              </a:prstGeom>
              <a:noFill/>
            </p:spPr>
            <p:txBody>
              <a:bodyPr wrap="square" rtlCol="0">
                <a:spAutoFit/>
              </a:bodyPr>
              <a:lstStyle/>
              <a:p>
                <a:r>
                  <a:rPr kumimoji="1" lang="ja-JP" altLang="en-US" sz="1100" dirty="0"/>
                  <a:t>ゲーム代</a:t>
                </a:r>
              </a:p>
            </p:txBody>
          </p:sp>
          <p:sp>
            <p:nvSpPr>
              <p:cNvPr id="19" name="テキスト ボックス 18">
                <a:extLst>
                  <a:ext uri="{FF2B5EF4-FFF2-40B4-BE49-F238E27FC236}">
                    <a16:creationId xmlns:a16="http://schemas.microsoft.com/office/drawing/2014/main" id="{D850F48F-6E9B-4EF9-84BD-7D6BB69103ED}"/>
                  </a:ext>
                </a:extLst>
              </p:cNvPr>
              <p:cNvSpPr txBox="1"/>
              <p:nvPr/>
            </p:nvSpPr>
            <p:spPr>
              <a:xfrm>
                <a:off x="1007014" y="3666387"/>
                <a:ext cx="1040144" cy="400110"/>
              </a:xfrm>
              <a:prstGeom prst="rect">
                <a:avLst/>
              </a:prstGeom>
              <a:noFill/>
            </p:spPr>
            <p:txBody>
              <a:bodyPr wrap="square" rtlCol="0">
                <a:spAutoFit/>
              </a:bodyPr>
              <a:lstStyle/>
              <a:p>
                <a:r>
                  <a:rPr kumimoji="1" lang="en-US" altLang="ja-JP" sz="1100" dirty="0"/>
                  <a:t>×10%</a:t>
                </a:r>
              </a:p>
              <a:p>
                <a:r>
                  <a:rPr kumimoji="1" lang="ja-JP" altLang="en-US" sz="900" dirty="0"/>
                  <a:t>（消費税：１００円）</a:t>
                </a:r>
                <a:endParaRPr kumimoji="1" lang="ja-JP" altLang="en-US" sz="1400" dirty="0"/>
              </a:p>
            </p:txBody>
          </p:sp>
        </p:grpSp>
        <p:sp>
          <p:nvSpPr>
            <p:cNvPr id="14" name="テキスト ボックス 13">
              <a:extLst>
                <a:ext uri="{FF2B5EF4-FFF2-40B4-BE49-F238E27FC236}">
                  <a16:creationId xmlns:a16="http://schemas.microsoft.com/office/drawing/2014/main" id="{2DF9049A-3915-43E6-8A36-5F19797C613F}"/>
                </a:ext>
              </a:extLst>
            </p:cNvPr>
            <p:cNvSpPr txBox="1"/>
            <p:nvPr/>
          </p:nvSpPr>
          <p:spPr>
            <a:xfrm>
              <a:off x="795354" y="3268460"/>
              <a:ext cx="258335" cy="461665"/>
            </a:xfrm>
            <a:prstGeom prst="rect">
              <a:avLst/>
            </a:prstGeom>
            <a:noFill/>
          </p:spPr>
          <p:txBody>
            <a:bodyPr wrap="square" rtlCol="0">
              <a:spAutoFit/>
            </a:bodyPr>
            <a:lstStyle/>
            <a:p>
              <a:r>
                <a:rPr kumimoji="1" lang="en-US" altLang="ja-JP" sz="2400" dirty="0">
                  <a:latin typeface="+mn-ea"/>
                </a:rPr>
                <a:t>+</a:t>
              </a:r>
              <a:endParaRPr kumimoji="1" lang="ja-JP" altLang="en-US" sz="2400" dirty="0">
                <a:latin typeface="+mn-ea"/>
              </a:endParaRPr>
            </a:p>
          </p:txBody>
        </p:sp>
        <p:sp>
          <p:nvSpPr>
            <p:cNvPr id="126" name="テキスト ボックス 125">
              <a:extLst>
                <a:ext uri="{FF2B5EF4-FFF2-40B4-BE49-F238E27FC236}">
                  <a16:creationId xmlns:a16="http://schemas.microsoft.com/office/drawing/2014/main" id="{5167987D-2C02-4C47-8FD0-79E6D50EFC24}"/>
                </a:ext>
              </a:extLst>
            </p:cNvPr>
            <p:cNvSpPr txBox="1"/>
            <p:nvPr/>
          </p:nvSpPr>
          <p:spPr>
            <a:xfrm>
              <a:off x="1701258" y="3334234"/>
              <a:ext cx="258335" cy="338554"/>
            </a:xfrm>
            <a:prstGeom prst="rect">
              <a:avLst/>
            </a:prstGeom>
            <a:noFill/>
          </p:spPr>
          <p:txBody>
            <a:bodyPr wrap="square" rtlCol="0">
              <a:spAutoFit/>
            </a:bodyPr>
            <a:lstStyle/>
            <a:p>
              <a:r>
                <a:rPr kumimoji="1" lang="ja-JP" altLang="en-US" sz="1600" dirty="0">
                  <a:latin typeface="+mn-ea"/>
                </a:rPr>
                <a:t>＝</a:t>
              </a:r>
            </a:p>
          </p:txBody>
        </p:sp>
      </p:grpSp>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fld id="{12C3962C-59A4-486A-8D44-A9781E017F69}" type="slidenum">
              <a:rPr lang="en-US" altLang="ja-JP" smtClean="0"/>
              <a:pPr>
                <a:defRPr/>
              </a:pPr>
              <a:t>4</a:t>
            </a:fld>
            <a:endParaRPr lang="en-US" altLang="ja-JP" dirty="0"/>
          </a:p>
        </p:txBody>
      </p:sp>
      <p:sp>
        <p:nvSpPr>
          <p:cNvPr id="5" name="Text Box 12">
            <a:extLst>
              <a:ext uri="{FF2B5EF4-FFF2-40B4-BE49-F238E27FC236}">
                <a16:creationId xmlns:a16="http://schemas.microsoft.com/office/drawing/2014/main" id="{C166FE9A-3B24-734D-B4E0-E5A4E25BBBEB}"/>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pic>
        <p:nvPicPr>
          <p:cNvPr id="4" name="図 3">
            <a:extLst>
              <a:ext uri="{FF2B5EF4-FFF2-40B4-BE49-F238E27FC236}">
                <a16:creationId xmlns:a16="http://schemas.microsoft.com/office/drawing/2014/main" id="{3BECAD64-9787-01BC-0716-A9FE5A01DC9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63149" y="5055848"/>
            <a:ext cx="1226130" cy="1509224"/>
          </a:xfrm>
          <a:prstGeom prst="rect">
            <a:avLst/>
          </a:prstGeom>
        </p:spPr>
      </p:pic>
      <p:sp>
        <p:nvSpPr>
          <p:cNvPr id="34" name="矢印: 上 33">
            <a:extLst>
              <a:ext uri="{FF2B5EF4-FFF2-40B4-BE49-F238E27FC236}">
                <a16:creationId xmlns:a16="http://schemas.microsoft.com/office/drawing/2014/main" id="{7F7F1B20-5F80-AEE4-3AF3-21391DD25B63}"/>
              </a:ext>
            </a:extLst>
          </p:cNvPr>
          <p:cNvSpPr/>
          <p:nvPr/>
        </p:nvSpPr>
        <p:spPr>
          <a:xfrm rot="10800000">
            <a:off x="5856607" y="2113397"/>
            <a:ext cx="337228" cy="413277"/>
          </a:xfrm>
          <a:prstGeom prst="upArrow">
            <a:avLst>
              <a:gd name="adj1" fmla="val 50000"/>
              <a:gd name="adj2" fmla="val 59860"/>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7" name="グループ化 106">
            <a:extLst>
              <a:ext uri="{FF2B5EF4-FFF2-40B4-BE49-F238E27FC236}">
                <a16:creationId xmlns:a16="http://schemas.microsoft.com/office/drawing/2014/main" id="{09E6B12C-BDAD-382E-0C70-E8C3F3399407}"/>
              </a:ext>
            </a:extLst>
          </p:cNvPr>
          <p:cNvGrpSpPr/>
          <p:nvPr/>
        </p:nvGrpSpPr>
        <p:grpSpPr>
          <a:xfrm>
            <a:off x="5326437" y="2116353"/>
            <a:ext cx="439544" cy="373627"/>
            <a:chOff x="5225880" y="2072885"/>
            <a:chExt cx="439544" cy="373627"/>
          </a:xfrm>
        </p:grpSpPr>
        <p:pic>
          <p:nvPicPr>
            <p:cNvPr id="52" name="図 51">
              <a:extLst>
                <a:ext uri="{FF2B5EF4-FFF2-40B4-BE49-F238E27FC236}">
                  <a16:creationId xmlns:a16="http://schemas.microsoft.com/office/drawing/2014/main" id="{3DEA3986-69DF-0EE4-EC54-B72C6EB3524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2072885"/>
              <a:ext cx="373627" cy="373627"/>
            </a:xfrm>
            <a:prstGeom prst="rect">
              <a:avLst/>
            </a:prstGeom>
          </p:spPr>
        </p:pic>
        <p:sp>
          <p:nvSpPr>
            <p:cNvPr id="53" name="テキスト ボックス 52">
              <a:extLst>
                <a:ext uri="{FF2B5EF4-FFF2-40B4-BE49-F238E27FC236}">
                  <a16:creationId xmlns:a16="http://schemas.microsoft.com/office/drawing/2014/main" id="{3586B570-5D2C-3DE1-692D-4F0D0B573F65}"/>
                </a:ext>
              </a:extLst>
            </p:cNvPr>
            <p:cNvSpPr txBox="1"/>
            <p:nvPr/>
          </p:nvSpPr>
          <p:spPr>
            <a:xfrm>
              <a:off x="5225880"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54" name="矢印: 右 53">
            <a:extLst>
              <a:ext uri="{FF2B5EF4-FFF2-40B4-BE49-F238E27FC236}">
                <a16:creationId xmlns:a16="http://schemas.microsoft.com/office/drawing/2014/main" id="{AD427E1D-7D41-9387-2B78-34EF57A0B04C}"/>
              </a:ext>
            </a:extLst>
          </p:cNvPr>
          <p:cNvSpPr/>
          <p:nvPr/>
        </p:nvSpPr>
        <p:spPr>
          <a:xfrm>
            <a:off x="2712610" y="1395182"/>
            <a:ext cx="525600" cy="321222"/>
          </a:xfrm>
          <a:prstGeom prst="rightArrow">
            <a:avLst>
              <a:gd name="adj1" fmla="val 50000"/>
              <a:gd name="adj2" fmla="val 55337"/>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矢印: 上 55">
            <a:extLst>
              <a:ext uri="{FF2B5EF4-FFF2-40B4-BE49-F238E27FC236}">
                <a16:creationId xmlns:a16="http://schemas.microsoft.com/office/drawing/2014/main" id="{CC2490FD-5306-9C7F-FA9C-3E43102CA063}"/>
              </a:ext>
            </a:extLst>
          </p:cNvPr>
          <p:cNvSpPr/>
          <p:nvPr/>
        </p:nvSpPr>
        <p:spPr>
          <a:xfrm rot="10800000">
            <a:off x="5856022" y="3575549"/>
            <a:ext cx="338400" cy="414000"/>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a:extLst>
              <a:ext uri="{FF2B5EF4-FFF2-40B4-BE49-F238E27FC236}">
                <a16:creationId xmlns:a16="http://schemas.microsoft.com/office/drawing/2014/main" id="{DAFEEF8F-4963-6520-6A00-79BEFB985B85}"/>
              </a:ext>
            </a:extLst>
          </p:cNvPr>
          <p:cNvGrpSpPr/>
          <p:nvPr/>
        </p:nvGrpSpPr>
        <p:grpSpPr>
          <a:xfrm>
            <a:off x="5326437" y="3579752"/>
            <a:ext cx="439544" cy="373627"/>
            <a:chOff x="5225880" y="3468591"/>
            <a:chExt cx="439544" cy="373627"/>
          </a:xfrm>
        </p:grpSpPr>
        <p:pic>
          <p:nvPicPr>
            <p:cNvPr id="60" name="図 59">
              <a:extLst>
                <a:ext uri="{FF2B5EF4-FFF2-40B4-BE49-F238E27FC236}">
                  <a16:creationId xmlns:a16="http://schemas.microsoft.com/office/drawing/2014/main" id="{4578BD71-D67F-F784-908C-90424069A5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3468591"/>
              <a:ext cx="373627" cy="373627"/>
            </a:xfrm>
            <a:prstGeom prst="rect">
              <a:avLst/>
            </a:prstGeom>
          </p:spPr>
        </p:pic>
        <p:sp>
          <p:nvSpPr>
            <p:cNvPr id="61" name="テキスト ボックス 60">
              <a:extLst>
                <a:ext uri="{FF2B5EF4-FFF2-40B4-BE49-F238E27FC236}">
                  <a16:creationId xmlns:a16="http://schemas.microsoft.com/office/drawing/2014/main" id="{A29ECDE6-7595-A39E-C7CD-1889733CA5CF}"/>
                </a:ext>
              </a:extLst>
            </p:cNvPr>
            <p:cNvSpPr txBox="1"/>
            <p:nvPr/>
          </p:nvSpPr>
          <p:spPr>
            <a:xfrm>
              <a:off x="5225880"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4" name="グループ化 113">
            <a:extLst>
              <a:ext uri="{FF2B5EF4-FFF2-40B4-BE49-F238E27FC236}">
                <a16:creationId xmlns:a16="http://schemas.microsoft.com/office/drawing/2014/main" id="{CC826D01-94CB-B4AD-7F8E-09A21B9C8A66}"/>
              </a:ext>
            </a:extLst>
          </p:cNvPr>
          <p:cNvGrpSpPr/>
          <p:nvPr/>
        </p:nvGrpSpPr>
        <p:grpSpPr>
          <a:xfrm>
            <a:off x="3295649" y="4035242"/>
            <a:ext cx="5668964" cy="900000"/>
            <a:chOff x="3188676" y="3909698"/>
            <a:chExt cx="5775937" cy="900000"/>
          </a:xfrm>
        </p:grpSpPr>
        <p:sp>
          <p:nvSpPr>
            <p:cNvPr id="9" name="正方形/長方形 8">
              <a:extLst>
                <a:ext uri="{FF2B5EF4-FFF2-40B4-BE49-F238E27FC236}">
                  <a16:creationId xmlns:a16="http://schemas.microsoft.com/office/drawing/2014/main" id="{55F18F75-DE43-7206-F531-7D3138DA955E}"/>
                </a:ext>
              </a:extLst>
            </p:cNvPr>
            <p:cNvSpPr/>
            <p:nvPr/>
          </p:nvSpPr>
          <p:spPr bwMode="auto">
            <a:xfrm>
              <a:off x="3188676" y="3909698"/>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5" name="正方形/長方形 64">
              <a:extLst>
                <a:ext uri="{FF2B5EF4-FFF2-40B4-BE49-F238E27FC236}">
                  <a16:creationId xmlns:a16="http://schemas.microsoft.com/office/drawing/2014/main" id="{FD860CD2-BB60-3F8E-CAB2-2C1B6CEED39A}"/>
                </a:ext>
              </a:extLst>
            </p:cNvPr>
            <p:cNvSpPr/>
            <p:nvPr/>
          </p:nvSpPr>
          <p:spPr bwMode="auto">
            <a:xfrm>
              <a:off x="3188676" y="3909698"/>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66" name="テキスト ボックス 65">
              <a:extLst>
                <a:ext uri="{FF2B5EF4-FFF2-40B4-BE49-F238E27FC236}">
                  <a16:creationId xmlns:a16="http://schemas.microsoft.com/office/drawing/2014/main" id="{3FEFA24E-5E41-9214-A2EB-8E63B311F02E}"/>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国庫金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en-US" altLang="ja-JP" sz="1200" b="0" i="0" u="none" strike="noStrike" dirty="0">
                  <a:effectLst/>
                  <a:latin typeface="HGPｺﾞｼｯｸE" panose="020B0900000000000000" pitchFamily="50" charset="-128"/>
                  <a:ea typeface="HGPｺﾞｼｯｸE" panose="020B0900000000000000" pitchFamily="50" charset="-128"/>
                </a:rPr>
                <a:t> </a:t>
              </a:r>
              <a:r>
                <a:rPr lang="ja-JP" altLang="en-US" sz="1200" b="0" i="0" u="none" strike="noStrike" dirty="0">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sp>
          <p:nvSpPr>
            <p:cNvPr id="13" name="正方形/長方形 12">
              <a:extLst>
                <a:ext uri="{FF2B5EF4-FFF2-40B4-BE49-F238E27FC236}">
                  <a16:creationId xmlns:a16="http://schemas.microsoft.com/office/drawing/2014/main" id="{84685204-9E80-42BA-ADA3-CD82C68F7904}"/>
                </a:ext>
              </a:extLst>
            </p:cNvPr>
            <p:cNvSpPr/>
            <p:nvPr/>
          </p:nvSpPr>
          <p:spPr bwMode="auto">
            <a:xfrm>
              <a:off x="3415696" y="3913546"/>
              <a:ext cx="437094" cy="84104"/>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spcBef>
                  <a:spcPts val="0"/>
                </a:spcBef>
                <a:spcAft>
                  <a:spcPts val="500"/>
                </a:spcAft>
                <a:buClrTx/>
                <a:buSzTx/>
                <a:buFontTx/>
                <a:buNone/>
                <a:tabLs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68" name="矢印: 上 67">
            <a:extLst>
              <a:ext uri="{FF2B5EF4-FFF2-40B4-BE49-F238E27FC236}">
                <a16:creationId xmlns:a16="http://schemas.microsoft.com/office/drawing/2014/main" id="{9892265A-4553-615D-BDE8-20618C636151}"/>
              </a:ext>
            </a:extLst>
          </p:cNvPr>
          <p:cNvSpPr/>
          <p:nvPr/>
        </p:nvSpPr>
        <p:spPr>
          <a:xfrm rot="10800000">
            <a:off x="4510224" y="5049097"/>
            <a:ext cx="338400" cy="428906"/>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a:extLst>
              <a:ext uri="{FF2B5EF4-FFF2-40B4-BE49-F238E27FC236}">
                <a16:creationId xmlns:a16="http://schemas.microsoft.com/office/drawing/2014/main" id="{26DD69D0-EDC2-A0DA-8D0E-CEF90BA69AE8}"/>
              </a:ext>
            </a:extLst>
          </p:cNvPr>
          <p:cNvGrpSpPr/>
          <p:nvPr/>
        </p:nvGrpSpPr>
        <p:grpSpPr>
          <a:xfrm>
            <a:off x="3623143" y="4977316"/>
            <a:ext cx="785449" cy="472414"/>
            <a:chOff x="3544755" y="4870455"/>
            <a:chExt cx="863837" cy="519561"/>
          </a:xfrm>
        </p:grpSpPr>
        <p:sp>
          <p:nvSpPr>
            <p:cNvPr id="71" name="楕円 70">
              <a:extLst>
                <a:ext uri="{FF2B5EF4-FFF2-40B4-BE49-F238E27FC236}">
                  <a16:creationId xmlns:a16="http://schemas.microsoft.com/office/drawing/2014/main" id="{2318011A-776D-2A49-2760-12C8ACA477B7}"/>
                </a:ext>
              </a:extLst>
            </p:cNvPr>
            <p:cNvSpPr/>
            <p:nvPr/>
          </p:nvSpPr>
          <p:spPr>
            <a:xfrm>
              <a:off x="3544755"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3" name="図 72">
              <a:extLst>
                <a:ext uri="{FF2B5EF4-FFF2-40B4-BE49-F238E27FC236}">
                  <a16:creationId xmlns:a16="http://schemas.microsoft.com/office/drawing/2014/main" id="{FC4EB098-EE3E-916C-A1DB-5D00C27912D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638286" y="4943421"/>
              <a:ext cx="373627" cy="373628"/>
            </a:xfrm>
            <a:prstGeom prst="rect">
              <a:avLst/>
            </a:prstGeom>
          </p:spPr>
        </p:pic>
        <p:pic>
          <p:nvPicPr>
            <p:cNvPr id="75" name="図 74">
              <a:extLst>
                <a:ext uri="{FF2B5EF4-FFF2-40B4-BE49-F238E27FC236}">
                  <a16:creationId xmlns:a16="http://schemas.microsoft.com/office/drawing/2014/main" id="{FD465545-8D48-4BF7-D3F5-5BA66038E2E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773244" y="4943421"/>
              <a:ext cx="373627" cy="373628"/>
            </a:xfrm>
            <a:prstGeom prst="rect">
              <a:avLst/>
            </a:prstGeom>
          </p:spPr>
        </p:pic>
        <p:pic>
          <p:nvPicPr>
            <p:cNvPr id="76" name="図 75">
              <a:extLst>
                <a:ext uri="{FF2B5EF4-FFF2-40B4-BE49-F238E27FC236}">
                  <a16:creationId xmlns:a16="http://schemas.microsoft.com/office/drawing/2014/main" id="{2A7D6861-7FC9-3B64-56A5-DA44818A77B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78" name="テキスト ボックス 77">
              <a:extLst>
                <a:ext uri="{FF2B5EF4-FFF2-40B4-BE49-F238E27FC236}">
                  <a16:creationId xmlns:a16="http://schemas.microsoft.com/office/drawing/2014/main" id="{7EB713A4-2C18-1D88-60DC-6D0ECD7A7A30}"/>
                </a:ext>
              </a:extLst>
            </p:cNvPr>
            <p:cNvSpPr txBox="1"/>
            <p:nvPr/>
          </p:nvSpPr>
          <p:spPr>
            <a:xfrm>
              <a:off x="3641166" y="4943944"/>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sp>
        <p:nvSpPr>
          <p:cNvPr id="81" name="矢印: 上 80">
            <a:extLst>
              <a:ext uri="{FF2B5EF4-FFF2-40B4-BE49-F238E27FC236}">
                <a16:creationId xmlns:a16="http://schemas.microsoft.com/office/drawing/2014/main" id="{FF57DB83-F8AA-853F-756B-D527B2468CCC}"/>
              </a:ext>
            </a:extLst>
          </p:cNvPr>
          <p:cNvSpPr/>
          <p:nvPr/>
        </p:nvSpPr>
        <p:spPr>
          <a:xfrm rot="10800000">
            <a:off x="7714144" y="5045872"/>
            <a:ext cx="338400" cy="428907"/>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 name="グループ化 115">
            <a:extLst>
              <a:ext uri="{FF2B5EF4-FFF2-40B4-BE49-F238E27FC236}">
                <a16:creationId xmlns:a16="http://schemas.microsoft.com/office/drawing/2014/main" id="{ED953423-71B7-CDCC-E28F-16DF06B7DBE4}"/>
              </a:ext>
            </a:extLst>
          </p:cNvPr>
          <p:cNvGrpSpPr/>
          <p:nvPr/>
        </p:nvGrpSpPr>
        <p:grpSpPr>
          <a:xfrm>
            <a:off x="6820244" y="4977317"/>
            <a:ext cx="785449" cy="472414"/>
            <a:chOff x="6741856" y="4870455"/>
            <a:chExt cx="863837" cy="519561"/>
          </a:xfrm>
        </p:grpSpPr>
        <p:sp>
          <p:nvSpPr>
            <p:cNvPr id="87" name="楕円 86">
              <a:extLst>
                <a:ext uri="{FF2B5EF4-FFF2-40B4-BE49-F238E27FC236}">
                  <a16:creationId xmlns:a16="http://schemas.microsoft.com/office/drawing/2014/main" id="{C664C664-ABE6-83A2-BF37-C43C4BFC684E}"/>
                </a:ext>
              </a:extLst>
            </p:cNvPr>
            <p:cNvSpPr/>
            <p:nvPr/>
          </p:nvSpPr>
          <p:spPr>
            <a:xfrm>
              <a:off x="6741856"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84" name="図 83">
              <a:extLst>
                <a:ext uri="{FF2B5EF4-FFF2-40B4-BE49-F238E27FC236}">
                  <a16:creationId xmlns:a16="http://schemas.microsoft.com/office/drawing/2014/main" id="{758D977A-7F7C-FFF1-10B7-C3E5713B57F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85" name="図 84">
              <a:extLst>
                <a:ext uri="{FF2B5EF4-FFF2-40B4-BE49-F238E27FC236}">
                  <a16:creationId xmlns:a16="http://schemas.microsoft.com/office/drawing/2014/main" id="{7DB383C0-C6E8-40CD-FDF5-CCD4E22F4C4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977164" y="4944064"/>
              <a:ext cx="373627" cy="372343"/>
            </a:xfrm>
            <a:prstGeom prst="rect">
              <a:avLst/>
            </a:prstGeom>
          </p:spPr>
        </p:pic>
        <p:pic>
          <p:nvPicPr>
            <p:cNvPr id="86" name="図 85">
              <a:extLst>
                <a:ext uri="{FF2B5EF4-FFF2-40B4-BE49-F238E27FC236}">
                  <a16:creationId xmlns:a16="http://schemas.microsoft.com/office/drawing/2014/main" id="{0A26FC57-A8A9-4E8C-0F0F-3811B295065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145353" y="4944064"/>
              <a:ext cx="373627" cy="372343"/>
            </a:xfrm>
            <a:prstGeom prst="rect">
              <a:avLst/>
            </a:prstGeom>
          </p:spPr>
        </p:pic>
        <p:sp>
          <p:nvSpPr>
            <p:cNvPr id="83" name="テキスト ボックス 82">
              <a:extLst>
                <a:ext uri="{FF2B5EF4-FFF2-40B4-BE49-F238E27FC236}">
                  <a16:creationId xmlns:a16="http://schemas.microsoft.com/office/drawing/2014/main" id="{CC30C677-3572-A824-6A96-CC0386B6DF92}"/>
                </a:ext>
              </a:extLst>
            </p:cNvPr>
            <p:cNvSpPr txBox="1"/>
            <p:nvPr/>
          </p:nvSpPr>
          <p:spPr>
            <a:xfrm>
              <a:off x="6857262" y="4936046"/>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117" name="グループ化 116">
            <a:extLst>
              <a:ext uri="{FF2B5EF4-FFF2-40B4-BE49-F238E27FC236}">
                <a16:creationId xmlns:a16="http://schemas.microsoft.com/office/drawing/2014/main" id="{3CE6670E-CD42-DE0C-3780-0442536CF33C}"/>
              </a:ext>
            </a:extLst>
          </p:cNvPr>
          <p:cNvGrpSpPr/>
          <p:nvPr/>
        </p:nvGrpSpPr>
        <p:grpSpPr>
          <a:xfrm>
            <a:off x="3295648" y="5493830"/>
            <a:ext cx="2716511" cy="815490"/>
            <a:chOff x="3188676" y="5493830"/>
            <a:chExt cx="2823484" cy="815490"/>
          </a:xfrm>
        </p:grpSpPr>
        <p:sp>
          <p:nvSpPr>
            <p:cNvPr id="11" name="正方形/長方形 10">
              <a:extLst>
                <a:ext uri="{FF2B5EF4-FFF2-40B4-BE49-F238E27FC236}">
                  <a16:creationId xmlns:a16="http://schemas.microsoft.com/office/drawing/2014/main" id="{0562A70B-838E-C1D2-9940-1D7EF5004D26}"/>
                </a:ext>
              </a:extLst>
            </p:cNvPr>
            <p:cNvSpPr/>
            <p:nvPr/>
          </p:nvSpPr>
          <p:spPr bwMode="auto">
            <a:xfrm>
              <a:off x="3188676" y="5494198"/>
              <a:ext cx="2823484"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89" name="正方形/長方形 88">
              <a:extLst>
                <a:ext uri="{FF2B5EF4-FFF2-40B4-BE49-F238E27FC236}">
                  <a16:creationId xmlns:a16="http://schemas.microsoft.com/office/drawing/2014/main" id="{C4B9A08B-E779-37D2-ED59-EE72E0C64ED4}"/>
                </a:ext>
              </a:extLst>
            </p:cNvPr>
            <p:cNvSpPr/>
            <p:nvPr/>
          </p:nvSpPr>
          <p:spPr bwMode="auto">
            <a:xfrm>
              <a:off x="3188676" y="5493830"/>
              <a:ext cx="282348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91" name="テキスト ボックス 90">
              <a:extLst>
                <a:ext uri="{FF2B5EF4-FFF2-40B4-BE49-F238E27FC236}">
                  <a16:creationId xmlns:a16="http://schemas.microsoft.com/office/drawing/2014/main" id="{790D811D-0550-5292-41A6-E68275F02DA7}"/>
                </a:ext>
              </a:extLst>
            </p:cNvPr>
            <p:cNvSpPr txBox="1"/>
            <p:nvPr/>
          </p:nvSpPr>
          <p:spPr>
            <a:xfrm>
              <a:off x="4243590" y="5920259"/>
              <a:ext cx="713657" cy="307777"/>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７．８％</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8" name="グループ化 117">
            <a:extLst>
              <a:ext uri="{FF2B5EF4-FFF2-40B4-BE49-F238E27FC236}">
                <a16:creationId xmlns:a16="http://schemas.microsoft.com/office/drawing/2014/main" id="{E2562117-4E6F-3C74-F53B-FC6CC12D94FD}"/>
              </a:ext>
            </a:extLst>
          </p:cNvPr>
          <p:cNvGrpSpPr/>
          <p:nvPr/>
        </p:nvGrpSpPr>
        <p:grpSpPr>
          <a:xfrm>
            <a:off x="6213137" y="5493830"/>
            <a:ext cx="2751476" cy="815490"/>
            <a:chOff x="6213137" y="5493830"/>
            <a:chExt cx="2751476" cy="815490"/>
          </a:xfrm>
        </p:grpSpPr>
        <p:sp>
          <p:nvSpPr>
            <p:cNvPr id="62" name="正方形/長方形 61">
              <a:extLst>
                <a:ext uri="{FF2B5EF4-FFF2-40B4-BE49-F238E27FC236}">
                  <a16:creationId xmlns:a16="http://schemas.microsoft.com/office/drawing/2014/main" id="{7328FD0C-C9F4-9D01-B603-75496B8A0085}"/>
                </a:ext>
              </a:extLst>
            </p:cNvPr>
            <p:cNvSpPr/>
            <p:nvPr/>
          </p:nvSpPr>
          <p:spPr bwMode="auto">
            <a:xfrm>
              <a:off x="6213137" y="5494198"/>
              <a:ext cx="2751476"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90" name="正方形/長方形 89">
              <a:extLst>
                <a:ext uri="{FF2B5EF4-FFF2-40B4-BE49-F238E27FC236}">
                  <a16:creationId xmlns:a16="http://schemas.microsoft.com/office/drawing/2014/main" id="{DDA67944-5E8F-779F-40AF-2AE22619F7A9}"/>
                </a:ext>
              </a:extLst>
            </p:cNvPr>
            <p:cNvSpPr/>
            <p:nvPr/>
          </p:nvSpPr>
          <p:spPr bwMode="auto">
            <a:xfrm>
              <a:off x="6221609" y="5493830"/>
              <a:ext cx="274300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92" name="テキスト ボックス 91">
              <a:extLst>
                <a:ext uri="{FF2B5EF4-FFF2-40B4-BE49-F238E27FC236}">
                  <a16:creationId xmlns:a16="http://schemas.microsoft.com/office/drawing/2014/main" id="{E27DC3FF-2D51-CB25-3A5C-6D8817806D6B}"/>
                </a:ext>
              </a:extLst>
            </p:cNvPr>
            <p:cNvSpPr txBox="1"/>
            <p:nvPr/>
          </p:nvSpPr>
          <p:spPr>
            <a:xfrm>
              <a:off x="7232047" y="5920259"/>
              <a:ext cx="713657" cy="307777"/>
            </a:xfrm>
            <a:prstGeom prst="rect">
              <a:avLst/>
            </a:prstGeom>
            <a:noFill/>
          </p:spPr>
          <p:txBody>
            <a:bodyPr wrap="none" rtlCol="0">
              <a:spAutoFit/>
            </a:bodyPr>
            <a:lstStyle/>
            <a:p>
              <a:pPr rtl="0">
                <a:spcBef>
                  <a:spcPts val="0"/>
                </a:spcBef>
                <a:spcAft>
                  <a:spcPts val="500"/>
                </a:spcAft>
              </a:pPr>
              <a:r>
                <a:rPr lang="ja-JP" altLang="en-US" sz="1400" dirty="0">
                  <a:latin typeface="HGPｺﾞｼｯｸE" panose="020B0900000000000000" pitchFamily="50" charset="-128"/>
                  <a:ea typeface="HGPｺﾞｼｯｸE" panose="020B0900000000000000" pitchFamily="50" charset="-128"/>
                </a:rPr>
                <a:t>２</a:t>
              </a:r>
              <a:r>
                <a:rPr lang="ja-JP" altLang="en-US" sz="1400" b="0" i="0" u="none" strike="noStrike" dirty="0">
                  <a:effectLst/>
                  <a:latin typeface="HGPｺﾞｼｯｸE" panose="020B0900000000000000" pitchFamily="50" charset="-128"/>
                  <a:ea typeface="HGPｺﾞｼｯｸE" panose="020B0900000000000000" pitchFamily="50" charset="-128"/>
                </a:rPr>
                <a:t>．２％</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9" name="グループ化 118">
            <a:extLst>
              <a:ext uri="{FF2B5EF4-FFF2-40B4-BE49-F238E27FC236}">
                <a16:creationId xmlns:a16="http://schemas.microsoft.com/office/drawing/2014/main" id="{0345E1BE-A95A-8BD4-079F-B75819379F48}"/>
              </a:ext>
            </a:extLst>
          </p:cNvPr>
          <p:cNvGrpSpPr/>
          <p:nvPr/>
        </p:nvGrpSpPr>
        <p:grpSpPr>
          <a:xfrm>
            <a:off x="1375546" y="5545270"/>
            <a:ext cx="1824634" cy="905520"/>
            <a:chOff x="906649" y="4299131"/>
            <a:chExt cx="2181719" cy="942758"/>
          </a:xfrm>
        </p:grpSpPr>
        <p:sp>
          <p:nvSpPr>
            <p:cNvPr id="94" name="吹き出し: 円形 93">
              <a:extLst>
                <a:ext uri="{FF2B5EF4-FFF2-40B4-BE49-F238E27FC236}">
                  <a16:creationId xmlns:a16="http://schemas.microsoft.com/office/drawing/2014/main" id="{287E4CF6-5F4B-F5A3-F8D0-0030583846F1}"/>
                </a:ext>
              </a:extLst>
            </p:cNvPr>
            <p:cNvSpPr/>
            <p:nvPr/>
          </p:nvSpPr>
          <p:spPr>
            <a:xfrm>
              <a:off x="906649" y="4299131"/>
              <a:ext cx="2181719" cy="942758"/>
            </a:xfrm>
            <a:prstGeom prst="wedgeEllipseCallout">
              <a:avLst>
                <a:gd name="adj1" fmla="val -46875"/>
                <a:gd name="adj2" fmla="val -50837"/>
              </a:avLst>
            </a:prstGeom>
            <a:solidFill>
              <a:schemeClr val="bg1"/>
            </a:solidFill>
            <a:ln>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9" name="グループ化 98">
              <a:extLst>
                <a:ext uri="{FF2B5EF4-FFF2-40B4-BE49-F238E27FC236}">
                  <a16:creationId xmlns:a16="http://schemas.microsoft.com/office/drawing/2014/main" id="{9D890632-3DB2-F9A7-B200-FB9128DDE56F}"/>
                </a:ext>
              </a:extLst>
            </p:cNvPr>
            <p:cNvGrpSpPr/>
            <p:nvPr/>
          </p:nvGrpSpPr>
          <p:grpSpPr>
            <a:xfrm>
              <a:off x="982205" y="4482918"/>
              <a:ext cx="2106163" cy="499342"/>
              <a:chOff x="982205" y="4482918"/>
              <a:chExt cx="2106163" cy="499342"/>
            </a:xfrm>
          </p:grpSpPr>
          <p:sp>
            <p:nvSpPr>
              <p:cNvPr id="93" name="テキスト ボックス 92">
                <a:extLst>
                  <a:ext uri="{FF2B5EF4-FFF2-40B4-BE49-F238E27FC236}">
                    <a16:creationId xmlns:a16="http://schemas.microsoft.com/office/drawing/2014/main" id="{144BE0E6-166C-A767-6E73-5BC334B637E6}"/>
                  </a:ext>
                </a:extLst>
              </p:cNvPr>
              <p:cNvSpPr txBox="1"/>
              <p:nvPr/>
            </p:nvSpPr>
            <p:spPr>
              <a:xfrm>
                <a:off x="982205" y="4482918"/>
                <a:ext cx="2106163" cy="499342"/>
              </a:xfrm>
              <a:prstGeom prst="rect">
                <a:avLst/>
              </a:prstGeom>
              <a:noFill/>
            </p:spPr>
            <p:txBody>
              <a:bodyPr wrap="square" rtlCol="0">
                <a:spAutoFit/>
              </a:bodyPr>
              <a:lstStyle/>
              <a:p>
                <a:pPr rtl="0">
                  <a:spcBef>
                    <a:spcPts val="0"/>
                  </a:spcBef>
                  <a:spcAft>
                    <a:spcPts val="500"/>
                  </a:spcAft>
                </a:pPr>
                <a:r>
                  <a:rPr lang="ja-JP" altLang="en-US" sz="105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05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05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000" b="0" dirty="0">
                  <a:effectLst/>
                  <a:latin typeface="HGPｺﾞｼｯｸE" panose="020B0900000000000000" pitchFamily="50" charset="-128"/>
                  <a:ea typeface="HGPｺﾞｼｯｸE" panose="020B0900000000000000" pitchFamily="50" charset="-128"/>
                </a:endParaRPr>
              </a:p>
            </p:txBody>
          </p:sp>
          <p:sp>
            <p:nvSpPr>
              <p:cNvPr id="96" name="テキスト ボックス 95">
                <a:extLst>
                  <a:ext uri="{FF2B5EF4-FFF2-40B4-BE49-F238E27FC236}">
                    <a16:creationId xmlns:a16="http://schemas.microsoft.com/office/drawing/2014/main" id="{BEAC876D-7F75-75D3-6A42-E492EBB6FC6A}"/>
                  </a:ext>
                </a:extLst>
              </p:cNvPr>
              <p:cNvSpPr txBox="1"/>
              <p:nvPr/>
            </p:nvSpPr>
            <p:spPr>
              <a:xfrm>
                <a:off x="1567644" y="4656726"/>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grpSp>
        <p:nvGrpSpPr>
          <p:cNvPr id="113" name="グループ化 112">
            <a:extLst>
              <a:ext uri="{FF2B5EF4-FFF2-40B4-BE49-F238E27FC236}">
                <a16:creationId xmlns:a16="http://schemas.microsoft.com/office/drawing/2014/main" id="{3E64F318-C0D8-1545-8A76-1AB516038C8C}"/>
              </a:ext>
            </a:extLst>
          </p:cNvPr>
          <p:cNvGrpSpPr/>
          <p:nvPr/>
        </p:nvGrpSpPr>
        <p:grpSpPr>
          <a:xfrm>
            <a:off x="3295649" y="2462342"/>
            <a:ext cx="5668963" cy="1016399"/>
            <a:chOff x="3184581" y="2409500"/>
            <a:chExt cx="5780032" cy="1016399"/>
          </a:xfrm>
        </p:grpSpPr>
        <p:sp>
          <p:nvSpPr>
            <p:cNvPr id="8" name="正方形/長方形 7">
              <a:extLst>
                <a:ext uri="{FF2B5EF4-FFF2-40B4-BE49-F238E27FC236}">
                  <a16:creationId xmlns:a16="http://schemas.microsoft.com/office/drawing/2014/main" id="{982464DA-CE71-7479-FECF-D2AB1E8A76B0}"/>
                </a:ext>
              </a:extLst>
            </p:cNvPr>
            <p:cNvSpPr/>
            <p:nvPr/>
          </p:nvSpPr>
          <p:spPr bwMode="auto">
            <a:xfrm>
              <a:off x="3188676" y="2525899"/>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3" name="正方形/長方形 62">
              <a:extLst>
                <a:ext uri="{FF2B5EF4-FFF2-40B4-BE49-F238E27FC236}">
                  <a16:creationId xmlns:a16="http://schemas.microsoft.com/office/drawing/2014/main" id="{E8834665-E70E-E691-9EA2-E1CF89DBC2DF}"/>
                </a:ext>
              </a:extLst>
            </p:cNvPr>
            <p:cNvSpPr/>
            <p:nvPr/>
          </p:nvSpPr>
          <p:spPr bwMode="auto">
            <a:xfrm>
              <a:off x="3188676" y="2525899"/>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108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税務署</a:t>
              </a:r>
            </a:p>
          </p:txBody>
        </p:sp>
        <p:grpSp>
          <p:nvGrpSpPr>
            <p:cNvPr id="103" name="グループ化 102">
              <a:extLst>
                <a:ext uri="{FF2B5EF4-FFF2-40B4-BE49-F238E27FC236}">
                  <a16:creationId xmlns:a16="http://schemas.microsoft.com/office/drawing/2014/main" id="{D7C9184B-C37E-17C8-37A3-3600CC1B2AF6}"/>
                </a:ext>
              </a:extLst>
            </p:cNvPr>
            <p:cNvGrpSpPr/>
            <p:nvPr/>
          </p:nvGrpSpPr>
          <p:grpSpPr>
            <a:xfrm>
              <a:off x="3204878" y="2936793"/>
              <a:ext cx="2848857" cy="336041"/>
              <a:chOff x="3204878" y="2936793"/>
              <a:chExt cx="2848857" cy="336041"/>
            </a:xfrm>
          </p:grpSpPr>
          <p:sp>
            <p:nvSpPr>
              <p:cNvPr id="64" name="テキスト ボックス 63">
                <a:extLst>
                  <a:ext uri="{FF2B5EF4-FFF2-40B4-BE49-F238E27FC236}">
                    <a16:creationId xmlns:a16="http://schemas.microsoft.com/office/drawing/2014/main" id="{6A91BAB5-9E34-142D-5127-100AFF81243F}"/>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sp>
            <p:nvSpPr>
              <p:cNvPr id="98" name="テキスト ボックス 97">
                <a:extLst>
                  <a:ext uri="{FF2B5EF4-FFF2-40B4-BE49-F238E27FC236}">
                    <a16:creationId xmlns:a16="http://schemas.microsoft.com/office/drawing/2014/main" id="{0B9ED890-9F0E-1AD0-04B5-172F55F133A4}"/>
                  </a:ext>
                </a:extLst>
              </p:cNvPr>
              <p:cNvSpPr txBox="1"/>
              <p:nvPr/>
            </p:nvSpPr>
            <p:spPr>
              <a:xfrm>
                <a:off x="3228224" y="2936793"/>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sp>
          <p:nvSpPr>
            <p:cNvPr id="10" name="正方形/長方形 9">
              <a:extLst>
                <a:ext uri="{FF2B5EF4-FFF2-40B4-BE49-F238E27FC236}">
                  <a16:creationId xmlns:a16="http://schemas.microsoft.com/office/drawing/2014/main" id="{F1B34325-3F4C-5EE1-7094-71609EF6421F}"/>
                </a:ext>
              </a:extLst>
            </p:cNvPr>
            <p:cNvSpPr/>
            <p:nvPr/>
          </p:nvSpPr>
          <p:spPr bwMode="auto">
            <a:xfrm>
              <a:off x="3184581" y="2409500"/>
              <a:ext cx="1262017" cy="346596"/>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700" dirty="0">
                  <a:solidFill>
                    <a:schemeClr val="bg1"/>
                  </a:solidFill>
                  <a:latin typeface="HGPｺﾞｼｯｸE" panose="020B0900000000000000" pitchFamily="50" charset="-128"/>
                  <a:ea typeface="HGPｺﾞｼｯｸE" panose="020B0900000000000000" pitchFamily="50" charset="-128"/>
                </a:rPr>
                <a:t>ぜいむしょ</a:t>
              </a:r>
            </a:p>
          </p:txBody>
        </p:sp>
      </p:grpSp>
      <p:grpSp>
        <p:nvGrpSpPr>
          <p:cNvPr id="67" name="グループ化 66">
            <a:extLst>
              <a:ext uri="{FF2B5EF4-FFF2-40B4-BE49-F238E27FC236}">
                <a16:creationId xmlns:a16="http://schemas.microsoft.com/office/drawing/2014/main" id="{A09350CF-E722-4964-60AA-2D8C56198465}"/>
              </a:ext>
            </a:extLst>
          </p:cNvPr>
          <p:cNvGrpSpPr/>
          <p:nvPr/>
        </p:nvGrpSpPr>
        <p:grpSpPr>
          <a:xfrm>
            <a:off x="5390701" y="1116218"/>
            <a:ext cx="1660098" cy="846530"/>
            <a:chOff x="5418411" y="1116218"/>
            <a:chExt cx="1660098" cy="846530"/>
          </a:xfrm>
        </p:grpSpPr>
        <p:sp>
          <p:nvSpPr>
            <p:cNvPr id="39" name="正方形/長方形 38">
              <a:extLst>
                <a:ext uri="{FF2B5EF4-FFF2-40B4-BE49-F238E27FC236}">
                  <a16:creationId xmlns:a16="http://schemas.microsoft.com/office/drawing/2014/main" id="{C4F1313D-6E69-5B09-7402-91969C951F61}"/>
                </a:ext>
              </a:extLst>
            </p:cNvPr>
            <p:cNvSpPr/>
            <p:nvPr/>
          </p:nvSpPr>
          <p:spPr>
            <a:xfrm>
              <a:off x="5438621" y="1144731"/>
              <a:ext cx="1639888" cy="818017"/>
            </a:xfrm>
            <a:prstGeom prst="rect">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0" name="テキスト ボックス 39">
              <a:extLst>
                <a:ext uri="{FF2B5EF4-FFF2-40B4-BE49-F238E27FC236}">
                  <a16:creationId xmlns:a16="http://schemas.microsoft.com/office/drawing/2014/main" id="{468C5CBB-AE56-B089-67EB-AEA5C3E69D6C}"/>
                </a:ext>
              </a:extLst>
            </p:cNvPr>
            <p:cNvSpPr txBox="1"/>
            <p:nvPr/>
          </p:nvSpPr>
          <p:spPr>
            <a:xfrm>
              <a:off x="541841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C98C4"/>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C98C4"/>
                </a:solidFill>
                <a:effectLst/>
                <a:latin typeface="HGPｺﾞｼｯｸE" panose="020B0900000000000000" pitchFamily="50" charset="-128"/>
                <a:ea typeface="HGPｺﾞｼｯｸE" panose="020B0900000000000000" pitchFamily="50" charset="-128"/>
              </a:endParaRPr>
            </a:p>
          </p:txBody>
        </p:sp>
        <p:grpSp>
          <p:nvGrpSpPr>
            <p:cNvPr id="42" name="グループ化 41">
              <a:extLst>
                <a:ext uri="{FF2B5EF4-FFF2-40B4-BE49-F238E27FC236}">
                  <a16:creationId xmlns:a16="http://schemas.microsoft.com/office/drawing/2014/main" id="{1A6D3771-9CAB-87B0-2AE4-301D51881F1E}"/>
                </a:ext>
              </a:extLst>
            </p:cNvPr>
            <p:cNvGrpSpPr/>
            <p:nvPr/>
          </p:nvGrpSpPr>
          <p:grpSpPr>
            <a:xfrm>
              <a:off x="5845632" y="1419772"/>
              <a:ext cx="825867" cy="408386"/>
              <a:chOff x="2078852" y="2232915"/>
              <a:chExt cx="997926" cy="493469"/>
            </a:xfrm>
          </p:grpSpPr>
          <p:pic>
            <p:nvPicPr>
              <p:cNvPr id="43" name="図 42" descr="図形&#10;&#10;自動的に生成された説明">
                <a:extLst>
                  <a:ext uri="{FF2B5EF4-FFF2-40B4-BE49-F238E27FC236}">
                    <a16:creationId xmlns:a16="http://schemas.microsoft.com/office/drawing/2014/main" id="{0C88EE64-677C-40B7-AA43-8D54F7B46A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44" name="テキスト ボックス 43">
                <a:extLst>
                  <a:ext uri="{FF2B5EF4-FFF2-40B4-BE49-F238E27FC236}">
                    <a16:creationId xmlns:a16="http://schemas.microsoft.com/office/drawing/2014/main" id="{67AB52BF-C9DD-93BF-723D-B359131A2101}"/>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3" name="グループ化 2">
            <a:extLst>
              <a:ext uri="{FF2B5EF4-FFF2-40B4-BE49-F238E27FC236}">
                <a16:creationId xmlns:a16="http://schemas.microsoft.com/office/drawing/2014/main" id="{1EA74961-1D4C-9D5B-CD43-997C3C2A41DA}"/>
              </a:ext>
            </a:extLst>
          </p:cNvPr>
          <p:cNvGrpSpPr/>
          <p:nvPr/>
        </p:nvGrpSpPr>
        <p:grpSpPr>
          <a:xfrm>
            <a:off x="3295650" y="1065378"/>
            <a:ext cx="5597524" cy="976722"/>
            <a:chOff x="3165967" y="1065378"/>
            <a:chExt cx="5727207" cy="976722"/>
          </a:xfrm>
        </p:grpSpPr>
        <p:sp>
          <p:nvSpPr>
            <p:cNvPr id="7" name="正方形/長方形 6">
              <a:extLst>
                <a:ext uri="{FF2B5EF4-FFF2-40B4-BE49-F238E27FC236}">
                  <a16:creationId xmlns:a16="http://schemas.microsoft.com/office/drawing/2014/main" id="{99210D0B-EEF2-126C-3FEA-EF355D1C8B03}"/>
                </a:ext>
              </a:extLst>
            </p:cNvPr>
            <p:cNvSpPr/>
            <p:nvPr/>
          </p:nvSpPr>
          <p:spPr bwMode="auto">
            <a:xfrm>
              <a:off x="3165967" y="1065378"/>
              <a:ext cx="5727207" cy="9767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正方形/長方形 36">
              <a:extLst>
                <a:ext uri="{FF2B5EF4-FFF2-40B4-BE49-F238E27FC236}">
                  <a16:creationId xmlns:a16="http://schemas.microsoft.com/office/drawing/2014/main" id="{244A57C7-695E-921E-1E54-29BF42858094}"/>
                </a:ext>
              </a:extLst>
            </p:cNvPr>
            <p:cNvSpPr/>
            <p:nvPr/>
          </p:nvSpPr>
          <p:spPr bwMode="auto">
            <a:xfrm>
              <a:off x="3165967" y="1066181"/>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grpSp>
          <p:nvGrpSpPr>
            <p:cNvPr id="104" name="グループ化 103">
              <a:extLst>
                <a:ext uri="{FF2B5EF4-FFF2-40B4-BE49-F238E27FC236}">
                  <a16:creationId xmlns:a16="http://schemas.microsoft.com/office/drawing/2014/main" id="{B933A441-2A86-3474-B35C-DCEED43E6C8F}"/>
                </a:ext>
              </a:extLst>
            </p:cNvPr>
            <p:cNvGrpSpPr/>
            <p:nvPr/>
          </p:nvGrpSpPr>
          <p:grpSpPr>
            <a:xfrm>
              <a:off x="3204878" y="1444057"/>
              <a:ext cx="2194832" cy="525785"/>
              <a:chOff x="3204878" y="1444057"/>
              <a:chExt cx="2194832" cy="525785"/>
            </a:xfrm>
          </p:grpSpPr>
          <p:sp>
            <p:nvSpPr>
              <p:cNvPr id="38" name="テキスト ボックス 37">
                <a:extLst>
                  <a:ext uri="{FF2B5EF4-FFF2-40B4-BE49-F238E27FC236}">
                    <a16:creationId xmlns:a16="http://schemas.microsoft.com/office/drawing/2014/main" id="{4D72DAFE-19D1-313F-5912-F9181F2CA06F}"/>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101" name="テキスト ボックス 100">
                <a:extLst>
                  <a:ext uri="{FF2B5EF4-FFF2-40B4-BE49-F238E27FC236}">
                    <a16:creationId xmlns:a16="http://schemas.microsoft.com/office/drawing/2014/main" id="{39C94CE9-A13C-342F-EB5D-6E040B003621}"/>
                  </a:ext>
                </a:extLst>
              </p:cNvPr>
              <p:cNvSpPr txBox="1"/>
              <p:nvPr/>
            </p:nvSpPr>
            <p:spPr>
              <a:xfrm>
                <a:off x="4715795" y="1622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sp>
        <p:nvSpPr>
          <p:cNvPr id="105" name="角丸四角形 15">
            <a:extLst>
              <a:ext uri="{FF2B5EF4-FFF2-40B4-BE49-F238E27FC236}">
                <a16:creationId xmlns:a16="http://schemas.microsoft.com/office/drawing/2014/main" id="{9C90DFC7-4D1F-B002-AC83-83794F5ECECA}"/>
              </a:ext>
            </a:extLst>
          </p:cNvPr>
          <p:cNvSpPr/>
          <p:nvPr/>
        </p:nvSpPr>
        <p:spPr>
          <a:xfrm>
            <a:off x="3238210" y="6442461"/>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消費税は国税（消費税）と地方税（地方消費税）に分かれていて消費税率</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24" name="図 23">
            <a:extLst>
              <a:ext uri="{FF2B5EF4-FFF2-40B4-BE49-F238E27FC236}">
                <a16:creationId xmlns:a16="http://schemas.microsoft.com/office/drawing/2014/main" id="{962F9C9D-D12C-2EC0-3F64-97DA830552C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195283" y="1029349"/>
            <a:ext cx="1654831" cy="1069432"/>
          </a:xfrm>
          <a:prstGeom prst="rect">
            <a:avLst/>
          </a:prstGeom>
        </p:spPr>
      </p:pic>
      <p:pic>
        <p:nvPicPr>
          <p:cNvPr id="22" name="図 21">
            <a:extLst>
              <a:ext uri="{FF2B5EF4-FFF2-40B4-BE49-F238E27FC236}">
                <a16:creationId xmlns:a16="http://schemas.microsoft.com/office/drawing/2014/main" id="{96768993-B9EC-24EE-94FD-92F667372D7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285826" y="2317838"/>
            <a:ext cx="1473744" cy="1433883"/>
          </a:xfrm>
          <a:prstGeom prst="rect">
            <a:avLst/>
          </a:prstGeom>
        </p:spPr>
      </p:pic>
      <p:pic>
        <p:nvPicPr>
          <p:cNvPr id="26" name="図 25">
            <a:extLst>
              <a:ext uri="{FF2B5EF4-FFF2-40B4-BE49-F238E27FC236}">
                <a16:creationId xmlns:a16="http://schemas.microsoft.com/office/drawing/2014/main" id="{AE2C82FA-E33F-4471-D300-BD72BBE067C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34127" y="3990638"/>
            <a:ext cx="1977142" cy="956682"/>
          </a:xfrm>
          <a:prstGeom prst="rect">
            <a:avLst/>
          </a:prstGeom>
        </p:spPr>
      </p:pic>
      <p:sp>
        <p:nvSpPr>
          <p:cNvPr id="12" name="テキスト ボックス 11">
            <a:extLst>
              <a:ext uri="{FF2B5EF4-FFF2-40B4-BE49-F238E27FC236}">
                <a16:creationId xmlns:a16="http://schemas.microsoft.com/office/drawing/2014/main" id="{7DB9995C-0B0A-8A18-4957-8D8F966EB734}"/>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消費税についての説明</a:t>
            </a:r>
          </a:p>
        </p:txBody>
      </p:sp>
      <p:sp>
        <p:nvSpPr>
          <p:cNvPr id="97" name="テキスト ボックス 96">
            <a:extLst>
              <a:ext uri="{FF2B5EF4-FFF2-40B4-BE49-F238E27FC236}">
                <a16:creationId xmlns:a16="http://schemas.microsoft.com/office/drawing/2014/main" id="{464EBC58-3504-47B8-8BE8-FCB2557C53F9}"/>
              </a:ext>
            </a:extLst>
          </p:cNvPr>
          <p:cNvSpPr txBox="1"/>
          <p:nvPr/>
        </p:nvSpPr>
        <p:spPr>
          <a:xfrm>
            <a:off x="4653903" y="2981690"/>
            <a:ext cx="420308"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にっぽん</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89910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500"/>
                                        <p:tgtEl>
                                          <p:spTgt spid="67"/>
                                        </p:tgtEl>
                                      </p:cBhvr>
                                    </p:animEffect>
                                  </p:childTnLst>
                                </p:cTn>
                              </p:par>
                              <p:par>
                                <p:cTn id="27" presetID="10"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fade">
                                      <p:cBhvr>
                                        <p:cTn id="34" dur="500"/>
                                        <p:tgtEl>
                                          <p:spTgt spid="107"/>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up)">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fade">
                                      <p:cBhvr>
                                        <p:cTn id="43" dur="500"/>
                                        <p:tgtEl>
                                          <p:spTgt spid="1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fade">
                                      <p:cBhvr>
                                        <p:cTn id="46" dur="500"/>
                                        <p:tgtEl>
                                          <p:spTgt spid="97"/>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fade">
                                      <p:cBhvr>
                                        <p:cTn id="55" dur="500"/>
                                        <p:tgtEl>
                                          <p:spTgt spid="108"/>
                                        </p:tgtEl>
                                      </p:cBhvr>
                                    </p:animEffect>
                                  </p:childTnLst>
                                </p:cTn>
                              </p:par>
                            </p:childTnLst>
                          </p:cTn>
                        </p:par>
                        <p:par>
                          <p:cTn id="56" fill="hold">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up)">
                                      <p:cBhvr>
                                        <p:cTn id="59" dur="500"/>
                                        <p:tgtEl>
                                          <p:spTgt spid="5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14"/>
                                        </p:tgtEl>
                                        <p:attrNameLst>
                                          <p:attrName>style.visibility</p:attrName>
                                        </p:attrNameLst>
                                      </p:cBhvr>
                                      <p:to>
                                        <p:strVal val="visible"/>
                                      </p:to>
                                    </p:set>
                                    <p:animEffect transition="in" filter="fade">
                                      <p:cBhvr>
                                        <p:cTn id="64" dur="500"/>
                                        <p:tgtEl>
                                          <p:spTgt spid="114"/>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15"/>
                                        </p:tgtEl>
                                        <p:attrNameLst>
                                          <p:attrName>style.visibility</p:attrName>
                                        </p:attrNameLst>
                                      </p:cBhvr>
                                      <p:to>
                                        <p:strVal val="visible"/>
                                      </p:to>
                                    </p:set>
                                    <p:animEffect transition="in" filter="fade">
                                      <p:cBhvr>
                                        <p:cTn id="73" dur="500"/>
                                        <p:tgtEl>
                                          <p:spTgt spid="115"/>
                                        </p:tgtEl>
                                      </p:cBhvr>
                                    </p:animEffect>
                                  </p:childTnLst>
                                </p:cTn>
                              </p:par>
                              <p:par>
                                <p:cTn id="74" presetID="10" presetClass="entr" presetSubtype="0" fill="hold" nodeType="withEffect">
                                  <p:stCondLst>
                                    <p:cond delay="0"/>
                                  </p:stCondLst>
                                  <p:childTnLst>
                                    <p:set>
                                      <p:cBhvr>
                                        <p:cTn id="75" dur="1" fill="hold">
                                          <p:stCondLst>
                                            <p:cond delay="0"/>
                                          </p:stCondLst>
                                        </p:cTn>
                                        <p:tgtEl>
                                          <p:spTgt spid="116"/>
                                        </p:tgtEl>
                                        <p:attrNameLst>
                                          <p:attrName>style.visibility</p:attrName>
                                        </p:attrNameLst>
                                      </p:cBhvr>
                                      <p:to>
                                        <p:strVal val="visible"/>
                                      </p:to>
                                    </p:set>
                                    <p:animEffect transition="in" filter="fade">
                                      <p:cBhvr>
                                        <p:cTn id="76" dur="500"/>
                                        <p:tgtEl>
                                          <p:spTgt spid="116"/>
                                        </p:tgtEl>
                                      </p:cBhvr>
                                    </p:animEffect>
                                  </p:childTnLst>
                                </p:cTn>
                              </p:par>
                            </p:childTnLst>
                          </p:cTn>
                        </p:par>
                        <p:par>
                          <p:cTn id="77" fill="hold">
                            <p:stCondLst>
                              <p:cond delay="500"/>
                            </p:stCondLst>
                            <p:childTnLst>
                              <p:par>
                                <p:cTn id="78" presetID="22" presetClass="entr" presetSubtype="1"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wipe(up)">
                                      <p:cBhvr>
                                        <p:cTn id="80" dur="500"/>
                                        <p:tgtEl>
                                          <p:spTgt spid="68"/>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animEffect transition="in" filter="wipe(up)">
                                      <p:cBhvr>
                                        <p:cTn id="83" dur="500"/>
                                        <p:tgtEl>
                                          <p:spTgt spid="8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17"/>
                                        </p:tgtEl>
                                        <p:attrNameLst>
                                          <p:attrName>style.visibility</p:attrName>
                                        </p:attrNameLst>
                                      </p:cBhvr>
                                      <p:to>
                                        <p:strVal val="visible"/>
                                      </p:to>
                                    </p:set>
                                    <p:animEffect transition="in" filter="fade">
                                      <p:cBhvr>
                                        <p:cTn id="88" dur="500"/>
                                        <p:tgtEl>
                                          <p:spTgt spid="117"/>
                                        </p:tgtEl>
                                      </p:cBhvr>
                                    </p:animEffect>
                                  </p:childTnLst>
                                </p:cTn>
                              </p:par>
                              <p:par>
                                <p:cTn id="89" presetID="10" presetClass="entr" presetSubtype="0" fill="hold" nodeType="withEffect">
                                  <p:stCondLst>
                                    <p:cond delay="0"/>
                                  </p:stCondLst>
                                  <p:childTnLst>
                                    <p:set>
                                      <p:cBhvr>
                                        <p:cTn id="90" dur="1" fill="hold">
                                          <p:stCondLst>
                                            <p:cond delay="0"/>
                                          </p:stCondLst>
                                        </p:cTn>
                                        <p:tgtEl>
                                          <p:spTgt spid="118"/>
                                        </p:tgtEl>
                                        <p:attrNameLst>
                                          <p:attrName>style.visibility</p:attrName>
                                        </p:attrNameLst>
                                      </p:cBhvr>
                                      <p:to>
                                        <p:strVal val="visible"/>
                                      </p:to>
                                    </p:set>
                                    <p:animEffect transition="in" filter="fade">
                                      <p:cBhvr>
                                        <p:cTn id="91" dur="500"/>
                                        <p:tgtEl>
                                          <p:spTgt spid="11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05"/>
                                        </p:tgtEl>
                                        <p:attrNameLst>
                                          <p:attrName>style.visibility</p:attrName>
                                        </p:attrNameLst>
                                      </p:cBhvr>
                                      <p:to>
                                        <p:strVal val="visible"/>
                                      </p:to>
                                    </p:set>
                                    <p:animEffect transition="in" filter="fade">
                                      <p:cBhvr>
                                        <p:cTn id="94" dur="500"/>
                                        <p:tgtEl>
                                          <p:spTgt spid="10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fade">
                                      <p:cBhvr>
                                        <p:cTn id="99" dur="500"/>
                                        <p:tgtEl>
                                          <p:spTgt spid="4"/>
                                        </p:tgtEl>
                                      </p:cBhvr>
                                    </p:animEffect>
                                  </p:childTnLst>
                                </p:cTn>
                              </p:par>
                            </p:childTnLst>
                          </p:cTn>
                        </p:par>
                        <p:par>
                          <p:cTn id="100" fill="hold">
                            <p:stCondLst>
                              <p:cond delay="500"/>
                            </p:stCondLst>
                            <p:childTnLst>
                              <p:par>
                                <p:cTn id="101" presetID="10" presetClass="entr" presetSubtype="0" fill="hold" nodeType="afterEffect">
                                  <p:stCondLst>
                                    <p:cond delay="0"/>
                                  </p:stCondLst>
                                  <p:childTnLst>
                                    <p:set>
                                      <p:cBhvr>
                                        <p:cTn id="102" dur="1" fill="hold">
                                          <p:stCondLst>
                                            <p:cond delay="0"/>
                                          </p:stCondLst>
                                        </p:cTn>
                                        <p:tgtEl>
                                          <p:spTgt spid="119"/>
                                        </p:tgtEl>
                                        <p:attrNameLst>
                                          <p:attrName>style.visibility</p:attrName>
                                        </p:attrNameLst>
                                      </p:cBhvr>
                                      <p:to>
                                        <p:strVal val="visible"/>
                                      </p:to>
                                    </p:set>
                                    <p:animEffect transition="in" filter="fade">
                                      <p:cBhvr>
                                        <p:cTn id="103"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4" grpId="0" animBg="1"/>
      <p:bldP spid="56" grpId="0" animBg="1"/>
      <p:bldP spid="68" grpId="0" animBg="1"/>
      <p:bldP spid="81" grpId="0" animBg="1"/>
      <p:bldP spid="105" grpId="0"/>
      <p:bldP spid="12" grpId="0"/>
      <p:bldP spid="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a:extLst>
              <a:ext uri="{FF2B5EF4-FFF2-40B4-BE49-F238E27FC236}">
                <a16:creationId xmlns:a16="http://schemas.microsoft.com/office/drawing/2014/main" id="{DE3E702D-C1DD-4350-812E-42D16D69D81D}"/>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pic>
        <p:nvPicPr>
          <p:cNvPr id="3" name="図 2">
            <a:extLst>
              <a:ext uri="{FF2B5EF4-FFF2-40B4-BE49-F238E27FC236}">
                <a16:creationId xmlns:a16="http://schemas.microsoft.com/office/drawing/2014/main" id="{4BD444E0-0991-4549-A45A-A7DD28D1799E}"/>
              </a:ext>
            </a:extLst>
          </p:cNvPr>
          <p:cNvPicPr>
            <a:picLocks noChangeAspect="1"/>
          </p:cNvPicPr>
          <p:nvPr/>
        </p:nvPicPr>
        <p:blipFill>
          <a:blip r:embed="rId2"/>
          <a:stretch>
            <a:fillRect/>
          </a:stretch>
        </p:blipFill>
        <p:spPr>
          <a:xfrm>
            <a:off x="1238907" y="2622880"/>
            <a:ext cx="6203209" cy="3444996"/>
          </a:xfrm>
          <a:prstGeom prst="rect">
            <a:avLst/>
          </a:prstGeom>
        </p:spPr>
      </p:pic>
      <p:sp>
        <p:nvSpPr>
          <p:cNvPr id="4" name="四角形: 角を丸くする 3">
            <a:extLst>
              <a:ext uri="{FF2B5EF4-FFF2-40B4-BE49-F238E27FC236}">
                <a16:creationId xmlns:a16="http://schemas.microsoft.com/office/drawing/2014/main" id="{2E143EA7-FEC9-435D-9071-DE5CA5A26F8E}"/>
              </a:ext>
            </a:extLst>
          </p:cNvPr>
          <p:cNvSpPr/>
          <p:nvPr/>
        </p:nvSpPr>
        <p:spPr>
          <a:xfrm>
            <a:off x="393185" y="1022338"/>
            <a:ext cx="5711321" cy="584774"/>
          </a:xfrm>
          <a:prstGeom prst="roundRect">
            <a:avLst/>
          </a:prstGeom>
          <a:solidFill>
            <a:srgbClr val="26C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mj-ea"/>
                <a:ea typeface="+mj-ea"/>
              </a:rPr>
              <a:t>日本と外国の消費税率（</a:t>
            </a:r>
            <a:r>
              <a:rPr kumimoji="1" lang="en-US" altLang="ja-JP" sz="2400" dirty="0">
                <a:latin typeface="+mj-ea"/>
                <a:ea typeface="+mj-ea"/>
              </a:rPr>
              <a:t>2024</a:t>
            </a:r>
            <a:r>
              <a:rPr kumimoji="1" lang="ja-JP" altLang="en-US" sz="2400" dirty="0">
                <a:latin typeface="+mj-ea"/>
                <a:ea typeface="+mj-ea"/>
              </a:rPr>
              <a:t>年１月現在）</a:t>
            </a:r>
          </a:p>
        </p:txBody>
      </p:sp>
      <p:sp>
        <p:nvSpPr>
          <p:cNvPr id="8" name="テキスト ボックス 7">
            <a:extLst>
              <a:ext uri="{FF2B5EF4-FFF2-40B4-BE49-F238E27FC236}">
                <a16:creationId xmlns:a16="http://schemas.microsoft.com/office/drawing/2014/main" id="{2AA32DBD-0CF7-431E-9C05-6781C7A731A1}"/>
              </a:ext>
            </a:extLst>
          </p:cNvPr>
          <p:cNvSpPr txBox="1"/>
          <p:nvPr/>
        </p:nvSpPr>
        <p:spPr>
          <a:xfrm>
            <a:off x="418911" y="1761053"/>
            <a:ext cx="7157545" cy="707886"/>
          </a:xfrm>
          <a:prstGeom prst="rect">
            <a:avLst/>
          </a:prstGeom>
          <a:noFill/>
        </p:spPr>
        <p:txBody>
          <a:bodyPr wrap="square" rtlCol="0">
            <a:spAutoFit/>
          </a:bodyPr>
          <a:lstStyle/>
          <a:p>
            <a:r>
              <a:rPr kumimoji="1" lang="ja-JP" altLang="en-US" sz="2000" dirty="0">
                <a:latin typeface="+mj-ea"/>
                <a:ea typeface="+mj-ea"/>
              </a:rPr>
              <a:t>消費税（付加価値税）は、世界</a:t>
            </a:r>
            <a:r>
              <a:rPr kumimoji="1" lang="en-US" altLang="ja-JP" sz="2000" dirty="0">
                <a:latin typeface="+mj-ea"/>
                <a:ea typeface="+mj-ea"/>
              </a:rPr>
              <a:t>150</a:t>
            </a:r>
            <a:r>
              <a:rPr kumimoji="1" lang="ja-JP" altLang="en-US" sz="2000" dirty="0">
                <a:latin typeface="+mj-ea"/>
                <a:ea typeface="+mj-ea"/>
              </a:rPr>
              <a:t>以上の国や地域にあります。</a:t>
            </a:r>
            <a:endParaRPr kumimoji="1" lang="en-US" altLang="ja-JP" sz="2000" dirty="0">
              <a:latin typeface="+mj-ea"/>
              <a:ea typeface="+mj-ea"/>
            </a:endParaRPr>
          </a:p>
          <a:p>
            <a:r>
              <a:rPr kumimoji="1" lang="ja-JP" altLang="en-US" sz="2000" dirty="0">
                <a:latin typeface="+mj-ea"/>
                <a:ea typeface="+mj-ea"/>
              </a:rPr>
              <a:t>日本と外国の消費税率を比べてみましょう。</a:t>
            </a:r>
          </a:p>
        </p:txBody>
      </p:sp>
      <p:sp>
        <p:nvSpPr>
          <p:cNvPr id="11" name="テキスト ボックス 10">
            <a:extLst>
              <a:ext uri="{FF2B5EF4-FFF2-40B4-BE49-F238E27FC236}">
                <a16:creationId xmlns:a16="http://schemas.microsoft.com/office/drawing/2014/main" id="{9B188C18-6D5E-4228-9AAA-343AF03056BE}"/>
              </a:ext>
            </a:extLst>
          </p:cNvPr>
          <p:cNvSpPr txBox="1"/>
          <p:nvPr/>
        </p:nvSpPr>
        <p:spPr>
          <a:xfrm>
            <a:off x="4340512" y="6180993"/>
            <a:ext cx="3527987" cy="363176"/>
          </a:xfrm>
          <a:prstGeom prst="rect">
            <a:avLst/>
          </a:prstGeom>
          <a:noFill/>
        </p:spPr>
        <p:txBody>
          <a:bodyPr wrap="square" rtlCol="0">
            <a:spAutoFit/>
          </a:bodyPr>
          <a:lstStyle/>
          <a:p>
            <a:pPr algn="ctr"/>
            <a:r>
              <a:rPr kumimoji="1" lang="ja-JP" altLang="en-US" sz="860" dirty="0">
                <a:latin typeface="+mj-ea"/>
                <a:ea typeface="+mj-ea"/>
              </a:rPr>
              <a:t>出展：国税庁</a:t>
            </a:r>
            <a:r>
              <a:rPr kumimoji="1" lang="en-US" altLang="ja-JP" sz="860" dirty="0">
                <a:latin typeface="+mj-ea"/>
                <a:ea typeface="+mj-ea"/>
              </a:rPr>
              <a:t>HP</a:t>
            </a:r>
            <a:r>
              <a:rPr kumimoji="1" lang="ja-JP" altLang="en-US" sz="860" dirty="0">
                <a:latin typeface="+mj-ea"/>
                <a:ea typeface="+mj-ea"/>
              </a:rPr>
              <a:t>　</a:t>
            </a:r>
            <a:r>
              <a:rPr lang="ja-JP" altLang="en-US" sz="900" dirty="0"/>
              <a:t>日本と外国の税を比べると？ </a:t>
            </a:r>
            <a:r>
              <a:rPr lang="en-US" altLang="ja-JP" sz="900" dirty="0"/>
              <a:t> </a:t>
            </a:r>
            <a:r>
              <a:rPr lang="ja-JP" altLang="en-US" sz="900" dirty="0"/>
              <a:t>税の学習コーナー　</a:t>
            </a:r>
            <a:endParaRPr lang="en-US" altLang="ja-JP" sz="900" dirty="0"/>
          </a:p>
          <a:p>
            <a:pPr algn="ctr"/>
            <a:r>
              <a:rPr kumimoji="1" lang="en-US" altLang="ja-JP" sz="860" dirty="0">
                <a:latin typeface="+mj-ea"/>
                <a:ea typeface="+mj-ea"/>
              </a:rPr>
              <a:t>https://www.nta.go.jp/taxes/kids/nyumon/page13.htm?</a:t>
            </a:r>
            <a:endParaRPr kumimoji="1" lang="ja-JP" altLang="en-US" sz="860" dirty="0">
              <a:latin typeface="+mj-ea"/>
              <a:ea typeface="+mj-ea"/>
            </a:endParaRPr>
          </a:p>
        </p:txBody>
      </p:sp>
      <p:sp>
        <p:nvSpPr>
          <p:cNvPr id="7" name="スライド番号プレースホルダー 1">
            <a:extLst>
              <a:ext uri="{FF2B5EF4-FFF2-40B4-BE49-F238E27FC236}">
                <a16:creationId xmlns:a16="http://schemas.microsoft.com/office/drawing/2014/main" id="{32D1D772-BFCD-4F42-B0DA-A9F5D46F6AAA}"/>
              </a:ext>
            </a:extLst>
          </p:cNvPr>
          <p:cNvSpPr>
            <a:spLocks noGrp="1"/>
          </p:cNvSpPr>
          <p:nvPr>
            <p:ph type="sldNum" sz="quarter" idx="4"/>
          </p:nvPr>
        </p:nvSpPr>
        <p:spPr>
          <a:xfrm>
            <a:off x="8628484" y="6574636"/>
            <a:ext cx="419472" cy="189374"/>
          </a:xfrm>
        </p:spPr>
        <p:txBody>
          <a:bodyPr/>
          <a:lstStyle/>
          <a:p>
            <a:pPr>
              <a:defRPr/>
            </a:pPr>
            <a:fld id="{12C3962C-59A4-486A-8D44-A9781E017F69}" type="slidenum">
              <a:rPr lang="en-US" altLang="ja-JP" smtClean="0"/>
              <a:pPr>
                <a:defRPr/>
              </a:pPr>
              <a:t>5</a:t>
            </a:fld>
            <a:endParaRPr lang="en-US" altLang="ja-JP" dirty="0"/>
          </a:p>
        </p:txBody>
      </p:sp>
    </p:spTree>
    <p:extLst>
      <p:ext uri="{BB962C8B-B14F-4D97-AF65-F5344CB8AC3E}">
        <p14:creationId xmlns:p14="http://schemas.microsoft.com/office/powerpoint/2010/main" val="231618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B66CBFB2-258F-CE38-0B93-5CABA58E26C6}"/>
              </a:ext>
            </a:extLst>
          </p:cNvPr>
          <p:cNvGrpSpPr/>
          <p:nvPr/>
        </p:nvGrpSpPr>
        <p:grpSpPr>
          <a:xfrm>
            <a:off x="2674765" y="4684587"/>
            <a:ext cx="5435120" cy="455133"/>
            <a:chOff x="2038472" y="4684587"/>
            <a:chExt cx="6234735" cy="455133"/>
          </a:xfrm>
        </p:grpSpPr>
        <p:sp>
          <p:nvSpPr>
            <p:cNvPr id="92" name="正方形/長方形 91">
              <a:extLst>
                <a:ext uri="{FF2B5EF4-FFF2-40B4-BE49-F238E27FC236}">
                  <a16:creationId xmlns:a16="http://schemas.microsoft.com/office/drawing/2014/main" id="{02B94D9B-6034-80EB-474E-361F38F4E592}"/>
                </a:ext>
              </a:extLst>
            </p:cNvPr>
            <p:cNvSpPr/>
            <p:nvPr/>
          </p:nvSpPr>
          <p:spPr bwMode="auto">
            <a:xfrm>
              <a:off x="6785581"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住民税</a:t>
              </a:r>
            </a:p>
          </p:txBody>
        </p:sp>
        <p:sp>
          <p:nvSpPr>
            <p:cNvPr id="90" name="正方形/長方形 89">
              <a:extLst>
                <a:ext uri="{FF2B5EF4-FFF2-40B4-BE49-F238E27FC236}">
                  <a16:creationId xmlns:a16="http://schemas.microsoft.com/office/drawing/2014/main" id="{5A1341AE-5330-9479-32B7-633AB3E2BE96}"/>
                </a:ext>
              </a:extLst>
            </p:cNvPr>
            <p:cNvSpPr/>
            <p:nvPr/>
          </p:nvSpPr>
          <p:spPr bwMode="auto">
            <a:xfrm>
              <a:off x="2038472"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所得税</a:t>
              </a:r>
            </a:p>
          </p:txBody>
        </p:sp>
        <p:sp>
          <p:nvSpPr>
            <p:cNvPr id="69" name="フリーフォーム: 図形 68">
              <a:extLst>
                <a:ext uri="{FF2B5EF4-FFF2-40B4-BE49-F238E27FC236}">
                  <a16:creationId xmlns:a16="http://schemas.microsoft.com/office/drawing/2014/main" id="{43CF9F12-689B-8DA8-B3F4-F33AA34AEF85}"/>
                </a:ext>
              </a:extLst>
            </p:cNvPr>
            <p:cNvSpPr/>
            <p:nvPr/>
          </p:nvSpPr>
          <p:spPr>
            <a:xfrm flipH="1">
              <a:off x="3190525" y="4684587"/>
              <a:ext cx="3966890" cy="455133"/>
            </a:xfrm>
            <a:custGeom>
              <a:avLst/>
              <a:gdLst>
                <a:gd name="connsiteX0" fmla="*/ 1721319 w 3966890"/>
                <a:gd name="connsiteY0" fmla="*/ 0 h 455133"/>
                <a:gd name="connsiteX1" fmla="*/ 1552935 w 3966890"/>
                <a:gd name="connsiteY1" fmla="*/ 0 h 455133"/>
                <a:gd name="connsiteX2" fmla="*/ 1552935 w 3966890"/>
                <a:gd name="connsiteY2" fmla="*/ 140272 h 455133"/>
                <a:gd name="connsiteX3" fmla="*/ 72144 w 3966890"/>
                <a:gd name="connsiteY3" fmla="*/ 140272 h 455133"/>
                <a:gd name="connsiteX4" fmla="*/ 72144 w 3966890"/>
                <a:gd name="connsiteY4" fmla="*/ 256410 h 455133"/>
                <a:gd name="connsiteX5" fmla="*/ 73214 w 3966890"/>
                <a:gd name="connsiteY5" fmla="*/ 256410 h 455133"/>
                <a:gd name="connsiteX6" fmla="*/ 73214 w 3966890"/>
                <a:gd name="connsiteY6" fmla="*/ 305943 h 455133"/>
                <a:gd name="connsiteX7" fmla="*/ 0 w 3966890"/>
                <a:gd name="connsiteY7" fmla="*/ 305943 h 455133"/>
                <a:gd name="connsiteX8" fmla="*/ 146427 w 3966890"/>
                <a:gd name="connsiteY8" fmla="*/ 454962 h 455133"/>
                <a:gd name="connsiteX9" fmla="*/ 292855 w 3966890"/>
                <a:gd name="connsiteY9" fmla="*/ 305943 h 455133"/>
                <a:gd name="connsiteX10" fmla="*/ 219641 w 3966890"/>
                <a:gd name="connsiteY10" fmla="*/ 305943 h 455133"/>
                <a:gd name="connsiteX11" fmla="*/ 219641 w 3966890"/>
                <a:gd name="connsiteY11" fmla="*/ 256410 h 455133"/>
                <a:gd name="connsiteX12" fmla="*/ 1552935 w 3966890"/>
                <a:gd name="connsiteY12" fmla="*/ 256410 h 455133"/>
                <a:gd name="connsiteX13" fmla="*/ 1721319 w 3966890"/>
                <a:gd name="connsiteY13" fmla="*/ 256410 h 455133"/>
                <a:gd name="connsiteX14" fmla="*/ 1809514 w 3966890"/>
                <a:gd name="connsiteY14" fmla="*/ 256410 h 455133"/>
                <a:gd name="connsiteX15" fmla="*/ 1809514 w 3966890"/>
                <a:gd name="connsiteY15" fmla="*/ 256581 h 455133"/>
                <a:gd name="connsiteX16" fmla="*/ 3747249 w 3966890"/>
                <a:gd name="connsiteY16" fmla="*/ 256581 h 455133"/>
                <a:gd name="connsiteX17" fmla="*/ 3747249 w 3966890"/>
                <a:gd name="connsiteY17" fmla="*/ 306114 h 455133"/>
                <a:gd name="connsiteX18" fmla="*/ 3674035 w 3966890"/>
                <a:gd name="connsiteY18" fmla="*/ 306114 h 455133"/>
                <a:gd name="connsiteX19" fmla="*/ 3820463 w 3966890"/>
                <a:gd name="connsiteY19" fmla="*/ 455133 h 455133"/>
                <a:gd name="connsiteX20" fmla="*/ 3966890 w 3966890"/>
                <a:gd name="connsiteY20" fmla="*/ 306114 h 455133"/>
                <a:gd name="connsiteX21" fmla="*/ 3893676 w 3966890"/>
                <a:gd name="connsiteY21" fmla="*/ 306114 h 455133"/>
                <a:gd name="connsiteX22" fmla="*/ 3893676 w 3966890"/>
                <a:gd name="connsiteY22" fmla="*/ 256581 h 455133"/>
                <a:gd name="connsiteX23" fmla="*/ 3894746 w 3966890"/>
                <a:gd name="connsiteY23" fmla="*/ 256581 h 455133"/>
                <a:gd name="connsiteX24" fmla="*/ 3894746 w 3966890"/>
                <a:gd name="connsiteY24" fmla="*/ 140443 h 455133"/>
                <a:gd name="connsiteX25" fmla="*/ 1809514 w 3966890"/>
                <a:gd name="connsiteY25" fmla="*/ 140443 h 455133"/>
                <a:gd name="connsiteX26" fmla="*/ 1809514 w 3966890"/>
                <a:gd name="connsiteY26" fmla="*/ 140272 h 455133"/>
                <a:gd name="connsiteX27" fmla="*/ 1721319 w 3966890"/>
                <a:gd name="connsiteY27" fmla="*/ 140272 h 4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66890" h="455133">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p>
          </p:txBody>
        </p:sp>
      </p:grpSp>
      <p:grpSp>
        <p:nvGrpSpPr>
          <p:cNvPr id="97" name="グループ化 96">
            <a:extLst>
              <a:ext uri="{FF2B5EF4-FFF2-40B4-BE49-F238E27FC236}">
                <a16:creationId xmlns:a16="http://schemas.microsoft.com/office/drawing/2014/main" id="{EC144AD0-27D2-282D-21B0-7103E5EE5B00}"/>
              </a:ext>
            </a:extLst>
          </p:cNvPr>
          <p:cNvGrpSpPr/>
          <p:nvPr/>
        </p:nvGrpSpPr>
        <p:grpSpPr>
          <a:xfrm>
            <a:off x="1355298" y="2583642"/>
            <a:ext cx="6302975" cy="643350"/>
            <a:chOff x="1355298" y="2304827"/>
            <a:chExt cx="6302975" cy="643350"/>
          </a:xfrm>
        </p:grpSpPr>
        <p:sp>
          <p:nvSpPr>
            <p:cNvPr id="88" name="矢印: 下 87">
              <a:extLst>
                <a:ext uri="{FF2B5EF4-FFF2-40B4-BE49-F238E27FC236}">
                  <a16:creationId xmlns:a16="http://schemas.microsoft.com/office/drawing/2014/main" id="{DCB89B6D-E374-4592-D250-175E9E144842}"/>
                </a:ext>
              </a:extLst>
            </p:cNvPr>
            <p:cNvSpPr/>
            <p:nvPr/>
          </p:nvSpPr>
          <p:spPr>
            <a:xfrm>
              <a:off x="7367407"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 name="矢印: 下 86">
              <a:extLst>
                <a:ext uri="{FF2B5EF4-FFF2-40B4-BE49-F238E27FC236}">
                  <a16:creationId xmlns:a16="http://schemas.microsoft.com/office/drawing/2014/main" id="{6C56D0A2-78F2-225A-6134-163749E29D51}"/>
                </a:ext>
              </a:extLst>
            </p:cNvPr>
            <p:cNvSpPr/>
            <p:nvPr/>
          </p:nvSpPr>
          <p:spPr>
            <a:xfrm>
              <a:off x="435214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 name="矢印: 下 82">
              <a:extLst>
                <a:ext uri="{FF2B5EF4-FFF2-40B4-BE49-F238E27FC236}">
                  <a16:creationId xmlns:a16="http://schemas.microsoft.com/office/drawing/2014/main" id="{F0ECE115-9E74-1931-928B-33982A2C7C8C}"/>
                </a:ext>
              </a:extLst>
            </p:cNvPr>
            <p:cNvSpPr/>
            <p:nvPr/>
          </p:nvSpPr>
          <p:spPr>
            <a:xfrm>
              <a:off x="135529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fld id="{12C3962C-59A4-486A-8D44-A9781E017F69}" type="slidenum">
              <a:rPr lang="en-US" altLang="ja-JP" smtClean="0"/>
              <a:pPr>
                <a:defRPr/>
              </a:pPr>
              <a:t>6</a:t>
            </a:fld>
            <a:endParaRPr lang="en-US" altLang="ja-JP" dirty="0"/>
          </a:p>
        </p:txBody>
      </p:sp>
      <p:sp>
        <p:nvSpPr>
          <p:cNvPr id="5" name="Text Box 12">
            <a:extLst>
              <a:ext uri="{FF2B5EF4-FFF2-40B4-BE49-F238E27FC236}">
                <a16:creationId xmlns:a16="http://schemas.microsoft.com/office/drawing/2014/main" id="{0AE27FA7-D230-931D-C14F-68E38CE4BD27}"/>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grpSp>
        <p:nvGrpSpPr>
          <p:cNvPr id="94" name="グループ化 93">
            <a:extLst>
              <a:ext uri="{FF2B5EF4-FFF2-40B4-BE49-F238E27FC236}">
                <a16:creationId xmlns:a16="http://schemas.microsoft.com/office/drawing/2014/main" id="{4728CC80-5548-E7E9-CFAE-660693677701}"/>
              </a:ext>
            </a:extLst>
          </p:cNvPr>
          <p:cNvGrpSpPr/>
          <p:nvPr/>
        </p:nvGrpSpPr>
        <p:grpSpPr>
          <a:xfrm>
            <a:off x="259302" y="1344996"/>
            <a:ext cx="2686425" cy="1447719"/>
            <a:chOff x="259302" y="1066181"/>
            <a:chExt cx="2686425" cy="1447719"/>
          </a:xfrm>
        </p:grpSpPr>
        <p:sp>
          <p:nvSpPr>
            <p:cNvPr id="6" name="正方形/長方形 5">
              <a:extLst>
                <a:ext uri="{FF2B5EF4-FFF2-40B4-BE49-F238E27FC236}">
                  <a16:creationId xmlns:a16="http://schemas.microsoft.com/office/drawing/2014/main" id="{48F271F6-751D-1C1C-EA19-53E41D3AF3B6}"/>
                </a:ext>
              </a:extLst>
            </p:cNvPr>
            <p:cNvSpPr/>
            <p:nvPr/>
          </p:nvSpPr>
          <p:spPr bwMode="auto">
            <a:xfrm>
              <a:off x="25930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6" name="図 15">
              <a:extLst>
                <a:ext uri="{FF2B5EF4-FFF2-40B4-BE49-F238E27FC236}">
                  <a16:creationId xmlns:a16="http://schemas.microsoft.com/office/drawing/2014/main" id="{6E7116D4-A1C8-53AB-A8F5-8A8A6D1CCBE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03781" y="1530517"/>
              <a:ext cx="1541946" cy="976685"/>
            </a:xfrm>
            <a:prstGeom prst="rect">
              <a:avLst/>
            </a:prstGeom>
          </p:spPr>
        </p:pic>
        <p:sp>
          <p:nvSpPr>
            <p:cNvPr id="32" name="正方形/長方形 31">
              <a:extLst>
                <a:ext uri="{FF2B5EF4-FFF2-40B4-BE49-F238E27FC236}">
                  <a16:creationId xmlns:a16="http://schemas.microsoft.com/office/drawing/2014/main" id="{2BB6FEEE-6BE7-303D-19EF-386DF731FAE2}"/>
                </a:ext>
              </a:extLst>
            </p:cNvPr>
            <p:cNvSpPr/>
            <p:nvPr/>
          </p:nvSpPr>
          <p:spPr bwMode="auto">
            <a:xfrm>
              <a:off x="25930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38" name="テキスト ボックス 37">
              <a:extLst>
                <a:ext uri="{FF2B5EF4-FFF2-40B4-BE49-F238E27FC236}">
                  <a16:creationId xmlns:a16="http://schemas.microsoft.com/office/drawing/2014/main" id="{E91AE559-CC2E-7F7D-C873-968C6914F37F}"/>
                </a:ext>
              </a:extLst>
            </p:cNvPr>
            <p:cNvSpPr txBox="1"/>
            <p:nvPr/>
          </p:nvSpPr>
          <p:spPr>
            <a:xfrm>
              <a:off x="259803" y="1466301"/>
              <a:ext cx="1871025" cy="1035220"/>
            </a:xfrm>
            <a:prstGeom prst="rect">
              <a:avLst/>
            </a:prstGeom>
            <a:noFill/>
          </p:spPr>
          <p:txBody>
            <a:bodyPr wrap="none" rtlCol="0">
              <a:spAutoFit/>
            </a:bodyPr>
            <a:lstStyle/>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95" name="グループ化 94">
            <a:extLst>
              <a:ext uri="{FF2B5EF4-FFF2-40B4-BE49-F238E27FC236}">
                <a16:creationId xmlns:a16="http://schemas.microsoft.com/office/drawing/2014/main" id="{CB824050-F1BB-B08C-2E6A-5154F764E53E}"/>
              </a:ext>
            </a:extLst>
          </p:cNvPr>
          <p:cNvGrpSpPr/>
          <p:nvPr/>
        </p:nvGrpSpPr>
        <p:grpSpPr>
          <a:xfrm>
            <a:off x="3276624" y="1344996"/>
            <a:ext cx="2743685" cy="1465439"/>
            <a:chOff x="3276624" y="1066181"/>
            <a:chExt cx="2743685" cy="1465439"/>
          </a:xfrm>
        </p:grpSpPr>
        <p:sp>
          <p:nvSpPr>
            <p:cNvPr id="7" name="正方形/長方形 6">
              <a:extLst>
                <a:ext uri="{FF2B5EF4-FFF2-40B4-BE49-F238E27FC236}">
                  <a16:creationId xmlns:a16="http://schemas.microsoft.com/office/drawing/2014/main" id="{9C7AF0F4-E107-A36D-2302-5768A31D4453}"/>
                </a:ext>
              </a:extLst>
            </p:cNvPr>
            <p:cNvSpPr/>
            <p:nvPr/>
          </p:nvSpPr>
          <p:spPr bwMode="auto">
            <a:xfrm>
              <a:off x="3276625"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4" name="図 13" descr="グラフィカル ユーザー インターフェイス&#10;&#10;自動的に生成された説明">
              <a:extLst>
                <a:ext uri="{FF2B5EF4-FFF2-40B4-BE49-F238E27FC236}">
                  <a16:creationId xmlns:a16="http://schemas.microsoft.com/office/drawing/2014/main" id="{41033513-B5EA-AFB8-0080-05EB77DF9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020" y="1431433"/>
              <a:ext cx="1462289" cy="1072780"/>
            </a:xfrm>
            <a:prstGeom prst="rect">
              <a:avLst/>
            </a:prstGeom>
          </p:spPr>
        </p:pic>
        <p:sp>
          <p:nvSpPr>
            <p:cNvPr id="33" name="正方形/長方形 32">
              <a:extLst>
                <a:ext uri="{FF2B5EF4-FFF2-40B4-BE49-F238E27FC236}">
                  <a16:creationId xmlns:a16="http://schemas.microsoft.com/office/drawing/2014/main" id="{E2C8032F-2E8B-9843-2456-DDDA2A2CA844}"/>
                </a:ext>
              </a:extLst>
            </p:cNvPr>
            <p:cNvSpPr/>
            <p:nvPr/>
          </p:nvSpPr>
          <p:spPr bwMode="auto">
            <a:xfrm>
              <a:off x="3276625"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grpSp>
          <p:nvGrpSpPr>
            <p:cNvPr id="42" name="グループ化 41">
              <a:extLst>
                <a:ext uri="{FF2B5EF4-FFF2-40B4-BE49-F238E27FC236}">
                  <a16:creationId xmlns:a16="http://schemas.microsoft.com/office/drawing/2014/main" id="{8739C175-3D7A-6C88-B7AB-706442535DE9}"/>
                </a:ext>
              </a:extLst>
            </p:cNvPr>
            <p:cNvGrpSpPr/>
            <p:nvPr/>
          </p:nvGrpSpPr>
          <p:grpSpPr>
            <a:xfrm>
              <a:off x="3276624" y="1401246"/>
              <a:ext cx="1696298" cy="1130374"/>
              <a:chOff x="3218596" y="1377136"/>
              <a:chExt cx="1696298" cy="1130374"/>
            </a:xfrm>
          </p:grpSpPr>
          <p:sp>
            <p:nvSpPr>
              <p:cNvPr id="39" name="テキスト ボックス 38">
                <a:extLst>
                  <a:ext uri="{FF2B5EF4-FFF2-40B4-BE49-F238E27FC236}">
                    <a16:creationId xmlns:a16="http://schemas.microsoft.com/office/drawing/2014/main" id="{8BCB7A75-EF86-DE8D-6D5C-9B85D9D4BAEE}"/>
                  </a:ext>
                </a:extLst>
              </p:cNvPr>
              <p:cNvSpPr txBox="1"/>
              <p:nvPr/>
            </p:nvSpPr>
            <p:spPr>
              <a:xfrm>
                <a:off x="3218596" y="1377136"/>
                <a:ext cx="1696298" cy="1130374"/>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している方は</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確定申告で税金を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endParaRPr lang="en-US" altLang="ja-JP" sz="1200" dirty="0">
                  <a:latin typeface="HGPｺﾞｼｯｸE" panose="020B0900000000000000" pitchFamily="50" charset="-128"/>
                  <a:ea typeface="HGPｺﾞｼｯｸE" panose="020B0900000000000000" pitchFamily="50" charset="-128"/>
                </a:endParaRPr>
              </a:p>
            </p:txBody>
          </p:sp>
          <p:sp>
            <p:nvSpPr>
              <p:cNvPr id="40" name="テキスト ボックス 39">
                <a:extLst>
                  <a:ext uri="{FF2B5EF4-FFF2-40B4-BE49-F238E27FC236}">
                    <a16:creationId xmlns:a16="http://schemas.microsoft.com/office/drawing/2014/main" id="{81E1C1DD-92E5-CDCF-BD42-AB566164C0A4}"/>
                  </a:ext>
                </a:extLst>
              </p:cNvPr>
              <p:cNvSpPr txBox="1"/>
              <p:nvPr/>
            </p:nvSpPr>
            <p:spPr>
              <a:xfrm>
                <a:off x="3336517" y="1923964"/>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sp>
            <p:nvSpPr>
              <p:cNvPr id="21" name="テキスト ボックス 20">
                <a:extLst>
                  <a:ext uri="{FF2B5EF4-FFF2-40B4-BE49-F238E27FC236}">
                    <a16:creationId xmlns:a16="http://schemas.microsoft.com/office/drawing/2014/main" id="{F375A273-31AF-77B6-CE5A-DF0D97661A1D}"/>
                  </a:ext>
                </a:extLst>
              </p:cNvPr>
              <p:cNvSpPr txBox="1"/>
              <p:nvPr/>
            </p:nvSpPr>
            <p:spPr>
              <a:xfrm>
                <a:off x="3243673" y="2171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grpSp>
        <p:nvGrpSpPr>
          <p:cNvPr id="96" name="グループ化 95">
            <a:extLst>
              <a:ext uri="{FF2B5EF4-FFF2-40B4-BE49-F238E27FC236}">
                <a16:creationId xmlns:a16="http://schemas.microsoft.com/office/drawing/2014/main" id="{8083685B-BA1B-666C-7D10-000214EDC506}"/>
              </a:ext>
            </a:extLst>
          </p:cNvPr>
          <p:cNvGrpSpPr/>
          <p:nvPr/>
        </p:nvGrpSpPr>
        <p:grpSpPr>
          <a:xfrm>
            <a:off x="6177892" y="1344996"/>
            <a:ext cx="2592001" cy="1447719"/>
            <a:chOff x="6177892" y="1066181"/>
            <a:chExt cx="2592001" cy="1447719"/>
          </a:xfrm>
        </p:grpSpPr>
        <p:sp>
          <p:nvSpPr>
            <p:cNvPr id="8" name="正方形/長方形 7">
              <a:extLst>
                <a:ext uri="{FF2B5EF4-FFF2-40B4-BE49-F238E27FC236}">
                  <a16:creationId xmlns:a16="http://schemas.microsoft.com/office/drawing/2014/main" id="{A9D715E2-F0B1-CAB8-A9AE-96AB53FCCE6C}"/>
                </a:ext>
              </a:extLst>
            </p:cNvPr>
            <p:cNvSpPr/>
            <p:nvPr/>
          </p:nvSpPr>
          <p:spPr bwMode="auto">
            <a:xfrm>
              <a:off x="617789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0" name="図 19" descr="男性の顔の絵&#10;&#10;低い精度で自動的に生成された説明">
              <a:extLst>
                <a:ext uri="{FF2B5EF4-FFF2-40B4-BE49-F238E27FC236}">
                  <a16:creationId xmlns:a16="http://schemas.microsoft.com/office/drawing/2014/main" id="{341F0152-31A8-A89F-ED69-EBE69E522B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6504" y="1421043"/>
              <a:ext cx="843389" cy="1092857"/>
            </a:xfrm>
            <a:prstGeom prst="rect">
              <a:avLst/>
            </a:prstGeom>
          </p:spPr>
        </p:pic>
        <p:sp>
          <p:nvSpPr>
            <p:cNvPr id="34" name="正方形/長方形 33">
              <a:extLst>
                <a:ext uri="{FF2B5EF4-FFF2-40B4-BE49-F238E27FC236}">
                  <a16:creationId xmlns:a16="http://schemas.microsoft.com/office/drawing/2014/main" id="{3ABCC75C-463F-2A8C-A265-6F4A3624D084}"/>
                </a:ext>
              </a:extLst>
            </p:cNvPr>
            <p:cNvSpPr/>
            <p:nvPr/>
          </p:nvSpPr>
          <p:spPr bwMode="auto">
            <a:xfrm>
              <a:off x="617789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41" name="テキスト ボックス 40">
              <a:extLst>
                <a:ext uri="{FF2B5EF4-FFF2-40B4-BE49-F238E27FC236}">
                  <a16:creationId xmlns:a16="http://schemas.microsoft.com/office/drawing/2014/main" id="{D5341C70-CC26-FA9A-08DF-ACCC6AD12379}"/>
                </a:ext>
              </a:extLst>
            </p:cNvPr>
            <p:cNvSpPr txBox="1"/>
            <p:nvPr/>
          </p:nvSpPr>
          <p:spPr>
            <a:xfrm>
              <a:off x="6180616" y="1466301"/>
              <a:ext cx="188064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はら</a:t>
              </a:r>
              <a:r>
                <a:rPr lang="ja-JP" altLang="en-US" sz="1200" b="0" i="0" u="none" strike="noStrike" dirty="0">
                  <a:effectLst/>
                  <a:latin typeface="HGPｺﾞｼｯｸE" panose="020B0900000000000000" pitchFamily="50" charset="-128"/>
                  <a:ea typeface="HGPｺﾞｼｯｸE" panose="020B0900000000000000" pitchFamily="50" charset="-128"/>
                </a:rPr>
                <a:t>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99" name="グループ化 98">
            <a:extLst>
              <a:ext uri="{FF2B5EF4-FFF2-40B4-BE49-F238E27FC236}">
                <a16:creationId xmlns:a16="http://schemas.microsoft.com/office/drawing/2014/main" id="{3E63F1E9-CFFF-699D-FE67-334E8183ABD1}"/>
              </a:ext>
            </a:extLst>
          </p:cNvPr>
          <p:cNvGrpSpPr/>
          <p:nvPr/>
        </p:nvGrpSpPr>
        <p:grpSpPr>
          <a:xfrm>
            <a:off x="3276000" y="3227568"/>
            <a:ext cx="5702792" cy="1485714"/>
            <a:chOff x="3276000" y="2948753"/>
            <a:chExt cx="5702792" cy="1485714"/>
          </a:xfrm>
        </p:grpSpPr>
        <p:sp>
          <p:nvSpPr>
            <p:cNvPr id="10" name="正方形/長方形 9">
              <a:extLst>
                <a:ext uri="{FF2B5EF4-FFF2-40B4-BE49-F238E27FC236}">
                  <a16:creationId xmlns:a16="http://schemas.microsoft.com/office/drawing/2014/main" id="{60F90712-4517-EA97-D5DE-D903C8EB519C}"/>
                </a:ext>
              </a:extLst>
            </p:cNvPr>
            <p:cNvSpPr/>
            <p:nvPr/>
          </p:nvSpPr>
          <p:spPr bwMode="auto">
            <a:xfrm>
              <a:off x="3276000" y="2971610"/>
              <a:ext cx="5544150" cy="1440000"/>
            </a:xfrm>
            <a:prstGeom prst="rect">
              <a:avLst/>
            </a:prstGeom>
            <a:solidFill>
              <a:schemeClr val="bg1"/>
            </a:solidFill>
            <a:ln w="22225">
              <a:gradFill flip="none" rotWithShape="1">
                <a:gsLst>
                  <a:gs pos="42000">
                    <a:srgbClr val="C3A8D8"/>
                  </a:gs>
                  <a:gs pos="0">
                    <a:srgbClr val="26C1F2"/>
                  </a:gs>
                  <a:gs pos="33000">
                    <a:srgbClr val="26C1F2"/>
                  </a:gs>
                  <a:gs pos="100000">
                    <a:srgbClr val="EE8282"/>
                  </a:gs>
                  <a:gs pos="50000">
                    <a:srgbClr val="EE8282"/>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8" name="図 17" descr="白いバックグラウンドの前にあるキーボード&#10;&#10;低い精度で自動的に生成された説明">
              <a:extLst>
                <a:ext uri="{FF2B5EF4-FFF2-40B4-BE49-F238E27FC236}">
                  <a16:creationId xmlns:a16="http://schemas.microsoft.com/office/drawing/2014/main" id="{6A030654-E9AB-2C3D-8012-F7EABF6AF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4059" y="3516206"/>
              <a:ext cx="1394733" cy="918261"/>
            </a:xfrm>
            <a:prstGeom prst="rect">
              <a:avLst/>
            </a:prstGeom>
          </p:spPr>
        </p:pic>
        <p:sp>
          <p:nvSpPr>
            <p:cNvPr id="36" name="四角形: 角を丸くする 35">
              <a:extLst>
                <a:ext uri="{FF2B5EF4-FFF2-40B4-BE49-F238E27FC236}">
                  <a16:creationId xmlns:a16="http://schemas.microsoft.com/office/drawing/2014/main" id="{F14A0CFD-AB74-5154-8FF3-D31E95A56D66}"/>
                </a:ext>
              </a:extLst>
            </p:cNvPr>
            <p:cNvSpPr/>
            <p:nvPr/>
          </p:nvSpPr>
          <p:spPr bwMode="auto">
            <a:xfrm>
              <a:off x="6157530" y="3058461"/>
              <a:ext cx="945835" cy="259745"/>
            </a:xfrm>
            <a:prstGeom prst="roundRect">
              <a:avLst>
                <a:gd name="adj" fmla="val 50000"/>
              </a:avLst>
            </a:prstGeom>
            <a:solidFill>
              <a:srgbClr val="EE828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24" name="図 23" descr="時計 が含まれている画像&#10;&#10;自動的に生成された説明">
              <a:extLst>
                <a:ext uri="{FF2B5EF4-FFF2-40B4-BE49-F238E27FC236}">
                  <a16:creationId xmlns:a16="http://schemas.microsoft.com/office/drawing/2014/main" id="{BC55A060-EFB8-67B3-F62F-D3CC5D0F36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8181" y="2948753"/>
              <a:ext cx="1088211" cy="1457019"/>
            </a:xfrm>
            <a:prstGeom prst="rect">
              <a:avLst/>
            </a:prstGeom>
          </p:spPr>
        </p:pic>
        <p:sp>
          <p:nvSpPr>
            <p:cNvPr id="45" name="四角形: 角を丸くする 44">
              <a:extLst>
                <a:ext uri="{FF2B5EF4-FFF2-40B4-BE49-F238E27FC236}">
                  <a16:creationId xmlns:a16="http://schemas.microsoft.com/office/drawing/2014/main" id="{E72BA71B-475C-AAED-CCB9-9D69DF70E0C2}"/>
                </a:ext>
              </a:extLst>
            </p:cNvPr>
            <p:cNvSpPr/>
            <p:nvPr/>
          </p:nvSpPr>
          <p:spPr bwMode="auto">
            <a:xfrm>
              <a:off x="3362469" y="3058461"/>
              <a:ext cx="1152128" cy="259745"/>
            </a:xfrm>
            <a:prstGeom prst="roundRect">
              <a:avLst>
                <a:gd name="adj" fmla="val 50000"/>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grpSp>
          <p:nvGrpSpPr>
            <p:cNvPr id="51" name="グループ化 50">
              <a:extLst>
                <a:ext uri="{FF2B5EF4-FFF2-40B4-BE49-F238E27FC236}">
                  <a16:creationId xmlns:a16="http://schemas.microsoft.com/office/drawing/2014/main" id="{8AD80A53-7D41-39CB-AACF-00318798AEB0}"/>
                </a:ext>
              </a:extLst>
            </p:cNvPr>
            <p:cNvGrpSpPr/>
            <p:nvPr/>
          </p:nvGrpSpPr>
          <p:grpSpPr>
            <a:xfrm>
              <a:off x="3277622" y="3405887"/>
              <a:ext cx="1648208" cy="779509"/>
              <a:chOff x="3277622" y="3405887"/>
              <a:chExt cx="1648208" cy="779509"/>
            </a:xfrm>
          </p:grpSpPr>
          <p:sp>
            <p:nvSpPr>
              <p:cNvPr id="46" name="テキスト ボックス 45">
                <a:extLst>
                  <a:ext uri="{FF2B5EF4-FFF2-40B4-BE49-F238E27FC236}">
                    <a16:creationId xmlns:a16="http://schemas.microsoft.com/office/drawing/2014/main" id="{8281D26D-2CDE-096E-232C-0510A172767B}"/>
                  </a:ext>
                </a:extLst>
              </p:cNvPr>
              <p:cNvSpPr txBox="1"/>
              <p:nvPr/>
            </p:nvSpPr>
            <p:spPr>
              <a:xfrm>
                <a:off x="3277622" y="3405887"/>
                <a:ext cx="1648208" cy="77950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確定申告</a:t>
                </a:r>
                <a:r>
                  <a:rPr lang="en-US" altLang="ja-JP" sz="11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8" name="テキスト ボックス 47">
                <a:extLst>
                  <a:ext uri="{FF2B5EF4-FFF2-40B4-BE49-F238E27FC236}">
                    <a16:creationId xmlns:a16="http://schemas.microsoft.com/office/drawing/2014/main" id="{FBD694DC-B08C-DA40-B76A-4F7EBB12A528}"/>
                  </a:ext>
                </a:extLst>
              </p:cNvPr>
              <p:cNvSpPr txBox="1"/>
              <p:nvPr/>
            </p:nvSpPr>
            <p:spPr>
              <a:xfrm>
                <a:off x="3386166" y="3590813"/>
                <a:ext cx="471604"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ぜいむしょ</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49" name="テキスト ボックス 48">
                <a:extLst>
                  <a:ext uri="{FF2B5EF4-FFF2-40B4-BE49-F238E27FC236}">
                    <a16:creationId xmlns:a16="http://schemas.microsoft.com/office/drawing/2014/main" id="{38836DCE-77AC-2AC3-9C6E-316E94282FFB}"/>
                  </a:ext>
                </a:extLst>
              </p:cNvPr>
              <p:cNvSpPr txBox="1"/>
              <p:nvPr/>
            </p:nvSpPr>
            <p:spPr>
              <a:xfrm>
                <a:off x="3925174" y="3590813"/>
                <a:ext cx="39145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しんこく</a:t>
                </a:r>
              </a:p>
            </p:txBody>
          </p:sp>
          <p:sp>
            <p:nvSpPr>
              <p:cNvPr id="50" name="テキスト ボックス 49">
                <a:extLst>
                  <a:ext uri="{FF2B5EF4-FFF2-40B4-BE49-F238E27FC236}">
                    <a16:creationId xmlns:a16="http://schemas.microsoft.com/office/drawing/2014/main" id="{7B11375E-3401-4D7E-5D9B-751EE8460C1D}"/>
                  </a:ext>
                </a:extLst>
              </p:cNvPr>
              <p:cNvSpPr txBox="1"/>
              <p:nvPr/>
            </p:nvSpPr>
            <p:spPr>
              <a:xfrm>
                <a:off x="4035420" y="3860377"/>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grpSp>
        <p:grpSp>
          <p:nvGrpSpPr>
            <p:cNvPr id="53" name="グループ化 52">
              <a:extLst>
                <a:ext uri="{FF2B5EF4-FFF2-40B4-BE49-F238E27FC236}">
                  <a16:creationId xmlns:a16="http://schemas.microsoft.com/office/drawing/2014/main" id="{D5F5F587-458B-932E-24B6-44B3C46B6FE8}"/>
                </a:ext>
              </a:extLst>
            </p:cNvPr>
            <p:cNvGrpSpPr/>
            <p:nvPr/>
          </p:nvGrpSpPr>
          <p:grpSpPr>
            <a:xfrm>
              <a:off x="5955173" y="3392291"/>
              <a:ext cx="1895071" cy="976999"/>
              <a:chOff x="5955173" y="3392291"/>
              <a:chExt cx="1895071" cy="976999"/>
            </a:xfrm>
          </p:grpSpPr>
          <p:sp>
            <p:nvSpPr>
              <p:cNvPr id="47" name="テキスト ボックス 46">
                <a:extLst>
                  <a:ext uri="{FF2B5EF4-FFF2-40B4-BE49-F238E27FC236}">
                    <a16:creationId xmlns:a16="http://schemas.microsoft.com/office/drawing/2014/main" id="{2249EDC1-6150-6979-5BE9-ED086A02A54A}"/>
                  </a:ext>
                </a:extLst>
              </p:cNvPr>
              <p:cNvSpPr txBox="1"/>
              <p:nvPr/>
            </p:nvSpPr>
            <p:spPr>
              <a:xfrm>
                <a:off x="5955173" y="3392291"/>
                <a:ext cx="1895071" cy="97699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税金をまとめて</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（源泉徴収・特別徴収）。</a:t>
                </a:r>
              </a:p>
            </p:txBody>
          </p:sp>
          <p:sp>
            <p:nvSpPr>
              <p:cNvPr id="52" name="テキスト ボックス 51">
                <a:extLst>
                  <a:ext uri="{FF2B5EF4-FFF2-40B4-BE49-F238E27FC236}">
                    <a16:creationId xmlns:a16="http://schemas.microsoft.com/office/drawing/2014/main" id="{C84A7C31-3A68-517C-CAD3-2C01A12953BC}"/>
                  </a:ext>
                </a:extLst>
              </p:cNvPr>
              <p:cNvSpPr txBox="1"/>
              <p:nvPr/>
            </p:nvSpPr>
            <p:spPr>
              <a:xfrm>
                <a:off x="6070611" y="4022861"/>
                <a:ext cx="732893"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げんせんちょうしゅう</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72" name="テキスト ボックス 71">
                <a:extLst>
                  <a:ext uri="{FF2B5EF4-FFF2-40B4-BE49-F238E27FC236}">
                    <a16:creationId xmlns:a16="http://schemas.microsoft.com/office/drawing/2014/main" id="{74D15286-6B40-4795-877C-5E3BF9E7E802}"/>
                  </a:ext>
                </a:extLst>
              </p:cNvPr>
              <p:cNvSpPr txBox="1"/>
              <p:nvPr/>
            </p:nvSpPr>
            <p:spPr>
              <a:xfrm>
                <a:off x="6765443" y="4022860"/>
                <a:ext cx="696024"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とくべつちょうしゅう</a:t>
                </a:r>
                <a:endParaRPr lang="ja-JP" altLang="en-US" sz="500" b="0" dirty="0">
                  <a:effectLst/>
                  <a:latin typeface="HGPｺﾞｼｯｸE" panose="020B0900000000000000" pitchFamily="50" charset="-128"/>
                  <a:ea typeface="HGPｺﾞｼｯｸE" panose="020B0900000000000000" pitchFamily="50" charset="-128"/>
                </a:endParaRPr>
              </a:p>
            </p:txBody>
          </p:sp>
        </p:grpSp>
      </p:grpSp>
      <p:grpSp>
        <p:nvGrpSpPr>
          <p:cNvPr id="104" name="グループ化 103">
            <a:extLst>
              <a:ext uri="{FF2B5EF4-FFF2-40B4-BE49-F238E27FC236}">
                <a16:creationId xmlns:a16="http://schemas.microsoft.com/office/drawing/2014/main" id="{473CC706-DACB-9BDD-5FD7-B82B1A1BCA6C}"/>
              </a:ext>
            </a:extLst>
          </p:cNvPr>
          <p:cNvGrpSpPr/>
          <p:nvPr/>
        </p:nvGrpSpPr>
        <p:grpSpPr>
          <a:xfrm>
            <a:off x="4877838" y="5148135"/>
            <a:ext cx="3589278" cy="1448586"/>
            <a:chOff x="5039206" y="4869320"/>
            <a:chExt cx="3589278" cy="1448586"/>
          </a:xfrm>
        </p:grpSpPr>
        <p:sp>
          <p:nvSpPr>
            <p:cNvPr id="13" name="正方形/長方形 12">
              <a:extLst>
                <a:ext uri="{FF2B5EF4-FFF2-40B4-BE49-F238E27FC236}">
                  <a16:creationId xmlns:a16="http://schemas.microsoft.com/office/drawing/2014/main" id="{A3AF282C-74F5-52E9-064D-5A2B33C035A3}"/>
                </a:ext>
              </a:extLst>
            </p:cNvPr>
            <p:cNvSpPr/>
            <p:nvPr/>
          </p:nvSpPr>
          <p:spPr bwMode="auto">
            <a:xfrm>
              <a:off x="5039206"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6" name="図 25">
              <a:extLst>
                <a:ext uri="{FF2B5EF4-FFF2-40B4-BE49-F238E27FC236}">
                  <a16:creationId xmlns:a16="http://schemas.microsoft.com/office/drawing/2014/main" id="{11C0E3A5-8923-E381-137B-4C69FAAAE0D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660232" y="5227798"/>
              <a:ext cx="1968252" cy="1090108"/>
            </a:xfrm>
            <a:prstGeom prst="rect">
              <a:avLst/>
            </a:prstGeom>
          </p:spPr>
        </p:pic>
        <p:sp>
          <p:nvSpPr>
            <p:cNvPr id="55" name="正方形/長方形 54">
              <a:extLst>
                <a:ext uri="{FF2B5EF4-FFF2-40B4-BE49-F238E27FC236}">
                  <a16:creationId xmlns:a16="http://schemas.microsoft.com/office/drawing/2014/main" id="{C043D021-EE48-9053-F189-9DF5F2DA2E2A}"/>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都道府県</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市区町村</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p:txBody>
        </p:sp>
        <p:pic>
          <p:nvPicPr>
            <p:cNvPr id="56" name="グラフィックス 55">
              <a:extLst>
                <a:ext uri="{FF2B5EF4-FFF2-40B4-BE49-F238E27FC236}">
                  <a16:creationId xmlns:a16="http://schemas.microsoft.com/office/drawing/2014/main" id="{18870002-732A-BB13-0DD3-D58B5118B0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5726826" y="5206539"/>
              <a:ext cx="217112" cy="1184009"/>
            </a:xfrm>
            <a:prstGeom prst="rect">
              <a:avLst/>
            </a:prstGeom>
          </p:spPr>
        </p:pic>
        <p:sp>
          <p:nvSpPr>
            <p:cNvPr id="57" name="正方形/長方形 56">
              <a:extLst>
                <a:ext uri="{FF2B5EF4-FFF2-40B4-BE49-F238E27FC236}">
                  <a16:creationId xmlns:a16="http://schemas.microsoft.com/office/drawing/2014/main" id="{CE73DEE4-8EEB-A71C-BBAA-A6FB8A4A327D}"/>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C98C4"/>
                  </a:solidFill>
                  <a:latin typeface="HGPｺﾞｼｯｸE" panose="020B0900000000000000" pitchFamily="50" charset="-128"/>
                  <a:ea typeface="HGPｺﾞｼｯｸE" panose="020B0900000000000000" pitchFamily="50" charset="-128"/>
                </a:rPr>
                <a:t>（地方公共団体）</a:t>
              </a:r>
            </a:p>
          </p:txBody>
        </p:sp>
      </p:grpSp>
      <p:grpSp>
        <p:nvGrpSpPr>
          <p:cNvPr id="100" name="グループ化 99">
            <a:extLst>
              <a:ext uri="{FF2B5EF4-FFF2-40B4-BE49-F238E27FC236}">
                <a16:creationId xmlns:a16="http://schemas.microsoft.com/office/drawing/2014/main" id="{BC8812C9-9E78-88DE-805B-4C60B977DB7D}"/>
              </a:ext>
            </a:extLst>
          </p:cNvPr>
          <p:cNvGrpSpPr/>
          <p:nvPr/>
        </p:nvGrpSpPr>
        <p:grpSpPr>
          <a:xfrm>
            <a:off x="451232" y="4479401"/>
            <a:ext cx="1487626" cy="645301"/>
            <a:chOff x="451232" y="4200586"/>
            <a:chExt cx="1487626" cy="645301"/>
          </a:xfrm>
        </p:grpSpPr>
        <p:sp>
          <p:nvSpPr>
            <p:cNvPr id="82" name="矢印: 下 81">
              <a:extLst>
                <a:ext uri="{FF2B5EF4-FFF2-40B4-BE49-F238E27FC236}">
                  <a16:creationId xmlns:a16="http://schemas.microsoft.com/office/drawing/2014/main" id="{9328E988-F0A7-96C3-20D5-B9D7514580C8}"/>
                </a:ext>
              </a:extLst>
            </p:cNvPr>
            <p:cNvSpPr/>
            <p:nvPr/>
          </p:nvSpPr>
          <p:spPr>
            <a:xfrm>
              <a:off x="1612045" y="4200586"/>
              <a:ext cx="290866" cy="643350"/>
            </a:xfrm>
            <a:prstGeom prst="downArrow">
              <a:avLst>
                <a:gd name="adj1" fmla="val 50000"/>
                <a:gd name="adj2" fmla="val 52188"/>
              </a:avLst>
            </a:prstGeom>
            <a:solidFill>
              <a:srgbClr val="B0F27A"/>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正方形/長方形 74">
              <a:extLst>
                <a:ext uri="{FF2B5EF4-FFF2-40B4-BE49-F238E27FC236}">
                  <a16:creationId xmlns:a16="http://schemas.microsoft.com/office/drawing/2014/main" id="{C7EA1A5D-ED8E-A9A6-4406-C638A45B53C6}"/>
                </a:ext>
              </a:extLst>
            </p:cNvPr>
            <p:cNvSpPr/>
            <p:nvPr/>
          </p:nvSpPr>
          <p:spPr bwMode="auto">
            <a:xfrm>
              <a:off x="451232" y="4413839"/>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39B10F"/>
                  </a:solidFill>
                  <a:latin typeface="HGPｺﾞｼｯｸE" panose="020B0900000000000000" pitchFamily="50" charset="-128"/>
                  <a:ea typeface="HGPｺﾞｼｯｸE" panose="020B0900000000000000" pitchFamily="50" charset="-128"/>
                </a:rPr>
                <a:t>消費税</a:t>
              </a:r>
            </a:p>
          </p:txBody>
        </p:sp>
      </p:grpSp>
      <p:grpSp>
        <p:nvGrpSpPr>
          <p:cNvPr id="103" name="グループ化 102">
            <a:extLst>
              <a:ext uri="{FF2B5EF4-FFF2-40B4-BE49-F238E27FC236}">
                <a16:creationId xmlns:a16="http://schemas.microsoft.com/office/drawing/2014/main" id="{543CD682-2F19-E31D-8268-8FDF96D66CDC}"/>
              </a:ext>
            </a:extLst>
          </p:cNvPr>
          <p:cNvGrpSpPr/>
          <p:nvPr/>
        </p:nvGrpSpPr>
        <p:grpSpPr>
          <a:xfrm>
            <a:off x="1356504" y="5148135"/>
            <a:ext cx="2823251" cy="1443355"/>
            <a:chOff x="1428224" y="4869320"/>
            <a:chExt cx="2823251" cy="1443355"/>
          </a:xfrm>
        </p:grpSpPr>
        <p:sp>
          <p:nvSpPr>
            <p:cNvPr id="12" name="正方形/長方形 11">
              <a:extLst>
                <a:ext uri="{FF2B5EF4-FFF2-40B4-BE49-F238E27FC236}">
                  <a16:creationId xmlns:a16="http://schemas.microsoft.com/office/drawing/2014/main" id="{7F4BBC29-4522-AA22-6966-9C962F67F1D4}"/>
                </a:ext>
              </a:extLst>
            </p:cNvPr>
            <p:cNvSpPr/>
            <p:nvPr/>
          </p:nvSpPr>
          <p:spPr bwMode="auto">
            <a:xfrm>
              <a:off x="1512794"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54" name="正方形/長方形 53">
              <a:extLst>
                <a:ext uri="{FF2B5EF4-FFF2-40B4-BE49-F238E27FC236}">
                  <a16:creationId xmlns:a16="http://schemas.microsoft.com/office/drawing/2014/main" id="{2DB81C21-9740-3077-6920-1EEDCCC06936}"/>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C98C4"/>
                  </a:solidFill>
                  <a:latin typeface="HGPｺﾞｼｯｸE" panose="020B0900000000000000" pitchFamily="50" charset="-128"/>
                  <a:ea typeface="HGPｺﾞｼｯｸE" panose="020B0900000000000000" pitchFamily="50" charset="-128"/>
                </a:rPr>
                <a:t>税務署</a:t>
              </a:r>
              <a:endParaRPr lang="en-US" altLang="ja-JP" sz="20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C98C4"/>
                  </a:solidFill>
                  <a:latin typeface="HGPｺﾞｼｯｸE" panose="020B0900000000000000" pitchFamily="50" charset="-128"/>
                  <a:ea typeface="HGPｺﾞｼｯｸE" panose="020B0900000000000000" pitchFamily="50" charset="-128"/>
                </a:rPr>
                <a:t>（国）</a:t>
              </a:r>
            </a:p>
          </p:txBody>
        </p:sp>
        <p:pic>
          <p:nvPicPr>
            <p:cNvPr id="28" name="図 27" descr="ダイアグラム&#10;&#10;自動的に生成された説明">
              <a:extLst>
                <a:ext uri="{FF2B5EF4-FFF2-40B4-BE49-F238E27FC236}">
                  <a16:creationId xmlns:a16="http://schemas.microsoft.com/office/drawing/2014/main" id="{876E5975-DD2D-67F0-AE31-7B698A54E0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5850" y="5013176"/>
              <a:ext cx="1335625" cy="1299499"/>
            </a:xfrm>
            <a:prstGeom prst="rect">
              <a:avLst/>
            </a:prstGeom>
          </p:spPr>
        </p:pic>
        <p:sp>
          <p:nvSpPr>
            <p:cNvPr id="17" name="正方形/長方形 16">
              <a:extLst>
                <a:ext uri="{FF2B5EF4-FFF2-40B4-BE49-F238E27FC236}">
                  <a16:creationId xmlns:a16="http://schemas.microsoft.com/office/drawing/2014/main" id="{F350A4FA-61CD-88E2-3B0C-E40E60D53CC8}"/>
                </a:ext>
              </a:extLst>
            </p:cNvPr>
            <p:cNvSpPr/>
            <p:nvPr/>
          </p:nvSpPr>
          <p:spPr bwMode="auto">
            <a:xfrm>
              <a:off x="1428224" y="5212950"/>
              <a:ext cx="1487626" cy="128895"/>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800" dirty="0">
                  <a:solidFill>
                    <a:srgbClr val="0C98C4"/>
                  </a:solidFill>
                  <a:latin typeface="HGPｺﾞｼｯｸE" panose="020B0900000000000000" pitchFamily="50" charset="-128"/>
                  <a:ea typeface="HGPｺﾞｼｯｸE" panose="020B0900000000000000" pitchFamily="50" charset="-128"/>
                </a:rPr>
                <a:t>ぜいむしょ</a:t>
              </a:r>
            </a:p>
          </p:txBody>
        </p:sp>
      </p:grpSp>
      <p:grpSp>
        <p:nvGrpSpPr>
          <p:cNvPr id="98" name="グループ化 97">
            <a:extLst>
              <a:ext uri="{FF2B5EF4-FFF2-40B4-BE49-F238E27FC236}">
                <a16:creationId xmlns:a16="http://schemas.microsoft.com/office/drawing/2014/main" id="{01A4A8D6-2CF7-2F9D-9F2A-B35B3B0C2676}"/>
              </a:ext>
            </a:extLst>
          </p:cNvPr>
          <p:cNvGrpSpPr/>
          <p:nvPr/>
        </p:nvGrpSpPr>
        <p:grpSpPr>
          <a:xfrm>
            <a:off x="259302" y="3250425"/>
            <a:ext cx="2842098" cy="1447658"/>
            <a:chOff x="259302" y="2971610"/>
            <a:chExt cx="2842098" cy="1447658"/>
          </a:xfrm>
        </p:grpSpPr>
        <p:sp>
          <p:nvSpPr>
            <p:cNvPr id="9" name="正方形/長方形 8">
              <a:extLst>
                <a:ext uri="{FF2B5EF4-FFF2-40B4-BE49-F238E27FC236}">
                  <a16:creationId xmlns:a16="http://schemas.microsoft.com/office/drawing/2014/main" id="{C670C920-4D16-0558-CDBF-6E00C7F719F6}"/>
                </a:ext>
              </a:extLst>
            </p:cNvPr>
            <p:cNvSpPr/>
            <p:nvPr/>
          </p:nvSpPr>
          <p:spPr bwMode="auto">
            <a:xfrm>
              <a:off x="259302" y="2971610"/>
              <a:ext cx="2592000" cy="1440000"/>
            </a:xfrm>
            <a:prstGeom prst="rect">
              <a:avLst/>
            </a:prstGeom>
            <a:solidFill>
              <a:schemeClr val="bg1"/>
            </a:solidFill>
            <a:ln w="22225">
              <a:solidFill>
                <a:srgbClr val="39B1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四角形: 角を丸くする 36">
              <a:extLst>
                <a:ext uri="{FF2B5EF4-FFF2-40B4-BE49-F238E27FC236}">
                  <a16:creationId xmlns:a16="http://schemas.microsoft.com/office/drawing/2014/main" id="{E91E3182-DF1B-FEA7-2FE0-DCB51759980A}"/>
                </a:ext>
              </a:extLst>
            </p:cNvPr>
            <p:cNvSpPr/>
            <p:nvPr/>
          </p:nvSpPr>
          <p:spPr bwMode="auto">
            <a:xfrm>
              <a:off x="311150" y="3045761"/>
              <a:ext cx="945835" cy="259745"/>
            </a:xfrm>
            <a:prstGeom prst="roundRect">
              <a:avLst>
                <a:gd name="adj" fmla="val 50000"/>
              </a:avLst>
            </a:prstGeom>
            <a:solidFill>
              <a:srgbClr val="44D01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44" name="テキスト ボックス 43">
              <a:extLst>
                <a:ext uri="{FF2B5EF4-FFF2-40B4-BE49-F238E27FC236}">
                  <a16:creationId xmlns:a16="http://schemas.microsoft.com/office/drawing/2014/main" id="{E3D14268-2915-22B9-2FBE-C91CF4CA5763}"/>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pic>
          <p:nvPicPr>
            <p:cNvPr id="31" name="図 30" descr="図形, カレンダー&#10;&#10;自動的に生成された説明">
              <a:extLst>
                <a:ext uri="{FF2B5EF4-FFF2-40B4-BE49-F238E27FC236}">
                  <a16:creationId xmlns:a16="http://schemas.microsoft.com/office/drawing/2014/main" id="{98E864FE-F5DE-6AC3-20B6-64E46071B54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80491" y="3501007"/>
              <a:ext cx="1420909" cy="918261"/>
            </a:xfrm>
            <a:prstGeom prst="rect">
              <a:avLst/>
            </a:prstGeom>
          </p:spPr>
        </p:pic>
      </p:grpSp>
      <p:sp>
        <p:nvSpPr>
          <p:cNvPr id="3" name="テキスト ボックス 2">
            <a:extLst>
              <a:ext uri="{FF2B5EF4-FFF2-40B4-BE49-F238E27FC236}">
                <a16:creationId xmlns:a16="http://schemas.microsoft.com/office/drawing/2014/main" id="{3BF01144-A13C-07EC-550F-B2A4251C44E9}"/>
              </a:ext>
            </a:extLst>
          </p:cNvPr>
          <p:cNvSpPr txBox="1"/>
          <p:nvPr/>
        </p:nvSpPr>
        <p:spPr>
          <a:xfrm>
            <a:off x="3301407" y="4127485"/>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4" name="テキスト ボックス 3">
            <a:extLst>
              <a:ext uri="{FF2B5EF4-FFF2-40B4-BE49-F238E27FC236}">
                <a16:creationId xmlns:a16="http://schemas.microsoft.com/office/drawing/2014/main" id="{C1EFA153-28C9-9C29-9C24-62C2BE2EEBAE}"/>
              </a:ext>
            </a:extLst>
          </p:cNvPr>
          <p:cNvSpPr txBox="1"/>
          <p:nvPr/>
        </p:nvSpPr>
        <p:spPr>
          <a:xfrm>
            <a:off x="6101559" y="4065197"/>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11" name="テキスト ボックス 10">
            <a:extLst>
              <a:ext uri="{FF2B5EF4-FFF2-40B4-BE49-F238E27FC236}">
                <a16:creationId xmlns:a16="http://schemas.microsoft.com/office/drawing/2014/main" id="{F0CFD9CC-B1F7-7E8D-4A68-98287F8BB386}"/>
              </a:ext>
            </a:extLst>
          </p:cNvPr>
          <p:cNvSpPr txBox="1"/>
          <p:nvPr/>
        </p:nvSpPr>
        <p:spPr>
          <a:xfrm>
            <a:off x="828067" y="4038905"/>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19" name="テキスト ボックス 18">
            <a:extLst>
              <a:ext uri="{FF2B5EF4-FFF2-40B4-BE49-F238E27FC236}">
                <a16:creationId xmlns:a16="http://schemas.microsoft.com/office/drawing/2014/main" id="{F769790D-19F0-2565-9116-B229714CE72B}"/>
              </a:ext>
            </a:extLst>
          </p:cNvPr>
          <p:cNvSpPr txBox="1"/>
          <p:nvPr/>
        </p:nvSpPr>
        <p:spPr>
          <a:xfrm>
            <a:off x="194203" y="957280"/>
            <a:ext cx="2196435"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税金の流れと納め方</a:t>
            </a:r>
          </a:p>
        </p:txBody>
      </p:sp>
      <p:sp>
        <p:nvSpPr>
          <p:cNvPr id="22" name="テキスト ボックス 21">
            <a:extLst>
              <a:ext uri="{FF2B5EF4-FFF2-40B4-BE49-F238E27FC236}">
                <a16:creationId xmlns:a16="http://schemas.microsoft.com/office/drawing/2014/main" id="{11C95EBD-AA0C-86A4-1107-651FEEB4657B}"/>
              </a:ext>
            </a:extLst>
          </p:cNvPr>
          <p:cNvSpPr txBox="1"/>
          <p:nvPr/>
        </p:nvSpPr>
        <p:spPr>
          <a:xfrm>
            <a:off x="1534579" y="854860"/>
            <a:ext cx="360996" cy="215444"/>
          </a:xfrm>
          <a:prstGeom prst="rect">
            <a:avLst/>
          </a:prstGeom>
          <a:noFill/>
        </p:spPr>
        <p:txBody>
          <a:bodyPr wrap="none" rtlCol="0">
            <a:spAutoFit/>
          </a:bodyPr>
          <a:lstStyle/>
          <a:p>
            <a:pPr>
              <a:spcBef>
                <a:spcPts val="0"/>
              </a:spcBef>
              <a:spcAft>
                <a:spcPts val="500"/>
              </a:spcAft>
            </a:pPr>
            <a:r>
              <a:rPr lang="ja-JP" altLang="en-US" sz="800" dirty="0">
                <a:latin typeface="HGPｺﾞｼｯｸE" panose="020B0900000000000000" pitchFamily="50" charset="-128"/>
                <a:ea typeface="HGPｺﾞｼｯｸE" panose="020B0900000000000000" pitchFamily="50" charset="-128"/>
              </a:rPr>
              <a:t>おさ</a:t>
            </a:r>
          </a:p>
        </p:txBody>
      </p:sp>
      <p:sp>
        <p:nvSpPr>
          <p:cNvPr id="71" name="テキスト ボックス 70">
            <a:extLst>
              <a:ext uri="{FF2B5EF4-FFF2-40B4-BE49-F238E27FC236}">
                <a16:creationId xmlns:a16="http://schemas.microsoft.com/office/drawing/2014/main" id="{2FD75887-E273-42A6-8D19-96CA2D2E3F61}"/>
              </a:ext>
            </a:extLst>
          </p:cNvPr>
          <p:cNvSpPr txBox="1"/>
          <p:nvPr/>
        </p:nvSpPr>
        <p:spPr>
          <a:xfrm>
            <a:off x="326582" y="2420888"/>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6483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500"/>
                                        <p:tgtEl>
                                          <p:spTgt spid="9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500"/>
                                        <p:tgtEl>
                                          <p:spTgt spid="9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wipe(up)">
                                      <p:cBhvr>
                                        <p:cTn id="33" dur="500"/>
                                        <p:tgtEl>
                                          <p:spTgt spid="9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500"/>
                                        <p:tgtEl>
                                          <p:spTgt spid="9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wipe(up)">
                                      <p:cBhvr>
                                        <p:cTn id="57" dur="500"/>
                                        <p:tgtEl>
                                          <p:spTgt spid="100"/>
                                        </p:tgtEl>
                                      </p:cBhvr>
                                    </p:animEffect>
                                  </p:childTnLst>
                                </p:cTn>
                              </p:par>
                              <p:par>
                                <p:cTn id="58" presetID="22" presetClass="entr" presetSubtype="1" fill="hold"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up)">
                                      <p:cBhvr>
                                        <p:cTn id="60" dur="500"/>
                                        <p:tgtEl>
                                          <p:spTgt spid="7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fade">
                                      <p:cBhvr>
                                        <p:cTn id="65" dur="500"/>
                                        <p:tgtEl>
                                          <p:spTgt spid="10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04"/>
                                        </p:tgtEl>
                                        <p:attrNameLst>
                                          <p:attrName>style.visibility</p:attrName>
                                        </p:attrNameLst>
                                      </p:cBhvr>
                                      <p:to>
                                        <p:strVal val="visible"/>
                                      </p:to>
                                    </p:set>
                                    <p:animEffect transition="in" filter="fade">
                                      <p:cBhvr>
                                        <p:cTn id="7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9" grpId="0"/>
      <p:bldP spid="22"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3BF00524-B352-EF46-039B-CCDECB57BE3C}"/>
              </a:ext>
            </a:extLst>
          </p:cNvPr>
          <p:cNvSpPr>
            <a:spLocks noGrp="1"/>
          </p:cNvSpPr>
          <p:nvPr>
            <p:ph type="sldNum" sz="quarter" idx="4"/>
          </p:nvPr>
        </p:nvSpPr>
        <p:spPr/>
        <p:txBody>
          <a:bodyPr/>
          <a:lstStyle/>
          <a:p>
            <a:pPr>
              <a:defRPr/>
            </a:pPr>
            <a:fld id="{B4FF24B8-A4B8-4B7E-AA3A-FE4BA14E6524}" type="slidenum">
              <a:rPr lang="en-US" altLang="ja-JP" smtClean="0"/>
              <a:pPr>
                <a:defRPr/>
              </a:pPr>
              <a:t>7</a:t>
            </a:fld>
            <a:endParaRPr lang="en-US" altLang="ja-JP"/>
          </a:p>
        </p:txBody>
      </p:sp>
      <p:pic>
        <p:nvPicPr>
          <p:cNvPr id="13" name="図 12">
            <a:extLst>
              <a:ext uri="{FF2B5EF4-FFF2-40B4-BE49-F238E27FC236}">
                <a16:creationId xmlns:a16="http://schemas.microsoft.com/office/drawing/2014/main" id="{872C2F75-1AB5-DF51-D9C0-0D035C2684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387" y="1593863"/>
            <a:ext cx="8785225" cy="4630596"/>
          </a:xfrm>
          <a:prstGeom prst="rect">
            <a:avLst/>
          </a:prstGeom>
        </p:spPr>
      </p:pic>
      <p:sp>
        <p:nvSpPr>
          <p:cNvPr id="15" name="テキスト ボックス 14">
            <a:extLst>
              <a:ext uri="{FF2B5EF4-FFF2-40B4-BE49-F238E27FC236}">
                <a16:creationId xmlns:a16="http://schemas.microsoft.com/office/drawing/2014/main" id="{0C37E381-970B-EE52-6DBF-AE27F37BB308}"/>
              </a:ext>
            </a:extLst>
          </p:cNvPr>
          <p:cNvSpPr txBox="1"/>
          <p:nvPr/>
        </p:nvSpPr>
        <p:spPr>
          <a:xfrm>
            <a:off x="107504" y="985883"/>
            <a:ext cx="8935094" cy="386837"/>
          </a:xfrm>
          <a:prstGeom prst="rect">
            <a:avLst/>
          </a:prstGeom>
          <a:noFill/>
        </p:spPr>
        <p:txBody>
          <a:bodyPr wrap="square" rtlCol="0">
            <a:spAutoFit/>
          </a:bodyPr>
          <a:lstStyle/>
          <a:p>
            <a:pPr>
              <a:lnSpc>
                <a:spcPct val="123000"/>
              </a:lnSpc>
            </a:pPr>
            <a:r>
              <a:rPr kumimoji="1" lang="ja-JP" altLang="en-US" dirty="0">
                <a:solidFill>
                  <a:srgbClr val="F25044"/>
                </a:solidFill>
                <a:latin typeface="HGPｺﾞｼｯｸE" panose="020B0900000000000000" pitchFamily="50" charset="-128"/>
                <a:ea typeface="HGPｺﾞｼｯｸE" panose="020B0900000000000000" pitchFamily="50" charset="-128"/>
              </a:rPr>
              <a:t>次の街の絵の中で、税金を使ってつくられたり、運営されている施設はどれでしょう？ </a:t>
            </a:r>
          </a:p>
        </p:txBody>
      </p:sp>
      <p:sp>
        <p:nvSpPr>
          <p:cNvPr id="17" name="Text Box 12">
            <a:extLst>
              <a:ext uri="{FF2B5EF4-FFF2-40B4-BE49-F238E27FC236}">
                <a16:creationId xmlns:a16="http://schemas.microsoft.com/office/drawing/2014/main" id="{344095B0-7697-F425-04B3-5418062B64D0}"/>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32" name="正方形/長方形 31">
            <a:extLst>
              <a:ext uri="{FF2B5EF4-FFF2-40B4-BE49-F238E27FC236}">
                <a16:creationId xmlns:a16="http://schemas.microsoft.com/office/drawing/2014/main" id="{B698B718-6AB9-463B-8BAC-397C1B7B4B44}"/>
              </a:ext>
            </a:extLst>
          </p:cNvPr>
          <p:cNvSpPr/>
          <p:nvPr/>
        </p:nvSpPr>
        <p:spPr>
          <a:xfrm>
            <a:off x="7581918" y="5745989"/>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交番</a:t>
            </a:r>
          </a:p>
        </p:txBody>
      </p:sp>
      <p:sp>
        <p:nvSpPr>
          <p:cNvPr id="33" name="正方形/長方形 32">
            <a:extLst>
              <a:ext uri="{FF2B5EF4-FFF2-40B4-BE49-F238E27FC236}">
                <a16:creationId xmlns:a16="http://schemas.microsoft.com/office/drawing/2014/main" id="{03FA537D-6034-CDD9-3651-5FAF578BB39D}"/>
              </a:ext>
            </a:extLst>
          </p:cNvPr>
          <p:cNvSpPr/>
          <p:nvPr/>
        </p:nvSpPr>
        <p:spPr>
          <a:xfrm>
            <a:off x="6578937" y="4518620"/>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市役所</a:t>
            </a:r>
          </a:p>
        </p:txBody>
      </p:sp>
      <p:sp>
        <p:nvSpPr>
          <p:cNvPr id="35" name="正方形/長方形 34">
            <a:extLst>
              <a:ext uri="{FF2B5EF4-FFF2-40B4-BE49-F238E27FC236}">
                <a16:creationId xmlns:a16="http://schemas.microsoft.com/office/drawing/2014/main" id="{B45DF9ED-2216-E619-8731-616CB771C8D7}"/>
              </a:ext>
            </a:extLst>
          </p:cNvPr>
          <p:cNvSpPr/>
          <p:nvPr/>
        </p:nvSpPr>
        <p:spPr>
          <a:xfrm>
            <a:off x="4131938" y="5666185"/>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公園</a:t>
            </a:r>
          </a:p>
        </p:txBody>
      </p:sp>
      <p:sp>
        <p:nvSpPr>
          <p:cNvPr id="36" name="正方形/長方形 35">
            <a:extLst>
              <a:ext uri="{FF2B5EF4-FFF2-40B4-BE49-F238E27FC236}">
                <a16:creationId xmlns:a16="http://schemas.microsoft.com/office/drawing/2014/main" id="{DCAC7FE3-82CF-B2A7-C15E-C32DD6ACB0F6}"/>
              </a:ext>
            </a:extLst>
          </p:cNvPr>
          <p:cNvSpPr/>
          <p:nvPr/>
        </p:nvSpPr>
        <p:spPr>
          <a:xfrm>
            <a:off x="4055896" y="2747341"/>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小学校</a:t>
            </a:r>
          </a:p>
        </p:txBody>
      </p:sp>
      <p:sp>
        <p:nvSpPr>
          <p:cNvPr id="37" name="正方形/長方形 36">
            <a:extLst>
              <a:ext uri="{FF2B5EF4-FFF2-40B4-BE49-F238E27FC236}">
                <a16:creationId xmlns:a16="http://schemas.microsoft.com/office/drawing/2014/main" id="{BCCB47E1-6F3F-ABD8-0A0A-0449B0EFD6CC}"/>
              </a:ext>
            </a:extLst>
          </p:cNvPr>
          <p:cNvSpPr/>
          <p:nvPr/>
        </p:nvSpPr>
        <p:spPr>
          <a:xfrm>
            <a:off x="2595494" y="3797899"/>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信号機</a:t>
            </a:r>
          </a:p>
        </p:txBody>
      </p:sp>
      <p:sp>
        <p:nvSpPr>
          <p:cNvPr id="38" name="正方形/長方形 37">
            <a:extLst>
              <a:ext uri="{FF2B5EF4-FFF2-40B4-BE49-F238E27FC236}">
                <a16:creationId xmlns:a16="http://schemas.microsoft.com/office/drawing/2014/main" id="{1067707A-D47C-E5A0-B7D8-8CC06C0FA842}"/>
              </a:ext>
            </a:extLst>
          </p:cNvPr>
          <p:cNvSpPr/>
          <p:nvPr/>
        </p:nvSpPr>
        <p:spPr>
          <a:xfrm>
            <a:off x="871265" y="2383741"/>
            <a:ext cx="1399042"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市民病院</a:t>
            </a:r>
          </a:p>
        </p:txBody>
      </p:sp>
      <p:sp>
        <p:nvSpPr>
          <p:cNvPr id="39" name="正方形/長方形 38">
            <a:extLst>
              <a:ext uri="{FF2B5EF4-FFF2-40B4-BE49-F238E27FC236}">
                <a16:creationId xmlns:a16="http://schemas.microsoft.com/office/drawing/2014/main" id="{EC196589-05B9-6FE3-9AEF-C9DBFA031B9E}"/>
              </a:ext>
            </a:extLst>
          </p:cNvPr>
          <p:cNvSpPr/>
          <p:nvPr/>
        </p:nvSpPr>
        <p:spPr>
          <a:xfrm>
            <a:off x="6942749" y="2323405"/>
            <a:ext cx="1476010"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ごみ処理場</a:t>
            </a:r>
          </a:p>
        </p:txBody>
      </p:sp>
      <p:sp>
        <p:nvSpPr>
          <p:cNvPr id="19" name="正方形/長方形 18">
            <a:extLst>
              <a:ext uri="{FF2B5EF4-FFF2-40B4-BE49-F238E27FC236}">
                <a16:creationId xmlns:a16="http://schemas.microsoft.com/office/drawing/2014/main" id="{459245C8-586C-D20E-3C87-8E52C912F754}"/>
              </a:ext>
            </a:extLst>
          </p:cNvPr>
          <p:cNvSpPr/>
          <p:nvPr/>
        </p:nvSpPr>
        <p:spPr>
          <a:xfrm>
            <a:off x="2482746" y="1880571"/>
            <a:ext cx="759999" cy="363719"/>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会社</a:t>
            </a:r>
            <a:endParaRPr kumimoji="1" lang="ja-JP" altLang="en-US" sz="2000" dirty="0">
              <a:solidFill>
                <a:sysClr val="windowText" lastClr="000000"/>
              </a:solidFill>
              <a:latin typeface="HGPｺﾞｼｯｸE" panose="020B0900000000000000" pitchFamily="50" charset="-128"/>
              <a:ea typeface="HGPｺﾞｼｯｸE" panose="020B0900000000000000" pitchFamily="50" charset="-128"/>
            </a:endParaRPr>
          </a:p>
        </p:txBody>
      </p:sp>
      <p:sp>
        <p:nvSpPr>
          <p:cNvPr id="22" name="正方形/長方形 21">
            <a:extLst>
              <a:ext uri="{FF2B5EF4-FFF2-40B4-BE49-F238E27FC236}">
                <a16:creationId xmlns:a16="http://schemas.microsoft.com/office/drawing/2014/main" id="{EBA18306-2237-77C8-91E5-35DAADD2631D}"/>
              </a:ext>
            </a:extLst>
          </p:cNvPr>
          <p:cNvSpPr/>
          <p:nvPr/>
        </p:nvSpPr>
        <p:spPr>
          <a:xfrm>
            <a:off x="5643721" y="366759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銀行</a:t>
            </a:r>
          </a:p>
        </p:txBody>
      </p:sp>
      <p:sp>
        <p:nvSpPr>
          <p:cNvPr id="20" name="正方形/長方形 19">
            <a:extLst>
              <a:ext uri="{FF2B5EF4-FFF2-40B4-BE49-F238E27FC236}">
                <a16:creationId xmlns:a16="http://schemas.microsoft.com/office/drawing/2014/main" id="{EA636F24-9599-5CE1-F589-7DE62DFCF361}"/>
              </a:ext>
            </a:extLst>
          </p:cNvPr>
          <p:cNvSpPr/>
          <p:nvPr/>
        </p:nvSpPr>
        <p:spPr>
          <a:xfrm>
            <a:off x="6942749" y="2323405"/>
            <a:ext cx="1476010"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ごみ処理場</a:t>
            </a:r>
          </a:p>
        </p:txBody>
      </p:sp>
      <p:sp>
        <p:nvSpPr>
          <p:cNvPr id="23" name="正方形/長方形 22">
            <a:extLst>
              <a:ext uri="{FF2B5EF4-FFF2-40B4-BE49-F238E27FC236}">
                <a16:creationId xmlns:a16="http://schemas.microsoft.com/office/drawing/2014/main" id="{3D2BBB59-77B3-030B-150D-08B3FD492446}"/>
              </a:ext>
            </a:extLst>
          </p:cNvPr>
          <p:cNvSpPr/>
          <p:nvPr/>
        </p:nvSpPr>
        <p:spPr>
          <a:xfrm>
            <a:off x="4131938" y="566618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公園</a:t>
            </a:r>
          </a:p>
        </p:txBody>
      </p:sp>
      <p:sp>
        <p:nvSpPr>
          <p:cNvPr id="24" name="正方形/長方形 23">
            <a:extLst>
              <a:ext uri="{FF2B5EF4-FFF2-40B4-BE49-F238E27FC236}">
                <a16:creationId xmlns:a16="http://schemas.microsoft.com/office/drawing/2014/main" id="{B49857C7-D3D1-1DE5-3187-A5B1CD28608B}"/>
              </a:ext>
            </a:extLst>
          </p:cNvPr>
          <p:cNvSpPr/>
          <p:nvPr/>
        </p:nvSpPr>
        <p:spPr>
          <a:xfrm>
            <a:off x="871265" y="2383741"/>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市民病院</a:t>
            </a:r>
          </a:p>
        </p:txBody>
      </p:sp>
      <p:sp>
        <p:nvSpPr>
          <p:cNvPr id="25" name="正方形/長方形 24">
            <a:extLst>
              <a:ext uri="{FF2B5EF4-FFF2-40B4-BE49-F238E27FC236}">
                <a16:creationId xmlns:a16="http://schemas.microsoft.com/office/drawing/2014/main" id="{6FE7EA9F-5072-2A06-4DC8-B01822936C3E}"/>
              </a:ext>
            </a:extLst>
          </p:cNvPr>
          <p:cNvSpPr/>
          <p:nvPr/>
        </p:nvSpPr>
        <p:spPr>
          <a:xfrm>
            <a:off x="4055896" y="2747341"/>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小学校</a:t>
            </a:r>
          </a:p>
        </p:txBody>
      </p:sp>
      <p:sp>
        <p:nvSpPr>
          <p:cNvPr id="26" name="正方形/長方形 25">
            <a:extLst>
              <a:ext uri="{FF2B5EF4-FFF2-40B4-BE49-F238E27FC236}">
                <a16:creationId xmlns:a16="http://schemas.microsoft.com/office/drawing/2014/main" id="{7A06201B-AE77-4530-9A7F-7427533CC46C}"/>
              </a:ext>
            </a:extLst>
          </p:cNvPr>
          <p:cNvSpPr/>
          <p:nvPr/>
        </p:nvSpPr>
        <p:spPr>
          <a:xfrm>
            <a:off x="2595494" y="3797899"/>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信号機</a:t>
            </a:r>
          </a:p>
        </p:txBody>
      </p:sp>
      <p:sp>
        <p:nvSpPr>
          <p:cNvPr id="27" name="正方形/長方形 26">
            <a:extLst>
              <a:ext uri="{FF2B5EF4-FFF2-40B4-BE49-F238E27FC236}">
                <a16:creationId xmlns:a16="http://schemas.microsoft.com/office/drawing/2014/main" id="{1B81C594-1FF9-1629-2E6C-504D18175FBA}"/>
              </a:ext>
            </a:extLst>
          </p:cNvPr>
          <p:cNvSpPr/>
          <p:nvPr/>
        </p:nvSpPr>
        <p:spPr>
          <a:xfrm>
            <a:off x="6578937" y="4518620"/>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市役所</a:t>
            </a:r>
          </a:p>
        </p:txBody>
      </p:sp>
      <p:sp>
        <p:nvSpPr>
          <p:cNvPr id="28" name="正方形/長方形 27">
            <a:extLst>
              <a:ext uri="{FF2B5EF4-FFF2-40B4-BE49-F238E27FC236}">
                <a16:creationId xmlns:a16="http://schemas.microsoft.com/office/drawing/2014/main" id="{421FEC7E-82FC-4221-885E-6EF08C2DC371}"/>
              </a:ext>
            </a:extLst>
          </p:cNvPr>
          <p:cNvSpPr/>
          <p:nvPr/>
        </p:nvSpPr>
        <p:spPr>
          <a:xfrm>
            <a:off x="7581918" y="5745989"/>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交番</a:t>
            </a:r>
          </a:p>
        </p:txBody>
      </p:sp>
      <p:sp>
        <p:nvSpPr>
          <p:cNvPr id="30" name="正方形/長方形 29">
            <a:extLst>
              <a:ext uri="{FF2B5EF4-FFF2-40B4-BE49-F238E27FC236}">
                <a16:creationId xmlns:a16="http://schemas.microsoft.com/office/drawing/2014/main" id="{7922172A-19BC-3F8C-9511-E734FBEEC956}"/>
              </a:ext>
            </a:extLst>
          </p:cNvPr>
          <p:cNvSpPr/>
          <p:nvPr/>
        </p:nvSpPr>
        <p:spPr>
          <a:xfrm>
            <a:off x="548933" y="5719104"/>
            <a:ext cx="1224136"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コンビニ</a:t>
            </a:r>
          </a:p>
        </p:txBody>
      </p:sp>
      <p:sp>
        <p:nvSpPr>
          <p:cNvPr id="31" name="正方形/長方形 30">
            <a:extLst>
              <a:ext uri="{FF2B5EF4-FFF2-40B4-BE49-F238E27FC236}">
                <a16:creationId xmlns:a16="http://schemas.microsoft.com/office/drawing/2014/main" id="{7237FDE7-E213-89E3-B8A5-510307ADBE9A}"/>
              </a:ext>
            </a:extLst>
          </p:cNvPr>
          <p:cNvSpPr/>
          <p:nvPr/>
        </p:nvSpPr>
        <p:spPr>
          <a:xfrm>
            <a:off x="309963" y="3672832"/>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レストラン</a:t>
            </a:r>
          </a:p>
        </p:txBody>
      </p:sp>
      <p:sp>
        <p:nvSpPr>
          <p:cNvPr id="2" name="テキスト ボックス 1">
            <a:extLst>
              <a:ext uri="{FF2B5EF4-FFF2-40B4-BE49-F238E27FC236}">
                <a16:creationId xmlns:a16="http://schemas.microsoft.com/office/drawing/2014/main" id="{82A660CF-88AE-75D2-BC39-BDFFDE524F2E}"/>
              </a:ext>
            </a:extLst>
          </p:cNvPr>
          <p:cNvSpPr txBox="1"/>
          <p:nvPr/>
        </p:nvSpPr>
        <p:spPr>
          <a:xfrm>
            <a:off x="6209349" y="886144"/>
            <a:ext cx="463588" cy="215444"/>
          </a:xfrm>
          <a:prstGeom prst="rect">
            <a:avLst/>
          </a:prstGeom>
          <a:noFill/>
        </p:spPr>
        <p:txBody>
          <a:bodyPr wrap="none" rtlCol="0">
            <a:spAutoFit/>
          </a:bodyPr>
          <a:lstStyle/>
          <a:p>
            <a:r>
              <a:rPr lang="ja-JP" altLang="en-US" sz="800" dirty="0">
                <a:solidFill>
                  <a:srgbClr val="F25044"/>
                </a:solidFill>
                <a:latin typeface="HGPｺﾞｼｯｸE" panose="020B0900000000000000" pitchFamily="50" charset="-128"/>
                <a:ea typeface="HGPｺﾞｼｯｸE" panose="020B0900000000000000" pitchFamily="50" charset="-128"/>
              </a:rPr>
              <a:t>しせつ</a:t>
            </a:r>
          </a:p>
        </p:txBody>
      </p:sp>
    </p:spTree>
    <p:extLst>
      <p:ext uri="{BB962C8B-B14F-4D97-AF65-F5344CB8AC3E}">
        <p14:creationId xmlns:p14="http://schemas.microsoft.com/office/powerpoint/2010/main" val="3128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300"/>
                                        <p:tgtEl>
                                          <p:spTgt spid="24"/>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300"/>
                                        <p:tgtEl>
                                          <p:spTgt spid="25"/>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300"/>
                                        <p:tgtEl>
                                          <p:spTgt spid="26"/>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300"/>
                                        <p:tgtEl>
                                          <p:spTgt spid="23"/>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300"/>
                                        <p:tgtEl>
                                          <p:spTgt spid="27"/>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300"/>
                                        <p:tgtEl>
                                          <p:spTgt spid="28"/>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3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3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3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30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3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300"/>
                                        <p:tgtEl>
                                          <p:spTgt spid="3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300"/>
                                        <p:tgtEl>
                                          <p:spTgt spid="3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300"/>
                                        <p:tgtEl>
                                          <p:spTgt spid="3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300"/>
                                        <p:tgtEl>
                                          <p:spTgt spid="3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3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3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300"/>
                                        <p:tgtEl>
                                          <p:spTgt spid="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3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24"/>
                                        </p:tgtEl>
                                      </p:cBhvr>
                                    </p:animEffect>
                                    <p:set>
                                      <p:cBhvr>
                                        <p:cTn id="74" dur="1" fill="hold">
                                          <p:stCondLst>
                                            <p:cond delay="499"/>
                                          </p:stCondLst>
                                        </p:cTn>
                                        <p:tgtEl>
                                          <p:spTgt spid="24"/>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26"/>
                                        </p:tgtEl>
                                      </p:cBhvr>
                                    </p:animEffect>
                                    <p:set>
                                      <p:cBhvr>
                                        <p:cTn id="80" dur="1" fill="hold">
                                          <p:stCondLst>
                                            <p:cond delay="499"/>
                                          </p:stCondLst>
                                        </p:cTn>
                                        <p:tgtEl>
                                          <p:spTgt spid="26"/>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27"/>
                                        </p:tgtEl>
                                      </p:cBhvr>
                                    </p:animEffect>
                                    <p:set>
                                      <p:cBhvr>
                                        <p:cTn id="86" dur="1" fill="hold">
                                          <p:stCondLst>
                                            <p:cond delay="499"/>
                                          </p:stCondLst>
                                        </p:cTn>
                                        <p:tgtEl>
                                          <p:spTgt spid="27"/>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20"/>
                                        </p:tgtEl>
                                      </p:cBhvr>
                                    </p:animEffect>
                                    <p:set>
                                      <p:cBhvr>
                                        <p:cTn id="9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animBg="1"/>
      <p:bldP spid="33" grpId="0" animBg="1"/>
      <p:bldP spid="35" grpId="0" animBg="1"/>
      <p:bldP spid="36" grpId="0" animBg="1"/>
      <p:bldP spid="37" grpId="0" animBg="1"/>
      <p:bldP spid="38" grpId="0" animBg="1"/>
      <p:bldP spid="39" grpId="0" animBg="1"/>
      <p:bldP spid="19" grpId="0" animBg="1"/>
      <p:bldP spid="22" grpId="0" animBg="1"/>
      <p:bldP spid="20" grpId="0" animBg="1"/>
      <p:bldP spid="20"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1"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挿絵 が含まれている画像&#10;&#10;自動的に生成された説明">
            <a:extLst>
              <a:ext uri="{FF2B5EF4-FFF2-40B4-BE49-F238E27FC236}">
                <a16:creationId xmlns:a16="http://schemas.microsoft.com/office/drawing/2014/main" id="{57307534-2119-A5F1-B840-4AD5866EBD6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40043" y="478166"/>
            <a:ext cx="1833650" cy="1899978"/>
          </a:xfrm>
          <a:prstGeom prst="rect">
            <a:avLst/>
          </a:prstGeom>
        </p:spPr>
      </p:pic>
      <p:sp>
        <p:nvSpPr>
          <p:cNvPr id="3" name="スライド番号プレースホルダー 21">
            <a:extLst>
              <a:ext uri="{FF2B5EF4-FFF2-40B4-BE49-F238E27FC236}">
                <a16:creationId xmlns:a16="http://schemas.microsoft.com/office/drawing/2014/main" id="{566268F9-D6D7-053F-F93C-2F892EEF960D}"/>
              </a:ext>
            </a:extLst>
          </p:cNvPr>
          <p:cNvSpPr>
            <a:spLocks noGrp="1"/>
          </p:cNvSpPr>
          <p:nvPr>
            <p:ph type="sldNum" sz="quarter" idx="4"/>
          </p:nvPr>
        </p:nvSpPr>
        <p:spPr>
          <a:xfrm>
            <a:off x="8628484" y="6574636"/>
            <a:ext cx="419472" cy="18937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2C3962C-59A4-486A-8D44-A9781E017F69}" type="slidenum">
              <a:rPr kumimoji="1" lang="en-US" altLang="ja-JP" sz="12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1" lang="en-US" altLang="ja-JP"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4" name="四角形: 角を丸くする 3">
            <a:extLst>
              <a:ext uri="{FF2B5EF4-FFF2-40B4-BE49-F238E27FC236}">
                <a16:creationId xmlns:a16="http://schemas.microsoft.com/office/drawing/2014/main" id="{81CB0EB0-C13D-AE19-3CFD-1E9739C6B251}"/>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5" name="Rectangle 26">
            <a:extLst>
              <a:ext uri="{FF2B5EF4-FFF2-40B4-BE49-F238E27FC236}">
                <a16:creationId xmlns:a16="http://schemas.microsoft.com/office/drawing/2014/main" id="{F1A30D1E-B06E-375D-654B-6AFB36721AE2}"/>
              </a:ext>
            </a:extLst>
          </p:cNvPr>
          <p:cNvSpPr>
            <a:spLocks noChangeArrowheads="1"/>
          </p:cNvSpPr>
          <p:nvPr/>
        </p:nvSpPr>
        <p:spPr bwMode="white">
          <a:xfrm>
            <a:off x="199285" y="881221"/>
            <a:ext cx="8776123" cy="122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皆さんは「税金」にどのようなイメージを持っていますか？</a:t>
            </a:r>
            <a:endParaRPr kumimoji="1" lang="en-US" altLang="ja-JP"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5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「公共施設」があります。</a:t>
            </a:r>
          </a:p>
        </p:txBody>
      </p:sp>
      <p:sp>
        <p:nvSpPr>
          <p:cNvPr id="6" name="四角形: 角を丸くする 5">
            <a:extLst>
              <a:ext uri="{FF2B5EF4-FFF2-40B4-BE49-F238E27FC236}">
                <a16:creationId xmlns:a16="http://schemas.microsoft.com/office/drawing/2014/main" id="{9ACDE9B2-3E47-4893-E37C-1872143E744C}"/>
              </a:ext>
            </a:extLst>
          </p:cNvPr>
          <p:cNvSpPr/>
          <p:nvPr/>
        </p:nvSpPr>
        <p:spPr bwMode="auto">
          <a:xfrm>
            <a:off x="5457554" y="2613228"/>
            <a:ext cx="3507057" cy="3713140"/>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7" name="四角形: 角を丸くする 6">
            <a:extLst>
              <a:ext uri="{FF2B5EF4-FFF2-40B4-BE49-F238E27FC236}">
                <a16:creationId xmlns:a16="http://schemas.microsoft.com/office/drawing/2014/main" id="{5D8238CF-DE13-9F62-7667-ACBFEF4DF2BB}"/>
              </a:ext>
            </a:extLst>
          </p:cNvPr>
          <p:cNvSpPr/>
          <p:nvPr/>
        </p:nvSpPr>
        <p:spPr bwMode="auto">
          <a:xfrm>
            <a:off x="188491" y="2613228"/>
            <a:ext cx="5171477" cy="3704763"/>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grpSp>
        <p:nvGrpSpPr>
          <p:cNvPr id="8" name="グループ化 7">
            <a:extLst>
              <a:ext uri="{FF2B5EF4-FFF2-40B4-BE49-F238E27FC236}">
                <a16:creationId xmlns:a16="http://schemas.microsoft.com/office/drawing/2014/main" id="{CF383FFF-07BE-E2A0-C0AA-227607E58C0D}"/>
              </a:ext>
            </a:extLst>
          </p:cNvPr>
          <p:cNvGrpSpPr/>
          <p:nvPr/>
        </p:nvGrpSpPr>
        <p:grpSpPr>
          <a:xfrm>
            <a:off x="6000291" y="2699863"/>
            <a:ext cx="2281056" cy="576361"/>
            <a:chOff x="6299670" y="2684109"/>
            <a:chExt cx="2281056" cy="576361"/>
          </a:xfrm>
        </p:grpSpPr>
        <p:sp>
          <p:nvSpPr>
            <p:cNvPr id="9" name="Rectangle 56">
              <a:extLst>
                <a:ext uri="{FF2B5EF4-FFF2-40B4-BE49-F238E27FC236}">
                  <a16:creationId xmlns:a16="http://schemas.microsoft.com/office/drawing/2014/main" id="{ED5FCAF9-1215-B3EF-34FA-5E5C234DA39A}"/>
                </a:ext>
              </a:extLst>
            </p:cNvPr>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道路、学校、公園 など</a:t>
              </a:r>
            </a:p>
          </p:txBody>
        </p:sp>
        <p:sp>
          <p:nvSpPr>
            <p:cNvPr id="10" name="Text Box 23">
              <a:extLst>
                <a:ext uri="{FF2B5EF4-FFF2-40B4-BE49-F238E27FC236}">
                  <a16:creationId xmlns:a16="http://schemas.microsoft.com/office/drawing/2014/main" id="{7BE8F26B-E08B-E853-00D5-0CC5101F1030}"/>
                </a:ext>
              </a:extLst>
            </p:cNvPr>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2000" dirty="0">
                  <a:solidFill>
                    <a:srgbClr val="F25044"/>
                  </a:solidFill>
                  <a:latin typeface="HGP創英角ｺﾞｼｯｸUB" panose="020B0900000000000000" pitchFamily="50" charset="-128"/>
                  <a:ea typeface="HGP創英角ｺﾞｼｯｸUB" panose="020B0900000000000000" pitchFamily="50" charset="-128"/>
                </a:rPr>
                <a:t>公共施設</a:t>
              </a:r>
            </a:p>
          </p:txBody>
        </p:sp>
        <p:sp>
          <p:nvSpPr>
            <p:cNvPr id="11" name="Text Box 23">
              <a:extLst>
                <a:ext uri="{FF2B5EF4-FFF2-40B4-BE49-F238E27FC236}">
                  <a16:creationId xmlns:a16="http://schemas.microsoft.com/office/drawing/2014/main" id="{47DDC32B-0205-741E-3260-9FF5F24D3117}"/>
                </a:ext>
              </a:extLst>
            </p:cNvPr>
            <p:cNvSpPr txBox="1">
              <a:spLocks noChangeArrowheads="1"/>
            </p:cNvSpPr>
            <p:nvPr/>
          </p:nvSpPr>
          <p:spPr bwMode="auto">
            <a:xfrm>
              <a:off x="6457344" y="2684109"/>
              <a:ext cx="8643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800" dirty="0">
                  <a:solidFill>
                    <a:srgbClr val="F25044"/>
                  </a:solidFill>
                  <a:latin typeface="HGP創英角ｺﾞｼｯｸUB" panose="020B0900000000000000" pitchFamily="50" charset="-128"/>
                  <a:ea typeface="HGP創英角ｺﾞｼｯｸUB" panose="020B0900000000000000" pitchFamily="50" charset="-128"/>
                </a:rPr>
                <a:t>こうきょうしせつ</a:t>
              </a:r>
            </a:p>
          </p:txBody>
        </p:sp>
      </p:grpSp>
      <p:grpSp>
        <p:nvGrpSpPr>
          <p:cNvPr id="12" name="グループ化 11">
            <a:extLst>
              <a:ext uri="{FF2B5EF4-FFF2-40B4-BE49-F238E27FC236}">
                <a16:creationId xmlns:a16="http://schemas.microsoft.com/office/drawing/2014/main" id="{25B791AE-AD20-5401-5B98-2B038EE0F404}"/>
              </a:ext>
            </a:extLst>
          </p:cNvPr>
          <p:cNvGrpSpPr/>
          <p:nvPr/>
        </p:nvGrpSpPr>
        <p:grpSpPr>
          <a:xfrm>
            <a:off x="646720" y="2744173"/>
            <a:ext cx="4501344" cy="458601"/>
            <a:chOff x="840424" y="2728419"/>
            <a:chExt cx="4501344" cy="458601"/>
          </a:xfrm>
        </p:grpSpPr>
        <p:sp>
          <p:nvSpPr>
            <p:cNvPr id="13" name="Rectangle 45">
              <a:extLst>
                <a:ext uri="{FF2B5EF4-FFF2-40B4-BE49-F238E27FC236}">
                  <a16:creationId xmlns:a16="http://schemas.microsoft.com/office/drawing/2014/main" id="{BDC22A22-56A8-8696-0410-EC6A4DA31997}"/>
                </a:ext>
              </a:extLst>
            </p:cNvPr>
            <p:cNvSpPr>
              <a:spLocks noChangeArrowheads="1"/>
            </p:cNvSpPr>
            <p:nvPr/>
          </p:nvSpPr>
          <p:spPr bwMode="auto">
            <a:xfrm>
              <a:off x="2435601" y="2831955"/>
              <a:ext cx="2906167" cy="30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警察、消防、ごみ収集、福祉 など</a:t>
              </a:r>
            </a:p>
          </p:txBody>
        </p:sp>
        <p:sp>
          <p:nvSpPr>
            <p:cNvPr id="14" name="Text Box 22">
              <a:extLst>
                <a:ext uri="{FF2B5EF4-FFF2-40B4-BE49-F238E27FC236}">
                  <a16:creationId xmlns:a16="http://schemas.microsoft.com/office/drawing/2014/main" id="{A453E829-7A69-8DB4-39AF-BF9AF8FE6371}"/>
                </a:ext>
              </a:extLst>
            </p:cNvPr>
            <p:cNvSpPr txBox="1">
              <a:spLocks noChangeArrowheads="1"/>
            </p:cNvSpPr>
            <p:nvPr/>
          </p:nvSpPr>
          <p:spPr bwMode="auto">
            <a:xfrm>
              <a:off x="840424" y="2786910"/>
              <a:ext cx="1579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rPr>
                <a:t>公共サービス</a:t>
              </a:r>
            </a:p>
          </p:txBody>
        </p:sp>
        <p:sp>
          <p:nvSpPr>
            <p:cNvPr id="15" name="Rectangle 45">
              <a:extLst>
                <a:ext uri="{FF2B5EF4-FFF2-40B4-BE49-F238E27FC236}">
                  <a16:creationId xmlns:a16="http://schemas.microsoft.com/office/drawing/2014/main" id="{FA843609-16CE-58AC-39CA-415FDAA2EE1C}"/>
                </a:ext>
              </a:extLst>
            </p:cNvPr>
            <p:cNvSpPr>
              <a:spLocks noChangeArrowheads="1"/>
            </p:cNvSpPr>
            <p:nvPr/>
          </p:nvSpPr>
          <p:spPr bwMode="auto">
            <a:xfrm>
              <a:off x="4239744" y="2728419"/>
              <a:ext cx="445347" cy="2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800" dirty="0">
                  <a:solidFill>
                    <a:srgbClr val="000000"/>
                  </a:solidFill>
                  <a:latin typeface="HGPｺﾞｼｯｸE" panose="020B0900000000000000" pitchFamily="50" charset="-128"/>
                  <a:ea typeface="HGPｺﾞｼｯｸE" panose="020B0900000000000000" pitchFamily="50" charset="-128"/>
                </a:rPr>
                <a:t>ふくし</a:t>
              </a:r>
            </a:p>
          </p:txBody>
        </p:sp>
      </p:grpSp>
      <p:grpSp>
        <p:nvGrpSpPr>
          <p:cNvPr id="16" name="グループ化 15">
            <a:extLst>
              <a:ext uri="{FF2B5EF4-FFF2-40B4-BE49-F238E27FC236}">
                <a16:creationId xmlns:a16="http://schemas.microsoft.com/office/drawing/2014/main" id="{38EC12AC-1AC2-29C9-51BD-DA64F2E8153B}"/>
              </a:ext>
            </a:extLst>
          </p:cNvPr>
          <p:cNvGrpSpPr/>
          <p:nvPr/>
        </p:nvGrpSpPr>
        <p:grpSpPr>
          <a:xfrm>
            <a:off x="2001234" y="3394577"/>
            <a:ext cx="1503915" cy="2546462"/>
            <a:chOff x="322297" y="3394577"/>
            <a:chExt cx="1503915" cy="2546462"/>
          </a:xfrm>
        </p:grpSpPr>
        <p:sp>
          <p:nvSpPr>
            <p:cNvPr id="17" name="正方形/長方形 16">
              <a:extLst>
                <a:ext uri="{FF2B5EF4-FFF2-40B4-BE49-F238E27FC236}">
                  <a16:creationId xmlns:a16="http://schemas.microsoft.com/office/drawing/2014/main" id="{AB0BAEEA-CFB5-0249-DC43-BBF5880029AA}"/>
                </a:ext>
              </a:extLst>
            </p:cNvPr>
            <p:cNvSpPr/>
            <p:nvPr/>
          </p:nvSpPr>
          <p:spPr bwMode="auto">
            <a:xfrm>
              <a:off x="322297" y="4452611"/>
              <a:ext cx="1503915"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xmln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algn="ctr" eaLnBrk="1" hangingPunct="1">
                <a:lnSpc>
                  <a:spcPct val="120000"/>
                </a:lnSpc>
                <a:defRPr/>
              </a:pPr>
              <a:r>
                <a:rPr lang="ja-JP" altLang="en-US" sz="1300" dirty="0">
                  <a:solidFill>
                    <a:srgbClr val="F46C62"/>
                  </a:solidFill>
                  <a:latin typeface="+mn-ea"/>
                </a:rPr>
                <a:t>ごみ処理費用</a:t>
              </a:r>
            </a:p>
            <a:p>
              <a:pPr algn="ctr" eaLnBrk="1" hangingPunct="1">
                <a:lnSpc>
                  <a:spcPct val="120000"/>
                </a:lnSpc>
                <a:defRPr/>
              </a:pPr>
              <a:r>
                <a:rPr lang="ja-JP" altLang="en-US" sz="1200" dirty="0">
                  <a:solidFill>
                    <a:srgbClr val="F46C62"/>
                  </a:solidFill>
                  <a:latin typeface="+mn-ea"/>
                </a:rPr>
                <a:t>（令和３年度）</a:t>
              </a:r>
              <a:endParaRPr lang="en-US" altLang="ja-JP" sz="1200" dirty="0">
                <a:solidFill>
                  <a:srgbClr val="F46C62"/>
                </a:solidFill>
                <a:latin typeface="+mn-ea"/>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2</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zh-TW" sz="1300" b="0" i="0" u="none" strike="noStrike" kern="1200" cap="none" spc="0" normalizeH="0" baseline="0" noProof="0" dirty="0">
                  <a:ln>
                    <a:noFill/>
                  </a:ln>
                  <a:solidFill>
                    <a:srgbClr val="000000"/>
                  </a:solidFill>
                  <a:effectLst/>
                  <a:uLnTx/>
                  <a:uFillTx/>
                  <a:latin typeface="+mn-ea"/>
                  <a:cs typeface="+mn-cs"/>
                </a:rPr>
                <a:t>4,384</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kumimoji="1" lang="ja-JP" altLang="en-US" sz="1300" b="0" i="0" u="none" strike="noStrike" kern="1200" cap="none" spc="0" normalizeH="0" baseline="30000" noProof="0" dirty="0">
                  <a:ln>
                    <a:noFill/>
                  </a:ln>
                  <a:solidFill>
                    <a:srgbClr val="000000"/>
                  </a:solidFill>
                  <a:effectLst/>
                  <a:uLnTx/>
                  <a:uFillTx/>
                  <a:latin typeface="+mn-ea"/>
                  <a:cs typeface="+mn-cs"/>
                </a:rPr>
                <a:t>２</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国民１人当たり</a:t>
              </a:r>
              <a:endParaRPr kumimoji="1" lang="en-US" altLang="ja-JP" sz="1300" b="0" i="0" u="none" strike="noStrike" kern="1200" cap="none" spc="0" normalizeH="0" baseline="0" noProof="0" dirty="0">
                <a:ln>
                  <a:noFill/>
                </a:ln>
                <a:solidFill>
                  <a:srgbClr val="000000"/>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19,400</a:t>
              </a:r>
              <a:r>
                <a:rPr kumimoji="1" lang="ja-JP" altLang="en-US" sz="1300" b="0" i="0" u="none" strike="noStrike" kern="1200" cap="none" spc="0" normalizeH="0" baseline="0" noProof="0" dirty="0">
                  <a:ln>
                    <a:noFill/>
                  </a:ln>
                  <a:solidFill>
                    <a:srgbClr val="000000"/>
                  </a:solidFill>
                  <a:effectLst/>
                  <a:uLnTx/>
                  <a:uFillTx/>
                  <a:latin typeface="+mn-ea"/>
                  <a:cs typeface="+mn-cs"/>
                </a:rPr>
                <a:t>円</a:t>
              </a:r>
            </a:p>
          </p:txBody>
        </p:sp>
        <p:pic>
          <p:nvPicPr>
            <p:cNvPr id="18" name="Picture 35">
              <a:extLst>
                <a:ext uri="{FF2B5EF4-FFF2-40B4-BE49-F238E27FC236}">
                  <a16:creationId xmlns:a16="http://schemas.microsoft.com/office/drawing/2014/main" id="{2F70413B-132F-6D51-F5A9-76D14C45350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381129" y="3394577"/>
              <a:ext cx="1386251" cy="97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グループ化 18">
            <a:extLst>
              <a:ext uri="{FF2B5EF4-FFF2-40B4-BE49-F238E27FC236}">
                <a16:creationId xmlns:a16="http://schemas.microsoft.com/office/drawing/2014/main" id="{E9A7B718-E225-E47B-2292-A000ABACC2F2}"/>
              </a:ext>
            </a:extLst>
          </p:cNvPr>
          <p:cNvGrpSpPr/>
          <p:nvPr/>
        </p:nvGrpSpPr>
        <p:grpSpPr>
          <a:xfrm>
            <a:off x="3680092" y="3419240"/>
            <a:ext cx="1600789" cy="2607077"/>
            <a:chOff x="3680092" y="3419240"/>
            <a:chExt cx="1600789" cy="2607077"/>
          </a:xfrm>
        </p:grpSpPr>
        <p:sp>
          <p:nvSpPr>
            <p:cNvPr id="20" name="正方形/長方形 19">
              <a:extLst>
                <a:ext uri="{FF2B5EF4-FFF2-40B4-BE49-F238E27FC236}">
                  <a16:creationId xmlns:a16="http://schemas.microsoft.com/office/drawing/2014/main" id="{5935A797-4F99-91AF-A17D-2B2CBBF4167D}"/>
                </a:ext>
              </a:extLst>
            </p:cNvPr>
            <p:cNvSpPr/>
            <p:nvPr/>
          </p:nvSpPr>
          <p:spPr bwMode="auto">
            <a:xfrm>
              <a:off x="3680092" y="4452611"/>
              <a:ext cx="1600789"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xmln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国民医療費の</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4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（令和２年度）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16</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zh-TW" sz="1300" b="0" i="0" u="none" strike="noStrike" kern="1200" cap="none" spc="0" normalizeH="0" baseline="0" noProof="0" dirty="0">
                  <a:ln>
                    <a:noFill/>
                  </a:ln>
                  <a:solidFill>
                    <a:srgbClr val="000000"/>
                  </a:solidFill>
                  <a:effectLst/>
                  <a:uLnTx/>
                  <a:uFillTx/>
                  <a:latin typeface="+mn-ea"/>
                  <a:cs typeface="+mn-cs"/>
                </a:rPr>
                <a:t>4,991</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lang="en-US" altLang="ja-JP" sz="1300" baseline="30000" dirty="0">
                  <a:solidFill>
                    <a:srgbClr val="000000"/>
                  </a:solidFill>
                  <a:latin typeface="+mn-ea"/>
                </a:rPr>
                <a:t>3</a:t>
              </a:r>
              <a:endParaRPr kumimoji="1" lang="ja-JP" altLang="en-US" sz="1300" b="0" i="0" u="none" strike="noStrike" kern="1200" cap="none" spc="0" normalizeH="0" baseline="30000" noProof="0" dirty="0">
                <a:ln>
                  <a:noFill/>
                </a:ln>
                <a:solidFill>
                  <a:srgbClr val="000000"/>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国民１人当たり</a:t>
              </a:r>
              <a:endParaRPr kumimoji="1" lang="en-US" altLang="ja-JP" sz="1300" b="0" i="0" u="none" strike="noStrike" kern="1200" cap="none" spc="0" normalizeH="0" baseline="0" noProof="0" dirty="0">
                <a:ln>
                  <a:noFill/>
                </a:ln>
                <a:solidFill>
                  <a:srgbClr val="000000"/>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130,800</a:t>
              </a:r>
              <a:r>
                <a:rPr kumimoji="1" lang="ja-JP" altLang="en-US" sz="1300" b="0" i="0" u="none" strike="noStrike" kern="1200" cap="none" spc="0" normalizeH="0" baseline="0" noProof="0" dirty="0">
                  <a:ln>
                    <a:noFill/>
                  </a:ln>
                  <a:solidFill>
                    <a:srgbClr val="000000"/>
                  </a:solidFill>
                  <a:effectLst/>
                  <a:uLnTx/>
                  <a:uFillTx/>
                  <a:latin typeface="+mn-ea"/>
                  <a:cs typeface="+mn-cs"/>
                </a:rPr>
                <a:t>円</a:t>
              </a:r>
            </a:p>
          </p:txBody>
        </p:sp>
        <p:pic>
          <p:nvPicPr>
            <p:cNvPr id="21" name="Picture 36">
              <a:extLst>
                <a:ext uri="{FF2B5EF4-FFF2-40B4-BE49-F238E27FC236}">
                  <a16:creationId xmlns:a16="http://schemas.microsoft.com/office/drawing/2014/main" id="{4BB2EE05-1366-FA04-A3B1-8A61E7036F6D}"/>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3973291" y="3419240"/>
              <a:ext cx="1014391" cy="101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a:extLst>
                <a:ext uri="{FF2B5EF4-FFF2-40B4-BE49-F238E27FC236}">
                  <a16:creationId xmlns:a16="http://schemas.microsoft.com/office/drawing/2014/main" id="{33B32729-4116-DB46-2C56-939421C102C7}"/>
                </a:ext>
              </a:extLst>
            </p:cNvPr>
            <p:cNvSpPr/>
            <p:nvPr/>
          </p:nvSpPr>
          <p:spPr bwMode="auto">
            <a:xfrm>
              <a:off x="4228415" y="4353783"/>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xmln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rPr>
                <a:t>いりょう</a:t>
              </a:r>
            </a:p>
          </p:txBody>
        </p:sp>
        <p:sp>
          <p:nvSpPr>
            <p:cNvPr id="23" name="正方形/長方形 22">
              <a:extLst>
                <a:ext uri="{FF2B5EF4-FFF2-40B4-BE49-F238E27FC236}">
                  <a16:creationId xmlns:a16="http://schemas.microsoft.com/office/drawing/2014/main" id="{9A5C4B2D-9480-EA93-4FBE-B8913F429CE5}"/>
                </a:ext>
              </a:extLst>
            </p:cNvPr>
            <p:cNvSpPr/>
            <p:nvPr/>
          </p:nvSpPr>
          <p:spPr bwMode="auto">
            <a:xfrm>
              <a:off x="4288169" y="4632510"/>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xmln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endPar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24" name="グループ化 23">
            <a:extLst>
              <a:ext uri="{FF2B5EF4-FFF2-40B4-BE49-F238E27FC236}">
                <a16:creationId xmlns:a16="http://schemas.microsoft.com/office/drawing/2014/main" id="{B7F4934C-EFA2-BC27-0EBF-289FA3EB5199}"/>
              </a:ext>
            </a:extLst>
          </p:cNvPr>
          <p:cNvGrpSpPr/>
          <p:nvPr/>
        </p:nvGrpSpPr>
        <p:grpSpPr>
          <a:xfrm>
            <a:off x="322297" y="3498585"/>
            <a:ext cx="1523311" cy="2442454"/>
            <a:chOff x="1991496" y="3498585"/>
            <a:chExt cx="1523311" cy="2442454"/>
          </a:xfrm>
        </p:grpSpPr>
        <p:sp>
          <p:nvSpPr>
            <p:cNvPr id="25" name="正方形/長方形 24">
              <a:extLst>
                <a:ext uri="{FF2B5EF4-FFF2-40B4-BE49-F238E27FC236}">
                  <a16:creationId xmlns:a16="http://schemas.microsoft.com/office/drawing/2014/main" id="{B3410CE4-965D-342F-9CB3-63AEA2BB6C30}"/>
                </a:ext>
              </a:extLst>
            </p:cNvPr>
            <p:cNvSpPr/>
            <p:nvPr/>
          </p:nvSpPr>
          <p:spPr bwMode="auto">
            <a:xfrm>
              <a:off x="1991496" y="4452611"/>
              <a:ext cx="152331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xmln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警察費・消防費</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（令和３年度）</a:t>
              </a:r>
              <a:endParaRPr kumimoji="1" lang="en-US" altLang="ja-JP" sz="12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5</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zh-TW" sz="1300" b="0" i="0" u="none" strike="noStrike" kern="1200" cap="none" spc="0" normalizeH="0" baseline="0" noProof="0" dirty="0">
                  <a:ln>
                    <a:noFill/>
                  </a:ln>
                  <a:solidFill>
                    <a:srgbClr val="000000"/>
                  </a:solidFill>
                  <a:effectLst/>
                  <a:uLnTx/>
                  <a:uFillTx/>
                  <a:latin typeface="+mn-ea"/>
                  <a:cs typeface="+mn-cs"/>
                </a:rPr>
                <a:t>2,963</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kumimoji="1" lang="ja-JP" altLang="en-US" sz="1300" b="0" i="0" u="none" strike="noStrike" kern="1200" cap="none" spc="0" normalizeH="0" baseline="30000" noProof="0" dirty="0">
                  <a:ln>
                    <a:noFill/>
                  </a:ln>
                  <a:solidFill>
                    <a:srgbClr val="000000"/>
                  </a:solidFill>
                  <a:effectLst/>
                  <a:uLnTx/>
                  <a:uFillTx/>
                  <a:latin typeface="+mn-ea"/>
                  <a:cs typeface="+mn-cs"/>
                </a:rPr>
                <a:t>１</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国民１人当たり</a:t>
              </a:r>
              <a:endParaRPr kumimoji="1" lang="en-US" altLang="ja-JP" sz="1300" b="0" i="0" u="none" strike="noStrike" kern="1200" cap="none" spc="0" normalizeH="0" baseline="0" noProof="0" dirty="0">
                <a:ln>
                  <a:noFill/>
                </a:ln>
                <a:solidFill>
                  <a:srgbClr val="000000"/>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42,200</a:t>
              </a:r>
              <a:r>
                <a:rPr kumimoji="1" lang="ja-JP" altLang="en-US" sz="1300" b="0" i="0" u="none" strike="noStrike" kern="1200" cap="none" spc="0" normalizeH="0" baseline="0" noProof="0" dirty="0">
                  <a:ln>
                    <a:noFill/>
                  </a:ln>
                  <a:solidFill>
                    <a:srgbClr val="000000"/>
                  </a:solidFill>
                  <a:effectLst/>
                  <a:uLnTx/>
                  <a:uFillTx/>
                  <a:latin typeface="+mn-ea"/>
                  <a:cs typeface="+mn-cs"/>
                </a:rPr>
                <a:t>円</a:t>
              </a:r>
            </a:p>
          </p:txBody>
        </p:sp>
        <p:pic>
          <p:nvPicPr>
            <p:cNvPr id="26" name="Picture 50">
              <a:extLst>
                <a:ext uri="{FF2B5EF4-FFF2-40B4-BE49-F238E27FC236}">
                  <a16:creationId xmlns:a16="http://schemas.microsoft.com/office/drawing/2014/main" id="{98530D8E-8427-AC32-19C5-B9DB6BDB8AE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p:blipFill>
          <p:spPr bwMode="auto">
            <a:xfrm>
              <a:off x="2088452" y="3498585"/>
              <a:ext cx="1329398" cy="81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グループ化 26">
            <a:extLst>
              <a:ext uri="{FF2B5EF4-FFF2-40B4-BE49-F238E27FC236}">
                <a16:creationId xmlns:a16="http://schemas.microsoft.com/office/drawing/2014/main" id="{6843FAA4-4670-3824-3B5B-04DDED409FC0}"/>
              </a:ext>
            </a:extLst>
          </p:cNvPr>
          <p:cNvGrpSpPr/>
          <p:nvPr/>
        </p:nvGrpSpPr>
        <p:grpSpPr>
          <a:xfrm>
            <a:off x="5481816" y="3385141"/>
            <a:ext cx="1579136" cy="2107196"/>
            <a:chOff x="5481816" y="3385141"/>
            <a:chExt cx="1579136" cy="2107196"/>
          </a:xfrm>
        </p:grpSpPr>
        <p:sp>
          <p:nvSpPr>
            <p:cNvPr id="28" name="正方形/長方形 27">
              <a:extLst>
                <a:ext uri="{FF2B5EF4-FFF2-40B4-BE49-F238E27FC236}">
                  <a16:creationId xmlns:a16="http://schemas.microsoft.com/office/drawing/2014/main" id="{8349867B-A125-B54D-0193-8CE69E9FC3D9}"/>
                </a:ext>
              </a:extLst>
            </p:cNvPr>
            <p:cNvSpPr/>
            <p:nvPr/>
          </p:nvSpPr>
          <p:spPr bwMode="auto">
            <a:xfrm>
              <a:off x="5481816" y="4452611"/>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xmln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F46C62"/>
                  </a:solidFill>
                  <a:effectLst/>
                  <a:uLnTx/>
                  <a:uFillTx/>
                  <a:latin typeface="+mn-ea"/>
                  <a:cs typeface="+mn-cs"/>
                </a:rPr>
                <a:t>道路整備事業費</a:t>
              </a:r>
              <a:endParaRPr kumimoji="1" lang="en-US" altLang="zh-TW"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srgbClr val="F46C62"/>
                  </a:solidFill>
                  <a:effectLst/>
                  <a:uLnTx/>
                  <a:uFillTx/>
                  <a:latin typeface="+mn-ea"/>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1</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zh-TW" sz="1300" b="0" i="0" u="none" strike="noStrike" kern="1200" cap="none" spc="0" normalizeH="0" baseline="0" noProof="0" dirty="0">
                  <a:ln>
                    <a:noFill/>
                  </a:ln>
                  <a:solidFill>
                    <a:srgbClr val="000000"/>
                  </a:solidFill>
                  <a:effectLst/>
                  <a:uLnTx/>
                  <a:uFillTx/>
                  <a:latin typeface="+mn-ea"/>
                  <a:cs typeface="+mn-cs"/>
                </a:rPr>
                <a:t>6,711</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lang="en-US" altLang="zh-TW" sz="1300" baseline="30000" dirty="0">
                  <a:solidFill>
                    <a:srgbClr val="000000"/>
                  </a:solidFill>
                  <a:latin typeface="+mn-ea"/>
                </a:rPr>
                <a:t>4</a:t>
              </a:r>
              <a:endParaRPr kumimoji="1" lang="zh-TW" altLang="en-US" sz="1300" b="0" i="0" u="none" strike="noStrike" kern="1200" cap="none" spc="0" normalizeH="0" baseline="30000" noProof="0" dirty="0">
                <a:ln>
                  <a:noFill/>
                </a:ln>
                <a:solidFill>
                  <a:srgbClr val="000000"/>
                </a:solidFill>
                <a:effectLst/>
                <a:uLnTx/>
                <a:uFillTx/>
                <a:latin typeface="+mn-ea"/>
                <a:cs typeface="+mn-cs"/>
              </a:endParaRPr>
            </a:p>
          </p:txBody>
        </p:sp>
        <p:pic>
          <p:nvPicPr>
            <p:cNvPr id="29" name="Picture 51">
              <a:extLst>
                <a:ext uri="{FF2B5EF4-FFF2-40B4-BE49-F238E27FC236}">
                  <a16:creationId xmlns:a16="http://schemas.microsoft.com/office/drawing/2014/main" id="{DE0E1C76-E29E-C67B-B1A0-A40692B03FE8}"/>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p:blipFill>
          <p:spPr bwMode="auto">
            <a:xfrm>
              <a:off x="5540272" y="3385141"/>
              <a:ext cx="1462225" cy="9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グループ化 29">
            <a:extLst>
              <a:ext uri="{FF2B5EF4-FFF2-40B4-BE49-F238E27FC236}">
                <a16:creationId xmlns:a16="http://schemas.microsoft.com/office/drawing/2014/main" id="{2306D21C-037D-83D5-1743-40BC609F4299}"/>
              </a:ext>
            </a:extLst>
          </p:cNvPr>
          <p:cNvGrpSpPr/>
          <p:nvPr/>
        </p:nvGrpSpPr>
        <p:grpSpPr>
          <a:xfrm>
            <a:off x="7245552" y="3502941"/>
            <a:ext cx="1549281" cy="2438098"/>
            <a:chOff x="7245552" y="3502941"/>
            <a:chExt cx="1549281" cy="2438098"/>
          </a:xfrm>
        </p:grpSpPr>
        <p:sp>
          <p:nvSpPr>
            <p:cNvPr id="31" name="正方形/長方形 30">
              <a:extLst>
                <a:ext uri="{FF2B5EF4-FFF2-40B4-BE49-F238E27FC236}">
                  <a16:creationId xmlns:a16="http://schemas.microsoft.com/office/drawing/2014/main" id="{D0FD2553-558F-35B9-4768-48535EEC991C}"/>
                </a:ext>
              </a:extLst>
            </p:cNvPr>
            <p:cNvSpPr/>
            <p:nvPr/>
          </p:nvSpPr>
          <p:spPr bwMode="auto">
            <a:xfrm>
              <a:off x="7245552" y="4452611"/>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xmln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校舎・体育館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などの建設費用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743</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zh-TW" sz="1300" b="0" i="0" u="none" strike="noStrike" kern="1200" cap="none" spc="0" normalizeH="0" baseline="30000" noProof="0" dirty="0">
                  <a:ln>
                    <a:noFill/>
                  </a:ln>
                  <a:solidFill>
                    <a:srgbClr val="000000"/>
                  </a:solidFill>
                  <a:effectLst/>
                  <a:uLnTx/>
                  <a:uFillTx/>
                  <a:latin typeface="+mn-ea"/>
                  <a:cs typeface="+mn-cs"/>
                </a:rPr>
                <a:t>※5</a:t>
              </a:r>
              <a:endParaRPr kumimoji="1" lang="ja-JP" altLang="en-US" sz="1300" b="0" i="0" u="none" strike="noStrike" kern="1200" cap="none" spc="0" normalizeH="0" baseline="30000" noProof="0" dirty="0">
                <a:ln>
                  <a:noFill/>
                </a:ln>
                <a:solidFill>
                  <a:srgbClr val="000000"/>
                </a:solidFill>
                <a:effectLst/>
                <a:uLnTx/>
                <a:uFillTx/>
                <a:latin typeface="+mn-ea"/>
                <a:cs typeface="+mn-cs"/>
              </a:endParaRPr>
            </a:p>
          </p:txBody>
        </p:sp>
        <p:pic>
          <p:nvPicPr>
            <p:cNvPr id="32" name="Picture 34">
              <a:extLst>
                <a:ext uri="{FF2B5EF4-FFF2-40B4-BE49-F238E27FC236}">
                  <a16:creationId xmlns:a16="http://schemas.microsoft.com/office/drawing/2014/main" id="{1D206231-273B-A93F-7B0D-6E2430CC208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p:blipFill>
          <p:spPr bwMode="auto">
            <a:xfrm>
              <a:off x="7438783" y="3502941"/>
              <a:ext cx="1162819" cy="71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3" name="直線コネクタ 32">
            <a:extLst>
              <a:ext uri="{FF2B5EF4-FFF2-40B4-BE49-F238E27FC236}">
                <a16:creationId xmlns:a16="http://schemas.microsoft.com/office/drawing/2014/main" id="{DE51356D-DDBB-CA76-2A80-D5F9F356622E}"/>
              </a:ext>
            </a:extLst>
          </p:cNvPr>
          <p:cNvCxnSpPr>
            <a:cxnSpLocks/>
          </p:cNvCxnSpPr>
          <p:nvPr/>
        </p:nvCxnSpPr>
        <p:spPr bwMode="auto">
          <a:xfrm>
            <a:off x="1908854"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34" name="直線コネクタ 33">
            <a:extLst>
              <a:ext uri="{FF2B5EF4-FFF2-40B4-BE49-F238E27FC236}">
                <a16:creationId xmlns:a16="http://schemas.microsoft.com/office/drawing/2014/main" id="{00EEE31F-8442-8D8F-80CD-2B4B29FCE784}"/>
              </a:ext>
            </a:extLst>
          </p:cNvPr>
          <p:cNvCxnSpPr>
            <a:cxnSpLocks/>
          </p:cNvCxnSpPr>
          <p:nvPr/>
        </p:nvCxnSpPr>
        <p:spPr bwMode="auto">
          <a:xfrm>
            <a:off x="3597449"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35" name="直線コネクタ 34">
            <a:extLst>
              <a:ext uri="{FF2B5EF4-FFF2-40B4-BE49-F238E27FC236}">
                <a16:creationId xmlns:a16="http://schemas.microsoft.com/office/drawing/2014/main" id="{42F866FD-C089-FC66-E404-791DB367D09D}"/>
              </a:ext>
            </a:extLst>
          </p:cNvPr>
          <p:cNvCxnSpPr>
            <a:cxnSpLocks/>
          </p:cNvCxnSpPr>
          <p:nvPr/>
        </p:nvCxnSpPr>
        <p:spPr bwMode="auto">
          <a:xfrm>
            <a:off x="7153252" y="3490182"/>
            <a:ext cx="0" cy="2497947"/>
          </a:xfrm>
          <a:prstGeom prst="line">
            <a:avLst/>
          </a:prstGeom>
          <a:noFill/>
          <a:ln w="6350" cap="flat" cmpd="sng" algn="ctr">
            <a:solidFill>
              <a:srgbClr val="F46C62"/>
            </a:solidFill>
            <a:prstDash val="solid"/>
            <a:round/>
            <a:headEnd type="none" w="med" len="med"/>
            <a:tailEnd type="none" w="med" len="med"/>
          </a:ln>
          <a:effectLst/>
        </p:spPr>
      </p:cxnSp>
      <p:grpSp>
        <p:nvGrpSpPr>
          <p:cNvPr id="36" name="グループ化 35">
            <a:extLst>
              <a:ext uri="{FF2B5EF4-FFF2-40B4-BE49-F238E27FC236}">
                <a16:creationId xmlns:a16="http://schemas.microsoft.com/office/drawing/2014/main" id="{3984CE52-6B77-147E-CD0D-FF1C6B48BFFE}"/>
              </a:ext>
            </a:extLst>
          </p:cNvPr>
          <p:cNvGrpSpPr/>
          <p:nvPr/>
        </p:nvGrpSpPr>
        <p:grpSpPr>
          <a:xfrm>
            <a:off x="162607" y="6459730"/>
            <a:ext cx="8942072" cy="156101"/>
            <a:chOff x="109010" y="6306644"/>
            <a:chExt cx="8942072" cy="156101"/>
          </a:xfrm>
        </p:grpSpPr>
        <p:sp>
          <p:nvSpPr>
            <p:cNvPr id="37" name="角丸四角形 15">
              <a:extLst>
                <a:ext uri="{FF2B5EF4-FFF2-40B4-BE49-F238E27FC236}">
                  <a16:creationId xmlns:a16="http://schemas.microsoft.com/office/drawing/2014/main" id="{869C8437-EB76-1A2F-8441-0FDC3B7CA3C2}"/>
                </a:ext>
              </a:extLst>
            </p:cNvPr>
            <p:cNvSpPr/>
            <p:nvPr/>
          </p:nvSpPr>
          <p:spPr>
            <a:xfrm>
              <a:off x="109010" y="6306644"/>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１・２　出所：総務省「令和５年版地方財政白書」　　　</a:t>
              </a:r>
              <a:r>
                <a:rPr lang="en-US" altLang="ja-JP" sz="800" dirty="0">
                  <a:solidFill>
                    <a:schemeClr val="tx1"/>
                  </a:solidFill>
                  <a:latin typeface="+mn-ea"/>
                </a:rPr>
                <a:t>※</a:t>
              </a:r>
              <a:r>
                <a:rPr lang="ja-JP" altLang="en-US" sz="800" dirty="0">
                  <a:solidFill>
                    <a:schemeClr val="tx1"/>
                  </a:solidFill>
                  <a:latin typeface="+mn-ea"/>
                </a:rPr>
                <a:t>３　出所：厚生労働省「令和２（</a:t>
              </a:r>
              <a:r>
                <a:rPr lang="en-US" altLang="ja-JP" sz="800" dirty="0">
                  <a:solidFill>
                    <a:schemeClr val="tx1"/>
                  </a:solidFill>
                  <a:latin typeface="+mn-ea"/>
                </a:rPr>
                <a:t>2020</a:t>
              </a:r>
              <a:r>
                <a:rPr lang="ja-JP" altLang="en-US" sz="800" dirty="0">
                  <a:solidFill>
                    <a:schemeClr val="tx1"/>
                  </a:solidFill>
                  <a:latin typeface="+mn-ea"/>
                </a:rPr>
                <a:t>）年度国民医療費の概況」</a:t>
              </a:r>
            </a:p>
          </p:txBody>
        </p:sp>
        <p:sp>
          <p:nvSpPr>
            <p:cNvPr id="38" name="角丸四角形 40">
              <a:extLst>
                <a:ext uri="{FF2B5EF4-FFF2-40B4-BE49-F238E27FC236}">
                  <a16:creationId xmlns:a16="http://schemas.microsoft.com/office/drawing/2014/main" id="{5F046968-3AB3-5751-D70C-E86F331DF5DD}"/>
                </a:ext>
              </a:extLst>
            </p:cNvPr>
            <p:cNvSpPr/>
            <p:nvPr/>
          </p:nvSpPr>
          <p:spPr>
            <a:xfrm>
              <a:off x="5312802" y="6306644"/>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800" dirty="0">
                  <a:solidFill>
                    <a:schemeClr val="tx1"/>
                  </a:solidFill>
                  <a:latin typeface="+mn-ea"/>
                </a:rPr>
                <a:t>※</a:t>
              </a:r>
              <a:r>
                <a:rPr lang="ja-JP" altLang="en-US" sz="800" dirty="0">
                  <a:solidFill>
                    <a:schemeClr val="tx1"/>
                  </a:solidFill>
                  <a:latin typeface="+mn-ea"/>
                </a:rPr>
                <a:t>４・５　出所：財務省</a:t>
              </a:r>
              <a:r>
                <a:rPr lang="en-US" altLang="ja-JP" sz="800" dirty="0">
                  <a:solidFill>
                    <a:schemeClr val="tx1"/>
                  </a:solidFill>
                  <a:latin typeface="+mn-ea"/>
                </a:rPr>
                <a:t>｢</a:t>
              </a:r>
              <a:r>
                <a:rPr lang="ja-JP" altLang="en-US" sz="800" dirty="0">
                  <a:solidFill>
                    <a:schemeClr val="tx1"/>
                  </a:solidFill>
                  <a:latin typeface="+mn-ea"/>
                </a:rPr>
                <a:t>令和５年度予算及び財政投融資計画の説明」　　　</a:t>
              </a:r>
            </a:p>
          </p:txBody>
        </p:sp>
      </p:grpSp>
      <p:sp>
        <p:nvSpPr>
          <p:cNvPr id="39" name="四角形: 角を丸くする 38">
            <a:extLst>
              <a:ext uri="{FF2B5EF4-FFF2-40B4-BE49-F238E27FC236}">
                <a16:creationId xmlns:a16="http://schemas.microsoft.com/office/drawing/2014/main" id="{23D6CD97-720F-7AC8-FBCC-EDBEF63FD81B}"/>
              </a:ext>
            </a:extLst>
          </p:cNvPr>
          <p:cNvSpPr/>
          <p:nvPr/>
        </p:nvSpPr>
        <p:spPr>
          <a:xfrm>
            <a:off x="162608" y="2127848"/>
            <a:ext cx="8812800" cy="524754"/>
          </a:xfrm>
          <a:prstGeom prst="roundRect">
            <a:avLst>
              <a:gd name="adj" fmla="val 0"/>
            </a:avLst>
          </a:prstGeom>
          <a:solidFill>
            <a:srgbClr val="F46C6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p>
        </p:txBody>
      </p:sp>
      <p:sp>
        <p:nvSpPr>
          <p:cNvPr id="40" name="正方形/長方形 39">
            <a:extLst>
              <a:ext uri="{FF2B5EF4-FFF2-40B4-BE49-F238E27FC236}">
                <a16:creationId xmlns:a16="http://schemas.microsoft.com/office/drawing/2014/main" id="{67CDD68B-3E2A-83C6-4B74-83712496CE2E}"/>
              </a:ext>
            </a:extLst>
          </p:cNvPr>
          <p:cNvSpPr/>
          <p:nvPr/>
        </p:nvSpPr>
        <p:spPr>
          <a:xfrm>
            <a:off x="2834889" y="2169641"/>
            <a:ext cx="3483326"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chemeClr val="bg1"/>
                </a:solidFill>
                <a:latin typeface="HGPｺﾞｼｯｸE" panose="020B0900000000000000" pitchFamily="50" charset="-128"/>
                <a:ea typeface="HGPｺﾞｼｯｸE" panose="020B0900000000000000" pitchFamily="50" charset="-128"/>
              </a:rPr>
              <a:t>「税金」</a:t>
            </a:r>
            <a:r>
              <a:rPr lang="ja-JP" altLang="en-US" sz="2800" kern="0" spc="-1000" dirty="0">
                <a:solidFill>
                  <a:schemeClr val="bg1"/>
                </a:solidFill>
                <a:latin typeface="HGPｺﾞｼｯｸE" panose="020B0900000000000000" pitchFamily="50" charset="-128"/>
                <a:ea typeface="HGPｺﾞｼｯｸE" panose="020B0900000000000000" pitchFamily="50" charset="-128"/>
              </a:rPr>
              <a:t>　</a:t>
            </a:r>
            <a:r>
              <a:rPr lang="ja-JP" altLang="en-US" dirty="0">
                <a:solidFill>
                  <a:schemeClr val="bg1"/>
                </a:solidFill>
                <a:latin typeface="HGPｺﾞｼｯｸE" panose="020B0900000000000000" pitchFamily="50" charset="-128"/>
                <a:ea typeface="HGPｺﾞｼｯｸE" panose="020B0900000000000000" pitchFamily="50" charset="-128"/>
              </a:rPr>
              <a:t>により賄われています。</a:t>
            </a:r>
            <a:endParaRPr lang="ja-JP" altLang="en-US" sz="2400" dirty="0">
              <a:solidFill>
                <a:schemeClr val="bg1"/>
              </a:solidFill>
              <a:latin typeface="HGPｺﾞｼｯｸE" panose="020B0900000000000000" pitchFamily="50" charset="-128"/>
              <a:ea typeface="HGPｺﾞｼｯｸE" panose="020B0900000000000000" pitchFamily="50" charset="-128"/>
            </a:endParaRPr>
          </a:p>
        </p:txBody>
      </p:sp>
      <p:sp>
        <p:nvSpPr>
          <p:cNvPr id="41" name="Text Box 12">
            <a:extLst>
              <a:ext uri="{FF2B5EF4-FFF2-40B4-BE49-F238E27FC236}">
                <a16:creationId xmlns:a16="http://schemas.microsoft.com/office/drawing/2014/main" id="{38EFF27C-57FE-0E05-07A7-B8CF604DB45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2" name="Rectangle 26">
            <a:extLst>
              <a:ext uri="{FF2B5EF4-FFF2-40B4-BE49-F238E27FC236}">
                <a16:creationId xmlns:a16="http://schemas.microsoft.com/office/drawing/2014/main" id="{17F078E7-F45F-2F71-75C2-ADBA0BD66E0D}"/>
              </a:ext>
            </a:extLst>
          </p:cNvPr>
          <p:cNvSpPr>
            <a:spLocks noChangeArrowheads="1"/>
          </p:cNvSpPr>
          <p:nvPr/>
        </p:nvSpPr>
        <p:spPr bwMode="white">
          <a:xfrm>
            <a:off x="399942" y="1639263"/>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こうきょうしせつ</a:t>
            </a:r>
          </a:p>
        </p:txBody>
      </p:sp>
      <p:sp>
        <p:nvSpPr>
          <p:cNvPr id="43" name="正方形/長方形 42">
            <a:extLst>
              <a:ext uri="{FF2B5EF4-FFF2-40B4-BE49-F238E27FC236}">
                <a16:creationId xmlns:a16="http://schemas.microsoft.com/office/drawing/2014/main" id="{64C1A66F-6599-19EC-0404-1DF7ACD89AE4}"/>
              </a:ext>
            </a:extLst>
          </p:cNvPr>
          <p:cNvSpPr/>
          <p:nvPr/>
        </p:nvSpPr>
        <p:spPr>
          <a:xfrm>
            <a:off x="4587828" y="2212717"/>
            <a:ext cx="291748"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800" dirty="0">
                <a:solidFill>
                  <a:schemeClr val="bg1"/>
                </a:solidFill>
                <a:latin typeface="HGPｺﾞｼｯｸE" panose="020B0900000000000000" pitchFamily="50" charset="-128"/>
                <a:ea typeface="HGPｺﾞｼｯｸE" panose="020B0900000000000000" pitchFamily="50" charset="-128"/>
              </a:rPr>
              <a:t>まかな</a:t>
            </a:r>
          </a:p>
        </p:txBody>
      </p:sp>
      <p:sp>
        <p:nvSpPr>
          <p:cNvPr id="44" name="Text Box 23">
            <a:extLst>
              <a:ext uri="{FF2B5EF4-FFF2-40B4-BE49-F238E27FC236}">
                <a16:creationId xmlns:a16="http://schemas.microsoft.com/office/drawing/2014/main" id="{E138E73E-6A94-70DA-7D90-FDD45526AF0F}"/>
              </a:ext>
            </a:extLst>
          </p:cNvPr>
          <p:cNvSpPr txBox="1">
            <a:spLocks noChangeArrowheads="1"/>
          </p:cNvSpPr>
          <p:nvPr/>
        </p:nvSpPr>
        <p:spPr bwMode="auto">
          <a:xfrm>
            <a:off x="723616" y="2708711"/>
            <a:ext cx="5934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800" dirty="0">
                <a:solidFill>
                  <a:srgbClr val="F25044"/>
                </a:solidFill>
                <a:latin typeface="HGP創英角ｺﾞｼｯｸUB" panose="020B0900000000000000" pitchFamily="50" charset="-128"/>
                <a:ea typeface="HGP創英角ｺﾞｼｯｸUB" panose="020B0900000000000000" pitchFamily="50" charset="-128"/>
              </a:rPr>
              <a:t>こうきょう</a:t>
            </a:r>
          </a:p>
        </p:txBody>
      </p:sp>
      <p:sp>
        <p:nvSpPr>
          <p:cNvPr id="45" name="Rectangle 26">
            <a:extLst>
              <a:ext uri="{FF2B5EF4-FFF2-40B4-BE49-F238E27FC236}">
                <a16:creationId xmlns:a16="http://schemas.microsoft.com/office/drawing/2014/main" id="{BE5E1942-BF2E-6B3E-D6D5-99CE9085A935}"/>
              </a:ext>
            </a:extLst>
          </p:cNvPr>
          <p:cNvSpPr>
            <a:spLocks noChangeArrowheads="1"/>
          </p:cNvSpPr>
          <p:nvPr/>
        </p:nvSpPr>
        <p:spPr bwMode="white">
          <a:xfrm>
            <a:off x="5173464" y="1313594"/>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こうきょう</a:t>
            </a:r>
          </a:p>
        </p:txBody>
      </p:sp>
    </p:spTree>
    <p:extLst>
      <p:ext uri="{BB962C8B-B14F-4D97-AF65-F5344CB8AC3E}">
        <p14:creationId xmlns:p14="http://schemas.microsoft.com/office/powerpoint/2010/main" val="373518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39" grpId="0" animBg="1"/>
      <p:bldP spid="42" grpId="0"/>
      <p:bldP spid="43" grpId="0"/>
      <p:bldP spid="44"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C6EC603B-922E-48F0-951B-404465D07D04}"/>
              </a:ext>
            </a:extLst>
          </p:cNvPr>
          <p:cNvPicPr>
            <a:picLocks noChangeAspect="1"/>
          </p:cNvPicPr>
          <p:nvPr/>
        </p:nvPicPr>
        <p:blipFill rotWithShape="1">
          <a:blip r:embed="rId2"/>
          <a:srcRect t="-1" b="10957"/>
          <a:stretch/>
        </p:blipFill>
        <p:spPr>
          <a:xfrm>
            <a:off x="4769820" y="4299688"/>
            <a:ext cx="2947772" cy="1995326"/>
          </a:xfrm>
          <a:prstGeom prst="rect">
            <a:avLst/>
          </a:prstGeom>
        </p:spPr>
      </p:pic>
      <p:pic>
        <p:nvPicPr>
          <p:cNvPr id="17" name="図 16">
            <a:extLst>
              <a:ext uri="{FF2B5EF4-FFF2-40B4-BE49-F238E27FC236}">
                <a16:creationId xmlns:a16="http://schemas.microsoft.com/office/drawing/2014/main" id="{34D7C70F-00B1-4832-B2A8-F96C5CC84381}"/>
              </a:ext>
            </a:extLst>
          </p:cNvPr>
          <p:cNvPicPr>
            <a:picLocks noChangeAspect="1"/>
          </p:cNvPicPr>
          <p:nvPr/>
        </p:nvPicPr>
        <p:blipFill rotWithShape="1">
          <a:blip r:embed="rId3"/>
          <a:srcRect b="9843"/>
          <a:stretch/>
        </p:blipFill>
        <p:spPr>
          <a:xfrm>
            <a:off x="4769820" y="1419166"/>
            <a:ext cx="2876216" cy="1963133"/>
          </a:xfrm>
          <a:prstGeom prst="rect">
            <a:avLst/>
          </a:prstGeom>
        </p:spPr>
      </p:pic>
      <p:pic>
        <p:nvPicPr>
          <p:cNvPr id="16" name="図 15">
            <a:extLst>
              <a:ext uri="{FF2B5EF4-FFF2-40B4-BE49-F238E27FC236}">
                <a16:creationId xmlns:a16="http://schemas.microsoft.com/office/drawing/2014/main" id="{85BF3078-C827-4909-83B8-0CE417383F9A}"/>
              </a:ext>
            </a:extLst>
          </p:cNvPr>
          <p:cNvPicPr>
            <a:picLocks noChangeAspect="1"/>
          </p:cNvPicPr>
          <p:nvPr/>
        </p:nvPicPr>
        <p:blipFill rotWithShape="1">
          <a:blip r:embed="rId4"/>
          <a:srcRect t="9428"/>
          <a:stretch/>
        </p:blipFill>
        <p:spPr>
          <a:xfrm>
            <a:off x="844086" y="1411546"/>
            <a:ext cx="2865918" cy="1963133"/>
          </a:xfrm>
          <a:prstGeom prst="rect">
            <a:avLst/>
          </a:prstGeom>
        </p:spPr>
      </p:pic>
      <p:sp>
        <p:nvSpPr>
          <p:cNvPr id="2" name="Text Box 12">
            <a:extLst>
              <a:ext uri="{FF2B5EF4-FFF2-40B4-BE49-F238E27FC236}">
                <a16:creationId xmlns:a16="http://schemas.microsoft.com/office/drawing/2014/main" id="{DA5E2DE7-062C-4324-84FB-A382390C9F6C}"/>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3" name="四角形: 角を丸くする 2">
            <a:extLst>
              <a:ext uri="{FF2B5EF4-FFF2-40B4-BE49-F238E27FC236}">
                <a16:creationId xmlns:a16="http://schemas.microsoft.com/office/drawing/2014/main" id="{C02A2336-9A91-4CC2-B39D-C4A2F5D96A6E}"/>
              </a:ext>
            </a:extLst>
          </p:cNvPr>
          <p:cNvSpPr/>
          <p:nvPr/>
        </p:nvSpPr>
        <p:spPr>
          <a:xfrm>
            <a:off x="402979" y="870162"/>
            <a:ext cx="2866877" cy="473654"/>
          </a:xfrm>
          <a:prstGeom prst="roundRect">
            <a:avLst>
              <a:gd name="adj" fmla="val 50000"/>
            </a:avLst>
          </a:prstGeom>
          <a:solidFill>
            <a:srgbClr val="F46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安全を守るために</a:t>
            </a:r>
            <a:endParaRPr kumimoji="1" lang="ja-JP" altLang="en-US" sz="1600" dirty="0"/>
          </a:p>
        </p:txBody>
      </p:sp>
      <p:sp>
        <p:nvSpPr>
          <p:cNvPr id="6" name="四角形: 角を丸くする 5">
            <a:extLst>
              <a:ext uri="{FF2B5EF4-FFF2-40B4-BE49-F238E27FC236}">
                <a16:creationId xmlns:a16="http://schemas.microsoft.com/office/drawing/2014/main" id="{B1D12D91-4C13-48F5-A36F-6777949B4716}"/>
              </a:ext>
            </a:extLst>
          </p:cNvPr>
          <p:cNvSpPr/>
          <p:nvPr/>
        </p:nvSpPr>
        <p:spPr>
          <a:xfrm>
            <a:off x="406111" y="3792411"/>
            <a:ext cx="3398519" cy="473654"/>
          </a:xfrm>
          <a:prstGeom prst="roundRect">
            <a:avLst>
              <a:gd name="adj" fmla="val 50000"/>
            </a:avLst>
          </a:prstGeom>
          <a:solidFill>
            <a:srgbClr val="F46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住みよいくらしのために</a:t>
            </a:r>
            <a:endParaRPr kumimoji="1" lang="ja-JP" altLang="en-US" sz="1600" dirty="0"/>
          </a:p>
        </p:txBody>
      </p:sp>
      <p:pic>
        <p:nvPicPr>
          <p:cNvPr id="8" name="object 17">
            <a:extLst>
              <a:ext uri="{FF2B5EF4-FFF2-40B4-BE49-F238E27FC236}">
                <a16:creationId xmlns:a16="http://schemas.microsoft.com/office/drawing/2014/main" id="{40EEDCEC-26CD-465E-A9A3-324F51448DEB}"/>
              </a:ext>
            </a:extLst>
          </p:cNvPr>
          <p:cNvPicPr/>
          <p:nvPr/>
        </p:nvPicPr>
        <p:blipFill rotWithShape="1">
          <a:blip r:embed="rId5" cstate="print"/>
          <a:srcRect b="13635"/>
          <a:stretch/>
        </p:blipFill>
        <p:spPr>
          <a:xfrm>
            <a:off x="843127" y="4333796"/>
            <a:ext cx="2866877" cy="1963132"/>
          </a:xfrm>
          <a:prstGeom prst="rect">
            <a:avLst/>
          </a:prstGeom>
        </p:spPr>
      </p:pic>
      <p:sp>
        <p:nvSpPr>
          <p:cNvPr id="11" name="テキスト ボックス 10">
            <a:extLst>
              <a:ext uri="{FF2B5EF4-FFF2-40B4-BE49-F238E27FC236}">
                <a16:creationId xmlns:a16="http://schemas.microsoft.com/office/drawing/2014/main" id="{89A71882-34EE-4A75-A080-BE701FED3560}"/>
              </a:ext>
            </a:extLst>
          </p:cNvPr>
          <p:cNvSpPr txBox="1"/>
          <p:nvPr/>
        </p:nvSpPr>
        <p:spPr>
          <a:xfrm>
            <a:off x="748500" y="3450925"/>
            <a:ext cx="3056130" cy="307777"/>
          </a:xfrm>
          <a:prstGeom prst="rect">
            <a:avLst/>
          </a:prstGeom>
          <a:noFill/>
        </p:spPr>
        <p:txBody>
          <a:bodyPr wrap="square" rtlCol="0">
            <a:spAutoFit/>
          </a:bodyPr>
          <a:lstStyle/>
          <a:p>
            <a:r>
              <a:rPr kumimoji="1" lang="ja-JP" altLang="en-US" sz="1400" dirty="0"/>
              <a:t>まちの安全を確認します。（警察）</a:t>
            </a:r>
          </a:p>
        </p:txBody>
      </p:sp>
      <p:sp>
        <p:nvSpPr>
          <p:cNvPr id="12" name="テキスト ボックス 11">
            <a:extLst>
              <a:ext uri="{FF2B5EF4-FFF2-40B4-BE49-F238E27FC236}">
                <a16:creationId xmlns:a16="http://schemas.microsoft.com/office/drawing/2014/main" id="{E14D43E6-F159-46CD-8C12-0BEC9D8B72AB}"/>
              </a:ext>
            </a:extLst>
          </p:cNvPr>
          <p:cNvSpPr txBox="1"/>
          <p:nvPr/>
        </p:nvSpPr>
        <p:spPr>
          <a:xfrm>
            <a:off x="4769820" y="3456195"/>
            <a:ext cx="3398519" cy="307777"/>
          </a:xfrm>
          <a:prstGeom prst="rect">
            <a:avLst/>
          </a:prstGeom>
          <a:noFill/>
        </p:spPr>
        <p:txBody>
          <a:bodyPr wrap="square" rtlCol="0">
            <a:spAutoFit/>
          </a:bodyPr>
          <a:lstStyle/>
          <a:p>
            <a:r>
              <a:rPr kumimoji="1" lang="ja-JP" altLang="en-US" sz="1400" dirty="0"/>
              <a:t>火災などから住民を守ります。（消防）</a:t>
            </a:r>
          </a:p>
        </p:txBody>
      </p:sp>
      <p:sp>
        <p:nvSpPr>
          <p:cNvPr id="13" name="テキスト ボックス 12">
            <a:extLst>
              <a:ext uri="{FF2B5EF4-FFF2-40B4-BE49-F238E27FC236}">
                <a16:creationId xmlns:a16="http://schemas.microsoft.com/office/drawing/2014/main" id="{3C21204A-9EE7-4478-96C9-B98278E3A86F}"/>
              </a:ext>
            </a:extLst>
          </p:cNvPr>
          <p:cNvSpPr txBox="1"/>
          <p:nvPr/>
        </p:nvSpPr>
        <p:spPr>
          <a:xfrm>
            <a:off x="843127" y="6364659"/>
            <a:ext cx="3056130" cy="307777"/>
          </a:xfrm>
          <a:prstGeom prst="rect">
            <a:avLst/>
          </a:prstGeom>
          <a:noFill/>
        </p:spPr>
        <p:txBody>
          <a:bodyPr wrap="square" rtlCol="0">
            <a:spAutoFit/>
          </a:bodyPr>
          <a:lstStyle/>
          <a:p>
            <a:r>
              <a:rPr kumimoji="1" lang="ja-JP" altLang="en-US" sz="1400" dirty="0"/>
              <a:t>ごみの収集をしています。</a:t>
            </a:r>
          </a:p>
        </p:txBody>
      </p:sp>
      <p:sp>
        <p:nvSpPr>
          <p:cNvPr id="14" name="テキスト ボックス 13">
            <a:extLst>
              <a:ext uri="{FF2B5EF4-FFF2-40B4-BE49-F238E27FC236}">
                <a16:creationId xmlns:a16="http://schemas.microsoft.com/office/drawing/2014/main" id="{6CA0528D-C883-4134-ADCD-FD5E0A455321}"/>
              </a:ext>
            </a:extLst>
          </p:cNvPr>
          <p:cNvSpPr txBox="1"/>
          <p:nvPr/>
        </p:nvSpPr>
        <p:spPr>
          <a:xfrm>
            <a:off x="4769820" y="6258992"/>
            <a:ext cx="3159272" cy="523220"/>
          </a:xfrm>
          <a:prstGeom prst="rect">
            <a:avLst/>
          </a:prstGeom>
          <a:noFill/>
        </p:spPr>
        <p:txBody>
          <a:bodyPr wrap="square" rtlCol="0">
            <a:spAutoFit/>
          </a:bodyPr>
          <a:lstStyle/>
          <a:p>
            <a:r>
              <a:rPr kumimoji="1" lang="ja-JP" altLang="en-US" sz="1400" dirty="0"/>
              <a:t>スポーツ振興のため（愛媛県総合運動公園）</a:t>
            </a:r>
          </a:p>
        </p:txBody>
      </p:sp>
      <p:sp>
        <p:nvSpPr>
          <p:cNvPr id="15" name="スライド番号プレースホルダー 21">
            <a:extLst>
              <a:ext uri="{FF2B5EF4-FFF2-40B4-BE49-F238E27FC236}">
                <a16:creationId xmlns:a16="http://schemas.microsoft.com/office/drawing/2014/main" id="{B0627650-FF8D-4BF5-BD9D-252E829E5208}"/>
              </a:ext>
            </a:extLst>
          </p:cNvPr>
          <p:cNvSpPr>
            <a:spLocks noGrp="1"/>
          </p:cNvSpPr>
          <p:nvPr>
            <p:ph type="sldNum" sz="quarter" idx="4"/>
          </p:nvPr>
        </p:nvSpPr>
        <p:spPr>
          <a:xfrm>
            <a:off x="8628484" y="6574636"/>
            <a:ext cx="419472" cy="18937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2C3962C-59A4-486A-8D44-A9781E017F69}" type="slidenum">
              <a:rPr kumimoji="1" lang="en-US" altLang="ja-JP" sz="12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1" lang="en-US" altLang="ja-JP"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0849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7"/>
                                        </p:tgtEl>
                                      </p:cBhvr>
                                    </p:animEffect>
                                    <p:animScale>
                                      <p:cBhvr>
                                        <p:cTn id="12" dur="250" autoRev="1" fill="hold"/>
                                        <p:tgtEl>
                                          <p:spTgt spid="1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8"/>
                                        </p:tgtEl>
                                      </p:cBhvr>
                                    </p:animEffect>
                                    <p:animScale>
                                      <p:cBhvr>
                                        <p:cTn id="22"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0.8|0.7|0.6|0.6|0.6"/>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3">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5">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4">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Props1.xml><?xml version="1.0" encoding="utf-8"?>
<ds:datastoreItem xmlns:ds="http://schemas.openxmlformats.org/officeDocument/2006/customXml" ds:itemID="{91B50B90-19ED-4848-B69C-8DC88C79827C}">
  <ds:schemaRefs>
    <ds:schemaRef ds:uri="http://schemas.microsoft.com/sharepoint/v3/contenttype/forms"/>
  </ds:schemaRefs>
</ds:datastoreItem>
</file>

<file path=customXml/itemProps2.xml><?xml version="1.0" encoding="utf-8"?>
<ds:datastoreItem xmlns:ds="http://schemas.openxmlformats.org/officeDocument/2006/customXml" ds:itemID="{41A63147-2748-42BE-84DC-EC425E74A9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7217FA-0208-4749-87E3-82E57DC6E338}">
  <ds:schemaRefs>
    <ds:schemaRef ds:uri="http://purl.org/dc/elements/1.1/"/>
    <ds:schemaRef ds:uri="http://schemas.openxmlformats.org/package/2006/metadata/core-properties"/>
    <ds:schemaRef ds:uri="http://schemas.microsoft.com/office/2006/documentManagement/types"/>
    <ds:schemaRef ds:uri="8fe4d1f7-9dac-473b-bde5-951e1cbc35f9"/>
    <ds:schemaRef ds:uri="http://schemas.microsoft.com/office/2006/metadata/properties"/>
    <ds:schemaRef ds:uri="http://schemas.microsoft.com/office/infopath/2007/PartnerControl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1842</Words>
  <Application>Microsoft Office PowerPoint</Application>
  <PresentationFormat>画面に合わせる (4:3)</PresentationFormat>
  <Paragraphs>338</Paragraphs>
  <Slides>17</Slides>
  <Notes>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ＭＳ Ｐゴシック</vt:lpstr>
      <vt:lpstr>HGP創英角ｺﾞｼｯｸUB</vt:lpstr>
      <vt:lpstr>HG丸ｺﾞｼｯｸM-PRO</vt:lpstr>
      <vt:lpstr>HGPｺﾞｼｯｸE</vt:lpstr>
      <vt:lpstr>BIZ UDPゴシック</vt:lpstr>
      <vt:lpstr>HGPｺﾞｼｯｸM</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2024-03-27T07:25:40Z</dcterms:created>
  <dcterms:modified xsi:type="dcterms:W3CDTF">2025-03-14T04:32:03Z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