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2"/>
  </p:notesMasterIdLst>
  <p:handoutMasterIdLst>
    <p:handoutMasterId r:id="rId33"/>
  </p:handoutMasterIdLst>
  <p:sldIdLst>
    <p:sldId id="1188" r:id="rId5"/>
    <p:sldId id="1169" r:id="rId6"/>
    <p:sldId id="305" r:id="rId7"/>
    <p:sldId id="1172" r:id="rId8"/>
    <p:sldId id="1196" r:id="rId9"/>
    <p:sldId id="1183" r:id="rId10"/>
    <p:sldId id="1186" r:id="rId11"/>
    <p:sldId id="1170" r:id="rId12"/>
    <p:sldId id="483" r:id="rId13"/>
    <p:sldId id="1174" r:id="rId14"/>
    <p:sldId id="1175" r:id="rId15"/>
    <p:sldId id="303" r:id="rId16"/>
    <p:sldId id="1178" r:id="rId17"/>
    <p:sldId id="1129" r:id="rId18"/>
    <p:sldId id="1195" r:id="rId19"/>
    <p:sldId id="1198" r:id="rId20"/>
    <p:sldId id="1189" r:id="rId21"/>
    <p:sldId id="1190" r:id="rId22"/>
    <p:sldId id="1191" r:id="rId23"/>
    <p:sldId id="1192" r:id="rId24"/>
    <p:sldId id="1193" r:id="rId25"/>
    <p:sldId id="338" r:id="rId26"/>
    <p:sldId id="1184" r:id="rId27"/>
    <p:sldId id="339" r:id="rId28"/>
    <p:sldId id="1185" r:id="rId29"/>
    <p:sldId id="328" r:id="rId30"/>
    <p:sldId id="1173" r:id="rId31"/>
  </p:sldIdLst>
  <p:sldSz cx="9144000" cy="6858000" type="screen4x3"/>
  <p:notesSz cx="6735763" cy="9866313"/>
  <p:embeddedFontLst>
    <p:embeddedFont>
      <p:font typeface="Yu Gothic" panose="020B0400000000000000" pitchFamily="50" charset="-128"/>
      <p:regular r:id="rId34"/>
      <p:bold r:id="rId35"/>
    </p:embeddedFont>
    <p:embeddedFont>
      <p:font typeface="Calibri" panose="020F0502020204030204" pitchFamily="34" charset="0"/>
      <p:regular r:id="rId36"/>
      <p:bold r:id="rId37"/>
      <p:italic r:id="rId38"/>
      <p:boldItalic r:id="rId39"/>
    </p:embeddedFont>
    <p:embeddedFont>
      <p:font typeface="HGPｺﾞｼｯｸE" panose="020B0900000000000000" pitchFamily="50" charset="-128"/>
      <p:regular r:id="rId40"/>
    </p:embeddedFont>
    <p:embeddedFont>
      <p:font typeface="HGPｺﾞｼｯｸM" panose="020B0600000000000000" pitchFamily="50" charset="-128"/>
      <p:regular r:id="rId41"/>
    </p:embeddedFont>
    <p:embeddedFont>
      <p:font typeface="HGP創英角ｺﾞｼｯｸUB" panose="020B0900000000000000" pitchFamily="50" charset="-128"/>
      <p:regular r:id="rId42"/>
    </p:embeddedFont>
    <p:embeddedFont>
      <p:font typeface="HG丸ｺﾞｼｯｸM-PRO" panose="020F0600000000000000" pitchFamily="50" charset="-128"/>
      <p:regular r:id="rId43"/>
    </p:embeddedFont>
    <p:embeddedFont>
      <p:font typeface="メイリオ" panose="020B0604030504040204" pitchFamily="50" charset="-128"/>
      <p:regular r:id="rId44"/>
      <p:bold r:id="rId45"/>
      <p:italic r:id="rId46"/>
      <p:boldItalic r:id="rId47"/>
    </p:embeddedFont>
    <p:embeddedFont>
      <p:font typeface="メイリオ" panose="020B0604030504040204" pitchFamily="50" charset="-128"/>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CFE"/>
    <a:srgbClr val="005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94007" autoAdjust="0"/>
  </p:normalViewPr>
  <p:slideViewPr>
    <p:cSldViewPr snapToGrid="0">
      <p:cViewPr varScale="1">
        <p:scale>
          <a:sx n="67" d="100"/>
          <a:sy n="67" d="100"/>
        </p:scale>
        <p:origin x="1296" y="54"/>
      </p:cViewPr>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mof2021.sharepoint.com/sites/Dep08/SharedFolder/&#35519;&#26619;&#35506;/&#24179;&#25104;30&#24180;&#24230;&#20197;&#38477;&#12501;&#12457;&#12523;&#12480;/&#35519;&#26619;&#31532;&#65301;&#20418;/&#20491;&#20154;&#29992;&#12501;&#12457;&#12523;&#12480;&#65288;&#20196;&#21644;&#65301;&#24180;&#24230;&#65289;/13%20&#22269;&#20869;&#21521;&#12369;&#24195;&#22577;&#38306;&#20418;&#36039;&#26009;&#12304;3&#24180;&#20445;&#23384;&#12305;/01_&#33394;&#12497;&#12531;&#12539;&#34180;&#12497;&#12531;/01%20&#20196;&#21644;&#65301;&#24180;&#26149;&#65288;&#65300;&#26376;&#30330;&#34892;&#65289;/03%20&#31777;&#30053;&#29256;&#65288;&#34180;&#12497;&#12531;&#65289;/03%20BD/01_&#27507;&#20986;&#12539;&#27507;&#20837;&#20870;&#12464;&#12521;&#12501;&#65288;&#31777;&#30053;&#29256;&#65289;/&#12304;BD&#12305;1.2.&#27507;&#20986;&#12539;&#27507;&#20837;&#20870;&#12464;&#12521;&#12501;&#65288;&#31777;&#30053;&#29256;&#65289;&#12304;R5&#24403;&#21021;&#12305;.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82353760959473"/>
          <c:y val="8.3743976652261409E-2"/>
          <c:w val="0.76297794373829242"/>
          <c:h val="0.76536847515470485"/>
        </c:manualLayout>
      </c:layout>
      <c:doughnutChart>
        <c:varyColors val="1"/>
        <c:ser>
          <c:idx val="0"/>
          <c:order val="0"/>
          <c:tx>
            <c:v>簡易版</c:v>
          </c:tx>
          <c:spPr>
            <a:solidFill>
              <a:schemeClr val="accent2">
                <a:lumMod val="60000"/>
                <a:lumOff val="40000"/>
              </a:schemeClr>
            </a:solidFill>
            <a:ln w="6350">
              <a:noFill/>
            </a:ln>
          </c:spPr>
          <c:dPt>
            <c:idx val="0"/>
            <c:bubble3D val="0"/>
            <c:spPr>
              <a:solidFill>
                <a:srgbClr val="B7CDDA"/>
              </a:solidFill>
              <a:ln w="6350">
                <a:solidFill>
                  <a:srgbClr val="FFFFFF"/>
                </a:solidFill>
                <a:prstDash val="solid"/>
              </a:ln>
            </c:spPr>
            <c:extLst>
              <c:ext xmlns:c16="http://schemas.microsoft.com/office/drawing/2014/chart" uri="{C3380CC4-5D6E-409C-BE32-E72D297353CC}">
                <c16:uniqueId val="{00000001-AD8A-460F-A7E8-AAC3AF253B1F}"/>
              </c:ext>
            </c:extLst>
          </c:dPt>
          <c:dPt>
            <c:idx val="1"/>
            <c:bubble3D val="0"/>
            <c:spPr>
              <a:solidFill>
                <a:srgbClr val="DBE7ED"/>
              </a:solidFill>
              <a:ln w="6350">
                <a:solidFill>
                  <a:srgbClr val="FFFFFF"/>
                </a:solidFill>
              </a:ln>
            </c:spPr>
            <c:extLst>
              <c:ext xmlns:c16="http://schemas.microsoft.com/office/drawing/2014/chart" uri="{C3380CC4-5D6E-409C-BE32-E72D297353CC}">
                <c16:uniqueId val="{00000003-AD8A-460F-A7E8-AAC3AF253B1F}"/>
              </c:ext>
            </c:extLst>
          </c:dPt>
          <c:dPt>
            <c:idx val="2"/>
            <c:bubble3D val="0"/>
            <c:spPr>
              <a:solidFill>
                <a:srgbClr val="5394E3"/>
              </a:solidFill>
              <a:ln w="6350">
                <a:solidFill>
                  <a:srgbClr val="FFFFFF"/>
                </a:solidFill>
              </a:ln>
            </c:spPr>
            <c:extLst>
              <c:ext xmlns:c16="http://schemas.microsoft.com/office/drawing/2014/chart" uri="{C3380CC4-5D6E-409C-BE32-E72D297353CC}">
                <c16:uniqueId val="{00000005-AD8A-460F-A7E8-AAC3AF253B1F}"/>
              </c:ext>
            </c:extLst>
          </c:dPt>
          <c:dPt>
            <c:idx val="3"/>
            <c:bubble3D val="0"/>
            <c:spPr>
              <a:solidFill>
                <a:srgbClr val="DBE7ED"/>
              </a:solidFill>
              <a:ln w="6350">
                <a:solidFill>
                  <a:srgbClr val="FFFFFF"/>
                </a:solidFill>
              </a:ln>
            </c:spPr>
            <c:extLst>
              <c:ext xmlns:c16="http://schemas.microsoft.com/office/drawing/2014/chart" uri="{C3380CC4-5D6E-409C-BE32-E72D297353CC}">
                <c16:uniqueId val="{00000007-AD8A-460F-A7E8-AAC3AF253B1F}"/>
              </c:ext>
            </c:extLst>
          </c:dPt>
          <c:dPt>
            <c:idx val="4"/>
            <c:bubble3D val="0"/>
            <c:spPr>
              <a:solidFill>
                <a:srgbClr val="B7CDDA"/>
              </a:solidFill>
              <a:ln w="6350">
                <a:solidFill>
                  <a:srgbClr val="FFFFFF"/>
                </a:solidFill>
              </a:ln>
            </c:spPr>
            <c:extLst>
              <c:ext xmlns:c16="http://schemas.microsoft.com/office/drawing/2014/chart" uri="{C3380CC4-5D6E-409C-BE32-E72D297353CC}">
                <c16:uniqueId val="{00000009-AD8A-460F-A7E8-AAC3AF253B1F}"/>
              </c:ext>
            </c:extLst>
          </c:dPt>
          <c:dPt>
            <c:idx val="5"/>
            <c:bubble3D val="0"/>
            <c:explosion val="2"/>
            <c:spPr>
              <a:solidFill>
                <a:sysClr val="window" lastClr="FFFFFF"/>
              </a:solidFill>
              <a:ln w="28575">
                <a:solidFill>
                  <a:srgbClr val="D63636"/>
                </a:solidFill>
                <a:prstDash val="sysDash"/>
              </a:ln>
            </c:spPr>
            <c:extLst>
              <c:ext xmlns:c16="http://schemas.microsoft.com/office/drawing/2014/chart" uri="{C3380CC4-5D6E-409C-BE32-E72D297353CC}">
                <c16:uniqueId val="{0000000B-AD8A-460F-A7E8-AAC3AF253B1F}"/>
              </c:ext>
            </c:extLst>
          </c:dPt>
          <c:val>
            <c:numRef>
              <c:f>【グラフ】R5当初歳入!$O$8:$O$13</c:f>
              <c:numCache>
                <c:formatCode>#,##0.0_ </c:formatCode>
                <c:ptCount val="6"/>
                <c:pt idx="0">
                  <c:v>21.047999999999998</c:v>
                </c:pt>
                <c:pt idx="1">
                  <c:v>14.602</c:v>
                </c:pt>
                <c:pt idx="2">
                  <c:v>23.384</c:v>
                </c:pt>
                <c:pt idx="3">
                  <c:v>10.405999999999992</c:v>
                </c:pt>
                <c:pt idx="4">
                  <c:v>9.3182355690000005</c:v>
                </c:pt>
                <c:pt idx="5">
                  <c:v>35.622999999999998</c:v>
                </c:pt>
              </c:numCache>
            </c:numRef>
          </c:val>
          <c:extLst>
            <c:ext xmlns:c15="http://schemas.microsoft.com/office/drawing/2012/chart" uri="{02D57815-91ED-43cb-92C2-25804820EDAC}">
              <c15:filteredCategoryTitle>
                <c15:cat>
                  <c:strRef>
                    <c:extLst>
                      <c:ext uri="{02D57815-91ED-43cb-92C2-25804820EDAC}">
                        <c15:formulaRef>
                          <c15:sqref>【グラフ】R5当初歳入!$N$8:$N$13</c15:sqref>
                        </c15:formulaRef>
                      </c:ext>
                    </c:extLst>
                    <c:strCache>
                      <c:ptCount val="6"/>
                      <c:pt idx="0">
                        <c:v>所得税</c:v>
                      </c:pt>
                      <c:pt idx="1">
                        <c:v>法人税</c:v>
                      </c:pt>
                      <c:pt idx="2">
                        <c:v>消費税</c:v>
                      </c:pt>
                      <c:pt idx="3">
                        <c:v>その他税収</c:v>
                      </c:pt>
                      <c:pt idx="4">
                        <c:v>その他収入</c:v>
                      </c:pt>
                      <c:pt idx="5">
                        <c:v>公債金収入</c:v>
                      </c:pt>
                    </c:strCache>
                  </c:strRef>
                </c15:cat>
              </c15:filteredCategoryTitle>
            </c:ext>
            <c:ext xmlns:c16="http://schemas.microsoft.com/office/drawing/2014/chart" uri="{C3380CC4-5D6E-409C-BE32-E72D297353CC}">
              <c16:uniqueId val="{0000000C-AD8A-460F-A7E8-AAC3AF253B1F}"/>
            </c:ext>
          </c:extLst>
        </c:ser>
        <c:dLbls>
          <c:showLegendKey val="0"/>
          <c:showVal val="0"/>
          <c:showCatName val="0"/>
          <c:showSerName val="0"/>
          <c:showPercent val="0"/>
          <c:showBubbleSize val="0"/>
          <c:showLeaderLines val="0"/>
        </c:dLbls>
        <c:firstSliceAng val="0"/>
        <c:holeSize val="43"/>
      </c:doughnutChart>
      <c:spPr>
        <a:noFill/>
        <a:ln w="25400">
          <a:noFill/>
        </a:ln>
      </c:spPr>
    </c:plotArea>
    <c:plotVisOnly val="1"/>
    <c:dispBlanksAs val="zero"/>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63463549359348"/>
          <c:y val="8.5386015410148897E-2"/>
          <c:w val="0.70762106612457032"/>
          <c:h val="0.74712763483880273"/>
        </c:manualLayout>
      </c:layout>
      <c:doughnutChart>
        <c:varyColors val="1"/>
        <c:dLbls>
          <c:showLegendKey val="0"/>
          <c:showVal val="0"/>
          <c:showCatName val="0"/>
          <c:showSerName val="0"/>
          <c:showPercent val="0"/>
          <c:showBubbleSize val="0"/>
          <c:showLeaderLines val="0"/>
        </c:dLbls>
        <c:firstSliceAng val="0"/>
        <c:holeSize val="43"/>
      </c:doughnutChart>
      <c:spPr>
        <a:noFill/>
        <a:ln w="25400">
          <a:noFill/>
        </a:ln>
      </c:spPr>
    </c:plotArea>
    <c:plotVisOnly val="1"/>
    <c:dispBlanksAs val="zero"/>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00564201983807"/>
          <c:y val="0"/>
          <c:w val="0.71855026845094394"/>
          <c:h val="0.92461525178613824"/>
        </c:manualLayout>
      </c:layout>
      <c:doughnutChart>
        <c:varyColors val="1"/>
        <c:ser>
          <c:idx val="0"/>
          <c:order val="0"/>
          <c:dPt>
            <c:idx val="0"/>
            <c:bubble3D val="0"/>
            <c:spPr>
              <a:solidFill>
                <a:srgbClr val="009900"/>
              </a:solidFill>
              <a:ln w="19050">
                <a:solidFill>
                  <a:schemeClr val="lt1"/>
                </a:solidFill>
              </a:ln>
              <a:effectLst/>
            </c:spPr>
            <c:extLst>
              <c:ext xmlns:c16="http://schemas.microsoft.com/office/drawing/2014/chart" uri="{C3380CC4-5D6E-409C-BE32-E72D297353CC}">
                <c16:uniqueId val="{00000001-F045-4CBB-A67B-827B137AEDEE}"/>
              </c:ext>
            </c:extLst>
          </c:dPt>
          <c:dPt>
            <c:idx val="1"/>
            <c:bubble3D val="0"/>
            <c:spPr>
              <a:solidFill>
                <a:srgbClr val="FFCC00"/>
              </a:solidFill>
              <a:ln w="19050">
                <a:solidFill>
                  <a:schemeClr val="lt1"/>
                </a:solidFill>
              </a:ln>
              <a:effectLst/>
            </c:spPr>
            <c:extLst>
              <c:ext xmlns:c16="http://schemas.microsoft.com/office/drawing/2014/chart" uri="{C3380CC4-5D6E-409C-BE32-E72D297353CC}">
                <c16:uniqueId val="{00000003-F045-4CBB-A67B-827B137AED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45-4CBB-A67B-827B137AEDEE}"/>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F045-4CBB-A67B-827B137AEDEE}"/>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F045-4CBB-A67B-827B137AEDEE}"/>
              </c:ext>
            </c:extLst>
          </c:dPt>
          <c:dPt>
            <c:idx val="5"/>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B-F045-4CBB-A67B-827B137AEDEE}"/>
              </c:ext>
            </c:extLst>
          </c:dPt>
          <c:dPt>
            <c:idx val="6"/>
            <c:bubble3D val="0"/>
            <c:spPr>
              <a:solidFill>
                <a:srgbClr val="FF7C80"/>
              </a:solidFill>
              <a:ln w="19050">
                <a:solidFill>
                  <a:schemeClr val="lt1"/>
                </a:solidFill>
              </a:ln>
              <a:effectLst/>
            </c:spPr>
            <c:extLst>
              <c:ext xmlns:c16="http://schemas.microsoft.com/office/drawing/2014/chart" uri="{C3380CC4-5D6E-409C-BE32-E72D297353CC}">
                <c16:uniqueId val="{0000000D-F045-4CBB-A67B-827B137AEDEE}"/>
              </c:ext>
            </c:extLst>
          </c:dPt>
          <c:cat>
            <c:strRef>
              <c:f>Sheet1!$B$2:$B$8</c:f>
              <c:strCache>
                <c:ptCount val="7"/>
                <c:pt idx="0">
                  <c:v>社会保障費</c:v>
                </c:pt>
                <c:pt idx="1">
                  <c:v>地方交付税交付金等</c:v>
                </c:pt>
                <c:pt idx="2">
                  <c:v>防衛</c:v>
                </c:pt>
                <c:pt idx="3">
                  <c:v>公共事業</c:v>
                </c:pt>
                <c:pt idx="4">
                  <c:v>文教及び科学振興</c:v>
                </c:pt>
                <c:pt idx="5">
                  <c:v>その他</c:v>
                </c:pt>
                <c:pt idx="6">
                  <c:v>国債費</c:v>
                </c:pt>
              </c:strCache>
            </c:strRef>
          </c:cat>
          <c:val>
            <c:numRef>
              <c:f>Sheet1!$C$2:$C$8</c:f>
              <c:numCache>
                <c:formatCode>General</c:formatCode>
                <c:ptCount val="7"/>
                <c:pt idx="0">
                  <c:v>33.5</c:v>
                </c:pt>
                <c:pt idx="1">
                  <c:v>15.8</c:v>
                </c:pt>
                <c:pt idx="2">
                  <c:v>7</c:v>
                </c:pt>
                <c:pt idx="3">
                  <c:v>5.4</c:v>
                </c:pt>
                <c:pt idx="4">
                  <c:v>4.9000000000000004</c:v>
                </c:pt>
                <c:pt idx="5">
                  <c:v>9.4</c:v>
                </c:pt>
                <c:pt idx="6">
                  <c:v>24</c:v>
                </c:pt>
              </c:numCache>
            </c:numRef>
          </c:val>
          <c:extLst>
            <c:ext xmlns:c16="http://schemas.microsoft.com/office/drawing/2014/chart" uri="{C3380CC4-5D6E-409C-BE32-E72D297353CC}">
              <c16:uniqueId val="{0000000E-F045-4CBB-A67B-827B137AEDEE}"/>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0.74208</cdr:x>
      <cdr:y>0.23867</cdr:y>
    </cdr:from>
    <cdr:to>
      <cdr:x>0.90182</cdr:x>
      <cdr:y>0.41856</cdr:y>
    </cdr:to>
    <cdr:sp macro="" textlink="">
      <cdr:nvSpPr>
        <cdr:cNvPr id="10" name="テキスト ボックス 2"/>
        <cdr:cNvSpPr txBox="1"/>
      </cdr:nvSpPr>
      <cdr:spPr>
        <a:xfrm xmlns:a="http://schemas.openxmlformats.org/drawingml/2006/main">
          <a:off x="4689475" y="1300162"/>
          <a:ext cx="968375" cy="1246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0.51925</cdr:x>
      <cdr:y>0.26211</cdr:y>
    </cdr:from>
    <cdr:to>
      <cdr:x>0.65122</cdr:x>
      <cdr:y>0.37006</cdr:y>
    </cdr:to>
    <cdr:sp macro="" textlink="">
      <cdr:nvSpPr>
        <cdr:cNvPr id="15" name="テキスト ボックス 7"/>
        <cdr:cNvSpPr txBox="1"/>
      </cdr:nvSpPr>
      <cdr:spPr>
        <a:xfrm xmlns:a="http://schemas.openxmlformats.org/drawingml/2006/main">
          <a:off x="3196614" y="1378316"/>
          <a:ext cx="908539" cy="69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1100"/>
            </a:lnSpc>
          </a:pPr>
          <a:endParaRPr lang="ja-JP" altLang="en-US" sz="950">
            <a:latin typeface="ＭＳ Ｐゴシック" pitchFamily="50" charset="-128"/>
            <a:ea typeface="ＭＳ Ｐゴシック"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0.16752</cdr:x>
      <cdr:y>0.11728</cdr:y>
    </cdr:from>
    <cdr:to>
      <cdr:x>0.26991</cdr:x>
      <cdr:y>0.22293</cdr:y>
    </cdr:to>
    <cdr:sp macro="" textlink="">
      <cdr:nvSpPr>
        <cdr:cNvPr id="3" name="テキスト ボックス 2"/>
        <cdr:cNvSpPr txBox="1"/>
      </cdr:nvSpPr>
      <cdr:spPr>
        <a:xfrm xmlns:a="http://schemas.openxmlformats.org/drawingml/2006/main">
          <a:off x="801634" y="561212"/>
          <a:ext cx="489959" cy="5055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0.71386</cdr:x>
      <cdr:y>0.33185</cdr:y>
    </cdr:from>
    <cdr:to>
      <cdr:x>0.94435</cdr:x>
      <cdr:y>0.49656</cdr:y>
    </cdr:to>
    <cdr:sp macro="" textlink="">
      <cdr:nvSpPr>
        <cdr:cNvPr id="5" name="テキスト ボックス 4"/>
        <cdr:cNvSpPr txBox="1"/>
      </cdr:nvSpPr>
      <cdr:spPr>
        <a:xfrm xmlns:a="http://schemas.openxmlformats.org/drawingml/2006/main">
          <a:off x="4535260" y="1847850"/>
          <a:ext cx="1326697" cy="1068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2025/3/25</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2025/3/25</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C61421-7068-4014-B7E3-2EFBDFFF2B57}" type="slidenum">
              <a:rPr kumimoji="1" lang="ja-JP" altLang="en-US" sz="1200" b="0" i="0" u="none" strike="noStrike" kern="1200" cap="none" spc="0" normalizeH="0" baseline="0" noProof="0"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154646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FA9A01-71A4-435A-A68E-07DBF33220B8}" type="slidenum">
              <a:rPr kumimoji="0" lang="en-US" altLang="ja-JP" sz="1200" b="0" i="0" u="none" strike="noStrike" kern="1200" cap="none" spc="0" normalizeH="0" baseline="0" noProof="0"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ja-JP" sz="12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256922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6294" rtl="0" eaLnBrk="1" fontAlgn="auto" latinLnBrk="0" hangingPunct="1">
              <a:lnSpc>
                <a:spcPct val="100000"/>
              </a:lnSpc>
              <a:spcBef>
                <a:spcPts val="0"/>
              </a:spcBef>
              <a:spcAft>
                <a:spcPts val="0"/>
              </a:spcAft>
              <a:buClrTx/>
              <a:buSzTx/>
              <a:buFontTx/>
              <a:buNone/>
              <a:tabLst/>
              <a:defRPr/>
            </a:pPr>
            <a:fld id="{A8676293-4F36-4916-A6F1-B94D1E49EEF1}" type="slidenum">
              <a:rPr kumimoji="0" lang="ja-JP" altLang="en-US" sz="1200" b="0" i="0" u="none" strike="noStrike" kern="1200" cap="none" spc="0" normalizeH="0" baseline="0" noProof="0">
                <a:ln>
                  <a:noFill/>
                </a:ln>
                <a:solidFill>
                  <a:prstClr val="black"/>
                </a:solidFill>
                <a:effectLst/>
                <a:uLnTx/>
                <a:uFillTx/>
                <a:latin typeface="HGPｺﾞｼｯｸE" panose="020B0900000000000000" pitchFamily="50" charset="-128"/>
                <a:ea typeface="ＭＳ Ｐゴシック" panose="020B0600070205080204" pitchFamily="50" charset="-128"/>
                <a:cs typeface="+mn-cs"/>
              </a:rPr>
              <a:pPr marL="0" marR="0" lvl="0" indent="0" algn="r" defTabSz="906294" rtl="0" eaLnBrk="1" fontAlgn="auto" latinLnBrk="0" hangingPunct="1">
                <a:lnSpc>
                  <a:spcPct val="100000"/>
                </a:lnSpc>
                <a:spcBef>
                  <a:spcPts val="0"/>
                </a:spcBef>
                <a:spcAft>
                  <a:spcPts val="0"/>
                </a:spcAft>
                <a:buClrTx/>
                <a:buSzTx/>
                <a:buFontTx/>
                <a:buNone/>
                <a:tabLst/>
                <a:defRPr/>
              </a:pPr>
              <a:t>18</a:t>
            </a:fld>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70995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E140-B2C8-C5F8-8213-0B12B4C4D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1398C6-DF53-3557-F0A4-F776C58FC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1C598-42A7-2026-39F1-2871D5C8EA3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76EAB0D-8E86-0159-4479-C1C8BD559465}"/>
              </a:ext>
            </a:extLst>
          </p:cNvPr>
          <p:cNvSpPr>
            <a:spLocks noGrp="1"/>
          </p:cNvSpPr>
          <p:nvPr>
            <p:ph type="sldNum" sz="quarter" idx="5"/>
          </p:nvPr>
        </p:nvSpPr>
        <p:spPr/>
        <p:txBody>
          <a:bodyPr/>
          <a:lstStyle/>
          <a:p>
            <a:pPr marL="0" marR="0" lvl="0" indent="0" algn="r" defTabSz="906294" rtl="0" eaLnBrk="1" fontAlgn="auto" latinLnBrk="0" hangingPunct="1">
              <a:lnSpc>
                <a:spcPct val="100000"/>
              </a:lnSpc>
              <a:spcBef>
                <a:spcPts val="0"/>
              </a:spcBef>
              <a:spcAft>
                <a:spcPts val="0"/>
              </a:spcAft>
              <a:buClrTx/>
              <a:buSzTx/>
              <a:buFontTx/>
              <a:buNone/>
              <a:tabLst/>
              <a:defRPr/>
            </a:pPr>
            <a:fld id="{A8676293-4F36-4916-A6F1-B94D1E49EEF1}" type="slidenum">
              <a:rPr kumimoji="0" lang="ja-JP" altLang="en-US" sz="1200" b="0" i="0" u="none" strike="noStrike" kern="1200" cap="none" spc="0" normalizeH="0" baseline="0" noProof="0">
                <a:ln>
                  <a:noFill/>
                </a:ln>
                <a:solidFill>
                  <a:prstClr val="black"/>
                </a:solidFill>
                <a:effectLst/>
                <a:uLnTx/>
                <a:uFillTx/>
                <a:latin typeface="HGPｺﾞｼｯｸE" panose="020B0900000000000000" pitchFamily="50" charset="-128"/>
                <a:ea typeface="ＭＳ Ｐゴシック" panose="020B0600070205080204" pitchFamily="50" charset="-128"/>
                <a:cs typeface="+mn-cs"/>
              </a:rPr>
              <a:pPr marL="0" marR="0" lvl="0" indent="0" algn="r" defTabSz="906294" rtl="0" eaLnBrk="1" fontAlgn="auto" latinLnBrk="0" hangingPunct="1">
                <a:lnSpc>
                  <a:spcPct val="100000"/>
                </a:lnSpc>
                <a:spcBef>
                  <a:spcPts val="0"/>
                </a:spcBef>
                <a:spcAft>
                  <a:spcPts val="0"/>
                </a:spcAft>
                <a:buClrTx/>
                <a:buSzTx/>
                <a:buFontTx/>
                <a:buNone/>
                <a:tabLst/>
                <a:defRPr/>
              </a:pPr>
              <a:t>19</a:t>
            </a:fld>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70736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06294" rtl="0" eaLnBrk="1" fontAlgn="auto" latinLnBrk="0" hangingPunct="1">
              <a:lnSpc>
                <a:spcPct val="100000"/>
              </a:lnSpc>
              <a:spcBef>
                <a:spcPts val="0"/>
              </a:spcBef>
              <a:spcAft>
                <a:spcPts val="0"/>
              </a:spcAft>
              <a:buClrTx/>
              <a:buSzTx/>
              <a:buFontTx/>
              <a:buNone/>
              <a:tabLst/>
              <a:defRPr/>
            </a:pPr>
            <a:fld id="{A8676293-4F36-4916-A6F1-B94D1E49EEF1}" type="slidenum">
              <a:rPr kumimoji="0" lang="ja-JP" altLang="en-US" sz="1200" b="0" i="0" u="none" strike="noStrike" kern="1200" cap="none" spc="0" normalizeH="0" baseline="0" noProof="0">
                <a:ln>
                  <a:noFill/>
                </a:ln>
                <a:solidFill>
                  <a:prstClr val="black"/>
                </a:solidFill>
                <a:effectLst/>
                <a:uLnTx/>
                <a:uFillTx/>
                <a:latin typeface="HGPｺﾞｼｯｸE" panose="020B0900000000000000" pitchFamily="50" charset="-128"/>
                <a:ea typeface="ＭＳ Ｐゴシック" panose="020B0600070205080204" pitchFamily="50" charset="-128"/>
                <a:cs typeface="+mn-cs"/>
              </a:rPr>
              <a:pPr marL="0" marR="0" lvl="0" indent="0" algn="r" defTabSz="906294" rtl="0" eaLnBrk="1" fontAlgn="auto" latinLnBrk="0" hangingPunct="1">
                <a:lnSpc>
                  <a:spcPct val="100000"/>
                </a:lnSpc>
                <a:spcBef>
                  <a:spcPts val="0"/>
                </a:spcBef>
                <a:spcAft>
                  <a:spcPts val="0"/>
                </a:spcAft>
                <a:buClrTx/>
                <a:buSzTx/>
                <a:buFontTx/>
                <a:buNone/>
                <a:tabLst/>
                <a:defRPr/>
              </a:pPr>
              <a:t>20</a:t>
            </a:fld>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15229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marL="0" marR="0" lvl="0" indent="0" algn="r" defTabSz="898500" rtl="0" eaLnBrk="1" fontAlgn="auto" latinLnBrk="0" hangingPunct="1">
              <a:lnSpc>
                <a:spcPct val="100000"/>
              </a:lnSpc>
              <a:spcBef>
                <a:spcPts val="0"/>
              </a:spcBef>
              <a:spcAft>
                <a:spcPts val="0"/>
              </a:spcAft>
              <a:buClrTx/>
              <a:buSzTx/>
              <a:buFontTx/>
              <a:buNone/>
              <a:tabLst/>
              <a:defRPr/>
            </a:pPr>
            <a:fld id="{A8676293-4F36-4916-A6F1-B94D1E49EEF1}" type="slidenum">
              <a:rPr kumimoji="0" lang="ja-JP" altLang="en-US" sz="1200" b="0" i="0" u="none" strike="noStrike" kern="1200" cap="none" spc="0" normalizeH="0" baseline="0" noProof="0">
                <a:ln>
                  <a:noFill/>
                </a:ln>
                <a:solidFill>
                  <a:prstClr val="black"/>
                </a:solidFill>
                <a:effectLst/>
                <a:uLnTx/>
                <a:uFillTx/>
                <a:latin typeface="HGPｺﾞｼｯｸE" panose="020B0900000000000000" pitchFamily="50" charset="-128"/>
                <a:ea typeface="ＭＳ Ｐゴシック" panose="020B0600070205080204" pitchFamily="50" charset="-128"/>
                <a:cs typeface="+mn-cs"/>
              </a:rPr>
              <a:pPr marL="0" marR="0" lvl="0" indent="0" algn="r" defTabSz="898500" rtl="0" eaLnBrk="1" fontAlgn="auto" latinLnBrk="0" hangingPunct="1">
                <a:lnSpc>
                  <a:spcPct val="100000"/>
                </a:lnSpc>
                <a:spcBef>
                  <a:spcPts val="0"/>
                </a:spcBef>
                <a:spcAft>
                  <a:spcPts val="0"/>
                </a:spcAft>
                <a:buClrTx/>
                <a:buSzTx/>
                <a:buFontTx/>
                <a:buNone/>
                <a:tabLst/>
                <a:defRPr/>
              </a:pPr>
              <a:t>21</a:t>
            </a:fld>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97556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24</a:t>
            </a:fld>
            <a:endParaRPr lang="en-US" altLang="ja-JP"/>
          </a:p>
        </p:txBody>
      </p:sp>
    </p:spTree>
    <p:extLst>
      <p:ext uri="{BB962C8B-B14F-4D97-AF65-F5344CB8AC3E}">
        <p14:creationId xmlns:p14="http://schemas.microsoft.com/office/powerpoint/2010/main" val="383788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9</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99579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2475" y="598488"/>
            <a:ext cx="5500688" cy="4125912"/>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64045" y="10453827"/>
            <a:ext cx="3030743" cy="550760"/>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9964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345042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411965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nta.go.jp/taxes/kids/oyo/page08.htm" TargetMode="External"/><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hyperlink" Target="https://www.mof.go.jp/tax_information/index.html"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61.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22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A024865-EB5B-4C50-A8AF-122D961355B3}"/>
              </a:ext>
            </a:extLst>
          </p:cNvPr>
          <p:cNvSpPr/>
          <p:nvPr/>
        </p:nvSpPr>
        <p:spPr>
          <a:xfrm>
            <a:off x="0" y="0"/>
            <a:ext cx="6583680"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0" b="1" i="0" u="none" strike="noStrike" kern="1200" cap="none" spc="0" normalizeH="0" baseline="0" noProof="0" dirty="0">
                <a:ln w="9525">
                  <a:solidFill>
                    <a:prstClr val="white"/>
                  </a:solidFill>
                  <a:prstDash val="solid"/>
                </a:ln>
                <a:solidFill>
                  <a:srgbClr val="196B24">
                    <a:lumMod val="60000"/>
                    <a:lumOff val="40000"/>
                  </a:srgbClr>
                </a:solidFill>
                <a:effectLst>
                  <a:outerShdw blurRad="12700" dist="38100" dir="2700000" algn="tl" rotWithShape="0">
                    <a:prstClr val="white">
                      <a:lumMod val="50000"/>
                    </a:prstClr>
                  </a:outerShdw>
                </a:effectLst>
                <a:uLnTx/>
                <a:uFillTx/>
                <a:latin typeface="Arial"/>
                <a:ea typeface="HGPｺﾞｼｯｸE"/>
                <a:cs typeface="+mn-cs"/>
              </a:rPr>
              <a:t>わたしたちの</a:t>
            </a:r>
            <a:endParaRPr kumimoji="0" lang="ja-JP" alt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Arial"/>
              <a:ea typeface="HGPｺﾞｼｯｸE"/>
              <a:cs typeface="+mn-cs"/>
            </a:endParaRPr>
          </a:p>
        </p:txBody>
      </p:sp>
      <p:sp>
        <p:nvSpPr>
          <p:cNvPr id="3" name="テキスト ボックス 2">
            <a:extLst>
              <a:ext uri="{FF2B5EF4-FFF2-40B4-BE49-F238E27FC236}">
                <a16:creationId xmlns:a16="http://schemas.microsoft.com/office/drawing/2014/main" id="{23CC0156-75F3-4ECF-8A92-BAEE49B33C1F}"/>
              </a:ext>
            </a:extLst>
          </p:cNvPr>
          <p:cNvSpPr txBox="1"/>
          <p:nvPr/>
        </p:nvSpPr>
        <p:spPr>
          <a:xfrm>
            <a:off x="9251" y="5863128"/>
            <a:ext cx="914399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Arial"/>
                <a:ea typeface="HGPｺﾞｼｯｸE"/>
              </a:rPr>
              <a:t>徳島</a:t>
            </a:r>
            <a:r>
              <a:rPr kumimoji="1" lang="ja-JP" altLang="en-US" sz="2800" b="0" i="0" u="none" strike="noStrike" kern="1200" cap="none" spc="0" normalizeH="0" baseline="0" noProof="0" dirty="0">
                <a:ln>
                  <a:noFill/>
                </a:ln>
                <a:solidFill>
                  <a:prstClr val="black"/>
                </a:solidFill>
                <a:effectLst/>
                <a:uLnTx/>
                <a:uFillTx/>
                <a:latin typeface="Arial"/>
                <a:ea typeface="HGPｺﾞｼｯｸE"/>
                <a:cs typeface="+mn-cs"/>
              </a:rPr>
              <a:t>県租税教育推進協議会</a:t>
            </a:r>
          </a:p>
        </p:txBody>
      </p:sp>
      <p:sp>
        <p:nvSpPr>
          <p:cNvPr id="5" name="四角形: 角を丸くする 4">
            <a:extLst>
              <a:ext uri="{FF2B5EF4-FFF2-40B4-BE49-F238E27FC236}">
                <a16:creationId xmlns:a16="http://schemas.microsoft.com/office/drawing/2014/main" id="{B2C97EEC-E2BB-4AC2-9CC7-29C17CCA3DA5}"/>
              </a:ext>
            </a:extLst>
          </p:cNvPr>
          <p:cNvSpPr/>
          <p:nvPr/>
        </p:nvSpPr>
        <p:spPr>
          <a:xfrm>
            <a:off x="6141720" y="990913"/>
            <a:ext cx="2301240" cy="421811"/>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a:ea typeface="HGPｺﾞｼｯｸE"/>
                <a:cs typeface="+mn-cs"/>
              </a:rPr>
              <a:t>令和７年度版</a:t>
            </a:r>
          </a:p>
        </p:txBody>
      </p:sp>
      <p:sp>
        <p:nvSpPr>
          <p:cNvPr id="6" name="テキスト ボックス 5">
            <a:extLst>
              <a:ext uri="{FF2B5EF4-FFF2-40B4-BE49-F238E27FC236}">
                <a16:creationId xmlns:a16="http://schemas.microsoft.com/office/drawing/2014/main" id="{881F3F9C-1A23-4F03-ACD3-7E94F7DE18B2}"/>
              </a:ext>
            </a:extLst>
          </p:cNvPr>
          <p:cNvSpPr txBox="1"/>
          <p:nvPr/>
        </p:nvSpPr>
        <p:spPr>
          <a:xfrm>
            <a:off x="2822660" y="1513353"/>
            <a:ext cx="351717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ial"/>
                <a:ea typeface="HGPｺﾞｼｯｸE"/>
                <a:cs typeface="+mn-cs"/>
              </a:rPr>
              <a:t>中学校社会科公民　学習資料</a:t>
            </a:r>
          </a:p>
        </p:txBody>
      </p:sp>
      <p:sp>
        <p:nvSpPr>
          <p:cNvPr id="9" name="テキスト ボックス 8">
            <a:extLst>
              <a:ext uri="{FF2B5EF4-FFF2-40B4-BE49-F238E27FC236}">
                <a16:creationId xmlns:a16="http://schemas.microsoft.com/office/drawing/2014/main" id="{51508A09-628C-4080-8E92-956D75CE9FB5}"/>
              </a:ext>
            </a:extLst>
          </p:cNvPr>
          <p:cNvSpPr txBox="1"/>
          <p:nvPr/>
        </p:nvSpPr>
        <p:spPr>
          <a:xfrm>
            <a:off x="5879597" y="6413518"/>
            <a:ext cx="327365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Arial"/>
                <a:ea typeface="HGPｺﾞｼｯｸE"/>
              </a:rPr>
              <a:t>表紙</a:t>
            </a:r>
            <a:r>
              <a:rPr kumimoji="1" lang="ja-JP" altLang="en-US" sz="1200" b="0" i="0" u="none" strike="noStrike" kern="1200" cap="none" spc="0" normalizeH="0" baseline="0" noProof="0" dirty="0">
                <a:ln>
                  <a:noFill/>
                </a:ln>
                <a:solidFill>
                  <a:prstClr val="black"/>
                </a:solidFill>
                <a:effectLst/>
                <a:uLnTx/>
                <a:uFillTx/>
                <a:latin typeface="Arial"/>
                <a:ea typeface="HGPｺﾞｼｯｸE"/>
                <a:cs typeface="+mn-cs"/>
              </a:rPr>
              <a:t>：「令和６年度　税に関するポスター」</a:t>
            </a:r>
            <a:endParaRPr kumimoji="1" lang="en-US" altLang="ja-JP" sz="1200" b="0" i="0" u="none" strike="noStrike" kern="1200" cap="none" spc="0" normalizeH="0" baseline="0" noProof="0" dirty="0">
              <a:ln>
                <a:noFill/>
              </a:ln>
              <a:solidFill>
                <a:prstClr val="black"/>
              </a:solidFill>
              <a:effectLst/>
              <a:uLnTx/>
              <a:uFillTx/>
              <a:latin typeface="Arial"/>
              <a:ea typeface="HGPｺﾞｼｯｸE"/>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a:ea typeface="HGPｺﾞｼｯｸE"/>
                <a:cs typeface="+mn-cs"/>
              </a:rPr>
              <a:t>藍住町立藍住東中学校　東出　美咲さん</a:t>
            </a:r>
            <a:r>
              <a:rPr kumimoji="1" lang="ja-JP" altLang="en-US" sz="1200" dirty="0">
                <a:solidFill>
                  <a:prstClr val="black"/>
                </a:solidFill>
                <a:latin typeface="Arial"/>
                <a:ea typeface="HGPｺﾞｼｯｸE"/>
              </a:rPr>
              <a:t>の作品</a:t>
            </a:r>
            <a:endParaRPr kumimoji="1" lang="ja-JP" altLang="en-US" sz="1200" b="0" i="0" u="none" strike="noStrike" kern="1200" cap="none" spc="0" normalizeH="0" baseline="0" noProof="0" dirty="0">
              <a:ln>
                <a:noFill/>
              </a:ln>
              <a:solidFill>
                <a:prstClr val="black"/>
              </a:solidFill>
              <a:effectLst/>
              <a:uLnTx/>
              <a:uFillTx/>
              <a:latin typeface="Arial"/>
              <a:ea typeface="HGPｺﾞｼｯｸE"/>
              <a:cs typeface="+mn-cs"/>
            </a:endParaRPr>
          </a:p>
        </p:txBody>
      </p:sp>
      <p:sp>
        <p:nvSpPr>
          <p:cNvPr id="10" name="正方形/長方形 9">
            <a:extLst>
              <a:ext uri="{FF2B5EF4-FFF2-40B4-BE49-F238E27FC236}">
                <a16:creationId xmlns:a16="http://schemas.microsoft.com/office/drawing/2014/main" id="{A9EB4353-1222-4E8D-8D22-CFF27972A0F4}"/>
              </a:ext>
            </a:extLst>
          </p:cNvPr>
          <p:cNvSpPr/>
          <p:nvPr/>
        </p:nvSpPr>
        <p:spPr>
          <a:xfrm>
            <a:off x="228600" y="568606"/>
            <a:ext cx="8214360" cy="101566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Arial"/>
                <a:ea typeface="HGPｺﾞｼｯｸE"/>
                <a:cs typeface="+mn-cs"/>
              </a:rPr>
              <a:t>生活と税</a:t>
            </a:r>
          </a:p>
        </p:txBody>
      </p:sp>
      <p:sp>
        <p:nvSpPr>
          <p:cNvPr id="11" name="テキスト ボックス 10">
            <a:extLst>
              <a:ext uri="{FF2B5EF4-FFF2-40B4-BE49-F238E27FC236}">
                <a16:creationId xmlns:a16="http://schemas.microsoft.com/office/drawing/2014/main" id="{DF10BF1A-556B-4F61-943A-D1F409143FBA}"/>
              </a:ext>
            </a:extLst>
          </p:cNvPr>
          <p:cNvSpPr txBox="1"/>
          <p:nvPr/>
        </p:nvSpPr>
        <p:spPr>
          <a:xfrm>
            <a:off x="6153150" y="107721"/>
            <a:ext cx="299084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中学校学習指導要領準拠</a:t>
            </a:r>
            <a:r>
              <a:rPr kumimoji="1" lang="en-US" altLang="ja-JP" sz="1400" b="1" i="0" u="none" strike="noStrike" kern="1200" cap="none" spc="30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Arial"/>
              <a:ea typeface="HGPｺﾞｼｯｸE"/>
              <a:cs typeface="+mn-cs"/>
            </a:endParaRPr>
          </a:p>
        </p:txBody>
      </p:sp>
      <p:pic>
        <p:nvPicPr>
          <p:cNvPr id="12" name="図 11">
            <a:extLst>
              <a:ext uri="{FF2B5EF4-FFF2-40B4-BE49-F238E27FC236}">
                <a16:creationId xmlns:a16="http://schemas.microsoft.com/office/drawing/2014/main" id="{04A9B3E8-7F53-4A01-8DFB-B95755A4642D}"/>
              </a:ext>
            </a:extLst>
          </p:cNvPr>
          <p:cNvPicPr>
            <a:picLocks noChangeAspect="1"/>
          </p:cNvPicPr>
          <p:nvPr/>
        </p:nvPicPr>
        <p:blipFill rotWithShape="1">
          <a:blip r:embed="rId3">
            <a:extLst>
              <a:ext uri="{28A0092B-C50C-407E-A947-70E740481C1C}">
                <a14:useLocalDpi xmlns:a14="http://schemas.microsoft.com/office/drawing/2010/main" val="0"/>
              </a:ext>
            </a:extLst>
          </a:blip>
          <a:srcRect l="10991" t="16393" r="8092" b="4659"/>
          <a:stretch/>
        </p:blipFill>
        <p:spPr>
          <a:xfrm>
            <a:off x="1655493" y="1924310"/>
            <a:ext cx="5833013" cy="40233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63057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1598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217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29384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3213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3040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7585731" cy="477054"/>
          </a:xfrm>
          <a:prstGeom prst="rect">
            <a:avLst/>
          </a:prstGeom>
          <a:noFill/>
        </p:spPr>
        <p:txBody>
          <a:bodyPr wrap="none" rtlCol="0">
            <a:spAutoFit/>
          </a:bodyPr>
          <a:lstStyle/>
          <a:p>
            <a:r>
              <a:rPr kumimoji="1" lang="ja-JP" altLang="en-US"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45101" y="3978802"/>
            <a:ext cx="1072730" cy="778363"/>
            <a:chOff x="5189574" y="3749095"/>
            <a:chExt cx="1072730" cy="77836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53078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県・市町村議会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61404"/>
            <a:ext cx="1072730" cy="783229"/>
            <a:chOff x="5189574" y="2180717"/>
            <a:chExt cx="1072730" cy="78322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53078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県知事・市町村長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240030" y="677758"/>
            <a:ext cx="8891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419207" eaLnBrk="1" hangingPunct="1">
              <a:spcBef>
                <a:spcPct val="0"/>
              </a:spcBef>
              <a:buNone/>
            </a:pPr>
            <a:r>
              <a:rPr lang="ja-JP" altLang="en-US" sz="14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4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400" b="1" dirty="0">
                <a:solidFill>
                  <a:prstClr val="black"/>
                </a:solidFill>
                <a:latin typeface="HGPｺﾞｼｯｸM" panose="020B0600000000000000" pitchFamily="50" charset="-128"/>
                <a:ea typeface="HGPｺﾞｼｯｸM" panose="020B0600000000000000" pitchFamily="50" charset="-128"/>
              </a:rPr>
              <a:t>は、国民の代表である国会議員が国会の話し合いで決めて</a:t>
            </a:r>
            <a:r>
              <a:rPr lang="ja-JP" altLang="en-US" sz="1400" b="1">
                <a:solidFill>
                  <a:prstClr val="black"/>
                </a:solidFill>
                <a:latin typeface="HGPｺﾞｼｯｸM" panose="020B0600000000000000" pitchFamily="50" charset="-128"/>
                <a:ea typeface="HGPｺﾞｼｯｸM" panose="020B0600000000000000" pitchFamily="50" charset="-128"/>
              </a:rPr>
              <a:t>います。都道府県</a:t>
            </a:r>
            <a:r>
              <a:rPr lang="ja-JP" altLang="en-US" sz="1400" b="1" dirty="0">
                <a:solidFill>
                  <a:prstClr val="black"/>
                </a:solidFill>
                <a:latin typeface="HGPｺﾞｼｯｸM" panose="020B0600000000000000" pitchFamily="50" charset="-128"/>
                <a:ea typeface="HGPｺﾞｼｯｸM" panose="020B0600000000000000" pitchFamily="50" charset="-128"/>
              </a:rPr>
              <a:t>や市町村も国と同じ</a:t>
            </a:r>
            <a:r>
              <a:rPr lang="ja-JP" altLang="en-US" sz="1400" b="1">
                <a:solidFill>
                  <a:prstClr val="black"/>
                </a:solidFill>
                <a:latin typeface="HGPｺﾞｼｯｸM" panose="020B0600000000000000" pitchFamily="50" charset="-128"/>
                <a:ea typeface="HGPｺﾞｼｯｸM" panose="020B0600000000000000" pitchFamily="50" charset="-128"/>
              </a:rPr>
              <a:t>ように都道府県の</a:t>
            </a:r>
            <a:r>
              <a:rPr lang="ja-JP" altLang="en-US" sz="1400" b="1" dirty="0">
                <a:solidFill>
                  <a:prstClr val="black"/>
                </a:solidFill>
                <a:latin typeface="HGPｺﾞｼｯｸM" panose="020B0600000000000000" pitchFamily="50" charset="-128"/>
                <a:ea typeface="HGPｺﾞｼｯｸM" panose="020B0600000000000000" pitchFamily="50" charset="-128"/>
              </a:rPr>
              <a:t>議会や市町村の議会で住民の代表である議員が議会で話し合い決めています。</a:t>
            </a:r>
            <a:endParaRPr lang="ja-JP" altLang="en-US" sz="1500" b="1"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021AF12D-8A1C-447F-ADF3-194EC7B22309}"/>
              </a:ext>
            </a:extLst>
          </p:cNvPr>
          <p:cNvSpPr txBox="1"/>
          <p:nvPr/>
        </p:nvSpPr>
        <p:spPr>
          <a:xfrm>
            <a:off x="340205" y="2374519"/>
            <a:ext cx="8479945" cy="4005262"/>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 </a:t>
            </a:r>
            <a:r>
              <a:rPr kumimoji="1" lang="en-US" altLang="ja-JP" dirty="0">
                <a:latin typeface="+mn-ea"/>
                <a:ea typeface="+mn-ea"/>
              </a:rPr>
              <a:t>2024</a:t>
            </a:r>
            <a:r>
              <a:rPr kumimoji="1" lang="ja-JP" altLang="en-US" dirty="0">
                <a:latin typeface="+mn-ea"/>
                <a:ea typeface="+mn-ea"/>
              </a:rPr>
              <a:t>年度（令和６年度）予算の国の一般会計歳出</a:t>
            </a:r>
            <a:r>
              <a:rPr kumimoji="1" lang="en-US" altLang="ja-JP" sz="2000" dirty="0">
                <a:solidFill>
                  <a:srgbClr val="005BAD"/>
                </a:solidFill>
                <a:latin typeface="+mn-ea"/>
                <a:ea typeface="+mn-ea"/>
              </a:rPr>
              <a:t>112.6</a:t>
            </a:r>
            <a:r>
              <a:rPr kumimoji="1" lang="ja-JP" altLang="en-US" sz="2000" dirty="0">
                <a:solidFill>
                  <a:srgbClr val="005BAD"/>
                </a:solidFill>
                <a:latin typeface="+mn-ea"/>
                <a:ea typeface="+mn-ea"/>
              </a:rPr>
              <a:t>兆円</a:t>
            </a:r>
            <a:r>
              <a:rPr kumimoji="1" lang="ja-JP" altLang="en-US" dirty="0">
                <a:latin typeface="+mn-ea"/>
                <a:ea typeface="+mn-ea"/>
              </a:rPr>
              <a:t>となっています。</a:t>
            </a:r>
            <a:endParaRPr kumimoji="1" lang="en-US" altLang="ja-JP" dirty="0">
              <a:latin typeface="+mn-ea"/>
              <a:ea typeface="+mn-ea"/>
            </a:endParaRPr>
          </a:p>
          <a:p>
            <a:pPr>
              <a:lnSpc>
                <a:spcPct val="110000"/>
              </a:lnSpc>
              <a:spcBef>
                <a:spcPts val="600"/>
              </a:spcBef>
              <a:buClr>
                <a:srgbClr val="005BAD"/>
              </a:buClr>
            </a:pPr>
            <a:r>
              <a:rPr kumimoji="1" lang="ja-JP" altLang="en-US" sz="1600" dirty="0">
                <a:latin typeface="+mn-ea"/>
                <a:ea typeface="+mn-ea"/>
              </a:rPr>
              <a:t>     </a:t>
            </a:r>
            <a:r>
              <a:rPr kumimoji="1" lang="ja-JP" altLang="en-US" dirty="0">
                <a:latin typeface="+mn-ea"/>
                <a:ea typeface="+mn-ea"/>
              </a:rPr>
              <a:t>これは主に、</a:t>
            </a:r>
            <a:r>
              <a:rPr kumimoji="1" lang="ja-JP" altLang="en-US" sz="2000" dirty="0">
                <a:solidFill>
                  <a:srgbClr val="005BAD"/>
                </a:solidFill>
                <a:latin typeface="+mn-ea"/>
                <a:ea typeface="+mn-ea"/>
              </a:rPr>
              <a:t>①社会保障、②国債費、③地方交付税交付金等に</a:t>
            </a:r>
            <a:endParaRPr kumimoji="1" lang="en-US" altLang="ja-JP" sz="2000" dirty="0">
              <a:solidFill>
                <a:srgbClr val="005BAD"/>
              </a:solidFill>
              <a:latin typeface="+mn-ea"/>
              <a:ea typeface="+mn-ea"/>
            </a:endParaRPr>
          </a:p>
          <a:p>
            <a:pPr>
              <a:lnSpc>
                <a:spcPct val="110000"/>
              </a:lnSpc>
              <a:spcBef>
                <a:spcPts val="600"/>
              </a:spcBef>
              <a:buClr>
                <a:srgbClr val="005BAD"/>
              </a:buClr>
            </a:pPr>
            <a:r>
              <a:rPr kumimoji="1" lang="ja-JP" altLang="en-US" sz="1600" dirty="0">
                <a:solidFill>
                  <a:srgbClr val="005BAD"/>
                </a:solidFill>
                <a:latin typeface="+mn-ea"/>
              </a:rPr>
              <a:t>　   </a:t>
            </a:r>
            <a:r>
              <a:rPr kumimoji="1" lang="ja-JP" altLang="en-US" sz="2000" dirty="0">
                <a:solidFill>
                  <a:srgbClr val="005BAD"/>
                </a:solidFill>
                <a:latin typeface="+mn-ea"/>
                <a:ea typeface="+mn-ea"/>
              </a:rPr>
              <a:t>使われており、これらで約３／４</a:t>
            </a:r>
            <a:r>
              <a:rPr kumimoji="1" lang="ja-JP" altLang="en-US" dirty="0">
                <a:latin typeface="+mn-ea"/>
                <a:ea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sz="1700" dirty="0">
                <a:latin typeface="+mn-ea"/>
                <a:ea typeface="+mn-ea"/>
              </a:rPr>
              <a:t> </a:t>
            </a:r>
            <a:r>
              <a:rPr kumimoji="1" lang="en-US" altLang="ja-JP" dirty="0">
                <a:latin typeface="+mn-ea"/>
                <a:ea typeface="+mn-ea"/>
              </a:rPr>
              <a:t>2024</a:t>
            </a:r>
            <a:r>
              <a:rPr kumimoji="1" lang="ja-JP" altLang="en-US" dirty="0">
                <a:latin typeface="+mn-ea"/>
                <a:ea typeface="+mn-ea"/>
              </a:rPr>
              <a:t>年度（令和６年度）予算の国の一般会計歳入</a:t>
            </a:r>
            <a:r>
              <a:rPr kumimoji="1" lang="en-US" altLang="ja-JP" sz="2000" dirty="0">
                <a:solidFill>
                  <a:srgbClr val="005BAD"/>
                </a:solidFill>
                <a:latin typeface="+mn-ea"/>
                <a:ea typeface="+mn-ea"/>
              </a:rPr>
              <a:t>112.6</a:t>
            </a:r>
            <a:r>
              <a:rPr kumimoji="1" lang="ja-JP" altLang="en-US" sz="2000" dirty="0">
                <a:solidFill>
                  <a:srgbClr val="005BAD"/>
                </a:solidFill>
                <a:latin typeface="+mn-ea"/>
                <a:ea typeface="+mn-ea"/>
              </a:rPr>
              <a:t>兆円は、</a:t>
            </a:r>
            <a:endParaRPr kumimoji="1" lang="en-US" altLang="ja-JP" dirty="0">
              <a:solidFill>
                <a:srgbClr val="005BAD"/>
              </a:solidFill>
              <a:latin typeface="+mn-ea"/>
              <a:ea typeface="+mn-ea"/>
            </a:endParaRPr>
          </a:p>
          <a:p>
            <a:pPr>
              <a:lnSpc>
                <a:spcPct val="110000"/>
              </a:lnSpc>
              <a:spcBef>
                <a:spcPts val="600"/>
              </a:spcBef>
              <a:buClr>
                <a:srgbClr val="005BAD"/>
              </a:buClr>
            </a:pPr>
            <a:r>
              <a:rPr lang="en-US" altLang="ja-JP" sz="1600" dirty="0">
                <a:solidFill>
                  <a:srgbClr val="005BAD"/>
                </a:solidFill>
                <a:latin typeface="+mn-ea"/>
                <a:ea typeface="+mn-ea"/>
              </a:rPr>
              <a:t>     </a:t>
            </a:r>
            <a:r>
              <a:rPr kumimoji="1" lang="ja-JP" altLang="en-US" sz="2000" dirty="0">
                <a:solidFill>
                  <a:srgbClr val="005BAD"/>
                </a:solidFill>
                <a:latin typeface="+mn-ea"/>
                <a:ea typeface="+mn-ea"/>
              </a:rPr>
              <a:t>税収等と公債金（借金）で構成</a:t>
            </a:r>
            <a:r>
              <a:rPr kumimoji="1" lang="ja-JP" altLang="en-US"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 </a:t>
            </a:r>
            <a:r>
              <a:rPr kumimoji="1" lang="ja-JP" altLang="en-US" dirty="0">
                <a:latin typeface="+mn-ea"/>
                <a:ea typeface="+mn-ea"/>
              </a:rPr>
              <a:t>現在、</a:t>
            </a:r>
            <a:r>
              <a:rPr kumimoji="1" lang="ja-JP" altLang="en-US" sz="2000" dirty="0">
                <a:solidFill>
                  <a:srgbClr val="005BAD"/>
                </a:solidFill>
                <a:latin typeface="+mn-ea"/>
              </a:rPr>
              <a:t>税収等では歳出全体の約２／３しか賄えておらず、</a:t>
            </a:r>
            <a:endParaRPr kumimoji="1" lang="en-US" altLang="ja-JP" sz="2000" dirty="0">
              <a:solidFill>
                <a:srgbClr val="005BAD"/>
              </a:solidFill>
              <a:latin typeface="+mn-ea"/>
            </a:endParaRPr>
          </a:p>
          <a:p>
            <a:pPr>
              <a:lnSpc>
                <a:spcPct val="110000"/>
              </a:lnSpc>
              <a:spcBef>
                <a:spcPts val="600"/>
              </a:spcBef>
              <a:buClr>
                <a:srgbClr val="005BAD"/>
              </a:buClr>
            </a:pPr>
            <a:r>
              <a:rPr kumimoji="1" lang="ja-JP" altLang="en-US" sz="1600" dirty="0">
                <a:solidFill>
                  <a:srgbClr val="005BAD"/>
                </a:solidFill>
                <a:latin typeface="+mn-ea"/>
              </a:rPr>
              <a:t>     </a:t>
            </a:r>
            <a:r>
              <a:rPr kumimoji="1" lang="ja-JP" altLang="en-US" sz="2000" dirty="0">
                <a:solidFill>
                  <a:srgbClr val="005BAD"/>
                </a:solidFill>
                <a:latin typeface="+mn-ea"/>
              </a:rPr>
              <a:t>残りの約１／３は</a:t>
            </a:r>
            <a:r>
              <a:rPr kumimoji="1" lang="ja-JP" altLang="en-US" sz="2000" dirty="0">
                <a:solidFill>
                  <a:srgbClr val="005BAD"/>
                </a:solidFill>
                <a:latin typeface="+mn-ea"/>
                <a:ea typeface="+mn-ea"/>
              </a:rPr>
              <a:t>公債金（借金）に依存</a:t>
            </a:r>
            <a:r>
              <a:rPr kumimoji="1" lang="ja-JP" altLang="en-US" dirty="0">
                <a:latin typeface="+mn-ea"/>
                <a:ea typeface="+mn-ea"/>
              </a:rPr>
              <a:t>しています。</a:t>
            </a:r>
            <a:endParaRPr kumimoji="1" lang="en-US" altLang="ja-JP" dirty="0">
              <a:latin typeface="+mn-ea"/>
              <a:ea typeface="+mn-ea"/>
            </a:endParaRPr>
          </a:p>
          <a:p>
            <a:pPr marL="252000" indent="-252000">
              <a:lnSpc>
                <a:spcPct val="110000"/>
              </a:lnSpc>
              <a:spcBef>
                <a:spcPts val="600"/>
              </a:spcBef>
              <a:buClr>
                <a:srgbClr val="005BAD"/>
              </a:buClr>
            </a:pPr>
            <a:r>
              <a:rPr kumimoji="1" lang="ja-JP" altLang="en-US" sz="1600" dirty="0">
                <a:latin typeface="+mn-ea"/>
              </a:rPr>
              <a:t>     </a:t>
            </a:r>
            <a:r>
              <a:rPr kumimoji="1" lang="ja-JP" altLang="en-US" dirty="0">
                <a:latin typeface="+mn-ea"/>
                <a:ea typeface="+mn-ea"/>
              </a:rPr>
              <a:t>この借金の返済には将来世代の税収等が充てられることになるため、</a:t>
            </a:r>
            <a:endParaRPr kumimoji="1" lang="en-US" altLang="ja-JP" sz="2000" dirty="0">
              <a:latin typeface="+mn-ea"/>
              <a:ea typeface="+mn-ea"/>
            </a:endParaRPr>
          </a:p>
          <a:p>
            <a:pPr marL="252000" indent="-252000">
              <a:lnSpc>
                <a:spcPct val="110000"/>
              </a:lnSpc>
              <a:spcBef>
                <a:spcPts val="600"/>
              </a:spcBef>
              <a:buClr>
                <a:srgbClr val="005BAD"/>
              </a:buClr>
            </a:pPr>
            <a:r>
              <a:rPr lang="en-US" altLang="ja-JP" sz="1600" dirty="0">
                <a:latin typeface="+mn-ea"/>
              </a:rPr>
              <a:t>     </a:t>
            </a:r>
            <a:r>
              <a:rPr kumimoji="1" lang="ja-JP" altLang="en-US" dirty="0">
                <a:latin typeface="+mn-ea"/>
                <a:ea typeface="+mn-ea"/>
              </a:rPr>
              <a:t>将来世代へ負担を先送りしています。</a:t>
            </a:r>
            <a:endParaRPr kumimoji="1" lang="ja-JP" altLang="en-US" sz="2000" dirty="0">
              <a:latin typeface="+mn-ea"/>
              <a:ea typeface="+mn-ea"/>
            </a:endParaRPr>
          </a:p>
        </p:txBody>
      </p:sp>
    </p:spTree>
    <p:extLst>
      <p:ext uri="{BB962C8B-B14F-4D97-AF65-F5344CB8AC3E}">
        <p14:creationId xmlns:p14="http://schemas.microsoft.com/office/powerpoint/2010/main" val="32320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175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175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175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left)">
                                      <p:cBhvr>
                                        <p:cTn id="36" dur="1700"/>
                                        <p:tgtEl>
                                          <p:spTgt spid="8">
                                            <p:txEl>
                                              <p:pRg st="3" end="3"/>
                                            </p:txEl>
                                          </p:spTgt>
                                        </p:tgtEl>
                                      </p:cBhvr>
                                    </p:animEffect>
                                  </p:childTnLst>
                                </p:cTn>
                              </p:par>
                            </p:childTnLst>
                          </p:cTn>
                        </p:par>
                        <p:par>
                          <p:cTn id="37" fill="hold">
                            <p:stCondLst>
                              <p:cond delay="1700"/>
                            </p:stCondLst>
                            <p:childTnLst>
                              <p:par>
                                <p:cTn id="38" presetID="22" presetClass="entr" presetSubtype="8" fill="hold" nodeType="after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left)">
                                      <p:cBhvr>
                                        <p:cTn id="40" dur="165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left)">
                                      <p:cBhvr>
                                        <p:cTn id="45" dur="1750"/>
                                        <p:tgtEl>
                                          <p:spTgt spid="8">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wipe(left)">
                                      <p:cBhvr>
                                        <p:cTn id="50" dur="1750"/>
                                        <p:tgtEl>
                                          <p:spTgt spid="8">
                                            <p:txEl>
                                              <p:pRg st="6" end="6"/>
                                            </p:txEl>
                                          </p:spTgt>
                                        </p:tgtEl>
                                      </p:cBhvr>
                                    </p:animEffect>
                                  </p:childTnLst>
                                </p:cTn>
                              </p:par>
                            </p:childTnLst>
                          </p:cTn>
                        </p:par>
                        <p:par>
                          <p:cTn id="51" fill="hold">
                            <p:stCondLst>
                              <p:cond delay="1750"/>
                            </p:stCondLst>
                            <p:childTnLst>
                              <p:par>
                                <p:cTn id="52" presetID="22" presetClass="entr" presetSubtype="8" fill="hold" nodeType="after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Effect transition="in" filter="wipe(left)">
                                      <p:cBhvr>
                                        <p:cTn id="54" dur="1700"/>
                                        <p:tgtEl>
                                          <p:spTgt spid="8">
                                            <p:txEl>
                                              <p:pRg st="7" end="7"/>
                                            </p:txEl>
                                          </p:spTgt>
                                        </p:tgtEl>
                                      </p:cBhvr>
                                    </p:animEffect>
                                  </p:childTnLst>
                                </p:cTn>
                              </p:par>
                            </p:childTnLst>
                          </p:cTn>
                        </p:par>
                        <p:par>
                          <p:cTn id="55" fill="hold">
                            <p:stCondLst>
                              <p:cond delay="3450"/>
                            </p:stCondLst>
                            <p:childTnLst>
                              <p:par>
                                <p:cTn id="56" presetID="22" presetClass="entr" presetSubtype="8" fill="hold" nodeType="afterEffect">
                                  <p:stCondLst>
                                    <p:cond delay="0"/>
                                  </p:stCondLst>
                                  <p:childTnLst>
                                    <p:set>
                                      <p:cBhvr>
                                        <p:cTn id="57" dur="1" fill="hold">
                                          <p:stCondLst>
                                            <p:cond delay="0"/>
                                          </p:stCondLst>
                                        </p:cTn>
                                        <p:tgtEl>
                                          <p:spTgt spid="8">
                                            <p:txEl>
                                              <p:pRg st="8" end="8"/>
                                            </p:txEl>
                                          </p:spTgt>
                                        </p:tgtEl>
                                        <p:attrNameLst>
                                          <p:attrName>style.visibility</p:attrName>
                                        </p:attrNameLst>
                                      </p:cBhvr>
                                      <p:to>
                                        <p:strVal val="visible"/>
                                      </p:to>
                                    </p:set>
                                    <p:animEffect transition="in" filter="wipe(left)">
                                      <p:cBhvr>
                                        <p:cTn id="58" dur="12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12" name="object 66">
            <a:extLst>
              <a:ext uri="{FF2B5EF4-FFF2-40B4-BE49-F238E27FC236}">
                <a16:creationId xmlns:a16="http://schemas.microsoft.com/office/drawing/2014/main" id="{8E01C08E-4CD8-B14B-169A-09D425518F73}"/>
              </a:ext>
            </a:extLst>
          </p:cNvPr>
          <p:cNvSpPr txBox="1"/>
          <p:nvPr/>
        </p:nvSpPr>
        <p:spPr>
          <a:xfrm>
            <a:off x="5248547" y="6101998"/>
            <a:ext cx="3521346" cy="246221"/>
          </a:xfrm>
          <a:prstGeom prst="rect">
            <a:avLst/>
          </a:prstGeom>
        </p:spPr>
        <p:txBody>
          <a:bodyPr vert="horz" wrap="square" lIns="0" tIns="0" rIns="0" bIns="0" rtlCol="0" anchor="ctr">
            <a:spAutoFit/>
          </a:bodyPr>
          <a:lstStyle/>
          <a:p>
            <a:pPr marL="11723" defTabSz="844083" eaLnBrk="1" fontAlgn="auto" hangingPunct="1">
              <a:spcBef>
                <a:spcPts val="0"/>
              </a:spcBef>
              <a:spcAft>
                <a:spcPts val="0"/>
              </a:spcAft>
              <a:defRPr/>
            </a:pPr>
            <a:r>
              <a:rPr lang="en-US" altLang="ja-JP" sz="800" dirty="0">
                <a:solidFill>
                  <a:prstClr val="black"/>
                </a:solidFill>
                <a:latin typeface="+mn-ea"/>
                <a:ea typeface="+mn-ea"/>
                <a:cs typeface="Yu Gothic"/>
              </a:rPr>
              <a:t>※</a:t>
            </a:r>
            <a:r>
              <a:rPr lang="ja-JP" altLang="en-US" sz="800" dirty="0">
                <a:solidFill>
                  <a:prstClr val="black"/>
                </a:solidFill>
                <a:latin typeface="+mn-ea"/>
                <a:ea typeface="+mn-ea"/>
                <a:cs typeface="Yu Gothic"/>
              </a:rPr>
              <a:t>　歳出の「その他」には、原油価格・物価高騰対策及び賃上げ促進環境整備</a:t>
            </a:r>
            <a:endParaRPr lang="en-US" altLang="ja-JP" sz="800" dirty="0">
              <a:solidFill>
                <a:prstClr val="black"/>
              </a:solidFill>
              <a:latin typeface="+mn-ea"/>
              <a:ea typeface="+mn-ea"/>
              <a:cs typeface="Yu Gothic"/>
            </a:endParaRPr>
          </a:p>
          <a:p>
            <a:pPr marL="11723" defTabSz="844083" eaLnBrk="1" fontAlgn="auto" hangingPunct="1">
              <a:spcBef>
                <a:spcPts val="0"/>
              </a:spcBef>
              <a:spcAft>
                <a:spcPts val="0"/>
              </a:spcAft>
              <a:defRPr/>
            </a:pPr>
            <a:r>
              <a:rPr lang="ja-JP" altLang="en-US" sz="800" dirty="0">
                <a:solidFill>
                  <a:prstClr val="black"/>
                </a:solidFill>
                <a:latin typeface="+mn-ea"/>
                <a:cs typeface="Yu Gothic"/>
              </a:rPr>
              <a:t>　</a:t>
            </a:r>
            <a:r>
              <a:rPr lang="ja-JP" altLang="en-US" sz="800" dirty="0">
                <a:solidFill>
                  <a:prstClr val="black"/>
                </a:solidFill>
                <a:latin typeface="+mn-ea"/>
                <a:ea typeface="+mn-ea"/>
                <a:cs typeface="Yu Gothic"/>
              </a:rPr>
              <a:t>対応予備費（</a:t>
            </a:r>
            <a:r>
              <a:rPr lang="en-US" altLang="ja-JP" sz="800" dirty="0">
                <a:solidFill>
                  <a:prstClr val="black"/>
                </a:solidFill>
                <a:latin typeface="+mn-ea"/>
                <a:ea typeface="+mn-ea"/>
                <a:cs typeface="Yu Gothic"/>
              </a:rPr>
              <a:t>0.9%</a:t>
            </a:r>
            <a:r>
              <a:rPr lang="ja-JP" altLang="en-US" sz="800" dirty="0">
                <a:solidFill>
                  <a:prstClr val="black"/>
                </a:solidFill>
                <a:latin typeface="+mn-ea"/>
                <a:ea typeface="+mn-ea"/>
                <a:cs typeface="Yu Gothic"/>
              </a:rPr>
              <a:t>（</a:t>
            </a:r>
            <a:r>
              <a:rPr lang="en-US" altLang="ja-JP" sz="800" dirty="0">
                <a:solidFill>
                  <a:prstClr val="black"/>
                </a:solidFill>
                <a:latin typeface="+mn-ea"/>
                <a:ea typeface="+mn-ea"/>
                <a:cs typeface="Yu Gothic"/>
              </a:rPr>
              <a:t>1.0</a:t>
            </a:r>
            <a:r>
              <a:rPr lang="ja-JP" altLang="en-US" sz="800" dirty="0">
                <a:solidFill>
                  <a:prstClr val="black"/>
                </a:solidFill>
                <a:latin typeface="+mn-ea"/>
                <a:ea typeface="+mn-ea"/>
                <a:cs typeface="Yu Gothic"/>
              </a:rPr>
              <a:t>兆円））が含まれる。</a:t>
            </a:r>
            <a:endParaRPr lang="en-US" altLang="ja-JP" sz="800" dirty="0">
              <a:solidFill>
                <a:prstClr val="black"/>
              </a:solidFill>
              <a:latin typeface="+mn-ea"/>
              <a:ea typeface="+mn-ea"/>
              <a:cs typeface="Yu Gothic"/>
            </a:endParaRPr>
          </a:p>
        </p:txBody>
      </p:sp>
      <p:grpSp>
        <p:nvGrpSpPr>
          <p:cNvPr id="5" name="グループ化 4">
            <a:extLst>
              <a:ext uri="{FF2B5EF4-FFF2-40B4-BE49-F238E27FC236}">
                <a16:creationId xmlns:a16="http://schemas.microsoft.com/office/drawing/2014/main" id="{32104649-6EBF-C7F3-9303-66E1D9C937EF}"/>
              </a:ext>
            </a:extLst>
          </p:cNvPr>
          <p:cNvGrpSpPr/>
          <p:nvPr/>
        </p:nvGrpSpPr>
        <p:grpSpPr>
          <a:xfrm>
            <a:off x="9038" y="983563"/>
            <a:ext cx="6642408" cy="5020241"/>
            <a:chOff x="4574179" y="899660"/>
            <a:chExt cx="6642408" cy="5020241"/>
          </a:xfrm>
        </p:grpSpPr>
        <p:graphicFrame>
          <p:nvGraphicFramePr>
            <p:cNvPr id="3" name="グラフ 2">
              <a:extLst>
                <a:ext uri="{FF2B5EF4-FFF2-40B4-BE49-F238E27FC236}">
                  <a16:creationId xmlns:a16="http://schemas.microsoft.com/office/drawing/2014/main" id="{789B1D2A-D868-661B-0DF0-0FDE30D705A5}"/>
                </a:ext>
              </a:extLst>
            </p:cNvPr>
            <p:cNvGraphicFramePr>
              <a:graphicFrameLocks/>
            </p:cNvGraphicFramePr>
            <p:nvPr/>
          </p:nvGraphicFramePr>
          <p:xfrm>
            <a:off x="4574179" y="1466978"/>
            <a:ext cx="4452923" cy="4452923"/>
          </p:xfrm>
          <a:graphic>
            <a:graphicData uri="http://schemas.openxmlformats.org/drawingml/2006/chart">
              <c:chart xmlns:c="http://schemas.openxmlformats.org/drawingml/2006/chart" xmlns:r="http://schemas.openxmlformats.org/officeDocument/2006/relationships" r:id="rId3"/>
            </a:graphicData>
          </a:graphic>
        </p:graphicFrame>
        <p:sp>
          <p:nvSpPr>
            <p:cNvPr id="46" name="パイ 25">
              <a:extLst>
                <a:ext uri="{FF2B5EF4-FFF2-40B4-BE49-F238E27FC236}">
                  <a16:creationId xmlns:a16="http://schemas.microsoft.com/office/drawing/2014/main" id="{EC940DA2-9303-631B-1960-9556415FD2A4}"/>
                </a:ext>
              </a:extLst>
            </p:cNvPr>
            <p:cNvSpPr/>
            <p:nvPr/>
          </p:nvSpPr>
          <p:spPr>
            <a:xfrm rot="16200000">
              <a:off x="5151763" y="1815004"/>
              <a:ext cx="3402219" cy="3428269"/>
            </a:xfrm>
            <a:prstGeom prst="pie">
              <a:avLst>
                <a:gd name="adj1" fmla="val 21599175"/>
                <a:gd name="adj2" fmla="val 14845364"/>
              </a:avLst>
            </a:prstGeom>
            <a:noFill/>
            <a:ln w="34925">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49" name="object 14">
              <a:extLst>
                <a:ext uri="{FF2B5EF4-FFF2-40B4-BE49-F238E27FC236}">
                  <a16:creationId xmlns:a16="http://schemas.microsoft.com/office/drawing/2014/main" id="{568D2A14-B3F0-AA34-B3D3-BCC6CDFF6241}"/>
                </a:ext>
              </a:extLst>
            </p:cNvPr>
            <p:cNvSpPr txBox="1"/>
            <p:nvPr/>
          </p:nvSpPr>
          <p:spPr>
            <a:xfrm>
              <a:off x="6971706" y="2218929"/>
              <a:ext cx="1099638"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所得税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sz="1050" spc="69" dirty="0">
                  <a:solidFill>
                    <a:srgbClr val="231916"/>
                  </a:solidFill>
                  <a:latin typeface="+mn-ea"/>
                  <a:ea typeface="+mn-ea"/>
                  <a:cs typeface="Meiryo"/>
                </a:rPr>
                <a:t>1</a:t>
              </a:r>
              <a:r>
                <a:rPr lang="en-US" altLang="ja-JP" sz="1050" spc="69" dirty="0">
                  <a:solidFill>
                    <a:srgbClr val="231916"/>
                  </a:solidFill>
                  <a:latin typeface="+mn-ea"/>
                  <a:cs typeface="Meiryo"/>
                </a:rPr>
                <a:t>5</a:t>
              </a:r>
              <a:r>
                <a:rPr sz="1050" spc="69" dirty="0">
                  <a:solidFill>
                    <a:srgbClr val="231916"/>
                  </a:solidFill>
                  <a:latin typeface="+mn-ea"/>
                  <a:ea typeface="+mn-ea"/>
                  <a:cs typeface="Meiryo"/>
                </a:rPr>
                <a:t>.</a:t>
              </a:r>
              <a:r>
                <a:rPr lang="en-US" altLang="ja-JP" sz="1050" spc="69" dirty="0">
                  <a:solidFill>
                    <a:srgbClr val="231916"/>
                  </a:solidFill>
                  <a:latin typeface="+mn-ea"/>
                  <a:cs typeface="Meiryo"/>
                </a:rPr>
                <a:t>9</a:t>
              </a:r>
              <a:r>
                <a:rPr sz="1050" spc="69" dirty="0">
                  <a:solidFill>
                    <a:srgbClr val="231916"/>
                  </a:solidFill>
                  <a:latin typeface="+mn-ea"/>
                  <a:ea typeface="+mn-ea"/>
                  <a:cs typeface="Meiryo"/>
                </a:rPr>
                <a:t>％</a:t>
              </a:r>
              <a:endParaRPr lang="en-US" sz="1050" spc="69" dirty="0">
                <a:solidFill>
                  <a:srgbClr val="231916"/>
                </a:solidFill>
                <a:latin typeface="+mn-ea"/>
                <a:ea typeface="+mn-ea"/>
                <a:cs typeface="Meiryo"/>
              </a:endParaRPr>
            </a:p>
            <a:p>
              <a:pPr algn="ctr" defTabSz="844083" eaLnBrk="1" fontAlgn="auto" hangingPunct="1">
                <a:spcBef>
                  <a:spcPts val="65"/>
                </a:spcBef>
                <a:spcAft>
                  <a:spcPts val="0"/>
                </a:spcAft>
                <a:defRPr/>
              </a:pPr>
              <a:r>
                <a:rPr lang="ja-JP" altLang="en-US" sz="1050" spc="60" dirty="0">
                  <a:solidFill>
                    <a:srgbClr val="231916"/>
                  </a:solidFill>
                  <a:latin typeface="+mn-ea"/>
                  <a:ea typeface="+mn-ea"/>
                  <a:cs typeface="Meiryo"/>
                </a:rPr>
                <a:t>（</a:t>
              </a:r>
              <a:r>
                <a:rPr lang="en-US" altLang="ja-JP" sz="1050" spc="60" dirty="0">
                  <a:solidFill>
                    <a:srgbClr val="231916"/>
                  </a:solidFill>
                  <a:latin typeface="+mn-ea"/>
                  <a:cs typeface="Meiryo"/>
                </a:rPr>
                <a:t>17</a:t>
              </a:r>
              <a:r>
                <a:rPr lang="en-US" altLang="ja-JP" sz="1050" spc="60" dirty="0">
                  <a:solidFill>
                    <a:srgbClr val="231916"/>
                  </a:solidFill>
                  <a:latin typeface="+mn-ea"/>
                  <a:ea typeface="+mn-ea"/>
                  <a:cs typeface="Meiryo"/>
                </a:rPr>
                <a:t>.9</a:t>
              </a:r>
              <a:r>
                <a:rPr lang="ja-JP" altLang="en-US" sz="1050" spc="60" dirty="0">
                  <a:solidFill>
                    <a:srgbClr val="231916"/>
                  </a:solidFill>
                  <a:latin typeface="+mn-ea"/>
                  <a:ea typeface="+mn-ea"/>
                  <a:cs typeface="Meiryo"/>
                </a:rPr>
                <a:t>兆円）</a:t>
              </a:r>
              <a:endParaRPr lang="ja-JP" altLang="en-US" sz="1050" dirty="0">
                <a:solidFill>
                  <a:prstClr val="black"/>
                </a:solidFill>
                <a:latin typeface="+mn-ea"/>
                <a:ea typeface="+mn-ea"/>
                <a:cs typeface="Meiryo"/>
              </a:endParaRPr>
            </a:p>
          </p:txBody>
        </p:sp>
        <p:sp>
          <p:nvSpPr>
            <p:cNvPr id="62" name="object 15">
              <a:extLst>
                <a:ext uri="{FF2B5EF4-FFF2-40B4-BE49-F238E27FC236}">
                  <a16:creationId xmlns:a16="http://schemas.microsoft.com/office/drawing/2014/main" id="{2F3942B5-6B8D-1E25-3E07-5BAA87FA45CB}"/>
                </a:ext>
              </a:extLst>
            </p:cNvPr>
            <p:cNvSpPr txBox="1"/>
            <p:nvPr/>
          </p:nvSpPr>
          <p:spPr>
            <a:xfrm>
              <a:off x="7653027" y="3251151"/>
              <a:ext cx="854662"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法人税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cs typeface="Meiryo"/>
                </a:rPr>
                <a:t>15</a:t>
              </a:r>
              <a:r>
                <a:rPr lang="en-US" sz="1050" spc="69" dirty="0">
                  <a:solidFill>
                    <a:srgbClr val="231916"/>
                  </a:solidFill>
                  <a:latin typeface="+mn-ea"/>
                  <a:ea typeface="+mn-ea"/>
                  <a:cs typeface="Meiryo"/>
                </a:rPr>
                <a:t>.</a:t>
              </a:r>
              <a:r>
                <a:rPr lang="en-US" altLang="ja-JP" sz="1050" spc="69" dirty="0">
                  <a:solidFill>
                    <a:srgbClr val="231916"/>
                  </a:solidFill>
                  <a:latin typeface="+mn-ea"/>
                  <a:cs typeface="Meiryo"/>
                </a:rPr>
                <a:t>1</a:t>
              </a:r>
              <a:r>
                <a:rPr sz="1050" spc="69" dirty="0">
                  <a:solidFill>
                    <a:srgbClr val="231916"/>
                  </a:solidFill>
                  <a:latin typeface="+mn-ea"/>
                  <a:ea typeface="+mn-ea"/>
                  <a:cs typeface="Meiryo"/>
                </a:rPr>
                <a:t>％</a:t>
              </a:r>
              <a:endParaRPr lang="en-US" sz="1050" spc="69" dirty="0">
                <a:solidFill>
                  <a:srgbClr val="231916"/>
                </a:solidFill>
                <a:latin typeface="+mn-ea"/>
                <a:ea typeface="+mn-ea"/>
                <a:cs typeface="Meiryo"/>
              </a:endParaRPr>
            </a:p>
            <a:p>
              <a:pPr algn="ctr" defTabSz="844083" eaLnBrk="1" fontAlgn="auto" hangingPunct="1">
                <a:spcBef>
                  <a:spcPts val="65"/>
                </a:spcBef>
                <a:spcAft>
                  <a:spcPts val="0"/>
                </a:spcAft>
                <a:defRPr/>
              </a:pPr>
              <a:r>
                <a:rPr lang="ja-JP" altLang="en-US" sz="1050" spc="60" dirty="0">
                  <a:solidFill>
                    <a:srgbClr val="231916"/>
                  </a:solidFill>
                  <a:latin typeface="+mn-ea"/>
                  <a:ea typeface="+mn-ea"/>
                  <a:cs typeface="Meiryo"/>
                </a:rPr>
                <a:t>（</a:t>
              </a:r>
              <a:r>
                <a:rPr lang="en-US" altLang="ja-JP" sz="1050" spc="60" dirty="0">
                  <a:solidFill>
                    <a:srgbClr val="231916"/>
                  </a:solidFill>
                  <a:latin typeface="+mn-ea"/>
                  <a:cs typeface="Meiryo"/>
                </a:rPr>
                <a:t>17</a:t>
              </a:r>
              <a:r>
                <a:rPr lang="en-US" altLang="ja-JP" sz="1050" spc="60" dirty="0">
                  <a:solidFill>
                    <a:srgbClr val="231916"/>
                  </a:solidFill>
                  <a:latin typeface="+mn-ea"/>
                  <a:ea typeface="+mn-ea"/>
                  <a:cs typeface="Meiryo"/>
                </a:rPr>
                <a:t>.0</a:t>
              </a:r>
              <a:r>
                <a:rPr lang="ja-JP" altLang="en-US" sz="1050" spc="60" dirty="0">
                  <a:solidFill>
                    <a:srgbClr val="231916"/>
                  </a:solidFill>
                  <a:latin typeface="+mn-ea"/>
                  <a:ea typeface="+mn-ea"/>
                  <a:cs typeface="Meiryo"/>
                </a:rPr>
                <a:t>兆円）</a:t>
              </a:r>
              <a:endParaRPr lang="ja-JP" altLang="en-US" sz="1050" dirty="0">
                <a:solidFill>
                  <a:prstClr val="black"/>
                </a:solidFill>
                <a:latin typeface="+mn-ea"/>
                <a:ea typeface="+mn-ea"/>
                <a:cs typeface="Meiryo"/>
              </a:endParaRPr>
            </a:p>
          </p:txBody>
        </p:sp>
        <p:sp>
          <p:nvSpPr>
            <p:cNvPr id="63" name="object 16">
              <a:extLst>
                <a:ext uri="{FF2B5EF4-FFF2-40B4-BE49-F238E27FC236}">
                  <a16:creationId xmlns:a16="http://schemas.microsoft.com/office/drawing/2014/main" id="{B02D8FB1-0349-1837-7DFA-981229F4292C}"/>
                </a:ext>
              </a:extLst>
            </p:cNvPr>
            <p:cNvSpPr txBox="1"/>
            <p:nvPr/>
          </p:nvSpPr>
          <p:spPr>
            <a:xfrm>
              <a:off x="6816477" y="4276139"/>
              <a:ext cx="1243519"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latin typeface="+mn-ea"/>
                  <a:ea typeface="+mn-ea"/>
                  <a:cs typeface="Meiryo"/>
                </a:rPr>
                <a:t>消費税</a:t>
              </a:r>
              <a:endParaRPr sz="1400" dirty="0">
                <a:latin typeface="+mn-ea"/>
                <a:ea typeface="+mn-ea"/>
                <a:cs typeface="Meiryo"/>
              </a:endParaRPr>
            </a:p>
            <a:p>
              <a:pPr algn="ctr" defTabSz="844083" eaLnBrk="1" fontAlgn="auto" hangingPunct="1">
                <a:spcBef>
                  <a:spcPts val="65"/>
                </a:spcBef>
                <a:spcAft>
                  <a:spcPts val="0"/>
                </a:spcAft>
                <a:defRPr/>
              </a:pPr>
              <a:r>
                <a:rPr lang="en-US" altLang="ja-JP" sz="1050" spc="69" dirty="0">
                  <a:latin typeface="+mn-ea"/>
                  <a:cs typeface="Meiryo"/>
                </a:rPr>
                <a:t>21</a:t>
              </a:r>
              <a:r>
                <a:rPr lang="en-US" sz="1050" spc="69" dirty="0">
                  <a:latin typeface="+mn-ea"/>
                  <a:ea typeface="+mn-ea"/>
                  <a:cs typeface="Meiryo"/>
                </a:rPr>
                <a:t>.</a:t>
              </a:r>
              <a:r>
                <a:rPr lang="en-US" altLang="ja-JP" sz="1050" spc="69" dirty="0">
                  <a:latin typeface="+mn-ea"/>
                  <a:cs typeface="Meiryo"/>
                </a:rPr>
                <a:t>2</a:t>
              </a:r>
              <a:r>
                <a:rPr sz="1050" spc="69" dirty="0">
                  <a:latin typeface="+mn-ea"/>
                  <a:ea typeface="+mn-ea"/>
                  <a:cs typeface="Meiryo"/>
                </a:rPr>
                <a:t>％</a:t>
              </a:r>
              <a:endParaRPr lang="en-US" sz="1050" spc="69" dirty="0">
                <a:latin typeface="+mn-ea"/>
                <a:ea typeface="+mn-ea"/>
                <a:cs typeface="Meiryo"/>
              </a:endParaRPr>
            </a:p>
            <a:p>
              <a:pPr algn="ctr" defTabSz="844083" eaLnBrk="1" fontAlgn="auto" hangingPunct="1">
                <a:spcBef>
                  <a:spcPts val="65"/>
                </a:spcBef>
                <a:spcAft>
                  <a:spcPts val="0"/>
                </a:spcAft>
                <a:defRPr/>
              </a:pPr>
              <a:r>
                <a:rPr lang="ja-JP" altLang="en-US" sz="1050" spc="60" dirty="0">
                  <a:latin typeface="+mn-ea"/>
                  <a:ea typeface="+mn-ea"/>
                  <a:cs typeface="Meiryo"/>
                </a:rPr>
                <a:t>（</a:t>
              </a:r>
              <a:r>
                <a:rPr lang="en-US" altLang="ja-JP" sz="1050" spc="60" dirty="0">
                  <a:latin typeface="+mn-ea"/>
                  <a:ea typeface="+mn-ea"/>
                  <a:cs typeface="Meiryo"/>
                </a:rPr>
                <a:t>23.8</a:t>
              </a:r>
              <a:r>
                <a:rPr lang="ja-JP" altLang="en-US" sz="1050" spc="60" dirty="0">
                  <a:latin typeface="+mn-ea"/>
                  <a:ea typeface="+mn-ea"/>
                  <a:cs typeface="Meiryo"/>
                </a:rPr>
                <a:t>兆円）</a:t>
              </a:r>
              <a:endParaRPr lang="ja-JP" altLang="en-US" sz="1050" dirty="0">
                <a:latin typeface="+mn-ea"/>
                <a:ea typeface="+mn-ea"/>
                <a:cs typeface="Meiryo"/>
              </a:endParaRPr>
            </a:p>
          </p:txBody>
        </p:sp>
        <p:sp>
          <p:nvSpPr>
            <p:cNvPr id="64" name="object 17">
              <a:extLst>
                <a:ext uri="{FF2B5EF4-FFF2-40B4-BE49-F238E27FC236}">
                  <a16:creationId xmlns:a16="http://schemas.microsoft.com/office/drawing/2014/main" id="{290B8C2C-A1C8-6D78-1749-B261EF1D8A1B}"/>
                </a:ext>
              </a:extLst>
            </p:cNvPr>
            <p:cNvSpPr txBox="1"/>
            <p:nvPr/>
          </p:nvSpPr>
          <p:spPr>
            <a:xfrm>
              <a:off x="6028829" y="4549496"/>
              <a:ext cx="736714" cy="384721"/>
            </a:xfrm>
            <a:prstGeom prst="rect">
              <a:avLst/>
            </a:prstGeom>
          </p:spPr>
          <p:txBody>
            <a:bodyPr vert="horz" wrap="square" lIns="0" tIns="0" rIns="0" bIns="0" rtlCol="0">
              <a:spAutoFit/>
            </a:bodyPr>
            <a:lstStyle/>
            <a:p>
              <a:pPr algn="ctr" defTabSz="844083" eaLnBrk="1" fontAlgn="auto" hangingPunct="1">
                <a:spcBef>
                  <a:spcPts val="0"/>
                </a:spcBef>
                <a:spcAft>
                  <a:spcPts val="0"/>
                </a:spcAft>
                <a:defRPr/>
              </a:pPr>
              <a:r>
                <a:rPr sz="1000" spc="51" dirty="0">
                  <a:solidFill>
                    <a:srgbClr val="231916"/>
                  </a:solidFill>
                  <a:latin typeface="+mn-ea"/>
                  <a:ea typeface="+mn-ea"/>
                  <a:cs typeface="Meiryo"/>
                </a:rPr>
                <a:t>その他税収</a:t>
              </a:r>
              <a:endParaRPr sz="1000" dirty="0">
                <a:solidFill>
                  <a:prstClr val="black"/>
                </a:solidFill>
                <a:latin typeface="+mn-ea"/>
                <a:ea typeface="+mn-ea"/>
                <a:cs typeface="Meiryo"/>
              </a:endParaRPr>
            </a:p>
            <a:p>
              <a:pPr algn="ctr" defTabSz="844083" eaLnBrk="1" fontAlgn="auto" hangingPunct="1">
                <a:lnSpc>
                  <a:spcPts val="923"/>
                </a:lnSpc>
                <a:spcBef>
                  <a:spcPts val="0"/>
                </a:spcBef>
                <a:spcAft>
                  <a:spcPts val="0"/>
                </a:spcAft>
                <a:defRPr/>
              </a:pPr>
              <a:r>
                <a:rPr lang="en-US" sz="831" spc="51" dirty="0">
                  <a:solidFill>
                    <a:srgbClr val="231916"/>
                  </a:solidFill>
                  <a:latin typeface="+mn-ea"/>
                  <a:ea typeface="+mn-ea"/>
                  <a:cs typeface="Meiryo"/>
                </a:rPr>
                <a:t>9.</a:t>
              </a:r>
              <a:r>
                <a:rPr lang="en-US" altLang="ja-JP" sz="831" spc="51" dirty="0">
                  <a:solidFill>
                    <a:srgbClr val="231916"/>
                  </a:solidFill>
                  <a:latin typeface="+mn-ea"/>
                  <a:ea typeface="+mn-ea"/>
                  <a:cs typeface="Meiryo"/>
                </a:rPr>
                <a:t>6</a:t>
              </a:r>
              <a:r>
                <a:rPr sz="831" spc="51" dirty="0">
                  <a:solidFill>
                    <a:srgbClr val="231916"/>
                  </a:solidFill>
                  <a:latin typeface="+mn-ea"/>
                  <a:ea typeface="+mn-ea"/>
                  <a:cs typeface="Meiryo"/>
                </a:rPr>
                <a:t>％</a:t>
              </a:r>
              <a:endParaRPr lang="en-US" sz="831" spc="51" dirty="0">
                <a:solidFill>
                  <a:srgbClr val="231916"/>
                </a:solidFill>
                <a:latin typeface="+mn-ea"/>
                <a:ea typeface="+mn-ea"/>
                <a:cs typeface="Meiryo"/>
              </a:endParaRPr>
            </a:p>
            <a:p>
              <a:pPr algn="ctr" defTabSz="844083" eaLnBrk="1" fontAlgn="auto" hangingPunct="1">
                <a:lnSpc>
                  <a:spcPts val="923"/>
                </a:lnSpc>
                <a:spcBef>
                  <a:spcPts val="0"/>
                </a:spcBef>
                <a:spcAft>
                  <a:spcPts val="0"/>
                </a:spcAft>
                <a:defRPr/>
              </a:pPr>
              <a:r>
                <a:rPr lang="ja-JP" altLang="en-US" sz="831" spc="42" dirty="0">
                  <a:solidFill>
                    <a:srgbClr val="231916"/>
                  </a:solidFill>
                  <a:latin typeface="+mn-ea"/>
                  <a:ea typeface="+mn-ea"/>
                  <a:cs typeface="Meiryo"/>
                </a:rPr>
                <a:t>（</a:t>
              </a:r>
              <a:r>
                <a:rPr lang="en-US" altLang="ja-JP" sz="831" spc="42" dirty="0">
                  <a:solidFill>
                    <a:srgbClr val="231916"/>
                  </a:solidFill>
                  <a:latin typeface="+mn-ea"/>
                  <a:ea typeface="+mn-ea"/>
                  <a:cs typeface="Meiryo"/>
                </a:rPr>
                <a:t>10.8</a:t>
              </a:r>
              <a:r>
                <a:rPr lang="ja-JP" altLang="en-US" sz="831" spc="42"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67" name="object 5">
              <a:extLst>
                <a:ext uri="{FF2B5EF4-FFF2-40B4-BE49-F238E27FC236}">
                  <a16:creationId xmlns:a16="http://schemas.microsoft.com/office/drawing/2014/main" id="{79AC4ECE-48B8-BDD0-B1C2-592E33552808}"/>
                </a:ext>
              </a:extLst>
            </p:cNvPr>
            <p:cNvSpPr txBox="1"/>
            <p:nvPr/>
          </p:nvSpPr>
          <p:spPr>
            <a:xfrm>
              <a:off x="5407586" y="4146501"/>
              <a:ext cx="771909" cy="384721"/>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000" spc="51" dirty="0">
                  <a:solidFill>
                    <a:srgbClr val="231916"/>
                  </a:solidFill>
                  <a:latin typeface="+mn-ea"/>
                  <a:ea typeface="+mn-ea"/>
                </a:rPr>
                <a:t>その他収入</a:t>
              </a:r>
            </a:p>
            <a:p>
              <a:pPr marL="11723" algn="ctr" defTabSz="844083" eaLnBrk="1" fontAlgn="auto" hangingPunct="1">
                <a:lnSpc>
                  <a:spcPts val="923"/>
                </a:lnSpc>
                <a:spcBef>
                  <a:spcPts val="0"/>
                </a:spcBef>
                <a:spcAft>
                  <a:spcPts val="0"/>
                </a:spcAft>
                <a:defRPr/>
              </a:pPr>
              <a:r>
                <a:rPr lang="en-US" altLang="ja-JP" sz="923" spc="51" dirty="0">
                  <a:solidFill>
                    <a:srgbClr val="231916"/>
                  </a:solidFill>
                  <a:latin typeface="+mn-ea"/>
                </a:rPr>
                <a:t>6</a:t>
              </a:r>
              <a:r>
                <a:rPr lang="en-US" sz="923" spc="51" dirty="0">
                  <a:solidFill>
                    <a:srgbClr val="231916"/>
                  </a:solidFill>
                  <a:latin typeface="+mn-ea"/>
                  <a:ea typeface="+mn-ea"/>
                </a:rPr>
                <a:t>.</a:t>
              </a:r>
              <a:r>
                <a:rPr lang="en-US" altLang="ja-JP" sz="923" spc="51" dirty="0">
                  <a:solidFill>
                    <a:srgbClr val="231916"/>
                  </a:solidFill>
                  <a:latin typeface="+mn-ea"/>
                  <a:ea typeface="+mn-ea"/>
                </a:rPr>
                <a:t>7</a:t>
              </a:r>
              <a:r>
                <a:rPr sz="923" spc="51" dirty="0">
                  <a:solidFill>
                    <a:srgbClr val="231916"/>
                  </a:solidFill>
                  <a:latin typeface="+mn-ea"/>
                  <a:ea typeface="+mn-ea"/>
                </a:rPr>
                <a:t>％</a:t>
              </a:r>
              <a:endParaRPr lang="en-US" sz="923" spc="51" dirty="0">
                <a:solidFill>
                  <a:srgbClr val="231916"/>
                </a:solidFill>
                <a:latin typeface="+mn-ea"/>
                <a:ea typeface="+mn-ea"/>
              </a:endParaRPr>
            </a:p>
            <a:p>
              <a:pPr marL="11723" algn="ctr" defTabSz="844083" eaLnBrk="1" fontAlgn="auto" hangingPunct="1">
                <a:lnSpc>
                  <a:spcPts val="923"/>
                </a:lnSpc>
                <a:spcBef>
                  <a:spcPts val="0"/>
                </a:spcBef>
                <a:spcAft>
                  <a:spcPts val="0"/>
                </a:spcAft>
                <a:defRPr/>
              </a:pPr>
              <a:r>
                <a:rPr lang="ja-JP" altLang="en-US" sz="923" spc="51" dirty="0">
                  <a:solidFill>
                    <a:srgbClr val="231916"/>
                  </a:solidFill>
                  <a:latin typeface="+mn-ea"/>
                  <a:ea typeface="+mn-ea"/>
                </a:rPr>
                <a:t>（</a:t>
              </a:r>
              <a:r>
                <a:rPr lang="en-US" altLang="ja-JP" sz="923" spc="51" dirty="0">
                  <a:solidFill>
                    <a:srgbClr val="231916"/>
                  </a:solidFill>
                  <a:latin typeface="+mn-ea"/>
                  <a:ea typeface="+mn-ea"/>
                </a:rPr>
                <a:t>7.5</a:t>
              </a:r>
              <a:r>
                <a:rPr lang="ja-JP" altLang="en-US" sz="923" spc="51" dirty="0">
                  <a:solidFill>
                    <a:srgbClr val="231916"/>
                  </a:solidFill>
                  <a:latin typeface="+mn-ea"/>
                  <a:ea typeface="+mn-ea"/>
                </a:rPr>
                <a:t>兆円）</a:t>
              </a:r>
            </a:p>
          </p:txBody>
        </p:sp>
        <p:sp>
          <p:nvSpPr>
            <p:cNvPr id="35" name="object 18">
              <a:extLst>
                <a:ext uri="{FF2B5EF4-FFF2-40B4-BE49-F238E27FC236}">
                  <a16:creationId xmlns:a16="http://schemas.microsoft.com/office/drawing/2014/main" id="{DBE00184-D3E5-CBD8-8011-FD392DAA2EAD}"/>
                </a:ext>
              </a:extLst>
            </p:cNvPr>
            <p:cNvSpPr txBox="1"/>
            <p:nvPr/>
          </p:nvSpPr>
          <p:spPr>
            <a:xfrm>
              <a:off x="5202691" y="2447239"/>
              <a:ext cx="1099638" cy="879728"/>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lang="en-US" sz="1400" spc="74" dirty="0">
                  <a:solidFill>
                    <a:srgbClr val="D63636"/>
                  </a:solidFill>
                  <a:latin typeface="+mn-ea"/>
                  <a:ea typeface="+mn-ea"/>
                  <a:cs typeface="Meiryo"/>
                </a:rPr>
                <a:t>     </a:t>
              </a:r>
              <a:r>
                <a:rPr sz="1400" spc="74" dirty="0" err="1">
                  <a:solidFill>
                    <a:srgbClr val="D63636"/>
                  </a:solidFill>
                  <a:latin typeface="+mn-ea"/>
                  <a:ea typeface="+mn-ea"/>
                  <a:cs typeface="Meiryo"/>
                </a:rPr>
                <a:t>公債金</a:t>
              </a:r>
              <a:endParaRPr lang="en-US" sz="1400" spc="74" dirty="0">
                <a:solidFill>
                  <a:srgbClr val="D63636"/>
                </a:solidFill>
                <a:latin typeface="+mn-ea"/>
                <a:ea typeface="+mn-ea"/>
                <a:cs typeface="Meiryo"/>
              </a:endParaRPr>
            </a:p>
            <a:p>
              <a:pPr algn="ctr" defTabSz="844083" eaLnBrk="1" fontAlgn="auto" hangingPunct="1">
                <a:lnSpc>
                  <a:spcPts val="1809"/>
                </a:lnSpc>
                <a:spcBef>
                  <a:spcPts val="0"/>
                </a:spcBef>
                <a:spcAft>
                  <a:spcPts val="0"/>
                </a:spcAft>
                <a:defRPr/>
              </a:pPr>
              <a:r>
                <a:rPr lang="ja-JP" altLang="en-US" sz="1400" spc="74" dirty="0">
                  <a:solidFill>
                    <a:srgbClr val="D63636"/>
                  </a:solidFill>
                  <a:latin typeface="+mn-ea"/>
                  <a:ea typeface="+mn-ea"/>
                  <a:cs typeface="Meiryo"/>
                </a:rPr>
                <a:t>     （借金）</a:t>
              </a:r>
              <a:endParaRPr lang="en-US" altLang="ja-JP" sz="1400" spc="74" dirty="0">
                <a:solidFill>
                  <a:srgbClr val="D63636"/>
                </a:solidFill>
                <a:latin typeface="+mn-ea"/>
                <a:ea typeface="+mn-ea"/>
                <a:cs typeface="Meiryo"/>
              </a:endParaRPr>
            </a:p>
            <a:p>
              <a:pPr algn="ctr" defTabSz="844083" eaLnBrk="1" fontAlgn="auto" hangingPunct="1">
                <a:lnSpc>
                  <a:spcPct val="30000"/>
                </a:lnSpc>
                <a:spcBef>
                  <a:spcPts val="0"/>
                </a:spcBef>
                <a:spcAft>
                  <a:spcPts val="0"/>
                </a:spcAft>
                <a:defRPr/>
              </a:pPr>
              <a:endParaRPr sz="1500" dirty="0">
                <a:solidFill>
                  <a:srgbClr val="D63636"/>
                </a:solidFill>
                <a:latin typeface="+mn-ea"/>
                <a:ea typeface="+mn-ea"/>
                <a:cs typeface="Meiryo"/>
              </a:endParaRPr>
            </a:p>
            <a:p>
              <a:pPr algn="ctr" defTabSz="844083" eaLnBrk="1" fontAlgn="auto" hangingPunct="1">
                <a:spcBef>
                  <a:spcPts val="65"/>
                </a:spcBef>
                <a:spcAft>
                  <a:spcPts val="0"/>
                </a:spcAft>
                <a:defRPr/>
              </a:pPr>
              <a:r>
                <a:rPr lang="en-US" sz="1050" spc="69" dirty="0">
                  <a:solidFill>
                    <a:srgbClr val="D63636"/>
                  </a:solidFill>
                  <a:latin typeface="+mn-ea"/>
                  <a:ea typeface="+mn-ea"/>
                  <a:cs typeface="Meiryo"/>
                </a:rPr>
                <a:t>31.</a:t>
              </a:r>
              <a:r>
                <a:rPr lang="en-US" altLang="ja-JP" sz="1050" spc="69" dirty="0">
                  <a:solidFill>
                    <a:srgbClr val="D63636"/>
                  </a:solidFill>
                  <a:latin typeface="+mn-ea"/>
                  <a:ea typeface="+mn-ea"/>
                  <a:cs typeface="Meiryo"/>
                </a:rPr>
                <a:t>5</a:t>
              </a:r>
              <a:r>
                <a:rPr sz="1050" spc="69" dirty="0">
                  <a:solidFill>
                    <a:srgbClr val="D63636"/>
                  </a:solidFill>
                  <a:latin typeface="+mn-ea"/>
                  <a:ea typeface="+mn-ea"/>
                  <a:cs typeface="Meiryo"/>
                </a:rPr>
                <a:t>％</a:t>
              </a:r>
              <a:endParaRPr lang="en-US" sz="1050" spc="69" dirty="0">
                <a:solidFill>
                  <a:srgbClr val="D63636"/>
                </a:solidFill>
                <a:latin typeface="+mn-ea"/>
                <a:ea typeface="+mn-ea"/>
                <a:cs typeface="Meiryo"/>
              </a:endParaRPr>
            </a:p>
            <a:p>
              <a:pPr algn="ctr" defTabSz="844083" eaLnBrk="1" fontAlgn="auto" hangingPunct="1">
                <a:spcBef>
                  <a:spcPts val="65"/>
                </a:spcBef>
                <a:spcAft>
                  <a:spcPts val="0"/>
                </a:spcAft>
                <a:defRPr/>
              </a:pPr>
              <a:r>
                <a:rPr lang="ja-JP" altLang="en-US" sz="1050" spc="60" dirty="0">
                  <a:solidFill>
                    <a:srgbClr val="D63636"/>
                  </a:solidFill>
                  <a:latin typeface="+mn-ea"/>
                  <a:ea typeface="+mn-ea"/>
                  <a:cs typeface="Meiryo"/>
                </a:rPr>
                <a:t>（</a:t>
              </a:r>
              <a:r>
                <a:rPr lang="en-US" altLang="ja-JP" sz="1050" spc="60" dirty="0">
                  <a:solidFill>
                    <a:srgbClr val="D63636"/>
                  </a:solidFill>
                  <a:latin typeface="+mn-ea"/>
                  <a:ea typeface="+mn-ea"/>
                  <a:cs typeface="Meiryo"/>
                </a:rPr>
                <a:t>35.4</a:t>
              </a:r>
              <a:r>
                <a:rPr lang="ja-JP" altLang="en-US" sz="1050" spc="60" dirty="0">
                  <a:solidFill>
                    <a:srgbClr val="D63636"/>
                  </a:solidFill>
                  <a:latin typeface="+mn-ea"/>
                  <a:ea typeface="+mn-ea"/>
                  <a:cs typeface="Meiryo"/>
                </a:rPr>
                <a:t>兆円）</a:t>
              </a:r>
              <a:endParaRPr lang="ja-JP" altLang="en-US" sz="1050" dirty="0">
                <a:solidFill>
                  <a:srgbClr val="D63636"/>
                </a:solidFill>
                <a:latin typeface="+mn-ea"/>
                <a:ea typeface="+mn-ea"/>
                <a:cs typeface="Meiryo"/>
              </a:endParaRPr>
            </a:p>
          </p:txBody>
        </p:sp>
        <p:sp>
          <p:nvSpPr>
            <p:cNvPr id="19" name="楕円 18">
              <a:extLst>
                <a:ext uri="{FF2B5EF4-FFF2-40B4-BE49-F238E27FC236}">
                  <a16:creationId xmlns:a16="http://schemas.microsoft.com/office/drawing/2014/main" id="{AC2EF63B-1EA7-3B5D-7878-477F51834180}"/>
                </a:ext>
              </a:extLst>
            </p:cNvPr>
            <p:cNvSpPr/>
            <p:nvPr/>
          </p:nvSpPr>
          <p:spPr bwMode="auto">
            <a:xfrm>
              <a:off x="6125671" y="2803995"/>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8" name="object 11">
              <a:extLst>
                <a:ext uri="{FF2B5EF4-FFF2-40B4-BE49-F238E27FC236}">
                  <a16:creationId xmlns:a16="http://schemas.microsoft.com/office/drawing/2014/main" id="{23B01379-6E0A-D125-D792-578025B293EC}"/>
                </a:ext>
              </a:extLst>
            </p:cNvPr>
            <p:cNvSpPr txBox="1"/>
            <p:nvPr/>
          </p:nvSpPr>
          <p:spPr>
            <a:xfrm>
              <a:off x="6281143" y="3146304"/>
              <a:ext cx="1157094" cy="843180"/>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endParaRPr lang="en-US" sz="1800" spc="51" dirty="0">
                <a:solidFill>
                  <a:srgbClr val="231916"/>
                </a:solidFill>
                <a:latin typeface="+mn-ea"/>
                <a:ea typeface="+mn-ea"/>
                <a:cs typeface="Meiryo"/>
              </a:endParaRPr>
            </a:p>
            <a:p>
              <a:pPr marL="11723" marR="4689" algn="ctr" defTabSz="844083" eaLnBrk="1" fontAlgn="auto" hangingPunct="1">
                <a:lnSpc>
                  <a:spcPct val="110500"/>
                </a:lnSpc>
                <a:spcBef>
                  <a:spcPts val="0"/>
                </a:spcBef>
                <a:spcAft>
                  <a:spcPts val="0"/>
                </a:spcAft>
                <a:defRPr/>
              </a:pPr>
              <a:r>
                <a:rPr lang="ja-JP" altLang="en-US" sz="1800" spc="51" dirty="0">
                  <a:solidFill>
                    <a:srgbClr val="231916"/>
                  </a:solidFill>
                  <a:latin typeface="+mn-ea"/>
                  <a:ea typeface="+mn-ea"/>
                  <a:cs typeface="Meiryo"/>
                </a:rPr>
                <a:t>歳入</a:t>
              </a:r>
              <a:r>
                <a:rPr sz="1800" spc="51" dirty="0" err="1">
                  <a:solidFill>
                    <a:srgbClr val="231916"/>
                  </a:solidFill>
                  <a:latin typeface="+mn-ea"/>
                  <a:ea typeface="+mn-ea"/>
                  <a:cs typeface="Meiryo"/>
                </a:rPr>
                <a:t>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sz="1200" spc="51" dirty="0">
                  <a:solidFill>
                    <a:srgbClr val="231916"/>
                  </a:solidFill>
                  <a:latin typeface="+mn-ea"/>
                  <a:ea typeface="+mn-ea"/>
                  <a:cs typeface="Meiryo"/>
                </a:rPr>
                <a:t>(11</a:t>
              </a:r>
              <a:r>
                <a:rPr lang="en-US" altLang="ja-JP" sz="1200" spc="51" dirty="0">
                  <a:solidFill>
                    <a:srgbClr val="231916"/>
                  </a:solidFill>
                  <a:latin typeface="+mn-ea"/>
                  <a:ea typeface="+mn-ea"/>
                  <a:cs typeface="Meiryo"/>
                </a:rPr>
                <a:t>2</a:t>
              </a:r>
              <a:r>
                <a:rPr lang="en-US" sz="1200" spc="51" dirty="0">
                  <a:solidFill>
                    <a:srgbClr val="231916"/>
                  </a:solidFill>
                  <a:latin typeface="+mn-ea"/>
                  <a:ea typeface="+mn-ea"/>
                  <a:cs typeface="Meiryo"/>
                </a:rPr>
                <a:t>.6</a:t>
              </a:r>
              <a:r>
                <a:rPr sz="1200" spc="51" dirty="0">
                  <a:solidFill>
                    <a:srgbClr val="231916"/>
                  </a:solidFill>
                  <a:latin typeface="+mn-ea"/>
                  <a:ea typeface="+mn-ea"/>
                  <a:cs typeface="Meiryo"/>
                </a:rPr>
                <a:t>兆円</a:t>
              </a:r>
              <a:r>
                <a:rPr lang="en-US" sz="1200" spc="51" dirty="0">
                  <a:solidFill>
                    <a:srgbClr val="231916"/>
                  </a:solidFill>
                  <a:latin typeface="+mn-ea"/>
                  <a:ea typeface="+mn-ea"/>
                  <a:cs typeface="Meiryo"/>
                </a:rPr>
                <a:t>)</a:t>
              </a:r>
            </a:p>
          </p:txBody>
        </p:sp>
        <p:grpSp>
          <p:nvGrpSpPr>
            <p:cNvPr id="22" name="グループ化 21">
              <a:extLst>
                <a:ext uri="{FF2B5EF4-FFF2-40B4-BE49-F238E27FC236}">
                  <a16:creationId xmlns:a16="http://schemas.microsoft.com/office/drawing/2014/main" id="{78FE59C7-19D9-6866-51EC-03689BFA1DC2}"/>
                </a:ext>
              </a:extLst>
            </p:cNvPr>
            <p:cNvGrpSpPr/>
            <p:nvPr/>
          </p:nvGrpSpPr>
          <p:grpSpPr>
            <a:xfrm>
              <a:off x="4781156" y="1879576"/>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8" name="object 11">
              <a:extLst>
                <a:ext uri="{FF2B5EF4-FFF2-40B4-BE49-F238E27FC236}">
                  <a16:creationId xmlns:a16="http://schemas.microsoft.com/office/drawing/2014/main" id="{3BD34F65-7411-AC7C-67A2-97678B6C270C}"/>
                </a:ext>
              </a:extLst>
            </p:cNvPr>
            <p:cNvSpPr txBox="1"/>
            <p:nvPr/>
          </p:nvSpPr>
          <p:spPr>
            <a:xfrm>
              <a:off x="7223522" y="899660"/>
              <a:ext cx="3993065" cy="269561"/>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lang="en-US" spc="51" dirty="0">
                  <a:solidFill>
                    <a:srgbClr val="231916"/>
                  </a:solidFill>
                  <a:latin typeface="HGP創英角ｺﾞｼｯｸUB" panose="020B0900000000000000" pitchFamily="50" charset="-128"/>
                  <a:ea typeface="HGP創英角ｺﾞｼｯｸUB" panose="020B0900000000000000" pitchFamily="50" charset="-128"/>
                  <a:cs typeface="Meiryo"/>
                </a:rPr>
                <a:t>202</a:t>
              </a:r>
              <a:r>
                <a:rPr lang="en-US" altLang="ja-JP" spc="51" dirty="0">
                  <a:solidFill>
                    <a:srgbClr val="231916"/>
                  </a:solidFill>
                  <a:latin typeface="HGP創英角ｺﾞｼｯｸUB" panose="020B0900000000000000" pitchFamily="50" charset="-128"/>
                  <a:ea typeface="HGP創英角ｺﾞｼｯｸUB" panose="020B0900000000000000" pitchFamily="50" charset="-128"/>
                  <a:cs typeface="Meiryo"/>
                </a:rPr>
                <a:t>4</a:t>
              </a:r>
              <a:r>
                <a:rPr lang="ja-JP" altLang="en-US" spc="51" dirty="0">
                  <a:solidFill>
                    <a:srgbClr val="231916"/>
                  </a:solidFill>
                  <a:latin typeface="HGP創英角ｺﾞｼｯｸUB" panose="020B0900000000000000" pitchFamily="50" charset="-128"/>
                  <a:ea typeface="HGP創英角ｺﾞｼｯｸUB" panose="020B0900000000000000" pitchFamily="50" charset="-128"/>
                  <a:cs typeface="Meiryo"/>
                </a:rPr>
                <a:t>年度（令和６年度）予算</a:t>
              </a:r>
              <a:endParaRPr lang="en-US" spc="51" dirty="0">
                <a:solidFill>
                  <a:srgbClr val="231916"/>
                </a:solidFill>
                <a:latin typeface="HGP創英角ｺﾞｼｯｸUB" panose="020B0900000000000000" pitchFamily="50" charset="-128"/>
                <a:ea typeface="HGP創英角ｺﾞｼｯｸUB" panose="020B0900000000000000" pitchFamily="50" charset="-128"/>
                <a:cs typeface="Meiryo"/>
              </a:endParaRPr>
            </a:p>
          </p:txBody>
        </p:sp>
      </p:grpSp>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graphicFrame>
        <p:nvGraphicFramePr>
          <p:cNvPr id="6" name="グラフ 5">
            <a:extLst>
              <a:ext uri="{FF2B5EF4-FFF2-40B4-BE49-F238E27FC236}">
                <a16:creationId xmlns:a16="http://schemas.microsoft.com/office/drawing/2014/main" id="{4710875D-186F-E5C8-1E7E-68690D888A2B}"/>
              </a:ext>
            </a:extLst>
          </p:cNvPr>
          <p:cNvGraphicFramePr>
            <a:graphicFrameLocks/>
          </p:cNvGraphicFramePr>
          <p:nvPr>
            <p:extLst/>
          </p:nvPr>
        </p:nvGraphicFramePr>
        <p:xfrm>
          <a:off x="4536939" y="1366801"/>
          <a:ext cx="4785231" cy="4785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グラフ 50">
            <a:extLst>
              <a:ext uri="{FF2B5EF4-FFF2-40B4-BE49-F238E27FC236}">
                <a16:creationId xmlns:a16="http://schemas.microsoft.com/office/drawing/2014/main" id="{108EA6A7-0EF9-4C07-B9EC-A2A383D408A8}"/>
              </a:ext>
            </a:extLst>
          </p:cNvPr>
          <p:cNvGraphicFramePr>
            <a:graphicFrameLocks/>
          </p:cNvGraphicFramePr>
          <p:nvPr>
            <p:extLst/>
          </p:nvPr>
        </p:nvGraphicFramePr>
        <p:xfrm>
          <a:off x="4359448" y="1849418"/>
          <a:ext cx="4769214" cy="370632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グループ化 1">
            <a:extLst>
              <a:ext uri="{FF2B5EF4-FFF2-40B4-BE49-F238E27FC236}">
                <a16:creationId xmlns:a16="http://schemas.microsoft.com/office/drawing/2014/main" id="{46AA632B-A519-C3AB-8715-2DE5139DC751}"/>
              </a:ext>
            </a:extLst>
          </p:cNvPr>
          <p:cNvGrpSpPr/>
          <p:nvPr/>
        </p:nvGrpSpPr>
        <p:grpSpPr>
          <a:xfrm>
            <a:off x="4654915" y="1870636"/>
            <a:ext cx="3943809" cy="3885754"/>
            <a:chOff x="267187" y="1833809"/>
            <a:chExt cx="3943809" cy="3885754"/>
          </a:xfrm>
        </p:grpSpPr>
        <p:sp>
          <p:nvSpPr>
            <p:cNvPr id="73" name="object 10">
              <a:extLst>
                <a:ext uri="{FF2B5EF4-FFF2-40B4-BE49-F238E27FC236}">
                  <a16:creationId xmlns:a16="http://schemas.microsoft.com/office/drawing/2014/main" id="{15341539-1CB6-E9E5-C795-7B3CEA6738BF}"/>
                </a:ext>
              </a:extLst>
            </p:cNvPr>
            <p:cNvSpPr txBox="1"/>
            <p:nvPr/>
          </p:nvSpPr>
          <p:spPr>
            <a:xfrm>
              <a:off x="3217395" y="2938192"/>
              <a:ext cx="986676" cy="282129"/>
            </a:xfrm>
            <a:prstGeom prst="rect">
              <a:avLst/>
            </a:prstGeom>
          </p:spPr>
          <p:txBody>
            <a:bodyPr vert="horz" wrap="square" lIns="0" tIns="0" rIns="0" bIns="0" rtlCol="0">
              <a:spAutoFit/>
            </a:bodyPr>
            <a:lstStyle/>
            <a:p>
              <a:pPr marR="39859" algn="ctr" defTabSz="844083" eaLnBrk="1" fontAlgn="auto" hangingPunct="1">
                <a:lnSpc>
                  <a:spcPts val="1140"/>
                </a:lnSpc>
                <a:spcBef>
                  <a:spcPts val="0"/>
                </a:spcBef>
                <a:spcAft>
                  <a:spcPts val="0"/>
                </a:spcAft>
                <a:defRPr/>
              </a:pPr>
              <a:r>
                <a:rPr lang="en-US" sz="1050" spc="60" dirty="0">
                  <a:latin typeface="+mn-ea"/>
                  <a:ea typeface="+mn-ea"/>
                  <a:cs typeface="Meiryo"/>
                </a:rPr>
                <a:t>3</a:t>
              </a:r>
              <a:r>
                <a:rPr lang="en-US" altLang="ja-JP" sz="1050" spc="60" dirty="0">
                  <a:latin typeface="+mn-ea"/>
                  <a:ea typeface="+mn-ea"/>
                  <a:cs typeface="Meiryo"/>
                </a:rPr>
                <a:t>3</a:t>
              </a:r>
              <a:r>
                <a:rPr lang="en-US" sz="1050" spc="60" dirty="0">
                  <a:latin typeface="+mn-ea"/>
                  <a:ea typeface="+mn-ea"/>
                  <a:cs typeface="Meiryo"/>
                </a:rPr>
                <a:t>.</a:t>
              </a:r>
              <a:r>
                <a:rPr lang="en-US" altLang="ja-JP" sz="1050" spc="60" dirty="0">
                  <a:latin typeface="+mn-ea"/>
                  <a:ea typeface="+mn-ea"/>
                  <a:cs typeface="Meiryo"/>
                </a:rPr>
                <a:t>5</a:t>
              </a:r>
              <a:r>
                <a:rPr lang="en-US" sz="1050" spc="60" dirty="0">
                  <a:latin typeface="+mn-ea"/>
                  <a:ea typeface="+mn-ea"/>
                  <a:cs typeface="Meiryo"/>
                </a:rPr>
                <a:t>％</a:t>
              </a:r>
            </a:p>
            <a:p>
              <a:pPr marR="39859" algn="ctr" defTabSz="844083" eaLnBrk="1" fontAlgn="auto" hangingPunct="1">
                <a:lnSpc>
                  <a:spcPts val="1140"/>
                </a:lnSpc>
                <a:spcBef>
                  <a:spcPts val="0"/>
                </a:spcBef>
                <a:spcAft>
                  <a:spcPts val="0"/>
                </a:spcAft>
                <a:defRPr/>
              </a:pPr>
              <a:r>
                <a:rPr lang="ja-JP" altLang="en-US" sz="1050" spc="60" dirty="0">
                  <a:latin typeface="+mn-ea"/>
                  <a:ea typeface="+mn-ea"/>
                  <a:cs typeface="Meiryo"/>
                </a:rPr>
                <a:t>（</a:t>
              </a:r>
              <a:r>
                <a:rPr sz="1050" spc="60" dirty="0">
                  <a:latin typeface="+mn-ea"/>
                  <a:ea typeface="+mn-ea"/>
                  <a:cs typeface="Meiryo"/>
                </a:rPr>
                <a:t>3</a:t>
              </a:r>
              <a:r>
                <a:rPr lang="en-US" altLang="ja-JP" sz="1050" spc="60" dirty="0">
                  <a:latin typeface="+mn-ea"/>
                  <a:cs typeface="Meiryo"/>
                </a:rPr>
                <a:t>7</a:t>
              </a:r>
              <a:r>
                <a:rPr lang="en-US" sz="1050" spc="60" dirty="0">
                  <a:latin typeface="+mn-ea"/>
                  <a:ea typeface="+mn-ea"/>
                  <a:cs typeface="Meiryo"/>
                </a:rPr>
                <a:t>.</a:t>
              </a:r>
              <a:r>
                <a:rPr lang="en-US" altLang="ja-JP" sz="1050" spc="60" dirty="0">
                  <a:latin typeface="+mn-ea"/>
                  <a:ea typeface="+mn-ea"/>
                  <a:cs typeface="Meiryo"/>
                </a:rPr>
                <a:t>7</a:t>
              </a:r>
              <a:r>
                <a:rPr sz="1050" spc="60" dirty="0">
                  <a:latin typeface="+mn-ea"/>
                  <a:ea typeface="+mn-ea"/>
                  <a:cs typeface="Meiryo"/>
                </a:rPr>
                <a:t>兆円</a:t>
              </a:r>
              <a:r>
                <a:rPr lang="ja-JP" altLang="en-US" sz="1050" spc="60" dirty="0">
                  <a:latin typeface="+mn-ea"/>
                  <a:ea typeface="+mn-ea"/>
                  <a:cs typeface="Meiryo"/>
                </a:rPr>
                <a:t>）</a:t>
              </a:r>
              <a:endParaRPr sz="1050" dirty="0">
                <a:latin typeface="+mn-ea"/>
                <a:ea typeface="+mn-ea"/>
                <a:cs typeface="Meiryo"/>
              </a:endParaRPr>
            </a:p>
          </p:txBody>
        </p:sp>
        <p:sp>
          <p:nvSpPr>
            <p:cNvPr id="74" name="object 12">
              <a:extLst>
                <a:ext uri="{FF2B5EF4-FFF2-40B4-BE49-F238E27FC236}">
                  <a16:creationId xmlns:a16="http://schemas.microsoft.com/office/drawing/2014/main" id="{87E03747-696D-4453-9F24-88159B084067}"/>
                </a:ext>
              </a:extLst>
            </p:cNvPr>
            <p:cNvSpPr txBox="1"/>
            <p:nvPr/>
          </p:nvSpPr>
          <p:spPr>
            <a:xfrm>
              <a:off x="2696072" y="4621323"/>
              <a:ext cx="820460" cy="320601"/>
            </a:xfrm>
            <a:prstGeom prst="rect">
              <a:avLst/>
            </a:prstGeom>
          </p:spPr>
          <p:txBody>
            <a:bodyPr vert="horz" wrap="square" lIns="0" tIns="0" rIns="0" bIns="0" rtlCol="0">
              <a:spAutoFit/>
            </a:bodyPr>
            <a:lstStyle/>
            <a:p>
              <a:pPr algn="ctr" defTabSz="844083" eaLnBrk="1" fontAlgn="auto" hangingPunct="1">
                <a:spcBef>
                  <a:spcPts val="55"/>
                </a:spcBef>
                <a:spcAft>
                  <a:spcPts val="0"/>
                </a:spcAft>
                <a:defRPr/>
              </a:pPr>
              <a:r>
                <a:rPr sz="1000" spc="-28" dirty="0">
                  <a:latin typeface="+mn-ea"/>
                  <a:ea typeface="+mn-ea"/>
                  <a:cs typeface="Meiryo"/>
                </a:rPr>
                <a:t>1</a:t>
              </a:r>
              <a:r>
                <a:rPr lang="en-US" altLang="ja-JP" sz="1000" spc="-28" dirty="0">
                  <a:latin typeface="+mn-ea"/>
                  <a:cs typeface="Meiryo"/>
                </a:rPr>
                <a:t>5</a:t>
              </a:r>
              <a:r>
                <a:rPr lang="en-US" sz="1000" spc="-28" dirty="0">
                  <a:latin typeface="+mn-ea"/>
                  <a:ea typeface="+mn-ea"/>
                  <a:cs typeface="Meiryo"/>
                </a:rPr>
                <a:t>.</a:t>
              </a:r>
              <a:r>
                <a:rPr lang="en-US" altLang="ja-JP" sz="1000" spc="-28" dirty="0">
                  <a:latin typeface="+mn-ea"/>
                  <a:ea typeface="+mn-ea"/>
                  <a:cs typeface="Meiryo"/>
                </a:rPr>
                <a:t>8</a:t>
              </a:r>
              <a:r>
                <a:rPr sz="1000" spc="-28" dirty="0">
                  <a:latin typeface="+mn-ea"/>
                  <a:ea typeface="+mn-ea"/>
                  <a:cs typeface="Meiryo"/>
                </a:rPr>
                <a:t>％</a:t>
              </a:r>
              <a:endParaRPr lang="en-US" sz="1000" spc="-28" dirty="0">
                <a:latin typeface="+mn-ea"/>
                <a:ea typeface="+mn-ea"/>
                <a:cs typeface="Meiryo"/>
              </a:endParaRPr>
            </a:p>
            <a:p>
              <a:pPr algn="ctr" defTabSz="844083" eaLnBrk="1" fontAlgn="auto" hangingPunct="1">
                <a:spcBef>
                  <a:spcPts val="55"/>
                </a:spcBef>
                <a:spcAft>
                  <a:spcPts val="0"/>
                </a:spcAft>
                <a:defRPr/>
              </a:pPr>
              <a:r>
                <a:rPr lang="ja-JP" altLang="en-US" sz="1000" spc="60" dirty="0">
                  <a:latin typeface="+mn-ea"/>
                  <a:ea typeface="+mn-ea"/>
                  <a:cs typeface="Meiryo"/>
                </a:rPr>
                <a:t>（</a:t>
              </a:r>
              <a:r>
                <a:rPr lang="en-US" altLang="ja-JP" sz="1000" spc="60" dirty="0">
                  <a:latin typeface="+mn-ea"/>
                  <a:ea typeface="+mn-ea"/>
                  <a:cs typeface="Meiryo"/>
                </a:rPr>
                <a:t>17.8</a:t>
              </a:r>
              <a:r>
                <a:rPr lang="ja-JP" altLang="en-US" sz="1000" spc="60" dirty="0">
                  <a:latin typeface="+mn-ea"/>
                  <a:ea typeface="+mn-ea"/>
                  <a:cs typeface="Meiryo"/>
                </a:rPr>
                <a:t>兆円）</a:t>
              </a:r>
              <a:endParaRPr lang="ja-JP" altLang="en-US" sz="1000" dirty="0">
                <a:latin typeface="+mn-ea"/>
                <a:ea typeface="+mn-ea"/>
                <a:cs typeface="Meiryo"/>
              </a:endParaRPr>
            </a:p>
          </p:txBody>
        </p:sp>
        <p:sp>
          <p:nvSpPr>
            <p:cNvPr id="76" name="object 14">
              <a:extLst>
                <a:ext uri="{FF2B5EF4-FFF2-40B4-BE49-F238E27FC236}">
                  <a16:creationId xmlns:a16="http://schemas.microsoft.com/office/drawing/2014/main" id="{4BA1ACAE-A08E-090A-ACEA-338A1370C0A7}"/>
                </a:ext>
              </a:extLst>
            </p:cNvPr>
            <p:cNvSpPr txBox="1"/>
            <p:nvPr/>
          </p:nvSpPr>
          <p:spPr>
            <a:xfrm>
              <a:off x="987914" y="5224020"/>
              <a:ext cx="718402" cy="45653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300" spc="-9" dirty="0">
                  <a:solidFill>
                    <a:srgbClr val="231916"/>
                  </a:solidFill>
                  <a:latin typeface="+mn-ea"/>
                  <a:ea typeface="+mn-ea"/>
                  <a:cs typeface="Meiryo"/>
                </a:rPr>
                <a:t>公共事業</a:t>
              </a:r>
              <a:endParaRPr sz="13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sz="1000" spc="37" dirty="0">
                  <a:solidFill>
                    <a:srgbClr val="231916"/>
                  </a:solidFill>
                  <a:latin typeface="+mn-ea"/>
                  <a:ea typeface="+mn-ea"/>
                  <a:cs typeface="Meiryo"/>
                </a:rPr>
                <a:t>5</a:t>
              </a:r>
              <a:r>
                <a:rPr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4</a:t>
              </a:r>
              <a:r>
                <a:rPr sz="1000" spc="37" dirty="0">
                  <a:solidFill>
                    <a:srgbClr val="231916"/>
                  </a:solidFill>
                  <a:latin typeface="+mn-ea"/>
                  <a:ea typeface="+mn-ea"/>
                  <a:cs typeface="Meiryo"/>
                </a:rPr>
                <a:t>％</a:t>
              </a:r>
              <a:endParaRPr lang="en-US" sz="1000" spc="37" dirty="0">
                <a:solidFill>
                  <a:srgbClr val="231916"/>
                </a:solidFill>
                <a:latin typeface="+mn-ea"/>
                <a:ea typeface="+mn-ea"/>
                <a:cs typeface="Meiryo"/>
              </a:endParaRP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6.1</a:t>
              </a:r>
              <a:r>
                <a:rPr lang="ja-JP" altLang="en-US" sz="1000" spc="37" dirty="0">
                  <a:solidFill>
                    <a:srgbClr val="231916"/>
                  </a:solidFill>
                  <a:latin typeface="+mn-ea"/>
                  <a:ea typeface="+mn-ea"/>
                  <a:cs typeface="Meiryo"/>
                </a:rPr>
                <a:t>兆円）</a:t>
              </a:r>
              <a:endParaRPr lang="ja-JP" altLang="en-US" sz="1000" dirty="0">
                <a:solidFill>
                  <a:prstClr val="black"/>
                </a:solidFill>
                <a:latin typeface="+mn-ea"/>
                <a:ea typeface="+mn-ea"/>
                <a:cs typeface="Meiryo"/>
              </a:endParaRPr>
            </a:p>
          </p:txBody>
        </p:sp>
        <p:sp>
          <p:nvSpPr>
            <p:cNvPr id="77" name="object 15">
              <a:extLst>
                <a:ext uri="{FF2B5EF4-FFF2-40B4-BE49-F238E27FC236}">
                  <a16:creationId xmlns:a16="http://schemas.microsoft.com/office/drawing/2014/main" id="{B69C233F-AD02-4877-E3B7-4A584722E88E}"/>
                </a:ext>
              </a:extLst>
            </p:cNvPr>
            <p:cNvSpPr txBox="1"/>
            <p:nvPr/>
          </p:nvSpPr>
          <p:spPr>
            <a:xfrm>
              <a:off x="267187" y="4606562"/>
              <a:ext cx="762364" cy="704360"/>
            </a:xfrm>
            <a:prstGeom prst="rect">
              <a:avLst/>
            </a:prstGeom>
          </p:spPr>
          <p:txBody>
            <a:bodyPr vert="horz" wrap="square" lIns="0" tIns="0" rIns="0" bIns="0" rtlCol="0">
              <a:spAutoFit/>
            </a:bodyPr>
            <a:lstStyle/>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文教及び</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科学振興</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en-US" sz="1000" spc="37" dirty="0">
                  <a:solidFill>
                    <a:srgbClr val="231916"/>
                  </a:solidFill>
                  <a:latin typeface="+mn-ea"/>
                  <a:ea typeface="+mn-ea"/>
                  <a:cs typeface="Meiryo"/>
                </a:rPr>
                <a:t>4.</a:t>
              </a:r>
              <a:r>
                <a:rPr lang="en-US" altLang="ja-JP" sz="1000" spc="37" dirty="0">
                  <a:solidFill>
                    <a:srgbClr val="231916"/>
                  </a:solidFill>
                  <a:latin typeface="+mn-ea"/>
                  <a:ea typeface="+mn-ea"/>
                  <a:cs typeface="Meiryo"/>
                </a:rPr>
                <a:t>9</a:t>
              </a:r>
              <a:r>
                <a:rPr sz="1000" spc="37" dirty="0">
                  <a:solidFill>
                    <a:srgbClr val="231916"/>
                  </a:solidFill>
                  <a:latin typeface="+mn-ea"/>
                  <a:ea typeface="+mn-ea"/>
                  <a:cs typeface="Meiryo"/>
                </a:rPr>
                <a:t>％</a:t>
              </a:r>
              <a:endParaRPr lang="en-US" sz="1000" spc="37"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5.</a:t>
              </a:r>
              <a:r>
                <a:rPr lang="en-US" altLang="ja-JP" sz="1000" spc="37" dirty="0">
                  <a:solidFill>
                    <a:srgbClr val="231916"/>
                  </a:solidFill>
                  <a:latin typeface="+mn-ea"/>
                  <a:cs typeface="Meiryo"/>
                </a:rPr>
                <a:t>5</a:t>
              </a:r>
              <a:r>
                <a:rPr lang="ja-JP" altLang="en-US" sz="1000" spc="37" dirty="0">
                  <a:solidFill>
                    <a:srgbClr val="231916"/>
                  </a:solidFill>
                  <a:latin typeface="+mn-ea"/>
                  <a:ea typeface="+mn-ea"/>
                  <a:cs typeface="Meiryo"/>
                </a:rPr>
                <a:t>兆円）</a:t>
              </a:r>
              <a:endParaRPr lang="ja-JP" altLang="en-US" sz="1000" dirty="0">
                <a:solidFill>
                  <a:prstClr val="black"/>
                </a:solidFill>
                <a:latin typeface="+mn-ea"/>
                <a:ea typeface="+mn-ea"/>
                <a:cs typeface="Meiryo"/>
              </a:endParaRPr>
            </a:p>
          </p:txBody>
        </p:sp>
        <p:sp>
          <p:nvSpPr>
            <p:cNvPr id="79" name="object 17">
              <a:extLst>
                <a:ext uri="{FF2B5EF4-FFF2-40B4-BE49-F238E27FC236}">
                  <a16:creationId xmlns:a16="http://schemas.microsoft.com/office/drawing/2014/main" id="{82CF297B-B7DC-6D4F-4DAD-C64CE34ED9C2}"/>
                </a:ext>
              </a:extLst>
            </p:cNvPr>
            <p:cNvSpPr txBox="1"/>
            <p:nvPr/>
          </p:nvSpPr>
          <p:spPr>
            <a:xfrm>
              <a:off x="946536" y="3498430"/>
              <a:ext cx="750342" cy="501099"/>
            </a:xfrm>
            <a:prstGeom prst="rect">
              <a:avLst/>
            </a:prstGeom>
          </p:spPr>
          <p:txBody>
            <a:bodyPr vert="horz" wrap="square" lIns="0" tIns="0" rIns="0" bIns="0" rtlCol="0">
              <a:spAutoFit/>
            </a:bodyPr>
            <a:lstStyle/>
            <a:p>
              <a:pPr marL="11723" algn="ctr" defTabSz="844083" eaLnBrk="1" fontAlgn="auto" hangingPunct="1">
                <a:lnSpc>
                  <a:spcPct val="110000"/>
                </a:lnSpc>
                <a:spcBef>
                  <a:spcPts val="0"/>
                </a:spcBef>
                <a:spcAft>
                  <a:spcPts val="0"/>
                </a:spcAft>
                <a:defRPr/>
              </a:pPr>
              <a:r>
                <a:rPr sz="1300" spc="-9" dirty="0" err="1">
                  <a:solidFill>
                    <a:srgbClr val="231916"/>
                  </a:solidFill>
                  <a:latin typeface="+mn-ea"/>
                  <a:ea typeface="+mn-ea"/>
                  <a:cs typeface="Meiryo"/>
                </a:rPr>
                <a:t>その他</a:t>
              </a:r>
              <a:r>
                <a:rPr lang="en-US" altLang="ja-JP" sz="1400" spc="-9" baseline="30000" dirty="0">
                  <a:solidFill>
                    <a:srgbClr val="231916"/>
                  </a:solidFill>
                  <a:latin typeface="+mn-ea"/>
                  <a:cs typeface="Meiryo"/>
                </a:rPr>
                <a:t>※</a:t>
              </a:r>
              <a:endParaRPr sz="1300" dirty="0">
                <a:solidFill>
                  <a:prstClr val="black"/>
                </a:solidFill>
                <a:latin typeface="+mn-ea"/>
                <a:ea typeface="+mn-ea"/>
                <a:cs typeface="Meiryo"/>
              </a:endParaRPr>
            </a:p>
            <a:p>
              <a:pPr marL="11723" algn="ctr" defTabSz="844083" eaLnBrk="1" fontAlgn="auto" hangingPunct="1">
                <a:lnSpc>
                  <a:spcPct val="110000"/>
                </a:lnSpc>
                <a:spcBef>
                  <a:spcPts val="0"/>
                </a:spcBef>
                <a:spcAft>
                  <a:spcPts val="0"/>
                </a:spcAft>
                <a:defRPr/>
              </a:pPr>
              <a:r>
                <a:rPr lang="en-US" altLang="ja-JP" sz="831" spc="37" dirty="0">
                  <a:solidFill>
                    <a:srgbClr val="231916"/>
                  </a:solidFill>
                  <a:latin typeface="+mn-ea"/>
                  <a:ea typeface="+mn-ea"/>
                  <a:cs typeface="Meiryo"/>
                </a:rPr>
                <a:t>9</a:t>
              </a:r>
              <a:r>
                <a:rPr lang="en-US" sz="831" spc="37" dirty="0">
                  <a:solidFill>
                    <a:srgbClr val="231916"/>
                  </a:solidFill>
                  <a:latin typeface="+mn-ea"/>
                  <a:ea typeface="+mn-ea"/>
                  <a:cs typeface="Meiryo"/>
                </a:rPr>
                <a:t>.</a:t>
              </a:r>
              <a:r>
                <a:rPr lang="en-US" altLang="ja-JP" sz="831" spc="37" dirty="0">
                  <a:solidFill>
                    <a:srgbClr val="231916"/>
                  </a:solidFill>
                  <a:latin typeface="+mn-ea"/>
                  <a:cs typeface="Meiryo"/>
                </a:rPr>
                <a:t>4</a:t>
              </a:r>
              <a:r>
                <a:rPr sz="831" spc="37" dirty="0">
                  <a:solidFill>
                    <a:srgbClr val="231916"/>
                  </a:solidFill>
                  <a:latin typeface="+mn-ea"/>
                  <a:ea typeface="+mn-ea"/>
                  <a:cs typeface="Meiryo"/>
                </a:rPr>
                <a:t>％</a:t>
              </a:r>
              <a:endParaRPr lang="en-US" sz="831" spc="37" dirty="0">
                <a:solidFill>
                  <a:srgbClr val="231916"/>
                </a:solidFill>
                <a:latin typeface="+mn-ea"/>
                <a:ea typeface="+mn-ea"/>
                <a:cs typeface="Meiryo"/>
              </a:endParaRPr>
            </a:p>
            <a:p>
              <a:pPr marL="11723" algn="ctr" defTabSz="844083" eaLnBrk="1" fontAlgn="auto" hangingPunct="1">
                <a:lnSpc>
                  <a:spcPct val="110000"/>
                </a:lnSpc>
                <a:spcBef>
                  <a:spcPts val="37"/>
                </a:spcBef>
                <a:spcAft>
                  <a:spcPts val="0"/>
                </a:spcAft>
                <a:defRPr/>
              </a:pPr>
              <a:r>
                <a:rPr lang="ja-JP" altLang="en-US" sz="831" spc="37" dirty="0">
                  <a:solidFill>
                    <a:srgbClr val="231916"/>
                  </a:solidFill>
                  <a:latin typeface="+mn-ea"/>
                  <a:ea typeface="+mn-ea"/>
                  <a:cs typeface="Meiryo"/>
                </a:rPr>
                <a:t>（</a:t>
              </a:r>
              <a:r>
                <a:rPr lang="en-US" altLang="ja-JP" sz="831" spc="37" dirty="0">
                  <a:solidFill>
                    <a:srgbClr val="231916"/>
                  </a:solidFill>
                  <a:latin typeface="+mn-ea"/>
                  <a:ea typeface="+mn-ea"/>
                  <a:cs typeface="Meiryo"/>
                </a:rPr>
                <a:t>10.6</a:t>
              </a:r>
              <a:r>
                <a:rPr lang="ja-JP" altLang="en-US" sz="831" spc="37"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83" name="パイ 44">
              <a:extLst>
                <a:ext uri="{FF2B5EF4-FFF2-40B4-BE49-F238E27FC236}">
                  <a16:creationId xmlns:a16="http://schemas.microsoft.com/office/drawing/2014/main" id="{B7EE07C8-916E-80E5-5388-D2487A7CD973}"/>
                </a:ext>
              </a:extLst>
            </p:cNvPr>
            <p:cNvSpPr/>
            <p:nvPr/>
          </p:nvSpPr>
          <p:spPr>
            <a:xfrm rot="11220000">
              <a:off x="821458" y="1833809"/>
              <a:ext cx="3389538" cy="3389538"/>
            </a:xfrm>
            <a:prstGeom prst="pie">
              <a:avLst>
                <a:gd name="adj1" fmla="val 21407820"/>
                <a:gd name="adj2" fmla="val 15638693"/>
              </a:avLst>
            </a:prstGeom>
            <a:noFill/>
            <a:ln w="38100">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34" name="object 13">
              <a:extLst>
                <a:ext uri="{FF2B5EF4-FFF2-40B4-BE49-F238E27FC236}">
                  <a16:creationId xmlns:a16="http://schemas.microsoft.com/office/drawing/2014/main" id="{B07B75F9-DA58-E5C8-8D5D-AE950295370A}"/>
                </a:ext>
              </a:extLst>
            </p:cNvPr>
            <p:cNvSpPr txBox="1"/>
            <p:nvPr/>
          </p:nvSpPr>
          <p:spPr>
            <a:xfrm>
              <a:off x="1152069" y="2137792"/>
              <a:ext cx="1534295" cy="584775"/>
            </a:xfrm>
            <a:prstGeom prst="rect">
              <a:avLst/>
            </a:prstGeom>
          </p:spPr>
          <p:txBody>
            <a:bodyPr vert="horz" wrap="square" lIns="0" tIns="0" rIns="0" bIns="0" rtlCol="0">
              <a:spAutoFit/>
            </a:bodyPr>
            <a:lstStyle/>
            <a:p>
              <a:pPr marL="22861" algn="ctr" defTabSz="844083" eaLnBrk="1" fontAlgn="auto" hangingPunct="1">
                <a:spcBef>
                  <a:spcPts val="0"/>
                </a:spcBef>
                <a:spcAft>
                  <a:spcPts val="0"/>
                </a:spcAft>
                <a:defRPr/>
              </a:pPr>
              <a:r>
                <a:rPr sz="1400" spc="46" dirty="0" err="1">
                  <a:latin typeface="+mn-ea"/>
                  <a:ea typeface="+mn-ea"/>
                  <a:cs typeface="Meiryo"/>
                </a:rPr>
                <a:t>国債費</a:t>
              </a:r>
              <a:endParaRPr lang="en-US" sz="14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（過去の借金の</a:t>
              </a:r>
              <a:endParaRPr lang="en-US" altLang="ja-JP" sz="12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返済と利息）</a:t>
              </a:r>
              <a:endParaRPr lang="en-US" altLang="ja-JP" sz="1200" spc="46" dirty="0">
                <a:latin typeface="+mn-ea"/>
                <a:ea typeface="+mn-ea"/>
                <a:cs typeface="Meiryo"/>
              </a:endParaRPr>
            </a:p>
          </p:txBody>
        </p:sp>
        <p:sp>
          <p:nvSpPr>
            <p:cNvPr id="11" name="object 16">
              <a:extLst>
                <a:ext uri="{FF2B5EF4-FFF2-40B4-BE49-F238E27FC236}">
                  <a16:creationId xmlns:a16="http://schemas.microsoft.com/office/drawing/2014/main" id="{448020D1-0909-03CD-535B-10786C9F7595}"/>
                </a:ext>
              </a:extLst>
            </p:cNvPr>
            <p:cNvSpPr txBox="1"/>
            <p:nvPr/>
          </p:nvSpPr>
          <p:spPr>
            <a:xfrm>
              <a:off x="2413926" y="5263028"/>
              <a:ext cx="817800" cy="45653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300" spc="-9" dirty="0" err="1">
                  <a:solidFill>
                    <a:srgbClr val="231916"/>
                  </a:solidFill>
                  <a:latin typeface="+mn-ea"/>
                  <a:ea typeface="+mn-ea"/>
                  <a:cs typeface="Meiryo"/>
                </a:rPr>
                <a:t>防衛</a:t>
              </a:r>
              <a:endParaRPr sz="1100" baseline="300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cs typeface="Meiryo"/>
                </a:rPr>
                <a:t>7</a:t>
              </a:r>
              <a:r>
                <a:rPr lang="en-US" altLang="ja-JP" sz="1000" spc="37" dirty="0">
                  <a:solidFill>
                    <a:srgbClr val="231916"/>
                  </a:solidFill>
                  <a:latin typeface="+mn-ea"/>
                  <a:ea typeface="+mn-ea"/>
                  <a:cs typeface="Meiryo"/>
                </a:rPr>
                <a:t>.0</a:t>
              </a:r>
              <a:r>
                <a:rPr lang="ja-JP" altLang="en-US" sz="1000" spc="37" dirty="0">
                  <a:solidFill>
                    <a:srgbClr val="231916"/>
                  </a:solidFill>
                  <a:latin typeface="+mn-ea"/>
                  <a:ea typeface="+mn-ea"/>
                  <a:cs typeface="Meiryo"/>
                </a:rPr>
                <a:t>％</a:t>
              </a:r>
              <a:endParaRPr lang="en-US" sz="1000" spc="37" dirty="0">
                <a:solidFill>
                  <a:srgbClr val="231916"/>
                </a:solidFill>
                <a:latin typeface="+mn-ea"/>
                <a:ea typeface="+mn-ea"/>
                <a:cs typeface="Meiryo"/>
              </a:endParaRPr>
            </a:p>
            <a:p>
              <a:pPr marL="11723" algn="ctr" defTabSz="844083" eaLnBrk="1" fontAlgn="auto" hangingPunct="1">
                <a:lnSpc>
                  <a:spcPts val="992"/>
                </a:lnSpc>
                <a:spcBef>
                  <a:spcPts val="37"/>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cs typeface="Meiryo"/>
                </a:rPr>
                <a:t>7</a:t>
              </a:r>
              <a:r>
                <a:rPr lang="en-US" altLang="ja-JP" sz="1000" spc="37" dirty="0">
                  <a:solidFill>
                    <a:srgbClr val="231916"/>
                  </a:solidFill>
                  <a:latin typeface="+mn-ea"/>
                  <a:ea typeface="+mn-ea"/>
                  <a:cs typeface="Meiryo"/>
                </a:rPr>
                <a:t>.9</a:t>
              </a:r>
              <a:r>
                <a:rPr sz="1000" spc="37" dirty="0">
                  <a:solidFill>
                    <a:srgbClr val="231916"/>
                  </a:solidFill>
                  <a:latin typeface="+mn-ea"/>
                  <a:ea typeface="+mn-ea"/>
                  <a:cs typeface="Meiryo"/>
                </a:rPr>
                <a:t>兆円</a:t>
              </a:r>
              <a:r>
                <a:rPr lang="ja-JP" altLang="en-US" sz="1000" spc="37" dirty="0">
                  <a:solidFill>
                    <a:srgbClr val="231916"/>
                  </a:solidFill>
                  <a:latin typeface="+mn-ea"/>
                  <a:ea typeface="+mn-ea"/>
                  <a:cs typeface="Meiryo"/>
                </a:rPr>
                <a:t>）</a:t>
              </a:r>
              <a:endParaRPr sz="1000" dirty="0">
                <a:solidFill>
                  <a:prstClr val="black"/>
                </a:solidFill>
                <a:latin typeface="+mn-ea"/>
                <a:ea typeface="+mn-ea"/>
                <a:cs typeface="Meiryo"/>
              </a:endParaRPr>
            </a:p>
          </p:txBody>
        </p:sp>
        <p:grpSp>
          <p:nvGrpSpPr>
            <p:cNvPr id="23" name="グループ化 22">
              <a:extLst>
                <a:ext uri="{FF2B5EF4-FFF2-40B4-BE49-F238E27FC236}">
                  <a16:creationId xmlns:a16="http://schemas.microsoft.com/office/drawing/2014/main" id="{B75CCE71-0210-8549-A1D2-7452FA490A52}"/>
                </a:ext>
              </a:extLst>
            </p:cNvPr>
            <p:cNvGrpSpPr/>
            <p:nvPr/>
          </p:nvGrpSpPr>
          <p:grpSpPr>
            <a:xfrm>
              <a:off x="323850" y="1879576"/>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6" name="楕円 25">
              <a:extLst>
                <a:ext uri="{FF2B5EF4-FFF2-40B4-BE49-F238E27FC236}">
                  <a16:creationId xmlns:a16="http://schemas.microsoft.com/office/drawing/2014/main" id="{A5ABCC07-74F6-473B-B134-92BC8CA7354F}"/>
                </a:ext>
              </a:extLst>
            </p:cNvPr>
            <p:cNvSpPr/>
            <p:nvPr/>
          </p:nvSpPr>
          <p:spPr bwMode="auto">
            <a:xfrm>
              <a:off x="1724003" y="2794519"/>
              <a:ext cx="1543377"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5" name="object 11">
              <a:extLst>
                <a:ext uri="{FF2B5EF4-FFF2-40B4-BE49-F238E27FC236}">
                  <a16:creationId xmlns:a16="http://schemas.microsoft.com/office/drawing/2014/main" id="{3ACEBC82-0FA0-5836-9444-5D6C83AEC8ED}"/>
                </a:ext>
              </a:extLst>
            </p:cNvPr>
            <p:cNvSpPr txBox="1"/>
            <p:nvPr/>
          </p:nvSpPr>
          <p:spPr>
            <a:xfrm>
              <a:off x="1983174" y="3122337"/>
              <a:ext cx="1050388" cy="812402"/>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r>
                <a:rPr sz="1800" spc="51" dirty="0">
                  <a:solidFill>
                    <a:srgbClr val="231916"/>
                  </a:solidFill>
                  <a:latin typeface="+mn-ea"/>
                  <a:ea typeface="+mn-ea"/>
                  <a:cs typeface="Meiryo"/>
                </a:rPr>
                <a:t> 歳出総額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sz="1200" spc="51" dirty="0">
                  <a:solidFill>
                    <a:srgbClr val="231916"/>
                  </a:solidFill>
                  <a:latin typeface="+mn-ea"/>
                  <a:ea typeface="+mn-ea"/>
                  <a:cs typeface="Meiryo"/>
                </a:rPr>
                <a:t>(11</a:t>
              </a:r>
              <a:r>
                <a:rPr lang="en-US" altLang="ja-JP" sz="1200" spc="51" dirty="0">
                  <a:solidFill>
                    <a:srgbClr val="231916"/>
                  </a:solidFill>
                  <a:latin typeface="+mn-ea"/>
                  <a:ea typeface="+mn-ea"/>
                  <a:cs typeface="Meiryo"/>
                </a:rPr>
                <a:t>2</a:t>
              </a:r>
              <a:r>
                <a:rPr lang="en-US" sz="1200" spc="51" dirty="0">
                  <a:solidFill>
                    <a:srgbClr val="231916"/>
                  </a:solidFill>
                  <a:latin typeface="+mn-ea"/>
                  <a:ea typeface="+mn-ea"/>
                  <a:cs typeface="Meiryo"/>
                </a:rPr>
                <a:t>.</a:t>
              </a:r>
              <a:r>
                <a:rPr lang="en-US" sz="1200" spc="51" dirty="0">
                  <a:solidFill>
                    <a:srgbClr val="231916"/>
                  </a:solidFill>
                  <a:latin typeface="+mn-ea"/>
                  <a:cs typeface="Meiryo"/>
                </a:rPr>
                <a:t>6</a:t>
              </a:r>
              <a:r>
                <a:rPr lang="ja-JP" altLang="en-US" sz="1200" spc="51" dirty="0">
                  <a:solidFill>
                    <a:srgbClr val="231916"/>
                  </a:solidFill>
                  <a:latin typeface="+mn-ea"/>
                  <a:ea typeface="+mn-ea"/>
                  <a:cs typeface="Meiryo"/>
                </a:rPr>
                <a:t>兆</a:t>
              </a:r>
              <a:r>
                <a:rPr sz="1200" spc="51" dirty="0">
                  <a:solidFill>
                    <a:srgbClr val="231916"/>
                  </a:solidFill>
                  <a:latin typeface="+mn-ea"/>
                  <a:ea typeface="+mn-ea"/>
                  <a:cs typeface="Meiryo"/>
                </a:rPr>
                <a:t>円</a:t>
              </a:r>
              <a:r>
                <a:rPr lang="en-US" sz="1200" spc="51" dirty="0">
                  <a:solidFill>
                    <a:srgbClr val="231916"/>
                  </a:solidFill>
                  <a:latin typeface="+mn-ea"/>
                  <a:ea typeface="+mn-ea"/>
                  <a:cs typeface="Meiryo"/>
                </a:rPr>
                <a:t>)</a:t>
              </a:r>
            </a:p>
          </p:txBody>
        </p:sp>
        <p:sp>
          <p:nvSpPr>
            <p:cNvPr id="37" name="object 13">
              <a:extLst>
                <a:ext uri="{FF2B5EF4-FFF2-40B4-BE49-F238E27FC236}">
                  <a16:creationId xmlns:a16="http://schemas.microsoft.com/office/drawing/2014/main" id="{D677CB07-BC85-F128-DA2F-21696B36788E}"/>
                </a:ext>
              </a:extLst>
            </p:cNvPr>
            <p:cNvSpPr txBox="1"/>
            <p:nvPr/>
          </p:nvSpPr>
          <p:spPr>
            <a:xfrm>
              <a:off x="1073707" y="2770957"/>
              <a:ext cx="873425" cy="333746"/>
            </a:xfrm>
            <a:prstGeom prst="rect">
              <a:avLst/>
            </a:prstGeom>
          </p:spPr>
          <p:txBody>
            <a:bodyPr vert="horz" wrap="square" lIns="0" tIns="0" rIns="0" bIns="0" rtlCol="0">
              <a:spAutoFit/>
            </a:bodyPr>
            <a:lstStyle/>
            <a:p>
              <a:pPr algn="ctr" defTabSz="844083" eaLnBrk="1" fontAlgn="auto" hangingPunct="1">
                <a:lnSpc>
                  <a:spcPct val="110000"/>
                </a:lnSpc>
                <a:spcBef>
                  <a:spcPts val="0"/>
                </a:spcBef>
                <a:spcAft>
                  <a:spcPts val="0"/>
                </a:spcAft>
                <a:defRPr/>
              </a:pPr>
              <a:r>
                <a:rPr lang="en-US" sz="1050" spc="88" dirty="0">
                  <a:latin typeface="+mn-ea"/>
                  <a:ea typeface="+mn-ea"/>
                  <a:cs typeface="Meiryo"/>
                </a:rPr>
                <a:t>2</a:t>
              </a:r>
              <a:r>
                <a:rPr lang="en-US" altLang="ja-JP" sz="1050" spc="88" dirty="0">
                  <a:latin typeface="+mn-ea"/>
                  <a:ea typeface="+mn-ea"/>
                  <a:cs typeface="Meiryo"/>
                </a:rPr>
                <a:t>4</a:t>
              </a:r>
              <a:r>
                <a:rPr lang="en-US" sz="1050" spc="88" dirty="0">
                  <a:latin typeface="+mn-ea"/>
                  <a:ea typeface="+mn-ea"/>
                  <a:cs typeface="Meiryo"/>
                </a:rPr>
                <a:t>.</a:t>
              </a:r>
              <a:r>
                <a:rPr lang="en-US" altLang="ja-JP" sz="1050" spc="88" dirty="0">
                  <a:latin typeface="+mn-ea"/>
                  <a:ea typeface="+mn-ea"/>
                  <a:cs typeface="Meiryo"/>
                </a:rPr>
                <a:t>0</a:t>
              </a:r>
              <a:r>
                <a:rPr lang="en-US" sz="1050" spc="88" dirty="0">
                  <a:latin typeface="+mn-ea"/>
                  <a:ea typeface="+mn-ea"/>
                  <a:cs typeface="Meiryo"/>
                </a:rPr>
                <a:t>％</a:t>
              </a:r>
            </a:p>
            <a:p>
              <a:pPr algn="ctr" defTabSz="844083" eaLnBrk="1" fontAlgn="auto" hangingPunct="1">
                <a:lnSpc>
                  <a:spcPct val="110000"/>
                </a:lnSpc>
                <a:spcBef>
                  <a:spcPts val="0"/>
                </a:spcBef>
                <a:spcAft>
                  <a:spcPts val="0"/>
                </a:spcAft>
                <a:defRPr/>
              </a:pPr>
              <a:r>
                <a:rPr lang="ja-JP" altLang="en-US" sz="1050" spc="88" dirty="0">
                  <a:latin typeface="+mn-ea"/>
                  <a:ea typeface="+mn-ea"/>
                  <a:cs typeface="Meiryo"/>
                </a:rPr>
                <a:t>（</a:t>
              </a:r>
              <a:r>
                <a:rPr lang="en-US" altLang="ja-JP" sz="1050" spc="88" dirty="0">
                  <a:latin typeface="+mn-ea"/>
                  <a:cs typeface="Meiryo"/>
                </a:rPr>
                <a:t>27</a:t>
              </a:r>
              <a:r>
                <a:rPr lang="en-US" sz="1050" spc="88" dirty="0">
                  <a:latin typeface="+mn-ea"/>
                  <a:ea typeface="+mn-ea"/>
                  <a:cs typeface="Meiryo"/>
                </a:rPr>
                <a:t>.</a:t>
              </a:r>
              <a:r>
                <a:rPr lang="en-US" altLang="ja-JP" sz="1050" spc="88" dirty="0">
                  <a:latin typeface="+mn-ea"/>
                  <a:ea typeface="+mn-ea"/>
                  <a:cs typeface="Meiryo"/>
                </a:rPr>
                <a:t>0</a:t>
              </a:r>
              <a:r>
                <a:rPr sz="1050" spc="88" dirty="0">
                  <a:latin typeface="+mn-ea"/>
                  <a:ea typeface="+mn-ea"/>
                  <a:cs typeface="Meiryo"/>
                </a:rPr>
                <a:t>兆円</a:t>
              </a:r>
              <a:r>
                <a:rPr lang="ja-JP" altLang="en-US" sz="1050" spc="88" dirty="0">
                  <a:latin typeface="+mn-ea"/>
                  <a:ea typeface="+mn-ea"/>
                  <a:cs typeface="Meiryo"/>
                </a:rPr>
                <a:t>）</a:t>
              </a:r>
              <a:endParaRPr sz="1050" dirty="0">
                <a:latin typeface="+mn-ea"/>
                <a:ea typeface="+mn-ea"/>
                <a:cs typeface="Meiryo"/>
              </a:endParaRPr>
            </a:p>
          </p:txBody>
        </p:sp>
        <p:sp>
          <p:nvSpPr>
            <p:cNvPr id="38" name="object 12">
              <a:extLst>
                <a:ext uri="{FF2B5EF4-FFF2-40B4-BE49-F238E27FC236}">
                  <a16:creationId xmlns:a16="http://schemas.microsoft.com/office/drawing/2014/main" id="{0E5EB5C4-A594-DD6D-AA12-D27B183DA3D3}"/>
                </a:ext>
              </a:extLst>
            </p:cNvPr>
            <p:cNvSpPr txBox="1"/>
            <p:nvPr/>
          </p:nvSpPr>
          <p:spPr>
            <a:xfrm>
              <a:off x="2667099" y="4209005"/>
              <a:ext cx="1050388" cy="400110"/>
            </a:xfrm>
            <a:prstGeom prst="rect">
              <a:avLst/>
            </a:prstGeom>
          </p:spPr>
          <p:txBody>
            <a:bodyPr vert="horz" wrap="square" lIns="0" tIns="0" rIns="0" bIns="0" rtlCol="0">
              <a:spAutoFit/>
            </a:bodyPr>
            <a:lstStyle/>
            <a:p>
              <a:pPr marL="11723" marR="4689" algn="ctr" defTabSz="844083" eaLnBrk="1" fontAlgn="auto" hangingPunct="1">
                <a:spcBef>
                  <a:spcPts val="0"/>
                </a:spcBef>
                <a:spcAft>
                  <a:spcPts val="0"/>
                </a:spcAft>
                <a:defRPr/>
              </a:pPr>
              <a:r>
                <a:rPr sz="1300" spc="46" dirty="0" err="1">
                  <a:latin typeface="+mn-ea"/>
                  <a:ea typeface="+mn-ea"/>
                  <a:cs typeface="Meiryo"/>
                </a:rPr>
                <a:t>地方交付税</a:t>
              </a:r>
              <a:r>
                <a:rPr sz="1300" spc="46" dirty="0">
                  <a:latin typeface="+mn-ea"/>
                  <a:ea typeface="+mn-ea"/>
                  <a:cs typeface="Meiryo"/>
                </a:rPr>
                <a:t>  </a:t>
              </a:r>
              <a:r>
                <a:rPr sz="1300" spc="46" dirty="0" err="1">
                  <a:latin typeface="+mn-ea"/>
                  <a:ea typeface="+mn-ea"/>
                  <a:cs typeface="Meiryo"/>
                </a:rPr>
                <a:t>交付金等</a:t>
              </a:r>
              <a:endParaRPr sz="1300" dirty="0">
                <a:latin typeface="+mn-ea"/>
                <a:ea typeface="+mn-ea"/>
                <a:cs typeface="Meiryo"/>
              </a:endParaRPr>
            </a:p>
          </p:txBody>
        </p:sp>
        <p:grpSp>
          <p:nvGrpSpPr>
            <p:cNvPr id="57" name="グループ化 56">
              <a:extLst>
                <a:ext uri="{FF2B5EF4-FFF2-40B4-BE49-F238E27FC236}">
                  <a16:creationId xmlns:a16="http://schemas.microsoft.com/office/drawing/2014/main" id="{8D6D6866-BDF3-D360-D173-D5C9B47805BD}"/>
                </a:ext>
              </a:extLst>
            </p:cNvPr>
            <p:cNvGrpSpPr/>
            <p:nvPr/>
          </p:nvGrpSpPr>
          <p:grpSpPr>
            <a:xfrm>
              <a:off x="2158660" y="5058372"/>
              <a:ext cx="303803" cy="325301"/>
              <a:chOff x="2158660" y="6060454"/>
              <a:chExt cx="303803" cy="325301"/>
            </a:xfrm>
          </p:grpSpPr>
          <p:cxnSp>
            <p:nvCxnSpPr>
              <p:cNvPr id="52" name="直線コネクタ 51">
                <a:extLst>
                  <a:ext uri="{FF2B5EF4-FFF2-40B4-BE49-F238E27FC236}">
                    <a16:creationId xmlns:a16="http://schemas.microsoft.com/office/drawing/2014/main" id="{240D57CB-474D-1A25-2F37-4E33468116F9}"/>
                  </a:ext>
                </a:extLst>
              </p:cNvPr>
              <p:cNvCxnSpPr>
                <a:cxnSpLocks/>
              </p:cNvCxnSpPr>
              <p:nvPr/>
            </p:nvCxnSpPr>
            <p:spPr bwMode="auto">
              <a:xfrm>
                <a:off x="2209788" y="6372155"/>
                <a:ext cx="252675" cy="0"/>
              </a:xfrm>
              <a:prstGeom prst="line">
                <a:avLst/>
              </a:prstGeom>
              <a:noFill/>
              <a:ln w="9525" cap="flat" cmpd="sng" algn="ctr">
                <a:solidFill>
                  <a:schemeClr val="tx1"/>
                </a:solidFill>
                <a:prstDash val="solid"/>
                <a:round/>
                <a:headEnd type="none" w="med" len="med"/>
                <a:tailEnd type="none" w="med" len="med"/>
              </a:ln>
              <a:effectLst/>
            </p:spPr>
          </p:cxnSp>
          <p:cxnSp>
            <p:nvCxnSpPr>
              <p:cNvPr id="56" name="直線コネクタ 55">
                <a:extLst>
                  <a:ext uri="{FF2B5EF4-FFF2-40B4-BE49-F238E27FC236}">
                    <a16:creationId xmlns:a16="http://schemas.microsoft.com/office/drawing/2014/main" id="{D09977A6-E378-3B4D-D630-D0EB5F708E61}"/>
                  </a:ext>
                </a:extLst>
              </p:cNvPr>
              <p:cNvCxnSpPr/>
              <p:nvPr/>
            </p:nvCxnSpPr>
            <p:spPr bwMode="auto">
              <a:xfrm flipH="1" flipV="1">
                <a:off x="2158660" y="6060454"/>
                <a:ext cx="55360" cy="325301"/>
              </a:xfrm>
              <a:prstGeom prst="line">
                <a:avLst/>
              </a:prstGeom>
              <a:noFill/>
              <a:ln w="9525" cap="flat" cmpd="sng" algn="ctr">
                <a:solidFill>
                  <a:schemeClr val="tx1"/>
                </a:solidFill>
                <a:prstDash val="solid"/>
                <a:round/>
                <a:headEnd type="none" w="med" len="med"/>
                <a:tailEnd type="oval" w="med" len="med"/>
              </a:ln>
              <a:effectLst/>
            </p:spPr>
          </p:cxnSp>
        </p:grpSp>
        <p:cxnSp>
          <p:nvCxnSpPr>
            <p:cNvPr id="59" name="直線コネクタ 58">
              <a:extLst>
                <a:ext uri="{FF2B5EF4-FFF2-40B4-BE49-F238E27FC236}">
                  <a16:creationId xmlns:a16="http://schemas.microsoft.com/office/drawing/2014/main" id="{C71AD05A-ECE9-0E9B-0F1B-5CC5A809A3DC}"/>
                </a:ext>
              </a:extLst>
            </p:cNvPr>
            <p:cNvCxnSpPr>
              <a:cxnSpLocks/>
            </p:cNvCxnSpPr>
            <p:nvPr/>
          </p:nvCxnSpPr>
          <p:spPr bwMode="auto">
            <a:xfrm flipV="1">
              <a:off x="980086" y="4504307"/>
              <a:ext cx="353939" cy="117016"/>
            </a:xfrm>
            <a:prstGeom prst="line">
              <a:avLst/>
            </a:prstGeom>
            <a:noFill/>
            <a:ln w="9525" cap="flat" cmpd="sng" algn="ctr">
              <a:solidFill>
                <a:schemeClr val="tx1"/>
              </a:solidFill>
              <a:prstDash val="solid"/>
              <a:round/>
              <a:headEnd type="none" w="med" len="med"/>
              <a:tailEnd type="oval" w="med" len="med"/>
            </a:ln>
            <a:effectLst/>
          </p:spPr>
        </p:cxnSp>
        <p:sp>
          <p:nvSpPr>
            <p:cNvPr id="70" name="object 10">
              <a:extLst>
                <a:ext uri="{FF2B5EF4-FFF2-40B4-BE49-F238E27FC236}">
                  <a16:creationId xmlns:a16="http://schemas.microsoft.com/office/drawing/2014/main" id="{C2D41203-FECF-2D97-4A43-DE984F8907C4}"/>
                </a:ext>
              </a:extLst>
            </p:cNvPr>
            <p:cNvSpPr txBox="1"/>
            <p:nvPr/>
          </p:nvSpPr>
          <p:spPr>
            <a:xfrm>
              <a:off x="2855639" y="2638726"/>
              <a:ext cx="986676" cy="213072"/>
            </a:xfrm>
            <a:prstGeom prst="rect">
              <a:avLst/>
            </a:prstGeom>
          </p:spPr>
          <p:txBody>
            <a:bodyPr vert="horz" wrap="square" lIns="0" tIns="0" rIns="0" bIns="0" rtlCol="0">
              <a:spAutoFit/>
            </a:bodyPr>
            <a:lstStyle/>
            <a:p>
              <a:pPr algn="ctr" defTabSz="844083" eaLnBrk="1" fontAlgn="auto" hangingPunct="1">
                <a:lnSpc>
                  <a:spcPts val="1859"/>
                </a:lnSpc>
                <a:spcBef>
                  <a:spcPts val="0"/>
                </a:spcBef>
                <a:spcAft>
                  <a:spcPts val="0"/>
                </a:spcAft>
                <a:defRPr/>
              </a:pPr>
              <a:r>
                <a:rPr sz="1400" spc="46" dirty="0" err="1">
                  <a:latin typeface="+mn-ea"/>
                  <a:ea typeface="+mn-ea"/>
                  <a:cs typeface="Meiryo"/>
                </a:rPr>
                <a:t>社会保障</a:t>
              </a:r>
              <a:endParaRPr sz="1400" dirty="0">
                <a:latin typeface="+mn-ea"/>
                <a:ea typeface="+mn-ea"/>
                <a:cs typeface="Meiryo"/>
              </a:endParaRPr>
            </a:p>
          </p:txBody>
        </p:sp>
        <p:sp>
          <p:nvSpPr>
            <p:cNvPr id="16" name="object 11">
              <a:extLst>
                <a:ext uri="{FF2B5EF4-FFF2-40B4-BE49-F238E27FC236}">
                  <a16:creationId xmlns:a16="http://schemas.microsoft.com/office/drawing/2014/main" id="{CA9BBB91-109F-63FC-F7C1-6D1990C61D95}"/>
                </a:ext>
              </a:extLst>
            </p:cNvPr>
            <p:cNvSpPr txBox="1"/>
            <p:nvPr/>
          </p:nvSpPr>
          <p:spPr>
            <a:xfrm>
              <a:off x="1983174" y="2944143"/>
              <a:ext cx="1050388" cy="179729"/>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endParaRPr lang="en-US" altLang="ja-JP" sz="1200" spc="51" dirty="0">
                <a:solidFill>
                  <a:srgbClr val="231916"/>
                </a:solidFill>
                <a:latin typeface="+mn-ea"/>
                <a:ea typeface="+mn-ea"/>
              </a:endParaRPr>
            </a:p>
          </p:txBody>
        </p:sp>
        <p:cxnSp>
          <p:nvCxnSpPr>
            <p:cNvPr id="54" name="直線コネクタ 53">
              <a:extLst>
                <a:ext uri="{FF2B5EF4-FFF2-40B4-BE49-F238E27FC236}">
                  <a16:creationId xmlns:a16="http://schemas.microsoft.com/office/drawing/2014/main" id="{6FF8CF0E-B122-4542-BBB7-CB3B42357D4B}"/>
                </a:ext>
              </a:extLst>
            </p:cNvPr>
            <p:cNvCxnSpPr>
              <a:cxnSpLocks/>
            </p:cNvCxnSpPr>
            <p:nvPr/>
          </p:nvCxnSpPr>
          <p:spPr bwMode="auto">
            <a:xfrm flipV="1">
              <a:off x="1447881" y="4774164"/>
              <a:ext cx="307638" cy="379785"/>
            </a:xfrm>
            <a:prstGeom prst="line">
              <a:avLst/>
            </a:prstGeom>
            <a:noFill/>
            <a:ln w="9525" cap="flat" cmpd="sng" algn="ctr">
              <a:solidFill>
                <a:schemeClr val="tx1"/>
              </a:solidFill>
              <a:prstDash val="solid"/>
              <a:round/>
              <a:headEnd type="none" w="med" len="med"/>
              <a:tailEnd type="oval" w="med" len="med"/>
            </a:ln>
            <a:effectLst/>
          </p:spPr>
        </p:cxnSp>
      </p:grpSp>
    </p:spTree>
    <p:extLst>
      <p:ext uri="{BB962C8B-B14F-4D97-AF65-F5344CB8AC3E}">
        <p14:creationId xmlns:p14="http://schemas.microsoft.com/office/powerpoint/2010/main" val="110330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5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519134" cy="3622768"/>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 </a:t>
            </a:r>
            <a:r>
              <a:rPr kumimoji="1" lang="en-US" altLang="ja-JP" dirty="0">
                <a:latin typeface="+mn-ea"/>
                <a:ea typeface="+mn-ea"/>
              </a:rPr>
              <a:t>1990</a:t>
            </a:r>
            <a:r>
              <a:rPr kumimoji="1" lang="ja-JP" altLang="en-US" dirty="0">
                <a:latin typeface="+mn-ea"/>
                <a:ea typeface="+mn-ea"/>
              </a:rPr>
              <a:t>年度（平成２年度）と現在の歳出を比較すると、</a:t>
            </a:r>
            <a:r>
              <a:rPr kumimoji="1" lang="ja-JP" altLang="en-US" sz="2000" dirty="0">
                <a:solidFill>
                  <a:srgbClr val="005BAD"/>
                </a:solidFill>
                <a:latin typeface="+mn-ea"/>
                <a:ea typeface="+mn-ea"/>
              </a:rPr>
              <a:t>社会保障関係費や</a:t>
            </a:r>
            <a:endParaRPr kumimoji="1" lang="en-US" altLang="ja-JP" sz="2000" dirty="0">
              <a:solidFill>
                <a:srgbClr val="005BAD"/>
              </a:solidFill>
              <a:latin typeface="+mn-ea"/>
              <a:ea typeface="+mn-ea"/>
            </a:endParaRPr>
          </a:p>
          <a:p>
            <a:pPr>
              <a:lnSpc>
                <a:spcPct val="110000"/>
              </a:lnSpc>
              <a:spcBef>
                <a:spcPts val="600"/>
              </a:spcBef>
              <a:buClr>
                <a:srgbClr val="005BAD"/>
              </a:buClr>
            </a:pPr>
            <a:r>
              <a:rPr kumimoji="1" lang="ja-JP" altLang="en-US" sz="1600" dirty="0">
                <a:solidFill>
                  <a:srgbClr val="005BAD"/>
                </a:solidFill>
                <a:latin typeface="+mn-ea"/>
              </a:rPr>
              <a:t>　   </a:t>
            </a:r>
            <a:r>
              <a:rPr kumimoji="1" lang="ja-JP" altLang="en-US" sz="2000" dirty="0">
                <a:solidFill>
                  <a:srgbClr val="005BAD"/>
                </a:solidFill>
                <a:latin typeface="+mn-ea"/>
                <a:ea typeface="+mn-ea"/>
              </a:rPr>
              <a:t>国債費が大きく伸びて</a:t>
            </a:r>
            <a:r>
              <a:rPr kumimoji="1" lang="ja-JP" altLang="en-US" dirty="0">
                <a:latin typeface="+mn-ea"/>
                <a:ea typeface="+mn-ea"/>
              </a:rPr>
              <a:t>います。</a:t>
            </a:r>
            <a:endParaRPr kumimoji="1" lang="en-US" altLang="ja-JP" sz="1700" dirty="0">
              <a:latin typeface="+mn-ea"/>
            </a:endParaRPr>
          </a:p>
          <a:p>
            <a:pPr>
              <a:lnSpc>
                <a:spcPct val="110000"/>
              </a:lnSpc>
              <a:spcBef>
                <a:spcPts val="600"/>
              </a:spcBef>
              <a:buClr>
                <a:srgbClr val="005BAD"/>
              </a:buClr>
            </a:pPr>
            <a:r>
              <a:rPr kumimoji="1" lang="en-US" altLang="ja-JP" sz="1600" dirty="0">
                <a:latin typeface="+mn-ea"/>
                <a:ea typeface="+mn-ea"/>
              </a:rPr>
              <a:t>     </a:t>
            </a:r>
            <a:r>
              <a:rPr kumimoji="1" lang="ja-JP" altLang="en-US" dirty="0">
                <a:latin typeface="+mn-ea"/>
                <a:ea typeface="+mn-ea"/>
              </a:rPr>
              <a:t>特に社会保障は、</a:t>
            </a:r>
            <a:r>
              <a:rPr lang="ja-JP" altLang="en-US" sz="2000" dirty="0">
                <a:solidFill>
                  <a:srgbClr val="005BAD"/>
                </a:solidFill>
                <a:latin typeface="+mn-ea"/>
                <a:ea typeface="+mn-ea"/>
              </a:rPr>
              <a:t>年金、医療、介護、こども・子育て</a:t>
            </a:r>
            <a:r>
              <a:rPr kumimoji="1" lang="ja-JP" altLang="en-US" dirty="0">
                <a:latin typeface="+mn-ea"/>
                <a:ea typeface="+mn-ea"/>
              </a:rPr>
              <a:t>などの分野に分けられ、</a:t>
            </a:r>
            <a:endParaRPr kumimoji="1" lang="en-US" altLang="ja-JP" dirty="0">
              <a:latin typeface="+mn-ea"/>
              <a:ea typeface="+mn-ea"/>
            </a:endParaRPr>
          </a:p>
          <a:p>
            <a:pPr>
              <a:lnSpc>
                <a:spcPct val="110000"/>
              </a:lnSpc>
              <a:spcBef>
                <a:spcPts val="600"/>
              </a:spcBef>
              <a:buClr>
                <a:srgbClr val="005BAD"/>
              </a:buClr>
            </a:pPr>
            <a:r>
              <a:rPr kumimoji="1" lang="ja-JP" altLang="en-US" sz="1600" dirty="0">
                <a:solidFill>
                  <a:srgbClr val="005BAD"/>
                </a:solidFill>
                <a:latin typeface="+mn-ea"/>
              </a:rPr>
              <a:t>     </a:t>
            </a:r>
            <a:r>
              <a:rPr lang="ja-JP" altLang="en-US" sz="2000" dirty="0">
                <a:solidFill>
                  <a:srgbClr val="005BAD"/>
                </a:solidFill>
                <a:latin typeface="+mn-ea"/>
                <a:ea typeface="+mn-ea"/>
              </a:rPr>
              <a:t>国の一般会計歳出の約</a:t>
            </a:r>
            <a:r>
              <a:rPr lang="ja-JP" altLang="en-US" sz="2000" dirty="0">
                <a:solidFill>
                  <a:srgbClr val="005BAD"/>
                </a:solidFill>
                <a:latin typeface="+mn-ea"/>
              </a:rPr>
              <a:t>１／３</a:t>
            </a:r>
            <a:r>
              <a:rPr kumimoji="1" lang="ja-JP" altLang="en-US" dirty="0">
                <a:latin typeface="+mn-ea"/>
                <a:ea typeface="+mn-ea"/>
              </a:rPr>
              <a:t>を占める最大の支出項目となっています。</a:t>
            </a:r>
            <a:endParaRPr kumimoji="1" lang="ja-JP" altLang="en-US" sz="1700" dirty="0">
              <a:latin typeface="+mn-ea"/>
              <a:ea typeface="+mn-ea"/>
            </a:endParaRP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 </a:t>
            </a:r>
            <a:r>
              <a:rPr kumimoji="1" lang="ja-JP" altLang="en-US" dirty="0">
                <a:latin typeface="+mn-ea"/>
                <a:ea typeface="+mn-ea"/>
              </a:rPr>
              <a:t>歳出の増加に対し歳入は、経済成長の停滞などが影響して</a:t>
            </a:r>
            <a:endParaRPr lang="en-US" altLang="ja-JP" sz="1700" dirty="0">
              <a:latin typeface="+mn-ea"/>
              <a:ea typeface="+mn-ea"/>
            </a:endParaRPr>
          </a:p>
          <a:p>
            <a:pPr>
              <a:lnSpc>
                <a:spcPct val="110000"/>
              </a:lnSpc>
              <a:spcBef>
                <a:spcPts val="600"/>
              </a:spcBef>
              <a:buClr>
                <a:srgbClr val="005BAD"/>
              </a:buClr>
            </a:pPr>
            <a:r>
              <a:rPr lang="ja-JP" altLang="en-US" sz="1600" dirty="0">
                <a:solidFill>
                  <a:srgbClr val="005BAD"/>
                </a:solidFill>
                <a:latin typeface="+mn-ea"/>
              </a:rPr>
              <a:t>     </a:t>
            </a:r>
            <a:r>
              <a:rPr lang="ja-JP" altLang="en-US" sz="2000" dirty="0">
                <a:solidFill>
                  <a:srgbClr val="005BAD"/>
                </a:solidFill>
                <a:latin typeface="+mn-ea"/>
                <a:ea typeface="+mn-ea"/>
              </a:rPr>
              <a:t>税収の伸びが見合っておらず、不足分を借金に頼っている</a:t>
            </a:r>
            <a:r>
              <a:rPr kumimoji="1" lang="ja-JP" altLang="en-US" dirty="0">
                <a:latin typeface="+mn-ea"/>
                <a:ea typeface="+mn-ea"/>
              </a:rPr>
              <a:t>ため、</a:t>
            </a:r>
            <a:endParaRPr kumimoji="1" lang="en-US" altLang="ja-JP" sz="1700" dirty="0">
              <a:latin typeface="+mn-ea"/>
              <a:ea typeface="+mn-ea"/>
            </a:endParaRPr>
          </a:p>
          <a:p>
            <a:pPr>
              <a:lnSpc>
                <a:spcPct val="110000"/>
              </a:lnSpc>
              <a:spcBef>
                <a:spcPts val="600"/>
              </a:spcBef>
              <a:buClr>
                <a:srgbClr val="005BAD"/>
              </a:buClr>
            </a:pPr>
            <a:r>
              <a:rPr kumimoji="1" lang="ja-JP" altLang="en-US" sz="1600" dirty="0">
                <a:latin typeface="+mn-ea"/>
              </a:rPr>
              <a:t>     </a:t>
            </a:r>
            <a:r>
              <a:rPr kumimoji="1" lang="ja-JP" altLang="en-US" dirty="0">
                <a:latin typeface="+mn-ea"/>
                <a:ea typeface="+mn-ea"/>
              </a:rPr>
              <a:t>公債金は約６倍と大幅に増加しています。</a:t>
            </a:r>
            <a:endParaRPr kumimoji="1" lang="ja-JP" altLang="en-US" sz="1700" dirty="0">
              <a:latin typeface="+mn-ea"/>
              <a:ea typeface="+mn-ea"/>
            </a:endParaRP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72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wipe(left)">
                                      <p:cBhvr>
                                        <p:cTn id="23" dur="175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wipe(left)">
                                      <p:cBhvr>
                                        <p:cTn id="28" dur="175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wipe(left)">
                                      <p:cBhvr>
                                        <p:cTn id="33" dur="1750"/>
                                        <p:tgtEl>
                                          <p:spTgt spid="1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Effect transition="in" filter="wipe(left)">
                                      <p:cBhvr>
                                        <p:cTn id="38" dur="1650"/>
                                        <p:tgtEl>
                                          <p:spTgt spid="19">
                                            <p:txEl>
                                              <p:pRg st="4" end="4"/>
                                            </p:txEl>
                                          </p:spTgt>
                                        </p:tgtEl>
                                      </p:cBhvr>
                                    </p:animEffect>
                                  </p:childTnLst>
                                </p:cTn>
                              </p:par>
                            </p:childTnLst>
                          </p:cTn>
                        </p:par>
                        <p:par>
                          <p:cTn id="39" fill="hold">
                            <p:stCondLst>
                              <p:cond delay="1650"/>
                            </p:stCondLst>
                            <p:childTnLst>
                              <p:par>
                                <p:cTn id="40" presetID="22" presetClass="entr" presetSubtype="8" fill="hold" nodeType="after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wipe(left)">
                                      <p:cBhvr>
                                        <p:cTn id="42" dur="1690"/>
                                        <p:tgtEl>
                                          <p:spTgt spid="19">
                                            <p:txEl>
                                              <p:pRg st="5" end="5"/>
                                            </p:txEl>
                                          </p:spTgt>
                                        </p:tgtEl>
                                      </p:cBhvr>
                                    </p:animEffect>
                                  </p:childTnLst>
                                </p:cTn>
                              </p:par>
                            </p:childTnLst>
                          </p:cTn>
                        </p:par>
                        <p:par>
                          <p:cTn id="43" fill="hold">
                            <p:stCondLst>
                              <p:cond delay="3340"/>
                            </p:stCondLst>
                            <p:childTnLst>
                              <p:par>
                                <p:cTn id="44" presetID="22" presetClass="entr" presetSubtype="8" fill="hold" nodeType="afterEffect">
                                  <p:stCondLst>
                                    <p:cond delay="0"/>
                                  </p:stCondLst>
                                  <p:childTnLst>
                                    <p:set>
                                      <p:cBhvr>
                                        <p:cTn id="45" dur="1" fill="hold">
                                          <p:stCondLst>
                                            <p:cond delay="0"/>
                                          </p:stCondLst>
                                        </p:cTn>
                                        <p:tgtEl>
                                          <p:spTgt spid="19">
                                            <p:txEl>
                                              <p:pRg st="6" end="6"/>
                                            </p:txEl>
                                          </p:spTgt>
                                        </p:tgtEl>
                                        <p:attrNameLst>
                                          <p:attrName>style.visibility</p:attrName>
                                        </p:attrNameLst>
                                      </p:cBhvr>
                                      <p:to>
                                        <p:strVal val="visible"/>
                                      </p:to>
                                    </p:set>
                                    <p:animEffect transition="in" filter="wipe(left)">
                                      <p:cBhvr>
                                        <p:cTn id="46"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E3B949-1179-4387-B307-F356BE6486A4}" type="slidenum">
              <a:rPr kumimoji="0" lang="en-US" altLang="ja-JP" sz="1200" b="1" i="0" u="none" strike="noStrike" kern="1200" cap="none" spc="0" normalizeH="0" baseline="0" noProof="0" smtClean="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３</a:t>
            </a:r>
            <a:r>
              <a:rPr kumimoji="1" lang="en-US" altLang="ja-JP" sz="22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2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国の財政をみてみよう②</a:t>
            </a:r>
          </a:p>
        </p:txBody>
      </p:sp>
      <p:pic>
        <p:nvPicPr>
          <p:cNvPr id="2" name="図 1">
            <a:extLst>
              <a:ext uri="{FF2B5EF4-FFF2-40B4-BE49-F238E27FC236}">
                <a16:creationId xmlns:a16="http://schemas.microsoft.com/office/drawing/2014/main" id="{32DAAC9A-8819-498B-9EC1-71C0BF0C2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54" y="806355"/>
            <a:ext cx="7128491" cy="3156045"/>
          </a:xfrm>
          <a:prstGeom prst="rect">
            <a:avLst/>
          </a:prstGeom>
          <a:solidFill>
            <a:srgbClr val="FFFFFF"/>
          </a:solidFill>
        </p:spPr>
      </p:pic>
      <p:pic>
        <p:nvPicPr>
          <p:cNvPr id="7" name="図 6">
            <a:extLst>
              <a:ext uri="{FF2B5EF4-FFF2-40B4-BE49-F238E27FC236}">
                <a16:creationId xmlns:a16="http://schemas.microsoft.com/office/drawing/2014/main" id="{03780FB0-725E-475E-A590-DBDEA0656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54" y="3697837"/>
            <a:ext cx="7126596" cy="3063341"/>
          </a:xfrm>
          <a:prstGeom prst="rect">
            <a:avLst/>
          </a:prstGeom>
        </p:spPr>
      </p:pic>
      <p:sp>
        <p:nvSpPr>
          <p:cNvPr id="10" name="テキスト ボックス 9">
            <a:extLst>
              <a:ext uri="{FF2B5EF4-FFF2-40B4-BE49-F238E27FC236}">
                <a16:creationId xmlns:a16="http://schemas.microsoft.com/office/drawing/2014/main" id="{A061BD3C-DA43-4F86-8DCA-25EAEF18C91E}"/>
              </a:ext>
            </a:extLst>
          </p:cNvPr>
          <p:cNvSpPr txBox="1"/>
          <p:nvPr/>
        </p:nvSpPr>
        <p:spPr>
          <a:xfrm>
            <a:off x="2389868" y="6484179"/>
            <a:ext cx="18288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E"/>
                <a:ea typeface="HGPｺﾞｼｯｸE"/>
                <a:cs typeface="+mn-cs"/>
              </a:rPr>
              <a:t>（注）当初予算ベース</a:t>
            </a:r>
            <a:endPar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Tree>
    <p:extLst>
      <p:ext uri="{BB962C8B-B14F-4D97-AF65-F5344CB8AC3E}">
        <p14:creationId xmlns:p14="http://schemas.microsoft.com/office/powerpoint/2010/main" val="12359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marL="0" marR="0" lvl="0" indent="0" algn="l" defTabSz="838413" rtl="0" eaLnBrk="1" fontAlgn="auto" latinLnBrk="0" hangingPunct="1">
                <a:lnSpc>
                  <a:spcPct val="100000"/>
                </a:lnSpc>
                <a:spcBef>
                  <a:spcPct val="20000"/>
                </a:spcBef>
                <a:spcAft>
                  <a:spcPts val="0"/>
                </a:spcAft>
                <a:buClrTx/>
                <a:buSzTx/>
                <a:buFont typeface="Arial" charset="0"/>
                <a:buChar char="•"/>
                <a:tabLst/>
                <a:defRPr/>
              </a:pPr>
              <a:endParaRPr kumimoji="0" lang="ja-JP" altLang="en-US" sz="2567"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E3B949-1179-4387-B307-F356BE6486A4}" type="slidenum">
              <a:rPr kumimoji="0" lang="en-US" altLang="ja-JP" sz="1200" b="1" i="0" u="none" strike="noStrike" kern="1200" cap="none" spc="0" normalizeH="0" baseline="0" noProof="0" smtClean="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３</a:t>
            </a:r>
            <a:r>
              <a:rPr kumimoji="1" lang="en-US" altLang="ja-JP" sz="22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2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85558" y="2312276"/>
            <a:ext cx="8384335" cy="3022355"/>
          </a:xfrm>
          <a:prstGeom prst="rect">
            <a:avLst/>
          </a:prstGeom>
          <a:noFill/>
        </p:spPr>
        <p:txBody>
          <a:bodyPr wrap="square" rtlCol="0">
            <a:noAutofit/>
          </a:bodyPr>
          <a:lstStyle/>
          <a:p>
            <a:pPr marL="252000" marR="0" lvl="0" indent="-252000" algn="l" defTabSz="457200" rtl="0" eaLnBrk="1" fontAlgn="auto" latinLnBrk="0" hangingPunct="1">
              <a:lnSpc>
                <a:spcPct val="110000"/>
              </a:lnSpc>
              <a:spcBef>
                <a:spcPts val="600"/>
              </a:spcBef>
              <a:spcAft>
                <a:spcPts val="0"/>
              </a:spcAft>
              <a:buClr>
                <a:srgbClr val="005BAD"/>
              </a:buClr>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 日本は、他国に類をみない速度で高齢化が進んでいます。</a:t>
            </a:r>
            <a:endPar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     </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今後、高齢化はさらに進展し、</a:t>
            </a:r>
            <a:r>
              <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rPr>
              <a:t>2025</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年（令和７年）に</a:t>
            </a:r>
            <a:r>
              <a:rPr kumimoji="0"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いわゆる「団塊の世代」</a:t>
            </a:r>
            <a:r>
              <a:rPr kumimoji="0" lang="en-US" altLang="ja-JP" sz="2000" b="0" i="0" u="none" strike="noStrike" kern="1200" cap="none" spc="0" normalizeH="0" baseline="30000" noProof="0" dirty="0">
                <a:ln>
                  <a:noFill/>
                </a:ln>
                <a:solidFill>
                  <a:srgbClr val="005BAD"/>
                </a:solidFill>
                <a:effectLst/>
                <a:uLnTx/>
                <a:uFillTx/>
                <a:latin typeface="HGPｺﾞｼｯｸE"/>
                <a:ea typeface="HGPｺﾞｼｯｸE"/>
                <a:cs typeface="+mn-cs"/>
              </a:rPr>
              <a:t>※</a:t>
            </a:r>
            <a:endParaRPr kumimoji="0" lang="en-US" altLang="ja-JP" sz="20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0" lang="en-US" altLang="ja-JP" sz="1600" b="0" i="0" u="none" strike="noStrike" kern="1200" cap="none" spc="0" normalizeH="0" baseline="30000" noProof="0" dirty="0">
                <a:ln>
                  <a:noFill/>
                </a:ln>
                <a:solidFill>
                  <a:srgbClr val="005BAD"/>
                </a:solidFill>
                <a:effectLst/>
                <a:uLnTx/>
                <a:uFillTx/>
                <a:latin typeface="HGPｺﾞｼｯｸE"/>
                <a:ea typeface="HGPｺﾞｼｯｸE"/>
                <a:cs typeface="+mn-cs"/>
              </a:rPr>
              <a:t> </a:t>
            </a:r>
            <a:r>
              <a:rPr kumimoji="0" lang="en-US" altLang="ja-JP" sz="1600" b="0" i="0" u="none" strike="noStrike" kern="1200" cap="none" spc="0" normalizeH="0" baseline="0" noProof="0" dirty="0">
                <a:ln>
                  <a:noFill/>
                </a:ln>
                <a:solidFill>
                  <a:srgbClr val="005BAD"/>
                </a:solidFill>
                <a:effectLst/>
                <a:uLnTx/>
                <a:uFillTx/>
                <a:latin typeface="HGPｺﾞｼｯｸE"/>
                <a:ea typeface="HGPｺﾞｼｯｸE"/>
                <a:cs typeface="+mn-cs"/>
              </a:rPr>
              <a:t>    </a:t>
            </a:r>
            <a:r>
              <a:rPr kumimoji="0"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の全員が後期高齢者である</a:t>
            </a:r>
            <a:r>
              <a:rPr kumimoji="0" lang="en-US" altLang="ja-JP" sz="2000" b="0" i="0" u="none" strike="noStrike" kern="1200" cap="none" spc="0" normalizeH="0" baseline="0" noProof="0" dirty="0">
                <a:ln>
                  <a:noFill/>
                </a:ln>
                <a:solidFill>
                  <a:srgbClr val="005BAD"/>
                </a:solidFill>
                <a:effectLst/>
                <a:uLnTx/>
                <a:uFillTx/>
                <a:latin typeface="HGPｺﾞｼｯｸE"/>
                <a:ea typeface="HGPｺﾞｼｯｸE"/>
                <a:cs typeface="+mn-cs"/>
              </a:rPr>
              <a:t>75</a:t>
            </a:r>
            <a:r>
              <a:rPr kumimoji="0"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歳以上となり</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ます。</a:t>
            </a:r>
            <a:endPar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     </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 </a:t>
            </a: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「団塊の世代」とは、出生率の高かった昭和</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22</a:t>
            </a: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年から昭和</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24</a:t>
            </a: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年に生まれた世代</a:t>
            </a:r>
            <a:endPar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252000" marR="0" lvl="0" indent="-252000" algn="l" defTabSz="457200" rtl="0" eaLnBrk="1" fontAlgn="auto" latinLnBrk="0" hangingPunct="1">
              <a:lnSpc>
                <a:spcPct val="110000"/>
              </a:lnSpc>
              <a:spcBef>
                <a:spcPts val="600"/>
              </a:spcBef>
              <a:spcAft>
                <a:spcPts val="0"/>
              </a:spcAft>
              <a:buClr>
                <a:srgbClr val="005BAD"/>
              </a:buClr>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 さらに、これまでの推計よりも相当程度早く少子化が進行しており、</a:t>
            </a:r>
            <a:endPar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1" lang="en-US" altLang="ja-JP" sz="1600" b="0" i="0" u="none" strike="noStrike" kern="1200" cap="none" spc="0" normalizeH="0" baseline="0" noProof="0" dirty="0">
                <a:ln>
                  <a:noFill/>
                </a:ln>
                <a:solidFill>
                  <a:srgbClr val="005BAD"/>
                </a:solidFill>
                <a:effectLst/>
                <a:uLnTx/>
                <a:uFillTx/>
                <a:latin typeface="HGPｺﾞｼｯｸE"/>
                <a:ea typeface="HGPｺﾞｼｯｸE"/>
                <a:cs typeface="+mn-cs"/>
              </a:rPr>
              <a:t>     </a:t>
            </a:r>
            <a:r>
              <a:rPr kumimoji="1"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社会保障制度の支え手である現役世代の人口が減少し負担がより重く</a:t>
            </a:r>
            <a:endParaRPr kumimoji="1" lang="en-US" altLang="ja-JP" sz="20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1" lang="en-US" altLang="ja-JP" sz="1600" b="0" i="0" u="none" strike="noStrike" kern="1200" cap="none" spc="0" normalizeH="0" baseline="0" noProof="0" dirty="0">
                <a:ln>
                  <a:noFill/>
                </a:ln>
                <a:solidFill>
                  <a:srgbClr val="005BAD"/>
                </a:solidFill>
                <a:effectLst/>
                <a:uLnTx/>
                <a:uFillTx/>
                <a:latin typeface="HGPｺﾞｼｯｸE"/>
                <a:ea typeface="HGPｺﾞｼｯｸE"/>
                <a:cs typeface="+mn-cs"/>
              </a:rPr>
              <a:t>     </a:t>
            </a:r>
            <a:r>
              <a:rPr kumimoji="1"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なる</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ことが見込まれます。</a:t>
            </a:r>
            <a:endParaRPr kumimoji="1" lang="ja-JP" altLang="en-US" sz="17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75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1750"/>
                                        <p:tgtEl>
                                          <p:spTgt spid="1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animEffect transition="in" filter="wipe(left)">
                                      <p:cBhvr>
                                        <p:cTn id="23" dur="1750"/>
                                        <p:tgtEl>
                                          <p:spTgt spid="1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2">
                                            <p:txEl>
                                              <p:pRg st="2" end="2"/>
                                            </p:txEl>
                                          </p:spTgt>
                                        </p:tgtEl>
                                        <p:attrNameLst>
                                          <p:attrName>style.visibility</p:attrName>
                                        </p:attrNameLst>
                                      </p:cBhvr>
                                      <p:to>
                                        <p:strVal val="visible"/>
                                      </p:to>
                                    </p:set>
                                    <p:animEffect transition="in" filter="wipe(left)">
                                      <p:cBhvr>
                                        <p:cTn id="28" dur="1750"/>
                                        <p:tgtEl>
                                          <p:spTgt spid="13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2">
                                            <p:txEl>
                                              <p:pRg st="3" end="3"/>
                                            </p:txEl>
                                          </p:spTgt>
                                        </p:tgtEl>
                                        <p:attrNameLst>
                                          <p:attrName>style.visibility</p:attrName>
                                        </p:attrNameLst>
                                      </p:cBhvr>
                                      <p:to>
                                        <p:strVal val="visible"/>
                                      </p:to>
                                    </p:set>
                                    <p:animEffect transition="in" filter="wipe(left)">
                                      <p:cBhvr>
                                        <p:cTn id="33" dur="1750"/>
                                        <p:tgtEl>
                                          <p:spTgt spid="13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2">
                                            <p:txEl>
                                              <p:pRg st="5" end="5"/>
                                            </p:txEl>
                                          </p:spTgt>
                                        </p:tgtEl>
                                        <p:attrNameLst>
                                          <p:attrName>style.visibility</p:attrName>
                                        </p:attrNameLst>
                                      </p:cBhvr>
                                      <p:to>
                                        <p:strVal val="visible"/>
                                      </p:to>
                                    </p:set>
                                    <p:animEffect transition="in" filter="wipe(left)">
                                      <p:cBhvr>
                                        <p:cTn id="38" dur="1750"/>
                                        <p:tgtEl>
                                          <p:spTgt spid="13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2">
                                            <p:txEl>
                                              <p:pRg st="6" end="6"/>
                                            </p:txEl>
                                          </p:spTgt>
                                        </p:tgtEl>
                                        <p:attrNameLst>
                                          <p:attrName>style.visibility</p:attrName>
                                        </p:attrNameLst>
                                      </p:cBhvr>
                                      <p:to>
                                        <p:strVal val="visible"/>
                                      </p:to>
                                    </p:set>
                                    <p:animEffect transition="in" filter="wipe(left)">
                                      <p:cBhvr>
                                        <p:cTn id="43" dur="1750"/>
                                        <p:tgtEl>
                                          <p:spTgt spid="13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2">
                                            <p:txEl>
                                              <p:pRg st="7" end="7"/>
                                            </p:txEl>
                                          </p:spTgt>
                                        </p:tgtEl>
                                        <p:attrNameLst>
                                          <p:attrName>style.visibility</p:attrName>
                                        </p:attrNameLst>
                                      </p:cBhvr>
                                      <p:to>
                                        <p:strVal val="visible"/>
                                      </p:to>
                                    </p:set>
                                    <p:animEffect transition="in" filter="wipe(left)">
                                      <p:cBhvr>
                                        <p:cTn id="48" dur="1750"/>
                                        <p:tgtEl>
                                          <p:spTgt spid="1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EC2B-E521-600A-C522-4F4DAF2EFEFE}"/>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2652B125-C681-F4B4-BE20-F15848F9B01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３</a:t>
            </a:r>
            <a:r>
              <a:rPr kumimoji="1" lang="en-US" altLang="ja-JP" sz="22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2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国の財政をみてみよう③</a:t>
            </a:r>
          </a:p>
        </p:txBody>
      </p:sp>
      <p:sp>
        <p:nvSpPr>
          <p:cNvPr id="28" name="スライド番号プレースホルダー 27">
            <a:extLst>
              <a:ext uri="{FF2B5EF4-FFF2-40B4-BE49-F238E27FC236}">
                <a16:creationId xmlns:a16="http://schemas.microsoft.com/office/drawing/2014/main" id="{70CF10C6-B9A2-44B6-234F-21CB150AFBF8}"/>
              </a:ext>
            </a:extLst>
          </p:cNvPr>
          <p:cNvSpPr>
            <a:spLocks noGrp="1"/>
          </p:cNvSpPr>
          <p:nvPr>
            <p:ph type="sldNum" sz="quarter" idx="12"/>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E3B949-1179-4387-B307-F356BE6486A4}" type="slidenum">
              <a:rPr kumimoji="0" lang="en-US" altLang="ja-JP" sz="1200" b="1" i="0" u="none" strike="noStrike" kern="1200" cap="none" spc="0" normalizeH="0" baseline="0" noProof="0" smtClean="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p:txBody>
      </p:sp>
      <p:pic>
        <p:nvPicPr>
          <p:cNvPr id="2" name="図 1">
            <a:extLst>
              <a:ext uri="{FF2B5EF4-FFF2-40B4-BE49-F238E27FC236}">
                <a16:creationId xmlns:a16="http://schemas.microsoft.com/office/drawing/2014/main" id="{4AF68A2E-C189-4429-A25D-72FDC472B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7631"/>
            <a:ext cx="9144000" cy="4327280"/>
          </a:xfrm>
          <a:prstGeom prst="rect">
            <a:avLst/>
          </a:prstGeom>
        </p:spPr>
      </p:pic>
    </p:spTree>
    <p:extLst>
      <p:ext uri="{BB962C8B-B14F-4D97-AF65-F5344CB8AC3E}">
        <p14:creationId xmlns:p14="http://schemas.microsoft.com/office/powerpoint/2010/main" val="322245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653593" cy="792000"/>
            <a:chOff x="543947" y="1116027"/>
            <a:chExt cx="2653593"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653593" cy="792000"/>
              <a:chOff x="403588" y="1116027"/>
              <a:chExt cx="2653593"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653593"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846210" y="1164174"/>
            <a:ext cx="2579757" cy="791657"/>
            <a:chOff x="4846210" y="1164174"/>
            <a:chExt cx="2579757"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846210" y="1164174"/>
              <a:ext cx="2579757" cy="791657"/>
              <a:chOff x="6173167" y="2594917"/>
              <a:chExt cx="257975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173167" y="2594917"/>
                <a:ext cx="257975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035293" y="5556178"/>
            <a:ext cx="7073415" cy="499594"/>
            <a:chOff x="1035293" y="5556178"/>
            <a:chExt cx="7073415"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035293" y="5556178"/>
              <a:ext cx="7073415" cy="499594"/>
              <a:chOff x="5513579" y="4643078"/>
              <a:chExt cx="3838694"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513579" y="4643078"/>
                <a:ext cx="3838694"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marL="0" marR="0" lvl="0" indent="0" algn="l" defTabSz="838413" rtl="0" eaLnBrk="1" fontAlgn="auto" latinLnBrk="0" hangingPunct="1">
                <a:lnSpc>
                  <a:spcPct val="100000"/>
                </a:lnSpc>
                <a:spcBef>
                  <a:spcPct val="20000"/>
                </a:spcBef>
                <a:spcAft>
                  <a:spcPts val="0"/>
                </a:spcAft>
                <a:buClrTx/>
                <a:buSzTx/>
                <a:buFont typeface="Arial" charset="0"/>
                <a:buChar char="•"/>
                <a:tabLst/>
                <a:defRPr/>
              </a:pPr>
              <a:endParaRPr kumimoji="0" lang="ja-JP" altLang="en-US" sz="2567"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動画で学ぼう</a:t>
            </a:r>
            <a:r>
              <a:rPr kumimoji="1" lang="ja-JP" altLang="en-US" sz="1100" b="1" i="0" u="none" strike="noStrike" kern="1200" cap="none" spc="-150" normalizeH="0" baseline="0" noProof="0" dirty="0">
                <a:ln>
                  <a:noFill/>
                </a:ln>
                <a:solidFill>
                  <a:srgbClr val="005BAD"/>
                </a:solidFill>
                <a:effectLst/>
                <a:uLnTx/>
                <a:uFillTx/>
                <a:latin typeface="HGPｺﾞｼｯｸE"/>
                <a:ea typeface="HGPｺﾞｼｯｸE"/>
                <a:cs typeface="+mn-cs"/>
              </a:rPr>
              <a:t> </a:t>
            </a:r>
            <a:r>
              <a:rPr kumimoji="1" lang="ja-JP" altLang="en-US" sz="1100" b="1" i="0" u="none" strike="noStrike" kern="1200" cap="none" spc="0" normalizeH="0" baseline="0" noProof="0" dirty="0">
                <a:ln>
                  <a:noFill/>
                </a:ln>
                <a:solidFill>
                  <a:srgbClr val="005BAD"/>
                </a:solidFill>
                <a:effectLst/>
                <a:uLnTx/>
                <a:uFillTx/>
                <a:latin typeface="HGPｺﾞｼｯｸE"/>
                <a:ea typeface="HGPｺﾞｼｯｸE"/>
                <a:cs typeface="+mn-cs"/>
              </a:rPr>
              <a:t>：</a:t>
            </a:r>
            <a:r>
              <a:rPr kumimoji="0" lang="ja-JP" altLang="en-US" sz="1100" b="1" i="0" u="none" strike="noStrike" kern="1200" cap="none" spc="-150" normalizeH="0" baseline="0" noProof="0" dirty="0">
                <a:ln>
                  <a:noFill/>
                </a:ln>
                <a:solidFill>
                  <a:srgbClr val="005BAD"/>
                </a:solidFill>
                <a:effectLst/>
                <a:uLnTx/>
                <a:uFillTx/>
                <a:latin typeface="HGPｺﾞｼｯｸE"/>
                <a:ea typeface="HGPｺﾞｼｯｸE"/>
                <a:cs typeface="+mn-cs"/>
              </a:rPr>
              <a:t> </a:t>
            </a:r>
            <a:r>
              <a:rPr kumimoji="0" lang="ja-JP" altLang="en-US" sz="1100" b="1" i="0" u="none" strike="noStrike" kern="1200" cap="none" spc="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日本の「財政」を考えよう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rPr>
              <a:t>（財務省作成動画）</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E3B949-1179-4387-B307-F356BE6486A4}" type="slidenum">
              <a:rPr kumimoji="0" lang="en-US" altLang="ja-JP" sz="1200" b="1" i="0" u="none" strike="noStrike" kern="1200" cap="none" spc="0" normalizeH="0" baseline="0" noProof="0" smtClean="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３</a:t>
            </a:r>
            <a:r>
              <a:rPr kumimoji="1" lang="en-US" altLang="ja-JP" sz="22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2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国の財政をみてみよう④</a:t>
            </a:r>
            <a:endParaRPr kumimoji="1" lang="en-US" altLang="ja-JP" sz="22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もっと</a:t>
              </a:r>
              <a:endParaRPr kumimoji="1" lang="en-US" altLang="ja-JP"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詳しく</a:t>
              </a:r>
              <a:endParaRPr kumimoji="1" lang="ja-JP" altLang="en-US"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287921" y="2541125"/>
            <a:ext cx="8670827" cy="2769172"/>
          </a:xfrm>
          <a:prstGeom prst="rect">
            <a:avLst/>
          </a:prstGeom>
          <a:noFill/>
        </p:spPr>
        <p:txBody>
          <a:bodyPr wrap="square" rtlCol="0">
            <a:noAutofit/>
          </a:bodyPr>
          <a:lstStyle/>
          <a:p>
            <a:pPr marL="252000" marR="0" lvl="0" indent="-252000" algn="l" defTabSz="457200" rtl="0" eaLnBrk="1" fontAlgn="auto" latinLnBrk="0" hangingPunct="1">
              <a:lnSpc>
                <a:spcPct val="110000"/>
              </a:lnSpc>
              <a:spcBef>
                <a:spcPts val="600"/>
              </a:spcBef>
              <a:spcAft>
                <a:spcPts val="0"/>
              </a:spcAft>
              <a:buClr>
                <a:srgbClr val="005BAD"/>
              </a:buClr>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 普通国債残高は、累増の一途をたどり、</a:t>
            </a:r>
            <a:r>
              <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rPr>
              <a:t>2024</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年度末には</a:t>
            </a:r>
            <a:r>
              <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rPr>
              <a:t>1,105</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兆円に上ると</a:t>
            </a:r>
            <a:endPar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     </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見込まれています。</a:t>
            </a:r>
          </a:p>
          <a:p>
            <a:pPr marL="252000" marR="0" lvl="0" indent="-252000" algn="l" defTabSz="457200" rtl="0" eaLnBrk="1" fontAlgn="auto" latinLnBrk="0" hangingPunct="1">
              <a:lnSpc>
                <a:spcPct val="110000"/>
              </a:lnSpc>
              <a:spcBef>
                <a:spcPts val="2400"/>
              </a:spcBef>
              <a:spcAft>
                <a:spcPts val="0"/>
              </a:spcAft>
              <a:buClr>
                <a:srgbClr val="005BAD"/>
              </a:buClr>
              <a:buSzTx/>
              <a:buFont typeface="Wingdings" panose="05000000000000000000" pitchFamily="2" charset="2"/>
              <a:buChar char="l"/>
              <a:tabLst/>
              <a:defRPr/>
            </a:pPr>
            <a:r>
              <a:rPr kumimoji="0" lang="ja-JP" altLang="en-US" sz="1700" b="0" i="0" u="none" strike="noStrike" kern="1200" cap="none" spc="0" normalizeH="0" baseline="0" noProof="0" dirty="0">
                <a:ln>
                  <a:noFill/>
                </a:ln>
                <a:solidFill>
                  <a:prstClr val="black"/>
                </a:solidFill>
                <a:effectLst/>
                <a:uLnTx/>
                <a:uFillTx/>
                <a:latin typeface="HGPｺﾞｼｯｸE"/>
                <a:ea typeface="HGPｺﾞｼｯｸE"/>
                <a:cs typeface="+mn-cs"/>
              </a:rPr>
              <a:t> </a:t>
            </a:r>
            <a:r>
              <a:rPr kumimoji="0"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また、財政の持続可能性を見る上では、税収を生み出す元となる国の経済規模</a:t>
            </a:r>
            <a:endParaRPr kumimoji="0"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0"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     </a:t>
            </a:r>
            <a:r>
              <a:rPr kumimoji="0"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rPr>
              <a:t>GDP)</a:t>
            </a:r>
            <a:r>
              <a:rPr kumimoji="0"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に対して、総額でどのぐらいの借金をしているかが重要です。</a:t>
            </a:r>
            <a:endParaRPr kumimoji="0"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0"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rPr>
              <a:t>     </a:t>
            </a:r>
            <a:r>
              <a:rPr kumimoji="0"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日本の債務残高は</a:t>
            </a:r>
            <a:r>
              <a:rPr kumimoji="0" lang="en-US" altLang="ja-JP" sz="2000" b="0" i="0" u="none" strike="noStrike" kern="1200" cap="none" spc="0" normalizeH="0" baseline="0" noProof="0" dirty="0">
                <a:ln>
                  <a:noFill/>
                </a:ln>
                <a:solidFill>
                  <a:srgbClr val="005BAD"/>
                </a:solidFill>
                <a:effectLst/>
                <a:uLnTx/>
                <a:uFillTx/>
                <a:latin typeface="HGPｺﾞｼｯｸE"/>
                <a:ea typeface="HGPｺﾞｼｯｸE"/>
                <a:cs typeface="+mn-cs"/>
              </a:rPr>
              <a:t>GDP</a:t>
            </a:r>
            <a:r>
              <a:rPr kumimoji="0"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の２倍を超えており、主要先進国の中で最も</a:t>
            </a:r>
            <a:endParaRPr kumimoji="0" lang="en-US" altLang="ja-JP" sz="20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l" defTabSz="457200" rtl="0" eaLnBrk="1" fontAlgn="auto" latinLnBrk="0" hangingPunct="1">
              <a:lnSpc>
                <a:spcPct val="110000"/>
              </a:lnSpc>
              <a:spcBef>
                <a:spcPts val="600"/>
              </a:spcBef>
              <a:spcAft>
                <a:spcPts val="0"/>
              </a:spcAft>
              <a:buClr>
                <a:srgbClr val="005BAD"/>
              </a:buClr>
              <a:buSzTx/>
              <a:buFontTx/>
              <a:buNone/>
              <a:tabLst/>
              <a:defRPr/>
            </a:pPr>
            <a:r>
              <a:rPr kumimoji="0"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rPr>
              <a:t>     </a:t>
            </a:r>
            <a:r>
              <a:rPr kumimoji="0" lang="ja-JP" altLang="en-US" sz="2000" b="0" i="0" u="none" strike="noStrike" kern="1200" cap="none" spc="0" normalizeH="0" baseline="0" noProof="0" dirty="0">
                <a:ln>
                  <a:noFill/>
                </a:ln>
                <a:solidFill>
                  <a:srgbClr val="005BAD"/>
                </a:solidFill>
                <a:effectLst/>
                <a:uLnTx/>
                <a:uFillTx/>
                <a:latin typeface="HGPｺﾞｼｯｸE"/>
                <a:ea typeface="HGPｺﾞｼｯｸE"/>
                <a:cs typeface="+mn-cs"/>
              </a:rPr>
              <a:t>高い水準</a:t>
            </a:r>
            <a:r>
              <a:rPr kumimoji="0"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にあります。</a:t>
            </a:r>
            <a:endParaRPr kumimoji="0" lang="ja-JP" altLang="en-US" sz="17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78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left)">
                                      <p:cBhvr>
                                        <p:cTn id="27" dur="18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wipe(left)">
                                      <p:cBhvr>
                                        <p:cTn id="32" dur="1800"/>
                                        <p:tgtEl>
                                          <p:spTgt spid="23">
                                            <p:txEl>
                                              <p:pRg st="3" end="3"/>
                                            </p:txEl>
                                          </p:spTgt>
                                        </p:tgtEl>
                                      </p:cBhvr>
                                    </p:animEffect>
                                  </p:childTnLst>
                                </p:cTn>
                              </p:par>
                            </p:childTnLst>
                          </p:cTn>
                        </p:par>
                        <p:par>
                          <p:cTn id="33" fill="hold">
                            <p:stCondLst>
                              <p:cond delay="1800"/>
                            </p:stCondLst>
                            <p:childTnLst>
                              <p:par>
                                <p:cTn id="34" presetID="22" presetClass="entr" presetSubtype="8" fill="hold" nodeType="after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wipe(left)">
                                      <p:cBhvr>
                                        <p:cTn id="36" dur="1750"/>
                                        <p:tgtEl>
                                          <p:spTgt spid="23">
                                            <p:txEl>
                                              <p:pRg st="4" end="4"/>
                                            </p:txEl>
                                          </p:spTgt>
                                        </p:tgtEl>
                                      </p:cBhvr>
                                    </p:animEffect>
                                  </p:childTnLst>
                                </p:cTn>
                              </p:par>
                            </p:childTnLst>
                          </p:cTn>
                        </p:par>
                        <p:par>
                          <p:cTn id="37" fill="hold">
                            <p:stCondLst>
                              <p:cond delay="3550"/>
                            </p:stCondLst>
                            <p:childTnLst>
                              <p:par>
                                <p:cTn id="38" presetID="22" presetClass="entr" presetSubtype="8" fill="hold" nodeType="afterEffect">
                                  <p:stCondLst>
                                    <p:cond delay="0"/>
                                  </p:stCondLst>
                                  <p:childTnLst>
                                    <p:set>
                                      <p:cBhvr>
                                        <p:cTn id="39" dur="1" fill="hold">
                                          <p:stCondLst>
                                            <p:cond delay="0"/>
                                          </p:stCondLst>
                                        </p:cTn>
                                        <p:tgtEl>
                                          <p:spTgt spid="23">
                                            <p:txEl>
                                              <p:pRg st="5" end="5"/>
                                            </p:txEl>
                                          </p:spTgt>
                                        </p:tgtEl>
                                        <p:attrNameLst>
                                          <p:attrName>style.visibility</p:attrName>
                                        </p:attrNameLst>
                                      </p:cBhvr>
                                      <p:to>
                                        <p:strVal val="visible"/>
                                      </p:to>
                                    </p:set>
                                    <p:animEffect transition="in" filter="wipe(left)">
                                      <p:cBhvr>
                                        <p:cTn id="40" dur="175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動画で学ぼう</a:t>
            </a:r>
            <a:r>
              <a:rPr kumimoji="1" lang="ja-JP" altLang="en-US" sz="1100" b="1" i="0" u="none" strike="noStrike" kern="1200" cap="none" spc="-150" normalizeH="0" baseline="0" noProof="0" dirty="0">
                <a:ln>
                  <a:noFill/>
                </a:ln>
                <a:solidFill>
                  <a:srgbClr val="005BAD"/>
                </a:solidFill>
                <a:effectLst/>
                <a:uLnTx/>
                <a:uFillTx/>
                <a:latin typeface="HGPｺﾞｼｯｸE"/>
                <a:ea typeface="HGPｺﾞｼｯｸE"/>
                <a:cs typeface="+mn-cs"/>
              </a:rPr>
              <a:t> </a:t>
            </a:r>
            <a:r>
              <a:rPr kumimoji="1" lang="ja-JP" altLang="en-US" sz="1100" b="1" i="0" u="none" strike="noStrike" kern="1200" cap="none" spc="0" normalizeH="0" baseline="0" noProof="0" dirty="0">
                <a:ln>
                  <a:noFill/>
                </a:ln>
                <a:solidFill>
                  <a:srgbClr val="005BAD"/>
                </a:solidFill>
                <a:effectLst/>
                <a:uLnTx/>
                <a:uFillTx/>
                <a:latin typeface="HGPｺﾞｼｯｸE"/>
                <a:ea typeface="HGPｺﾞｼｯｸE"/>
                <a:cs typeface="+mn-cs"/>
              </a:rPr>
              <a:t>：</a:t>
            </a:r>
            <a:r>
              <a:rPr kumimoji="0" lang="ja-JP" altLang="en-US" sz="1100" b="1" i="0" u="none" strike="noStrike" kern="1200" cap="none" spc="-150" normalizeH="0" baseline="0" noProof="0" dirty="0">
                <a:ln>
                  <a:noFill/>
                </a:ln>
                <a:solidFill>
                  <a:srgbClr val="005BAD"/>
                </a:solidFill>
                <a:effectLst/>
                <a:uLnTx/>
                <a:uFillTx/>
                <a:latin typeface="HGPｺﾞｼｯｸE"/>
                <a:ea typeface="HGPｺﾞｼｯｸE"/>
                <a:cs typeface="+mn-cs"/>
              </a:rPr>
              <a:t> </a:t>
            </a:r>
            <a:r>
              <a:rPr kumimoji="0" lang="ja-JP" altLang="en-US" sz="1100" b="1" i="0" u="none" strike="noStrike" kern="1200" cap="none" spc="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日本の「財政」を考えよう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rPr>
              <a:t>（財務省作成動画）</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E3B949-1179-4387-B307-F356BE6486A4}" type="slidenum">
              <a:rPr kumimoji="0" lang="en-US" altLang="ja-JP" sz="1200" b="1" i="0" u="none" strike="noStrike" kern="1200" cap="none" spc="0" normalizeH="0" baseline="0" noProof="0" smtClean="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３</a:t>
            </a:r>
            <a:r>
              <a:rPr kumimoji="1" lang="en-US" altLang="ja-JP" sz="2200" b="0" i="0" u="none" strike="noStrike" kern="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2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国の財政をみてみよう④</a:t>
            </a:r>
            <a:endParaRPr kumimoji="1" lang="en-US" altLang="ja-JP" sz="22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もっと</a:t>
              </a:r>
              <a:endParaRPr kumimoji="1" lang="en-US" altLang="ja-JP"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rPr>
                <a:t>詳しく</a:t>
              </a:r>
              <a:endParaRPr kumimoji="1" lang="ja-JP" altLang="en-US" sz="1400" b="1" i="0" u="none" strike="noStrike" kern="1200" cap="none" spc="50" normalizeH="0" baseline="0" noProof="0" dirty="0">
                <a:ln>
                  <a:noFill/>
                </a:ln>
                <a:solidFill>
                  <a:srgbClr val="005BAD"/>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9" name="図 8">
            <a:extLst>
              <a:ext uri="{FF2B5EF4-FFF2-40B4-BE49-F238E27FC236}">
                <a16:creationId xmlns:a16="http://schemas.microsoft.com/office/drawing/2014/main" id="{59B39797-B30C-4242-96C7-C1D3C3E6E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8" y="951380"/>
            <a:ext cx="4572000" cy="5002550"/>
          </a:xfrm>
          <a:prstGeom prst="rect">
            <a:avLst/>
          </a:prstGeom>
        </p:spPr>
      </p:pic>
      <p:pic>
        <p:nvPicPr>
          <p:cNvPr id="11" name="図 10">
            <a:extLst>
              <a:ext uri="{FF2B5EF4-FFF2-40B4-BE49-F238E27FC236}">
                <a16:creationId xmlns:a16="http://schemas.microsoft.com/office/drawing/2014/main" id="{55060163-086B-4D54-ABA8-B7AE5547C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792" y="1024446"/>
            <a:ext cx="4607208" cy="5190339"/>
          </a:xfrm>
          <a:prstGeom prst="rect">
            <a:avLst/>
          </a:prstGeom>
        </p:spPr>
      </p:pic>
    </p:spTree>
    <p:extLst>
      <p:ext uri="{BB962C8B-B14F-4D97-AF65-F5344CB8AC3E}">
        <p14:creationId xmlns:p14="http://schemas.microsoft.com/office/powerpoint/2010/main" val="41397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D20E4D3-069C-65C3-59B8-91CD60BDA4E6}"/>
              </a:ext>
            </a:extLst>
          </p:cNvPr>
          <p:cNvGrpSpPr/>
          <p:nvPr/>
        </p:nvGrpSpPr>
        <p:grpSpPr>
          <a:xfrm>
            <a:off x="323851" y="1085670"/>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40205" y="1322213"/>
              <a:ext cx="5420516" cy="353943"/>
            </a:xfrm>
            <a:prstGeom prst="rect">
              <a:avLst/>
            </a:prstGeom>
            <a:noFill/>
          </p:spPr>
          <p:txBody>
            <a:bodyPr wrap="square" rtlCol="0">
              <a:spAutoFit/>
            </a:bodyPr>
            <a:lstStyle/>
            <a:p>
              <a:r>
                <a:rPr kumimoji="1" lang="ja-JP" altLang="en-US" sz="1700" dirty="0">
                  <a:latin typeface="+mn-ea"/>
                  <a:ea typeface="+mn-ea"/>
                </a:rPr>
                <a:t>国の歳入と同じく</a:t>
              </a:r>
              <a:r>
                <a:rPr lang="ja-JP" altLang="en-US" sz="1700" dirty="0">
                  <a:latin typeface="+mn-ea"/>
                  <a:ea typeface="+mn-ea"/>
                </a:rPr>
                <a:t>税金</a:t>
              </a:r>
              <a:r>
                <a:rPr kumimoji="1" lang="ja-JP" altLang="en-US" sz="1700" dirty="0">
                  <a:latin typeface="+mn-ea"/>
                  <a:ea typeface="+mn-ea"/>
                </a:rPr>
                <a:t>が地方の財政を支えています。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240030" y="2392073"/>
            <a:ext cx="3637534"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徳島県の歳入の内訳（令和６年度当初予算）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323851" y="2051288"/>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1886407" y="2009544"/>
            <a:ext cx="5713424" cy="353943"/>
          </a:xfrm>
          <a:prstGeom prst="rect">
            <a:avLst/>
          </a:prstGeom>
          <a:noFill/>
        </p:spPr>
        <p:txBody>
          <a:bodyPr wrap="none" rtlCol="0">
            <a:spAutoFit/>
          </a:bodyPr>
          <a:lstStyle/>
          <a:p>
            <a:r>
              <a:rPr lang="ja-JP" altLang="en-US" sz="1700" dirty="0">
                <a:solidFill>
                  <a:srgbClr val="005BAD"/>
                </a:solidFill>
                <a:latin typeface="+mj-ea"/>
                <a:ea typeface="+mj-ea"/>
              </a:rPr>
              <a:t>地方公共団体の歳入の多くは地方税と国からの給付金です。</a:t>
            </a:r>
          </a:p>
        </p:txBody>
      </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B8979520-6D45-4D27-A828-0739246C6F03}"/>
              </a:ext>
            </a:extLst>
          </p:cNvPr>
          <p:cNvPicPr>
            <a:picLocks noChangeAspect="1"/>
          </p:cNvPicPr>
          <p:nvPr/>
        </p:nvPicPr>
        <p:blipFill>
          <a:blip r:embed="rId4"/>
          <a:stretch>
            <a:fillRect/>
          </a:stretch>
        </p:blipFill>
        <p:spPr>
          <a:xfrm>
            <a:off x="1120027" y="2594948"/>
            <a:ext cx="6253230" cy="4263052"/>
          </a:xfrm>
          <a:prstGeom prst="rect">
            <a:avLst/>
          </a:prstGeom>
        </p:spPr>
      </p:pic>
    </p:spTree>
    <p:custDataLst>
      <p:tags r:id="rId1"/>
    </p:custDataLst>
    <p:extLst>
      <p:ext uri="{BB962C8B-B14F-4D97-AF65-F5344CB8AC3E}">
        <p14:creationId xmlns:p14="http://schemas.microsoft.com/office/powerpoint/2010/main" val="9856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600"/>
                                        <p:tgtEl>
                                          <p:spTgt spid="26"/>
                                        </p:tgtEl>
                                      </p:cBhvr>
                                    </p:animEffect>
                                    <p:anim calcmode="lin" valueType="num">
                                      <p:cBhvr>
                                        <p:cTn id="12" dur="600" fill="hold"/>
                                        <p:tgtEl>
                                          <p:spTgt spid="26"/>
                                        </p:tgtEl>
                                        <p:attrNameLst>
                                          <p:attrName>ppt_x</p:attrName>
                                        </p:attrNameLst>
                                      </p:cBhvr>
                                      <p:tavLst>
                                        <p:tav tm="0">
                                          <p:val>
                                            <p:strVal val="#ppt_x"/>
                                          </p:val>
                                        </p:tav>
                                        <p:tav tm="100000">
                                          <p:val>
                                            <p:strVal val="#ppt_x"/>
                                          </p:val>
                                        </p:tav>
                                      </p:tavLst>
                                    </p:anim>
                                    <p:anim calcmode="lin" valueType="num">
                                      <p:cBhvr>
                                        <p:cTn id="13" dur="6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left)">
                                      <p:cBhvr>
                                        <p:cTn id="22" dur="1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6EC3BD8B-9422-4570-8C37-2F4D26443476}"/>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4" name="四角形: 角を丸くする 3">
            <a:extLst>
              <a:ext uri="{FF2B5EF4-FFF2-40B4-BE49-F238E27FC236}">
                <a16:creationId xmlns:a16="http://schemas.microsoft.com/office/drawing/2014/main" id="{6307D1E6-BE66-4FB7-935E-1517407AEC5C}"/>
              </a:ext>
            </a:extLst>
          </p:cNvPr>
          <p:cNvSpPr/>
          <p:nvPr/>
        </p:nvSpPr>
        <p:spPr>
          <a:xfrm>
            <a:off x="472440" y="1082041"/>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県税とは</a:t>
            </a:r>
          </a:p>
        </p:txBody>
      </p:sp>
      <p:sp>
        <p:nvSpPr>
          <p:cNvPr id="5" name="四角形: 角を丸くする 4">
            <a:extLst>
              <a:ext uri="{FF2B5EF4-FFF2-40B4-BE49-F238E27FC236}">
                <a16:creationId xmlns:a16="http://schemas.microsoft.com/office/drawing/2014/main" id="{5B548EE6-0CD5-44A6-A835-BE228577ECBD}"/>
              </a:ext>
            </a:extLst>
          </p:cNvPr>
          <p:cNvSpPr/>
          <p:nvPr/>
        </p:nvSpPr>
        <p:spPr>
          <a:xfrm>
            <a:off x="472440" y="2518834"/>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国庫支出金とは</a:t>
            </a:r>
          </a:p>
        </p:txBody>
      </p:sp>
      <p:sp>
        <p:nvSpPr>
          <p:cNvPr id="6" name="四角形: 角を丸くする 5">
            <a:extLst>
              <a:ext uri="{FF2B5EF4-FFF2-40B4-BE49-F238E27FC236}">
                <a16:creationId xmlns:a16="http://schemas.microsoft.com/office/drawing/2014/main" id="{C134C479-D905-4254-8CF7-3C207A559ACC}"/>
              </a:ext>
            </a:extLst>
          </p:cNvPr>
          <p:cNvSpPr/>
          <p:nvPr/>
        </p:nvSpPr>
        <p:spPr>
          <a:xfrm>
            <a:off x="472440" y="3955627"/>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地方交付税とは</a:t>
            </a:r>
          </a:p>
        </p:txBody>
      </p:sp>
      <p:sp>
        <p:nvSpPr>
          <p:cNvPr id="7" name="四角形: 角を丸くする 6">
            <a:extLst>
              <a:ext uri="{FF2B5EF4-FFF2-40B4-BE49-F238E27FC236}">
                <a16:creationId xmlns:a16="http://schemas.microsoft.com/office/drawing/2014/main" id="{EE24B101-8A17-47FD-8A0E-DDD61A575C0C}"/>
              </a:ext>
            </a:extLst>
          </p:cNvPr>
          <p:cNvSpPr/>
          <p:nvPr/>
        </p:nvSpPr>
        <p:spPr>
          <a:xfrm>
            <a:off x="472440" y="5392420"/>
            <a:ext cx="1813560" cy="106680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県債とは</a:t>
            </a:r>
          </a:p>
        </p:txBody>
      </p:sp>
      <p:sp>
        <p:nvSpPr>
          <p:cNvPr id="8" name="テキスト ボックス 7">
            <a:extLst>
              <a:ext uri="{FF2B5EF4-FFF2-40B4-BE49-F238E27FC236}">
                <a16:creationId xmlns:a16="http://schemas.microsoft.com/office/drawing/2014/main" id="{775ED7ED-498D-4EA2-AF2A-4D0FD9C7C77B}"/>
              </a:ext>
            </a:extLst>
          </p:cNvPr>
          <p:cNvSpPr txBox="1"/>
          <p:nvPr/>
        </p:nvSpPr>
        <p:spPr>
          <a:xfrm>
            <a:off x="2788920" y="1225841"/>
            <a:ext cx="6050280" cy="646331"/>
          </a:xfrm>
          <a:prstGeom prst="rect">
            <a:avLst/>
          </a:prstGeom>
          <a:noFill/>
        </p:spPr>
        <p:txBody>
          <a:bodyPr wrap="square" rtlCol="0">
            <a:spAutoFit/>
          </a:bodyPr>
          <a:lstStyle/>
          <a:p>
            <a:r>
              <a:rPr kumimoji="1" lang="ja-JP" altLang="en-US" dirty="0"/>
              <a:t>　県に納める税金で、その内訳は事業税</a:t>
            </a:r>
            <a:r>
              <a:rPr kumimoji="1" lang="en-US" altLang="ja-JP" dirty="0"/>
              <a:t>220</a:t>
            </a:r>
            <a:r>
              <a:rPr kumimoji="1" lang="ja-JP" altLang="en-US" dirty="0"/>
              <a:t>億円、県民税</a:t>
            </a:r>
            <a:r>
              <a:rPr kumimoji="1" lang="en-US" altLang="ja-JP" dirty="0"/>
              <a:t>267</a:t>
            </a:r>
            <a:r>
              <a:rPr kumimoji="1" lang="ja-JP" altLang="en-US" dirty="0"/>
              <a:t>億円、自動車税</a:t>
            </a:r>
            <a:r>
              <a:rPr kumimoji="1" lang="en-US" altLang="ja-JP" dirty="0"/>
              <a:t>105</a:t>
            </a:r>
            <a:r>
              <a:rPr kumimoji="1" lang="ja-JP" altLang="en-US" dirty="0"/>
              <a:t>億円、軽油引取税</a:t>
            </a:r>
            <a:r>
              <a:rPr kumimoji="1" lang="en-US" altLang="ja-JP" dirty="0"/>
              <a:t>55</a:t>
            </a:r>
            <a:r>
              <a:rPr kumimoji="1" lang="ja-JP" altLang="en-US" dirty="0"/>
              <a:t>億円など。</a:t>
            </a:r>
          </a:p>
        </p:txBody>
      </p:sp>
      <p:sp>
        <p:nvSpPr>
          <p:cNvPr id="9" name="テキスト ボックス 8">
            <a:extLst>
              <a:ext uri="{FF2B5EF4-FFF2-40B4-BE49-F238E27FC236}">
                <a16:creationId xmlns:a16="http://schemas.microsoft.com/office/drawing/2014/main" id="{2A2FFA08-4415-4C88-89B2-BCAEBF0ADEFB}"/>
              </a:ext>
            </a:extLst>
          </p:cNvPr>
          <p:cNvSpPr txBox="1"/>
          <p:nvPr/>
        </p:nvSpPr>
        <p:spPr>
          <a:xfrm>
            <a:off x="2788920" y="2452069"/>
            <a:ext cx="6050280" cy="1200329"/>
          </a:xfrm>
          <a:prstGeom prst="rect">
            <a:avLst/>
          </a:prstGeom>
          <a:noFill/>
        </p:spPr>
        <p:txBody>
          <a:bodyPr wrap="square" rtlCol="0">
            <a:spAutoFit/>
          </a:bodyPr>
          <a:lstStyle/>
          <a:p>
            <a:r>
              <a:rPr kumimoji="1" lang="ja-JP" altLang="en-US" dirty="0"/>
              <a:t>　国が地方公共団体に対し、教育、道路建設、国会議員の選挙などの経費の全部または一部にあてるために支出する負担金や補助金など。使い道は国によって決められているので、地方公共団体の自由には使えない。</a:t>
            </a:r>
          </a:p>
        </p:txBody>
      </p:sp>
      <p:sp>
        <p:nvSpPr>
          <p:cNvPr id="10" name="テキスト ボックス 9">
            <a:extLst>
              <a:ext uri="{FF2B5EF4-FFF2-40B4-BE49-F238E27FC236}">
                <a16:creationId xmlns:a16="http://schemas.microsoft.com/office/drawing/2014/main" id="{9EFC11FD-C63B-4F94-B9EC-E136778AFD21}"/>
              </a:ext>
            </a:extLst>
          </p:cNvPr>
          <p:cNvSpPr txBox="1"/>
          <p:nvPr/>
        </p:nvSpPr>
        <p:spPr>
          <a:xfrm>
            <a:off x="2788920" y="4165861"/>
            <a:ext cx="6050280" cy="646331"/>
          </a:xfrm>
          <a:prstGeom prst="rect">
            <a:avLst/>
          </a:prstGeom>
          <a:noFill/>
        </p:spPr>
        <p:txBody>
          <a:bodyPr wrap="square" rtlCol="0">
            <a:spAutoFit/>
          </a:bodyPr>
          <a:lstStyle/>
          <a:p>
            <a:r>
              <a:rPr kumimoji="1" lang="ja-JP" altLang="en-US" dirty="0"/>
              <a:t>　国税として納められた所得税、法人税、酒税、消費税の一部から県の不足財源に応じて国から配分されたもの。</a:t>
            </a:r>
          </a:p>
        </p:txBody>
      </p:sp>
      <p:sp>
        <p:nvSpPr>
          <p:cNvPr id="11" name="テキスト ボックス 10">
            <a:extLst>
              <a:ext uri="{FF2B5EF4-FFF2-40B4-BE49-F238E27FC236}">
                <a16:creationId xmlns:a16="http://schemas.microsoft.com/office/drawing/2014/main" id="{58B35071-775D-46CE-9EBC-D8D83D436AFC}"/>
              </a:ext>
            </a:extLst>
          </p:cNvPr>
          <p:cNvSpPr txBox="1"/>
          <p:nvPr/>
        </p:nvSpPr>
        <p:spPr>
          <a:xfrm>
            <a:off x="2788920" y="5602654"/>
            <a:ext cx="6050280" cy="646331"/>
          </a:xfrm>
          <a:prstGeom prst="rect">
            <a:avLst/>
          </a:prstGeom>
          <a:noFill/>
        </p:spPr>
        <p:txBody>
          <a:bodyPr wrap="square" rtlCol="0">
            <a:spAutoFit/>
          </a:bodyPr>
          <a:lstStyle/>
          <a:p>
            <a:r>
              <a:rPr kumimoji="1" lang="ja-JP" altLang="en-US" dirty="0"/>
              <a:t>　県が歳出をまかなうために、国や銀行などから借りる目的で発行するもの。</a:t>
            </a:r>
          </a:p>
        </p:txBody>
      </p:sp>
      <p:sp>
        <p:nvSpPr>
          <p:cNvPr id="13" name="スライド番号プレースホルダー 56">
            <a:extLst>
              <a:ext uri="{FF2B5EF4-FFF2-40B4-BE49-F238E27FC236}">
                <a16:creationId xmlns:a16="http://schemas.microsoft.com/office/drawing/2014/main" id="{9BC85E59-B66B-4D84-8123-93DC5E19340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23</a:t>
            </a:fld>
            <a:endParaRPr lang="en-US" altLang="ja-JP" dirty="0"/>
          </a:p>
        </p:txBody>
      </p:sp>
    </p:spTree>
    <p:extLst>
      <p:ext uri="{BB962C8B-B14F-4D97-AF65-F5344CB8AC3E}">
        <p14:creationId xmlns:p14="http://schemas.microsoft.com/office/powerpoint/2010/main" val="2932043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23851" y="1085670"/>
            <a:ext cx="8519134" cy="827030"/>
            <a:chOff x="323851" y="1085670"/>
            <a:chExt cx="8519134" cy="827030"/>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196892"/>
              <a:ext cx="5420516" cy="615553"/>
            </a:xfrm>
            <a:prstGeom prst="rect">
              <a:avLst/>
            </a:prstGeom>
            <a:noFill/>
          </p:spPr>
          <p:txBody>
            <a:bodyPr wrap="square" rtlCol="0">
              <a:spAutoFit/>
            </a:bodyPr>
            <a:lstStyle/>
            <a:p>
              <a:r>
                <a:rPr kumimoji="1" lang="ja-JP" altLang="en-US" sz="1700" dirty="0">
                  <a:latin typeface="+mn-ea"/>
                  <a:ea typeface="+mn-ea"/>
                </a:rPr>
                <a:t>地方公共団体は、私たちのふだんの暮らしに結びついた公共サービスを行っています。</a:t>
              </a:r>
            </a:p>
          </p:txBody>
        </p:sp>
      </p:grpSp>
      <p:sp>
        <p:nvSpPr>
          <p:cNvPr id="25615" name="Rectangle 8"/>
          <p:cNvSpPr>
            <a:spLocks noChangeArrowheads="1"/>
          </p:cNvSpPr>
          <p:nvPr/>
        </p:nvSpPr>
        <p:spPr bwMode="auto">
          <a:xfrm>
            <a:off x="149274" y="2367491"/>
            <a:ext cx="3637534"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dirty="0">
                <a:solidFill>
                  <a:srgbClr val="000000"/>
                </a:solidFill>
                <a:latin typeface="+mn-ea"/>
                <a:ea typeface="+mn-ea"/>
                <a:cs typeface="メイリオ" panose="020B0604030504040204" pitchFamily="50" charset="-128"/>
              </a:rPr>
              <a:t>徳島県の歳出の内訳（令和６年度当初予算）</a:t>
            </a:r>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24</a:t>
            </a:fld>
            <a:endParaRPr lang="en-US" altLang="ja-JP" dirty="0"/>
          </a:p>
        </p:txBody>
      </p:sp>
      <p:sp>
        <p:nvSpPr>
          <p:cNvPr id="21510" name="正方形/長方形 21509">
            <a:extLst>
              <a:ext uri="{FF2B5EF4-FFF2-40B4-BE49-F238E27FC236}">
                <a16:creationId xmlns:a16="http://schemas.microsoft.com/office/drawing/2014/main" id="{72C04895-1014-AEBC-1818-1BC92906862D}"/>
              </a:ext>
            </a:extLst>
          </p:cNvPr>
          <p:cNvSpPr/>
          <p:nvPr/>
        </p:nvSpPr>
        <p:spPr bwMode="auto">
          <a:xfrm>
            <a:off x="149274" y="2034645"/>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effectLst/>
                <a:latin typeface="+mn-ea"/>
                <a:ea typeface="+mn-ea"/>
              </a:rPr>
              <a:t>グラフから見えてくる</a:t>
            </a:r>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1637214" y="1989696"/>
            <a:ext cx="6373861" cy="353943"/>
          </a:xfrm>
          <a:prstGeom prst="rect">
            <a:avLst/>
          </a:prstGeom>
          <a:noFill/>
        </p:spPr>
        <p:txBody>
          <a:bodyPr wrap="none" rtlCol="0">
            <a:spAutoFit/>
          </a:bodyPr>
          <a:lstStyle/>
          <a:p>
            <a:r>
              <a:rPr lang="ja-JP" altLang="en-US" sz="1700" dirty="0">
                <a:solidFill>
                  <a:srgbClr val="005BAD"/>
                </a:solidFill>
                <a:latin typeface="+mj-ea"/>
                <a:ea typeface="+mj-ea"/>
              </a:rPr>
              <a:t>地方公共団体では住民の生活を支えるためにお金を使っています。</a:t>
            </a:r>
          </a:p>
        </p:txBody>
      </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F442BE19-5DBC-42F3-8485-7AAD407236DC}"/>
              </a:ext>
            </a:extLst>
          </p:cNvPr>
          <p:cNvPicPr>
            <a:picLocks noChangeAspect="1"/>
          </p:cNvPicPr>
          <p:nvPr/>
        </p:nvPicPr>
        <p:blipFill>
          <a:blip r:embed="rId5"/>
          <a:stretch>
            <a:fillRect/>
          </a:stretch>
        </p:blipFill>
        <p:spPr>
          <a:xfrm>
            <a:off x="661532" y="2684053"/>
            <a:ext cx="8333194" cy="4433124"/>
          </a:xfrm>
          <a:prstGeom prst="rect">
            <a:avLst/>
          </a:prstGeom>
        </p:spPr>
      </p:pic>
    </p:spTree>
    <p:custDataLst>
      <p:tags r:id="rId1"/>
    </p:custDataLst>
    <p:extLst>
      <p:ext uri="{BB962C8B-B14F-4D97-AF65-F5344CB8AC3E}">
        <p14:creationId xmlns:p14="http://schemas.microsoft.com/office/powerpoint/2010/main" val="32369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600"/>
                                        <p:tgtEl>
                                          <p:spTgt spid="22"/>
                                        </p:tgtEl>
                                      </p:cBhvr>
                                    </p:animEffect>
                                    <p:anim calcmode="lin" valueType="num">
                                      <p:cBhvr>
                                        <p:cTn id="12" dur="600" fill="hold"/>
                                        <p:tgtEl>
                                          <p:spTgt spid="22"/>
                                        </p:tgtEl>
                                        <p:attrNameLst>
                                          <p:attrName>ppt_x</p:attrName>
                                        </p:attrNameLst>
                                      </p:cBhvr>
                                      <p:tavLst>
                                        <p:tav tm="0">
                                          <p:val>
                                            <p:strVal val="#ppt_x"/>
                                          </p:val>
                                        </p:tav>
                                        <p:tav tm="100000">
                                          <p:val>
                                            <p:strVal val="#ppt_x"/>
                                          </p:val>
                                        </p:tav>
                                      </p:tavLst>
                                    </p:anim>
                                    <p:anim calcmode="lin" valueType="num">
                                      <p:cBhvr>
                                        <p:cTn id="13" dur="6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500"/>
                                        <p:tgtEl>
                                          <p:spTgt spid="215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5"/>
                                        </p:tgtEl>
                                        <p:attrNameLst>
                                          <p:attrName>style.visibility</p:attrName>
                                        </p:attrNameLst>
                                      </p:cBhvr>
                                      <p:to>
                                        <p:strVal val="visible"/>
                                      </p:to>
                                    </p:set>
                                    <p:animEffect transition="in" filter="fade">
                                      <p:cBhvr>
                                        <p:cTn id="27" dur="500"/>
                                        <p:tgtEl>
                                          <p:spTgt spid="256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1510" grpId="0" animBg="1"/>
      <p:bldP spid="215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9417D909-9402-465C-AC42-977F14029DD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3" name="テキスト ボックス 2">
            <a:extLst>
              <a:ext uri="{FF2B5EF4-FFF2-40B4-BE49-F238E27FC236}">
                <a16:creationId xmlns:a16="http://schemas.microsoft.com/office/drawing/2014/main" id="{3A0DAD8F-F8AA-4259-B833-4CF673ACE975}"/>
              </a:ext>
            </a:extLst>
          </p:cNvPr>
          <p:cNvSpPr txBox="1"/>
          <p:nvPr/>
        </p:nvSpPr>
        <p:spPr>
          <a:xfrm>
            <a:off x="499916" y="1504890"/>
            <a:ext cx="3626314" cy="830997"/>
          </a:xfrm>
          <a:prstGeom prst="rect">
            <a:avLst/>
          </a:prstGeom>
          <a:noFill/>
        </p:spPr>
        <p:txBody>
          <a:bodyPr wrap="none" rtlCol="0">
            <a:spAutoFit/>
          </a:bodyPr>
          <a:lstStyle/>
          <a:p>
            <a:pPr algn="ctr"/>
            <a:r>
              <a:rPr kumimoji="1" lang="ja-JP" altLang="en-US" sz="3000" dirty="0"/>
              <a:t>人口　</a:t>
            </a:r>
            <a:r>
              <a:rPr kumimoji="1" lang="en-US" altLang="ja-JP" sz="3000" dirty="0"/>
              <a:t>693,084</a:t>
            </a:r>
            <a:r>
              <a:rPr kumimoji="1" lang="ja-JP" altLang="en-US" sz="3000" dirty="0"/>
              <a:t>人</a:t>
            </a:r>
            <a:endParaRPr kumimoji="1" lang="en-US" altLang="ja-JP" sz="3000" dirty="0"/>
          </a:p>
          <a:p>
            <a:pPr algn="ctr"/>
            <a:r>
              <a:rPr kumimoji="1" lang="en-US" altLang="ja-JP" dirty="0"/>
              <a:t>〔</a:t>
            </a:r>
            <a:r>
              <a:rPr kumimoji="1" lang="ja-JP" altLang="en-US" dirty="0"/>
              <a:t>令和６年１月１日現在の推計人口</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15E77A2D-B870-4D85-8DC4-E20A4E9F4AB2}"/>
              </a:ext>
            </a:extLst>
          </p:cNvPr>
          <p:cNvSpPr txBox="1"/>
          <p:nvPr/>
        </p:nvSpPr>
        <p:spPr>
          <a:xfrm>
            <a:off x="499916" y="908414"/>
            <a:ext cx="6545382" cy="400110"/>
          </a:xfrm>
          <a:prstGeom prst="rect">
            <a:avLst/>
          </a:prstGeom>
          <a:noFill/>
        </p:spPr>
        <p:txBody>
          <a:bodyPr wrap="none" rtlCol="0">
            <a:spAutoFit/>
          </a:bodyPr>
          <a:lstStyle/>
          <a:p>
            <a:r>
              <a:rPr kumimoji="1" lang="ja-JP" altLang="en-US" sz="2000" dirty="0"/>
              <a:t>令和６年度一般会計予算</a:t>
            </a:r>
            <a:r>
              <a:rPr kumimoji="1" lang="en-US" altLang="ja-JP" sz="2000" dirty="0"/>
              <a:t>〈</a:t>
            </a:r>
            <a:r>
              <a:rPr kumimoji="1" lang="ja-JP" altLang="en-US" sz="2000" dirty="0"/>
              <a:t>当初予算</a:t>
            </a:r>
            <a:r>
              <a:rPr kumimoji="1" lang="en-US" altLang="ja-JP" sz="2000" dirty="0"/>
              <a:t>〉</a:t>
            </a:r>
            <a:r>
              <a:rPr kumimoji="1" lang="ja-JP" altLang="en-US" sz="2000" dirty="0"/>
              <a:t>の県民１人あたりの額</a:t>
            </a:r>
          </a:p>
        </p:txBody>
      </p:sp>
      <p:sp>
        <p:nvSpPr>
          <p:cNvPr id="6" name="四角形: 角を丸くする 5">
            <a:extLst>
              <a:ext uri="{FF2B5EF4-FFF2-40B4-BE49-F238E27FC236}">
                <a16:creationId xmlns:a16="http://schemas.microsoft.com/office/drawing/2014/main" id="{6E691E60-5963-4760-B848-8CBF9F8E7973}"/>
              </a:ext>
            </a:extLst>
          </p:cNvPr>
          <p:cNvSpPr/>
          <p:nvPr/>
        </p:nvSpPr>
        <p:spPr>
          <a:xfrm>
            <a:off x="240030" y="2531333"/>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教育費</a:t>
            </a:r>
          </a:p>
        </p:txBody>
      </p:sp>
      <p:sp>
        <p:nvSpPr>
          <p:cNvPr id="7" name="四角形: 角を丸くする 6">
            <a:extLst>
              <a:ext uri="{FF2B5EF4-FFF2-40B4-BE49-F238E27FC236}">
                <a16:creationId xmlns:a16="http://schemas.microsoft.com/office/drawing/2014/main" id="{09E21C2F-BD14-42EF-B9E5-31AF356A9A71}"/>
              </a:ext>
            </a:extLst>
          </p:cNvPr>
          <p:cNvSpPr/>
          <p:nvPr/>
        </p:nvSpPr>
        <p:spPr>
          <a:xfrm>
            <a:off x="240030" y="3130446"/>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農林水産業費</a:t>
            </a:r>
          </a:p>
        </p:txBody>
      </p:sp>
      <p:sp>
        <p:nvSpPr>
          <p:cNvPr id="8" name="四角形: 角を丸くする 7">
            <a:extLst>
              <a:ext uri="{FF2B5EF4-FFF2-40B4-BE49-F238E27FC236}">
                <a16:creationId xmlns:a16="http://schemas.microsoft.com/office/drawing/2014/main" id="{E7AE2EF8-4DAC-41DD-B457-1EDB269749C4}"/>
              </a:ext>
            </a:extLst>
          </p:cNvPr>
          <p:cNvSpPr/>
          <p:nvPr/>
        </p:nvSpPr>
        <p:spPr>
          <a:xfrm>
            <a:off x="240027" y="3741937"/>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商工費・労務費</a:t>
            </a:r>
          </a:p>
        </p:txBody>
      </p:sp>
      <p:sp>
        <p:nvSpPr>
          <p:cNvPr id="9" name="四角形: 角を丸くする 8">
            <a:extLst>
              <a:ext uri="{FF2B5EF4-FFF2-40B4-BE49-F238E27FC236}">
                <a16:creationId xmlns:a16="http://schemas.microsoft.com/office/drawing/2014/main" id="{AA06DAB6-60F4-4A7E-9F30-13C14EB01588}"/>
              </a:ext>
            </a:extLst>
          </p:cNvPr>
          <p:cNvSpPr/>
          <p:nvPr/>
        </p:nvSpPr>
        <p:spPr>
          <a:xfrm>
            <a:off x="240029" y="4361090"/>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土木費</a:t>
            </a:r>
          </a:p>
        </p:txBody>
      </p:sp>
      <p:sp>
        <p:nvSpPr>
          <p:cNvPr id="10" name="四角形: 角を丸くする 9">
            <a:extLst>
              <a:ext uri="{FF2B5EF4-FFF2-40B4-BE49-F238E27FC236}">
                <a16:creationId xmlns:a16="http://schemas.microsoft.com/office/drawing/2014/main" id="{F91B4734-2B75-484F-9E80-2DC02F9710E0}"/>
              </a:ext>
            </a:extLst>
          </p:cNvPr>
          <p:cNvSpPr/>
          <p:nvPr/>
        </p:nvSpPr>
        <p:spPr>
          <a:xfrm>
            <a:off x="240028" y="4957566"/>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災害復旧費</a:t>
            </a:r>
          </a:p>
        </p:txBody>
      </p:sp>
      <p:sp>
        <p:nvSpPr>
          <p:cNvPr id="11" name="四角形: 角を丸くする 10">
            <a:extLst>
              <a:ext uri="{FF2B5EF4-FFF2-40B4-BE49-F238E27FC236}">
                <a16:creationId xmlns:a16="http://schemas.microsoft.com/office/drawing/2014/main" id="{2DA52591-659B-448D-849F-7EDBB4DF73EE}"/>
              </a:ext>
            </a:extLst>
          </p:cNvPr>
          <p:cNvSpPr/>
          <p:nvPr/>
        </p:nvSpPr>
        <p:spPr>
          <a:xfrm>
            <a:off x="240028" y="5571516"/>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警察費</a:t>
            </a:r>
          </a:p>
        </p:txBody>
      </p:sp>
      <p:sp>
        <p:nvSpPr>
          <p:cNvPr id="12" name="四角形: 角を丸くする 11">
            <a:extLst>
              <a:ext uri="{FF2B5EF4-FFF2-40B4-BE49-F238E27FC236}">
                <a16:creationId xmlns:a16="http://schemas.microsoft.com/office/drawing/2014/main" id="{04F7AE17-D7CF-4482-A3D5-FD32B5567208}"/>
              </a:ext>
            </a:extLst>
          </p:cNvPr>
          <p:cNvSpPr/>
          <p:nvPr/>
        </p:nvSpPr>
        <p:spPr>
          <a:xfrm>
            <a:off x="240026" y="6185466"/>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民生費・衛生費</a:t>
            </a:r>
          </a:p>
        </p:txBody>
      </p:sp>
      <p:sp>
        <p:nvSpPr>
          <p:cNvPr id="13" name="四角形: 角を丸くする 12">
            <a:extLst>
              <a:ext uri="{FF2B5EF4-FFF2-40B4-BE49-F238E27FC236}">
                <a16:creationId xmlns:a16="http://schemas.microsoft.com/office/drawing/2014/main" id="{FE835300-70FD-4896-8563-B2AA1F08E574}"/>
              </a:ext>
            </a:extLst>
          </p:cNvPr>
          <p:cNvSpPr/>
          <p:nvPr/>
        </p:nvSpPr>
        <p:spPr>
          <a:xfrm>
            <a:off x="4571995" y="2530890"/>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予備費</a:t>
            </a:r>
          </a:p>
        </p:txBody>
      </p:sp>
      <p:sp>
        <p:nvSpPr>
          <p:cNvPr id="14" name="四角形: 角を丸くする 13">
            <a:extLst>
              <a:ext uri="{FF2B5EF4-FFF2-40B4-BE49-F238E27FC236}">
                <a16:creationId xmlns:a16="http://schemas.microsoft.com/office/drawing/2014/main" id="{5D0EDF91-71B1-4688-99C2-CDE7C7297636}"/>
              </a:ext>
            </a:extLst>
          </p:cNvPr>
          <p:cNvSpPr/>
          <p:nvPr/>
        </p:nvSpPr>
        <p:spPr>
          <a:xfrm>
            <a:off x="4571996" y="3115403"/>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議会費・総務費</a:t>
            </a:r>
          </a:p>
        </p:txBody>
      </p:sp>
      <p:sp>
        <p:nvSpPr>
          <p:cNvPr id="15" name="四角形: 角を丸くする 14">
            <a:extLst>
              <a:ext uri="{FF2B5EF4-FFF2-40B4-BE49-F238E27FC236}">
                <a16:creationId xmlns:a16="http://schemas.microsoft.com/office/drawing/2014/main" id="{89BF8E89-B8F5-42BA-8370-FFF6A185D054}"/>
              </a:ext>
            </a:extLst>
          </p:cNvPr>
          <p:cNvSpPr/>
          <p:nvPr/>
        </p:nvSpPr>
        <p:spPr>
          <a:xfrm>
            <a:off x="4571996" y="3736554"/>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公債費</a:t>
            </a:r>
          </a:p>
        </p:txBody>
      </p:sp>
      <p:sp>
        <p:nvSpPr>
          <p:cNvPr id="16" name="四角形: 角を丸くする 15">
            <a:extLst>
              <a:ext uri="{FF2B5EF4-FFF2-40B4-BE49-F238E27FC236}">
                <a16:creationId xmlns:a16="http://schemas.microsoft.com/office/drawing/2014/main" id="{2F01E721-B3A1-42CC-9CBA-3BC5232328F5}"/>
              </a:ext>
            </a:extLst>
          </p:cNvPr>
          <p:cNvSpPr/>
          <p:nvPr/>
        </p:nvSpPr>
        <p:spPr>
          <a:xfrm>
            <a:off x="4571997" y="4361090"/>
            <a:ext cx="2304647" cy="400110"/>
          </a:xfrm>
          <a:prstGeom prst="roundRect">
            <a:avLst/>
          </a:prstGeom>
          <a:solidFill>
            <a:srgbClr val="CEE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0"/>
                <a:solidFill>
                  <a:schemeClr val="accent1"/>
                </a:solidFill>
                <a:effectLst>
                  <a:outerShdw blurRad="38100" dist="25400" dir="5400000" algn="ctr" rotWithShape="0">
                    <a:srgbClr val="6E747A">
                      <a:alpha val="43000"/>
                    </a:srgbClr>
                  </a:outerShdw>
                </a:effectLst>
              </a:rPr>
              <a:t>諸支出金</a:t>
            </a:r>
          </a:p>
        </p:txBody>
      </p:sp>
      <p:pic>
        <p:nvPicPr>
          <p:cNvPr id="18" name="図 17">
            <a:extLst>
              <a:ext uri="{FF2B5EF4-FFF2-40B4-BE49-F238E27FC236}">
                <a16:creationId xmlns:a16="http://schemas.microsoft.com/office/drawing/2014/main" id="{3CA30B43-70B8-4E76-81C9-441991EC6C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944557" y="5105400"/>
            <a:ext cx="2104292" cy="1449516"/>
          </a:xfrm>
          <a:prstGeom prst="rect">
            <a:avLst/>
          </a:prstGeom>
        </p:spPr>
      </p:pic>
      <p:sp>
        <p:nvSpPr>
          <p:cNvPr id="20" name="テキスト ボックス 19">
            <a:extLst>
              <a:ext uri="{FF2B5EF4-FFF2-40B4-BE49-F238E27FC236}">
                <a16:creationId xmlns:a16="http://schemas.microsoft.com/office/drawing/2014/main" id="{80737A48-2771-4D68-B48D-54B3F75417A0}"/>
              </a:ext>
            </a:extLst>
          </p:cNvPr>
          <p:cNvSpPr txBox="1"/>
          <p:nvPr/>
        </p:nvSpPr>
        <p:spPr>
          <a:xfrm>
            <a:off x="2779118" y="2511064"/>
            <a:ext cx="1558440" cy="461665"/>
          </a:xfrm>
          <a:prstGeom prst="rect">
            <a:avLst/>
          </a:prstGeom>
          <a:noFill/>
        </p:spPr>
        <p:txBody>
          <a:bodyPr wrap="none" rtlCol="0">
            <a:spAutoFit/>
          </a:bodyPr>
          <a:lstStyle/>
          <a:p>
            <a:pPr algn="ctr"/>
            <a:r>
              <a:rPr kumimoji="1" lang="en-US" altLang="ja-JP" sz="2400" dirty="0">
                <a:latin typeface="+mn-ea"/>
              </a:rPr>
              <a:t>127,314</a:t>
            </a:r>
            <a:r>
              <a:rPr kumimoji="1" lang="ja-JP" altLang="en-US" sz="2400" dirty="0"/>
              <a:t>円</a:t>
            </a:r>
            <a:endParaRPr kumimoji="1" lang="ja-JP" altLang="en-US" sz="1400" dirty="0"/>
          </a:p>
        </p:txBody>
      </p:sp>
      <p:sp>
        <p:nvSpPr>
          <p:cNvPr id="21" name="テキスト ボックス 20">
            <a:extLst>
              <a:ext uri="{FF2B5EF4-FFF2-40B4-BE49-F238E27FC236}">
                <a16:creationId xmlns:a16="http://schemas.microsoft.com/office/drawing/2014/main" id="{8154C329-46B9-4904-8E67-CCFEB4F1437A}"/>
              </a:ext>
            </a:extLst>
          </p:cNvPr>
          <p:cNvSpPr txBox="1"/>
          <p:nvPr/>
        </p:nvSpPr>
        <p:spPr>
          <a:xfrm>
            <a:off x="7577155" y="2500112"/>
            <a:ext cx="1007007" cy="461665"/>
          </a:xfrm>
          <a:prstGeom prst="rect">
            <a:avLst/>
          </a:prstGeom>
          <a:noFill/>
        </p:spPr>
        <p:txBody>
          <a:bodyPr wrap="none" rtlCol="0">
            <a:spAutoFit/>
          </a:bodyPr>
          <a:lstStyle/>
          <a:p>
            <a:pPr algn="ctr"/>
            <a:r>
              <a:rPr kumimoji="1" lang="en-US" altLang="ja-JP" sz="2400" dirty="0"/>
              <a:t>433</a:t>
            </a:r>
            <a:r>
              <a:rPr kumimoji="1" lang="ja-JP" altLang="en-US" sz="2400" dirty="0"/>
              <a:t>円</a:t>
            </a:r>
            <a:endParaRPr kumimoji="1" lang="ja-JP" altLang="en-US" sz="1400" dirty="0"/>
          </a:p>
        </p:txBody>
      </p:sp>
      <p:sp>
        <p:nvSpPr>
          <p:cNvPr id="22" name="テキスト ボックス 21">
            <a:extLst>
              <a:ext uri="{FF2B5EF4-FFF2-40B4-BE49-F238E27FC236}">
                <a16:creationId xmlns:a16="http://schemas.microsoft.com/office/drawing/2014/main" id="{9ADAA62A-FA69-460D-B6EE-3AB96100D017}"/>
              </a:ext>
            </a:extLst>
          </p:cNvPr>
          <p:cNvSpPr txBox="1"/>
          <p:nvPr/>
        </p:nvSpPr>
        <p:spPr>
          <a:xfrm>
            <a:off x="2943825" y="3105293"/>
            <a:ext cx="1391728" cy="461665"/>
          </a:xfrm>
          <a:prstGeom prst="rect">
            <a:avLst/>
          </a:prstGeom>
          <a:noFill/>
        </p:spPr>
        <p:txBody>
          <a:bodyPr wrap="none" rtlCol="0">
            <a:spAutoFit/>
          </a:bodyPr>
          <a:lstStyle/>
          <a:p>
            <a:pPr algn="ctr"/>
            <a:r>
              <a:rPr kumimoji="1" lang="en-US" altLang="ja-JP" sz="2400" dirty="0">
                <a:latin typeface="+mn-ea"/>
              </a:rPr>
              <a:t>41,750</a:t>
            </a:r>
            <a:r>
              <a:rPr kumimoji="1" lang="ja-JP" altLang="en-US" sz="2400" dirty="0"/>
              <a:t>円</a:t>
            </a:r>
            <a:endParaRPr kumimoji="1" lang="ja-JP" altLang="en-US" sz="1400" dirty="0"/>
          </a:p>
        </p:txBody>
      </p:sp>
      <p:sp>
        <p:nvSpPr>
          <p:cNvPr id="23" name="テキスト ボックス 22">
            <a:extLst>
              <a:ext uri="{FF2B5EF4-FFF2-40B4-BE49-F238E27FC236}">
                <a16:creationId xmlns:a16="http://schemas.microsoft.com/office/drawing/2014/main" id="{32C077DB-FBF3-4C3B-8BED-AFB17031D38B}"/>
              </a:ext>
            </a:extLst>
          </p:cNvPr>
          <p:cNvSpPr txBox="1"/>
          <p:nvPr/>
        </p:nvSpPr>
        <p:spPr>
          <a:xfrm>
            <a:off x="2784972" y="3699522"/>
            <a:ext cx="1558440" cy="461665"/>
          </a:xfrm>
          <a:prstGeom prst="rect">
            <a:avLst/>
          </a:prstGeom>
          <a:noFill/>
        </p:spPr>
        <p:txBody>
          <a:bodyPr wrap="none" rtlCol="0">
            <a:spAutoFit/>
          </a:bodyPr>
          <a:lstStyle/>
          <a:p>
            <a:pPr algn="ctr"/>
            <a:r>
              <a:rPr kumimoji="1" lang="en-US" altLang="ja-JP" sz="2400" dirty="0">
                <a:latin typeface="+mn-ea"/>
              </a:rPr>
              <a:t>100,010</a:t>
            </a:r>
            <a:r>
              <a:rPr kumimoji="1" lang="ja-JP" altLang="en-US" sz="2400" dirty="0">
                <a:latin typeface="+mn-ea"/>
              </a:rPr>
              <a:t>円</a:t>
            </a:r>
            <a:endParaRPr kumimoji="1" lang="ja-JP" altLang="en-US" sz="1400" dirty="0">
              <a:latin typeface="+mn-ea"/>
            </a:endParaRPr>
          </a:p>
        </p:txBody>
      </p:sp>
      <p:sp>
        <p:nvSpPr>
          <p:cNvPr id="24" name="テキスト ボックス 23">
            <a:extLst>
              <a:ext uri="{FF2B5EF4-FFF2-40B4-BE49-F238E27FC236}">
                <a16:creationId xmlns:a16="http://schemas.microsoft.com/office/drawing/2014/main" id="{5343C824-1B75-4111-9A9E-1F091D190474}"/>
              </a:ext>
            </a:extLst>
          </p:cNvPr>
          <p:cNvSpPr txBox="1"/>
          <p:nvPr/>
        </p:nvSpPr>
        <p:spPr>
          <a:xfrm>
            <a:off x="2951684" y="4345188"/>
            <a:ext cx="1391728" cy="461665"/>
          </a:xfrm>
          <a:prstGeom prst="rect">
            <a:avLst/>
          </a:prstGeom>
          <a:noFill/>
        </p:spPr>
        <p:txBody>
          <a:bodyPr wrap="none" rtlCol="0">
            <a:spAutoFit/>
          </a:bodyPr>
          <a:lstStyle/>
          <a:p>
            <a:pPr algn="ctr"/>
            <a:r>
              <a:rPr kumimoji="1" lang="en-US" altLang="ja-JP" sz="2400" dirty="0">
                <a:latin typeface="+mn-ea"/>
              </a:rPr>
              <a:t>75,028</a:t>
            </a:r>
            <a:r>
              <a:rPr kumimoji="1" lang="ja-JP" altLang="en-US" sz="2400" dirty="0">
                <a:latin typeface="+mn-ea"/>
              </a:rPr>
              <a:t>円</a:t>
            </a:r>
            <a:endParaRPr kumimoji="1" lang="ja-JP" altLang="en-US" sz="1400" dirty="0">
              <a:latin typeface="+mn-ea"/>
            </a:endParaRPr>
          </a:p>
        </p:txBody>
      </p:sp>
      <p:sp>
        <p:nvSpPr>
          <p:cNvPr id="25" name="テキスト ボックス 24">
            <a:extLst>
              <a:ext uri="{FF2B5EF4-FFF2-40B4-BE49-F238E27FC236}">
                <a16:creationId xmlns:a16="http://schemas.microsoft.com/office/drawing/2014/main" id="{0EC88370-972D-4966-8FBA-907D870BAB28}"/>
              </a:ext>
            </a:extLst>
          </p:cNvPr>
          <p:cNvSpPr txBox="1"/>
          <p:nvPr/>
        </p:nvSpPr>
        <p:spPr>
          <a:xfrm>
            <a:off x="2943825" y="4930249"/>
            <a:ext cx="1391728" cy="461665"/>
          </a:xfrm>
          <a:prstGeom prst="rect">
            <a:avLst/>
          </a:prstGeom>
          <a:noFill/>
        </p:spPr>
        <p:txBody>
          <a:bodyPr wrap="none" rtlCol="0">
            <a:spAutoFit/>
          </a:bodyPr>
          <a:lstStyle/>
          <a:p>
            <a:pPr algn="ctr"/>
            <a:r>
              <a:rPr kumimoji="1" lang="en-US" altLang="ja-JP" sz="2400" dirty="0">
                <a:latin typeface="+mn-ea"/>
              </a:rPr>
              <a:t>16,808</a:t>
            </a:r>
            <a:r>
              <a:rPr kumimoji="1" lang="ja-JP" altLang="en-US" sz="2400" dirty="0">
                <a:latin typeface="+mn-ea"/>
              </a:rPr>
              <a:t>円</a:t>
            </a:r>
            <a:endParaRPr kumimoji="1" lang="ja-JP" altLang="en-US" sz="1400" dirty="0">
              <a:latin typeface="+mn-ea"/>
            </a:endParaRPr>
          </a:p>
        </p:txBody>
      </p:sp>
      <p:sp>
        <p:nvSpPr>
          <p:cNvPr id="26" name="テキスト ボックス 25">
            <a:extLst>
              <a:ext uri="{FF2B5EF4-FFF2-40B4-BE49-F238E27FC236}">
                <a16:creationId xmlns:a16="http://schemas.microsoft.com/office/drawing/2014/main" id="{C4FDA483-AB8F-45FB-A502-0F69DE6925B7}"/>
              </a:ext>
            </a:extLst>
          </p:cNvPr>
          <p:cNvSpPr txBox="1"/>
          <p:nvPr/>
        </p:nvSpPr>
        <p:spPr>
          <a:xfrm>
            <a:off x="2943825" y="5525170"/>
            <a:ext cx="1391728" cy="461665"/>
          </a:xfrm>
          <a:prstGeom prst="rect">
            <a:avLst/>
          </a:prstGeom>
          <a:noFill/>
        </p:spPr>
        <p:txBody>
          <a:bodyPr wrap="none" rtlCol="0">
            <a:spAutoFit/>
          </a:bodyPr>
          <a:lstStyle/>
          <a:p>
            <a:pPr algn="ctr"/>
            <a:r>
              <a:rPr kumimoji="1" lang="en-US" altLang="ja-JP" sz="2400" dirty="0">
                <a:latin typeface="+mn-ea"/>
              </a:rPr>
              <a:t>32,408</a:t>
            </a:r>
            <a:r>
              <a:rPr kumimoji="1" lang="ja-JP" altLang="en-US" sz="2400" dirty="0">
                <a:latin typeface="+mn-ea"/>
              </a:rPr>
              <a:t>円</a:t>
            </a:r>
            <a:endParaRPr kumimoji="1" lang="ja-JP" altLang="en-US" sz="1400" dirty="0">
              <a:latin typeface="+mn-ea"/>
            </a:endParaRPr>
          </a:p>
        </p:txBody>
      </p:sp>
      <p:sp>
        <p:nvSpPr>
          <p:cNvPr id="27" name="テキスト ボックス 26">
            <a:extLst>
              <a:ext uri="{FF2B5EF4-FFF2-40B4-BE49-F238E27FC236}">
                <a16:creationId xmlns:a16="http://schemas.microsoft.com/office/drawing/2014/main" id="{CFF387FB-D12B-4BB2-8960-068027B8C267}"/>
              </a:ext>
            </a:extLst>
          </p:cNvPr>
          <p:cNvSpPr txBox="1"/>
          <p:nvPr/>
        </p:nvSpPr>
        <p:spPr>
          <a:xfrm>
            <a:off x="2777113" y="6123911"/>
            <a:ext cx="1558440" cy="461665"/>
          </a:xfrm>
          <a:prstGeom prst="rect">
            <a:avLst/>
          </a:prstGeom>
          <a:noFill/>
        </p:spPr>
        <p:txBody>
          <a:bodyPr wrap="none" rtlCol="0">
            <a:spAutoFit/>
          </a:bodyPr>
          <a:lstStyle/>
          <a:p>
            <a:pPr algn="ctr"/>
            <a:r>
              <a:rPr kumimoji="1" lang="en-US" altLang="ja-JP" sz="2400" dirty="0">
                <a:latin typeface="+mn-ea"/>
              </a:rPr>
              <a:t>138,475</a:t>
            </a:r>
            <a:r>
              <a:rPr kumimoji="1" lang="ja-JP" altLang="en-US" sz="2400" dirty="0">
                <a:latin typeface="+mn-ea"/>
              </a:rPr>
              <a:t>円</a:t>
            </a:r>
            <a:endParaRPr kumimoji="1" lang="ja-JP" altLang="en-US" sz="1400" dirty="0">
              <a:latin typeface="+mn-ea"/>
            </a:endParaRPr>
          </a:p>
        </p:txBody>
      </p:sp>
      <p:sp>
        <p:nvSpPr>
          <p:cNvPr id="28" name="テキスト ボックス 27">
            <a:extLst>
              <a:ext uri="{FF2B5EF4-FFF2-40B4-BE49-F238E27FC236}">
                <a16:creationId xmlns:a16="http://schemas.microsoft.com/office/drawing/2014/main" id="{8BA6B029-FEA0-4C6F-8A75-3242C01153C7}"/>
              </a:ext>
            </a:extLst>
          </p:cNvPr>
          <p:cNvSpPr txBox="1"/>
          <p:nvPr/>
        </p:nvSpPr>
        <p:spPr>
          <a:xfrm>
            <a:off x="7192434" y="3094957"/>
            <a:ext cx="1391728" cy="461665"/>
          </a:xfrm>
          <a:prstGeom prst="rect">
            <a:avLst/>
          </a:prstGeom>
          <a:noFill/>
        </p:spPr>
        <p:txBody>
          <a:bodyPr wrap="none" rtlCol="0">
            <a:spAutoFit/>
          </a:bodyPr>
          <a:lstStyle/>
          <a:p>
            <a:pPr algn="ctr"/>
            <a:r>
              <a:rPr kumimoji="1" lang="en-US" altLang="ja-JP" sz="2400" dirty="0">
                <a:latin typeface="+mn-ea"/>
              </a:rPr>
              <a:t>41,378</a:t>
            </a:r>
            <a:r>
              <a:rPr kumimoji="1" lang="ja-JP" altLang="en-US" sz="2400" dirty="0">
                <a:latin typeface="+mn-ea"/>
              </a:rPr>
              <a:t>円</a:t>
            </a:r>
            <a:endParaRPr kumimoji="1" lang="ja-JP" altLang="en-US" sz="1400" dirty="0">
              <a:latin typeface="+mn-ea"/>
            </a:endParaRPr>
          </a:p>
        </p:txBody>
      </p:sp>
      <p:sp>
        <p:nvSpPr>
          <p:cNvPr id="29" name="テキスト ボックス 28">
            <a:extLst>
              <a:ext uri="{FF2B5EF4-FFF2-40B4-BE49-F238E27FC236}">
                <a16:creationId xmlns:a16="http://schemas.microsoft.com/office/drawing/2014/main" id="{C00B3B42-E057-4C04-A00A-86CB7082551D}"/>
              </a:ext>
            </a:extLst>
          </p:cNvPr>
          <p:cNvSpPr txBox="1"/>
          <p:nvPr/>
        </p:nvSpPr>
        <p:spPr>
          <a:xfrm>
            <a:off x="7192434" y="3707469"/>
            <a:ext cx="1391728" cy="461665"/>
          </a:xfrm>
          <a:prstGeom prst="rect">
            <a:avLst/>
          </a:prstGeom>
          <a:noFill/>
        </p:spPr>
        <p:txBody>
          <a:bodyPr wrap="none" rtlCol="0">
            <a:spAutoFit/>
          </a:bodyPr>
          <a:lstStyle/>
          <a:p>
            <a:pPr algn="ctr"/>
            <a:r>
              <a:rPr kumimoji="1" lang="en-US" altLang="ja-JP" sz="2400" dirty="0">
                <a:latin typeface="+mn-ea"/>
              </a:rPr>
              <a:t>96,947</a:t>
            </a:r>
            <a:r>
              <a:rPr kumimoji="1" lang="ja-JP" altLang="en-US" sz="2400" dirty="0">
                <a:latin typeface="+mn-ea"/>
              </a:rPr>
              <a:t>円</a:t>
            </a:r>
            <a:endParaRPr kumimoji="1" lang="ja-JP" altLang="en-US" sz="1400" dirty="0">
              <a:latin typeface="+mn-ea"/>
            </a:endParaRPr>
          </a:p>
        </p:txBody>
      </p:sp>
      <p:sp>
        <p:nvSpPr>
          <p:cNvPr id="30" name="テキスト ボックス 29">
            <a:extLst>
              <a:ext uri="{FF2B5EF4-FFF2-40B4-BE49-F238E27FC236}">
                <a16:creationId xmlns:a16="http://schemas.microsoft.com/office/drawing/2014/main" id="{73C73F4E-6D74-4D14-AFB1-686045D3BEDD}"/>
              </a:ext>
            </a:extLst>
          </p:cNvPr>
          <p:cNvSpPr txBox="1"/>
          <p:nvPr/>
        </p:nvSpPr>
        <p:spPr>
          <a:xfrm>
            <a:off x="7192434" y="4330312"/>
            <a:ext cx="1391728" cy="461665"/>
          </a:xfrm>
          <a:prstGeom prst="rect">
            <a:avLst/>
          </a:prstGeom>
          <a:noFill/>
        </p:spPr>
        <p:txBody>
          <a:bodyPr wrap="none" rtlCol="0">
            <a:spAutoFit/>
          </a:bodyPr>
          <a:lstStyle/>
          <a:p>
            <a:pPr algn="ctr"/>
            <a:r>
              <a:rPr kumimoji="1" lang="en-US" altLang="ja-JP" sz="2400" dirty="0">
                <a:latin typeface="+mn-ea"/>
              </a:rPr>
              <a:t>51,135</a:t>
            </a:r>
            <a:r>
              <a:rPr kumimoji="1" lang="ja-JP" altLang="en-US" sz="2400" dirty="0"/>
              <a:t>円</a:t>
            </a:r>
            <a:endParaRPr kumimoji="1" lang="ja-JP" altLang="en-US" sz="1400" dirty="0"/>
          </a:p>
        </p:txBody>
      </p:sp>
      <p:sp>
        <p:nvSpPr>
          <p:cNvPr id="32" name="スライド番号プレースホルダー 56">
            <a:extLst>
              <a:ext uri="{FF2B5EF4-FFF2-40B4-BE49-F238E27FC236}">
                <a16:creationId xmlns:a16="http://schemas.microsoft.com/office/drawing/2014/main" id="{EFF469B8-0F38-4583-A48B-034015D8CA0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25</a:t>
            </a:fld>
            <a:endParaRPr lang="en-US" altLang="ja-JP" dirty="0"/>
          </a:p>
        </p:txBody>
      </p:sp>
      <p:sp>
        <p:nvSpPr>
          <p:cNvPr id="33" name="テキスト ボックス 32">
            <a:extLst>
              <a:ext uri="{FF2B5EF4-FFF2-40B4-BE49-F238E27FC236}">
                <a16:creationId xmlns:a16="http://schemas.microsoft.com/office/drawing/2014/main" id="{BA9F0B8A-8162-464F-A347-300D8672DD3D}"/>
              </a:ext>
            </a:extLst>
          </p:cNvPr>
          <p:cNvSpPr txBox="1"/>
          <p:nvPr/>
        </p:nvSpPr>
        <p:spPr>
          <a:xfrm>
            <a:off x="5017772" y="1542689"/>
            <a:ext cx="2353528" cy="707886"/>
          </a:xfrm>
          <a:prstGeom prst="rect">
            <a:avLst/>
          </a:prstGeom>
          <a:noFill/>
        </p:spPr>
        <p:txBody>
          <a:bodyPr wrap="none" rtlCol="0">
            <a:spAutoFit/>
          </a:bodyPr>
          <a:lstStyle/>
          <a:p>
            <a:pPr algn="ctr"/>
            <a:r>
              <a:rPr kumimoji="1" lang="en-US" altLang="ja-JP" sz="4000" u="sng" dirty="0">
                <a:latin typeface="+mn-ea"/>
              </a:rPr>
              <a:t>721,686</a:t>
            </a:r>
            <a:r>
              <a:rPr kumimoji="1" lang="ja-JP" altLang="en-US" sz="3000" u="sng" dirty="0">
                <a:latin typeface="+mn-ea"/>
              </a:rPr>
              <a:t>円</a:t>
            </a:r>
            <a:endParaRPr kumimoji="1" lang="ja-JP" altLang="en-US" u="sng" dirty="0">
              <a:latin typeface="+mn-ea"/>
            </a:endParaRPr>
          </a:p>
        </p:txBody>
      </p:sp>
    </p:spTree>
    <p:extLst>
      <p:ext uri="{BB962C8B-B14F-4D97-AF65-F5344CB8AC3E}">
        <p14:creationId xmlns:p14="http://schemas.microsoft.com/office/powerpoint/2010/main" val="71503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dirty="0">
                <a:latin typeface="+mn-ea"/>
                <a:ea typeface="+mn-ea"/>
              </a:rPr>
              <a:t>税金を考えることは、日本の将来の姿を考えることにも通じます。</a:t>
            </a:r>
          </a:p>
          <a:p>
            <a:pPr marL="105750">
              <a:lnSpc>
                <a:spcPct val="1200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ct val="120000"/>
              </a:lnSpc>
              <a:buClr>
                <a:srgbClr val="005BAD"/>
              </a:buClr>
            </a:pPr>
            <a:r>
              <a:rPr kumimoji="1" lang="ja-JP" altLang="en-US" sz="1700" dirty="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26</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27</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8221" y="4787785"/>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16" name="グループ化 15">
            <a:extLst>
              <a:ext uri="{FF2B5EF4-FFF2-40B4-BE49-F238E27FC236}">
                <a16:creationId xmlns:a16="http://schemas.microsoft.com/office/drawing/2014/main" id="{3A5352A7-65D3-454D-AE2C-3D55C2DB06AF}"/>
              </a:ext>
            </a:extLst>
          </p:cNvPr>
          <p:cNvGrpSpPr/>
          <p:nvPr/>
        </p:nvGrpSpPr>
        <p:grpSpPr>
          <a:xfrm>
            <a:off x="1332596" y="1492804"/>
            <a:ext cx="7380110" cy="4473133"/>
            <a:chOff x="1332596" y="1492804"/>
            <a:chExt cx="7380110" cy="4473133"/>
          </a:xfrm>
        </p:grpSpPr>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332596" y="1492804"/>
              <a:ext cx="1526630" cy="4473133"/>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20" name="図 19">
              <a:extLst>
                <a:ext uri="{FF2B5EF4-FFF2-40B4-BE49-F238E27FC236}">
                  <a16:creationId xmlns:a16="http://schemas.microsoft.com/office/drawing/2014/main" id="{97A72047-2405-4BC4-89D7-B6FB9F0BBDDA}"/>
                </a:ext>
              </a:extLst>
            </p:cNvPr>
            <p:cNvPicPr>
              <a:picLocks noChangeAspect="1"/>
            </p:cNvPicPr>
            <p:nvPr/>
          </p:nvPicPr>
          <p:blipFill>
            <a:blip r:embed="rId7"/>
            <a:stretch>
              <a:fillRect/>
            </a:stretch>
          </p:blipFill>
          <p:spPr>
            <a:xfrm>
              <a:off x="2848712" y="1525031"/>
              <a:ext cx="5863994" cy="4422180"/>
            </a:xfrm>
            <a:prstGeom prst="rect">
              <a:avLst/>
            </a:prstGeom>
            <a:ln w="28575">
              <a:solidFill>
                <a:schemeClr val="tx1"/>
              </a:solidFill>
            </a:ln>
          </p:spPr>
        </p:pic>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dirty="0"/>
                        <a:t>地方税</a:t>
                      </a:r>
                      <a:endParaRPr kumimoji="1" lang="en-US" altLang="zh-CN" dirty="0"/>
                    </a:p>
                    <a:p>
                      <a:pPr algn="ctr"/>
                      <a:r>
                        <a:rPr kumimoji="1" lang="zh-CN" altLang="en-US" sz="1500" dirty="0"/>
                        <a:t>（都道府県税）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都道府県民税・事業税・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地方消費税・都道府県たばこ税・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dirty="0"/>
                        <a:t>地方税</a:t>
                      </a:r>
                      <a:endParaRPr kumimoji="1" lang="en-US" altLang="zh-CN" dirty="0"/>
                    </a:p>
                    <a:p>
                      <a:pPr algn="ctr"/>
                      <a:r>
                        <a:rPr kumimoji="1" lang="zh-CN" altLang="en-US" sz="1500" dirty="0"/>
                        <a:t>（市区町村税）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市区町村民税・固定資産税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市区町村たばこ税・入湯税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都道府県税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市区町村税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8504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56223"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5801382" y="3406682"/>
              <a:ext cx="1704313"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源泉徴収・特別徴収</a:t>
              </a:r>
              <a:r>
                <a:rPr lang="en-US" altLang="ja-JP" sz="1200" dirty="0">
                  <a:latin typeface="HGPｺﾞｼｯｸE" panose="020B0900000000000000" pitchFamily="50" charset="-128"/>
                  <a:ea typeface="HGPｺﾞｼｯｸE" panose="020B0900000000000000" pitchFamily="50" charset="-128"/>
                </a:rPr>
                <a:t>)</a:t>
              </a:r>
              <a:r>
                <a:rPr lang="ja-JP" altLang="en-US" sz="1200" dirty="0" err="1">
                  <a:latin typeface="HGPｺﾞｼｯｸE" panose="020B0900000000000000" pitchFamily="50" charset="-128"/>
                  <a:ea typeface="HGPｺﾞｼｯｸE" panose="020B0900000000000000" pitchFamily="50" charset="-128"/>
                </a:rPr>
                <a:t>。</a:t>
              </a:r>
              <a:endParaRPr lang="ja-JP" altLang="en-US" sz="1200" dirty="0">
                <a:latin typeface="HGPｺﾞｼｯｸE" panose="020B0900000000000000" pitchFamily="50" charset="-128"/>
                <a:ea typeface="HGPｺﾞｼｯｸE" panose="020B0900000000000000" pitchFamily="50" charset="-128"/>
              </a:endParaRP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1696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6090723" y="2739419"/>
            <a:ext cx="2281056" cy="547009"/>
            <a:chOff x="6299670" y="2713461"/>
            <a:chExt cx="2281056"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649926" y="2812868"/>
            <a:ext cx="4576619" cy="400110"/>
            <a:chOff x="843630" y="2786910"/>
            <a:chExt cx="4576619" cy="400110"/>
          </a:xfrm>
        </p:grpSpPr>
        <p:sp>
          <p:nvSpPr>
            <p:cNvPr id="6178" name="Rectangle 45"/>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2040980" y="3669522"/>
            <a:ext cx="1544978" cy="2301821"/>
            <a:chOff x="452035" y="3669522"/>
            <a:chExt cx="1544978"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52035" y="4482915"/>
              <a:ext cx="1544978" cy="1488428"/>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（令和３年度）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4,384</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19,400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94441" y="3669522"/>
            <a:ext cx="1694094" cy="2387099"/>
            <a:chOff x="3594441" y="3669522"/>
            <a:chExt cx="1694094" cy="2387099"/>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（令和２年度）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4,991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130,800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0558" y="3669522"/>
            <a:ext cx="1611939" cy="2301821"/>
            <a:chOff x="1989757" y="3669522"/>
            <a:chExt cx="1611939" cy="2301821"/>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（令和３年度）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2,963</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42,200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609265" y="3669522"/>
            <a:ext cx="1579136" cy="1853119"/>
            <a:chOff x="5609265" y="3669522"/>
            <a:chExt cx="1579136" cy="1853119"/>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6,711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743</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327394" y="6346082"/>
            <a:ext cx="6651884" cy="348032"/>
            <a:chOff x="327394" y="6346082"/>
            <a:chExt cx="6651884"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出所：総務省「令和５年版地方財政白書」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出所：厚生労働省「令和２（</a:t>
              </a:r>
              <a:r>
                <a:rPr lang="en-US" altLang="ja-JP" sz="800" dirty="0">
                  <a:solidFill>
                    <a:schemeClr val="tx1"/>
                  </a:solidFill>
                  <a:latin typeface="+mn-ea"/>
                </a:rPr>
                <a:t>2020</a:t>
              </a:r>
              <a:r>
                <a:rPr lang="ja-JP" altLang="en-US" sz="8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令和５年度予算及び財政投融資計画の説明」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40228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6182"/>
                                        </p:tgtEl>
                                        <p:attrNameLst>
                                          <p:attrName>style.visibility</p:attrName>
                                        </p:attrNameLst>
                                      </p:cBhvr>
                                      <p:to>
                                        <p:strVal val="visible"/>
                                      </p:to>
                                    </p:set>
                                    <p:animEffect transition="in" filter="fade">
                                      <p:cBhvr>
                                        <p:cTn id="31" dur="600"/>
                                        <p:tgtEl>
                                          <p:spTgt spid="6182"/>
                                        </p:tgtEl>
                                      </p:cBhvr>
                                    </p:animEffect>
                                    <p:anim calcmode="lin" valueType="num">
                                      <p:cBhvr>
                                        <p:cTn id="32" dur="600" fill="hold"/>
                                        <p:tgtEl>
                                          <p:spTgt spid="6182"/>
                                        </p:tgtEl>
                                        <p:attrNameLst>
                                          <p:attrName>ppt_x</p:attrName>
                                        </p:attrNameLst>
                                      </p:cBhvr>
                                      <p:tavLst>
                                        <p:tav tm="0">
                                          <p:val>
                                            <p:strVal val="#ppt_x"/>
                                          </p:val>
                                        </p:tav>
                                        <p:tav tm="100000">
                                          <p:val>
                                            <p:strVal val="#ppt_x"/>
                                          </p:val>
                                        </p:tav>
                                      </p:tavLst>
                                    </p:anim>
                                    <p:anim calcmode="lin" valueType="num">
                                      <p:cBhvr>
                                        <p:cTn id="33"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wipe(left)">
                                      <p:cBhvr>
                                        <p:cTn id="42" dur="125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57"/>
                                        </p:tgtEl>
                                        <p:attrNameLst>
                                          <p:attrName>style.visibility</p:attrName>
                                        </p:attrNameLst>
                                      </p:cBhvr>
                                      <p:to>
                                        <p:strVal val="visible"/>
                                      </p:to>
                                    </p:set>
                                    <p:animEffect transition="in" filter="wipe(left)">
                                      <p:cBhvr>
                                        <p:cTn id="74" dur="900"/>
                                        <p:tgtEl>
                                          <p:spTgt spid="61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151"/>
                                        </p:tgtEl>
                                        <p:attrNameLst>
                                          <p:attrName>style.visibility</p:attrName>
                                        </p:attrNameLst>
                                      </p:cBhvr>
                                      <p:to>
                                        <p:strVal val="visible"/>
                                      </p:to>
                                    </p:set>
                                    <p:animEffect transition="in" filter="fade">
                                      <p:cBhvr>
                                        <p:cTn id="83" dur="500"/>
                                        <p:tgtEl>
                                          <p:spTgt spid="61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000" spc="-30" dirty="0">
                  <a:latin typeface="+mn-ea"/>
                  <a:ea typeface="+mn-ea"/>
                </a:rPr>
                <a:t>1,631,000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000" spc="-30" dirty="0">
                  <a:latin typeface="+mn-ea"/>
                  <a:ea typeface="+mn-ea"/>
                </a:rPr>
                <a:t>1,837,000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000" spc="-30" dirty="0">
                  <a:latin typeface="+mn-ea"/>
                  <a:ea typeface="+mn-ea"/>
                </a:rPr>
                <a:t>1,454,000</a:t>
              </a:r>
              <a:r>
                <a:rPr kumimoji="1" lang="zh-TW" altLang="en-US" sz="2000" spc="-30" dirty="0">
                  <a:latin typeface="+mn-ea"/>
                  <a:ea typeface="+mn-ea"/>
                </a:rPr>
                <a:t>円</a:t>
              </a:r>
              <a:endParaRPr kumimoji="1" lang="zh-TW" altLang="en-US" sz="2200" spc="-30" dirty="0">
                <a:latin typeface="+mn-ea"/>
                <a:ea typeface="+mn-ea"/>
              </a:endParaRPr>
            </a:p>
          </p:txBody>
        </p:sp>
      </p:gr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1" name="角丸四角形 31">
            <a:extLst>
              <a:ext uri="{FF2B5EF4-FFF2-40B4-BE49-F238E27FC236}">
                <a16:creationId xmlns:a16="http://schemas.microsoft.com/office/drawing/2014/main" id="{AF949473-CC63-4255-8D93-ADCFA1F22C17}"/>
              </a:ext>
            </a:extLst>
          </p:cNvPr>
          <p:cNvSpPr/>
          <p:nvPr/>
        </p:nvSpPr>
        <p:spPr>
          <a:xfrm>
            <a:off x="5313931" y="629098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22" name="テキスト ボックス 21">
            <a:extLst>
              <a:ext uri="{FF2B5EF4-FFF2-40B4-BE49-F238E27FC236}">
                <a16:creationId xmlns:a16="http://schemas.microsoft.com/office/drawing/2014/main" id="{EA119261-A191-401D-B881-04D3B7CBC648}"/>
              </a:ext>
            </a:extLst>
          </p:cNvPr>
          <p:cNvSpPr txBox="1"/>
          <p:nvPr/>
        </p:nvSpPr>
        <p:spPr>
          <a:xfrm>
            <a:off x="599238" y="2138633"/>
            <a:ext cx="2325281"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（徳島県：１年間当たり）</a:t>
            </a:r>
          </a:p>
        </p:txBody>
      </p:sp>
    </p:spTree>
    <p:custDataLst>
      <p:tags r:id="rId1"/>
    </p:custDataLst>
    <p:extLst>
      <p:ext uri="{BB962C8B-B14F-4D97-AF65-F5344CB8AC3E}">
        <p14:creationId xmlns:p14="http://schemas.microsoft.com/office/powerpoint/2010/main" val="313225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animBg="1"/>
      <p:bldP spid="11"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04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D8AAD9-E590-4290-A363-413F466E722A}">
  <ds:schemaRefs>
    <ds:schemaRef ds:uri="8fe4d1f7-9dac-473b-bde5-951e1cbc35f9"/>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4FB32A4-64E6-487D-B74B-5DA76832B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2989</Words>
  <Application>Microsoft Office PowerPoint</Application>
  <PresentationFormat>画面に合わせる (4:3)</PresentationFormat>
  <Paragraphs>474</Paragraphs>
  <Slides>27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HG丸ｺﾞｼｯｸM-PRO</vt:lpstr>
      <vt:lpstr>HGPｺﾞｼｯｸE</vt:lpstr>
      <vt:lpstr>HGP創英角ｺﾞｼｯｸUB</vt:lpstr>
      <vt:lpstr>Arial</vt:lpstr>
      <vt:lpstr>メイリオ</vt:lpstr>
      <vt:lpstr>Calibri</vt:lpstr>
      <vt:lpstr>Yu Gothic</vt:lpstr>
      <vt:lpstr>ＭＳ Ｐゴシック</vt:lpstr>
      <vt:lpstr>Wingdings</vt:lpstr>
      <vt:lpstr>HGPｺﾞｼｯｸM</vt:lpstr>
      <vt:lpstr>メイリオ</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2025-03-25T11:46:24Z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