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144000"/>
  <p:notesSz cx="6805600" cy="99393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2949099" cy="49869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4941" y="1"/>
            <a:ext cx="2949099" cy="498694"/>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2" y="9440647"/>
            <a:ext cx="2949099" cy="49869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10: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10: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11: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11: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12: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8" name="Google Shape;698;p12: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699" name="Google Shape;699;p12: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13: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13: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14: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14: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14: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15: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p15: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15: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16: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16: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343900a2d94_0_180: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3" name="Google Shape;823;g343900a2d94_0_180:notes"/>
          <p:cNvSpPr txBox="1"/>
          <p:nvPr>
            <p:ph idx="12" type="sldNum"/>
          </p:nvPr>
        </p:nvSpPr>
        <p:spPr>
          <a:xfrm>
            <a:off x="3854941"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824" name="Google Shape;824;g343900a2d94_0_180:notes"/>
          <p:cNvSpPr txBox="1"/>
          <p:nvPr>
            <p:ph idx="1" type="body"/>
          </p:nvPr>
        </p:nvSpPr>
        <p:spPr>
          <a:xfrm>
            <a:off x="680562" y="4783308"/>
            <a:ext cx="5444400" cy="391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3b6c337ac8_0_0:notes"/>
          <p:cNvSpPr/>
          <p:nvPr>
            <p:ph idx="2" type="sldImg"/>
          </p:nvPr>
        </p:nvSpPr>
        <p:spPr>
          <a:xfrm>
            <a:off x="1166830" y="1243013"/>
            <a:ext cx="4472100" cy="335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33b6c337ac8_0_0:notes"/>
          <p:cNvSpPr txBox="1"/>
          <p:nvPr>
            <p:ph idx="12" type="sldNum"/>
          </p:nvPr>
        </p:nvSpPr>
        <p:spPr>
          <a:xfrm>
            <a:off x="3854941"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310" name="Google Shape;310;g33b6c337ac8_0_0:notes"/>
          <p:cNvSpPr txBox="1"/>
          <p:nvPr>
            <p:ph idx="1" type="body"/>
          </p:nvPr>
        </p:nvSpPr>
        <p:spPr>
          <a:xfrm>
            <a:off x="680562" y="4783308"/>
            <a:ext cx="5444400" cy="391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434271b2a4_0_1022: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3434271b2a4_0_1022: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5: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p5: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5: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434271b2a4_0_473: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g3434271b2a4_0_473: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7: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7: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559" name="Google Shape;559;p7: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8: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8: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9: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9: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93" name="Shape 93"/>
        <p:cNvGrpSpPr/>
        <p:nvPr/>
      </p:nvGrpSpPr>
      <p:grpSpPr>
        <a:xfrm>
          <a:off x="0" y="0"/>
          <a:ext cx="0" cy="0"/>
          <a:chOff x="0" y="0"/>
          <a:chExt cx="0" cy="0"/>
        </a:xfrm>
      </p:grpSpPr>
      <p:sp>
        <p:nvSpPr>
          <p:cNvPr id="94" name="Google Shape;94;p11"/>
          <p:cNvSpPr/>
          <p:nvPr/>
        </p:nvSpPr>
        <p:spPr>
          <a:xfrm>
            <a:off x="0" y="6318585"/>
            <a:ext cx="9144000" cy="432853"/>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95" name="Google Shape;95;p11"/>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96" name="Google Shape;96;p11"/>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97" name="Google Shape;97;p11"/>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11"/>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 name="Google Shape;99;p11"/>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100" name="Shape 10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02" name="Shape 10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03" name="Shape 103"/>
        <p:cNvGrpSpPr/>
        <p:nvPr/>
      </p:nvGrpSpPr>
      <p:grpSpPr>
        <a:xfrm>
          <a:off x="0" y="0"/>
          <a:ext cx="0" cy="0"/>
          <a:chOff x="0" y="0"/>
          <a:chExt cx="0" cy="0"/>
        </a:xfrm>
      </p:grpSpPr>
      <p:sp>
        <p:nvSpPr>
          <p:cNvPr id="104" name="Google Shape;104;p15"/>
          <p:cNvSpPr/>
          <p:nvPr/>
        </p:nvSpPr>
        <p:spPr>
          <a:xfrm>
            <a:off x="201069" y="4978405"/>
            <a:ext cx="8785200" cy="14748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05" name="Google Shape;105;p15"/>
          <p:cNvSpPr/>
          <p:nvPr/>
        </p:nvSpPr>
        <p:spPr>
          <a:xfrm>
            <a:off x="201070" y="2915520"/>
            <a:ext cx="4658700" cy="4614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06" name="Google Shape;106;p15"/>
          <p:cNvSpPr/>
          <p:nvPr/>
        </p:nvSpPr>
        <p:spPr>
          <a:xfrm>
            <a:off x="0" y="2564"/>
            <a:ext cx="9144000" cy="7863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07" name="Google Shape;107;p15"/>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08" name="Google Shape;108;p15"/>
          <p:cNvSpPr/>
          <p:nvPr/>
        </p:nvSpPr>
        <p:spPr>
          <a:xfrm>
            <a:off x="0" y="6743093"/>
            <a:ext cx="9144000" cy="1149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 name="Google Shape;109;p15"/>
          <p:cNvSpPr/>
          <p:nvPr/>
        </p:nvSpPr>
        <p:spPr>
          <a:xfrm>
            <a:off x="8532440" y="6488990"/>
            <a:ext cx="611700" cy="254100"/>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1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11" name="Google Shape;111;p15"/>
          <p:cNvSpPr txBox="1"/>
          <p:nvPr>
            <p:ph idx="1" type="body"/>
          </p:nvPr>
        </p:nvSpPr>
        <p:spPr>
          <a:xfrm>
            <a:off x="205833" y="1459311"/>
            <a:ext cx="8775600" cy="786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 name="Google Shape;112;p15"/>
          <p:cNvSpPr txBox="1"/>
          <p:nvPr/>
        </p:nvSpPr>
        <p:spPr>
          <a:xfrm>
            <a:off x="160372" y="960975"/>
            <a:ext cx="59988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1. </a:t>
            </a:r>
            <a:r>
              <a:rPr lang="ja-JP" sz="1800">
                <a:solidFill>
                  <a:schemeClr val="dk1"/>
                </a:solidFill>
                <a:latin typeface="Arial"/>
                <a:ea typeface="Arial"/>
                <a:cs typeface="Arial"/>
                <a:sym typeface="Arial"/>
              </a:rPr>
              <a:t>知っている税金を書いてみよう</a:t>
            </a:r>
            <a:endParaRPr sz="1800">
              <a:solidFill>
                <a:schemeClr val="dk1"/>
              </a:solidFill>
              <a:latin typeface="Arial"/>
              <a:ea typeface="Arial"/>
              <a:cs typeface="Arial"/>
              <a:sym typeface="Arial"/>
            </a:endParaRPr>
          </a:p>
        </p:txBody>
      </p:sp>
      <p:sp>
        <p:nvSpPr>
          <p:cNvPr id="113" name="Google Shape;113;p15"/>
          <p:cNvSpPr/>
          <p:nvPr/>
        </p:nvSpPr>
        <p:spPr>
          <a:xfrm>
            <a:off x="201069" y="1402016"/>
            <a:ext cx="8785200"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14" name="Google Shape;114;p15"/>
          <p:cNvSpPr txBox="1"/>
          <p:nvPr>
            <p:ph idx="2" type="body"/>
          </p:nvPr>
        </p:nvSpPr>
        <p:spPr>
          <a:xfrm>
            <a:off x="714672" y="2972535"/>
            <a:ext cx="3569400" cy="3471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5" name="Google Shape;115;p15"/>
          <p:cNvSpPr txBox="1"/>
          <p:nvPr/>
        </p:nvSpPr>
        <p:spPr>
          <a:xfrm>
            <a:off x="160379" y="2474476"/>
            <a:ext cx="70758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2. </a:t>
            </a:r>
            <a:r>
              <a:rPr lang="ja-JP" sz="1800">
                <a:solidFill>
                  <a:schemeClr val="dk1"/>
                </a:solidFill>
                <a:latin typeface="Arial"/>
                <a:ea typeface="Arial"/>
                <a:cs typeface="Arial"/>
                <a:sym typeface="Arial"/>
              </a:rPr>
              <a:t>税金の種類は何種類あるでしょう？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 name="Google Shape;116;p15"/>
          <p:cNvSpPr txBox="1"/>
          <p:nvPr/>
        </p:nvSpPr>
        <p:spPr>
          <a:xfrm>
            <a:off x="4290494" y="2984566"/>
            <a:ext cx="569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種類</a:t>
            </a:r>
            <a:endParaRPr/>
          </a:p>
        </p:txBody>
      </p:sp>
      <p:sp>
        <p:nvSpPr>
          <p:cNvPr id="117" name="Google Shape;117;p15"/>
          <p:cNvSpPr txBox="1"/>
          <p:nvPr>
            <p:ph idx="3" type="body"/>
          </p:nvPr>
        </p:nvSpPr>
        <p:spPr>
          <a:xfrm>
            <a:off x="205833" y="5013176"/>
            <a:ext cx="8775600" cy="139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15"/>
          <p:cNvSpPr txBox="1"/>
          <p:nvPr/>
        </p:nvSpPr>
        <p:spPr>
          <a:xfrm>
            <a:off x="105601" y="3559550"/>
            <a:ext cx="88806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3. </a:t>
            </a:r>
            <a:r>
              <a:rPr lang="ja-JP" sz="1800">
                <a:solidFill>
                  <a:schemeClr val="dk1"/>
                </a:solidFill>
                <a:latin typeface="Arial"/>
                <a:ea typeface="Arial"/>
                <a:cs typeface="Arial"/>
                <a:sym typeface="Arial"/>
              </a:rPr>
              <a:t>税金は必要だと思いますか？必要ないと思いますか？その理由も考えてみよう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9" name="Google Shape;119;p15"/>
          <p:cNvSpPr/>
          <p:nvPr/>
        </p:nvSpPr>
        <p:spPr>
          <a:xfrm>
            <a:off x="209193" y="4340964"/>
            <a:ext cx="2346600" cy="456300"/>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120" name="Google Shape;120;p15"/>
          <p:cNvGrpSpPr/>
          <p:nvPr/>
        </p:nvGrpSpPr>
        <p:grpSpPr>
          <a:xfrm>
            <a:off x="386175" y="4401975"/>
            <a:ext cx="2169523" cy="323100"/>
            <a:chOff x="386175" y="4203690"/>
            <a:chExt cx="2169523" cy="323100"/>
          </a:xfrm>
        </p:grpSpPr>
        <p:sp>
          <p:nvSpPr>
            <p:cNvPr id="121" name="Google Shape;121;p15"/>
            <p:cNvSpPr txBox="1"/>
            <p:nvPr/>
          </p:nvSpPr>
          <p:spPr>
            <a:xfrm>
              <a:off x="386175" y="4203690"/>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必要だ</a:t>
              </a:r>
              <a:endParaRPr/>
            </a:p>
          </p:txBody>
        </p:sp>
        <p:sp>
          <p:nvSpPr>
            <p:cNvPr id="122" name="Google Shape;122;p15"/>
            <p:cNvSpPr txBox="1"/>
            <p:nvPr/>
          </p:nvSpPr>
          <p:spPr>
            <a:xfrm>
              <a:off x="1466998" y="4203690"/>
              <a:ext cx="10887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必要ない</a:t>
              </a:r>
              <a:endParaRPr/>
            </a:p>
          </p:txBody>
        </p:sp>
      </p:grpSp>
      <p:cxnSp>
        <p:nvCxnSpPr>
          <p:cNvPr id="123" name="Google Shape;123;p15"/>
          <p:cNvCxnSpPr/>
          <p:nvPr/>
        </p:nvCxnSpPr>
        <p:spPr>
          <a:xfrm>
            <a:off x="1310476" y="4340964"/>
            <a:ext cx="0" cy="456300"/>
          </a:xfrm>
          <a:prstGeom prst="straightConnector1">
            <a:avLst/>
          </a:prstGeom>
          <a:noFill/>
          <a:ln cap="flat" cmpd="sng" w="15875">
            <a:solidFill>
              <a:srgbClr val="416AED"/>
            </a:solidFill>
            <a:prstDash val="solid"/>
            <a:miter lim="800000"/>
            <a:headEnd len="sm" w="sm" type="none"/>
            <a:tailEnd len="sm" w="sm" type="none"/>
          </a:ln>
        </p:spPr>
      </p:cxnSp>
      <p:sp>
        <p:nvSpPr>
          <p:cNvPr id="124" name="Google Shape;124;p15"/>
          <p:cNvSpPr txBox="1"/>
          <p:nvPr/>
        </p:nvSpPr>
        <p:spPr>
          <a:xfrm>
            <a:off x="337646" y="2984566"/>
            <a:ext cx="377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約</a:t>
            </a:r>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125" name="Shape 125"/>
        <p:cNvGrpSpPr/>
        <p:nvPr/>
      </p:nvGrpSpPr>
      <p:grpSpPr>
        <a:xfrm>
          <a:off x="0" y="0"/>
          <a:ext cx="0" cy="0"/>
          <a:chOff x="0" y="0"/>
          <a:chExt cx="0" cy="0"/>
        </a:xfrm>
      </p:grpSpPr>
      <p:sp>
        <p:nvSpPr>
          <p:cNvPr id="126" name="Google Shape;126;p16"/>
          <p:cNvSpPr/>
          <p:nvPr/>
        </p:nvSpPr>
        <p:spPr>
          <a:xfrm>
            <a:off x="0" y="6489828"/>
            <a:ext cx="9144000" cy="26160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27" name="Google Shape;127;p16"/>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28" name="Google Shape;128;p16"/>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29" name="Google Shape;129;p16"/>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 name="Google Shape;130;p16"/>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 name="Google Shape;131;p16"/>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132" name="Shape 132"/>
        <p:cNvGrpSpPr/>
        <p:nvPr/>
      </p:nvGrpSpPr>
      <p:grpSpPr>
        <a:xfrm>
          <a:off x="0" y="0"/>
          <a:ext cx="0" cy="0"/>
          <a:chOff x="0" y="0"/>
          <a:chExt cx="0" cy="0"/>
        </a:xfrm>
      </p:grpSpPr>
      <p:sp>
        <p:nvSpPr>
          <p:cNvPr id="133" name="Google Shape;133;p17"/>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34" name="Google Shape;134;p17"/>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35" name="Google Shape;135;p17"/>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17"/>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17"/>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138" name="Shape 138"/>
        <p:cNvGrpSpPr/>
        <p:nvPr/>
      </p:nvGrpSpPr>
      <p:grpSpPr>
        <a:xfrm>
          <a:off x="0" y="0"/>
          <a:ext cx="0" cy="0"/>
          <a:chOff x="0" y="0"/>
          <a:chExt cx="0" cy="0"/>
        </a:xfrm>
      </p:grpSpPr>
      <p:sp>
        <p:nvSpPr>
          <p:cNvPr id="139" name="Google Shape;139;p18"/>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40" name="Google Shape;140;p18"/>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41" name="Google Shape;141;p18"/>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 name="Google Shape;142;p18"/>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18"/>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144" name="Shape 144"/>
        <p:cNvGrpSpPr/>
        <p:nvPr/>
      </p:nvGrpSpPr>
      <p:grpSpPr>
        <a:xfrm>
          <a:off x="0" y="0"/>
          <a:ext cx="0" cy="0"/>
          <a:chOff x="0" y="0"/>
          <a:chExt cx="0" cy="0"/>
        </a:xfrm>
      </p:grpSpPr>
      <p:sp>
        <p:nvSpPr>
          <p:cNvPr id="145" name="Google Shape;145;p19"/>
          <p:cNvSpPr/>
          <p:nvPr/>
        </p:nvSpPr>
        <p:spPr>
          <a:xfrm>
            <a:off x="0" y="6489828"/>
            <a:ext cx="9144000" cy="2616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46" name="Google Shape;146;p19"/>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47" name="Google Shape;147;p19"/>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48" name="Google Shape;148;p19"/>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19"/>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p19"/>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151" name="Google Shape;151;p19"/>
          <p:cNvGrpSpPr/>
          <p:nvPr/>
        </p:nvGrpSpPr>
        <p:grpSpPr>
          <a:xfrm>
            <a:off x="0" y="6007185"/>
            <a:ext cx="910279" cy="850815"/>
            <a:chOff x="-2" y="5996310"/>
            <a:chExt cx="910279" cy="850815"/>
          </a:xfrm>
        </p:grpSpPr>
        <p:sp>
          <p:nvSpPr>
            <p:cNvPr id="152" name="Google Shape;152;p1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1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54" name="Google Shape;154;p19"/>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155" name="Shape 155"/>
        <p:cNvGrpSpPr/>
        <p:nvPr/>
      </p:nvGrpSpPr>
      <p:grpSpPr>
        <a:xfrm>
          <a:off x="0" y="0"/>
          <a:ext cx="0" cy="0"/>
          <a:chOff x="0" y="0"/>
          <a:chExt cx="0" cy="0"/>
        </a:xfrm>
      </p:grpSpPr>
      <p:sp>
        <p:nvSpPr>
          <p:cNvPr id="156" name="Google Shape;156;p20"/>
          <p:cNvSpPr/>
          <p:nvPr/>
        </p:nvSpPr>
        <p:spPr>
          <a:xfrm>
            <a:off x="0" y="2564"/>
            <a:ext cx="9144000" cy="786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57" name="Google Shape;157;p20"/>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58" name="Google Shape;158;p20"/>
          <p:cNvSpPr/>
          <p:nvPr/>
        </p:nvSpPr>
        <p:spPr>
          <a:xfrm>
            <a:off x="0" y="6743093"/>
            <a:ext cx="9144000" cy="1149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 name="Google Shape;159;p20"/>
          <p:cNvSpPr/>
          <p:nvPr/>
        </p:nvSpPr>
        <p:spPr>
          <a:xfrm>
            <a:off x="8532440" y="6488990"/>
            <a:ext cx="611700" cy="254100"/>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2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161" name="Shape 161"/>
        <p:cNvGrpSpPr/>
        <p:nvPr/>
      </p:nvGrpSpPr>
      <p:grpSpPr>
        <a:xfrm>
          <a:off x="0" y="0"/>
          <a:ext cx="0" cy="0"/>
          <a:chOff x="0" y="0"/>
          <a:chExt cx="0" cy="0"/>
        </a:xfrm>
      </p:grpSpPr>
      <p:sp>
        <p:nvSpPr>
          <p:cNvPr id="162" name="Google Shape;162;p21"/>
          <p:cNvSpPr/>
          <p:nvPr/>
        </p:nvSpPr>
        <p:spPr>
          <a:xfrm>
            <a:off x="0" y="6489828"/>
            <a:ext cx="9144000" cy="26160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63" name="Google Shape;163;p21"/>
          <p:cNvSpPr/>
          <p:nvPr/>
        </p:nvSpPr>
        <p:spPr>
          <a:xfrm>
            <a:off x="0" y="2564"/>
            <a:ext cx="9144000" cy="7863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64" name="Google Shape;164;p21"/>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65" name="Google Shape;165;p21"/>
          <p:cNvSpPr/>
          <p:nvPr/>
        </p:nvSpPr>
        <p:spPr>
          <a:xfrm>
            <a:off x="0" y="6743093"/>
            <a:ext cx="9144000" cy="1149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21"/>
          <p:cNvSpPr/>
          <p:nvPr/>
        </p:nvSpPr>
        <p:spPr>
          <a:xfrm>
            <a:off x="8532440" y="6488990"/>
            <a:ext cx="611700" cy="254100"/>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p21"/>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168" name="Google Shape;168;p21"/>
          <p:cNvGrpSpPr/>
          <p:nvPr/>
        </p:nvGrpSpPr>
        <p:grpSpPr>
          <a:xfrm>
            <a:off x="0" y="6007185"/>
            <a:ext cx="910279" cy="850815"/>
            <a:chOff x="-2" y="5996310"/>
            <a:chExt cx="910279" cy="850815"/>
          </a:xfrm>
        </p:grpSpPr>
        <p:sp>
          <p:nvSpPr>
            <p:cNvPr id="169" name="Google Shape;169;p21"/>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21"/>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71" name="Google Shape;171;p21"/>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F54F05"/>
                </a:solidFill>
                <a:latin typeface="Arial"/>
                <a:ea typeface="Arial"/>
                <a:cs typeface="Arial"/>
                <a:sym typeface="Arial"/>
              </a:rPr>
              <a:t>もっと</a:t>
            </a:r>
            <a:endParaRPr b="1" i="0">
              <a:solidFill>
                <a:srgbClr val="F54F05"/>
              </a:solidFill>
              <a:latin typeface="Arial"/>
              <a:ea typeface="Arial"/>
              <a:cs typeface="Arial"/>
              <a:sym typeface="Arial"/>
            </a:endParaRPr>
          </a:p>
          <a:p>
            <a:pPr indent="0" lvl="0" marL="0" marR="0" rtl="0" algn="ctr">
              <a:spcBef>
                <a:spcPts val="0"/>
              </a:spcBef>
              <a:spcAft>
                <a:spcPts val="0"/>
              </a:spcAft>
              <a:buNone/>
            </a:pPr>
            <a:r>
              <a:rPr b="1" i="0" lang="ja-JP">
                <a:solidFill>
                  <a:srgbClr val="F54F0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1" name="Shape 11"/>
        <p:cNvGrpSpPr/>
        <p:nvPr/>
      </p:nvGrpSpPr>
      <p:grpSpPr>
        <a:xfrm>
          <a:off x="0" y="0"/>
          <a:ext cx="0" cy="0"/>
          <a:chOff x="0" y="0"/>
          <a:chExt cx="0" cy="0"/>
        </a:xfrm>
      </p:grpSpPr>
      <p:sp>
        <p:nvSpPr>
          <p:cNvPr id="12" name="Google Shape;12;p3"/>
          <p:cNvSpPr/>
          <p:nvPr/>
        </p:nvSpPr>
        <p:spPr>
          <a:xfrm>
            <a:off x="201069" y="4978405"/>
            <a:ext cx="8785226" cy="1474931"/>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3" name="Google Shape;13;p3"/>
          <p:cNvSpPr/>
          <p:nvPr/>
        </p:nvSpPr>
        <p:spPr>
          <a:xfrm>
            <a:off x="201070" y="2915520"/>
            <a:ext cx="4658812" cy="461257"/>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4" name="Google Shape;14;p3"/>
          <p:cNvSpPr/>
          <p:nvPr/>
        </p:nvSpPr>
        <p:spPr>
          <a:xfrm>
            <a:off x="0" y="2564"/>
            <a:ext cx="9144000" cy="786303"/>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5" name="Google Shape;15;p3"/>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16" name="Google Shape;16;p3"/>
          <p:cNvSpPr/>
          <p:nvPr/>
        </p:nvSpPr>
        <p:spPr>
          <a:xfrm>
            <a:off x="0" y="6743093"/>
            <a:ext cx="9144000" cy="114907"/>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 name="Google Shape;17;p3"/>
          <p:cNvSpPr/>
          <p:nvPr/>
        </p:nvSpPr>
        <p:spPr>
          <a:xfrm>
            <a:off x="8532440" y="6488990"/>
            <a:ext cx="611560" cy="254103"/>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 name="Google Shape;18;p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9" name="Google Shape;19;p3"/>
          <p:cNvSpPr txBox="1"/>
          <p:nvPr>
            <p:ph idx="1" type="body"/>
          </p:nvPr>
        </p:nvSpPr>
        <p:spPr>
          <a:xfrm>
            <a:off x="205833" y="1459311"/>
            <a:ext cx="8775699" cy="7863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3"/>
          <p:cNvSpPr txBox="1"/>
          <p:nvPr/>
        </p:nvSpPr>
        <p:spPr>
          <a:xfrm>
            <a:off x="160374" y="960975"/>
            <a:ext cx="39609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1. </a:t>
            </a:r>
            <a:r>
              <a:rPr lang="ja-JP" sz="1800">
                <a:solidFill>
                  <a:schemeClr val="dk1"/>
                </a:solidFill>
                <a:latin typeface="Arial"/>
                <a:ea typeface="Arial"/>
                <a:cs typeface="Arial"/>
                <a:sym typeface="Arial"/>
              </a:rPr>
              <a:t>知っている税金を書いてみよう</a:t>
            </a:r>
            <a:endParaRPr sz="1800">
              <a:solidFill>
                <a:schemeClr val="dk1"/>
              </a:solidFill>
              <a:latin typeface="Arial"/>
              <a:ea typeface="Arial"/>
              <a:cs typeface="Arial"/>
              <a:sym typeface="Arial"/>
            </a:endParaRPr>
          </a:p>
        </p:txBody>
      </p:sp>
      <p:sp>
        <p:nvSpPr>
          <p:cNvPr id="21" name="Google Shape;21;p3"/>
          <p:cNvSpPr/>
          <p:nvPr/>
        </p:nvSpPr>
        <p:spPr>
          <a:xfrm>
            <a:off x="201069" y="1402016"/>
            <a:ext cx="8785226"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2" name="Google Shape;22;p3"/>
          <p:cNvSpPr txBox="1"/>
          <p:nvPr>
            <p:ph idx="2" type="body"/>
          </p:nvPr>
        </p:nvSpPr>
        <p:spPr>
          <a:xfrm>
            <a:off x="714672" y="2972535"/>
            <a:ext cx="3569296" cy="347226"/>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3"/>
          <p:cNvSpPr txBox="1"/>
          <p:nvPr/>
        </p:nvSpPr>
        <p:spPr>
          <a:xfrm>
            <a:off x="160379" y="2474476"/>
            <a:ext cx="7075917"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2. </a:t>
            </a:r>
            <a:r>
              <a:rPr lang="ja-JP" sz="1800">
                <a:solidFill>
                  <a:schemeClr val="dk1"/>
                </a:solidFill>
                <a:latin typeface="Arial"/>
                <a:ea typeface="Arial"/>
                <a:cs typeface="Arial"/>
                <a:sym typeface="Arial"/>
              </a:rPr>
              <a:t>税金の種類は何種類あるでしょう？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 name="Google Shape;24;p3"/>
          <p:cNvSpPr txBox="1"/>
          <p:nvPr/>
        </p:nvSpPr>
        <p:spPr>
          <a:xfrm>
            <a:off x="4290494" y="2984566"/>
            <a:ext cx="569387"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種類</a:t>
            </a:r>
            <a:endParaRPr/>
          </a:p>
        </p:txBody>
      </p:sp>
      <p:sp>
        <p:nvSpPr>
          <p:cNvPr id="25" name="Google Shape;25;p3"/>
          <p:cNvSpPr txBox="1"/>
          <p:nvPr>
            <p:ph idx="3" type="body"/>
          </p:nvPr>
        </p:nvSpPr>
        <p:spPr>
          <a:xfrm>
            <a:off x="205833" y="5013176"/>
            <a:ext cx="8775699" cy="13965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3"/>
          <p:cNvSpPr txBox="1"/>
          <p:nvPr/>
        </p:nvSpPr>
        <p:spPr>
          <a:xfrm>
            <a:off x="105601" y="3559550"/>
            <a:ext cx="85230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3. </a:t>
            </a:r>
            <a:r>
              <a:rPr lang="ja-JP" sz="1800">
                <a:solidFill>
                  <a:schemeClr val="dk1"/>
                </a:solidFill>
                <a:latin typeface="Arial"/>
                <a:ea typeface="Arial"/>
                <a:cs typeface="Arial"/>
                <a:sym typeface="Arial"/>
              </a:rPr>
              <a:t>税金は必要だと思いますか？必要ないと思いますか？その理由も考えてみよう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3"/>
          <p:cNvSpPr/>
          <p:nvPr/>
        </p:nvSpPr>
        <p:spPr>
          <a:xfrm>
            <a:off x="209193" y="4340964"/>
            <a:ext cx="2346583" cy="456188"/>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28" name="Google Shape;28;p3"/>
          <p:cNvGrpSpPr/>
          <p:nvPr/>
        </p:nvGrpSpPr>
        <p:grpSpPr>
          <a:xfrm>
            <a:off x="386158" y="4401897"/>
            <a:ext cx="2169512" cy="323169"/>
            <a:chOff x="386175" y="4203690"/>
            <a:chExt cx="2007692" cy="323169"/>
          </a:xfrm>
        </p:grpSpPr>
        <p:sp>
          <p:nvSpPr>
            <p:cNvPr id="29" name="Google Shape;29;p3"/>
            <p:cNvSpPr txBox="1"/>
            <p:nvPr/>
          </p:nvSpPr>
          <p:spPr>
            <a:xfrm>
              <a:off x="386175" y="4203690"/>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必要だ</a:t>
              </a:r>
              <a:endParaRPr/>
            </a:p>
          </p:txBody>
        </p:sp>
        <p:sp>
          <p:nvSpPr>
            <p:cNvPr id="30" name="Google Shape;30;p3"/>
            <p:cNvSpPr txBox="1"/>
            <p:nvPr/>
          </p:nvSpPr>
          <p:spPr>
            <a:xfrm>
              <a:off x="1467010" y="4203694"/>
              <a:ext cx="926857"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必要ない</a:t>
              </a:r>
              <a:endParaRPr/>
            </a:p>
          </p:txBody>
        </p:sp>
      </p:grpSp>
      <p:cxnSp>
        <p:nvCxnSpPr>
          <p:cNvPr id="31" name="Google Shape;31;p3"/>
          <p:cNvCxnSpPr/>
          <p:nvPr/>
        </p:nvCxnSpPr>
        <p:spPr>
          <a:xfrm>
            <a:off x="1310476" y="4340964"/>
            <a:ext cx="1" cy="456188"/>
          </a:xfrm>
          <a:prstGeom prst="straightConnector1">
            <a:avLst/>
          </a:prstGeom>
          <a:noFill/>
          <a:ln cap="flat" cmpd="sng" w="15875">
            <a:solidFill>
              <a:srgbClr val="416AED"/>
            </a:solidFill>
            <a:prstDash val="solid"/>
            <a:miter lim="800000"/>
            <a:headEnd len="sm" w="sm" type="none"/>
            <a:tailEnd len="sm" w="sm" type="none"/>
          </a:ln>
        </p:spPr>
      </p:cxnSp>
      <p:sp>
        <p:nvSpPr>
          <p:cNvPr id="32" name="Google Shape;32;p3"/>
          <p:cNvSpPr txBox="1"/>
          <p:nvPr/>
        </p:nvSpPr>
        <p:spPr>
          <a:xfrm>
            <a:off x="337646" y="2984566"/>
            <a:ext cx="377026"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約</a:t>
            </a:r>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172" name="Shape 172"/>
        <p:cNvGrpSpPr/>
        <p:nvPr/>
      </p:nvGrpSpPr>
      <p:grpSpPr>
        <a:xfrm>
          <a:off x="0" y="0"/>
          <a:ext cx="0" cy="0"/>
          <a:chOff x="0" y="0"/>
          <a:chExt cx="0" cy="0"/>
        </a:xfrm>
      </p:grpSpPr>
      <p:sp>
        <p:nvSpPr>
          <p:cNvPr id="173" name="Google Shape;173;p22"/>
          <p:cNvSpPr/>
          <p:nvPr/>
        </p:nvSpPr>
        <p:spPr>
          <a:xfrm>
            <a:off x="0" y="6489828"/>
            <a:ext cx="9144000" cy="26160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74" name="Google Shape;174;p22"/>
          <p:cNvSpPr/>
          <p:nvPr/>
        </p:nvSpPr>
        <p:spPr>
          <a:xfrm>
            <a:off x="0" y="2564"/>
            <a:ext cx="9144000" cy="7863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75" name="Google Shape;175;p22"/>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76" name="Google Shape;176;p22"/>
          <p:cNvSpPr/>
          <p:nvPr/>
        </p:nvSpPr>
        <p:spPr>
          <a:xfrm>
            <a:off x="0" y="6743093"/>
            <a:ext cx="9144000" cy="1149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 name="Google Shape;177;p22"/>
          <p:cNvSpPr/>
          <p:nvPr/>
        </p:nvSpPr>
        <p:spPr>
          <a:xfrm>
            <a:off x="8532440" y="6488990"/>
            <a:ext cx="611700" cy="254100"/>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2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79" name="Google Shape;179;p22"/>
          <p:cNvSpPr/>
          <p:nvPr/>
        </p:nvSpPr>
        <p:spPr>
          <a:xfrm>
            <a:off x="2041126" y="103328"/>
            <a:ext cx="6131400" cy="584700"/>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80" name="Google Shape;180;p22"/>
          <p:cNvSpPr txBox="1"/>
          <p:nvPr/>
        </p:nvSpPr>
        <p:spPr>
          <a:xfrm>
            <a:off x="843129" y="75788"/>
            <a:ext cx="10053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検索</a:t>
            </a:r>
            <a:endParaRPr/>
          </a:p>
        </p:txBody>
      </p:sp>
      <p:grpSp>
        <p:nvGrpSpPr>
          <p:cNvPr id="181" name="Google Shape;181;p22"/>
          <p:cNvGrpSpPr/>
          <p:nvPr/>
        </p:nvGrpSpPr>
        <p:grpSpPr>
          <a:xfrm>
            <a:off x="0" y="6007185"/>
            <a:ext cx="910279" cy="850815"/>
            <a:chOff x="-2" y="5996310"/>
            <a:chExt cx="910279" cy="850815"/>
          </a:xfrm>
        </p:grpSpPr>
        <p:sp>
          <p:nvSpPr>
            <p:cNvPr id="182" name="Google Shape;182;p2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2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84" name="Google Shape;184;p22"/>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544EC6"/>
                </a:solidFill>
                <a:latin typeface="Arial"/>
                <a:ea typeface="Arial"/>
                <a:cs typeface="Arial"/>
                <a:sym typeface="Arial"/>
              </a:rPr>
              <a:t>もっと</a:t>
            </a:r>
            <a:endParaRPr b="1" i="0">
              <a:solidFill>
                <a:srgbClr val="544EC6"/>
              </a:solidFill>
              <a:latin typeface="Arial"/>
              <a:ea typeface="Arial"/>
              <a:cs typeface="Arial"/>
              <a:sym typeface="Arial"/>
            </a:endParaRPr>
          </a:p>
          <a:p>
            <a:pPr indent="0" lvl="0" marL="0" marR="0" rtl="0" algn="ctr">
              <a:spcBef>
                <a:spcPts val="0"/>
              </a:spcBef>
              <a:spcAft>
                <a:spcPts val="0"/>
              </a:spcAft>
              <a:buNone/>
            </a:pPr>
            <a:r>
              <a:rPr b="1" i="0" lang="ja-JP">
                <a:solidFill>
                  <a:srgbClr val="544EC6"/>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185" name="Shape 185"/>
        <p:cNvGrpSpPr/>
        <p:nvPr/>
      </p:nvGrpSpPr>
      <p:grpSpPr>
        <a:xfrm>
          <a:off x="0" y="0"/>
          <a:ext cx="0" cy="0"/>
          <a:chOff x="0" y="0"/>
          <a:chExt cx="0" cy="0"/>
        </a:xfrm>
      </p:grpSpPr>
      <p:sp>
        <p:nvSpPr>
          <p:cNvPr id="186" name="Google Shape;186;p23"/>
          <p:cNvSpPr/>
          <p:nvPr/>
        </p:nvSpPr>
        <p:spPr>
          <a:xfrm>
            <a:off x="0" y="6318585"/>
            <a:ext cx="9144000" cy="4329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87" name="Google Shape;187;p23"/>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88" name="Google Shape;188;p23"/>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89" name="Google Shape;189;p23"/>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 name="Google Shape;190;p23"/>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23"/>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192" name="Shape 192"/>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94" name="Shape 194"/>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95" name="Shape 195"/>
        <p:cNvGrpSpPr/>
        <p:nvPr/>
      </p:nvGrpSpPr>
      <p:grpSpPr>
        <a:xfrm>
          <a:off x="0" y="0"/>
          <a:ext cx="0" cy="0"/>
          <a:chOff x="0" y="0"/>
          <a:chExt cx="0" cy="0"/>
        </a:xfrm>
      </p:grpSpPr>
      <p:sp>
        <p:nvSpPr>
          <p:cNvPr id="196" name="Google Shape;196;p27"/>
          <p:cNvSpPr/>
          <p:nvPr/>
        </p:nvSpPr>
        <p:spPr>
          <a:xfrm>
            <a:off x="201069" y="4978405"/>
            <a:ext cx="8785200" cy="14748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97" name="Google Shape;197;p27"/>
          <p:cNvSpPr/>
          <p:nvPr/>
        </p:nvSpPr>
        <p:spPr>
          <a:xfrm>
            <a:off x="201070" y="2915520"/>
            <a:ext cx="4658700" cy="4614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98" name="Google Shape;198;p27"/>
          <p:cNvSpPr/>
          <p:nvPr/>
        </p:nvSpPr>
        <p:spPr>
          <a:xfrm>
            <a:off x="0" y="2564"/>
            <a:ext cx="9144000" cy="7863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99" name="Google Shape;199;p27"/>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00" name="Google Shape;200;p27"/>
          <p:cNvSpPr/>
          <p:nvPr/>
        </p:nvSpPr>
        <p:spPr>
          <a:xfrm>
            <a:off x="0" y="6743093"/>
            <a:ext cx="9144000" cy="1149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 name="Google Shape;201;p27"/>
          <p:cNvSpPr/>
          <p:nvPr/>
        </p:nvSpPr>
        <p:spPr>
          <a:xfrm>
            <a:off x="8532440" y="6488990"/>
            <a:ext cx="611700" cy="254100"/>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2" name="Google Shape;202;p27"/>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03" name="Google Shape;203;p27"/>
          <p:cNvSpPr txBox="1"/>
          <p:nvPr>
            <p:ph idx="1" type="body"/>
          </p:nvPr>
        </p:nvSpPr>
        <p:spPr>
          <a:xfrm>
            <a:off x="205833" y="1459311"/>
            <a:ext cx="8775600" cy="786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4" name="Google Shape;204;p27"/>
          <p:cNvSpPr txBox="1"/>
          <p:nvPr/>
        </p:nvSpPr>
        <p:spPr>
          <a:xfrm>
            <a:off x="160374" y="960975"/>
            <a:ext cx="41235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1. </a:t>
            </a:r>
            <a:r>
              <a:rPr lang="ja-JP" sz="1800">
                <a:solidFill>
                  <a:schemeClr val="dk1"/>
                </a:solidFill>
                <a:latin typeface="Arial"/>
                <a:ea typeface="Arial"/>
                <a:cs typeface="Arial"/>
                <a:sym typeface="Arial"/>
              </a:rPr>
              <a:t>知っている税金を書いてみよう</a:t>
            </a:r>
            <a:endParaRPr sz="1800">
              <a:solidFill>
                <a:schemeClr val="dk1"/>
              </a:solidFill>
              <a:latin typeface="Arial"/>
              <a:ea typeface="Arial"/>
              <a:cs typeface="Arial"/>
              <a:sym typeface="Arial"/>
            </a:endParaRPr>
          </a:p>
        </p:txBody>
      </p:sp>
      <p:sp>
        <p:nvSpPr>
          <p:cNvPr id="205" name="Google Shape;205;p27"/>
          <p:cNvSpPr/>
          <p:nvPr/>
        </p:nvSpPr>
        <p:spPr>
          <a:xfrm>
            <a:off x="201069" y="1402016"/>
            <a:ext cx="8785200"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06" name="Google Shape;206;p27"/>
          <p:cNvSpPr txBox="1"/>
          <p:nvPr>
            <p:ph idx="2" type="body"/>
          </p:nvPr>
        </p:nvSpPr>
        <p:spPr>
          <a:xfrm>
            <a:off x="714672" y="2972535"/>
            <a:ext cx="3569400" cy="3471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7" name="Google Shape;207;p27"/>
          <p:cNvSpPr txBox="1"/>
          <p:nvPr/>
        </p:nvSpPr>
        <p:spPr>
          <a:xfrm>
            <a:off x="160379" y="2474476"/>
            <a:ext cx="70758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2. </a:t>
            </a:r>
            <a:r>
              <a:rPr lang="ja-JP" sz="1800">
                <a:solidFill>
                  <a:schemeClr val="dk1"/>
                </a:solidFill>
                <a:latin typeface="Arial"/>
                <a:ea typeface="Arial"/>
                <a:cs typeface="Arial"/>
                <a:sym typeface="Arial"/>
              </a:rPr>
              <a:t>税金の種類は何種類あるでしょう？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 name="Google Shape;208;p27"/>
          <p:cNvSpPr txBox="1"/>
          <p:nvPr/>
        </p:nvSpPr>
        <p:spPr>
          <a:xfrm>
            <a:off x="4290494" y="2984566"/>
            <a:ext cx="569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種類</a:t>
            </a:r>
            <a:endParaRPr/>
          </a:p>
        </p:txBody>
      </p:sp>
      <p:sp>
        <p:nvSpPr>
          <p:cNvPr id="209" name="Google Shape;209;p27"/>
          <p:cNvSpPr txBox="1"/>
          <p:nvPr>
            <p:ph idx="3" type="body"/>
          </p:nvPr>
        </p:nvSpPr>
        <p:spPr>
          <a:xfrm>
            <a:off x="205833" y="5013176"/>
            <a:ext cx="8775600" cy="139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0" name="Google Shape;210;p27"/>
          <p:cNvSpPr txBox="1"/>
          <p:nvPr/>
        </p:nvSpPr>
        <p:spPr>
          <a:xfrm>
            <a:off x="105601" y="3559550"/>
            <a:ext cx="88806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3. </a:t>
            </a:r>
            <a:r>
              <a:rPr lang="ja-JP" sz="1800">
                <a:solidFill>
                  <a:schemeClr val="dk1"/>
                </a:solidFill>
                <a:latin typeface="Arial"/>
                <a:ea typeface="Arial"/>
                <a:cs typeface="Arial"/>
                <a:sym typeface="Arial"/>
              </a:rPr>
              <a:t>税金は必要だと思いますか？必要ないと思いますか？その理由も考えてみよう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1" name="Google Shape;211;p27"/>
          <p:cNvSpPr/>
          <p:nvPr/>
        </p:nvSpPr>
        <p:spPr>
          <a:xfrm>
            <a:off x="209193" y="4340964"/>
            <a:ext cx="2346600" cy="456300"/>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212" name="Google Shape;212;p27"/>
          <p:cNvGrpSpPr/>
          <p:nvPr/>
        </p:nvGrpSpPr>
        <p:grpSpPr>
          <a:xfrm>
            <a:off x="386175" y="4401975"/>
            <a:ext cx="2169524" cy="323100"/>
            <a:chOff x="386175" y="4203690"/>
            <a:chExt cx="2169524" cy="323100"/>
          </a:xfrm>
        </p:grpSpPr>
        <p:sp>
          <p:nvSpPr>
            <p:cNvPr id="213" name="Google Shape;213;p27"/>
            <p:cNvSpPr txBox="1"/>
            <p:nvPr/>
          </p:nvSpPr>
          <p:spPr>
            <a:xfrm>
              <a:off x="386175" y="4203690"/>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必要だ</a:t>
              </a:r>
              <a:endParaRPr/>
            </a:p>
          </p:txBody>
        </p:sp>
        <p:sp>
          <p:nvSpPr>
            <p:cNvPr id="214" name="Google Shape;214;p27"/>
            <p:cNvSpPr txBox="1"/>
            <p:nvPr/>
          </p:nvSpPr>
          <p:spPr>
            <a:xfrm>
              <a:off x="1466999" y="4203690"/>
              <a:ext cx="10887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必要ない</a:t>
              </a:r>
              <a:endParaRPr/>
            </a:p>
          </p:txBody>
        </p:sp>
      </p:grpSp>
      <p:cxnSp>
        <p:nvCxnSpPr>
          <p:cNvPr id="215" name="Google Shape;215;p27"/>
          <p:cNvCxnSpPr/>
          <p:nvPr/>
        </p:nvCxnSpPr>
        <p:spPr>
          <a:xfrm>
            <a:off x="1310476" y="4340964"/>
            <a:ext cx="0" cy="456300"/>
          </a:xfrm>
          <a:prstGeom prst="straightConnector1">
            <a:avLst/>
          </a:prstGeom>
          <a:noFill/>
          <a:ln cap="flat" cmpd="sng" w="15875">
            <a:solidFill>
              <a:srgbClr val="416AED"/>
            </a:solidFill>
            <a:prstDash val="solid"/>
            <a:miter lim="800000"/>
            <a:headEnd len="sm" w="sm" type="none"/>
            <a:tailEnd len="sm" w="sm" type="none"/>
          </a:ln>
        </p:spPr>
      </p:cxnSp>
      <p:sp>
        <p:nvSpPr>
          <p:cNvPr id="216" name="Google Shape;216;p27"/>
          <p:cNvSpPr txBox="1"/>
          <p:nvPr/>
        </p:nvSpPr>
        <p:spPr>
          <a:xfrm>
            <a:off x="337646" y="2984566"/>
            <a:ext cx="377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約</a:t>
            </a:r>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217" name="Shape 217"/>
        <p:cNvGrpSpPr/>
        <p:nvPr/>
      </p:nvGrpSpPr>
      <p:grpSpPr>
        <a:xfrm>
          <a:off x="0" y="0"/>
          <a:ext cx="0" cy="0"/>
          <a:chOff x="0" y="0"/>
          <a:chExt cx="0" cy="0"/>
        </a:xfrm>
      </p:grpSpPr>
      <p:sp>
        <p:nvSpPr>
          <p:cNvPr id="218" name="Google Shape;218;p28"/>
          <p:cNvSpPr/>
          <p:nvPr/>
        </p:nvSpPr>
        <p:spPr>
          <a:xfrm>
            <a:off x="0" y="6489828"/>
            <a:ext cx="9144000" cy="26160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19" name="Google Shape;219;p28"/>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20" name="Google Shape;220;p28"/>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21" name="Google Shape;221;p28"/>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2" name="Google Shape;222;p28"/>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28"/>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224" name="Shape 224"/>
        <p:cNvGrpSpPr/>
        <p:nvPr/>
      </p:nvGrpSpPr>
      <p:grpSpPr>
        <a:xfrm>
          <a:off x="0" y="0"/>
          <a:ext cx="0" cy="0"/>
          <a:chOff x="0" y="0"/>
          <a:chExt cx="0" cy="0"/>
        </a:xfrm>
      </p:grpSpPr>
      <p:sp>
        <p:nvSpPr>
          <p:cNvPr id="225" name="Google Shape;225;p29"/>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26" name="Google Shape;226;p29"/>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27" name="Google Shape;227;p29"/>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29"/>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29"/>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230" name="Shape 230"/>
        <p:cNvGrpSpPr/>
        <p:nvPr/>
      </p:nvGrpSpPr>
      <p:grpSpPr>
        <a:xfrm>
          <a:off x="0" y="0"/>
          <a:ext cx="0" cy="0"/>
          <a:chOff x="0" y="0"/>
          <a:chExt cx="0" cy="0"/>
        </a:xfrm>
      </p:grpSpPr>
      <p:sp>
        <p:nvSpPr>
          <p:cNvPr id="231" name="Google Shape;231;p30"/>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32" name="Google Shape;232;p30"/>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33" name="Google Shape;233;p30"/>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4" name="Google Shape;234;p30"/>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5" name="Google Shape;235;p3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236" name="Shape 236"/>
        <p:cNvGrpSpPr/>
        <p:nvPr/>
      </p:nvGrpSpPr>
      <p:grpSpPr>
        <a:xfrm>
          <a:off x="0" y="0"/>
          <a:ext cx="0" cy="0"/>
          <a:chOff x="0" y="0"/>
          <a:chExt cx="0" cy="0"/>
        </a:xfrm>
      </p:grpSpPr>
      <p:sp>
        <p:nvSpPr>
          <p:cNvPr id="237" name="Google Shape;237;p31"/>
          <p:cNvSpPr/>
          <p:nvPr/>
        </p:nvSpPr>
        <p:spPr>
          <a:xfrm>
            <a:off x="0" y="6489828"/>
            <a:ext cx="9144000" cy="2616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38" name="Google Shape;238;p31"/>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39" name="Google Shape;239;p31"/>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40" name="Google Shape;240;p31"/>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1" name="Google Shape;241;p31"/>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2" name="Google Shape;242;p31"/>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243" name="Google Shape;243;p31"/>
          <p:cNvGrpSpPr/>
          <p:nvPr/>
        </p:nvGrpSpPr>
        <p:grpSpPr>
          <a:xfrm>
            <a:off x="0" y="6007185"/>
            <a:ext cx="910279" cy="850815"/>
            <a:chOff x="-2" y="5996310"/>
            <a:chExt cx="910279" cy="850815"/>
          </a:xfrm>
        </p:grpSpPr>
        <p:sp>
          <p:nvSpPr>
            <p:cNvPr id="244" name="Google Shape;244;p31"/>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31"/>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46" name="Google Shape;246;p31"/>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247" name="Shape 247"/>
        <p:cNvGrpSpPr/>
        <p:nvPr/>
      </p:nvGrpSpPr>
      <p:grpSpPr>
        <a:xfrm>
          <a:off x="0" y="0"/>
          <a:ext cx="0" cy="0"/>
          <a:chOff x="0" y="0"/>
          <a:chExt cx="0" cy="0"/>
        </a:xfrm>
      </p:grpSpPr>
      <p:sp>
        <p:nvSpPr>
          <p:cNvPr id="248" name="Google Shape;248;p32"/>
          <p:cNvSpPr/>
          <p:nvPr/>
        </p:nvSpPr>
        <p:spPr>
          <a:xfrm>
            <a:off x="0" y="2564"/>
            <a:ext cx="9144000" cy="786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49" name="Google Shape;249;p32"/>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50" name="Google Shape;250;p32"/>
          <p:cNvSpPr/>
          <p:nvPr/>
        </p:nvSpPr>
        <p:spPr>
          <a:xfrm>
            <a:off x="0" y="6743093"/>
            <a:ext cx="9144000" cy="1149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1" name="Google Shape;251;p32"/>
          <p:cNvSpPr/>
          <p:nvPr/>
        </p:nvSpPr>
        <p:spPr>
          <a:xfrm>
            <a:off x="8532440" y="6488990"/>
            <a:ext cx="611700" cy="254100"/>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2" name="Google Shape;252;p3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33" name="Shape 33"/>
        <p:cNvGrpSpPr/>
        <p:nvPr/>
      </p:nvGrpSpPr>
      <p:grpSpPr>
        <a:xfrm>
          <a:off x="0" y="0"/>
          <a:ext cx="0" cy="0"/>
          <a:chOff x="0" y="0"/>
          <a:chExt cx="0" cy="0"/>
        </a:xfrm>
      </p:grpSpPr>
      <p:sp>
        <p:nvSpPr>
          <p:cNvPr id="34" name="Google Shape;34;p4"/>
          <p:cNvSpPr/>
          <p:nvPr/>
        </p:nvSpPr>
        <p:spPr>
          <a:xfrm>
            <a:off x="0" y="6489828"/>
            <a:ext cx="9144000" cy="26161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5" name="Google Shape;35;p4"/>
          <p:cNvSpPr/>
          <p:nvPr/>
        </p:nvSpPr>
        <p:spPr>
          <a:xfrm>
            <a:off x="0" y="2564"/>
            <a:ext cx="9144000" cy="786303"/>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6" name="Google Shape;36;p4"/>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37" name="Google Shape;37;p4"/>
          <p:cNvSpPr/>
          <p:nvPr/>
        </p:nvSpPr>
        <p:spPr>
          <a:xfrm>
            <a:off x="0" y="6743093"/>
            <a:ext cx="9144000" cy="114907"/>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 name="Google Shape;38;p4"/>
          <p:cNvSpPr/>
          <p:nvPr/>
        </p:nvSpPr>
        <p:spPr>
          <a:xfrm>
            <a:off x="8532440" y="6488990"/>
            <a:ext cx="611560" cy="254103"/>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 name="Google Shape;39;p4"/>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253" name="Shape 253"/>
        <p:cNvGrpSpPr/>
        <p:nvPr/>
      </p:nvGrpSpPr>
      <p:grpSpPr>
        <a:xfrm>
          <a:off x="0" y="0"/>
          <a:ext cx="0" cy="0"/>
          <a:chOff x="0" y="0"/>
          <a:chExt cx="0" cy="0"/>
        </a:xfrm>
      </p:grpSpPr>
      <p:sp>
        <p:nvSpPr>
          <p:cNvPr id="254" name="Google Shape;254;p33"/>
          <p:cNvSpPr/>
          <p:nvPr/>
        </p:nvSpPr>
        <p:spPr>
          <a:xfrm>
            <a:off x="0" y="6489828"/>
            <a:ext cx="9144000" cy="26160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55" name="Google Shape;255;p33"/>
          <p:cNvSpPr/>
          <p:nvPr/>
        </p:nvSpPr>
        <p:spPr>
          <a:xfrm>
            <a:off x="0" y="2564"/>
            <a:ext cx="9144000" cy="7863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56" name="Google Shape;256;p33"/>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57" name="Google Shape;257;p33"/>
          <p:cNvSpPr/>
          <p:nvPr/>
        </p:nvSpPr>
        <p:spPr>
          <a:xfrm>
            <a:off x="0" y="6743093"/>
            <a:ext cx="9144000" cy="1149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8" name="Google Shape;258;p33"/>
          <p:cNvSpPr/>
          <p:nvPr/>
        </p:nvSpPr>
        <p:spPr>
          <a:xfrm>
            <a:off x="8532440" y="6488990"/>
            <a:ext cx="611700" cy="254100"/>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9" name="Google Shape;259;p33"/>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260" name="Google Shape;260;p33"/>
          <p:cNvGrpSpPr/>
          <p:nvPr/>
        </p:nvGrpSpPr>
        <p:grpSpPr>
          <a:xfrm>
            <a:off x="0" y="6007185"/>
            <a:ext cx="910279" cy="850815"/>
            <a:chOff x="-2" y="5996310"/>
            <a:chExt cx="910279" cy="850815"/>
          </a:xfrm>
        </p:grpSpPr>
        <p:sp>
          <p:nvSpPr>
            <p:cNvPr id="261" name="Google Shape;261;p3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2" name="Google Shape;262;p3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63" name="Google Shape;263;p33"/>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F54F05"/>
                </a:solidFill>
                <a:latin typeface="Arial"/>
                <a:ea typeface="Arial"/>
                <a:cs typeface="Arial"/>
                <a:sym typeface="Arial"/>
              </a:rPr>
              <a:t>もっと</a:t>
            </a:r>
            <a:endParaRPr b="1" i="0">
              <a:solidFill>
                <a:srgbClr val="F54F05"/>
              </a:solidFill>
              <a:latin typeface="Arial"/>
              <a:ea typeface="Arial"/>
              <a:cs typeface="Arial"/>
              <a:sym typeface="Arial"/>
            </a:endParaRPr>
          </a:p>
          <a:p>
            <a:pPr indent="0" lvl="0" marL="0" marR="0" rtl="0" algn="ctr">
              <a:spcBef>
                <a:spcPts val="0"/>
              </a:spcBef>
              <a:spcAft>
                <a:spcPts val="0"/>
              </a:spcAft>
              <a:buNone/>
            </a:pPr>
            <a:r>
              <a:rPr b="1" i="0" lang="ja-JP">
                <a:solidFill>
                  <a:srgbClr val="F54F0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264" name="Shape 264"/>
        <p:cNvGrpSpPr/>
        <p:nvPr/>
      </p:nvGrpSpPr>
      <p:grpSpPr>
        <a:xfrm>
          <a:off x="0" y="0"/>
          <a:ext cx="0" cy="0"/>
          <a:chOff x="0" y="0"/>
          <a:chExt cx="0" cy="0"/>
        </a:xfrm>
      </p:grpSpPr>
      <p:sp>
        <p:nvSpPr>
          <p:cNvPr id="265" name="Google Shape;265;p34"/>
          <p:cNvSpPr/>
          <p:nvPr/>
        </p:nvSpPr>
        <p:spPr>
          <a:xfrm>
            <a:off x="0" y="6489828"/>
            <a:ext cx="9144000" cy="26160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66" name="Google Shape;266;p34"/>
          <p:cNvSpPr/>
          <p:nvPr/>
        </p:nvSpPr>
        <p:spPr>
          <a:xfrm>
            <a:off x="0" y="2564"/>
            <a:ext cx="9144000" cy="7863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67" name="Google Shape;267;p34"/>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68" name="Google Shape;268;p34"/>
          <p:cNvSpPr/>
          <p:nvPr/>
        </p:nvSpPr>
        <p:spPr>
          <a:xfrm>
            <a:off x="0" y="6743093"/>
            <a:ext cx="9144000" cy="1149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 name="Google Shape;269;p34"/>
          <p:cNvSpPr/>
          <p:nvPr/>
        </p:nvSpPr>
        <p:spPr>
          <a:xfrm>
            <a:off x="8532440" y="6488990"/>
            <a:ext cx="611700" cy="254100"/>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 name="Google Shape;270;p34"/>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71" name="Google Shape;271;p34"/>
          <p:cNvSpPr/>
          <p:nvPr/>
        </p:nvSpPr>
        <p:spPr>
          <a:xfrm>
            <a:off x="2041126" y="103328"/>
            <a:ext cx="6131400" cy="584700"/>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2" name="Google Shape;272;p34"/>
          <p:cNvSpPr txBox="1"/>
          <p:nvPr/>
        </p:nvSpPr>
        <p:spPr>
          <a:xfrm>
            <a:off x="843129" y="75788"/>
            <a:ext cx="10053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検索</a:t>
            </a:r>
            <a:endParaRPr/>
          </a:p>
        </p:txBody>
      </p:sp>
      <p:grpSp>
        <p:nvGrpSpPr>
          <p:cNvPr id="273" name="Google Shape;273;p34"/>
          <p:cNvGrpSpPr/>
          <p:nvPr/>
        </p:nvGrpSpPr>
        <p:grpSpPr>
          <a:xfrm>
            <a:off x="0" y="6007185"/>
            <a:ext cx="910279" cy="850815"/>
            <a:chOff x="-2" y="5996310"/>
            <a:chExt cx="910279" cy="850815"/>
          </a:xfrm>
        </p:grpSpPr>
        <p:sp>
          <p:nvSpPr>
            <p:cNvPr id="274" name="Google Shape;274;p34"/>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 name="Google Shape;275;p3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76" name="Google Shape;276;p34"/>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544EC6"/>
                </a:solidFill>
                <a:latin typeface="Arial"/>
                <a:ea typeface="Arial"/>
                <a:cs typeface="Arial"/>
                <a:sym typeface="Arial"/>
              </a:rPr>
              <a:t>もっと</a:t>
            </a:r>
            <a:endParaRPr b="1" i="0">
              <a:solidFill>
                <a:srgbClr val="544EC6"/>
              </a:solidFill>
              <a:latin typeface="Arial"/>
              <a:ea typeface="Arial"/>
              <a:cs typeface="Arial"/>
              <a:sym typeface="Arial"/>
            </a:endParaRPr>
          </a:p>
          <a:p>
            <a:pPr indent="0" lvl="0" marL="0" marR="0" rtl="0" algn="ctr">
              <a:spcBef>
                <a:spcPts val="0"/>
              </a:spcBef>
              <a:spcAft>
                <a:spcPts val="0"/>
              </a:spcAft>
              <a:buNone/>
            </a:pPr>
            <a:r>
              <a:rPr b="1" i="0" lang="ja-JP">
                <a:solidFill>
                  <a:srgbClr val="544EC6"/>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277" name="Shape 277"/>
        <p:cNvGrpSpPr/>
        <p:nvPr/>
      </p:nvGrpSpPr>
      <p:grpSpPr>
        <a:xfrm>
          <a:off x="0" y="0"/>
          <a:ext cx="0" cy="0"/>
          <a:chOff x="0" y="0"/>
          <a:chExt cx="0" cy="0"/>
        </a:xfrm>
      </p:grpSpPr>
      <p:sp>
        <p:nvSpPr>
          <p:cNvPr id="278" name="Google Shape;278;p35"/>
          <p:cNvSpPr/>
          <p:nvPr/>
        </p:nvSpPr>
        <p:spPr>
          <a:xfrm>
            <a:off x="0" y="6318585"/>
            <a:ext cx="9144000" cy="4329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79" name="Google Shape;279;p35"/>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80" name="Google Shape;280;p35"/>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81" name="Google Shape;281;p35"/>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 name="Google Shape;282;p35"/>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 name="Google Shape;283;p3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284" name="Shape 284"/>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40" name="Shape 40"/>
        <p:cNvGrpSpPr/>
        <p:nvPr/>
      </p:nvGrpSpPr>
      <p:grpSpPr>
        <a:xfrm>
          <a:off x="0" y="0"/>
          <a:ext cx="0" cy="0"/>
          <a:chOff x="0" y="0"/>
          <a:chExt cx="0" cy="0"/>
        </a:xfrm>
      </p:grpSpPr>
      <p:sp>
        <p:nvSpPr>
          <p:cNvPr id="41" name="Google Shape;41;p5"/>
          <p:cNvSpPr/>
          <p:nvPr/>
        </p:nvSpPr>
        <p:spPr>
          <a:xfrm>
            <a:off x="0" y="2564"/>
            <a:ext cx="9144000" cy="786303"/>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2" name="Google Shape;42;p5"/>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43" name="Google Shape;43;p5"/>
          <p:cNvSpPr/>
          <p:nvPr/>
        </p:nvSpPr>
        <p:spPr>
          <a:xfrm>
            <a:off x="0" y="6743093"/>
            <a:ext cx="9144000" cy="114907"/>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 name="Google Shape;44;p5"/>
          <p:cNvSpPr/>
          <p:nvPr/>
        </p:nvSpPr>
        <p:spPr>
          <a:xfrm>
            <a:off x="8532440" y="6488990"/>
            <a:ext cx="611560" cy="254103"/>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 name="Google Shape;45;p5"/>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46" name="Shape 46"/>
        <p:cNvGrpSpPr/>
        <p:nvPr/>
      </p:nvGrpSpPr>
      <p:grpSpPr>
        <a:xfrm>
          <a:off x="0" y="0"/>
          <a:ext cx="0" cy="0"/>
          <a:chOff x="0" y="0"/>
          <a:chExt cx="0" cy="0"/>
        </a:xfrm>
      </p:grpSpPr>
      <p:sp>
        <p:nvSpPr>
          <p:cNvPr id="47" name="Google Shape;47;p6"/>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8" name="Google Shape;48;p6"/>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49" name="Google Shape;49;p6"/>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 name="Google Shape;50;p6"/>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 name="Google Shape;51;p6"/>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52" name="Shape 52"/>
        <p:cNvGrpSpPr/>
        <p:nvPr/>
      </p:nvGrpSpPr>
      <p:grpSpPr>
        <a:xfrm>
          <a:off x="0" y="0"/>
          <a:ext cx="0" cy="0"/>
          <a:chOff x="0" y="0"/>
          <a:chExt cx="0" cy="0"/>
        </a:xfrm>
      </p:grpSpPr>
      <p:sp>
        <p:nvSpPr>
          <p:cNvPr id="53" name="Google Shape;53;p7"/>
          <p:cNvSpPr/>
          <p:nvPr/>
        </p:nvSpPr>
        <p:spPr>
          <a:xfrm>
            <a:off x="0" y="6489828"/>
            <a:ext cx="9144000" cy="26161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54" name="Google Shape;54;p7"/>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55" name="Google Shape;55;p7"/>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56" name="Google Shape;56;p7"/>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 name="Google Shape;57;p7"/>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 name="Google Shape;58;p7"/>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59" name="Google Shape;59;p7"/>
          <p:cNvGrpSpPr/>
          <p:nvPr/>
        </p:nvGrpSpPr>
        <p:grpSpPr>
          <a:xfrm>
            <a:off x="-75600" y="6007185"/>
            <a:ext cx="985880" cy="850815"/>
            <a:chOff x="-75602" y="5996310"/>
            <a:chExt cx="985880" cy="850815"/>
          </a:xfrm>
        </p:grpSpPr>
        <p:sp>
          <p:nvSpPr>
            <p:cNvPr id="60" name="Google Shape;60;p7"/>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 name="Google Shape;61;p7"/>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 name="Google Shape;62;p7"/>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63" name="Shape 63"/>
        <p:cNvGrpSpPr/>
        <p:nvPr/>
      </p:nvGrpSpPr>
      <p:grpSpPr>
        <a:xfrm>
          <a:off x="0" y="0"/>
          <a:ext cx="0" cy="0"/>
          <a:chOff x="0" y="0"/>
          <a:chExt cx="0" cy="0"/>
        </a:xfrm>
      </p:grpSpPr>
      <p:sp>
        <p:nvSpPr>
          <p:cNvPr id="64" name="Google Shape;64;p8"/>
          <p:cNvSpPr/>
          <p:nvPr/>
        </p:nvSpPr>
        <p:spPr>
          <a:xfrm>
            <a:off x="0" y="2564"/>
            <a:ext cx="9144000" cy="786303"/>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65" name="Google Shape;65;p8"/>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66" name="Google Shape;66;p8"/>
          <p:cNvSpPr/>
          <p:nvPr/>
        </p:nvSpPr>
        <p:spPr>
          <a:xfrm>
            <a:off x="0" y="6743093"/>
            <a:ext cx="9144000" cy="114907"/>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 name="Google Shape;67;p8"/>
          <p:cNvSpPr/>
          <p:nvPr/>
        </p:nvSpPr>
        <p:spPr>
          <a:xfrm>
            <a:off x="8532440" y="6488990"/>
            <a:ext cx="611560" cy="254103"/>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 name="Google Shape;68;p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69" name="Shape 69"/>
        <p:cNvGrpSpPr/>
        <p:nvPr/>
      </p:nvGrpSpPr>
      <p:grpSpPr>
        <a:xfrm>
          <a:off x="0" y="0"/>
          <a:ext cx="0" cy="0"/>
          <a:chOff x="0" y="0"/>
          <a:chExt cx="0" cy="0"/>
        </a:xfrm>
      </p:grpSpPr>
      <p:sp>
        <p:nvSpPr>
          <p:cNvPr id="70" name="Google Shape;70;p9"/>
          <p:cNvSpPr/>
          <p:nvPr/>
        </p:nvSpPr>
        <p:spPr>
          <a:xfrm>
            <a:off x="0" y="6489828"/>
            <a:ext cx="9144000" cy="26161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71" name="Google Shape;71;p9"/>
          <p:cNvSpPr/>
          <p:nvPr/>
        </p:nvSpPr>
        <p:spPr>
          <a:xfrm>
            <a:off x="0" y="2564"/>
            <a:ext cx="9144000" cy="786303"/>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72" name="Google Shape;72;p9"/>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73" name="Google Shape;73;p9"/>
          <p:cNvSpPr/>
          <p:nvPr/>
        </p:nvSpPr>
        <p:spPr>
          <a:xfrm>
            <a:off x="0" y="6743093"/>
            <a:ext cx="9144000" cy="114907"/>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 name="Google Shape;74;p9"/>
          <p:cNvSpPr/>
          <p:nvPr/>
        </p:nvSpPr>
        <p:spPr>
          <a:xfrm>
            <a:off x="8532440" y="6488990"/>
            <a:ext cx="611560" cy="254103"/>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9"/>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76" name="Google Shape;76;p9"/>
          <p:cNvGrpSpPr/>
          <p:nvPr/>
        </p:nvGrpSpPr>
        <p:grpSpPr>
          <a:xfrm>
            <a:off x="-75600" y="6007185"/>
            <a:ext cx="985880" cy="850815"/>
            <a:chOff x="-75602" y="5996310"/>
            <a:chExt cx="985880" cy="850815"/>
          </a:xfrm>
        </p:grpSpPr>
        <p:sp>
          <p:nvSpPr>
            <p:cNvPr id="77" name="Google Shape;77;p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 name="Google Shape;78;p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 name="Google Shape;79;p9"/>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F54F05"/>
                  </a:solidFill>
                  <a:latin typeface="Arial"/>
                  <a:ea typeface="Arial"/>
                  <a:cs typeface="Arial"/>
                  <a:sym typeface="Arial"/>
                </a:rPr>
                <a:t>もっと</a:t>
              </a:r>
              <a:endParaRPr b="1" i="0">
                <a:solidFill>
                  <a:srgbClr val="F54F05"/>
                </a:solidFill>
                <a:latin typeface="Arial"/>
                <a:ea typeface="Arial"/>
                <a:cs typeface="Arial"/>
                <a:sym typeface="Arial"/>
              </a:endParaRPr>
            </a:p>
            <a:p>
              <a:pPr indent="0" lvl="0" marL="0" marR="0" rtl="0" algn="ctr">
                <a:spcBef>
                  <a:spcPts val="0"/>
                </a:spcBef>
                <a:spcAft>
                  <a:spcPts val="0"/>
                </a:spcAft>
                <a:buNone/>
              </a:pPr>
              <a:r>
                <a:rPr b="1" i="0" lang="ja-JP">
                  <a:solidFill>
                    <a:srgbClr val="F54F05"/>
                  </a:solidFill>
                  <a:latin typeface="Arial"/>
                  <a:ea typeface="Arial"/>
                  <a:cs typeface="Arial"/>
                  <a:sym typeface="Arial"/>
                </a:rPr>
                <a:t>くわしく</a:t>
              </a:r>
              <a:endParaRPr sz="1200"/>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80" name="Shape 80"/>
        <p:cNvGrpSpPr/>
        <p:nvPr/>
      </p:nvGrpSpPr>
      <p:grpSpPr>
        <a:xfrm>
          <a:off x="0" y="0"/>
          <a:ext cx="0" cy="0"/>
          <a:chOff x="0" y="0"/>
          <a:chExt cx="0" cy="0"/>
        </a:xfrm>
      </p:grpSpPr>
      <p:sp>
        <p:nvSpPr>
          <p:cNvPr id="81" name="Google Shape;81;p10"/>
          <p:cNvSpPr/>
          <p:nvPr/>
        </p:nvSpPr>
        <p:spPr>
          <a:xfrm>
            <a:off x="0" y="6489828"/>
            <a:ext cx="9144000" cy="26161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82" name="Google Shape;82;p10"/>
          <p:cNvSpPr/>
          <p:nvPr/>
        </p:nvSpPr>
        <p:spPr>
          <a:xfrm>
            <a:off x="0" y="2564"/>
            <a:ext cx="9144000" cy="786303"/>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83" name="Google Shape;83;p10"/>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84" name="Google Shape;84;p10"/>
          <p:cNvSpPr/>
          <p:nvPr/>
        </p:nvSpPr>
        <p:spPr>
          <a:xfrm>
            <a:off x="0" y="6743093"/>
            <a:ext cx="9144000" cy="114907"/>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 name="Google Shape;85;p10"/>
          <p:cNvSpPr/>
          <p:nvPr/>
        </p:nvSpPr>
        <p:spPr>
          <a:xfrm>
            <a:off x="8532440" y="6488990"/>
            <a:ext cx="611560" cy="254103"/>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10"/>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87" name="Google Shape;87;p10"/>
          <p:cNvSpPr/>
          <p:nvPr/>
        </p:nvSpPr>
        <p:spPr>
          <a:xfrm>
            <a:off x="2041126" y="103328"/>
            <a:ext cx="6131274" cy="584775"/>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8" name="Google Shape;88;p10"/>
          <p:cNvSpPr txBox="1"/>
          <p:nvPr/>
        </p:nvSpPr>
        <p:spPr>
          <a:xfrm>
            <a:off x="843129" y="75788"/>
            <a:ext cx="100540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検索</a:t>
            </a:r>
            <a:endParaRPr/>
          </a:p>
        </p:txBody>
      </p:sp>
      <p:grpSp>
        <p:nvGrpSpPr>
          <p:cNvPr id="89" name="Google Shape;89;p10"/>
          <p:cNvGrpSpPr/>
          <p:nvPr/>
        </p:nvGrpSpPr>
        <p:grpSpPr>
          <a:xfrm>
            <a:off x="-75600" y="6007185"/>
            <a:ext cx="985880" cy="850815"/>
            <a:chOff x="-75602" y="5996310"/>
            <a:chExt cx="985880" cy="850815"/>
          </a:xfrm>
        </p:grpSpPr>
        <p:sp>
          <p:nvSpPr>
            <p:cNvPr id="90" name="Google Shape;90;p10"/>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1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 name="Google Shape;92;p10"/>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544EC6"/>
                  </a:solidFill>
                  <a:latin typeface="Arial"/>
                  <a:ea typeface="Arial"/>
                  <a:cs typeface="Arial"/>
                  <a:sym typeface="Arial"/>
                </a:rPr>
                <a:t>もっと</a:t>
              </a:r>
              <a:endParaRPr b="1" i="0">
                <a:solidFill>
                  <a:srgbClr val="544EC6"/>
                </a:solidFill>
                <a:latin typeface="Arial"/>
                <a:ea typeface="Arial"/>
                <a:cs typeface="Arial"/>
                <a:sym typeface="Arial"/>
              </a:endParaRPr>
            </a:p>
            <a:p>
              <a:pPr indent="0" lvl="0" marL="0" marR="0" rtl="0" algn="ctr">
                <a:spcBef>
                  <a:spcPts val="0"/>
                </a:spcBef>
                <a:spcAft>
                  <a:spcPts val="0"/>
                </a:spcAft>
                <a:buNone/>
              </a:pPr>
              <a:r>
                <a:rPr b="1" i="0" lang="ja-JP">
                  <a:solidFill>
                    <a:srgbClr val="544EC6"/>
                  </a:solidFill>
                  <a:latin typeface="Arial"/>
                  <a:ea typeface="Arial"/>
                  <a:cs typeface="Arial"/>
                  <a:sym typeface="Arial"/>
                </a:rPr>
                <a:t>くわしく</a:t>
              </a:r>
              <a:endParaRPr sz="1200"/>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6.jpg"/><Relationship Id="rId4" Type="http://schemas.openxmlformats.org/officeDocument/2006/relationships/image" Target="../media/image70.jpg"/><Relationship Id="rId5" Type="http://schemas.openxmlformats.org/officeDocument/2006/relationships/image" Target="../media/image46.jpg"/><Relationship Id="rId6" Type="http://schemas.openxmlformats.org/officeDocument/2006/relationships/image" Target="../media/image4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nta.go.jp/taxes/kids/video/index.htm#anime" TargetMode="External"/><Relationship Id="rId4" Type="http://schemas.openxmlformats.org/officeDocument/2006/relationships/image" Target="../media/image43.png"/><Relationship Id="rId5" Type="http://schemas.openxmlformats.org/officeDocument/2006/relationships/image" Target="../media/image59.png"/><Relationship Id="rId6" Type="http://schemas.openxmlformats.org/officeDocument/2006/relationships/image" Target="../media/image50.png"/><Relationship Id="rId7" Type="http://schemas.openxmlformats.org/officeDocument/2006/relationships/image" Target="../media/image6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mof.go.jp/tax_policy/publication/brochure/zeikin_drill/index.html" TargetMode="External"/><Relationship Id="rId4" Type="http://schemas.openxmlformats.org/officeDocument/2006/relationships/image" Target="../media/image66.png"/><Relationship Id="rId5" Type="http://schemas.openxmlformats.org/officeDocument/2006/relationships/image" Target="../media/image57.png"/><Relationship Id="rId6" Type="http://schemas.openxmlformats.org/officeDocument/2006/relationships/image" Target="../media/image7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6.png"/><Relationship Id="rId4" Type="http://schemas.openxmlformats.org/officeDocument/2006/relationships/image" Target="../media/image54.png"/><Relationship Id="rId5" Type="http://schemas.openxmlformats.org/officeDocument/2006/relationships/image" Target="../media/image53.png"/><Relationship Id="rId6" Type="http://schemas.openxmlformats.org/officeDocument/2006/relationships/image" Target="../media/image55.png"/><Relationship Id="rId7" Type="http://schemas.openxmlformats.org/officeDocument/2006/relationships/image" Target="../media/image6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62.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60.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36.png"/><Relationship Id="rId4" Type="http://schemas.openxmlformats.org/officeDocument/2006/relationships/hyperlink" Target="https://www.nta.go.jp/publication/webtaxtv/201503/webtaxtv_wb.html" TargetMode="External"/><Relationship Id="rId5" Type="http://schemas.openxmlformats.org/officeDocument/2006/relationships/image" Target="../media/image65.png"/><Relationship Id="rId6" Type="http://schemas.openxmlformats.org/officeDocument/2006/relationships/image" Target="../media/image7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64.png"/><Relationship Id="rId4" Type="http://schemas.openxmlformats.org/officeDocument/2006/relationships/hyperlink" Target="https://www.nta.go.jp/taxes/kids/index.htm" TargetMode="External"/><Relationship Id="rId5" Type="http://schemas.openxmlformats.org/officeDocument/2006/relationships/image" Target="../media/image77.png"/><Relationship Id="rId6" Type="http://schemas.openxmlformats.org/officeDocument/2006/relationships/image" Target="../media/image74.png"/><Relationship Id="rId7" Type="http://schemas.openxmlformats.org/officeDocument/2006/relationships/image" Target="../media/image75.png"/><Relationship Id="rId8" Type="http://schemas.openxmlformats.org/officeDocument/2006/relationships/image" Target="../media/image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17.png"/><Relationship Id="rId8" Type="http://schemas.openxmlformats.org/officeDocument/2006/relationships/hyperlink" Target="https://www.mof.go.jp/kids/201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13.png"/><Relationship Id="rId11" Type="http://schemas.openxmlformats.org/officeDocument/2006/relationships/image" Target="../media/image22.png"/><Relationship Id="rId10" Type="http://schemas.openxmlformats.org/officeDocument/2006/relationships/image" Target="../media/image25.png"/><Relationship Id="rId12" Type="http://schemas.openxmlformats.org/officeDocument/2006/relationships/image" Target="../media/image33.png"/><Relationship Id="rId9" Type="http://schemas.openxmlformats.org/officeDocument/2006/relationships/image" Target="../media/image30.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26.png"/><Relationship Id="rId8"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34.png"/><Relationship Id="rId11" Type="http://schemas.openxmlformats.org/officeDocument/2006/relationships/image" Target="../media/image35.png"/><Relationship Id="rId10" Type="http://schemas.openxmlformats.org/officeDocument/2006/relationships/image" Target="../media/image40.png"/><Relationship Id="rId9" Type="http://schemas.openxmlformats.org/officeDocument/2006/relationships/image" Target="../media/image44.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31.png"/><Relationship Id="rId8"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47.png"/><Relationship Id="rId6" Type="http://schemas.openxmlformats.org/officeDocument/2006/relationships/image" Target="../media/image38.png"/><Relationship Id="rId7" Type="http://schemas.openxmlformats.org/officeDocument/2006/relationships/image" Target="../media/image42.png"/><Relationship Id="rId8"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9.jpg"/><Relationship Id="rId4" Type="http://schemas.openxmlformats.org/officeDocument/2006/relationships/image" Target="../media/image41.jpg"/><Relationship Id="rId5" Type="http://schemas.openxmlformats.org/officeDocument/2006/relationships/image" Target="../media/image39.png"/><Relationship Id="rId6" Type="http://schemas.openxmlformats.org/officeDocument/2006/relationships/image" Target="../media/image7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7"/>
          <p:cNvSpPr/>
          <p:nvPr/>
        </p:nvSpPr>
        <p:spPr>
          <a:xfrm>
            <a:off x="852068" y="562554"/>
            <a:ext cx="7439857" cy="1015663"/>
          </a:xfrm>
          <a:prstGeom prst="rect">
            <a:avLst/>
          </a:prstGeom>
          <a:noFill/>
          <a:ln>
            <a:noFill/>
          </a:ln>
          <a:effectLst>
            <a:outerShdw blurRad="57150" rotWithShape="0" algn="bl" dir="5400000" dist="19050">
              <a:srgbClr val="000000"/>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5000" u="none" cap="none" strike="noStrike">
                <a:solidFill>
                  <a:srgbClr val="43D658"/>
                </a:solidFill>
                <a:latin typeface="Arial"/>
                <a:ea typeface="Arial"/>
                <a:cs typeface="Arial"/>
                <a:sym typeface="Arial"/>
              </a:rPr>
              <a:t>わたしたちの</a:t>
            </a:r>
            <a:r>
              <a:rPr b="1" i="0" lang="ja-JP" sz="5000" u="none" cap="none" strike="noStrike">
                <a:solidFill>
                  <a:srgbClr val="FF0000"/>
                </a:solidFill>
                <a:latin typeface="Arial"/>
                <a:ea typeface="Arial"/>
                <a:cs typeface="Arial"/>
                <a:sym typeface="Arial"/>
              </a:rPr>
              <a:t>くらしと税</a:t>
            </a:r>
            <a:endParaRPr sz="500"/>
          </a:p>
        </p:txBody>
      </p:sp>
      <p:sp>
        <p:nvSpPr>
          <p:cNvPr id="291" name="Google Shape;291;p37"/>
          <p:cNvSpPr txBox="1"/>
          <p:nvPr/>
        </p:nvSpPr>
        <p:spPr>
          <a:xfrm>
            <a:off x="1021079" y="5699760"/>
            <a:ext cx="710184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2800" u="none" cap="none" strike="noStrike">
                <a:solidFill>
                  <a:schemeClr val="dk1"/>
                </a:solidFill>
                <a:latin typeface="Arial"/>
                <a:ea typeface="Arial"/>
                <a:cs typeface="Arial"/>
                <a:sym typeface="Arial"/>
              </a:rPr>
              <a:t>徳島県租税教育推進協議会</a:t>
            </a:r>
            <a:endParaRPr/>
          </a:p>
        </p:txBody>
      </p:sp>
      <p:sp>
        <p:nvSpPr>
          <p:cNvPr id="292" name="Google Shape;292;p37"/>
          <p:cNvSpPr/>
          <p:nvPr/>
        </p:nvSpPr>
        <p:spPr>
          <a:xfrm>
            <a:off x="3421380" y="6205356"/>
            <a:ext cx="2301240" cy="421811"/>
          </a:xfrm>
          <a:prstGeom prst="roundRect">
            <a:avLst>
              <a:gd fmla="val 50000" name="adj"/>
            </a:avLst>
          </a:prstGeom>
          <a:solidFill>
            <a:srgbClr val="00B0F0"/>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2000" u="none" cap="none" strike="noStrike">
                <a:solidFill>
                  <a:schemeClr val="lt1"/>
                </a:solidFill>
                <a:latin typeface="Arial"/>
                <a:ea typeface="Arial"/>
                <a:cs typeface="Arial"/>
                <a:sym typeface="Arial"/>
              </a:rPr>
              <a:t>令和７年度版</a:t>
            </a:r>
            <a:endParaRPr/>
          </a:p>
        </p:txBody>
      </p:sp>
      <p:pic>
        <p:nvPicPr>
          <p:cNvPr id="293" name="Google Shape;293;p37"/>
          <p:cNvPicPr preferRelativeResize="0"/>
          <p:nvPr/>
        </p:nvPicPr>
        <p:blipFill rotWithShape="1">
          <a:blip r:embed="rId3">
            <a:alphaModFix/>
          </a:blip>
          <a:srcRect b="1523" l="1850" r="3459" t="-1"/>
          <a:stretch/>
        </p:blipFill>
        <p:spPr>
          <a:xfrm>
            <a:off x="3130545" y="1516744"/>
            <a:ext cx="2843535" cy="4183016"/>
          </a:xfrm>
          <a:prstGeom prst="rect">
            <a:avLst/>
          </a:prstGeom>
          <a:noFill/>
          <a:ln>
            <a:noFill/>
          </a:ln>
        </p:spPr>
      </p:pic>
      <p:sp>
        <p:nvSpPr>
          <p:cNvPr id="294" name="Google Shape;294;p37"/>
          <p:cNvSpPr txBox="1"/>
          <p:nvPr/>
        </p:nvSpPr>
        <p:spPr>
          <a:xfrm>
            <a:off x="0" y="0"/>
            <a:ext cx="9144000" cy="52322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ja-JP" sz="2000" u="none" cap="none" strike="noStrike">
                <a:solidFill>
                  <a:schemeClr val="lt1"/>
                </a:solidFill>
                <a:latin typeface="Arial"/>
                <a:ea typeface="Arial"/>
                <a:cs typeface="Arial"/>
                <a:sym typeface="Arial"/>
              </a:rPr>
              <a:t>６年社会科　学習資料</a:t>
            </a:r>
            <a:endParaRPr/>
          </a:p>
        </p:txBody>
      </p:sp>
      <p:sp>
        <p:nvSpPr>
          <p:cNvPr id="295" name="Google Shape;295;p37"/>
          <p:cNvSpPr txBox="1"/>
          <p:nvPr/>
        </p:nvSpPr>
        <p:spPr>
          <a:xfrm>
            <a:off x="6324600" y="107721"/>
            <a:ext cx="29908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400" u="none" cap="none" strike="noStrike">
                <a:solidFill>
                  <a:schemeClr val="lt1"/>
                </a:solidFill>
                <a:latin typeface="Arial"/>
                <a:ea typeface="Arial"/>
                <a:cs typeface="Arial"/>
                <a:sym typeface="Arial"/>
              </a:rPr>
              <a:t>【小学校学習指導要領準拠】</a:t>
            </a:r>
            <a:endParaRPr sz="1400">
              <a:solidFill>
                <a:schemeClr val="dk1"/>
              </a:solidFill>
              <a:latin typeface="Arial"/>
              <a:ea typeface="Arial"/>
              <a:cs typeface="Arial"/>
              <a:sym typeface="Arial"/>
            </a:endParaRPr>
          </a:p>
        </p:txBody>
      </p:sp>
      <p:sp>
        <p:nvSpPr>
          <p:cNvPr id="296" name="Google Shape;296;p37"/>
          <p:cNvSpPr/>
          <p:nvPr/>
        </p:nvSpPr>
        <p:spPr>
          <a:xfrm>
            <a:off x="5722625" y="6396325"/>
            <a:ext cx="34215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000000"/>
                </a:solidFill>
                <a:latin typeface="Arial"/>
                <a:ea typeface="Arial"/>
                <a:cs typeface="Arial"/>
                <a:sym typeface="Arial"/>
              </a:rPr>
              <a:t>表紙：「令和６年度　税に関する絵はがきコンクール」</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000" u="none" cap="none" strike="noStrike">
                <a:solidFill>
                  <a:srgbClr val="000000"/>
                </a:solidFill>
                <a:latin typeface="Arial"/>
                <a:ea typeface="Arial"/>
                <a:cs typeface="Arial"/>
                <a:sym typeface="Arial"/>
              </a:rPr>
              <a:t>北島町立北島北小学校　松田　結月さんの作品</a:t>
            </a:r>
            <a:endParaRPr sz="1200"/>
          </a:p>
        </p:txBody>
      </p:sp>
    </p:spTree>
  </p:cSld>
  <p:clrMapOvr>
    <a:masterClrMapping/>
  </p:clrMapOvr>
  <mc:AlternateContent>
    <mc:Choice Requires="p14">
      <p:transition spd="med">
        <p14:gallery dir="l"/>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46"/>
          <p:cNvSpPr txBox="1"/>
          <p:nvPr/>
        </p:nvSpPr>
        <p:spPr>
          <a:xfrm>
            <a:off x="843124" y="75800"/>
            <a:ext cx="78315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654" name="Google Shape;654;p46"/>
          <p:cNvSpPr/>
          <p:nvPr/>
        </p:nvSpPr>
        <p:spPr>
          <a:xfrm>
            <a:off x="402979" y="870162"/>
            <a:ext cx="2866877" cy="473654"/>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200">
                <a:solidFill>
                  <a:schemeClr val="lt1"/>
                </a:solidFill>
                <a:latin typeface="Arial"/>
                <a:ea typeface="Arial"/>
                <a:cs typeface="Arial"/>
                <a:sym typeface="Arial"/>
              </a:rPr>
              <a:t>まちづくりのために</a:t>
            </a:r>
            <a:endParaRPr>
              <a:solidFill>
                <a:schemeClr val="lt1"/>
              </a:solidFill>
              <a:latin typeface="Arial"/>
              <a:ea typeface="Arial"/>
              <a:cs typeface="Arial"/>
              <a:sym typeface="Arial"/>
            </a:endParaRPr>
          </a:p>
        </p:txBody>
      </p:sp>
      <p:sp>
        <p:nvSpPr>
          <p:cNvPr id="655" name="Google Shape;655;p46"/>
          <p:cNvSpPr/>
          <p:nvPr/>
        </p:nvSpPr>
        <p:spPr>
          <a:xfrm>
            <a:off x="406112" y="3792411"/>
            <a:ext cx="2467718" cy="473654"/>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教育のために</a:t>
            </a:r>
            <a:endParaRPr sz="1600">
              <a:solidFill>
                <a:schemeClr val="lt1"/>
              </a:solidFill>
              <a:latin typeface="Arial"/>
              <a:ea typeface="Arial"/>
              <a:cs typeface="Arial"/>
              <a:sym typeface="Arial"/>
            </a:endParaRPr>
          </a:p>
        </p:txBody>
      </p:sp>
      <p:sp>
        <p:nvSpPr>
          <p:cNvPr id="656" name="Google Shape;656;p46"/>
          <p:cNvSpPr txBox="1"/>
          <p:nvPr/>
        </p:nvSpPr>
        <p:spPr>
          <a:xfrm>
            <a:off x="402979" y="3334251"/>
            <a:ext cx="39404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渋滞を減らしたり災害時の人命救助のための</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ja-JP" sz="1400">
                <a:solidFill>
                  <a:schemeClr val="dk1"/>
                </a:solidFill>
                <a:latin typeface="Arial"/>
                <a:ea typeface="Arial"/>
                <a:cs typeface="Arial"/>
                <a:sym typeface="Arial"/>
              </a:rPr>
              <a:t>道を作っています。（徳島東環状線）</a:t>
            </a:r>
            <a:endParaRPr/>
          </a:p>
        </p:txBody>
      </p:sp>
      <p:sp>
        <p:nvSpPr>
          <p:cNvPr id="657" name="Google Shape;657;p46"/>
          <p:cNvSpPr txBox="1"/>
          <p:nvPr/>
        </p:nvSpPr>
        <p:spPr>
          <a:xfrm>
            <a:off x="4650196" y="3266520"/>
            <a:ext cx="374813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大きな船が泊まることができる港</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ja-JP" sz="1400">
                <a:solidFill>
                  <a:schemeClr val="dk1"/>
                </a:solidFill>
                <a:latin typeface="Arial"/>
                <a:ea typeface="Arial"/>
                <a:cs typeface="Arial"/>
                <a:sym typeface="Arial"/>
              </a:rPr>
              <a:t>（徳島小松島港　赤石地区）</a:t>
            </a:r>
            <a:endParaRPr/>
          </a:p>
        </p:txBody>
      </p:sp>
      <p:sp>
        <p:nvSpPr>
          <p:cNvPr id="658" name="Google Shape;658;p46"/>
          <p:cNvSpPr txBox="1"/>
          <p:nvPr/>
        </p:nvSpPr>
        <p:spPr>
          <a:xfrm>
            <a:off x="614525" y="6364650"/>
            <a:ext cx="3564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６年間学習するところ。（沖洲小学校）</a:t>
            </a:r>
            <a:endParaRPr/>
          </a:p>
        </p:txBody>
      </p:sp>
      <p:sp>
        <p:nvSpPr>
          <p:cNvPr id="659" name="Google Shape;659;p46"/>
          <p:cNvSpPr txBox="1"/>
          <p:nvPr/>
        </p:nvSpPr>
        <p:spPr>
          <a:xfrm>
            <a:off x="4650201" y="6256950"/>
            <a:ext cx="3858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本を借りたり静かな環境で学習ができます。（県立図書館）</a:t>
            </a:r>
            <a:endParaRPr/>
          </a:p>
        </p:txBody>
      </p:sp>
      <p:sp>
        <p:nvSpPr>
          <p:cNvPr id="660" name="Google Shape;660;p46"/>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fld id="{00000000-1234-1234-1234-123412341234}" type="slidenum">
              <a:rPr b="0" i="0" lang="ja-JP"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pic>
        <p:nvPicPr>
          <p:cNvPr id="661" name="Google Shape;661;p46"/>
          <p:cNvPicPr preferRelativeResize="0"/>
          <p:nvPr/>
        </p:nvPicPr>
        <p:blipFill rotWithShape="1">
          <a:blip r:embed="rId3">
            <a:alphaModFix/>
          </a:blip>
          <a:srcRect b="0" l="0" r="0" t="0"/>
          <a:stretch/>
        </p:blipFill>
        <p:spPr>
          <a:xfrm>
            <a:off x="4769820" y="4336135"/>
            <a:ext cx="2944549" cy="1962853"/>
          </a:xfrm>
          <a:prstGeom prst="rect">
            <a:avLst/>
          </a:prstGeom>
          <a:noFill/>
          <a:ln>
            <a:noFill/>
          </a:ln>
        </p:spPr>
      </p:pic>
      <p:pic>
        <p:nvPicPr>
          <p:cNvPr id="662" name="Google Shape;662;p46"/>
          <p:cNvPicPr preferRelativeResize="0"/>
          <p:nvPr/>
        </p:nvPicPr>
        <p:blipFill rotWithShape="1">
          <a:blip r:embed="rId4">
            <a:alphaModFix/>
          </a:blip>
          <a:srcRect b="0" l="0" r="0" t="0"/>
          <a:stretch/>
        </p:blipFill>
        <p:spPr>
          <a:xfrm>
            <a:off x="652457" y="4332765"/>
            <a:ext cx="3153589" cy="1965194"/>
          </a:xfrm>
          <a:prstGeom prst="rect">
            <a:avLst/>
          </a:prstGeom>
          <a:noFill/>
          <a:ln>
            <a:noFill/>
          </a:ln>
        </p:spPr>
      </p:pic>
      <p:pic>
        <p:nvPicPr>
          <p:cNvPr id="663" name="Google Shape;663;p46"/>
          <p:cNvPicPr preferRelativeResize="0"/>
          <p:nvPr/>
        </p:nvPicPr>
        <p:blipFill rotWithShape="1">
          <a:blip r:embed="rId5">
            <a:alphaModFix/>
          </a:blip>
          <a:srcRect b="0" l="0" r="0" t="0"/>
          <a:stretch/>
        </p:blipFill>
        <p:spPr>
          <a:xfrm>
            <a:off x="652456" y="1410516"/>
            <a:ext cx="3149341" cy="1945469"/>
          </a:xfrm>
          <a:prstGeom prst="rect">
            <a:avLst/>
          </a:prstGeom>
          <a:noFill/>
          <a:ln>
            <a:noFill/>
          </a:ln>
        </p:spPr>
      </p:pic>
      <p:pic>
        <p:nvPicPr>
          <p:cNvPr id="664" name="Google Shape;664;p46"/>
          <p:cNvPicPr preferRelativeResize="0"/>
          <p:nvPr/>
        </p:nvPicPr>
        <p:blipFill rotWithShape="1">
          <a:blip r:embed="rId6">
            <a:alphaModFix/>
          </a:blip>
          <a:srcRect b="0" l="0" r="0" t="0"/>
          <a:stretch/>
        </p:blipFill>
        <p:spPr>
          <a:xfrm>
            <a:off x="4769820" y="1410516"/>
            <a:ext cx="2944549" cy="18497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1000"/>
                                        <p:tgtEl>
                                          <p:spTgt spid="663"/>
                                        </p:tgtEl>
                                        <p:attrNameLst>
                                          <p:attrName>ppt_w</p:attrName>
                                        </p:attrNameLst>
                                      </p:cBhvr>
                                      <p:tavLst>
                                        <p:tav fmla="" tm="0">
                                          <p:val>
                                            <p:strVal val="0"/>
                                          </p:val>
                                        </p:tav>
                                        <p:tav fmla="" tm="100000">
                                          <p:val>
                                            <p:strVal val="#ppt_w"/>
                                          </p:val>
                                        </p:tav>
                                      </p:tavLst>
                                    </p:anim>
                                    <p:anim calcmode="lin" valueType="num">
                                      <p:cBhvr additive="base">
                                        <p:cTn dur="1000"/>
                                        <p:tgtEl>
                                          <p:spTgt spid="6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56"/>
                                        </p:tgtEl>
                                        <p:attrNameLst>
                                          <p:attrName>style.visibility</p:attrName>
                                        </p:attrNameLst>
                                      </p:cBhvr>
                                      <p:to>
                                        <p:strVal val="visible"/>
                                      </p:to>
                                    </p:set>
                                    <p:anim calcmode="lin" valueType="num">
                                      <p:cBhvr additive="base">
                                        <p:cTn dur="1000"/>
                                        <p:tgtEl>
                                          <p:spTgt spid="656"/>
                                        </p:tgtEl>
                                        <p:attrNameLst>
                                          <p:attrName>ppt_w</p:attrName>
                                        </p:attrNameLst>
                                      </p:cBhvr>
                                      <p:tavLst>
                                        <p:tav fmla="" tm="0">
                                          <p:val>
                                            <p:strVal val="0"/>
                                          </p:val>
                                        </p:tav>
                                        <p:tav fmla="" tm="100000">
                                          <p:val>
                                            <p:strVal val="#ppt_w"/>
                                          </p:val>
                                        </p:tav>
                                      </p:tavLst>
                                    </p:anim>
                                    <p:anim calcmode="lin" valueType="num">
                                      <p:cBhvr additive="base">
                                        <p:cTn dur="1000"/>
                                        <p:tgtEl>
                                          <p:spTgt spid="6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64"/>
                                        </p:tgtEl>
                                        <p:attrNameLst>
                                          <p:attrName>style.visibility</p:attrName>
                                        </p:attrNameLst>
                                      </p:cBhvr>
                                      <p:to>
                                        <p:strVal val="visible"/>
                                      </p:to>
                                    </p:set>
                                    <p:anim calcmode="lin" valueType="num">
                                      <p:cBhvr additive="base">
                                        <p:cTn dur="1000"/>
                                        <p:tgtEl>
                                          <p:spTgt spid="664"/>
                                        </p:tgtEl>
                                        <p:attrNameLst>
                                          <p:attrName>ppt_w</p:attrName>
                                        </p:attrNameLst>
                                      </p:cBhvr>
                                      <p:tavLst>
                                        <p:tav fmla="" tm="0">
                                          <p:val>
                                            <p:strVal val="0"/>
                                          </p:val>
                                        </p:tav>
                                        <p:tav fmla="" tm="100000">
                                          <p:val>
                                            <p:strVal val="#ppt_w"/>
                                          </p:val>
                                        </p:tav>
                                      </p:tavLst>
                                    </p:anim>
                                    <p:anim calcmode="lin" valueType="num">
                                      <p:cBhvr additive="base">
                                        <p:cTn dur="1000"/>
                                        <p:tgtEl>
                                          <p:spTgt spid="66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57"/>
                                        </p:tgtEl>
                                        <p:attrNameLst>
                                          <p:attrName>style.visibility</p:attrName>
                                        </p:attrNameLst>
                                      </p:cBhvr>
                                      <p:to>
                                        <p:strVal val="visible"/>
                                      </p:to>
                                    </p:set>
                                    <p:anim calcmode="lin" valueType="num">
                                      <p:cBhvr additive="base">
                                        <p:cTn dur="1000"/>
                                        <p:tgtEl>
                                          <p:spTgt spid="657"/>
                                        </p:tgtEl>
                                        <p:attrNameLst>
                                          <p:attrName>ppt_w</p:attrName>
                                        </p:attrNameLst>
                                      </p:cBhvr>
                                      <p:tavLst>
                                        <p:tav fmla="" tm="0">
                                          <p:val>
                                            <p:strVal val="0"/>
                                          </p:val>
                                        </p:tav>
                                        <p:tav fmla="" tm="100000">
                                          <p:val>
                                            <p:strVal val="#ppt_w"/>
                                          </p:val>
                                        </p:tav>
                                      </p:tavLst>
                                    </p:anim>
                                    <p:anim calcmode="lin" valueType="num">
                                      <p:cBhvr additive="base">
                                        <p:cTn dur="1000"/>
                                        <p:tgtEl>
                                          <p:spTgt spid="6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62"/>
                                        </p:tgtEl>
                                        <p:attrNameLst>
                                          <p:attrName>style.visibility</p:attrName>
                                        </p:attrNameLst>
                                      </p:cBhvr>
                                      <p:to>
                                        <p:strVal val="visible"/>
                                      </p:to>
                                    </p:set>
                                    <p:anim calcmode="lin" valueType="num">
                                      <p:cBhvr additive="base">
                                        <p:cTn dur="1000"/>
                                        <p:tgtEl>
                                          <p:spTgt spid="662"/>
                                        </p:tgtEl>
                                        <p:attrNameLst>
                                          <p:attrName>ppt_w</p:attrName>
                                        </p:attrNameLst>
                                      </p:cBhvr>
                                      <p:tavLst>
                                        <p:tav fmla="" tm="0">
                                          <p:val>
                                            <p:strVal val="0"/>
                                          </p:val>
                                        </p:tav>
                                        <p:tav fmla="" tm="100000">
                                          <p:val>
                                            <p:strVal val="#ppt_w"/>
                                          </p:val>
                                        </p:tav>
                                      </p:tavLst>
                                    </p:anim>
                                    <p:anim calcmode="lin" valueType="num">
                                      <p:cBhvr additive="base">
                                        <p:cTn dur="1000"/>
                                        <p:tgtEl>
                                          <p:spTgt spid="66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58"/>
                                        </p:tgtEl>
                                        <p:attrNameLst>
                                          <p:attrName>style.visibility</p:attrName>
                                        </p:attrNameLst>
                                      </p:cBhvr>
                                      <p:to>
                                        <p:strVal val="visible"/>
                                      </p:to>
                                    </p:set>
                                    <p:anim calcmode="lin" valueType="num">
                                      <p:cBhvr additive="base">
                                        <p:cTn dur="1000"/>
                                        <p:tgtEl>
                                          <p:spTgt spid="658"/>
                                        </p:tgtEl>
                                        <p:attrNameLst>
                                          <p:attrName>ppt_w</p:attrName>
                                        </p:attrNameLst>
                                      </p:cBhvr>
                                      <p:tavLst>
                                        <p:tav fmla="" tm="0">
                                          <p:val>
                                            <p:strVal val="0"/>
                                          </p:val>
                                        </p:tav>
                                        <p:tav fmla="" tm="100000">
                                          <p:val>
                                            <p:strVal val="#ppt_w"/>
                                          </p:val>
                                        </p:tav>
                                      </p:tavLst>
                                    </p:anim>
                                    <p:anim calcmode="lin" valueType="num">
                                      <p:cBhvr additive="base">
                                        <p:cTn dur="1000"/>
                                        <p:tgtEl>
                                          <p:spTgt spid="6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61"/>
                                        </p:tgtEl>
                                        <p:attrNameLst>
                                          <p:attrName>style.visibility</p:attrName>
                                        </p:attrNameLst>
                                      </p:cBhvr>
                                      <p:to>
                                        <p:strVal val="visible"/>
                                      </p:to>
                                    </p:set>
                                    <p:anim calcmode="lin" valueType="num">
                                      <p:cBhvr additive="base">
                                        <p:cTn dur="1000"/>
                                        <p:tgtEl>
                                          <p:spTgt spid="661"/>
                                        </p:tgtEl>
                                        <p:attrNameLst>
                                          <p:attrName>ppt_w</p:attrName>
                                        </p:attrNameLst>
                                      </p:cBhvr>
                                      <p:tavLst>
                                        <p:tav fmla="" tm="0">
                                          <p:val>
                                            <p:strVal val="0"/>
                                          </p:val>
                                        </p:tav>
                                        <p:tav fmla="" tm="100000">
                                          <p:val>
                                            <p:strVal val="#ppt_w"/>
                                          </p:val>
                                        </p:tav>
                                      </p:tavLst>
                                    </p:anim>
                                    <p:anim calcmode="lin" valueType="num">
                                      <p:cBhvr additive="base">
                                        <p:cTn dur="1000"/>
                                        <p:tgtEl>
                                          <p:spTgt spid="66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59"/>
                                        </p:tgtEl>
                                        <p:attrNameLst>
                                          <p:attrName>style.visibility</p:attrName>
                                        </p:attrNameLst>
                                      </p:cBhvr>
                                      <p:to>
                                        <p:strVal val="visible"/>
                                      </p:to>
                                    </p:set>
                                    <p:anim calcmode="lin" valueType="num">
                                      <p:cBhvr additive="base">
                                        <p:cTn dur="1000"/>
                                        <p:tgtEl>
                                          <p:spTgt spid="659"/>
                                        </p:tgtEl>
                                        <p:attrNameLst>
                                          <p:attrName>ppt_w</p:attrName>
                                        </p:attrNameLst>
                                      </p:cBhvr>
                                      <p:tavLst>
                                        <p:tav fmla="" tm="0">
                                          <p:val>
                                            <p:strVal val="0"/>
                                          </p:val>
                                        </p:tav>
                                        <p:tav fmla="" tm="100000">
                                          <p:val>
                                            <p:strVal val="#ppt_w"/>
                                          </p:val>
                                        </p:tav>
                                      </p:tavLst>
                                    </p:anim>
                                    <p:anim calcmode="lin" valueType="num">
                                      <p:cBhvr additive="base">
                                        <p:cTn dur="1000"/>
                                        <p:tgtEl>
                                          <p:spTgt spid="65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47"/>
          <p:cNvSpPr txBox="1"/>
          <p:nvPr/>
        </p:nvSpPr>
        <p:spPr>
          <a:xfrm>
            <a:off x="878182" y="6493840"/>
            <a:ext cx="72338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F25044"/>
                </a:solidFill>
                <a:latin typeface="Arial"/>
                <a:ea typeface="Arial"/>
                <a:cs typeface="Arial"/>
                <a:sym typeface="Arial"/>
              </a:rPr>
              <a:t>動画で学ぼう：「税の学習コーナー」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https://www.nta.go.jp/taxes/kids/video/index.htm#anime</a:t>
            </a:r>
            <a:r>
              <a:rPr lang="ja-JP"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670" name="Google Shape;670;p47"/>
          <p:cNvSpPr txBox="1"/>
          <p:nvPr/>
        </p:nvSpPr>
        <p:spPr>
          <a:xfrm>
            <a:off x="843124" y="75800"/>
            <a:ext cx="79770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671" name="Google Shape;671;p47"/>
          <p:cNvSpPr/>
          <p:nvPr/>
        </p:nvSpPr>
        <p:spPr>
          <a:xfrm>
            <a:off x="5349300" y="5890050"/>
            <a:ext cx="36993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855">
                <a:solidFill>
                  <a:schemeClr val="dk1"/>
                </a:solidFill>
                <a:latin typeface="Arial"/>
                <a:ea typeface="Arial"/>
                <a:cs typeface="Arial"/>
                <a:sym typeface="Arial"/>
              </a:rPr>
              <a:t>※出所：文部科学省「令和５年度地方教育費調査（令和４会計年度）」　　　</a:t>
            </a:r>
            <a:endParaRPr sz="855">
              <a:solidFill>
                <a:schemeClr val="dk1"/>
              </a:solidFill>
              <a:latin typeface="Arial"/>
              <a:ea typeface="Arial"/>
              <a:cs typeface="Arial"/>
              <a:sym typeface="Arial"/>
            </a:endParaRPr>
          </a:p>
        </p:txBody>
      </p:sp>
      <p:sp>
        <p:nvSpPr>
          <p:cNvPr id="672" name="Google Shape;672;p47"/>
          <p:cNvSpPr/>
          <p:nvPr/>
        </p:nvSpPr>
        <p:spPr>
          <a:xfrm>
            <a:off x="342377" y="2117575"/>
            <a:ext cx="8477773" cy="3814148"/>
          </a:xfrm>
          <a:prstGeom prst="rect">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673" name="Google Shape;673;p47"/>
          <p:cNvSpPr txBox="1"/>
          <p:nvPr/>
        </p:nvSpPr>
        <p:spPr>
          <a:xfrm>
            <a:off x="455550" y="2190900"/>
            <a:ext cx="28443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（徳島県：１年間当たり）</a:t>
            </a:r>
            <a:endParaRPr/>
          </a:p>
        </p:txBody>
      </p:sp>
      <p:grpSp>
        <p:nvGrpSpPr>
          <p:cNvPr id="674" name="Google Shape;674;p47"/>
          <p:cNvGrpSpPr/>
          <p:nvPr/>
        </p:nvGrpSpPr>
        <p:grpSpPr>
          <a:xfrm>
            <a:off x="6384206" y="1981173"/>
            <a:ext cx="2247847" cy="3831213"/>
            <a:chOff x="6384206" y="1981173"/>
            <a:chExt cx="2247847" cy="3831213"/>
          </a:xfrm>
        </p:grpSpPr>
        <p:pic>
          <p:nvPicPr>
            <p:cNvPr id="675" name="Google Shape;675;p47"/>
            <p:cNvPicPr preferRelativeResize="0"/>
            <p:nvPr/>
          </p:nvPicPr>
          <p:blipFill rotWithShape="1">
            <a:blip r:embed="rId4">
              <a:alphaModFix/>
            </a:blip>
            <a:srcRect b="0" l="0" r="0" t="0"/>
            <a:stretch/>
          </p:blipFill>
          <p:spPr>
            <a:xfrm>
              <a:off x="6904275" y="1981173"/>
              <a:ext cx="1207709" cy="2906631"/>
            </a:xfrm>
            <a:prstGeom prst="rect">
              <a:avLst/>
            </a:prstGeom>
            <a:noFill/>
            <a:ln>
              <a:noFill/>
            </a:ln>
          </p:spPr>
        </p:pic>
        <p:sp>
          <p:nvSpPr>
            <p:cNvPr id="676" name="Google Shape;676;p47"/>
            <p:cNvSpPr/>
            <p:nvPr/>
          </p:nvSpPr>
          <p:spPr>
            <a:xfrm>
              <a:off x="6384206" y="4902755"/>
              <a:ext cx="2247847" cy="348032"/>
            </a:xfrm>
            <a:prstGeom prst="roundRect">
              <a:avLst>
                <a:gd fmla="val 5296"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高校生</a:t>
              </a:r>
              <a:r>
                <a:rPr lang="ja-JP" sz="1600">
                  <a:solidFill>
                    <a:srgbClr val="000000"/>
                  </a:solidFill>
                  <a:latin typeface="Arial"/>
                  <a:ea typeface="Arial"/>
                  <a:cs typeface="Arial"/>
                  <a:sym typeface="Arial"/>
                </a:rPr>
                <a:t>（全日制）</a:t>
              </a:r>
              <a:endParaRPr sz="1800">
                <a:solidFill>
                  <a:srgbClr val="000000"/>
                </a:solidFill>
                <a:latin typeface="Arial"/>
                <a:ea typeface="Arial"/>
                <a:cs typeface="Arial"/>
                <a:sym typeface="Arial"/>
              </a:endParaRPr>
            </a:p>
          </p:txBody>
        </p:sp>
        <p:sp>
          <p:nvSpPr>
            <p:cNvPr id="677" name="Google Shape;677;p47"/>
            <p:cNvSpPr txBox="1"/>
            <p:nvPr/>
          </p:nvSpPr>
          <p:spPr>
            <a:xfrm>
              <a:off x="6424882" y="5403700"/>
              <a:ext cx="2166495" cy="4086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約1,631,000円</a:t>
              </a:r>
              <a:endParaRPr sz="2200">
                <a:solidFill>
                  <a:schemeClr val="dk1"/>
                </a:solidFill>
                <a:latin typeface="Arial"/>
                <a:ea typeface="Arial"/>
                <a:cs typeface="Arial"/>
                <a:sym typeface="Arial"/>
              </a:endParaRPr>
            </a:p>
          </p:txBody>
        </p:sp>
      </p:grpSp>
      <p:grpSp>
        <p:nvGrpSpPr>
          <p:cNvPr id="678" name="Google Shape;678;p47"/>
          <p:cNvGrpSpPr/>
          <p:nvPr/>
        </p:nvGrpSpPr>
        <p:grpSpPr>
          <a:xfrm>
            <a:off x="3458596" y="2343882"/>
            <a:ext cx="2247847" cy="3468504"/>
            <a:chOff x="3458596" y="2343882"/>
            <a:chExt cx="2247847" cy="3468504"/>
          </a:xfrm>
        </p:grpSpPr>
        <p:pic>
          <p:nvPicPr>
            <p:cNvPr id="679" name="Google Shape;679;p47"/>
            <p:cNvPicPr preferRelativeResize="0"/>
            <p:nvPr/>
          </p:nvPicPr>
          <p:blipFill rotWithShape="1">
            <a:blip r:embed="rId5">
              <a:alphaModFix/>
            </a:blip>
            <a:srcRect b="0" l="0" r="0" t="0"/>
            <a:stretch/>
          </p:blipFill>
          <p:spPr>
            <a:xfrm>
              <a:off x="4067178" y="2343882"/>
              <a:ext cx="1030683" cy="2584956"/>
            </a:xfrm>
            <a:prstGeom prst="rect">
              <a:avLst/>
            </a:prstGeom>
            <a:noFill/>
            <a:ln>
              <a:noFill/>
            </a:ln>
          </p:spPr>
        </p:pic>
        <p:sp>
          <p:nvSpPr>
            <p:cNvPr id="680" name="Google Shape;680;p47"/>
            <p:cNvSpPr/>
            <p:nvPr/>
          </p:nvSpPr>
          <p:spPr>
            <a:xfrm>
              <a:off x="3458596" y="4902171"/>
              <a:ext cx="2247847" cy="349200"/>
            </a:xfrm>
            <a:prstGeom prst="roundRect">
              <a:avLst>
                <a:gd fmla="val 8320"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中学生</a:t>
              </a:r>
              <a:endParaRPr/>
            </a:p>
          </p:txBody>
        </p:sp>
        <p:sp>
          <p:nvSpPr>
            <p:cNvPr id="681" name="Google Shape;681;p47"/>
            <p:cNvSpPr txBox="1"/>
            <p:nvPr/>
          </p:nvSpPr>
          <p:spPr>
            <a:xfrm>
              <a:off x="3499272" y="5403701"/>
              <a:ext cx="2166495" cy="40868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約1,837,000円</a:t>
              </a:r>
              <a:endParaRPr sz="2200">
                <a:solidFill>
                  <a:schemeClr val="dk1"/>
                </a:solidFill>
                <a:latin typeface="Arial"/>
                <a:ea typeface="Arial"/>
                <a:cs typeface="Arial"/>
                <a:sym typeface="Arial"/>
              </a:endParaRPr>
            </a:p>
          </p:txBody>
        </p:sp>
      </p:grpSp>
      <p:grpSp>
        <p:nvGrpSpPr>
          <p:cNvPr id="682" name="Google Shape;682;p47"/>
          <p:cNvGrpSpPr/>
          <p:nvPr/>
        </p:nvGrpSpPr>
        <p:grpSpPr>
          <a:xfrm>
            <a:off x="642843" y="2847470"/>
            <a:ext cx="2247847" cy="2970652"/>
            <a:chOff x="532986" y="2841735"/>
            <a:chExt cx="2247847" cy="2970652"/>
          </a:xfrm>
        </p:grpSpPr>
        <p:pic>
          <p:nvPicPr>
            <p:cNvPr id="683" name="Google Shape;683;p47"/>
            <p:cNvPicPr preferRelativeResize="0"/>
            <p:nvPr/>
          </p:nvPicPr>
          <p:blipFill rotWithShape="1">
            <a:blip r:embed="rId6">
              <a:alphaModFix/>
            </a:blip>
            <a:srcRect b="0" l="0" r="0" t="0"/>
            <a:stretch/>
          </p:blipFill>
          <p:spPr>
            <a:xfrm>
              <a:off x="1077546" y="2841735"/>
              <a:ext cx="1158726" cy="1995721"/>
            </a:xfrm>
            <a:prstGeom prst="rect">
              <a:avLst/>
            </a:prstGeom>
            <a:noFill/>
            <a:ln>
              <a:noFill/>
            </a:ln>
          </p:spPr>
        </p:pic>
        <p:sp>
          <p:nvSpPr>
            <p:cNvPr id="684" name="Google Shape;684;p47"/>
            <p:cNvSpPr/>
            <p:nvPr/>
          </p:nvSpPr>
          <p:spPr>
            <a:xfrm>
              <a:off x="532986" y="4902171"/>
              <a:ext cx="2247847" cy="349200"/>
            </a:xfrm>
            <a:prstGeom prst="roundRect">
              <a:avLst>
                <a:gd fmla="val 7312"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小学生</a:t>
              </a:r>
              <a:endParaRPr/>
            </a:p>
          </p:txBody>
        </p:sp>
        <p:sp>
          <p:nvSpPr>
            <p:cNvPr id="685" name="Google Shape;685;p47"/>
            <p:cNvSpPr txBox="1"/>
            <p:nvPr/>
          </p:nvSpPr>
          <p:spPr>
            <a:xfrm>
              <a:off x="573662" y="5403700"/>
              <a:ext cx="2166495" cy="40868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約1,454,000円</a:t>
              </a:r>
              <a:endParaRPr sz="2200">
                <a:solidFill>
                  <a:schemeClr val="dk1"/>
                </a:solidFill>
                <a:latin typeface="Arial"/>
                <a:ea typeface="Arial"/>
                <a:cs typeface="Arial"/>
                <a:sym typeface="Arial"/>
              </a:endParaRPr>
            </a:p>
          </p:txBody>
        </p:sp>
      </p:grpSp>
      <p:sp>
        <p:nvSpPr>
          <p:cNvPr id="686" name="Google Shape;686;p47"/>
          <p:cNvSpPr/>
          <p:nvPr/>
        </p:nvSpPr>
        <p:spPr>
          <a:xfrm>
            <a:off x="188489" y="957023"/>
            <a:ext cx="8776123" cy="1070806"/>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F25044"/>
              </a:buClr>
              <a:buSzPts val="2000"/>
              <a:buFont typeface="Arial"/>
              <a:buNone/>
            </a:pPr>
            <a:r>
              <a:rPr i="0" lang="ja-JP" sz="2000" u="none" cap="none" strike="noStrike">
                <a:solidFill>
                  <a:srgbClr val="F25044"/>
                </a:solidFill>
                <a:latin typeface="Arial"/>
                <a:ea typeface="Arial"/>
                <a:cs typeface="Arial"/>
                <a:sym typeface="Arial"/>
              </a:rPr>
              <a:t>公立学校の児童・生徒一人当たりの公費負担額 </a:t>
            </a:r>
            <a:r>
              <a:rPr i="0" lang="ja-JP" sz="1600" u="none" cap="none" strike="noStrike">
                <a:solidFill>
                  <a:srgbClr val="F25044"/>
                </a:solidFill>
                <a:latin typeface="Arial"/>
                <a:ea typeface="Arial"/>
                <a:cs typeface="Arial"/>
                <a:sym typeface="Arial"/>
              </a:rPr>
              <a:t>（令和４年度）</a:t>
            </a:r>
            <a:endParaRPr/>
          </a:p>
          <a:p>
            <a:pPr indent="0" lvl="0" marL="0" marR="0" rtl="0" algn="l">
              <a:lnSpc>
                <a:spcPct val="123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普段通っている学校で使う用品や施設のほか、教科書の無償配付などにも、</a:t>
            </a:r>
            <a:endParaRPr sz="165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税金が使われています。皆さんのためにどのぐらい使われているか、確認してみましょう。</a:t>
            </a:r>
            <a:endParaRPr sz="1650"/>
          </a:p>
        </p:txBody>
      </p:sp>
      <p:pic>
        <p:nvPicPr>
          <p:cNvPr id="687" name="Google Shape;687;p47"/>
          <p:cNvPicPr preferRelativeResize="0"/>
          <p:nvPr/>
        </p:nvPicPr>
        <p:blipFill rotWithShape="1">
          <a:blip r:embed="rId7">
            <a:alphaModFix/>
          </a:blip>
          <a:srcRect b="0" l="0" r="0" t="0"/>
          <a:stretch/>
        </p:blipFill>
        <p:spPr>
          <a:xfrm rot="513091">
            <a:off x="7270195" y="438692"/>
            <a:ext cx="1996787" cy="1195299"/>
          </a:xfrm>
          <a:prstGeom prst="rect">
            <a:avLst/>
          </a:prstGeom>
          <a:noFill/>
          <a:ln>
            <a:noFill/>
          </a:ln>
        </p:spPr>
      </p:pic>
      <p:sp>
        <p:nvSpPr>
          <p:cNvPr id="688" name="Google Shape;688;p47"/>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689" name="Google Shape;689;p47"/>
          <p:cNvGrpSpPr/>
          <p:nvPr/>
        </p:nvGrpSpPr>
        <p:grpSpPr>
          <a:xfrm>
            <a:off x="-75600" y="6007185"/>
            <a:ext cx="985880" cy="850815"/>
            <a:chOff x="-75602" y="5996310"/>
            <a:chExt cx="985880" cy="850815"/>
          </a:xfrm>
        </p:grpSpPr>
        <p:sp>
          <p:nvSpPr>
            <p:cNvPr id="690" name="Google Shape;690;p47"/>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1" name="Google Shape;691;p47"/>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2" name="Google Shape;692;p47"/>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grpSp>
      <p:sp>
        <p:nvSpPr>
          <p:cNvPr id="693" name="Google Shape;693;p47"/>
          <p:cNvSpPr/>
          <p:nvPr/>
        </p:nvSpPr>
        <p:spPr>
          <a:xfrm>
            <a:off x="4863600" y="871572"/>
            <a:ext cx="5679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F46C62"/>
              </a:buClr>
              <a:buSzPts val="800"/>
              <a:buFont typeface="Arial"/>
              <a:buNone/>
            </a:pPr>
            <a:r>
              <a:rPr lang="ja-JP" sz="800">
                <a:solidFill>
                  <a:srgbClr val="F46C62"/>
                </a:solidFill>
                <a:latin typeface="Arial"/>
                <a:ea typeface="Arial"/>
                <a:cs typeface="Arial"/>
                <a:sym typeface="Arial"/>
              </a:rPr>
              <a:t>ふたん</a:t>
            </a:r>
            <a:endParaRPr/>
          </a:p>
        </p:txBody>
      </p:sp>
      <p:sp>
        <p:nvSpPr>
          <p:cNvPr id="694" name="Google Shape;694;p47"/>
          <p:cNvSpPr txBox="1"/>
          <p:nvPr/>
        </p:nvSpPr>
        <p:spPr>
          <a:xfrm>
            <a:off x="3412800" y="1227600"/>
            <a:ext cx="5679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rgbClr val="000000"/>
                </a:solidFill>
                <a:latin typeface="Arial"/>
                <a:ea typeface="Arial"/>
                <a:cs typeface="Arial"/>
                <a:sym typeface="Arial"/>
              </a:rPr>
              <a:t>しせつ</a:t>
            </a:r>
            <a:endParaRPr/>
          </a:p>
        </p:txBody>
      </p:sp>
      <p:sp>
        <p:nvSpPr>
          <p:cNvPr id="695" name="Google Shape;695;p47"/>
          <p:cNvSpPr/>
          <p:nvPr/>
        </p:nvSpPr>
        <p:spPr>
          <a:xfrm>
            <a:off x="5454000" y="1247175"/>
            <a:ext cx="9117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chemeClr val="dk1"/>
              </a:buClr>
              <a:buSzPts val="800"/>
              <a:buFont typeface="Arial"/>
              <a:buNone/>
            </a:pPr>
            <a:r>
              <a:rPr lang="ja-JP" sz="800">
                <a:solidFill>
                  <a:schemeClr val="dk1"/>
                </a:solidFill>
                <a:latin typeface="Arial"/>
                <a:ea typeface="Arial"/>
                <a:cs typeface="Arial"/>
                <a:sym typeface="Arial"/>
              </a:rPr>
              <a:t>むしょう</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par>
                                <p:cTn fill="hold" nodeType="with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500"/>
                                        <p:tgtEl>
                                          <p:spTgt spid="693"/>
                                        </p:tgtEl>
                                      </p:cBhvr>
                                    </p:animEffect>
                                  </p:childTnLst>
                                </p:cTn>
                              </p:par>
                              <p:par>
                                <p:cTn fill="hold" nodeType="with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par>
                                <p:cTn fill="hold" nodeType="with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500"/>
                                        <p:tgtEl>
                                          <p:spTgt spid="694"/>
                                        </p:tgtEl>
                                      </p:cBhvr>
                                    </p:animEffect>
                                  </p:childTnLst>
                                </p:cTn>
                              </p:par>
                              <p:par>
                                <p:cTn fill="hold" nodeType="with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par>
                                <p:cTn fill="hold" nodeType="with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48"/>
          <p:cNvSpPr txBox="1"/>
          <p:nvPr/>
        </p:nvSpPr>
        <p:spPr>
          <a:xfrm>
            <a:off x="116275" y="921125"/>
            <a:ext cx="9017100" cy="13515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ja-JP" sz="2000">
                <a:solidFill>
                  <a:srgbClr val="F25044"/>
                </a:solidFill>
                <a:latin typeface="Arial"/>
                <a:ea typeface="Arial"/>
                <a:cs typeface="Arial"/>
                <a:sym typeface="Arial"/>
              </a:rPr>
              <a:t>税金の使いみち</a:t>
            </a:r>
            <a:endParaRPr/>
          </a:p>
          <a:p>
            <a:pPr indent="0" lvl="0" marL="0" marR="0" rtl="0" algn="l">
              <a:lnSpc>
                <a:spcPct val="130000"/>
              </a:lnSpc>
              <a:spcBef>
                <a:spcPts val="0"/>
              </a:spcBef>
              <a:spcAft>
                <a:spcPts val="0"/>
              </a:spcAft>
              <a:buNone/>
            </a:pPr>
            <a:r>
              <a:rPr lang="ja-JP" sz="1550">
                <a:solidFill>
                  <a:schemeClr val="dk1"/>
                </a:solidFill>
                <a:latin typeface="Arial"/>
                <a:ea typeface="Arial"/>
                <a:cs typeface="Arial"/>
                <a:sym typeface="Arial"/>
              </a:rPr>
              <a:t>税金は、みんなの安全を守る警察・消防や、道路・水道の整備といった「みんなのために役立つ活動」や、年金・医療・福祉・教育など「社会での助け合いのための活動」に使われています。</a:t>
            </a:r>
            <a:endParaRPr sz="1550"/>
          </a:p>
          <a:p>
            <a:pPr indent="0" lvl="0" marL="0" marR="0" rtl="0" algn="l">
              <a:lnSpc>
                <a:spcPct val="130000"/>
              </a:lnSpc>
              <a:spcBef>
                <a:spcPts val="0"/>
              </a:spcBef>
              <a:spcAft>
                <a:spcPts val="0"/>
              </a:spcAft>
              <a:buNone/>
            </a:pPr>
            <a:r>
              <a:rPr lang="ja-JP" sz="1550">
                <a:solidFill>
                  <a:schemeClr val="dk1"/>
                </a:solidFill>
                <a:latin typeface="Arial"/>
                <a:ea typeface="Arial"/>
                <a:cs typeface="Arial"/>
                <a:sym typeface="Arial"/>
              </a:rPr>
              <a:t>そのために必要なたくさんのお金を、</a:t>
            </a:r>
            <a:r>
              <a:rPr lang="ja-JP" sz="1550">
                <a:solidFill>
                  <a:srgbClr val="F25044"/>
                </a:solidFill>
                <a:latin typeface="Arial"/>
                <a:ea typeface="Arial"/>
                <a:cs typeface="Arial"/>
                <a:sym typeface="Arial"/>
              </a:rPr>
              <a:t>みんなで出し合って</a:t>
            </a:r>
            <a:r>
              <a:rPr lang="ja-JP" sz="1550">
                <a:solidFill>
                  <a:schemeClr val="dk1"/>
                </a:solidFill>
                <a:latin typeface="Arial"/>
                <a:ea typeface="Arial"/>
                <a:cs typeface="Arial"/>
                <a:sym typeface="Arial"/>
              </a:rPr>
              <a:t>負担するのが「税金」です。</a:t>
            </a:r>
            <a:endParaRPr sz="1550"/>
          </a:p>
        </p:txBody>
      </p:sp>
      <p:sp>
        <p:nvSpPr>
          <p:cNvPr id="702" name="Google Shape;702;p4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703" name="Google Shape;703;p48"/>
          <p:cNvGrpSpPr/>
          <p:nvPr/>
        </p:nvGrpSpPr>
        <p:grpSpPr>
          <a:xfrm>
            <a:off x="1434688" y="2711709"/>
            <a:ext cx="6274624" cy="2111811"/>
            <a:chOff x="1105689" y="2746132"/>
            <a:chExt cx="6274624" cy="2111811"/>
          </a:xfrm>
        </p:grpSpPr>
        <p:sp>
          <p:nvSpPr>
            <p:cNvPr id="704" name="Google Shape;704;p48"/>
            <p:cNvSpPr/>
            <p:nvPr/>
          </p:nvSpPr>
          <p:spPr>
            <a:xfrm>
              <a:off x="1105689" y="2746132"/>
              <a:ext cx="6274624" cy="2111811"/>
            </a:xfrm>
            <a:prstGeom prst="roundRect">
              <a:avLst>
                <a:gd fmla="val 0" name="adj"/>
              </a:avLst>
            </a:prstGeom>
            <a:solidFill>
              <a:srgbClr val="FCDA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05" name="Google Shape;705;p48"/>
            <p:cNvSpPr txBox="1"/>
            <p:nvPr/>
          </p:nvSpPr>
          <p:spPr>
            <a:xfrm>
              <a:off x="1553351" y="3268223"/>
              <a:ext cx="5379300" cy="1102200"/>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None/>
              </a:pPr>
              <a:r>
                <a:rPr lang="ja-JP" sz="2400">
                  <a:solidFill>
                    <a:schemeClr val="dk1"/>
                  </a:solidFill>
                  <a:latin typeface="Arial"/>
                  <a:ea typeface="Arial"/>
                  <a:cs typeface="Arial"/>
                  <a:sym typeface="Arial"/>
                </a:rPr>
                <a:t>税金は、みんなで社会を支えるための</a:t>
              </a:r>
              <a:endParaRPr sz="2400">
                <a:solidFill>
                  <a:schemeClr val="dk1"/>
                </a:solidFill>
                <a:latin typeface="Arial"/>
                <a:ea typeface="Arial"/>
                <a:cs typeface="Arial"/>
                <a:sym typeface="Arial"/>
              </a:endParaRPr>
            </a:p>
            <a:p>
              <a:pPr indent="0" lvl="0" marL="0" marR="0" rtl="0" algn="ctr">
                <a:lnSpc>
                  <a:spcPct val="140000"/>
                </a:lnSpc>
                <a:spcBef>
                  <a:spcPts val="0"/>
                </a:spcBef>
                <a:spcAft>
                  <a:spcPts val="0"/>
                </a:spcAft>
                <a:buNone/>
              </a:pPr>
              <a:r>
                <a:rPr lang="ja-JP" sz="3200">
                  <a:solidFill>
                    <a:schemeClr val="dk1"/>
                  </a:solidFill>
                  <a:latin typeface="Arial"/>
                  <a:ea typeface="Arial"/>
                  <a:cs typeface="Arial"/>
                  <a:sym typeface="Arial"/>
                </a:rPr>
                <a:t>「会費」</a:t>
              </a:r>
              <a:r>
                <a:rPr lang="ja-JP" sz="2400">
                  <a:solidFill>
                    <a:schemeClr val="dk1"/>
                  </a:solidFill>
                  <a:latin typeface="Arial"/>
                  <a:ea typeface="Arial"/>
                  <a:cs typeface="Arial"/>
                  <a:sym typeface="Arial"/>
                </a:rPr>
                <a:t>のようなもの</a:t>
              </a:r>
              <a:endParaRPr/>
            </a:p>
          </p:txBody>
        </p:sp>
      </p:grpSp>
      <p:grpSp>
        <p:nvGrpSpPr>
          <p:cNvPr id="706" name="Google Shape;706;p48"/>
          <p:cNvGrpSpPr/>
          <p:nvPr/>
        </p:nvGrpSpPr>
        <p:grpSpPr>
          <a:xfrm>
            <a:off x="919300" y="1533338"/>
            <a:ext cx="1717650" cy="216464"/>
            <a:chOff x="882798" y="1551207"/>
            <a:chExt cx="1717650" cy="216464"/>
          </a:xfrm>
        </p:grpSpPr>
        <p:sp>
          <p:nvSpPr>
            <p:cNvPr id="707" name="Google Shape;707;p48"/>
            <p:cNvSpPr txBox="1"/>
            <p:nvPr/>
          </p:nvSpPr>
          <p:spPr>
            <a:xfrm>
              <a:off x="882798" y="1551207"/>
              <a:ext cx="6168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ねんきん</a:t>
              </a:r>
              <a:endParaRPr/>
            </a:p>
          </p:txBody>
        </p:sp>
        <p:sp>
          <p:nvSpPr>
            <p:cNvPr id="708" name="Google Shape;708;p48"/>
            <p:cNvSpPr txBox="1"/>
            <p:nvPr/>
          </p:nvSpPr>
          <p:spPr>
            <a:xfrm>
              <a:off x="1470948" y="1551210"/>
              <a:ext cx="6039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いりょう</a:t>
              </a:r>
              <a:endParaRPr/>
            </a:p>
          </p:txBody>
        </p:sp>
        <p:sp>
          <p:nvSpPr>
            <p:cNvPr id="709" name="Google Shape;709;p48"/>
            <p:cNvSpPr txBox="1"/>
            <p:nvPr/>
          </p:nvSpPr>
          <p:spPr>
            <a:xfrm>
              <a:off x="2074848" y="1552270"/>
              <a:ext cx="5256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ふくし</a:t>
              </a:r>
              <a:endParaRPr/>
            </a:p>
          </p:txBody>
        </p:sp>
      </p:grpSp>
      <p:sp>
        <p:nvSpPr>
          <p:cNvPr id="710" name="Google Shape;710;p48"/>
          <p:cNvSpPr txBox="1"/>
          <p:nvPr/>
        </p:nvSpPr>
        <p:spPr>
          <a:xfrm>
            <a:off x="843124" y="75800"/>
            <a:ext cx="79251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711" name="Google Shape;711;p48"/>
          <p:cNvSpPr txBox="1"/>
          <p:nvPr/>
        </p:nvSpPr>
        <p:spPr>
          <a:xfrm>
            <a:off x="878182" y="6493840"/>
            <a:ext cx="78531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rgbClr val="F25044"/>
                </a:solidFill>
                <a:latin typeface="Arial"/>
                <a:ea typeface="Arial"/>
                <a:cs typeface="Arial"/>
                <a:sym typeface="Arial"/>
              </a:rPr>
              <a:t>ゲームで学ぼう：うんこ税金ドリル  </a:t>
            </a:r>
            <a:r>
              <a:rPr lang="ja-JP" sz="1000" u="sng">
                <a:solidFill>
                  <a:schemeClr val="dk1"/>
                </a:solidFill>
                <a:latin typeface="Arial"/>
                <a:ea typeface="Arial"/>
                <a:cs typeface="Arial"/>
                <a:sym typeface="Arial"/>
                <a:hlinkClick r:id="rId3">
                  <a:extLst>
                    <a:ext uri="{A12FA001-AC4F-418D-AE19-62706E023703}">
                      <ahyp:hlinkClr val="tx"/>
                    </a:ext>
                  </a:extLst>
                </a:hlinkClick>
              </a:rPr>
              <a:t>https://www.mof.go.jp/tax_policy/publication/brochure/zeikin_drill/index.html</a:t>
            </a:r>
            <a:r>
              <a:rPr lang="ja-JP" sz="1000">
                <a:solidFill>
                  <a:schemeClr val="dk1"/>
                </a:solidFill>
                <a:latin typeface="Arial"/>
                <a:ea typeface="Arial"/>
                <a:cs typeface="Arial"/>
                <a:sym typeface="Arial"/>
              </a:rPr>
              <a:t> （財務省HP）</a:t>
            </a:r>
            <a:endParaRPr sz="1300"/>
          </a:p>
        </p:txBody>
      </p:sp>
      <p:pic>
        <p:nvPicPr>
          <p:cNvPr id="712" name="Google Shape;712;p48"/>
          <p:cNvPicPr preferRelativeResize="0"/>
          <p:nvPr/>
        </p:nvPicPr>
        <p:blipFill rotWithShape="1">
          <a:blip r:embed="rId4">
            <a:alphaModFix/>
          </a:blip>
          <a:srcRect b="0" l="0" r="0" t="0"/>
          <a:stretch/>
        </p:blipFill>
        <p:spPr>
          <a:xfrm>
            <a:off x="7738681" y="3437969"/>
            <a:ext cx="1145414" cy="2287488"/>
          </a:xfrm>
          <a:prstGeom prst="rect">
            <a:avLst/>
          </a:prstGeom>
          <a:noFill/>
          <a:ln>
            <a:noFill/>
          </a:ln>
        </p:spPr>
      </p:pic>
      <p:pic>
        <p:nvPicPr>
          <p:cNvPr id="713" name="Google Shape;713;p48"/>
          <p:cNvPicPr preferRelativeResize="0"/>
          <p:nvPr/>
        </p:nvPicPr>
        <p:blipFill rotWithShape="1">
          <a:blip r:embed="rId5">
            <a:alphaModFix/>
          </a:blip>
          <a:srcRect b="0" l="0" r="0" t="0"/>
          <a:stretch/>
        </p:blipFill>
        <p:spPr>
          <a:xfrm>
            <a:off x="6708288" y="3504246"/>
            <a:ext cx="1051702" cy="2727853"/>
          </a:xfrm>
          <a:prstGeom prst="rect">
            <a:avLst/>
          </a:prstGeom>
          <a:noFill/>
          <a:ln>
            <a:noFill/>
          </a:ln>
        </p:spPr>
      </p:pic>
      <p:sp>
        <p:nvSpPr>
          <p:cNvPr id="714" name="Google Shape;714;p48"/>
          <p:cNvSpPr txBox="1"/>
          <p:nvPr/>
        </p:nvSpPr>
        <p:spPr>
          <a:xfrm>
            <a:off x="5275268" y="1832450"/>
            <a:ext cx="504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lang="ja-JP" sz="800">
                <a:solidFill>
                  <a:schemeClr val="dk1"/>
                </a:solidFill>
                <a:latin typeface="Arial"/>
                <a:ea typeface="Arial"/>
                <a:cs typeface="Arial"/>
                <a:sym typeface="Arial"/>
              </a:rPr>
              <a:t>ふたん</a:t>
            </a:r>
            <a:endParaRPr/>
          </a:p>
        </p:txBody>
      </p:sp>
      <p:pic>
        <p:nvPicPr>
          <p:cNvPr id="715" name="Google Shape;715;p48"/>
          <p:cNvPicPr preferRelativeResize="0"/>
          <p:nvPr/>
        </p:nvPicPr>
        <p:blipFill rotWithShape="1">
          <a:blip r:embed="rId6">
            <a:alphaModFix/>
          </a:blip>
          <a:srcRect b="0" l="0" r="0" t="0"/>
          <a:stretch/>
        </p:blipFill>
        <p:spPr>
          <a:xfrm>
            <a:off x="290032" y="3738961"/>
            <a:ext cx="2230573" cy="265693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49"/>
          <p:cNvSpPr/>
          <p:nvPr/>
        </p:nvSpPr>
        <p:spPr>
          <a:xfrm>
            <a:off x="6265192" y="1474837"/>
            <a:ext cx="2697300" cy="40095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721" name="Google Shape;721;p49"/>
          <p:cNvSpPr/>
          <p:nvPr/>
        </p:nvSpPr>
        <p:spPr>
          <a:xfrm>
            <a:off x="6267166" y="1474837"/>
            <a:ext cx="2697300" cy="3597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都道府県・市町村</a:t>
            </a:r>
            <a:endParaRPr/>
          </a:p>
        </p:txBody>
      </p:sp>
      <p:sp>
        <p:nvSpPr>
          <p:cNvPr id="722" name="Google Shape;722;p49"/>
          <p:cNvSpPr/>
          <p:nvPr/>
        </p:nvSpPr>
        <p:spPr>
          <a:xfrm>
            <a:off x="274551" y="1474837"/>
            <a:ext cx="2697300" cy="40095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23" name="Google Shape;723;p49"/>
          <p:cNvSpPr/>
          <p:nvPr/>
        </p:nvSpPr>
        <p:spPr>
          <a:xfrm>
            <a:off x="274551" y="1474837"/>
            <a:ext cx="2697300" cy="3597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国</a:t>
            </a:r>
            <a:endParaRPr/>
          </a:p>
        </p:txBody>
      </p:sp>
      <p:sp>
        <p:nvSpPr>
          <p:cNvPr id="724" name="Google Shape;724;p49"/>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25" name="Google Shape;725;p49"/>
          <p:cNvSpPr txBox="1"/>
          <p:nvPr/>
        </p:nvSpPr>
        <p:spPr>
          <a:xfrm>
            <a:off x="839751" y="75800"/>
            <a:ext cx="7953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税金の使いみちはどうやって決めるの？</a:t>
            </a:r>
            <a:endParaRPr/>
          </a:p>
        </p:txBody>
      </p:sp>
      <p:grpSp>
        <p:nvGrpSpPr>
          <p:cNvPr id="726" name="Google Shape;726;p49"/>
          <p:cNvGrpSpPr/>
          <p:nvPr/>
        </p:nvGrpSpPr>
        <p:grpSpPr>
          <a:xfrm>
            <a:off x="3389448" y="4744128"/>
            <a:ext cx="2454312" cy="1649842"/>
            <a:chOff x="3366125" y="4623324"/>
            <a:chExt cx="2454312" cy="1649842"/>
          </a:xfrm>
        </p:grpSpPr>
        <p:pic>
          <p:nvPicPr>
            <p:cNvPr id="727" name="Google Shape;727;p49"/>
            <p:cNvPicPr preferRelativeResize="0"/>
            <p:nvPr/>
          </p:nvPicPr>
          <p:blipFill rotWithShape="1">
            <a:blip r:embed="rId3">
              <a:alphaModFix/>
            </a:blip>
            <a:srcRect b="0" l="0" r="0" t="0"/>
            <a:stretch/>
          </p:blipFill>
          <p:spPr>
            <a:xfrm>
              <a:off x="3712776" y="4623324"/>
              <a:ext cx="1761010" cy="1343915"/>
            </a:xfrm>
            <a:prstGeom prst="rect">
              <a:avLst/>
            </a:prstGeom>
            <a:noFill/>
            <a:ln>
              <a:noFill/>
            </a:ln>
          </p:spPr>
        </p:pic>
        <p:sp>
          <p:nvSpPr>
            <p:cNvPr id="728" name="Google Shape;728;p49"/>
            <p:cNvSpPr/>
            <p:nvPr/>
          </p:nvSpPr>
          <p:spPr>
            <a:xfrm>
              <a:off x="3366125" y="6011216"/>
              <a:ext cx="2454312" cy="26195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国　民</a:t>
              </a:r>
              <a:endParaRPr i="0" sz="1200" u="none" cap="none" strike="noStrike">
                <a:solidFill>
                  <a:schemeClr val="lt1"/>
                </a:solidFill>
                <a:latin typeface="Arial"/>
                <a:ea typeface="Arial"/>
                <a:cs typeface="Arial"/>
                <a:sym typeface="Arial"/>
              </a:endParaRPr>
            </a:p>
          </p:txBody>
        </p:sp>
      </p:grpSp>
      <p:pic>
        <p:nvPicPr>
          <p:cNvPr id="729" name="Google Shape;729;p49"/>
          <p:cNvPicPr preferRelativeResize="0"/>
          <p:nvPr/>
        </p:nvPicPr>
        <p:blipFill rotWithShape="1">
          <a:blip r:embed="rId4">
            <a:alphaModFix/>
          </a:blip>
          <a:srcRect b="0" l="0" r="0" t="0"/>
          <a:stretch/>
        </p:blipFill>
        <p:spPr>
          <a:xfrm>
            <a:off x="6827468" y="4296491"/>
            <a:ext cx="1572895" cy="1179773"/>
          </a:xfrm>
          <a:prstGeom prst="rect">
            <a:avLst/>
          </a:prstGeom>
          <a:noFill/>
          <a:ln>
            <a:noFill/>
          </a:ln>
        </p:spPr>
      </p:pic>
      <p:sp>
        <p:nvSpPr>
          <p:cNvPr id="730" name="Google Shape;730;p49"/>
          <p:cNvSpPr/>
          <p:nvPr/>
        </p:nvSpPr>
        <p:spPr>
          <a:xfrm>
            <a:off x="6596044" y="403549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都道府県市区町村の議会</a:t>
            </a:r>
            <a:endParaRPr b="0" i="0" sz="1200" u="none" cap="none" strike="noStrike">
              <a:solidFill>
                <a:schemeClr val="lt1"/>
              </a:solidFill>
              <a:latin typeface="Arial"/>
              <a:ea typeface="Arial"/>
              <a:cs typeface="Arial"/>
              <a:sym typeface="Arial"/>
            </a:endParaRPr>
          </a:p>
        </p:txBody>
      </p:sp>
      <p:pic>
        <p:nvPicPr>
          <p:cNvPr id="731" name="Google Shape;731;p49"/>
          <p:cNvPicPr preferRelativeResize="0"/>
          <p:nvPr/>
        </p:nvPicPr>
        <p:blipFill rotWithShape="1">
          <a:blip r:embed="rId5">
            <a:alphaModFix/>
          </a:blip>
          <a:srcRect b="0" l="0" r="0" t="0"/>
          <a:stretch/>
        </p:blipFill>
        <p:spPr>
          <a:xfrm>
            <a:off x="833634" y="4353405"/>
            <a:ext cx="1579281" cy="1046564"/>
          </a:xfrm>
          <a:prstGeom prst="rect">
            <a:avLst/>
          </a:prstGeom>
          <a:noFill/>
          <a:ln>
            <a:noFill/>
          </a:ln>
        </p:spPr>
      </p:pic>
      <p:sp>
        <p:nvSpPr>
          <p:cNvPr id="732" name="Google Shape;732;p49"/>
          <p:cNvSpPr/>
          <p:nvPr/>
        </p:nvSpPr>
        <p:spPr>
          <a:xfrm>
            <a:off x="605403" y="4035490"/>
            <a:ext cx="2035800" cy="217200"/>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国会</a:t>
            </a:r>
            <a:endParaRPr/>
          </a:p>
        </p:txBody>
      </p:sp>
      <p:sp>
        <p:nvSpPr>
          <p:cNvPr id="733" name="Google Shape;733;p49"/>
          <p:cNvSpPr/>
          <p:nvPr/>
        </p:nvSpPr>
        <p:spPr>
          <a:xfrm>
            <a:off x="604474" y="2046836"/>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内　閣</a:t>
            </a:r>
            <a:endParaRPr/>
          </a:p>
        </p:txBody>
      </p:sp>
      <p:pic>
        <p:nvPicPr>
          <p:cNvPr descr="建物, 障子, ウィンドウ, 時計 が含まれている画像&#10;&#10;自動的に生成された説明" id="734" name="Google Shape;734;p49"/>
          <p:cNvPicPr preferRelativeResize="0"/>
          <p:nvPr/>
        </p:nvPicPr>
        <p:blipFill rotWithShape="1">
          <a:blip r:embed="rId6">
            <a:alphaModFix/>
          </a:blip>
          <a:srcRect b="0" l="0" r="0" t="0"/>
          <a:stretch/>
        </p:blipFill>
        <p:spPr>
          <a:xfrm>
            <a:off x="947692" y="2443234"/>
            <a:ext cx="1351165" cy="987761"/>
          </a:xfrm>
          <a:prstGeom prst="rect">
            <a:avLst/>
          </a:prstGeom>
          <a:noFill/>
          <a:ln>
            <a:noFill/>
          </a:ln>
        </p:spPr>
      </p:pic>
      <p:sp>
        <p:nvSpPr>
          <p:cNvPr id="735" name="Google Shape;735;p49"/>
          <p:cNvSpPr/>
          <p:nvPr/>
        </p:nvSpPr>
        <p:spPr>
          <a:xfrm flipH="1">
            <a:off x="2959714" y="3693216"/>
            <a:ext cx="1419900" cy="1006800"/>
          </a:xfrm>
          <a:prstGeom prst="bentArrow">
            <a:avLst>
              <a:gd fmla="val 20562" name="adj1"/>
              <a:gd fmla="val 20248" name="adj2"/>
              <a:gd fmla="val 21991"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736" name="Google Shape;736;p49"/>
          <p:cNvSpPr/>
          <p:nvPr/>
        </p:nvSpPr>
        <p:spPr>
          <a:xfrm>
            <a:off x="4683641" y="1456065"/>
            <a:ext cx="1546500" cy="3244200"/>
          </a:xfrm>
          <a:prstGeom prst="bentArrow">
            <a:avLst>
              <a:gd fmla="val 14214" name="adj1"/>
              <a:gd fmla="val 14885" name="adj2"/>
              <a:gd fmla="val 12859"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737" name="Google Shape;737;p49"/>
          <p:cNvSpPr/>
          <p:nvPr/>
        </p:nvSpPr>
        <p:spPr>
          <a:xfrm flipH="1">
            <a:off x="2982836" y="1456064"/>
            <a:ext cx="1714200" cy="3244200"/>
          </a:xfrm>
          <a:prstGeom prst="bentArrow">
            <a:avLst>
              <a:gd fmla="val 14214" name="adj1"/>
              <a:gd fmla="val 12891" name="adj2"/>
              <a:gd fmla="val 14145" name="adj3"/>
              <a:gd fmla="val 1925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738" name="Google Shape;738;p49"/>
          <p:cNvSpPr/>
          <p:nvPr/>
        </p:nvSpPr>
        <p:spPr>
          <a:xfrm>
            <a:off x="6596044" y="204556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100">
                <a:solidFill>
                  <a:schemeClr val="lt1"/>
                </a:solidFill>
                <a:latin typeface="Arial"/>
                <a:ea typeface="Arial"/>
                <a:cs typeface="Arial"/>
                <a:sym typeface="Arial"/>
              </a:rPr>
              <a:t>市区町村長・都道府県知事</a:t>
            </a:r>
            <a:endParaRPr b="0" i="0" sz="1100" u="none" cap="none" strike="noStrike">
              <a:solidFill>
                <a:schemeClr val="lt1"/>
              </a:solidFill>
              <a:latin typeface="Arial"/>
              <a:ea typeface="Arial"/>
              <a:cs typeface="Arial"/>
              <a:sym typeface="Arial"/>
            </a:endParaRPr>
          </a:p>
        </p:txBody>
      </p:sp>
      <p:pic>
        <p:nvPicPr>
          <p:cNvPr id="739" name="Google Shape;739;p49"/>
          <p:cNvPicPr preferRelativeResize="0"/>
          <p:nvPr/>
        </p:nvPicPr>
        <p:blipFill rotWithShape="1">
          <a:blip r:embed="rId7">
            <a:alphaModFix/>
          </a:blip>
          <a:srcRect b="0" l="0" r="0" t="0"/>
          <a:stretch/>
        </p:blipFill>
        <p:spPr>
          <a:xfrm>
            <a:off x="6792285" y="2482057"/>
            <a:ext cx="1643261" cy="910114"/>
          </a:xfrm>
          <a:prstGeom prst="rect">
            <a:avLst/>
          </a:prstGeom>
          <a:noFill/>
          <a:ln>
            <a:noFill/>
          </a:ln>
        </p:spPr>
      </p:pic>
      <p:sp>
        <p:nvSpPr>
          <p:cNvPr id="740" name="Google Shape;740;p49"/>
          <p:cNvSpPr/>
          <p:nvPr/>
        </p:nvSpPr>
        <p:spPr>
          <a:xfrm rot="10800000">
            <a:off x="1057335" y="5493138"/>
            <a:ext cx="1131900" cy="254100"/>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741" name="Google Shape;741;p49"/>
          <p:cNvGrpSpPr/>
          <p:nvPr/>
        </p:nvGrpSpPr>
        <p:grpSpPr>
          <a:xfrm>
            <a:off x="1057314" y="3506779"/>
            <a:ext cx="1131921" cy="455443"/>
            <a:chOff x="1057313" y="3173604"/>
            <a:chExt cx="1131921" cy="455443"/>
          </a:xfrm>
        </p:grpSpPr>
        <p:sp>
          <p:nvSpPr>
            <p:cNvPr id="742" name="Google Shape;742;p49"/>
            <p:cNvSpPr/>
            <p:nvPr/>
          </p:nvSpPr>
          <p:spPr>
            <a:xfrm rot="10800000">
              <a:off x="1057313" y="3382470"/>
              <a:ext cx="1131921" cy="246577"/>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743" name="Google Shape;743;p49"/>
            <p:cNvSpPr txBox="1"/>
            <p:nvPr/>
          </p:nvSpPr>
          <p:spPr>
            <a:xfrm>
              <a:off x="1071681" y="3173604"/>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6BA42C"/>
                  </a:solidFill>
                  <a:latin typeface="Arial"/>
                  <a:ea typeface="Arial"/>
                  <a:cs typeface="Arial"/>
                  <a:sym typeface="Arial"/>
                </a:rPr>
                <a:t>予算案の提出</a:t>
              </a:r>
              <a:endParaRPr sz="1200">
                <a:solidFill>
                  <a:srgbClr val="6BA42C"/>
                </a:solidFill>
                <a:latin typeface="Arial"/>
                <a:ea typeface="Arial"/>
                <a:cs typeface="Arial"/>
                <a:sym typeface="Arial"/>
              </a:endParaRPr>
            </a:p>
          </p:txBody>
        </p:sp>
      </p:grpSp>
      <p:sp>
        <p:nvSpPr>
          <p:cNvPr id="744" name="Google Shape;744;p49"/>
          <p:cNvSpPr/>
          <p:nvPr/>
        </p:nvSpPr>
        <p:spPr>
          <a:xfrm rot="10800000">
            <a:off x="7047974" y="5493138"/>
            <a:ext cx="1131900" cy="254100"/>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745" name="Google Shape;745;p49"/>
          <p:cNvSpPr/>
          <p:nvPr/>
        </p:nvSpPr>
        <p:spPr>
          <a:xfrm>
            <a:off x="4993016" y="2273123"/>
            <a:ext cx="1270200" cy="2445600"/>
          </a:xfrm>
          <a:prstGeom prst="bentArrow">
            <a:avLst>
              <a:gd fmla="val 17111" name="adj1"/>
              <a:gd fmla="val 15139" name="adj2"/>
              <a:gd fmla="val 15139" name="adj3"/>
              <a:gd fmla="val 23375"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746" name="Google Shape;746;p49"/>
          <p:cNvSpPr/>
          <p:nvPr/>
        </p:nvSpPr>
        <p:spPr>
          <a:xfrm>
            <a:off x="5004567" y="3737665"/>
            <a:ext cx="1258800" cy="527700"/>
          </a:xfrm>
          <a:prstGeom prst="bentArrow">
            <a:avLst>
              <a:gd fmla="val 38976" name="adj1"/>
              <a:gd fmla="val 31876" name="adj2"/>
              <a:gd fmla="val 28637" name="adj3"/>
              <a:gd fmla="val 43750"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747" name="Google Shape;747;p49"/>
          <p:cNvGrpSpPr/>
          <p:nvPr/>
        </p:nvGrpSpPr>
        <p:grpSpPr>
          <a:xfrm>
            <a:off x="274551" y="5747710"/>
            <a:ext cx="2948624" cy="637215"/>
            <a:chOff x="274551" y="5671510"/>
            <a:chExt cx="2948624" cy="637215"/>
          </a:xfrm>
        </p:grpSpPr>
        <p:sp>
          <p:nvSpPr>
            <p:cNvPr id="748" name="Google Shape;748;p49"/>
            <p:cNvSpPr/>
            <p:nvPr/>
          </p:nvSpPr>
          <p:spPr>
            <a:xfrm>
              <a:off x="274551" y="5671510"/>
              <a:ext cx="2697447" cy="637215"/>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49" name="Google Shape;749;p49"/>
            <p:cNvSpPr/>
            <p:nvPr/>
          </p:nvSpPr>
          <p:spPr>
            <a:xfrm>
              <a:off x="274551" y="5682870"/>
              <a:ext cx="2697447" cy="26195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750" name="Google Shape;750;p49"/>
            <p:cNvSpPr txBox="1"/>
            <p:nvPr/>
          </p:nvSpPr>
          <p:spPr>
            <a:xfrm>
              <a:off x="318275" y="5981050"/>
              <a:ext cx="2904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国会の話し合いで予算が決まります。</a:t>
              </a:r>
              <a:endParaRPr sz="1200">
                <a:solidFill>
                  <a:schemeClr val="dk1"/>
                </a:solidFill>
                <a:latin typeface="Arial"/>
                <a:ea typeface="Arial"/>
                <a:cs typeface="Arial"/>
                <a:sym typeface="Arial"/>
              </a:endParaRPr>
            </a:p>
          </p:txBody>
        </p:sp>
      </p:grpSp>
      <p:grpSp>
        <p:nvGrpSpPr>
          <p:cNvPr id="751" name="Google Shape;751;p49"/>
          <p:cNvGrpSpPr/>
          <p:nvPr/>
        </p:nvGrpSpPr>
        <p:grpSpPr>
          <a:xfrm>
            <a:off x="6263218" y="5747710"/>
            <a:ext cx="2880806" cy="637215"/>
            <a:chOff x="6263218" y="5671510"/>
            <a:chExt cx="2880806" cy="637215"/>
          </a:xfrm>
        </p:grpSpPr>
        <p:sp>
          <p:nvSpPr>
            <p:cNvPr id="752" name="Google Shape;752;p49"/>
            <p:cNvSpPr/>
            <p:nvPr/>
          </p:nvSpPr>
          <p:spPr>
            <a:xfrm>
              <a:off x="6263218" y="5671510"/>
              <a:ext cx="2697447" cy="637215"/>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753" name="Google Shape;753;p49"/>
            <p:cNvSpPr/>
            <p:nvPr/>
          </p:nvSpPr>
          <p:spPr>
            <a:xfrm>
              <a:off x="6263218" y="5682870"/>
              <a:ext cx="2697447" cy="26195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754" name="Google Shape;754;p49"/>
            <p:cNvSpPr txBox="1"/>
            <p:nvPr/>
          </p:nvSpPr>
          <p:spPr>
            <a:xfrm>
              <a:off x="6306924" y="5981050"/>
              <a:ext cx="2837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議会の話し合いで予算が決まります。</a:t>
              </a:r>
              <a:endParaRPr sz="1200">
                <a:solidFill>
                  <a:schemeClr val="dk1"/>
                </a:solidFill>
                <a:latin typeface="Arial"/>
                <a:ea typeface="Arial"/>
                <a:cs typeface="Arial"/>
                <a:sym typeface="Arial"/>
              </a:endParaRPr>
            </a:p>
          </p:txBody>
        </p:sp>
      </p:grpSp>
      <p:grpSp>
        <p:nvGrpSpPr>
          <p:cNvPr id="755" name="Google Shape;755;p49"/>
          <p:cNvGrpSpPr/>
          <p:nvPr/>
        </p:nvGrpSpPr>
        <p:grpSpPr>
          <a:xfrm>
            <a:off x="2928279" y="3531125"/>
            <a:ext cx="1308300" cy="961918"/>
            <a:chOff x="2928279" y="3454925"/>
            <a:chExt cx="1308300" cy="961918"/>
          </a:xfrm>
        </p:grpSpPr>
        <p:sp>
          <p:nvSpPr>
            <p:cNvPr id="756" name="Google Shape;756;p49"/>
            <p:cNvSpPr txBox="1"/>
            <p:nvPr/>
          </p:nvSpPr>
          <p:spPr>
            <a:xfrm>
              <a:off x="3440628" y="3454925"/>
              <a:ext cx="795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757" name="Google Shape;757;p49"/>
            <p:cNvSpPr txBox="1"/>
            <p:nvPr/>
          </p:nvSpPr>
          <p:spPr>
            <a:xfrm>
              <a:off x="2928279" y="4033743"/>
              <a:ext cx="1308300" cy="3831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国会議員を選びます</a:t>
              </a:r>
              <a:endParaRPr sz="900">
                <a:solidFill>
                  <a:schemeClr val="dk1"/>
                </a:solidFill>
                <a:latin typeface="Arial"/>
                <a:ea typeface="Arial"/>
                <a:cs typeface="Arial"/>
                <a:sym typeface="Arial"/>
              </a:endParaRPr>
            </a:p>
          </p:txBody>
        </p:sp>
      </p:grpSp>
      <p:grpSp>
        <p:nvGrpSpPr>
          <p:cNvPr id="758" name="Google Shape;758;p49"/>
          <p:cNvGrpSpPr/>
          <p:nvPr/>
        </p:nvGrpSpPr>
        <p:grpSpPr>
          <a:xfrm>
            <a:off x="5266924" y="3518775"/>
            <a:ext cx="1170600" cy="1152818"/>
            <a:chOff x="5266924" y="3405504"/>
            <a:chExt cx="1170600" cy="1152818"/>
          </a:xfrm>
        </p:grpSpPr>
        <p:sp>
          <p:nvSpPr>
            <p:cNvPr id="759" name="Google Shape;759;p49"/>
            <p:cNvSpPr txBox="1"/>
            <p:nvPr/>
          </p:nvSpPr>
          <p:spPr>
            <a:xfrm>
              <a:off x="5421475" y="3405504"/>
              <a:ext cx="795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760" name="Google Shape;760;p49"/>
            <p:cNvSpPr txBox="1"/>
            <p:nvPr/>
          </p:nvSpPr>
          <p:spPr>
            <a:xfrm>
              <a:off x="5266924" y="4022822"/>
              <a:ext cx="11706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県・市町村議会</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議員を選びます</a:t>
              </a:r>
              <a:endParaRPr sz="900">
                <a:solidFill>
                  <a:schemeClr val="dk1"/>
                </a:solidFill>
                <a:latin typeface="Arial"/>
                <a:ea typeface="Arial"/>
                <a:cs typeface="Arial"/>
                <a:sym typeface="Arial"/>
              </a:endParaRPr>
            </a:p>
          </p:txBody>
        </p:sp>
      </p:grpSp>
      <p:grpSp>
        <p:nvGrpSpPr>
          <p:cNvPr id="761" name="Google Shape;761;p49"/>
          <p:cNvGrpSpPr/>
          <p:nvPr/>
        </p:nvGrpSpPr>
        <p:grpSpPr>
          <a:xfrm>
            <a:off x="5189574" y="2067088"/>
            <a:ext cx="1170600" cy="1373560"/>
            <a:chOff x="5189574" y="1595100"/>
            <a:chExt cx="1170600" cy="1373560"/>
          </a:xfrm>
        </p:grpSpPr>
        <p:sp>
          <p:nvSpPr>
            <p:cNvPr id="762" name="Google Shape;762;p49"/>
            <p:cNvSpPr txBox="1"/>
            <p:nvPr/>
          </p:nvSpPr>
          <p:spPr>
            <a:xfrm>
              <a:off x="5625176" y="1595100"/>
              <a:ext cx="612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a:solidFill>
                    <a:srgbClr val="DB920F"/>
                  </a:solidFill>
                  <a:latin typeface="Arial"/>
                  <a:ea typeface="Arial"/>
                  <a:cs typeface="Arial"/>
                  <a:sym typeface="Arial"/>
                </a:rPr>
                <a:t>選挙</a:t>
              </a:r>
              <a:endParaRPr>
                <a:solidFill>
                  <a:srgbClr val="DB920F"/>
                </a:solidFill>
                <a:latin typeface="Arial"/>
                <a:ea typeface="Arial"/>
                <a:cs typeface="Arial"/>
                <a:sym typeface="Arial"/>
              </a:endParaRPr>
            </a:p>
          </p:txBody>
        </p:sp>
        <p:sp>
          <p:nvSpPr>
            <p:cNvPr id="763" name="Google Shape;763;p49"/>
            <p:cNvSpPr txBox="1"/>
            <p:nvPr/>
          </p:nvSpPr>
          <p:spPr>
            <a:xfrm>
              <a:off x="5189574" y="2433160"/>
              <a:ext cx="11706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県知事・市町村長</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を選びます</a:t>
              </a:r>
              <a:endParaRPr sz="900">
                <a:solidFill>
                  <a:schemeClr val="dk1"/>
                </a:solidFill>
                <a:latin typeface="Arial"/>
                <a:ea typeface="Arial"/>
                <a:cs typeface="Arial"/>
                <a:sym typeface="Arial"/>
              </a:endParaRPr>
            </a:p>
          </p:txBody>
        </p:sp>
      </p:grpSp>
      <p:sp>
        <p:nvSpPr>
          <p:cNvPr id="764" name="Google Shape;764;p49"/>
          <p:cNvSpPr txBox="1"/>
          <p:nvPr/>
        </p:nvSpPr>
        <p:spPr>
          <a:xfrm>
            <a:off x="3299404" y="1747824"/>
            <a:ext cx="7959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6BA42C"/>
                </a:solidFill>
                <a:latin typeface="Arial"/>
                <a:ea typeface="Arial"/>
                <a:cs typeface="Arial"/>
                <a:sym typeface="Arial"/>
              </a:rPr>
              <a:t>税金</a:t>
            </a:r>
            <a:endParaRPr sz="1400">
              <a:solidFill>
                <a:srgbClr val="6BA42C"/>
              </a:solidFill>
              <a:latin typeface="Arial"/>
              <a:ea typeface="Arial"/>
              <a:cs typeface="Arial"/>
              <a:sym typeface="Arial"/>
            </a:endParaRPr>
          </a:p>
          <a:p>
            <a:pPr indent="0" lvl="0" marL="0" marR="0" rtl="0" algn="ctr">
              <a:spcBef>
                <a:spcPts val="0"/>
              </a:spcBef>
              <a:spcAft>
                <a:spcPts val="0"/>
              </a:spcAft>
              <a:buNone/>
            </a:pPr>
            <a:r>
              <a:rPr lang="ja-JP" sz="1200">
                <a:solidFill>
                  <a:srgbClr val="6BA42C"/>
                </a:solidFill>
                <a:latin typeface="Arial"/>
                <a:ea typeface="Arial"/>
                <a:cs typeface="Arial"/>
                <a:sym typeface="Arial"/>
              </a:rPr>
              <a:t>（国税）</a:t>
            </a:r>
            <a:endParaRPr sz="1200">
              <a:solidFill>
                <a:srgbClr val="6BA42C"/>
              </a:solidFill>
              <a:latin typeface="Arial"/>
              <a:ea typeface="Arial"/>
              <a:cs typeface="Arial"/>
              <a:sym typeface="Arial"/>
            </a:endParaRPr>
          </a:p>
        </p:txBody>
      </p:sp>
      <p:sp>
        <p:nvSpPr>
          <p:cNvPr id="765" name="Google Shape;765;p49"/>
          <p:cNvSpPr txBox="1"/>
          <p:nvPr/>
        </p:nvSpPr>
        <p:spPr>
          <a:xfrm>
            <a:off x="4859975" y="1755113"/>
            <a:ext cx="9714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1F7EA9"/>
                </a:solidFill>
                <a:latin typeface="Arial"/>
                <a:ea typeface="Arial"/>
                <a:cs typeface="Arial"/>
                <a:sym typeface="Arial"/>
              </a:rPr>
              <a:t>税金</a:t>
            </a:r>
            <a:endParaRPr sz="1400">
              <a:solidFill>
                <a:srgbClr val="1F7EA9"/>
              </a:solidFill>
              <a:latin typeface="Arial"/>
              <a:ea typeface="Arial"/>
              <a:cs typeface="Arial"/>
              <a:sym typeface="Arial"/>
            </a:endParaRPr>
          </a:p>
          <a:p>
            <a:pPr indent="0" lvl="0" marL="0" marR="0" rtl="0" algn="ctr">
              <a:spcBef>
                <a:spcPts val="0"/>
              </a:spcBef>
              <a:spcAft>
                <a:spcPts val="0"/>
              </a:spcAft>
              <a:buNone/>
            </a:pPr>
            <a:r>
              <a:rPr lang="ja-JP" sz="1200">
                <a:solidFill>
                  <a:srgbClr val="1F7EA9"/>
                </a:solidFill>
                <a:latin typeface="Arial"/>
                <a:ea typeface="Arial"/>
                <a:cs typeface="Arial"/>
                <a:sym typeface="Arial"/>
              </a:rPr>
              <a:t>（地方税）</a:t>
            </a:r>
            <a:endParaRPr sz="1200">
              <a:solidFill>
                <a:srgbClr val="1F7EA9"/>
              </a:solidFill>
              <a:latin typeface="Arial"/>
              <a:ea typeface="Arial"/>
              <a:cs typeface="Arial"/>
              <a:sym typeface="Arial"/>
            </a:endParaRPr>
          </a:p>
        </p:txBody>
      </p:sp>
      <p:grpSp>
        <p:nvGrpSpPr>
          <p:cNvPr id="766" name="Google Shape;766;p49"/>
          <p:cNvGrpSpPr/>
          <p:nvPr/>
        </p:nvGrpSpPr>
        <p:grpSpPr>
          <a:xfrm>
            <a:off x="7043247" y="3506779"/>
            <a:ext cx="1131921" cy="455443"/>
            <a:chOff x="1057313" y="3173604"/>
            <a:chExt cx="1131921" cy="455443"/>
          </a:xfrm>
        </p:grpSpPr>
        <p:sp>
          <p:nvSpPr>
            <p:cNvPr id="767" name="Google Shape;767;p49"/>
            <p:cNvSpPr/>
            <p:nvPr/>
          </p:nvSpPr>
          <p:spPr>
            <a:xfrm rot="10800000">
              <a:off x="1057313" y="3382470"/>
              <a:ext cx="1131921" cy="246577"/>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768" name="Google Shape;768;p49"/>
            <p:cNvSpPr txBox="1"/>
            <p:nvPr/>
          </p:nvSpPr>
          <p:spPr>
            <a:xfrm>
              <a:off x="1071681" y="3173604"/>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29A8B9"/>
                  </a:solidFill>
                  <a:latin typeface="Arial"/>
                  <a:ea typeface="Arial"/>
                  <a:cs typeface="Arial"/>
                  <a:sym typeface="Arial"/>
                </a:rPr>
                <a:t>予算案の提出</a:t>
              </a:r>
              <a:endParaRPr/>
            </a:p>
          </p:txBody>
        </p:sp>
      </p:grpSp>
      <p:grpSp>
        <p:nvGrpSpPr>
          <p:cNvPr id="769" name="Google Shape;769;p49"/>
          <p:cNvGrpSpPr/>
          <p:nvPr/>
        </p:nvGrpSpPr>
        <p:grpSpPr>
          <a:xfrm>
            <a:off x="179387" y="748125"/>
            <a:ext cx="8853600" cy="788702"/>
            <a:chOff x="279591" y="553699"/>
            <a:chExt cx="8853600" cy="833459"/>
          </a:xfrm>
        </p:grpSpPr>
        <p:sp>
          <p:nvSpPr>
            <p:cNvPr id="770" name="Google Shape;770;p49"/>
            <p:cNvSpPr txBox="1"/>
            <p:nvPr/>
          </p:nvSpPr>
          <p:spPr>
            <a:xfrm>
              <a:off x="279591" y="606558"/>
              <a:ext cx="8853600" cy="78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b="1" lang="ja-JP" sz="1400">
                  <a:solidFill>
                    <a:srgbClr val="000000"/>
                  </a:solidFill>
                  <a:latin typeface="Arial"/>
                  <a:ea typeface="Arial"/>
                  <a:cs typeface="Arial"/>
                  <a:sym typeface="Arial"/>
                </a:rPr>
                <a:t>国の税金に関する法律</a:t>
              </a:r>
              <a:r>
                <a:rPr b="1" lang="ja-JP" sz="1200">
                  <a:solidFill>
                    <a:srgbClr val="000000"/>
                  </a:solidFill>
                  <a:latin typeface="Arial"/>
                  <a:ea typeface="Arial"/>
                  <a:cs typeface="Arial"/>
                  <a:sym typeface="Arial"/>
                </a:rPr>
                <a:t>（税負担の方法）</a:t>
              </a:r>
              <a:r>
                <a:rPr b="1" lang="ja-JP" sz="1400">
                  <a:solidFill>
                    <a:srgbClr val="000000"/>
                  </a:solidFill>
                  <a:latin typeface="Arial"/>
                  <a:ea typeface="Arial"/>
                  <a:cs typeface="Arial"/>
                  <a:sym typeface="Arial"/>
                </a:rPr>
                <a:t>と税金の使いみち</a:t>
              </a:r>
              <a:r>
                <a:rPr b="1" lang="ja-JP" sz="1200">
                  <a:solidFill>
                    <a:srgbClr val="000000"/>
                  </a:solidFill>
                  <a:latin typeface="Arial"/>
                  <a:ea typeface="Arial"/>
                  <a:cs typeface="Arial"/>
                  <a:sym typeface="Arial"/>
                </a:rPr>
                <a:t>（予算）</a:t>
              </a:r>
              <a:r>
                <a:rPr b="1" lang="ja-JP" sz="1400">
                  <a:solidFill>
                    <a:srgbClr val="000000"/>
                  </a:solidFill>
                  <a:latin typeface="Arial"/>
                  <a:ea typeface="Arial"/>
                  <a:cs typeface="Arial"/>
                  <a:sym typeface="Arial"/>
                </a:rPr>
                <a:t>は、国民の代表である国会議員が国会で話し合い決めています。都道府県や市町村も国と同じように都道府県の議会や市町村の議会で住民の代表である議員が議会で話し合い決めています。</a:t>
              </a:r>
              <a:endParaRPr b="1" sz="1500">
                <a:solidFill>
                  <a:srgbClr val="000000"/>
                </a:solidFill>
                <a:latin typeface="Arial"/>
                <a:ea typeface="Arial"/>
                <a:cs typeface="Arial"/>
                <a:sym typeface="Arial"/>
              </a:endParaRPr>
            </a:p>
          </p:txBody>
        </p:sp>
        <p:sp>
          <p:nvSpPr>
            <p:cNvPr id="771" name="Google Shape;771;p49"/>
            <p:cNvSpPr txBox="1"/>
            <p:nvPr/>
          </p:nvSpPr>
          <p:spPr>
            <a:xfrm>
              <a:off x="2464803" y="553699"/>
              <a:ext cx="459300" cy="1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600">
                  <a:solidFill>
                    <a:schemeClr val="dk1"/>
                  </a:solidFill>
                  <a:latin typeface="Arial"/>
                  <a:ea typeface="Arial"/>
                  <a:cs typeface="Arial"/>
                  <a:sym typeface="Arial"/>
                </a:rPr>
                <a:t>ふたん</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500"/>
                                        <p:tgtEl>
                                          <p:spTgt spid="7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par>
                                <p:cTn fill="hold" nodeType="with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par>
                                <p:cTn fill="hold" nodeType="with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par>
                                <p:cTn fill="hold" nodeType="with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par>
                                <p:cTn fill="hold" nodeType="with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par>
                                <p:cTn fill="hold" nodeType="with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par>
                                <p:cTn fill="hold" nodeType="with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500"/>
                                        <p:tgtEl>
                                          <p:spTgt spid="735"/>
                                        </p:tgtEl>
                                      </p:cBhvr>
                                    </p:animEffect>
                                  </p:childTnLst>
                                </p:cTn>
                              </p:par>
                              <p:par>
                                <p:cTn fill="hold" nodeType="with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500"/>
                                        <p:tgtEl>
                                          <p:spTgt spid="755"/>
                                        </p:tgtEl>
                                      </p:cBhvr>
                                    </p:animEffect>
                                  </p:childTnLst>
                                </p:cTn>
                              </p:par>
                              <p:par>
                                <p:cTn fill="hold" nodeType="with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500"/>
                                        <p:tgtEl>
                                          <p:spTgt spid="746"/>
                                        </p:tgtEl>
                                      </p:cBhvr>
                                    </p:animEffect>
                                  </p:childTnLst>
                                </p:cTn>
                              </p:par>
                              <p:par>
                                <p:cTn fill="hold" nodeType="with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500"/>
                                        <p:tgtEl>
                                          <p:spTgt spid="758"/>
                                        </p:tgtEl>
                                      </p:cBhvr>
                                    </p:animEffect>
                                  </p:childTnLst>
                                </p:cTn>
                              </p:par>
                              <p:par>
                                <p:cTn fill="hold" nodeType="with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par>
                                <p:cTn fill="hold" nodeType="with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par>
                                <p:cTn fill="hold" nodeType="with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500"/>
                                        <p:tgtEl>
                                          <p:spTgt spid="744"/>
                                        </p:tgtEl>
                                      </p:cBhvr>
                                    </p:animEffect>
                                  </p:childTnLst>
                                </p:cTn>
                              </p:par>
                              <p:par>
                                <p:cTn fill="hold" nodeType="with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par>
                                <p:cTn fill="hold" nodeType="with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500"/>
                                        <p:tgtEl>
                                          <p:spTgt spid="721"/>
                                        </p:tgtEl>
                                      </p:cBhvr>
                                    </p:animEffect>
                                  </p:childTnLst>
                                </p:cTn>
                              </p:par>
                              <p:par>
                                <p:cTn fill="hold" nodeType="with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par>
                                <p:cTn fill="hold" nodeType="with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500"/>
                                        <p:tgtEl>
                                          <p:spTgt spid="723"/>
                                        </p:tgtEl>
                                      </p:cBhvr>
                                    </p:animEffect>
                                  </p:childTnLst>
                                </p:cTn>
                              </p:par>
                              <p:par>
                                <p:cTn fill="hold" nodeType="with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500"/>
                                        <p:tgtEl>
                                          <p:spTgt spid="729"/>
                                        </p:tgtEl>
                                      </p:cBhvr>
                                    </p:animEffect>
                                  </p:childTnLst>
                                </p:cTn>
                              </p:par>
                              <p:par>
                                <p:cTn fill="hold" nodeType="with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500"/>
                                        <p:tgtEl>
                                          <p:spTgt spid="730"/>
                                        </p:tgtEl>
                                      </p:cBhvr>
                                    </p:animEffect>
                                  </p:childTnLst>
                                </p:cTn>
                              </p:par>
                              <p:par>
                                <p:cTn fill="hold" nodeType="with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500"/>
                                        <p:tgtEl>
                                          <p:spTgt spid="731"/>
                                        </p:tgtEl>
                                      </p:cBhvr>
                                    </p:animEffect>
                                  </p:childTnLst>
                                </p:cTn>
                              </p:par>
                              <p:par>
                                <p:cTn fill="hold" nodeType="with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500"/>
                                        <p:tgtEl>
                                          <p:spTgt spid="732"/>
                                        </p:tgtEl>
                                      </p:cBhvr>
                                    </p:animEffect>
                                  </p:childTnLst>
                                </p:cTn>
                              </p:par>
                              <p:par>
                                <p:cTn fill="hold" nodeType="with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par>
                                <p:cTn fill="hold" nodeType="with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500"/>
                                        <p:tgtEl>
                                          <p:spTgt spid="734"/>
                                        </p:tgtEl>
                                      </p:cBhvr>
                                    </p:animEffect>
                                  </p:childTnLst>
                                </p:cTn>
                              </p:par>
                              <p:par>
                                <p:cTn fill="hold" nodeType="with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par>
                                <p:cTn fill="hold" nodeType="with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500"/>
                                        <p:tgtEl>
                                          <p:spTgt spid="7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50"/>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78" name="Google Shape;778;p50"/>
          <p:cNvSpPr txBox="1"/>
          <p:nvPr/>
        </p:nvSpPr>
        <p:spPr>
          <a:xfrm>
            <a:off x="139777" y="942225"/>
            <a:ext cx="4937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国の予算</a:t>
            </a:r>
            <a:r>
              <a:rPr lang="ja-JP" sz="2000">
                <a:solidFill>
                  <a:schemeClr val="dk1"/>
                </a:solidFill>
                <a:latin typeface="Arial"/>
                <a:ea typeface="Arial"/>
                <a:cs typeface="Arial"/>
                <a:sym typeface="Arial"/>
              </a:rPr>
              <a:t>（令和６年度当初予算）</a:t>
            </a:r>
            <a:endParaRPr sz="3600">
              <a:solidFill>
                <a:schemeClr val="dk1"/>
              </a:solidFill>
              <a:latin typeface="Arial"/>
              <a:ea typeface="Arial"/>
              <a:cs typeface="Arial"/>
              <a:sym typeface="Arial"/>
            </a:endParaRPr>
          </a:p>
        </p:txBody>
      </p:sp>
      <p:sp>
        <p:nvSpPr>
          <p:cNvPr id="779" name="Google Shape;779;p50"/>
          <p:cNvSpPr/>
          <p:nvPr/>
        </p:nvSpPr>
        <p:spPr>
          <a:xfrm>
            <a:off x="6148441" y="3131843"/>
            <a:ext cx="1249027" cy="1300682"/>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80" name="Google Shape;780;p50"/>
          <p:cNvSpPr txBox="1"/>
          <p:nvPr/>
        </p:nvSpPr>
        <p:spPr>
          <a:xfrm>
            <a:off x="839751" y="75800"/>
            <a:ext cx="8115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税金の使いみちはどうやって決めるの？</a:t>
            </a:r>
            <a:endParaRPr/>
          </a:p>
        </p:txBody>
      </p:sp>
      <p:pic>
        <p:nvPicPr>
          <p:cNvPr id="781" name="Google Shape;781;p50"/>
          <p:cNvPicPr preferRelativeResize="0"/>
          <p:nvPr/>
        </p:nvPicPr>
        <p:blipFill rotWithShape="1">
          <a:blip r:embed="rId3">
            <a:alphaModFix/>
          </a:blip>
          <a:srcRect b="0" l="0" r="0" t="0"/>
          <a:stretch/>
        </p:blipFill>
        <p:spPr>
          <a:xfrm>
            <a:off x="-1524000" y="1250724"/>
            <a:ext cx="8063163" cy="5031582"/>
          </a:xfrm>
          <a:prstGeom prst="rect">
            <a:avLst/>
          </a:prstGeom>
          <a:noFill/>
          <a:ln>
            <a:noFill/>
          </a:ln>
        </p:spPr>
      </p:pic>
      <p:pic>
        <p:nvPicPr>
          <p:cNvPr id="782" name="Google Shape;782;p50"/>
          <p:cNvPicPr preferRelativeResize="0"/>
          <p:nvPr/>
        </p:nvPicPr>
        <p:blipFill rotWithShape="1">
          <a:blip r:embed="rId4">
            <a:alphaModFix/>
          </a:blip>
          <a:srcRect b="0" l="0" r="0" t="0"/>
          <a:stretch/>
        </p:blipFill>
        <p:spPr>
          <a:xfrm>
            <a:off x="2936734" y="1151687"/>
            <a:ext cx="8063163" cy="4969649"/>
          </a:xfrm>
          <a:prstGeom prst="rect">
            <a:avLst/>
          </a:prstGeom>
          <a:noFill/>
          <a:ln>
            <a:noFill/>
          </a:ln>
        </p:spPr>
      </p:pic>
      <p:sp>
        <p:nvSpPr>
          <p:cNvPr id="783" name="Google Shape;783;p50"/>
          <p:cNvSpPr txBox="1"/>
          <p:nvPr/>
        </p:nvSpPr>
        <p:spPr>
          <a:xfrm>
            <a:off x="1752229" y="3394185"/>
            <a:ext cx="100540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歳入総額</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200">
                <a:solidFill>
                  <a:schemeClr val="dk1"/>
                </a:solidFill>
                <a:latin typeface="Arial"/>
                <a:ea typeface="Arial"/>
                <a:cs typeface="Arial"/>
                <a:sym typeface="Arial"/>
              </a:rPr>
              <a:t>112兆</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ja-JP" sz="1200">
                <a:solidFill>
                  <a:schemeClr val="dk1"/>
                </a:solidFill>
                <a:latin typeface="Arial"/>
                <a:ea typeface="Arial"/>
                <a:cs typeface="Arial"/>
                <a:sym typeface="Arial"/>
              </a:rPr>
              <a:t>5,717億円</a:t>
            </a:r>
            <a:endParaRPr sz="1200">
              <a:solidFill>
                <a:schemeClr val="dk1"/>
              </a:solidFill>
              <a:latin typeface="Arial"/>
              <a:ea typeface="Arial"/>
              <a:cs typeface="Arial"/>
              <a:sym typeface="Arial"/>
            </a:endParaRPr>
          </a:p>
        </p:txBody>
      </p:sp>
      <p:sp>
        <p:nvSpPr>
          <p:cNvPr id="784" name="Google Shape;784;p50"/>
          <p:cNvSpPr txBox="1"/>
          <p:nvPr/>
        </p:nvSpPr>
        <p:spPr>
          <a:xfrm>
            <a:off x="6465614" y="3282568"/>
            <a:ext cx="100540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歳出総額</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200">
                <a:solidFill>
                  <a:schemeClr val="dk1"/>
                </a:solidFill>
                <a:latin typeface="Arial"/>
                <a:ea typeface="Arial"/>
                <a:cs typeface="Arial"/>
                <a:sym typeface="Arial"/>
              </a:rPr>
              <a:t>112兆</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ja-JP" sz="1200">
                <a:solidFill>
                  <a:schemeClr val="dk1"/>
                </a:solidFill>
                <a:latin typeface="Arial"/>
                <a:ea typeface="Arial"/>
                <a:cs typeface="Arial"/>
                <a:sym typeface="Arial"/>
              </a:rPr>
              <a:t>5,717億円</a:t>
            </a:r>
            <a:endParaRPr sz="12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51"/>
          <p:cNvSpPr txBox="1"/>
          <p:nvPr/>
        </p:nvSpPr>
        <p:spPr>
          <a:xfrm>
            <a:off x="146475" y="967818"/>
            <a:ext cx="557685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徳島県の予算</a:t>
            </a:r>
            <a:r>
              <a:rPr lang="ja-JP" sz="2000">
                <a:solidFill>
                  <a:schemeClr val="dk1"/>
                </a:solidFill>
                <a:latin typeface="Arial"/>
                <a:ea typeface="Arial"/>
                <a:cs typeface="Arial"/>
                <a:sym typeface="Arial"/>
              </a:rPr>
              <a:t>（令和６年度当初予算）</a:t>
            </a:r>
            <a:endParaRPr sz="2400">
              <a:solidFill>
                <a:schemeClr val="dk1"/>
              </a:solidFill>
              <a:latin typeface="Arial"/>
              <a:ea typeface="Arial"/>
              <a:cs typeface="Arial"/>
              <a:sym typeface="Arial"/>
            </a:endParaRPr>
          </a:p>
        </p:txBody>
      </p:sp>
      <p:sp>
        <p:nvSpPr>
          <p:cNvPr id="791" name="Google Shape;791;p51"/>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92" name="Google Shape;792;p51"/>
          <p:cNvSpPr txBox="1"/>
          <p:nvPr/>
        </p:nvSpPr>
        <p:spPr>
          <a:xfrm>
            <a:off x="839751" y="75800"/>
            <a:ext cx="78942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税金の使いみちはどうやって決めるの？</a:t>
            </a:r>
            <a:endParaRPr/>
          </a:p>
        </p:txBody>
      </p:sp>
      <p:pic>
        <p:nvPicPr>
          <p:cNvPr id="793" name="Google Shape;793;p51"/>
          <p:cNvPicPr preferRelativeResize="0"/>
          <p:nvPr/>
        </p:nvPicPr>
        <p:blipFill rotWithShape="1">
          <a:blip r:embed="rId3">
            <a:alphaModFix/>
          </a:blip>
          <a:srcRect b="0" l="0" r="0" t="0"/>
          <a:stretch/>
        </p:blipFill>
        <p:spPr>
          <a:xfrm>
            <a:off x="-1257377" y="1688282"/>
            <a:ext cx="6980702" cy="4470426"/>
          </a:xfrm>
          <a:prstGeom prst="rect">
            <a:avLst/>
          </a:prstGeom>
          <a:noFill/>
          <a:ln>
            <a:noFill/>
          </a:ln>
        </p:spPr>
      </p:pic>
      <p:pic>
        <p:nvPicPr>
          <p:cNvPr id="794" name="Google Shape;794;p51"/>
          <p:cNvPicPr preferRelativeResize="0"/>
          <p:nvPr/>
        </p:nvPicPr>
        <p:blipFill rotWithShape="1">
          <a:blip r:embed="rId4">
            <a:alphaModFix/>
          </a:blip>
          <a:srcRect b="0" l="0" r="0" t="0"/>
          <a:stretch/>
        </p:blipFill>
        <p:spPr>
          <a:xfrm>
            <a:off x="2644455" y="1815632"/>
            <a:ext cx="7718745" cy="482102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pic>
        <p:nvPicPr>
          <p:cNvPr descr="挿絵 が含まれている画像&#10;&#10;自動的に生成された説明" id="799" name="Google Shape;799;p52"/>
          <p:cNvPicPr preferRelativeResize="0"/>
          <p:nvPr/>
        </p:nvPicPr>
        <p:blipFill rotWithShape="1">
          <a:blip r:embed="rId3">
            <a:alphaModFix/>
          </a:blip>
          <a:srcRect b="0" l="0" r="0" t="0"/>
          <a:stretch/>
        </p:blipFill>
        <p:spPr>
          <a:xfrm>
            <a:off x="7356040" y="479362"/>
            <a:ext cx="1833650" cy="1899978"/>
          </a:xfrm>
          <a:prstGeom prst="rect">
            <a:avLst/>
          </a:prstGeom>
          <a:noFill/>
          <a:ln>
            <a:noFill/>
          </a:ln>
        </p:spPr>
      </p:pic>
      <p:sp>
        <p:nvSpPr>
          <p:cNvPr id="800" name="Google Shape;800;p52"/>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01" name="Google Shape;801;p52"/>
          <p:cNvSpPr txBox="1"/>
          <p:nvPr/>
        </p:nvSpPr>
        <p:spPr>
          <a:xfrm>
            <a:off x="843121" y="75800"/>
            <a:ext cx="6921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税金は大切なもの</a:t>
            </a:r>
            <a:endParaRPr/>
          </a:p>
        </p:txBody>
      </p:sp>
      <p:sp>
        <p:nvSpPr>
          <p:cNvPr id="802" name="Google Shape;802;p52"/>
          <p:cNvSpPr/>
          <p:nvPr/>
        </p:nvSpPr>
        <p:spPr>
          <a:xfrm>
            <a:off x="187200" y="1029600"/>
            <a:ext cx="8776200" cy="1948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EE7612"/>
              </a:buClr>
              <a:buSzPts val="3000"/>
              <a:buFont typeface="Arial"/>
              <a:buNone/>
            </a:pPr>
            <a:r>
              <a:rPr i="0" lang="ja-JP" sz="3000" u="none" cap="none" strike="noStrike">
                <a:solidFill>
                  <a:srgbClr val="EE7612"/>
                </a:solidFill>
                <a:latin typeface="Arial"/>
                <a:ea typeface="Arial"/>
                <a:cs typeface="Arial"/>
                <a:sym typeface="Arial"/>
              </a:rPr>
              <a:t>納税は国民の義務</a:t>
            </a:r>
            <a:endParaRPr/>
          </a:p>
          <a:p>
            <a:pPr indent="0" lvl="0" marL="0" marR="0" rtl="0" algn="l">
              <a:lnSpc>
                <a:spcPct val="140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税金がないと、わたしたちの生活は成り立たなくなります。</a:t>
            </a:r>
            <a:endParaRPr sz="165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税金は、社会の一員として暮らしていくために支払わなければならない</a:t>
            </a:r>
            <a:endParaRPr sz="165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会費のようなものです。税金を納めることは、国民の義務として憲法に定められています。</a:t>
            </a:r>
            <a:endParaRPr sz="1650"/>
          </a:p>
          <a:p>
            <a:pPr indent="0" lvl="0" marL="0" marR="0" rtl="0" algn="l">
              <a:lnSpc>
                <a:spcPct val="123000"/>
              </a:lnSpc>
              <a:spcBef>
                <a:spcPts val="0"/>
              </a:spcBef>
              <a:spcAft>
                <a:spcPts val="0"/>
              </a:spcAft>
              <a:buClr>
                <a:schemeClr val="dk1"/>
              </a:buClr>
              <a:buSzPts val="1700"/>
              <a:buFont typeface="Times"/>
              <a:buNone/>
            </a:pPr>
            <a:r>
              <a:t/>
            </a:r>
            <a:endParaRPr sz="1700">
              <a:solidFill>
                <a:srgbClr val="000000"/>
              </a:solidFill>
              <a:latin typeface="Arial"/>
              <a:ea typeface="Arial"/>
              <a:cs typeface="Arial"/>
              <a:sym typeface="Arial"/>
            </a:endParaRPr>
          </a:p>
        </p:txBody>
      </p:sp>
      <p:sp>
        <p:nvSpPr>
          <p:cNvPr id="803" name="Google Shape;803;p52"/>
          <p:cNvSpPr txBox="1"/>
          <p:nvPr/>
        </p:nvSpPr>
        <p:spPr>
          <a:xfrm>
            <a:off x="878183" y="6493840"/>
            <a:ext cx="785322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EE7612"/>
                </a:solidFill>
                <a:latin typeface="Arial"/>
                <a:ea typeface="Arial"/>
                <a:cs typeface="Arial"/>
                <a:sym typeface="Arial"/>
              </a:rPr>
              <a:t>ふりかえろう</a:t>
            </a:r>
            <a:r>
              <a:rPr b="1" lang="ja-JP" sz="1100">
                <a:solidFill>
                  <a:srgbClr val="F25044"/>
                </a:solidFill>
                <a:latin typeface="Arial"/>
                <a:ea typeface="Arial"/>
                <a:cs typeface="Arial"/>
                <a:sym typeface="Arial"/>
              </a:rPr>
              <a:t>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https://www.nta.go.jp/publication/webtaxtv/201503/webtaxtv_wb.html</a:t>
            </a:r>
            <a:r>
              <a:rPr lang="ja-JP" sz="1100">
                <a:solidFill>
                  <a:schemeClr val="dk1"/>
                </a:solidFill>
                <a:latin typeface="Arial"/>
                <a:ea typeface="Arial"/>
                <a:cs typeface="Arial"/>
                <a:sym typeface="Arial"/>
              </a:rPr>
              <a:t>　（Web-TAX-TV）</a:t>
            </a:r>
            <a:endParaRPr/>
          </a:p>
        </p:txBody>
      </p:sp>
      <p:pic>
        <p:nvPicPr>
          <p:cNvPr id="804" name="Google Shape;804;p52"/>
          <p:cNvPicPr preferRelativeResize="0"/>
          <p:nvPr/>
        </p:nvPicPr>
        <p:blipFill rotWithShape="1">
          <a:blip r:embed="rId5">
            <a:alphaModFix/>
          </a:blip>
          <a:srcRect b="0" l="0" r="0" t="0"/>
          <a:stretch/>
        </p:blipFill>
        <p:spPr>
          <a:xfrm flipH="1">
            <a:off x="6986464" y="4005064"/>
            <a:ext cx="829622" cy="2307922"/>
          </a:xfrm>
          <a:prstGeom prst="rect">
            <a:avLst/>
          </a:prstGeom>
          <a:noFill/>
          <a:ln>
            <a:noFill/>
          </a:ln>
        </p:spPr>
      </p:pic>
      <p:pic>
        <p:nvPicPr>
          <p:cNvPr descr="人形, おもちゃ, 挿絵 が含まれている画像&#10;&#10;自動的に生成された説明" id="805" name="Google Shape;805;p52"/>
          <p:cNvPicPr preferRelativeResize="0"/>
          <p:nvPr/>
        </p:nvPicPr>
        <p:blipFill rotWithShape="1">
          <a:blip r:embed="rId6">
            <a:alphaModFix/>
          </a:blip>
          <a:srcRect b="0" l="0" r="0" t="0"/>
          <a:stretch/>
        </p:blipFill>
        <p:spPr>
          <a:xfrm>
            <a:off x="1354118" y="3982175"/>
            <a:ext cx="1096023" cy="2445469"/>
          </a:xfrm>
          <a:prstGeom prst="rect">
            <a:avLst/>
          </a:prstGeom>
          <a:noFill/>
          <a:ln>
            <a:noFill/>
          </a:ln>
        </p:spPr>
      </p:pic>
      <p:grpSp>
        <p:nvGrpSpPr>
          <p:cNvPr id="806" name="Google Shape;806;p52"/>
          <p:cNvGrpSpPr/>
          <p:nvPr/>
        </p:nvGrpSpPr>
        <p:grpSpPr>
          <a:xfrm>
            <a:off x="2393317" y="4144482"/>
            <a:ext cx="2002369" cy="966077"/>
            <a:chOff x="2393317" y="4144482"/>
            <a:chExt cx="2002369" cy="966077"/>
          </a:xfrm>
        </p:grpSpPr>
        <p:sp>
          <p:nvSpPr>
            <p:cNvPr id="807" name="Google Shape;807;p52"/>
            <p:cNvSpPr/>
            <p:nvPr/>
          </p:nvSpPr>
          <p:spPr>
            <a:xfrm>
              <a:off x="2393317" y="4144482"/>
              <a:ext cx="2002369" cy="966077"/>
            </a:xfrm>
            <a:prstGeom prst="wedgeEllipseCallout">
              <a:avLst>
                <a:gd fmla="val -46982" name="adj1"/>
                <a:gd fmla="val 48074" name="adj2"/>
              </a:avLst>
            </a:prstGeom>
            <a:solidFill>
              <a:schemeClr val="lt1"/>
            </a:solidFill>
            <a:ln cap="flat" cmpd="sng" w="19050">
              <a:solidFill>
                <a:srgbClr val="FB96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8" name="Google Shape;808;p52"/>
            <p:cNvSpPr txBox="1"/>
            <p:nvPr/>
          </p:nvSpPr>
          <p:spPr>
            <a:xfrm>
              <a:off x="2666450" y="4247125"/>
              <a:ext cx="1478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税金がなぜ</a:t>
              </a:r>
              <a:r>
                <a:rPr lang="ja-JP" sz="1400">
                  <a:solidFill>
                    <a:schemeClr val="dk1"/>
                  </a:solidFill>
                  <a:latin typeface="Arial"/>
                  <a:ea typeface="Arial"/>
                  <a:cs typeface="Arial"/>
                  <a:sym typeface="Arial"/>
                </a:rPr>
                <a:t>必</a:t>
              </a:r>
              <a:r>
                <a:rPr lang="ja-JP" sz="1400">
                  <a:solidFill>
                    <a:schemeClr val="dk1"/>
                  </a:solidFill>
                  <a:latin typeface="Arial"/>
                  <a:ea typeface="Arial"/>
                  <a:cs typeface="Arial"/>
                  <a:sym typeface="Arial"/>
                </a:rPr>
                <a:t>要かもう一度</a:t>
              </a:r>
              <a:endParaRPr sz="1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考えてみよう</a:t>
              </a:r>
              <a:endParaRPr/>
            </a:p>
          </p:txBody>
        </p:sp>
      </p:grpSp>
      <p:grpSp>
        <p:nvGrpSpPr>
          <p:cNvPr id="809" name="Google Shape;809;p52"/>
          <p:cNvGrpSpPr/>
          <p:nvPr/>
        </p:nvGrpSpPr>
        <p:grpSpPr>
          <a:xfrm>
            <a:off x="4617976" y="3948279"/>
            <a:ext cx="2132708" cy="1325425"/>
            <a:chOff x="4617976" y="3948279"/>
            <a:chExt cx="2132708" cy="1325425"/>
          </a:xfrm>
        </p:grpSpPr>
        <p:sp>
          <p:nvSpPr>
            <p:cNvPr id="810" name="Google Shape;810;p52"/>
            <p:cNvSpPr/>
            <p:nvPr/>
          </p:nvSpPr>
          <p:spPr>
            <a:xfrm>
              <a:off x="4617976" y="3948279"/>
              <a:ext cx="2132708" cy="1325425"/>
            </a:xfrm>
            <a:prstGeom prst="wedgeEllipseCallout">
              <a:avLst>
                <a:gd fmla="val 52207" name="adj1"/>
                <a:gd fmla="val 35937" name="adj2"/>
              </a:avLst>
            </a:prstGeom>
            <a:solidFill>
              <a:schemeClr val="lt1"/>
            </a:solidFill>
            <a:ln cap="flat" cmpd="sng" w="19050">
              <a:solidFill>
                <a:srgbClr val="FB96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11" name="Google Shape;811;p52"/>
            <p:cNvSpPr txBox="1"/>
            <p:nvPr/>
          </p:nvSpPr>
          <p:spPr>
            <a:xfrm>
              <a:off x="4937109" y="4125256"/>
              <a:ext cx="1682651"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誰がどのように</a:t>
              </a:r>
              <a:endParaRPr sz="1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税金の使いみちを決めているか</a:t>
              </a:r>
              <a:endParaRPr sz="1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調べてみよう</a:t>
              </a:r>
              <a:endParaRPr/>
            </a:p>
          </p:txBody>
        </p:sp>
      </p:grpSp>
      <p:sp>
        <p:nvSpPr>
          <p:cNvPr id="812" name="Google Shape;812;p52"/>
          <p:cNvSpPr txBox="1"/>
          <p:nvPr/>
        </p:nvSpPr>
        <p:spPr>
          <a:xfrm>
            <a:off x="241200" y="848575"/>
            <a:ext cx="9459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EE7612"/>
                </a:solidFill>
                <a:latin typeface="Arial"/>
                <a:ea typeface="Arial"/>
                <a:cs typeface="Arial"/>
                <a:sym typeface="Arial"/>
              </a:rPr>
              <a:t>のうぜい</a:t>
            </a:r>
            <a:endParaRPr/>
          </a:p>
        </p:txBody>
      </p:sp>
      <p:grpSp>
        <p:nvGrpSpPr>
          <p:cNvPr id="813" name="Google Shape;813;p52"/>
          <p:cNvGrpSpPr/>
          <p:nvPr/>
        </p:nvGrpSpPr>
        <p:grpSpPr>
          <a:xfrm>
            <a:off x="179388" y="2759671"/>
            <a:ext cx="8927631" cy="992193"/>
            <a:chOff x="179388" y="2759671"/>
            <a:chExt cx="8927631" cy="992193"/>
          </a:xfrm>
        </p:grpSpPr>
        <p:grpSp>
          <p:nvGrpSpPr>
            <p:cNvPr id="814" name="Google Shape;814;p52"/>
            <p:cNvGrpSpPr/>
            <p:nvPr/>
          </p:nvGrpSpPr>
          <p:grpSpPr>
            <a:xfrm>
              <a:off x="179388" y="2759671"/>
              <a:ext cx="8927631" cy="992193"/>
              <a:chOff x="179388" y="2615771"/>
              <a:chExt cx="8927631" cy="992193"/>
            </a:xfrm>
          </p:grpSpPr>
          <p:sp>
            <p:nvSpPr>
              <p:cNvPr id="815" name="Google Shape;815;p52"/>
              <p:cNvSpPr/>
              <p:nvPr/>
            </p:nvSpPr>
            <p:spPr>
              <a:xfrm>
                <a:off x="179388" y="2615771"/>
                <a:ext cx="8776123" cy="992192"/>
              </a:xfrm>
              <a:prstGeom prst="rect">
                <a:avLst/>
              </a:prstGeom>
              <a:solidFill>
                <a:srgbClr val="FFFFFF"/>
              </a:solidFill>
              <a:ln cap="flat" cmpd="sng" w="9525">
                <a:solidFill>
                  <a:srgbClr val="FB964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16" name="Google Shape;816;p52"/>
              <p:cNvSpPr/>
              <p:nvPr/>
            </p:nvSpPr>
            <p:spPr>
              <a:xfrm>
                <a:off x="179389" y="2615771"/>
                <a:ext cx="2019701" cy="992193"/>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FFFFFF"/>
                    </a:solidFill>
                    <a:latin typeface="Arial"/>
                    <a:ea typeface="Arial"/>
                    <a:cs typeface="Arial"/>
                    <a:sym typeface="Arial"/>
                  </a:rPr>
                  <a:t>日本国憲法</a:t>
                </a:r>
                <a:endParaRPr sz="2000">
                  <a:solidFill>
                    <a:srgbClr val="FFFFFF"/>
                  </a:solidFill>
                  <a:latin typeface="Arial"/>
                  <a:ea typeface="Arial"/>
                  <a:cs typeface="Arial"/>
                  <a:sym typeface="Arial"/>
                </a:endParaRPr>
              </a:p>
              <a:p>
                <a:pPr indent="0" lvl="0" marL="0" marR="0" rtl="0" algn="ctr">
                  <a:spcBef>
                    <a:spcPts val="0"/>
                  </a:spcBef>
                  <a:spcAft>
                    <a:spcPts val="0"/>
                  </a:spcAft>
                  <a:buNone/>
                </a:pPr>
                <a:r>
                  <a:rPr lang="ja-JP" sz="1800">
                    <a:solidFill>
                      <a:srgbClr val="FFFFFF"/>
                    </a:solidFill>
                    <a:latin typeface="Arial"/>
                    <a:ea typeface="Arial"/>
                    <a:cs typeface="Arial"/>
                    <a:sym typeface="Arial"/>
                  </a:rPr>
                  <a:t>第</a:t>
                </a:r>
                <a:r>
                  <a:rPr lang="ja-JP" sz="2000">
                    <a:solidFill>
                      <a:srgbClr val="FFFFFF"/>
                    </a:solidFill>
                    <a:latin typeface="Arial"/>
                    <a:ea typeface="Arial"/>
                    <a:cs typeface="Arial"/>
                    <a:sym typeface="Arial"/>
                  </a:rPr>
                  <a:t>３０</a:t>
                </a:r>
                <a:r>
                  <a:rPr lang="ja-JP" sz="1800">
                    <a:solidFill>
                      <a:srgbClr val="FFFFFF"/>
                    </a:solidFill>
                    <a:latin typeface="Arial"/>
                    <a:ea typeface="Arial"/>
                    <a:cs typeface="Arial"/>
                    <a:sym typeface="Arial"/>
                  </a:rPr>
                  <a:t>条</a:t>
                </a:r>
                <a:endParaRPr sz="2000">
                  <a:solidFill>
                    <a:srgbClr val="FFFFFF"/>
                  </a:solidFill>
                  <a:latin typeface="Arial"/>
                  <a:ea typeface="Arial"/>
                  <a:cs typeface="Arial"/>
                  <a:sym typeface="Arial"/>
                </a:endParaRPr>
              </a:p>
            </p:txBody>
          </p:sp>
          <p:sp>
            <p:nvSpPr>
              <p:cNvPr id="817" name="Google Shape;817;p52"/>
              <p:cNvSpPr/>
              <p:nvPr/>
            </p:nvSpPr>
            <p:spPr>
              <a:xfrm>
                <a:off x="2145818" y="2755207"/>
                <a:ext cx="6961201" cy="784382"/>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ja-JP" sz="2000">
                    <a:solidFill>
                      <a:srgbClr val="EE7612"/>
                    </a:solidFill>
                    <a:latin typeface="Arial"/>
                    <a:ea typeface="Arial"/>
                    <a:cs typeface="Arial"/>
                    <a:sym typeface="Arial"/>
                  </a:rPr>
                  <a:t>国民は、法律の定めるところにより、納税の義務を負ふ。</a:t>
                </a:r>
                <a:endParaRPr sz="2000">
                  <a:solidFill>
                    <a:srgbClr val="EE7612"/>
                  </a:solidFill>
                  <a:latin typeface="Arial"/>
                  <a:ea typeface="Arial"/>
                  <a:cs typeface="Arial"/>
                  <a:sym typeface="Arial"/>
                </a:endParaRPr>
              </a:p>
              <a:p>
                <a:pPr indent="0" lvl="0" marL="0" marR="0" rtl="0" algn="ctr">
                  <a:lnSpc>
                    <a:spcPct val="120000"/>
                  </a:lnSpc>
                  <a:spcBef>
                    <a:spcPts val="0"/>
                  </a:spcBef>
                  <a:spcAft>
                    <a:spcPts val="0"/>
                  </a:spcAft>
                  <a:buNone/>
                </a:pPr>
                <a:r>
                  <a:rPr lang="ja-JP" sz="1800">
                    <a:solidFill>
                      <a:srgbClr val="EE7612"/>
                    </a:solidFill>
                    <a:latin typeface="Arial"/>
                    <a:ea typeface="Arial"/>
                    <a:cs typeface="Arial"/>
                    <a:sym typeface="Arial"/>
                  </a:rPr>
                  <a:t>（納税の義務）</a:t>
                </a:r>
                <a:endParaRPr sz="1300"/>
              </a:p>
            </p:txBody>
          </p:sp>
        </p:grpSp>
        <p:sp>
          <p:nvSpPr>
            <p:cNvPr id="818" name="Google Shape;818;p52"/>
            <p:cNvSpPr txBox="1"/>
            <p:nvPr/>
          </p:nvSpPr>
          <p:spPr>
            <a:xfrm>
              <a:off x="6512400" y="2793600"/>
              <a:ext cx="780300" cy="200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700">
                  <a:solidFill>
                    <a:srgbClr val="EE7612"/>
                  </a:solidFill>
                  <a:latin typeface="Arial"/>
                  <a:ea typeface="Arial"/>
                  <a:cs typeface="Arial"/>
                  <a:sym typeface="Arial"/>
                </a:rPr>
                <a:t>のうぜい</a:t>
              </a:r>
              <a:endParaRPr/>
            </a:p>
          </p:txBody>
        </p:sp>
        <p:sp>
          <p:nvSpPr>
            <p:cNvPr id="819" name="Google Shape;819;p52"/>
            <p:cNvSpPr txBox="1"/>
            <p:nvPr/>
          </p:nvSpPr>
          <p:spPr>
            <a:xfrm>
              <a:off x="4881600" y="3164400"/>
              <a:ext cx="780300" cy="200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700">
                  <a:solidFill>
                    <a:srgbClr val="EE7612"/>
                  </a:solidFill>
                  <a:latin typeface="Arial"/>
                  <a:ea typeface="Arial"/>
                  <a:cs typeface="Arial"/>
                  <a:sym typeface="Arial"/>
                </a:rPr>
                <a:t>のうぜい</a:t>
              </a:r>
              <a:endParaRPr/>
            </a:p>
          </p:txBody>
        </p:sp>
      </p:grpSp>
      <p:sp>
        <p:nvSpPr>
          <p:cNvPr id="820" name="Google Shape;820;p52"/>
          <p:cNvSpPr txBox="1"/>
          <p:nvPr/>
        </p:nvSpPr>
        <p:spPr>
          <a:xfrm>
            <a:off x="3063600" y="2145600"/>
            <a:ext cx="504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lang="ja-JP" sz="800">
                <a:solidFill>
                  <a:schemeClr val="dk1"/>
                </a:solidFill>
                <a:latin typeface="Arial"/>
                <a:ea typeface="Arial"/>
                <a:cs typeface="Arial"/>
                <a:sym typeface="Arial"/>
              </a:rPr>
              <a:t>おさ</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500"/>
                                        <p:tgtEl>
                                          <p:spTgt spid="802"/>
                                        </p:tgtEl>
                                      </p:cBhvr>
                                    </p:animEffect>
                                  </p:childTnLst>
                                </p:cTn>
                              </p:par>
                              <p:par>
                                <p:cTn fill="hold" nodeType="with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500"/>
                                        <p:tgtEl>
                                          <p:spTgt spid="812"/>
                                        </p:tgtEl>
                                      </p:cBhvr>
                                    </p:animEffect>
                                  </p:childTnLst>
                                </p:cTn>
                              </p:par>
                              <p:par>
                                <p:cTn fill="hold" nodeType="with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500"/>
                                        <p:tgtEl>
                                          <p:spTgt spid="820"/>
                                        </p:tgtEl>
                                      </p:cBhvr>
                                    </p:animEffect>
                                  </p:childTnLst>
                                </p:cTn>
                              </p:par>
                              <p:par>
                                <p:cTn fill="hold" nodeType="with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500"/>
                                        <p:tgtEl>
                                          <p:spTgt spid="7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1000"/>
                                        <p:tgtEl>
                                          <p:spTgt spid="813"/>
                                        </p:tgtEl>
                                      </p:cBhvr>
                                    </p:animEffect>
                                  </p:childTnLst>
                                </p:cTn>
                              </p:par>
                            </p:childTnLst>
                          </p:cTn>
                        </p:par>
                        <p:par>
                          <p:cTn fill="hold">
                            <p:stCondLst>
                              <p:cond delay="1000"/>
                            </p:stCondLst>
                            <p:childTnLst>
                              <p:par>
                                <p:cTn fill="hold" nodeType="afterEffect" presetClass="entr" presetID="10" presetSubtype="0">
                                  <p:stCondLst>
                                    <p:cond delay="200"/>
                                  </p:stCondLst>
                                  <p:childTnLst>
                                    <p:set>
                                      <p:cBhvr>
                                        <p:cTn dur="1" fill="hold">
                                          <p:stCondLst>
                                            <p:cond delay="0"/>
                                          </p:stCondLst>
                                        </p:cTn>
                                        <p:tgtEl>
                                          <p:spTgt spid="805"/>
                                        </p:tgtEl>
                                        <p:attrNameLst>
                                          <p:attrName>style.visibility</p:attrName>
                                        </p:attrNameLst>
                                      </p:cBhvr>
                                      <p:to>
                                        <p:strVal val="visible"/>
                                      </p:to>
                                    </p:set>
                                    <p:animEffect filter="fade" transition="in">
                                      <p:cBhvr>
                                        <p:cTn dur="600"/>
                                        <p:tgtEl>
                                          <p:spTgt spid="805"/>
                                        </p:tgtEl>
                                      </p:cBhvr>
                                    </p:animEffect>
                                  </p:childTnLst>
                                </p:cTn>
                              </p:par>
                              <p:par>
                                <p:cTn fill="hold" nodeType="withEffect" presetClass="entr" presetID="10" presetSubtype="0">
                                  <p:stCondLst>
                                    <p:cond delay="200"/>
                                  </p:stCondLst>
                                  <p:childTnLst>
                                    <p:set>
                                      <p:cBhvr>
                                        <p:cTn dur="1" fill="hold">
                                          <p:stCondLst>
                                            <p:cond delay="0"/>
                                          </p:stCondLst>
                                        </p:cTn>
                                        <p:tgtEl>
                                          <p:spTgt spid="804"/>
                                        </p:tgtEl>
                                        <p:attrNameLst>
                                          <p:attrName>style.visibility</p:attrName>
                                        </p:attrNameLst>
                                      </p:cBhvr>
                                      <p:to>
                                        <p:strVal val="visible"/>
                                      </p:to>
                                    </p:set>
                                    <p:animEffect filter="fade" transition="in">
                                      <p:cBhvr>
                                        <p:cTn dur="600"/>
                                        <p:tgtEl>
                                          <p:spTgt spid="804"/>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childTnLst>
                          </p:cTn>
                        </p:par>
                        <p:par>
                          <p:cTn fill="hold">
                            <p:stCondLst>
                              <p:cond delay="2100"/>
                            </p:stCondLst>
                            <p:childTnLst>
                              <p:par>
                                <p:cTn fill="hold" nodeType="after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500"/>
                                        <p:tgtEl>
                                          <p:spTgt spid="8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53"/>
          <p:cNvSpPr/>
          <p:nvPr/>
        </p:nvSpPr>
        <p:spPr>
          <a:xfrm>
            <a:off x="1997371" y="1552505"/>
            <a:ext cx="590807" cy="4543270"/>
          </a:xfrm>
          <a:custGeom>
            <a:rect b="b" l="l" r="r" t="t"/>
            <a:pathLst>
              <a:path extrusionOk="0" h="4720281" w="630194">
                <a:moveTo>
                  <a:pt x="630194" y="0"/>
                </a:moveTo>
                <a:lnTo>
                  <a:pt x="12356" y="3447535"/>
                </a:lnTo>
                <a:lnTo>
                  <a:pt x="0" y="4213654"/>
                </a:lnTo>
                <a:lnTo>
                  <a:pt x="580767" y="4720281"/>
                </a:lnTo>
                <a:lnTo>
                  <a:pt x="630194" y="0"/>
                </a:lnTo>
                <a:close/>
              </a:path>
            </a:pathLst>
          </a:custGeom>
          <a:solidFill>
            <a:srgbClr val="CAF2E3">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27" name="Google Shape;827;p53"/>
          <p:cNvPicPr preferRelativeResize="0"/>
          <p:nvPr/>
        </p:nvPicPr>
        <p:blipFill rotWithShape="1">
          <a:blip r:embed="rId3">
            <a:alphaModFix/>
          </a:blip>
          <a:srcRect b="0" l="0" r="0" t="0"/>
          <a:stretch/>
        </p:blipFill>
        <p:spPr>
          <a:xfrm>
            <a:off x="8358334" y="112671"/>
            <a:ext cx="606279" cy="602069"/>
          </a:xfrm>
          <a:prstGeom prst="rect">
            <a:avLst/>
          </a:prstGeom>
          <a:noFill/>
          <a:ln>
            <a:noFill/>
          </a:ln>
        </p:spPr>
      </p:pic>
      <p:sp>
        <p:nvSpPr>
          <p:cNvPr id="828" name="Google Shape;828;p53"/>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829" name="Google Shape;829;p53"/>
          <p:cNvSpPr txBox="1"/>
          <p:nvPr/>
        </p:nvSpPr>
        <p:spPr>
          <a:xfrm>
            <a:off x="190150" y="914425"/>
            <a:ext cx="8664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6560CC"/>
              </a:buClr>
              <a:buSzPts val="1300"/>
              <a:buFont typeface="Arial"/>
              <a:buNone/>
            </a:pPr>
            <a:r>
              <a:rPr lang="ja-JP" sz="1200">
                <a:solidFill>
                  <a:srgbClr val="6560CC"/>
                </a:solidFill>
                <a:latin typeface="Arial"/>
                <a:ea typeface="Arial"/>
                <a:cs typeface="Arial"/>
                <a:sym typeface="Arial"/>
              </a:rPr>
              <a:t>税金について、もっと詳しく知りたい人は、</a:t>
            </a:r>
            <a:r>
              <a:rPr lang="ja-JP" sz="1700" u="sng">
                <a:solidFill>
                  <a:srgbClr val="FF0000"/>
                </a:solidFill>
                <a:latin typeface="Arial"/>
                <a:ea typeface="Arial"/>
                <a:cs typeface="Arial"/>
                <a:sym typeface="Arial"/>
              </a:rPr>
              <a:t>国税庁ホームページの「税の学習コーナー」</a:t>
            </a:r>
            <a:r>
              <a:rPr lang="ja-JP" sz="1200">
                <a:solidFill>
                  <a:srgbClr val="6560CC"/>
                </a:solidFill>
                <a:latin typeface="Arial"/>
                <a:ea typeface="Arial"/>
                <a:cs typeface="Arial"/>
                <a:sym typeface="Arial"/>
              </a:rPr>
              <a:t>を見てね。</a:t>
            </a:r>
            <a:endParaRPr sz="1300"/>
          </a:p>
        </p:txBody>
      </p:sp>
      <p:sp>
        <p:nvSpPr>
          <p:cNvPr id="830" name="Google Shape;830;p53"/>
          <p:cNvSpPr txBox="1"/>
          <p:nvPr/>
        </p:nvSpPr>
        <p:spPr>
          <a:xfrm>
            <a:off x="2123723" y="75800"/>
            <a:ext cx="5079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ja-JP" sz="3200">
                <a:solidFill>
                  <a:schemeClr val="dk1"/>
                </a:solidFill>
                <a:latin typeface="Arial"/>
                <a:ea typeface="Arial"/>
                <a:cs typeface="Arial"/>
                <a:sym typeface="Arial"/>
              </a:rPr>
              <a:t>税の学習コーナー</a:t>
            </a:r>
            <a:endParaRPr/>
          </a:p>
        </p:txBody>
      </p:sp>
      <p:sp>
        <p:nvSpPr>
          <p:cNvPr id="831" name="Google Shape;831;p53"/>
          <p:cNvSpPr txBox="1"/>
          <p:nvPr/>
        </p:nvSpPr>
        <p:spPr>
          <a:xfrm>
            <a:off x="878183" y="6493840"/>
            <a:ext cx="78531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5F5ACA"/>
                </a:solidFill>
                <a:latin typeface="Arial"/>
                <a:ea typeface="Arial"/>
                <a:cs typeface="Arial"/>
                <a:sym typeface="Arial"/>
              </a:rPr>
              <a:t>税の学習コーナー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https://www.nta.go.jp/taxes/kids/index.htm</a:t>
            </a:r>
            <a:endParaRPr sz="1100">
              <a:solidFill>
                <a:schemeClr val="dk1"/>
              </a:solidFill>
              <a:latin typeface="Arial"/>
              <a:ea typeface="Arial"/>
              <a:cs typeface="Arial"/>
              <a:sym typeface="Arial"/>
            </a:endParaRPr>
          </a:p>
        </p:txBody>
      </p:sp>
      <p:grpSp>
        <p:nvGrpSpPr>
          <p:cNvPr id="832" name="Google Shape;832;p53"/>
          <p:cNvGrpSpPr/>
          <p:nvPr/>
        </p:nvGrpSpPr>
        <p:grpSpPr>
          <a:xfrm>
            <a:off x="127427" y="4832762"/>
            <a:ext cx="1985942" cy="1110808"/>
            <a:chOff x="127427" y="4832762"/>
            <a:chExt cx="1985942" cy="1110808"/>
          </a:xfrm>
        </p:grpSpPr>
        <p:pic>
          <p:nvPicPr>
            <p:cNvPr id="833" name="Google Shape;833;p53"/>
            <p:cNvPicPr preferRelativeResize="0"/>
            <p:nvPr/>
          </p:nvPicPr>
          <p:blipFill rotWithShape="1">
            <a:blip r:embed="rId5">
              <a:alphaModFix/>
            </a:blip>
            <a:srcRect b="0" l="0" r="0" t="0"/>
            <a:stretch/>
          </p:blipFill>
          <p:spPr>
            <a:xfrm>
              <a:off x="127427" y="4852542"/>
              <a:ext cx="1852285" cy="1091028"/>
            </a:xfrm>
            <a:prstGeom prst="rect">
              <a:avLst/>
            </a:prstGeom>
            <a:noFill/>
            <a:ln>
              <a:noFill/>
            </a:ln>
          </p:spPr>
        </p:pic>
        <p:pic>
          <p:nvPicPr>
            <p:cNvPr descr="パソコンの画面&#10;&#10;自動的に生成された説明" id="834" name="Google Shape;834;p53"/>
            <p:cNvPicPr preferRelativeResize="0"/>
            <p:nvPr/>
          </p:nvPicPr>
          <p:blipFill rotWithShape="1">
            <a:blip r:embed="rId6">
              <a:alphaModFix/>
            </a:blip>
            <a:srcRect b="0" l="0" r="0" t="0"/>
            <a:stretch/>
          </p:blipFill>
          <p:spPr>
            <a:xfrm>
              <a:off x="931180" y="4832762"/>
              <a:ext cx="1182189" cy="923962"/>
            </a:xfrm>
            <a:prstGeom prst="rect">
              <a:avLst/>
            </a:prstGeom>
            <a:noFill/>
            <a:ln>
              <a:noFill/>
            </a:ln>
          </p:spPr>
        </p:pic>
        <p:pic>
          <p:nvPicPr>
            <p:cNvPr id="835" name="Google Shape;835;p53"/>
            <p:cNvPicPr preferRelativeResize="0"/>
            <p:nvPr/>
          </p:nvPicPr>
          <p:blipFill rotWithShape="1">
            <a:blip r:embed="rId7">
              <a:alphaModFix/>
            </a:blip>
            <a:srcRect b="18854" l="1500" r="1675" t="1894"/>
            <a:stretch/>
          </p:blipFill>
          <p:spPr>
            <a:xfrm>
              <a:off x="978769" y="4869160"/>
              <a:ext cx="1085084" cy="669552"/>
            </a:xfrm>
            <a:prstGeom prst="rect">
              <a:avLst/>
            </a:prstGeom>
            <a:noFill/>
            <a:ln cap="flat" cmpd="sng" w="12700">
              <a:solidFill>
                <a:schemeClr val="dk1"/>
              </a:solidFill>
              <a:prstDash val="solid"/>
              <a:round/>
              <a:headEnd len="sm" w="sm" type="none"/>
              <a:tailEnd len="sm" w="sm" type="none"/>
            </a:ln>
          </p:spPr>
        </p:pic>
      </p:grpSp>
      <p:pic>
        <p:nvPicPr>
          <p:cNvPr id="836" name="Google Shape;836;p53"/>
          <p:cNvPicPr preferRelativeResize="0"/>
          <p:nvPr/>
        </p:nvPicPr>
        <p:blipFill rotWithShape="1">
          <a:blip r:embed="rId8">
            <a:alphaModFix/>
          </a:blip>
          <a:srcRect b="0" l="0" r="0" t="0"/>
          <a:stretch/>
        </p:blipFill>
        <p:spPr>
          <a:xfrm>
            <a:off x="2605777" y="1430923"/>
            <a:ext cx="6249272" cy="4712728"/>
          </a:xfrm>
          <a:prstGeom prst="rect">
            <a:avLst/>
          </a:prstGeom>
          <a:noFill/>
          <a:ln cap="flat" cmpd="sng" w="28575">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1700"/>
                                        <p:tgtEl>
                                          <p:spTgt spid="8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500"/>
                                        <p:tgtEl>
                                          <p:spTgt spid="8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1400"/>
                                        <p:tgtEl>
                                          <p:spTgt spid="826"/>
                                        </p:tgtEl>
                                      </p:cBhvr>
                                    </p:animEffect>
                                  </p:childTnLst>
                                </p:cTn>
                              </p:par>
                              <p:par>
                                <p:cTn fill="hold" nodeType="with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500"/>
                                        <p:tgtEl>
                                          <p:spTgt spid="8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1000"/>
                                        <p:tgtEl>
                                          <p:spTgt spid="8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8"/>
          <p:cNvSpPr txBox="1"/>
          <p:nvPr/>
        </p:nvSpPr>
        <p:spPr>
          <a:xfrm>
            <a:off x="843124" y="75800"/>
            <a:ext cx="71451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ワーク：税金について考えてみよう</a:t>
            </a:r>
            <a:endParaRPr/>
          </a:p>
        </p:txBody>
      </p:sp>
      <p:sp>
        <p:nvSpPr>
          <p:cNvPr id="302" name="Google Shape;302;p38"/>
          <p:cNvSpPr txBox="1"/>
          <p:nvPr>
            <p:ph idx="1" type="body"/>
          </p:nvPr>
        </p:nvSpPr>
        <p:spPr>
          <a:xfrm>
            <a:off x="205833" y="1459311"/>
            <a:ext cx="8775699" cy="7863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t/>
            </a:r>
            <a:endParaRPr/>
          </a:p>
        </p:txBody>
      </p:sp>
      <p:sp>
        <p:nvSpPr>
          <p:cNvPr id="303" name="Google Shape;303;p38"/>
          <p:cNvSpPr txBox="1"/>
          <p:nvPr>
            <p:ph idx="2" type="body"/>
          </p:nvPr>
        </p:nvSpPr>
        <p:spPr>
          <a:xfrm>
            <a:off x="714672" y="2972535"/>
            <a:ext cx="3569296" cy="347226"/>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500"/>
              <a:buNone/>
            </a:pPr>
            <a:r>
              <a:t/>
            </a:r>
            <a:endParaRPr/>
          </a:p>
        </p:txBody>
      </p:sp>
      <p:sp>
        <p:nvSpPr>
          <p:cNvPr id="304" name="Google Shape;304;p38"/>
          <p:cNvSpPr txBox="1"/>
          <p:nvPr>
            <p:ph idx="3" type="body"/>
          </p:nvPr>
        </p:nvSpPr>
        <p:spPr>
          <a:xfrm>
            <a:off x="205833" y="5013176"/>
            <a:ext cx="8775699" cy="13965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t/>
            </a:r>
            <a:endParaRPr/>
          </a:p>
        </p:txBody>
      </p:sp>
      <p:sp>
        <p:nvSpPr>
          <p:cNvPr id="305" name="Google Shape;305;p3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306" name="Google Shape;306;p38"/>
          <p:cNvSpPr/>
          <p:nvPr/>
        </p:nvSpPr>
        <p:spPr>
          <a:xfrm>
            <a:off x="2699792" y="4391803"/>
            <a:ext cx="864096" cy="347226"/>
          </a:xfrm>
          <a:prstGeom prst="roundRect">
            <a:avLst>
              <a:gd fmla="val 50000" name="adj"/>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pSp>
        <p:nvGrpSpPr>
          <p:cNvPr id="312" name="Google Shape;312;p39"/>
          <p:cNvGrpSpPr/>
          <p:nvPr/>
        </p:nvGrpSpPr>
        <p:grpSpPr>
          <a:xfrm>
            <a:off x="161150" y="1886525"/>
            <a:ext cx="8785200" cy="4331100"/>
            <a:chOff x="131022" y="-5854067"/>
            <a:chExt cx="8785200" cy="4331100"/>
          </a:xfrm>
        </p:grpSpPr>
        <p:sp>
          <p:nvSpPr>
            <p:cNvPr id="313" name="Google Shape;313;p39"/>
            <p:cNvSpPr/>
            <p:nvPr/>
          </p:nvSpPr>
          <p:spPr>
            <a:xfrm>
              <a:off x="131022" y="-5854067"/>
              <a:ext cx="8785200" cy="4331100"/>
            </a:xfrm>
            <a:prstGeom prst="rect">
              <a:avLst/>
            </a:prstGeom>
            <a:solidFill>
              <a:srgbClr val="CCF1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 name="Google Shape;314;p39"/>
            <p:cNvSpPr/>
            <p:nvPr/>
          </p:nvSpPr>
          <p:spPr>
            <a:xfrm>
              <a:off x="671358" y="-3227392"/>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アイコン&#10;&#10;自動的に生成された説明" id="315" name="Google Shape;315;p39"/>
            <p:cNvPicPr preferRelativeResize="0"/>
            <p:nvPr/>
          </p:nvPicPr>
          <p:blipFill rotWithShape="1">
            <a:blip r:embed="rId3">
              <a:alphaModFix/>
            </a:blip>
            <a:srcRect b="0" l="0" r="0" t="0"/>
            <a:stretch/>
          </p:blipFill>
          <p:spPr>
            <a:xfrm>
              <a:off x="739810" y="-3210355"/>
              <a:ext cx="1354704" cy="1263217"/>
            </a:xfrm>
            <a:prstGeom prst="rect">
              <a:avLst/>
            </a:prstGeom>
            <a:noFill/>
            <a:ln>
              <a:noFill/>
            </a:ln>
          </p:spPr>
        </p:pic>
        <p:sp>
          <p:nvSpPr>
            <p:cNvPr id="316" name="Google Shape;316;p39"/>
            <p:cNvSpPr txBox="1"/>
            <p:nvPr/>
          </p:nvSpPr>
          <p:spPr>
            <a:xfrm>
              <a:off x="683412" y="-3529475"/>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車を持っていると！？</a:t>
              </a:r>
              <a:endParaRPr sz="1500"/>
            </a:p>
          </p:txBody>
        </p:sp>
        <p:sp>
          <p:nvSpPr>
            <p:cNvPr id="317" name="Google Shape;317;p39"/>
            <p:cNvSpPr txBox="1"/>
            <p:nvPr/>
          </p:nvSpPr>
          <p:spPr>
            <a:xfrm>
              <a:off x="3491015" y="-3510800"/>
              <a:ext cx="2002800" cy="2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50">
                  <a:solidFill>
                    <a:srgbClr val="0C5B9C"/>
                  </a:solidFill>
                  <a:latin typeface="Arial"/>
                  <a:ea typeface="Arial"/>
                  <a:cs typeface="Arial"/>
                  <a:sym typeface="Arial"/>
                </a:rPr>
                <a:t>温泉に入ったときは！？</a:t>
              </a:r>
              <a:endParaRPr sz="1600"/>
            </a:p>
          </p:txBody>
        </p:sp>
        <p:sp>
          <p:nvSpPr>
            <p:cNvPr id="318" name="Google Shape;318;p39"/>
            <p:cNvSpPr/>
            <p:nvPr/>
          </p:nvSpPr>
          <p:spPr>
            <a:xfrm>
              <a:off x="3563270" y="-3241755"/>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部屋 が含まれている画像&#10;&#10;自動的に生成された説明" id="319" name="Google Shape;319;p39"/>
            <p:cNvPicPr preferRelativeResize="0"/>
            <p:nvPr/>
          </p:nvPicPr>
          <p:blipFill rotWithShape="1">
            <a:blip r:embed="rId4">
              <a:alphaModFix/>
            </a:blip>
            <a:srcRect b="0" l="0" r="0" t="0"/>
            <a:stretch/>
          </p:blipFill>
          <p:spPr>
            <a:xfrm>
              <a:off x="3586226" y="-3123444"/>
              <a:ext cx="1630470" cy="1313562"/>
            </a:xfrm>
            <a:prstGeom prst="rect">
              <a:avLst/>
            </a:prstGeom>
            <a:noFill/>
            <a:ln>
              <a:noFill/>
            </a:ln>
          </p:spPr>
        </p:pic>
        <p:sp>
          <p:nvSpPr>
            <p:cNvPr id="320" name="Google Shape;320;p39"/>
            <p:cNvSpPr/>
            <p:nvPr/>
          </p:nvSpPr>
          <p:spPr>
            <a:xfrm>
              <a:off x="698758"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21" name="Google Shape;321;p39"/>
            <p:cNvPicPr preferRelativeResize="0"/>
            <p:nvPr/>
          </p:nvPicPr>
          <p:blipFill rotWithShape="1">
            <a:blip r:embed="rId5">
              <a:alphaModFix/>
            </a:blip>
            <a:srcRect b="0" l="0" r="0" t="0"/>
            <a:stretch/>
          </p:blipFill>
          <p:spPr>
            <a:xfrm>
              <a:off x="990367" y="-5714549"/>
              <a:ext cx="1245490" cy="1346760"/>
            </a:xfrm>
            <a:prstGeom prst="rect">
              <a:avLst/>
            </a:prstGeom>
            <a:noFill/>
            <a:ln>
              <a:noFill/>
            </a:ln>
          </p:spPr>
        </p:pic>
        <p:sp>
          <p:nvSpPr>
            <p:cNvPr id="322" name="Google Shape;322;p39"/>
            <p:cNvSpPr/>
            <p:nvPr/>
          </p:nvSpPr>
          <p:spPr>
            <a:xfrm>
              <a:off x="3613532"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図形&#10;&#10;自動的に生成された説明" id="323" name="Google Shape;323;p39"/>
            <p:cNvPicPr preferRelativeResize="0"/>
            <p:nvPr/>
          </p:nvPicPr>
          <p:blipFill rotWithShape="1">
            <a:blip r:embed="rId6">
              <a:alphaModFix/>
            </a:blip>
            <a:srcRect b="0" l="0" r="0" t="0"/>
            <a:stretch/>
          </p:blipFill>
          <p:spPr>
            <a:xfrm>
              <a:off x="3667695" y="-5505199"/>
              <a:ext cx="1567982" cy="1078380"/>
            </a:xfrm>
            <a:prstGeom prst="rect">
              <a:avLst/>
            </a:prstGeom>
            <a:noFill/>
            <a:ln>
              <a:noFill/>
            </a:ln>
          </p:spPr>
        </p:pic>
        <p:sp>
          <p:nvSpPr>
            <p:cNvPr id="324" name="Google Shape;324;p39"/>
            <p:cNvSpPr/>
            <p:nvPr/>
          </p:nvSpPr>
          <p:spPr>
            <a:xfrm>
              <a:off x="6683784"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おもちゃ, 挿絵 が含まれている画像&#10;&#10;自動的に生成された説明" id="325" name="Google Shape;325;p39"/>
            <p:cNvPicPr preferRelativeResize="0"/>
            <p:nvPr/>
          </p:nvPicPr>
          <p:blipFill rotWithShape="1">
            <a:blip r:embed="rId7">
              <a:alphaModFix/>
            </a:blip>
            <a:srcRect b="0" l="0" r="0" t="0"/>
            <a:stretch/>
          </p:blipFill>
          <p:spPr>
            <a:xfrm>
              <a:off x="6756700" y="-5477616"/>
              <a:ext cx="1539600" cy="1137792"/>
            </a:xfrm>
            <a:prstGeom prst="rect">
              <a:avLst/>
            </a:prstGeom>
            <a:noFill/>
            <a:ln>
              <a:noFill/>
            </a:ln>
          </p:spPr>
        </p:pic>
        <p:sp>
          <p:nvSpPr>
            <p:cNvPr id="326" name="Google Shape;326;p39"/>
            <p:cNvSpPr txBox="1"/>
            <p:nvPr/>
          </p:nvSpPr>
          <p:spPr>
            <a:xfrm>
              <a:off x="708487" y="-5822613"/>
              <a:ext cx="1790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rPr>
                <a:t>給料をもらったら！？</a:t>
              </a:r>
              <a:endParaRPr sz="1500"/>
            </a:p>
          </p:txBody>
        </p:sp>
        <p:sp>
          <p:nvSpPr>
            <p:cNvPr id="327" name="Google Shape;327;p39"/>
            <p:cNvSpPr txBox="1"/>
            <p:nvPr/>
          </p:nvSpPr>
          <p:spPr>
            <a:xfrm>
              <a:off x="3717535" y="-5818288"/>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家を持っていると！？</a:t>
              </a:r>
              <a:endParaRPr sz="1500"/>
            </a:p>
          </p:txBody>
        </p:sp>
        <p:sp>
          <p:nvSpPr>
            <p:cNvPr id="328" name="Google Shape;328;p39"/>
            <p:cNvSpPr txBox="1"/>
            <p:nvPr/>
          </p:nvSpPr>
          <p:spPr>
            <a:xfrm>
              <a:off x="6276925" y="-5796938"/>
              <a:ext cx="2462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お店でお買い物をしたときは！？</a:t>
              </a:r>
              <a:endParaRPr sz="1500">
                <a:solidFill>
                  <a:srgbClr val="0C5B9C"/>
                </a:solidFill>
                <a:latin typeface="Arial"/>
                <a:ea typeface="Arial"/>
                <a:cs typeface="Arial"/>
                <a:sym typeface="Arial"/>
              </a:endParaRPr>
            </a:p>
          </p:txBody>
        </p:sp>
      </p:grpSp>
      <p:sp>
        <p:nvSpPr>
          <p:cNvPr id="329" name="Google Shape;329;p39"/>
          <p:cNvSpPr/>
          <p:nvPr/>
        </p:nvSpPr>
        <p:spPr>
          <a:xfrm>
            <a:off x="5768392" y="4767312"/>
            <a:ext cx="2998500" cy="1070700"/>
          </a:xfrm>
          <a:prstGeom prst="rect">
            <a:avLst/>
          </a:prstGeom>
          <a:solidFill>
            <a:srgbClr val="F0FB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0" name="Google Shape;330;p39"/>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331" name="Google Shape;331;p39"/>
          <p:cNvSpPr txBox="1"/>
          <p:nvPr/>
        </p:nvSpPr>
        <p:spPr>
          <a:xfrm>
            <a:off x="843129" y="75788"/>
            <a:ext cx="5261400" cy="10773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sp>
        <p:nvSpPr>
          <p:cNvPr id="332" name="Google Shape;332;p39"/>
          <p:cNvSpPr txBox="1"/>
          <p:nvPr/>
        </p:nvSpPr>
        <p:spPr>
          <a:xfrm>
            <a:off x="208906" y="996582"/>
            <a:ext cx="83223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123000"/>
              </a:lnSpc>
              <a:spcBef>
                <a:spcPts val="0"/>
              </a:spcBef>
              <a:spcAft>
                <a:spcPts val="0"/>
              </a:spcAft>
              <a:buNone/>
            </a:pPr>
            <a:r>
              <a:rPr lang="ja-JP" sz="1800">
                <a:solidFill>
                  <a:schemeClr val="dk1"/>
                </a:solidFill>
                <a:latin typeface="Arial"/>
                <a:ea typeface="Arial"/>
                <a:cs typeface="Arial"/>
                <a:sym typeface="Arial"/>
              </a:rPr>
              <a:t>次のようなときには、どんな税金がかかるでしょうか？？</a:t>
            </a:r>
            <a:endParaRPr sz="1800">
              <a:solidFill>
                <a:schemeClr val="dk1"/>
              </a:solidFill>
              <a:latin typeface="Arial"/>
              <a:ea typeface="Arial"/>
              <a:cs typeface="Arial"/>
              <a:sym typeface="Arial"/>
            </a:endParaRPr>
          </a:p>
        </p:txBody>
      </p:sp>
      <p:cxnSp>
        <p:nvCxnSpPr>
          <p:cNvPr id="333" name="Google Shape;333;p39"/>
          <p:cNvCxnSpPr/>
          <p:nvPr/>
        </p:nvCxnSpPr>
        <p:spPr>
          <a:xfrm>
            <a:off x="179388" y="1484784"/>
            <a:ext cx="8785200" cy="0"/>
          </a:xfrm>
          <a:prstGeom prst="straightConnector1">
            <a:avLst/>
          </a:prstGeom>
          <a:noFill/>
          <a:ln cap="flat" cmpd="sng" w="19050">
            <a:solidFill>
              <a:srgbClr val="26C1F2"/>
            </a:solidFill>
            <a:prstDash val="solid"/>
            <a:miter lim="800000"/>
            <a:headEnd len="sm" w="sm" type="none"/>
            <a:tailEnd len="sm" w="sm" type="none"/>
          </a:ln>
        </p:spPr>
      </p:cxnSp>
      <p:sp>
        <p:nvSpPr>
          <p:cNvPr id="334" name="Google Shape;334;p39"/>
          <p:cNvSpPr txBox="1"/>
          <p:nvPr/>
        </p:nvSpPr>
        <p:spPr>
          <a:xfrm>
            <a:off x="555956" y="1532880"/>
            <a:ext cx="4393500" cy="405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800">
                <a:solidFill>
                  <a:srgbClr val="0DABDD"/>
                </a:solidFill>
                <a:latin typeface="Arial"/>
                <a:ea typeface="Arial"/>
                <a:cs typeface="Arial"/>
                <a:sym typeface="Arial"/>
              </a:rPr>
              <a:t>税金の種類は約</a:t>
            </a:r>
            <a:r>
              <a:rPr b="1" lang="ja-JP" sz="1800">
                <a:solidFill>
                  <a:srgbClr val="0DABDD"/>
                </a:solidFill>
                <a:latin typeface="Arial"/>
                <a:ea typeface="Arial"/>
                <a:cs typeface="Arial"/>
                <a:sym typeface="Arial"/>
              </a:rPr>
              <a:t>50</a:t>
            </a:r>
            <a:r>
              <a:rPr lang="ja-JP" sz="1800">
                <a:solidFill>
                  <a:srgbClr val="0DABDD"/>
                </a:solidFill>
                <a:latin typeface="Arial"/>
                <a:ea typeface="Arial"/>
                <a:cs typeface="Arial"/>
                <a:sym typeface="Arial"/>
              </a:rPr>
              <a:t>種類あります。</a:t>
            </a:r>
            <a:endParaRPr/>
          </a:p>
        </p:txBody>
      </p:sp>
      <p:sp>
        <p:nvSpPr>
          <p:cNvPr id="335" name="Google Shape;335;p39"/>
          <p:cNvSpPr txBox="1"/>
          <p:nvPr/>
        </p:nvSpPr>
        <p:spPr>
          <a:xfrm>
            <a:off x="878174" y="6493850"/>
            <a:ext cx="7573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0D85AF"/>
                </a:solidFill>
                <a:latin typeface="Arial"/>
                <a:ea typeface="Arial"/>
                <a:cs typeface="Arial"/>
                <a:sym typeface="Arial"/>
              </a:rPr>
              <a:t>詳しく学ぼう：財務省キッズコーナーファイナンスらんど  </a:t>
            </a:r>
            <a:r>
              <a:rPr lang="ja-JP" sz="1100" u="sng">
                <a:solidFill>
                  <a:schemeClr val="hlink"/>
                </a:solidFill>
                <a:latin typeface="Arial"/>
                <a:ea typeface="Arial"/>
                <a:cs typeface="Arial"/>
                <a:sym typeface="Arial"/>
                <a:hlinkClick r:id="rId8"/>
              </a:rPr>
              <a:t>https://www.mof.go.jp/kids/2018</a:t>
            </a:r>
            <a:r>
              <a:rPr lang="ja-JP" sz="1100">
                <a:solidFill>
                  <a:schemeClr val="dk1"/>
                </a:solidFill>
                <a:latin typeface="Arial"/>
                <a:ea typeface="Arial"/>
                <a:cs typeface="Arial"/>
                <a:sym typeface="Arial"/>
              </a:rPr>
              <a:t> （財務省HP）</a:t>
            </a:r>
            <a:endParaRPr/>
          </a:p>
        </p:txBody>
      </p:sp>
      <p:sp>
        <p:nvSpPr>
          <p:cNvPr id="336" name="Google Shape;336;p39"/>
          <p:cNvSpPr/>
          <p:nvPr/>
        </p:nvSpPr>
        <p:spPr>
          <a:xfrm>
            <a:off x="767101" y="5754105"/>
            <a:ext cx="1539600"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自動車税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grpSp>
        <p:nvGrpSpPr>
          <p:cNvPr id="337" name="Google Shape;337;p39"/>
          <p:cNvGrpSpPr/>
          <p:nvPr/>
        </p:nvGrpSpPr>
        <p:grpSpPr>
          <a:xfrm>
            <a:off x="3681875" y="5740015"/>
            <a:ext cx="1539600" cy="399152"/>
            <a:chOff x="5081943" y="5919421"/>
            <a:chExt cx="1539600" cy="399152"/>
          </a:xfrm>
        </p:grpSpPr>
        <p:sp>
          <p:nvSpPr>
            <p:cNvPr id="338" name="Google Shape;338;p39"/>
            <p:cNvSpPr/>
            <p:nvPr/>
          </p:nvSpPr>
          <p:spPr>
            <a:xfrm>
              <a:off x="5081943" y="5933973"/>
              <a:ext cx="1539600" cy="3846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1" anchor="b"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入湯税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sp>
          <p:nvSpPr>
            <p:cNvPr id="339" name="Google Shape;339;p39"/>
            <p:cNvSpPr txBox="1"/>
            <p:nvPr/>
          </p:nvSpPr>
          <p:spPr>
            <a:xfrm>
              <a:off x="5230284" y="5919421"/>
              <a:ext cx="770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grpSp>
      <p:sp>
        <p:nvSpPr>
          <p:cNvPr id="340" name="Google Shape;340;p39"/>
          <p:cNvSpPr txBox="1"/>
          <p:nvPr/>
        </p:nvSpPr>
        <p:spPr>
          <a:xfrm>
            <a:off x="278823" y="3934725"/>
            <a:ext cx="3046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※住民税とは、都道府県税と市（区）町村民税を</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ja-JP" sz="900">
                <a:solidFill>
                  <a:schemeClr val="dk1"/>
                </a:solidFill>
                <a:latin typeface="Arial"/>
                <a:ea typeface="Arial"/>
                <a:cs typeface="Arial"/>
                <a:sym typeface="Arial"/>
              </a:rPr>
              <a:t>    合わせた呼び方です。</a:t>
            </a:r>
            <a:endParaRPr/>
          </a:p>
        </p:txBody>
      </p:sp>
      <p:sp>
        <p:nvSpPr>
          <p:cNvPr id="341" name="Google Shape;341;p39"/>
          <p:cNvSpPr/>
          <p:nvPr/>
        </p:nvSpPr>
        <p:spPr>
          <a:xfrm>
            <a:off x="362357" y="3542815"/>
            <a:ext cx="2349000"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所得税</a:t>
            </a:r>
            <a:r>
              <a:rPr lang="ja-JP" sz="1000">
                <a:solidFill>
                  <a:srgbClr val="E22626"/>
                </a:solidFill>
                <a:latin typeface="Arial"/>
                <a:ea typeface="Arial"/>
                <a:cs typeface="Arial"/>
                <a:sym typeface="Arial"/>
              </a:rPr>
              <a:t>（国税）</a:t>
            </a:r>
            <a:r>
              <a:rPr lang="ja-JP" sz="1050">
                <a:solidFill>
                  <a:srgbClr val="E22626"/>
                </a:solidFill>
                <a:latin typeface="Arial"/>
                <a:ea typeface="Arial"/>
                <a:cs typeface="Arial"/>
                <a:sym typeface="Arial"/>
              </a:rPr>
              <a:t>・</a:t>
            </a:r>
            <a:r>
              <a:rPr lang="ja-JP" sz="1100">
                <a:solidFill>
                  <a:srgbClr val="E22626"/>
                </a:solidFill>
                <a:latin typeface="Arial"/>
                <a:ea typeface="Arial"/>
                <a:cs typeface="Arial"/>
                <a:sym typeface="Arial"/>
              </a:rPr>
              <a:t>住民税</a:t>
            </a:r>
            <a:r>
              <a:rPr lang="ja-JP" sz="1000">
                <a:solidFill>
                  <a:srgbClr val="E22626"/>
                </a:solidFill>
                <a:latin typeface="Arial"/>
                <a:ea typeface="Arial"/>
                <a:cs typeface="Arial"/>
                <a:sym typeface="Arial"/>
              </a:rPr>
              <a:t>（地方税）</a:t>
            </a:r>
            <a:endParaRPr sz="1050">
              <a:solidFill>
                <a:srgbClr val="E22626"/>
              </a:solidFill>
              <a:latin typeface="Arial"/>
              <a:ea typeface="Arial"/>
              <a:cs typeface="Arial"/>
              <a:sym typeface="Arial"/>
            </a:endParaRPr>
          </a:p>
        </p:txBody>
      </p:sp>
      <p:sp>
        <p:nvSpPr>
          <p:cNvPr id="342" name="Google Shape;342;p39"/>
          <p:cNvSpPr/>
          <p:nvPr/>
        </p:nvSpPr>
        <p:spPr>
          <a:xfrm>
            <a:off x="3613525" y="3523850"/>
            <a:ext cx="1676400" cy="3993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rgbClr val="E22626"/>
              </a:solidFill>
            </a:endParaRPr>
          </a:p>
          <a:p>
            <a:pPr indent="0" lvl="0" marL="0" marR="0" rtl="0" algn="ctr">
              <a:spcBef>
                <a:spcPts val="0"/>
              </a:spcBef>
              <a:spcAft>
                <a:spcPts val="0"/>
              </a:spcAft>
              <a:buNone/>
            </a:pPr>
            <a:r>
              <a:rPr lang="ja-JP" sz="1100">
                <a:solidFill>
                  <a:srgbClr val="E22626"/>
                </a:solidFill>
                <a:latin typeface="Arial"/>
                <a:ea typeface="Arial"/>
                <a:cs typeface="Arial"/>
                <a:sym typeface="Arial"/>
              </a:rPr>
              <a:t>固定資産税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sp>
        <p:nvSpPr>
          <p:cNvPr id="343" name="Google Shape;343;p39"/>
          <p:cNvSpPr txBox="1"/>
          <p:nvPr/>
        </p:nvSpPr>
        <p:spPr>
          <a:xfrm>
            <a:off x="3732368" y="3523852"/>
            <a:ext cx="10059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700">
                <a:solidFill>
                  <a:srgbClr val="C00000"/>
                </a:solidFill>
                <a:latin typeface="Arial"/>
                <a:ea typeface="Arial"/>
                <a:cs typeface="Arial"/>
                <a:sym typeface="Arial"/>
              </a:rPr>
              <a:t>こていしさんぜい</a:t>
            </a:r>
            <a:endParaRPr/>
          </a:p>
        </p:txBody>
      </p:sp>
      <p:sp>
        <p:nvSpPr>
          <p:cNvPr id="344" name="Google Shape;344;p39"/>
          <p:cNvSpPr/>
          <p:nvPr/>
        </p:nvSpPr>
        <p:spPr>
          <a:xfrm>
            <a:off x="6179326" y="3542815"/>
            <a:ext cx="2685300"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消費税</a:t>
            </a:r>
            <a:r>
              <a:rPr lang="ja-JP" sz="1000">
                <a:solidFill>
                  <a:srgbClr val="E22626"/>
                </a:solidFill>
                <a:latin typeface="Arial"/>
                <a:ea typeface="Arial"/>
                <a:cs typeface="Arial"/>
                <a:sym typeface="Arial"/>
              </a:rPr>
              <a:t>（国税）</a:t>
            </a:r>
            <a:r>
              <a:rPr lang="ja-JP" sz="1100">
                <a:solidFill>
                  <a:srgbClr val="E22626"/>
                </a:solidFill>
                <a:latin typeface="Arial"/>
                <a:ea typeface="Arial"/>
                <a:cs typeface="Arial"/>
                <a:sym typeface="Arial"/>
              </a:rPr>
              <a:t>・地方消費税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sp>
        <p:nvSpPr>
          <p:cNvPr id="345" name="Google Shape;345;p39"/>
          <p:cNvSpPr txBox="1"/>
          <p:nvPr/>
        </p:nvSpPr>
        <p:spPr>
          <a:xfrm>
            <a:off x="5891498" y="5359163"/>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346" name="Google Shape;346;p39"/>
          <p:cNvSpPr/>
          <p:nvPr/>
        </p:nvSpPr>
        <p:spPr>
          <a:xfrm rot="5400000">
            <a:off x="232792" y="1623849"/>
            <a:ext cx="295200" cy="203400"/>
          </a:xfrm>
          <a:prstGeom prst="triangle">
            <a:avLst>
              <a:gd fmla="val 50000" name="adj"/>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7" name="Google Shape;347;p39"/>
          <p:cNvSpPr txBox="1"/>
          <p:nvPr/>
        </p:nvSpPr>
        <p:spPr>
          <a:xfrm>
            <a:off x="7150820" y="4857575"/>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348" name="Google Shape;348;p39"/>
          <p:cNvSpPr/>
          <p:nvPr/>
        </p:nvSpPr>
        <p:spPr>
          <a:xfrm>
            <a:off x="611560" y="1586150"/>
            <a:ext cx="3600300" cy="287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9" name="Google Shape;349;p39"/>
          <p:cNvSpPr/>
          <p:nvPr/>
        </p:nvSpPr>
        <p:spPr>
          <a:xfrm>
            <a:off x="246703" y="1531047"/>
            <a:ext cx="235500" cy="353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0" name="Google Shape;350;p39"/>
          <p:cNvSpPr txBox="1"/>
          <p:nvPr/>
        </p:nvSpPr>
        <p:spPr>
          <a:xfrm>
            <a:off x="5876625" y="4900275"/>
            <a:ext cx="3600300" cy="8379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None/>
            </a:pPr>
            <a:r>
              <a:rPr lang="ja-JP" sz="1400">
                <a:solidFill>
                  <a:schemeClr val="dk1"/>
                </a:solidFill>
                <a:latin typeface="Arial"/>
                <a:ea typeface="Arial"/>
                <a:cs typeface="Arial"/>
                <a:sym typeface="Arial"/>
              </a:rPr>
              <a:t>国税は、「国に納める税金」、</a:t>
            </a:r>
            <a:endParaRPr sz="1400">
              <a:solidFill>
                <a:schemeClr val="dk1"/>
              </a:solidFill>
              <a:latin typeface="Arial"/>
              <a:ea typeface="Arial"/>
              <a:cs typeface="Arial"/>
              <a:sym typeface="Arial"/>
            </a:endParaRPr>
          </a:p>
          <a:p>
            <a:pPr indent="0" lvl="0" marL="0" marR="0" rtl="0" algn="l">
              <a:lnSpc>
                <a:spcPct val="123000"/>
              </a:lnSpc>
              <a:spcBef>
                <a:spcPts val="0"/>
              </a:spcBef>
              <a:spcAft>
                <a:spcPts val="0"/>
              </a:spcAft>
              <a:buNone/>
            </a:pPr>
            <a:r>
              <a:rPr lang="ja-JP" sz="1400">
                <a:solidFill>
                  <a:schemeClr val="dk1"/>
                </a:solidFill>
                <a:latin typeface="Arial"/>
                <a:ea typeface="Arial"/>
                <a:cs typeface="Arial"/>
                <a:sym typeface="Arial"/>
              </a:rPr>
              <a:t>地方税は「都道府県や市区町村に</a:t>
            </a:r>
            <a:endParaRPr sz="1400">
              <a:solidFill>
                <a:schemeClr val="dk1"/>
              </a:solidFill>
              <a:latin typeface="Arial"/>
              <a:ea typeface="Arial"/>
              <a:cs typeface="Arial"/>
              <a:sym typeface="Arial"/>
            </a:endParaRPr>
          </a:p>
          <a:p>
            <a:pPr indent="0" lvl="0" marL="0" marR="0" rtl="0" algn="l">
              <a:lnSpc>
                <a:spcPct val="123000"/>
              </a:lnSpc>
              <a:spcBef>
                <a:spcPts val="0"/>
              </a:spcBef>
              <a:spcAft>
                <a:spcPts val="0"/>
              </a:spcAft>
              <a:buNone/>
            </a:pPr>
            <a:r>
              <a:rPr lang="ja-JP" sz="1400">
                <a:solidFill>
                  <a:schemeClr val="dk1"/>
                </a:solidFill>
                <a:latin typeface="Arial"/>
                <a:ea typeface="Arial"/>
                <a:cs typeface="Arial"/>
                <a:sym typeface="Arial"/>
              </a:rPr>
              <a:t>納める税金」です。</a:t>
            </a:r>
            <a:endParaRPr/>
          </a:p>
        </p:txBody>
      </p:sp>
      <p:sp>
        <p:nvSpPr>
          <p:cNvPr id="351" name="Google Shape;351;p39"/>
          <p:cNvSpPr txBox="1"/>
          <p:nvPr/>
        </p:nvSpPr>
        <p:spPr>
          <a:xfrm>
            <a:off x="3735593" y="5760677"/>
            <a:ext cx="10059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700">
                <a:solidFill>
                  <a:srgbClr val="C00000"/>
                </a:solidFill>
              </a:rPr>
              <a:t>にゅうとうぜい</a:t>
            </a:r>
            <a:endParaRPr/>
          </a:p>
        </p:txBody>
      </p:sp>
      <p:grpSp>
        <p:nvGrpSpPr>
          <p:cNvPr id="352" name="Google Shape;352;p39"/>
          <p:cNvGrpSpPr/>
          <p:nvPr/>
        </p:nvGrpSpPr>
        <p:grpSpPr>
          <a:xfrm>
            <a:off x="161150" y="1886525"/>
            <a:ext cx="8785200" cy="4331100"/>
            <a:chOff x="131022" y="-5854067"/>
            <a:chExt cx="8785200" cy="4331100"/>
          </a:xfrm>
        </p:grpSpPr>
        <p:sp>
          <p:nvSpPr>
            <p:cNvPr id="353" name="Google Shape;353;p39"/>
            <p:cNvSpPr/>
            <p:nvPr/>
          </p:nvSpPr>
          <p:spPr>
            <a:xfrm>
              <a:off x="131022" y="-5854067"/>
              <a:ext cx="8785200" cy="4331100"/>
            </a:xfrm>
            <a:prstGeom prst="rect">
              <a:avLst/>
            </a:prstGeom>
            <a:solidFill>
              <a:srgbClr val="CCF1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4" name="Google Shape;354;p39"/>
            <p:cNvSpPr/>
            <p:nvPr/>
          </p:nvSpPr>
          <p:spPr>
            <a:xfrm>
              <a:off x="671358" y="-3227392"/>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アイコン&#10;&#10;自動的に生成された説明" id="355" name="Google Shape;355;p39"/>
            <p:cNvPicPr preferRelativeResize="0"/>
            <p:nvPr/>
          </p:nvPicPr>
          <p:blipFill rotWithShape="1">
            <a:blip r:embed="rId3">
              <a:alphaModFix/>
            </a:blip>
            <a:srcRect b="0" l="0" r="0" t="0"/>
            <a:stretch/>
          </p:blipFill>
          <p:spPr>
            <a:xfrm>
              <a:off x="739810" y="-3210355"/>
              <a:ext cx="1354704" cy="1263217"/>
            </a:xfrm>
            <a:prstGeom prst="rect">
              <a:avLst/>
            </a:prstGeom>
            <a:noFill/>
            <a:ln>
              <a:noFill/>
            </a:ln>
          </p:spPr>
        </p:pic>
        <p:sp>
          <p:nvSpPr>
            <p:cNvPr id="356" name="Google Shape;356;p39"/>
            <p:cNvSpPr txBox="1"/>
            <p:nvPr/>
          </p:nvSpPr>
          <p:spPr>
            <a:xfrm>
              <a:off x="683412" y="-3529475"/>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車を持っていると！？</a:t>
              </a:r>
              <a:endParaRPr sz="1500"/>
            </a:p>
          </p:txBody>
        </p:sp>
        <p:sp>
          <p:nvSpPr>
            <p:cNvPr id="357" name="Google Shape;357;p39"/>
            <p:cNvSpPr txBox="1"/>
            <p:nvPr/>
          </p:nvSpPr>
          <p:spPr>
            <a:xfrm>
              <a:off x="3491015" y="-3510800"/>
              <a:ext cx="2002800" cy="2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50">
                  <a:solidFill>
                    <a:srgbClr val="0C5B9C"/>
                  </a:solidFill>
                  <a:latin typeface="Arial"/>
                  <a:ea typeface="Arial"/>
                  <a:cs typeface="Arial"/>
                  <a:sym typeface="Arial"/>
                </a:rPr>
                <a:t>温泉に入ったときは！？</a:t>
              </a:r>
              <a:endParaRPr sz="1600"/>
            </a:p>
          </p:txBody>
        </p:sp>
        <p:sp>
          <p:nvSpPr>
            <p:cNvPr id="358" name="Google Shape;358;p39"/>
            <p:cNvSpPr/>
            <p:nvPr/>
          </p:nvSpPr>
          <p:spPr>
            <a:xfrm>
              <a:off x="3563270" y="-3241755"/>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部屋 が含まれている画像&#10;&#10;自動的に生成された説明" id="359" name="Google Shape;359;p39"/>
            <p:cNvPicPr preferRelativeResize="0"/>
            <p:nvPr/>
          </p:nvPicPr>
          <p:blipFill rotWithShape="1">
            <a:blip r:embed="rId4">
              <a:alphaModFix/>
            </a:blip>
            <a:srcRect b="0" l="0" r="0" t="0"/>
            <a:stretch/>
          </p:blipFill>
          <p:spPr>
            <a:xfrm>
              <a:off x="3586226" y="-3123444"/>
              <a:ext cx="1630470" cy="1313562"/>
            </a:xfrm>
            <a:prstGeom prst="rect">
              <a:avLst/>
            </a:prstGeom>
            <a:noFill/>
            <a:ln>
              <a:noFill/>
            </a:ln>
          </p:spPr>
        </p:pic>
        <p:sp>
          <p:nvSpPr>
            <p:cNvPr id="360" name="Google Shape;360;p39"/>
            <p:cNvSpPr/>
            <p:nvPr/>
          </p:nvSpPr>
          <p:spPr>
            <a:xfrm>
              <a:off x="698758"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61" name="Google Shape;361;p39"/>
            <p:cNvPicPr preferRelativeResize="0"/>
            <p:nvPr/>
          </p:nvPicPr>
          <p:blipFill rotWithShape="1">
            <a:blip r:embed="rId5">
              <a:alphaModFix/>
            </a:blip>
            <a:srcRect b="0" l="0" r="0" t="0"/>
            <a:stretch/>
          </p:blipFill>
          <p:spPr>
            <a:xfrm>
              <a:off x="990367" y="-5714549"/>
              <a:ext cx="1245490" cy="1346760"/>
            </a:xfrm>
            <a:prstGeom prst="rect">
              <a:avLst/>
            </a:prstGeom>
            <a:noFill/>
            <a:ln>
              <a:noFill/>
            </a:ln>
          </p:spPr>
        </p:pic>
        <p:sp>
          <p:nvSpPr>
            <p:cNvPr id="362" name="Google Shape;362;p39"/>
            <p:cNvSpPr/>
            <p:nvPr/>
          </p:nvSpPr>
          <p:spPr>
            <a:xfrm>
              <a:off x="3613532"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図形&#10;&#10;自動的に生成された説明" id="363" name="Google Shape;363;p39"/>
            <p:cNvPicPr preferRelativeResize="0"/>
            <p:nvPr/>
          </p:nvPicPr>
          <p:blipFill rotWithShape="1">
            <a:blip r:embed="rId6">
              <a:alphaModFix/>
            </a:blip>
            <a:srcRect b="0" l="0" r="0" t="0"/>
            <a:stretch/>
          </p:blipFill>
          <p:spPr>
            <a:xfrm>
              <a:off x="3667695" y="-5505199"/>
              <a:ext cx="1567982" cy="1078380"/>
            </a:xfrm>
            <a:prstGeom prst="rect">
              <a:avLst/>
            </a:prstGeom>
            <a:noFill/>
            <a:ln>
              <a:noFill/>
            </a:ln>
          </p:spPr>
        </p:pic>
        <p:sp>
          <p:nvSpPr>
            <p:cNvPr id="364" name="Google Shape;364;p39"/>
            <p:cNvSpPr/>
            <p:nvPr/>
          </p:nvSpPr>
          <p:spPr>
            <a:xfrm>
              <a:off x="6683784"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おもちゃ, 挿絵 が含まれている画像&#10;&#10;自動的に生成された説明" id="365" name="Google Shape;365;p39"/>
            <p:cNvPicPr preferRelativeResize="0"/>
            <p:nvPr/>
          </p:nvPicPr>
          <p:blipFill rotWithShape="1">
            <a:blip r:embed="rId7">
              <a:alphaModFix/>
            </a:blip>
            <a:srcRect b="0" l="0" r="0" t="0"/>
            <a:stretch/>
          </p:blipFill>
          <p:spPr>
            <a:xfrm>
              <a:off x="6756700" y="-5477616"/>
              <a:ext cx="1539600" cy="1137792"/>
            </a:xfrm>
            <a:prstGeom prst="rect">
              <a:avLst/>
            </a:prstGeom>
            <a:noFill/>
            <a:ln>
              <a:noFill/>
            </a:ln>
          </p:spPr>
        </p:pic>
        <p:sp>
          <p:nvSpPr>
            <p:cNvPr id="366" name="Google Shape;366;p39"/>
            <p:cNvSpPr txBox="1"/>
            <p:nvPr/>
          </p:nvSpPr>
          <p:spPr>
            <a:xfrm>
              <a:off x="708487" y="-5822613"/>
              <a:ext cx="1790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rPr>
                <a:t>給料をもらったら！？</a:t>
              </a:r>
              <a:endParaRPr sz="1500"/>
            </a:p>
          </p:txBody>
        </p:sp>
        <p:sp>
          <p:nvSpPr>
            <p:cNvPr id="367" name="Google Shape;367;p39"/>
            <p:cNvSpPr txBox="1"/>
            <p:nvPr/>
          </p:nvSpPr>
          <p:spPr>
            <a:xfrm>
              <a:off x="3717535" y="-5818288"/>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家を持っていると！？</a:t>
              </a:r>
              <a:endParaRPr sz="1500"/>
            </a:p>
          </p:txBody>
        </p:sp>
        <p:sp>
          <p:nvSpPr>
            <p:cNvPr id="368" name="Google Shape;368;p39"/>
            <p:cNvSpPr txBox="1"/>
            <p:nvPr/>
          </p:nvSpPr>
          <p:spPr>
            <a:xfrm>
              <a:off x="6276925" y="-5796938"/>
              <a:ext cx="2462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お店でお買い物をしたときは！？</a:t>
              </a:r>
              <a:endParaRPr sz="1500">
                <a:solidFill>
                  <a:srgbClr val="0C5B9C"/>
                </a:solidFill>
                <a:latin typeface="Arial"/>
                <a:ea typeface="Arial"/>
                <a:cs typeface="Arial"/>
                <a:sym typeface="Arial"/>
              </a:endParaRPr>
            </a:p>
          </p:txBody>
        </p:sp>
      </p:grpSp>
      <p:grpSp>
        <p:nvGrpSpPr>
          <p:cNvPr id="369" name="Google Shape;369;p39"/>
          <p:cNvGrpSpPr/>
          <p:nvPr/>
        </p:nvGrpSpPr>
        <p:grpSpPr>
          <a:xfrm>
            <a:off x="-40564" y="6007185"/>
            <a:ext cx="950844" cy="850815"/>
            <a:chOff x="-40566" y="5996310"/>
            <a:chExt cx="950844" cy="850815"/>
          </a:xfrm>
        </p:grpSpPr>
        <p:sp>
          <p:nvSpPr>
            <p:cNvPr id="370" name="Google Shape;370;p3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1" name="Google Shape;371;p3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2" name="Google Shape;372;p39"/>
            <p:cNvSpPr txBox="1"/>
            <p:nvPr/>
          </p:nvSpPr>
          <p:spPr>
            <a:xfrm>
              <a:off x="-40566" y="6190839"/>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200">
                  <a:solidFill>
                    <a:srgbClr val="134CBD"/>
                  </a:solidFill>
                  <a:latin typeface="Arial"/>
                  <a:ea typeface="Arial"/>
                  <a:cs typeface="Arial"/>
                  <a:sym typeface="Arial"/>
                </a:rPr>
                <a:t>もっと</a:t>
              </a:r>
              <a:endParaRPr b="1" i="0" sz="1200">
                <a:solidFill>
                  <a:srgbClr val="134CBD"/>
                </a:solidFill>
                <a:latin typeface="Arial"/>
                <a:ea typeface="Arial"/>
                <a:cs typeface="Arial"/>
                <a:sym typeface="Arial"/>
              </a:endParaRPr>
            </a:p>
            <a:p>
              <a:pPr indent="0" lvl="0" marL="0" marR="0" rtl="0" algn="ctr">
                <a:spcBef>
                  <a:spcPts val="0"/>
                </a:spcBef>
                <a:spcAft>
                  <a:spcPts val="0"/>
                </a:spcAft>
                <a:buNone/>
              </a:pPr>
              <a:r>
                <a:rPr b="1" i="0" lang="ja-JP" sz="1200">
                  <a:solidFill>
                    <a:srgbClr val="134CBD"/>
                  </a:solidFill>
                  <a:latin typeface="Arial"/>
                  <a:ea typeface="Arial"/>
                  <a:cs typeface="Arial"/>
                  <a:sym typeface="Arial"/>
                </a:rPr>
                <a:t>くわしく</a:t>
              </a:r>
              <a:endParaRPr sz="1000"/>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9"/>
                                        </p:tgtEl>
                                      </p:cBhvr>
                                    </p:animEffect>
                                    <p:set>
                                      <p:cBhvr>
                                        <p:cTn dur="1" fill="hold">
                                          <p:stCondLst>
                                            <p:cond delay="500"/>
                                          </p:stCondLst>
                                        </p:cTn>
                                        <p:tgtEl>
                                          <p:spTgt spid="349"/>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348"/>
                                        </p:tgtEl>
                                      </p:cBhvr>
                                    </p:animEffect>
                                    <p:set>
                                      <p:cBhvr>
                                        <p:cTn dur="1" fill="hold">
                                          <p:stCondLst>
                                            <p:cond delay="500"/>
                                          </p:stCondLst>
                                        </p:cTn>
                                        <p:tgtEl>
                                          <p:spTgt spid="3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2"/>
                                        </p:tgtEl>
                                      </p:cBhvr>
                                    </p:animEffect>
                                    <p:set>
                                      <p:cBhvr>
                                        <p:cTn dur="1" fill="hold">
                                          <p:stCondLst>
                                            <p:cond delay="500"/>
                                          </p:stCondLst>
                                        </p:cTn>
                                        <p:tgtEl>
                                          <p:spTgt spid="3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0"/>
          <p:cNvSpPr/>
          <p:nvPr/>
        </p:nvSpPr>
        <p:spPr>
          <a:xfrm>
            <a:off x="3295650" y="1065378"/>
            <a:ext cx="5597700" cy="9768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78" name="Google Shape;378;p40"/>
          <p:cNvGrpSpPr/>
          <p:nvPr/>
        </p:nvGrpSpPr>
        <p:grpSpPr>
          <a:xfrm>
            <a:off x="126000" y="1464854"/>
            <a:ext cx="3297900" cy="3475800"/>
            <a:chOff x="126000" y="1464854"/>
            <a:chExt cx="3297900" cy="3475800"/>
          </a:xfrm>
        </p:grpSpPr>
        <p:grpSp>
          <p:nvGrpSpPr>
            <p:cNvPr id="379" name="Google Shape;379;p40"/>
            <p:cNvGrpSpPr/>
            <p:nvPr/>
          </p:nvGrpSpPr>
          <p:grpSpPr>
            <a:xfrm>
              <a:off x="126000" y="1464854"/>
              <a:ext cx="3297900" cy="3475800"/>
              <a:chOff x="126000" y="1464854"/>
              <a:chExt cx="3297900" cy="3475800"/>
            </a:xfrm>
          </p:grpSpPr>
          <p:grpSp>
            <p:nvGrpSpPr>
              <p:cNvPr id="380" name="Google Shape;380;p40"/>
              <p:cNvGrpSpPr/>
              <p:nvPr/>
            </p:nvGrpSpPr>
            <p:grpSpPr>
              <a:xfrm>
                <a:off x="126000" y="1464854"/>
                <a:ext cx="3297900" cy="3475800"/>
                <a:chOff x="39000" y="1066179"/>
                <a:chExt cx="3297900" cy="3475800"/>
              </a:xfrm>
            </p:grpSpPr>
            <p:sp>
              <p:nvSpPr>
                <p:cNvPr id="381" name="Google Shape;381;p40"/>
                <p:cNvSpPr/>
                <p:nvPr/>
              </p:nvSpPr>
              <p:spPr>
                <a:xfrm>
                  <a:off x="88399" y="1066179"/>
                  <a:ext cx="3024900" cy="3475800"/>
                </a:xfrm>
                <a:prstGeom prst="rect">
                  <a:avLst/>
                </a:prstGeom>
                <a:solidFill>
                  <a:srgbClr val="F0FB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2" name="Google Shape;382;p40"/>
                <p:cNvSpPr/>
                <p:nvPr/>
              </p:nvSpPr>
              <p:spPr>
                <a:xfrm>
                  <a:off x="365498" y="1072399"/>
                  <a:ext cx="2181600" cy="3465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消費者</a:t>
                  </a:r>
                  <a:endParaRPr/>
                </a:p>
              </p:txBody>
            </p:sp>
            <p:pic>
              <p:nvPicPr>
                <p:cNvPr id="383" name="Google Shape;383;p40"/>
                <p:cNvPicPr preferRelativeResize="0"/>
                <p:nvPr/>
              </p:nvPicPr>
              <p:blipFill rotWithShape="1">
                <a:blip r:embed="rId3">
                  <a:alphaModFix/>
                </a:blip>
                <a:srcRect b="0" l="0" r="0" t="0"/>
                <a:stretch/>
              </p:blipFill>
              <p:spPr>
                <a:xfrm>
                  <a:off x="819824" y="1487592"/>
                  <a:ext cx="1102780" cy="1310588"/>
                </a:xfrm>
                <a:prstGeom prst="rect">
                  <a:avLst/>
                </a:prstGeom>
                <a:noFill/>
                <a:ln>
                  <a:noFill/>
                </a:ln>
              </p:spPr>
            </p:pic>
            <p:sp>
              <p:nvSpPr>
                <p:cNvPr id="384" name="Google Shape;384;p40"/>
                <p:cNvSpPr/>
                <p:nvPr/>
              </p:nvSpPr>
              <p:spPr>
                <a:xfrm>
                  <a:off x="1924211" y="2598221"/>
                  <a:ext cx="1188900" cy="1284900"/>
                </a:xfrm>
                <a:prstGeom prst="roundRect">
                  <a:avLst>
                    <a:gd fmla="val 9091" name="adj"/>
                  </a:avLst>
                </a:prstGeom>
                <a:solidFill>
                  <a:srgbClr val="A4E6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dk1"/>
                    </a:solidFill>
                    <a:latin typeface="Arial"/>
                    <a:ea typeface="Arial"/>
                    <a:cs typeface="Arial"/>
                    <a:sym typeface="Arial"/>
                  </a:endParaRPr>
                </a:p>
              </p:txBody>
            </p:sp>
            <p:grpSp>
              <p:nvGrpSpPr>
                <p:cNvPr id="385" name="Google Shape;385;p40"/>
                <p:cNvGrpSpPr/>
                <p:nvPr/>
              </p:nvGrpSpPr>
              <p:grpSpPr>
                <a:xfrm>
                  <a:off x="39000" y="3877225"/>
                  <a:ext cx="3297900" cy="585000"/>
                  <a:chOff x="39000" y="3877225"/>
                  <a:chExt cx="3297900" cy="585000"/>
                </a:xfrm>
              </p:grpSpPr>
              <p:sp>
                <p:nvSpPr>
                  <p:cNvPr id="386" name="Google Shape;386;p40"/>
                  <p:cNvSpPr txBox="1"/>
                  <p:nvPr/>
                </p:nvSpPr>
                <p:spPr>
                  <a:xfrm>
                    <a:off x="39000" y="3877225"/>
                    <a:ext cx="3297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66666"/>
                      </a:lnSpc>
                      <a:spcBef>
                        <a:spcPts val="0"/>
                      </a:spcBef>
                      <a:spcAft>
                        <a:spcPts val="0"/>
                      </a:spcAft>
                      <a:buNone/>
                    </a:pPr>
                    <a:r>
                      <a:rPr b="0" i="0" lang="ja-JP" sz="1200" u="none" strike="noStrike">
                        <a:solidFill>
                          <a:schemeClr val="dk1"/>
                        </a:solidFill>
                        <a:latin typeface="Arial"/>
                        <a:ea typeface="Arial"/>
                        <a:cs typeface="Arial"/>
                        <a:sym typeface="Arial"/>
                      </a:rPr>
                      <a:t>品物の金額1,000円と一緒に消費税100円を</a:t>
                    </a:r>
                    <a:br>
                      <a:rPr b="0" i="0" lang="ja-JP" sz="1200" u="none" strike="noStrike">
                        <a:solidFill>
                          <a:schemeClr val="dk1"/>
                        </a:solidFill>
                        <a:latin typeface="Arial"/>
                        <a:ea typeface="Arial"/>
                        <a:cs typeface="Arial"/>
                        <a:sym typeface="Arial"/>
                      </a:rPr>
                    </a:br>
                    <a:r>
                      <a:rPr b="0" i="0" lang="ja-JP" sz="1200" u="none" strike="noStrike">
                        <a:solidFill>
                          <a:schemeClr val="dk1"/>
                        </a:solidFill>
                        <a:latin typeface="Arial"/>
                        <a:ea typeface="Arial"/>
                        <a:cs typeface="Arial"/>
                        <a:sym typeface="Arial"/>
                      </a:rPr>
                      <a:t>支払う。</a:t>
                    </a:r>
                    <a:r>
                      <a:rPr b="0" i="0" lang="ja-JP" sz="1100" u="none" strike="noStrike">
                        <a:solidFill>
                          <a:schemeClr val="dk1"/>
                        </a:solidFill>
                        <a:latin typeface="Arial"/>
                        <a:ea typeface="Arial"/>
                        <a:cs typeface="Arial"/>
                        <a:sym typeface="Arial"/>
                      </a:rPr>
                      <a:t>(消費税を</a:t>
                    </a:r>
                    <a:r>
                      <a:rPr lang="ja-JP" sz="1100">
                        <a:solidFill>
                          <a:schemeClr val="dk1"/>
                        </a:solidFill>
                        <a:latin typeface="Arial"/>
                        <a:ea typeface="Arial"/>
                        <a:cs typeface="Arial"/>
                        <a:sym typeface="Arial"/>
                      </a:rPr>
                      <a:t>負担する</a:t>
                    </a:r>
                    <a:r>
                      <a:rPr b="0" i="0" lang="ja-JP" sz="1100" u="none" strike="noStrike">
                        <a:solidFill>
                          <a:schemeClr val="dk1"/>
                        </a:solidFill>
                        <a:latin typeface="Arial"/>
                        <a:ea typeface="Arial"/>
                        <a:cs typeface="Arial"/>
                        <a:sym typeface="Arial"/>
                      </a:rPr>
                      <a:t>)</a:t>
                    </a:r>
                    <a:endParaRPr b="0" sz="1100">
                      <a:solidFill>
                        <a:schemeClr val="dk1"/>
                      </a:solidFill>
                      <a:latin typeface="Arial"/>
                      <a:ea typeface="Arial"/>
                      <a:cs typeface="Arial"/>
                      <a:sym typeface="Arial"/>
                    </a:endParaRPr>
                  </a:p>
                </p:txBody>
              </p:sp>
              <p:sp>
                <p:nvSpPr>
                  <p:cNvPr id="387" name="Google Shape;387;p40"/>
                  <p:cNvSpPr txBox="1"/>
                  <p:nvPr/>
                </p:nvSpPr>
                <p:spPr>
                  <a:xfrm flipH="1">
                    <a:off x="1302275" y="4112413"/>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ふたん</a:t>
                    </a:r>
                    <a:endParaRPr/>
                  </a:p>
                </p:txBody>
              </p:sp>
            </p:grpSp>
          </p:grpSp>
          <p:grpSp>
            <p:nvGrpSpPr>
              <p:cNvPr id="388" name="Google Shape;388;p40"/>
              <p:cNvGrpSpPr/>
              <p:nvPr/>
            </p:nvGrpSpPr>
            <p:grpSpPr>
              <a:xfrm>
                <a:off x="126000" y="3330453"/>
                <a:ext cx="801276" cy="349698"/>
                <a:chOff x="1292831" y="2232053"/>
                <a:chExt cx="928800" cy="371900"/>
              </a:xfrm>
            </p:grpSpPr>
            <p:pic>
              <p:nvPicPr>
                <p:cNvPr descr="図形&#10;&#10;自動的に生成された説明" id="389" name="Google Shape;389;p40"/>
                <p:cNvPicPr preferRelativeResize="0"/>
                <p:nvPr/>
              </p:nvPicPr>
              <p:blipFill rotWithShape="1">
                <a:blip r:embed="rId4">
                  <a:alphaModFix/>
                </a:blip>
                <a:srcRect b="0" l="0" r="0" t="0"/>
                <a:stretch/>
              </p:blipFill>
              <p:spPr>
                <a:xfrm>
                  <a:off x="1391095" y="2232053"/>
                  <a:ext cx="753007" cy="371900"/>
                </a:xfrm>
                <a:prstGeom prst="rect">
                  <a:avLst/>
                </a:prstGeom>
                <a:noFill/>
                <a:ln>
                  <a:noFill/>
                </a:ln>
              </p:spPr>
            </p:pic>
            <p:sp>
              <p:nvSpPr>
                <p:cNvPr id="390" name="Google Shape;390;p40"/>
                <p:cNvSpPr txBox="1"/>
                <p:nvPr/>
              </p:nvSpPr>
              <p:spPr>
                <a:xfrm>
                  <a:off x="1292831" y="2273685"/>
                  <a:ext cx="928800" cy="29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1200"/>
                </a:p>
              </p:txBody>
            </p:sp>
          </p:grpSp>
          <p:sp>
            <p:nvSpPr>
              <p:cNvPr id="391" name="Google Shape;391;p40"/>
              <p:cNvSpPr txBox="1"/>
              <p:nvPr/>
            </p:nvSpPr>
            <p:spPr>
              <a:xfrm>
                <a:off x="175400" y="4511100"/>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しはら</a:t>
                </a:r>
                <a:endParaRPr b="0" sz="500">
                  <a:solidFill>
                    <a:schemeClr val="dk1"/>
                  </a:solidFill>
                  <a:latin typeface="Arial"/>
                  <a:ea typeface="Arial"/>
                  <a:cs typeface="Arial"/>
                  <a:sym typeface="Arial"/>
                </a:endParaRPr>
              </a:p>
            </p:txBody>
          </p:sp>
          <p:grpSp>
            <p:nvGrpSpPr>
              <p:cNvPr id="392" name="Google Shape;392;p40"/>
              <p:cNvGrpSpPr/>
              <p:nvPr/>
            </p:nvGrpSpPr>
            <p:grpSpPr>
              <a:xfrm>
                <a:off x="2021825" y="3153450"/>
                <a:ext cx="1273944" cy="609284"/>
                <a:chOff x="1658136" y="1376881"/>
                <a:chExt cx="1273944" cy="696882"/>
              </a:xfrm>
            </p:grpSpPr>
            <p:pic>
              <p:nvPicPr>
                <p:cNvPr id="393" name="Google Shape;393;p40"/>
                <p:cNvPicPr preferRelativeResize="0"/>
                <p:nvPr/>
              </p:nvPicPr>
              <p:blipFill rotWithShape="1">
                <a:blip r:embed="rId5">
                  <a:alphaModFix/>
                </a:blip>
                <a:srcRect b="0" l="0" r="0" t="0"/>
                <a:stretch/>
              </p:blipFill>
              <p:spPr>
                <a:xfrm>
                  <a:off x="1739131" y="1628189"/>
                  <a:ext cx="445574" cy="445574"/>
                </a:xfrm>
                <a:prstGeom prst="rect">
                  <a:avLst/>
                </a:prstGeom>
                <a:noFill/>
                <a:ln>
                  <a:noFill/>
                </a:ln>
              </p:spPr>
            </p:pic>
            <p:grpSp>
              <p:nvGrpSpPr>
                <p:cNvPr id="394" name="Google Shape;394;p40"/>
                <p:cNvGrpSpPr/>
                <p:nvPr/>
              </p:nvGrpSpPr>
              <p:grpSpPr>
                <a:xfrm>
                  <a:off x="1658136" y="1376881"/>
                  <a:ext cx="1273944" cy="614938"/>
                  <a:chOff x="1658136" y="1376881"/>
                  <a:chExt cx="1273944" cy="614938"/>
                </a:xfrm>
              </p:grpSpPr>
              <p:grpSp>
                <p:nvGrpSpPr>
                  <p:cNvPr id="395" name="Google Shape;395;p40"/>
                  <p:cNvGrpSpPr/>
                  <p:nvPr/>
                </p:nvGrpSpPr>
                <p:grpSpPr>
                  <a:xfrm>
                    <a:off x="1892035" y="1376881"/>
                    <a:ext cx="1040045" cy="398232"/>
                    <a:chOff x="1974226" y="2233809"/>
                    <a:chExt cx="1256700" cy="481190"/>
                  </a:xfrm>
                </p:grpSpPr>
                <p:pic>
                  <p:nvPicPr>
                    <p:cNvPr descr="図形&#10;&#10;自動的に生成された説明" id="396" name="Google Shape;396;p40"/>
                    <p:cNvPicPr preferRelativeResize="0"/>
                    <p:nvPr/>
                  </p:nvPicPr>
                  <p:blipFill rotWithShape="1">
                    <a:blip r:embed="rId4">
                      <a:alphaModFix/>
                    </a:blip>
                    <a:srcRect b="0" l="0" r="0" t="0"/>
                    <a:stretch/>
                  </p:blipFill>
                  <p:spPr>
                    <a:xfrm>
                      <a:off x="2078852" y="2236872"/>
                      <a:ext cx="968097" cy="478127"/>
                    </a:xfrm>
                    <a:prstGeom prst="rect">
                      <a:avLst/>
                    </a:prstGeom>
                    <a:noFill/>
                    <a:ln>
                      <a:noFill/>
                    </a:ln>
                  </p:spPr>
                </p:pic>
                <p:sp>
                  <p:nvSpPr>
                    <p:cNvPr id="397" name="Google Shape;397;p40"/>
                    <p:cNvSpPr txBox="1"/>
                    <p:nvPr/>
                  </p:nvSpPr>
                  <p:spPr>
                    <a:xfrm>
                      <a:off x="1974226" y="2233809"/>
                      <a:ext cx="1256700" cy="44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500">
                          <a:solidFill>
                            <a:schemeClr val="lt1"/>
                          </a:solidFill>
                          <a:latin typeface="Arial"/>
                          <a:ea typeface="Arial"/>
                          <a:cs typeface="Arial"/>
                          <a:sym typeface="Arial"/>
                        </a:rPr>
                        <a:t>１０００</a:t>
                      </a:r>
                      <a:endParaRPr sz="1300"/>
                    </a:p>
                  </p:txBody>
                </p:sp>
              </p:grpSp>
              <p:sp>
                <p:nvSpPr>
                  <p:cNvPr id="398" name="Google Shape;398;p40"/>
                  <p:cNvSpPr txBox="1"/>
                  <p:nvPr/>
                </p:nvSpPr>
                <p:spPr>
                  <a:xfrm>
                    <a:off x="1658136" y="1710119"/>
                    <a:ext cx="649800" cy="28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chemeClr val="lt1"/>
                        </a:solidFill>
                        <a:latin typeface="Arial"/>
                        <a:ea typeface="Arial"/>
                        <a:cs typeface="Arial"/>
                        <a:sym typeface="Arial"/>
                      </a:rPr>
                      <a:t>１００</a:t>
                    </a:r>
                    <a:endParaRPr sz="1200"/>
                  </a:p>
                </p:txBody>
              </p:sp>
            </p:grpSp>
          </p:grpSp>
          <p:grpSp>
            <p:nvGrpSpPr>
              <p:cNvPr id="399" name="Google Shape;399;p40"/>
              <p:cNvGrpSpPr/>
              <p:nvPr/>
            </p:nvGrpSpPr>
            <p:grpSpPr>
              <a:xfrm>
                <a:off x="1039225" y="3333377"/>
                <a:ext cx="894300" cy="349713"/>
                <a:chOff x="1039225" y="3333377"/>
                <a:chExt cx="894300" cy="349713"/>
              </a:xfrm>
            </p:grpSpPr>
            <p:pic>
              <p:nvPicPr>
                <p:cNvPr descr="図形&#10;&#10;自動的に生成された説明" id="400" name="Google Shape;400;p40"/>
                <p:cNvPicPr preferRelativeResize="0"/>
                <p:nvPr/>
              </p:nvPicPr>
              <p:blipFill rotWithShape="1">
                <a:blip r:embed="rId4">
                  <a:alphaModFix/>
                </a:blip>
                <a:srcRect b="0" l="0" r="0" t="0"/>
                <a:stretch/>
              </p:blipFill>
              <p:spPr>
                <a:xfrm>
                  <a:off x="1116283" y="3333377"/>
                  <a:ext cx="649630" cy="349713"/>
                </a:xfrm>
                <a:prstGeom prst="rect">
                  <a:avLst/>
                </a:prstGeom>
                <a:noFill/>
                <a:ln>
                  <a:noFill/>
                </a:ln>
              </p:spPr>
            </p:pic>
            <p:sp>
              <p:nvSpPr>
                <p:cNvPr id="401" name="Google Shape;401;p40"/>
                <p:cNvSpPr txBox="1"/>
                <p:nvPr/>
              </p:nvSpPr>
              <p:spPr>
                <a:xfrm>
                  <a:off x="1039225" y="3369200"/>
                  <a:ext cx="8943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1200"/>
                </a:p>
              </p:txBody>
            </p:sp>
          </p:grpSp>
          <p:sp>
            <p:nvSpPr>
              <p:cNvPr id="402" name="Google Shape;402;p40"/>
              <p:cNvSpPr txBox="1"/>
              <p:nvPr/>
            </p:nvSpPr>
            <p:spPr>
              <a:xfrm>
                <a:off x="2016640" y="3802441"/>
                <a:ext cx="11559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900">
                    <a:solidFill>
                      <a:srgbClr val="000000"/>
                    </a:solidFill>
                    <a:latin typeface="Arial"/>
                    <a:ea typeface="Arial"/>
                    <a:cs typeface="Arial"/>
                    <a:sym typeface="Arial"/>
                  </a:rPr>
                  <a:t>ゲーム代+消費税</a:t>
                </a:r>
                <a:endParaRPr sz="900">
                  <a:solidFill>
                    <a:srgbClr val="000000"/>
                  </a:solidFill>
                  <a:latin typeface="Arial"/>
                  <a:ea typeface="Arial"/>
                  <a:cs typeface="Arial"/>
                  <a:sym typeface="Arial"/>
                </a:endParaRPr>
              </a:p>
              <a:p>
                <a:pPr indent="0" lvl="0" marL="0" marR="0" rtl="0" algn="ctr">
                  <a:spcBef>
                    <a:spcPts val="0"/>
                  </a:spcBef>
                  <a:spcAft>
                    <a:spcPts val="0"/>
                  </a:spcAft>
                  <a:buNone/>
                </a:pPr>
                <a:r>
                  <a:rPr lang="ja-JP" sz="1100">
                    <a:solidFill>
                      <a:srgbClr val="000000"/>
                    </a:solidFill>
                    <a:latin typeface="Arial"/>
                    <a:ea typeface="Arial"/>
                    <a:cs typeface="Arial"/>
                    <a:sym typeface="Arial"/>
                  </a:rPr>
                  <a:t>1,100円</a:t>
                </a:r>
                <a:endParaRPr sz="1100">
                  <a:solidFill>
                    <a:srgbClr val="000000"/>
                  </a:solidFill>
                  <a:latin typeface="Arial"/>
                  <a:ea typeface="Arial"/>
                  <a:cs typeface="Arial"/>
                  <a:sym typeface="Arial"/>
                </a:endParaRPr>
              </a:p>
            </p:txBody>
          </p:sp>
          <p:sp>
            <p:nvSpPr>
              <p:cNvPr id="403" name="Google Shape;403;p40"/>
              <p:cNvSpPr txBox="1"/>
              <p:nvPr/>
            </p:nvSpPr>
            <p:spPr>
              <a:xfrm>
                <a:off x="174575" y="3695125"/>
                <a:ext cx="785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ゲーム代</a:t>
                </a:r>
                <a:endParaRPr/>
              </a:p>
            </p:txBody>
          </p:sp>
          <p:sp>
            <p:nvSpPr>
              <p:cNvPr id="404" name="Google Shape;404;p40"/>
              <p:cNvSpPr txBox="1"/>
              <p:nvPr/>
            </p:nvSpPr>
            <p:spPr>
              <a:xfrm>
                <a:off x="991962" y="3679463"/>
                <a:ext cx="1102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×10%</a:t>
                </a:r>
                <a:endParaRPr sz="1200"/>
              </a:p>
              <a:p>
                <a:pPr indent="0" lvl="0" marL="0" marR="0" rtl="0" algn="l">
                  <a:spcBef>
                    <a:spcPts val="0"/>
                  </a:spcBef>
                  <a:spcAft>
                    <a:spcPts val="0"/>
                  </a:spcAft>
                  <a:buNone/>
                </a:pPr>
                <a:r>
                  <a:rPr lang="ja-JP" sz="700">
                    <a:solidFill>
                      <a:schemeClr val="dk1"/>
                    </a:solidFill>
                    <a:latin typeface="Arial"/>
                    <a:ea typeface="Arial"/>
                    <a:cs typeface="Arial"/>
                    <a:sym typeface="Arial"/>
                  </a:rPr>
                  <a:t>（消費税：１００円）</a:t>
                </a:r>
                <a:endParaRPr sz="1200">
                  <a:solidFill>
                    <a:schemeClr val="dk1"/>
                  </a:solidFill>
                  <a:latin typeface="Arial"/>
                  <a:ea typeface="Arial"/>
                  <a:cs typeface="Arial"/>
                  <a:sym typeface="Arial"/>
                </a:endParaRPr>
              </a:p>
            </p:txBody>
          </p:sp>
        </p:grpSp>
        <p:sp>
          <p:nvSpPr>
            <p:cNvPr id="405" name="Google Shape;405;p40"/>
            <p:cNvSpPr txBox="1"/>
            <p:nvPr/>
          </p:nvSpPr>
          <p:spPr>
            <a:xfrm>
              <a:off x="795354" y="3268460"/>
              <a:ext cx="258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406" name="Google Shape;406;p40"/>
            <p:cNvSpPr txBox="1"/>
            <p:nvPr/>
          </p:nvSpPr>
          <p:spPr>
            <a:xfrm>
              <a:off x="1701258" y="3334234"/>
              <a:ext cx="258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a:t>
              </a:r>
              <a:endParaRPr/>
            </a:p>
          </p:txBody>
        </p:sp>
      </p:grpSp>
      <p:sp>
        <p:nvSpPr>
          <p:cNvPr id="407" name="Google Shape;407;p4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408" name="Google Shape;408;p40"/>
          <p:cNvSpPr txBox="1"/>
          <p:nvPr/>
        </p:nvSpPr>
        <p:spPr>
          <a:xfrm>
            <a:off x="843123" y="75800"/>
            <a:ext cx="77484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pic>
        <p:nvPicPr>
          <p:cNvPr id="409" name="Google Shape;409;p40"/>
          <p:cNvPicPr preferRelativeResize="0"/>
          <p:nvPr/>
        </p:nvPicPr>
        <p:blipFill rotWithShape="1">
          <a:blip r:embed="rId6">
            <a:alphaModFix/>
          </a:blip>
          <a:srcRect b="0" l="0" r="0" t="0"/>
          <a:stretch/>
        </p:blipFill>
        <p:spPr>
          <a:xfrm>
            <a:off x="163149" y="5055848"/>
            <a:ext cx="1226130" cy="1509224"/>
          </a:xfrm>
          <a:prstGeom prst="rect">
            <a:avLst/>
          </a:prstGeom>
          <a:noFill/>
          <a:ln>
            <a:noFill/>
          </a:ln>
        </p:spPr>
      </p:pic>
      <p:sp>
        <p:nvSpPr>
          <p:cNvPr id="410" name="Google Shape;410;p40"/>
          <p:cNvSpPr/>
          <p:nvPr/>
        </p:nvSpPr>
        <p:spPr>
          <a:xfrm rot="10800000">
            <a:off x="5856635" y="2113274"/>
            <a:ext cx="337200" cy="413400"/>
          </a:xfrm>
          <a:prstGeom prst="upArrow">
            <a:avLst>
              <a:gd fmla="val 50000" name="adj1"/>
              <a:gd fmla="val 5986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1" name="Google Shape;411;p40"/>
          <p:cNvSpPr/>
          <p:nvPr/>
        </p:nvSpPr>
        <p:spPr>
          <a:xfrm>
            <a:off x="2712610" y="1395182"/>
            <a:ext cx="525600" cy="321300"/>
          </a:xfrm>
          <a:prstGeom prst="rightArrow">
            <a:avLst>
              <a:gd fmla="val 50000" name="adj1"/>
              <a:gd fmla="val 55337"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12" name="Google Shape;412;p40"/>
          <p:cNvGrpSpPr/>
          <p:nvPr/>
        </p:nvGrpSpPr>
        <p:grpSpPr>
          <a:xfrm>
            <a:off x="3295714" y="4035242"/>
            <a:ext cx="5669046" cy="900000"/>
            <a:chOff x="3188676" y="3909698"/>
            <a:chExt cx="5775900" cy="900000"/>
          </a:xfrm>
        </p:grpSpPr>
        <p:sp>
          <p:nvSpPr>
            <p:cNvPr id="413" name="Google Shape;413;p40"/>
            <p:cNvSpPr/>
            <p:nvPr/>
          </p:nvSpPr>
          <p:spPr>
            <a:xfrm>
              <a:off x="3188676" y="3909698"/>
              <a:ext cx="5775900" cy="90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4" name="Google Shape;414;p40"/>
            <p:cNvSpPr/>
            <p:nvPr/>
          </p:nvSpPr>
          <p:spPr>
            <a:xfrm>
              <a:off x="3188676" y="3909698"/>
              <a:ext cx="1262100" cy="346500"/>
            </a:xfrm>
            <a:prstGeom prst="rect">
              <a:avLst/>
            </a:prstGeom>
            <a:solidFill>
              <a:srgbClr val="26C1F2"/>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日本銀行</a:t>
              </a:r>
              <a:endParaRPr/>
            </a:p>
          </p:txBody>
        </p:sp>
        <p:sp>
          <p:nvSpPr>
            <p:cNvPr id="415" name="Google Shape;415;p40"/>
            <p:cNvSpPr txBox="1"/>
            <p:nvPr/>
          </p:nvSpPr>
          <p:spPr>
            <a:xfrm>
              <a:off x="3204887" y="4386081"/>
              <a:ext cx="4095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50" u="none" strike="noStrike">
                  <a:solidFill>
                    <a:schemeClr val="dk1"/>
                  </a:solidFill>
                  <a:latin typeface="Arial"/>
                  <a:ea typeface="Arial"/>
                  <a:cs typeface="Arial"/>
                  <a:sym typeface="Arial"/>
                </a:rPr>
                <a:t>預けられた消費税を国のお金 (国庫金) として保管する。</a:t>
              </a:r>
              <a:endParaRPr b="0" i="0" sz="1150" u="none" strike="noStrike">
                <a:solidFill>
                  <a:schemeClr val="dk1"/>
                </a:solidFill>
                <a:latin typeface="Arial"/>
                <a:ea typeface="Arial"/>
                <a:cs typeface="Arial"/>
                <a:sym typeface="Arial"/>
              </a:endParaRPr>
            </a:p>
          </p:txBody>
        </p:sp>
        <p:sp>
          <p:nvSpPr>
            <p:cNvPr id="416" name="Google Shape;416;p40"/>
            <p:cNvSpPr/>
            <p:nvPr/>
          </p:nvSpPr>
          <p:spPr>
            <a:xfrm>
              <a:off x="3267622" y="3913556"/>
              <a:ext cx="698400" cy="84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500"/>
                <a:buFont typeface="Arial"/>
                <a:buNone/>
              </a:pPr>
              <a:r>
                <a:rPr lang="ja-JP" sz="500">
                  <a:solidFill>
                    <a:schemeClr val="lt1"/>
                  </a:solidFill>
                  <a:latin typeface="Arial"/>
                  <a:ea typeface="Arial"/>
                  <a:cs typeface="Arial"/>
                  <a:sym typeface="Arial"/>
                </a:rPr>
                <a:t>にっぽん</a:t>
              </a:r>
              <a:endParaRPr/>
            </a:p>
          </p:txBody>
        </p:sp>
      </p:grpSp>
      <p:sp>
        <p:nvSpPr>
          <p:cNvPr id="417" name="Google Shape;417;p40"/>
          <p:cNvSpPr/>
          <p:nvPr/>
        </p:nvSpPr>
        <p:spPr>
          <a:xfrm rot="10800000">
            <a:off x="4510224" y="5049003"/>
            <a:ext cx="338400" cy="429000"/>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18" name="Google Shape;418;p40"/>
          <p:cNvGrpSpPr/>
          <p:nvPr/>
        </p:nvGrpSpPr>
        <p:grpSpPr>
          <a:xfrm>
            <a:off x="3603600" y="4977530"/>
            <a:ext cx="872928" cy="472472"/>
            <a:chOff x="3523091" y="4870455"/>
            <a:chExt cx="960000" cy="519600"/>
          </a:xfrm>
        </p:grpSpPr>
        <p:sp>
          <p:nvSpPr>
            <p:cNvPr id="419" name="Google Shape;419;p40"/>
            <p:cNvSpPr/>
            <p:nvPr/>
          </p:nvSpPr>
          <p:spPr>
            <a:xfrm>
              <a:off x="3544755" y="4870455"/>
              <a:ext cx="863700" cy="519600"/>
            </a:xfrm>
            <a:prstGeom prst="ellipse">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20" name="Google Shape;420;p40"/>
            <p:cNvPicPr preferRelativeResize="0"/>
            <p:nvPr/>
          </p:nvPicPr>
          <p:blipFill rotWithShape="1">
            <a:blip r:embed="rId7">
              <a:alphaModFix/>
            </a:blip>
            <a:srcRect b="0" l="0" r="0" t="0"/>
            <a:stretch/>
          </p:blipFill>
          <p:spPr>
            <a:xfrm>
              <a:off x="3638286" y="4943421"/>
              <a:ext cx="373627" cy="373628"/>
            </a:xfrm>
            <a:prstGeom prst="rect">
              <a:avLst/>
            </a:prstGeom>
            <a:noFill/>
            <a:ln>
              <a:noFill/>
            </a:ln>
          </p:spPr>
        </p:pic>
        <p:pic>
          <p:nvPicPr>
            <p:cNvPr id="421" name="Google Shape;421;p40"/>
            <p:cNvPicPr preferRelativeResize="0"/>
            <p:nvPr/>
          </p:nvPicPr>
          <p:blipFill rotWithShape="1">
            <a:blip r:embed="rId7">
              <a:alphaModFix/>
            </a:blip>
            <a:srcRect b="0" l="0" r="0" t="0"/>
            <a:stretch/>
          </p:blipFill>
          <p:spPr>
            <a:xfrm>
              <a:off x="3773244" y="4943421"/>
              <a:ext cx="373627" cy="373628"/>
            </a:xfrm>
            <a:prstGeom prst="rect">
              <a:avLst/>
            </a:prstGeom>
            <a:noFill/>
            <a:ln>
              <a:noFill/>
            </a:ln>
          </p:spPr>
        </p:pic>
        <p:pic>
          <p:nvPicPr>
            <p:cNvPr id="422" name="Google Shape;422;p40"/>
            <p:cNvPicPr preferRelativeResize="0"/>
            <p:nvPr/>
          </p:nvPicPr>
          <p:blipFill rotWithShape="1">
            <a:blip r:embed="rId8">
              <a:alphaModFix/>
            </a:blip>
            <a:srcRect b="0" l="0" r="0" t="0"/>
            <a:stretch/>
          </p:blipFill>
          <p:spPr>
            <a:xfrm>
              <a:off x="3941433" y="4944063"/>
              <a:ext cx="373627" cy="372343"/>
            </a:xfrm>
            <a:prstGeom prst="rect">
              <a:avLst/>
            </a:prstGeom>
            <a:noFill/>
            <a:ln>
              <a:noFill/>
            </a:ln>
          </p:spPr>
        </p:pic>
        <p:sp>
          <p:nvSpPr>
            <p:cNvPr id="423" name="Google Shape;423;p40"/>
            <p:cNvSpPr txBox="1"/>
            <p:nvPr/>
          </p:nvSpPr>
          <p:spPr>
            <a:xfrm>
              <a:off x="3523091" y="4943940"/>
              <a:ext cx="960000" cy="355500"/>
            </a:xfrm>
            <a:prstGeom prst="rect">
              <a:avLst/>
            </a:prstGeom>
            <a:noFill/>
            <a:ln>
              <a:noFill/>
            </a:ln>
            <a:effectLst>
              <a:outerShdw rotWithShape="0" algn="bl" dir="2340000" dist="9525">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500">
                  <a:solidFill>
                    <a:schemeClr val="lt1"/>
                  </a:solidFill>
                  <a:latin typeface="Arial"/>
                  <a:ea typeface="Arial"/>
                  <a:cs typeface="Arial"/>
                  <a:sym typeface="Arial"/>
                </a:rPr>
                <a:t>７８円</a:t>
              </a:r>
              <a:endParaRPr sz="1500">
                <a:solidFill>
                  <a:schemeClr val="lt1"/>
                </a:solidFill>
                <a:latin typeface="Arial"/>
                <a:ea typeface="Arial"/>
                <a:cs typeface="Arial"/>
                <a:sym typeface="Arial"/>
              </a:endParaRPr>
            </a:p>
          </p:txBody>
        </p:sp>
      </p:grpSp>
      <p:sp>
        <p:nvSpPr>
          <p:cNvPr id="424" name="Google Shape;424;p40"/>
          <p:cNvSpPr/>
          <p:nvPr/>
        </p:nvSpPr>
        <p:spPr>
          <a:xfrm rot="10800000">
            <a:off x="7714144" y="5045779"/>
            <a:ext cx="338400" cy="429000"/>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25" name="Google Shape;425;p40"/>
          <p:cNvGrpSpPr/>
          <p:nvPr/>
        </p:nvGrpSpPr>
        <p:grpSpPr>
          <a:xfrm>
            <a:off x="6820540" y="4977531"/>
            <a:ext cx="910988" cy="472472"/>
            <a:chOff x="6741856" y="4870455"/>
            <a:chExt cx="1001856" cy="519600"/>
          </a:xfrm>
        </p:grpSpPr>
        <p:sp>
          <p:nvSpPr>
            <p:cNvPr id="426" name="Google Shape;426;p40"/>
            <p:cNvSpPr/>
            <p:nvPr/>
          </p:nvSpPr>
          <p:spPr>
            <a:xfrm>
              <a:off x="6741856" y="4870455"/>
              <a:ext cx="863700" cy="519600"/>
            </a:xfrm>
            <a:prstGeom prst="ellipse">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27" name="Google Shape;427;p40"/>
            <p:cNvPicPr preferRelativeResize="0"/>
            <p:nvPr/>
          </p:nvPicPr>
          <p:blipFill rotWithShape="1">
            <a:blip r:embed="rId7">
              <a:alphaModFix/>
            </a:blip>
            <a:srcRect b="0" l="0" r="0" t="0"/>
            <a:stretch/>
          </p:blipFill>
          <p:spPr>
            <a:xfrm>
              <a:off x="6842206" y="4943421"/>
              <a:ext cx="373627" cy="373627"/>
            </a:xfrm>
            <a:prstGeom prst="rect">
              <a:avLst/>
            </a:prstGeom>
            <a:noFill/>
            <a:ln>
              <a:noFill/>
            </a:ln>
          </p:spPr>
        </p:pic>
        <p:pic>
          <p:nvPicPr>
            <p:cNvPr id="428" name="Google Shape;428;p40"/>
            <p:cNvPicPr preferRelativeResize="0"/>
            <p:nvPr/>
          </p:nvPicPr>
          <p:blipFill rotWithShape="1">
            <a:blip r:embed="rId8">
              <a:alphaModFix/>
            </a:blip>
            <a:srcRect b="0" l="0" r="0" t="0"/>
            <a:stretch/>
          </p:blipFill>
          <p:spPr>
            <a:xfrm>
              <a:off x="6977164" y="4944064"/>
              <a:ext cx="373627" cy="372343"/>
            </a:xfrm>
            <a:prstGeom prst="rect">
              <a:avLst/>
            </a:prstGeom>
            <a:noFill/>
            <a:ln>
              <a:noFill/>
            </a:ln>
          </p:spPr>
        </p:pic>
        <p:pic>
          <p:nvPicPr>
            <p:cNvPr id="429" name="Google Shape;429;p40"/>
            <p:cNvPicPr preferRelativeResize="0"/>
            <p:nvPr/>
          </p:nvPicPr>
          <p:blipFill rotWithShape="1">
            <a:blip r:embed="rId8">
              <a:alphaModFix/>
            </a:blip>
            <a:srcRect b="0" l="0" r="0" t="0"/>
            <a:stretch/>
          </p:blipFill>
          <p:spPr>
            <a:xfrm>
              <a:off x="7145353" y="4944064"/>
              <a:ext cx="373627" cy="372343"/>
            </a:xfrm>
            <a:prstGeom prst="rect">
              <a:avLst/>
            </a:prstGeom>
            <a:noFill/>
            <a:ln>
              <a:noFill/>
            </a:ln>
          </p:spPr>
        </p:pic>
        <p:sp>
          <p:nvSpPr>
            <p:cNvPr id="430" name="Google Shape;430;p40"/>
            <p:cNvSpPr txBox="1"/>
            <p:nvPr/>
          </p:nvSpPr>
          <p:spPr>
            <a:xfrm>
              <a:off x="6783712" y="4936048"/>
              <a:ext cx="960000" cy="355500"/>
            </a:xfrm>
            <a:prstGeom prst="rect">
              <a:avLst/>
            </a:prstGeom>
            <a:noFill/>
            <a:ln>
              <a:noFill/>
            </a:ln>
            <a:effectLst>
              <a:outerShdw rotWithShape="0" algn="bl" dir="5400000" dist="1905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500">
                  <a:solidFill>
                    <a:schemeClr val="lt1"/>
                  </a:solidFill>
                  <a:latin typeface="Arial"/>
                  <a:ea typeface="Arial"/>
                  <a:cs typeface="Arial"/>
                  <a:sym typeface="Arial"/>
                </a:rPr>
                <a:t>２２円</a:t>
              </a:r>
              <a:endParaRPr sz="1500">
                <a:solidFill>
                  <a:schemeClr val="lt1"/>
                </a:solidFill>
                <a:latin typeface="Arial"/>
                <a:ea typeface="Arial"/>
                <a:cs typeface="Arial"/>
                <a:sym typeface="Arial"/>
              </a:endParaRPr>
            </a:p>
          </p:txBody>
        </p:sp>
      </p:grpSp>
      <p:grpSp>
        <p:nvGrpSpPr>
          <p:cNvPr id="431" name="Google Shape;431;p40"/>
          <p:cNvGrpSpPr/>
          <p:nvPr/>
        </p:nvGrpSpPr>
        <p:grpSpPr>
          <a:xfrm>
            <a:off x="3295606" y="5493830"/>
            <a:ext cx="2716586" cy="815468"/>
            <a:chOff x="3188676" y="5493830"/>
            <a:chExt cx="2823600" cy="815468"/>
          </a:xfrm>
        </p:grpSpPr>
        <p:sp>
          <p:nvSpPr>
            <p:cNvPr id="432" name="Google Shape;432;p40"/>
            <p:cNvSpPr/>
            <p:nvPr/>
          </p:nvSpPr>
          <p:spPr>
            <a:xfrm>
              <a:off x="3188676" y="5494198"/>
              <a:ext cx="2823600" cy="8151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3" name="Google Shape;433;p40"/>
            <p:cNvSpPr/>
            <p:nvPr/>
          </p:nvSpPr>
          <p:spPr>
            <a:xfrm>
              <a:off x="3188676" y="5493830"/>
              <a:ext cx="28236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国　（国税）</a:t>
              </a:r>
              <a:endParaRPr sz="1600">
                <a:solidFill>
                  <a:schemeClr val="lt1"/>
                </a:solidFill>
                <a:latin typeface="Arial"/>
                <a:ea typeface="Arial"/>
                <a:cs typeface="Arial"/>
                <a:sym typeface="Arial"/>
              </a:endParaRPr>
            </a:p>
          </p:txBody>
        </p:sp>
        <p:sp>
          <p:nvSpPr>
            <p:cNvPr id="434" name="Google Shape;434;p40"/>
            <p:cNvSpPr txBox="1"/>
            <p:nvPr/>
          </p:nvSpPr>
          <p:spPr>
            <a:xfrm>
              <a:off x="4092526" y="5920250"/>
              <a:ext cx="1020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strike="noStrike">
                  <a:solidFill>
                    <a:schemeClr val="dk1"/>
                  </a:solidFill>
                  <a:latin typeface="Arial"/>
                  <a:ea typeface="Arial"/>
                  <a:cs typeface="Arial"/>
                  <a:sym typeface="Arial"/>
                </a:rPr>
                <a:t>７．８％</a:t>
              </a:r>
              <a:endParaRPr b="0" i="0" sz="1400" u="none" strike="noStrike">
                <a:solidFill>
                  <a:schemeClr val="dk1"/>
                </a:solidFill>
                <a:latin typeface="Arial"/>
                <a:ea typeface="Arial"/>
                <a:cs typeface="Arial"/>
                <a:sym typeface="Arial"/>
              </a:endParaRPr>
            </a:p>
          </p:txBody>
        </p:sp>
      </p:grpSp>
      <p:grpSp>
        <p:nvGrpSpPr>
          <p:cNvPr id="435" name="Google Shape;435;p40"/>
          <p:cNvGrpSpPr/>
          <p:nvPr/>
        </p:nvGrpSpPr>
        <p:grpSpPr>
          <a:xfrm>
            <a:off x="6213137" y="5493830"/>
            <a:ext cx="2751600" cy="815468"/>
            <a:chOff x="6213137" y="5493830"/>
            <a:chExt cx="2751600" cy="815468"/>
          </a:xfrm>
        </p:grpSpPr>
        <p:sp>
          <p:nvSpPr>
            <p:cNvPr id="436" name="Google Shape;436;p40"/>
            <p:cNvSpPr/>
            <p:nvPr/>
          </p:nvSpPr>
          <p:spPr>
            <a:xfrm>
              <a:off x="6213137" y="5494198"/>
              <a:ext cx="2751600" cy="8151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7" name="Google Shape;437;p40"/>
            <p:cNvSpPr/>
            <p:nvPr/>
          </p:nvSpPr>
          <p:spPr>
            <a:xfrm>
              <a:off x="6221609" y="5493830"/>
              <a:ext cx="27429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地方　（地方税）</a:t>
              </a:r>
              <a:endParaRPr/>
            </a:p>
          </p:txBody>
        </p:sp>
        <p:sp>
          <p:nvSpPr>
            <p:cNvPr id="438" name="Google Shape;438;p40"/>
            <p:cNvSpPr txBox="1"/>
            <p:nvPr/>
          </p:nvSpPr>
          <p:spPr>
            <a:xfrm>
              <a:off x="7088400" y="5920250"/>
              <a:ext cx="1025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２</a:t>
              </a:r>
              <a:r>
                <a:rPr b="0" i="0" lang="ja-JP" sz="1400" u="none" strike="noStrike">
                  <a:solidFill>
                    <a:schemeClr val="dk1"/>
                  </a:solidFill>
                  <a:latin typeface="Arial"/>
                  <a:ea typeface="Arial"/>
                  <a:cs typeface="Arial"/>
                  <a:sym typeface="Arial"/>
                </a:rPr>
                <a:t>．２％</a:t>
              </a:r>
              <a:endParaRPr b="0" i="0" sz="1400" u="none" strike="noStrike">
                <a:solidFill>
                  <a:schemeClr val="dk1"/>
                </a:solidFill>
                <a:latin typeface="Arial"/>
                <a:ea typeface="Arial"/>
                <a:cs typeface="Arial"/>
                <a:sym typeface="Arial"/>
              </a:endParaRPr>
            </a:p>
          </p:txBody>
        </p:sp>
      </p:grpSp>
      <p:grpSp>
        <p:nvGrpSpPr>
          <p:cNvPr id="439" name="Google Shape;439;p40"/>
          <p:cNvGrpSpPr/>
          <p:nvPr/>
        </p:nvGrpSpPr>
        <p:grpSpPr>
          <a:xfrm>
            <a:off x="1375520" y="5545266"/>
            <a:ext cx="1958402" cy="905655"/>
            <a:chOff x="906649" y="4299131"/>
            <a:chExt cx="2341746" cy="942900"/>
          </a:xfrm>
        </p:grpSpPr>
        <p:sp>
          <p:nvSpPr>
            <p:cNvPr id="440" name="Google Shape;440;p40"/>
            <p:cNvSpPr/>
            <p:nvPr/>
          </p:nvSpPr>
          <p:spPr>
            <a:xfrm>
              <a:off x="906649" y="4299131"/>
              <a:ext cx="2181600" cy="942900"/>
            </a:xfrm>
            <a:prstGeom prst="wedgeEllipseCallout">
              <a:avLst>
                <a:gd fmla="val -46875" name="adj1"/>
                <a:gd fmla="val -50837" name="adj2"/>
              </a:avLst>
            </a:prstGeom>
            <a:solidFill>
              <a:schemeClr val="lt1"/>
            </a:solidFill>
            <a:ln cap="flat" cmpd="sng" w="19050">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41" name="Google Shape;441;p40"/>
            <p:cNvGrpSpPr/>
            <p:nvPr/>
          </p:nvGrpSpPr>
          <p:grpSpPr>
            <a:xfrm>
              <a:off x="982195" y="4482925"/>
              <a:ext cx="2266200" cy="467400"/>
              <a:chOff x="982195" y="4482925"/>
              <a:chExt cx="2266200" cy="467400"/>
            </a:xfrm>
          </p:grpSpPr>
          <p:sp>
            <p:nvSpPr>
              <p:cNvPr id="442" name="Google Shape;442;p40"/>
              <p:cNvSpPr txBox="1"/>
              <p:nvPr/>
            </p:nvSpPr>
            <p:spPr>
              <a:xfrm>
                <a:off x="982195" y="4482925"/>
                <a:ext cx="2266200" cy="467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950" u="none" strike="noStrike">
                    <a:solidFill>
                      <a:schemeClr val="dk1"/>
                    </a:solidFill>
                    <a:latin typeface="Arial"/>
                    <a:ea typeface="Arial"/>
                    <a:cs typeface="Arial"/>
                    <a:sym typeface="Arial"/>
                  </a:rPr>
                  <a:t>お店は、 消費税を預かって</a:t>
                </a:r>
                <a:endParaRPr b="0" i="0" sz="95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950" u="none" strike="noStrike">
                    <a:solidFill>
                      <a:schemeClr val="dk1"/>
                    </a:solidFill>
                    <a:latin typeface="Arial"/>
                    <a:ea typeface="Arial"/>
                    <a:cs typeface="Arial"/>
                    <a:sym typeface="Arial"/>
                  </a:rPr>
                  <a:t>まとめて納めているんだね。</a:t>
                </a:r>
                <a:endParaRPr b="0" sz="900">
                  <a:solidFill>
                    <a:schemeClr val="dk1"/>
                  </a:solidFill>
                  <a:latin typeface="Arial"/>
                  <a:ea typeface="Arial"/>
                  <a:cs typeface="Arial"/>
                  <a:sym typeface="Arial"/>
                </a:endParaRPr>
              </a:p>
            </p:txBody>
          </p:sp>
          <p:sp>
            <p:nvSpPr>
              <p:cNvPr id="443" name="Google Shape;443;p40"/>
              <p:cNvSpPr txBox="1"/>
              <p:nvPr/>
            </p:nvSpPr>
            <p:spPr>
              <a:xfrm>
                <a:off x="1567626" y="4656715"/>
                <a:ext cx="404700" cy="176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grpSp>
      <p:grpSp>
        <p:nvGrpSpPr>
          <p:cNvPr id="444" name="Google Shape;444;p40"/>
          <p:cNvGrpSpPr/>
          <p:nvPr/>
        </p:nvGrpSpPr>
        <p:grpSpPr>
          <a:xfrm>
            <a:off x="3295700" y="2462342"/>
            <a:ext cx="5669019" cy="1016399"/>
            <a:chOff x="3184581" y="2409500"/>
            <a:chExt cx="5779995" cy="1016399"/>
          </a:xfrm>
        </p:grpSpPr>
        <p:sp>
          <p:nvSpPr>
            <p:cNvPr id="445" name="Google Shape;445;p40"/>
            <p:cNvSpPr/>
            <p:nvPr/>
          </p:nvSpPr>
          <p:spPr>
            <a:xfrm>
              <a:off x="3188676" y="2525899"/>
              <a:ext cx="5775900" cy="90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6" name="Google Shape;446;p40"/>
            <p:cNvSpPr/>
            <p:nvPr/>
          </p:nvSpPr>
          <p:spPr>
            <a:xfrm>
              <a:off x="3188676" y="2525899"/>
              <a:ext cx="1262100" cy="346500"/>
            </a:xfrm>
            <a:prstGeom prst="rect">
              <a:avLst/>
            </a:prstGeom>
            <a:solidFill>
              <a:srgbClr val="26C1F2"/>
            </a:solidFill>
            <a:ln>
              <a:noFill/>
            </a:ln>
          </p:spPr>
          <p:txBody>
            <a:bodyPr anchorCtr="0" anchor="ctr" bIns="45700" lIns="91425" spcFirstLastPara="1" rIns="91425" wrap="square" tIns="108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税務署</a:t>
              </a:r>
              <a:endParaRPr/>
            </a:p>
          </p:txBody>
        </p:sp>
        <p:grpSp>
          <p:nvGrpSpPr>
            <p:cNvPr id="447" name="Google Shape;447;p40"/>
            <p:cNvGrpSpPr/>
            <p:nvPr/>
          </p:nvGrpSpPr>
          <p:grpSpPr>
            <a:xfrm>
              <a:off x="3204869" y="2936783"/>
              <a:ext cx="3521400" cy="335950"/>
              <a:chOff x="3204869" y="2936783"/>
              <a:chExt cx="3521400" cy="335950"/>
            </a:xfrm>
          </p:grpSpPr>
          <p:sp>
            <p:nvSpPr>
              <p:cNvPr id="448" name="Google Shape;448;p40"/>
              <p:cNvSpPr txBox="1"/>
              <p:nvPr/>
            </p:nvSpPr>
            <p:spPr>
              <a:xfrm>
                <a:off x="3204869" y="2995833"/>
                <a:ext cx="35214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Arial"/>
                    <a:ea typeface="Arial"/>
                    <a:cs typeface="Arial"/>
                    <a:sym typeface="Arial"/>
                  </a:rPr>
                  <a:t>納められた消費税を日本銀行に預ける。</a:t>
                </a:r>
                <a:endParaRPr/>
              </a:p>
            </p:txBody>
          </p:sp>
          <p:sp>
            <p:nvSpPr>
              <p:cNvPr id="449" name="Google Shape;449;p40"/>
              <p:cNvSpPr txBox="1"/>
              <p:nvPr/>
            </p:nvSpPr>
            <p:spPr>
              <a:xfrm>
                <a:off x="3228217" y="2936783"/>
                <a:ext cx="4278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sp>
          <p:nvSpPr>
            <p:cNvPr id="450" name="Google Shape;450;p40"/>
            <p:cNvSpPr/>
            <p:nvPr/>
          </p:nvSpPr>
          <p:spPr>
            <a:xfrm>
              <a:off x="3184581" y="2409500"/>
              <a:ext cx="1262100" cy="3465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700"/>
                <a:buFont typeface="Arial"/>
                <a:buNone/>
              </a:pPr>
              <a:r>
                <a:rPr lang="ja-JP" sz="700">
                  <a:solidFill>
                    <a:schemeClr val="lt1"/>
                  </a:solidFill>
                  <a:latin typeface="Arial"/>
                  <a:ea typeface="Arial"/>
                  <a:cs typeface="Arial"/>
                  <a:sym typeface="Arial"/>
                </a:rPr>
                <a:t>ぜいむしょ</a:t>
              </a:r>
              <a:endParaRPr/>
            </a:p>
          </p:txBody>
        </p:sp>
      </p:grpSp>
      <p:grpSp>
        <p:nvGrpSpPr>
          <p:cNvPr id="451" name="Google Shape;451;p40"/>
          <p:cNvGrpSpPr/>
          <p:nvPr/>
        </p:nvGrpSpPr>
        <p:grpSpPr>
          <a:xfrm>
            <a:off x="5390700" y="1116225"/>
            <a:ext cx="1660011" cy="846606"/>
            <a:chOff x="5418410" y="1116225"/>
            <a:chExt cx="1660011" cy="846606"/>
          </a:xfrm>
        </p:grpSpPr>
        <p:sp>
          <p:nvSpPr>
            <p:cNvPr id="452" name="Google Shape;452;p40"/>
            <p:cNvSpPr/>
            <p:nvPr/>
          </p:nvSpPr>
          <p:spPr>
            <a:xfrm>
              <a:off x="5438621" y="1144731"/>
              <a:ext cx="1639800" cy="818100"/>
            </a:xfrm>
            <a:prstGeom prst="rect">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3" name="Google Shape;453;p40"/>
            <p:cNvSpPr txBox="1"/>
            <p:nvPr/>
          </p:nvSpPr>
          <p:spPr>
            <a:xfrm>
              <a:off x="5418410" y="1116225"/>
              <a:ext cx="12531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rgbClr val="0C98C4"/>
                  </a:solidFill>
                  <a:latin typeface="Arial"/>
                  <a:ea typeface="Arial"/>
                  <a:cs typeface="Arial"/>
                  <a:sym typeface="Arial"/>
                </a:rPr>
                <a:t>お店の売上</a:t>
              </a:r>
              <a:endParaRPr b="0" sz="1100">
                <a:solidFill>
                  <a:srgbClr val="0C98C4"/>
                </a:solidFill>
                <a:latin typeface="Arial"/>
                <a:ea typeface="Arial"/>
                <a:cs typeface="Arial"/>
                <a:sym typeface="Arial"/>
              </a:endParaRPr>
            </a:p>
          </p:txBody>
        </p:sp>
        <p:grpSp>
          <p:nvGrpSpPr>
            <p:cNvPr id="454" name="Google Shape;454;p40"/>
            <p:cNvGrpSpPr/>
            <p:nvPr/>
          </p:nvGrpSpPr>
          <p:grpSpPr>
            <a:xfrm>
              <a:off x="5812910" y="1423087"/>
              <a:ext cx="960099" cy="405120"/>
              <a:chOff x="2039272" y="2236872"/>
              <a:chExt cx="1160100" cy="489512"/>
            </a:xfrm>
          </p:grpSpPr>
          <p:pic>
            <p:nvPicPr>
              <p:cNvPr descr="図形&#10;&#10;自動的に生成された説明" id="455" name="Google Shape;455;p40"/>
              <p:cNvPicPr preferRelativeResize="0"/>
              <p:nvPr/>
            </p:nvPicPr>
            <p:blipFill rotWithShape="1">
              <a:blip r:embed="rId4">
                <a:alphaModFix/>
              </a:blip>
              <a:srcRect b="0" l="0" r="0" t="0"/>
              <a:stretch/>
            </p:blipFill>
            <p:spPr>
              <a:xfrm>
                <a:off x="2078852" y="2236872"/>
                <a:ext cx="991148" cy="489512"/>
              </a:xfrm>
              <a:prstGeom prst="rect">
                <a:avLst/>
              </a:prstGeom>
              <a:noFill/>
              <a:ln>
                <a:noFill/>
              </a:ln>
            </p:spPr>
          </p:pic>
          <p:sp>
            <p:nvSpPr>
              <p:cNvPr id="456" name="Google Shape;456;p40"/>
              <p:cNvSpPr txBox="1"/>
              <p:nvPr/>
            </p:nvSpPr>
            <p:spPr>
              <a:xfrm>
                <a:off x="2039272" y="2295611"/>
                <a:ext cx="1160100" cy="372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a:solidFill>
                      <a:schemeClr val="lt1"/>
                    </a:solidFill>
                    <a:latin typeface="Arial"/>
                    <a:ea typeface="Arial"/>
                    <a:cs typeface="Arial"/>
                    <a:sym typeface="Arial"/>
                  </a:rPr>
                  <a:t>１０００</a:t>
                </a:r>
                <a:endParaRPr sz="800"/>
              </a:p>
            </p:txBody>
          </p:sp>
        </p:grpSp>
      </p:grpSp>
      <p:sp>
        <p:nvSpPr>
          <p:cNvPr id="457" name="Google Shape;457;p40"/>
          <p:cNvSpPr/>
          <p:nvPr/>
        </p:nvSpPr>
        <p:spPr>
          <a:xfrm>
            <a:off x="3295650" y="1066181"/>
            <a:ext cx="12333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お店</a:t>
            </a:r>
            <a:endParaRPr/>
          </a:p>
        </p:txBody>
      </p:sp>
      <p:grpSp>
        <p:nvGrpSpPr>
          <p:cNvPr id="458" name="Google Shape;458;p40"/>
          <p:cNvGrpSpPr/>
          <p:nvPr/>
        </p:nvGrpSpPr>
        <p:grpSpPr>
          <a:xfrm>
            <a:off x="3333825" y="1444050"/>
            <a:ext cx="2241080" cy="495000"/>
            <a:chOff x="3204884" y="1444050"/>
            <a:chExt cx="2292900" cy="495000"/>
          </a:xfrm>
        </p:grpSpPr>
        <p:sp>
          <p:nvSpPr>
            <p:cNvPr id="459" name="Google Shape;459;p40"/>
            <p:cNvSpPr txBox="1"/>
            <p:nvPr/>
          </p:nvSpPr>
          <p:spPr>
            <a:xfrm>
              <a:off x="3204884" y="1444050"/>
              <a:ext cx="2292900" cy="4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消費者から預かった</a:t>
              </a:r>
              <a:endParaRPr b="0" i="0" sz="11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100" u="none" strike="noStrike">
                  <a:solidFill>
                    <a:schemeClr val="dk1"/>
                  </a:solidFill>
                  <a:latin typeface="Arial"/>
                  <a:ea typeface="Arial"/>
                  <a:cs typeface="Arial"/>
                  <a:sym typeface="Arial"/>
                </a:rPr>
                <a:t>消費税の額を計算して納める。</a:t>
              </a:r>
              <a:endParaRPr b="0" sz="1000">
                <a:solidFill>
                  <a:schemeClr val="dk1"/>
                </a:solidFill>
                <a:latin typeface="Arial"/>
                <a:ea typeface="Arial"/>
                <a:cs typeface="Arial"/>
                <a:sym typeface="Arial"/>
              </a:endParaRPr>
            </a:p>
          </p:txBody>
        </p:sp>
        <p:sp>
          <p:nvSpPr>
            <p:cNvPr id="460" name="Google Shape;460;p40"/>
            <p:cNvSpPr txBox="1"/>
            <p:nvPr/>
          </p:nvSpPr>
          <p:spPr>
            <a:xfrm>
              <a:off x="4642273" y="1606950"/>
              <a:ext cx="3906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sp>
        <p:nvSpPr>
          <p:cNvPr id="461" name="Google Shape;461;p40"/>
          <p:cNvSpPr/>
          <p:nvPr/>
        </p:nvSpPr>
        <p:spPr>
          <a:xfrm>
            <a:off x="3238199" y="6442450"/>
            <a:ext cx="5726400" cy="132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750">
                <a:solidFill>
                  <a:schemeClr val="dk1"/>
                </a:solidFill>
                <a:latin typeface="Arial"/>
                <a:ea typeface="Arial"/>
                <a:cs typeface="Arial"/>
                <a:sym typeface="Arial"/>
              </a:rPr>
              <a:t>※消費税は国税（消費税）と地方税（地方消費税）に分かれていて消費税率10%のうち7.8%が国税、2.2％が地方税です。</a:t>
            </a:r>
            <a:endParaRPr sz="750"/>
          </a:p>
        </p:txBody>
      </p:sp>
      <p:pic>
        <p:nvPicPr>
          <p:cNvPr id="462" name="Google Shape;462;p40"/>
          <p:cNvPicPr preferRelativeResize="0"/>
          <p:nvPr/>
        </p:nvPicPr>
        <p:blipFill rotWithShape="1">
          <a:blip r:embed="rId9">
            <a:alphaModFix/>
          </a:blip>
          <a:srcRect b="0" l="0" r="0" t="0"/>
          <a:stretch/>
        </p:blipFill>
        <p:spPr>
          <a:xfrm>
            <a:off x="7195283" y="1029349"/>
            <a:ext cx="1654831" cy="1069432"/>
          </a:xfrm>
          <a:prstGeom prst="rect">
            <a:avLst/>
          </a:prstGeom>
          <a:noFill/>
          <a:ln>
            <a:noFill/>
          </a:ln>
        </p:spPr>
      </p:pic>
      <p:pic>
        <p:nvPicPr>
          <p:cNvPr id="463" name="Google Shape;463;p40"/>
          <p:cNvPicPr preferRelativeResize="0"/>
          <p:nvPr/>
        </p:nvPicPr>
        <p:blipFill rotWithShape="1">
          <a:blip r:embed="rId10">
            <a:alphaModFix/>
          </a:blip>
          <a:srcRect b="0" l="0" r="0" t="0"/>
          <a:stretch/>
        </p:blipFill>
        <p:spPr>
          <a:xfrm>
            <a:off x="7285826" y="2317838"/>
            <a:ext cx="1473744" cy="1433883"/>
          </a:xfrm>
          <a:prstGeom prst="rect">
            <a:avLst/>
          </a:prstGeom>
          <a:noFill/>
          <a:ln>
            <a:noFill/>
          </a:ln>
        </p:spPr>
      </p:pic>
      <p:pic>
        <p:nvPicPr>
          <p:cNvPr id="464" name="Google Shape;464;p40"/>
          <p:cNvPicPr preferRelativeResize="0"/>
          <p:nvPr/>
        </p:nvPicPr>
        <p:blipFill rotWithShape="1">
          <a:blip r:embed="rId11">
            <a:alphaModFix/>
          </a:blip>
          <a:srcRect b="0" l="0" r="0" t="0"/>
          <a:stretch/>
        </p:blipFill>
        <p:spPr>
          <a:xfrm>
            <a:off x="7034127" y="3990638"/>
            <a:ext cx="1977142" cy="956682"/>
          </a:xfrm>
          <a:prstGeom prst="rect">
            <a:avLst/>
          </a:prstGeom>
          <a:noFill/>
          <a:ln>
            <a:noFill/>
          </a:ln>
        </p:spPr>
      </p:pic>
      <p:sp>
        <p:nvSpPr>
          <p:cNvPr id="465" name="Google Shape;465;p40"/>
          <p:cNvSpPr txBox="1"/>
          <p:nvPr/>
        </p:nvSpPr>
        <p:spPr>
          <a:xfrm>
            <a:off x="194199" y="957275"/>
            <a:ext cx="2933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消費税についての説明</a:t>
            </a:r>
            <a:endParaRPr/>
          </a:p>
        </p:txBody>
      </p:sp>
      <p:sp>
        <p:nvSpPr>
          <p:cNvPr id="466" name="Google Shape;466;p40"/>
          <p:cNvSpPr txBox="1"/>
          <p:nvPr/>
        </p:nvSpPr>
        <p:spPr>
          <a:xfrm>
            <a:off x="4726800" y="2981700"/>
            <a:ext cx="5256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rgbClr val="000000"/>
                </a:solidFill>
                <a:latin typeface="Arial"/>
                <a:ea typeface="Arial"/>
                <a:cs typeface="Arial"/>
                <a:sym typeface="Arial"/>
              </a:rPr>
              <a:t>にっぽん</a:t>
            </a:r>
            <a:endParaRPr b="0" sz="500">
              <a:solidFill>
                <a:srgbClr val="000000"/>
              </a:solidFill>
              <a:latin typeface="Arial"/>
              <a:ea typeface="Arial"/>
              <a:cs typeface="Arial"/>
              <a:sym typeface="Arial"/>
            </a:endParaRPr>
          </a:p>
        </p:txBody>
      </p:sp>
      <p:sp>
        <p:nvSpPr>
          <p:cNvPr id="467" name="Google Shape;467;p40"/>
          <p:cNvSpPr txBox="1"/>
          <p:nvPr/>
        </p:nvSpPr>
        <p:spPr>
          <a:xfrm>
            <a:off x="4739288" y="3610750"/>
            <a:ext cx="4971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300">
                <a:solidFill>
                  <a:schemeClr val="lt1"/>
                </a:solidFill>
              </a:rPr>
              <a:t>100</a:t>
            </a:r>
            <a:endParaRPr sz="1600"/>
          </a:p>
        </p:txBody>
      </p:sp>
      <p:pic>
        <p:nvPicPr>
          <p:cNvPr id="468" name="Google Shape;468;p40"/>
          <p:cNvPicPr preferRelativeResize="0"/>
          <p:nvPr/>
        </p:nvPicPr>
        <p:blipFill rotWithShape="1">
          <a:blip r:embed="rId12">
            <a:alphaModFix/>
          </a:blip>
          <a:srcRect b="0" l="0" r="0" t="0"/>
          <a:stretch/>
        </p:blipFill>
        <p:spPr>
          <a:xfrm>
            <a:off x="5252396" y="3570166"/>
            <a:ext cx="437106" cy="373664"/>
          </a:xfrm>
          <a:prstGeom prst="rect">
            <a:avLst/>
          </a:prstGeom>
          <a:noFill/>
          <a:ln>
            <a:noFill/>
          </a:ln>
        </p:spPr>
      </p:pic>
      <p:sp>
        <p:nvSpPr>
          <p:cNvPr id="469" name="Google Shape;469;p40"/>
          <p:cNvSpPr txBox="1"/>
          <p:nvPr/>
        </p:nvSpPr>
        <p:spPr>
          <a:xfrm>
            <a:off x="5208150" y="3556900"/>
            <a:ext cx="52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JP">
                <a:solidFill>
                  <a:schemeClr val="lt1"/>
                </a:solidFill>
              </a:rPr>
              <a:t>100</a:t>
            </a:r>
            <a:endParaRPr/>
          </a:p>
        </p:txBody>
      </p:sp>
      <p:sp>
        <p:nvSpPr>
          <p:cNvPr id="470" name="Google Shape;470;p40"/>
          <p:cNvSpPr/>
          <p:nvPr/>
        </p:nvSpPr>
        <p:spPr>
          <a:xfrm rot="10800000">
            <a:off x="5856635" y="3550299"/>
            <a:ext cx="337200" cy="413400"/>
          </a:xfrm>
          <a:prstGeom prst="upArrow">
            <a:avLst>
              <a:gd fmla="val 50000" name="adj1"/>
              <a:gd fmla="val 5986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71" name="Google Shape;471;p40"/>
          <p:cNvPicPr preferRelativeResize="0"/>
          <p:nvPr/>
        </p:nvPicPr>
        <p:blipFill rotWithShape="1">
          <a:blip r:embed="rId12">
            <a:alphaModFix/>
          </a:blip>
          <a:srcRect b="0" l="0" r="0" t="0"/>
          <a:stretch/>
        </p:blipFill>
        <p:spPr>
          <a:xfrm>
            <a:off x="5252396" y="2122366"/>
            <a:ext cx="437106" cy="373664"/>
          </a:xfrm>
          <a:prstGeom prst="rect">
            <a:avLst/>
          </a:prstGeom>
          <a:noFill/>
          <a:ln>
            <a:noFill/>
          </a:ln>
        </p:spPr>
      </p:pic>
      <p:sp>
        <p:nvSpPr>
          <p:cNvPr id="472" name="Google Shape;472;p40"/>
          <p:cNvSpPr txBox="1"/>
          <p:nvPr/>
        </p:nvSpPr>
        <p:spPr>
          <a:xfrm>
            <a:off x="5208150" y="2109100"/>
            <a:ext cx="52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JP">
                <a:solidFill>
                  <a:schemeClr val="lt1"/>
                </a:solidFill>
              </a:rPr>
              <a:t>100</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7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7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par>
                                <p:cTn fill="hold" nodeType="with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7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
                                        <p:tgtEl>
                                          <p:spTgt spid="46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300"/>
                                        <p:tgtEl>
                                          <p:spTgt spid="463"/>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7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7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7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1"/>
          <p:cNvSpPr txBox="1"/>
          <p:nvPr/>
        </p:nvSpPr>
        <p:spPr>
          <a:xfrm>
            <a:off x="843123" y="75800"/>
            <a:ext cx="7992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pic>
        <p:nvPicPr>
          <p:cNvPr id="479" name="Google Shape;479;p41"/>
          <p:cNvPicPr preferRelativeResize="0"/>
          <p:nvPr/>
        </p:nvPicPr>
        <p:blipFill rotWithShape="1">
          <a:blip r:embed="rId3">
            <a:alphaModFix/>
          </a:blip>
          <a:srcRect b="0" l="0" r="0" t="0"/>
          <a:stretch/>
        </p:blipFill>
        <p:spPr>
          <a:xfrm>
            <a:off x="1238907" y="2622880"/>
            <a:ext cx="6203209" cy="3444996"/>
          </a:xfrm>
          <a:prstGeom prst="rect">
            <a:avLst/>
          </a:prstGeom>
          <a:noFill/>
          <a:ln>
            <a:noFill/>
          </a:ln>
        </p:spPr>
      </p:pic>
      <p:sp>
        <p:nvSpPr>
          <p:cNvPr id="480" name="Google Shape;480;p41"/>
          <p:cNvSpPr/>
          <p:nvPr/>
        </p:nvSpPr>
        <p:spPr>
          <a:xfrm>
            <a:off x="393185" y="1022338"/>
            <a:ext cx="5711321" cy="584774"/>
          </a:xfrm>
          <a:prstGeom prst="roundRect">
            <a:avLst>
              <a:gd fmla="val 16667" name="adj"/>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200">
                <a:solidFill>
                  <a:schemeClr val="lt1"/>
                </a:solidFill>
                <a:latin typeface="Arial"/>
                <a:ea typeface="Arial"/>
                <a:cs typeface="Arial"/>
                <a:sym typeface="Arial"/>
              </a:rPr>
              <a:t>日本と外国の消費税率（2024年１月現在）</a:t>
            </a:r>
            <a:endParaRPr sz="1200"/>
          </a:p>
        </p:txBody>
      </p:sp>
      <p:sp>
        <p:nvSpPr>
          <p:cNvPr id="481" name="Google Shape;481;p41"/>
          <p:cNvSpPr txBox="1"/>
          <p:nvPr/>
        </p:nvSpPr>
        <p:spPr>
          <a:xfrm>
            <a:off x="418899" y="1761050"/>
            <a:ext cx="80517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chemeClr val="dk1"/>
                </a:solidFill>
                <a:latin typeface="Arial"/>
                <a:ea typeface="Arial"/>
                <a:cs typeface="Arial"/>
                <a:sym typeface="Arial"/>
              </a:rPr>
              <a:t>消費税（付加価値税）は、世界150以上の国や地域にあります。</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ja-JP" sz="2000">
                <a:solidFill>
                  <a:schemeClr val="dk1"/>
                </a:solidFill>
                <a:latin typeface="Arial"/>
                <a:ea typeface="Arial"/>
                <a:cs typeface="Arial"/>
                <a:sym typeface="Arial"/>
              </a:rPr>
              <a:t>日本と外国の消費税率を比べてみましょう。</a:t>
            </a:r>
            <a:endParaRPr/>
          </a:p>
        </p:txBody>
      </p:sp>
      <p:sp>
        <p:nvSpPr>
          <p:cNvPr id="482" name="Google Shape;482;p41"/>
          <p:cNvSpPr txBox="1"/>
          <p:nvPr/>
        </p:nvSpPr>
        <p:spPr>
          <a:xfrm>
            <a:off x="4340499" y="6181000"/>
            <a:ext cx="3883200" cy="363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860">
                <a:solidFill>
                  <a:schemeClr val="dk1"/>
                </a:solidFill>
                <a:latin typeface="Arial"/>
                <a:ea typeface="Arial"/>
                <a:cs typeface="Arial"/>
                <a:sym typeface="Arial"/>
              </a:rPr>
              <a:t>出展：国税庁HP　</a:t>
            </a:r>
            <a:r>
              <a:rPr lang="ja-JP" sz="900">
                <a:solidFill>
                  <a:schemeClr val="dk1"/>
                </a:solidFill>
                <a:latin typeface="Arial"/>
                <a:ea typeface="Arial"/>
                <a:cs typeface="Arial"/>
                <a:sym typeface="Arial"/>
              </a:rPr>
              <a:t>日本と外国の税を比べると？  税の学習コーナー　</a:t>
            </a:r>
            <a:endParaRPr sz="900">
              <a:solidFill>
                <a:schemeClr val="dk1"/>
              </a:solidFill>
              <a:latin typeface="Arial"/>
              <a:ea typeface="Arial"/>
              <a:cs typeface="Arial"/>
              <a:sym typeface="Arial"/>
            </a:endParaRPr>
          </a:p>
          <a:p>
            <a:pPr indent="0" lvl="0" marL="0" marR="0" rtl="0" algn="ctr">
              <a:spcBef>
                <a:spcPts val="0"/>
              </a:spcBef>
              <a:spcAft>
                <a:spcPts val="0"/>
              </a:spcAft>
              <a:buNone/>
            </a:pPr>
            <a:r>
              <a:rPr lang="ja-JP" sz="860">
                <a:solidFill>
                  <a:schemeClr val="dk1"/>
                </a:solidFill>
                <a:latin typeface="Arial"/>
                <a:ea typeface="Arial"/>
                <a:cs typeface="Arial"/>
                <a:sym typeface="Arial"/>
              </a:rPr>
              <a:t>https://www.nta.go.jp/taxes/kids/nyumon/page13.htm?</a:t>
            </a:r>
            <a:endParaRPr sz="860">
              <a:solidFill>
                <a:schemeClr val="dk1"/>
              </a:solidFill>
              <a:latin typeface="Arial"/>
              <a:ea typeface="Arial"/>
              <a:cs typeface="Arial"/>
              <a:sym typeface="Arial"/>
            </a:endParaRPr>
          </a:p>
        </p:txBody>
      </p:sp>
      <p:sp>
        <p:nvSpPr>
          <p:cNvPr id="483" name="Google Shape;483;p41"/>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grpSp>
        <p:nvGrpSpPr>
          <p:cNvPr id="488" name="Google Shape;488;p42"/>
          <p:cNvGrpSpPr/>
          <p:nvPr/>
        </p:nvGrpSpPr>
        <p:grpSpPr>
          <a:xfrm>
            <a:off x="2674666" y="4684587"/>
            <a:ext cx="5434883" cy="455133"/>
            <a:chOff x="2038472" y="4684587"/>
            <a:chExt cx="6234809" cy="455133"/>
          </a:xfrm>
        </p:grpSpPr>
        <p:sp>
          <p:nvSpPr>
            <p:cNvPr id="489" name="Google Shape;489;p42"/>
            <p:cNvSpPr/>
            <p:nvPr/>
          </p:nvSpPr>
          <p:spPr>
            <a:xfrm>
              <a:off x="6785581" y="4693311"/>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B7FD3"/>
                </a:buClr>
                <a:buSzPts val="1800"/>
                <a:buFont typeface="Arial"/>
                <a:buNone/>
              </a:pPr>
              <a:r>
                <a:rPr lang="ja-JP" sz="1800">
                  <a:solidFill>
                    <a:srgbClr val="8B7FD3"/>
                  </a:solidFill>
                  <a:latin typeface="Arial"/>
                  <a:ea typeface="Arial"/>
                  <a:cs typeface="Arial"/>
                  <a:sym typeface="Arial"/>
                </a:rPr>
                <a:t>住民税</a:t>
              </a:r>
              <a:endParaRPr/>
            </a:p>
          </p:txBody>
        </p:sp>
        <p:sp>
          <p:nvSpPr>
            <p:cNvPr id="490" name="Google Shape;490;p42"/>
            <p:cNvSpPr/>
            <p:nvPr/>
          </p:nvSpPr>
          <p:spPr>
            <a:xfrm>
              <a:off x="2038472" y="4693311"/>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B7FD3"/>
                </a:buClr>
                <a:buSzPts val="1800"/>
                <a:buFont typeface="Arial"/>
                <a:buNone/>
              </a:pPr>
              <a:r>
                <a:rPr lang="ja-JP" sz="1800">
                  <a:solidFill>
                    <a:srgbClr val="8B7FD3"/>
                  </a:solidFill>
                  <a:latin typeface="Arial"/>
                  <a:ea typeface="Arial"/>
                  <a:cs typeface="Arial"/>
                  <a:sym typeface="Arial"/>
                </a:rPr>
                <a:t>所得税</a:t>
              </a:r>
              <a:endParaRPr/>
            </a:p>
          </p:txBody>
        </p:sp>
        <p:sp>
          <p:nvSpPr>
            <p:cNvPr id="491" name="Google Shape;491;p42"/>
            <p:cNvSpPr/>
            <p:nvPr/>
          </p:nvSpPr>
          <p:spPr>
            <a:xfrm flipH="1">
              <a:off x="3190525" y="4684587"/>
              <a:ext cx="3966890" cy="455133"/>
            </a:xfrm>
            <a:custGeom>
              <a:rect b="b" l="l" r="r" t="t"/>
              <a:pathLst>
                <a:path extrusionOk="0" h="455133" w="3966890">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492" name="Google Shape;492;p42"/>
          <p:cNvGrpSpPr/>
          <p:nvPr/>
        </p:nvGrpSpPr>
        <p:grpSpPr>
          <a:xfrm>
            <a:off x="1355298" y="2583642"/>
            <a:ext cx="6303109" cy="643500"/>
            <a:chOff x="1355298" y="2304827"/>
            <a:chExt cx="6303109" cy="643500"/>
          </a:xfrm>
        </p:grpSpPr>
        <p:sp>
          <p:nvSpPr>
            <p:cNvPr id="493" name="Google Shape;493;p42"/>
            <p:cNvSpPr/>
            <p:nvPr/>
          </p:nvSpPr>
          <p:spPr>
            <a:xfrm>
              <a:off x="7367407" y="2304827"/>
              <a:ext cx="291000" cy="64350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4" name="Google Shape;494;p42"/>
            <p:cNvSpPr/>
            <p:nvPr/>
          </p:nvSpPr>
          <p:spPr>
            <a:xfrm>
              <a:off x="4352148" y="2304827"/>
              <a:ext cx="291000" cy="64350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5" name="Google Shape;495;p42"/>
            <p:cNvSpPr/>
            <p:nvPr/>
          </p:nvSpPr>
          <p:spPr>
            <a:xfrm>
              <a:off x="1355298" y="2304827"/>
              <a:ext cx="291000" cy="64350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96" name="Google Shape;496;p4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497" name="Google Shape;497;p42"/>
          <p:cNvSpPr txBox="1"/>
          <p:nvPr/>
        </p:nvSpPr>
        <p:spPr>
          <a:xfrm>
            <a:off x="843123" y="75800"/>
            <a:ext cx="74997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grpSp>
        <p:nvGrpSpPr>
          <p:cNvPr id="498" name="Google Shape;498;p42"/>
          <p:cNvGrpSpPr/>
          <p:nvPr/>
        </p:nvGrpSpPr>
        <p:grpSpPr>
          <a:xfrm>
            <a:off x="259302" y="1344996"/>
            <a:ext cx="2686425" cy="1475029"/>
            <a:chOff x="259302" y="1066181"/>
            <a:chExt cx="2686425" cy="1475029"/>
          </a:xfrm>
        </p:grpSpPr>
        <p:sp>
          <p:nvSpPr>
            <p:cNvPr id="499" name="Google Shape;499;p42"/>
            <p:cNvSpPr/>
            <p:nvPr/>
          </p:nvSpPr>
          <p:spPr>
            <a:xfrm>
              <a:off x="259302"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00" name="Google Shape;500;p42"/>
            <p:cNvPicPr preferRelativeResize="0"/>
            <p:nvPr/>
          </p:nvPicPr>
          <p:blipFill rotWithShape="1">
            <a:blip r:embed="rId3">
              <a:alphaModFix/>
            </a:blip>
            <a:srcRect b="0" l="0" r="0" t="0"/>
            <a:stretch/>
          </p:blipFill>
          <p:spPr>
            <a:xfrm>
              <a:off x="1403781" y="1530517"/>
              <a:ext cx="1541946" cy="976685"/>
            </a:xfrm>
            <a:prstGeom prst="rect">
              <a:avLst/>
            </a:prstGeom>
            <a:noFill/>
            <a:ln>
              <a:noFill/>
            </a:ln>
          </p:spPr>
        </p:pic>
        <p:sp>
          <p:nvSpPr>
            <p:cNvPr id="501" name="Google Shape;501;p42"/>
            <p:cNvSpPr/>
            <p:nvPr/>
          </p:nvSpPr>
          <p:spPr>
            <a:xfrm>
              <a:off x="259302" y="1066181"/>
              <a:ext cx="25920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商品を買った場合</a:t>
              </a:r>
              <a:endParaRPr/>
            </a:p>
          </p:txBody>
        </p:sp>
        <p:sp>
          <p:nvSpPr>
            <p:cNvPr id="502" name="Google Shape;502;p42"/>
            <p:cNvSpPr txBox="1"/>
            <p:nvPr/>
          </p:nvSpPr>
          <p:spPr>
            <a:xfrm>
              <a:off x="259800" y="1466310"/>
              <a:ext cx="2170500" cy="1074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ja-JP" sz="1100">
                  <a:solidFill>
                    <a:schemeClr val="dk1"/>
                  </a:solidFill>
                  <a:latin typeface="Arial"/>
                  <a:ea typeface="Arial"/>
                  <a:cs typeface="Arial"/>
                  <a:sym typeface="Arial"/>
                </a:rPr>
                <a:t>お店で商品を買いました。</a:t>
              </a:r>
              <a:endParaRPr sz="11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ja-JP" sz="1100">
                  <a:solidFill>
                    <a:schemeClr val="dk1"/>
                  </a:solidFill>
                  <a:latin typeface="Arial"/>
                  <a:ea typeface="Arial"/>
                  <a:cs typeface="Arial"/>
                  <a:sym typeface="Arial"/>
                </a:rPr>
                <a:t>代金 1,000円と、</a:t>
              </a:r>
              <a:endParaRPr sz="11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ja-JP" sz="1100">
                  <a:solidFill>
                    <a:schemeClr val="dk1"/>
                  </a:solidFill>
                  <a:latin typeface="Arial"/>
                  <a:ea typeface="Arial"/>
                  <a:cs typeface="Arial"/>
                  <a:sym typeface="Arial"/>
                </a:rPr>
                <a:t>税金100円を</a:t>
              </a:r>
              <a:endParaRPr sz="1100">
                <a:solidFill>
                  <a:schemeClr val="dk1"/>
                </a:solidFill>
                <a:latin typeface="Arial"/>
                <a:ea typeface="Arial"/>
                <a:cs typeface="Arial"/>
                <a:sym typeface="Arial"/>
              </a:endParaRPr>
            </a:p>
            <a:p>
              <a:pPr indent="0" lvl="0" marL="0" marR="0" rtl="0" algn="l">
                <a:lnSpc>
                  <a:spcPct val="150000"/>
                </a:lnSpc>
                <a:spcBef>
                  <a:spcPts val="400"/>
                </a:spcBef>
                <a:spcAft>
                  <a:spcPts val="0"/>
                </a:spcAft>
                <a:buNone/>
              </a:pPr>
              <a:r>
                <a:rPr lang="ja-JP" sz="1100">
                  <a:solidFill>
                    <a:schemeClr val="dk1"/>
                  </a:solidFill>
                  <a:latin typeface="Arial"/>
                  <a:ea typeface="Arial"/>
                  <a:cs typeface="Arial"/>
                  <a:sym typeface="Arial"/>
                </a:rPr>
                <a:t>支払いました。</a:t>
              </a:r>
              <a:endParaRPr sz="1100">
                <a:solidFill>
                  <a:schemeClr val="dk1"/>
                </a:solidFill>
                <a:latin typeface="Arial"/>
                <a:ea typeface="Arial"/>
                <a:cs typeface="Arial"/>
                <a:sym typeface="Arial"/>
              </a:endParaRPr>
            </a:p>
          </p:txBody>
        </p:sp>
      </p:grpSp>
      <p:grpSp>
        <p:nvGrpSpPr>
          <p:cNvPr id="503" name="Google Shape;503;p42"/>
          <p:cNvGrpSpPr/>
          <p:nvPr/>
        </p:nvGrpSpPr>
        <p:grpSpPr>
          <a:xfrm>
            <a:off x="3276625" y="1344996"/>
            <a:ext cx="2743684" cy="1447719"/>
            <a:chOff x="3276625" y="1066181"/>
            <a:chExt cx="2743684" cy="1447719"/>
          </a:xfrm>
        </p:grpSpPr>
        <p:sp>
          <p:nvSpPr>
            <p:cNvPr id="504" name="Google Shape;504;p42"/>
            <p:cNvSpPr/>
            <p:nvPr/>
          </p:nvSpPr>
          <p:spPr>
            <a:xfrm>
              <a:off x="3276625"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グラフィカル ユーザー インターフェイス&#10;&#10;自動的に生成された説明" id="505" name="Google Shape;505;p42"/>
            <p:cNvPicPr preferRelativeResize="0"/>
            <p:nvPr/>
          </p:nvPicPr>
          <p:blipFill rotWithShape="1">
            <a:blip r:embed="rId4">
              <a:alphaModFix/>
            </a:blip>
            <a:srcRect b="0" l="0" r="0" t="0"/>
            <a:stretch/>
          </p:blipFill>
          <p:spPr>
            <a:xfrm>
              <a:off x="4558020" y="1431433"/>
              <a:ext cx="1462289" cy="1072780"/>
            </a:xfrm>
            <a:prstGeom prst="rect">
              <a:avLst/>
            </a:prstGeom>
            <a:noFill/>
            <a:ln>
              <a:noFill/>
            </a:ln>
          </p:spPr>
        </p:pic>
        <p:sp>
          <p:nvSpPr>
            <p:cNvPr id="506" name="Google Shape;506;p42"/>
            <p:cNvSpPr/>
            <p:nvPr/>
          </p:nvSpPr>
          <p:spPr>
            <a:xfrm>
              <a:off x="3276625" y="1066181"/>
              <a:ext cx="25920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500">
                  <a:solidFill>
                    <a:schemeClr val="lt1"/>
                  </a:solidFill>
                  <a:latin typeface="Arial"/>
                  <a:ea typeface="Arial"/>
                  <a:cs typeface="Arial"/>
                  <a:sym typeface="Arial"/>
                </a:rPr>
                <a:t>自分で商売をしている場合</a:t>
              </a:r>
              <a:endParaRPr sz="1300"/>
            </a:p>
          </p:txBody>
        </p:sp>
        <p:grpSp>
          <p:nvGrpSpPr>
            <p:cNvPr id="507" name="Google Shape;507;p42"/>
            <p:cNvGrpSpPr/>
            <p:nvPr/>
          </p:nvGrpSpPr>
          <p:grpSpPr>
            <a:xfrm>
              <a:off x="3276625" y="1474385"/>
              <a:ext cx="1868700" cy="979800"/>
              <a:chOff x="3218597" y="1450275"/>
              <a:chExt cx="1868700" cy="979800"/>
            </a:xfrm>
          </p:grpSpPr>
          <p:sp>
            <p:nvSpPr>
              <p:cNvPr id="508" name="Google Shape;508;p42"/>
              <p:cNvSpPr txBox="1"/>
              <p:nvPr/>
            </p:nvSpPr>
            <p:spPr>
              <a:xfrm>
                <a:off x="3218597" y="1450275"/>
                <a:ext cx="1868700" cy="9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ＹｏｕＴｕｂｅｒや大工さん</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ja-JP" sz="1000">
                    <a:solidFill>
                      <a:schemeClr val="dk1"/>
                    </a:solidFill>
                    <a:latin typeface="Arial"/>
                    <a:ea typeface="Arial"/>
                    <a:cs typeface="Arial"/>
                    <a:sym typeface="Arial"/>
                  </a:rPr>
                  <a:t>など自分で商売を</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ja-JP" sz="1000">
                    <a:solidFill>
                      <a:schemeClr val="dk1"/>
                    </a:solidFill>
                    <a:latin typeface="Arial"/>
                    <a:ea typeface="Arial"/>
                    <a:cs typeface="Arial"/>
                    <a:sym typeface="Arial"/>
                  </a:rPr>
                  <a:t>している方は</a:t>
                </a:r>
                <a:endParaRPr sz="10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000">
                    <a:solidFill>
                      <a:schemeClr val="dk1"/>
                    </a:solidFill>
                    <a:latin typeface="Arial"/>
                    <a:ea typeface="Arial"/>
                    <a:cs typeface="Arial"/>
                    <a:sym typeface="Arial"/>
                  </a:rPr>
                  <a:t>確定申告で税金を</a:t>
                </a:r>
                <a:endParaRPr sz="10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000">
                    <a:solidFill>
                      <a:schemeClr val="dk1"/>
                    </a:solidFill>
                    <a:latin typeface="Arial"/>
                    <a:ea typeface="Arial"/>
                    <a:cs typeface="Arial"/>
                    <a:sym typeface="Arial"/>
                  </a:rPr>
                  <a:t>納めています。</a:t>
                </a:r>
                <a:endParaRPr sz="1000">
                  <a:solidFill>
                    <a:schemeClr val="dk1"/>
                  </a:solidFill>
                  <a:latin typeface="Arial"/>
                  <a:ea typeface="Arial"/>
                  <a:cs typeface="Arial"/>
                  <a:sym typeface="Arial"/>
                </a:endParaRPr>
              </a:p>
            </p:txBody>
          </p:sp>
          <p:sp>
            <p:nvSpPr>
              <p:cNvPr id="509" name="Google Shape;509;p42"/>
              <p:cNvSpPr txBox="1"/>
              <p:nvPr/>
            </p:nvSpPr>
            <p:spPr>
              <a:xfrm>
                <a:off x="3228772" y="1875075"/>
                <a:ext cx="8208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かくていしんこく</a:t>
                </a:r>
                <a:endParaRPr/>
              </a:p>
            </p:txBody>
          </p:sp>
          <p:sp>
            <p:nvSpPr>
              <p:cNvPr id="510" name="Google Shape;510;p42"/>
              <p:cNvSpPr txBox="1"/>
              <p:nvPr/>
            </p:nvSpPr>
            <p:spPr>
              <a:xfrm>
                <a:off x="3243172" y="2098275"/>
                <a:ext cx="4557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grpSp>
      <p:grpSp>
        <p:nvGrpSpPr>
          <p:cNvPr id="511" name="Google Shape;511;p42"/>
          <p:cNvGrpSpPr/>
          <p:nvPr/>
        </p:nvGrpSpPr>
        <p:grpSpPr>
          <a:xfrm>
            <a:off x="6177892" y="1344996"/>
            <a:ext cx="2592001" cy="1447719"/>
            <a:chOff x="6177892" y="1066181"/>
            <a:chExt cx="2592001" cy="1447719"/>
          </a:xfrm>
        </p:grpSpPr>
        <p:sp>
          <p:nvSpPr>
            <p:cNvPr id="512" name="Google Shape;512;p42"/>
            <p:cNvSpPr/>
            <p:nvPr/>
          </p:nvSpPr>
          <p:spPr>
            <a:xfrm>
              <a:off x="6177892"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男性の顔の絵&#10;&#10;低い精度で自動的に生成された説明" id="513" name="Google Shape;513;p42"/>
            <p:cNvPicPr preferRelativeResize="0"/>
            <p:nvPr/>
          </p:nvPicPr>
          <p:blipFill rotWithShape="1">
            <a:blip r:embed="rId5">
              <a:alphaModFix/>
            </a:blip>
            <a:srcRect b="0" l="0" r="0" t="0"/>
            <a:stretch/>
          </p:blipFill>
          <p:spPr>
            <a:xfrm>
              <a:off x="7926504" y="1421043"/>
              <a:ext cx="843389" cy="1092857"/>
            </a:xfrm>
            <a:prstGeom prst="rect">
              <a:avLst/>
            </a:prstGeom>
            <a:noFill/>
            <a:ln>
              <a:noFill/>
            </a:ln>
          </p:spPr>
        </p:pic>
        <p:sp>
          <p:nvSpPr>
            <p:cNvPr id="514" name="Google Shape;514;p42"/>
            <p:cNvSpPr/>
            <p:nvPr/>
          </p:nvSpPr>
          <p:spPr>
            <a:xfrm>
              <a:off x="6177892" y="1066181"/>
              <a:ext cx="25920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500">
                  <a:solidFill>
                    <a:schemeClr val="lt1"/>
                  </a:solidFill>
                  <a:latin typeface="Arial"/>
                  <a:ea typeface="Arial"/>
                  <a:cs typeface="Arial"/>
                  <a:sym typeface="Arial"/>
                </a:rPr>
                <a:t>会社などに勤めている場合</a:t>
              </a:r>
              <a:endParaRPr sz="1300"/>
            </a:p>
          </p:txBody>
        </p:sp>
        <p:sp>
          <p:nvSpPr>
            <p:cNvPr id="515" name="Google Shape;515;p42"/>
            <p:cNvSpPr txBox="1"/>
            <p:nvPr/>
          </p:nvSpPr>
          <p:spPr>
            <a:xfrm>
              <a:off x="6180626" y="1466310"/>
              <a:ext cx="20352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会社員は</a:t>
              </a:r>
              <a:r>
                <a:rPr lang="ja-JP" sz="1100">
                  <a:solidFill>
                    <a:schemeClr val="dk1"/>
                  </a:solidFill>
                  <a:latin typeface="Arial"/>
                  <a:ea typeface="Arial"/>
                  <a:cs typeface="Arial"/>
                  <a:sym typeface="Arial"/>
                </a:rPr>
                <a:t>、</a:t>
              </a:r>
              <a:r>
                <a:rPr b="0" i="0" lang="ja-JP" sz="1100" u="none" strike="noStrike">
                  <a:solidFill>
                    <a:schemeClr val="dk1"/>
                  </a:solidFill>
                  <a:latin typeface="Arial"/>
                  <a:ea typeface="Arial"/>
                  <a:cs typeface="Arial"/>
                  <a:sym typeface="Arial"/>
                </a:rPr>
                <a:t>毎月会社から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はら</a:t>
              </a:r>
              <a:r>
                <a:rPr b="0" i="0" lang="ja-JP" sz="1100" u="none" strike="noStrike">
                  <a:solidFill>
                    <a:schemeClr val="dk1"/>
                  </a:solidFill>
                  <a:latin typeface="Arial"/>
                  <a:ea typeface="Arial"/>
                  <a:cs typeface="Arial"/>
                  <a:sym typeface="Arial"/>
                </a:rPr>
                <a:t>われる給料の中から、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税金</a:t>
              </a:r>
              <a:r>
                <a:rPr b="0" i="0" lang="ja-JP" sz="1000" u="none" strike="noStrike">
                  <a:solidFill>
                    <a:schemeClr val="dk1"/>
                  </a:solidFill>
                  <a:latin typeface="Arial"/>
                  <a:ea typeface="Arial"/>
                  <a:cs typeface="Arial"/>
                  <a:sym typeface="Arial"/>
                </a:rPr>
                <a:t>(所得税・住民税)</a:t>
              </a:r>
              <a:r>
                <a:rPr b="0" i="0" lang="ja-JP" sz="1100" u="none" strike="noStrike">
                  <a:solidFill>
                    <a:schemeClr val="dk1"/>
                  </a:solidFill>
                  <a:latin typeface="Arial"/>
                  <a:ea typeface="Arial"/>
                  <a:cs typeface="Arial"/>
                  <a:sym typeface="Arial"/>
                </a:rPr>
                <a:t>が</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差し引かれています。</a:t>
              </a:r>
              <a:endParaRPr b="0" i="0" sz="1100" u="none" strike="noStrike">
                <a:solidFill>
                  <a:schemeClr val="dk1"/>
                </a:solidFill>
                <a:latin typeface="Arial"/>
                <a:ea typeface="Arial"/>
                <a:cs typeface="Arial"/>
                <a:sym typeface="Arial"/>
              </a:endParaRPr>
            </a:p>
          </p:txBody>
        </p:sp>
      </p:grpSp>
      <p:grpSp>
        <p:nvGrpSpPr>
          <p:cNvPr id="516" name="Google Shape;516;p42"/>
          <p:cNvGrpSpPr/>
          <p:nvPr/>
        </p:nvGrpSpPr>
        <p:grpSpPr>
          <a:xfrm>
            <a:off x="3276000" y="3227568"/>
            <a:ext cx="5702792" cy="1485714"/>
            <a:chOff x="3276000" y="2948753"/>
            <a:chExt cx="5702792" cy="1485714"/>
          </a:xfrm>
        </p:grpSpPr>
        <p:sp>
          <p:nvSpPr>
            <p:cNvPr id="517" name="Google Shape;517;p42"/>
            <p:cNvSpPr/>
            <p:nvPr/>
          </p:nvSpPr>
          <p:spPr>
            <a:xfrm>
              <a:off x="3276000" y="2971610"/>
              <a:ext cx="5544300" cy="1440000"/>
            </a:xfrm>
            <a:prstGeom prst="rect">
              <a:avLst/>
            </a:prstGeom>
            <a:solidFill>
              <a:schemeClr val="lt1"/>
            </a:solidFill>
            <a:ln cap="flat" cmpd="sng" w="22225">
              <a:solidFill>
                <a:srgbClr val="C3A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白いバックグラウンドの前にあるキーボード&#10;&#10;低い精度で自動的に生成された説明" id="518" name="Google Shape;518;p42"/>
            <p:cNvPicPr preferRelativeResize="0"/>
            <p:nvPr/>
          </p:nvPicPr>
          <p:blipFill rotWithShape="1">
            <a:blip r:embed="rId6">
              <a:alphaModFix/>
            </a:blip>
            <a:srcRect b="0" l="0" r="0" t="0"/>
            <a:stretch/>
          </p:blipFill>
          <p:spPr>
            <a:xfrm>
              <a:off x="7584059" y="3516206"/>
              <a:ext cx="1394733" cy="918261"/>
            </a:xfrm>
            <a:prstGeom prst="rect">
              <a:avLst/>
            </a:prstGeom>
            <a:noFill/>
            <a:ln>
              <a:noFill/>
            </a:ln>
          </p:spPr>
        </p:pic>
        <p:sp>
          <p:nvSpPr>
            <p:cNvPr id="519" name="Google Shape;519;p42"/>
            <p:cNvSpPr/>
            <p:nvPr/>
          </p:nvSpPr>
          <p:spPr>
            <a:xfrm>
              <a:off x="6157530" y="3058461"/>
              <a:ext cx="945900" cy="259800"/>
            </a:xfrm>
            <a:prstGeom prst="roundRect">
              <a:avLst>
                <a:gd fmla="val 50000" name="adj"/>
              </a:avLst>
            </a:prstGeom>
            <a:solidFill>
              <a:srgbClr val="EE828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会社</a:t>
              </a:r>
              <a:endParaRPr/>
            </a:p>
          </p:txBody>
        </p:sp>
        <p:pic>
          <p:nvPicPr>
            <p:cNvPr descr="時計 が含まれている画像&#10;&#10;自動的に生成された説明" id="520" name="Google Shape;520;p42"/>
            <p:cNvPicPr preferRelativeResize="0"/>
            <p:nvPr/>
          </p:nvPicPr>
          <p:blipFill rotWithShape="1">
            <a:blip r:embed="rId7">
              <a:alphaModFix/>
            </a:blip>
            <a:srcRect b="0" l="0" r="0" t="0"/>
            <a:stretch/>
          </p:blipFill>
          <p:spPr>
            <a:xfrm>
              <a:off x="4828181" y="2948753"/>
              <a:ext cx="1088211" cy="1457019"/>
            </a:xfrm>
            <a:prstGeom prst="rect">
              <a:avLst/>
            </a:prstGeom>
            <a:noFill/>
            <a:ln>
              <a:noFill/>
            </a:ln>
          </p:spPr>
        </p:pic>
        <p:sp>
          <p:nvSpPr>
            <p:cNvPr id="521" name="Google Shape;521;p42"/>
            <p:cNvSpPr/>
            <p:nvPr/>
          </p:nvSpPr>
          <p:spPr>
            <a:xfrm>
              <a:off x="3362469" y="3058461"/>
              <a:ext cx="1152000" cy="259800"/>
            </a:xfrm>
            <a:prstGeom prst="roundRect">
              <a:avLst>
                <a:gd fmla="val 50000" name="adj"/>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個人事業主</a:t>
              </a:r>
              <a:endParaRPr/>
            </a:p>
          </p:txBody>
        </p:sp>
        <p:grpSp>
          <p:nvGrpSpPr>
            <p:cNvPr id="522" name="Google Shape;522;p42"/>
            <p:cNvGrpSpPr/>
            <p:nvPr/>
          </p:nvGrpSpPr>
          <p:grpSpPr>
            <a:xfrm>
              <a:off x="3277622" y="3405887"/>
              <a:ext cx="1648200" cy="736800"/>
              <a:chOff x="3277622" y="3405887"/>
              <a:chExt cx="1648200" cy="736800"/>
            </a:xfrm>
          </p:grpSpPr>
          <p:sp>
            <p:nvSpPr>
              <p:cNvPr id="523" name="Google Shape;523;p42"/>
              <p:cNvSpPr txBox="1"/>
              <p:nvPr/>
            </p:nvSpPr>
            <p:spPr>
              <a:xfrm>
                <a:off x="3277622" y="3405887"/>
                <a:ext cx="1648200" cy="736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自分で税金を計算して</a:t>
                </a:r>
                <a:endParaRPr sz="11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100">
                    <a:solidFill>
                      <a:schemeClr val="dk1"/>
                    </a:solidFill>
                    <a:latin typeface="Arial"/>
                    <a:ea typeface="Arial"/>
                    <a:cs typeface="Arial"/>
                    <a:sym typeface="Arial"/>
                  </a:rPr>
                  <a:t>税務署に申告し、</a:t>
                </a:r>
                <a:endParaRPr sz="11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100">
                    <a:solidFill>
                      <a:schemeClr val="dk1"/>
                    </a:solidFill>
                    <a:latin typeface="Arial"/>
                    <a:ea typeface="Arial"/>
                    <a:cs typeface="Arial"/>
                    <a:sym typeface="Arial"/>
                  </a:rPr>
                  <a:t>納めます </a:t>
                </a:r>
                <a:r>
                  <a:rPr lang="ja-JP" sz="1000">
                    <a:solidFill>
                      <a:schemeClr val="dk1"/>
                    </a:solidFill>
                    <a:latin typeface="Arial"/>
                    <a:ea typeface="Arial"/>
                    <a:cs typeface="Arial"/>
                    <a:sym typeface="Arial"/>
                  </a:rPr>
                  <a:t>(確定申告)</a:t>
                </a:r>
                <a:r>
                  <a:rPr lang="ja-JP"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p:txBody>
          </p:sp>
          <p:sp>
            <p:nvSpPr>
              <p:cNvPr id="524" name="Google Shape;524;p42"/>
              <p:cNvSpPr txBox="1"/>
              <p:nvPr/>
            </p:nvSpPr>
            <p:spPr>
              <a:xfrm>
                <a:off x="3351600" y="3555185"/>
                <a:ext cx="5661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ぜいむしょ</a:t>
                </a:r>
                <a:endParaRPr b="0" sz="500">
                  <a:solidFill>
                    <a:schemeClr val="dk1"/>
                  </a:solidFill>
                  <a:latin typeface="Arial"/>
                  <a:ea typeface="Arial"/>
                  <a:cs typeface="Arial"/>
                  <a:sym typeface="Arial"/>
                </a:endParaRPr>
              </a:p>
            </p:txBody>
          </p:sp>
          <p:sp>
            <p:nvSpPr>
              <p:cNvPr id="525" name="Google Shape;525;p42"/>
              <p:cNvSpPr txBox="1"/>
              <p:nvPr/>
            </p:nvSpPr>
            <p:spPr>
              <a:xfrm>
                <a:off x="3852000" y="3555185"/>
                <a:ext cx="5142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しんこく</a:t>
                </a:r>
                <a:endParaRPr/>
              </a:p>
            </p:txBody>
          </p:sp>
          <p:sp>
            <p:nvSpPr>
              <p:cNvPr id="526" name="Google Shape;526;p42"/>
              <p:cNvSpPr txBox="1"/>
              <p:nvPr/>
            </p:nvSpPr>
            <p:spPr>
              <a:xfrm>
                <a:off x="3927600" y="3825185"/>
                <a:ext cx="8010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かくていしんこく</a:t>
                </a:r>
                <a:endParaRPr/>
              </a:p>
            </p:txBody>
          </p:sp>
        </p:grpSp>
        <p:grpSp>
          <p:nvGrpSpPr>
            <p:cNvPr id="527" name="Google Shape;527;p42"/>
            <p:cNvGrpSpPr/>
            <p:nvPr/>
          </p:nvGrpSpPr>
          <p:grpSpPr>
            <a:xfrm>
              <a:off x="5958575" y="3426385"/>
              <a:ext cx="2300100" cy="871200"/>
              <a:chOff x="5958575" y="3426385"/>
              <a:chExt cx="2300100" cy="871200"/>
            </a:xfrm>
          </p:grpSpPr>
          <p:sp>
            <p:nvSpPr>
              <p:cNvPr id="528" name="Google Shape;528;p42"/>
              <p:cNvSpPr txBox="1"/>
              <p:nvPr/>
            </p:nvSpPr>
            <p:spPr>
              <a:xfrm>
                <a:off x="5958575" y="3426385"/>
                <a:ext cx="2300100" cy="871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会社は、社員から預かった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税金をまとめて</a:t>
                </a:r>
                <a:endParaRPr sz="1100">
                  <a:solidFill>
                    <a:schemeClr val="dk1"/>
                  </a:solidFill>
                  <a:latin typeface="Arial"/>
                  <a:ea typeface="Arial"/>
                  <a:cs typeface="Arial"/>
                  <a:sym typeface="Arial"/>
                </a:endParaRPr>
              </a:p>
              <a:p>
                <a:pPr indent="0" lvl="0" marL="0" marR="0" rtl="0" algn="l">
                  <a:lnSpc>
                    <a:spcPct val="140000"/>
                  </a:lnSpc>
                  <a:spcBef>
                    <a:spcPts val="0"/>
                  </a:spcBef>
                  <a:spcAft>
                    <a:spcPts val="0"/>
                  </a:spcAft>
                  <a:buNone/>
                </a:pPr>
                <a:r>
                  <a:rPr lang="ja-JP" sz="1100">
                    <a:solidFill>
                      <a:schemeClr val="dk1"/>
                    </a:solidFill>
                    <a:latin typeface="Arial"/>
                    <a:ea typeface="Arial"/>
                    <a:cs typeface="Arial"/>
                    <a:sym typeface="Arial"/>
                  </a:rPr>
                  <a:t>納めます</a:t>
                </a:r>
                <a:endParaRPr sz="1100">
                  <a:solidFill>
                    <a:schemeClr val="dk1"/>
                  </a:solidFill>
                </a:endParaRPr>
              </a:p>
              <a:p>
                <a:pPr indent="0" lvl="0" marL="0" marR="0" rtl="0" algn="l">
                  <a:lnSpc>
                    <a:spcPct val="140000"/>
                  </a:lnSpc>
                  <a:spcBef>
                    <a:spcPts val="0"/>
                  </a:spcBef>
                  <a:spcAft>
                    <a:spcPts val="0"/>
                  </a:spcAft>
                  <a:buNone/>
                </a:pPr>
                <a:r>
                  <a:rPr lang="ja-JP" sz="1100">
                    <a:solidFill>
                      <a:schemeClr val="dk1"/>
                    </a:solidFill>
                    <a:latin typeface="Arial"/>
                    <a:ea typeface="Arial"/>
                    <a:cs typeface="Arial"/>
                    <a:sym typeface="Arial"/>
                  </a:rPr>
                  <a:t>（源泉徴収・特別徴収）。</a:t>
                </a:r>
                <a:endParaRPr sz="1300"/>
              </a:p>
            </p:txBody>
          </p:sp>
          <p:sp>
            <p:nvSpPr>
              <p:cNvPr id="529" name="Google Shape;529;p42"/>
              <p:cNvSpPr txBox="1"/>
              <p:nvPr/>
            </p:nvSpPr>
            <p:spPr>
              <a:xfrm>
                <a:off x="6015973" y="3966923"/>
                <a:ext cx="8775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げんせんちょうしゅう</a:t>
                </a:r>
                <a:endParaRPr b="0" sz="500">
                  <a:solidFill>
                    <a:schemeClr val="dk1"/>
                  </a:solidFill>
                  <a:latin typeface="Arial"/>
                  <a:ea typeface="Arial"/>
                  <a:cs typeface="Arial"/>
                  <a:sym typeface="Arial"/>
                </a:endParaRPr>
              </a:p>
            </p:txBody>
          </p:sp>
          <p:sp>
            <p:nvSpPr>
              <p:cNvPr id="530" name="Google Shape;530;p42"/>
              <p:cNvSpPr txBox="1"/>
              <p:nvPr/>
            </p:nvSpPr>
            <p:spPr>
              <a:xfrm>
                <a:off x="6760900" y="3966935"/>
                <a:ext cx="962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とくべつちょうしゅう</a:t>
                </a:r>
                <a:endParaRPr b="0" sz="500">
                  <a:solidFill>
                    <a:schemeClr val="dk1"/>
                  </a:solidFill>
                  <a:latin typeface="Arial"/>
                  <a:ea typeface="Arial"/>
                  <a:cs typeface="Arial"/>
                  <a:sym typeface="Arial"/>
                </a:endParaRPr>
              </a:p>
            </p:txBody>
          </p:sp>
        </p:grpSp>
      </p:grpSp>
      <p:grpSp>
        <p:nvGrpSpPr>
          <p:cNvPr id="531" name="Google Shape;531;p42"/>
          <p:cNvGrpSpPr/>
          <p:nvPr/>
        </p:nvGrpSpPr>
        <p:grpSpPr>
          <a:xfrm>
            <a:off x="4856400" y="5148135"/>
            <a:ext cx="3610716" cy="1448586"/>
            <a:chOff x="5017768" y="4869320"/>
            <a:chExt cx="3610716" cy="1448586"/>
          </a:xfrm>
        </p:grpSpPr>
        <p:sp>
          <p:nvSpPr>
            <p:cNvPr id="532" name="Google Shape;532;p42"/>
            <p:cNvSpPr/>
            <p:nvPr/>
          </p:nvSpPr>
          <p:spPr>
            <a:xfrm>
              <a:off x="5039206" y="4869320"/>
              <a:ext cx="2592000" cy="144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33" name="Google Shape;533;p42"/>
            <p:cNvPicPr preferRelativeResize="0"/>
            <p:nvPr/>
          </p:nvPicPr>
          <p:blipFill rotWithShape="1">
            <a:blip r:embed="rId8">
              <a:alphaModFix/>
            </a:blip>
            <a:srcRect b="0" l="0" r="0" t="0"/>
            <a:stretch/>
          </p:blipFill>
          <p:spPr>
            <a:xfrm>
              <a:off x="6660232" y="5227798"/>
              <a:ext cx="1968252" cy="1090108"/>
            </a:xfrm>
            <a:prstGeom prst="rect">
              <a:avLst/>
            </a:prstGeom>
            <a:noFill/>
            <a:ln>
              <a:noFill/>
            </a:ln>
          </p:spPr>
        </p:pic>
        <p:sp>
          <p:nvSpPr>
            <p:cNvPr id="534" name="Google Shape;534;p42"/>
            <p:cNvSpPr/>
            <p:nvPr/>
          </p:nvSpPr>
          <p:spPr>
            <a:xfrm>
              <a:off x="5091569" y="4948063"/>
              <a:ext cx="1487700" cy="8187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1600"/>
                <a:buFont typeface="Arial"/>
                <a:buNone/>
              </a:pPr>
              <a:r>
                <a:rPr lang="ja-JP" sz="1600">
                  <a:solidFill>
                    <a:srgbClr val="0C98C4"/>
                  </a:solidFill>
                  <a:latin typeface="Arial"/>
                  <a:ea typeface="Arial"/>
                  <a:cs typeface="Arial"/>
                  <a:sym typeface="Arial"/>
                </a:rPr>
                <a:t>都道府県</a:t>
              </a:r>
              <a:endParaRPr sz="1600">
                <a:solidFill>
                  <a:srgbClr val="0C98C4"/>
                </a:solidFill>
                <a:latin typeface="Arial"/>
                <a:ea typeface="Arial"/>
                <a:cs typeface="Arial"/>
                <a:sym typeface="Arial"/>
              </a:endParaRPr>
            </a:p>
            <a:p>
              <a:pPr indent="0" lvl="0" marL="0" marR="0" rtl="0" algn="ctr">
                <a:lnSpc>
                  <a:spcPct val="100000"/>
                </a:lnSpc>
                <a:spcBef>
                  <a:spcPts val="0"/>
                </a:spcBef>
                <a:spcAft>
                  <a:spcPts val="0"/>
                </a:spcAft>
                <a:buClr>
                  <a:srgbClr val="0C98C4"/>
                </a:buClr>
                <a:buSzPts val="1600"/>
                <a:buFont typeface="Arial"/>
                <a:buNone/>
              </a:pPr>
              <a:r>
                <a:rPr lang="ja-JP" sz="1600">
                  <a:solidFill>
                    <a:srgbClr val="0C98C4"/>
                  </a:solidFill>
                  <a:latin typeface="Arial"/>
                  <a:ea typeface="Arial"/>
                  <a:cs typeface="Arial"/>
                  <a:sym typeface="Arial"/>
                </a:rPr>
                <a:t>市区町村</a:t>
              </a:r>
              <a:endParaRPr sz="1600">
                <a:solidFill>
                  <a:srgbClr val="0C98C4"/>
                </a:solidFill>
                <a:latin typeface="Arial"/>
                <a:ea typeface="Arial"/>
                <a:cs typeface="Arial"/>
                <a:sym typeface="Arial"/>
              </a:endParaRPr>
            </a:p>
          </p:txBody>
        </p:sp>
        <p:pic>
          <p:nvPicPr>
            <p:cNvPr id="535" name="Google Shape;535;p42"/>
            <p:cNvPicPr preferRelativeResize="0"/>
            <p:nvPr/>
          </p:nvPicPr>
          <p:blipFill rotWithShape="1">
            <a:blip r:embed="rId9">
              <a:alphaModFix/>
            </a:blip>
            <a:srcRect b="0" l="0" r="0" t="0"/>
            <a:stretch/>
          </p:blipFill>
          <p:spPr>
            <a:xfrm rot="-5400000">
              <a:off x="5726826" y="5206539"/>
              <a:ext cx="217112" cy="1184009"/>
            </a:xfrm>
            <a:prstGeom prst="rect">
              <a:avLst/>
            </a:prstGeom>
            <a:noFill/>
            <a:ln>
              <a:noFill/>
            </a:ln>
          </p:spPr>
        </p:pic>
        <p:sp>
          <p:nvSpPr>
            <p:cNvPr id="536" name="Google Shape;536;p42"/>
            <p:cNvSpPr/>
            <p:nvPr/>
          </p:nvSpPr>
          <p:spPr>
            <a:xfrm>
              <a:off x="5017768" y="5936260"/>
              <a:ext cx="1621800" cy="2883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1400"/>
                <a:buFont typeface="Arial"/>
                <a:buNone/>
              </a:pPr>
              <a:r>
                <a:rPr lang="ja-JP" sz="1400">
                  <a:solidFill>
                    <a:srgbClr val="0C98C4"/>
                  </a:solidFill>
                  <a:latin typeface="Arial"/>
                  <a:ea typeface="Arial"/>
                  <a:cs typeface="Arial"/>
                  <a:sym typeface="Arial"/>
                </a:rPr>
                <a:t>（地方公共団体）</a:t>
              </a:r>
              <a:endParaRPr/>
            </a:p>
          </p:txBody>
        </p:sp>
      </p:grpSp>
      <p:grpSp>
        <p:nvGrpSpPr>
          <p:cNvPr id="537" name="Google Shape;537;p42"/>
          <p:cNvGrpSpPr/>
          <p:nvPr/>
        </p:nvGrpSpPr>
        <p:grpSpPr>
          <a:xfrm>
            <a:off x="451232" y="4479401"/>
            <a:ext cx="1487700" cy="645253"/>
            <a:chOff x="451232" y="4200586"/>
            <a:chExt cx="1487700" cy="645253"/>
          </a:xfrm>
        </p:grpSpPr>
        <p:sp>
          <p:nvSpPr>
            <p:cNvPr id="538" name="Google Shape;538;p42"/>
            <p:cNvSpPr/>
            <p:nvPr/>
          </p:nvSpPr>
          <p:spPr>
            <a:xfrm>
              <a:off x="1612045" y="4200586"/>
              <a:ext cx="291000" cy="643500"/>
            </a:xfrm>
            <a:prstGeom prst="downArrow">
              <a:avLst>
                <a:gd fmla="val 50000" name="adj1"/>
                <a:gd fmla="val 52188" name="adj2"/>
              </a:avLst>
            </a:prstGeom>
            <a:solidFill>
              <a:srgbClr val="B0F2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9" name="Google Shape;539;p42"/>
            <p:cNvSpPr/>
            <p:nvPr/>
          </p:nvSpPr>
          <p:spPr>
            <a:xfrm>
              <a:off x="451232" y="4413839"/>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1800"/>
                <a:buFont typeface="Arial"/>
                <a:buNone/>
              </a:pPr>
              <a:r>
                <a:rPr lang="ja-JP" sz="1800">
                  <a:solidFill>
                    <a:srgbClr val="39B10F"/>
                  </a:solidFill>
                  <a:latin typeface="Arial"/>
                  <a:ea typeface="Arial"/>
                  <a:cs typeface="Arial"/>
                  <a:sym typeface="Arial"/>
                </a:rPr>
                <a:t>消費税</a:t>
              </a:r>
              <a:endParaRPr/>
            </a:p>
          </p:txBody>
        </p:sp>
      </p:grpSp>
      <p:grpSp>
        <p:nvGrpSpPr>
          <p:cNvPr id="540" name="Google Shape;540;p42"/>
          <p:cNvGrpSpPr/>
          <p:nvPr/>
        </p:nvGrpSpPr>
        <p:grpSpPr>
          <a:xfrm>
            <a:off x="1356504" y="5148135"/>
            <a:ext cx="2823251" cy="1443355"/>
            <a:chOff x="1428224" y="4869320"/>
            <a:chExt cx="2823251" cy="1443355"/>
          </a:xfrm>
        </p:grpSpPr>
        <p:sp>
          <p:nvSpPr>
            <p:cNvPr id="541" name="Google Shape;541;p42"/>
            <p:cNvSpPr/>
            <p:nvPr/>
          </p:nvSpPr>
          <p:spPr>
            <a:xfrm>
              <a:off x="1512794" y="4869320"/>
              <a:ext cx="2592000" cy="144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2" name="Google Shape;542;p42"/>
            <p:cNvSpPr/>
            <p:nvPr/>
          </p:nvSpPr>
          <p:spPr>
            <a:xfrm>
              <a:off x="1428224" y="5327483"/>
              <a:ext cx="1487700" cy="5766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2000"/>
                <a:buFont typeface="Arial"/>
                <a:buNone/>
              </a:pPr>
              <a:r>
                <a:rPr lang="ja-JP" sz="2000">
                  <a:solidFill>
                    <a:srgbClr val="0C98C4"/>
                  </a:solidFill>
                  <a:latin typeface="Arial"/>
                  <a:ea typeface="Arial"/>
                  <a:cs typeface="Arial"/>
                  <a:sym typeface="Arial"/>
                </a:rPr>
                <a:t>税務署</a:t>
              </a:r>
              <a:endParaRPr sz="2000">
                <a:solidFill>
                  <a:srgbClr val="0C98C4"/>
                </a:solidFill>
                <a:latin typeface="Arial"/>
                <a:ea typeface="Arial"/>
                <a:cs typeface="Arial"/>
                <a:sym typeface="Arial"/>
              </a:endParaRPr>
            </a:p>
            <a:p>
              <a:pPr indent="0" lvl="0" marL="0" marR="0" rtl="0" algn="ctr">
                <a:lnSpc>
                  <a:spcPct val="100000"/>
                </a:lnSpc>
                <a:spcBef>
                  <a:spcPts val="0"/>
                </a:spcBef>
                <a:spcAft>
                  <a:spcPts val="0"/>
                </a:spcAft>
                <a:buClr>
                  <a:srgbClr val="0C98C4"/>
                </a:buClr>
                <a:buSzPts val="1800"/>
                <a:buFont typeface="Arial"/>
                <a:buNone/>
              </a:pPr>
              <a:r>
                <a:rPr lang="ja-JP" sz="1800">
                  <a:solidFill>
                    <a:srgbClr val="0C98C4"/>
                  </a:solidFill>
                  <a:latin typeface="Arial"/>
                  <a:ea typeface="Arial"/>
                  <a:cs typeface="Arial"/>
                  <a:sym typeface="Arial"/>
                </a:rPr>
                <a:t>（国）</a:t>
              </a:r>
              <a:endParaRPr/>
            </a:p>
          </p:txBody>
        </p:sp>
        <p:pic>
          <p:nvPicPr>
            <p:cNvPr descr="ダイアグラム&#10;&#10;自動的に生成された説明" id="543" name="Google Shape;543;p42"/>
            <p:cNvPicPr preferRelativeResize="0"/>
            <p:nvPr/>
          </p:nvPicPr>
          <p:blipFill rotWithShape="1">
            <a:blip r:embed="rId10">
              <a:alphaModFix/>
            </a:blip>
            <a:srcRect b="0" l="0" r="0" t="0"/>
            <a:stretch/>
          </p:blipFill>
          <p:spPr>
            <a:xfrm>
              <a:off x="2915850" y="5013176"/>
              <a:ext cx="1335625" cy="1299499"/>
            </a:xfrm>
            <a:prstGeom prst="rect">
              <a:avLst/>
            </a:prstGeom>
            <a:noFill/>
            <a:ln>
              <a:noFill/>
            </a:ln>
          </p:spPr>
        </p:pic>
        <p:sp>
          <p:nvSpPr>
            <p:cNvPr id="544" name="Google Shape;544;p42"/>
            <p:cNvSpPr/>
            <p:nvPr/>
          </p:nvSpPr>
          <p:spPr>
            <a:xfrm>
              <a:off x="1428224" y="5212950"/>
              <a:ext cx="1487700" cy="129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800"/>
                <a:buFont typeface="Arial"/>
                <a:buNone/>
              </a:pPr>
              <a:r>
                <a:rPr lang="ja-JP" sz="800">
                  <a:solidFill>
                    <a:srgbClr val="0C98C4"/>
                  </a:solidFill>
                  <a:latin typeface="Arial"/>
                  <a:ea typeface="Arial"/>
                  <a:cs typeface="Arial"/>
                  <a:sym typeface="Arial"/>
                </a:rPr>
                <a:t>ぜいむしょ</a:t>
              </a:r>
              <a:endParaRPr/>
            </a:p>
          </p:txBody>
        </p:sp>
      </p:grpSp>
      <p:grpSp>
        <p:nvGrpSpPr>
          <p:cNvPr id="545" name="Google Shape;545;p42"/>
          <p:cNvGrpSpPr/>
          <p:nvPr/>
        </p:nvGrpSpPr>
        <p:grpSpPr>
          <a:xfrm>
            <a:off x="259302" y="3250425"/>
            <a:ext cx="2842098" cy="1447658"/>
            <a:chOff x="259302" y="2971610"/>
            <a:chExt cx="2842098" cy="1447658"/>
          </a:xfrm>
        </p:grpSpPr>
        <p:sp>
          <p:nvSpPr>
            <p:cNvPr id="546" name="Google Shape;546;p42"/>
            <p:cNvSpPr/>
            <p:nvPr/>
          </p:nvSpPr>
          <p:spPr>
            <a:xfrm>
              <a:off x="259302" y="2971610"/>
              <a:ext cx="2592000" cy="1440000"/>
            </a:xfrm>
            <a:prstGeom prst="rect">
              <a:avLst/>
            </a:prstGeom>
            <a:solidFill>
              <a:schemeClr val="lt1"/>
            </a:solidFill>
            <a:ln cap="flat" cmpd="sng" w="22225">
              <a:solidFill>
                <a:srgbClr val="39B10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7" name="Google Shape;547;p42"/>
            <p:cNvSpPr/>
            <p:nvPr/>
          </p:nvSpPr>
          <p:spPr>
            <a:xfrm>
              <a:off x="311150" y="3045761"/>
              <a:ext cx="945900" cy="259800"/>
            </a:xfrm>
            <a:prstGeom prst="roundRect">
              <a:avLst>
                <a:gd fmla="val 50000" name="adj"/>
              </a:avLst>
            </a:prstGeom>
            <a:solidFill>
              <a:srgbClr val="44D01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お店</a:t>
              </a:r>
              <a:endParaRPr/>
            </a:p>
          </p:txBody>
        </p:sp>
        <p:sp>
          <p:nvSpPr>
            <p:cNvPr id="548" name="Google Shape;548;p42"/>
            <p:cNvSpPr txBox="1"/>
            <p:nvPr/>
          </p:nvSpPr>
          <p:spPr>
            <a:xfrm>
              <a:off x="259799" y="3405885"/>
              <a:ext cx="1737600" cy="634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お店は、預かった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消費税を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まとめて納めます。</a:t>
              </a:r>
              <a:endParaRPr sz="1100">
                <a:solidFill>
                  <a:schemeClr val="dk1"/>
                </a:solidFill>
                <a:latin typeface="Arial"/>
                <a:ea typeface="Arial"/>
                <a:cs typeface="Arial"/>
                <a:sym typeface="Arial"/>
              </a:endParaRPr>
            </a:p>
          </p:txBody>
        </p:sp>
        <p:pic>
          <p:nvPicPr>
            <p:cNvPr descr="図形, カレンダー&#10;&#10;自動的に生成された説明" id="549" name="Google Shape;549;p42"/>
            <p:cNvPicPr preferRelativeResize="0"/>
            <p:nvPr/>
          </p:nvPicPr>
          <p:blipFill rotWithShape="1">
            <a:blip r:embed="rId11">
              <a:alphaModFix/>
            </a:blip>
            <a:srcRect b="0" l="0" r="0" t="0"/>
            <a:stretch/>
          </p:blipFill>
          <p:spPr>
            <a:xfrm>
              <a:off x="1680491" y="3501007"/>
              <a:ext cx="1420909" cy="918261"/>
            </a:xfrm>
            <a:prstGeom prst="rect">
              <a:avLst/>
            </a:prstGeom>
            <a:noFill/>
            <a:ln>
              <a:noFill/>
            </a:ln>
          </p:spPr>
        </p:pic>
      </p:grpSp>
      <p:sp>
        <p:nvSpPr>
          <p:cNvPr id="550" name="Google Shape;550;p42"/>
          <p:cNvSpPr txBox="1"/>
          <p:nvPr/>
        </p:nvSpPr>
        <p:spPr>
          <a:xfrm>
            <a:off x="3301200" y="4093200"/>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551" name="Google Shape;551;p42"/>
          <p:cNvSpPr txBox="1"/>
          <p:nvPr/>
        </p:nvSpPr>
        <p:spPr>
          <a:xfrm>
            <a:off x="5958575" y="4043400"/>
            <a:ext cx="455700" cy="153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400">
                <a:solidFill>
                  <a:schemeClr val="dk1"/>
                </a:solidFill>
                <a:latin typeface="Arial"/>
                <a:ea typeface="Arial"/>
                <a:cs typeface="Arial"/>
                <a:sym typeface="Arial"/>
              </a:rPr>
              <a:t>おさ</a:t>
            </a:r>
            <a:endParaRPr sz="1300"/>
          </a:p>
        </p:txBody>
      </p:sp>
      <p:sp>
        <p:nvSpPr>
          <p:cNvPr id="552" name="Google Shape;552;p42"/>
          <p:cNvSpPr txBox="1"/>
          <p:nvPr/>
        </p:nvSpPr>
        <p:spPr>
          <a:xfrm>
            <a:off x="828000" y="3967200"/>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553" name="Google Shape;553;p42"/>
          <p:cNvSpPr txBox="1"/>
          <p:nvPr/>
        </p:nvSpPr>
        <p:spPr>
          <a:xfrm>
            <a:off x="194199" y="957275"/>
            <a:ext cx="2823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税金の流れと納め方</a:t>
            </a:r>
            <a:endParaRPr/>
          </a:p>
        </p:txBody>
      </p:sp>
      <p:sp>
        <p:nvSpPr>
          <p:cNvPr id="554" name="Google Shape;554;p42"/>
          <p:cNvSpPr txBox="1"/>
          <p:nvPr/>
        </p:nvSpPr>
        <p:spPr>
          <a:xfrm>
            <a:off x="1569600" y="854850"/>
            <a:ext cx="5661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Arial"/>
                <a:ea typeface="Arial"/>
                <a:cs typeface="Arial"/>
                <a:sym typeface="Arial"/>
              </a:rPr>
              <a:t>おさ</a:t>
            </a:r>
            <a:endParaRPr/>
          </a:p>
        </p:txBody>
      </p:sp>
      <p:sp>
        <p:nvSpPr>
          <p:cNvPr id="555" name="Google Shape;555;p42"/>
          <p:cNvSpPr txBox="1"/>
          <p:nvPr/>
        </p:nvSpPr>
        <p:spPr>
          <a:xfrm>
            <a:off x="291600" y="2420900"/>
            <a:ext cx="4557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しはら</a:t>
            </a:r>
            <a:endParaRPr b="0" sz="5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562" name="Google Shape;562;p43"/>
          <p:cNvPicPr preferRelativeResize="0"/>
          <p:nvPr/>
        </p:nvPicPr>
        <p:blipFill rotWithShape="1">
          <a:blip r:embed="rId3">
            <a:alphaModFix/>
          </a:blip>
          <a:srcRect b="0" l="0" r="0" t="0"/>
          <a:stretch/>
        </p:blipFill>
        <p:spPr>
          <a:xfrm>
            <a:off x="179387" y="1593863"/>
            <a:ext cx="8785225" cy="4630596"/>
          </a:xfrm>
          <a:prstGeom prst="rect">
            <a:avLst/>
          </a:prstGeom>
          <a:noFill/>
          <a:ln>
            <a:noFill/>
          </a:ln>
        </p:spPr>
      </p:pic>
      <p:sp>
        <p:nvSpPr>
          <p:cNvPr id="563" name="Google Shape;563;p43"/>
          <p:cNvSpPr txBox="1"/>
          <p:nvPr/>
        </p:nvSpPr>
        <p:spPr>
          <a:xfrm>
            <a:off x="107504" y="985883"/>
            <a:ext cx="89352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None/>
            </a:pPr>
            <a:r>
              <a:rPr lang="ja-JP" sz="1700">
                <a:solidFill>
                  <a:srgbClr val="F25044"/>
                </a:solidFill>
                <a:latin typeface="Arial"/>
                <a:ea typeface="Arial"/>
                <a:cs typeface="Arial"/>
                <a:sym typeface="Arial"/>
              </a:rPr>
              <a:t>次の街の絵の中で、税金を使ってつくられたり、運営されている施設はどれでしょう？ </a:t>
            </a:r>
            <a:endParaRPr sz="1300"/>
          </a:p>
        </p:txBody>
      </p:sp>
      <p:sp>
        <p:nvSpPr>
          <p:cNvPr id="564" name="Google Shape;564;p43"/>
          <p:cNvSpPr txBox="1"/>
          <p:nvPr/>
        </p:nvSpPr>
        <p:spPr>
          <a:xfrm>
            <a:off x="843124" y="75800"/>
            <a:ext cx="8052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565" name="Google Shape;565;p43"/>
          <p:cNvSpPr/>
          <p:nvPr/>
        </p:nvSpPr>
        <p:spPr>
          <a:xfrm>
            <a:off x="7581918" y="5745989"/>
            <a:ext cx="764483"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交番</a:t>
            </a:r>
            <a:endParaRPr/>
          </a:p>
        </p:txBody>
      </p:sp>
      <p:sp>
        <p:nvSpPr>
          <p:cNvPr id="566" name="Google Shape;566;p43"/>
          <p:cNvSpPr/>
          <p:nvPr/>
        </p:nvSpPr>
        <p:spPr>
          <a:xfrm>
            <a:off x="6578937" y="4518620"/>
            <a:ext cx="983638"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市役所</a:t>
            </a:r>
            <a:endParaRPr/>
          </a:p>
        </p:txBody>
      </p:sp>
      <p:sp>
        <p:nvSpPr>
          <p:cNvPr id="567" name="Google Shape;567;p43"/>
          <p:cNvSpPr/>
          <p:nvPr/>
        </p:nvSpPr>
        <p:spPr>
          <a:xfrm>
            <a:off x="4131938" y="5666185"/>
            <a:ext cx="764483"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公園</a:t>
            </a:r>
            <a:endParaRPr/>
          </a:p>
        </p:txBody>
      </p:sp>
      <p:sp>
        <p:nvSpPr>
          <p:cNvPr id="568" name="Google Shape;568;p43"/>
          <p:cNvSpPr/>
          <p:nvPr/>
        </p:nvSpPr>
        <p:spPr>
          <a:xfrm>
            <a:off x="4055896" y="2747341"/>
            <a:ext cx="983638"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小学校</a:t>
            </a:r>
            <a:endParaRPr/>
          </a:p>
        </p:txBody>
      </p:sp>
      <p:sp>
        <p:nvSpPr>
          <p:cNvPr id="569" name="Google Shape;569;p43"/>
          <p:cNvSpPr/>
          <p:nvPr/>
        </p:nvSpPr>
        <p:spPr>
          <a:xfrm>
            <a:off x="2595494" y="3797899"/>
            <a:ext cx="983638"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信号機</a:t>
            </a:r>
            <a:endParaRPr/>
          </a:p>
        </p:txBody>
      </p:sp>
      <p:sp>
        <p:nvSpPr>
          <p:cNvPr id="570" name="Google Shape;570;p43"/>
          <p:cNvSpPr/>
          <p:nvPr/>
        </p:nvSpPr>
        <p:spPr>
          <a:xfrm>
            <a:off x="871265" y="2383741"/>
            <a:ext cx="1399042"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市民病院</a:t>
            </a:r>
            <a:endParaRPr/>
          </a:p>
        </p:txBody>
      </p:sp>
      <p:sp>
        <p:nvSpPr>
          <p:cNvPr id="571" name="Google Shape;571;p43"/>
          <p:cNvSpPr/>
          <p:nvPr/>
        </p:nvSpPr>
        <p:spPr>
          <a:xfrm>
            <a:off x="6942749" y="2323405"/>
            <a:ext cx="147601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ごみ処理場</a:t>
            </a:r>
            <a:endParaRPr/>
          </a:p>
        </p:txBody>
      </p:sp>
      <p:sp>
        <p:nvSpPr>
          <p:cNvPr id="572" name="Google Shape;572;p43"/>
          <p:cNvSpPr/>
          <p:nvPr/>
        </p:nvSpPr>
        <p:spPr>
          <a:xfrm>
            <a:off x="2482746" y="1880571"/>
            <a:ext cx="759999" cy="363719"/>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会社</a:t>
            </a:r>
            <a:endParaRPr sz="2000">
              <a:solidFill>
                <a:srgbClr val="000000"/>
              </a:solidFill>
              <a:latin typeface="Arial"/>
              <a:ea typeface="Arial"/>
              <a:cs typeface="Arial"/>
              <a:sym typeface="Arial"/>
            </a:endParaRPr>
          </a:p>
        </p:txBody>
      </p:sp>
      <p:sp>
        <p:nvSpPr>
          <p:cNvPr id="573" name="Google Shape;573;p43"/>
          <p:cNvSpPr/>
          <p:nvPr/>
        </p:nvSpPr>
        <p:spPr>
          <a:xfrm>
            <a:off x="5643721" y="3667595"/>
            <a:ext cx="764483"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銀行</a:t>
            </a:r>
            <a:endParaRPr/>
          </a:p>
        </p:txBody>
      </p:sp>
      <p:sp>
        <p:nvSpPr>
          <p:cNvPr id="574" name="Google Shape;574;p43"/>
          <p:cNvSpPr/>
          <p:nvPr/>
        </p:nvSpPr>
        <p:spPr>
          <a:xfrm>
            <a:off x="6942749" y="2323405"/>
            <a:ext cx="147601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ごみ処理場</a:t>
            </a:r>
            <a:endParaRPr/>
          </a:p>
        </p:txBody>
      </p:sp>
      <p:sp>
        <p:nvSpPr>
          <p:cNvPr id="575" name="Google Shape;575;p43"/>
          <p:cNvSpPr/>
          <p:nvPr/>
        </p:nvSpPr>
        <p:spPr>
          <a:xfrm>
            <a:off x="4131938" y="5666185"/>
            <a:ext cx="764483"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公園</a:t>
            </a:r>
            <a:endParaRPr/>
          </a:p>
        </p:txBody>
      </p:sp>
      <p:sp>
        <p:nvSpPr>
          <p:cNvPr id="576" name="Google Shape;576;p43"/>
          <p:cNvSpPr/>
          <p:nvPr/>
        </p:nvSpPr>
        <p:spPr>
          <a:xfrm>
            <a:off x="871265" y="2383741"/>
            <a:ext cx="1399042"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市民病院</a:t>
            </a:r>
            <a:endParaRPr/>
          </a:p>
        </p:txBody>
      </p:sp>
      <p:sp>
        <p:nvSpPr>
          <p:cNvPr id="577" name="Google Shape;577;p43"/>
          <p:cNvSpPr/>
          <p:nvPr/>
        </p:nvSpPr>
        <p:spPr>
          <a:xfrm>
            <a:off x="4055896" y="2747341"/>
            <a:ext cx="983638"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小学校</a:t>
            </a:r>
            <a:endParaRPr/>
          </a:p>
        </p:txBody>
      </p:sp>
      <p:sp>
        <p:nvSpPr>
          <p:cNvPr id="578" name="Google Shape;578;p43"/>
          <p:cNvSpPr/>
          <p:nvPr/>
        </p:nvSpPr>
        <p:spPr>
          <a:xfrm>
            <a:off x="2595494" y="3797899"/>
            <a:ext cx="983638"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信号機</a:t>
            </a:r>
            <a:endParaRPr/>
          </a:p>
        </p:txBody>
      </p:sp>
      <p:sp>
        <p:nvSpPr>
          <p:cNvPr id="579" name="Google Shape;579;p43"/>
          <p:cNvSpPr/>
          <p:nvPr/>
        </p:nvSpPr>
        <p:spPr>
          <a:xfrm>
            <a:off x="6578937" y="4518620"/>
            <a:ext cx="983638"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市役所</a:t>
            </a:r>
            <a:endParaRPr/>
          </a:p>
        </p:txBody>
      </p:sp>
      <p:sp>
        <p:nvSpPr>
          <p:cNvPr id="580" name="Google Shape;580;p43"/>
          <p:cNvSpPr/>
          <p:nvPr/>
        </p:nvSpPr>
        <p:spPr>
          <a:xfrm>
            <a:off x="7581918" y="5745989"/>
            <a:ext cx="764483"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交番</a:t>
            </a:r>
            <a:endParaRPr/>
          </a:p>
        </p:txBody>
      </p:sp>
      <p:sp>
        <p:nvSpPr>
          <p:cNvPr id="581" name="Google Shape;581;p43"/>
          <p:cNvSpPr/>
          <p:nvPr/>
        </p:nvSpPr>
        <p:spPr>
          <a:xfrm>
            <a:off x="548933" y="5719104"/>
            <a:ext cx="1224136"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コンビニ</a:t>
            </a:r>
            <a:endParaRPr/>
          </a:p>
        </p:txBody>
      </p:sp>
      <p:sp>
        <p:nvSpPr>
          <p:cNvPr id="582" name="Google Shape;582;p43"/>
          <p:cNvSpPr/>
          <p:nvPr/>
        </p:nvSpPr>
        <p:spPr>
          <a:xfrm>
            <a:off x="309963" y="3672832"/>
            <a:ext cx="1399042"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rgbClr val="000000"/>
                </a:solidFill>
                <a:latin typeface="Arial"/>
                <a:ea typeface="Arial"/>
                <a:cs typeface="Arial"/>
                <a:sym typeface="Arial"/>
              </a:rPr>
              <a:t>レストラン</a:t>
            </a:r>
            <a:endParaRPr sz="1300"/>
          </a:p>
        </p:txBody>
      </p:sp>
      <p:sp>
        <p:nvSpPr>
          <p:cNvPr id="583" name="Google Shape;583;p43"/>
          <p:cNvSpPr txBox="1"/>
          <p:nvPr/>
        </p:nvSpPr>
        <p:spPr>
          <a:xfrm>
            <a:off x="6429600" y="881700"/>
            <a:ext cx="6015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rgbClr val="F25044"/>
                </a:solidFill>
                <a:latin typeface="Arial"/>
                <a:ea typeface="Arial"/>
                <a:cs typeface="Arial"/>
                <a:sym typeface="Arial"/>
              </a:rPr>
              <a:t>しせつ</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300"/>
                                        <p:tgtEl>
                                          <p:spTgt spid="576"/>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3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300"/>
                                        <p:tgtEl>
                                          <p:spTgt spid="578"/>
                                        </p:tgtEl>
                                      </p:cBhvr>
                                    </p:animEffect>
                                  </p:childTnLst>
                                </p:cTn>
                              </p:par>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3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3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3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30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3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3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3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3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3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300"/>
                                        <p:tgtEl>
                                          <p:spTgt spid="569"/>
                                        </p:tgtEl>
                                      </p:cBhvr>
                                    </p:animEffect>
                                  </p:childTnLst>
                                </p:cTn>
                              </p:par>
                              <p:par>
                                <p:cTn fill="hold" nodeType="with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3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3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300"/>
                                        <p:tgtEl>
                                          <p:spTgt spid="572"/>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300"/>
                                        <p:tgtEl>
                                          <p:spTgt spid="573"/>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3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3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76"/>
                                        </p:tgtEl>
                                      </p:cBhvr>
                                    </p:animEffect>
                                    <p:set>
                                      <p:cBhvr>
                                        <p:cTn dur="1" fill="hold">
                                          <p:stCondLst>
                                            <p:cond delay="500"/>
                                          </p:stCondLst>
                                        </p:cTn>
                                        <p:tgtEl>
                                          <p:spTgt spid="5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77"/>
                                        </p:tgtEl>
                                      </p:cBhvr>
                                    </p:animEffect>
                                    <p:set>
                                      <p:cBhvr>
                                        <p:cTn dur="1" fill="hold">
                                          <p:stCondLst>
                                            <p:cond delay="500"/>
                                          </p:stCondLst>
                                        </p:cTn>
                                        <p:tgtEl>
                                          <p:spTgt spid="5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78"/>
                                        </p:tgtEl>
                                      </p:cBhvr>
                                    </p:animEffect>
                                    <p:set>
                                      <p:cBhvr>
                                        <p:cTn dur="1" fill="hold">
                                          <p:stCondLst>
                                            <p:cond delay="500"/>
                                          </p:stCondLst>
                                        </p:cTn>
                                        <p:tgtEl>
                                          <p:spTgt spid="57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75"/>
                                        </p:tgtEl>
                                      </p:cBhvr>
                                    </p:animEffect>
                                    <p:set>
                                      <p:cBhvr>
                                        <p:cTn dur="1" fill="hold">
                                          <p:stCondLst>
                                            <p:cond delay="500"/>
                                          </p:stCondLst>
                                        </p:cTn>
                                        <p:tgtEl>
                                          <p:spTgt spid="57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79"/>
                                        </p:tgtEl>
                                      </p:cBhvr>
                                    </p:animEffect>
                                    <p:set>
                                      <p:cBhvr>
                                        <p:cTn dur="1" fill="hold">
                                          <p:stCondLst>
                                            <p:cond delay="500"/>
                                          </p:stCondLst>
                                        </p:cTn>
                                        <p:tgtEl>
                                          <p:spTgt spid="5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80"/>
                                        </p:tgtEl>
                                      </p:cBhvr>
                                    </p:animEffect>
                                    <p:set>
                                      <p:cBhvr>
                                        <p:cTn dur="1" fill="hold">
                                          <p:stCondLst>
                                            <p:cond delay="500"/>
                                          </p:stCondLst>
                                        </p:cTn>
                                        <p:tgtEl>
                                          <p:spTgt spid="5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74"/>
                                        </p:tgtEl>
                                      </p:cBhvr>
                                    </p:animEffect>
                                    <p:set>
                                      <p:cBhvr>
                                        <p:cTn dur="1" fill="hold">
                                          <p:stCondLst>
                                            <p:cond delay="500"/>
                                          </p:stCondLst>
                                        </p:cTn>
                                        <p:tgtEl>
                                          <p:spTgt spid="57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descr="挿絵 が含まれている画像&#10;&#10;自動的に生成された説明" id="588" name="Google Shape;588;p44"/>
          <p:cNvPicPr preferRelativeResize="0"/>
          <p:nvPr/>
        </p:nvPicPr>
        <p:blipFill rotWithShape="1">
          <a:blip r:embed="rId3">
            <a:alphaModFix/>
          </a:blip>
          <a:srcRect b="0" l="0" r="0" t="0"/>
          <a:stretch/>
        </p:blipFill>
        <p:spPr>
          <a:xfrm>
            <a:off x="7340043" y="478166"/>
            <a:ext cx="1833650" cy="1899978"/>
          </a:xfrm>
          <a:prstGeom prst="rect">
            <a:avLst/>
          </a:prstGeom>
          <a:noFill/>
          <a:ln>
            <a:noFill/>
          </a:ln>
        </p:spPr>
      </p:pic>
      <p:sp>
        <p:nvSpPr>
          <p:cNvPr id="589" name="Google Shape;589;p44"/>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fld id="{00000000-1234-1234-1234-123412341234}" type="slidenum">
              <a:rPr b="0" i="0" lang="ja-JP"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sp>
        <p:nvSpPr>
          <p:cNvPr id="590" name="Google Shape;590;p44"/>
          <p:cNvSpPr/>
          <p:nvPr/>
        </p:nvSpPr>
        <p:spPr>
          <a:xfrm>
            <a:off x="326210" y="1105052"/>
            <a:ext cx="8493939" cy="1136017"/>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91" name="Google Shape;591;p44"/>
          <p:cNvSpPr/>
          <p:nvPr/>
        </p:nvSpPr>
        <p:spPr>
          <a:xfrm>
            <a:off x="199285" y="881221"/>
            <a:ext cx="8776123" cy="122456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F25044"/>
              </a:buClr>
              <a:buSzPts val="2000"/>
              <a:buFont typeface="Arial"/>
              <a:buNone/>
            </a:pPr>
            <a:r>
              <a:rPr i="0" lang="ja-JP" sz="2000" u="none" cap="none" strike="noStrike">
                <a:solidFill>
                  <a:srgbClr val="F25044"/>
                </a:solidFill>
                <a:latin typeface="Arial"/>
                <a:ea typeface="Arial"/>
                <a:cs typeface="Arial"/>
                <a:sym typeface="Arial"/>
              </a:rPr>
              <a:t>皆さんは「税金」にどのようなイメージを持っていますか？</a:t>
            </a:r>
            <a:endParaRPr i="0" sz="2000" u="none" cap="none" strike="noStrike">
              <a:solidFill>
                <a:srgbClr val="F25044"/>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700"/>
              <a:buFont typeface="Arial"/>
              <a:buNone/>
            </a:pPr>
            <a:r>
              <a:rPr lang="ja-JP" sz="1700">
                <a:solidFill>
                  <a:srgbClr val="000000"/>
                </a:solidFill>
                <a:latin typeface="Arial"/>
                <a:ea typeface="Arial"/>
                <a:cs typeface="Arial"/>
                <a:sym typeface="Arial"/>
              </a:rPr>
              <a:t>わたしたちの身の回りには、国や地方公共団体による「公共サービス」や</a:t>
            </a:r>
            <a:endParaRPr sz="170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700">
                <a:solidFill>
                  <a:srgbClr val="000000"/>
                </a:solidFill>
                <a:latin typeface="Arial"/>
                <a:ea typeface="Arial"/>
                <a:cs typeface="Arial"/>
                <a:sym typeface="Arial"/>
              </a:rPr>
              <a:t>「公共施設」があります。</a:t>
            </a:r>
            <a:endParaRPr/>
          </a:p>
        </p:txBody>
      </p:sp>
      <p:sp>
        <p:nvSpPr>
          <p:cNvPr id="592" name="Google Shape;592;p44"/>
          <p:cNvSpPr/>
          <p:nvPr/>
        </p:nvSpPr>
        <p:spPr>
          <a:xfrm>
            <a:off x="5457554" y="2613228"/>
            <a:ext cx="3507057" cy="3713140"/>
          </a:xfrm>
          <a:prstGeom prst="roundRect">
            <a:avLst>
              <a:gd fmla="val 0" name="adj"/>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93" name="Google Shape;593;p44"/>
          <p:cNvSpPr/>
          <p:nvPr/>
        </p:nvSpPr>
        <p:spPr>
          <a:xfrm>
            <a:off x="188491" y="2613228"/>
            <a:ext cx="5171477" cy="3704763"/>
          </a:xfrm>
          <a:prstGeom prst="roundRect">
            <a:avLst>
              <a:gd fmla="val 0" name="adj"/>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nvGrpSpPr>
          <p:cNvPr id="594" name="Google Shape;594;p44"/>
          <p:cNvGrpSpPr/>
          <p:nvPr/>
        </p:nvGrpSpPr>
        <p:grpSpPr>
          <a:xfrm>
            <a:off x="5661599" y="2699875"/>
            <a:ext cx="3021326" cy="576250"/>
            <a:chOff x="5960978" y="2684121"/>
            <a:chExt cx="3021326" cy="576250"/>
          </a:xfrm>
        </p:grpSpPr>
        <p:sp>
          <p:nvSpPr>
            <p:cNvPr id="595" name="Google Shape;595;p44"/>
            <p:cNvSpPr/>
            <p:nvPr/>
          </p:nvSpPr>
          <p:spPr>
            <a:xfrm>
              <a:off x="7563904" y="2713471"/>
              <a:ext cx="1418400" cy="546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道路、学校、公園 など</a:t>
              </a:r>
              <a:endParaRPr/>
            </a:p>
          </p:txBody>
        </p:sp>
        <p:sp>
          <p:nvSpPr>
            <p:cNvPr id="596" name="Google Shape;596;p44"/>
            <p:cNvSpPr txBox="1"/>
            <p:nvPr/>
          </p:nvSpPr>
          <p:spPr>
            <a:xfrm>
              <a:off x="5960978" y="2786921"/>
              <a:ext cx="15492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2000"/>
                <a:buFont typeface="Arial"/>
                <a:buNone/>
              </a:pPr>
              <a:r>
                <a:rPr lang="ja-JP" sz="2000">
                  <a:solidFill>
                    <a:srgbClr val="F25044"/>
                  </a:solidFill>
                  <a:latin typeface="Arial"/>
                  <a:ea typeface="Arial"/>
                  <a:cs typeface="Arial"/>
                  <a:sym typeface="Arial"/>
                </a:rPr>
                <a:t>公共施設</a:t>
              </a:r>
              <a:endParaRPr/>
            </a:p>
          </p:txBody>
        </p:sp>
        <p:sp>
          <p:nvSpPr>
            <p:cNvPr id="597" name="Google Shape;597;p44"/>
            <p:cNvSpPr txBox="1"/>
            <p:nvPr/>
          </p:nvSpPr>
          <p:spPr>
            <a:xfrm>
              <a:off x="6198579" y="2684121"/>
              <a:ext cx="10917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800"/>
                <a:buFont typeface="Arial"/>
                <a:buNone/>
              </a:pPr>
              <a:r>
                <a:rPr lang="ja-JP" sz="800">
                  <a:solidFill>
                    <a:srgbClr val="F25044"/>
                  </a:solidFill>
                  <a:latin typeface="Arial"/>
                  <a:ea typeface="Arial"/>
                  <a:cs typeface="Arial"/>
                  <a:sym typeface="Arial"/>
                </a:rPr>
                <a:t>こうきょうしせつ</a:t>
              </a:r>
              <a:endParaRPr/>
            </a:p>
          </p:txBody>
        </p:sp>
      </p:grpSp>
      <p:grpSp>
        <p:nvGrpSpPr>
          <p:cNvPr id="598" name="Google Shape;598;p44"/>
          <p:cNvGrpSpPr/>
          <p:nvPr/>
        </p:nvGrpSpPr>
        <p:grpSpPr>
          <a:xfrm>
            <a:off x="162595" y="2802675"/>
            <a:ext cx="5294964" cy="400200"/>
            <a:chOff x="661704" y="2786921"/>
            <a:chExt cx="4989600" cy="400200"/>
          </a:xfrm>
        </p:grpSpPr>
        <p:sp>
          <p:nvSpPr>
            <p:cNvPr id="599" name="Google Shape;599;p44"/>
            <p:cNvSpPr/>
            <p:nvPr/>
          </p:nvSpPr>
          <p:spPr>
            <a:xfrm>
              <a:off x="2435604" y="2831946"/>
              <a:ext cx="3215700" cy="3003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警察、消防、ごみ収集、福祉 など</a:t>
              </a:r>
              <a:endParaRPr/>
            </a:p>
          </p:txBody>
        </p:sp>
        <p:sp>
          <p:nvSpPr>
            <p:cNvPr id="600" name="Google Shape;600;p44"/>
            <p:cNvSpPr txBox="1"/>
            <p:nvPr/>
          </p:nvSpPr>
          <p:spPr>
            <a:xfrm>
              <a:off x="661704" y="2786921"/>
              <a:ext cx="19302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5044"/>
                </a:buClr>
                <a:buSzPts val="2000"/>
                <a:buFont typeface="Arial"/>
                <a:buNone/>
              </a:pPr>
              <a:r>
                <a:rPr i="0" lang="ja-JP" sz="2000" u="none" cap="none" strike="noStrike">
                  <a:solidFill>
                    <a:srgbClr val="F25044"/>
                  </a:solidFill>
                  <a:latin typeface="Arial"/>
                  <a:ea typeface="Arial"/>
                  <a:cs typeface="Arial"/>
                  <a:sym typeface="Arial"/>
                </a:rPr>
                <a:t>公共サービス</a:t>
              </a:r>
              <a:endParaRPr/>
            </a:p>
          </p:txBody>
        </p:sp>
      </p:grpSp>
      <p:grpSp>
        <p:nvGrpSpPr>
          <p:cNvPr id="601" name="Google Shape;601;p44"/>
          <p:cNvGrpSpPr/>
          <p:nvPr/>
        </p:nvGrpSpPr>
        <p:grpSpPr>
          <a:xfrm>
            <a:off x="2001225" y="3394577"/>
            <a:ext cx="1549200" cy="2546623"/>
            <a:chOff x="322288" y="3394577"/>
            <a:chExt cx="1549200" cy="2546623"/>
          </a:xfrm>
        </p:grpSpPr>
        <p:sp>
          <p:nvSpPr>
            <p:cNvPr id="602" name="Google Shape;602;p44"/>
            <p:cNvSpPr/>
            <p:nvPr/>
          </p:nvSpPr>
          <p:spPr>
            <a:xfrm>
              <a:off x="322288" y="4452600"/>
              <a:ext cx="1549200" cy="14886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ja-JP" sz="1300">
                  <a:solidFill>
                    <a:srgbClr val="F46C62"/>
                  </a:solidFill>
                  <a:latin typeface="Arial"/>
                  <a:ea typeface="Arial"/>
                  <a:cs typeface="Arial"/>
                  <a:sym typeface="Arial"/>
                </a:rPr>
                <a:t>ごみ処理費用</a:t>
              </a:r>
              <a:endParaRPr/>
            </a:p>
            <a:p>
              <a:pPr indent="0" lvl="0" marL="0" marR="0" rtl="0" algn="ctr">
                <a:lnSpc>
                  <a:spcPct val="120000"/>
                </a:lnSpc>
                <a:spcBef>
                  <a:spcPts val="0"/>
                </a:spcBef>
                <a:spcAft>
                  <a:spcPts val="0"/>
                </a:spcAft>
                <a:buNone/>
              </a:pPr>
              <a:r>
                <a:rPr lang="ja-JP" sz="1200">
                  <a:solidFill>
                    <a:srgbClr val="F46C62"/>
                  </a:solidFill>
                  <a:latin typeface="Arial"/>
                  <a:ea typeface="Arial"/>
                  <a:cs typeface="Arial"/>
                  <a:sym typeface="Arial"/>
                </a:rPr>
                <a:t>（令和３年度）</a:t>
              </a:r>
              <a:endParaRPr sz="1200">
                <a:solidFill>
                  <a:srgbClr val="F46C62"/>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約2兆4,384億円</a:t>
              </a:r>
              <a:r>
                <a:rPr b="0" baseline="30000" i="0" lang="ja-JP" sz="1300" u="none" cap="none" strike="noStrike">
                  <a:solidFill>
                    <a:srgbClr val="000000"/>
                  </a:solidFill>
                  <a:latin typeface="Arial"/>
                  <a:ea typeface="Arial"/>
                  <a:cs typeface="Arial"/>
                  <a:sym typeface="Arial"/>
                </a:rPr>
                <a:t>※２</a:t>
              </a:r>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国民１人当たり</a:t>
              </a:r>
              <a:endParaRPr b="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約19,400円</a:t>
              </a:r>
              <a:endParaRPr/>
            </a:p>
          </p:txBody>
        </p:sp>
        <p:pic>
          <p:nvPicPr>
            <p:cNvPr id="603" name="Google Shape;603;p44"/>
            <p:cNvPicPr preferRelativeResize="0"/>
            <p:nvPr/>
          </p:nvPicPr>
          <p:blipFill rotWithShape="1">
            <a:blip r:embed="rId4">
              <a:alphaModFix/>
            </a:blip>
            <a:srcRect b="0" l="0" r="0" t="0"/>
            <a:stretch/>
          </p:blipFill>
          <p:spPr>
            <a:xfrm>
              <a:off x="381129" y="3394577"/>
              <a:ext cx="1386251" cy="971814"/>
            </a:xfrm>
            <a:prstGeom prst="rect">
              <a:avLst/>
            </a:prstGeom>
            <a:noFill/>
            <a:ln>
              <a:noFill/>
            </a:ln>
          </p:spPr>
        </p:pic>
      </p:grpSp>
      <p:grpSp>
        <p:nvGrpSpPr>
          <p:cNvPr id="604" name="Google Shape;604;p44"/>
          <p:cNvGrpSpPr/>
          <p:nvPr/>
        </p:nvGrpSpPr>
        <p:grpSpPr>
          <a:xfrm>
            <a:off x="3680092" y="3419240"/>
            <a:ext cx="1600789" cy="2607077"/>
            <a:chOff x="3680092" y="3419240"/>
            <a:chExt cx="1600789" cy="2607077"/>
          </a:xfrm>
        </p:grpSpPr>
        <p:sp>
          <p:nvSpPr>
            <p:cNvPr id="605" name="Google Shape;605;p44"/>
            <p:cNvSpPr/>
            <p:nvPr/>
          </p:nvSpPr>
          <p:spPr>
            <a:xfrm>
              <a:off x="3680092" y="4452611"/>
              <a:ext cx="1600789" cy="157370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国民医療費の</a:t>
              </a:r>
              <a:endParaRPr b="0" i="0" sz="1300" u="none" cap="none" strike="noStrike">
                <a:solidFill>
                  <a:srgbClr val="F46C62"/>
                </a:solidFill>
                <a:latin typeface="Arial"/>
                <a:ea typeface="Arial"/>
                <a:cs typeface="Arial"/>
                <a:sym typeface="Arial"/>
              </a:endParaRPr>
            </a:p>
            <a:p>
              <a:pPr indent="0" lvl="0" marL="0" marR="0" rtl="0" algn="ctr">
                <a:lnSpc>
                  <a:spcPct val="14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公費負担額</a:t>
              </a:r>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（令和２年度）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約16兆4,991億円</a:t>
              </a:r>
              <a:r>
                <a:rPr b="0" baseline="30000" i="0" lang="ja-JP" sz="1300" u="none" cap="none" strike="noStrike">
                  <a:solidFill>
                    <a:srgbClr val="000000"/>
                  </a:solidFill>
                  <a:latin typeface="Arial"/>
                  <a:ea typeface="Arial"/>
                  <a:cs typeface="Arial"/>
                  <a:sym typeface="Arial"/>
                </a:rPr>
                <a:t>※</a:t>
              </a:r>
              <a:r>
                <a:rPr baseline="30000" lang="ja-JP" sz="1300">
                  <a:solidFill>
                    <a:srgbClr val="000000"/>
                  </a:solidFill>
                  <a:latin typeface="Arial"/>
                  <a:ea typeface="Arial"/>
                  <a:cs typeface="Arial"/>
                  <a:sym typeface="Arial"/>
                </a:rPr>
                <a:t>3</a:t>
              </a:r>
              <a:endParaRPr b="0"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国民１人当たり</a:t>
              </a:r>
              <a:endParaRPr b="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約130,800円</a:t>
              </a:r>
              <a:endParaRPr/>
            </a:p>
          </p:txBody>
        </p:sp>
        <p:pic>
          <p:nvPicPr>
            <p:cNvPr id="606" name="Google Shape;606;p44"/>
            <p:cNvPicPr preferRelativeResize="0"/>
            <p:nvPr/>
          </p:nvPicPr>
          <p:blipFill rotWithShape="1">
            <a:blip r:embed="rId5">
              <a:alphaModFix/>
            </a:blip>
            <a:srcRect b="0" l="0" r="0" t="0"/>
            <a:stretch/>
          </p:blipFill>
          <p:spPr>
            <a:xfrm>
              <a:off x="3973291" y="3419240"/>
              <a:ext cx="1014391" cy="1014040"/>
            </a:xfrm>
            <a:prstGeom prst="rect">
              <a:avLst/>
            </a:prstGeom>
            <a:noFill/>
            <a:ln>
              <a:noFill/>
            </a:ln>
          </p:spPr>
        </p:pic>
        <p:sp>
          <p:nvSpPr>
            <p:cNvPr id="607" name="Google Shape;607;p44"/>
            <p:cNvSpPr/>
            <p:nvPr/>
          </p:nvSpPr>
          <p:spPr>
            <a:xfrm>
              <a:off x="4082400" y="4353775"/>
              <a:ext cx="817800" cy="2505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800"/>
                <a:buFont typeface="Arial"/>
                <a:buNone/>
              </a:pPr>
              <a:r>
                <a:rPr b="0" i="0" lang="ja-JP" sz="800" u="none" cap="none" strike="noStrike">
                  <a:solidFill>
                    <a:srgbClr val="F46C62"/>
                  </a:solidFill>
                  <a:latin typeface="Arial"/>
                  <a:ea typeface="Arial"/>
                  <a:cs typeface="Arial"/>
                  <a:sym typeface="Arial"/>
                </a:rPr>
                <a:t>いりょう</a:t>
              </a:r>
              <a:endParaRPr/>
            </a:p>
          </p:txBody>
        </p:sp>
        <p:sp>
          <p:nvSpPr>
            <p:cNvPr id="608" name="Google Shape;608;p44"/>
            <p:cNvSpPr/>
            <p:nvPr/>
          </p:nvSpPr>
          <p:spPr>
            <a:xfrm>
              <a:off x="4287600" y="4608000"/>
              <a:ext cx="562800" cy="2505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800"/>
                <a:buFont typeface="Arial"/>
                <a:buNone/>
              </a:pPr>
              <a:r>
                <a:rPr lang="ja-JP" sz="800">
                  <a:solidFill>
                    <a:srgbClr val="F46C62"/>
                  </a:solidFill>
                  <a:latin typeface="Arial"/>
                  <a:ea typeface="Arial"/>
                  <a:cs typeface="Arial"/>
                  <a:sym typeface="Arial"/>
                </a:rPr>
                <a:t>ふたん</a:t>
              </a:r>
              <a:endParaRPr b="0" i="0" sz="800" u="none" cap="none" strike="noStrike">
                <a:solidFill>
                  <a:srgbClr val="F46C62"/>
                </a:solidFill>
                <a:latin typeface="Arial"/>
                <a:ea typeface="Arial"/>
                <a:cs typeface="Arial"/>
                <a:sym typeface="Arial"/>
              </a:endParaRPr>
            </a:p>
          </p:txBody>
        </p:sp>
      </p:grpSp>
      <p:grpSp>
        <p:nvGrpSpPr>
          <p:cNvPr id="609" name="Google Shape;609;p44"/>
          <p:cNvGrpSpPr/>
          <p:nvPr/>
        </p:nvGrpSpPr>
        <p:grpSpPr>
          <a:xfrm>
            <a:off x="308050" y="3498585"/>
            <a:ext cx="1600800" cy="2442315"/>
            <a:chOff x="1977249" y="3498585"/>
            <a:chExt cx="1600800" cy="2442315"/>
          </a:xfrm>
        </p:grpSpPr>
        <p:sp>
          <p:nvSpPr>
            <p:cNvPr id="610" name="Google Shape;610;p44"/>
            <p:cNvSpPr/>
            <p:nvPr/>
          </p:nvSpPr>
          <p:spPr>
            <a:xfrm>
              <a:off x="1977249" y="4452600"/>
              <a:ext cx="16008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警察費・消防費</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（令和３年度）</a:t>
              </a:r>
              <a:endParaRPr b="0" i="0" sz="1200" u="none" cap="none" strike="noStrike">
                <a:solidFill>
                  <a:srgbClr val="F46C62"/>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約5兆2,963億円</a:t>
              </a:r>
              <a:r>
                <a:rPr b="0" baseline="30000" i="0" lang="ja-JP" sz="1300" u="none" cap="none" strike="noStrike">
                  <a:solidFill>
                    <a:srgbClr val="000000"/>
                  </a:solidFill>
                  <a:latin typeface="Arial"/>
                  <a:ea typeface="Arial"/>
                  <a:cs typeface="Arial"/>
                  <a:sym typeface="Arial"/>
                </a:rPr>
                <a:t>※１</a:t>
              </a:r>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国民１人当たり</a:t>
              </a:r>
              <a:endParaRPr b="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約42,200円</a:t>
              </a:r>
              <a:endParaRPr/>
            </a:p>
          </p:txBody>
        </p:sp>
        <p:pic>
          <p:nvPicPr>
            <p:cNvPr id="611" name="Google Shape;611;p44"/>
            <p:cNvPicPr preferRelativeResize="0"/>
            <p:nvPr/>
          </p:nvPicPr>
          <p:blipFill rotWithShape="1">
            <a:blip r:embed="rId6">
              <a:alphaModFix/>
            </a:blip>
            <a:srcRect b="0" l="0" r="0" t="0"/>
            <a:stretch/>
          </p:blipFill>
          <p:spPr>
            <a:xfrm>
              <a:off x="2088452" y="3498585"/>
              <a:ext cx="1329398" cy="816791"/>
            </a:xfrm>
            <a:prstGeom prst="rect">
              <a:avLst/>
            </a:prstGeom>
            <a:noFill/>
            <a:ln>
              <a:noFill/>
            </a:ln>
          </p:spPr>
        </p:pic>
      </p:grpSp>
      <p:grpSp>
        <p:nvGrpSpPr>
          <p:cNvPr id="612" name="Google Shape;612;p44"/>
          <p:cNvGrpSpPr/>
          <p:nvPr/>
        </p:nvGrpSpPr>
        <p:grpSpPr>
          <a:xfrm>
            <a:off x="5481816" y="3385141"/>
            <a:ext cx="1579136" cy="2107196"/>
            <a:chOff x="5481816" y="3385141"/>
            <a:chExt cx="1579136" cy="2107196"/>
          </a:xfrm>
        </p:grpSpPr>
        <p:sp>
          <p:nvSpPr>
            <p:cNvPr id="613" name="Google Shape;613;p44"/>
            <p:cNvSpPr/>
            <p:nvPr/>
          </p:nvSpPr>
          <p:spPr>
            <a:xfrm>
              <a:off x="5481816" y="4452611"/>
              <a:ext cx="1579136" cy="10397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道路整備事業費</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約1兆6,711億円</a:t>
              </a:r>
              <a:r>
                <a:rPr b="0" baseline="30000" i="0" lang="ja-JP" sz="1300" u="none" cap="none" strike="noStrike">
                  <a:solidFill>
                    <a:srgbClr val="000000"/>
                  </a:solidFill>
                  <a:latin typeface="Arial"/>
                  <a:ea typeface="Arial"/>
                  <a:cs typeface="Arial"/>
                  <a:sym typeface="Arial"/>
                </a:rPr>
                <a:t>※</a:t>
              </a:r>
              <a:r>
                <a:rPr baseline="30000" lang="ja-JP" sz="1300">
                  <a:solidFill>
                    <a:srgbClr val="000000"/>
                  </a:solidFill>
                  <a:latin typeface="Arial"/>
                  <a:ea typeface="Arial"/>
                  <a:cs typeface="Arial"/>
                  <a:sym typeface="Arial"/>
                </a:rPr>
                <a:t>4</a:t>
              </a:r>
              <a:endParaRPr b="0" baseline="30000" i="0" sz="1300" u="none" cap="none" strike="noStrike">
                <a:solidFill>
                  <a:srgbClr val="000000"/>
                </a:solidFill>
                <a:latin typeface="Arial"/>
                <a:ea typeface="Arial"/>
                <a:cs typeface="Arial"/>
                <a:sym typeface="Arial"/>
              </a:endParaRPr>
            </a:p>
          </p:txBody>
        </p:sp>
        <p:pic>
          <p:nvPicPr>
            <p:cNvPr id="614" name="Google Shape;614;p44"/>
            <p:cNvPicPr preferRelativeResize="0"/>
            <p:nvPr/>
          </p:nvPicPr>
          <p:blipFill rotWithShape="1">
            <a:blip r:embed="rId7">
              <a:alphaModFix/>
            </a:blip>
            <a:srcRect b="0" l="0" r="0" t="0"/>
            <a:stretch/>
          </p:blipFill>
          <p:spPr>
            <a:xfrm>
              <a:off x="5540272" y="3385141"/>
              <a:ext cx="1462225" cy="990687"/>
            </a:xfrm>
            <a:prstGeom prst="rect">
              <a:avLst/>
            </a:prstGeom>
            <a:noFill/>
            <a:ln>
              <a:noFill/>
            </a:ln>
          </p:spPr>
        </p:pic>
      </p:grpSp>
      <p:grpSp>
        <p:nvGrpSpPr>
          <p:cNvPr id="615" name="Google Shape;615;p44"/>
          <p:cNvGrpSpPr/>
          <p:nvPr/>
        </p:nvGrpSpPr>
        <p:grpSpPr>
          <a:xfrm>
            <a:off x="7245552" y="3502941"/>
            <a:ext cx="1549281" cy="2438098"/>
            <a:chOff x="7245552" y="3502941"/>
            <a:chExt cx="1549281" cy="2438098"/>
          </a:xfrm>
        </p:grpSpPr>
        <p:sp>
          <p:nvSpPr>
            <p:cNvPr id="616" name="Google Shape;616;p44"/>
            <p:cNvSpPr/>
            <p:nvPr/>
          </p:nvSpPr>
          <p:spPr>
            <a:xfrm>
              <a:off x="7245552" y="4452611"/>
              <a:ext cx="1549281"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校舎・体育館</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などの建設費用</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約743億円</a:t>
              </a:r>
              <a:r>
                <a:rPr b="0" baseline="30000" i="0" lang="ja-JP" sz="1300" u="none" cap="none" strike="noStrike">
                  <a:solidFill>
                    <a:srgbClr val="000000"/>
                  </a:solidFill>
                  <a:latin typeface="Arial"/>
                  <a:ea typeface="Arial"/>
                  <a:cs typeface="Arial"/>
                  <a:sym typeface="Arial"/>
                </a:rPr>
                <a:t>※5</a:t>
              </a:r>
              <a:endParaRPr b="0" baseline="30000" i="0" sz="1300" u="none" cap="none" strike="noStrike">
                <a:solidFill>
                  <a:srgbClr val="000000"/>
                </a:solidFill>
                <a:latin typeface="Arial"/>
                <a:ea typeface="Arial"/>
                <a:cs typeface="Arial"/>
                <a:sym typeface="Arial"/>
              </a:endParaRPr>
            </a:p>
          </p:txBody>
        </p:sp>
        <p:pic>
          <p:nvPicPr>
            <p:cNvPr id="617" name="Google Shape;617;p44"/>
            <p:cNvPicPr preferRelativeResize="0"/>
            <p:nvPr/>
          </p:nvPicPr>
          <p:blipFill rotWithShape="1">
            <a:blip r:embed="rId8">
              <a:alphaModFix/>
            </a:blip>
            <a:srcRect b="0" l="0" r="0" t="0"/>
            <a:stretch/>
          </p:blipFill>
          <p:spPr>
            <a:xfrm>
              <a:off x="7438783" y="3502941"/>
              <a:ext cx="1162819" cy="717014"/>
            </a:xfrm>
            <a:prstGeom prst="rect">
              <a:avLst/>
            </a:prstGeom>
            <a:noFill/>
            <a:ln>
              <a:noFill/>
            </a:ln>
          </p:spPr>
        </p:pic>
      </p:grpSp>
      <p:cxnSp>
        <p:nvCxnSpPr>
          <p:cNvPr id="618" name="Google Shape;618;p44"/>
          <p:cNvCxnSpPr/>
          <p:nvPr/>
        </p:nvCxnSpPr>
        <p:spPr>
          <a:xfrm>
            <a:off x="1908854" y="3490182"/>
            <a:ext cx="0" cy="2497947"/>
          </a:xfrm>
          <a:prstGeom prst="straightConnector1">
            <a:avLst/>
          </a:prstGeom>
          <a:noFill/>
          <a:ln cap="flat" cmpd="sng" w="9525">
            <a:solidFill>
              <a:srgbClr val="F46C62"/>
            </a:solidFill>
            <a:prstDash val="solid"/>
            <a:round/>
            <a:headEnd len="sm" w="sm" type="none"/>
            <a:tailEnd len="sm" w="sm" type="none"/>
          </a:ln>
        </p:spPr>
      </p:cxnSp>
      <p:cxnSp>
        <p:nvCxnSpPr>
          <p:cNvPr id="619" name="Google Shape;619;p44"/>
          <p:cNvCxnSpPr/>
          <p:nvPr/>
        </p:nvCxnSpPr>
        <p:spPr>
          <a:xfrm>
            <a:off x="3597449" y="3490182"/>
            <a:ext cx="0" cy="2497947"/>
          </a:xfrm>
          <a:prstGeom prst="straightConnector1">
            <a:avLst/>
          </a:prstGeom>
          <a:noFill/>
          <a:ln cap="flat" cmpd="sng" w="9525">
            <a:solidFill>
              <a:srgbClr val="F46C62"/>
            </a:solidFill>
            <a:prstDash val="solid"/>
            <a:round/>
            <a:headEnd len="sm" w="sm" type="none"/>
            <a:tailEnd len="sm" w="sm" type="none"/>
          </a:ln>
        </p:spPr>
      </p:cxnSp>
      <p:cxnSp>
        <p:nvCxnSpPr>
          <p:cNvPr id="620" name="Google Shape;620;p44"/>
          <p:cNvCxnSpPr/>
          <p:nvPr/>
        </p:nvCxnSpPr>
        <p:spPr>
          <a:xfrm>
            <a:off x="7153252" y="3490182"/>
            <a:ext cx="0" cy="2497947"/>
          </a:xfrm>
          <a:prstGeom prst="straightConnector1">
            <a:avLst/>
          </a:prstGeom>
          <a:noFill/>
          <a:ln cap="flat" cmpd="sng" w="9525">
            <a:solidFill>
              <a:srgbClr val="F46C62"/>
            </a:solidFill>
            <a:prstDash val="solid"/>
            <a:round/>
            <a:headEnd len="sm" w="sm" type="none"/>
            <a:tailEnd len="sm" w="sm" type="none"/>
          </a:ln>
        </p:spPr>
      </p:cxnSp>
      <p:grpSp>
        <p:nvGrpSpPr>
          <p:cNvPr id="621" name="Google Shape;621;p44"/>
          <p:cNvGrpSpPr/>
          <p:nvPr/>
        </p:nvGrpSpPr>
        <p:grpSpPr>
          <a:xfrm>
            <a:off x="162600" y="6459815"/>
            <a:ext cx="9331954" cy="156101"/>
            <a:chOff x="109003" y="6306644"/>
            <a:chExt cx="8942079" cy="156101"/>
          </a:xfrm>
        </p:grpSpPr>
        <p:sp>
          <p:nvSpPr>
            <p:cNvPr id="622" name="Google Shape;622;p44"/>
            <p:cNvSpPr/>
            <p:nvPr/>
          </p:nvSpPr>
          <p:spPr>
            <a:xfrm>
              <a:off x="109003" y="6315813"/>
              <a:ext cx="5281800" cy="1230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700">
                  <a:solidFill>
                    <a:schemeClr val="dk1"/>
                  </a:solidFill>
                  <a:latin typeface="Arial"/>
                  <a:ea typeface="Arial"/>
                  <a:cs typeface="Arial"/>
                  <a:sym typeface="Arial"/>
                </a:rPr>
                <a:t>※１・２　出所：総務省「令和５年版地方財政白書」　　※３　出所：厚生労働省「令和２（2020）年度国民医療費の概況」</a:t>
              </a:r>
              <a:endParaRPr sz="1300"/>
            </a:p>
          </p:txBody>
        </p:sp>
        <p:sp>
          <p:nvSpPr>
            <p:cNvPr id="623" name="Google Shape;623;p44"/>
            <p:cNvSpPr/>
            <p:nvPr/>
          </p:nvSpPr>
          <p:spPr>
            <a:xfrm>
              <a:off x="5312802" y="6306644"/>
              <a:ext cx="3738280" cy="156101"/>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None/>
              </a:pPr>
              <a:r>
                <a:rPr lang="ja-JP" sz="700">
                  <a:solidFill>
                    <a:schemeClr val="dk1"/>
                  </a:solidFill>
                  <a:latin typeface="Arial"/>
                  <a:ea typeface="Arial"/>
                  <a:cs typeface="Arial"/>
                  <a:sym typeface="Arial"/>
                </a:rPr>
                <a:t>※４・５　出所：財務省｢令和５年度予算及び財政投融資計画の説明」　　　</a:t>
              </a:r>
              <a:endParaRPr sz="1300"/>
            </a:p>
          </p:txBody>
        </p:sp>
      </p:grpSp>
      <p:sp>
        <p:nvSpPr>
          <p:cNvPr id="624" name="Google Shape;624;p44"/>
          <p:cNvSpPr/>
          <p:nvPr/>
        </p:nvSpPr>
        <p:spPr>
          <a:xfrm>
            <a:off x="162608" y="2127848"/>
            <a:ext cx="8812800" cy="524754"/>
          </a:xfrm>
          <a:prstGeom prst="roundRect">
            <a:avLst>
              <a:gd fmla="val 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2">
              <a:solidFill>
                <a:schemeClr val="lt1"/>
              </a:solidFill>
              <a:latin typeface="Arial"/>
              <a:ea typeface="Arial"/>
              <a:cs typeface="Arial"/>
              <a:sym typeface="Arial"/>
            </a:endParaRPr>
          </a:p>
        </p:txBody>
      </p:sp>
      <p:sp>
        <p:nvSpPr>
          <p:cNvPr id="625" name="Google Shape;625;p44"/>
          <p:cNvSpPr/>
          <p:nvPr/>
        </p:nvSpPr>
        <p:spPr>
          <a:xfrm>
            <a:off x="2383325" y="2187425"/>
            <a:ext cx="4759500" cy="43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800">
                <a:solidFill>
                  <a:schemeClr val="lt1"/>
                </a:solidFill>
                <a:latin typeface="Arial"/>
                <a:ea typeface="Arial"/>
                <a:cs typeface="Arial"/>
                <a:sym typeface="Arial"/>
              </a:rPr>
              <a:t>「税金」</a:t>
            </a:r>
            <a:r>
              <a:rPr lang="ja-JP" sz="1800">
                <a:solidFill>
                  <a:schemeClr val="lt1"/>
                </a:solidFill>
                <a:latin typeface="Arial"/>
                <a:ea typeface="Arial"/>
                <a:cs typeface="Arial"/>
                <a:sym typeface="Arial"/>
              </a:rPr>
              <a:t>により賄われています。</a:t>
            </a:r>
            <a:endParaRPr sz="2400">
              <a:solidFill>
                <a:schemeClr val="lt1"/>
              </a:solidFill>
              <a:latin typeface="Arial"/>
              <a:ea typeface="Arial"/>
              <a:cs typeface="Arial"/>
              <a:sym typeface="Arial"/>
            </a:endParaRPr>
          </a:p>
        </p:txBody>
      </p:sp>
      <p:sp>
        <p:nvSpPr>
          <p:cNvPr id="626" name="Google Shape;626;p44"/>
          <p:cNvSpPr txBox="1"/>
          <p:nvPr/>
        </p:nvSpPr>
        <p:spPr>
          <a:xfrm>
            <a:off x="843124" y="75800"/>
            <a:ext cx="7839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627" name="Google Shape;627;p44"/>
          <p:cNvSpPr/>
          <p:nvPr/>
        </p:nvSpPr>
        <p:spPr>
          <a:xfrm>
            <a:off x="468000" y="1602000"/>
            <a:ext cx="10917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こうきょうしせつ</a:t>
            </a:r>
            <a:endParaRPr/>
          </a:p>
        </p:txBody>
      </p:sp>
      <p:sp>
        <p:nvSpPr>
          <p:cNvPr id="628" name="Google Shape;628;p44"/>
          <p:cNvSpPr/>
          <p:nvPr/>
        </p:nvSpPr>
        <p:spPr>
          <a:xfrm>
            <a:off x="4734000" y="2187425"/>
            <a:ext cx="616800" cy="123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800">
                <a:solidFill>
                  <a:schemeClr val="lt1"/>
                </a:solidFill>
                <a:latin typeface="Arial"/>
                <a:ea typeface="Arial"/>
                <a:cs typeface="Arial"/>
                <a:sym typeface="Arial"/>
              </a:rPr>
              <a:t>まかな</a:t>
            </a:r>
            <a:endParaRPr/>
          </a:p>
        </p:txBody>
      </p:sp>
      <p:sp>
        <p:nvSpPr>
          <p:cNvPr id="629" name="Google Shape;629;p44"/>
          <p:cNvSpPr txBox="1"/>
          <p:nvPr/>
        </p:nvSpPr>
        <p:spPr>
          <a:xfrm>
            <a:off x="326200" y="2694475"/>
            <a:ext cx="730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800"/>
              <a:buFont typeface="Arial"/>
              <a:buNone/>
            </a:pPr>
            <a:r>
              <a:rPr lang="ja-JP" sz="800">
                <a:solidFill>
                  <a:srgbClr val="F25044"/>
                </a:solidFill>
                <a:latin typeface="Arial"/>
                <a:ea typeface="Arial"/>
                <a:cs typeface="Arial"/>
                <a:sym typeface="Arial"/>
              </a:rPr>
              <a:t>こうきょう</a:t>
            </a:r>
            <a:endParaRPr/>
          </a:p>
        </p:txBody>
      </p:sp>
      <p:sp>
        <p:nvSpPr>
          <p:cNvPr id="630" name="Google Shape;630;p44"/>
          <p:cNvSpPr/>
          <p:nvPr/>
        </p:nvSpPr>
        <p:spPr>
          <a:xfrm>
            <a:off x="5565600" y="1234292"/>
            <a:ext cx="8865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こうきょう</a:t>
            </a:r>
            <a:endParaRPr/>
          </a:p>
        </p:txBody>
      </p:sp>
      <p:sp>
        <p:nvSpPr>
          <p:cNvPr id="631" name="Google Shape;631;p44"/>
          <p:cNvSpPr/>
          <p:nvPr/>
        </p:nvSpPr>
        <p:spPr>
          <a:xfrm>
            <a:off x="4003188" y="2724563"/>
            <a:ext cx="730800" cy="2112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ふくし</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500"/>
                                        <p:tgtEl>
                                          <p:spTgt spid="627"/>
                                        </p:tgtEl>
                                      </p:cBhvr>
                                    </p:animEffec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par>
                                <p:cTn fill="hold" nodeType="with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par>
                                <p:cTn fill="hold" nodeType="with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1000"/>
                                        <p:tgtEl>
                                          <p:spTgt spid="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500"/>
                                        <p:tgtEl>
                                          <p:spTgt spid="60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500"/>
                                        <p:tgtEl>
                                          <p:spTgt spid="6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5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45"/>
          <p:cNvSpPr txBox="1"/>
          <p:nvPr/>
        </p:nvSpPr>
        <p:spPr>
          <a:xfrm>
            <a:off x="843124" y="75800"/>
            <a:ext cx="79080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637" name="Google Shape;637;p45"/>
          <p:cNvSpPr/>
          <p:nvPr/>
        </p:nvSpPr>
        <p:spPr>
          <a:xfrm>
            <a:off x="402979" y="870162"/>
            <a:ext cx="2866877" cy="473654"/>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安全を守るために</a:t>
            </a:r>
            <a:endParaRPr sz="1600">
              <a:solidFill>
                <a:schemeClr val="lt1"/>
              </a:solidFill>
              <a:latin typeface="Arial"/>
              <a:ea typeface="Arial"/>
              <a:cs typeface="Arial"/>
              <a:sym typeface="Arial"/>
            </a:endParaRPr>
          </a:p>
        </p:txBody>
      </p:sp>
      <p:pic>
        <p:nvPicPr>
          <p:cNvPr id="638" name="Google Shape;638;p45"/>
          <p:cNvPicPr preferRelativeResize="0"/>
          <p:nvPr/>
        </p:nvPicPr>
        <p:blipFill rotWithShape="1">
          <a:blip r:embed="rId3">
            <a:alphaModFix/>
          </a:blip>
          <a:srcRect b="0" l="0" r="0" t="0"/>
          <a:stretch/>
        </p:blipFill>
        <p:spPr>
          <a:xfrm>
            <a:off x="843127" y="1416386"/>
            <a:ext cx="2866877" cy="1963133"/>
          </a:xfrm>
          <a:prstGeom prst="rect">
            <a:avLst/>
          </a:prstGeom>
          <a:noFill/>
          <a:ln>
            <a:noFill/>
          </a:ln>
        </p:spPr>
      </p:pic>
      <p:pic>
        <p:nvPicPr>
          <p:cNvPr id="639" name="Google Shape;639;p45"/>
          <p:cNvPicPr preferRelativeResize="0"/>
          <p:nvPr/>
        </p:nvPicPr>
        <p:blipFill rotWithShape="1">
          <a:blip r:embed="rId4">
            <a:alphaModFix/>
          </a:blip>
          <a:srcRect b="0" l="0" r="0" t="0"/>
          <a:stretch/>
        </p:blipFill>
        <p:spPr>
          <a:xfrm>
            <a:off x="4769820" y="1416386"/>
            <a:ext cx="2866877" cy="1963133"/>
          </a:xfrm>
          <a:prstGeom prst="rect">
            <a:avLst/>
          </a:prstGeom>
          <a:noFill/>
          <a:ln>
            <a:noFill/>
          </a:ln>
        </p:spPr>
      </p:pic>
      <p:sp>
        <p:nvSpPr>
          <p:cNvPr id="640" name="Google Shape;640;p45"/>
          <p:cNvSpPr/>
          <p:nvPr/>
        </p:nvSpPr>
        <p:spPr>
          <a:xfrm>
            <a:off x="406111" y="3792411"/>
            <a:ext cx="3398519" cy="473654"/>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200">
                <a:solidFill>
                  <a:schemeClr val="lt1"/>
                </a:solidFill>
                <a:latin typeface="Arial"/>
                <a:ea typeface="Arial"/>
                <a:cs typeface="Arial"/>
                <a:sym typeface="Arial"/>
              </a:rPr>
              <a:t>住みよいくらしのために</a:t>
            </a:r>
            <a:endParaRPr>
              <a:solidFill>
                <a:schemeClr val="lt1"/>
              </a:solidFill>
              <a:latin typeface="Arial"/>
              <a:ea typeface="Arial"/>
              <a:cs typeface="Arial"/>
              <a:sym typeface="Arial"/>
            </a:endParaRPr>
          </a:p>
        </p:txBody>
      </p:sp>
      <p:sp>
        <p:nvSpPr>
          <p:cNvPr id="641" name="Google Shape;641;p45"/>
          <p:cNvSpPr/>
          <p:nvPr/>
        </p:nvSpPr>
        <p:spPr>
          <a:xfrm>
            <a:off x="4276484" y="3792411"/>
            <a:ext cx="2866877" cy="473654"/>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健康を守るために</a:t>
            </a:r>
            <a:endParaRPr sz="1600">
              <a:solidFill>
                <a:schemeClr val="lt1"/>
              </a:solidFill>
              <a:latin typeface="Arial"/>
              <a:ea typeface="Arial"/>
              <a:cs typeface="Arial"/>
              <a:sym typeface="Arial"/>
            </a:endParaRPr>
          </a:p>
        </p:txBody>
      </p:sp>
      <p:pic>
        <p:nvPicPr>
          <p:cNvPr id="642" name="Google Shape;642;p45"/>
          <p:cNvPicPr preferRelativeResize="0"/>
          <p:nvPr/>
        </p:nvPicPr>
        <p:blipFill rotWithShape="1">
          <a:blip r:embed="rId5">
            <a:alphaModFix/>
          </a:blip>
          <a:srcRect b="13635" l="0" r="0" t="0"/>
          <a:stretch/>
        </p:blipFill>
        <p:spPr>
          <a:xfrm>
            <a:off x="843127" y="4333796"/>
            <a:ext cx="2866877" cy="1963132"/>
          </a:xfrm>
          <a:prstGeom prst="rect">
            <a:avLst/>
          </a:prstGeom>
          <a:noFill/>
          <a:ln>
            <a:noFill/>
          </a:ln>
        </p:spPr>
      </p:pic>
      <p:pic>
        <p:nvPicPr>
          <p:cNvPr id="643" name="Google Shape;643;p45"/>
          <p:cNvPicPr preferRelativeResize="0"/>
          <p:nvPr/>
        </p:nvPicPr>
        <p:blipFill rotWithShape="1">
          <a:blip r:embed="rId6">
            <a:alphaModFix/>
          </a:blip>
          <a:srcRect b="0" l="0" r="0" t="0"/>
          <a:stretch/>
        </p:blipFill>
        <p:spPr>
          <a:xfrm>
            <a:off x="4769820" y="4335710"/>
            <a:ext cx="2944550" cy="1959304"/>
          </a:xfrm>
          <a:prstGeom prst="rect">
            <a:avLst/>
          </a:prstGeom>
          <a:noFill/>
          <a:ln>
            <a:noFill/>
          </a:ln>
        </p:spPr>
      </p:pic>
      <p:sp>
        <p:nvSpPr>
          <p:cNvPr id="644" name="Google Shape;644;p45"/>
          <p:cNvSpPr txBox="1"/>
          <p:nvPr/>
        </p:nvSpPr>
        <p:spPr>
          <a:xfrm>
            <a:off x="748500" y="3450925"/>
            <a:ext cx="3528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まちの安全を確認します。（警察）</a:t>
            </a:r>
            <a:endParaRPr/>
          </a:p>
        </p:txBody>
      </p:sp>
      <p:sp>
        <p:nvSpPr>
          <p:cNvPr id="645" name="Google Shape;645;p45"/>
          <p:cNvSpPr txBox="1"/>
          <p:nvPr/>
        </p:nvSpPr>
        <p:spPr>
          <a:xfrm>
            <a:off x="4651201" y="3432063"/>
            <a:ext cx="39813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火災などから住民を守ります。（消防）</a:t>
            </a:r>
            <a:endParaRPr/>
          </a:p>
        </p:txBody>
      </p:sp>
      <p:sp>
        <p:nvSpPr>
          <p:cNvPr id="646" name="Google Shape;646;p45"/>
          <p:cNvSpPr txBox="1"/>
          <p:nvPr/>
        </p:nvSpPr>
        <p:spPr>
          <a:xfrm>
            <a:off x="843125" y="6364650"/>
            <a:ext cx="3398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ごみの収集をしています。</a:t>
            </a:r>
            <a:endParaRPr/>
          </a:p>
        </p:txBody>
      </p:sp>
      <p:sp>
        <p:nvSpPr>
          <p:cNvPr id="647" name="Google Shape;647;p45"/>
          <p:cNvSpPr txBox="1"/>
          <p:nvPr/>
        </p:nvSpPr>
        <p:spPr>
          <a:xfrm>
            <a:off x="4651200" y="6256950"/>
            <a:ext cx="3339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国民が医療を受けるときの費用を援助しています。</a:t>
            </a:r>
            <a:endParaRPr/>
          </a:p>
        </p:txBody>
      </p:sp>
      <p:sp>
        <p:nvSpPr>
          <p:cNvPr id="648" name="Google Shape;648;p45"/>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fld id="{00000000-1234-1234-1234-123412341234}" type="slidenum">
              <a:rPr b="0" i="0" lang="ja-JP"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38"/>
                                        </p:tgtEl>
                                        <p:attrNameLst>
                                          <p:attrName>style.visibility</p:attrName>
                                        </p:attrNameLst>
                                      </p:cBhvr>
                                      <p:to>
                                        <p:strVal val="visible"/>
                                      </p:to>
                                    </p:set>
                                    <p:anim calcmode="lin" valueType="num">
                                      <p:cBhvr additive="base">
                                        <p:cTn dur="1000"/>
                                        <p:tgtEl>
                                          <p:spTgt spid="638"/>
                                        </p:tgtEl>
                                        <p:attrNameLst>
                                          <p:attrName>ppt_w</p:attrName>
                                        </p:attrNameLst>
                                      </p:cBhvr>
                                      <p:tavLst>
                                        <p:tav fmla="" tm="0">
                                          <p:val>
                                            <p:strVal val="0"/>
                                          </p:val>
                                        </p:tav>
                                        <p:tav fmla="" tm="100000">
                                          <p:val>
                                            <p:strVal val="#ppt_w"/>
                                          </p:val>
                                        </p:tav>
                                      </p:tavLst>
                                    </p:anim>
                                    <p:anim calcmode="lin" valueType="num">
                                      <p:cBhvr additive="base">
                                        <p:cTn dur="1000"/>
                                        <p:tgtEl>
                                          <p:spTgt spid="6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4"/>
                                        </p:tgtEl>
                                        <p:attrNameLst>
                                          <p:attrName>style.visibility</p:attrName>
                                        </p:attrNameLst>
                                      </p:cBhvr>
                                      <p:to>
                                        <p:strVal val="visible"/>
                                      </p:to>
                                    </p:set>
                                    <p:anim calcmode="lin" valueType="num">
                                      <p:cBhvr additive="base">
                                        <p:cTn dur="1000"/>
                                        <p:tgtEl>
                                          <p:spTgt spid="644"/>
                                        </p:tgtEl>
                                        <p:attrNameLst>
                                          <p:attrName>ppt_w</p:attrName>
                                        </p:attrNameLst>
                                      </p:cBhvr>
                                      <p:tavLst>
                                        <p:tav fmla="" tm="0">
                                          <p:val>
                                            <p:strVal val="0"/>
                                          </p:val>
                                        </p:tav>
                                        <p:tav fmla="" tm="100000">
                                          <p:val>
                                            <p:strVal val="#ppt_w"/>
                                          </p:val>
                                        </p:tav>
                                      </p:tavLst>
                                    </p:anim>
                                    <p:anim calcmode="lin" valueType="num">
                                      <p:cBhvr additive="base">
                                        <p:cTn dur="1000"/>
                                        <p:tgtEl>
                                          <p:spTgt spid="6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39"/>
                                        </p:tgtEl>
                                        <p:attrNameLst>
                                          <p:attrName>style.visibility</p:attrName>
                                        </p:attrNameLst>
                                      </p:cBhvr>
                                      <p:to>
                                        <p:strVal val="visible"/>
                                      </p:to>
                                    </p:set>
                                    <p:anim calcmode="lin" valueType="num">
                                      <p:cBhvr additive="base">
                                        <p:cTn dur="1000"/>
                                        <p:tgtEl>
                                          <p:spTgt spid="639"/>
                                        </p:tgtEl>
                                        <p:attrNameLst>
                                          <p:attrName>ppt_w</p:attrName>
                                        </p:attrNameLst>
                                      </p:cBhvr>
                                      <p:tavLst>
                                        <p:tav fmla="" tm="0">
                                          <p:val>
                                            <p:strVal val="0"/>
                                          </p:val>
                                        </p:tav>
                                        <p:tav fmla="" tm="100000">
                                          <p:val>
                                            <p:strVal val="#ppt_w"/>
                                          </p:val>
                                        </p:tav>
                                      </p:tavLst>
                                    </p:anim>
                                    <p:anim calcmode="lin" valueType="num">
                                      <p:cBhvr additive="base">
                                        <p:cTn dur="1000"/>
                                        <p:tgtEl>
                                          <p:spTgt spid="6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1000"/>
                                        <p:tgtEl>
                                          <p:spTgt spid="645"/>
                                        </p:tgtEl>
                                        <p:attrNameLst>
                                          <p:attrName>ppt_w</p:attrName>
                                        </p:attrNameLst>
                                      </p:cBhvr>
                                      <p:tavLst>
                                        <p:tav fmla="" tm="0">
                                          <p:val>
                                            <p:strVal val="0"/>
                                          </p:val>
                                        </p:tav>
                                        <p:tav fmla="" tm="100000">
                                          <p:val>
                                            <p:strVal val="#ppt_w"/>
                                          </p:val>
                                        </p:tav>
                                      </p:tavLst>
                                    </p:anim>
                                    <p:anim calcmode="lin" valueType="num">
                                      <p:cBhvr additive="base">
                                        <p:cTn dur="1000"/>
                                        <p:tgtEl>
                                          <p:spTgt spid="6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42"/>
                                        </p:tgtEl>
                                        <p:attrNameLst>
                                          <p:attrName>style.visibility</p:attrName>
                                        </p:attrNameLst>
                                      </p:cBhvr>
                                      <p:to>
                                        <p:strVal val="visible"/>
                                      </p:to>
                                    </p:set>
                                    <p:anim calcmode="lin" valueType="num">
                                      <p:cBhvr additive="base">
                                        <p:cTn dur="1000"/>
                                        <p:tgtEl>
                                          <p:spTgt spid="642"/>
                                        </p:tgtEl>
                                        <p:attrNameLst>
                                          <p:attrName>ppt_w</p:attrName>
                                        </p:attrNameLst>
                                      </p:cBhvr>
                                      <p:tavLst>
                                        <p:tav fmla="" tm="0">
                                          <p:val>
                                            <p:strVal val="0"/>
                                          </p:val>
                                        </p:tav>
                                        <p:tav fmla="" tm="100000">
                                          <p:val>
                                            <p:strVal val="#ppt_w"/>
                                          </p:val>
                                        </p:tav>
                                      </p:tavLst>
                                    </p:anim>
                                    <p:anim calcmode="lin" valueType="num">
                                      <p:cBhvr additive="base">
                                        <p:cTn dur="1000"/>
                                        <p:tgtEl>
                                          <p:spTgt spid="6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6"/>
                                        </p:tgtEl>
                                        <p:attrNameLst>
                                          <p:attrName>style.visibility</p:attrName>
                                        </p:attrNameLst>
                                      </p:cBhvr>
                                      <p:to>
                                        <p:strVal val="visible"/>
                                      </p:to>
                                    </p:set>
                                    <p:anim calcmode="lin" valueType="num">
                                      <p:cBhvr additive="base">
                                        <p:cTn dur="1000"/>
                                        <p:tgtEl>
                                          <p:spTgt spid="646"/>
                                        </p:tgtEl>
                                        <p:attrNameLst>
                                          <p:attrName>ppt_w</p:attrName>
                                        </p:attrNameLst>
                                      </p:cBhvr>
                                      <p:tavLst>
                                        <p:tav fmla="" tm="0">
                                          <p:val>
                                            <p:strVal val="0"/>
                                          </p:val>
                                        </p:tav>
                                        <p:tav fmla="" tm="100000">
                                          <p:val>
                                            <p:strVal val="#ppt_w"/>
                                          </p:val>
                                        </p:tav>
                                      </p:tavLst>
                                    </p:anim>
                                    <p:anim calcmode="lin" valueType="num">
                                      <p:cBhvr additive="base">
                                        <p:cTn dur="1000"/>
                                        <p:tgtEl>
                                          <p:spTgt spid="6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43"/>
                                        </p:tgtEl>
                                        <p:attrNameLst>
                                          <p:attrName>style.visibility</p:attrName>
                                        </p:attrNameLst>
                                      </p:cBhvr>
                                      <p:to>
                                        <p:strVal val="visible"/>
                                      </p:to>
                                    </p:set>
                                    <p:anim calcmode="lin" valueType="num">
                                      <p:cBhvr additive="base">
                                        <p:cTn dur="1000"/>
                                        <p:tgtEl>
                                          <p:spTgt spid="643"/>
                                        </p:tgtEl>
                                        <p:attrNameLst>
                                          <p:attrName>ppt_w</p:attrName>
                                        </p:attrNameLst>
                                      </p:cBhvr>
                                      <p:tavLst>
                                        <p:tav fmla="" tm="0">
                                          <p:val>
                                            <p:strVal val="0"/>
                                          </p:val>
                                        </p:tav>
                                        <p:tav fmla="" tm="100000">
                                          <p:val>
                                            <p:strVal val="#ppt_w"/>
                                          </p:val>
                                        </p:tav>
                                      </p:tavLst>
                                    </p:anim>
                                    <p:anim calcmode="lin" valueType="num">
                                      <p:cBhvr additive="base">
                                        <p:cTn dur="1000"/>
                                        <p:tgtEl>
                                          <p:spTgt spid="6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7"/>
                                        </p:tgtEl>
                                        <p:attrNameLst>
                                          <p:attrName>style.visibility</p:attrName>
                                        </p:attrNameLst>
                                      </p:cBhvr>
                                      <p:to>
                                        <p:strVal val="visible"/>
                                      </p:to>
                                    </p:set>
                                    <p:anim calcmode="lin" valueType="num">
                                      <p:cBhvr additive="base">
                                        <p:cTn dur="1000"/>
                                        <p:tgtEl>
                                          <p:spTgt spid="647"/>
                                        </p:tgtEl>
                                        <p:attrNameLst>
                                          <p:attrName>ppt_w</p:attrName>
                                        </p:attrNameLst>
                                      </p:cBhvr>
                                      <p:tavLst>
                                        <p:tav fmla="" tm="0">
                                          <p:val>
                                            <p:strVal val="0"/>
                                          </p:val>
                                        </p:tav>
                                        <p:tav fmla="" tm="100000">
                                          <p:val>
                                            <p:strVal val="#ppt_w"/>
                                          </p:val>
                                        </p:tav>
                                      </p:tavLst>
                                    </p:anim>
                                    <p:anim calcmode="lin" valueType="num">
                                      <p:cBhvr additive="base">
                                        <p:cTn dur="1000"/>
                                        <p:tgtEl>
                                          <p:spTgt spid="6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