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2949099" cy="49869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41" y="1"/>
            <a:ext cx="2949099" cy="49869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2"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433eef51aa_1_2014:notes"/>
          <p:cNvSpPr txBox="1"/>
          <p:nvPr>
            <p:ph idx="1" type="body"/>
          </p:nvPr>
        </p:nvSpPr>
        <p:spPr>
          <a:xfrm>
            <a:off x="680562" y="4783308"/>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g3433eef51aa_1_2014: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433eef51aa_4_16: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g3433eef51aa_4_16: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433eef51aa_1_1278: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433eef51aa_1_1278: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700" name="Google Shape;700;g3433eef51aa_1_1278: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433eef51aa_1_1536: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g3433eef51aa_1_1536: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5" name="Google Shape;775;p14: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14: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15: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8" name="Google Shape;808;p15: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3433eef51aa_1_1683: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g3433eef51aa_1_1683: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433eef51aa_1_1907: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g3433eef51aa_1_1907: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845" name="Google Shape;845;g3433eef51aa_1_1907:notes"/>
          <p:cNvSpPr txBox="1"/>
          <p:nvPr>
            <p:ph idx="1" type="body"/>
          </p:nvPr>
        </p:nvSpPr>
        <p:spPr>
          <a:xfrm>
            <a:off x="680562" y="4783308"/>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46a37ca1e6_0_157:notes"/>
          <p:cNvSpPr/>
          <p:nvPr>
            <p:ph idx="2" type="sldImg"/>
          </p:nvPr>
        </p:nvSpPr>
        <p:spPr>
          <a:xfrm>
            <a:off x="1166830" y="1243013"/>
            <a:ext cx="4472100" cy="3354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46a37ca1e6_0_157:notes"/>
          <p:cNvSpPr txBox="1"/>
          <p:nvPr>
            <p:ph idx="12" type="sldNum"/>
          </p:nvPr>
        </p:nvSpPr>
        <p:spPr>
          <a:xfrm>
            <a:off x="3854941"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310" name="Google Shape;310;g346a37ca1e6_0_157:notes"/>
          <p:cNvSpPr txBox="1"/>
          <p:nvPr>
            <p:ph idx="1" type="body"/>
          </p:nvPr>
        </p:nvSpPr>
        <p:spPr>
          <a:xfrm>
            <a:off x="680562" y="4783308"/>
            <a:ext cx="5444400" cy="391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46a37ca1e6_0_975: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346a37ca1e6_0_975: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notes"/>
          <p:cNvSpPr txBox="1"/>
          <p:nvPr>
            <p:ph idx="1" type="body"/>
          </p:nvPr>
        </p:nvSpPr>
        <p:spPr>
          <a:xfrm>
            <a:off x="680562" y="4783308"/>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4342f1afe1_0_318: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34342f1afe1_0_318: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7:notes"/>
          <p:cNvSpPr txBox="1"/>
          <p:nvPr>
            <p:ph idx="12" type="sldNum"/>
          </p:nvPr>
        </p:nvSpPr>
        <p:spPr>
          <a:xfrm>
            <a:off x="3854941"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558" name="Google Shape;558;p7:notes"/>
          <p:cNvSpPr txBox="1"/>
          <p:nvPr>
            <p:ph idx="1" type="body"/>
          </p:nvPr>
        </p:nvSpPr>
        <p:spPr>
          <a:xfrm>
            <a:off x="680562" y="4783308"/>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46a37ca1e6_0_835: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346a37ca1e6_0_835: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433eef51aa_1_901:notes"/>
          <p:cNvSpPr txBox="1"/>
          <p:nvPr>
            <p:ph idx="1" type="body"/>
          </p:nvPr>
        </p:nvSpPr>
        <p:spPr>
          <a:xfrm>
            <a:off x="680562" y="4783308"/>
            <a:ext cx="5444400" cy="391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3433eef51aa_1_901: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93" name="Shape 93"/>
        <p:cNvGrpSpPr/>
        <p:nvPr/>
      </p:nvGrpSpPr>
      <p:grpSpPr>
        <a:xfrm>
          <a:off x="0" y="0"/>
          <a:ext cx="0" cy="0"/>
          <a:chOff x="0" y="0"/>
          <a:chExt cx="0" cy="0"/>
        </a:xfrm>
      </p:grpSpPr>
      <p:sp>
        <p:nvSpPr>
          <p:cNvPr id="94" name="Google Shape;94;p11"/>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95" name="Google Shape;95;p1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6" name="Google Shape;96;p1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7" name="Google Shape;97;p1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1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 name="Google Shape;99;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0" name="Shape 1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2" name="Shape 10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03" name="Shape 103"/>
        <p:cNvGrpSpPr/>
        <p:nvPr/>
      </p:nvGrpSpPr>
      <p:grpSpPr>
        <a:xfrm>
          <a:off x="0" y="0"/>
          <a:ext cx="0" cy="0"/>
          <a:chOff x="0" y="0"/>
          <a:chExt cx="0" cy="0"/>
        </a:xfrm>
      </p:grpSpPr>
      <p:sp>
        <p:nvSpPr>
          <p:cNvPr id="104" name="Google Shape;104;p15"/>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5" name="Google Shape;105;p15"/>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06" name="Google Shape;106;p15"/>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7" name="Google Shape;107;p1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08" name="Google Shape;108;p15"/>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15"/>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1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11" name="Google Shape;111;p15"/>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2" name="Google Shape;112;p15"/>
          <p:cNvSpPr txBox="1"/>
          <p:nvPr/>
        </p:nvSpPr>
        <p:spPr>
          <a:xfrm>
            <a:off x="160372" y="960975"/>
            <a:ext cx="599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113" name="Google Shape;113;p15"/>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14" name="Google Shape;114;p15"/>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15"/>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15"/>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117" name="Google Shape;117;p15"/>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5"/>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15"/>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120" name="Google Shape;120;p15"/>
          <p:cNvGrpSpPr/>
          <p:nvPr/>
        </p:nvGrpSpPr>
        <p:grpSpPr>
          <a:xfrm>
            <a:off x="386175" y="4401975"/>
            <a:ext cx="2169523" cy="323100"/>
            <a:chOff x="386175" y="4203690"/>
            <a:chExt cx="2169523" cy="323100"/>
          </a:xfrm>
        </p:grpSpPr>
        <p:sp>
          <p:nvSpPr>
            <p:cNvPr id="121" name="Google Shape;121;p15"/>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122" name="Google Shape;122;p15"/>
            <p:cNvSpPr txBox="1"/>
            <p:nvPr/>
          </p:nvSpPr>
          <p:spPr>
            <a:xfrm>
              <a:off x="1466998"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123" name="Google Shape;123;p15"/>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124" name="Google Shape;124;p15"/>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125" name="Shape 125"/>
        <p:cNvGrpSpPr/>
        <p:nvPr/>
      </p:nvGrpSpPr>
      <p:grpSpPr>
        <a:xfrm>
          <a:off x="0" y="0"/>
          <a:ext cx="0" cy="0"/>
          <a:chOff x="0" y="0"/>
          <a:chExt cx="0" cy="0"/>
        </a:xfrm>
      </p:grpSpPr>
      <p:sp>
        <p:nvSpPr>
          <p:cNvPr id="126" name="Google Shape;126;p16"/>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27" name="Google Shape;127;p16"/>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28" name="Google Shape;128;p16"/>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29" name="Google Shape;129;p16"/>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0" name="Google Shape;130;p16"/>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6"/>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132" name="Shape 132"/>
        <p:cNvGrpSpPr/>
        <p:nvPr/>
      </p:nvGrpSpPr>
      <p:grpSpPr>
        <a:xfrm>
          <a:off x="0" y="0"/>
          <a:ext cx="0" cy="0"/>
          <a:chOff x="0" y="0"/>
          <a:chExt cx="0" cy="0"/>
        </a:xfrm>
      </p:grpSpPr>
      <p:sp>
        <p:nvSpPr>
          <p:cNvPr id="133" name="Google Shape;133;p17"/>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34" name="Google Shape;134;p1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35" name="Google Shape;135;p17"/>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7"/>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1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138" name="Shape 138"/>
        <p:cNvGrpSpPr/>
        <p:nvPr/>
      </p:nvGrpSpPr>
      <p:grpSpPr>
        <a:xfrm>
          <a:off x="0" y="0"/>
          <a:ext cx="0" cy="0"/>
          <a:chOff x="0" y="0"/>
          <a:chExt cx="0" cy="0"/>
        </a:xfrm>
      </p:grpSpPr>
      <p:sp>
        <p:nvSpPr>
          <p:cNvPr id="139" name="Google Shape;139;p18"/>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0" name="Google Shape;140;p1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1" name="Google Shape;141;p18"/>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8"/>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144" name="Shape 144"/>
        <p:cNvGrpSpPr/>
        <p:nvPr/>
      </p:nvGrpSpPr>
      <p:grpSpPr>
        <a:xfrm>
          <a:off x="0" y="0"/>
          <a:ext cx="0" cy="0"/>
          <a:chOff x="0" y="0"/>
          <a:chExt cx="0" cy="0"/>
        </a:xfrm>
      </p:grpSpPr>
      <p:sp>
        <p:nvSpPr>
          <p:cNvPr id="145" name="Google Shape;145;p19"/>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46" name="Google Shape;146;p19"/>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47" name="Google Shape;147;p1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48" name="Google Shape;148;p19"/>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9"/>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1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51" name="Google Shape;151;p19"/>
          <p:cNvGrpSpPr/>
          <p:nvPr/>
        </p:nvGrpSpPr>
        <p:grpSpPr>
          <a:xfrm>
            <a:off x="0" y="6007185"/>
            <a:ext cx="910279" cy="850815"/>
            <a:chOff x="-2" y="5996310"/>
            <a:chExt cx="910279" cy="850815"/>
          </a:xfrm>
        </p:grpSpPr>
        <p:sp>
          <p:nvSpPr>
            <p:cNvPr id="152" name="Google Shape;152;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4" name="Google Shape;154;p19"/>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155" name="Shape 155"/>
        <p:cNvGrpSpPr/>
        <p:nvPr/>
      </p:nvGrpSpPr>
      <p:grpSpPr>
        <a:xfrm>
          <a:off x="0" y="0"/>
          <a:ext cx="0" cy="0"/>
          <a:chOff x="0" y="0"/>
          <a:chExt cx="0" cy="0"/>
        </a:xfrm>
      </p:grpSpPr>
      <p:sp>
        <p:nvSpPr>
          <p:cNvPr id="156" name="Google Shape;156;p20"/>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7" name="Google Shape;157;p2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58" name="Google Shape;158;p20"/>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20"/>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2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161" name="Shape 161"/>
        <p:cNvGrpSpPr/>
        <p:nvPr/>
      </p:nvGrpSpPr>
      <p:grpSpPr>
        <a:xfrm>
          <a:off x="0" y="0"/>
          <a:ext cx="0" cy="0"/>
          <a:chOff x="0" y="0"/>
          <a:chExt cx="0" cy="0"/>
        </a:xfrm>
      </p:grpSpPr>
      <p:sp>
        <p:nvSpPr>
          <p:cNvPr id="162" name="Google Shape;162;p21"/>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63" name="Google Shape;163;p21"/>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64" name="Google Shape;164;p2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65" name="Google Shape;165;p21"/>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1"/>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2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168" name="Google Shape;168;p21"/>
          <p:cNvGrpSpPr/>
          <p:nvPr/>
        </p:nvGrpSpPr>
        <p:grpSpPr>
          <a:xfrm>
            <a:off x="0" y="6007185"/>
            <a:ext cx="910279" cy="850815"/>
            <a:chOff x="-2" y="5996310"/>
            <a:chExt cx="910279" cy="850815"/>
          </a:xfrm>
        </p:grpSpPr>
        <p:sp>
          <p:nvSpPr>
            <p:cNvPr id="169" name="Google Shape;169;p2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1" name="Google Shape;171;p21"/>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3"/>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3" name="Google Shape;13;p3"/>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4" name="Google Shape;14;p3"/>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3"/>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3"/>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3"/>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nvSpPr>
        <p:spPr>
          <a:xfrm>
            <a:off x="160374" y="960975"/>
            <a:ext cx="4123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1" name="Google Shape;21;p3"/>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2" name="Google Shape;22;p3"/>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3"/>
          <p:cNvSpPr txBox="1"/>
          <p:nvPr/>
        </p:nvSpPr>
        <p:spPr>
          <a:xfrm>
            <a:off x="160379" y="2474476"/>
            <a:ext cx="7075917"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 name="Google Shape;24;p3"/>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5" name="Google Shape;25;p3"/>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nvSpPr>
        <p:spPr>
          <a:xfrm>
            <a:off x="105601" y="3559550"/>
            <a:ext cx="88806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3"/>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8" name="Google Shape;28;p3"/>
          <p:cNvGrpSpPr/>
          <p:nvPr/>
        </p:nvGrpSpPr>
        <p:grpSpPr>
          <a:xfrm>
            <a:off x="386175" y="4401975"/>
            <a:ext cx="2169524" cy="323100"/>
            <a:chOff x="386175" y="4203690"/>
            <a:chExt cx="2169524" cy="323100"/>
          </a:xfrm>
        </p:grpSpPr>
        <p:sp>
          <p:nvSpPr>
            <p:cNvPr id="29" name="Google Shape;29;p3"/>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30" name="Google Shape;30;p3"/>
            <p:cNvSpPr txBox="1"/>
            <p:nvPr/>
          </p:nvSpPr>
          <p:spPr>
            <a:xfrm>
              <a:off x="1466999" y="4203690"/>
              <a:ext cx="10887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31" name="Google Shape;31;p3"/>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3"/>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172" name="Shape 172"/>
        <p:cNvGrpSpPr/>
        <p:nvPr/>
      </p:nvGrpSpPr>
      <p:grpSpPr>
        <a:xfrm>
          <a:off x="0" y="0"/>
          <a:ext cx="0" cy="0"/>
          <a:chOff x="0" y="0"/>
          <a:chExt cx="0" cy="0"/>
        </a:xfrm>
      </p:grpSpPr>
      <p:sp>
        <p:nvSpPr>
          <p:cNvPr id="173" name="Google Shape;173;p22"/>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74" name="Google Shape;174;p22"/>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75" name="Google Shape;175;p2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76" name="Google Shape;176;p22"/>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2"/>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9" name="Google Shape;179;p22"/>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80" name="Google Shape;180;p22"/>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181" name="Google Shape;181;p22"/>
          <p:cNvGrpSpPr/>
          <p:nvPr/>
        </p:nvGrpSpPr>
        <p:grpSpPr>
          <a:xfrm>
            <a:off x="0" y="6007185"/>
            <a:ext cx="910279" cy="850815"/>
            <a:chOff x="-2" y="5996310"/>
            <a:chExt cx="910279" cy="850815"/>
          </a:xfrm>
        </p:grpSpPr>
        <p:sp>
          <p:nvSpPr>
            <p:cNvPr id="182" name="Google Shape;182;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4" name="Google Shape;184;p22"/>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85" name="Shape 185"/>
        <p:cNvGrpSpPr/>
        <p:nvPr/>
      </p:nvGrpSpPr>
      <p:grpSpPr>
        <a:xfrm>
          <a:off x="0" y="0"/>
          <a:ext cx="0" cy="0"/>
          <a:chOff x="0" y="0"/>
          <a:chExt cx="0" cy="0"/>
        </a:xfrm>
      </p:grpSpPr>
      <p:sp>
        <p:nvSpPr>
          <p:cNvPr id="186" name="Google Shape;186;p23"/>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87" name="Google Shape;187;p23"/>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88" name="Google Shape;188;p2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89" name="Google Shape;189;p23"/>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23"/>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2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92" name="Shape 1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94" name="Shape 19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95" name="Shape 195"/>
        <p:cNvGrpSpPr/>
        <p:nvPr/>
      </p:nvGrpSpPr>
      <p:grpSpPr>
        <a:xfrm>
          <a:off x="0" y="0"/>
          <a:ext cx="0" cy="0"/>
          <a:chOff x="0" y="0"/>
          <a:chExt cx="0" cy="0"/>
        </a:xfrm>
      </p:grpSpPr>
      <p:sp>
        <p:nvSpPr>
          <p:cNvPr id="196" name="Google Shape;196;p27"/>
          <p:cNvSpPr/>
          <p:nvPr/>
        </p:nvSpPr>
        <p:spPr>
          <a:xfrm>
            <a:off x="201069" y="4978405"/>
            <a:ext cx="8785200" cy="14748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7" name="Google Shape;197;p27"/>
          <p:cNvSpPr/>
          <p:nvPr/>
        </p:nvSpPr>
        <p:spPr>
          <a:xfrm>
            <a:off x="201070" y="2915520"/>
            <a:ext cx="4658700" cy="4614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98" name="Google Shape;198;p27"/>
          <p:cNvSpPr/>
          <p:nvPr/>
        </p:nvSpPr>
        <p:spPr>
          <a:xfrm>
            <a:off x="0" y="2564"/>
            <a:ext cx="9144000" cy="7863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99" name="Google Shape;199;p27"/>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00" name="Google Shape;200;p27"/>
          <p:cNvSpPr/>
          <p:nvPr/>
        </p:nvSpPr>
        <p:spPr>
          <a:xfrm>
            <a:off x="0" y="6743093"/>
            <a:ext cx="9144000" cy="114900"/>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7"/>
          <p:cNvSpPr/>
          <p:nvPr/>
        </p:nvSpPr>
        <p:spPr>
          <a:xfrm>
            <a:off x="8532440" y="6488990"/>
            <a:ext cx="611700" cy="254100"/>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2" name="Google Shape;202;p27"/>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03" name="Google Shape;203;p27"/>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4" name="Google Shape;204;p27"/>
          <p:cNvSpPr txBox="1"/>
          <p:nvPr/>
        </p:nvSpPr>
        <p:spPr>
          <a:xfrm>
            <a:off x="160374" y="960975"/>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1. </a:t>
            </a:r>
            <a:r>
              <a:rPr lang="ja-JP" sz="1800">
                <a:solidFill>
                  <a:schemeClr val="dk1"/>
                </a:solidFill>
                <a:latin typeface="Arial"/>
                <a:ea typeface="Arial"/>
                <a:cs typeface="Arial"/>
                <a:sym typeface="Arial"/>
              </a:rPr>
              <a:t>知っている税金を書いてみよう</a:t>
            </a:r>
            <a:endParaRPr sz="1800">
              <a:solidFill>
                <a:schemeClr val="dk1"/>
              </a:solidFill>
              <a:latin typeface="Arial"/>
              <a:ea typeface="Arial"/>
              <a:cs typeface="Arial"/>
              <a:sym typeface="Arial"/>
            </a:endParaRPr>
          </a:p>
        </p:txBody>
      </p:sp>
      <p:sp>
        <p:nvSpPr>
          <p:cNvPr id="205" name="Google Shape;205;p27"/>
          <p:cNvSpPr/>
          <p:nvPr/>
        </p:nvSpPr>
        <p:spPr>
          <a:xfrm>
            <a:off x="201069" y="1402016"/>
            <a:ext cx="8785200"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06" name="Google Shape;206;p27"/>
          <p:cNvSpPr txBox="1"/>
          <p:nvPr>
            <p:ph idx="2" type="body"/>
          </p:nvPr>
        </p:nvSpPr>
        <p:spPr>
          <a:xfrm>
            <a:off x="714672" y="2972535"/>
            <a:ext cx="3569400" cy="3471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7" name="Google Shape;207;p27"/>
          <p:cNvSpPr txBox="1"/>
          <p:nvPr/>
        </p:nvSpPr>
        <p:spPr>
          <a:xfrm>
            <a:off x="160379" y="2474476"/>
            <a:ext cx="70758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2. </a:t>
            </a:r>
            <a:r>
              <a:rPr lang="ja-JP" sz="1800">
                <a:solidFill>
                  <a:schemeClr val="dk1"/>
                </a:solidFill>
                <a:latin typeface="Arial"/>
                <a:ea typeface="Arial"/>
                <a:cs typeface="Arial"/>
                <a:sym typeface="Arial"/>
              </a:rPr>
              <a:t>税金の種類は何種類あるでしょう？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27"/>
          <p:cNvSpPr txBox="1"/>
          <p:nvPr/>
        </p:nvSpPr>
        <p:spPr>
          <a:xfrm>
            <a:off x="4290494" y="2984566"/>
            <a:ext cx="5694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種類</a:t>
            </a:r>
            <a:endParaRPr/>
          </a:p>
        </p:txBody>
      </p:sp>
      <p:sp>
        <p:nvSpPr>
          <p:cNvPr id="209" name="Google Shape;209;p27"/>
          <p:cNvSpPr txBox="1"/>
          <p:nvPr>
            <p:ph idx="3" type="body"/>
          </p:nvPr>
        </p:nvSpPr>
        <p:spPr>
          <a:xfrm>
            <a:off x="205833" y="5013176"/>
            <a:ext cx="8775600" cy="13965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0" name="Google Shape;210;p27"/>
          <p:cNvSpPr txBox="1"/>
          <p:nvPr/>
        </p:nvSpPr>
        <p:spPr>
          <a:xfrm>
            <a:off x="105601" y="3559550"/>
            <a:ext cx="85230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Arial"/>
                <a:ea typeface="Arial"/>
                <a:cs typeface="Arial"/>
                <a:sym typeface="Arial"/>
              </a:rPr>
              <a:t>3. </a:t>
            </a:r>
            <a:r>
              <a:rPr lang="ja-JP" sz="1800">
                <a:solidFill>
                  <a:schemeClr val="dk1"/>
                </a:solidFill>
                <a:latin typeface="Arial"/>
                <a:ea typeface="Arial"/>
                <a:cs typeface="Arial"/>
                <a:sym typeface="Arial"/>
              </a:rPr>
              <a:t>税金は必要だと思いますか？必要ないと思いますか？その理由も考えてみよう</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27"/>
          <p:cNvSpPr/>
          <p:nvPr/>
        </p:nvSpPr>
        <p:spPr>
          <a:xfrm>
            <a:off x="209193" y="4340964"/>
            <a:ext cx="2346600" cy="456300"/>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12" name="Google Shape;212;p27"/>
          <p:cNvGrpSpPr/>
          <p:nvPr/>
        </p:nvGrpSpPr>
        <p:grpSpPr>
          <a:xfrm>
            <a:off x="386158" y="4401897"/>
            <a:ext cx="2169667" cy="323104"/>
            <a:chOff x="386175" y="4203690"/>
            <a:chExt cx="2007835" cy="323104"/>
          </a:xfrm>
        </p:grpSpPr>
        <p:sp>
          <p:nvSpPr>
            <p:cNvPr id="213" name="Google Shape;213;p27"/>
            <p:cNvSpPr txBox="1"/>
            <p:nvPr/>
          </p:nvSpPr>
          <p:spPr>
            <a:xfrm>
              <a:off x="386175" y="4203690"/>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必要だ</a:t>
              </a:r>
              <a:endParaRPr/>
            </a:p>
          </p:txBody>
        </p:sp>
        <p:sp>
          <p:nvSpPr>
            <p:cNvPr id="214" name="Google Shape;214;p27"/>
            <p:cNvSpPr txBox="1"/>
            <p:nvPr/>
          </p:nvSpPr>
          <p:spPr>
            <a:xfrm>
              <a:off x="1467010" y="4203694"/>
              <a:ext cx="9270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必要ない</a:t>
              </a:r>
              <a:endParaRPr/>
            </a:p>
          </p:txBody>
        </p:sp>
      </p:grpSp>
      <p:cxnSp>
        <p:nvCxnSpPr>
          <p:cNvPr id="215" name="Google Shape;215;p27"/>
          <p:cNvCxnSpPr/>
          <p:nvPr/>
        </p:nvCxnSpPr>
        <p:spPr>
          <a:xfrm>
            <a:off x="1310476" y="4340964"/>
            <a:ext cx="0" cy="456300"/>
          </a:xfrm>
          <a:prstGeom prst="straightConnector1">
            <a:avLst/>
          </a:prstGeom>
          <a:noFill/>
          <a:ln cap="flat" cmpd="sng" w="15875">
            <a:solidFill>
              <a:srgbClr val="416AED"/>
            </a:solidFill>
            <a:prstDash val="solid"/>
            <a:miter lim="800000"/>
            <a:headEnd len="sm" w="sm" type="none"/>
            <a:tailEnd len="sm" w="sm" type="none"/>
          </a:ln>
        </p:spPr>
      </p:cxnSp>
      <p:sp>
        <p:nvSpPr>
          <p:cNvPr id="216" name="Google Shape;216;p27"/>
          <p:cNvSpPr txBox="1"/>
          <p:nvPr/>
        </p:nvSpPr>
        <p:spPr>
          <a:xfrm>
            <a:off x="337646" y="2984566"/>
            <a:ext cx="377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1500">
                <a:solidFill>
                  <a:schemeClr val="dk1"/>
                </a:solidFill>
                <a:latin typeface="Arial"/>
                <a:ea typeface="Arial"/>
                <a:cs typeface="Arial"/>
                <a:sym typeface="Arial"/>
              </a:rPr>
              <a:t>約</a:t>
            </a:r>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217" name="Shape 217"/>
        <p:cNvGrpSpPr/>
        <p:nvPr/>
      </p:nvGrpSpPr>
      <p:grpSpPr>
        <a:xfrm>
          <a:off x="0" y="0"/>
          <a:ext cx="0" cy="0"/>
          <a:chOff x="0" y="0"/>
          <a:chExt cx="0" cy="0"/>
        </a:xfrm>
      </p:grpSpPr>
      <p:sp>
        <p:nvSpPr>
          <p:cNvPr id="218" name="Google Shape;218;p28"/>
          <p:cNvSpPr/>
          <p:nvPr/>
        </p:nvSpPr>
        <p:spPr>
          <a:xfrm>
            <a:off x="0" y="6489828"/>
            <a:ext cx="9144000" cy="26160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19" name="Google Shape;219;p28"/>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0" name="Google Shape;220;p28"/>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1" name="Google Shape;221;p28"/>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28"/>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2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224" name="Shape 224"/>
        <p:cNvGrpSpPr/>
        <p:nvPr/>
      </p:nvGrpSpPr>
      <p:grpSpPr>
        <a:xfrm>
          <a:off x="0" y="0"/>
          <a:ext cx="0" cy="0"/>
          <a:chOff x="0" y="0"/>
          <a:chExt cx="0" cy="0"/>
        </a:xfrm>
      </p:grpSpPr>
      <p:sp>
        <p:nvSpPr>
          <p:cNvPr id="225" name="Google Shape;225;p29"/>
          <p:cNvSpPr/>
          <p:nvPr/>
        </p:nvSpPr>
        <p:spPr>
          <a:xfrm>
            <a:off x="0" y="2564"/>
            <a:ext cx="9144000" cy="7863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26" name="Google Shape;226;p29"/>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27" name="Google Shape;227;p29"/>
          <p:cNvSpPr/>
          <p:nvPr/>
        </p:nvSpPr>
        <p:spPr>
          <a:xfrm>
            <a:off x="0" y="6743093"/>
            <a:ext cx="9144000" cy="1149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29"/>
          <p:cNvSpPr/>
          <p:nvPr/>
        </p:nvSpPr>
        <p:spPr>
          <a:xfrm>
            <a:off x="8532440" y="6488990"/>
            <a:ext cx="611700" cy="254100"/>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2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230" name="Shape 230"/>
        <p:cNvGrpSpPr/>
        <p:nvPr/>
      </p:nvGrpSpPr>
      <p:grpSpPr>
        <a:xfrm>
          <a:off x="0" y="0"/>
          <a:ext cx="0" cy="0"/>
          <a:chOff x="0" y="0"/>
          <a:chExt cx="0" cy="0"/>
        </a:xfrm>
      </p:grpSpPr>
      <p:sp>
        <p:nvSpPr>
          <p:cNvPr id="231" name="Google Shape;231;p3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2" name="Google Shape;232;p3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33" name="Google Shape;233;p3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3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3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236" name="Shape 236"/>
        <p:cNvGrpSpPr/>
        <p:nvPr/>
      </p:nvGrpSpPr>
      <p:grpSpPr>
        <a:xfrm>
          <a:off x="0" y="0"/>
          <a:ext cx="0" cy="0"/>
          <a:chOff x="0" y="0"/>
          <a:chExt cx="0" cy="0"/>
        </a:xfrm>
      </p:grpSpPr>
      <p:sp>
        <p:nvSpPr>
          <p:cNvPr id="237" name="Google Shape;237;p31"/>
          <p:cNvSpPr/>
          <p:nvPr/>
        </p:nvSpPr>
        <p:spPr>
          <a:xfrm>
            <a:off x="0" y="6489828"/>
            <a:ext cx="9144000" cy="2616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38" name="Google Shape;238;p31"/>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39" name="Google Shape;239;p31"/>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40" name="Google Shape;240;p31"/>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31"/>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31"/>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43" name="Google Shape;243;p31"/>
          <p:cNvGrpSpPr/>
          <p:nvPr/>
        </p:nvGrpSpPr>
        <p:grpSpPr>
          <a:xfrm>
            <a:off x="-75600" y="6007185"/>
            <a:ext cx="985880" cy="850815"/>
            <a:chOff x="-75602" y="5996310"/>
            <a:chExt cx="985880" cy="850815"/>
          </a:xfrm>
        </p:grpSpPr>
        <p:sp>
          <p:nvSpPr>
            <p:cNvPr id="244" name="Google Shape;244;p3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3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31"/>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247" name="Shape 247"/>
        <p:cNvGrpSpPr/>
        <p:nvPr/>
      </p:nvGrpSpPr>
      <p:grpSpPr>
        <a:xfrm>
          <a:off x="0" y="0"/>
          <a:ext cx="0" cy="0"/>
          <a:chOff x="0" y="0"/>
          <a:chExt cx="0" cy="0"/>
        </a:xfrm>
      </p:grpSpPr>
      <p:sp>
        <p:nvSpPr>
          <p:cNvPr id="248" name="Google Shape;248;p32"/>
          <p:cNvSpPr/>
          <p:nvPr/>
        </p:nvSpPr>
        <p:spPr>
          <a:xfrm>
            <a:off x="0" y="2564"/>
            <a:ext cx="9144000" cy="7863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49" name="Google Shape;249;p32"/>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0" name="Google Shape;250;p32"/>
          <p:cNvSpPr/>
          <p:nvPr/>
        </p:nvSpPr>
        <p:spPr>
          <a:xfrm>
            <a:off x="0" y="6743093"/>
            <a:ext cx="9144000" cy="114900"/>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1" name="Google Shape;251;p32"/>
          <p:cNvSpPr/>
          <p:nvPr/>
        </p:nvSpPr>
        <p:spPr>
          <a:xfrm>
            <a:off x="8532440" y="6488990"/>
            <a:ext cx="611700" cy="254100"/>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2" name="Google Shape;252;p3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4"/>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5" name="Google Shape;35;p4"/>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4"/>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4"/>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253" name="Shape 253"/>
        <p:cNvGrpSpPr/>
        <p:nvPr/>
      </p:nvGrpSpPr>
      <p:grpSpPr>
        <a:xfrm>
          <a:off x="0" y="0"/>
          <a:ext cx="0" cy="0"/>
          <a:chOff x="0" y="0"/>
          <a:chExt cx="0" cy="0"/>
        </a:xfrm>
      </p:grpSpPr>
      <p:sp>
        <p:nvSpPr>
          <p:cNvPr id="254" name="Google Shape;254;p33"/>
          <p:cNvSpPr/>
          <p:nvPr/>
        </p:nvSpPr>
        <p:spPr>
          <a:xfrm>
            <a:off x="0" y="6489828"/>
            <a:ext cx="9144000" cy="26160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55" name="Google Shape;255;p33"/>
          <p:cNvSpPr/>
          <p:nvPr/>
        </p:nvSpPr>
        <p:spPr>
          <a:xfrm>
            <a:off x="0" y="2564"/>
            <a:ext cx="9144000" cy="7863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56" name="Google Shape;256;p33"/>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57" name="Google Shape;257;p33"/>
          <p:cNvSpPr/>
          <p:nvPr/>
        </p:nvSpPr>
        <p:spPr>
          <a:xfrm>
            <a:off x="0" y="6743093"/>
            <a:ext cx="9144000" cy="1149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33"/>
          <p:cNvSpPr/>
          <p:nvPr/>
        </p:nvSpPr>
        <p:spPr>
          <a:xfrm>
            <a:off x="8532440" y="6488990"/>
            <a:ext cx="611700" cy="254100"/>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3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260" name="Google Shape;260;p33"/>
          <p:cNvGrpSpPr/>
          <p:nvPr/>
        </p:nvGrpSpPr>
        <p:grpSpPr>
          <a:xfrm>
            <a:off x="-75600" y="6007185"/>
            <a:ext cx="985880" cy="850815"/>
            <a:chOff x="-75602" y="5996310"/>
            <a:chExt cx="985880" cy="850815"/>
          </a:xfrm>
        </p:grpSpPr>
        <p:sp>
          <p:nvSpPr>
            <p:cNvPr id="261" name="Google Shape;261;p3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3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33"/>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264" name="Shape 264"/>
        <p:cNvGrpSpPr/>
        <p:nvPr/>
      </p:nvGrpSpPr>
      <p:grpSpPr>
        <a:xfrm>
          <a:off x="0" y="0"/>
          <a:ext cx="0" cy="0"/>
          <a:chOff x="0" y="0"/>
          <a:chExt cx="0" cy="0"/>
        </a:xfrm>
      </p:grpSpPr>
      <p:sp>
        <p:nvSpPr>
          <p:cNvPr id="265" name="Google Shape;265;p34"/>
          <p:cNvSpPr/>
          <p:nvPr/>
        </p:nvSpPr>
        <p:spPr>
          <a:xfrm>
            <a:off x="0" y="6489828"/>
            <a:ext cx="9144000" cy="26160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66" name="Google Shape;266;p34"/>
          <p:cNvSpPr/>
          <p:nvPr/>
        </p:nvSpPr>
        <p:spPr>
          <a:xfrm>
            <a:off x="0" y="2564"/>
            <a:ext cx="9144000" cy="7863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67" name="Google Shape;267;p34"/>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68" name="Google Shape;268;p34"/>
          <p:cNvSpPr/>
          <p:nvPr/>
        </p:nvSpPr>
        <p:spPr>
          <a:xfrm>
            <a:off x="0" y="6743093"/>
            <a:ext cx="9144000" cy="114900"/>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34"/>
          <p:cNvSpPr/>
          <p:nvPr/>
        </p:nvSpPr>
        <p:spPr>
          <a:xfrm>
            <a:off x="8532440" y="6488990"/>
            <a:ext cx="611700" cy="254100"/>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3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1" name="Google Shape;271;p34"/>
          <p:cNvSpPr/>
          <p:nvPr/>
        </p:nvSpPr>
        <p:spPr>
          <a:xfrm>
            <a:off x="2041126" y="103328"/>
            <a:ext cx="6131400" cy="584700"/>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2" name="Google Shape;272;p34"/>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273" name="Google Shape;273;p34"/>
          <p:cNvGrpSpPr/>
          <p:nvPr/>
        </p:nvGrpSpPr>
        <p:grpSpPr>
          <a:xfrm>
            <a:off x="-75600" y="6007185"/>
            <a:ext cx="985880" cy="850815"/>
            <a:chOff x="-75602" y="5996310"/>
            <a:chExt cx="985880" cy="850815"/>
          </a:xfrm>
        </p:grpSpPr>
        <p:sp>
          <p:nvSpPr>
            <p:cNvPr id="274" name="Google Shape;274;p3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3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6" name="Google Shape;276;p34"/>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277" name="Shape 277"/>
        <p:cNvGrpSpPr/>
        <p:nvPr/>
      </p:nvGrpSpPr>
      <p:grpSpPr>
        <a:xfrm>
          <a:off x="0" y="0"/>
          <a:ext cx="0" cy="0"/>
          <a:chOff x="0" y="0"/>
          <a:chExt cx="0" cy="0"/>
        </a:xfrm>
      </p:grpSpPr>
      <p:sp>
        <p:nvSpPr>
          <p:cNvPr id="278" name="Google Shape;278;p35"/>
          <p:cNvSpPr/>
          <p:nvPr/>
        </p:nvSpPr>
        <p:spPr>
          <a:xfrm>
            <a:off x="0" y="6318585"/>
            <a:ext cx="9144000" cy="43290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79" name="Google Shape;279;p35"/>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80" name="Google Shape;280;p35"/>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281" name="Google Shape;281;p35"/>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2" name="Google Shape;282;p35"/>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3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1200">
                <a:solidFill>
                  <a:schemeClr val="lt1"/>
                </a:solidFill>
                <a:latin typeface="Arial"/>
                <a:ea typeface="Arial"/>
                <a:cs typeface="Arial"/>
                <a:sym typeface="Arial"/>
              </a:defRPr>
            </a:lvl1pPr>
            <a:lvl2pPr indent="0" lvl="1" marL="0" marR="0" algn="ctr">
              <a:spcBef>
                <a:spcPts val="0"/>
              </a:spcBef>
              <a:buNone/>
              <a:defRPr sz="1200">
                <a:solidFill>
                  <a:schemeClr val="lt1"/>
                </a:solidFill>
                <a:latin typeface="Arial"/>
                <a:ea typeface="Arial"/>
                <a:cs typeface="Arial"/>
                <a:sym typeface="Arial"/>
              </a:defRPr>
            </a:lvl2pPr>
            <a:lvl3pPr indent="0" lvl="2" marL="0" marR="0" algn="ctr">
              <a:spcBef>
                <a:spcPts val="0"/>
              </a:spcBef>
              <a:buNone/>
              <a:defRPr sz="1200">
                <a:solidFill>
                  <a:schemeClr val="lt1"/>
                </a:solidFill>
                <a:latin typeface="Arial"/>
                <a:ea typeface="Arial"/>
                <a:cs typeface="Arial"/>
                <a:sym typeface="Arial"/>
              </a:defRPr>
            </a:lvl3pPr>
            <a:lvl4pPr indent="0" lvl="3" marL="0" marR="0" algn="ctr">
              <a:spcBef>
                <a:spcPts val="0"/>
              </a:spcBef>
              <a:buNone/>
              <a:defRPr sz="1200">
                <a:solidFill>
                  <a:schemeClr val="lt1"/>
                </a:solidFill>
                <a:latin typeface="Arial"/>
                <a:ea typeface="Arial"/>
                <a:cs typeface="Arial"/>
                <a:sym typeface="Arial"/>
              </a:defRPr>
            </a:lvl4pPr>
            <a:lvl5pPr indent="0" lvl="4" marL="0" marR="0" algn="ctr">
              <a:spcBef>
                <a:spcPts val="0"/>
              </a:spcBef>
              <a:buNone/>
              <a:defRPr sz="1200">
                <a:solidFill>
                  <a:schemeClr val="lt1"/>
                </a:solidFill>
                <a:latin typeface="Arial"/>
                <a:ea typeface="Arial"/>
                <a:cs typeface="Arial"/>
                <a:sym typeface="Arial"/>
              </a:defRPr>
            </a:lvl5pPr>
            <a:lvl6pPr indent="0" lvl="5" marL="0" marR="0" algn="ctr">
              <a:spcBef>
                <a:spcPts val="0"/>
              </a:spcBef>
              <a:buNone/>
              <a:defRPr sz="1200">
                <a:solidFill>
                  <a:schemeClr val="lt1"/>
                </a:solidFill>
                <a:latin typeface="Arial"/>
                <a:ea typeface="Arial"/>
                <a:cs typeface="Arial"/>
                <a:sym typeface="Arial"/>
              </a:defRPr>
            </a:lvl6pPr>
            <a:lvl7pPr indent="0" lvl="6" marL="0" marR="0" algn="ctr">
              <a:spcBef>
                <a:spcPts val="0"/>
              </a:spcBef>
              <a:buNone/>
              <a:defRPr sz="1200">
                <a:solidFill>
                  <a:schemeClr val="lt1"/>
                </a:solidFill>
                <a:latin typeface="Arial"/>
                <a:ea typeface="Arial"/>
                <a:cs typeface="Arial"/>
                <a:sym typeface="Arial"/>
              </a:defRPr>
            </a:lvl7pPr>
            <a:lvl8pPr indent="0" lvl="7" marL="0" marR="0" algn="ctr">
              <a:spcBef>
                <a:spcPts val="0"/>
              </a:spcBef>
              <a:buNone/>
              <a:defRPr sz="1200">
                <a:solidFill>
                  <a:schemeClr val="lt1"/>
                </a:solidFill>
                <a:latin typeface="Arial"/>
                <a:ea typeface="Arial"/>
                <a:cs typeface="Arial"/>
                <a:sym typeface="Arial"/>
              </a:defRPr>
            </a:lvl8pPr>
            <a:lvl9pPr indent="0" lvl="8" marL="0" marR="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284" name="Shape 2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5"/>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5"/>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5"/>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46" name="Shape 46"/>
        <p:cNvGrpSpPr/>
        <p:nvPr/>
      </p:nvGrpSpPr>
      <p:grpSpPr>
        <a:xfrm>
          <a:off x="0" y="0"/>
          <a:ext cx="0" cy="0"/>
          <a:chOff x="0" y="0"/>
          <a:chExt cx="0" cy="0"/>
        </a:xfrm>
      </p:grpSpPr>
      <p:sp>
        <p:nvSpPr>
          <p:cNvPr id="47" name="Google Shape;47;p6"/>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p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9" name="Google Shape;49;p6"/>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6"/>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2" name="Shape 52"/>
        <p:cNvGrpSpPr/>
        <p:nvPr/>
      </p:nvGrpSpPr>
      <p:grpSpPr>
        <a:xfrm>
          <a:off x="0" y="0"/>
          <a:ext cx="0" cy="0"/>
          <a:chOff x="0" y="0"/>
          <a:chExt cx="0" cy="0"/>
        </a:xfrm>
      </p:grpSpPr>
      <p:sp>
        <p:nvSpPr>
          <p:cNvPr id="53" name="Google Shape;53;p7"/>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54" name="Google Shape;54;p7"/>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5" name="Google Shape;55;p7"/>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6" name="Google Shape;56;p7"/>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7"/>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59" name="Google Shape;59;p7"/>
          <p:cNvGrpSpPr/>
          <p:nvPr/>
        </p:nvGrpSpPr>
        <p:grpSpPr>
          <a:xfrm>
            <a:off x="0" y="6007185"/>
            <a:ext cx="910279" cy="850815"/>
            <a:chOff x="-2" y="5996310"/>
            <a:chExt cx="910279" cy="850815"/>
          </a:xfrm>
        </p:grpSpPr>
        <p:sp>
          <p:nvSpPr>
            <p:cNvPr id="60" name="Google Shape;60;p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62" name="Google Shape;62;p7"/>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3" name="Shape 63"/>
        <p:cNvGrpSpPr/>
        <p:nvPr/>
      </p:nvGrpSpPr>
      <p:grpSpPr>
        <a:xfrm>
          <a:off x="0" y="0"/>
          <a:ext cx="0" cy="0"/>
          <a:chOff x="0" y="0"/>
          <a:chExt cx="0" cy="0"/>
        </a:xfrm>
      </p:grpSpPr>
      <p:sp>
        <p:nvSpPr>
          <p:cNvPr id="64" name="Google Shape;64;p8"/>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 name="Google Shape;65;p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6" name="Google Shape;66;p8"/>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8"/>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69" name="Shape 69"/>
        <p:cNvGrpSpPr/>
        <p:nvPr/>
      </p:nvGrpSpPr>
      <p:grpSpPr>
        <a:xfrm>
          <a:off x="0" y="0"/>
          <a:ext cx="0" cy="0"/>
          <a:chOff x="0" y="0"/>
          <a:chExt cx="0" cy="0"/>
        </a:xfrm>
      </p:grpSpPr>
      <p:sp>
        <p:nvSpPr>
          <p:cNvPr id="70" name="Google Shape;70;p9"/>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71" name="Google Shape;71;p9"/>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 name="Google Shape;72;p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3" name="Google Shape;73;p9"/>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9"/>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76" name="Google Shape;76;p9"/>
          <p:cNvGrpSpPr/>
          <p:nvPr/>
        </p:nvGrpSpPr>
        <p:grpSpPr>
          <a:xfrm>
            <a:off x="0" y="6007185"/>
            <a:ext cx="910279" cy="850815"/>
            <a:chOff x="-2" y="5996310"/>
            <a:chExt cx="910279" cy="850815"/>
          </a:xfrm>
        </p:grpSpPr>
        <p:sp>
          <p:nvSpPr>
            <p:cNvPr id="77" name="Google Shape;77;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9" name="Google Shape;79;p9"/>
          <p:cNvSpPr txBox="1"/>
          <p:nvPr/>
        </p:nvSpPr>
        <p:spPr>
          <a:xfrm>
            <a:off x="-75602" y="6227925"/>
            <a:ext cx="9507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F54F05"/>
                </a:solidFill>
                <a:latin typeface="Arial"/>
                <a:ea typeface="Arial"/>
                <a:cs typeface="Arial"/>
                <a:sym typeface="Arial"/>
              </a:rPr>
              <a:t>もっと</a:t>
            </a:r>
            <a:endParaRPr b="1" i="0">
              <a:solidFill>
                <a:srgbClr val="F54F05"/>
              </a:solidFill>
              <a:latin typeface="Arial"/>
              <a:ea typeface="Arial"/>
              <a:cs typeface="Arial"/>
              <a:sym typeface="Arial"/>
            </a:endParaRPr>
          </a:p>
          <a:p>
            <a:pPr indent="0" lvl="0" marL="0" marR="0" rtl="0" algn="ctr">
              <a:spcBef>
                <a:spcPts val="0"/>
              </a:spcBef>
              <a:spcAft>
                <a:spcPts val="0"/>
              </a:spcAft>
              <a:buNone/>
            </a:pPr>
            <a:r>
              <a:rPr b="1" i="0" lang="ja-JP">
                <a:solidFill>
                  <a:srgbClr val="F54F05"/>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80" name="Shape 80"/>
        <p:cNvGrpSpPr/>
        <p:nvPr/>
      </p:nvGrpSpPr>
      <p:grpSpPr>
        <a:xfrm>
          <a:off x="0" y="0"/>
          <a:ext cx="0" cy="0"/>
          <a:chOff x="0" y="0"/>
          <a:chExt cx="0" cy="0"/>
        </a:xfrm>
      </p:grpSpPr>
      <p:sp>
        <p:nvSpPr>
          <p:cNvPr id="81" name="Google Shape;81;p10"/>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82" name="Google Shape;82;p10"/>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3" name="Google Shape;83;p1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84" name="Google Shape;84;p10"/>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10"/>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7" name="Google Shape;87;p10"/>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8" name="Google Shape;88;p10"/>
          <p:cNvSpPr txBox="1"/>
          <p:nvPr/>
        </p:nvSpPr>
        <p:spPr>
          <a:xfrm>
            <a:off x="843129" y="75788"/>
            <a:ext cx="1005403"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検索</a:t>
            </a:r>
            <a:endParaRPr/>
          </a:p>
        </p:txBody>
      </p:sp>
      <p:grpSp>
        <p:nvGrpSpPr>
          <p:cNvPr id="89" name="Google Shape;89;p10"/>
          <p:cNvGrpSpPr/>
          <p:nvPr/>
        </p:nvGrpSpPr>
        <p:grpSpPr>
          <a:xfrm>
            <a:off x="0" y="6007185"/>
            <a:ext cx="910279" cy="850815"/>
            <a:chOff x="-2" y="5996310"/>
            <a:chExt cx="910279" cy="850815"/>
          </a:xfrm>
        </p:grpSpPr>
        <p:sp>
          <p:nvSpPr>
            <p:cNvPr id="90" name="Google Shape;90;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2" name="Google Shape;92;p10"/>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544EC6"/>
                </a:solidFill>
                <a:latin typeface="Arial"/>
                <a:ea typeface="Arial"/>
                <a:cs typeface="Arial"/>
                <a:sym typeface="Arial"/>
              </a:rPr>
              <a:t>もっと</a:t>
            </a:r>
            <a:endParaRPr b="1" i="0">
              <a:solidFill>
                <a:srgbClr val="544EC6"/>
              </a:solidFill>
              <a:latin typeface="Arial"/>
              <a:ea typeface="Arial"/>
              <a:cs typeface="Arial"/>
              <a:sym typeface="Arial"/>
            </a:endParaRPr>
          </a:p>
          <a:p>
            <a:pPr indent="0" lvl="0" marL="0" marR="0" rtl="0" algn="ctr">
              <a:spcBef>
                <a:spcPts val="0"/>
              </a:spcBef>
              <a:spcAft>
                <a:spcPts val="0"/>
              </a:spcAft>
              <a:buNone/>
            </a:pPr>
            <a:r>
              <a:rPr b="1" i="0" lang="ja-JP">
                <a:solidFill>
                  <a:srgbClr val="544EC6"/>
                </a:solidFill>
                <a:latin typeface="Arial"/>
                <a:ea typeface="Arial"/>
                <a:cs typeface="Arial"/>
                <a:sym typeface="Arial"/>
              </a:rPr>
              <a:t>くわしく</a:t>
            </a:r>
            <a:endParaRPr sz="1200"/>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2.jpg"/><Relationship Id="rId4" Type="http://schemas.openxmlformats.org/officeDocument/2006/relationships/image" Target="../media/image38.jpg"/><Relationship Id="rId5" Type="http://schemas.openxmlformats.org/officeDocument/2006/relationships/image" Target="../media/image55.jpg"/><Relationship Id="rId6"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nta.go.jp/taxes/kids/video/index.htm#anime" TargetMode="External"/><Relationship Id="rId4"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hyperlink" Target="https://www.mof.go.jp/tax_policy/publication/brochure/zeikin_drill/index.html" TargetMode="External"/><Relationship Id="rId4" Type="http://schemas.openxmlformats.org/officeDocument/2006/relationships/image" Target="../media/image48.png"/><Relationship Id="rId5" Type="http://schemas.openxmlformats.org/officeDocument/2006/relationships/image" Target="../media/image51.png"/><Relationship Id="rId6" Type="http://schemas.openxmlformats.org/officeDocument/2006/relationships/image" Target="../media/image6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77.png"/><Relationship Id="rId4" Type="http://schemas.openxmlformats.org/officeDocument/2006/relationships/image" Target="../media/image58.png"/><Relationship Id="rId5" Type="http://schemas.openxmlformats.org/officeDocument/2006/relationships/image" Target="../media/image62.png"/><Relationship Id="rId6" Type="http://schemas.openxmlformats.org/officeDocument/2006/relationships/image" Target="../media/image60.png"/><Relationship Id="rId7" Type="http://schemas.openxmlformats.org/officeDocument/2006/relationships/image" Target="../media/image5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0.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8.png"/><Relationship Id="rId4" Type="http://schemas.openxmlformats.org/officeDocument/2006/relationships/image" Target="../media/image76.png"/><Relationship Id="rId5" Type="http://schemas.openxmlformats.org/officeDocument/2006/relationships/image" Target="../media/image7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hyperlink" Target="https://www.nta.go.jp/publication/webtaxtv/201503/webtaxtv_wb.html" TargetMode="External"/><Relationship Id="rId5" Type="http://schemas.openxmlformats.org/officeDocument/2006/relationships/image" Target="../media/image67.png"/><Relationship Id="rId6"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3.png"/><Relationship Id="rId4" Type="http://schemas.openxmlformats.org/officeDocument/2006/relationships/hyperlink" Target="https://www.nta.go.jp/taxes/kids/index.htm" TargetMode="External"/><Relationship Id="rId5" Type="http://schemas.openxmlformats.org/officeDocument/2006/relationships/image" Target="../media/image64.png"/><Relationship Id="rId6" Type="http://schemas.openxmlformats.org/officeDocument/2006/relationships/image" Target="../media/image66.png"/><Relationship Id="rId7" Type="http://schemas.openxmlformats.org/officeDocument/2006/relationships/image" Target="../media/image74.png"/><Relationship Id="rId8"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hyperlink" Target="https://www.mof.go.jp/kids/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21.png"/><Relationship Id="rId11" Type="http://schemas.openxmlformats.org/officeDocument/2006/relationships/image" Target="../media/image23.png"/><Relationship Id="rId10" Type="http://schemas.openxmlformats.org/officeDocument/2006/relationships/image" Target="../media/image26.png"/><Relationship Id="rId12"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7.png"/><Relationship Id="rId8"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8.png"/><Relationship Id="rId11" Type="http://schemas.openxmlformats.org/officeDocument/2006/relationships/image" Target="../media/image37.png"/><Relationship Id="rId10" Type="http://schemas.openxmlformats.org/officeDocument/2006/relationships/image" Target="../media/image32.png"/><Relationship Id="rId9"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30.png"/><Relationship Id="rId7" Type="http://schemas.openxmlformats.org/officeDocument/2006/relationships/image" Target="../media/image35.pn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2.png"/><Relationship Id="rId5" Type="http://schemas.openxmlformats.org/officeDocument/2006/relationships/image" Target="../media/image56.png"/><Relationship Id="rId6" Type="http://schemas.openxmlformats.org/officeDocument/2006/relationships/image" Target="../media/image40.png"/><Relationship Id="rId7" Type="http://schemas.openxmlformats.org/officeDocument/2006/relationships/image" Target="../media/image46.png"/><Relationship Id="rId8"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image" Target="../media/image53.png"/><Relationship Id="rId6" Type="http://schemas.openxmlformats.org/officeDocument/2006/relationships/image" Target="../media/image7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FF7FC"/>
            </a:gs>
            <a:gs pos="23000">
              <a:srgbClr val="EFF7FC"/>
            </a:gs>
            <a:gs pos="66000">
              <a:srgbClr val="72C4E9"/>
            </a:gs>
            <a:gs pos="83000">
              <a:srgbClr val="72C4E9"/>
            </a:gs>
            <a:gs pos="100000">
              <a:srgbClr val="A1D6F0"/>
            </a:gs>
          </a:gsLst>
          <a:lin ang="5400000" scaled="0"/>
        </a:gradFill>
      </p:bgPr>
    </p:bg>
    <p:spTree>
      <p:nvGrpSpPr>
        <p:cNvPr id="289" name="Shape 289"/>
        <p:cNvGrpSpPr/>
        <p:nvPr/>
      </p:nvGrpSpPr>
      <p:grpSpPr>
        <a:xfrm>
          <a:off x="0" y="0"/>
          <a:ext cx="0" cy="0"/>
          <a:chOff x="0" y="0"/>
          <a:chExt cx="0" cy="0"/>
        </a:xfrm>
      </p:grpSpPr>
      <p:sp>
        <p:nvSpPr>
          <p:cNvPr id="290" name="Google Shape;290;p37"/>
          <p:cNvSpPr/>
          <p:nvPr/>
        </p:nvSpPr>
        <p:spPr>
          <a:xfrm>
            <a:off x="-185550" y="213200"/>
            <a:ext cx="9555300" cy="10158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6000" u="none" cap="none" strike="noStrike">
                <a:solidFill>
                  <a:srgbClr val="43D658"/>
                </a:solidFill>
                <a:latin typeface="Arial"/>
                <a:ea typeface="Arial"/>
                <a:cs typeface="Arial"/>
                <a:sym typeface="Arial"/>
              </a:rPr>
              <a:t>わたしたちの</a:t>
            </a:r>
            <a:r>
              <a:rPr b="1" i="0" lang="ja-JP" sz="6000" u="none" cap="none" strike="noStrike">
                <a:solidFill>
                  <a:srgbClr val="FF0000"/>
                </a:solidFill>
                <a:latin typeface="Arial"/>
                <a:ea typeface="Arial"/>
                <a:cs typeface="Arial"/>
                <a:sym typeface="Arial"/>
              </a:rPr>
              <a:t>くらしと税</a:t>
            </a:r>
            <a:endParaRPr/>
          </a:p>
        </p:txBody>
      </p:sp>
      <p:sp>
        <p:nvSpPr>
          <p:cNvPr id="291" name="Google Shape;291;p37"/>
          <p:cNvSpPr txBox="1"/>
          <p:nvPr/>
        </p:nvSpPr>
        <p:spPr>
          <a:xfrm>
            <a:off x="1021079" y="5699760"/>
            <a:ext cx="71018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800" u="none" cap="none" strike="noStrike">
                <a:solidFill>
                  <a:schemeClr val="dk1"/>
                </a:solidFill>
                <a:latin typeface="Arial"/>
                <a:ea typeface="Arial"/>
                <a:cs typeface="Arial"/>
                <a:sym typeface="Arial"/>
              </a:rPr>
              <a:t>香川県租税教育推進協議会</a:t>
            </a:r>
            <a:endParaRPr/>
          </a:p>
        </p:txBody>
      </p:sp>
      <p:sp>
        <p:nvSpPr>
          <p:cNvPr id="292" name="Google Shape;292;p37"/>
          <p:cNvSpPr/>
          <p:nvPr/>
        </p:nvSpPr>
        <p:spPr>
          <a:xfrm>
            <a:off x="3421377" y="6222980"/>
            <a:ext cx="2301240" cy="421811"/>
          </a:xfrm>
          <a:prstGeom prst="roundRect">
            <a:avLst>
              <a:gd fmla="val 50000" name="adj"/>
            </a:avLst>
          </a:prstGeom>
          <a:solidFill>
            <a:schemeClr val="accent1"/>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000" u="none" cap="none" strike="noStrike">
                <a:solidFill>
                  <a:schemeClr val="lt1"/>
                </a:solidFill>
                <a:latin typeface="Arial"/>
                <a:ea typeface="Arial"/>
                <a:cs typeface="Arial"/>
                <a:sym typeface="Arial"/>
              </a:rPr>
              <a:t>令和７年度版</a:t>
            </a:r>
            <a:endParaRPr/>
          </a:p>
        </p:txBody>
      </p:sp>
      <p:sp>
        <p:nvSpPr>
          <p:cNvPr id="293" name="Google Shape;293;p37"/>
          <p:cNvSpPr txBox="1"/>
          <p:nvPr/>
        </p:nvSpPr>
        <p:spPr>
          <a:xfrm>
            <a:off x="3101335" y="1228872"/>
            <a:ext cx="294132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000" u="none" cap="none" strike="noStrike">
                <a:solidFill>
                  <a:schemeClr val="dk1"/>
                </a:solidFill>
                <a:latin typeface="Arial"/>
                <a:ea typeface="Arial"/>
                <a:cs typeface="Arial"/>
                <a:sym typeface="Arial"/>
              </a:rPr>
              <a:t>６年社会科　学習資料</a:t>
            </a:r>
            <a:endParaRPr/>
          </a:p>
        </p:txBody>
      </p:sp>
      <p:pic>
        <p:nvPicPr>
          <p:cNvPr id="294" name="Google Shape;294;p37"/>
          <p:cNvPicPr preferRelativeResize="0"/>
          <p:nvPr/>
        </p:nvPicPr>
        <p:blipFill rotWithShape="1">
          <a:blip r:embed="rId3">
            <a:alphaModFix/>
          </a:blip>
          <a:srcRect b="0" l="0" r="0" t="0"/>
          <a:stretch/>
        </p:blipFill>
        <p:spPr>
          <a:xfrm>
            <a:off x="1414733" y="1752092"/>
            <a:ext cx="6708186" cy="3721550"/>
          </a:xfrm>
          <a:prstGeom prst="roundRect">
            <a:avLst>
              <a:gd fmla="val 10220" name="adj"/>
            </a:avLst>
          </a:prstGeom>
          <a:noFill/>
          <a:ln>
            <a:noFill/>
          </a:ln>
        </p:spPr>
      </p:pic>
      <p:sp>
        <p:nvSpPr>
          <p:cNvPr id="295" name="Google Shape;295;p37"/>
          <p:cNvSpPr txBox="1"/>
          <p:nvPr/>
        </p:nvSpPr>
        <p:spPr>
          <a:xfrm>
            <a:off x="6172200" y="5442863"/>
            <a:ext cx="171357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cap="none" strike="noStrike">
                <a:solidFill>
                  <a:schemeClr val="dk1"/>
                </a:solidFill>
                <a:latin typeface="Arial"/>
                <a:ea typeface="Arial"/>
                <a:cs typeface="Arial"/>
                <a:sym typeface="Arial"/>
              </a:rPr>
              <a:t>写真提供：香川県</a:t>
            </a:r>
            <a:endParaRPr/>
          </a:p>
        </p:txBody>
      </p:sp>
      <p:sp>
        <p:nvSpPr>
          <p:cNvPr id="296" name="Google Shape;296;p37"/>
          <p:cNvSpPr/>
          <p:nvPr/>
        </p:nvSpPr>
        <p:spPr>
          <a:xfrm>
            <a:off x="6226899" y="81929"/>
            <a:ext cx="301877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400">
                <a:solidFill>
                  <a:schemeClr val="dk1"/>
                </a:solidFill>
                <a:latin typeface="Arial"/>
                <a:ea typeface="Arial"/>
                <a:cs typeface="Arial"/>
                <a:sym typeface="Arial"/>
              </a:rPr>
              <a:t>【小学校学習指導要領準拠】</a:t>
            </a:r>
            <a:endParaRPr sz="14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6"/>
          <p:cNvSpPr txBox="1"/>
          <p:nvPr/>
        </p:nvSpPr>
        <p:spPr>
          <a:xfrm>
            <a:off x="843124" y="75800"/>
            <a:ext cx="7532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53" name="Google Shape;653;p46"/>
          <p:cNvSpPr/>
          <p:nvPr/>
        </p:nvSpPr>
        <p:spPr>
          <a:xfrm>
            <a:off x="402973" y="870167"/>
            <a:ext cx="40407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まちづくりのために</a:t>
            </a:r>
            <a:endParaRPr sz="1600">
              <a:solidFill>
                <a:schemeClr val="lt1"/>
              </a:solidFill>
              <a:latin typeface="Arial"/>
              <a:ea typeface="Arial"/>
              <a:cs typeface="Arial"/>
              <a:sym typeface="Arial"/>
            </a:endParaRPr>
          </a:p>
        </p:txBody>
      </p:sp>
      <p:sp>
        <p:nvSpPr>
          <p:cNvPr id="654" name="Google Shape;654;p46"/>
          <p:cNvSpPr/>
          <p:nvPr/>
        </p:nvSpPr>
        <p:spPr>
          <a:xfrm>
            <a:off x="406094" y="3792400"/>
            <a:ext cx="36126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教育のために</a:t>
            </a:r>
            <a:endParaRPr sz="1600">
              <a:solidFill>
                <a:schemeClr val="lt1"/>
              </a:solidFill>
              <a:latin typeface="Arial"/>
              <a:ea typeface="Arial"/>
              <a:cs typeface="Arial"/>
              <a:sym typeface="Arial"/>
            </a:endParaRPr>
          </a:p>
        </p:txBody>
      </p:sp>
      <p:sp>
        <p:nvSpPr>
          <p:cNvPr id="655" name="Google Shape;655;p46"/>
          <p:cNvSpPr txBox="1"/>
          <p:nvPr/>
        </p:nvSpPr>
        <p:spPr>
          <a:xfrm>
            <a:off x="745676" y="3334267"/>
            <a:ext cx="3516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道路を広げたり標識をつけたりします。</a:t>
            </a:r>
            <a:endParaRPr sz="1200"/>
          </a:p>
        </p:txBody>
      </p:sp>
      <p:sp>
        <p:nvSpPr>
          <p:cNvPr id="656" name="Google Shape;656;p46"/>
          <p:cNvSpPr txBox="1"/>
          <p:nvPr/>
        </p:nvSpPr>
        <p:spPr>
          <a:xfrm>
            <a:off x="4650200" y="3266533"/>
            <a:ext cx="3820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大きな船が泊まることができる</a:t>
            </a:r>
            <a:br>
              <a:rPr lang="ja-JP" sz="1200">
                <a:solidFill>
                  <a:schemeClr val="dk1"/>
                </a:solidFill>
                <a:latin typeface="Arial"/>
                <a:ea typeface="Arial"/>
                <a:cs typeface="Arial"/>
                <a:sym typeface="Arial"/>
              </a:rPr>
            </a:br>
            <a:r>
              <a:rPr lang="ja-JP" sz="1200">
                <a:solidFill>
                  <a:schemeClr val="dk1"/>
                </a:solidFill>
                <a:latin typeface="Arial"/>
                <a:ea typeface="Arial"/>
                <a:cs typeface="Arial"/>
                <a:sym typeface="Arial"/>
              </a:rPr>
              <a:t>港（サンポート高松）を整備しています。</a:t>
            </a:r>
            <a:endParaRPr sz="1200"/>
          </a:p>
        </p:txBody>
      </p:sp>
      <p:sp>
        <p:nvSpPr>
          <p:cNvPr id="657" name="Google Shape;657;p46"/>
          <p:cNvSpPr txBox="1"/>
          <p:nvPr/>
        </p:nvSpPr>
        <p:spPr>
          <a:xfrm>
            <a:off x="843125" y="6364667"/>
            <a:ext cx="3612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６年間学習するところ。（小学校）</a:t>
            </a:r>
            <a:endParaRPr sz="1200"/>
          </a:p>
        </p:txBody>
      </p:sp>
      <p:sp>
        <p:nvSpPr>
          <p:cNvPr id="658" name="Google Shape;658;p46"/>
          <p:cNvSpPr txBox="1"/>
          <p:nvPr/>
        </p:nvSpPr>
        <p:spPr>
          <a:xfrm>
            <a:off x="4769825" y="6259000"/>
            <a:ext cx="3291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本を借りたり静かな環境で</a:t>
            </a:r>
            <a:br>
              <a:rPr lang="ja-JP" sz="1200">
                <a:solidFill>
                  <a:schemeClr val="dk1"/>
                </a:solidFill>
                <a:latin typeface="Arial"/>
                <a:ea typeface="Arial"/>
                <a:cs typeface="Arial"/>
                <a:sym typeface="Arial"/>
              </a:rPr>
            </a:br>
            <a:r>
              <a:rPr lang="ja-JP" sz="1200">
                <a:solidFill>
                  <a:schemeClr val="dk1"/>
                </a:solidFill>
                <a:latin typeface="Arial"/>
                <a:ea typeface="Arial"/>
                <a:cs typeface="Arial"/>
                <a:sym typeface="Arial"/>
              </a:rPr>
              <a:t>学習ができます。（県立図書館）</a:t>
            </a:r>
            <a:endParaRPr sz="1200"/>
          </a:p>
        </p:txBody>
      </p:sp>
      <p:pic>
        <p:nvPicPr>
          <p:cNvPr id="659" name="Google Shape;659;p46"/>
          <p:cNvPicPr preferRelativeResize="0"/>
          <p:nvPr/>
        </p:nvPicPr>
        <p:blipFill rotWithShape="1">
          <a:blip r:embed="rId3">
            <a:alphaModFix/>
          </a:blip>
          <a:srcRect b="0" l="0" r="0" t="0"/>
          <a:stretch/>
        </p:blipFill>
        <p:spPr>
          <a:xfrm>
            <a:off x="748500" y="1416740"/>
            <a:ext cx="2961504" cy="1849779"/>
          </a:xfrm>
          <a:prstGeom prst="rect">
            <a:avLst/>
          </a:prstGeom>
          <a:noFill/>
          <a:ln>
            <a:noFill/>
          </a:ln>
        </p:spPr>
      </p:pic>
      <p:pic>
        <p:nvPicPr>
          <p:cNvPr id="660" name="Google Shape;660;p46"/>
          <p:cNvPicPr preferRelativeResize="0"/>
          <p:nvPr/>
        </p:nvPicPr>
        <p:blipFill rotWithShape="1">
          <a:blip r:embed="rId4">
            <a:alphaModFix/>
          </a:blip>
          <a:srcRect b="0" l="0" r="0" t="0"/>
          <a:stretch/>
        </p:blipFill>
        <p:spPr>
          <a:xfrm>
            <a:off x="745668" y="4333795"/>
            <a:ext cx="3153589" cy="1965193"/>
          </a:xfrm>
          <a:prstGeom prst="rect">
            <a:avLst/>
          </a:prstGeom>
          <a:noFill/>
          <a:ln>
            <a:noFill/>
          </a:ln>
        </p:spPr>
      </p:pic>
      <p:sp>
        <p:nvSpPr>
          <p:cNvPr id="661" name="Google Shape;661;p46"/>
          <p:cNvSpPr txBox="1"/>
          <p:nvPr>
            <p:ph idx="12" type="sldNum"/>
          </p:nvPr>
        </p:nvSpPr>
        <p:spPr>
          <a:xfrm>
            <a:off x="8628484" y="8766181"/>
            <a:ext cx="419400" cy="252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pic>
        <p:nvPicPr>
          <p:cNvPr id="662" name="Google Shape;662;p46"/>
          <p:cNvPicPr preferRelativeResize="0"/>
          <p:nvPr/>
        </p:nvPicPr>
        <p:blipFill rotWithShape="1">
          <a:blip r:embed="rId5">
            <a:alphaModFix/>
          </a:blip>
          <a:srcRect b="0" l="0" r="0" t="0"/>
          <a:stretch/>
        </p:blipFill>
        <p:spPr>
          <a:xfrm>
            <a:off x="4769820" y="1416741"/>
            <a:ext cx="2944553" cy="1849781"/>
          </a:xfrm>
          <a:prstGeom prst="rect">
            <a:avLst/>
          </a:prstGeom>
          <a:noFill/>
          <a:ln>
            <a:noFill/>
          </a:ln>
        </p:spPr>
      </p:pic>
      <p:pic>
        <p:nvPicPr>
          <p:cNvPr id="663" name="Google Shape;663;p46"/>
          <p:cNvPicPr preferRelativeResize="0"/>
          <p:nvPr/>
        </p:nvPicPr>
        <p:blipFill rotWithShape="1">
          <a:blip r:embed="rId6">
            <a:alphaModFix/>
          </a:blip>
          <a:srcRect b="0" l="0" r="0" t="0"/>
          <a:stretch/>
        </p:blipFill>
        <p:spPr>
          <a:xfrm>
            <a:off x="4769820" y="4333795"/>
            <a:ext cx="2941834" cy="1925197"/>
          </a:xfrm>
          <a:prstGeom prst="rect">
            <a:avLst/>
          </a:prstGeom>
          <a:noFill/>
          <a:ln>
            <a:noFill/>
          </a:ln>
        </p:spPr>
      </p:pic>
      <p:sp>
        <p:nvSpPr>
          <p:cNvPr id="664" name="Google Shape;664;p46"/>
          <p:cNvSpPr txBox="1"/>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sz="1200">
                <a:solidFill>
                  <a:srgbClr val="FFFFFF"/>
                </a:solidFill>
              </a:rPr>
              <a:t>‹#›</a:t>
            </a:fld>
            <a:endParaRPr sz="1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1000"/>
                                        <p:tgtEl>
                                          <p:spTgt spid="659"/>
                                        </p:tgtEl>
                                        <p:attrNameLst>
                                          <p:attrName>ppt_w</p:attrName>
                                        </p:attrNameLst>
                                      </p:cBhvr>
                                      <p:tavLst>
                                        <p:tav fmla="" tm="0">
                                          <p:val>
                                            <p:strVal val="0"/>
                                          </p:val>
                                        </p:tav>
                                        <p:tav fmla="" tm="100000">
                                          <p:val>
                                            <p:strVal val="#ppt_w"/>
                                          </p:val>
                                        </p:tav>
                                      </p:tavLst>
                                    </p:anim>
                                    <p:anim calcmode="lin" valueType="num">
                                      <p:cBhvr additive="base">
                                        <p:cTn dur="1000"/>
                                        <p:tgtEl>
                                          <p:spTgt spid="6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5"/>
                                        </p:tgtEl>
                                        <p:attrNameLst>
                                          <p:attrName>style.visibility</p:attrName>
                                        </p:attrNameLst>
                                      </p:cBhvr>
                                      <p:to>
                                        <p:strVal val="visible"/>
                                      </p:to>
                                    </p:set>
                                    <p:anim calcmode="lin" valueType="num">
                                      <p:cBhvr additive="base">
                                        <p:cTn dur="1000"/>
                                        <p:tgtEl>
                                          <p:spTgt spid="655"/>
                                        </p:tgtEl>
                                        <p:attrNameLst>
                                          <p:attrName>ppt_w</p:attrName>
                                        </p:attrNameLst>
                                      </p:cBhvr>
                                      <p:tavLst>
                                        <p:tav fmla="" tm="0">
                                          <p:val>
                                            <p:strVal val="0"/>
                                          </p:val>
                                        </p:tav>
                                        <p:tav fmla="" tm="100000">
                                          <p:val>
                                            <p:strVal val="#ppt_w"/>
                                          </p:val>
                                        </p:tav>
                                      </p:tavLst>
                                    </p:anim>
                                    <p:anim calcmode="lin" valueType="num">
                                      <p:cBhvr additive="base">
                                        <p:cTn dur="1000"/>
                                        <p:tgtEl>
                                          <p:spTgt spid="6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2"/>
                                        </p:tgtEl>
                                        <p:attrNameLst>
                                          <p:attrName>style.visibility</p:attrName>
                                        </p:attrNameLst>
                                      </p:cBhvr>
                                      <p:to>
                                        <p:strVal val="visible"/>
                                      </p:to>
                                    </p:set>
                                    <p:anim calcmode="lin" valueType="num">
                                      <p:cBhvr additive="base">
                                        <p:cTn dur="1000"/>
                                        <p:tgtEl>
                                          <p:spTgt spid="662"/>
                                        </p:tgtEl>
                                        <p:attrNameLst>
                                          <p:attrName>ppt_w</p:attrName>
                                        </p:attrNameLst>
                                      </p:cBhvr>
                                      <p:tavLst>
                                        <p:tav fmla="" tm="0">
                                          <p:val>
                                            <p:strVal val="0"/>
                                          </p:val>
                                        </p:tav>
                                        <p:tav fmla="" tm="100000">
                                          <p:val>
                                            <p:strVal val="#ppt_w"/>
                                          </p:val>
                                        </p:tav>
                                      </p:tavLst>
                                    </p:anim>
                                    <p:anim calcmode="lin" valueType="num">
                                      <p:cBhvr additive="base">
                                        <p:cTn dur="1000"/>
                                        <p:tgtEl>
                                          <p:spTgt spid="6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6"/>
                                        </p:tgtEl>
                                        <p:attrNameLst>
                                          <p:attrName>style.visibility</p:attrName>
                                        </p:attrNameLst>
                                      </p:cBhvr>
                                      <p:to>
                                        <p:strVal val="visible"/>
                                      </p:to>
                                    </p:set>
                                    <p:anim calcmode="lin" valueType="num">
                                      <p:cBhvr additive="base">
                                        <p:cTn dur="1000"/>
                                        <p:tgtEl>
                                          <p:spTgt spid="656"/>
                                        </p:tgtEl>
                                        <p:attrNameLst>
                                          <p:attrName>ppt_w</p:attrName>
                                        </p:attrNameLst>
                                      </p:cBhvr>
                                      <p:tavLst>
                                        <p:tav fmla="" tm="0">
                                          <p:val>
                                            <p:strVal val="0"/>
                                          </p:val>
                                        </p:tav>
                                        <p:tav fmla="" tm="100000">
                                          <p:val>
                                            <p:strVal val="#ppt_w"/>
                                          </p:val>
                                        </p:tav>
                                      </p:tavLst>
                                    </p:anim>
                                    <p:anim calcmode="lin" valueType="num">
                                      <p:cBhvr additive="base">
                                        <p:cTn dur="1000"/>
                                        <p:tgtEl>
                                          <p:spTgt spid="6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1000"/>
                                        <p:tgtEl>
                                          <p:spTgt spid="660"/>
                                        </p:tgtEl>
                                        <p:attrNameLst>
                                          <p:attrName>ppt_w</p:attrName>
                                        </p:attrNameLst>
                                      </p:cBhvr>
                                      <p:tavLst>
                                        <p:tav fmla="" tm="0">
                                          <p:val>
                                            <p:strVal val="0"/>
                                          </p:val>
                                        </p:tav>
                                        <p:tav fmla="" tm="100000">
                                          <p:val>
                                            <p:strVal val="#ppt_w"/>
                                          </p:val>
                                        </p:tav>
                                      </p:tavLst>
                                    </p:anim>
                                    <p:anim calcmode="lin" valueType="num">
                                      <p:cBhvr additive="base">
                                        <p:cTn dur="1000"/>
                                        <p:tgtEl>
                                          <p:spTgt spid="6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1000"/>
                                        <p:tgtEl>
                                          <p:spTgt spid="657"/>
                                        </p:tgtEl>
                                        <p:attrNameLst>
                                          <p:attrName>ppt_w</p:attrName>
                                        </p:attrNameLst>
                                      </p:cBhvr>
                                      <p:tavLst>
                                        <p:tav fmla="" tm="0">
                                          <p:val>
                                            <p:strVal val="0"/>
                                          </p:val>
                                        </p:tav>
                                        <p:tav fmla="" tm="100000">
                                          <p:val>
                                            <p:strVal val="#ppt_w"/>
                                          </p:val>
                                        </p:tav>
                                      </p:tavLst>
                                    </p:anim>
                                    <p:anim calcmode="lin" valueType="num">
                                      <p:cBhvr additive="base">
                                        <p:cTn dur="1000"/>
                                        <p:tgtEl>
                                          <p:spTgt spid="6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1000"/>
                                        <p:tgtEl>
                                          <p:spTgt spid="663"/>
                                        </p:tgtEl>
                                        <p:attrNameLst>
                                          <p:attrName>ppt_w</p:attrName>
                                        </p:attrNameLst>
                                      </p:cBhvr>
                                      <p:tavLst>
                                        <p:tav fmla="" tm="0">
                                          <p:val>
                                            <p:strVal val="0"/>
                                          </p:val>
                                        </p:tav>
                                        <p:tav fmla="" tm="100000">
                                          <p:val>
                                            <p:strVal val="#ppt_w"/>
                                          </p:val>
                                        </p:tav>
                                      </p:tavLst>
                                    </p:anim>
                                    <p:anim calcmode="lin" valueType="num">
                                      <p:cBhvr additive="base">
                                        <p:cTn dur="1000"/>
                                        <p:tgtEl>
                                          <p:spTgt spid="6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1000"/>
                                        <p:tgtEl>
                                          <p:spTgt spid="658"/>
                                        </p:tgtEl>
                                        <p:attrNameLst>
                                          <p:attrName>ppt_w</p:attrName>
                                        </p:attrNameLst>
                                      </p:cBhvr>
                                      <p:tavLst>
                                        <p:tav fmla="" tm="0">
                                          <p:val>
                                            <p:strVal val="0"/>
                                          </p:val>
                                        </p:tav>
                                        <p:tav fmla="" tm="100000">
                                          <p:val>
                                            <p:strVal val="#ppt_w"/>
                                          </p:val>
                                        </p:tav>
                                      </p:tavLst>
                                    </p:anim>
                                    <p:anim calcmode="lin" valueType="num">
                                      <p:cBhvr additive="base">
                                        <p:cTn dur="1000"/>
                                        <p:tgtEl>
                                          <p:spTgt spid="6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47"/>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F25044"/>
                </a:solidFill>
                <a:latin typeface="Arial"/>
                <a:ea typeface="Arial"/>
                <a:cs typeface="Arial"/>
                <a:sym typeface="Arial"/>
              </a:rPr>
              <a:t>動画で学ぼう：「税の学習コーナー」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lang="ja-JP"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670" name="Google Shape;670;p47"/>
          <p:cNvSpPr txBox="1"/>
          <p:nvPr/>
        </p:nvSpPr>
        <p:spPr>
          <a:xfrm>
            <a:off x="843124" y="75800"/>
            <a:ext cx="8121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71" name="Google Shape;671;p47"/>
          <p:cNvSpPr/>
          <p:nvPr/>
        </p:nvSpPr>
        <p:spPr>
          <a:xfrm>
            <a:off x="5115875" y="5890050"/>
            <a:ext cx="39327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855">
                <a:solidFill>
                  <a:schemeClr val="dk1"/>
                </a:solidFill>
                <a:latin typeface="Arial"/>
                <a:ea typeface="Arial"/>
                <a:cs typeface="Arial"/>
                <a:sym typeface="Arial"/>
              </a:rPr>
              <a:t>※出所：「令和5年度地方教育費調査（令和4会計年度）香川県分（概要）」</a:t>
            </a:r>
            <a:endParaRPr sz="855">
              <a:solidFill>
                <a:schemeClr val="dk1"/>
              </a:solidFill>
              <a:latin typeface="Arial"/>
              <a:ea typeface="Arial"/>
              <a:cs typeface="Arial"/>
              <a:sym typeface="Arial"/>
            </a:endParaRPr>
          </a:p>
        </p:txBody>
      </p:sp>
      <p:sp>
        <p:nvSpPr>
          <p:cNvPr id="672" name="Google Shape;672;p47"/>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673" name="Google Shape;673;p47"/>
          <p:cNvSpPr txBox="1"/>
          <p:nvPr/>
        </p:nvSpPr>
        <p:spPr>
          <a:xfrm>
            <a:off x="455549" y="2190900"/>
            <a:ext cx="30030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（香川県：１年間当たり）</a:t>
            </a:r>
            <a:endParaRPr/>
          </a:p>
        </p:txBody>
      </p:sp>
      <p:grpSp>
        <p:nvGrpSpPr>
          <p:cNvPr id="674" name="Google Shape;674;p47"/>
          <p:cNvGrpSpPr/>
          <p:nvPr/>
        </p:nvGrpSpPr>
        <p:grpSpPr>
          <a:xfrm>
            <a:off x="6384206" y="1981173"/>
            <a:ext cx="2247847" cy="3831213"/>
            <a:chOff x="6384206" y="1981173"/>
            <a:chExt cx="2247847" cy="3831213"/>
          </a:xfrm>
        </p:grpSpPr>
        <p:pic>
          <p:nvPicPr>
            <p:cNvPr id="675" name="Google Shape;675;p47"/>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676" name="Google Shape;676;p47"/>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高校生</a:t>
              </a:r>
              <a:r>
                <a:rPr lang="ja-JP" sz="1600">
                  <a:solidFill>
                    <a:srgbClr val="000000"/>
                  </a:solidFill>
                  <a:latin typeface="Arial"/>
                  <a:ea typeface="Arial"/>
                  <a:cs typeface="Arial"/>
                  <a:sym typeface="Arial"/>
                </a:rPr>
                <a:t>（全日制）</a:t>
              </a:r>
              <a:endParaRPr sz="1800">
                <a:solidFill>
                  <a:srgbClr val="000000"/>
                </a:solidFill>
                <a:latin typeface="Arial"/>
                <a:ea typeface="Arial"/>
                <a:cs typeface="Arial"/>
                <a:sym typeface="Arial"/>
              </a:endParaRPr>
            </a:p>
          </p:txBody>
        </p:sp>
        <p:sp>
          <p:nvSpPr>
            <p:cNvPr id="677" name="Google Shape;677;p47"/>
            <p:cNvSpPr txBox="1"/>
            <p:nvPr/>
          </p:nvSpPr>
          <p:spPr>
            <a:xfrm>
              <a:off x="6424882" y="5403700"/>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1,460,000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678" name="Google Shape;678;p47"/>
          <p:cNvGrpSpPr/>
          <p:nvPr/>
        </p:nvGrpSpPr>
        <p:grpSpPr>
          <a:xfrm>
            <a:off x="3458596" y="2343882"/>
            <a:ext cx="2247847" cy="3468504"/>
            <a:chOff x="3458596" y="2343882"/>
            <a:chExt cx="2247847" cy="3468504"/>
          </a:xfrm>
        </p:grpSpPr>
        <p:pic>
          <p:nvPicPr>
            <p:cNvPr id="679" name="Google Shape;679;p47"/>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680" name="Google Shape;680;p47"/>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中学生</a:t>
              </a:r>
              <a:endParaRPr/>
            </a:p>
          </p:txBody>
        </p:sp>
        <p:sp>
          <p:nvSpPr>
            <p:cNvPr id="681" name="Google Shape;681;p47"/>
            <p:cNvSpPr txBox="1"/>
            <p:nvPr/>
          </p:nvSpPr>
          <p:spPr>
            <a:xfrm>
              <a:off x="3499272" y="540370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1,228,000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682" name="Google Shape;682;p47"/>
          <p:cNvGrpSpPr/>
          <p:nvPr/>
        </p:nvGrpSpPr>
        <p:grpSpPr>
          <a:xfrm>
            <a:off x="532986" y="2841735"/>
            <a:ext cx="2247847" cy="2970652"/>
            <a:chOff x="532986" y="2841735"/>
            <a:chExt cx="2247847" cy="2970652"/>
          </a:xfrm>
        </p:grpSpPr>
        <p:pic>
          <p:nvPicPr>
            <p:cNvPr id="683" name="Google Shape;683;p47"/>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684" name="Google Shape;684;p47"/>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小学生</a:t>
              </a:r>
              <a:endParaRPr/>
            </a:p>
          </p:txBody>
        </p:sp>
        <p:sp>
          <p:nvSpPr>
            <p:cNvPr id="685" name="Google Shape;685;p47"/>
            <p:cNvSpPr txBox="1"/>
            <p:nvPr/>
          </p:nvSpPr>
          <p:spPr>
            <a:xfrm>
              <a:off x="573662" y="5403700"/>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1,064,000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pic>
        <p:nvPicPr>
          <p:cNvPr id="686" name="Google Shape;686;p47"/>
          <p:cNvPicPr preferRelativeResize="0"/>
          <p:nvPr/>
        </p:nvPicPr>
        <p:blipFill rotWithShape="1">
          <a:blip r:embed="rId7">
            <a:alphaModFix/>
          </a:blip>
          <a:srcRect b="0" l="0" r="0" t="0"/>
          <a:stretch/>
        </p:blipFill>
        <p:spPr>
          <a:xfrm rot="513091">
            <a:off x="7270195" y="438692"/>
            <a:ext cx="1996787" cy="1195299"/>
          </a:xfrm>
          <a:prstGeom prst="rect">
            <a:avLst/>
          </a:prstGeom>
          <a:noFill/>
          <a:ln>
            <a:noFill/>
          </a:ln>
        </p:spPr>
      </p:pic>
      <p:sp>
        <p:nvSpPr>
          <p:cNvPr id="687" name="Google Shape;687;p4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688" name="Google Shape;688;p47"/>
          <p:cNvGrpSpPr/>
          <p:nvPr/>
        </p:nvGrpSpPr>
        <p:grpSpPr>
          <a:xfrm>
            <a:off x="0" y="6007185"/>
            <a:ext cx="910279" cy="850815"/>
            <a:chOff x="-2" y="5996310"/>
            <a:chExt cx="910279" cy="850815"/>
          </a:xfrm>
        </p:grpSpPr>
        <p:sp>
          <p:nvSpPr>
            <p:cNvPr id="689" name="Google Shape;689;p4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4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691" name="Google Shape;691;p47"/>
          <p:cNvGrpSpPr/>
          <p:nvPr/>
        </p:nvGrpSpPr>
        <p:grpSpPr>
          <a:xfrm>
            <a:off x="188489" y="871572"/>
            <a:ext cx="8776200" cy="1156151"/>
            <a:chOff x="188489" y="871572"/>
            <a:chExt cx="8776200" cy="1156151"/>
          </a:xfrm>
        </p:grpSpPr>
        <p:sp>
          <p:nvSpPr>
            <p:cNvPr id="692" name="Google Shape;692;p47"/>
            <p:cNvSpPr/>
            <p:nvPr/>
          </p:nvSpPr>
          <p:spPr>
            <a:xfrm>
              <a:off x="188489" y="957023"/>
              <a:ext cx="8776200" cy="10707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公立学校の児童・生徒一人当たりの公費負担額 </a:t>
              </a:r>
              <a:r>
                <a:rPr i="0" lang="ja-JP" sz="1600" u="none" cap="none" strike="noStrike">
                  <a:solidFill>
                    <a:srgbClr val="F25044"/>
                  </a:solidFill>
                  <a:latin typeface="Arial"/>
                  <a:ea typeface="Arial"/>
                  <a:cs typeface="Arial"/>
                  <a:sym typeface="Arial"/>
                </a:rPr>
                <a:t>（令和４年度）</a:t>
              </a:r>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普段通っている学校で使う用品や施設のほか、教科書の無償配付などにも、</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税金が使われています。皆さんのためにどのぐらい使われているか、確認してみましょう。</a:t>
              </a:r>
              <a:endParaRPr sz="1650"/>
            </a:p>
          </p:txBody>
        </p:sp>
        <p:sp>
          <p:nvSpPr>
            <p:cNvPr id="693" name="Google Shape;693;p47"/>
            <p:cNvSpPr/>
            <p:nvPr/>
          </p:nvSpPr>
          <p:spPr>
            <a:xfrm>
              <a:off x="4863600" y="871572"/>
              <a:ext cx="5679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a:p>
          </p:txBody>
        </p:sp>
        <p:sp>
          <p:nvSpPr>
            <p:cNvPr id="694" name="Google Shape;694;p47"/>
            <p:cNvSpPr txBox="1"/>
            <p:nvPr/>
          </p:nvSpPr>
          <p:spPr>
            <a:xfrm>
              <a:off x="3412800" y="1227600"/>
              <a:ext cx="567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Arial"/>
                  <a:ea typeface="Arial"/>
                  <a:cs typeface="Arial"/>
                  <a:sym typeface="Arial"/>
                </a:rPr>
                <a:t>しせつ</a:t>
              </a:r>
              <a:endParaRPr/>
            </a:p>
          </p:txBody>
        </p:sp>
        <p:sp>
          <p:nvSpPr>
            <p:cNvPr id="695" name="Google Shape;695;p47"/>
            <p:cNvSpPr/>
            <p:nvPr/>
          </p:nvSpPr>
          <p:spPr>
            <a:xfrm>
              <a:off x="5454000" y="1247175"/>
              <a:ext cx="91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むしょう</a:t>
              </a:r>
              <a:endParaRPr/>
            </a:p>
          </p:txBody>
        </p:sp>
      </p:grpSp>
      <p:sp>
        <p:nvSpPr>
          <p:cNvPr id="696" name="Google Shape;696;p47"/>
          <p:cNvSpPr txBox="1"/>
          <p:nvPr/>
        </p:nvSpPr>
        <p:spPr>
          <a:xfrm>
            <a:off x="-75602" y="6227925"/>
            <a:ext cx="95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a:solidFill>
                  <a:srgbClr val="AB1515"/>
                </a:solidFill>
                <a:latin typeface="Arial"/>
                <a:ea typeface="Arial"/>
                <a:cs typeface="Arial"/>
                <a:sym typeface="Arial"/>
              </a:rPr>
              <a:t>もっと</a:t>
            </a:r>
            <a:endParaRPr b="1" i="0">
              <a:solidFill>
                <a:srgbClr val="AB1515"/>
              </a:solidFill>
              <a:latin typeface="Arial"/>
              <a:ea typeface="Arial"/>
              <a:cs typeface="Arial"/>
              <a:sym typeface="Arial"/>
            </a:endParaRPr>
          </a:p>
          <a:p>
            <a:pPr indent="0" lvl="0" marL="0" marR="0" rtl="0" algn="ctr">
              <a:spcBef>
                <a:spcPts val="0"/>
              </a:spcBef>
              <a:spcAft>
                <a:spcPts val="0"/>
              </a:spcAft>
              <a:buNone/>
            </a:pPr>
            <a:r>
              <a:rPr b="1" i="0" lang="ja-JP">
                <a:solidFill>
                  <a:srgbClr val="AB1515"/>
                </a:solidFill>
                <a:latin typeface="Arial"/>
                <a:ea typeface="Arial"/>
                <a:cs typeface="Arial"/>
                <a:sym typeface="Arial"/>
              </a:rPr>
              <a:t>くわしく</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800"/>
                                        <p:tgtEl>
                                          <p:spTgt spid="691"/>
                                        </p:tgtEl>
                                      </p:cBhvr>
                                    </p:animEffect>
                                  </p:childTnLst>
                                </p:cTn>
                              </p:par>
                              <p:par>
                                <p:cTn fill="hold" nodeType="with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8"/>
          <p:cNvSpPr txBox="1"/>
          <p:nvPr/>
        </p:nvSpPr>
        <p:spPr>
          <a:xfrm>
            <a:off x="116275" y="921125"/>
            <a:ext cx="9017100" cy="13515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lang="ja-JP" sz="2000">
                <a:solidFill>
                  <a:srgbClr val="F25044"/>
                </a:solidFill>
                <a:latin typeface="Arial"/>
                <a:ea typeface="Arial"/>
                <a:cs typeface="Arial"/>
                <a:sym typeface="Arial"/>
              </a:rPr>
              <a:t>税金の使いみち</a:t>
            </a:r>
            <a:endParaRPr/>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税金は、みんなの安全を守る警察・消防や、道路・水道の整備といった「みんなのために役立つ活動」や、年金・医療・福祉・教育など「社会での助け合いのための活動」に使われています。</a:t>
            </a:r>
            <a:endParaRPr sz="1550"/>
          </a:p>
          <a:p>
            <a:pPr indent="0" lvl="0" marL="0" marR="0" rtl="0" algn="l">
              <a:lnSpc>
                <a:spcPct val="130000"/>
              </a:lnSpc>
              <a:spcBef>
                <a:spcPts val="0"/>
              </a:spcBef>
              <a:spcAft>
                <a:spcPts val="0"/>
              </a:spcAft>
              <a:buNone/>
            </a:pPr>
            <a:r>
              <a:rPr lang="ja-JP" sz="1550">
                <a:solidFill>
                  <a:schemeClr val="dk1"/>
                </a:solidFill>
                <a:latin typeface="Arial"/>
                <a:ea typeface="Arial"/>
                <a:cs typeface="Arial"/>
                <a:sym typeface="Arial"/>
              </a:rPr>
              <a:t>そのために必要なたくさんのお金を、</a:t>
            </a:r>
            <a:r>
              <a:rPr lang="ja-JP" sz="1550">
                <a:solidFill>
                  <a:srgbClr val="F25044"/>
                </a:solidFill>
                <a:latin typeface="Arial"/>
                <a:ea typeface="Arial"/>
                <a:cs typeface="Arial"/>
                <a:sym typeface="Arial"/>
              </a:rPr>
              <a:t>みんなで出し合って</a:t>
            </a:r>
            <a:r>
              <a:rPr lang="ja-JP" sz="1550">
                <a:solidFill>
                  <a:schemeClr val="dk1"/>
                </a:solidFill>
                <a:latin typeface="Arial"/>
                <a:ea typeface="Arial"/>
                <a:cs typeface="Arial"/>
                <a:sym typeface="Arial"/>
              </a:rPr>
              <a:t>負担するのが「税金」です。</a:t>
            </a:r>
            <a:endParaRPr sz="1550"/>
          </a:p>
        </p:txBody>
      </p:sp>
      <p:sp>
        <p:nvSpPr>
          <p:cNvPr id="703" name="Google Shape;703;p48"/>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704" name="Google Shape;704;p48"/>
          <p:cNvGrpSpPr/>
          <p:nvPr/>
        </p:nvGrpSpPr>
        <p:grpSpPr>
          <a:xfrm>
            <a:off x="1434688" y="2711709"/>
            <a:ext cx="6274500" cy="2111700"/>
            <a:chOff x="1105689" y="2746132"/>
            <a:chExt cx="6274500" cy="2111700"/>
          </a:xfrm>
        </p:grpSpPr>
        <p:sp>
          <p:nvSpPr>
            <p:cNvPr id="705" name="Google Shape;705;p48"/>
            <p:cNvSpPr/>
            <p:nvPr/>
          </p:nvSpPr>
          <p:spPr>
            <a:xfrm>
              <a:off x="1105689" y="2746132"/>
              <a:ext cx="62745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06" name="Google Shape;706;p48"/>
            <p:cNvSpPr txBox="1"/>
            <p:nvPr/>
          </p:nvSpPr>
          <p:spPr>
            <a:xfrm>
              <a:off x="1553351" y="3268223"/>
              <a:ext cx="5379300" cy="11022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None/>
              </a:pPr>
              <a:r>
                <a:rPr lang="ja-JP" sz="2400">
                  <a:solidFill>
                    <a:schemeClr val="dk1"/>
                  </a:solidFill>
                  <a:latin typeface="Arial"/>
                  <a:ea typeface="Arial"/>
                  <a:cs typeface="Arial"/>
                  <a:sym typeface="Arial"/>
                </a:rPr>
                <a:t>税金は、みんなで社会を支えるための</a:t>
              </a:r>
              <a:endParaRPr sz="2400">
                <a:solidFill>
                  <a:schemeClr val="dk1"/>
                </a:solidFill>
                <a:latin typeface="Arial"/>
                <a:ea typeface="Arial"/>
                <a:cs typeface="Arial"/>
                <a:sym typeface="Arial"/>
              </a:endParaRPr>
            </a:p>
            <a:p>
              <a:pPr indent="0" lvl="0" marL="0" marR="0" rtl="0" algn="ctr">
                <a:lnSpc>
                  <a:spcPct val="140000"/>
                </a:lnSpc>
                <a:spcBef>
                  <a:spcPts val="0"/>
                </a:spcBef>
                <a:spcAft>
                  <a:spcPts val="0"/>
                </a:spcAft>
                <a:buNone/>
              </a:pPr>
              <a:r>
                <a:rPr lang="ja-JP" sz="3200">
                  <a:solidFill>
                    <a:schemeClr val="dk1"/>
                  </a:solidFill>
                  <a:latin typeface="Arial"/>
                  <a:ea typeface="Arial"/>
                  <a:cs typeface="Arial"/>
                  <a:sym typeface="Arial"/>
                </a:rPr>
                <a:t>「会費」</a:t>
              </a:r>
              <a:r>
                <a:rPr lang="ja-JP" sz="2400">
                  <a:solidFill>
                    <a:schemeClr val="dk1"/>
                  </a:solidFill>
                  <a:latin typeface="Arial"/>
                  <a:ea typeface="Arial"/>
                  <a:cs typeface="Arial"/>
                  <a:sym typeface="Arial"/>
                </a:rPr>
                <a:t>のようなもの</a:t>
              </a:r>
              <a:endParaRPr/>
            </a:p>
          </p:txBody>
        </p:sp>
      </p:grpSp>
      <p:grpSp>
        <p:nvGrpSpPr>
          <p:cNvPr id="707" name="Google Shape;707;p48"/>
          <p:cNvGrpSpPr/>
          <p:nvPr/>
        </p:nvGrpSpPr>
        <p:grpSpPr>
          <a:xfrm>
            <a:off x="918325" y="1531988"/>
            <a:ext cx="1725575" cy="216101"/>
            <a:chOff x="881823" y="1549857"/>
            <a:chExt cx="1725575" cy="216101"/>
          </a:xfrm>
        </p:grpSpPr>
        <p:sp>
          <p:nvSpPr>
            <p:cNvPr id="708" name="Google Shape;708;p48"/>
            <p:cNvSpPr txBox="1"/>
            <p:nvPr/>
          </p:nvSpPr>
          <p:spPr>
            <a:xfrm>
              <a:off x="881823" y="1549857"/>
              <a:ext cx="616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ねんきん</a:t>
              </a:r>
              <a:endParaRPr/>
            </a:p>
          </p:txBody>
        </p:sp>
        <p:sp>
          <p:nvSpPr>
            <p:cNvPr id="709" name="Google Shape;709;p48"/>
            <p:cNvSpPr txBox="1"/>
            <p:nvPr/>
          </p:nvSpPr>
          <p:spPr>
            <a:xfrm>
              <a:off x="1477898" y="1549860"/>
              <a:ext cx="603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いりょう</a:t>
              </a:r>
              <a:endParaRPr/>
            </a:p>
          </p:txBody>
        </p:sp>
        <p:sp>
          <p:nvSpPr>
            <p:cNvPr id="710" name="Google Shape;710;p48"/>
            <p:cNvSpPr txBox="1"/>
            <p:nvPr/>
          </p:nvSpPr>
          <p:spPr>
            <a:xfrm>
              <a:off x="2081798" y="1550558"/>
              <a:ext cx="525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ふくし</a:t>
              </a:r>
              <a:endParaRPr/>
            </a:p>
          </p:txBody>
        </p:sp>
      </p:grpSp>
      <p:sp>
        <p:nvSpPr>
          <p:cNvPr id="711" name="Google Shape;711;p48"/>
          <p:cNvSpPr txBox="1"/>
          <p:nvPr/>
        </p:nvSpPr>
        <p:spPr>
          <a:xfrm>
            <a:off x="843124" y="75800"/>
            <a:ext cx="7925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712" name="Google Shape;712;p48"/>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rgbClr val="F25044"/>
                </a:solidFill>
                <a:latin typeface="Arial"/>
                <a:ea typeface="Arial"/>
                <a:cs typeface="Arial"/>
                <a:sym typeface="Arial"/>
              </a:rPr>
              <a:t>ゲームで学ぼう：うんこ税金ドリル  </a:t>
            </a:r>
            <a:r>
              <a:rPr lang="ja-JP" sz="1000" u="sng">
                <a:solidFill>
                  <a:schemeClr val="dk1"/>
                </a:solidFill>
                <a:latin typeface="Arial"/>
                <a:ea typeface="Arial"/>
                <a:cs typeface="Arial"/>
                <a:sym typeface="Arial"/>
                <a:hlinkClick r:id="rId3">
                  <a:extLst>
                    <a:ext uri="{A12FA001-AC4F-418D-AE19-62706E023703}">
                      <ahyp:hlinkClr val="tx"/>
                    </a:ext>
                  </a:extLst>
                </a:hlinkClick>
              </a:rPr>
              <a:t>https://www.mof.go.jp/tax_policy/publication/brochure/zeikin_drill/index.html</a:t>
            </a:r>
            <a:r>
              <a:rPr lang="ja-JP" sz="1000">
                <a:solidFill>
                  <a:schemeClr val="dk1"/>
                </a:solidFill>
                <a:latin typeface="Arial"/>
                <a:ea typeface="Arial"/>
                <a:cs typeface="Arial"/>
                <a:sym typeface="Arial"/>
              </a:rPr>
              <a:t> （財務省HP）</a:t>
            </a:r>
            <a:endParaRPr sz="1300"/>
          </a:p>
        </p:txBody>
      </p:sp>
      <p:pic>
        <p:nvPicPr>
          <p:cNvPr id="713" name="Google Shape;713;p48"/>
          <p:cNvPicPr preferRelativeResize="0"/>
          <p:nvPr/>
        </p:nvPicPr>
        <p:blipFill rotWithShape="1">
          <a:blip r:embed="rId4">
            <a:alphaModFix/>
          </a:blip>
          <a:srcRect b="0" l="0" r="0" t="0"/>
          <a:stretch/>
        </p:blipFill>
        <p:spPr>
          <a:xfrm>
            <a:off x="7738681" y="3437969"/>
            <a:ext cx="1145414" cy="2287488"/>
          </a:xfrm>
          <a:prstGeom prst="rect">
            <a:avLst/>
          </a:prstGeom>
          <a:noFill/>
          <a:ln>
            <a:noFill/>
          </a:ln>
        </p:spPr>
      </p:pic>
      <p:pic>
        <p:nvPicPr>
          <p:cNvPr id="714" name="Google Shape;714;p48"/>
          <p:cNvPicPr preferRelativeResize="0"/>
          <p:nvPr/>
        </p:nvPicPr>
        <p:blipFill rotWithShape="1">
          <a:blip r:embed="rId5">
            <a:alphaModFix/>
          </a:blip>
          <a:srcRect b="0" l="0" r="0" t="0"/>
          <a:stretch/>
        </p:blipFill>
        <p:spPr>
          <a:xfrm>
            <a:off x="6708288" y="3504246"/>
            <a:ext cx="1051702" cy="2727853"/>
          </a:xfrm>
          <a:prstGeom prst="rect">
            <a:avLst/>
          </a:prstGeom>
          <a:noFill/>
          <a:ln>
            <a:noFill/>
          </a:ln>
        </p:spPr>
      </p:pic>
      <p:sp>
        <p:nvSpPr>
          <p:cNvPr id="715" name="Google Shape;715;p48"/>
          <p:cNvSpPr txBox="1"/>
          <p:nvPr/>
        </p:nvSpPr>
        <p:spPr>
          <a:xfrm>
            <a:off x="5291118" y="1839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ふたん</a:t>
            </a:r>
            <a:endParaRPr/>
          </a:p>
        </p:txBody>
      </p:sp>
      <p:pic>
        <p:nvPicPr>
          <p:cNvPr id="716" name="Google Shape;716;p48"/>
          <p:cNvPicPr preferRelativeResize="0"/>
          <p:nvPr/>
        </p:nvPicPr>
        <p:blipFill rotWithShape="1">
          <a:blip r:embed="rId6">
            <a:alphaModFix/>
          </a:blip>
          <a:srcRect b="0" l="0" r="0" t="0"/>
          <a:stretch/>
        </p:blipFill>
        <p:spPr>
          <a:xfrm>
            <a:off x="290032" y="3738961"/>
            <a:ext cx="2230573" cy="26569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49"/>
          <p:cNvSpPr/>
          <p:nvPr/>
        </p:nvSpPr>
        <p:spPr>
          <a:xfrm>
            <a:off x="6265192" y="1474837"/>
            <a:ext cx="2697300" cy="40095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22" name="Google Shape;722;p49"/>
          <p:cNvSpPr/>
          <p:nvPr/>
        </p:nvSpPr>
        <p:spPr>
          <a:xfrm>
            <a:off x="6267166" y="1474837"/>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sp>
        <p:nvSpPr>
          <p:cNvPr id="723" name="Google Shape;723;p49"/>
          <p:cNvSpPr/>
          <p:nvPr/>
        </p:nvSpPr>
        <p:spPr>
          <a:xfrm>
            <a:off x="274551" y="1474837"/>
            <a:ext cx="2697300" cy="40095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4" name="Google Shape;724;p49"/>
          <p:cNvSpPr/>
          <p:nvPr/>
        </p:nvSpPr>
        <p:spPr>
          <a:xfrm>
            <a:off x="274551" y="1474837"/>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sp>
        <p:nvSpPr>
          <p:cNvPr id="725" name="Google Shape;725;p4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6" name="Google Shape;726;p49"/>
          <p:cNvSpPr txBox="1"/>
          <p:nvPr/>
        </p:nvSpPr>
        <p:spPr>
          <a:xfrm>
            <a:off x="839751" y="75800"/>
            <a:ext cx="7953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grpSp>
        <p:nvGrpSpPr>
          <p:cNvPr id="727" name="Google Shape;727;p49"/>
          <p:cNvGrpSpPr/>
          <p:nvPr/>
        </p:nvGrpSpPr>
        <p:grpSpPr>
          <a:xfrm>
            <a:off x="3389448" y="4744128"/>
            <a:ext cx="2454300" cy="1649792"/>
            <a:chOff x="3366125" y="4623324"/>
            <a:chExt cx="2454300" cy="1649792"/>
          </a:xfrm>
        </p:grpSpPr>
        <p:pic>
          <p:nvPicPr>
            <p:cNvPr id="728" name="Google Shape;728;p49"/>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729" name="Google Shape;729;p49"/>
            <p:cNvSpPr/>
            <p:nvPr/>
          </p:nvSpPr>
          <p:spPr>
            <a:xfrm>
              <a:off x="3366125" y="6011216"/>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国　民</a:t>
              </a:r>
              <a:endParaRPr i="0" sz="1200" u="none" cap="none" strike="noStrike">
                <a:solidFill>
                  <a:schemeClr val="lt1"/>
                </a:solidFill>
                <a:latin typeface="Arial"/>
                <a:ea typeface="Arial"/>
                <a:cs typeface="Arial"/>
                <a:sym typeface="Arial"/>
              </a:endParaRPr>
            </a:p>
          </p:txBody>
        </p:sp>
      </p:grpSp>
      <p:pic>
        <p:nvPicPr>
          <p:cNvPr id="730" name="Google Shape;730;p49"/>
          <p:cNvPicPr preferRelativeResize="0"/>
          <p:nvPr/>
        </p:nvPicPr>
        <p:blipFill rotWithShape="1">
          <a:blip r:embed="rId4">
            <a:alphaModFix/>
          </a:blip>
          <a:srcRect b="0" l="0" r="0" t="0"/>
          <a:stretch/>
        </p:blipFill>
        <p:spPr>
          <a:xfrm>
            <a:off x="6827468" y="4296491"/>
            <a:ext cx="1572895" cy="1179773"/>
          </a:xfrm>
          <a:prstGeom prst="rect">
            <a:avLst/>
          </a:prstGeom>
          <a:noFill/>
          <a:ln>
            <a:noFill/>
          </a:ln>
        </p:spPr>
      </p:pic>
      <p:sp>
        <p:nvSpPr>
          <p:cNvPr id="731" name="Google Shape;731;p49"/>
          <p:cNvSpPr/>
          <p:nvPr/>
        </p:nvSpPr>
        <p:spPr>
          <a:xfrm>
            <a:off x="6596044" y="40354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732" name="Google Shape;732;p49"/>
          <p:cNvPicPr preferRelativeResize="0"/>
          <p:nvPr/>
        </p:nvPicPr>
        <p:blipFill rotWithShape="1">
          <a:blip r:embed="rId5">
            <a:alphaModFix/>
          </a:blip>
          <a:srcRect b="0" l="0" r="0" t="0"/>
          <a:stretch/>
        </p:blipFill>
        <p:spPr>
          <a:xfrm>
            <a:off x="833634" y="4353405"/>
            <a:ext cx="1579281" cy="1046564"/>
          </a:xfrm>
          <a:prstGeom prst="rect">
            <a:avLst/>
          </a:prstGeom>
          <a:noFill/>
          <a:ln>
            <a:noFill/>
          </a:ln>
        </p:spPr>
      </p:pic>
      <p:sp>
        <p:nvSpPr>
          <p:cNvPr id="733" name="Google Shape;733;p49"/>
          <p:cNvSpPr/>
          <p:nvPr/>
        </p:nvSpPr>
        <p:spPr>
          <a:xfrm>
            <a:off x="605403" y="403549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sp>
        <p:nvSpPr>
          <p:cNvPr id="734" name="Google Shape;734;p49"/>
          <p:cNvSpPr/>
          <p:nvPr/>
        </p:nvSpPr>
        <p:spPr>
          <a:xfrm>
            <a:off x="604474" y="20468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735" name="Google Shape;735;p49"/>
          <p:cNvPicPr preferRelativeResize="0"/>
          <p:nvPr/>
        </p:nvPicPr>
        <p:blipFill rotWithShape="1">
          <a:blip r:embed="rId6">
            <a:alphaModFix/>
          </a:blip>
          <a:srcRect b="0" l="0" r="0" t="0"/>
          <a:stretch/>
        </p:blipFill>
        <p:spPr>
          <a:xfrm>
            <a:off x="947692" y="2443234"/>
            <a:ext cx="1351165" cy="987761"/>
          </a:xfrm>
          <a:prstGeom prst="rect">
            <a:avLst/>
          </a:prstGeom>
          <a:noFill/>
          <a:ln>
            <a:noFill/>
          </a:ln>
        </p:spPr>
      </p:pic>
      <p:sp>
        <p:nvSpPr>
          <p:cNvPr id="736" name="Google Shape;736;p49"/>
          <p:cNvSpPr/>
          <p:nvPr/>
        </p:nvSpPr>
        <p:spPr>
          <a:xfrm flipH="1">
            <a:off x="2959714" y="3693216"/>
            <a:ext cx="1419900" cy="1006800"/>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37" name="Google Shape;737;p49"/>
          <p:cNvSpPr/>
          <p:nvPr/>
        </p:nvSpPr>
        <p:spPr>
          <a:xfrm>
            <a:off x="4683641" y="1456065"/>
            <a:ext cx="1546500" cy="3244200"/>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738" name="Google Shape;738;p49"/>
          <p:cNvSpPr/>
          <p:nvPr/>
        </p:nvSpPr>
        <p:spPr>
          <a:xfrm flipH="1">
            <a:off x="2982836" y="1456064"/>
            <a:ext cx="1714200" cy="3244200"/>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739" name="Google Shape;739;p49"/>
          <p:cNvSpPr/>
          <p:nvPr/>
        </p:nvSpPr>
        <p:spPr>
          <a:xfrm>
            <a:off x="6596044" y="204556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100">
                <a:solidFill>
                  <a:schemeClr val="lt1"/>
                </a:solidFill>
                <a:latin typeface="Arial"/>
                <a:ea typeface="Arial"/>
                <a:cs typeface="Arial"/>
                <a:sym typeface="Arial"/>
              </a:rPr>
              <a:t>市区町村長・都道府県知事</a:t>
            </a:r>
            <a:endParaRPr b="0" i="0" sz="1100" u="none" cap="none" strike="noStrike">
              <a:solidFill>
                <a:schemeClr val="lt1"/>
              </a:solidFill>
              <a:latin typeface="Arial"/>
              <a:ea typeface="Arial"/>
              <a:cs typeface="Arial"/>
              <a:sym typeface="Arial"/>
            </a:endParaRPr>
          </a:p>
        </p:txBody>
      </p:sp>
      <p:pic>
        <p:nvPicPr>
          <p:cNvPr id="740" name="Google Shape;740;p49"/>
          <p:cNvPicPr preferRelativeResize="0"/>
          <p:nvPr/>
        </p:nvPicPr>
        <p:blipFill rotWithShape="1">
          <a:blip r:embed="rId7">
            <a:alphaModFix/>
          </a:blip>
          <a:srcRect b="0" l="0" r="0" t="0"/>
          <a:stretch/>
        </p:blipFill>
        <p:spPr>
          <a:xfrm>
            <a:off x="6792285" y="2482057"/>
            <a:ext cx="1643261" cy="910114"/>
          </a:xfrm>
          <a:prstGeom prst="rect">
            <a:avLst/>
          </a:prstGeom>
          <a:noFill/>
          <a:ln>
            <a:noFill/>
          </a:ln>
        </p:spPr>
      </p:pic>
      <p:sp>
        <p:nvSpPr>
          <p:cNvPr id="741" name="Google Shape;741;p49"/>
          <p:cNvSpPr/>
          <p:nvPr/>
        </p:nvSpPr>
        <p:spPr>
          <a:xfrm rot="10800000">
            <a:off x="1057335" y="5493138"/>
            <a:ext cx="1131900" cy="2541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742" name="Google Shape;742;p49"/>
          <p:cNvGrpSpPr/>
          <p:nvPr/>
        </p:nvGrpSpPr>
        <p:grpSpPr>
          <a:xfrm>
            <a:off x="1057335" y="3506779"/>
            <a:ext cx="1131900" cy="455443"/>
            <a:chOff x="1057334" y="3173604"/>
            <a:chExt cx="1131900" cy="455443"/>
          </a:xfrm>
        </p:grpSpPr>
        <p:sp>
          <p:nvSpPr>
            <p:cNvPr id="743" name="Google Shape;743;p49"/>
            <p:cNvSpPr/>
            <p:nvPr/>
          </p:nvSpPr>
          <p:spPr>
            <a:xfrm rot="10800000">
              <a:off x="1057334" y="3382447"/>
              <a:ext cx="1131900" cy="2466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4" name="Google Shape;744;p49"/>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grpSp>
      <p:sp>
        <p:nvSpPr>
          <p:cNvPr id="745" name="Google Shape;745;p49"/>
          <p:cNvSpPr/>
          <p:nvPr/>
        </p:nvSpPr>
        <p:spPr>
          <a:xfrm rot="10800000">
            <a:off x="7047974" y="5493138"/>
            <a:ext cx="1131900" cy="2541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6" name="Google Shape;746;p49"/>
          <p:cNvSpPr/>
          <p:nvPr/>
        </p:nvSpPr>
        <p:spPr>
          <a:xfrm>
            <a:off x="4993016" y="2273123"/>
            <a:ext cx="1270200" cy="2445600"/>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47" name="Google Shape;747;p49"/>
          <p:cNvSpPr/>
          <p:nvPr/>
        </p:nvSpPr>
        <p:spPr>
          <a:xfrm>
            <a:off x="5004567" y="3737665"/>
            <a:ext cx="1258800" cy="527700"/>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748" name="Google Shape;748;p49"/>
          <p:cNvGrpSpPr/>
          <p:nvPr/>
        </p:nvGrpSpPr>
        <p:grpSpPr>
          <a:xfrm>
            <a:off x="274551" y="5747710"/>
            <a:ext cx="2948624" cy="637200"/>
            <a:chOff x="274551" y="5671510"/>
            <a:chExt cx="2948624" cy="637200"/>
          </a:xfrm>
        </p:grpSpPr>
        <p:sp>
          <p:nvSpPr>
            <p:cNvPr id="749" name="Google Shape;749;p49"/>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0" name="Google Shape;750;p49"/>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751" name="Google Shape;751;p49"/>
            <p:cNvSpPr txBox="1"/>
            <p:nvPr/>
          </p:nvSpPr>
          <p:spPr>
            <a:xfrm>
              <a:off x="318275" y="5981050"/>
              <a:ext cx="2904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752" name="Google Shape;752;p49"/>
          <p:cNvGrpSpPr/>
          <p:nvPr/>
        </p:nvGrpSpPr>
        <p:grpSpPr>
          <a:xfrm>
            <a:off x="6263218" y="5747710"/>
            <a:ext cx="2880806" cy="637200"/>
            <a:chOff x="6263218" y="5671510"/>
            <a:chExt cx="2880806" cy="637200"/>
          </a:xfrm>
        </p:grpSpPr>
        <p:sp>
          <p:nvSpPr>
            <p:cNvPr id="753" name="Google Shape;753;p49"/>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754" name="Google Shape;754;p49"/>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755" name="Google Shape;755;p49"/>
            <p:cNvSpPr txBox="1"/>
            <p:nvPr/>
          </p:nvSpPr>
          <p:spPr>
            <a:xfrm>
              <a:off x="6306924" y="5981050"/>
              <a:ext cx="283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756" name="Google Shape;756;p49"/>
          <p:cNvGrpSpPr/>
          <p:nvPr/>
        </p:nvGrpSpPr>
        <p:grpSpPr>
          <a:xfrm>
            <a:off x="2928279" y="3531125"/>
            <a:ext cx="1308300" cy="961918"/>
            <a:chOff x="2928279" y="3454925"/>
            <a:chExt cx="1308300" cy="961918"/>
          </a:xfrm>
        </p:grpSpPr>
        <p:sp>
          <p:nvSpPr>
            <p:cNvPr id="757" name="Google Shape;757;p49"/>
            <p:cNvSpPr txBox="1"/>
            <p:nvPr/>
          </p:nvSpPr>
          <p:spPr>
            <a:xfrm>
              <a:off x="3440628" y="3454925"/>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758" name="Google Shape;758;p49"/>
            <p:cNvSpPr txBox="1"/>
            <p:nvPr/>
          </p:nvSpPr>
          <p:spPr>
            <a:xfrm>
              <a:off x="2928279" y="4033743"/>
              <a:ext cx="1308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759" name="Google Shape;759;p49"/>
          <p:cNvGrpSpPr/>
          <p:nvPr/>
        </p:nvGrpSpPr>
        <p:grpSpPr>
          <a:xfrm>
            <a:off x="5266924" y="3518775"/>
            <a:ext cx="1170600" cy="1152818"/>
            <a:chOff x="5266924" y="3405504"/>
            <a:chExt cx="1170600" cy="1152818"/>
          </a:xfrm>
        </p:grpSpPr>
        <p:sp>
          <p:nvSpPr>
            <p:cNvPr id="760" name="Google Shape;760;p49"/>
            <p:cNvSpPr txBox="1"/>
            <p:nvPr/>
          </p:nvSpPr>
          <p:spPr>
            <a:xfrm>
              <a:off x="5421475" y="3405504"/>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761" name="Google Shape;761;p49"/>
            <p:cNvSpPr txBox="1"/>
            <p:nvPr/>
          </p:nvSpPr>
          <p:spPr>
            <a:xfrm>
              <a:off x="5266924" y="4022822"/>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762" name="Google Shape;762;p49"/>
          <p:cNvGrpSpPr/>
          <p:nvPr/>
        </p:nvGrpSpPr>
        <p:grpSpPr>
          <a:xfrm>
            <a:off x="5189574" y="2067088"/>
            <a:ext cx="1170600" cy="1373560"/>
            <a:chOff x="5189574" y="1595100"/>
            <a:chExt cx="1170600" cy="1373560"/>
          </a:xfrm>
        </p:grpSpPr>
        <p:sp>
          <p:nvSpPr>
            <p:cNvPr id="763" name="Google Shape;763;p49"/>
            <p:cNvSpPr txBox="1"/>
            <p:nvPr/>
          </p:nvSpPr>
          <p:spPr>
            <a:xfrm>
              <a:off x="5625176" y="1595100"/>
              <a:ext cx="612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a:solidFill>
                    <a:srgbClr val="DB920F"/>
                  </a:solidFill>
                  <a:latin typeface="Arial"/>
                  <a:ea typeface="Arial"/>
                  <a:cs typeface="Arial"/>
                  <a:sym typeface="Arial"/>
                </a:rPr>
                <a:t>選挙</a:t>
              </a:r>
              <a:endParaRPr>
                <a:solidFill>
                  <a:srgbClr val="DB920F"/>
                </a:solidFill>
                <a:latin typeface="Arial"/>
                <a:ea typeface="Arial"/>
                <a:cs typeface="Arial"/>
                <a:sym typeface="Arial"/>
              </a:endParaRPr>
            </a:p>
          </p:txBody>
        </p:sp>
        <p:sp>
          <p:nvSpPr>
            <p:cNvPr id="764" name="Google Shape;764;p49"/>
            <p:cNvSpPr txBox="1"/>
            <p:nvPr/>
          </p:nvSpPr>
          <p:spPr>
            <a:xfrm>
              <a:off x="5189574" y="2433160"/>
              <a:ext cx="11706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765" name="Google Shape;765;p49"/>
          <p:cNvSpPr txBox="1"/>
          <p:nvPr/>
        </p:nvSpPr>
        <p:spPr>
          <a:xfrm>
            <a:off x="3299404" y="1747824"/>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766" name="Google Shape;766;p49"/>
          <p:cNvSpPr txBox="1"/>
          <p:nvPr/>
        </p:nvSpPr>
        <p:spPr>
          <a:xfrm>
            <a:off x="4859975" y="1755113"/>
            <a:ext cx="9714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grpSp>
        <p:nvGrpSpPr>
          <p:cNvPr id="767" name="Google Shape;767;p49"/>
          <p:cNvGrpSpPr/>
          <p:nvPr/>
        </p:nvGrpSpPr>
        <p:grpSpPr>
          <a:xfrm>
            <a:off x="7043268" y="3506779"/>
            <a:ext cx="1131900" cy="455443"/>
            <a:chOff x="1057334" y="3173604"/>
            <a:chExt cx="1131900" cy="455443"/>
          </a:xfrm>
        </p:grpSpPr>
        <p:sp>
          <p:nvSpPr>
            <p:cNvPr id="768" name="Google Shape;768;p49"/>
            <p:cNvSpPr/>
            <p:nvPr/>
          </p:nvSpPr>
          <p:spPr>
            <a:xfrm rot="10800000">
              <a:off x="1057334" y="3382447"/>
              <a:ext cx="1131900" cy="2466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769" name="Google Shape;769;p49"/>
            <p:cNvSpPr txBox="1"/>
            <p:nvPr/>
          </p:nvSpPr>
          <p:spPr>
            <a:xfrm>
              <a:off x="1071681" y="3173604"/>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29A8B9"/>
                  </a:solidFill>
                  <a:latin typeface="Arial"/>
                  <a:ea typeface="Arial"/>
                  <a:cs typeface="Arial"/>
                  <a:sym typeface="Arial"/>
                </a:rPr>
                <a:t>予算案の提出</a:t>
              </a:r>
              <a:endParaRPr/>
            </a:p>
          </p:txBody>
        </p:sp>
      </p:grpSp>
      <p:grpSp>
        <p:nvGrpSpPr>
          <p:cNvPr id="770" name="Google Shape;770;p49"/>
          <p:cNvGrpSpPr/>
          <p:nvPr/>
        </p:nvGrpSpPr>
        <p:grpSpPr>
          <a:xfrm>
            <a:off x="179387" y="748125"/>
            <a:ext cx="8853600" cy="788702"/>
            <a:chOff x="279591" y="553699"/>
            <a:chExt cx="8853600" cy="833459"/>
          </a:xfrm>
        </p:grpSpPr>
        <p:sp>
          <p:nvSpPr>
            <p:cNvPr id="771" name="Google Shape;771;p49"/>
            <p:cNvSpPr txBox="1"/>
            <p:nvPr/>
          </p:nvSpPr>
          <p:spPr>
            <a:xfrm>
              <a:off x="279591" y="606558"/>
              <a:ext cx="8853600" cy="78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400">
                  <a:solidFill>
                    <a:srgbClr val="000000"/>
                  </a:solidFill>
                  <a:latin typeface="Arial"/>
                  <a:ea typeface="Arial"/>
                  <a:cs typeface="Arial"/>
                  <a:sym typeface="Arial"/>
                </a:rPr>
                <a:t>国の税金に関する法律</a:t>
              </a:r>
              <a:r>
                <a:rPr b="1" lang="ja-JP" sz="1200">
                  <a:solidFill>
                    <a:srgbClr val="000000"/>
                  </a:solidFill>
                  <a:latin typeface="Arial"/>
                  <a:ea typeface="Arial"/>
                  <a:cs typeface="Arial"/>
                  <a:sym typeface="Arial"/>
                </a:rPr>
                <a:t>（税負担の方法）</a:t>
              </a:r>
              <a:r>
                <a:rPr b="1" lang="ja-JP" sz="1400">
                  <a:solidFill>
                    <a:srgbClr val="000000"/>
                  </a:solidFill>
                  <a:latin typeface="Arial"/>
                  <a:ea typeface="Arial"/>
                  <a:cs typeface="Arial"/>
                  <a:sym typeface="Arial"/>
                </a:rPr>
                <a:t>と税金の使いみち</a:t>
              </a:r>
              <a:r>
                <a:rPr b="1" lang="ja-JP" sz="1200">
                  <a:solidFill>
                    <a:srgbClr val="000000"/>
                  </a:solidFill>
                  <a:latin typeface="Arial"/>
                  <a:ea typeface="Arial"/>
                  <a:cs typeface="Arial"/>
                  <a:sym typeface="Arial"/>
                </a:rPr>
                <a:t>（予算）</a:t>
              </a:r>
              <a:r>
                <a:rPr b="1" lang="ja-JP" sz="1400">
                  <a:solidFill>
                    <a:srgbClr val="000000"/>
                  </a:solidFill>
                  <a:latin typeface="Arial"/>
                  <a:ea typeface="Arial"/>
                  <a:cs typeface="Arial"/>
                  <a:sym typeface="Arial"/>
                </a:rPr>
                <a:t>は、国民の代表である国会議員が国会で話し合い決めています。都道府県や市町村も国と同じように都道府県の議会や市町村の議会で住民の代表である議員が議会で話し合い決めています。</a:t>
              </a:r>
              <a:endParaRPr b="1" sz="1500">
                <a:solidFill>
                  <a:srgbClr val="000000"/>
                </a:solidFill>
                <a:latin typeface="Arial"/>
                <a:ea typeface="Arial"/>
                <a:cs typeface="Arial"/>
                <a:sym typeface="Arial"/>
              </a:endParaRPr>
            </a:p>
          </p:txBody>
        </p:sp>
        <p:sp>
          <p:nvSpPr>
            <p:cNvPr id="772" name="Google Shape;772;p49"/>
            <p:cNvSpPr txBox="1"/>
            <p:nvPr/>
          </p:nvSpPr>
          <p:spPr>
            <a:xfrm>
              <a:off x="2464803" y="553699"/>
              <a:ext cx="459300" cy="1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Arial"/>
                  <a:ea typeface="Arial"/>
                  <a:cs typeface="Arial"/>
                  <a:sym typeface="Arial"/>
                </a:rPr>
                <a:t>ふたん</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par>
                                <p:cTn fill="hold" nodeType="with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par>
                                <p:cTn fill="hold" nodeType="with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500"/>
                                        <p:tgtEl>
                                          <p:spTgt spid="732"/>
                                        </p:tgtEl>
                                      </p:cBhvr>
                                    </p:animEffect>
                                  </p:childTnLst>
                                </p:cTn>
                              </p:par>
                              <p:par>
                                <p:cTn fill="hold" nodeType="with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par>
                                <p:cTn fill="hold" nodeType="with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par>
                                <p:cTn fill="hold" nodeType="withEffect" presetClass="entr" presetID="10" presetSubtype="0">
                                  <p:stCondLst>
                                    <p:cond delay="0"/>
                                  </p:stCondLst>
                                  <p:childTnLst>
                                    <p:set>
                                      <p:cBhvr>
                                        <p:cTn dur="1" fill="hold">
                                          <p:stCondLst>
                                            <p:cond delay="0"/>
                                          </p:stCondLst>
                                        </p:cTn>
                                        <p:tgtEl>
                                          <p:spTgt spid="735"/>
                                        </p:tgtEl>
                                        <p:attrNameLst>
                                          <p:attrName>style.visibility</p:attrName>
                                        </p:attrNameLst>
                                      </p:cBhvr>
                                      <p:to>
                                        <p:strVal val="visible"/>
                                      </p:to>
                                    </p:set>
                                    <p:animEffect filter="fade" transition="in">
                                      <p:cBhvr>
                                        <p:cTn dur="500"/>
                                        <p:tgtEl>
                                          <p:spTgt spid="735"/>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79" name="Google Shape;779;p50"/>
          <p:cNvSpPr txBox="1"/>
          <p:nvPr/>
        </p:nvSpPr>
        <p:spPr>
          <a:xfrm>
            <a:off x="139776" y="942225"/>
            <a:ext cx="4542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国の予算</a:t>
            </a:r>
            <a:r>
              <a:rPr lang="ja-JP" sz="2000">
                <a:solidFill>
                  <a:schemeClr val="dk1"/>
                </a:solidFill>
                <a:latin typeface="Arial"/>
                <a:ea typeface="Arial"/>
                <a:cs typeface="Arial"/>
                <a:sym typeface="Arial"/>
              </a:rPr>
              <a:t>（令和６年度当初予算）</a:t>
            </a:r>
            <a:endParaRPr sz="3600">
              <a:solidFill>
                <a:schemeClr val="dk1"/>
              </a:solidFill>
              <a:latin typeface="Arial"/>
              <a:ea typeface="Arial"/>
              <a:cs typeface="Arial"/>
              <a:sym typeface="Arial"/>
            </a:endParaRPr>
          </a:p>
        </p:txBody>
      </p:sp>
      <p:pic>
        <p:nvPicPr>
          <p:cNvPr id="780" name="Google Shape;780;p50"/>
          <p:cNvPicPr preferRelativeResize="0"/>
          <p:nvPr/>
        </p:nvPicPr>
        <p:blipFill rotWithShape="1">
          <a:blip r:embed="rId3">
            <a:alphaModFix/>
          </a:blip>
          <a:srcRect b="0" l="0" r="0" t="0"/>
          <a:stretch/>
        </p:blipFill>
        <p:spPr>
          <a:xfrm>
            <a:off x="525615" y="2131251"/>
            <a:ext cx="3710572" cy="3301866"/>
          </a:xfrm>
          <a:prstGeom prst="rect">
            <a:avLst/>
          </a:prstGeom>
          <a:noFill/>
          <a:ln>
            <a:noFill/>
          </a:ln>
        </p:spPr>
      </p:pic>
      <p:pic>
        <p:nvPicPr>
          <p:cNvPr id="781" name="Google Shape;781;p50"/>
          <p:cNvPicPr preferRelativeResize="0"/>
          <p:nvPr/>
        </p:nvPicPr>
        <p:blipFill rotWithShape="1">
          <a:blip r:embed="rId4">
            <a:alphaModFix/>
          </a:blip>
          <a:srcRect b="0" l="0" r="0" t="0"/>
          <a:stretch/>
        </p:blipFill>
        <p:spPr>
          <a:xfrm>
            <a:off x="4907813" y="2131251"/>
            <a:ext cx="3710572" cy="3301866"/>
          </a:xfrm>
          <a:prstGeom prst="rect">
            <a:avLst/>
          </a:prstGeom>
          <a:noFill/>
          <a:ln>
            <a:noFill/>
          </a:ln>
        </p:spPr>
      </p:pic>
      <p:grpSp>
        <p:nvGrpSpPr>
          <p:cNvPr id="782" name="Google Shape;782;p50"/>
          <p:cNvGrpSpPr/>
          <p:nvPr/>
        </p:nvGrpSpPr>
        <p:grpSpPr>
          <a:xfrm>
            <a:off x="6071245" y="3131843"/>
            <a:ext cx="1383712" cy="1300682"/>
            <a:chOff x="1882493" y="3951980"/>
            <a:chExt cx="1651281" cy="1490552"/>
          </a:xfrm>
        </p:grpSpPr>
        <p:sp>
          <p:nvSpPr>
            <p:cNvPr id="783" name="Google Shape;783;p50"/>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84" name="Google Shape;784;p50"/>
            <p:cNvSpPr txBox="1"/>
            <p:nvPr/>
          </p:nvSpPr>
          <p:spPr>
            <a:xfrm>
              <a:off x="1882493" y="4348234"/>
              <a:ext cx="1651281" cy="65463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i="0" lang="ja-JP" sz="1800" u="none" strike="noStrike">
                  <a:solidFill>
                    <a:srgbClr val="000000"/>
                  </a:solidFill>
                  <a:latin typeface="Arial"/>
                  <a:ea typeface="Arial"/>
                  <a:cs typeface="Arial"/>
                  <a:sym typeface="Arial"/>
                </a:rPr>
                <a:t>歳出総額</a:t>
              </a:r>
              <a:endParaRPr/>
            </a:p>
            <a:p>
              <a:pPr indent="0" lvl="0" marL="0" marR="0" rtl="0" algn="ctr">
                <a:lnSpc>
                  <a:spcPct val="110000"/>
                </a:lnSpc>
                <a:spcBef>
                  <a:spcPts val="500"/>
                </a:spcBef>
                <a:spcAft>
                  <a:spcPts val="0"/>
                </a:spcAft>
                <a:buNone/>
              </a:pPr>
              <a:r>
                <a:rPr i="0" lang="ja-JP" sz="1300" u="none" strike="noStrike">
                  <a:solidFill>
                    <a:srgbClr val="000000"/>
                  </a:solidFill>
                  <a:latin typeface="Arial"/>
                  <a:ea typeface="Arial"/>
                  <a:cs typeface="Arial"/>
                  <a:sym typeface="Arial"/>
                </a:rPr>
                <a:t>112兆</a:t>
              </a:r>
              <a:r>
                <a:rPr lang="ja-JP" sz="1300">
                  <a:solidFill>
                    <a:srgbClr val="000000"/>
                  </a:solidFill>
                  <a:latin typeface="Arial"/>
                  <a:ea typeface="Arial"/>
                  <a:cs typeface="Arial"/>
                  <a:sym typeface="Arial"/>
                </a:rPr>
                <a:t>5,717</a:t>
              </a:r>
              <a:r>
                <a:rPr i="0" lang="ja-JP" sz="1300" u="none" strike="noStrike">
                  <a:solidFill>
                    <a:srgbClr val="000000"/>
                  </a:solidFill>
                  <a:latin typeface="Arial"/>
                  <a:ea typeface="Arial"/>
                  <a:cs typeface="Arial"/>
                  <a:sym typeface="Arial"/>
                </a:rPr>
                <a:t>億円</a:t>
              </a:r>
              <a:endParaRPr/>
            </a:p>
          </p:txBody>
        </p:sp>
      </p:grpSp>
      <p:sp>
        <p:nvSpPr>
          <p:cNvPr id="785" name="Google Shape;785;p50"/>
          <p:cNvSpPr txBox="1"/>
          <p:nvPr/>
        </p:nvSpPr>
        <p:spPr>
          <a:xfrm>
            <a:off x="1678316" y="4411191"/>
            <a:ext cx="173492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税金など</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69兆6,080億円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（61.8%）</a:t>
            </a:r>
            <a:endParaRPr sz="1600">
              <a:solidFill>
                <a:schemeClr val="dk1"/>
              </a:solidFill>
              <a:latin typeface="Arial"/>
              <a:ea typeface="Arial"/>
              <a:cs typeface="Arial"/>
              <a:sym typeface="Arial"/>
            </a:endParaRPr>
          </a:p>
        </p:txBody>
      </p:sp>
      <p:sp>
        <p:nvSpPr>
          <p:cNvPr id="786" name="Google Shape;786;p50"/>
          <p:cNvSpPr txBox="1"/>
          <p:nvPr/>
        </p:nvSpPr>
        <p:spPr>
          <a:xfrm>
            <a:off x="242871" y="3294071"/>
            <a:ext cx="16517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国の借金など</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35兆4,490億円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 （31.5%）</a:t>
            </a:r>
            <a:endParaRPr sz="1600">
              <a:solidFill>
                <a:schemeClr val="dk1"/>
              </a:solidFill>
              <a:latin typeface="Arial"/>
              <a:ea typeface="Arial"/>
              <a:cs typeface="Arial"/>
              <a:sym typeface="Arial"/>
            </a:endParaRPr>
          </a:p>
        </p:txBody>
      </p:sp>
      <p:sp>
        <p:nvSpPr>
          <p:cNvPr id="787" name="Google Shape;787;p50"/>
          <p:cNvSpPr txBox="1"/>
          <p:nvPr/>
        </p:nvSpPr>
        <p:spPr>
          <a:xfrm>
            <a:off x="1762629" y="1506210"/>
            <a:ext cx="16418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そのほか</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７兆5,147億円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（6.7%）</a:t>
            </a:r>
            <a:endParaRPr sz="1600">
              <a:solidFill>
                <a:schemeClr val="dk1"/>
              </a:solidFill>
              <a:latin typeface="Arial"/>
              <a:ea typeface="Arial"/>
              <a:cs typeface="Arial"/>
              <a:sym typeface="Arial"/>
            </a:endParaRPr>
          </a:p>
        </p:txBody>
      </p:sp>
      <p:sp>
        <p:nvSpPr>
          <p:cNvPr id="788" name="Google Shape;788;p50"/>
          <p:cNvSpPr txBox="1"/>
          <p:nvPr/>
        </p:nvSpPr>
        <p:spPr>
          <a:xfrm>
            <a:off x="6632669" y="1269390"/>
            <a:ext cx="226575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わたしたちの健康や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生活を守るために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37兆7,193億円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（33.5%）</a:t>
            </a:r>
            <a:endParaRPr sz="1600">
              <a:solidFill>
                <a:schemeClr val="dk1"/>
              </a:solidFill>
              <a:latin typeface="Arial"/>
              <a:ea typeface="Arial"/>
              <a:cs typeface="Arial"/>
              <a:sym typeface="Arial"/>
            </a:endParaRPr>
          </a:p>
        </p:txBody>
      </p:sp>
      <p:cxnSp>
        <p:nvCxnSpPr>
          <p:cNvPr id="789" name="Google Shape;789;p50"/>
          <p:cNvCxnSpPr/>
          <p:nvPr/>
        </p:nvCxnSpPr>
        <p:spPr>
          <a:xfrm flipH="1" rot="10800000">
            <a:off x="7535954" y="2300785"/>
            <a:ext cx="141971" cy="361060"/>
          </a:xfrm>
          <a:prstGeom prst="straightConnector1">
            <a:avLst/>
          </a:prstGeom>
          <a:noFill/>
          <a:ln cap="flat" cmpd="sng" w="12700">
            <a:solidFill>
              <a:schemeClr val="dk1"/>
            </a:solidFill>
            <a:prstDash val="solid"/>
            <a:round/>
            <a:headEnd len="med" w="med" type="oval"/>
            <a:tailEnd len="sm" w="sm" type="none"/>
          </a:ln>
        </p:spPr>
      </p:cxnSp>
      <p:sp>
        <p:nvSpPr>
          <p:cNvPr id="790" name="Google Shape;790;p50"/>
          <p:cNvSpPr txBox="1"/>
          <p:nvPr/>
        </p:nvSpPr>
        <p:spPr>
          <a:xfrm>
            <a:off x="7613156" y="4833594"/>
            <a:ext cx="149723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道路や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住宅などの</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整備のために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６兆828億円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（5.4%）</a:t>
            </a:r>
            <a:endParaRPr sz="1600">
              <a:solidFill>
                <a:schemeClr val="dk1"/>
              </a:solidFill>
              <a:latin typeface="Arial"/>
              <a:ea typeface="Arial"/>
              <a:cs typeface="Arial"/>
              <a:sym typeface="Arial"/>
            </a:endParaRPr>
          </a:p>
        </p:txBody>
      </p:sp>
      <p:sp>
        <p:nvSpPr>
          <p:cNvPr id="791" name="Google Shape;791;p50"/>
          <p:cNvSpPr txBox="1"/>
          <p:nvPr/>
        </p:nvSpPr>
        <p:spPr>
          <a:xfrm>
            <a:off x="5598000" y="5586775"/>
            <a:ext cx="2097600" cy="1077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教育や科学技術を</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さかんにするために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５兆4,716億円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（4.9%）</a:t>
            </a:r>
            <a:endParaRPr sz="1600">
              <a:solidFill>
                <a:schemeClr val="dk1"/>
              </a:solidFill>
              <a:latin typeface="Arial"/>
              <a:ea typeface="Arial"/>
              <a:cs typeface="Arial"/>
              <a:sym typeface="Arial"/>
            </a:endParaRPr>
          </a:p>
        </p:txBody>
      </p:sp>
      <p:sp>
        <p:nvSpPr>
          <p:cNvPr id="792" name="Google Shape;792;p50"/>
          <p:cNvSpPr txBox="1"/>
          <p:nvPr/>
        </p:nvSpPr>
        <p:spPr>
          <a:xfrm>
            <a:off x="3829100" y="4019275"/>
            <a:ext cx="16518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都道府県や</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市区町村の</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財政をおぎなう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ために</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17兆7,863億円 </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（15.8%）</a:t>
            </a:r>
            <a:endParaRPr sz="1600">
              <a:solidFill>
                <a:schemeClr val="dk1"/>
              </a:solidFill>
              <a:latin typeface="Arial"/>
              <a:ea typeface="Arial"/>
              <a:cs typeface="Arial"/>
              <a:sym typeface="Arial"/>
            </a:endParaRPr>
          </a:p>
        </p:txBody>
      </p:sp>
      <p:sp>
        <p:nvSpPr>
          <p:cNvPr id="793" name="Google Shape;793;p50"/>
          <p:cNvSpPr txBox="1"/>
          <p:nvPr/>
        </p:nvSpPr>
        <p:spPr>
          <a:xfrm>
            <a:off x="3464874" y="1911950"/>
            <a:ext cx="2695500" cy="1493100"/>
          </a:xfrm>
          <a:prstGeom prst="rect">
            <a:avLst/>
          </a:prstGeom>
          <a:noFill/>
          <a:ln>
            <a:noFill/>
          </a:ln>
        </p:spPr>
        <p:txBody>
          <a:bodyPr anchorCtr="0" anchor="t" bIns="45700" lIns="91425" spcFirstLastPara="1" rIns="91425" wrap="square" tIns="45700">
            <a:spAutoFit/>
          </a:bodyPr>
          <a:lstStyle/>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国の借金を返したり</a:t>
            </a:r>
            <a:endParaRPr/>
          </a:p>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利子を払ったりするために</a:t>
            </a:r>
            <a:endParaRPr sz="1600">
              <a:solidFill>
                <a:schemeClr val="dk1"/>
              </a:solidFill>
              <a:latin typeface="Arial"/>
              <a:ea typeface="Arial"/>
              <a:cs typeface="Arial"/>
              <a:sym typeface="Arial"/>
            </a:endParaRPr>
          </a:p>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27兆90億円</a:t>
            </a:r>
            <a:endParaRPr sz="1600">
              <a:solidFill>
                <a:schemeClr val="dk1"/>
              </a:solidFill>
              <a:latin typeface="Arial"/>
              <a:ea typeface="Arial"/>
              <a:cs typeface="Arial"/>
              <a:sym typeface="Arial"/>
            </a:endParaRPr>
          </a:p>
          <a:p>
            <a:pPr indent="0" lvl="0" marL="0" marR="0" rtl="0" algn="ctr">
              <a:lnSpc>
                <a:spcPct val="156250"/>
              </a:lnSpc>
              <a:spcBef>
                <a:spcPts val="0"/>
              </a:spcBef>
              <a:spcAft>
                <a:spcPts val="0"/>
              </a:spcAft>
              <a:buNone/>
            </a:pPr>
            <a:r>
              <a:rPr lang="ja-JP" sz="1600">
                <a:solidFill>
                  <a:schemeClr val="dk1"/>
                </a:solidFill>
                <a:latin typeface="Arial"/>
                <a:ea typeface="Arial"/>
                <a:cs typeface="Arial"/>
                <a:sym typeface="Arial"/>
              </a:rPr>
              <a:t> （24.0%）</a:t>
            </a:r>
            <a:endParaRPr sz="1600">
              <a:solidFill>
                <a:schemeClr val="dk1"/>
              </a:solidFill>
              <a:latin typeface="Arial"/>
              <a:ea typeface="Arial"/>
              <a:cs typeface="Arial"/>
              <a:sym typeface="Arial"/>
            </a:endParaRPr>
          </a:p>
        </p:txBody>
      </p:sp>
      <p:cxnSp>
        <p:nvCxnSpPr>
          <p:cNvPr id="794" name="Google Shape;794;p50"/>
          <p:cNvCxnSpPr/>
          <p:nvPr/>
        </p:nvCxnSpPr>
        <p:spPr>
          <a:xfrm flipH="1" rot="10800000">
            <a:off x="1958502" y="2087255"/>
            <a:ext cx="141971" cy="361060"/>
          </a:xfrm>
          <a:prstGeom prst="straightConnector1">
            <a:avLst/>
          </a:prstGeom>
          <a:noFill/>
          <a:ln cap="flat" cmpd="sng" w="12700">
            <a:solidFill>
              <a:schemeClr val="dk1"/>
            </a:solidFill>
            <a:prstDash val="solid"/>
            <a:round/>
            <a:headEnd len="med" w="med" type="oval"/>
            <a:tailEnd len="sm" w="sm" type="none"/>
          </a:ln>
        </p:spPr>
      </p:cxnSp>
      <p:sp>
        <p:nvSpPr>
          <p:cNvPr id="795" name="Google Shape;795;p50"/>
          <p:cNvSpPr txBox="1"/>
          <p:nvPr/>
        </p:nvSpPr>
        <p:spPr>
          <a:xfrm>
            <a:off x="5777624" y="4575256"/>
            <a:ext cx="157061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600">
                <a:solidFill>
                  <a:schemeClr val="dk1"/>
                </a:solidFill>
                <a:latin typeface="Arial"/>
                <a:ea typeface="Arial"/>
                <a:cs typeface="Arial"/>
                <a:sym typeface="Arial"/>
              </a:rPr>
              <a:t>そのほか</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18兆5,027億円</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（16.4%）</a:t>
            </a:r>
            <a:endParaRPr sz="1600">
              <a:solidFill>
                <a:schemeClr val="dk1"/>
              </a:solidFill>
              <a:latin typeface="Arial"/>
              <a:ea typeface="Arial"/>
              <a:cs typeface="Arial"/>
              <a:sym typeface="Arial"/>
            </a:endParaRPr>
          </a:p>
        </p:txBody>
      </p:sp>
      <p:grpSp>
        <p:nvGrpSpPr>
          <p:cNvPr id="796" name="Google Shape;796;p50"/>
          <p:cNvGrpSpPr/>
          <p:nvPr/>
        </p:nvGrpSpPr>
        <p:grpSpPr>
          <a:xfrm>
            <a:off x="1689049" y="3131843"/>
            <a:ext cx="1383712" cy="1300682"/>
            <a:chOff x="1882493" y="3951980"/>
            <a:chExt cx="1651280" cy="1490552"/>
          </a:xfrm>
        </p:grpSpPr>
        <p:sp>
          <p:nvSpPr>
            <p:cNvPr id="797" name="Google Shape;797;p50"/>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8" name="Google Shape;798;p50"/>
            <p:cNvSpPr txBox="1"/>
            <p:nvPr/>
          </p:nvSpPr>
          <p:spPr>
            <a:xfrm>
              <a:off x="1882493" y="4348234"/>
              <a:ext cx="1651280" cy="654636"/>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ja-JP" sz="1800">
                  <a:solidFill>
                    <a:srgbClr val="000000"/>
                  </a:solidFill>
                  <a:latin typeface="Arial"/>
                  <a:ea typeface="Arial"/>
                  <a:cs typeface="Arial"/>
                  <a:sym typeface="Arial"/>
                </a:rPr>
                <a:t>歳入</a:t>
              </a:r>
              <a:r>
                <a:rPr i="0" lang="ja-JP" sz="1800" u="none" strike="noStrike">
                  <a:solidFill>
                    <a:srgbClr val="000000"/>
                  </a:solidFill>
                  <a:latin typeface="Arial"/>
                  <a:ea typeface="Arial"/>
                  <a:cs typeface="Arial"/>
                  <a:sym typeface="Arial"/>
                </a:rPr>
                <a:t>総額</a:t>
              </a:r>
              <a:endParaRPr/>
            </a:p>
            <a:p>
              <a:pPr indent="0" lvl="0" marL="0" marR="0" rtl="0" algn="ctr">
                <a:lnSpc>
                  <a:spcPct val="110000"/>
                </a:lnSpc>
                <a:spcBef>
                  <a:spcPts val="500"/>
                </a:spcBef>
                <a:spcAft>
                  <a:spcPts val="0"/>
                </a:spcAft>
                <a:buNone/>
              </a:pPr>
              <a:r>
                <a:rPr i="0" lang="ja-JP" sz="1300" u="none" strike="noStrike">
                  <a:solidFill>
                    <a:srgbClr val="000000"/>
                  </a:solidFill>
                  <a:latin typeface="Arial"/>
                  <a:ea typeface="Arial"/>
                  <a:cs typeface="Arial"/>
                  <a:sym typeface="Arial"/>
                </a:rPr>
                <a:t>112兆</a:t>
              </a:r>
              <a:r>
                <a:rPr lang="ja-JP" sz="1300">
                  <a:solidFill>
                    <a:srgbClr val="000000"/>
                  </a:solidFill>
                  <a:latin typeface="Arial"/>
                  <a:ea typeface="Arial"/>
                  <a:cs typeface="Arial"/>
                  <a:sym typeface="Arial"/>
                </a:rPr>
                <a:t>5,717</a:t>
              </a:r>
              <a:r>
                <a:rPr i="0" lang="ja-JP" sz="1300" u="none" strike="noStrike">
                  <a:solidFill>
                    <a:srgbClr val="000000"/>
                  </a:solidFill>
                  <a:latin typeface="Arial"/>
                  <a:ea typeface="Arial"/>
                  <a:cs typeface="Arial"/>
                  <a:sym typeface="Arial"/>
                </a:rPr>
                <a:t>億円</a:t>
              </a:r>
              <a:endParaRPr/>
            </a:p>
          </p:txBody>
        </p:sp>
      </p:grpSp>
      <p:cxnSp>
        <p:nvCxnSpPr>
          <p:cNvPr id="799" name="Google Shape;799;p50"/>
          <p:cNvCxnSpPr/>
          <p:nvPr/>
        </p:nvCxnSpPr>
        <p:spPr>
          <a:xfrm rot="10800000">
            <a:off x="5729051" y="2554315"/>
            <a:ext cx="145553" cy="295003"/>
          </a:xfrm>
          <a:prstGeom prst="straightConnector1">
            <a:avLst/>
          </a:prstGeom>
          <a:noFill/>
          <a:ln cap="flat" cmpd="sng" w="12700">
            <a:solidFill>
              <a:schemeClr val="dk1"/>
            </a:solidFill>
            <a:prstDash val="solid"/>
            <a:round/>
            <a:headEnd len="med" w="med" type="oval"/>
            <a:tailEnd len="sm" w="sm" type="none"/>
          </a:ln>
        </p:spPr>
      </p:cxnSp>
      <p:cxnSp>
        <p:nvCxnSpPr>
          <p:cNvPr id="800" name="Google Shape;800;p50"/>
          <p:cNvCxnSpPr/>
          <p:nvPr/>
        </p:nvCxnSpPr>
        <p:spPr>
          <a:xfrm flipH="1">
            <a:off x="5258122" y="4320702"/>
            <a:ext cx="231618" cy="208376"/>
          </a:xfrm>
          <a:prstGeom prst="straightConnector1">
            <a:avLst/>
          </a:prstGeom>
          <a:noFill/>
          <a:ln cap="flat" cmpd="sng" w="12700">
            <a:solidFill>
              <a:schemeClr val="dk1"/>
            </a:solidFill>
            <a:prstDash val="solid"/>
            <a:round/>
            <a:headEnd len="med" w="med" type="oval"/>
            <a:tailEnd len="sm" w="sm" type="none"/>
          </a:ln>
        </p:spPr>
      </p:cxnSp>
      <p:cxnSp>
        <p:nvCxnSpPr>
          <p:cNvPr id="801" name="Google Shape;801;p50"/>
          <p:cNvCxnSpPr/>
          <p:nvPr/>
        </p:nvCxnSpPr>
        <p:spPr>
          <a:xfrm flipH="1">
            <a:off x="7003221" y="4949134"/>
            <a:ext cx="485037" cy="656186"/>
          </a:xfrm>
          <a:prstGeom prst="straightConnector1">
            <a:avLst/>
          </a:prstGeom>
          <a:noFill/>
          <a:ln cap="flat" cmpd="sng" w="12700">
            <a:solidFill>
              <a:schemeClr val="dk1"/>
            </a:solidFill>
            <a:prstDash val="solid"/>
            <a:round/>
            <a:headEnd len="med" w="med" type="oval"/>
            <a:tailEnd len="sm" w="sm" type="none"/>
          </a:ln>
        </p:spPr>
      </p:cxnSp>
      <p:cxnSp>
        <p:nvCxnSpPr>
          <p:cNvPr id="802" name="Google Shape;802;p50"/>
          <p:cNvCxnSpPr/>
          <p:nvPr/>
        </p:nvCxnSpPr>
        <p:spPr>
          <a:xfrm>
            <a:off x="7698479" y="4618955"/>
            <a:ext cx="321386" cy="214639"/>
          </a:xfrm>
          <a:prstGeom prst="straightConnector1">
            <a:avLst/>
          </a:prstGeom>
          <a:noFill/>
          <a:ln cap="flat" cmpd="sng" w="12700">
            <a:solidFill>
              <a:schemeClr val="dk1"/>
            </a:solidFill>
            <a:prstDash val="solid"/>
            <a:round/>
            <a:headEnd len="med" w="med" type="oval"/>
            <a:tailEnd len="sm" w="sm" type="none"/>
          </a:ln>
        </p:spPr>
      </p:cxnSp>
      <p:sp>
        <p:nvSpPr>
          <p:cNvPr id="803" name="Google Shape;803;p50"/>
          <p:cNvSpPr txBox="1"/>
          <p:nvPr/>
        </p:nvSpPr>
        <p:spPr>
          <a:xfrm>
            <a:off x="839751" y="75800"/>
            <a:ext cx="8058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sp>
        <p:nvSpPr>
          <p:cNvPr id="804" name="Google Shape;804;p50"/>
          <p:cNvSpPr txBox="1"/>
          <p:nvPr/>
        </p:nvSpPr>
        <p:spPr>
          <a:xfrm>
            <a:off x="4142718" y="2187577"/>
            <a:ext cx="6168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chemeClr val="dk1"/>
                </a:solidFill>
                <a:latin typeface="Arial"/>
                <a:ea typeface="Arial"/>
                <a:cs typeface="Arial"/>
                <a:sym typeface="Arial"/>
              </a:rPr>
              <a:t>はら</a:t>
            </a:r>
            <a:endParaRPr b="1" sz="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51"/>
          <p:cNvSpPr txBox="1"/>
          <p:nvPr/>
        </p:nvSpPr>
        <p:spPr>
          <a:xfrm>
            <a:off x="146475" y="967818"/>
            <a:ext cx="55768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800">
                <a:solidFill>
                  <a:schemeClr val="dk1"/>
                </a:solidFill>
                <a:latin typeface="Arial"/>
                <a:ea typeface="Arial"/>
                <a:cs typeface="Arial"/>
                <a:sym typeface="Arial"/>
              </a:rPr>
              <a:t>香川県の予算</a:t>
            </a:r>
            <a:r>
              <a:rPr lang="ja-JP" sz="2000">
                <a:solidFill>
                  <a:schemeClr val="dk1"/>
                </a:solidFill>
                <a:latin typeface="Arial"/>
                <a:ea typeface="Arial"/>
                <a:cs typeface="Arial"/>
                <a:sym typeface="Arial"/>
              </a:rPr>
              <a:t>（令和６年度当初予算）</a:t>
            </a:r>
            <a:endParaRPr sz="2400">
              <a:solidFill>
                <a:schemeClr val="dk1"/>
              </a:solidFill>
              <a:latin typeface="Arial"/>
              <a:ea typeface="Arial"/>
              <a:cs typeface="Arial"/>
              <a:sym typeface="Arial"/>
            </a:endParaRPr>
          </a:p>
        </p:txBody>
      </p:sp>
      <p:sp>
        <p:nvSpPr>
          <p:cNvPr id="811" name="Google Shape;811;p5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12" name="Google Shape;812;p51"/>
          <p:cNvSpPr txBox="1"/>
          <p:nvPr/>
        </p:nvSpPr>
        <p:spPr>
          <a:xfrm>
            <a:off x="839751" y="75800"/>
            <a:ext cx="7964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税金の使いみちはどうやって決めるの？</a:t>
            </a:r>
            <a:endParaRPr/>
          </a:p>
        </p:txBody>
      </p:sp>
      <p:pic>
        <p:nvPicPr>
          <p:cNvPr id="813" name="Google Shape;813;p51"/>
          <p:cNvPicPr preferRelativeResize="0"/>
          <p:nvPr/>
        </p:nvPicPr>
        <p:blipFill rotWithShape="1">
          <a:blip r:embed="rId3">
            <a:alphaModFix/>
          </a:blip>
          <a:srcRect b="0" l="0" r="0" t="0"/>
          <a:stretch/>
        </p:blipFill>
        <p:spPr>
          <a:xfrm>
            <a:off x="2216174" y="1798293"/>
            <a:ext cx="8360796" cy="5230673"/>
          </a:xfrm>
          <a:prstGeom prst="rect">
            <a:avLst/>
          </a:prstGeom>
          <a:noFill/>
          <a:ln>
            <a:noFill/>
          </a:ln>
        </p:spPr>
      </p:pic>
      <p:pic>
        <p:nvPicPr>
          <p:cNvPr id="814" name="Google Shape;814;p51"/>
          <p:cNvPicPr preferRelativeResize="0"/>
          <p:nvPr/>
        </p:nvPicPr>
        <p:blipFill rotWithShape="1">
          <a:blip r:embed="rId4">
            <a:alphaModFix/>
          </a:blip>
          <a:srcRect b="0" l="0" r="0" t="0"/>
          <a:stretch/>
        </p:blipFill>
        <p:spPr>
          <a:xfrm>
            <a:off x="2530122" y="1784234"/>
            <a:ext cx="8107697" cy="5065971"/>
          </a:xfrm>
          <a:prstGeom prst="rect">
            <a:avLst/>
          </a:prstGeom>
          <a:noFill/>
          <a:ln>
            <a:noFill/>
          </a:ln>
        </p:spPr>
      </p:pic>
      <p:pic>
        <p:nvPicPr>
          <p:cNvPr id="815" name="Google Shape;815;p51"/>
          <p:cNvPicPr preferRelativeResize="0"/>
          <p:nvPr/>
        </p:nvPicPr>
        <p:blipFill rotWithShape="1">
          <a:blip r:embed="rId5">
            <a:alphaModFix/>
          </a:blip>
          <a:srcRect b="0" l="0" r="0" t="0"/>
          <a:stretch/>
        </p:blipFill>
        <p:spPr>
          <a:xfrm>
            <a:off x="-764690" y="1491038"/>
            <a:ext cx="6275677" cy="490976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descr="挿絵 が含まれている画像&#10;&#10;自動的に生成された説明" id="820" name="Google Shape;820;p52"/>
          <p:cNvPicPr preferRelativeResize="0"/>
          <p:nvPr/>
        </p:nvPicPr>
        <p:blipFill rotWithShape="1">
          <a:blip r:embed="rId3">
            <a:alphaModFix/>
          </a:blip>
          <a:srcRect b="0" l="0" r="0" t="0"/>
          <a:stretch/>
        </p:blipFill>
        <p:spPr>
          <a:xfrm>
            <a:off x="7356040" y="479362"/>
            <a:ext cx="1833650" cy="1899978"/>
          </a:xfrm>
          <a:prstGeom prst="rect">
            <a:avLst/>
          </a:prstGeom>
          <a:noFill/>
          <a:ln>
            <a:noFill/>
          </a:ln>
        </p:spPr>
      </p:pic>
      <p:sp>
        <p:nvSpPr>
          <p:cNvPr id="821" name="Google Shape;821;p5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22" name="Google Shape;822;p52"/>
          <p:cNvSpPr txBox="1"/>
          <p:nvPr/>
        </p:nvSpPr>
        <p:spPr>
          <a:xfrm>
            <a:off x="843121" y="75800"/>
            <a:ext cx="6921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税金は大切なもの</a:t>
            </a:r>
            <a:endParaRPr/>
          </a:p>
        </p:txBody>
      </p:sp>
      <p:sp>
        <p:nvSpPr>
          <p:cNvPr id="823" name="Google Shape;823;p52"/>
          <p:cNvSpPr/>
          <p:nvPr/>
        </p:nvSpPr>
        <p:spPr>
          <a:xfrm>
            <a:off x="187200" y="1029600"/>
            <a:ext cx="8776200" cy="1948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EE7612"/>
              </a:buClr>
              <a:buSzPts val="3000"/>
              <a:buFont typeface="Arial"/>
              <a:buNone/>
            </a:pPr>
            <a:r>
              <a:rPr i="0" lang="ja-JP" sz="3000" u="none" cap="none" strike="noStrike">
                <a:solidFill>
                  <a:srgbClr val="EE7612"/>
                </a:solidFill>
                <a:latin typeface="Arial"/>
                <a:ea typeface="Arial"/>
                <a:cs typeface="Arial"/>
                <a:sym typeface="Arial"/>
              </a:rPr>
              <a:t>納税は国民の義務</a:t>
            </a:r>
            <a:endParaRPr/>
          </a:p>
          <a:p>
            <a:pPr indent="0" lvl="0" marL="0" marR="0" rtl="0" algn="l">
              <a:lnSpc>
                <a:spcPct val="140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税金がないと、わたしたちの生活は成り立たなくなります。</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税金は、社会の一員として暮らしていくために支払わなければならない</a:t>
            </a:r>
            <a:endParaRPr sz="165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650">
                <a:solidFill>
                  <a:srgbClr val="000000"/>
                </a:solidFill>
                <a:latin typeface="Arial"/>
                <a:ea typeface="Arial"/>
                <a:cs typeface="Arial"/>
                <a:sym typeface="Arial"/>
              </a:rPr>
              <a:t>会費のようなものです。税金を納めることは、国民の義務として憲法に定められています。</a:t>
            </a:r>
            <a:endParaRPr sz="1650"/>
          </a:p>
          <a:p>
            <a:pPr indent="0" lvl="0" marL="0" marR="0" rtl="0" algn="l">
              <a:lnSpc>
                <a:spcPct val="123000"/>
              </a:lnSpc>
              <a:spcBef>
                <a:spcPts val="0"/>
              </a:spcBef>
              <a:spcAft>
                <a:spcPts val="0"/>
              </a:spcAft>
              <a:buClr>
                <a:schemeClr val="dk1"/>
              </a:buClr>
              <a:buSzPts val="1700"/>
              <a:buFont typeface="Times"/>
              <a:buNone/>
            </a:pPr>
            <a:r>
              <a:t/>
            </a:r>
            <a:endParaRPr sz="1700">
              <a:solidFill>
                <a:srgbClr val="000000"/>
              </a:solidFill>
              <a:latin typeface="Arial"/>
              <a:ea typeface="Arial"/>
              <a:cs typeface="Arial"/>
              <a:sym typeface="Arial"/>
            </a:endParaRPr>
          </a:p>
        </p:txBody>
      </p:sp>
      <p:sp>
        <p:nvSpPr>
          <p:cNvPr id="824" name="Google Shape;824;p52"/>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EE7612"/>
                </a:solidFill>
                <a:latin typeface="Arial"/>
                <a:ea typeface="Arial"/>
                <a:cs typeface="Arial"/>
                <a:sym typeface="Arial"/>
              </a:rPr>
              <a:t>ふりかえろう</a:t>
            </a:r>
            <a:r>
              <a:rPr b="1" lang="ja-JP" sz="1100">
                <a:solidFill>
                  <a:srgbClr val="F25044"/>
                </a:solidFill>
                <a:latin typeface="Arial"/>
                <a:ea typeface="Arial"/>
                <a:cs typeface="Arial"/>
                <a:sym typeface="Arial"/>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https://www.nta.go.jp/publication/webtaxtv/201503/webtaxtv_wb.html</a:t>
            </a:r>
            <a:r>
              <a:rPr lang="ja-JP" sz="1100">
                <a:solidFill>
                  <a:schemeClr val="dk1"/>
                </a:solidFill>
                <a:latin typeface="Arial"/>
                <a:ea typeface="Arial"/>
                <a:cs typeface="Arial"/>
                <a:sym typeface="Arial"/>
              </a:rPr>
              <a:t>　（Web-TAX-TV）</a:t>
            </a:r>
            <a:endParaRPr/>
          </a:p>
        </p:txBody>
      </p:sp>
      <p:pic>
        <p:nvPicPr>
          <p:cNvPr id="825" name="Google Shape;825;p52"/>
          <p:cNvPicPr preferRelativeResize="0"/>
          <p:nvPr/>
        </p:nvPicPr>
        <p:blipFill rotWithShape="1">
          <a:blip r:embed="rId5">
            <a:alphaModFix/>
          </a:blip>
          <a:srcRect b="0" l="0" r="0" t="0"/>
          <a:stretch/>
        </p:blipFill>
        <p:spPr>
          <a:xfrm flipH="1">
            <a:off x="6986464" y="4005064"/>
            <a:ext cx="829622" cy="2307922"/>
          </a:xfrm>
          <a:prstGeom prst="rect">
            <a:avLst/>
          </a:prstGeom>
          <a:noFill/>
          <a:ln>
            <a:noFill/>
          </a:ln>
        </p:spPr>
      </p:pic>
      <p:pic>
        <p:nvPicPr>
          <p:cNvPr descr="人形, おもちゃ, 挿絵 が含まれている画像&#10;&#10;自動的に生成された説明" id="826" name="Google Shape;826;p52"/>
          <p:cNvPicPr preferRelativeResize="0"/>
          <p:nvPr/>
        </p:nvPicPr>
        <p:blipFill rotWithShape="1">
          <a:blip r:embed="rId6">
            <a:alphaModFix/>
          </a:blip>
          <a:srcRect b="0" l="0" r="0" t="0"/>
          <a:stretch/>
        </p:blipFill>
        <p:spPr>
          <a:xfrm>
            <a:off x="1277918" y="3982175"/>
            <a:ext cx="1096023" cy="2445469"/>
          </a:xfrm>
          <a:prstGeom prst="rect">
            <a:avLst/>
          </a:prstGeom>
          <a:noFill/>
          <a:ln>
            <a:noFill/>
          </a:ln>
        </p:spPr>
      </p:pic>
      <p:grpSp>
        <p:nvGrpSpPr>
          <p:cNvPr id="827" name="Google Shape;827;p52"/>
          <p:cNvGrpSpPr/>
          <p:nvPr/>
        </p:nvGrpSpPr>
        <p:grpSpPr>
          <a:xfrm>
            <a:off x="2317071" y="4118297"/>
            <a:ext cx="2182725" cy="992082"/>
            <a:chOff x="2393317" y="4144482"/>
            <a:chExt cx="2002500" cy="966000"/>
          </a:xfrm>
        </p:grpSpPr>
        <p:sp>
          <p:nvSpPr>
            <p:cNvPr id="828" name="Google Shape;828;p52"/>
            <p:cNvSpPr/>
            <p:nvPr/>
          </p:nvSpPr>
          <p:spPr>
            <a:xfrm>
              <a:off x="2393317" y="4144482"/>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29" name="Google Shape;829;p52"/>
            <p:cNvSpPr txBox="1"/>
            <p:nvPr/>
          </p:nvSpPr>
          <p:spPr>
            <a:xfrm>
              <a:off x="2693067" y="4267781"/>
              <a:ext cx="1563600" cy="71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税金がなぜ必要</a:t>
              </a:r>
              <a:br>
                <a:rPr lang="ja-JP">
                  <a:solidFill>
                    <a:schemeClr val="dk1"/>
                  </a:solidFill>
                </a:rPr>
              </a:br>
              <a:r>
                <a:rPr lang="ja-JP" sz="1400">
                  <a:solidFill>
                    <a:schemeClr val="dk1"/>
                  </a:solidFill>
                  <a:latin typeface="Arial"/>
                  <a:ea typeface="Arial"/>
                  <a:cs typeface="Arial"/>
                  <a:sym typeface="Arial"/>
                </a:rPr>
                <a:t>かもう一度</a:t>
              </a:r>
              <a:br>
                <a:rPr lang="ja-JP" sz="1400">
                  <a:solidFill>
                    <a:schemeClr val="dk1"/>
                  </a:solidFill>
                  <a:latin typeface="Arial"/>
                  <a:ea typeface="Arial"/>
                  <a:cs typeface="Arial"/>
                  <a:sym typeface="Arial"/>
                </a:rPr>
              </a:br>
              <a:r>
                <a:rPr lang="ja-JP" sz="1400">
                  <a:solidFill>
                    <a:schemeClr val="dk1"/>
                  </a:solidFill>
                  <a:latin typeface="Arial"/>
                  <a:ea typeface="Arial"/>
                  <a:cs typeface="Arial"/>
                  <a:sym typeface="Arial"/>
                </a:rPr>
                <a:t>考えてみよう</a:t>
              </a:r>
              <a:endParaRPr/>
            </a:p>
          </p:txBody>
        </p:sp>
      </p:grpSp>
      <p:grpSp>
        <p:nvGrpSpPr>
          <p:cNvPr id="830" name="Google Shape;830;p52"/>
          <p:cNvGrpSpPr/>
          <p:nvPr/>
        </p:nvGrpSpPr>
        <p:grpSpPr>
          <a:xfrm>
            <a:off x="4617976" y="3948279"/>
            <a:ext cx="2132700" cy="1325400"/>
            <a:chOff x="4617976" y="3948279"/>
            <a:chExt cx="2132700" cy="1325400"/>
          </a:xfrm>
        </p:grpSpPr>
        <p:sp>
          <p:nvSpPr>
            <p:cNvPr id="831" name="Google Shape;831;p52"/>
            <p:cNvSpPr/>
            <p:nvPr/>
          </p:nvSpPr>
          <p:spPr>
            <a:xfrm>
              <a:off x="4617976" y="3948279"/>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2" name="Google Shape;832;p52"/>
            <p:cNvSpPr txBox="1"/>
            <p:nvPr/>
          </p:nvSpPr>
          <p:spPr>
            <a:xfrm>
              <a:off x="4937109" y="4125256"/>
              <a:ext cx="1682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誰がどのように</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税金の使いみちを決めているか</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ja-JP" sz="1400">
                  <a:solidFill>
                    <a:schemeClr val="dk1"/>
                  </a:solidFill>
                  <a:latin typeface="Arial"/>
                  <a:ea typeface="Arial"/>
                  <a:cs typeface="Arial"/>
                  <a:sym typeface="Arial"/>
                </a:rPr>
                <a:t>調べてみよう</a:t>
              </a:r>
              <a:endParaRPr/>
            </a:p>
          </p:txBody>
        </p:sp>
      </p:grpSp>
      <p:sp>
        <p:nvSpPr>
          <p:cNvPr id="833" name="Google Shape;833;p52"/>
          <p:cNvSpPr txBox="1"/>
          <p:nvPr/>
        </p:nvSpPr>
        <p:spPr>
          <a:xfrm>
            <a:off x="241200" y="848575"/>
            <a:ext cx="945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rgbClr val="EE7612"/>
                </a:solidFill>
                <a:latin typeface="Arial"/>
                <a:ea typeface="Arial"/>
                <a:cs typeface="Arial"/>
                <a:sym typeface="Arial"/>
              </a:rPr>
              <a:t>のうぜい</a:t>
            </a:r>
            <a:endParaRPr/>
          </a:p>
        </p:txBody>
      </p:sp>
      <p:grpSp>
        <p:nvGrpSpPr>
          <p:cNvPr id="834" name="Google Shape;834;p52"/>
          <p:cNvGrpSpPr/>
          <p:nvPr/>
        </p:nvGrpSpPr>
        <p:grpSpPr>
          <a:xfrm>
            <a:off x="179388" y="2759671"/>
            <a:ext cx="8927630" cy="992100"/>
            <a:chOff x="179388" y="2759671"/>
            <a:chExt cx="8927630" cy="992100"/>
          </a:xfrm>
        </p:grpSpPr>
        <p:grpSp>
          <p:nvGrpSpPr>
            <p:cNvPr id="835" name="Google Shape;835;p52"/>
            <p:cNvGrpSpPr/>
            <p:nvPr/>
          </p:nvGrpSpPr>
          <p:grpSpPr>
            <a:xfrm>
              <a:off x="179388" y="2759671"/>
              <a:ext cx="8927630" cy="992100"/>
              <a:chOff x="179388" y="2615771"/>
              <a:chExt cx="8927630" cy="992100"/>
            </a:xfrm>
          </p:grpSpPr>
          <p:sp>
            <p:nvSpPr>
              <p:cNvPr id="836" name="Google Shape;836;p52"/>
              <p:cNvSpPr/>
              <p:nvPr/>
            </p:nvSpPr>
            <p:spPr>
              <a:xfrm>
                <a:off x="179388" y="2615771"/>
                <a:ext cx="8776200" cy="992100"/>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37" name="Google Shape;837;p52"/>
              <p:cNvSpPr/>
              <p:nvPr/>
            </p:nvSpPr>
            <p:spPr>
              <a:xfrm>
                <a:off x="179389" y="2615771"/>
                <a:ext cx="2019600" cy="992100"/>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FFFFFF"/>
                    </a:solidFill>
                    <a:latin typeface="Arial"/>
                    <a:ea typeface="Arial"/>
                    <a:cs typeface="Arial"/>
                    <a:sym typeface="Arial"/>
                  </a:rPr>
                  <a:t>日本国憲法</a:t>
                </a:r>
                <a:endParaRPr sz="2000">
                  <a:solidFill>
                    <a:srgbClr val="FFFFFF"/>
                  </a:solidFill>
                  <a:latin typeface="Arial"/>
                  <a:ea typeface="Arial"/>
                  <a:cs typeface="Arial"/>
                  <a:sym typeface="Arial"/>
                </a:endParaRPr>
              </a:p>
              <a:p>
                <a:pPr indent="0" lvl="0" marL="0" marR="0" rtl="0" algn="ctr">
                  <a:spcBef>
                    <a:spcPts val="0"/>
                  </a:spcBef>
                  <a:spcAft>
                    <a:spcPts val="0"/>
                  </a:spcAft>
                  <a:buNone/>
                </a:pPr>
                <a:r>
                  <a:rPr lang="ja-JP" sz="1800">
                    <a:solidFill>
                      <a:srgbClr val="FFFFFF"/>
                    </a:solidFill>
                    <a:latin typeface="Arial"/>
                    <a:ea typeface="Arial"/>
                    <a:cs typeface="Arial"/>
                    <a:sym typeface="Arial"/>
                  </a:rPr>
                  <a:t>第</a:t>
                </a:r>
                <a:r>
                  <a:rPr lang="ja-JP" sz="2000">
                    <a:solidFill>
                      <a:srgbClr val="FFFFFF"/>
                    </a:solidFill>
                    <a:latin typeface="Arial"/>
                    <a:ea typeface="Arial"/>
                    <a:cs typeface="Arial"/>
                    <a:sym typeface="Arial"/>
                  </a:rPr>
                  <a:t>３０</a:t>
                </a:r>
                <a:r>
                  <a:rPr lang="ja-JP" sz="1800">
                    <a:solidFill>
                      <a:srgbClr val="FFFFFF"/>
                    </a:solidFill>
                    <a:latin typeface="Arial"/>
                    <a:ea typeface="Arial"/>
                    <a:cs typeface="Arial"/>
                    <a:sym typeface="Arial"/>
                  </a:rPr>
                  <a:t>条</a:t>
                </a:r>
                <a:endParaRPr sz="2000">
                  <a:solidFill>
                    <a:srgbClr val="FFFFFF"/>
                  </a:solidFill>
                  <a:latin typeface="Arial"/>
                  <a:ea typeface="Arial"/>
                  <a:cs typeface="Arial"/>
                  <a:sym typeface="Arial"/>
                </a:endParaRPr>
              </a:p>
            </p:txBody>
          </p:sp>
          <p:sp>
            <p:nvSpPr>
              <p:cNvPr id="838" name="Google Shape;838;p52"/>
              <p:cNvSpPr/>
              <p:nvPr/>
            </p:nvSpPr>
            <p:spPr>
              <a:xfrm>
                <a:off x="2145818" y="2755207"/>
                <a:ext cx="6961200" cy="784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2000">
                    <a:solidFill>
                      <a:srgbClr val="EE7612"/>
                    </a:solidFill>
                    <a:latin typeface="Arial"/>
                    <a:ea typeface="Arial"/>
                    <a:cs typeface="Arial"/>
                    <a:sym typeface="Arial"/>
                  </a:rPr>
                  <a:t>国民は、法律の定めるところにより、納税の義務を負ふ。</a:t>
                </a:r>
                <a:endParaRPr sz="2000">
                  <a:solidFill>
                    <a:srgbClr val="EE7612"/>
                  </a:solidFill>
                  <a:latin typeface="Arial"/>
                  <a:ea typeface="Arial"/>
                  <a:cs typeface="Arial"/>
                  <a:sym typeface="Arial"/>
                </a:endParaRPr>
              </a:p>
              <a:p>
                <a:pPr indent="0" lvl="0" marL="0" marR="0" rtl="0" algn="ctr">
                  <a:lnSpc>
                    <a:spcPct val="120000"/>
                  </a:lnSpc>
                  <a:spcBef>
                    <a:spcPts val="0"/>
                  </a:spcBef>
                  <a:spcAft>
                    <a:spcPts val="0"/>
                  </a:spcAft>
                  <a:buNone/>
                </a:pPr>
                <a:r>
                  <a:rPr lang="ja-JP" sz="1800">
                    <a:solidFill>
                      <a:srgbClr val="EE7612"/>
                    </a:solidFill>
                    <a:latin typeface="Arial"/>
                    <a:ea typeface="Arial"/>
                    <a:cs typeface="Arial"/>
                    <a:sym typeface="Arial"/>
                  </a:rPr>
                  <a:t>（納税の義務）</a:t>
                </a:r>
                <a:endParaRPr sz="1300"/>
              </a:p>
            </p:txBody>
          </p:sp>
        </p:grpSp>
        <p:sp>
          <p:nvSpPr>
            <p:cNvPr id="839" name="Google Shape;839;p52"/>
            <p:cNvSpPr txBox="1"/>
            <p:nvPr/>
          </p:nvSpPr>
          <p:spPr>
            <a:xfrm>
              <a:off x="6512400" y="27936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sp>
          <p:nvSpPr>
            <p:cNvPr id="840" name="Google Shape;840;p52"/>
            <p:cNvSpPr txBox="1"/>
            <p:nvPr/>
          </p:nvSpPr>
          <p:spPr>
            <a:xfrm>
              <a:off x="4881600" y="3164400"/>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700">
                  <a:solidFill>
                    <a:srgbClr val="EE7612"/>
                  </a:solidFill>
                  <a:latin typeface="Arial"/>
                  <a:ea typeface="Arial"/>
                  <a:cs typeface="Arial"/>
                  <a:sym typeface="Arial"/>
                </a:rPr>
                <a:t>のうぜい</a:t>
              </a:r>
              <a:endParaRPr/>
            </a:p>
          </p:txBody>
        </p:sp>
      </p:grpSp>
      <p:sp>
        <p:nvSpPr>
          <p:cNvPr id="841" name="Google Shape;841;p52"/>
          <p:cNvSpPr txBox="1"/>
          <p:nvPr/>
        </p:nvSpPr>
        <p:spPr>
          <a:xfrm>
            <a:off x="3063600" y="2145600"/>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Arial"/>
                <a:ea typeface="Arial"/>
                <a:cs typeface="Arial"/>
                <a:sym typeface="Arial"/>
              </a:rPr>
              <a:t>おさ</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1000"/>
                                        <p:tgtEl>
                                          <p:spTgt spid="834"/>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26"/>
                                        </p:tgtEl>
                                        <p:attrNameLst>
                                          <p:attrName>style.visibility</p:attrName>
                                        </p:attrNameLst>
                                      </p:cBhvr>
                                      <p:to>
                                        <p:strVal val="visible"/>
                                      </p:to>
                                    </p:set>
                                    <p:animEffect filter="fade" transition="in">
                                      <p:cBhvr>
                                        <p:cTn dur="600"/>
                                        <p:tgtEl>
                                          <p:spTgt spid="826"/>
                                        </p:tgtEl>
                                      </p:cBhvr>
                                    </p:animEffect>
                                  </p:childTnLst>
                                </p:cTn>
                              </p:par>
                              <p:par>
                                <p:cTn fill="hold" nodeType="withEffect" presetClass="entr" presetID="10" presetSubtype="0">
                                  <p:stCondLst>
                                    <p:cond delay="200"/>
                                  </p:stCondLst>
                                  <p:childTnLst>
                                    <p:set>
                                      <p:cBhvr>
                                        <p:cTn dur="1" fill="hold">
                                          <p:stCondLst>
                                            <p:cond delay="0"/>
                                          </p:stCondLst>
                                        </p:cTn>
                                        <p:tgtEl>
                                          <p:spTgt spid="825"/>
                                        </p:tgtEl>
                                        <p:attrNameLst>
                                          <p:attrName>style.visibility</p:attrName>
                                        </p:attrNameLst>
                                      </p:cBhvr>
                                      <p:to>
                                        <p:strVal val="visible"/>
                                      </p:to>
                                    </p:set>
                                    <p:animEffect filter="fade" transition="in">
                                      <p:cBhvr>
                                        <p:cTn dur="600"/>
                                        <p:tgtEl>
                                          <p:spTgt spid="825"/>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53"/>
          <p:cNvSpPr/>
          <p:nvPr/>
        </p:nvSpPr>
        <p:spPr>
          <a:xfrm>
            <a:off x="1997371" y="1552505"/>
            <a:ext cx="590807" cy="4543270"/>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48" name="Google Shape;848;p53"/>
          <p:cNvPicPr preferRelativeResize="0"/>
          <p:nvPr/>
        </p:nvPicPr>
        <p:blipFill rotWithShape="1">
          <a:blip r:embed="rId3">
            <a:alphaModFix/>
          </a:blip>
          <a:srcRect b="0" l="0" r="0" t="0"/>
          <a:stretch/>
        </p:blipFill>
        <p:spPr>
          <a:xfrm>
            <a:off x="8358334" y="112671"/>
            <a:ext cx="606279" cy="602069"/>
          </a:xfrm>
          <a:prstGeom prst="rect">
            <a:avLst/>
          </a:prstGeom>
          <a:noFill/>
          <a:ln>
            <a:noFill/>
          </a:ln>
        </p:spPr>
      </p:pic>
      <p:sp>
        <p:nvSpPr>
          <p:cNvPr id="849" name="Google Shape;849;p53"/>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50" name="Google Shape;850;p53"/>
          <p:cNvSpPr txBox="1"/>
          <p:nvPr/>
        </p:nvSpPr>
        <p:spPr>
          <a:xfrm>
            <a:off x="190150" y="914425"/>
            <a:ext cx="8664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Arial"/>
              <a:buNone/>
            </a:pPr>
            <a:r>
              <a:rPr lang="ja-JP" sz="1200">
                <a:solidFill>
                  <a:srgbClr val="6560CC"/>
                </a:solidFill>
                <a:latin typeface="Arial"/>
                <a:ea typeface="Arial"/>
                <a:cs typeface="Arial"/>
                <a:sym typeface="Arial"/>
              </a:rPr>
              <a:t>税金について、もっと詳しく知りたい人は、</a:t>
            </a:r>
            <a:r>
              <a:rPr lang="ja-JP" sz="1700" u="sng">
                <a:solidFill>
                  <a:srgbClr val="FF0000"/>
                </a:solidFill>
                <a:latin typeface="Arial"/>
                <a:ea typeface="Arial"/>
                <a:cs typeface="Arial"/>
                <a:sym typeface="Arial"/>
              </a:rPr>
              <a:t>国税庁ホームページの「税の学習コーナー」</a:t>
            </a:r>
            <a:r>
              <a:rPr lang="ja-JP" sz="1200">
                <a:solidFill>
                  <a:srgbClr val="6560CC"/>
                </a:solidFill>
                <a:latin typeface="Arial"/>
                <a:ea typeface="Arial"/>
                <a:cs typeface="Arial"/>
                <a:sym typeface="Arial"/>
              </a:rPr>
              <a:t>を見てね。</a:t>
            </a:r>
            <a:endParaRPr sz="1300"/>
          </a:p>
        </p:txBody>
      </p:sp>
      <p:sp>
        <p:nvSpPr>
          <p:cNvPr id="851" name="Google Shape;851;p53"/>
          <p:cNvSpPr txBox="1"/>
          <p:nvPr/>
        </p:nvSpPr>
        <p:spPr>
          <a:xfrm>
            <a:off x="2123723" y="75800"/>
            <a:ext cx="50796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200"/>
              <a:buFont typeface="Arial"/>
              <a:buNone/>
            </a:pPr>
            <a:r>
              <a:rPr lang="ja-JP" sz="3200">
                <a:solidFill>
                  <a:schemeClr val="dk1"/>
                </a:solidFill>
                <a:latin typeface="Arial"/>
                <a:ea typeface="Arial"/>
                <a:cs typeface="Arial"/>
                <a:sym typeface="Arial"/>
              </a:rPr>
              <a:t>税の学習コーナー</a:t>
            </a:r>
            <a:endParaRPr/>
          </a:p>
        </p:txBody>
      </p:sp>
      <p:sp>
        <p:nvSpPr>
          <p:cNvPr id="852" name="Google Shape;852;p53"/>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5F5ACA"/>
                </a:solidFill>
                <a:latin typeface="Arial"/>
                <a:ea typeface="Arial"/>
                <a:cs typeface="Arial"/>
                <a:sym typeface="Arial"/>
              </a:rPr>
              <a:t>税の学習コーナー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853" name="Google Shape;853;p53"/>
          <p:cNvGrpSpPr/>
          <p:nvPr/>
        </p:nvGrpSpPr>
        <p:grpSpPr>
          <a:xfrm>
            <a:off x="127427" y="4832762"/>
            <a:ext cx="1985942" cy="1110808"/>
            <a:chOff x="127427" y="4832762"/>
            <a:chExt cx="1985942" cy="1110808"/>
          </a:xfrm>
        </p:grpSpPr>
        <p:pic>
          <p:nvPicPr>
            <p:cNvPr id="854" name="Google Shape;854;p53"/>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855" name="Google Shape;855;p53"/>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856" name="Google Shape;856;p53"/>
            <p:cNvPicPr preferRelativeResize="0"/>
            <p:nvPr/>
          </p:nvPicPr>
          <p:blipFill rotWithShape="1">
            <a:blip r:embed="rId7">
              <a:alphaModFix/>
            </a:blip>
            <a:srcRect b="18854" l="1500" r="1675" t="1894"/>
            <a:stretch/>
          </p:blipFill>
          <p:spPr>
            <a:xfrm>
              <a:off x="978769" y="4869160"/>
              <a:ext cx="1085084" cy="669552"/>
            </a:xfrm>
            <a:prstGeom prst="rect">
              <a:avLst/>
            </a:prstGeom>
            <a:noFill/>
            <a:ln cap="flat" cmpd="sng" w="12700">
              <a:solidFill>
                <a:schemeClr val="dk1"/>
              </a:solidFill>
              <a:prstDash val="solid"/>
              <a:round/>
              <a:headEnd len="sm" w="sm" type="none"/>
              <a:tailEnd len="sm" w="sm" type="none"/>
            </a:ln>
          </p:spPr>
        </p:pic>
      </p:grpSp>
      <p:pic>
        <p:nvPicPr>
          <p:cNvPr id="857" name="Google Shape;857;p53"/>
          <p:cNvPicPr preferRelativeResize="0"/>
          <p:nvPr/>
        </p:nvPicPr>
        <p:blipFill rotWithShape="1">
          <a:blip r:embed="rId8">
            <a:alphaModFix/>
          </a:blip>
          <a:srcRect b="0" l="0" r="0" t="0"/>
          <a:stretch/>
        </p:blipFill>
        <p:spPr>
          <a:xfrm>
            <a:off x="2605777" y="1430923"/>
            <a:ext cx="6249272" cy="4712728"/>
          </a:xfrm>
          <a:prstGeom prst="rect">
            <a:avLst/>
          </a:prstGeom>
          <a:noFill/>
          <a:ln cap="flat" cmpd="sng" w="2857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7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14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nvSpPr>
        <p:spPr>
          <a:xfrm>
            <a:off x="843124" y="75800"/>
            <a:ext cx="8012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ワーク：税金について考えてみよう</a:t>
            </a:r>
            <a:endParaRPr/>
          </a:p>
        </p:txBody>
      </p:sp>
      <p:sp>
        <p:nvSpPr>
          <p:cNvPr id="302" name="Google Shape;302;p38"/>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03" name="Google Shape;303;p38"/>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304" name="Google Shape;304;p38"/>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305" name="Google Shape;305;p3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06" name="Google Shape;306;p38"/>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39"/>
          <p:cNvGrpSpPr/>
          <p:nvPr/>
        </p:nvGrpSpPr>
        <p:grpSpPr>
          <a:xfrm>
            <a:off x="161150" y="1886525"/>
            <a:ext cx="8785200" cy="4331100"/>
            <a:chOff x="131022" y="-5854067"/>
            <a:chExt cx="8785200" cy="4331100"/>
          </a:xfrm>
        </p:grpSpPr>
        <p:sp>
          <p:nvSpPr>
            <p:cNvPr id="313" name="Google Shape;313;p39"/>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4" name="Google Shape;314;p39"/>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315" name="Google Shape;315;p39"/>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316" name="Google Shape;316;p39"/>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317" name="Google Shape;317;p39"/>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318" name="Google Shape;318;p39"/>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319" name="Google Shape;319;p39"/>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320" name="Google Shape;320;p39"/>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1" name="Google Shape;321;p39"/>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322" name="Google Shape;322;p39"/>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323" name="Google Shape;323;p39"/>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324" name="Google Shape;324;p39"/>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325" name="Google Shape;325;p39"/>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326" name="Google Shape;326;p39"/>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327" name="Google Shape;327;p39"/>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328" name="Google Shape;328;p39"/>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sp>
        <p:nvSpPr>
          <p:cNvPr id="329" name="Google Shape;329;p39"/>
          <p:cNvSpPr/>
          <p:nvPr/>
        </p:nvSpPr>
        <p:spPr>
          <a:xfrm>
            <a:off x="5768392" y="4767312"/>
            <a:ext cx="2998500" cy="10707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39"/>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331" name="Google Shape;331;p39"/>
          <p:cNvSpPr txBox="1"/>
          <p:nvPr/>
        </p:nvSpPr>
        <p:spPr>
          <a:xfrm>
            <a:off x="843129" y="75788"/>
            <a:ext cx="5261400" cy="107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332" name="Google Shape;332;p39"/>
          <p:cNvSpPr txBox="1"/>
          <p:nvPr/>
        </p:nvSpPr>
        <p:spPr>
          <a:xfrm>
            <a:off x="208906" y="996582"/>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None/>
            </a:pPr>
            <a:r>
              <a:rPr lang="ja-JP" sz="1800">
                <a:solidFill>
                  <a:schemeClr val="dk1"/>
                </a:solidFill>
                <a:latin typeface="Arial"/>
                <a:ea typeface="Arial"/>
                <a:cs typeface="Arial"/>
                <a:sym typeface="Arial"/>
              </a:rPr>
              <a:t>次のようなときには、どんな税金がかかるでしょうか？？</a:t>
            </a:r>
            <a:endParaRPr sz="1800">
              <a:solidFill>
                <a:schemeClr val="dk1"/>
              </a:solidFill>
              <a:latin typeface="Arial"/>
              <a:ea typeface="Arial"/>
              <a:cs typeface="Arial"/>
              <a:sym typeface="Arial"/>
            </a:endParaRPr>
          </a:p>
        </p:txBody>
      </p:sp>
      <p:cxnSp>
        <p:nvCxnSpPr>
          <p:cNvPr id="333" name="Google Shape;333;p39"/>
          <p:cNvCxnSpPr/>
          <p:nvPr/>
        </p:nvCxnSpPr>
        <p:spPr>
          <a:xfrm>
            <a:off x="179388" y="1484784"/>
            <a:ext cx="8785200" cy="0"/>
          </a:xfrm>
          <a:prstGeom prst="straightConnector1">
            <a:avLst/>
          </a:prstGeom>
          <a:noFill/>
          <a:ln cap="flat" cmpd="sng" w="19050">
            <a:solidFill>
              <a:srgbClr val="26C1F2"/>
            </a:solidFill>
            <a:prstDash val="solid"/>
            <a:miter lim="800000"/>
            <a:headEnd len="sm" w="sm" type="none"/>
            <a:tailEnd len="sm" w="sm" type="none"/>
          </a:ln>
        </p:spPr>
      </p:cxnSp>
      <p:sp>
        <p:nvSpPr>
          <p:cNvPr id="334" name="Google Shape;334;p39"/>
          <p:cNvSpPr txBox="1"/>
          <p:nvPr/>
        </p:nvSpPr>
        <p:spPr>
          <a:xfrm>
            <a:off x="555956" y="1532880"/>
            <a:ext cx="4393500" cy="40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DABDD"/>
                </a:solidFill>
                <a:latin typeface="Arial"/>
                <a:ea typeface="Arial"/>
                <a:cs typeface="Arial"/>
                <a:sym typeface="Arial"/>
              </a:rPr>
              <a:t>税金の種類は約</a:t>
            </a:r>
            <a:r>
              <a:rPr b="1" lang="ja-JP" sz="1800">
                <a:solidFill>
                  <a:srgbClr val="0DABDD"/>
                </a:solidFill>
                <a:latin typeface="Arial"/>
                <a:ea typeface="Arial"/>
                <a:cs typeface="Arial"/>
                <a:sym typeface="Arial"/>
              </a:rPr>
              <a:t>50</a:t>
            </a:r>
            <a:r>
              <a:rPr lang="ja-JP" sz="1800">
                <a:solidFill>
                  <a:srgbClr val="0DABDD"/>
                </a:solidFill>
                <a:latin typeface="Arial"/>
                <a:ea typeface="Arial"/>
                <a:cs typeface="Arial"/>
                <a:sym typeface="Arial"/>
              </a:rPr>
              <a:t>種類あります。</a:t>
            </a:r>
            <a:endParaRPr/>
          </a:p>
        </p:txBody>
      </p:sp>
      <p:sp>
        <p:nvSpPr>
          <p:cNvPr id="335" name="Google Shape;335;p39"/>
          <p:cNvSpPr txBox="1"/>
          <p:nvPr/>
        </p:nvSpPr>
        <p:spPr>
          <a:xfrm>
            <a:off x="878174" y="6493850"/>
            <a:ext cx="7573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rgbClr val="0D85AF"/>
                </a:solidFill>
                <a:latin typeface="Arial"/>
                <a:ea typeface="Arial"/>
                <a:cs typeface="Arial"/>
                <a:sym typeface="Arial"/>
              </a:rPr>
              <a:t>詳しく学ぼう：財務省キッズコーナーファイナンスらんど  </a:t>
            </a:r>
            <a:r>
              <a:rPr lang="ja-JP" sz="1100" u="sng">
                <a:solidFill>
                  <a:schemeClr val="hlink"/>
                </a:solidFill>
                <a:latin typeface="Arial"/>
                <a:ea typeface="Arial"/>
                <a:cs typeface="Arial"/>
                <a:sym typeface="Arial"/>
                <a:hlinkClick r:id="rId8"/>
              </a:rPr>
              <a:t>https://www.mof.go.jp/kids/2018</a:t>
            </a:r>
            <a:r>
              <a:rPr lang="ja-JP" sz="1100">
                <a:solidFill>
                  <a:schemeClr val="dk1"/>
                </a:solidFill>
                <a:latin typeface="Arial"/>
                <a:ea typeface="Arial"/>
                <a:cs typeface="Arial"/>
                <a:sym typeface="Arial"/>
              </a:rPr>
              <a:t> （財務省HP）</a:t>
            </a:r>
            <a:endParaRPr/>
          </a:p>
        </p:txBody>
      </p:sp>
      <p:sp>
        <p:nvSpPr>
          <p:cNvPr id="336" name="Google Shape;336;p39"/>
          <p:cNvSpPr/>
          <p:nvPr/>
        </p:nvSpPr>
        <p:spPr>
          <a:xfrm>
            <a:off x="767101" y="5754105"/>
            <a:ext cx="15396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自動車税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grpSp>
        <p:nvGrpSpPr>
          <p:cNvPr id="337" name="Google Shape;337;p39"/>
          <p:cNvGrpSpPr/>
          <p:nvPr/>
        </p:nvGrpSpPr>
        <p:grpSpPr>
          <a:xfrm>
            <a:off x="3681875" y="5740015"/>
            <a:ext cx="1539600" cy="399152"/>
            <a:chOff x="5081943" y="5919421"/>
            <a:chExt cx="1539600" cy="399152"/>
          </a:xfrm>
        </p:grpSpPr>
        <p:sp>
          <p:nvSpPr>
            <p:cNvPr id="338" name="Google Shape;338;p39"/>
            <p:cNvSpPr/>
            <p:nvPr/>
          </p:nvSpPr>
          <p:spPr>
            <a:xfrm>
              <a:off x="5081943" y="5933973"/>
              <a:ext cx="1539600" cy="3846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入湯税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39" name="Google Shape;339;p39"/>
            <p:cNvSpPr txBox="1"/>
            <p:nvPr/>
          </p:nvSpPr>
          <p:spPr>
            <a:xfrm>
              <a:off x="5230284" y="5919421"/>
              <a:ext cx="770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grpSp>
      <p:sp>
        <p:nvSpPr>
          <p:cNvPr id="340" name="Google Shape;340;p39"/>
          <p:cNvSpPr txBox="1"/>
          <p:nvPr/>
        </p:nvSpPr>
        <p:spPr>
          <a:xfrm>
            <a:off x="278823" y="3934725"/>
            <a:ext cx="304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※住民税とは、都道府県税と市（区）町村民税を</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ja-JP" sz="900">
                <a:solidFill>
                  <a:schemeClr val="dk1"/>
                </a:solidFill>
                <a:latin typeface="Arial"/>
                <a:ea typeface="Arial"/>
                <a:cs typeface="Arial"/>
                <a:sym typeface="Arial"/>
              </a:rPr>
              <a:t>    合わせた呼び方です。</a:t>
            </a:r>
            <a:endParaRPr/>
          </a:p>
        </p:txBody>
      </p:sp>
      <p:sp>
        <p:nvSpPr>
          <p:cNvPr id="341" name="Google Shape;341;p39"/>
          <p:cNvSpPr/>
          <p:nvPr/>
        </p:nvSpPr>
        <p:spPr>
          <a:xfrm>
            <a:off x="362357" y="3542815"/>
            <a:ext cx="23490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所得税</a:t>
            </a:r>
            <a:r>
              <a:rPr lang="ja-JP" sz="1000">
                <a:solidFill>
                  <a:srgbClr val="E22626"/>
                </a:solidFill>
                <a:latin typeface="Arial"/>
                <a:ea typeface="Arial"/>
                <a:cs typeface="Arial"/>
                <a:sym typeface="Arial"/>
              </a:rPr>
              <a:t>（国税）</a:t>
            </a:r>
            <a:r>
              <a:rPr lang="ja-JP" sz="1050">
                <a:solidFill>
                  <a:srgbClr val="E22626"/>
                </a:solidFill>
                <a:latin typeface="Arial"/>
                <a:ea typeface="Arial"/>
                <a:cs typeface="Arial"/>
                <a:sym typeface="Arial"/>
              </a:rPr>
              <a:t>・</a:t>
            </a:r>
            <a:r>
              <a:rPr lang="ja-JP" sz="1100">
                <a:solidFill>
                  <a:srgbClr val="E22626"/>
                </a:solidFill>
                <a:latin typeface="Arial"/>
                <a:ea typeface="Arial"/>
                <a:cs typeface="Arial"/>
                <a:sym typeface="Arial"/>
              </a:rPr>
              <a:t>住民税</a:t>
            </a:r>
            <a:r>
              <a:rPr lang="ja-JP" sz="1000">
                <a:solidFill>
                  <a:srgbClr val="E22626"/>
                </a:solidFill>
                <a:latin typeface="Arial"/>
                <a:ea typeface="Arial"/>
                <a:cs typeface="Arial"/>
                <a:sym typeface="Arial"/>
              </a:rPr>
              <a:t>（地方税）</a:t>
            </a:r>
            <a:endParaRPr sz="1050">
              <a:solidFill>
                <a:srgbClr val="E22626"/>
              </a:solidFill>
              <a:latin typeface="Arial"/>
              <a:ea typeface="Arial"/>
              <a:cs typeface="Arial"/>
              <a:sym typeface="Arial"/>
            </a:endParaRPr>
          </a:p>
        </p:txBody>
      </p:sp>
      <p:sp>
        <p:nvSpPr>
          <p:cNvPr id="342" name="Google Shape;342;p39"/>
          <p:cNvSpPr/>
          <p:nvPr/>
        </p:nvSpPr>
        <p:spPr>
          <a:xfrm>
            <a:off x="3613525" y="3523850"/>
            <a:ext cx="1676400" cy="3993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rgbClr val="E22626"/>
              </a:solidFill>
            </a:endParaRPr>
          </a:p>
          <a:p>
            <a:pPr indent="0" lvl="0" marL="0" marR="0" rtl="0" algn="ctr">
              <a:spcBef>
                <a:spcPts val="0"/>
              </a:spcBef>
              <a:spcAft>
                <a:spcPts val="0"/>
              </a:spcAft>
              <a:buNone/>
            </a:pPr>
            <a:r>
              <a:rPr lang="ja-JP" sz="1100">
                <a:solidFill>
                  <a:srgbClr val="E22626"/>
                </a:solidFill>
                <a:latin typeface="Arial"/>
                <a:ea typeface="Arial"/>
                <a:cs typeface="Arial"/>
                <a:sym typeface="Arial"/>
              </a:rPr>
              <a:t>固定資産税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43" name="Google Shape;343;p39"/>
          <p:cNvSpPr txBox="1"/>
          <p:nvPr/>
        </p:nvSpPr>
        <p:spPr>
          <a:xfrm>
            <a:off x="3732368" y="3523852"/>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latin typeface="Arial"/>
                <a:ea typeface="Arial"/>
                <a:cs typeface="Arial"/>
                <a:sym typeface="Arial"/>
              </a:rPr>
              <a:t>こていしさんぜい</a:t>
            </a:r>
            <a:endParaRPr/>
          </a:p>
        </p:txBody>
      </p:sp>
      <p:sp>
        <p:nvSpPr>
          <p:cNvPr id="344" name="Google Shape;344;p39"/>
          <p:cNvSpPr/>
          <p:nvPr/>
        </p:nvSpPr>
        <p:spPr>
          <a:xfrm>
            <a:off x="6179326" y="3542815"/>
            <a:ext cx="2685300"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100">
                <a:solidFill>
                  <a:srgbClr val="E22626"/>
                </a:solidFill>
                <a:latin typeface="Arial"/>
                <a:ea typeface="Arial"/>
                <a:cs typeface="Arial"/>
                <a:sym typeface="Arial"/>
              </a:rPr>
              <a:t>消費税</a:t>
            </a:r>
            <a:r>
              <a:rPr lang="ja-JP" sz="1000">
                <a:solidFill>
                  <a:srgbClr val="E22626"/>
                </a:solidFill>
                <a:latin typeface="Arial"/>
                <a:ea typeface="Arial"/>
                <a:cs typeface="Arial"/>
                <a:sym typeface="Arial"/>
              </a:rPr>
              <a:t>（国税）</a:t>
            </a:r>
            <a:r>
              <a:rPr lang="ja-JP" sz="1100">
                <a:solidFill>
                  <a:srgbClr val="E22626"/>
                </a:solidFill>
                <a:latin typeface="Arial"/>
                <a:ea typeface="Arial"/>
                <a:cs typeface="Arial"/>
                <a:sym typeface="Arial"/>
              </a:rPr>
              <a:t>・地方消費税</a:t>
            </a:r>
            <a:r>
              <a:rPr lang="ja-JP" sz="1000">
                <a:solidFill>
                  <a:srgbClr val="E22626"/>
                </a:solidFill>
                <a:latin typeface="Arial"/>
                <a:ea typeface="Arial"/>
                <a:cs typeface="Arial"/>
                <a:sym typeface="Arial"/>
              </a:rPr>
              <a:t>（地方税）</a:t>
            </a:r>
            <a:endParaRPr sz="1100">
              <a:solidFill>
                <a:srgbClr val="E22626"/>
              </a:solidFill>
              <a:latin typeface="Arial"/>
              <a:ea typeface="Arial"/>
              <a:cs typeface="Arial"/>
              <a:sym typeface="Arial"/>
            </a:endParaRPr>
          </a:p>
        </p:txBody>
      </p:sp>
      <p:sp>
        <p:nvSpPr>
          <p:cNvPr id="345" name="Google Shape;345;p39"/>
          <p:cNvSpPr txBox="1"/>
          <p:nvPr/>
        </p:nvSpPr>
        <p:spPr>
          <a:xfrm>
            <a:off x="5891498" y="535916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346" name="Google Shape;346;p39"/>
          <p:cNvSpPr/>
          <p:nvPr/>
        </p:nvSpPr>
        <p:spPr>
          <a:xfrm rot="5400000">
            <a:off x="232792" y="1623849"/>
            <a:ext cx="295200" cy="20340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7" name="Google Shape;347;p39"/>
          <p:cNvSpPr txBox="1"/>
          <p:nvPr/>
        </p:nvSpPr>
        <p:spPr>
          <a:xfrm>
            <a:off x="7150820" y="4857575"/>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348" name="Google Shape;348;p39"/>
          <p:cNvSpPr/>
          <p:nvPr/>
        </p:nvSpPr>
        <p:spPr>
          <a:xfrm>
            <a:off x="611560" y="1586150"/>
            <a:ext cx="3600300" cy="287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Google Shape;349;p39"/>
          <p:cNvSpPr/>
          <p:nvPr/>
        </p:nvSpPr>
        <p:spPr>
          <a:xfrm>
            <a:off x="246703" y="1531047"/>
            <a:ext cx="235500" cy="353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39"/>
          <p:cNvSpPr txBox="1"/>
          <p:nvPr/>
        </p:nvSpPr>
        <p:spPr>
          <a:xfrm>
            <a:off x="5876625" y="4900275"/>
            <a:ext cx="36003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国税は、「国に納める税金」、</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地方税は「都道府県や市区町村に</a:t>
            </a:r>
            <a:endParaRPr sz="1400">
              <a:solidFill>
                <a:schemeClr val="dk1"/>
              </a:solidFill>
              <a:latin typeface="Arial"/>
              <a:ea typeface="Arial"/>
              <a:cs typeface="Arial"/>
              <a:sym typeface="Arial"/>
            </a:endParaRPr>
          </a:p>
          <a:p>
            <a:pPr indent="0" lvl="0" marL="0" marR="0" rtl="0" algn="l">
              <a:lnSpc>
                <a:spcPct val="123000"/>
              </a:lnSpc>
              <a:spcBef>
                <a:spcPts val="0"/>
              </a:spcBef>
              <a:spcAft>
                <a:spcPts val="0"/>
              </a:spcAft>
              <a:buNone/>
            </a:pPr>
            <a:r>
              <a:rPr lang="ja-JP" sz="1400">
                <a:solidFill>
                  <a:schemeClr val="dk1"/>
                </a:solidFill>
                <a:latin typeface="Arial"/>
                <a:ea typeface="Arial"/>
                <a:cs typeface="Arial"/>
                <a:sym typeface="Arial"/>
              </a:rPr>
              <a:t>納める税金」です。</a:t>
            </a:r>
            <a:endParaRPr/>
          </a:p>
        </p:txBody>
      </p:sp>
      <p:sp>
        <p:nvSpPr>
          <p:cNvPr id="351" name="Google Shape;351;p39"/>
          <p:cNvSpPr txBox="1"/>
          <p:nvPr/>
        </p:nvSpPr>
        <p:spPr>
          <a:xfrm>
            <a:off x="3735593" y="5760677"/>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rPr>
              <a:t>にゅうとうぜい</a:t>
            </a:r>
            <a:endParaRPr/>
          </a:p>
        </p:txBody>
      </p:sp>
      <p:grpSp>
        <p:nvGrpSpPr>
          <p:cNvPr id="352" name="Google Shape;352;p39"/>
          <p:cNvGrpSpPr/>
          <p:nvPr/>
        </p:nvGrpSpPr>
        <p:grpSpPr>
          <a:xfrm>
            <a:off x="161150" y="1886525"/>
            <a:ext cx="8785200" cy="4331100"/>
            <a:chOff x="131022" y="-5854067"/>
            <a:chExt cx="8785200" cy="4331100"/>
          </a:xfrm>
        </p:grpSpPr>
        <p:sp>
          <p:nvSpPr>
            <p:cNvPr id="353" name="Google Shape;353;p39"/>
            <p:cNvSpPr/>
            <p:nvPr/>
          </p:nvSpPr>
          <p:spPr>
            <a:xfrm>
              <a:off x="131022" y="-5854067"/>
              <a:ext cx="8785200" cy="4331100"/>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39"/>
            <p:cNvSpPr/>
            <p:nvPr/>
          </p:nvSpPr>
          <p:spPr>
            <a:xfrm>
              <a:off x="671358" y="-3227392"/>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355" name="Google Shape;355;p39"/>
            <p:cNvPicPr preferRelativeResize="0"/>
            <p:nvPr/>
          </p:nvPicPr>
          <p:blipFill rotWithShape="1">
            <a:blip r:embed="rId3">
              <a:alphaModFix/>
            </a:blip>
            <a:srcRect b="0" l="0" r="0" t="0"/>
            <a:stretch/>
          </p:blipFill>
          <p:spPr>
            <a:xfrm>
              <a:off x="739810" y="-3210355"/>
              <a:ext cx="1354704" cy="1263217"/>
            </a:xfrm>
            <a:prstGeom prst="rect">
              <a:avLst/>
            </a:prstGeom>
            <a:noFill/>
            <a:ln>
              <a:noFill/>
            </a:ln>
          </p:spPr>
        </p:pic>
        <p:sp>
          <p:nvSpPr>
            <p:cNvPr id="356" name="Google Shape;356;p39"/>
            <p:cNvSpPr txBox="1"/>
            <p:nvPr/>
          </p:nvSpPr>
          <p:spPr>
            <a:xfrm>
              <a:off x="683412" y="-3529475"/>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車を持っていると！？</a:t>
              </a:r>
              <a:endParaRPr sz="1500"/>
            </a:p>
          </p:txBody>
        </p:sp>
        <p:sp>
          <p:nvSpPr>
            <p:cNvPr id="357" name="Google Shape;357;p39"/>
            <p:cNvSpPr txBox="1"/>
            <p:nvPr/>
          </p:nvSpPr>
          <p:spPr>
            <a:xfrm>
              <a:off x="3491015" y="-3510800"/>
              <a:ext cx="20028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50">
                  <a:solidFill>
                    <a:srgbClr val="0C5B9C"/>
                  </a:solidFill>
                  <a:latin typeface="Arial"/>
                  <a:ea typeface="Arial"/>
                  <a:cs typeface="Arial"/>
                  <a:sym typeface="Arial"/>
                </a:rPr>
                <a:t>温泉に入ったときは！？</a:t>
              </a:r>
              <a:endParaRPr sz="1600"/>
            </a:p>
          </p:txBody>
        </p:sp>
        <p:sp>
          <p:nvSpPr>
            <p:cNvPr id="358" name="Google Shape;358;p39"/>
            <p:cNvSpPr/>
            <p:nvPr/>
          </p:nvSpPr>
          <p:spPr>
            <a:xfrm>
              <a:off x="3563270" y="-3241755"/>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359" name="Google Shape;359;p39"/>
            <p:cNvPicPr preferRelativeResize="0"/>
            <p:nvPr/>
          </p:nvPicPr>
          <p:blipFill rotWithShape="1">
            <a:blip r:embed="rId4">
              <a:alphaModFix/>
            </a:blip>
            <a:srcRect b="0" l="0" r="0" t="0"/>
            <a:stretch/>
          </p:blipFill>
          <p:spPr>
            <a:xfrm>
              <a:off x="3586226" y="-3123444"/>
              <a:ext cx="1630470" cy="1313562"/>
            </a:xfrm>
            <a:prstGeom prst="rect">
              <a:avLst/>
            </a:prstGeom>
            <a:noFill/>
            <a:ln>
              <a:noFill/>
            </a:ln>
          </p:spPr>
        </p:pic>
        <p:sp>
          <p:nvSpPr>
            <p:cNvPr id="360" name="Google Shape;360;p39"/>
            <p:cNvSpPr/>
            <p:nvPr/>
          </p:nvSpPr>
          <p:spPr>
            <a:xfrm>
              <a:off x="698758"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1" name="Google Shape;361;p39"/>
            <p:cNvPicPr preferRelativeResize="0"/>
            <p:nvPr/>
          </p:nvPicPr>
          <p:blipFill rotWithShape="1">
            <a:blip r:embed="rId5">
              <a:alphaModFix/>
            </a:blip>
            <a:srcRect b="0" l="0" r="0" t="0"/>
            <a:stretch/>
          </p:blipFill>
          <p:spPr>
            <a:xfrm>
              <a:off x="990367" y="-5714549"/>
              <a:ext cx="1245490" cy="1346760"/>
            </a:xfrm>
            <a:prstGeom prst="rect">
              <a:avLst/>
            </a:prstGeom>
            <a:noFill/>
            <a:ln>
              <a:noFill/>
            </a:ln>
          </p:spPr>
        </p:pic>
        <p:sp>
          <p:nvSpPr>
            <p:cNvPr id="362" name="Google Shape;362;p39"/>
            <p:cNvSpPr/>
            <p:nvPr/>
          </p:nvSpPr>
          <p:spPr>
            <a:xfrm>
              <a:off x="3613532"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363" name="Google Shape;363;p39"/>
            <p:cNvPicPr preferRelativeResize="0"/>
            <p:nvPr/>
          </p:nvPicPr>
          <p:blipFill rotWithShape="1">
            <a:blip r:embed="rId6">
              <a:alphaModFix/>
            </a:blip>
            <a:srcRect b="0" l="0" r="0" t="0"/>
            <a:stretch/>
          </p:blipFill>
          <p:spPr>
            <a:xfrm>
              <a:off x="3667695" y="-5505199"/>
              <a:ext cx="1567982" cy="1078380"/>
            </a:xfrm>
            <a:prstGeom prst="rect">
              <a:avLst/>
            </a:prstGeom>
            <a:noFill/>
            <a:ln>
              <a:noFill/>
            </a:ln>
          </p:spPr>
        </p:pic>
        <p:sp>
          <p:nvSpPr>
            <p:cNvPr id="364" name="Google Shape;364;p39"/>
            <p:cNvSpPr/>
            <p:nvPr/>
          </p:nvSpPr>
          <p:spPr>
            <a:xfrm>
              <a:off x="6683784" y="-5597173"/>
              <a:ext cx="1676400" cy="1443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365" name="Google Shape;365;p39"/>
            <p:cNvPicPr preferRelativeResize="0"/>
            <p:nvPr/>
          </p:nvPicPr>
          <p:blipFill rotWithShape="1">
            <a:blip r:embed="rId7">
              <a:alphaModFix/>
            </a:blip>
            <a:srcRect b="0" l="0" r="0" t="0"/>
            <a:stretch/>
          </p:blipFill>
          <p:spPr>
            <a:xfrm>
              <a:off x="6756700" y="-5477616"/>
              <a:ext cx="1539600" cy="1137792"/>
            </a:xfrm>
            <a:prstGeom prst="rect">
              <a:avLst/>
            </a:prstGeom>
            <a:noFill/>
            <a:ln>
              <a:noFill/>
            </a:ln>
          </p:spPr>
        </p:pic>
        <p:sp>
          <p:nvSpPr>
            <p:cNvPr id="366" name="Google Shape;366;p39"/>
            <p:cNvSpPr txBox="1"/>
            <p:nvPr/>
          </p:nvSpPr>
          <p:spPr>
            <a:xfrm>
              <a:off x="708487" y="-5822613"/>
              <a:ext cx="1790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rPr>
                <a:t>給料をもらったら！？</a:t>
              </a:r>
              <a:endParaRPr sz="1500"/>
            </a:p>
          </p:txBody>
        </p:sp>
        <p:sp>
          <p:nvSpPr>
            <p:cNvPr id="367" name="Google Shape;367;p39"/>
            <p:cNvSpPr txBox="1"/>
            <p:nvPr/>
          </p:nvSpPr>
          <p:spPr>
            <a:xfrm>
              <a:off x="3717535" y="-5818288"/>
              <a:ext cx="1707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家を持っていると！？</a:t>
              </a:r>
              <a:endParaRPr sz="1500"/>
            </a:p>
          </p:txBody>
        </p:sp>
        <p:sp>
          <p:nvSpPr>
            <p:cNvPr id="368" name="Google Shape;368;p39"/>
            <p:cNvSpPr txBox="1"/>
            <p:nvPr/>
          </p:nvSpPr>
          <p:spPr>
            <a:xfrm>
              <a:off x="6276925" y="-5796938"/>
              <a:ext cx="24627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50">
                  <a:solidFill>
                    <a:srgbClr val="0C5B9C"/>
                  </a:solidFill>
                  <a:latin typeface="Arial"/>
                  <a:ea typeface="Arial"/>
                  <a:cs typeface="Arial"/>
                  <a:sym typeface="Arial"/>
                </a:rPr>
                <a:t>お店でお買い物をしたときは！？</a:t>
              </a:r>
              <a:endParaRPr sz="1500">
                <a:solidFill>
                  <a:srgbClr val="0C5B9C"/>
                </a:solidFill>
                <a:latin typeface="Arial"/>
                <a:ea typeface="Arial"/>
                <a:cs typeface="Arial"/>
                <a:sym typeface="Arial"/>
              </a:endParaRPr>
            </a:p>
          </p:txBody>
        </p:sp>
      </p:grpSp>
      <p:grpSp>
        <p:nvGrpSpPr>
          <p:cNvPr id="369" name="Google Shape;369;p39"/>
          <p:cNvGrpSpPr/>
          <p:nvPr/>
        </p:nvGrpSpPr>
        <p:grpSpPr>
          <a:xfrm>
            <a:off x="-40564" y="6007185"/>
            <a:ext cx="950844" cy="850815"/>
            <a:chOff x="-40566" y="5996310"/>
            <a:chExt cx="950844" cy="850815"/>
          </a:xfrm>
        </p:grpSpPr>
        <p:sp>
          <p:nvSpPr>
            <p:cNvPr id="370" name="Google Shape;370;p3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1" name="Google Shape;371;p3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39"/>
            <p:cNvSpPr txBox="1"/>
            <p:nvPr/>
          </p:nvSpPr>
          <p:spPr>
            <a:xfrm>
              <a:off x="-40566" y="6190839"/>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200">
                  <a:solidFill>
                    <a:srgbClr val="134CBD"/>
                  </a:solidFill>
                  <a:latin typeface="Arial"/>
                  <a:ea typeface="Arial"/>
                  <a:cs typeface="Arial"/>
                  <a:sym typeface="Arial"/>
                </a:rPr>
                <a:t>もっと</a:t>
              </a:r>
              <a:endParaRPr b="1" i="0" sz="1200">
                <a:solidFill>
                  <a:srgbClr val="134CBD"/>
                </a:solidFill>
                <a:latin typeface="Arial"/>
                <a:ea typeface="Arial"/>
                <a:cs typeface="Arial"/>
                <a:sym typeface="Arial"/>
              </a:endParaRPr>
            </a:p>
            <a:p>
              <a:pPr indent="0" lvl="0" marL="0" marR="0" rtl="0" algn="ctr">
                <a:spcBef>
                  <a:spcPts val="0"/>
                </a:spcBef>
                <a:spcAft>
                  <a:spcPts val="0"/>
                </a:spcAft>
                <a:buNone/>
              </a:pPr>
              <a:r>
                <a:rPr b="1" i="0" lang="ja-JP" sz="1200">
                  <a:solidFill>
                    <a:srgbClr val="134CBD"/>
                  </a:solidFill>
                  <a:latin typeface="Arial"/>
                  <a:ea typeface="Arial"/>
                  <a:cs typeface="Arial"/>
                  <a:sym typeface="Arial"/>
                </a:rPr>
                <a:t>くわしく</a:t>
              </a:r>
              <a:endParaRPr sz="1000"/>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0"/>
          <p:cNvSpPr/>
          <p:nvPr/>
        </p:nvSpPr>
        <p:spPr>
          <a:xfrm>
            <a:off x="3295650" y="1065378"/>
            <a:ext cx="55977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78" name="Google Shape;378;p40"/>
          <p:cNvGrpSpPr/>
          <p:nvPr/>
        </p:nvGrpSpPr>
        <p:grpSpPr>
          <a:xfrm>
            <a:off x="126000" y="1464854"/>
            <a:ext cx="3297900" cy="3475800"/>
            <a:chOff x="126000" y="1464854"/>
            <a:chExt cx="3297900" cy="3475800"/>
          </a:xfrm>
        </p:grpSpPr>
        <p:grpSp>
          <p:nvGrpSpPr>
            <p:cNvPr id="379" name="Google Shape;379;p40"/>
            <p:cNvGrpSpPr/>
            <p:nvPr/>
          </p:nvGrpSpPr>
          <p:grpSpPr>
            <a:xfrm>
              <a:off x="126000" y="1464854"/>
              <a:ext cx="3297900" cy="3475800"/>
              <a:chOff x="126000" y="1464854"/>
              <a:chExt cx="3297900" cy="3475800"/>
            </a:xfrm>
          </p:grpSpPr>
          <p:grpSp>
            <p:nvGrpSpPr>
              <p:cNvPr id="380" name="Google Shape;380;p40"/>
              <p:cNvGrpSpPr/>
              <p:nvPr/>
            </p:nvGrpSpPr>
            <p:grpSpPr>
              <a:xfrm>
                <a:off x="126000" y="1464854"/>
                <a:ext cx="3297900" cy="3475800"/>
                <a:chOff x="39000" y="1066179"/>
                <a:chExt cx="3297900" cy="3475800"/>
              </a:xfrm>
            </p:grpSpPr>
            <p:sp>
              <p:nvSpPr>
                <p:cNvPr id="381" name="Google Shape;381;p40"/>
                <p:cNvSpPr/>
                <p:nvPr/>
              </p:nvSpPr>
              <p:spPr>
                <a:xfrm>
                  <a:off x="88399" y="1066179"/>
                  <a:ext cx="3024900" cy="3475800"/>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2" name="Google Shape;382;p40"/>
                <p:cNvSpPr/>
                <p:nvPr/>
              </p:nvSpPr>
              <p:spPr>
                <a:xfrm>
                  <a:off x="365498" y="1072399"/>
                  <a:ext cx="2181600" cy="346500"/>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pic>
              <p:nvPicPr>
                <p:cNvPr id="383" name="Google Shape;383;p40"/>
                <p:cNvPicPr preferRelativeResize="0"/>
                <p:nvPr/>
              </p:nvPicPr>
              <p:blipFill rotWithShape="1">
                <a:blip r:embed="rId3">
                  <a:alphaModFix/>
                </a:blip>
                <a:srcRect b="0" l="0" r="0" t="0"/>
                <a:stretch/>
              </p:blipFill>
              <p:spPr>
                <a:xfrm>
                  <a:off x="819824" y="1487592"/>
                  <a:ext cx="1102780" cy="1310588"/>
                </a:xfrm>
                <a:prstGeom prst="rect">
                  <a:avLst/>
                </a:prstGeom>
                <a:noFill/>
                <a:ln>
                  <a:noFill/>
                </a:ln>
              </p:spPr>
            </p:pic>
            <p:sp>
              <p:nvSpPr>
                <p:cNvPr id="384" name="Google Shape;384;p40"/>
                <p:cNvSpPr/>
                <p:nvPr/>
              </p:nvSpPr>
              <p:spPr>
                <a:xfrm>
                  <a:off x="1924211" y="2598221"/>
                  <a:ext cx="1188900" cy="1284900"/>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dk1"/>
                    </a:solidFill>
                    <a:latin typeface="Arial"/>
                    <a:ea typeface="Arial"/>
                    <a:cs typeface="Arial"/>
                    <a:sym typeface="Arial"/>
                  </a:endParaRPr>
                </a:p>
              </p:txBody>
            </p:sp>
            <p:grpSp>
              <p:nvGrpSpPr>
                <p:cNvPr id="385" name="Google Shape;385;p40"/>
                <p:cNvGrpSpPr/>
                <p:nvPr/>
              </p:nvGrpSpPr>
              <p:grpSpPr>
                <a:xfrm>
                  <a:off x="39000" y="3877225"/>
                  <a:ext cx="3297900" cy="585000"/>
                  <a:chOff x="39000" y="3877225"/>
                  <a:chExt cx="3297900" cy="585000"/>
                </a:xfrm>
              </p:grpSpPr>
              <p:sp>
                <p:nvSpPr>
                  <p:cNvPr id="386" name="Google Shape;386;p40"/>
                  <p:cNvSpPr txBox="1"/>
                  <p:nvPr/>
                </p:nvSpPr>
                <p:spPr>
                  <a:xfrm>
                    <a:off x="39000" y="3877225"/>
                    <a:ext cx="3297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66666"/>
                      </a:lnSpc>
                      <a:spcBef>
                        <a:spcPts val="0"/>
                      </a:spcBef>
                      <a:spcAft>
                        <a:spcPts val="0"/>
                      </a:spcAft>
                      <a:buNone/>
                    </a:pPr>
                    <a:r>
                      <a:rPr b="0" i="0" lang="ja-JP" sz="1200" u="none" strike="noStrike">
                        <a:solidFill>
                          <a:schemeClr val="dk1"/>
                        </a:solidFill>
                        <a:latin typeface="Arial"/>
                        <a:ea typeface="Arial"/>
                        <a:cs typeface="Arial"/>
                        <a:sym typeface="Arial"/>
                      </a:rPr>
                      <a:t>品物の金額1,000円と一緒に消費税100円を</a:t>
                    </a:r>
                    <a:br>
                      <a:rPr b="0" i="0" lang="ja-JP" sz="1200" u="none" strike="noStrike">
                        <a:solidFill>
                          <a:schemeClr val="dk1"/>
                        </a:solidFill>
                        <a:latin typeface="Arial"/>
                        <a:ea typeface="Arial"/>
                        <a:cs typeface="Arial"/>
                        <a:sym typeface="Arial"/>
                      </a:rPr>
                    </a:br>
                    <a:r>
                      <a:rPr b="0" i="0" lang="ja-JP" sz="1200" u="none" strike="noStrike">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(消費税を</a:t>
                    </a:r>
                    <a:r>
                      <a:rPr lang="ja-JP" sz="1100">
                        <a:solidFill>
                          <a:schemeClr val="dk1"/>
                        </a:solidFill>
                        <a:latin typeface="Arial"/>
                        <a:ea typeface="Arial"/>
                        <a:cs typeface="Arial"/>
                        <a:sym typeface="Arial"/>
                      </a:rPr>
                      <a:t>負担する</a:t>
                    </a:r>
                    <a:r>
                      <a:rPr b="0" i="0" lang="ja-JP" sz="1100" u="none" strike="noStrike">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p:txBody>
              </p:sp>
              <p:sp>
                <p:nvSpPr>
                  <p:cNvPr id="387" name="Google Shape;387;p40"/>
                  <p:cNvSpPr txBox="1"/>
                  <p:nvPr/>
                </p:nvSpPr>
                <p:spPr>
                  <a:xfrm flipH="1">
                    <a:off x="1302275" y="4112413"/>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ふたん</a:t>
                    </a:r>
                    <a:endParaRPr/>
                  </a:p>
                </p:txBody>
              </p:sp>
            </p:grpSp>
          </p:grpSp>
          <p:grpSp>
            <p:nvGrpSpPr>
              <p:cNvPr id="388" name="Google Shape;388;p40"/>
              <p:cNvGrpSpPr/>
              <p:nvPr/>
            </p:nvGrpSpPr>
            <p:grpSpPr>
              <a:xfrm>
                <a:off x="126000" y="3330453"/>
                <a:ext cx="801276" cy="349698"/>
                <a:chOff x="1292831" y="2232053"/>
                <a:chExt cx="928800" cy="371900"/>
              </a:xfrm>
            </p:grpSpPr>
            <p:pic>
              <p:nvPicPr>
                <p:cNvPr descr="図形&#10;&#10;自動的に生成された説明" id="389" name="Google Shape;389;p40"/>
                <p:cNvPicPr preferRelativeResize="0"/>
                <p:nvPr/>
              </p:nvPicPr>
              <p:blipFill rotWithShape="1">
                <a:blip r:embed="rId4">
                  <a:alphaModFix/>
                </a:blip>
                <a:srcRect b="0" l="0" r="0" t="0"/>
                <a:stretch/>
              </p:blipFill>
              <p:spPr>
                <a:xfrm>
                  <a:off x="1391095" y="2232053"/>
                  <a:ext cx="753007" cy="371900"/>
                </a:xfrm>
                <a:prstGeom prst="rect">
                  <a:avLst/>
                </a:prstGeom>
                <a:noFill/>
                <a:ln>
                  <a:noFill/>
                </a:ln>
              </p:spPr>
            </p:pic>
            <p:sp>
              <p:nvSpPr>
                <p:cNvPr id="390" name="Google Shape;390;p40"/>
                <p:cNvSpPr txBox="1"/>
                <p:nvPr/>
              </p:nvSpPr>
              <p:spPr>
                <a:xfrm>
                  <a:off x="1292831" y="2273685"/>
                  <a:ext cx="928800" cy="29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391" name="Google Shape;391;p40"/>
              <p:cNvSpPr txBox="1"/>
              <p:nvPr/>
            </p:nvSpPr>
            <p:spPr>
              <a:xfrm>
                <a:off x="175400" y="45111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grpSp>
            <p:nvGrpSpPr>
              <p:cNvPr id="392" name="Google Shape;392;p40"/>
              <p:cNvGrpSpPr/>
              <p:nvPr/>
            </p:nvGrpSpPr>
            <p:grpSpPr>
              <a:xfrm>
                <a:off x="2021825" y="3153450"/>
                <a:ext cx="1273944" cy="609284"/>
                <a:chOff x="1658136" y="1376881"/>
                <a:chExt cx="1273944" cy="696882"/>
              </a:xfrm>
            </p:grpSpPr>
            <p:pic>
              <p:nvPicPr>
                <p:cNvPr id="393" name="Google Shape;393;p40"/>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394" name="Google Shape;394;p40"/>
                <p:cNvGrpSpPr/>
                <p:nvPr/>
              </p:nvGrpSpPr>
              <p:grpSpPr>
                <a:xfrm>
                  <a:off x="1658136" y="1376881"/>
                  <a:ext cx="1273944" cy="614938"/>
                  <a:chOff x="1658136" y="1376881"/>
                  <a:chExt cx="1273944" cy="614938"/>
                </a:xfrm>
              </p:grpSpPr>
              <p:grpSp>
                <p:nvGrpSpPr>
                  <p:cNvPr id="395" name="Google Shape;395;p40"/>
                  <p:cNvGrpSpPr/>
                  <p:nvPr/>
                </p:nvGrpSpPr>
                <p:grpSpPr>
                  <a:xfrm>
                    <a:off x="1892035" y="1376881"/>
                    <a:ext cx="1040045" cy="398232"/>
                    <a:chOff x="1974226" y="2233809"/>
                    <a:chExt cx="1256700" cy="481190"/>
                  </a:xfrm>
                </p:grpSpPr>
                <p:pic>
                  <p:nvPicPr>
                    <p:cNvPr descr="図形&#10;&#10;自動的に生成された説明" id="396" name="Google Shape;396;p40"/>
                    <p:cNvPicPr preferRelativeResize="0"/>
                    <p:nvPr/>
                  </p:nvPicPr>
                  <p:blipFill rotWithShape="1">
                    <a:blip r:embed="rId4">
                      <a:alphaModFix/>
                    </a:blip>
                    <a:srcRect b="0" l="0" r="0" t="0"/>
                    <a:stretch/>
                  </p:blipFill>
                  <p:spPr>
                    <a:xfrm>
                      <a:off x="2078852" y="2236872"/>
                      <a:ext cx="968097" cy="478127"/>
                    </a:xfrm>
                    <a:prstGeom prst="rect">
                      <a:avLst/>
                    </a:prstGeom>
                    <a:noFill/>
                    <a:ln>
                      <a:noFill/>
                    </a:ln>
                  </p:spPr>
                </p:pic>
                <p:sp>
                  <p:nvSpPr>
                    <p:cNvPr id="397" name="Google Shape;397;p40"/>
                    <p:cNvSpPr txBox="1"/>
                    <p:nvPr/>
                  </p:nvSpPr>
                  <p:spPr>
                    <a:xfrm>
                      <a:off x="1974226" y="2233809"/>
                      <a:ext cx="1256700" cy="44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１０００</a:t>
                      </a:r>
                      <a:endParaRPr sz="1300"/>
                    </a:p>
                  </p:txBody>
                </p:sp>
              </p:grpSp>
              <p:sp>
                <p:nvSpPr>
                  <p:cNvPr id="398" name="Google Shape;398;p40"/>
                  <p:cNvSpPr txBox="1"/>
                  <p:nvPr/>
                </p:nvSpPr>
                <p:spPr>
                  <a:xfrm>
                    <a:off x="1658136" y="1710119"/>
                    <a:ext cx="649800" cy="28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lt1"/>
                        </a:solidFill>
                        <a:latin typeface="Arial"/>
                        <a:ea typeface="Arial"/>
                        <a:cs typeface="Arial"/>
                        <a:sym typeface="Arial"/>
                      </a:rPr>
                      <a:t>１００</a:t>
                    </a:r>
                    <a:endParaRPr sz="1200"/>
                  </a:p>
                </p:txBody>
              </p:sp>
            </p:grpSp>
          </p:grpSp>
          <p:grpSp>
            <p:nvGrpSpPr>
              <p:cNvPr id="399" name="Google Shape;399;p40"/>
              <p:cNvGrpSpPr/>
              <p:nvPr/>
            </p:nvGrpSpPr>
            <p:grpSpPr>
              <a:xfrm>
                <a:off x="1039225" y="3333377"/>
                <a:ext cx="894300" cy="349713"/>
                <a:chOff x="1039225" y="3333377"/>
                <a:chExt cx="894300" cy="349713"/>
              </a:xfrm>
            </p:grpSpPr>
            <p:pic>
              <p:nvPicPr>
                <p:cNvPr descr="図形&#10;&#10;自動的に生成された説明" id="400" name="Google Shape;400;p40"/>
                <p:cNvPicPr preferRelativeResize="0"/>
                <p:nvPr/>
              </p:nvPicPr>
              <p:blipFill rotWithShape="1">
                <a:blip r:embed="rId4">
                  <a:alphaModFix/>
                </a:blip>
                <a:srcRect b="0" l="0" r="0" t="0"/>
                <a:stretch/>
              </p:blipFill>
              <p:spPr>
                <a:xfrm>
                  <a:off x="1116283" y="3333377"/>
                  <a:ext cx="649630" cy="349713"/>
                </a:xfrm>
                <a:prstGeom prst="rect">
                  <a:avLst/>
                </a:prstGeom>
                <a:noFill/>
                <a:ln>
                  <a:noFill/>
                </a:ln>
              </p:spPr>
            </p:pic>
            <p:sp>
              <p:nvSpPr>
                <p:cNvPr id="401" name="Google Shape;401;p40"/>
                <p:cNvSpPr txBox="1"/>
                <p:nvPr/>
              </p:nvSpPr>
              <p:spPr>
                <a:xfrm>
                  <a:off x="1039225" y="3369200"/>
                  <a:ext cx="894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1200"/>
                </a:p>
              </p:txBody>
            </p:sp>
          </p:grpSp>
          <p:sp>
            <p:nvSpPr>
              <p:cNvPr id="402" name="Google Shape;402;p40"/>
              <p:cNvSpPr txBox="1"/>
              <p:nvPr/>
            </p:nvSpPr>
            <p:spPr>
              <a:xfrm>
                <a:off x="2016640" y="3802441"/>
                <a:ext cx="1155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000000"/>
                    </a:solidFill>
                    <a:latin typeface="Arial"/>
                    <a:ea typeface="Arial"/>
                    <a:cs typeface="Arial"/>
                    <a:sym typeface="Arial"/>
                  </a:rPr>
                  <a:t>ゲーム代+消費税</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1100">
                    <a:solidFill>
                      <a:srgbClr val="000000"/>
                    </a:solidFill>
                    <a:latin typeface="Arial"/>
                    <a:ea typeface="Arial"/>
                    <a:cs typeface="Arial"/>
                    <a:sym typeface="Arial"/>
                  </a:rPr>
                  <a:t>1,100円</a:t>
                </a:r>
                <a:endParaRPr sz="1100">
                  <a:solidFill>
                    <a:srgbClr val="000000"/>
                  </a:solidFill>
                  <a:latin typeface="Arial"/>
                  <a:ea typeface="Arial"/>
                  <a:cs typeface="Arial"/>
                  <a:sym typeface="Arial"/>
                </a:endParaRPr>
              </a:p>
            </p:txBody>
          </p:sp>
          <p:sp>
            <p:nvSpPr>
              <p:cNvPr id="403" name="Google Shape;403;p40"/>
              <p:cNvSpPr txBox="1"/>
              <p:nvPr/>
            </p:nvSpPr>
            <p:spPr>
              <a:xfrm>
                <a:off x="174575" y="3695125"/>
                <a:ext cx="7854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ゲーム代</a:t>
                </a:r>
                <a:endParaRPr/>
              </a:p>
            </p:txBody>
          </p:sp>
          <p:sp>
            <p:nvSpPr>
              <p:cNvPr id="404" name="Google Shape;404;p40"/>
              <p:cNvSpPr txBox="1"/>
              <p:nvPr/>
            </p:nvSpPr>
            <p:spPr>
              <a:xfrm>
                <a:off x="991962" y="3679463"/>
                <a:ext cx="1102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×10%</a:t>
                </a:r>
                <a:endParaRPr sz="1200"/>
              </a:p>
              <a:p>
                <a:pPr indent="0" lvl="0" marL="0" marR="0" rtl="0" algn="l">
                  <a:spcBef>
                    <a:spcPts val="0"/>
                  </a:spcBef>
                  <a:spcAft>
                    <a:spcPts val="0"/>
                  </a:spcAft>
                  <a:buNone/>
                </a:pPr>
                <a:r>
                  <a:rPr lang="ja-JP" sz="700">
                    <a:solidFill>
                      <a:schemeClr val="dk1"/>
                    </a:solidFill>
                    <a:latin typeface="Arial"/>
                    <a:ea typeface="Arial"/>
                    <a:cs typeface="Arial"/>
                    <a:sym typeface="Arial"/>
                  </a:rPr>
                  <a:t>（消費税：１００円）</a:t>
                </a:r>
                <a:endParaRPr sz="1200">
                  <a:solidFill>
                    <a:schemeClr val="dk1"/>
                  </a:solidFill>
                  <a:latin typeface="Arial"/>
                  <a:ea typeface="Arial"/>
                  <a:cs typeface="Arial"/>
                  <a:sym typeface="Arial"/>
                </a:endParaRPr>
              </a:p>
            </p:txBody>
          </p:sp>
        </p:grpSp>
        <p:sp>
          <p:nvSpPr>
            <p:cNvPr id="405" name="Google Shape;405;p40"/>
            <p:cNvSpPr txBox="1"/>
            <p:nvPr/>
          </p:nvSpPr>
          <p:spPr>
            <a:xfrm>
              <a:off x="795354" y="3268460"/>
              <a:ext cx="258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406" name="Google Shape;406;p40"/>
            <p:cNvSpPr txBox="1"/>
            <p:nvPr/>
          </p:nvSpPr>
          <p:spPr>
            <a:xfrm>
              <a:off x="1701258" y="3334234"/>
              <a:ext cx="258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a:t>
              </a:r>
              <a:endParaRPr/>
            </a:p>
          </p:txBody>
        </p:sp>
      </p:grpSp>
      <p:sp>
        <p:nvSpPr>
          <p:cNvPr id="407" name="Google Shape;407;p4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08" name="Google Shape;408;p40"/>
          <p:cNvSpPr txBox="1"/>
          <p:nvPr/>
        </p:nvSpPr>
        <p:spPr>
          <a:xfrm>
            <a:off x="843123" y="75800"/>
            <a:ext cx="7748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pic>
        <p:nvPicPr>
          <p:cNvPr id="409" name="Google Shape;409;p40"/>
          <p:cNvPicPr preferRelativeResize="0"/>
          <p:nvPr/>
        </p:nvPicPr>
        <p:blipFill rotWithShape="1">
          <a:blip r:embed="rId6">
            <a:alphaModFix/>
          </a:blip>
          <a:srcRect b="0" l="0" r="0" t="0"/>
          <a:stretch/>
        </p:blipFill>
        <p:spPr>
          <a:xfrm>
            <a:off x="163149" y="5055848"/>
            <a:ext cx="1226130" cy="1509224"/>
          </a:xfrm>
          <a:prstGeom prst="rect">
            <a:avLst/>
          </a:prstGeom>
          <a:noFill/>
          <a:ln>
            <a:noFill/>
          </a:ln>
        </p:spPr>
      </p:pic>
      <p:sp>
        <p:nvSpPr>
          <p:cNvPr id="410" name="Google Shape;410;p40"/>
          <p:cNvSpPr/>
          <p:nvPr/>
        </p:nvSpPr>
        <p:spPr>
          <a:xfrm rot="10800000">
            <a:off x="5856635" y="2113274"/>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1" name="Google Shape;411;p40"/>
          <p:cNvSpPr/>
          <p:nvPr/>
        </p:nvSpPr>
        <p:spPr>
          <a:xfrm>
            <a:off x="2712610" y="1395182"/>
            <a:ext cx="525600" cy="321300"/>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12" name="Google Shape;412;p40"/>
          <p:cNvGrpSpPr/>
          <p:nvPr/>
        </p:nvGrpSpPr>
        <p:grpSpPr>
          <a:xfrm>
            <a:off x="3295714" y="4035242"/>
            <a:ext cx="5669046" cy="900000"/>
            <a:chOff x="3188676" y="3909698"/>
            <a:chExt cx="5775900" cy="900000"/>
          </a:xfrm>
        </p:grpSpPr>
        <p:sp>
          <p:nvSpPr>
            <p:cNvPr id="413" name="Google Shape;413;p40"/>
            <p:cNvSpPr/>
            <p:nvPr/>
          </p:nvSpPr>
          <p:spPr>
            <a:xfrm>
              <a:off x="3188676" y="3909698"/>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4" name="Google Shape;414;p40"/>
            <p:cNvSpPr/>
            <p:nvPr/>
          </p:nvSpPr>
          <p:spPr>
            <a:xfrm>
              <a:off x="3188676" y="3909698"/>
              <a:ext cx="1262100" cy="346500"/>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415" name="Google Shape;415;p40"/>
            <p:cNvSpPr txBox="1"/>
            <p:nvPr/>
          </p:nvSpPr>
          <p:spPr>
            <a:xfrm>
              <a:off x="3204887" y="4386081"/>
              <a:ext cx="4095000" cy="26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50" u="none" strike="noStrike">
                  <a:solidFill>
                    <a:schemeClr val="dk1"/>
                  </a:solidFill>
                  <a:latin typeface="Arial"/>
                  <a:ea typeface="Arial"/>
                  <a:cs typeface="Arial"/>
                  <a:sym typeface="Arial"/>
                </a:rPr>
                <a:t>預けられた消費税を国のお金 (国庫金) として保管する。</a:t>
              </a:r>
              <a:endParaRPr b="0" i="0" sz="1150" u="none" strike="noStrike">
                <a:solidFill>
                  <a:schemeClr val="dk1"/>
                </a:solidFill>
                <a:latin typeface="Arial"/>
                <a:ea typeface="Arial"/>
                <a:cs typeface="Arial"/>
                <a:sym typeface="Arial"/>
              </a:endParaRPr>
            </a:p>
          </p:txBody>
        </p:sp>
        <p:sp>
          <p:nvSpPr>
            <p:cNvPr id="416" name="Google Shape;416;p40"/>
            <p:cNvSpPr/>
            <p:nvPr/>
          </p:nvSpPr>
          <p:spPr>
            <a:xfrm>
              <a:off x="3267622" y="3913556"/>
              <a:ext cx="698400" cy="84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Arial"/>
                <a:buNone/>
              </a:pPr>
              <a:r>
                <a:rPr lang="ja-JP" sz="500">
                  <a:solidFill>
                    <a:schemeClr val="lt1"/>
                  </a:solidFill>
                  <a:latin typeface="Arial"/>
                  <a:ea typeface="Arial"/>
                  <a:cs typeface="Arial"/>
                  <a:sym typeface="Arial"/>
                </a:rPr>
                <a:t>にっぽん</a:t>
              </a:r>
              <a:endParaRPr/>
            </a:p>
          </p:txBody>
        </p:sp>
      </p:grpSp>
      <p:sp>
        <p:nvSpPr>
          <p:cNvPr id="417" name="Google Shape;417;p40"/>
          <p:cNvSpPr/>
          <p:nvPr/>
        </p:nvSpPr>
        <p:spPr>
          <a:xfrm rot="10800000">
            <a:off x="4510224" y="5049003"/>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18" name="Google Shape;418;p40"/>
          <p:cNvGrpSpPr/>
          <p:nvPr/>
        </p:nvGrpSpPr>
        <p:grpSpPr>
          <a:xfrm>
            <a:off x="3603600" y="4977530"/>
            <a:ext cx="872928" cy="472472"/>
            <a:chOff x="3523091" y="4870455"/>
            <a:chExt cx="960000" cy="519600"/>
          </a:xfrm>
        </p:grpSpPr>
        <p:sp>
          <p:nvSpPr>
            <p:cNvPr id="419" name="Google Shape;419;p40"/>
            <p:cNvSpPr/>
            <p:nvPr/>
          </p:nvSpPr>
          <p:spPr>
            <a:xfrm>
              <a:off x="3544755"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0" name="Google Shape;420;p40"/>
            <p:cNvPicPr preferRelativeResize="0"/>
            <p:nvPr/>
          </p:nvPicPr>
          <p:blipFill rotWithShape="1">
            <a:blip r:embed="rId7">
              <a:alphaModFix/>
            </a:blip>
            <a:srcRect b="0" l="0" r="0" t="0"/>
            <a:stretch/>
          </p:blipFill>
          <p:spPr>
            <a:xfrm>
              <a:off x="3638286" y="4943421"/>
              <a:ext cx="373627" cy="373628"/>
            </a:xfrm>
            <a:prstGeom prst="rect">
              <a:avLst/>
            </a:prstGeom>
            <a:noFill/>
            <a:ln>
              <a:noFill/>
            </a:ln>
          </p:spPr>
        </p:pic>
        <p:pic>
          <p:nvPicPr>
            <p:cNvPr id="421" name="Google Shape;421;p40"/>
            <p:cNvPicPr preferRelativeResize="0"/>
            <p:nvPr/>
          </p:nvPicPr>
          <p:blipFill rotWithShape="1">
            <a:blip r:embed="rId7">
              <a:alphaModFix/>
            </a:blip>
            <a:srcRect b="0" l="0" r="0" t="0"/>
            <a:stretch/>
          </p:blipFill>
          <p:spPr>
            <a:xfrm>
              <a:off x="3773244" y="4943421"/>
              <a:ext cx="373627" cy="373628"/>
            </a:xfrm>
            <a:prstGeom prst="rect">
              <a:avLst/>
            </a:prstGeom>
            <a:noFill/>
            <a:ln>
              <a:noFill/>
            </a:ln>
          </p:spPr>
        </p:pic>
        <p:pic>
          <p:nvPicPr>
            <p:cNvPr id="422" name="Google Shape;422;p40"/>
            <p:cNvPicPr preferRelativeResize="0"/>
            <p:nvPr/>
          </p:nvPicPr>
          <p:blipFill rotWithShape="1">
            <a:blip r:embed="rId8">
              <a:alphaModFix/>
            </a:blip>
            <a:srcRect b="0" l="0" r="0" t="0"/>
            <a:stretch/>
          </p:blipFill>
          <p:spPr>
            <a:xfrm>
              <a:off x="3941433" y="4944063"/>
              <a:ext cx="373627" cy="372343"/>
            </a:xfrm>
            <a:prstGeom prst="rect">
              <a:avLst/>
            </a:prstGeom>
            <a:noFill/>
            <a:ln>
              <a:noFill/>
            </a:ln>
          </p:spPr>
        </p:pic>
        <p:sp>
          <p:nvSpPr>
            <p:cNvPr id="423" name="Google Shape;423;p40"/>
            <p:cNvSpPr txBox="1"/>
            <p:nvPr/>
          </p:nvSpPr>
          <p:spPr>
            <a:xfrm>
              <a:off x="3523091" y="4943940"/>
              <a:ext cx="960000" cy="355500"/>
            </a:xfrm>
            <a:prstGeom prst="rect">
              <a:avLst/>
            </a:prstGeom>
            <a:noFill/>
            <a:ln>
              <a:noFill/>
            </a:ln>
            <a:effectLst>
              <a:outerShdw rotWithShape="0" algn="bl" dir="23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７８円</a:t>
              </a:r>
              <a:endParaRPr sz="1500">
                <a:solidFill>
                  <a:schemeClr val="lt1"/>
                </a:solidFill>
                <a:latin typeface="Arial"/>
                <a:ea typeface="Arial"/>
                <a:cs typeface="Arial"/>
                <a:sym typeface="Arial"/>
              </a:endParaRPr>
            </a:p>
          </p:txBody>
        </p:sp>
      </p:grpSp>
      <p:sp>
        <p:nvSpPr>
          <p:cNvPr id="424" name="Google Shape;424;p40"/>
          <p:cNvSpPr/>
          <p:nvPr/>
        </p:nvSpPr>
        <p:spPr>
          <a:xfrm rot="10800000">
            <a:off x="7714144" y="5045779"/>
            <a:ext cx="338400" cy="429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25" name="Google Shape;425;p40"/>
          <p:cNvGrpSpPr/>
          <p:nvPr/>
        </p:nvGrpSpPr>
        <p:grpSpPr>
          <a:xfrm>
            <a:off x="6820540" y="4977531"/>
            <a:ext cx="910988" cy="472472"/>
            <a:chOff x="6741856" y="4870455"/>
            <a:chExt cx="1001856" cy="519600"/>
          </a:xfrm>
        </p:grpSpPr>
        <p:sp>
          <p:nvSpPr>
            <p:cNvPr id="426" name="Google Shape;426;p40"/>
            <p:cNvSpPr/>
            <p:nvPr/>
          </p:nvSpPr>
          <p:spPr>
            <a:xfrm>
              <a:off x="6741856" y="4870455"/>
              <a:ext cx="863700" cy="519600"/>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7" name="Google Shape;427;p40"/>
            <p:cNvPicPr preferRelativeResize="0"/>
            <p:nvPr/>
          </p:nvPicPr>
          <p:blipFill rotWithShape="1">
            <a:blip r:embed="rId7">
              <a:alphaModFix/>
            </a:blip>
            <a:srcRect b="0" l="0" r="0" t="0"/>
            <a:stretch/>
          </p:blipFill>
          <p:spPr>
            <a:xfrm>
              <a:off x="6842206" y="4943421"/>
              <a:ext cx="373627" cy="373627"/>
            </a:xfrm>
            <a:prstGeom prst="rect">
              <a:avLst/>
            </a:prstGeom>
            <a:noFill/>
            <a:ln>
              <a:noFill/>
            </a:ln>
          </p:spPr>
        </p:pic>
        <p:pic>
          <p:nvPicPr>
            <p:cNvPr id="428" name="Google Shape;428;p40"/>
            <p:cNvPicPr preferRelativeResize="0"/>
            <p:nvPr/>
          </p:nvPicPr>
          <p:blipFill rotWithShape="1">
            <a:blip r:embed="rId8">
              <a:alphaModFix/>
            </a:blip>
            <a:srcRect b="0" l="0" r="0" t="0"/>
            <a:stretch/>
          </p:blipFill>
          <p:spPr>
            <a:xfrm>
              <a:off x="6977164" y="4944064"/>
              <a:ext cx="373627" cy="372343"/>
            </a:xfrm>
            <a:prstGeom prst="rect">
              <a:avLst/>
            </a:prstGeom>
            <a:noFill/>
            <a:ln>
              <a:noFill/>
            </a:ln>
          </p:spPr>
        </p:pic>
        <p:pic>
          <p:nvPicPr>
            <p:cNvPr id="429" name="Google Shape;429;p40"/>
            <p:cNvPicPr preferRelativeResize="0"/>
            <p:nvPr/>
          </p:nvPicPr>
          <p:blipFill rotWithShape="1">
            <a:blip r:embed="rId8">
              <a:alphaModFix/>
            </a:blip>
            <a:srcRect b="0" l="0" r="0" t="0"/>
            <a:stretch/>
          </p:blipFill>
          <p:spPr>
            <a:xfrm>
              <a:off x="7145353" y="4944064"/>
              <a:ext cx="373627" cy="372343"/>
            </a:xfrm>
            <a:prstGeom prst="rect">
              <a:avLst/>
            </a:prstGeom>
            <a:noFill/>
            <a:ln>
              <a:noFill/>
            </a:ln>
          </p:spPr>
        </p:pic>
        <p:sp>
          <p:nvSpPr>
            <p:cNvPr id="430" name="Google Shape;430;p40"/>
            <p:cNvSpPr txBox="1"/>
            <p:nvPr/>
          </p:nvSpPr>
          <p:spPr>
            <a:xfrm>
              <a:off x="6783712" y="4936048"/>
              <a:ext cx="960000" cy="355500"/>
            </a:xfrm>
            <a:prstGeom prst="rect">
              <a:avLst/>
            </a:prstGeom>
            <a:noFill/>
            <a:ln>
              <a:noFill/>
            </a:ln>
            <a:effectLst>
              <a:outerShdw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500">
                  <a:solidFill>
                    <a:schemeClr val="lt1"/>
                  </a:solidFill>
                  <a:latin typeface="Arial"/>
                  <a:ea typeface="Arial"/>
                  <a:cs typeface="Arial"/>
                  <a:sym typeface="Arial"/>
                </a:rPr>
                <a:t>２２円</a:t>
              </a:r>
              <a:endParaRPr sz="1500">
                <a:solidFill>
                  <a:schemeClr val="lt1"/>
                </a:solidFill>
                <a:latin typeface="Arial"/>
                <a:ea typeface="Arial"/>
                <a:cs typeface="Arial"/>
                <a:sym typeface="Arial"/>
              </a:endParaRPr>
            </a:p>
          </p:txBody>
        </p:sp>
      </p:grpSp>
      <p:grpSp>
        <p:nvGrpSpPr>
          <p:cNvPr id="431" name="Google Shape;431;p40"/>
          <p:cNvGrpSpPr/>
          <p:nvPr/>
        </p:nvGrpSpPr>
        <p:grpSpPr>
          <a:xfrm>
            <a:off x="3295606" y="5493830"/>
            <a:ext cx="2716586" cy="815468"/>
            <a:chOff x="3188676" y="5493830"/>
            <a:chExt cx="2823600" cy="815468"/>
          </a:xfrm>
        </p:grpSpPr>
        <p:sp>
          <p:nvSpPr>
            <p:cNvPr id="432" name="Google Shape;432;p40"/>
            <p:cNvSpPr/>
            <p:nvPr/>
          </p:nvSpPr>
          <p:spPr>
            <a:xfrm>
              <a:off x="3188676" y="5494198"/>
              <a:ext cx="2823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 name="Google Shape;433;p40"/>
            <p:cNvSpPr/>
            <p:nvPr/>
          </p:nvSpPr>
          <p:spPr>
            <a:xfrm>
              <a:off x="3188676" y="5493830"/>
              <a:ext cx="28236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434" name="Google Shape;434;p40"/>
            <p:cNvSpPr txBox="1"/>
            <p:nvPr/>
          </p:nvSpPr>
          <p:spPr>
            <a:xfrm>
              <a:off x="4092526" y="5920250"/>
              <a:ext cx="1020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435" name="Google Shape;435;p40"/>
          <p:cNvGrpSpPr/>
          <p:nvPr/>
        </p:nvGrpSpPr>
        <p:grpSpPr>
          <a:xfrm>
            <a:off x="6213137" y="5493830"/>
            <a:ext cx="2751600" cy="815468"/>
            <a:chOff x="6213137" y="5493830"/>
            <a:chExt cx="2751600" cy="815468"/>
          </a:xfrm>
        </p:grpSpPr>
        <p:sp>
          <p:nvSpPr>
            <p:cNvPr id="436" name="Google Shape;436;p40"/>
            <p:cNvSpPr/>
            <p:nvPr/>
          </p:nvSpPr>
          <p:spPr>
            <a:xfrm>
              <a:off x="6213137" y="5494198"/>
              <a:ext cx="2751600" cy="8151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7" name="Google Shape;437;p40"/>
            <p:cNvSpPr/>
            <p:nvPr/>
          </p:nvSpPr>
          <p:spPr>
            <a:xfrm>
              <a:off x="6221609" y="5493830"/>
              <a:ext cx="27429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438" name="Google Shape;438;p40"/>
            <p:cNvSpPr txBox="1"/>
            <p:nvPr/>
          </p:nvSpPr>
          <p:spPr>
            <a:xfrm>
              <a:off x="7088400" y="5920250"/>
              <a:ext cx="1025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439" name="Google Shape;439;p40"/>
          <p:cNvGrpSpPr/>
          <p:nvPr/>
        </p:nvGrpSpPr>
        <p:grpSpPr>
          <a:xfrm>
            <a:off x="1375520" y="5545266"/>
            <a:ext cx="1958402" cy="905655"/>
            <a:chOff x="906649" y="4299131"/>
            <a:chExt cx="2341746" cy="942900"/>
          </a:xfrm>
        </p:grpSpPr>
        <p:sp>
          <p:nvSpPr>
            <p:cNvPr id="440" name="Google Shape;440;p40"/>
            <p:cNvSpPr/>
            <p:nvPr/>
          </p:nvSpPr>
          <p:spPr>
            <a:xfrm>
              <a:off x="906649" y="4299131"/>
              <a:ext cx="2181600" cy="942900"/>
            </a:xfrm>
            <a:prstGeom prst="wedgeEllipseCallout">
              <a:avLst>
                <a:gd fmla="val -46875" name="adj1"/>
                <a:gd fmla="val -5083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41" name="Google Shape;441;p40"/>
            <p:cNvGrpSpPr/>
            <p:nvPr/>
          </p:nvGrpSpPr>
          <p:grpSpPr>
            <a:xfrm>
              <a:off x="982195" y="4482925"/>
              <a:ext cx="2266200" cy="467400"/>
              <a:chOff x="982195" y="4482925"/>
              <a:chExt cx="2266200" cy="467400"/>
            </a:xfrm>
          </p:grpSpPr>
          <p:sp>
            <p:nvSpPr>
              <p:cNvPr id="442" name="Google Shape;442;p40"/>
              <p:cNvSpPr txBox="1"/>
              <p:nvPr/>
            </p:nvSpPr>
            <p:spPr>
              <a:xfrm>
                <a:off x="982195" y="4482925"/>
                <a:ext cx="2266200" cy="46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950" u="none" strike="noStrike">
                    <a:solidFill>
                      <a:schemeClr val="dk1"/>
                    </a:solidFill>
                    <a:latin typeface="Arial"/>
                    <a:ea typeface="Arial"/>
                    <a:cs typeface="Arial"/>
                    <a:sym typeface="Arial"/>
                  </a:rPr>
                  <a:t>お店は、 消費税を預かって</a:t>
                </a:r>
                <a:endParaRPr b="0" i="0" sz="95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950" u="none" strike="noStrike">
                    <a:solidFill>
                      <a:schemeClr val="dk1"/>
                    </a:solidFill>
                    <a:latin typeface="Arial"/>
                    <a:ea typeface="Arial"/>
                    <a:cs typeface="Arial"/>
                    <a:sym typeface="Arial"/>
                  </a:rPr>
                  <a:t>まとめて納めているんだね。</a:t>
                </a:r>
                <a:endParaRPr b="0" sz="900">
                  <a:solidFill>
                    <a:schemeClr val="dk1"/>
                  </a:solidFill>
                  <a:latin typeface="Arial"/>
                  <a:ea typeface="Arial"/>
                  <a:cs typeface="Arial"/>
                  <a:sym typeface="Arial"/>
                </a:endParaRPr>
              </a:p>
            </p:txBody>
          </p:sp>
          <p:sp>
            <p:nvSpPr>
              <p:cNvPr id="443" name="Google Shape;443;p40"/>
              <p:cNvSpPr txBox="1"/>
              <p:nvPr/>
            </p:nvSpPr>
            <p:spPr>
              <a:xfrm>
                <a:off x="1567626" y="4656715"/>
                <a:ext cx="404700" cy="17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444" name="Google Shape;444;p40"/>
          <p:cNvGrpSpPr/>
          <p:nvPr/>
        </p:nvGrpSpPr>
        <p:grpSpPr>
          <a:xfrm>
            <a:off x="3295700" y="2462342"/>
            <a:ext cx="5669019" cy="1016399"/>
            <a:chOff x="3184581" y="2409500"/>
            <a:chExt cx="5779995" cy="1016399"/>
          </a:xfrm>
        </p:grpSpPr>
        <p:sp>
          <p:nvSpPr>
            <p:cNvPr id="445" name="Google Shape;445;p40"/>
            <p:cNvSpPr/>
            <p:nvPr/>
          </p:nvSpPr>
          <p:spPr>
            <a:xfrm>
              <a:off x="3188676" y="2525899"/>
              <a:ext cx="5775900"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40"/>
            <p:cNvSpPr/>
            <p:nvPr/>
          </p:nvSpPr>
          <p:spPr>
            <a:xfrm>
              <a:off x="3188676" y="2525899"/>
              <a:ext cx="1262100" cy="346500"/>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grpSp>
          <p:nvGrpSpPr>
            <p:cNvPr id="447" name="Google Shape;447;p40"/>
            <p:cNvGrpSpPr/>
            <p:nvPr/>
          </p:nvGrpSpPr>
          <p:grpSpPr>
            <a:xfrm>
              <a:off x="3204869" y="2936783"/>
              <a:ext cx="3521400" cy="335950"/>
              <a:chOff x="3204869" y="2936783"/>
              <a:chExt cx="3521400" cy="335950"/>
            </a:xfrm>
          </p:grpSpPr>
          <p:sp>
            <p:nvSpPr>
              <p:cNvPr id="448" name="Google Shape;448;p40"/>
              <p:cNvSpPr txBox="1"/>
              <p:nvPr/>
            </p:nvSpPr>
            <p:spPr>
              <a:xfrm>
                <a:off x="3204869" y="2995833"/>
                <a:ext cx="3521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sp>
            <p:nvSpPr>
              <p:cNvPr id="449" name="Google Shape;449;p40"/>
              <p:cNvSpPr txBox="1"/>
              <p:nvPr/>
            </p:nvSpPr>
            <p:spPr>
              <a:xfrm>
                <a:off x="3228217" y="2936783"/>
                <a:ext cx="427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450" name="Google Shape;450;p40"/>
            <p:cNvSpPr/>
            <p:nvPr/>
          </p:nvSpPr>
          <p:spPr>
            <a:xfrm>
              <a:off x="3184581" y="2409500"/>
              <a:ext cx="1262100" cy="3465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Arial"/>
                <a:buNone/>
              </a:pPr>
              <a:r>
                <a:rPr lang="ja-JP" sz="700">
                  <a:solidFill>
                    <a:schemeClr val="lt1"/>
                  </a:solidFill>
                  <a:latin typeface="Arial"/>
                  <a:ea typeface="Arial"/>
                  <a:cs typeface="Arial"/>
                  <a:sym typeface="Arial"/>
                </a:rPr>
                <a:t>ぜいむしょ</a:t>
              </a:r>
              <a:endParaRPr/>
            </a:p>
          </p:txBody>
        </p:sp>
      </p:grpSp>
      <p:grpSp>
        <p:nvGrpSpPr>
          <p:cNvPr id="451" name="Google Shape;451;p40"/>
          <p:cNvGrpSpPr/>
          <p:nvPr/>
        </p:nvGrpSpPr>
        <p:grpSpPr>
          <a:xfrm>
            <a:off x="5390700" y="1116225"/>
            <a:ext cx="1660011" cy="846606"/>
            <a:chOff x="5418410" y="1116225"/>
            <a:chExt cx="1660011" cy="846606"/>
          </a:xfrm>
        </p:grpSpPr>
        <p:sp>
          <p:nvSpPr>
            <p:cNvPr id="452" name="Google Shape;452;p40"/>
            <p:cNvSpPr/>
            <p:nvPr/>
          </p:nvSpPr>
          <p:spPr>
            <a:xfrm>
              <a:off x="5438621" y="1144731"/>
              <a:ext cx="1639800" cy="818100"/>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40"/>
            <p:cNvSpPr txBox="1"/>
            <p:nvPr/>
          </p:nvSpPr>
          <p:spPr>
            <a:xfrm>
              <a:off x="5418410" y="1116225"/>
              <a:ext cx="12531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C98C4"/>
                  </a:solidFill>
                  <a:latin typeface="Arial"/>
                  <a:ea typeface="Arial"/>
                  <a:cs typeface="Arial"/>
                  <a:sym typeface="Arial"/>
                </a:rPr>
                <a:t>お店の売上</a:t>
              </a:r>
              <a:endParaRPr b="0" sz="1100">
                <a:solidFill>
                  <a:srgbClr val="0C98C4"/>
                </a:solidFill>
                <a:latin typeface="Arial"/>
                <a:ea typeface="Arial"/>
                <a:cs typeface="Arial"/>
                <a:sym typeface="Arial"/>
              </a:endParaRPr>
            </a:p>
          </p:txBody>
        </p:sp>
        <p:grpSp>
          <p:nvGrpSpPr>
            <p:cNvPr id="454" name="Google Shape;454;p40"/>
            <p:cNvGrpSpPr/>
            <p:nvPr/>
          </p:nvGrpSpPr>
          <p:grpSpPr>
            <a:xfrm>
              <a:off x="5812910" y="1423087"/>
              <a:ext cx="960099" cy="405120"/>
              <a:chOff x="2039272" y="2236872"/>
              <a:chExt cx="1160100" cy="489512"/>
            </a:xfrm>
          </p:grpSpPr>
          <p:pic>
            <p:nvPicPr>
              <p:cNvPr descr="図形&#10;&#10;自動的に生成された説明" id="455" name="Google Shape;455;p40"/>
              <p:cNvPicPr preferRelativeResize="0"/>
              <p:nvPr/>
            </p:nvPicPr>
            <p:blipFill rotWithShape="1">
              <a:blip r:embed="rId4">
                <a:alphaModFix/>
              </a:blip>
              <a:srcRect b="0" l="0" r="0" t="0"/>
              <a:stretch/>
            </p:blipFill>
            <p:spPr>
              <a:xfrm>
                <a:off x="2078852" y="2236872"/>
                <a:ext cx="991148" cy="489512"/>
              </a:xfrm>
              <a:prstGeom prst="rect">
                <a:avLst/>
              </a:prstGeom>
              <a:noFill/>
              <a:ln>
                <a:noFill/>
              </a:ln>
            </p:spPr>
          </p:pic>
          <p:sp>
            <p:nvSpPr>
              <p:cNvPr id="456" name="Google Shape;456;p40"/>
              <p:cNvSpPr txBox="1"/>
              <p:nvPr/>
            </p:nvSpPr>
            <p:spPr>
              <a:xfrm>
                <a:off x="2039272" y="2295611"/>
                <a:ext cx="11601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latin typeface="Arial"/>
                    <a:ea typeface="Arial"/>
                    <a:cs typeface="Arial"/>
                    <a:sym typeface="Arial"/>
                  </a:rPr>
                  <a:t>１０００</a:t>
                </a:r>
                <a:endParaRPr sz="800"/>
              </a:p>
            </p:txBody>
          </p:sp>
        </p:grpSp>
      </p:grpSp>
      <p:sp>
        <p:nvSpPr>
          <p:cNvPr id="457" name="Google Shape;457;p40"/>
          <p:cNvSpPr/>
          <p:nvPr/>
        </p:nvSpPr>
        <p:spPr>
          <a:xfrm>
            <a:off x="3295650" y="1066181"/>
            <a:ext cx="12333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grpSp>
        <p:nvGrpSpPr>
          <p:cNvPr id="458" name="Google Shape;458;p40"/>
          <p:cNvGrpSpPr/>
          <p:nvPr/>
        </p:nvGrpSpPr>
        <p:grpSpPr>
          <a:xfrm>
            <a:off x="3333825" y="1444050"/>
            <a:ext cx="2241080" cy="495000"/>
            <a:chOff x="3204884" y="1444050"/>
            <a:chExt cx="2292900" cy="495000"/>
          </a:xfrm>
        </p:grpSpPr>
        <p:sp>
          <p:nvSpPr>
            <p:cNvPr id="459" name="Google Shape;459;p40"/>
            <p:cNvSpPr txBox="1"/>
            <p:nvPr/>
          </p:nvSpPr>
          <p:spPr>
            <a:xfrm>
              <a:off x="3204884" y="1444050"/>
              <a:ext cx="22929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sp>
          <p:nvSpPr>
            <p:cNvPr id="460" name="Google Shape;460;p40"/>
            <p:cNvSpPr txBox="1"/>
            <p:nvPr/>
          </p:nvSpPr>
          <p:spPr>
            <a:xfrm>
              <a:off x="4642273" y="1606950"/>
              <a:ext cx="390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sp>
        <p:nvSpPr>
          <p:cNvPr id="461" name="Google Shape;461;p40"/>
          <p:cNvSpPr/>
          <p:nvPr/>
        </p:nvSpPr>
        <p:spPr>
          <a:xfrm>
            <a:off x="3238199" y="6442450"/>
            <a:ext cx="57264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50">
                <a:solidFill>
                  <a:schemeClr val="dk1"/>
                </a:solidFill>
                <a:latin typeface="Arial"/>
                <a:ea typeface="Arial"/>
                <a:cs typeface="Arial"/>
                <a:sym typeface="Arial"/>
              </a:rPr>
              <a:t>※消費税は国税（消費税）と地方税（地方消費税）に分かれていて消費税率10%のうち7.8%が国税、2.2％が地方税です。</a:t>
            </a:r>
            <a:endParaRPr sz="750"/>
          </a:p>
        </p:txBody>
      </p:sp>
      <p:pic>
        <p:nvPicPr>
          <p:cNvPr id="462" name="Google Shape;462;p40"/>
          <p:cNvPicPr preferRelativeResize="0"/>
          <p:nvPr/>
        </p:nvPicPr>
        <p:blipFill rotWithShape="1">
          <a:blip r:embed="rId9">
            <a:alphaModFix/>
          </a:blip>
          <a:srcRect b="0" l="0" r="0" t="0"/>
          <a:stretch/>
        </p:blipFill>
        <p:spPr>
          <a:xfrm>
            <a:off x="7195283" y="1029349"/>
            <a:ext cx="1654831" cy="1069432"/>
          </a:xfrm>
          <a:prstGeom prst="rect">
            <a:avLst/>
          </a:prstGeom>
          <a:noFill/>
          <a:ln>
            <a:noFill/>
          </a:ln>
        </p:spPr>
      </p:pic>
      <p:pic>
        <p:nvPicPr>
          <p:cNvPr id="463" name="Google Shape;463;p40"/>
          <p:cNvPicPr preferRelativeResize="0"/>
          <p:nvPr/>
        </p:nvPicPr>
        <p:blipFill rotWithShape="1">
          <a:blip r:embed="rId10">
            <a:alphaModFix/>
          </a:blip>
          <a:srcRect b="0" l="0" r="0" t="0"/>
          <a:stretch/>
        </p:blipFill>
        <p:spPr>
          <a:xfrm>
            <a:off x="7285826" y="2317838"/>
            <a:ext cx="1473744" cy="1433883"/>
          </a:xfrm>
          <a:prstGeom prst="rect">
            <a:avLst/>
          </a:prstGeom>
          <a:noFill/>
          <a:ln>
            <a:noFill/>
          </a:ln>
        </p:spPr>
      </p:pic>
      <p:pic>
        <p:nvPicPr>
          <p:cNvPr id="464" name="Google Shape;464;p40"/>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sp>
        <p:nvSpPr>
          <p:cNvPr id="465" name="Google Shape;465;p40"/>
          <p:cNvSpPr txBox="1"/>
          <p:nvPr/>
        </p:nvSpPr>
        <p:spPr>
          <a:xfrm>
            <a:off x="194199" y="957275"/>
            <a:ext cx="293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消費税についての説明</a:t>
            </a:r>
            <a:endParaRPr/>
          </a:p>
        </p:txBody>
      </p:sp>
      <p:sp>
        <p:nvSpPr>
          <p:cNvPr id="466" name="Google Shape;466;p40"/>
          <p:cNvSpPr txBox="1"/>
          <p:nvPr/>
        </p:nvSpPr>
        <p:spPr>
          <a:xfrm>
            <a:off x="4726800" y="2981700"/>
            <a:ext cx="5256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rgbClr val="000000"/>
                </a:solidFill>
                <a:latin typeface="Arial"/>
                <a:ea typeface="Arial"/>
                <a:cs typeface="Arial"/>
                <a:sym typeface="Arial"/>
              </a:rPr>
              <a:t>にっぽん</a:t>
            </a:r>
            <a:endParaRPr b="0" sz="500">
              <a:solidFill>
                <a:srgbClr val="000000"/>
              </a:solidFill>
              <a:latin typeface="Arial"/>
              <a:ea typeface="Arial"/>
              <a:cs typeface="Arial"/>
              <a:sym typeface="Arial"/>
            </a:endParaRPr>
          </a:p>
        </p:txBody>
      </p:sp>
      <p:sp>
        <p:nvSpPr>
          <p:cNvPr id="467" name="Google Shape;467;p40"/>
          <p:cNvSpPr txBox="1"/>
          <p:nvPr/>
        </p:nvSpPr>
        <p:spPr>
          <a:xfrm>
            <a:off x="4739288" y="3610750"/>
            <a:ext cx="497100" cy="29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300">
                <a:solidFill>
                  <a:schemeClr val="lt1"/>
                </a:solidFill>
              </a:rPr>
              <a:t>100</a:t>
            </a:r>
            <a:endParaRPr sz="1600"/>
          </a:p>
        </p:txBody>
      </p:sp>
      <p:pic>
        <p:nvPicPr>
          <p:cNvPr id="468" name="Google Shape;468;p40"/>
          <p:cNvPicPr preferRelativeResize="0"/>
          <p:nvPr/>
        </p:nvPicPr>
        <p:blipFill rotWithShape="1">
          <a:blip r:embed="rId12">
            <a:alphaModFix/>
          </a:blip>
          <a:srcRect b="0" l="0" r="0" t="0"/>
          <a:stretch/>
        </p:blipFill>
        <p:spPr>
          <a:xfrm>
            <a:off x="5252396" y="3570166"/>
            <a:ext cx="437106" cy="373664"/>
          </a:xfrm>
          <a:prstGeom prst="rect">
            <a:avLst/>
          </a:prstGeom>
          <a:noFill/>
          <a:ln>
            <a:noFill/>
          </a:ln>
        </p:spPr>
      </p:pic>
      <p:sp>
        <p:nvSpPr>
          <p:cNvPr id="469" name="Google Shape;469;p40"/>
          <p:cNvSpPr txBox="1"/>
          <p:nvPr/>
        </p:nvSpPr>
        <p:spPr>
          <a:xfrm>
            <a:off x="5208150" y="35569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
        <p:nvSpPr>
          <p:cNvPr id="470" name="Google Shape;470;p40"/>
          <p:cNvSpPr/>
          <p:nvPr/>
        </p:nvSpPr>
        <p:spPr>
          <a:xfrm rot="10800000">
            <a:off x="5856635" y="3550299"/>
            <a:ext cx="337200" cy="413400"/>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1" name="Google Shape;471;p40"/>
          <p:cNvPicPr preferRelativeResize="0"/>
          <p:nvPr/>
        </p:nvPicPr>
        <p:blipFill rotWithShape="1">
          <a:blip r:embed="rId12">
            <a:alphaModFix/>
          </a:blip>
          <a:srcRect b="0" l="0" r="0" t="0"/>
          <a:stretch/>
        </p:blipFill>
        <p:spPr>
          <a:xfrm>
            <a:off x="5252396" y="2122366"/>
            <a:ext cx="437106" cy="373664"/>
          </a:xfrm>
          <a:prstGeom prst="rect">
            <a:avLst/>
          </a:prstGeom>
          <a:noFill/>
          <a:ln>
            <a:noFill/>
          </a:ln>
        </p:spPr>
      </p:pic>
      <p:sp>
        <p:nvSpPr>
          <p:cNvPr id="472" name="Google Shape;472;p40"/>
          <p:cNvSpPr txBox="1"/>
          <p:nvPr/>
        </p:nvSpPr>
        <p:spPr>
          <a:xfrm>
            <a:off x="5208150" y="2109100"/>
            <a:ext cx="52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JP">
                <a:solidFill>
                  <a:schemeClr val="lt1"/>
                </a:solidFill>
              </a:rPr>
              <a:t>100</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7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700"/>
                                        <p:tgtEl>
                                          <p:spTgt spid="4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700"/>
                                        <p:tgtEl>
                                          <p:spTgt spid="4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
                                        <p:tgtEl>
                                          <p:spTgt spid="4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300"/>
                                        <p:tgtEl>
                                          <p:spTgt spid="463"/>
                                        </p:tgtEl>
                                      </p:cBhvr>
                                    </p:animEffect>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7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7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700"/>
                                        <p:tgtEl>
                                          <p:spTgt spid="4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1"/>
          <p:cNvSpPr txBox="1"/>
          <p:nvPr/>
        </p:nvSpPr>
        <p:spPr>
          <a:xfrm>
            <a:off x="843123" y="75800"/>
            <a:ext cx="79611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sp>
        <p:nvSpPr>
          <p:cNvPr id="478" name="Google Shape;478;p4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479" name="Google Shape;479;p41"/>
          <p:cNvPicPr preferRelativeResize="0"/>
          <p:nvPr/>
        </p:nvPicPr>
        <p:blipFill rotWithShape="1">
          <a:blip r:embed="rId3">
            <a:alphaModFix/>
          </a:blip>
          <a:srcRect b="0" l="0" r="0" t="0"/>
          <a:stretch/>
        </p:blipFill>
        <p:spPr>
          <a:xfrm>
            <a:off x="1238907" y="2622880"/>
            <a:ext cx="6203210" cy="3444996"/>
          </a:xfrm>
          <a:prstGeom prst="rect">
            <a:avLst/>
          </a:prstGeom>
          <a:noFill/>
          <a:ln>
            <a:noFill/>
          </a:ln>
        </p:spPr>
      </p:pic>
      <p:sp>
        <p:nvSpPr>
          <p:cNvPr id="480" name="Google Shape;480;p41"/>
          <p:cNvSpPr/>
          <p:nvPr/>
        </p:nvSpPr>
        <p:spPr>
          <a:xfrm>
            <a:off x="393185" y="1022338"/>
            <a:ext cx="5711400" cy="584700"/>
          </a:xfrm>
          <a:prstGeom prst="roundRect">
            <a:avLst>
              <a:gd fmla="val 16667"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rgbClr val="FFFFFF"/>
                </a:solidFill>
                <a:latin typeface="Arial"/>
                <a:ea typeface="Arial"/>
                <a:cs typeface="Arial"/>
                <a:sym typeface="Arial"/>
              </a:rPr>
              <a:t>日本と外国の消費税率（2024年１月現在）</a:t>
            </a:r>
            <a:endParaRPr sz="1200"/>
          </a:p>
        </p:txBody>
      </p:sp>
      <p:sp>
        <p:nvSpPr>
          <p:cNvPr id="481" name="Google Shape;481;p41"/>
          <p:cNvSpPr txBox="1"/>
          <p:nvPr/>
        </p:nvSpPr>
        <p:spPr>
          <a:xfrm>
            <a:off x="418899" y="1761050"/>
            <a:ext cx="8051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000000"/>
                </a:solidFill>
                <a:latin typeface="Arial"/>
                <a:ea typeface="Arial"/>
                <a:cs typeface="Arial"/>
                <a:sym typeface="Arial"/>
              </a:rPr>
              <a:t>消費税（付加価値税）は、世界150以上の国や地域にあります。</a:t>
            </a:r>
            <a:endParaRPr sz="2000">
              <a:solidFill>
                <a:srgbClr val="000000"/>
              </a:solidFill>
              <a:latin typeface="Arial"/>
              <a:ea typeface="Arial"/>
              <a:cs typeface="Arial"/>
              <a:sym typeface="Arial"/>
            </a:endParaRPr>
          </a:p>
          <a:p>
            <a:pPr indent="0" lvl="0" marL="0" marR="0" rtl="0" algn="l">
              <a:spcBef>
                <a:spcPts val="0"/>
              </a:spcBef>
              <a:spcAft>
                <a:spcPts val="0"/>
              </a:spcAft>
              <a:buNone/>
            </a:pPr>
            <a:r>
              <a:rPr lang="ja-JP" sz="2000">
                <a:solidFill>
                  <a:srgbClr val="000000"/>
                </a:solidFill>
                <a:latin typeface="Arial"/>
                <a:ea typeface="Arial"/>
                <a:cs typeface="Arial"/>
                <a:sym typeface="Arial"/>
              </a:rPr>
              <a:t>日本と外国の消費税率を比べてみましょう。</a:t>
            </a:r>
            <a:endParaRPr/>
          </a:p>
        </p:txBody>
      </p:sp>
      <p:sp>
        <p:nvSpPr>
          <p:cNvPr id="482" name="Google Shape;482;p41"/>
          <p:cNvSpPr txBox="1"/>
          <p:nvPr/>
        </p:nvSpPr>
        <p:spPr>
          <a:xfrm>
            <a:off x="4340499" y="6181000"/>
            <a:ext cx="3883200" cy="363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860">
                <a:solidFill>
                  <a:srgbClr val="000000"/>
                </a:solidFill>
                <a:latin typeface="Arial"/>
                <a:ea typeface="Arial"/>
                <a:cs typeface="Arial"/>
                <a:sym typeface="Arial"/>
              </a:rPr>
              <a:t>出展：国税庁HP　</a:t>
            </a:r>
            <a:r>
              <a:rPr lang="ja-JP" sz="900">
                <a:solidFill>
                  <a:srgbClr val="000000"/>
                </a:solidFill>
                <a:latin typeface="Arial"/>
                <a:ea typeface="Arial"/>
                <a:cs typeface="Arial"/>
                <a:sym typeface="Arial"/>
              </a:rPr>
              <a:t>日本と外国の税を比べると？  税の学習コーナー　</a:t>
            </a:r>
            <a:endParaRPr sz="900">
              <a:solidFill>
                <a:srgbClr val="000000"/>
              </a:solidFill>
              <a:latin typeface="Arial"/>
              <a:ea typeface="Arial"/>
              <a:cs typeface="Arial"/>
              <a:sym typeface="Arial"/>
            </a:endParaRPr>
          </a:p>
          <a:p>
            <a:pPr indent="0" lvl="0" marL="0" marR="0" rtl="0" algn="ctr">
              <a:spcBef>
                <a:spcPts val="0"/>
              </a:spcBef>
              <a:spcAft>
                <a:spcPts val="0"/>
              </a:spcAft>
              <a:buNone/>
            </a:pPr>
            <a:r>
              <a:rPr lang="ja-JP" sz="860">
                <a:solidFill>
                  <a:srgbClr val="000000"/>
                </a:solidFill>
                <a:latin typeface="Arial"/>
                <a:ea typeface="Arial"/>
                <a:cs typeface="Arial"/>
                <a:sym typeface="Arial"/>
              </a:rPr>
              <a:t>https://www.nta.go.jp/taxes/kids/nyumon/page13.htm?</a:t>
            </a:r>
            <a:endParaRPr sz="86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42"/>
          <p:cNvGrpSpPr/>
          <p:nvPr/>
        </p:nvGrpSpPr>
        <p:grpSpPr>
          <a:xfrm>
            <a:off x="2674666" y="4684587"/>
            <a:ext cx="5434883" cy="455133"/>
            <a:chOff x="2038472" y="4684587"/>
            <a:chExt cx="6234809" cy="455133"/>
          </a:xfrm>
        </p:grpSpPr>
        <p:sp>
          <p:nvSpPr>
            <p:cNvPr id="488" name="Google Shape;488;p42"/>
            <p:cNvSpPr/>
            <p:nvPr/>
          </p:nvSpPr>
          <p:spPr>
            <a:xfrm>
              <a:off x="6785581"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住民税</a:t>
              </a:r>
              <a:endParaRPr/>
            </a:p>
          </p:txBody>
        </p:sp>
        <p:sp>
          <p:nvSpPr>
            <p:cNvPr id="489" name="Google Shape;489;p42"/>
            <p:cNvSpPr/>
            <p:nvPr/>
          </p:nvSpPr>
          <p:spPr>
            <a:xfrm>
              <a:off x="2038472" y="4693311"/>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Arial"/>
                <a:buNone/>
              </a:pPr>
              <a:r>
                <a:rPr lang="ja-JP" sz="1800">
                  <a:solidFill>
                    <a:srgbClr val="8B7FD3"/>
                  </a:solidFill>
                  <a:latin typeface="Arial"/>
                  <a:ea typeface="Arial"/>
                  <a:cs typeface="Arial"/>
                  <a:sym typeface="Arial"/>
                </a:rPr>
                <a:t>所得税</a:t>
              </a:r>
              <a:endParaRPr/>
            </a:p>
          </p:txBody>
        </p:sp>
        <p:sp>
          <p:nvSpPr>
            <p:cNvPr id="490" name="Google Shape;490;p42"/>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91" name="Google Shape;491;p42"/>
          <p:cNvGrpSpPr/>
          <p:nvPr/>
        </p:nvGrpSpPr>
        <p:grpSpPr>
          <a:xfrm>
            <a:off x="1355298" y="2583642"/>
            <a:ext cx="6303109" cy="643500"/>
            <a:chOff x="1355298" y="2304827"/>
            <a:chExt cx="6303109" cy="643500"/>
          </a:xfrm>
        </p:grpSpPr>
        <p:sp>
          <p:nvSpPr>
            <p:cNvPr id="492" name="Google Shape;492;p42"/>
            <p:cNvSpPr/>
            <p:nvPr/>
          </p:nvSpPr>
          <p:spPr>
            <a:xfrm>
              <a:off x="7367407"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3" name="Google Shape;493;p42"/>
            <p:cNvSpPr/>
            <p:nvPr/>
          </p:nvSpPr>
          <p:spPr>
            <a:xfrm>
              <a:off x="435214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4" name="Google Shape;494;p42"/>
            <p:cNvSpPr/>
            <p:nvPr/>
          </p:nvSpPr>
          <p:spPr>
            <a:xfrm>
              <a:off x="1355298" y="2304827"/>
              <a:ext cx="291000" cy="64350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95" name="Google Shape;495;p42"/>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496" name="Google Shape;496;p42"/>
          <p:cNvSpPr txBox="1"/>
          <p:nvPr/>
        </p:nvSpPr>
        <p:spPr>
          <a:xfrm>
            <a:off x="843123" y="75800"/>
            <a:ext cx="7499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生活の中で関わりのある税金</a:t>
            </a:r>
            <a:endParaRPr/>
          </a:p>
        </p:txBody>
      </p:sp>
      <p:grpSp>
        <p:nvGrpSpPr>
          <p:cNvPr id="497" name="Google Shape;497;p42"/>
          <p:cNvGrpSpPr/>
          <p:nvPr/>
        </p:nvGrpSpPr>
        <p:grpSpPr>
          <a:xfrm>
            <a:off x="259302" y="1344996"/>
            <a:ext cx="2686425" cy="1475029"/>
            <a:chOff x="259302" y="1066181"/>
            <a:chExt cx="2686425" cy="1475029"/>
          </a:xfrm>
        </p:grpSpPr>
        <p:sp>
          <p:nvSpPr>
            <p:cNvPr id="498" name="Google Shape;498;p42"/>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99" name="Google Shape;499;p42"/>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500" name="Google Shape;500;p42"/>
            <p:cNvSpPr/>
            <p:nvPr/>
          </p:nvSpPr>
          <p:spPr>
            <a:xfrm>
              <a:off x="25930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商品を買った場合</a:t>
              </a:r>
              <a:endParaRPr/>
            </a:p>
          </p:txBody>
        </p:sp>
        <p:sp>
          <p:nvSpPr>
            <p:cNvPr id="501" name="Google Shape;501;p42"/>
            <p:cNvSpPr txBox="1"/>
            <p:nvPr/>
          </p:nvSpPr>
          <p:spPr>
            <a:xfrm>
              <a:off x="259800" y="1466310"/>
              <a:ext cx="2170500" cy="1074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50000"/>
                </a:lnSpc>
                <a:spcBef>
                  <a:spcPts val="40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grpSp>
        <p:nvGrpSpPr>
          <p:cNvPr id="502" name="Google Shape;502;p42"/>
          <p:cNvGrpSpPr/>
          <p:nvPr/>
        </p:nvGrpSpPr>
        <p:grpSpPr>
          <a:xfrm>
            <a:off x="3276625" y="1344996"/>
            <a:ext cx="2743684" cy="1447719"/>
            <a:chOff x="3276625" y="1066181"/>
            <a:chExt cx="2743684" cy="1447719"/>
          </a:xfrm>
        </p:grpSpPr>
        <p:sp>
          <p:nvSpPr>
            <p:cNvPr id="503" name="Google Shape;503;p42"/>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グラフィカル ユーザー インターフェイス&#10;&#10;自動的に生成された説明" id="504" name="Google Shape;504;p42"/>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505" name="Google Shape;505;p42"/>
            <p:cNvSpPr/>
            <p:nvPr/>
          </p:nvSpPr>
          <p:spPr>
            <a:xfrm>
              <a:off x="3276625"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自分で商売をしている場合</a:t>
              </a:r>
              <a:endParaRPr sz="1300"/>
            </a:p>
          </p:txBody>
        </p:sp>
        <p:grpSp>
          <p:nvGrpSpPr>
            <p:cNvPr id="506" name="Google Shape;506;p42"/>
            <p:cNvGrpSpPr/>
            <p:nvPr/>
          </p:nvGrpSpPr>
          <p:grpSpPr>
            <a:xfrm>
              <a:off x="3276625" y="1474385"/>
              <a:ext cx="1868700" cy="979800"/>
              <a:chOff x="3218597" y="1450275"/>
              <a:chExt cx="1868700" cy="979800"/>
            </a:xfrm>
          </p:grpSpPr>
          <p:sp>
            <p:nvSpPr>
              <p:cNvPr id="507" name="Google Shape;507;p42"/>
              <p:cNvSpPr txBox="1"/>
              <p:nvPr/>
            </p:nvSpPr>
            <p:spPr>
              <a:xfrm>
                <a:off x="3218597" y="1450275"/>
                <a:ext cx="1868700" cy="9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ＹｏｕＴｕｂｅｒや大工さん</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など自分で商売を</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ja-JP" sz="1000">
                    <a:solidFill>
                      <a:schemeClr val="dk1"/>
                    </a:solidFill>
                    <a:latin typeface="Arial"/>
                    <a:ea typeface="Arial"/>
                    <a:cs typeface="Arial"/>
                    <a:sym typeface="Arial"/>
                  </a:rPr>
                  <a:t>している方は</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確定申告で税金を</a:t>
                </a:r>
                <a:endParaRPr sz="10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000">
                    <a:solidFill>
                      <a:schemeClr val="dk1"/>
                    </a:solidFill>
                    <a:latin typeface="Arial"/>
                    <a:ea typeface="Arial"/>
                    <a:cs typeface="Arial"/>
                    <a:sym typeface="Arial"/>
                  </a:rPr>
                  <a:t>納めています。</a:t>
                </a:r>
                <a:endParaRPr sz="1000">
                  <a:solidFill>
                    <a:schemeClr val="dk1"/>
                  </a:solidFill>
                  <a:latin typeface="Arial"/>
                  <a:ea typeface="Arial"/>
                  <a:cs typeface="Arial"/>
                  <a:sym typeface="Arial"/>
                </a:endParaRPr>
              </a:p>
            </p:txBody>
          </p:sp>
          <p:sp>
            <p:nvSpPr>
              <p:cNvPr id="508" name="Google Shape;508;p42"/>
              <p:cNvSpPr txBox="1"/>
              <p:nvPr/>
            </p:nvSpPr>
            <p:spPr>
              <a:xfrm>
                <a:off x="3228772" y="1875075"/>
                <a:ext cx="8208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sp>
            <p:nvSpPr>
              <p:cNvPr id="509" name="Google Shape;509;p42"/>
              <p:cNvSpPr txBox="1"/>
              <p:nvPr/>
            </p:nvSpPr>
            <p:spPr>
              <a:xfrm>
                <a:off x="3243172" y="2098275"/>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grpSp>
      </p:grpSp>
      <p:grpSp>
        <p:nvGrpSpPr>
          <p:cNvPr id="510" name="Google Shape;510;p42"/>
          <p:cNvGrpSpPr/>
          <p:nvPr/>
        </p:nvGrpSpPr>
        <p:grpSpPr>
          <a:xfrm>
            <a:off x="6177892" y="1344996"/>
            <a:ext cx="2592001" cy="1447719"/>
            <a:chOff x="6177892" y="1066181"/>
            <a:chExt cx="2592001" cy="1447719"/>
          </a:xfrm>
        </p:grpSpPr>
        <p:sp>
          <p:nvSpPr>
            <p:cNvPr id="511" name="Google Shape;511;p42"/>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男性の顔の絵&#10;&#10;低い精度で自動的に生成された説明" id="512" name="Google Shape;512;p42"/>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513" name="Google Shape;513;p42"/>
            <p:cNvSpPr/>
            <p:nvPr/>
          </p:nvSpPr>
          <p:spPr>
            <a:xfrm>
              <a:off x="6177892" y="1066181"/>
              <a:ext cx="2592000" cy="346500"/>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500">
                  <a:solidFill>
                    <a:schemeClr val="lt1"/>
                  </a:solidFill>
                  <a:latin typeface="Arial"/>
                  <a:ea typeface="Arial"/>
                  <a:cs typeface="Arial"/>
                  <a:sym typeface="Arial"/>
                </a:rPr>
                <a:t>会社などに勤めている場合</a:t>
              </a:r>
              <a:endParaRPr sz="1300"/>
            </a:p>
          </p:txBody>
        </p:sp>
        <p:sp>
          <p:nvSpPr>
            <p:cNvPr id="514" name="Google Shape;514;p42"/>
            <p:cNvSpPr txBox="1"/>
            <p:nvPr/>
          </p:nvSpPr>
          <p:spPr>
            <a:xfrm>
              <a:off x="6180626" y="1466310"/>
              <a:ext cx="20352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はら</a:t>
              </a:r>
              <a:r>
                <a:rPr b="0" i="0" lang="ja-JP" sz="1100" u="none" strike="noStrike">
                  <a:solidFill>
                    <a:schemeClr val="dk1"/>
                  </a:solidFill>
                  <a:latin typeface="Arial"/>
                  <a:ea typeface="Arial"/>
                  <a:cs typeface="Arial"/>
                  <a:sym typeface="Arial"/>
                </a:rPr>
                <a:t>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515" name="Google Shape;515;p42"/>
          <p:cNvGrpSpPr/>
          <p:nvPr/>
        </p:nvGrpSpPr>
        <p:grpSpPr>
          <a:xfrm>
            <a:off x="3276000" y="3227568"/>
            <a:ext cx="5702792" cy="1485714"/>
            <a:chOff x="3276000" y="2948753"/>
            <a:chExt cx="5702792" cy="1485714"/>
          </a:xfrm>
        </p:grpSpPr>
        <p:sp>
          <p:nvSpPr>
            <p:cNvPr id="516" name="Google Shape;516;p42"/>
            <p:cNvSpPr/>
            <p:nvPr/>
          </p:nvSpPr>
          <p:spPr>
            <a:xfrm>
              <a:off x="3276000" y="2971610"/>
              <a:ext cx="554430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517" name="Google Shape;517;p42"/>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518" name="Google Shape;518;p42"/>
            <p:cNvSpPr/>
            <p:nvPr/>
          </p:nvSpPr>
          <p:spPr>
            <a:xfrm>
              <a:off x="6157530" y="3058461"/>
              <a:ext cx="945900" cy="259800"/>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会社</a:t>
              </a:r>
              <a:endParaRPr/>
            </a:p>
          </p:txBody>
        </p:sp>
        <p:pic>
          <p:nvPicPr>
            <p:cNvPr descr="時計 が含まれている画像&#10;&#10;自動的に生成された説明" id="519" name="Google Shape;519;p42"/>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520" name="Google Shape;520;p42"/>
            <p:cNvSpPr/>
            <p:nvPr/>
          </p:nvSpPr>
          <p:spPr>
            <a:xfrm>
              <a:off x="3362469" y="3058461"/>
              <a:ext cx="1152000" cy="259800"/>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個人事業主</a:t>
              </a:r>
              <a:endParaRPr/>
            </a:p>
          </p:txBody>
        </p:sp>
        <p:grpSp>
          <p:nvGrpSpPr>
            <p:cNvPr id="521" name="Google Shape;521;p42"/>
            <p:cNvGrpSpPr/>
            <p:nvPr/>
          </p:nvGrpSpPr>
          <p:grpSpPr>
            <a:xfrm>
              <a:off x="3277622" y="3405887"/>
              <a:ext cx="1648200" cy="736800"/>
              <a:chOff x="3277622" y="3405887"/>
              <a:chExt cx="1648200" cy="736800"/>
            </a:xfrm>
          </p:grpSpPr>
          <p:sp>
            <p:nvSpPr>
              <p:cNvPr id="522" name="Google Shape;522;p42"/>
              <p:cNvSpPr txBox="1"/>
              <p:nvPr/>
            </p:nvSpPr>
            <p:spPr>
              <a:xfrm>
                <a:off x="3277622" y="3405887"/>
                <a:ext cx="1648200" cy="736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400"/>
                  </a:spcBef>
                  <a:spcAft>
                    <a:spcPts val="0"/>
                  </a:spcAft>
                  <a:buNone/>
                </a:pPr>
                <a:r>
                  <a:rPr lang="ja-JP" sz="1100">
                    <a:solidFill>
                      <a:schemeClr val="dk1"/>
                    </a:solidFill>
                    <a:latin typeface="Arial"/>
                    <a:ea typeface="Arial"/>
                    <a:cs typeface="Arial"/>
                    <a:sym typeface="Arial"/>
                  </a:rPr>
                  <a:t>納めます </a:t>
                </a:r>
                <a:r>
                  <a:rPr lang="ja-JP" sz="1000">
                    <a:solidFill>
                      <a:schemeClr val="dk1"/>
                    </a:solidFill>
                    <a:latin typeface="Arial"/>
                    <a:ea typeface="Arial"/>
                    <a:cs typeface="Arial"/>
                    <a:sym typeface="Arial"/>
                  </a:rPr>
                  <a:t>(確定申告)</a:t>
                </a:r>
                <a:r>
                  <a:rPr lang="ja-JP"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p:txBody>
          </p:sp>
          <p:sp>
            <p:nvSpPr>
              <p:cNvPr id="523" name="Google Shape;523;p42"/>
              <p:cNvSpPr txBox="1"/>
              <p:nvPr/>
            </p:nvSpPr>
            <p:spPr>
              <a:xfrm>
                <a:off x="3351600" y="3555185"/>
                <a:ext cx="566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ぜいむしょ</a:t>
                </a:r>
                <a:endParaRPr b="0" sz="500">
                  <a:solidFill>
                    <a:schemeClr val="dk1"/>
                  </a:solidFill>
                  <a:latin typeface="Arial"/>
                  <a:ea typeface="Arial"/>
                  <a:cs typeface="Arial"/>
                  <a:sym typeface="Arial"/>
                </a:endParaRPr>
              </a:p>
            </p:txBody>
          </p:sp>
          <p:sp>
            <p:nvSpPr>
              <p:cNvPr id="524" name="Google Shape;524;p42"/>
              <p:cNvSpPr txBox="1"/>
              <p:nvPr/>
            </p:nvSpPr>
            <p:spPr>
              <a:xfrm>
                <a:off x="3852000" y="3555185"/>
                <a:ext cx="5142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しんこく</a:t>
                </a:r>
                <a:endParaRPr/>
              </a:p>
            </p:txBody>
          </p:sp>
          <p:sp>
            <p:nvSpPr>
              <p:cNvPr id="525" name="Google Shape;525;p42"/>
              <p:cNvSpPr txBox="1"/>
              <p:nvPr/>
            </p:nvSpPr>
            <p:spPr>
              <a:xfrm>
                <a:off x="3927600" y="3825185"/>
                <a:ext cx="8010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かくていしんこく</a:t>
                </a:r>
                <a:endParaRPr/>
              </a:p>
            </p:txBody>
          </p:sp>
        </p:grpSp>
        <p:grpSp>
          <p:nvGrpSpPr>
            <p:cNvPr id="526" name="Google Shape;526;p42"/>
            <p:cNvGrpSpPr/>
            <p:nvPr/>
          </p:nvGrpSpPr>
          <p:grpSpPr>
            <a:xfrm>
              <a:off x="5958575" y="3426385"/>
              <a:ext cx="2300100" cy="871200"/>
              <a:chOff x="5958575" y="3426385"/>
              <a:chExt cx="2300100" cy="871200"/>
            </a:xfrm>
          </p:grpSpPr>
          <p:sp>
            <p:nvSpPr>
              <p:cNvPr id="527" name="Google Shape;527;p42"/>
              <p:cNvSpPr txBox="1"/>
              <p:nvPr/>
            </p:nvSpPr>
            <p:spPr>
              <a:xfrm>
                <a:off x="5958575" y="3426385"/>
                <a:ext cx="2300100" cy="871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税金をまとめて</a:t>
                </a:r>
                <a:endParaRPr sz="11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納めます</a:t>
                </a:r>
                <a:endParaRPr sz="1100">
                  <a:solidFill>
                    <a:schemeClr val="dk1"/>
                  </a:solidFill>
                </a:endParaRPr>
              </a:p>
              <a:p>
                <a:pPr indent="0" lvl="0" marL="0" marR="0" rtl="0" algn="l">
                  <a:lnSpc>
                    <a:spcPct val="140000"/>
                  </a:lnSpc>
                  <a:spcBef>
                    <a:spcPts val="0"/>
                  </a:spcBef>
                  <a:spcAft>
                    <a:spcPts val="0"/>
                  </a:spcAft>
                  <a:buNone/>
                </a:pPr>
                <a:r>
                  <a:rPr lang="ja-JP" sz="1100">
                    <a:solidFill>
                      <a:schemeClr val="dk1"/>
                    </a:solidFill>
                    <a:latin typeface="Arial"/>
                    <a:ea typeface="Arial"/>
                    <a:cs typeface="Arial"/>
                    <a:sym typeface="Arial"/>
                  </a:rPr>
                  <a:t>（源泉徴収・特別徴収）。</a:t>
                </a:r>
                <a:endParaRPr sz="1300"/>
              </a:p>
            </p:txBody>
          </p:sp>
          <p:sp>
            <p:nvSpPr>
              <p:cNvPr id="528" name="Google Shape;528;p42"/>
              <p:cNvSpPr txBox="1"/>
              <p:nvPr/>
            </p:nvSpPr>
            <p:spPr>
              <a:xfrm>
                <a:off x="6015973" y="3966923"/>
                <a:ext cx="877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げんせんちょうしゅう</a:t>
                </a:r>
                <a:endParaRPr b="0" sz="500">
                  <a:solidFill>
                    <a:schemeClr val="dk1"/>
                  </a:solidFill>
                  <a:latin typeface="Arial"/>
                  <a:ea typeface="Arial"/>
                  <a:cs typeface="Arial"/>
                  <a:sym typeface="Arial"/>
                </a:endParaRPr>
              </a:p>
            </p:txBody>
          </p:sp>
          <p:sp>
            <p:nvSpPr>
              <p:cNvPr id="529" name="Google Shape;529;p42"/>
              <p:cNvSpPr txBox="1"/>
              <p:nvPr/>
            </p:nvSpPr>
            <p:spPr>
              <a:xfrm>
                <a:off x="6760900" y="3966935"/>
                <a:ext cx="962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とくべつちょうしゅう</a:t>
                </a:r>
                <a:endParaRPr b="0" sz="500">
                  <a:solidFill>
                    <a:schemeClr val="dk1"/>
                  </a:solidFill>
                  <a:latin typeface="Arial"/>
                  <a:ea typeface="Arial"/>
                  <a:cs typeface="Arial"/>
                  <a:sym typeface="Arial"/>
                </a:endParaRPr>
              </a:p>
            </p:txBody>
          </p:sp>
        </p:grpSp>
      </p:grpSp>
      <p:grpSp>
        <p:nvGrpSpPr>
          <p:cNvPr id="530" name="Google Shape;530;p42"/>
          <p:cNvGrpSpPr/>
          <p:nvPr/>
        </p:nvGrpSpPr>
        <p:grpSpPr>
          <a:xfrm>
            <a:off x="4856400" y="5148135"/>
            <a:ext cx="3610716" cy="1448586"/>
            <a:chOff x="5017768" y="4869320"/>
            <a:chExt cx="3610716" cy="1448586"/>
          </a:xfrm>
        </p:grpSpPr>
        <p:sp>
          <p:nvSpPr>
            <p:cNvPr id="531" name="Google Shape;531;p42"/>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32" name="Google Shape;532;p42"/>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533" name="Google Shape;533;p42"/>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都道府県</a:t>
              </a:r>
              <a:endParaRPr sz="16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600"/>
                <a:buFont typeface="Arial"/>
                <a:buNone/>
              </a:pPr>
              <a:r>
                <a:rPr lang="ja-JP" sz="1600">
                  <a:solidFill>
                    <a:srgbClr val="0C98C4"/>
                  </a:solidFill>
                  <a:latin typeface="Arial"/>
                  <a:ea typeface="Arial"/>
                  <a:cs typeface="Arial"/>
                  <a:sym typeface="Arial"/>
                </a:rPr>
                <a:t>市区町村</a:t>
              </a:r>
              <a:endParaRPr sz="1600">
                <a:solidFill>
                  <a:srgbClr val="0C98C4"/>
                </a:solidFill>
                <a:latin typeface="Arial"/>
                <a:ea typeface="Arial"/>
                <a:cs typeface="Arial"/>
                <a:sym typeface="Arial"/>
              </a:endParaRPr>
            </a:p>
          </p:txBody>
        </p:sp>
        <p:pic>
          <p:nvPicPr>
            <p:cNvPr id="534" name="Google Shape;534;p42"/>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535" name="Google Shape;535;p42"/>
            <p:cNvSpPr/>
            <p:nvPr/>
          </p:nvSpPr>
          <p:spPr>
            <a:xfrm>
              <a:off x="5017768" y="5936260"/>
              <a:ext cx="16218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400"/>
                <a:buFont typeface="Arial"/>
                <a:buNone/>
              </a:pPr>
              <a:r>
                <a:rPr lang="ja-JP" sz="1400">
                  <a:solidFill>
                    <a:srgbClr val="0C98C4"/>
                  </a:solidFill>
                  <a:latin typeface="Arial"/>
                  <a:ea typeface="Arial"/>
                  <a:cs typeface="Arial"/>
                  <a:sym typeface="Arial"/>
                </a:rPr>
                <a:t>（地方公共団体）</a:t>
              </a:r>
              <a:endParaRPr/>
            </a:p>
          </p:txBody>
        </p:sp>
      </p:grpSp>
      <p:grpSp>
        <p:nvGrpSpPr>
          <p:cNvPr id="536" name="Google Shape;536;p42"/>
          <p:cNvGrpSpPr/>
          <p:nvPr/>
        </p:nvGrpSpPr>
        <p:grpSpPr>
          <a:xfrm>
            <a:off x="451232" y="4479401"/>
            <a:ext cx="1487700" cy="645253"/>
            <a:chOff x="451232" y="4200586"/>
            <a:chExt cx="1487700" cy="645253"/>
          </a:xfrm>
        </p:grpSpPr>
        <p:sp>
          <p:nvSpPr>
            <p:cNvPr id="537" name="Google Shape;537;p42"/>
            <p:cNvSpPr/>
            <p:nvPr/>
          </p:nvSpPr>
          <p:spPr>
            <a:xfrm>
              <a:off x="1612045" y="4200586"/>
              <a:ext cx="291000" cy="64350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8" name="Google Shape;538;p42"/>
            <p:cNvSpPr/>
            <p:nvPr/>
          </p:nvSpPr>
          <p:spPr>
            <a:xfrm>
              <a:off x="451232" y="4413839"/>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Arial"/>
                <a:buNone/>
              </a:pPr>
              <a:r>
                <a:rPr lang="ja-JP" sz="1800">
                  <a:solidFill>
                    <a:srgbClr val="39B10F"/>
                  </a:solidFill>
                  <a:latin typeface="Arial"/>
                  <a:ea typeface="Arial"/>
                  <a:cs typeface="Arial"/>
                  <a:sym typeface="Arial"/>
                </a:rPr>
                <a:t>消費税</a:t>
              </a:r>
              <a:endParaRPr/>
            </a:p>
          </p:txBody>
        </p:sp>
      </p:grpSp>
      <p:grpSp>
        <p:nvGrpSpPr>
          <p:cNvPr id="539" name="Google Shape;539;p42"/>
          <p:cNvGrpSpPr/>
          <p:nvPr/>
        </p:nvGrpSpPr>
        <p:grpSpPr>
          <a:xfrm>
            <a:off x="1356504" y="5148135"/>
            <a:ext cx="2823251" cy="1443355"/>
            <a:chOff x="1428224" y="4869320"/>
            <a:chExt cx="2823251" cy="1443355"/>
          </a:xfrm>
        </p:grpSpPr>
        <p:sp>
          <p:nvSpPr>
            <p:cNvPr id="540" name="Google Shape;540;p42"/>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1" name="Google Shape;541;p42"/>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Arial"/>
                <a:buNone/>
              </a:pPr>
              <a:r>
                <a:rPr lang="ja-JP" sz="2000">
                  <a:solidFill>
                    <a:srgbClr val="0C98C4"/>
                  </a:solidFill>
                  <a:latin typeface="Arial"/>
                  <a:ea typeface="Arial"/>
                  <a:cs typeface="Arial"/>
                  <a:sym typeface="Arial"/>
                </a:rPr>
                <a:t>税務署</a:t>
              </a:r>
              <a:endParaRPr sz="2000">
                <a:solidFill>
                  <a:srgbClr val="0C98C4"/>
                </a:solidFill>
                <a:latin typeface="Arial"/>
                <a:ea typeface="Arial"/>
                <a:cs typeface="Arial"/>
                <a:sym typeface="Arial"/>
              </a:endParaRPr>
            </a:p>
            <a:p>
              <a:pPr indent="0" lvl="0" marL="0" marR="0" rtl="0" algn="ctr">
                <a:lnSpc>
                  <a:spcPct val="100000"/>
                </a:lnSpc>
                <a:spcBef>
                  <a:spcPts val="0"/>
                </a:spcBef>
                <a:spcAft>
                  <a:spcPts val="0"/>
                </a:spcAft>
                <a:buClr>
                  <a:srgbClr val="0C98C4"/>
                </a:buClr>
                <a:buSzPts val="1800"/>
                <a:buFont typeface="Arial"/>
                <a:buNone/>
              </a:pPr>
              <a:r>
                <a:rPr lang="ja-JP" sz="1800">
                  <a:solidFill>
                    <a:srgbClr val="0C98C4"/>
                  </a:solidFill>
                  <a:latin typeface="Arial"/>
                  <a:ea typeface="Arial"/>
                  <a:cs typeface="Arial"/>
                  <a:sym typeface="Arial"/>
                </a:rPr>
                <a:t>（国）</a:t>
              </a:r>
              <a:endParaRPr/>
            </a:p>
          </p:txBody>
        </p:sp>
        <p:pic>
          <p:nvPicPr>
            <p:cNvPr descr="ダイアグラム&#10;&#10;自動的に生成された説明" id="542" name="Google Shape;542;p42"/>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543" name="Google Shape;543;p42"/>
            <p:cNvSpPr/>
            <p:nvPr/>
          </p:nvSpPr>
          <p:spPr>
            <a:xfrm>
              <a:off x="1428224" y="5212950"/>
              <a:ext cx="1487700" cy="129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Arial"/>
                <a:buNone/>
              </a:pPr>
              <a:r>
                <a:rPr lang="ja-JP" sz="800">
                  <a:solidFill>
                    <a:srgbClr val="0C98C4"/>
                  </a:solidFill>
                  <a:latin typeface="Arial"/>
                  <a:ea typeface="Arial"/>
                  <a:cs typeface="Arial"/>
                  <a:sym typeface="Arial"/>
                </a:rPr>
                <a:t>ぜいむしょ</a:t>
              </a:r>
              <a:endParaRPr/>
            </a:p>
          </p:txBody>
        </p:sp>
      </p:grpSp>
      <p:grpSp>
        <p:nvGrpSpPr>
          <p:cNvPr id="544" name="Google Shape;544;p42"/>
          <p:cNvGrpSpPr/>
          <p:nvPr/>
        </p:nvGrpSpPr>
        <p:grpSpPr>
          <a:xfrm>
            <a:off x="259302" y="3250425"/>
            <a:ext cx="2842098" cy="1447658"/>
            <a:chOff x="259302" y="2971610"/>
            <a:chExt cx="2842098" cy="1447658"/>
          </a:xfrm>
        </p:grpSpPr>
        <p:sp>
          <p:nvSpPr>
            <p:cNvPr id="545" name="Google Shape;545;p42"/>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6" name="Google Shape;546;p42"/>
            <p:cNvSpPr/>
            <p:nvPr/>
          </p:nvSpPr>
          <p:spPr>
            <a:xfrm>
              <a:off x="311150" y="3045761"/>
              <a:ext cx="945900" cy="259800"/>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547" name="Google Shape;547;p42"/>
            <p:cNvSpPr txBox="1"/>
            <p:nvPr/>
          </p:nvSpPr>
          <p:spPr>
            <a:xfrm>
              <a:off x="259799" y="3405885"/>
              <a:ext cx="17376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p:txBody>
        </p:sp>
        <p:pic>
          <p:nvPicPr>
            <p:cNvPr descr="図形, カレンダー&#10;&#10;自動的に生成された説明" id="548" name="Google Shape;548;p42"/>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549" name="Google Shape;549;p42"/>
          <p:cNvSpPr txBox="1"/>
          <p:nvPr/>
        </p:nvSpPr>
        <p:spPr>
          <a:xfrm>
            <a:off x="3301200" y="4093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550" name="Google Shape;550;p42"/>
          <p:cNvSpPr txBox="1"/>
          <p:nvPr/>
        </p:nvSpPr>
        <p:spPr>
          <a:xfrm>
            <a:off x="5958575" y="4043400"/>
            <a:ext cx="455700" cy="15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400">
                <a:solidFill>
                  <a:schemeClr val="dk1"/>
                </a:solidFill>
                <a:latin typeface="Arial"/>
                <a:ea typeface="Arial"/>
                <a:cs typeface="Arial"/>
                <a:sym typeface="Arial"/>
              </a:rPr>
              <a:t>おさ</a:t>
            </a:r>
            <a:endParaRPr sz="1300"/>
          </a:p>
        </p:txBody>
      </p:sp>
      <p:sp>
        <p:nvSpPr>
          <p:cNvPr id="551" name="Google Shape;551;p42"/>
          <p:cNvSpPr txBox="1"/>
          <p:nvPr/>
        </p:nvSpPr>
        <p:spPr>
          <a:xfrm>
            <a:off x="828000" y="3967200"/>
            <a:ext cx="4194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Arial"/>
                <a:ea typeface="Arial"/>
                <a:cs typeface="Arial"/>
                <a:sym typeface="Arial"/>
              </a:rPr>
              <a:t>おさ</a:t>
            </a:r>
            <a:endParaRPr/>
          </a:p>
        </p:txBody>
      </p:sp>
      <p:sp>
        <p:nvSpPr>
          <p:cNvPr id="552" name="Google Shape;552;p42"/>
          <p:cNvSpPr txBox="1"/>
          <p:nvPr/>
        </p:nvSpPr>
        <p:spPr>
          <a:xfrm>
            <a:off x="194199" y="957275"/>
            <a:ext cx="2823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sp>
        <p:nvSpPr>
          <p:cNvPr id="553" name="Google Shape;553;p42"/>
          <p:cNvSpPr txBox="1"/>
          <p:nvPr/>
        </p:nvSpPr>
        <p:spPr>
          <a:xfrm>
            <a:off x="1569600" y="854850"/>
            <a:ext cx="5661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chemeClr val="dk1"/>
                </a:solidFill>
                <a:latin typeface="Arial"/>
                <a:ea typeface="Arial"/>
                <a:cs typeface="Arial"/>
                <a:sym typeface="Arial"/>
              </a:rPr>
              <a:t>おさ</a:t>
            </a:r>
            <a:endParaRPr/>
          </a:p>
        </p:txBody>
      </p:sp>
      <p:sp>
        <p:nvSpPr>
          <p:cNvPr id="554" name="Google Shape;554;p42"/>
          <p:cNvSpPr txBox="1"/>
          <p:nvPr/>
        </p:nvSpPr>
        <p:spPr>
          <a:xfrm>
            <a:off x="306925" y="2468525"/>
            <a:ext cx="4557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しはら</a:t>
            </a:r>
            <a:endParaRPr b="0" sz="5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561" name="Google Shape;561;p43"/>
          <p:cNvPicPr preferRelativeResize="0"/>
          <p:nvPr/>
        </p:nvPicPr>
        <p:blipFill rotWithShape="1">
          <a:blip r:embed="rId3">
            <a:alphaModFix/>
          </a:blip>
          <a:srcRect b="0" l="0" r="0" t="0"/>
          <a:stretch/>
        </p:blipFill>
        <p:spPr>
          <a:xfrm>
            <a:off x="179387" y="1593863"/>
            <a:ext cx="8785225" cy="4630596"/>
          </a:xfrm>
          <a:prstGeom prst="rect">
            <a:avLst/>
          </a:prstGeom>
          <a:noFill/>
          <a:ln>
            <a:noFill/>
          </a:ln>
        </p:spPr>
      </p:pic>
      <p:sp>
        <p:nvSpPr>
          <p:cNvPr id="562" name="Google Shape;562;p43"/>
          <p:cNvSpPr txBox="1"/>
          <p:nvPr/>
        </p:nvSpPr>
        <p:spPr>
          <a:xfrm>
            <a:off x="107504" y="985883"/>
            <a:ext cx="8935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lang="ja-JP" sz="1700">
                <a:solidFill>
                  <a:srgbClr val="F25044"/>
                </a:solidFill>
                <a:latin typeface="Arial"/>
                <a:ea typeface="Arial"/>
                <a:cs typeface="Arial"/>
                <a:sym typeface="Arial"/>
              </a:rPr>
              <a:t>次の街の絵の中で、税金を使ってつくられたり、運営されている施設はどれでしょう？ </a:t>
            </a:r>
            <a:endParaRPr sz="1300"/>
          </a:p>
        </p:txBody>
      </p:sp>
      <p:sp>
        <p:nvSpPr>
          <p:cNvPr id="563" name="Google Shape;563;p43"/>
          <p:cNvSpPr txBox="1"/>
          <p:nvPr/>
        </p:nvSpPr>
        <p:spPr>
          <a:xfrm>
            <a:off x="843124" y="75800"/>
            <a:ext cx="80205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564" name="Google Shape;564;p43"/>
          <p:cNvSpPr/>
          <p:nvPr/>
        </p:nvSpPr>
        <p:spPr>
          <a:xfrm>
            <a:off x="7581918" y="5745989"/>
            <a:ext cx="764483"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交番</a:t>
            </a:r>
            <a:endParaRPr/>
          </a:p>
        </p:txBody>
      </p:sp>
      <p:sp>
        <p:nvSpPr>
          <p:cNvPr id="565" name="Google Shape;565;p43"/>
          <p:cNvSpPr/>
          <p:nvPr/>
        </p:nvSpPr>
        <p:spPr>
          <a:xfrm>
            <a:off x="6578937" y="4518620"/>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市役所</a:t>
            </a:r>
            <a:endParaRPr/>
          </a:p>
        </p:txBody>
      </p:sp>
      <p:sp>
        <p:nvSpPr>
          <p:cNvPr id="566" name="Google Shape;566;p43"/>
          <p:cNvSpPr/>
          <p:nvPr/>
        </p:nvSpPr>
        <p:spPr>
          <a:xfrm>
            <a:off x="4131938" y="5666185"/>
            <a:ext cx="764483"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公園</a:t>
            </a:r>
            <a:endParaRPr/>
          </a:p>
        </p:txBody>
      </p:sp>
      <p:sp>
        <p:nvSpPr>
          <p:cNvPr id="567" name="Google Shape;567;p43"/>
          <p:cNvSpPr/>
          <p:nvPr/>
        </p:nvSpPr>
        <p:spPr>
          <a:xfrm>
            <a:off x="4055896" y="2747341"/>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小学校</a:t>
            </a:r>
            <a:endParaRPr/>
          </a:p>
        </p:txBody>
      </p:sp>
      <p:sp>
        <p:nvSpPr>
          <p:cNvPr id="568" name="Google Shape;568;p43"/>
          <p:cNvSpPr/>
          <p:nvPr/>
        </p:nvSpPr>
        <p:spPr>
          <a:xfrm>
            <a:off x="2595494" y="3797899"/>
            <a:ext cx="983638"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信号機</a:t>
            </a:r>
            <a:endParaRPr/>
          </a:p>
        </p:txBody>
      </p:sp>
      <p:sp>
        <p:nvSpPr>
          <p:cNvPr id="569" name="Google Shape;569;p43"/>
          <p:cNvSpPr/>
          <p:nvPr/>
        </p:nvSpPr>
        <p:spPr>
          <a:xfrm>
            <a:off x="871265" y="2383741"/>
            <a:ext cx="1399042"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市民病院</a:t>
            </a:r>
            <a:endParaRPr/>
          </a:p>
        </p:txBody>
      </p:sp>
      <p:sp>
        <p:nvSpPr>
          <p:cNvPr id="570" name="Google Shape;570;p43"/>
          <p:cNvSpPr/>
          <p:nvPr/>
        </p:nvSpPr>
        <p:spPr>
          <a:xfrm>
            <a:off x="6942749" y="2323405"/>
            <a:ext cx="1476010" cy="363600"/>
          </a:xfrm>
          <a:prstGeom prst="rect">
            <a:avLst/>
          </a:prstGeom>
          <a:solidFill>
            <a:srgbClr val="D12525"/>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ごみ処理場</a:t>
            </a:r>
            <a:endParaRPr/>
          </a:p>
        </p:txBody>
      </p:sp>
      <p:sp>
        <p:nvSpPr>
          <p:cNvPr id="571" name="Google Shape;571;p43"/>
          <p:cNvSpPr/>
          <p:nvPr/>
        </p:nvSpPr>
        <p:spPr>
          <a:xfrm>
            <a:off x="2482746" y="1880571"/>
            <a:ext cx="759999" cy="363719"/>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会社</a:t>
            </a:r>
            <a:endParaRPr sz="2000">
              <a:solidFill>
                <a:srgbClr val="000000"/>
              </a:solidFill>
              <a:latin typeface="Arial"/>
              <a:ea typeface="Arial"/>
              <a:cs typeface="Arial"/>
              <a:sym typeface="Arial"/>
            </a:endParaRPr>
          </a:p>
        </p:txBody>
      </p:sp>
      <p:sp>
        <p:nvSpPr>
          <p:cNvPr id="572" name="Google Shape;572;p43"/>
          <p:cNvSpPr/>
          <p:nvPr/>
        </p:nvSpPr>
        <p:spPr>
          <a:xfrm>
            <a:off x="5643721" y="3667595"/>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銀行</a:t>
            </a:r>
            <a:endParaRPr/>
          </a:p>
        </p:txBody>
      </p:sp>
      <p:sp>
        <p:nvSpPr>
          <p:cNvPr id="573" name="Google Shape;573;p43"/>
          <p:cNvSpPr/>
          <p:nvPr/>
        </p:nvSpPr>
        <p:spPr>
          <a:xfrm>
            <a:off x="6942749" y="2323405"/>
            <a:ext cx="1476010"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ごみ処理場</a:t>
            </a:r>
            <a:endParaRPr/>
          </a:p>
        </p:txBody>
      </p:sp>
      <p:sp>
        <p:nvSpPr>
          <p:cNvPr id="574" name="Google Shape;574;p43"/>
          <p:cNvSpPr/>
          <p:nvPr/>
        </p:nvSpPr>
        <p:spPr>
          <a:xfrm>
            <a:off x="4131938" y="5666185"/>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公園</a:t>
            </a:r>
            <a:endParaRPr/>
          </a:p>
        </p:txBody>
      </p:sp>
      <p:sp>
        <p:nvSpPr>
          <p:cNvPr id="575" name="Google Shape;575;p43"/>
          <p:cNvSpPr/>
          <p:nvPr/>
        </p:nvSpPr>
        <p:spPr>
          <a:xfrm>
            <a:off x="871265" y="2383741"/>
            <a:ext cx="1399042"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市民病院</a:t>
            </a:r>
            <a:endParaRPr/>
          </a:p>
        </p:txBody>
      </p:sp>
      <p:sp>
        <p:nvSpPr>
          <p:cNvPr id="576" name="Google Shape;576;p43"/>
          <p:cNvSpPr/>
          <p:nvPr/>
        </p:nvSpPr>
        <p:spPr>
          <a:xfrm>
            <a:off x="4055896" y="2747341"/>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小学校</a:t>
            </a:r>
            <a:endParaRPr/>
          </a:p>
        </p:txBody>
      </p:sp>
      <p:sp>
        <p:nvSpPr>
          <p:cNvPr id="577" name="Google Shape;577;p43"/>
          <p:cNvSpPr/>
          <p:nvPr/>
        </p:nvSpPr>
        <p:spPr>
          <a:xfrm>
            <a:off x="2595494" y="3797899"/>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信号機</a:t>
            </a:r>
            <a:endParaRPr/>
          </a:p>
        </p:txBody>
      </p:sp>
      <p:sp>
        <p:nvSpPr>
          <p:cNvPr id="578" name="Google Shape;578;p43"/>
          <p:cNvSpPr/>
          <p:nvPr/>
        </p:nvSpPr>
        <p:spPr>
          <a:xfrm>
            <a:off x="6578937" y="4518620"/>
            <a:ext cx="983638"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市役所</a:t>
            </a:r>
            <a:endParaRPr/>
          </a:p>
        </p:txBody>
      </p:sp>
      <p:sp>
        <p:nvSpPr>
          <p:cNvPr id="579" name="Google Shape;579;p43"/>
          <p:cNvSpPr/>
          <p:nvPr/>
        </p:nvSpPr>
        <p:spPr>
          <a:xfrm>
            <a:off x="7581918" y="5745989"/>
            <a:ext cx="764483"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交番</a:t>
            </a:r>
            <a:endParaRPr/>
          </a:p>
        </p:txBody>
      </p:sp>
      <p:sp>
        <p:nvSpPr>
          <p:cNvPr id="580" name="Google Shape;580;p43"/>
          <p:cNvSpPr/>
          <p:nvPr/>
        </p:nvSpPr>
        <p:spPr>
          <a:xfrm>
            <a:off x="548933" y="5719104"/>
            <a:ext cx="1224136"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rgbClr val="000000"/>
                </a:solidFill>
                <a:latin typeface="Arial"/>
                <a:ea typeface="Arial"/>
                <a:cs typeface="Arial"/>
                <a:sym typeface="Arial"/>
              </a:rPr>
              <a:t>コンビニ</a:t>
            </a:r>
            <a:endParaRPr/>
          </a:p>
        </p:txBody>
      </p:sp>
      <p:sp>
        <p:nvSpPr>
          <p:cNvPr id="581" name="Google Shape;581;p43"/>
          <p:cNvSpPr/>
          <p:nvPr/>
        </p:nvSpPr>
        <p:spPr>
          <a:xfrm>
            <a:off x="309963" y="3672832"/>
            <a:ext cx="1399042" cy="363600"/>
          </a:xfrm>
          <a:prstGeom prst="rect">
            <a:avLst/>
          </a:prstGeom>
          <a:solidFill>
            <a:schemeClr val="lt1"/>
          </a:solidFill>
          <a:ln cap="flat" cmpd="sng" w="31750">
            <a:solidFill>
              <a:srgbClr val="D125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rgbClr val="000000"/>
                </a:solidFill>
                <a:latin typeface="Arial"/>
                <a:ea typeface="Arial"/>
                <a:cs typeface="Arial"/>
                <a:sym typeface="Arial"/>
              </a:rPr>
              <a:t>レストラン</a:t>
            </a:r>
            <a:endParaRPr sz="1300"/>
          </a:p>
        </p:txBody>
      </p:sp>
      <p:sp>
        <p:nvSpPr>
          <p:cNvPr id="582" name="Google Shape;582;p43"/>
          <p:cNvSpPr txBox="1"/>
          <p:nvPr/>
        </p:nvSpPr>
        <p:spPr>
          <a:xfrm>
            <a:off x="6393600" y="864700"/>
            <a:ext cx="5712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F25044"/>
                </a:solidFill>
                <a:latin typeface="Arial"/>
                <a:ea typeface="Arial"/>
                <a:cs typeface="Arial"/>
                <a:sym typeface="Arial"/>
              </a:rPr>
              <a:t>しせつ</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3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3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3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3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3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3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3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3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3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3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3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3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3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3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3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3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3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3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3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75"/>
                                        </p:tgtEl>
                                      </p:cBhvr>
                                    </p:animEffect>
                                    <p:set>
                                      <p:cBhvr>
                                        <p:cTn dur="1" fill="hold">
                                          <p:stCondLst>
                                            <p:cond delay="500"/>
                                          </p:stCondLst>
                                        </p:cTn>
                                        <p:tgtEl>
                                          <p:spTgt spid="5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6"/>
                                        </p:tgtEl>
                                      </p:cBhvr>
                                    </p:animEffect>
                                    <p:set>
                                      <p:cBhvr>
                                        <p:cTn dur="1" fill="hold">
                                          <p:stCondLst>
                                            <p:cond delay="500"/>
                                          </p:stCondLst>
                                        </p:cTn>
                                        <p:tgtEl>
                                          <p:spTgt spid="5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7"/>
                                        </p:tgtEl>
                                      </p:cBhvr>
                                    </p:animEffect>
                                    <p:set>
                                      <p:cBhvr>
                                        <p:cTn dur="1" fill="hold">
                                          <p:stCondLst>
                                            <p:cond delay="500"/>
                                          </p:stCondLst>
                                        </p:cTn>
                                        <p:tgtEl>
                                          <p:spTgt spid="5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4"/>
                                        </p:tgtEl>
                                      </p:cBhvr>
                                    </p:animEffect>
                                    <p:set>
                                      <p:cBhvr>
                                        <p:cTn dur="1" fill="hold">
                                          <p:stCondLst>
                                            <p:cond delay="500"/>
                                          </p:stCondLst>
                                        </p:cTn>
                                        <p:tgtEl>
                                          <p:spTgt spid="5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8"/>
                                        </p:tgtEl>
                                      </p:cBhvr>
                                    </p:animEffect>
                                    <p:set>
                                      <p:cBhvr>
                                        <p:cTn dur="1" fill="hold">
                                          <p:stCondLst>
                                            <p:cond delay="500"/>
                                          </p:stCondLst>
                                        </p:cTn>
                                        <p:tgtEl>
                                          <p:spTgt spid="5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9"/>
                                        </p:tgtEl>
                                      </p:cBhvr>
                                    </p:animEffect>
                                    <p:set>
                                      <p:cBhvr>
                                        <p:cTn dur="1" fill="hold">
                                          <p:stCondLst>
                                            <p:cond delay="500"/>
                                          </p:stCondLst>
                                        </p:cTn>
                                        <p:tgtEl>
                                          <p:spTgt spid="5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3"/>
                                        </p:tgtEl>
                                      </p:cBhvr>
                                    </p:animEffect>
                                    <p:set>
                                      <p:cBhvr>
                                        <p:cTn dur="1" fill="hold">
                                          <p:stCondLst>
                                            <p:cond delay="500"/>
                                          </p:stCondLst>
                                        </p:cTn>
                                        <p:tgtEl>
                                          <p:spTgt spid="5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descr="挿絵 が含まれている画像&#10;&#10;自動的に生成された説明" id="587" name="Google Shape;587;p44"/>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588" name="Google Shape;588;p44"/>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fld id="{00000000-1234-1234-1234-123412341234}" type="slidenum">
              <a:rPr b="0" i="0" lang="ja-JP" sz="1200" u="none" cap="none" strike="noStrike">
                <a:solidFill>
                  <a:srgbClr val="FFFFFF"/>
                </a:solidFill>
                <a:latin typeface="Arial"/>
                <a:ea typeface="Arial"/>
                <a:cs typeface="Arial"/>
                <a:sym typeface="Arial"/>
              </a:rPr>
              <a:t>‹#›</a:t>
            </a:fld>
            <a:endParaRPr b="0" i="0" sz="1200" u="none" cap="none" strike="noStrike">
              <a:solidFill>
                <a:srgbClr val="FFFFFF"/>
              </a:solidFill>
              <a:latin typeface="Arial"/>
              <a:ea typeface="Arial"/>
              <a:cs typeface="Arial"/>
              <a:sym typeface="Arial"/>
            </a:endParaRPr>
          </a:p>
        </p:txBody>
      </p:sp>
      <p:sp>
        <p:nvSpPr>
          <p:cNvPr id="589" name="Google Shape;589;p44"/>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0" name="Google Shape;590;p44"/>
          <p:cNvSpPr/>
          <p:nvPr/>
        </p:nvSpPr>
        <p:spPr>
          <a:xfrm>
            <a:off x="199285" y="881221"/>
            <a:ext cx="8776200" cy="1224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皆さんは「税金」にどのようなイメージを持っていますか？</a:t>
            </a:r>
            <a:endParaRPr i="0" sz="2000" u="none" cap="none" strike="noStrike">
              <a:solidFill>
                <a:srgbClr val="F25044"/>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わたしたちの身の回りには、国や地方公共団体による「公共サービス」や</a:t>
            </a:r>
            <a:endParaRPr sz="1700">
              <a:solidFill>
                <a:srgbClr val="000000"/>
              </a:solidFill>
              <a:latin typeface="Arial"/>
              <a:ea typeface="Arial"/>
              <a:cs typeface="Arial"/>
              <a:sym typeface="Arial"/>
            </a:endParaRPr>
          </a:p>
          <a:p>
            <a:pPr indent="0" lvl="0" marL="0" marR="0" rtl="0" algn="l">
              <a:lnSpc>
                <a:spcPct val="123000"/>
              </a:lnSpc>
              <a:spcBef>
                <a:spcPts val="0"/>
              </a:spcBef>
              <a:spcAft>
                <a:spcPts val="0"/>
              </a:spcAft>
              <a:buClr>
                <a:srgbClr val="000000"/>
              </a:buClr>
              <a:buSzPts val="1700"/>
              <a:buFont typeface="Arial"/>
              <a:buNone/>
            </a:pPr>
            <a:r>
              <a:rPr lang="ja-JP" sz="1700">
                <a:solidFill>
                  <a:srgbClr val="000000"/>
                </a:solidFill>
                <a:latin typeface="Arial"/>
                <a:ea typeface="Arial"/>
                <a:cs typeface="Arial"/>
                <a:sym typeface="Arial"/>
              </a:rPr>
              <a:t>「公共施設」があります。</a:t>
            </a:r>
            <a:endParaRPr/>
          </a:p>
        </p:txBody>
      </p:sp>
      <p:sp>
        <p:nvSpPr>
          <p:cNvPr id="591" name="Google Shape;591;p44"/>
          <p:cNvSpPr/>
          <p:nvPr/>
        </p:nvSpPr>
        <p:spPr>
          <a:xfrm>
            <a:off x="5457554" y="2613228"/>
            <a:ext cx="3507000" cy="37131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2" name="Google Shape;592;p44"/>
          <p:cNvSpPr/>
          <p:nvPr/>
        </p:nvSpPr>
        <p:spPr>
          <a:xfrm>
            <a:off x="188491" y="2613228"/>
            <a:ext cx="5171400" cy="370470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593" name="Google Shape;593;p44"/>
          <p:cNvGrpSpPr/>
          <p:nvPr/>
        </p:nvGrpSpPr>
        <p:grpSpPr>
          <a:xfrm>
            <a:off x="5661599" y="2699875"/>
            <a:ext cx="3021326" cy="576250"/>
            <a:chOff x="5960978" y="2684121"/>
            <a:chExt cx="3021326" cy="576250"/>
          </a:xfrm>
        </p:grpSpPr>
        <p:sp>
          <p:nvSpPr>
            <p:cNvPr id="594" name="Google Shape;594;p44"/>
            <p:cNvSpPr/>
            <p:nvPr/>
          </p:nvSpPr>
          <p:spPr>
            <a:xfrm>
              <a:off x="7563904" y="2713471"/>
              <a:ext cx="14184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道路、学校、公園 など</a:t>
              </a:r>
              <a:endParaRPr/>
            </a:p>
          </p:txBody>
        </p:sp>
        <p:sp>
          <p:nvSpPr>
            <p:cNvPr id="595" name="Google Shape;595;p44"/>
            <p:cNvSpPr txBox="1"/>
            <p:nvPr/>
          </p:nvSpPr>
          <p:spPr>
            <a:xfrm>
              <a:off x="5960978" y="2786921"/>
              <a:ext cx="15492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2000"/>
                <a:buFont typeface="Arial"/>
                <a:buNone/>
              </a:pPr>
              <a:r>
                <a:rPr lang="ja-JP" sz="2000">
                  <a:solidFill>
                    <a:srgbClr val="F25044"/>
                  </a:solidFill>
                  <a:latin typeface="Arial"/>
                  <a:ea typeface="Arial"/>
                  <a:cs typeface="Arial"/>
                  <a:sym typeface="Arial"/>
                </a:rPr>
                <a:t>公共施設</a:t>
              </a:r>
              <a:endParaRPr/>
            </a:p>
          </p:txBody>
        </p:sp>
        <p:sp>
          <p:nvSpPr>
            <p:cNvPr id="596" name="Google Shape;596;p44"/>
            <p:cNvSpPr txBox="1"/>
            <p:nvPr/>
          </p:nvSpPr>
          <p:spPr>
            <a:xfrm>
              <a:off x="6198579" y="2684121"/>
              <a:ext cx="10917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こうきょうしせつ</a:t>
              </a:r>
              <a:endParaRPr/>
            </a:p>
          </p:txBody>
        </p:sp>
      </p:grpSp>
      <p:grpSp>
        <p:nvGrpSpPr>
          <p:cNvPr id="597" name="Google Shape;597;p44"/>
          <p:cNvGrpSpPr/>
          <p:nvPr/>
        </p:nvGrpSpPr>
        <p:grpSpPr>
          <a:xfrm>
            <a:off x="162595" y="2802675"/>
            <a:ext cx="5294964" cy="400200"/>
            <a:chOff x="661704" y="2786921"/>
            <a:chExt cx="4989600" cy="400200"/>
          </a:xfrm>
        </p:grpSpPr>
        <p:sp>
          <p:nvSpPr>
            <p:cNvPr id="598" name="Google Shape;598;p44"/>
            <p:cNvSpPr/>
            <p:nvPr/>
          </p:nvSpPr>
          <p:spPr>
            <a:xfrm>
              <a:off x="2435604" y="2831946"/>
              <a:ext cx="32157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警察、消防、ごみ収集、福祉 など</a:t>
              </a:r>
              <a:endParaRPr/>
            </a:p>
          </p:txBody>
        </p:sp>
        <p:sp>
          <p:nvSpPr>
            <p:cNvPr id="599" name="Google Shape;599;p44"/>
            <p:cNvSpPr txBox="1"/>
            <p:nvPr/>
          </p:nvSpPr>
          <p:spPr>
            <a:xfrm>
              <a:off x="661704" y="2786921"/>
              <a:ext cx="1930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000"/>
                <a:buFont typeface="Arial"/>
                <a:buNone/>
              </a:pPr>
              <a:r>
                <a:rPr i="0" lang="ja-JP" sz="2000" u="none" cap="none" strike="noStrike">
                  <a:solidFill>
                    <a:srgbClr val="F25044"/>
                  </a:solidFill>
                  <a:latin typeface="Arial"/>
                  <a:ea typeface="Arial"/>
                  <a:cs typeface="Arial"/>
                  <a:sym typeface="Arial"/>
                </a:rPr>
                <a:t>公共サービス</a:t>
              </a:r>
              <a:endParaRPr/>
            </a:p>
          </p:txBody>
        </p:sp>
      </p:grpSp>
      <p:grpSp>
        <p:nvGrpSpPr>
          <p:cNvPr id="600" name="Google Shape;600;p44"/>
          <p:cNvGrpSpPr/>
          <p:nvPr/>
        </p:nvGrpSpPr>
        <p:grpSpPr>
          <a:xfrm>
            <a:off x="2001225" y="3394577"/>
            <a:ext cx="1549200" cy="2546623"/>
            <a:chOff x="322288" y="3394577"/>
            <a:chExt cx="1549200" cy="2546623"/>
          </a:xfrm>
        </p:grpSpPr>
        <p:sp>
          <p:nvSpPr>
            <p:cNvPr id="601" name="Google Shape;601;p44"/>
            <p:cNvSpPr/>
            <p:nvPr/>
          </p:nvSpPr>
          <p:spPr>
            <a:xfrm>
              <a:off x="322288" y="4452600"/>
              <a:ext cx="1549200" cy="14886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1300">
                  <a:solidFill>
                    <a:srgbClr val="F46C62"/>
                  </a:solidFill>
                  <a:latin typeface="Arial"/>
                  <a:ea typeface="Arial"/>
                  <a:cs typeface="Arial"/>
                  <a:sym typeface="Arial"/>
                </a:rPr>
                <a:t>ごみ処理費用</a:t>
              </a:r>
              <a:endParaRPr/>
            </a:p>
            <a:p>
              <a:pPr indent="0" lvl="0" marL="0" marR="0" rtl="0" algn="ctr">
                <a:lnSpc>
                  <a:spcPct val="120000"/>
                </a:lnSpc>
                <a:spcBef>
                  <a:spcPts val="0"/>
                </a:spcBef>
                <a:spcAft>
                  <a:spcPts val="0"/>
                </a:spcAft>
                <a:buNone/>
              </a:pPr>
              <a:r>
                <a:rPr lang="ja-JP" sz="1200">
                  <a:solidFill>
                    <a:srgbClr val="F46C62"/>
                  </a:solidFill>
                  <a:latin typeface="Arial"/>
                  <a:ea typeface="Arial"/>
                  <a:cs typeface="Arial"/>
                  <a:sym typeface="Arial"/>
                </a:rPr>
                <a:t>（令和３年度）</a:t>
              </a:r>
              <a:endParaRPr sz="1200">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約2兆4,384億円</a:t>
              </a:r>
              <a:r>
                <a:rPr b="0" baseline="30000" i="0" lang="ja-JP" sz="1300" u="none" cap="none" strike="noStrike">
                  <a:solidFill>
                    <a:srgbClr val="000000"/>
                  </a:solidFill>
                  <a:latin typeface="Arial"/>
                  <a:ea typeface="Arial"/>
                  <a:cs typeface="Arial"/>
                  <a:sym typeface="Arial"/>
                </a:rPr>
                <a:t>※２</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約19,400円</a:t>
              </a:r>
              <a:endParaRPr/>
            </a:p>
          </p:txBody>
        </p:sp>
        <p:pic>
          <p:nvPicPr>
            <p:cNvPr id="602" name="Google Shape;602;p44"/>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03" name="Google Shape;603;p44"/>
          <p:cNvGrpSpPr/>
          <p:nvPr/>
        </p:nvGrpSpPr>
        <p:grpSpPr>
          <a:xfrm>
            <a:off x="3680092" y="3419240"/>
            <a:ext cx="1600800" cy="2607171"/>
            <a:chOff x="3680092" y="3419240"/>
            <a:chExt cx="1600800" cy="2607171"/>
          </a:xfrm>
        </p:grpSpPr>
        <p:sp>
          <p:nvSpPr>
            <p:cNvPr id="604" name="Google Shape;604;p44"/>
            <p:cNvSpPr/>
            <p:nvPr/>
          </p:nvSpPr>
          <p:spPr>
            <a:xfrm>
              <a:off x="3680092" y="4452611"/>
              <a:ext cx="16008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国民医療費の</a:t>
              </a:r>
              <a:endParaRPr b="0" i="0" sz="1300" u="none" cap="none" strike="noStrike">
                <a:solidFill>
                  <a:srgbClr val="F46C62"/>
                </a:solidFill>
                <a:latin typeface="Arial"/>
                <a:ea typeface="Arial"/>
                <a:cs typeface="Arial"/>
                <a:sym typeface="Arial"/>
              </a:endParaRPr>
            </a:p>
            <a:p>
              <a:pPr indent="0" lvl="0" marL="0" marR="0" rtl="0" algn="ctr">
                <a:lnSpc>
                  <a:spcPct val="14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約16兆4,991億円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3</a:t>
              </a:r>
              <a:endParaRPr b="0"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約130,800円</a:t>
              </a:r>
              <a:endParaRPr/>
            </a:p>
          </p:txBody>
        </p:sp>
        <p:pic>
          <p:nvPicPr>
            <p:cNvPr id="605" name="Google Shape;605;p44"/>
            <p:cNvPicPr preferRelativeResize="0"/>
            <p:nvPr/>
          </p:nvPicPr>
          <p:blipFill rotWithShape="1">
            <a:blip r:embed="rId5">
              <a:alphaModFix/>
            </a:blip>
            <a:srcRect b="0" l="0" r="0" t="0"/>
            <a:stretch/>
          </p:blipFill>
          <p:spPr>
            <a:xfrm>
              <a:off x="3973291" y="3419240"/>
              <a:ext cx="1014391" cy="1014040"/>
            </a:xfrm>
            <a:prstGeom prst="rect">
              <a:avLst/>
            </a:prstGeom>
            <a:noFill/>
            <a:ln>
              <a:noFill/>
            </a:ln>
          </p:spPr>
        </p:pic>
        <p:sp>
          <p:nvSpPr>
            <p:cNvPr id="606" name="Google Shape;606;p44"/>
            <p:cNvSpPr/>
            <p:nvPr/>
          </p:nvSpPr>
          <p:spPr>
            <a:xfrm>
              <a:off x="4082400" y="4353775"/>
              <a:ext cx="817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b="0" i="0" lang="ja-JP" sz="800" u="none" cap="none" strike="noStrike">
                  <a:solidFill>
                    <a:srgbClr val="F46C62"/>
                  </a:solidFill>
                  <a:latin typeface="Arial"/>
                  <a:ea typeface="Arial"/>
                  <a:cs typeface="Arial"/>
                  <a:sym typeface="Arial"/>
                </a:rPr>
                <a:t>いりょう</a:t>
              </a:r>
              <a:endParaRPr/>
            </a:p>
          </p:txBody>
        </p:sp>
        <p:sp>
          <p:nvSpPr>
            <p:cNvPr id="607" name="Google Shape;607;p44"/>
            <p:cNvSpPr/>
            <p:nvPr/>
          </p:nvSpPr>
          <p:spPr>
            <a:xfrm>
              <a:off x="4287600" y="4608000"/>
              <a:ext cx="562800" cy="2505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Arial"/>
                <a:buNone/>
              </a:pPr>
              <a:r>
                <a:rPr lang="ja-JP" sz="800">
                  <a:solidFill>
                    <a:srgbClr val="F46C62"/>
                  </a:solidFill>
                  <a:latin typeface="Arial"/>
                  <a:ea typeface="Arial"/>
                  <a:cs typeface="Arial"/>
                  <a:sym typeface="Arial"/>
                </a:rPr>
                <a:t>ふたん</a:t>
              </a:r>
              <a:endParaRPr b="0" i="0" sz="800" u="none" cap="none" strike="noStrike">
                <a:solidFill>
                  <a:srgbClr val="F46C62"/>
                </a:solidFill>
                <a:latin typeface="Arial"/>
                <a:ea typeface="Arial"/>
                <a:cs typeface="Arial"/>
                <a:sym typeface="Arial"/>
              </a:endParaRPr>
            </a:p>
          </p:txBody>
        </p:sp>
      </p:grpSp>
      <p:grpSp>
        <p:nvGrpSpPr>
          <p:cNvPr id="608" name="Google Shape;608;p44"/>
          <p:cNvGrpSpPr/>
          <p:nvPr/>
        </p:nvGrpSpPr>
        <p:grpSpPr>
          <a:xfrm>
            <a:off x="308050" y="3498585"/>
            <a:ext cx="1600800" cy="2442315"/>
            <a:chOff x="1977249" y="3498585"/>
            <a:chExt cx="1600800" cy="2442315"/>
          </a:xfrm>
        </p:grpSpPr>
        <p:sp>
          <p:nvSpPr>
            <p:cNvPr id="609" name="Google Shape;609;p44"/>
            <p:cNvSpPr/>
            <p:nvPr/>
          </p:nvSpPr>
          <p:spPr>
            <a:xfrm>
              <a:off x="1977249" y="4452600"/>
              <a:ext cx="16008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警察費・消防費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（令和３年度）</a:t>
              </a:r>
              <a:endParaRPr b="0" i="0" sz="1200" u="none" cap="none" strike="noStrike">
                <a:solidFill>
                  <a:srgbClr val="F46C62"/>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約5兆2,963億円</a:t>
              </a:r>
              <a:r>
                <a:rPr b="0" baseline="30000" i="0" lang="ja-JP" sz="1300" u="none" cap="none" strike="noStrike">
                  <a:solidFill>
                    <a:srgbClr val="000000"/>
                  </a:solidFill>
                  <a:latin typeface="Arial"/>
                  <a:ea typeface="Arial"/>
                  <a:cs typeface="Arial"/>
                  <a:sym typeface="Arial"/>
                </a:rPr>
                <a:t>※１</a:t>
              </a:r>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国民１人当たり</a:t>
              </a:r>
              <a:endParaRPr b="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約42,200円</a:t>
              </a:r>
              <a:endParaRPr/>
            </a:p>
          </p:txBody>
        </p:sp>
        <p:pic>
          <p:nvPicPr>
            <p:cNvPr id="610" name="Google Shape;610;p44"/>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grpSp>
        <p:nvGrpSpPr>
          <p:cNvPr id="611" name="Google Shape;611;p44"/>
          <p:cNvGrpSpPr/>
          <p:nvPr/>
        </p:nvGrpSpPr>
        <p:grpSpPr>
          <a:xfrm>
            <a:off x="5481816" y="3385141"/>
            <a:ext cx="1579200" cy="2107270"/>
            <a:chOff x="5481816" y="3385141"/>
            <a:chExt cx="1579200" cy="2107270"/>
          </a:xfrm>
        </p:grpSpPr>
        <p:sp>
          <p:nvSpPr>
            <p:cNvPr id="612" name="Google Shape;612;p44"/>
            <p:cNvSpPr/>
            <p:nvPr/>
          </p:nvSpPr>
          <p:spPr>
            <a:xfrm>
              <a:off x="5481816" y="4452611"/>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道路整備事業費</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約1兆6,711億円</a:t>
              </a:r>
              <a:r>
                <a:rPr b="0" baseline="30000" i="0" lang="ja-JP" sz="1300" u="none" cap="none" strike="noStrike">
                  <a:solidFill>
                    <a:srgbClr val="000000"/>
                  </a:solidFill>
                  <a:latin typeface="Arial"/>
                  <a:ea typeface="Arial"/>
                  <a:cs typeface="Arial"/>
                  <a:sym typeface="Arial"/>
                </a:rPr>
                <a:t>※</a:t>
              </a:r>
              <a:r>
                <a:rPr baseline="30000" lang="ja-JP" sz="1300">
                  <a:solidFill>
                    <a:srgbClr val="000000"/>
                  </a:solidFill>
                  <a:latin typeface="Arial"/>
                  <a:ea typeface="Arial"/>
                  <a:cs typeface="Arial"/>
                  <a:sym typeface="Arial"/>
                </a:rPr>
                <a:t>4</a:t>
              </a:r>
              <a:endParaRPr b="0" baseline="30000" i="0" sz="1300" u="none" cap="none" strike="noStrike">
                <a:solidFill>
                  <a:srgbClr val="000000"/>
                </a:solidFill>
                <a:latin typeface="Arial"/>
                <a:ea typeface="Arial"/>
                <a:cs typeface="Arial"/>
                <a:sym typeface="Arial"/>
              </a:endParaRPr>
            </a:p>
          </p:txBody>
        </p:sp>
        <p:pic>
          <p:nvPicPr>
            <p:cNvPr id="613" name="Google Shape;613;p44"/>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614" name="Google Shape;614;p44"/>
          <p:cNvGrpSpPr/>
          <p:nvPr/>
        </p:nvGrpSpPr>
        <p:grpSpPr>
          <a:xfrm>
            <a:off x="7245552" y="3502941"/>
            <a:ext cx="1549200" cy="2437970"/>
            <a:chOff x="7245552" y="3502941"/>
            <a:chExt cx="1549200" cy="2437970"/>
          </a:xfrm>
        </p:grpSpPr>
        <p:sp>
          <p:nvSpPr>
            <p:cNvPr id="615" name="Google Shape;615;p44"/>
            <p:cNvSpPr/>
            <p:nvPr/>
          </p:nvSpPr>
          <p:spPr>
            <a:xfrm>
              <a:off x="7245552" y="4452611"/>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校舎・体育館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300"/>
                <a:buFont typeface="Arial"/>
                <a:buNone/>
              </a:pPr>
              <a:r>
                <a:rPr b="0" i="0" lang="ja-JP" sz="1300" u="none" cap="none" strike="noStrike">
                  <a:solidFill>
                    <a:srgbClr val="F46C62"/>
                  </a:solidFill>
                  <a:latin typeface="Arial"/>
                  <a:ea typeface="Arial"/>
                  <a:cs typeface="Arial"/>
                  <a:sym typeface="Arial"/>
                </a:rPr>
                <a:t>などの建設費用</a:t>
              </a:r>
              <a:endParaRPr b="0" i="0" sz="1300" u="none" cap="none" strike="noStrike">
                <a:solidFill>
                  <a:srgbClr val="F46C62"/>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200"/>
                <a:buFont typeface="Arial"/>
                <a:buNone/>
              </a:pPr>
              <a:r>
                <a:rPr b="0" i="0" lang="ja-JP" sz="1200" u="none" cap="none" strike="noStrike">
                  <a:solidFill>
                    <a:srgbClr val="F46C62"/>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0" i="0" lang="ja-JP" sz="1300" u="none" cap="none" strike="noStrike">
                  <a:solidFill>
                    <a:srgbClr val="000000"/>
                  </a:solidFill>
                  <a:latin typeface="Arial"/>
                  <a:ea typeface="Arial"/>
                  <a:cs typeface="Arial"/>
                  <a:sym typeface="Arial"/>
                </a:rPr>
                <a:t>約743億円</a:t>
              </a:r>
              <a:r>
                <a:rPr b="0" baseline="30000" i="0" lang="ja-JP" sz="1300" u="none" cap="none" strike="noStrike">
                  <a:solidFill>
                    <a:srgbClr val="000000"/>
                  </a:solidFill>
                  <a:latin typeface="Arial"/>
                  <a:ea typeface="Arial"/>
                  <a:cs typeface="Arial"/>
                  <a:sym typeface="Arial"/>
                </a:rPr>
                <a:t>※5</a:t>
              </a:r>
              <a:endParaRPr b="0" baseline="30000" i="0" sz="1300" u="none" cap="none" strike="noStrike">
                <a:solidFill>
                  <a:srgbClr val="000000"/>
                </a:solidFill>
                <a:latin typeface="Arial"/>
                <a:ea typeface="Arial"/>
                <a:cs typeface="Arial"/>
                <a:sym typeface="Arial"/>
              </a:endParaRPr>
            </a:p>
          </p:txBody>
        </p:sp>
        <p:pic>
          <p:nvPicPr>
            <p:cNvPr id="616" name="Google Shape;616;p44"/>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cxnSp>
        <p:nvCxnSpPr>
          <p:cNvPr id="617" name="Google Shape;617;p44"/>
          <p:cNvCxnSpPr/>
          <p:nvPr/>
        </p:nvCxnSpPr>
        <p:spPr>
          <a:xfrm>
            <a:off x="1908854"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618" name="Google Shape;618;p44"/>
          <p:cNvCxnSpPr/>
          <p:nvPr/>
        </p:nvCxnSpPr>
        <p:spPr>
          <a:xfrm>
            <a:off x="3597449" y="3490182"/>
            <a:ext cx="0" cy="2497800"/>
          </a:xfrm>
          <a:prstGeom prst="straightConnector1">
            <a:avLst/>
          </a:prstGeom>
          <a:noFill/>
          <a:ln cap="flat" cmpd="sng" w="9525">
            <a:solidFill>
              <a:srgbClr val="F46C62"/>
            </a:solidFill>
            <a:prstDash val="solid"/>
            <a:round/>
            <a:headEnd len="sm" w="sm" type="none"/>
            <a:tailEnd len="sm" w="sm" type="none"/>
          </a:ln>
        </p:spPr>
      </p:cxnSp>
      <p:cxnSp>
        <p:nvCxnSpPr>
          <p:cNvPr id="619" name="Google Shape;619;p44"/>
          <p:cNvCxnSpPr/>
          <p:nvPr/>
        </p:nvCxnSpPr>
        <p:spPr>
          <a:xfrm>
            <a:off x="7153252" y="3490182"/>
            <a:ext cx="0" cy="2497800"/>
          </a:xfrm>
          <a:prstGeom prst="straightConnector1">
            <a:avLst/>
          </a:prstGeom>
          <a:noFill/>
          <a:ln cap="flat" cmpd="sng" w="9525">
            <a:solidFill>
              <a:srgbClr val="F46C62"/>
            </a:solidFill>
            <a:prstDash val="solid"/>
            <a:round/>
            <a:headEnd len="sm" w="sm" type="none"/>
            <a:tailEnd len="sm" w="sm" type="none"/>
          </a:ln>
        </p:spPr>
      </p:cxnSp>
      <p:grpSp>
        <p:nvGrpSpPr>
          <p:cNvPr id="620" name="Google Shape;620;p44"/>
          <p:cNvGrpSpPr/>
          <p:nvPr/>
        </p:nvGrpSpPr>
        <p:grpSpPr>
          <a:xfrm>
            <a:off x="162600" y="6459815"/>
            <a:ext cx="9331975" cy="156000"/>
            <a:chOff x="109003" y="6306644"/>
            <a:chExt cx="8942099" cy="156000"/>
          </a:xfrm>
        </p:grpSpPr>
        <p:sp>
          <p:nvSpPr>
            <p:cNvPr id="621" name="Google Shape;621;p44"/>
            <p:cNvSpPr/>
            <p:nvPr/>
          </p:nvSpPr>
          <p:spPr>
            <a:xfrm>
              <a:off x="109003" y="6315813"/>
              <a:ext cx="5281800" cy="123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700">
                  <a:solidFill>
                    <a:schemeClr val="dk1"/>
                  </a:solidFill>
                  <a:latin typeface="Arial"/>
                  <a:ea typeface="Arial"/>
                  <a:cs typeface="Arial"/>
                  <a:sym typeface="Arial"/>
                </a:rPr>
                <a:t>※１・２　出所：総務省「令和５年版地方財政白書」　　※３　出所：厚生労働省「令和２（2020）年度国民医療費の概況」</a:t>
              </a:r>
              <a:endParaRPr sz="1300"/>
            </a:p>
          </p:txBody>
        </p:sp>
        <p:sp>
          <p:nvSpPr>
            <p:cNvPr id="622" name="Google Shape;622;p44"/>
            <p:cNvSpPr/>
            <p:nvPr/>
          </p:nvSpPr>
          <p:spPr>
            <a:xfrm>
              <a:off x="5312802" y="6306644"/>
              <a:ext cx="3738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700">
                  <a:solidFill>
                    <a:schemeClr val="dk1"/>
                  </a:solidFill>
                  <a:latin typeface="Arial"/>
                  <a:ea typeface="Arial"/>
                  <a:cs typeface="Arial"/>
                  <a:sym typeface="Arial"/>
                </a:rPr>
                <a:t>※４・５　出所：財務省｢令和５年度予算及び財政投融資計画の説明」　　　</a:t>
              </a:r>
              <a:endParaRPr sz="1300"/>
            </a:p>
          </p:txBody>
        </p:sp>
      </p:grpSp>
      <p:sp>
        <p:nvSpPr>
          <p:cNvPr id="623" name="Google Shape;623;p44"/>
          <p:cNvSpPr/>
          <p:nvPr/>
        </p:nvSpPr>
        <p:spPr>
          <a:xfrm>
            <a:off x="162608" y="2127848"/>
            <a:ext cx="8812800" cy="524700"/>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624" name="Google Shape;624;p44"/>
          <p:cNvSpPr/>
          <p:nvPr/>
        </p:nvSpPr>
        <p:spPr>
          <a:xfrm>
            <a:off x="2383325" y="2187425"/>
            <a:ext cx="4759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chemeClr val="lt1"/>
                </a:solidFill>
                <a:latin typeface="Arial"/>
                <a:ea typeface="Arial"/>
                <a:cs typeface="Arial"/>
                <a:sym typeface="Arial"/>
              </a:rPr>
              <a:t>「税金」</a:t>
            </a:r>
            <a:r>
              <a:rPr lang="ja-JP" sz="1800">
                <a:solidFill>
                  <a:schemeClr val="lt1"/>
                </a:solidFill>
                <a:latin typeface="Arial"/>
                <a:ea typeface="Arial"/>
                <a:cs typeface="Arial"/>
                <a:sym typeface="Arial"/>
              </a:rPr>
              <a:t>により賄われています。</a:t>
            </a:r>
            <a:endParaRPr sz="2400">
              <a:solidFill>
                <a:schemeClr val="lt1"/>
              </a:solidFill>
              <a:latin typeface="Arial"/>
              <a:ea typeface="Arial"/>
              <a:cs typeface="Arial"/>
              <a:sym typeface="Arial"/>
            </a:endParaRPr>
          </a:p>
        </p:txBody>
      </p:sp>
      <p:sp>
        <p:nvSpPr>
          <p:cNvPr id="625" name="Google Shape;625;p44"/>
          <p:cNvSpPr txBox="1"/>
          <p:nvPr/>
        </p:nvSpPr>
        <p:spPr>
          <a:xfrm>
            <a:off x="843124" y="75800"/>
            <a:ext cx="78399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26" name="Google Shape;626;p44"/>
          <p:cNvSpPr/>
          <p:nvPr/>
        </p:nvSpPr>
        <p:spPr>
          <a:xfrm>
            <a:off x="468000" y="1602000"/>
            <a:ext cx="10917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こうきょうしせつ</a:t>
            </a:r>
            <a:endParaRPr/>
          </a:p>
        </p:txBody>
      </p:sp>
      <p:sp>
        <p:nvSpPr>
          <p:cNvPr id="627" name="Google Shape;627;p44"/>
          <p:cNvSpPr/>
          <p:nvPr/>
        </p:nvSpPr>
        <p:spPr>
          <a:xfrm>
            <a:off x="4734000" y="2187425"/>
            <a:ext cx="616800" cy="123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800">
                <a:solidFill>
                  <a:schemeClr val="lt1"/>
                </a:solidFill>
                <a:latin typeface="Arial"/>
                <a:ea typeface="Arial"/>
                <a:cs typeface="Arial"/>
                <a:sym typeface="Arial"/>
              </a:rPr>
              <a:t>まかな</a:t>
            </a:r>
            <a:endParaRPr/>
          </a:p>
        </p:txBody>
      </p:sp>
      <p:sp>
        <p:nvSpPr>
          <p:cNvPr id="628" name="Google Shape;628;p44"/>
          <p:cNvSpPr txBox="1"/>
          <p:nvPr/>
        </p:nvSpPr>
        <p:spPr>
          <a:xfrm>
            <a:off x="326200" y="2694500"/>
            <a:ext cx="7308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800"/>
              <a:buFont typeface="Arial"/>
              <a:buNone/>
            </a:pPr>
            <a:r>
              <a:rPr lang="ja-JP" sz="800">
                <a:solidFill>
                  <a:srgbClr val="F25044"/>
                </a:solidFill>
                <a:latin typeface="Arial"/>
                <a:ea typeface="Arial"/>
                <a:cs typeface="Arial"/>
                <a:sym typeface="Arial"/>
              </a:rPr>
              <a:t>こうきょう</a:t>
            </a:r>
            <a:endParaRPr/>
          </a:p>
        </p:txBody>
      </p:sp>
      <p:sp>
        <p:nvSpPr>
          <p:cNvPr id="629" name="Google Shape;629;p44"/>
          <p:cNvSpPr/>
          <p:nvPr/>
        </p:nvSpPr>
        <p:spPr>
          <a:xfrm>
            <a:off x="5565600" y="1234292"/>
            <a:ext cx="886500" cy="223200"/>
          </a:xfrm>
          <a:prstGeom prst="rect">
            <a:avLst/>
          </a:prstGeom>
          <a:noFill/>
          <a:ln>
            <a:noFill/>
          </a:ln>
        </p:spPr>
        <p:txBody>
          <a:bodyPr anchorCtr="0" anchor="t" bIns="45700" lIns="91425" spcFirstLastPara="1" rIns="91425" wrap="square" tIns="45700">
            <a:noAutofit/>
          </a:bodyPr>
          <a:lstStyle/>
          <a:p>
            <a:pPr indent="0" lvl="0" marL="0" marR="0" rtl="0" algn="l">
              <a:lnSpc>
                <a:spcPct val="123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こうきょう</a:t>
            </a:r>
            <a:endParaRPr/>
          </a:p>
        </p:txBody>
      </p:sp>
      <p:sp>
        <p:nvSpPr>
          <p:cNvPr id="630" name="Google Shape;630;p44"/>
          <p:cNvSpPr/>
          <p:nvPr/>
        </p:nvSpPr>
        <p:spPr>
          <a:xfrm>
            <a:off x="4003188" y="2724563"/>
            <a:ext cx="730800" cy="2112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800"/>
              <a:buFont typeface="Arial"/>
              <a:buNone/>
            </a:pPr>
            <a:r>
              <a:rPr lang="ja-JP" sz="800">
                <a:solidFill>
                  <a:srgbClr val="000000"/>
                </a:solidFill>
                <a:latin typeface="Arial"/>
                <a:ea typeface="Arial"/>
                <a:cs typeface="Arial"/>
                <a:sym typeface="Arial"/>
              </a:rPr>
              <a:t>ふくし</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1000"/>
                                        <p:tgtEl>
                                          <p:spTgt spid="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45"/>
          <p:cNvSpPr txBox="1"/>
          <p:nvPr/>
        </p:nvSpPr>
        <p:spPr>
          <a:xfrm>
            <a:off x="843124" y="75800"/>
            <a:ext cx="7908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lang="ja-JP" sz="3200">
                <a:solidFill>
                  <a:srgbClr val="FFFFFF"/>
                </a:solidFill>
                <a:latin typeface="Arial"/>
                <a:ea typeface="Arial"/>
                <a:cs typeface="Arial"/>
                <a:sym typeface="Arial"/>
              </a:rPr>
              <a:t>税金は何のためにあるのだろうか</a:t>
            </a:r>
            <a:endParaRPr/>
          </a:p>
        </p:txBody>
      </p:sp>
      <p:sp>
        <p:nvSpPr>
          <p:cNvPr id="636" name="Google Shape;636;p45"/>
          <p:cNvSpPr/>
          <p:nvPr/>
        </p:nvSpPr>
        <p:spPr>
          <a:xfrm>
            <a:off x="402979" y="870162"/>
            <a:ext cx="28668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安全を守るために</a:t>
            </a:r>
            <a:endParaRPr sz="1600">
              <a:solidFill>
                <a:schemeClr val="lt1"/>
              </a:solidFill>
              <a:latin typeface="Arial"/>
              <a:ea typeface="Arial"/>
              <a:cs typeface="Arial"/>
              <a:sym typeface="Arial"/>
            </a:endParaRPr>
          </a:p>
        </p:txBody>
      </p:sp>
      <p:pic>
        <p:nvPicPr>
          <p:cNvPr id="637" name="Google Shape;637;p45"/>
          <p:cNvPicPr preferRelativeResize="0"/>
          <p:nvPr/>
        </p:nvPicPr>
        <p:blipFill rotWithShape="1">
          <a:blip r:embed="rId3">
            <a:alphaModFix/>
          </a:blip>
          <a:srcRect b="0" l="0" r="0" t="0"/>
          <a:stretch/>
        </p:blipFill>
        <p:spPr>
          <a:xfrm>
            <a:off x="843127" y="1416386"/>
            <a:ext cx="2866877" cy="1963133"/>
          </a:xfrm>
          <a:prstGeom prst="rect">
            <a:avLst/>
          </a:prstGeom>
          <a:noFill/>
          <a:ln>
            <a:noFill/>
          </a:ln>
        </p:spPr>
      </p:pic>
      <p:pic>
        <p:nvPicPr>
          <p:cNvPr id="638" name="Google Shape;638;p45"/>
          <p:cNvPicPr preferRelativeResize="0"/>
          <p:nvPr/>
        </p:nvPicPr>
        <p:blipFill rotWithShape="1">
          <a:blip r:embed="rId4">
            <a:alphaModFix/>
          </a:blip>
          <a:srcRect b="0" l="0" r="0" t="0"/>
          <a:stretch/>
        </p:blipFill>
        <p:spPr>
          <a:xfrm>
            <a:off x="4769820" y="1416386"/>
            <a:ext cx="2866877" cy="1963133"/>
          </a:xfrm>
          <a:prstGeom prst="rect">
            <a:avLst/>
          </a:prstGeom>
          <a:noFill/>
          <a:ln>
            <a:noFill/>
          </a:ln>
        </p:spPr>
      </p:pic>
      <p:sp>
        <p:nvSpPr>
          <p:cNvPr id="639" name="Google Shape;639;p45"/>
          <p:cNvSpPr/>
          <p:nvPr/>
        </p:nvSpPr>
        <p:spPr>
          <a:xfrm>
            <a:off x="406111" y="3792411"/>
            <a:ext cx="33984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200">
                <a:solidFill>
                  <a:schemeClr val="lt1"/>
                </a:solidFill>
                <a:latin typeface="Arial"/>
                <a:ea typeface="Arial"/>
                <a:cs typeface="Arial"/>
                <a:sym typeface="Arial"/>
              </a:rPr>
              <a:t>住みよいくらしのために</a:t>
            </a:r>
            <a:endParaRPr>
              <a:solidFill>
                <a:schemeClr val="lt1"/>
              </a:solidFill>
              <a:latin typeface="Arial"/>
              <a:ea typeface="Arial"/>
              <a:cs typeface="Arial"/>
              <a:sym typeface="Arial"/>
            </a:endParaRPr>
          </a:p>
        </p:txBody>
      </p:sp>
      <p:sp>
        <p:nvSpPr>
          <p:cNvPr id="640" name="Google Shape;640;p45"/>
          <p:cNvSpPr/>
          <p:nvPr/>
        </p:nvSpPr>
        <p:spPr>
          <a:xfrm>
            <a:off x="4276484" y="3792411"/>
            <a:ext cx="2866800" cy="473700"/>
          </a:xfrm>
          <a:prstGeom prst="roundRect">
            <a:avLst>
              <a:gd fmla="val 5000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lt1"/>
                </a:solidFill>
                <a:latin typeface="Arial"/>
                <a:ea typeface="Arial"/>
                <a:cs typeface="Arial"/>
                <a:sym typeface="Arial"/>
              </a:rPr>
              <a:t>健康を守るために</a:t>
            </a:r>
            <a:endParaRPr sz="1600">
              <a:solidFill>
                <a:schemeClr val="lt1"/>
              </a:solidFill>
              <a:latin typeface="Arial"/>
              <a:ea typeface="Arial"/>
              <a:cs typeface="Arial"/>
              <a:sym typeface="Arial"/>
            </a:endParaRPr>
          </a:p>
        </p:txBody>
      </p:sp>
      <p:pic>
        <p:nvPicPr>
          <p:cNvPr id="641" name="Google Shape;641;p45"/>
          <p:cNvPicPr preferRelativeResize="0"/>
          <p:nvPr/>
        </p:nvPicPr>
        <p:blipFill rotWithShape="1">
          <a:blip r:embed="rId5">
            <a:alphaModFix/>
          </a:blip>
          <a:srcRect b="13636" l="0" r="0" t="0"/>
          <a:stretch/>
        </p:blipFill>
        <p:spPr>
          <a:xfrm>
            <a:off x="843127" y="4333796"/>
            <a:ext cx="2866877" cy="1963132"/>
          </a:xfrm>
          <a:prstGeom prst="rect">
            <a:avLst/>
          </a:prstGeom>
          <a:noFill/>
          <a:ln>
            <a:noFill/>
          </a:ln>
        </p:spPr>
      </p:pic>
      <p:pic>
        <p:nvPicPr>
          <p:cNvPr id="642" name="Google Shape;642;p45"/>
          <p:cNvPicPr preferRelativeResize="0"/>
          <p:nvPr/>
        </p:nvPicPr>
        <p:blipFill rotWithShape="1">
          <a:blip r:embed="rId6">
            <a:alphaModFix/>
          </a:blip>
          <a:srcRect b="0" l="0" r="0" t="0"/>
          <a:stretch/>
        </p:blipFill>
        <p:spPr>
          <a:xfrm>
            <a:off x="4769820" y="4335710"/>
            <a:ext cx="2944553" cy="1959304"/>
          </a:xfrm>
          <a:prstGeom prst="rect">
            <a:avLst/>
          </a:prstGeom>
          <a:noFill/>
          <a:ln>
            <a:noFill/>
          </a:ln>
        </p:spPr>
      </p:pic>
      <p:sp>
        <p:nvSpPr>
          <p:cNvPr id="643" name="Google Shape;643;p45"/>
          <p:cNvSpPr txBox="1"/>
          <p:nvPr/>
        </p:nvSpPr>
        <p:spPr>
          <a:xfrm>
            <a:off x="748500" y="3450925"/>
            <a:ext cx="3528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まちの安全を</a:t>
            </a:r>
            <a:r>
              <a:rPr lang="ja-JP">
                <a:solidFill>
                  <a:schemeClr val="dk1"/>
                </a:solidFill>
              </a:rPr>
              <a:t>守り</a:t>
            </a:r>
            <a:r>
              <a:rPr lang="ja-JP" sz="1400">
                <a:solidFill>
                  <a:schemeClr val="dk1"/>
                </a:solidFill>
                <a:latin typeface="Arial"/>
                <a:ea typeface="Arial"/>
                <a:cs typeface="Arial"/>
                <a:sym typeface="Arial"/>
              </a:rPr>
              <a:t>ます。（警察）</a:t>
            </a:r>
            <a:endParaRPr/>
          </a:p>
        </p:txBody>
      </p:sp>
      <p:sp>
        <p:nvSpPr>
          <p:cNvPr id="644" name="Google Shape;644;p45"/>
          <p:cNvSpPr txBox="1"/>
          <p:nvPr/>
        </p:nvSpPr>
        <p:spPr>
          <a:xfrm>
            <a:off x="4665051" y="3432050"/>
            <a:ext cx="3981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火災などから住民を守ります。（消防）</a:t>
            </a:r>
            <a:endParaRPr/>
          </a:p>
        </p:txBody>
      </p:sp>
      <p:sp>
        <p:nvSpPr>
          <p:cNvPr id="645" name="Google Shape;645;p45"/>
          <p:cNvSpPr txBox="1"/>
          <p:nvPr/>
        </p:nvSpPr>
        <p:spPr>
          <a:xfrm>
            <a:off x="843125" y="6364650"/>
            <a:ext cx="3398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ごみの収集をしています。</a:t>
            </a:r>
            <a:endParaRPr/>
          </a:p>
        </p:txBody>
      </p:sp>
      <p:sp>
        <p:nvSpPr>
          <p:cNvPr id="646" name="Google Shape;646;p45"/>
          <p:cNvSpPr txBox="1"/>
          <p:nvPr/>
        </p:nvSpPr>
        <p:spPr>
          <a:xfrm>
            <a:off x="4665050" y="6256950"/>
            <a:ext cx="33390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国民が医療を受けるときの費用を援助しています。</a:t>
            </a:r>
            <a:endParaRPr/>
          </a:p>
        </p:txBody>
      </p:sp>
      <p:sp>
        <p:nvSpPr>
          <p:cNvPr id="647" name="Google Shape;647;p45"/>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1000"/>
                                        <p:tgtEl>
                                          <p:spTgt spid="637"/>
                                        </p:tgtEl>
                                        <p:attrNameLst>
                                          <p:attrName>ppt_w</p:attrName>
                                        </p:attrNameLst>
                                      </p:cBhvr>
                                      <p:tavLst>
                                        <p:tav fmla="" tm="0">
                                          <p:val>
                                            <p:strVal val="0"/>
                                          </p:val>
                                        </p:tav>
                                        <p:tav fmla="" tm="100000">
                                          <p:val>
                                            <p:strVal val="#ppt_w"/>
                                          </p:val>
                                        </p:tav>
                                      </p:tavLst>
                                    </p:anim>
                                    <p:anim calcmode="lin" valueType="num">
                                      <p:cBhvr additive="base">
                                        <p:cTn dur="1000"/>
                                        <p:tgtEl>
                                          <p:spTgt spid="6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3"/>
                                        </p:tgtEl>
                                        <p:attrNameLst>
                                          <p:attrName>style.visibility</p:attrName>
                                        </p:attrNameLst>
                                      </p:cBhvr>
                                      <p:to>
                                        <p:strVal val="visible"/>
                                      </p:to>
                                    </p:set>
                                    <p:anim calcmode="lin" valueType="num">
                                      <p:cBhvr additive="base">
                                        <p:cTn dur="1000"/>
                                        <p:tgtEl>
                                          <p:spTgt spid="643"/>
                                        </p:tgtEl>
                                        <p:attrNameLst>
                                          <p:attrName>ppt_w</p:attrName>
                                        </p:attrNameLst>
                                      </p:cBhvr>
                                      <p:tavLst>
                                        <p:tav fmla="" tm="0">
                                          <p:val>
                                            <p:strVal val="0"/>
                                          </p:val>
                                        </p:tav>
                                        <p:tav fmla="" tm="100000">
                                          <p:val>
                                            <p:strVal val="#ppt_w"/>
                                          </p:val>
                                        </p:tav>
                                      </p:tavLst>
                                    </p:anim>
                                    <p:anim calcmode="lin" valueType="num">
                                      <p:cBhvr additive="base">
                                        <p:cTn dur="1000"/>
                                        <p:tgtEl>
                                          <p:spTgt spid="6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1000"/>
                                        <p:tgtEl>
                                          <p:spTgt spid="638"/>
                                        </p:tgtEl>
                                        <p:attrNameLst>
                                          <p:attrName>ppt_w</p:attrName>
                                        </p:attrNameLst>
                                      </p:cBhvr>
                                      <p:tavLst>
                                        <p:tav fmla="" tm="0">
                                          <p:val>
                                            <p:strVal val="0"/>
                                          </p:val>
                                        </p:tav>
                                        <p:tav fmla="" tm="100000">
                                          <p:val>
                                            <p:strVal val="#ppt_w"/>
                                          </p:val>
                                        </p:tav>
                                      </p:tavLst>
                                    </p:anim>
                                    <p:anim calcmode="lin" valueType="num">
                                      <p:cBhvr additive="base">
                                        <p:cTn dur="1000"/>
                                        <p:tgtEl>
                                          <p:spTgt spid="6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4"/>
                                        </p:tgtEl>
                                        <p:attrNameLst>
                                          <p:attrName>style.visibility</p:attrName>
                                        </p:attrNameLst>
                                      </p:cBhvr>
                                      <p:to>
                                        <p:strVal val="visible"/>
                                      </p:to>
                                    </p:set>
                                    <p:anim calcmode="lin" valueType="num">
                                      <p:cBhvr additive="base">
                                        <p:cTn dur="1000"/>
                                        <p:tgtEl>
                                          <p:spTgt spid="644"/>
                                        </p:tgtEl>
                                        <p:attrNameLst>
                                          <p:attrName>ppt_w</p:attrName>
                                        </p:attrNameLst>
                                      </p:cBhvr>
                                      <p:tavLst>
                                        <p:tav fmla="" tm="0">
                                          <p:val>
                                            <p:strVal val="0"/>
                                          </p:val>
                                        </p:tav>
                                        <p:tav fmla="" tm="100000">
                                          <p:val>
                                            <p:strVal val="#ppt_w"/>
                                          </p:val>
                                        </p:tav>
                                      </p:tavLst>
                                    </p:anim>
                                    <p:anim calcmode="lin" valueType="num">
                                      <p:cBhvr additive="base">
                                        <p:cTn dur="1000"/>
                                        <p:tgtEl>
                                          <p:spTgt spid="6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1000"/>
                                        <p:tgtEl>
                                          <p:spTgt spid="641"/>
                                        </p:tgtEl>
                                        <p:attrNameLst>
                                          <p:attrName>ppt_w</p:attrName>
                                        </p:attrNameLst>
                                      </p:cBhvr>
                                      <p:tavLst>
                                        <p:tav fmla="" tm="0">
                                          <p:val>
                                            <p:strVal val="0"/>
                                          </p:val>
                                        </p:tav>
                                        <p:tav fmla="" tm="100000">
                                          <p:val>
                                            <p:strVal val="#ppt_w"/>
                                          </p:val>
                                        </p:tav>
                                      </p:tavLst>
                                    </p:anim>
                                    <p:anim calcmode="lin" valueType="num">
                                      <p:cBhvr additive="base">
                                        <p:cTn dur="1000"/>
                                        <p:tgtEl>
                                          <p:spTgt spid="6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1000"/>
                                        <p:tgtEl>
                                          <p:spTgt spid="645"/>
                                        </p:tgtEl>
                                        <p:attrNameLst>
                                          <p:attrName>ppt_w</p:attrName>
                                        </p:attrNameLst>
                                      </p:cBhvr>
                                      <p:tavLst>
                                        <p:tav fmla="" tm="0">
                                          <p:val>
                                            <p:strVal val="0"/>
                                          </p:val>
                                        </p:tav>
                                        <p:tav fmla="" tm="100000">
                                          <p:val>
                                            <p:strVal val="#ppt_w"/>
                                          </p:val>
                                        </p:tav>
                                      </p:tavLst>
                                    </p:anim>
                                    <p:anim calcmode="lin" valueType="num">
                                      <p:cBhvr additive="base">
                                        <p:cTn dur="1000"/>
                                        <p:tgtEl>
                                          <p:spTgt spid="6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42"/>
                                        </p:tgtEl>
                                        <p:attrNameLst>
                                          <p:attrName>style.visibility</p:attrName>
                                        </p:attrNameLst>
                                      </p:cBhvr>
                                      <p:to>
                                        <p:strVal val="visible"/>
                                      </p:to>
                                    </p:set>
                                    <p:anim calcmode="lin" valueType="num">
                                      <p:cBhvr additive="base">
                                        <p:cTn dur="1000"/>
                                        <p:tgtEl>
                                          <p:spTgt spid="642"/>
                                        </p:tgtEl>
                                        <p:attrNameLst>
                                          <p:attrName>ppt_w</p:attrName>
                                        </p:attrNameLst>
                                      </p:cBhvr>
                                      <p:tavLst>
                                        <p:tav fmla="" tm="0">
                                          <p:val>
                                            <p:strVal val="0"/>
                                          </p:val>
                                        </p:tav>
                                        <p:tav fmla="" tm="100000">
                                          <p:val>
                                            <p:strVal val="#ppt_w"/>
                                          </p:val>
                                        </p:tav>
                                      </p:tavLst>
                                    </p:anim>
                                    <p:anim calcmode="lin" valueType="num">
                                      <p:cBhvr additive="base">
                                        <p:cTn dur="1000"/>
                                        <p:tgtEl>
                                          <p:spTgt spid="6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1000"/>
                                        <p:tgtEl>
                                          <p:spTgt spid="646"/>
                                        </p:tgtEl>
                                        <p:attrNameLst>
                                          <p:attrName>ppt_w</p:attrName>
                                        </p:attrNameLst>
                                      </p:cBhvr>
                                      <p:tavLst>
                                        <p:tav fmla="" tm="0">
                                          <p:val>
                                            <p:strVal val="0"/>
                                          </p:val>
                                        </p:tav>
                                        <p:tav fmla="" tm="100000">
                                          <p:val>
                                            <p:strVal val="#ppt_w"/>
                                          </p:val>
                                        </p:tav>
                                      </p:tavLst>
                                    </p:anim>
                                    <p:anim calcmode="lin" valueType="num">
                                      <p:cBhvr additive="base">
                                        <p:cTn dur="1000"/>
                                        <p:tgtEl>
                                          <p:spTgt spid="6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