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8" r:id="rId4"/>
    <p:sldMasterId id="2147483709" r:id="rId5"/>
    <p:sldMasterId id="2147483710" r:id="rId6"/>
    <p:sldMasterId id="2147483711" r:id="rId7"/>
    <p:sldMasterId id="2147483712" r:id="rId8"/>
    <p:sldMasterId id="2147483713" r:id="rId9"/>
    <p:sldMasterId id="2147483714" r:id="rId10"/>
    <p:sldMasterId id="2147483715" r:id="rId11"/>
    <p:sldMasterId id="2147483716" r:id="rId12"/>
    <p:sldMasterId id="2147483717"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Lst>
  <p:sldSz cy="68580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54516E-A342-4EA8-9D0D-640CBE25DD86}">
  <a:tblStyle styleId="{B254516E-A342-4EA8-9D0D-640CBE25DD8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1E2C782-B7A3-4BBE-BA1C-0F8108A1FF7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20" Type="http://schemas.openxmlformats.org/officeDocument/2006/relationships/slide" Target="slides/slide6.xml"/><Relationship Id="rId41" Type="http://schemas.openxmlformats.org/officeDocument/2006/relationships/slide" Target="slides/slide27.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5.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11" Type="http://schemas.openxmlformats.org/officeDocument/2006/relationships/slideMaster" Target="slideMasters/slideMaster8.xml"/><Relationship Id="rId33" Type="http://schemas.openxmlformats.org/officeDocument/2006/relationships/slide" Target="slides/slide19.xml"/><Relationship Id="rId10" Type="http://schemas.openxmlformats.org/officeDocument/2006/relationships/slideMaster" Target="slideMasters/slideMaster7.xml"/><Relationship Id="rId32" Type="http://schemas.openxmlformats.org/officeDocument/2006/relationships/slide" Target="slides/slide18.xml"/><Relationship Id="rId13" Type="http://schemas.openxmlformats.org/officeDocument/2006/relationships/slideMaster" Target="slideMasters/slideMaster10.xml"/><Relationship Id="rId35" Type="http://schemas.openxmlformats.org/officeDocument/2006/relationships/slide" Target="slides/slide21.xml"/><Relationship Id="rId12" Type="http://schemas.openxmlformats.org/officeDocument/2006/relationships/slideMaster" Target="slideMasters/slideMaster9.xml"/><Relationship Id="rId34" Type="http://schemas.openxmlformats.org/officeDocument/2006/relationships/slide" Target="slides/slide20.xml"/><Relationship Id="rId15" Type="http://schemas.openxmlformats.org/officeDocument/2006/relationships/slide" Target="slides/slide1.xml"/><Relationship Id="rId37" Type="http://schemas.openxmlformats.org/officeDocument/2006/relationships/slide" Target="slides/slide23.xml"/><Relationship Id="rId14" Type="http://schemas.openxmlformats.org/officeDocument/2006/relationships/notesMaster" Target="notesMasters/notesMaster1.xml"/><Relationship Id="rId36" Type="http://schemas.openxmlformats.org/officeDocument/2006/relationships/slide" Target="slides/slide22.xml"/><Relationship Id="rId17" Type="http://schemas.openxmlformats.org/officeDocument/2006/relationships/slide" Target="slides/slide3.xml"/><Relationship Id="rId39" Type="http://schemas.openxmlformats.org/officeDocument/2006/relationships/slide" Target="slides/slide25.xml"/><Relationship Id="rId16" Type="http://schemas.openxmlformats.org/officeDocument/2006/relationships/slide" Target="slides/slide2.xml"/><Relationship Id="rId38" Type="http://schemas.openxmlformats.org/officeDocument/2006/relationships/slide" Target="slides/slide24.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18831" cy="495029"/>
          </a:xfrm>
          <a:prstGeom prst="rect">
            <a:avLst/>
          </a:prstGeom>
          <a:noFill/>
          <a:ln>
            <a:noFill/>
          </a:ln>
        </p:spPr>
        <p:txBody>
          <a:bodyPr anchorCtr="0" anchor="t" bIns="45325" lIns="90650" spcFirstLastPara="1" rIns="90650" wrap="square" tIns="4532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4" y="1"/>
            <a:ext cx="2918831" cy="495029"/>
          </a:xfrm>
          <a:prstGeom prst="rect">
            <a:avLst/>
          </a:prstGeom>
          <a:noFill/>
          <a:ln>
            <a:noFill/>
          </a:ln>
        </p:spPr>
        <p:txBody>
          <a:bodyPr anchorCtr="0" anchor="t" bIns="45325" lIns="90650" spcFirstLastPara="1" rIns="90650" wrap="square" tIns="4532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325" lIns="90650" spcFirstLastPara="1" rIns="90650" wrap="square" tIns="4532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1: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1:notes"/>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652" name="Google Shape;652;p1:notes"/>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10:notes"/>
          <p:cNvSpPr txBox="1"/>
          <p:nvPr>
            <p:ph idx="1" type="body"/>
          </p:nvPr>
        </p:nvSpPr>
        <p:spPr>
          <a:xfrm>
            <a:off x="673577" y="4748164"/>
            <a:ext cx="5388610" cy="388486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992" name="Google Shape;992;p10: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11:notes"/>
          <p:cNvSpPr txBox="1"/>
          <p:nvPr>
            <p:ph idx="1" type="body"/>
          </p:nvPr>
        </p:nvSpPr>
        <p:spPr>
          <a:xfrm>
            <a:off x="673577" y="4748164"/>
            <a:ext cx="5388610" cy="388486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002" name="Google Shape;1002;p11: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343437f5407_0_1145: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g343437f5407_0_1145: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g343437f5407_0_1145: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343437f5407_0_1261: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g343437f5407_0_1261:notes"/>
          <p:cNvSpPr/>
          <p:nvPr>
            <p:ph idx="2" type="sldImg"/>
          </p:nvPr>
        </p:nvSpPr>
        <p:spPr>
          <a:xfrm>
            <a:off x="752475" y="598488"/>
            <a:ext cx="5500800" cy="412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7" name="Google Shape;1067;g343437f5407_0_1261:notes"/>
          <p:cNvSpPr txBox="1"/>
          <p:nvPr>
            <p:ph idx="12" type="sldNum"/>
          </p:nvPr>
        </p:nvSpPr>
        <p:spPr>
          <a:xfrm>
            <a:off x="3964045" y="10453827"/>
            <a:ext cx="3030600" cy="550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343947754f0_0_1104:notes"/>
          <p:cNvSpPr/>
          <p:nvPr>
            <p:ph idx="2" type="sldImg"/>
          </p:nvPr>
        </p:nvSpPr>
        <p:spPr>
          <a:xfrm>
            <a:off x="1154837" y="1233880"/>
            <a:ext cx="4426200" cy="3329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4" name="Google Shape;1134;g343947754f0_0_1104:notes"/>
          <p:cNvSpPr txBox="1"/>
          <p:nvPr>
            <p:ph idx="1" type="body"/>
          </p:nvPr>
        </p:nvSpPr>
        <p:spPr>
          <a:xfrm>
            <a:off x="673577" y="4748164"/>
            <a:ext cx="5388600" cy="38847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None/>
            </a:pPr>
            <a:r>
              <a:t/>
            </a:r>
            <a:endParaRPr/>
          </a:p>
        </p:txBody>
      </p:sp>
      <p:sp>
        <p:nvSpPr>
          <p:cNvPr id="1135" name="Google Shape;1135;g343947754f0_0_1104:notes"/>
          <p:cNvSpPr txBox="1"/>
          <p:nvPr>
            <p:ph idx="12" type="sldNum"/>
          </p:nvPr>
        </p:nvSpPr>
        <p:spPr>
          <a:xfrm>
            <a:off x="3815373" y="9371286"/>
            <a:ext cx="2918700" cy="495000"/>
          </a:xfrm>
          <a:prstGeom prst="rect">
            <a:avLst/>
          </a:prstGeom>
          <a:noFill/>
          <a:ln>
            <a:noFill/>
          </a:ln>
        </p:spPr>
        <p:txBody>
          <a:bodyPr anchorCtr="0" anchor="b" bIns="45275" lIns="90575" spcFirstLastPara="1" rIns="90575" wrap="square" tIns="452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15: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7" name="Google Shape;1147;p15:notes"/>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148" name="Google Shape;1148;p15:notes"/>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343437f5407_0_1620: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5" name="Google Shape;1195;g343437f5407_0_162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6" name="Google Shape;1196;g343437f5407_0_162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7: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8" name="Google Shape;1208;p17:notes"/>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209" name="Google Shape;1209;p17:notes"/>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18: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8" name="Google Shape;1218;p18:notes"/>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219" name="Google Shape;1219;p18:notes"/>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19: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1" name="Google Shape;1231;p19:notes"/>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232" name="Google Shape;1232;p19:notes"/>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43947754f0_0_87:notes"/>
          <p:cNvSpPr/>
          <p:nvPr>
            <p:ph idx="2" type="sldImg"/>
          </p:nvPr>
        </p:nvSpPr>
        <p:spPr>
          <a:xfrm>
            <a:off x="1154837" y="1233880"/>
            <a:ext cx="4426200" cy="3329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g343947754f0_0_87:notes"/>
          <p:cNvSpPr txBox="1"/>
          <p:nvPr>
            <p:ph idx="1" type="body"/>
          </p:nvPr>
        </p:nvSpPr>
        <p:spPr>
          <a:xfrm>
            <a:off x="673577" y="4748164"/>
            <a:ext cx="5388600" cy="38847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None/>
            </a:pPr>
            <a:r>
              <a:t/>
            </a:r>
            <a:endParaRPr/>
          </a:p>
        </p:txBody>
      </p:sp>
      <p:sp>
        <p:nvSpPr>
          <p:cNvPr id="663" name="Google Shape;663;g343947754f0_0_87:notes"/>
          <p:cNvSpPr txBox="1"/>
          <p:nvPr>
            <p:ph idx="12" type="sldNum"/>
          </p:nvPr>
        </p:nvSpPr>
        <p:spPr>
          <a:xfrm>
            <a:off x="3815373" y="9371286"/>
            <a:ext cx="2918700" cy="495000"/>
          </a:xfrm>
          <a:prstGeom prst="rect">
            <a:avLst/>
          </a:prstGeom>
          <a:noFill/>
          <a:ln>
            <a:noFill/>
          </a:ln>
        </p:spPr>
        <p:txBody>
          <a:bodyPr anchorCtr="0" anchor="b" bIns="45275" lIns="90575" spcFirstLastPara="1" rIns="90575" wrap="square" tIns="452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343437f5407_0_1697:notes"/>
          <p:cNvSpPr/>
          <p:nvPr>
            <p:ph idx="2" type="sldImg"/>
          </p:nvPr>
        </p:nvSpPr>
        <p:spPr>
          <a:xfrm>
            <a:off x="1154837" y="1233880"/>
            <a:ext cx="4426200" cy="3329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9" name="Google Shape;1239;g343437f5407_0_1697:notes"/>
          <p:cNvSpPr txBox="1"/>
          <p:nvPr>
            <p:ph idx="1" type="body"/>
          </p:nvPr>
        </p:nvSpPr>
        <p:spPr>
          <a:xfrm>
            <a:off x="673577" y="4748164"/>
            <a:ext cx="5388600" cy="38847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None/>
            </a:pPr>
            <a:r>
              <a:t/>
            </a:r>
            <a:endParaRPr/>
          </a:p>
        </p:txBody>
      </p:sp>
      <p:sp>
        <p:nvSpPr>
          <p:cNvPr id="1240" name="Google Shape;1240;g343437f5407_0_1697:notes"/>
          <p:cNvSpPr txBox="1"/>
          <p:nvPr>
            <p:ph idx="12" type="sldNum"/>
          </p:nvPr>
        </p:nvSpPr>
        <p:spPr>
          <a:xfrm>
            <a:off x="3815373" y="9371286"/>
            <a:ext cx="2918700" cy="495000"/>
          </a:xfrm>
          <a:prstGeom prst="rect">
            <a:avLst/>
          </a:prstGeom>
          <a:noFill/>
          <a:ln>
            <a:noFill/>
          </a:ln>
        </p:spPr>
        <p:txBody>
          <a:bodyPr anchorCtr="0" anchor="b" bIns="45275" lIns="90575" spcFirstLastPara="1" rIns="90575" wrap="square" tIns="452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21: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0" name="Google Shape;1260;p21:notes"/>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261" name="Google Shape;1261;p21:notes"/>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p22:notes"/>
          <p:cNvSpPr txBox="1"/>
          <p:nvPr>
            <p:ph idx="1" type="body"/>
          </p:nvPr>
        </p:nvSpPr>
        <p:spPr>
          <a:xfrm>
            <a:off x="673577" y="4748164"/>
            <a:ext cx="5388610" cy="388486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277" name="Google Shape;1277;p22: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23:notes"/>
          <p:cNvSpPr txBox="1"/>
          <p:nvPr>
            <p:ph idx="1" type="body"/>
          </p:nvPr>
        </p:nvSpPr>
        <p:spPr>
          <a:xfrm>
            <a:off x="673577" y="4748164"/>
            <a:ext cx="5388610" cy="388486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293" name="Google Shape;1293;p23: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24: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7" name="Google Shape;1307;p24:notes"/>
          <p:cNvSpPr txBox="1"/>
          <p:nvPr>
            <p:ph idx="1" type="body"/>
          </p:nvPr>
        </p:nvSpPr>
        <p:spPr>
          <a:xfrm>
            <a:off x="673577" y="4748164"/>
            <a:ext cx="5388610" cy="388486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308" name="Google Shape;1308;p24:notes"/>
          <p:cNvSpPr txBox="1"/>
          <p:nvPr>
            <p:ph idx="12" type="sldNum"/>
          </p:nvPr>
        </p:nvSpPr>
        <p:spPr>
          <a:xfrm>
            <a:off x="3815374" y="9371286"/>
            <a:ext cx="2918831" cy="495028"/>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25:notes"/>
          <p:cNvSpPr txBox="1"/>
          <p:nvPr>
            <p:ph idx="1" type="body"/>
          </p:nvPr>
        </p:nvSpPr>
        <p:spPr>
          <a:xfrm>
            <a:off x="673577" y="4748164"/>
            <a:ext cx="5388610" cy="388486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324" name="Google Shape;1324;p25: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g343947754f0_0_1282: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2" name="Google Shape;1352;g343947754f0_0_1282: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343437f5407_0_1871:notes"/>
          <p:cNvSpPr/>
          <p:nvPr>
            <p:ph idx="2" type="sldImg"/>
          </p:nvPr>
        </p:nvSpPr>
        <p:spPr>
          <a:xfrm>
            <a:off x="1147763" y="1233488"/>
            <a:ext cx="4440300" cy="333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9" name="Google Shape;1379;g343437f5407_0_1871:notes"/>
          <p:cNvSpPr txBox="1"/>
          <p:nvPr>
            <p:ph idx="1" type="body"/>
          </p:nvPr>
        </p:nvSpPr>
        <p:spPr>
          <a:xfrm>
            <a:off x="673577" y="4748164"/>
            <a:ext cx="5388600" cy="388500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43947754f0_0_0:notes"/>
          <p:cNvSpPr txBox="1"/>
          <p:nvPr>
            <p:ph idx="1" type="body"/>
          </p:nvPr>
        </p:nvSpPr>
        <p:spPr>
          <a:xfrm>
            <a:off x="673577" y="4748163"/>
            <a:ext cx="5388600" cy="388500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700" name="Google Shape;700;g343947754f0_0_0: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43947754f0_0_331: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343947754f0_0_331: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g343947754f0_0_331: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343ea0ae20e_0_119:notes"/>
          <p:cNvSpPr txBox="1"/>
          <p:nvPr>
            <p:ph idx="1" type="body"/>
          </p:nvPr>
        </p:nvSpPr>
        <p:spPr>
          <a:xfrm>
            <a:off x="673577" y="4748163"/>
            <a:ext cx="5388600" cy="388500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804" name="Google Shape;804;g343ea0ae20e_0_119:notes"/>
          <p:cNvSpPr/>
          <p:nvPr>
            <p:ph idx="2" type="sldImg"/>
          </p:nvPr>
        </p:nvSpPr>
        <p:spPr>
          <a:xfrm>
            <a:off x="1149343" y="1233488"/>
            <a:ext cx="4437000" cy="33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343947754f0_0_580:notes"/>
          <p:cNvSpPr txBox="1"/>
          <p:nvPr>
            <p:ph idx="1" type="body"/>
          </p:nvPr>
        </p:nvSpPr>
        <p:spPr>
          <a:xfrm>
            <a:off x="673577" y="4748163"/>
            <a:ext cx="5388600" cy="388500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860" name="Google Shape;860;g343947754f0_0_580: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7:notes"/>
          <p:cNvSpPr txBox="1"/>
          <p:nvPr>
            <p:ph idx="1" type="body"/>
          </p:nvPr>
        </p:nvSpPr>
        <p:spPr>
          <a:xfrm>
            <a:off x="673577" y="4748164"/>
            <a:ext cx="5388610" cy="388486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904" name="Google Shape;904;p7:notes"/>
          <p:cNvSpPr/>
          <p:nvPr>
            <p:ph idx="2" type="sldImg"/>
          </p:nvPr>
        </p:nvSpPr>
        <p:spPr>
          <a:xfrm>
            <a:off x="1147763" y="1233488"/>
            <a:ext cx="4440237" cy="3330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343947754f0_0_784:notes"/>
          <p:cNvSpPr txBox="1"/>
          <p:nvPr>
            <p:ph idx="1" type="body"/>
          </p:nvPr>
        </p:nvSpPr>
        <p:spPr>
          <a:xfrm>
            <a:off x="673577" y="4748163"/>
            <a:ext cx="5388600" cy="3885000"/>
          </a:xfrm>
          <a:prstGeom prst="rect">
            <a:avLst/>
          </a:prstGeom>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928" name="Google Shape;928;g343947754f0_0_784:notes"/>
          <p:cNvSpPr/>
          <p:nvPr>
            <p:ph idx="2" type="sldImg"/>
          </p:nvPr>
        </p:nvSpPr>
        <p:spPr>
          <a:xfrm>
            <a:off x="1149343" y="1233488"/>
            <a:ext cx="4437000" cy="33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343947754f0_0_140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g343947754f0_0_1400:notes"/>
          <p:cNvSpPr/>
          <p:nvPr>
            <p:ph idx="2" type="sldImg"/>
          </p:nvPr>
        </p:nvSpPr>
        <p:spPr>
          <a:xfrm>
            <a:off x="736600" y="593725"/>
            <a:ext cx="5460900" cy="409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4" name="Google Shape;964;g343947754f0_0_1400:notes"/>
          <p:cNvSpPr txBox="1"/>
          <p:nvPr>
            <p:ph idx="12" type="sldNum"/>
          </p:nvPr>
        </p:nvSpPr>
        <p:spPr>
          <a:xfrm>
            <a:off x="3923360" y="10377021"/>
            <a:ext cx="2999700" cy="546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81" name="Shape 81"/>
        <p:cNvGrpSpPr/>
        <p:nvPr/>
      </p:nvGrpSpPr>
      <p:grpSpPr>
        <a:xfrm>
          <a:off x="0" y="0"/>
          <a:ext cx="0" cy="0"/>
          <a:chOff x="0" y="0"/>
          <a:chExt cx="0" cy="0"/>
        </a:xfrm>
      </p:grpSpPr>
      <p:sp>
        <p:nvSpPr>
          <p:cNvPr id="82" name="Google Shape;82;p1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3" name="Google Shape;83;p1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4" name="Google Shape;84;p1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5" name="Google Shape;85;p1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86" name="Google Shape;86;p12"/>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87" name="Google Shape;87;p1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88" name="Google Shape;88;p12"/>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 name="Google Shape;89;p12"/>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90" name="Google Shape;90;p12"/>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91" name="Google Shape;91;p12"/>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92" name="Google Shape;92;p12"/>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93" name="Google Shape;93;p12"/>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2"/>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12"/>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12"/>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12"/>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98" name="Google Shape;98;p12"/>
          <p:cNvGrpSpPr/>
          <p:nvPr/>
        </p:nvGrpSpPr>
        <p:grpSpPr>
          <a:xfrm>
            <a:off x="727310" y="5444694"/>
            <a:ext cx="2220755" cy="1474781"/>
            <a:chOff x="608967" y="5456726"/>
            <a:chExt cx="2220755" cy="1474781"/>
          </a:xfrm>
        </p:grpSpPr>
        <p:pic>
          <p:nvPicPr>
            <p:cNvPr id="99" name="Google Shape;99;p12"/>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00" name="Google Shape;100;p12"/>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 name="Google Shape;101;p12"/>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02" name="Google Shape;102;p12"/>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03" name="Google Shape;103;p12"/>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04" name="Shape 104"/>
        <p:cNvGrpSpPr/>
        <p:nvPr/>
      </p:nvGrpSpPr>
      <p:grpSpPr>
        <a:xfrm>
          <a:off x="0" y="0"/>
          <a:ext cx="0" cy="0"/>
          <a:chOff x="0" y="0"/>
          <a:chExt cx="0" cy="0"/>
        </a:xfrm>
      </p:grpSpPr>
      <p:sp>
        <p:nvSpPr>
          <p:cNvPr id="105" name="Google Shape;105;p1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06" name="Google Shape;106;p1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7" name="Google Shape;107;p1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08" name="Google Shape;108;p1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09" name="Google Shape;109;p13"/>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10" name="Google Shape;110;p1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11" name="Google Shape;111;p13"/>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 name="Google Shape;112;p13"/>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13" name="Google Shape;113;p13"/>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14" name="Google Shape;114;p13"/>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15" name="Google Shape;115;p13"/>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116" name="Google Shape;116;p13"/>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13"/>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3"/>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13"/>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13"/>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21" name="Google Shape;121;p13"/>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22" name="Google Shape;122;p13"/>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123" name="Google Shape;123;p13"/>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24" name="Google Shape;124;p13"/>
          <p:cNvGrpSpPr/>
          <p:nvPr/>
        </p:nvGrpSpPr>
        <p:grpSpPr>
          <a:xfrm>
            <a:off x="7088512" y="4832765"/>
            <a:ext cx="1529700" cy="1529700"/>
            <a:chOff x="7088512" y="4886555"/>
            <a:chExt cx="1529700" cy="1529700"/>
          </a:xfrm>
        </p:grpSpPr>
        <p:sp>
          <p:nvSpPr>
            <p:cNvPr id="125" name="Google Shape;125;p13"/>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 name="Google Shape;126;p13"/>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p13"/>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8" name="Google Shape;128;p13"/>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13"/>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30" name="Google Shape;130;p13"/>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31" name="Google Shape;131;p13"/>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32" name="Google Shape;132;p13"/>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3"/>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3"/>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35" name="Google Shape;135;p13"/>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136" name="Shape 13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38" name="Shape 13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39" name="Shape 139"/>
        <p:cNvGrpSpPr/>
        <p:nvPr/>
      </p:nvGrpSpPr>
      <p:grpSpPr>
        <a:xfrm>
          <a:off x="0" y="0"/>
          <a:ext cx="0" cy="0"/>
          <a:chOff x="0" y="0"/>
          <a:chExt cx="0" cy="0"/>
        </a:xfrm>
      </p:grpSpPr>
      <p:sp>
        <p:nvSpPr>
          <p:cNvPr id="140" name="Google Shape;140;p1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1" name="Google Shape;141;p1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2" name="Shape 142"/>
        <p:cNvGrpSpPr/>
        <p:nvPr/>
      </p:nvGrpSpPr>
      <p:grpSpPr>
        <a:xfrm>
          <a:off x="0" y="0"/>
          <a:ext cx="0" cy="0"/>
          <a:chOff x="0" y="0"/>
          <a:chExt cx="0" cy="0"/>
        </a:xfrm>
      </p:grpSpPr>
      <p:sp>
        <p:nvSpPr>
          <p:cNvPr id="143" name="Google Shape;143;p18"/>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4" name="Google Shape;144;p1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45" name="Shape 145"/>
        <p:cNvGrpSpPr/>
        <p:nvPr/>
      </p:nvGrpSpPr>
      <p:grpSpPr>
        <a:xfrm>
          <a:off x="0" y="0"/>
          <a:ext cx="0" cy="0"/>
          <a:chOff x="0" y="0"/>
          <a:chExt cx="0" cy="0"/>
        </a:xfrm>
      </p:grpSpPr>
      <p:sp>
        <p:nvSpPr>
          <p:cNvPr id="146" name="Google Shape;146;p1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47" name="Google Shape;147;p1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8" name="Google Shape;148;p1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49" name="Google Shape;149;p1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50" name="Google Shape;150;p19"/>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151" name="Google Shape;151;p1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52" name="Google Shape;152;p19"/>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3" name="Google Shape;153;p19"/>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54" name="Google Shape;154;p19"/>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55" name="Google Shape;155;p19"/>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56" name="Google Shape;156;p19"/>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157" name="Google Shape;157;p19"/>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8" name="Google Shape;158;p19"/>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9" name="Google Shape;159;p19"/>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0" name="Google Shape;160;p19"/>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1" name="Google Shape;161;p19"/>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162" name="Google Shape;162;p19"/>
          <p:cNvGrpSpPr/>
          <p:nvPr/>
        </p:nvGrpSpPr>
        <p:grpSpPr>
          <a:xfrm>
            <a:off x="727310" y="5444694"/>
            <a:ext cx="2220755" cy="1474781"/>
            <a:chOff x="608967" y="5456726"/>
            <a:chExt cx="2220755" cy="1474781"/>
          </a:xfrm>
        </p:grpSpPr>
        <p:pic>
          <p:nvPicPr>
            <p:cNvPr id="163" name="Google Shape;163;p19"/>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64" name="Google Shape;164;p19"/>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5" name="Google Shape;165;p19"/>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66" name="Google Shape;166;p19"/>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67" name="Google Shape;167;p19"/>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68" name="Shape 168"/>
        <p:cNvGrpSpPr/>
        <p:nvPr/>
      </p:nvGrpSpPr>
      <p:grpSpPr>
        <a:xfrm>
          <a:off x="0" y="0"/>
          <a:ext cx="0" cy="0"/>
          <a:chOff x="0" y="0"/>
          <a:chExt cx="0" cy="0"/>
        </a:xfrm>
      </p:grpSpPr>
      <p:sp>
        <p:nvSpPr>
          <p:cNvPr id="169" name="Google Shape;169;p2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0" name="Google Shape;170;p2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71" name="Google Shape;171;p2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2" name="Google Shape;172;p2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73" name="Google Shape;173;p20"/>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74" name="Google Shape;174;p2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75" name="Google Shape;175;p20"/>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6" name="Google Shape;176;p20"/>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7" name="Google Shape;177;p20"/>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78" name="Google Shape;178;p20"/>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79" name="Google Shape;179;p20"/>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180" name="Google Shape;180;p20"/>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1" name="Google Shape;181;p20"/>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2" name="Google Shape;182;p20"/>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3" name="Google Shape;183;p20"/>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4" name="Google Shape;184;p20"/>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85" name="Google Shape;185;p20"/>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86" name="Google Shape;186;p20"/>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187" name="Google Shape;187;p20"/>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88" name="Google Shape;188;p20"/>
          <p:cNvGrpSpPr/>
          <p:nvPr/>
        </p:nvGrpSpPr>
        <p:grpSpPr>
          <a:xfrm>
            <a:off x="7088512" y="4832765"/>
            <a:ext cx="1529700" cy="1529700"/>
            <a:chOff x="7088512" y="4886555"/>
            <a:chExt cx="1529700" cy="1529700"/>
          </a:xfrm>
        </p:grpSpPr>
        <p:sp>
          <p:nvSpPr>
            <p:cNvPr id="189" name="Google Shape;189;p20"/>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0" name="Google Shape;190;p20"/>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1" name="Google Shape;191;p20"/>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92" name="Google Shape;192;p20"/>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20"/>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94" name="Google Shape;194;p20"/>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95" name="Google Shape;195;p20"/>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96" name="Google Shape;196;p20"/>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20"/>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20"/>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99" name="Google Shape;199;p20"/>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00" name="Shape 2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02" name="Shape 2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03" name="Shape 203"/>
        <p:cNvGrpSpPr/>
        <p:nvPr/>
      </p:nvGrpSpPr>
      <p:grpSpPr>
        <a:xfrm>
          <a:off x="0" y="0"/>
          <a:ext cx="0" cy="0"/>
          <a:chOff x="0" y="0"/>
          <a:chExt cx="0" cy="0"/>
        </a:xfrm>
      </p:grpSpPr>
      <p:sp>
        <p:nvSpPr>
          <p:cNvPr id="204" name="Google Shape;204;p2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5" name="Google Shape;205;p2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06" name="Shape 206"/>
        <p:cNvGrpSpPr/>
        <p:nvPr/>
      </p:nvGrpSpPr>
      <p:grpSpPr>
        <a:xfrm>
          <a:off x="0" y="0"/>
          <a:ext cx="0" cy="0"/>
          <a:chOff x="0" y="0"/>
          <a:chExt cx="0" cy="0"/>
        </a:xfrm>
      </p:grpSpPr>
      <p:sp>
        <p:nvSpPr>
          <p:cNvPr id="207" name="Google Shape;207;p25"/>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8" name="Google Shape;208;p2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09" name="Shape 209"/>
        <p:cNvGrpSpPr/>
        <p:nvPr/>
      </p:nvGrpSpPr>
      <p:grpSpPr>
        <a:xfrm>
          <a:off x="0" y="0"/>
          <a:ext cx="0" cy="0"/>
          <a:chOff x="0" y="0"/>
          <a:chExt cx="0" cy="0"/>
        </a:xfrm>
      </p:grpSpPr>
      <p:sp>
        <p:nvSpPr>
          <p:cNvPr id="210" name="Google Shape;210;p26"/>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1" name="Google Shape;211;p2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12" name="Google Shape;212;p2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3" name="Google Shape;213;p26"/>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14" name="Google Shape;214;p26"/>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15" name="Google Shape;215;p26"/>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16" name="Google Shape;216;p26"/>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7" name="Google Shape;217;p26"/>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8" name="Google Shape;218;p26"/>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19" name="Google Shape;219;p26"/>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20" name="Google Shape;220;p26"/>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21" name="Google Shape;221;p26"/>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2" name="Google Shape;222;p26"/>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3" name="Google Shape;223;p26"/>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4" name="Google Shape;224;p26"/>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5" name="Google Shape;225;p26"/>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26" name="Google Shape;226;p26"/>
          <p:cNvGrpSpPr/>
          <p:nvPr/>
        </p:nvGrpSpPr>
        <p:grpSpPr>
          <a:xfrm>
            <a:off x="727310" y="5444694"/>
            <a:ext cx="2220755" cy="1474781"/>
            <a:chOff x="608967" y="5456726"/>
            <a:chExt cx="2220755" cy="1474781"/>
          </a:xfrm>
        </p:grpSpPr>
        <p:pic>
          <p:nvPicPr>
            <p:cNvPr id="227" name="Google Shape;227;p26"/>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28" name="Google Shape;228;p26"/>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9" name="Google Shape;229;p26"/>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30" name="Google Shape;230;p26"/>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31" name="Google Shape;231;p26"/>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32" name="Shape 232"/>
        <p:cNvGrpSpPr/>
        <p:nvPr/>
      </p:nvGrpSpPr>
      <p:grpSpPr>
        <a:xfrm>
          <a:off x="0" y="0"/>
          <a:ext cx="0" cy="0"/>
          <a:chOff x="0" y="0"/>
          <a:chExt cx="0" cy="0"/>
        </a:xfrm>
      </p:grpSpPr>
      <p:sp>
        <p:nvSpPr>
          <p:cNvPr id="233" name="Google Shape;233;p2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34" name="Google Shape;234;p2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5" name="Google Shape;235;p2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36" name="Google Shape;236;p2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37" name="Google Shape;237;p27"/>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238" name="Google Shape;238;p2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39" name="Google Shape;239;p27"/>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0" name="Google Shape;240;p27"/>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41" name="Google Shape;241;p27"/>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42" name="Google Shape;242;p27"/>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43" name="Google Shape;243;p27"/>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244" name="Google Shape;244;p27"/>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5" name="Google Shape;245;p27"/>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6" name="Google Shape;246;p27"/>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7" name="Google Shape;247;p27"/>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8" name="Google Shape;248;p27"/>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249" name="Google Shape;249;p27"/>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250" name="Google Shape;250;p27"/>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251" name="Google Shape;251;p27"/>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252" name="Google Shape;252;p27"/>
          <p:cNvGrpSpPr/>
          <p:nvPr/>
        </p:nvGrpSpPr>
        <p:grpSpPr>
          <a:xfrm>
            <a:off x="7088512" y="4832765"/>
            <a:ext cx="1529700" cy="1529700"/>
            <a:chOff x="7088512" y="4886555"/>
            <a:chExt cx="1529700" cy="1529700"/>
          </a:xfrm>
        </p:grpSpPr>
        <p:sp>
          <p:nvSpPr>
            <p:cNvPr id="253" name="Google Shape;253;p27"/>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4" name="Google Shape;254;p27"/>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5" name="Google Shape;255;p27"/>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56" name="Google Shape;256;p27"/>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27"/>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258" name="Google Shape;258;p27"/>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259" name="Google Shape;259;p27"/>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260" name="Google Shape;260;p27"/>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27"/>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27"/>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263" name="Google Shape;263;p27"/>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64" name="Shape 26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66" name="Shape 26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67" name="Shape 267"/>
        <p:cNvGrpSpPr/>
        <p:nvPr/>
      </p:nvGrpSpPr>
      <p:grpSpPr>
        <a:xfrm>
          <a:off x="0" y="0"/>
          <a:ext cx="0" cy="0"/>
          <a:chOff x="0" y="0"/>
          <a:chExt cx="0" cy="0"/>
        </a:xfrm>
      </p:grpSpPr>
      <p:sp>
        <p:nvSpPr>
          <p:cNvPr id="268" name="Google Shape;268;p3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69" name="Google Shape;269;p3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70" name="Shape 270"/>
        <p:cNvGrpSpPr/>
        <p:nvPr/>
      </p:nvGrpSpPr>
      <p:grpSpPr>
        <a:xfrm>
          <a:off x="0" y="0"/>
          <a:ext cx="0" cy="0"/>
          <a:chOff x="0" y="0"/>
          <a:chExt cx="0" cy="0"/>
        </a:xfrm>
      </p:grpSpPr>
      <p:sp>
        <p:nvSpPr>
          <p:cNvPr id="271" name="Google Shape;271;p32"/>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2" name="Google Shape;272;p3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73" name="Shape 273"/>
        <p:cNvGrpSpPr/>
        <p:nvPr/>
      </p:nvGrpSpPr>
      <p:grpSpPr>
        <a:xfrm>
          <a:off x="0" y="0"/>
          <a:ext cx="0" cy="0"/>
          <a:chOff x="0" y="0"/>
          <a:chExt cx="0" cy="0"/>
        </a:xfrm>
      </p:grpSpPr>
      <p:sp>
        <p:nvSpPr>
          <p:cNvPr id="274" name="Google Shape;274;p3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75" name="Google Shape;275;p3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6" name="Google Shape;276;p3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7" name="Google Shape;277;p3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78" name="Google Shape;278;p33"/>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79" name="Google Shape;279;p3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80" name="Google Shape;280;p33"/>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1" name="Google Shape;281;p33"/>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82" name="Google Shape;282;p33"/>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83" name="Google Shape;283;p33"/>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4" name="Google Shape;284;p33"/>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85" name="Google Shape;285;p33"/>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6" name="Google Shape;286;p33"/>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7" name="Google Shape;287;p33"/>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8" name="Google Shape;288;p33"/>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9" name="Google Shape;289;p33"/>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90" name="Google Shape;290;p33"/>
          <p:cNvGrpSpPr/>
          <p:nvPr/>
        </p:nvGrpSpPr>
        <p:grpSpPr>
          <a:xfrm>
            <a:off x="727310" y="5444694"/>
            <a:ext cx="2220755" cy="1474781"/>
            <a:chOff x="608967" y="5456726"/>
            <a:chExt cx="2220755" cy="1474781"/>
          </a:xfrm>
        </p:grpSpPr>
        <p:pic>
          <p:nvPicPr>
            <p:cNvPr id="291" name="Google Shape;291;p33"/>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92" name="Google Shape;292;p33"/>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3" name="Google Shape;293;p33"/>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94" name="Google Shape;294;p33"/>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95" name="Google Shape;295;p33"/>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96" name="Shape 296"/>
        <p:cNvGrpSpPr/>
        <p:nvPr/>
      </p:nvGrpSpPr>
      <p:grpSpPr>
        <a:xfrm>
          <a:off x="0" y="0"/>
          <a:ext cx="0" cy="0"/>
          <a:chOff x="0" y="0"/>
          <a:chExt cx="0" cy="0"/>
        </a:xfrm>
      </p:grpSpPr>
      <p:sp>
        <p:nvSpPr>
          <p:cNvPr id="297" name="Google Shape;297;p3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98" name="Google Shape;298;p3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99" name="Google Shape;299;p3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00" name="Google Shape;300;p3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01" name="Google Shape;301;p34"/>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02" name="Google Shape;302;p3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03" name="Google Shape;303;p34"/>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4" name="Google Shape;304;p34"/>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05" name="Google Shape;305;p34"/>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06" name="Google Shape;306;p34"/>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07" name="Google Shape;307;p34"/>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08" name="Google Shape;308;p34"/>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9" name="Google Shape;309;p34"/>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0" name="Google Shape;310;p34"/>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1" name="Google Shape;311;p34"/>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2" name="Google Shape;312;p34"/>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13" name="Google Shape;313;p34"/>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14" name="Google Shape;314;p34"/>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15" name="Google Shape;315;p34"/>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16" name="Google Shape;316;p34"/>
          <p:cNvGrpSpPr/>
          <p:nvPr/>
        </p:nvGrpSpPr>
        <p:grpSpPr>
          <a:xfrm>
            <a:off x="7088512" y="4832765"/>
            <a:ext cx="1529700" cy="1529700"/>
            <a:chOff x="7088512" y="4886555"/>
            <a:chExt cx="1529700" cy="1529700"/>
          </a:xfrm>
        </p:grpSpPr>
        <p:sp>
          <p:nvSpPr>
            <p:cNvPr id="317" name="Google Shape;317;p34"/>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8" name="Google Shape;318;p34"/>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9" name="Google Shape;319;p34"/>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20" name="Google Shape;320;p34"/>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34"/>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22" name="Google Shape;322;p34"/>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23" name="Google Shape;323;p34"/>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24" name="Google Shape;324;p34"/>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34"/>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34"/>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27" name="Google Shape;327;p34"/>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28" name="Shape 32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30" name="Shape 33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31" name="Shape 331"/>
        <p:cNvGrpSpPr/>
        <p:nvPr/>
      </p:nvGrpSpPr>
      <p:grpSpPr>
        <a:xfrm>
          <a:off x="0" y="0"/>
          <a:ext cx="0" cy="0"/>
          <a:chOff x="0" y="0"/>
          <a:chExt cx="0" cy="0"/>
        </a:xfrm>
      </p:grpSpPr>
      <p:sp>
        <p:nvSpPr>
          <p:cNvPr id="332" name="Google Shape;332;p3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3" name="Google Shape;333;p3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34" name="Shape 334"/>
        <p:cNvGrpSpPr/>
        <p:nvPr/>
      </p:nvGrpSpPr>
      <p:grpSpPr>
        <a:xfrm>
          <a:off x="0" y="0"/>
          <a:ext cx="0" cy="0"/>
          <a:chOff x="0" y="0"/>
          <a:chExt cx="0" cy="0"/>
        </a:xfrm>
      </p:grpSpPr>
      <p:sp>
        <p:nvSpPr>
          <p:cNvPr id="335" name="Google Shape;335;p39"/>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6" name="Google Shape;336;p3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337" name="Shape 337"/>
        <p:cNvGrpSpPr/>
        <p:nvPr/>
      </p:nvGrpSpPr>
      <p:grpSpPr>
        <a:xfrm>
          <a:off x="0" y="0"/>
          <a:ext cx="0" cy="0"/>
          <a:chOff x="0" y="0"/>
          <a:chExt cx="0" cy="0"/>
        </a:xfrm>
      </p:grpSpPr>
      <p:sp>
        <p:nvSpPr>
          <p:cNvPr id="338" name="Google Shape;338;p4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39" name="Google Shape;339;p4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40" name="Google Shape;340;p4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41" name="Google Shape;341;p4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42" name="Google Shape;342;p40"/>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343" name="Google Shape;343;p4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44" name="Google Shape;344;p40"/>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5" name="Google Shape;345;p40"/>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46" name="Google Shape;346;p40"/>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47" name="Google Shape;347;p40"/>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48" name="Google Shape;348;p40"/>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349" name="Google Shape;349;p40"/>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0" name="Google Shape;350;p40"/>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1" name="Google Shape;351;p40"/>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2" name="Google Shape;352;p40"/>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3" name="Google Shape;353;p40"/>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54" name="Google Shape;354;p40"/>
          <p:cNvGrpSpPr/>
          <p:nvPr/>
        </p:nvGrpSpPr>
        <p:grpSpPr>
          <a:xfrm>
            <a:off x="727310" y="5444694"/>
            <a:ext cx="2220755" cy="1474781"/>
            <a:chOff x="608967" y="5456726"/>
            <a:chExt cx="2220755" cy="1474781"/>
          </a:xfrm>
        </p:grpSpPr>
        <p:pic>
          <p:nvPicPr>
            <p:cNvPr id="355" name="Google Shape;355;p40"/>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56" name="Google Shape;356;p40"/>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7" name="Google Shape;357;p40"/>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58" name="Google Shape;358;p40"/>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59" name="Google Shape;359;p40"/>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360" name="Shape 360"/>
        <p:cNvGrpSpPr/>
        <p:nvPr/>
      </p:nvGrpSpPr>
      <p:grpSpPr>
        <a:xfrm>
          <a:off x="0" y="0"/>
          <a:ext cx="0" cy="0"/>
          <a:chOff x="0" y="0"/>
          <a:chExt cx="0" cy="0"/>
        </a:xfrm>
      </p:grpSpPr>
      <p:sp>
        <p:nvSpPr>
          <p:cNvPr id="361" name="Google Shape;361;p4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2" name="Google Shape;362;p4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63" name="Google Shape;363;p4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64" name="Google Shape;364;p4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65" name="Google Shape;365;p41"/>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66" name="Google Shape;366;p4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67" name="Google Shape;367;p41"/>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8" name="Google Shape;368;p41"/>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9" name="Google Shape;369;p41"/>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70" name="Google Shape;370;p41"/>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71" name="Google Shape;371;p41"/>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72" name="Google Shape;372;p41"/>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3" name="Google Shape;373;p41"/>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4" name="Google Shape;374;p41"/>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5" name="Google Shape;375;p41"/>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6" name="Google Shape;376;p41"/>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77" name="Google Shape;377;p41"/>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78" name="Google Shape;378;p41"/>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79" name="Google Shape;379;p41"/>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80" name="Google Shape;380;p41"/>
          <p:cNvGrpSpPr/>
          <p:nvPr/>
        </p:nvGrpSpPr>
        <p:grpSpPr>
          <a:xfrm>
            <a:off x="7088512" y="4832765"/>
            <a:ext cx="1529700" cy="1529700"/>
            <a:chOff x="7088512" y="4886555"/>
            <a:chExt cx="1529700" cy="1529700"/>
          </a:xfrm>
        </p:grpSpPr>
        <p:sp>
          <p:nvSpPr>
            <p:cNvPr id="381" name="Google Shape;381;p41"/>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2" name="Google Shape;382;p41"/>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3" name="Google Shape;383;p41"/>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84" name="Google Shape;384;p41"/>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41"/>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86" name="Google Shape;386;p41"/>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87" name="Google Shape;387;p41"/>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88" name="Google Shape;388;p41"/>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41"/>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41"/>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91" name="Google Shape;391;p41"/>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92" name="Shape 3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94" name="Shape 394"/>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95" name="Shape 395"/>
        <p:cNvGrpSpPr/>
        <p:nvPr/>
      </p:nvGrpSpPr>
      <p:grpSpPr>
        <a:xfrm>
          <a:off x="0" y="0"/>
          <a:ext cx="0" cy="0"/>
          <a:chOff x="0" y="0"/>
          <a:chExt cx="0" cy="0"/>
        </a:xfrm>
      </p:grpSpPr>
      <p:sp>
        <p:nvSpPr>
          <p:cNvPr id="396" name="Google Shape;396;p4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97" name="Google Shape;397;p4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98" name="Shape 398"/>
        <p:cNvGrpSpPr/>
        <p:nvPr/>
      </p:nvGrpSpPr>
      <p:grpSpPr>
        <a:xfrm>
          <a:off x="0" y="0"/>
          <a:ext cx="0" cy="0"/>
          <a:chOff x="0" y="0"/>
          <a:chExt cx="0" cy="0"/>
        </a:xfrm>
      </p:grpSpPr>
      <p:sp>
        <p:nvSpPr>
          <p:cNvPr id="399" name="Google Shape;399;p46"/>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0" name="Google Shape;400;p4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84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4" name="Google Shape;24;p5"/>
          <p:cNvSpPr/>
          <p:nvPr/>
        </p:nvSpPr>
        <p:spPr>
          <a:xfrm>
            <a:off x="811524" y="2583500"/>
            <a:ext cx="2206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928375"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{B254516E-A342-4EA8-9D0D-640CBE25DD86}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4" name="Google Shape;34;p5"/>
          <p:cNvGrpSpPr/>
          <p:nvPr/>
        </p:nvGrpSpPr>
        <p:grpSpPr>
          <a:xfrm>
            <a:off x="727310" y="5444694"/>
            <a:ext cx="2252890" cy="1141426"/>
            <a:chOff x="608967" y="5456726"/>
            <a:chExt cx="2252890" cy="1141426"/>
          </a:xfrm>
        </p:grpSpPr>
        <p:pic>
          <p:nvPicPr>
            <p:cNvPr id="35" name="Google Shape;35;p5"/>
            <p:cNvPicPr preferRelativeResize="0"/>
            <p:nvPr/>
          </p:nvPicPr>
          <p:blipFill rotWithShape="1">
            <a:blip r:embed="rId2">
              <a:alphaModFix/>
            </a:blip>
            <a:srcRect b="0" l="0" r="0" t="-297"/>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06457" y="5977207"/>
              <a:ext cx="75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8" name="Google Shape;38;p5"/>
          <p:cNvSpPr/>
          <p:nvPr/>
        </p:nvSpPr>
        <p:spPr>
          <a:xfrm>
            <a:off x="3928375" y="1257125"/>
            <a:ext cx="16962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{B254516E-A342-4EA8-9D0D-640CBE25DD86}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01" name="Shape 401"/>
        <p:cNvGrpSpPr/>
        <p:nvPr/>
      </p:nvGrpSpPr>
      <p:grpSpPr>
        <a:xfrm>
          <a:off x="0" y="0"/>
          <a:ext cx="0" cy="0"/>
          <a:chOff x="0" y="0"/>
          <a:chExt cx="0" cy="0"/>
        </a:xfrm>
      </p:grpSpPr>
      <p:sp>
        <p:nvSpPr>
          <p:cNvPr id="402" name="Google Shape;402;p4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03" name="Google Shape;403;p4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4" name="Google Shape;404;p4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05" name="Google Shape;405;p4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06" name="Google Shape;406;p47"/>
          <p:cNvSpPr/>
          <p:nvPr/>
        </p:nvSpPr>
        <p:spPr>
          <a:xfrm>
            <a:off x="323851" y="3614858"/>
            <a:ext cx="1337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07" name="Google Shape;407;p4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08" name="Google Shape;408;p47"/>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9" name="Google Shape;409;p47"/>
          <p:cNvSpPr/>
          <p:nvPr/>
        </p:nvSpPr>
        <p:spPr>
          <a:xfrm>
            <a:off x="324417" y="3888724"/>
            <a:ext cx="28290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10" name="Google Shape;410;p47"/>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11" name="Google Shape;411;p47"/>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00">
                <a:tc>
                  <a:txBody>
                    <a:bodyPr/>
                    <a:lstStyle/>
                    <a:p>
                      <a:pPr indent="0" lvl="0" marL="0" marR="0" rtl="0" algn="ctr">
                        <a:spcBef>
                          <a:spcPts val="0"/>
                        </a:spcBef>
                        <a:spcAft>
                          <a:spcPts val="0"/>
                        </a:spcAft>
                        <a:buNone/>
                      </a:pPr>
                      <a:r>
                        <a:t/>
                      </a:r>
                      <a:endParaRPr b="0" sz="15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5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12" name="Google Shape;412;p47"/>
          <p:cNvSpPr/>
          <p:nvPr/>
        </p:nvSpPr>
        <p:spPr>
          <a:xfrm>
            <a:off x="323642" y="452815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13" name="Google Shape;413;p47"/>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4" name="Google Shape;414;p47"/>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5" name="Google Shape;415;p47"/>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6" name="Google Shape;416;p47"/>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7" name="Google Shape;417;p47"/>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418" name="Google Shape;418;p47"/>
          <p:cNvGrpSpPr/>
          <p:nvPr/>
        </p:nvGrpSpPr>
        <p:grpSpPr>
          <a:xfrm>
            <a:off x="727310" y="5444694"/>
            <a:ext cx="2220755" cy="1474793"/>
            <a:chOff x="608967" y="5456726"/>
            <a:chExt cx="2220755" cy="1474793"/>
          </a:xfrm>
        </p:grpSpPr>
        <p:pic>
          <p:nvPicPr>
            <p:cNvPr id="419" name="Google Shape;419;p47"/>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20" name="Google Shape;420;p47"/>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1" name="Google Shape;421;p47"/>
            <p:cNvSpPr txBox="1"/>
            <p:nvPr/>
          </p:nvSpPr>
          <p:spPr>
            <a:xfrm>
              <a:off x="2144173" y="5977219"/>
              <a:ext cx="652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22" name="Google Shape;422;p47"/>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23" name="Google Shape;423;p47"/>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24" name="Shape 424"/>
        <p:cNvGrpSpPr/>
        <p:nvPr/>
      </p:nvGrpSpPr>
      <p:grpSpPr>
        <a:xfrm>
          <a:off x="0" y="0"/>
          <a:ext cx="0" cy="0"/>
          <a:chOff x="0" y="0"/>
          <a:chExt cx="0" cy="0"/>
        </a:xfrm>
      </p:grpSpPr>
      <p:sp>
        <p:nvSpPr>
          <p:cNvPr id="425" name="Google Shape;425;p48"/>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6" name="Google Shape;426;p4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27" name="Google Shape;427;p4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28" name="Google Shape;428;p48"/>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29" name="Google Shape;429;p48"/>
          <p:cNvSpPr/>
          <p:nvPr/>
        </p:nvSpPr>
        <p:spPr>
          <a:xfrm>
            <a:off x="323852" y="3614858"/>
            <a:ext cx="2829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30" name="Google Shape;430;p48"/>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31" name="Google Shape;431;p48"/>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2" name="Google Shape;432;p48"/>
          <p:cNvSpPr/>
          <p:nvPr/>
        </p:nvSpPr>
        <p:spPr>
          <a:xfrm>
            <a:off x="324417" y="3888724"/>
            <a:ext cx="84957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33" name="Google Shape;433;p48"/>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34" name="Google Shape;434;p48"/>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00">
                <a:tc>
                  <a:txBody>
                    <a:bodyPr/>
                    <a:lstStyle/>
                    <a:p>
                      <a:pPr indent="0" lvl="0" marL="0" marR="0" rtl="0" algn="ctr">
                        <a:spcBef>
                          <a:spcPts val="0"/>
                        </a:spcBef>
                        <a:spcAft>
                          <a:spcPts val="0"/>
                        </a:spcAft>
                        <a:buNone/>
                      </a:pPr>
                      <a:r>
                        <a:t/>
                      </a:r>
                      <a:endParaRPr b="0"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1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月20回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35" name="Google Shape;435;p48"/>
          <p:cNvSpPr/>
          <p:nvPr/>
        </p:nvSpPr>
        <p:spPr>
          <a:xfrm>
            <a:off x="323642" y="537692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436" name="Google Shape;436;p48"/>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7" name="Google Shape;437;p48"/>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8" name="Google Shape;438;p48"/>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9" name="Google Shape;439;p48"/>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0" name="Google Shape;440;p48"/>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441" name="Google Shape;441;p48"/>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442" name="Google Shape;442;p48"/>
          <p:cNvSpPr/>
          <p:nvPr/>
        </p:nvSpPr>
        <p:spPr>
          <a:xfrm>
            <a:off x="323642" y="4576465"/>
            <a:ext cx="34554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443" name="Google Shape;443;p48"/>
          <p:cNvSpPr/>
          <p:nvPr/>
        </p:nvSpPr>
        <p:spPr>
          <a:xfrm>
            <a:off x="6940632" y="3944289"/>
            <a:ext cx="18795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444" name="Google Shape;444;p48"/>
          <p:cNvGrpSpPr/>
          <p:nvPr/>
        </p:nvGrpSpPr>
        <p:grpSpPr>
          <a:xfrm>
            <a:off x="7088512" y="4832765"/>
            <a:ext cx="1529700" cy="1529700"/>
            <a:chOff x="7088512" y="4886555"/>
            <a:chExt cx="1529700" cy="1529700"/>
          </a:xfrm>
        </p:grpSpPr>
        <p:sp>
          <p:nvSpPr>
            <p:cNvPr id="445" name="Google Shape;445;p48"/>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6" name="Google Shape;446;p48"/>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7" name="Google Shape;447;p48"/>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48" name="Google Shape;448;p48"/>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48"/>
          <p:cNvSpPr/>
          <p:nvPr/>
        </p:nvSpPr>
        <p:spPr>
          <a:xfrm>
            <a:off x="6932817"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450" name="Google Shape;450;p48"/>
          <p:cNvSpPr/>
          <p:nvPr/>
        </p:nvSpPr>
        <p:spPr>
          <a:xfrm>
            <a:off x="8117381"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451" name="Google Shape;451;p48"/>
          <p:cNvSpPr/>
          <p:nvPr/>
        </p:nvSpPr>
        <p:spPr>
          <a:xfrm>
            <a:off x="7410353" y="6532801"/>
            <a:ext cx="8862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452" name="Google Shape;452;p48"/>
          <p:cNvSpPr/>
          <p:nvPr/>
        </p:nvSpPr>
        <p:spPr>
          <a:xfrm rot="-2591476">
            <a:off x="7454554" y="4862587"/>
            <a:ext cx="213398"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48"/>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48"/>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455" name="Google Shape;455;p48"/>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456" name="Shape 45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458" name="Shape 45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459" name="Shape 459"/>
        <p:cNvGrpSpPr/>
        <p:nvPr/>
      </p:nvGrpSpPr>
      <p:grpSpPr>
        <a:xfrm>
          <a:off x="0" y="0"/>
          <a:ext cx="0" cy="0"/>
          <a:chOff x="0" y="0"/>
          <a:chExt cx="0" cy="0"/>
        </a:xfrm>
      </p:grpSpPr>
      <p:sp>
        <p:nvSpPr>
          <p:cNvPr id="460" name="Google Shape;460;p5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1" name="Google Shape;461;p5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462" name="Shape 462"/>
        <p:cNvGrpSpPr/>
        <p:nvPr/>
      </p:nvGrpSpPr>
      <p:grpSpPr>
        <a:xfrm>
          <a:off x="0" y="0"/>
          <a:ext cx="0" cy="0"/>
          <a:chOff x="0" y="0"/>
          <a:chExt cx="0" cy="0"/>
        </a:xfrm>
      </p:grpSpPr>
      <p:sp>
        <p:nvSpPr>
          <p:cNvPr id="463" name="Google Shape;463;p53"/>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4" name="Google Shape;464;p5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65" name="Shape 465"/>
        <p:cNvGrpSpPr/>
        <p:nvPr/>
      </p:nvGrpSpPr>
      <p:grpSpPr>
        <a:xfrm>
          <a:off x="0" y="0"/>
          <a:ext cx="0" cy="0"/>
          <a:chOff x="0" y="0"/>
          <a:chExt cx="0" cy="0"/>
        </a:xfrm>
      </p:grpSpPr>
      <p:sp>
        <p:nvSpPr>
          <p:cNvPr id="466" name="Google Shape;466;p5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7" name="Google Shape;467;p5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68" name="Google Shape;468;p5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69" name="Google Shape;469;p5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70" name="Google Shape;470;p54"/>
          <p:cNvSpPr/>
          <p:nvPr/>
        </p:nvSpPr>
        <p:spPr>
          <a:xfrm>
            <a:off x="323850" y="3614850"/>
            <a:ext cx="163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71" name="Google Shape;471;p5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2" name="Google Shape;472;p54"/>
          <p:cNvSpPr/>
          <p:nvPr/>
        </p:nvSpPr>
        <p:spPr>
          <a:xfrm>
            <a:off x="811524" y="2583500"/>
            <a:ext cx="22209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3" name="Google Shape;473;p54"/>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74" name="Google Shape;474;p54"/>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475" name="Google Shape;475;p54"/>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76" name="Google Shape;476;p54"/>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77" name="Google Shape;477;p54"/>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8" name="Google Shape;478;p54"/>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9" name="Google Shape;479;p54"/>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0" name="Google Shape;480;p54"/>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1" name="Google Shape;481;p54"/>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482" name="Google Shape;482;p54"/>
          <p:cNvGrpSpPr/>
          <p:nvPr/>
        </p:nvGrpSpPr>
        <p:grpSpPr>
          <a:xfrm>
            <a:off x="727310" y="5444694"/>
            <a:ext cx="2220755" cy="1474781"/>
            <a:chOff x="608967" y="5456726"/>
            <a:chExt cx="2220755" cy="1474781"/>
          </a:xfrm>
        </p:grpSpPr>
        <p:pic>
          <p:nvPicPr>
            <p:cNvPr id="483" name="Google Shape;483;p54"/>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84" name="Google Shape;484;p54"/>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5" name="Google Shape;485;p54"/>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86" name="Google Shape;486;p54"/>
          <p:cNvSpPr/>
          <p:nvPr/>
        </p:nvSpPr>
        <p:spPr>
          <a:xfrm>
            <a:off x="3928375" y="1257125"/>
            <a:ext cx="1638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87" name="Google Shape;487;p54"/>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88" name="Shape 488"/>
        <p:cNvGrpSpPr/>
        <p:nvPr/>
      </p:nvGrpSpPr>
      <p:grpSpPr>
        <a:xfrm>
          <a:off x="0" y="0"/>
          <a:ext cx="0" cy="0"/>
          <a:chOff x="0" y="0"/>
          <a:chExt cx="0" cy="0"/>
        </a:xfrm>
      </p:grpSpPr>
      <p:sp>
        <p:nvSpPr>
          <p:cNvPr id="489" name="Google Shape;489;p55"/>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0" name="Google Shape;490;p5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91" name="Google Shape;491;p5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92" name="Google Shape;492;p55"/>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93" name="Google Shape;493;p55"/>
          <p:cNvSpPr/>
          <p:nvPr/>
        </p:nvSpPr>
        <p:spPr>
          <a:xfrm>
            <a:off x="323850" y="3614850"/>
            <a:ext cx="3088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94" name="Google Shape;494;p55"/>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95" name="Google Shape;495;p55"/>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6" name="Google Shape;496;p55"/>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7" name="Google Shape;497;p55"/>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498" name="Google Shape;498;p55"/>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99" name="Google Shape;499;p55"/>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00" name="Google Shape;500;p55"/>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1" name="Google Shape;501;p55"/>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2" name="Google Shape;502;p55"/>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3" name="Google Shape;503;p55"/>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4" name="Google Shape;504;p55"/>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05" name="Google Shape;505;p55"/>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06" name="Google Shape;506;p55"/>
          <p:cNvSpPr/>
          <p:nvPr/>
        </p:nvSpPr>
        <p:spPr>
          <a:xfrm>
            <a:off x="323649" y="4576475"/>
            <a:ext cx="29409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07" name="Google Shape;507;p55"/>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08" name="Google Shape;508;p55"/>
          <p:cNvGrpSpPr/>
          <p:nvPr/>
        </p:nvGrpSpPr>
        <p:grpSpPr>
          <a:xfrm>
            <a:off x="7088512" y="4832765"/>
            <a:ext cx="1529700" cy="1529700"/>
            <a:chOff x="7088512" y="4886555"/>
            <a:chExt cx="1529700" cy="1529700"/>
          </a:xfrm>
        </p:grpSpPr>
        <p:sp>
          <p:nvSpPr>
            <p:cNvPr id="509" name="Google Shape;509;p55"/>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0" name="Google Shape;510;p55"/>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1" name="Google Shape;511;p55"/>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12" name="Google Shape;512;p55"/>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55"/>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14" name="Google Shape;514;p55"/>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15" name="Google Shape;515;p55"/>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16" name="Google Shape;516;p55"/>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55"/>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55"/>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19" name="Google Shape;519;p55"/>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20" name="Shape 52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522" name="Shape 5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5" name="Google Shape;45;p6"/>
          <p:cNvSpPr/>
          <p:nvPr/>
        </p:nvSpPr>
        <p:spPr>
          <a:xfrm>
            <a:off x="323850" y="3614850"/>
            <a:ext cx="3173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 name="Google Shape;47;p6"/>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 name="Google Shape;49;p6"/>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{B254516E-A342-4EA8-9D0D-640CBE25DD86}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55575" lvl="0" marL="171450" marR="0" rtl="0" algn="l">
              <a:lnSpc>
                <a:spcPct val="114000"/>
              </a:lnSpc>
              <a:spcBef>
                <a:spcPts val="0"/>
              </a:spcBef>
              <a:spcAft>
                <a:spcPts val="0"/>
              </a:spcAft>
              <a:buClr>
                <a:srgbClr val="005BAD"/>
              </a:buClr>
              <a:buSzPts val="1150"/>
              <a:buFont typeface="Noto Sans Symbols"/>
              <a:buChar char="●"/>
            </a:pPr>
            <a:r>
              <a:rPr lang="ja-JP" sz="1150">
                <a:solidFill>
                  <a:srgbClr val="005BAD"/>
                </a:solidFill>
                <a:latin typeface="Arial"/>
                <a:ea typeface="Arial"/>
                <a:cs typeface="Arial"/>
                <a:sym typeface="Arial"/>
              </a:rPr>
              <a:t>ヒント</a:t>
            </a:r>
            <a:endParaRPr sz="1150"/>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いくつかの負担方法を組み合わせる</a:t>
            </a:r>
            <a:endParaRPr sz="11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方法も考えてみよう！</a:t>
            </a:r>
            <a:endParaRPr sz="1150"/>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7" name="Google Shape;57;p6"/>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8" name="Google Shape;58;p6"/>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9" name="Google Shape;59;p6"/>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6"/>
          <p:cNvSpPr/>
          <p:nvPr/>
        </p:nvSpPr>
        <p:spPr>
          <a:xfrm>
            <a:off x="7797217" y="5541470"/>
            <a:ext cx="112426" cy="112426"/>
          </a:xfrm>
          <a:prstGeom prst="ellipse">
            <a:avLst/>
          </a:prstGeom>
          <a:solidFill>
            <a:srgbClr val="005BAD">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{B254516E-A342-4EA8-9D0D-640CBE25DD86}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23" name="Shape 523"/>
        <p:cNvGrpSpPr/>
        <p:nvPr/>
      </p:nvGrpSpPr>
      <p:grpSpPr>
        <a:xfrm>
          <a:off x="0" y="0"/>
          <a:ext cx="0" cy="0"/>
          <a:chOff x="0" y="0"/>
          <a:chExt cx="0" cy="0"/>
        </a:xfrm>
      </p:grpSpPr>
      <p:sp>
        <p:nvSpPr>
          <p:cNvPr id="524" name="Google Shape;524;p5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5" name="Google Shape;525;p5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526" name="Shape 526"/>
        <p:cNvGrpSpPr/>
        <p:nvPr/>
      </p:nvGrpSpPr>
      <p:grpSpPr>
        <a:xfrm>
          <a:off x="0" y="0"/>
          <a:ext cx="0" cy="0"/>
          <a:chOff x="0" y="0"/>
          <a:chExt cx="0" cy="0"/>
        </a:xfrm>
      </p:grpSpPr>
      <p:sp>
        <p:nvSpPr>
          <p:cNvPr id="527" name="Google Shape;527;p60"/>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8" name="Google Shape;528;p6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529" name="Shape 529"/>
        <p:cNvGrpSpPr/>
        <p:nvPr/>
      </p:nvGrpSpPr>
      <p:grpSpPr>
        <a:xfrm>
          <a:off x="0" y="0"/>
          <a:ext cx="0" cy="0"/>
          <a:chOff x="0" y="0"/>
          <a:chExt cx="0" cy="0"/>
        </a:xfrm>
      </p:grpSpPr>
      <p:sp>
        <p:nvSpPr>
          <p:cNvPr id="530" name="Google Shape;530;p6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1" name="Google Shape;531;p6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32" name="Google Shape;532;p6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33" name="Google Shape;533;p6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34" name="Google Shape;534;p61"/>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535" name="Google Shape;535;p6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36" name="Google Shape;536;p61"/>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7" name="Google Shape;537;p61"/>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8" name="Google Shape;538;p61"/>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539" name="Google Shape;539;p61"/>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40" name="Google Shape;540;p61"/>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541" name="Google Shape;541;p61"/>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2" name="Google Shape;542;p61"/>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3" name="Google Shape;543;p61"/>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4" name="Google Shape;544;p61"/>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5" name="Google Shape;545;p61"/>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546" name="Google Shape;546;p61"/>
          <p:cNvGrpSpPr/>
          <p:nvPr/>
        </p:nvGrpSpPr>
        <p:grpSpPr>
          <a:xfrm>
            <a:off x="727310" y="5444694"/>
            <a:ext cx="2220755" cy="1474781"/>
            <a:chOff x="608967" y="5456726"/>
            <a:chExt cx="2220755" cy="1474781"/>
          </a:xfrm>
        </p:grpSpPr>
        <p:pic>
          <p:nvPicPr>
            <p:cNvPr id="547" name="Google Shape;547;p61"/>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548" name="Google Shape;548;p61"/>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9" name="Google Shape;549;p61"/>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550" name="Google Shape;550;p61"/>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551" name="Google Shape;551;p61"/>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552" name="Shape 552"/>
        <p:cNvGrpSpPr/>
        <p:nvPr/>
      </p:nvGrpSpPr>
      <p:grpSpPr>
        <a:xfrm>
          <a:off x="0" y="0"/>
          <a:ext cx="0" cy="0"/>
          <a:chOff x="0" y="0"/>
          <a:chExt cx="0" cy="0"/>
        </a:xfrm>
      </p:grpSpPr>
      <p:sp>
        <p:nvSpPr>
          <p:cNvPr id="553" name="Google Shape;553;p6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54" name="Google Shape;554;p6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55" name="Google Shape;555;p6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56" name="Google Shape;556;p6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57" name="Google Shape;557;p62"/>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558" name="Google Shape;558;p6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59" name="Google Shape;559;p62"/>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0" name="Google Shape;560;p62"/>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61" name="Google Shape;561;p62"/>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562" name="Google Shape;562;p62"/>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63" name="Google Shape;563;p62"/>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64" name="Google Shape;564;p62"/>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5" name="Google Shape;565;p62"/>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6" name="Google Shape;566;p62"/>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7" name="Google Shape;567;p62"/>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8" name="Google Shape;568;p62"/>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69" name="Google Shape;569;p62"/>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70" name="Google Shape;570;p62"/>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71" name="Google Shape;571;p62"/>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72" name="Google Shape;572;p62"/>
          <p:cNvGrpSpPr/>
          <p:nvPr/>
        </p:nvGrpSpPr>
        <p:grpSpPr>
          <a:xfrm>
            <a:off x="7088512" y="4832765"/>
            <a:ext cx="1529700" cy="1529700"/>
            <a:chOff x="7088512" y="4886555"/>
            <a:chExt cx="1529700" cy="1529700"/>
          </a:xfrm>
        </p:grpSpPr>
        <p:sp>
          <p:nvSpPr>
            <p:cNvPr id="573" name="Google Shape;573;p62"/>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4" name="Google Shape;574;p62"/>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5" name="Google Shape;575;p62"/>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76" name="Google Shape;576;p62"/>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62"/>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78" name="Google Shape;578;p62"/>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79" name="Google Shape;579;p62"/>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80" name="Google Shape;580;p62"/>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62"/>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62"/>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83" name="Google Shape;583;p62"/>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84" name="Shape 5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586" name="Shape 58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87" name="Shape 587"/>
        <p:cNvGrpSpPr/>
        <p:nvPr/>
      </p:nvGrpSpPr>
      <p:grpSpPr>
        <a:xfrm>
          <a:off x="0" y="0"/>
          <a:ext cx="0" cy="0"/>
          <a:chOff x="0" y="0"/>
          <a:chExt cx="0" cy="0"/>
        </a:xfrm>
      </p:grpSpPr>
      <p:sp>
        <p:nvSpPr>
          <p:cNvPr id="588" name="Google Shape;588;p6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89" name="Google Shape;589;p6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590" name="Shape 590"/>
        <p:cNvGrpSpPr/>
        <p:nvPr/>
      </p:nvGrpSpPr>
      <p:grpSpPr>
        <a:xfrm>
          <a:off x="0" y="0"/>
          <a:ext cx="0" cy="0"/>
          <a:chOff x="0" y="0"/>
          <a:chExt cx="0" cy="0"/>
        </a:xfrm>
      </p:grpSpPr>
      <p:sp>
        <p:nvSpPr>
          <p:cNvPr id="591" name="Google Shape;591;p67"/>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2" name="Google Shape;592;p6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593" name="Shape 593"/>
        <p:cNvGrpSpPr/>
        <p:nvPr/>
      </p:nvGrpSpPr>
      <p:grpSpPr>
        <a:xfrm>
          <a:off x="0" y="0"/>
          <a:ext cx="0" cy="0"/>
          <a:chOff x="0" y="0"/>
          <a:chExt cx="0" cy="0"/>
        </a:xfrm>
      </p:grpSpPr>
      <p:sp>
        <p:nvSpPr>
          <p:cNvPr id="594" name="Google Shape;594;p68"/>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95" name="Google Shape;595;p6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6" name="Google Shape;596;p6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97" name="Google Shape;597;p68"/>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98" name="Google Shape;598;p68"/>
          <p:cNvSpPr/>
          <p:nvPr/>
        </p:nvSpPr>
        <p:spPr>
          <a:xfrm>
            <a:off x="323851" y="3614858"/>
            <a:ext cx="1337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599" name="Google Shape;599;p68"/>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00" name="Google Shape;600;p68"/>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1" name="Google Shape;601;p68"/>
          <p:cNvSpPr/>
          <p:nvPr/>
        </p:nvSpPr>
        <p:spPr>
          <a:xfrm>
            <a:off x="324417" y="3888724"/>
            <a:ext cx="28290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02" name="Google Shape;602;p68"/>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603" name="Google Shape;603;p68"/>
          <p:cNvGraphicFramePr/>
          <p:nvPr/>
        </p:nvGraphicFramePr>
        <p:xfrm>
          <a:off x="3153508" y="3900331"/>
          <a:ext cx="3000000" cy="3000000"/>
        </p:xfrm>
        <a:graphic>
          <a:graphicData uri="http://schemas.openxmlformats.org/drawingml/2006/table">
            <a:tbl>
              <a:tblPr bandRow="1" firstRow="1">
                <a:noFill/>
                <a:tableStyleId>{C1E2C782-B7A3-4BBE-BA1C-0F8108A1FF76}</a:tableStyleId>
              </a:tblPr>
              <a:tblGrid>
                <a:gridCol w="942175"/>
                <a:gridCol w="897400"/>
                <a:gridCol w="1216350"/>
                <a:gridCol w="1277950"/>
                <a:gridCol w="1332975"/>
              </a:tblGrid>
              <a:tr h="482200">
                <a:tc>
                  <a:txBody>
                    <a:bodyPr/>
                    <a:lstStyle/>
                    <a:p>
                      <a:pPr indent="0" lvl="0" marL="0" marR="0" rtl="0" algn="ctr">
                        <a:spcBef>
                          <a:spcPts val="0"/>
                        </a:spcBef>
                        <a:spcAft>
                          <a:spcPts val="0"/>
                        </a:spcAft>
                        <a:buNone/>
                      </a:pPr>
                      <a:r>
                        <a:t/>
                      </a:r>
                      <a:endParaRPr b="0" sz="15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5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04" name="Google Shape;604;p68"/>
          <p:cNvSpPr/>
          <p:nvPr/>
        </p:nvSpPr>
        <p:spPr>
          <a:xfrm>
            <a:off x="323642" y="452815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605" name="Google Shape;605;p68"/>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6" name="Google Shape;606;p68"/>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7" name="Google Shape;607;p68"/>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8" name="Google Shape;608;p68"/>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9" name="Google Shape;609;p68"/>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610" name="Google Shape;610;p68"/>
          <p:cNvGrpSpPr/>
          <p:nvPr/>
        </p:nvGrpSpPr>
        <p:grpSpPr>
          <a:xfrm>
            <a:off x="727310" y="5444694"/>
            <a:ext cx="2220755" cy="1474793"/>
            <a:chOff x="608967" y="5456726"/>
            <a:chExt cx="2220755" cy="1474793"/>
          </a:xfrm>
        </p:grpSpPr>
        <p:pic>
          <p:nvPicPr>
            <p:cNvPr id="611" name="Google Shape;611;p68"/>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612" name="Google Shape;612;p68"/>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3" name="Google Shape;613;p68"/>
            <p:cNvSpPr txBox="1"/>
            <p:nvPr/>
          </p:nvSpPr>
          <p:spPr>
            <a:xfrm>
              <a:off x="2144173" y="5977219"/>
              <a:ext cx="652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614" name="Google Shape;614;p68"/>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615" name="Google Shape;615;p68"/>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616" name="Shape 616"/>
        <p:cNvGrpSpPr/>
        <p:nvPr/>
      </p:nvGrpSpPr>
      <p:grpSpPr>
        <a:xfrm>
          <a:off x="0" y="0"/>
          <a:ext cx="0" cy="0"/>
          <a:chOff x="0" y="0"/>
          <a:chExt cx="0" cy="0"/>
        </a:xfrm>
      </p:grpSpPr>
      <p:sp>
        <p:nvSpPr>
          <p:cNvPr id="617" name="Google Shape;617;p6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18" name="Google Shape;618;p6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19" name="Google Shape;619;p6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620" name="Google Shape;620;p6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21" name="Google Shape;621;p69"/>
          <p:cNvSpPr/>
          <p:nvPr/>
        </p:nvSpPr>
        <p:spPr>
          <a:xfrm>
            <a:off x="323852" y="3614858"/>
            <a:ext cx="2829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622" name="Google Shape;622;p6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23" name="Google Shape;623;p69"/>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4" name="Google Shape;624;p69"/>
          <p:cNvSpPr/>
          <p:nvPr/>
        </p:nvSpPr>
        <p:spPr>
          <a:xfrm>
            <a:off x="324417" y="3888724"/>
            <a:ext cx="84957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25" name="Google Shape;625;p69"/>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626" name="Google Shape;626;p69"/>
          <p:cNvGraphicFramePr/>
          <p:nvPr/>
        </p:nvGraphicFramePr>
        <p:xfrm>
          <a:off x="3009451" y="3900331"/>
          <a:ext cx="3000000" cy="3000000"/>
        </p:xfrm>
        <a:graphic>
          <a:graphicData uri="http://schemas.openxmlformats.org/drawingml/2006/table">
            <a:tbl>
              <a:tblPr bandRow="1" firstRow="1">
                <a:noFill/>
                <a:tableStyleId>{C1E2C782-B7A3-4BBE-BA1C-0F8108A1FF76}</a:tableStyleId>
              </a:tblPr>
              <a:tblGrid>
                <a:gridCol w="487750"/>
                <a:gridCol w="487750"/>
                <a:gridCol w="826625"/>
                <a:gridCol w="826625"/>
                <a:gridCol w="1248475"/>
              </a:tblGrid>
              <a:tr h="482200">
                <a:tc>
                  <a:txBody>
                    <a:bodyPr/>
                    <a:lstStyle/>
                    <a:p>
                      <a:pPr indent="0" lvl="0" marL="0" marR="0" rtl="0" algn="ctr">
                        <a:spcBef>
                          <a:spcPts val="0"/>
                        </a:spcBef>
                        <a:spcAft>
                          <a:spcPts val="0"/>
                        </a:spcAft>
                        <a:buNone/>
                      </a:pPr>
                      <a:r>
                        <a:t/>
                      </a:r>
                      <a:endParaRPr b="0"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1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月20回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27" name="Google Shape;627;p69"/>
          <p:cNvSpPr/>
          <p:nvPr/>
        </p:nvSpPr>
        <p:spPr>
          <a:xfrm>
            <a:off x="323642" y="537692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628" name="Google Shape;628;p69"/>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9" name="Google Shape;629;p69"/>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0" name="Google Shape;630;p69"/>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1" name="Google Shape;631;p69"/>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2" name="Google Shape;632;p69"/>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633" name="Google Shape;633;p69"/>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634" name="Google Shape;634;p69"/>
          <p:cNvSpPr/>
          <p:nvPr/>
        </p:nvSpPr>
        <p:spPr>
          <a:xfrm>
            <a:off x="323642" y="4576465"/>
            <a:ext cx="34554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635" name="Google Shape;635;p69"/>
          <p:cNvSpPr/>
          <p:nvPr/>
        </p:nvSpPr>
        <p:spPr>
          <a:xfrm>
            <a:off x="6940632" y="3944289"/>
            <a:ext cx="18795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636" name="Google Shape;636;p69"/>
          <p:cNvGrpSpPr/>
          <p:nvPr/>
        </p:nvGrpSpPr>
        <p:grpSpPr>
          <a:xfrm>
            <a:off x="7088512" y="4832765"/>
            <a:ext cx="1529700" cy="1529700"/>
            <a:chOff x="7088512" y="4886555"/>
            <a:chExt cx="1529700" cy="1529700"/>
          </a:xfrm>
        </p:grpSpPr>
        <p:sp>
          <p:nvSpPr>
            <p:cNvPr id="637" name="Google Shape;637;p69"/>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8" name="Google Shape;638;p69"/>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9" name="Google Shape;639;p69"/>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0" name="Google Shape;640;p69"/>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1" name="Google Shape;641;p69"/>
          <p:cNvSpPr/>
          <p:nvPr/>
        </p:nvSpPr>
        <p:spPr>
          <a:xfrm>
            <a:off x="6932817"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642" name="Google Shape;642;p69"/>
          <p:cNvSpPr/>
          <p:nvPr/>
        </p:nvSpPr>
        <p:spPr>
          <a:xfrm>
            <a:off x="8117381"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643" name="Google Shape;643;p69"/>
          <p:cNvSpPr/>
          <p:nvPr/>
        </p:nvSpPr>
        <p:spPr>
          <a:xfrm>
            <a:off x="7410353" y="6532801"/>
            <a:ext cx="8862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644" name="Google Shape;644;p69"/>
          <p:cNvSpPr/>
          <p:nvPr/>
        </p:nvSpPr>
        <p:spPr>
          <a:xfrm rot="-2591476">
            <a:off x="7454554" y="4862587"/>
            <a:ext cx="213398"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5" name="Google Shape;645;p69"/>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69"/>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647" name="Google Shape;647;p69"/>
          <p:cNvGraphicFramePr/>
          <p:nvPr/>
        </p:nvGraphicFramePr>
        <p:xfrm>
          <a:off x="5772274" y="1541747"/>
          <a:ext cx="3000000" cy="3000000"/>
        </p:xfrm>
        <a:graphic>
          <a:graphicData uri="http://schemas.openxmlformats.org/drawingml/2006/table">
            <a:tbl>
              <a:tblPr bandRow="1" firstRow="1">
                <a:noFill/>
                <a:tableStyleId>{C1E2C782-B7A3-4BBE-BA1C-0F8108A1FF76}</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2" name="Shape 7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648" name="Shape 64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4" name="Shape 7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5" name="Shape 75"/>
        <p:cNvGrpSpPr/>
        <p:nvPr/>
      </p:nvGrpSpPr>
      <p:grpSpPr>
        <a:xfrm>
          <a:off x="0" y="0"/>
          <a:ext cx="0" cy="0"/>
          <a:chOff x="0" y="0"/>
          <a:chExt cx="0" cy="0"/>
        </a:xfrm>
      </p:grpSpPr>
      <p:sp>
        <p:nvSpPr>
          <p:cNvPr id="76" name="Google Shape;76;p1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 name="Google Shape;77;p1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78" name="Shape 78"/>
        <p:cNvGrpSpPr/>
        <p:nvPr/>
      </p:nvGrpSpPr>
      <p:grpSpPr>
        <a:xfrm>
          <a:off x="0" y="0"/>
          <a:ext cx="0" cy="0"/>
          <a:chOff x="0" y="0"/>
          <a:chExt cx="0" cy="0"/>
        </a:xfrm>
      </p:grpSpPr>
      <p:sp>
        <p:nvSpPr>
          <p:cNvPr id="79" name="Google Shape;79;p11"/>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 name="Google Shape;80;p1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4.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theme" Target="../theme/theme1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theme" Target="../theme/theme1.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5" name="Shape 5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7" name="Shape 45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1" name="Shape 52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65.png"/><Relationship Id="rId5" Type="http://schemas.openxmlformats.org/officeDocument/2006/relationships/image" Target="../media/image59.png"/><Relationship Id="rId6" Type="http://schemas.openxmlformats.org/officeDocument/2006/relationships/image" Target="../media/image50.png"/><Relationship Id="rId7" Type="http://schemas.openxmlformats.org/officeDocument/2006/relationships/image" Target="../media/image64.png"/><Relationship Id="rId8" Type="http://schemas.openxmlformats.org/officeDocument/2006/relationships/hyperlink" Target="https://www.nta.go.jp/taxes/kids/oyo/page08.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9.png"/><Relationship Id="rId4" Type="http://schemas.openxmlformats.org/officeDocument/2006/relationships/image" Target="../media/image75.png"/><Relationship Id="rId5" Type="http://schemas.openxmlformats.org/officeDocument/2006/relationships/image" Target="../media/image7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sVKTluQsCEs" TargetMode="Externa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60.png"/><Relationship Id="rId5"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1.jp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0.jp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6.xml"/><Relationship Id="rId3" Type="http://schemas.openxmlformats.org/officeDocument/2006/relationships/image" Target="../media/image7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3.png"/><Relationship Id="rId4" Type="http://schemas.openxmlformats.org/officeDocument/2006/relationships/image" Target="../media/image66.png"/><Relationship Id="rId5" Type="http://schemas.openxmlformats.org/officeDocument/2006/relationships/image" Target="../media/image78.png"/><Relationship Id="rId6" Type="http://schemas.openxmlformats.org/officeDocument/2006/relationships/hyperlink" Target="https://www.nta.go.jp/taxes/kids/index.htm" TargetMode="External"/><Relationship Id="rId7"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16.png"/><Relationship Id="rId11" Type="http://schemas.openxmlformats.org/officeDocument/2006/relationships/image" Target="../media/image77.png"/><Relationship Id="rId10" Type="http://schemas.openxmlformats.org/officeDocument/2006/relationships/image" Target="../media/image24.png"/><Relationship Id="rId12" Type="http://schemas.openxmlformats.org/officeDocument/2006/relationships/image" Target="../media/image21.png"/><Relationship Id="rId9"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67.png"/><Relationship Id="rId7" Type="http://schemas.openxmlformats.org/officeDocument/2006/relationships/image" Target="../media/image17.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33.png"/><Relationship Id="rId11" Type="http://schemas.openxmlformats.org/officeDocument/2006/relationships/image" Target="../media/image30.png"/><Relationship Id="rId10" Type="http://schemas.openxmlformats.org/officeDocument/2006/relationships/image" Target="../media/image37.png"/><Relationship Id="rId9" Type="http://schemas.openxmlformats.org/officeDocument/2006/relationships/image" Target="../media/image31.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34.png"/><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29.png"/><Relationship Id="rId5" Type="http://schemas.openxmlformats.org/officeDocument/2006/relationships/image" Target="../media/image38.png"/><Relationship Id="rId6" Type="http://schemas.openxmlformats.org/officeDocument/2006/relationships/image" Target="../media/image72.png"/><Relationship Id="rId7" Type="http://schemas.openxmlformats.org/officeDocument/2006/relationships/image" Target="../media/image36.png"/><Relationship Id="rId8"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2.png"/><Relationship Id="rId4" Type="http://schemas.openxmlformats.org/officeDocument/2006/relationships/image" Target="../media/image57.png"/><Relationship Id="rId5"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8.png"/><Relationship Id="rId5" Type="http://schemas.openxmlformats.org/officeDocument/2006/relationships/image" Target="../media/image44.png"/><Relationship Id="rId6" Type="http://schemas.openxmlformats.org/officeDocument/2006/relationships/image" Target="../media/image43.png"/><Relationship Id="rId7" Type="http://schemas.openxmlformats.org/officeDocument/2006/relationships/image" Target="../media/image41.png"/><Relationship Id="rId8"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45.png"/><Relationship Id="rId5"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71"/>
          <p:cNvSpPr/>
          <p:nvPr/>
        </p:nvSpPr>
        <p:spPr>
          <a:xfrm>
            <a:off x="2635769" y="305257"/>
            <a:ext cx="3502049"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ja-JP" sz="4000" u="none" cap="none" strike="noStrike">
                <a:solidFill>
                  <a:srgbClr val="43D658"/>
                </a:solidFill>
                <a:latin typeface="Arial"/>
                <a:ea typeface="Arial"/>
                <a:cs typeface="Arial"/>
                <a:sym typeface="Arial"/>
              </a:rPr>
              <a:t>わたしたちの</a:t>
            </a:r>
            <a:endParaRPr b="1" sz="4000">
              <a:solidFill>
                <a:srgbClr val="43D658"/>
              </a:solidFill>
              <a:latin typeface="Arial"/>
              <a:ea typeface="Arial"/>
              <a:cs typeface="Arial"/>
              <a:sym typeface="Arial"/>
            </a:endParaRPr>
          </a:p>
          <a:p>
            <a:pPr indent="0" lvl="0" marL="0" marR="0" rtl="0" algn="ctr">
              <a:spcBef>
                <a:spcPts val="0"/>
              </a:spcBef>
              <a:spcAft>
                <a:spcPts val="0"/>
              </a:spcAft>
              <a:buNone/>
            </a:pPr>
            <a:r>
              <a:rPr b="1" lang="ja-JP" sz="6000">
                <a:solidFill>
                  <a:srgbClr val="FF0000"/>
                </a:solidFill>
                <a:latin typeface="Arial"/>
                <a:ea typeface="Arial"/>
                <a:cs typeface="Arial"/>
                <a:sym typeface="Arial"/>
              </a:rPr>
              <a:t>生活と税</a:t>
            </a:r>
            <a:endParaRPr b="1" sz="6000" cap="none">
              <a:solidFill>
                <a:srgbClr val="FF0000"/>
              </a:solidFill>
              <a:latin typeface="Arial"/>
              <a:ea typeface="Arial"/>
              <a:cs typeface="Arial"/>
              <a:sym typeface="Arial"/>
            </a:endParaRPr>
          </a:p>
        </p:txBody>
      </p:sp>
      <p:sp>
        <p:nvSpPr>
          <p:cNvPr id="655" name="Google Shape;655;p71"/>
          <p:cNvSpPr txBox="1"/>
          <p:nvPr/>
        </p:nvSpPr>
        <p:spPr>
          <a:xfrm>
            <a:off x="1021074" y="6206332"/>
            <a:ext cx="7101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800">
                <a:solidFill>
                  <a:schemeClr val="dk1"/>
                </a:solidFill>
                <a:latin typeface="Arial"/>
                <a:ea typeface="Arial"/>
                <a:cs typeface="Arial"/>
                <a:sym typeface="Arial"/>
              </a:rPr>
              <a:t>高知県租税教育推進協議会</a:t>
            </a:r>
            <a:endParaRPr/>
          </a:p>
        </p:txBody>
      </p:sp>
      <p:sp>
        <p:nvSpPr>
          <p:cNvPr id="656" name="Google Shape;656;p71"/>
          <p:cNvSpPr/>
          <p:nvPr/>
        </p:nvSpPr>
        <p:spPr>
          <a:xfrm>
            <a:off x="5917583" y="509169"/>
            <a:ext cx="2301300" cy="421800"/>
          </a:xfrm>
          <a:prstGeom prst="roundRect">
            <a:avLst>
              <a:gd fmla="val 50000" name="adj"/>
            </a:avLst>
          </a:prstGeom>
          <a:solidFill>
            <a:schemeClr val="accent1"/>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令和７年度版</a:t>
            </a:r>
            <a:endParaRPr/>
          </a:p>
        </p:txBody>
      </p:sp>
      <p:sp>
        <p:nvSpPr>
          <p:cNvPr id="657" name="Google Shape;657;p71"/>
          <p:cNvSpPr txBox="1"/>
          <p:nvPr/>
        </p:nvSpPr>
        <p:spPr>
          <a:xfrm>
            <a:off x="2635769" y="1827385"/>
            <a:ext cx="368482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100">
                <a:solidFill>
                  <a:schemeClr val="dk1"/>
                </a:solidFill>
                <a:latin typeface="Arial"/>
                <a:ea typeface="Arial"/>
                <a:cs typeface="Arial"/>
                <a:sym typeface="Arial"/>
              </a:rPr>
              <a:t>中学校社会科公民　学習資料</a:t>
            </a:r>
            <a:endParaRPr/>
          </a:p>
        </p:txBody>
      </p:sp>
      <p:pic>
        <p:nvPicPr>
          <p:cNvPr id="658" name="Google Shape;658;p71"/>
          <p:cNvPicPr preferRelativeResize="0"/>
          <p:nvPr/>
        </p:nvPicPr>
        <p:blipFill rotWithShape="1">
          <a:blip r:embed="rId3">
            <a:alphaModFix/>
          </a:blip>
          <a:srcRect b="0" l="0" r="0" t="0"/>
          <a:stretch/>
        </p:blipFill>
        <p:spPr>
          <a:xfrm>
            <a:off x="1890336" y="2328254"/>
            <a:ext cx="5363316" cy="3792707"/>
          </a:xfrm>
          <a:prstGeom prst="roundRect">
            <a:avLst>
              <a:gd fmla="val 9033" name="adj"/>
            </a:avLst>
          </a:prstGeom>
          <a:noFill/>
          <a:ln cap="flat" cmpd="sng" w="63500">
            <a:solidFill>
              <a:srgbClr val="FF0000"/>
            </a:solidFill>
            <a:prstDash val="solid"/>
            <a:round/>
            <a:headEnd len="sm" w="sm" type="none"/>
            <a:tailEnd len="sm" w="sm" type="none"/>
          </a:ln>
        </p:spPr>
      </p:pic>
      <p:graphicFrame>
        <p:nvGraphicFramePr>
          <p:cNvPr id="659" name="Google Shape;659;p71"/>
          <p:cNvGraphicFramePr/>
          <p:nvPr/>
        </p:nvGraphicFramePr>
        <p:xfrm>
          <a:off x="0" y="0"/>
          <a:ext cx="3000000" cy="3000000"/>
        </p:xfrm>
        <a:graphic>
          <a:graphicData uri="http://schemas.openxmlformats.org/drawingml/2006/table">
            <a:tbl>
              <a:tblPr bandRow="1" firstRow="1">
                <a:noFill/>
                <a:tableStyleId>{B254516E-A342-4EA8-9D0D-640CBE25DD86}</a:tableStyleId>
              </a:tblPr>
              <a:tblGrid>
                <a:gridCol w="9144000"/>
              </a:tblGrid>
              <a:tr h="370850">
                <a:tc>
                  <a:txBody>
                    <a:bodyPr/>
                    <a:lstStyle/>
                    <a:p>
                      <a:pPr indent="0" lvl="0" marL="0" marR="0" rtl="0" algn="r">
                        <a:spcBef>
                          <a:spcPts val="0"/>
                        </a:spcBef>
                        <a:spcAft>
                          <a:spcPts val="0"/>
                        </a:spcAft>
                        <a:buNone/>
                      </a:pPr>
                      <a:r>
                        <a:rPr b="0" lang="ja-JP" sz="1800" u="none" cap="none" strike="noStrike"/>
                        <a:t>中学校学習指導要領準拠</a:t>
                      </a:r>
                      <a:endParaRPr/>
                    </a:p>
                  </a:txBody>
                  <a:tcPr marT="45725" marB="45725" marR="91450" marL="91450">
                    <a:solidFill>
                      <a:srgbClr val="00B0F0"/>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8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95" name="Google Shape;995;p80"/>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96" name="Google Shape;996;p80"/>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97" name="Google Shape;997;p80"/>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98" name="Google Shape;998;p80"/>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99" name="Google Shape;999;p8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8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005" name="Google Shape;1005;p81"/>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006" name="Google Shape;1006;p81"/>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007" name="Google Shape;1007;p81"/>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008" name="Google Shape;1008;p81"/>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009" name="Google Shape;1009;p8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1010" name="Google Shape;1010;p81"/>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pic>
        <p:nvPicPr>
          <p:cNvPr id="1016" name="Google Shape;1016;p82"/>
          <p:cNvPicPr preferRelativeResize="0"/>
          <p:nvPr/>
        </p:nvPicPr>
        <p:blipFill rotWithShape="1">
          <a:blip r:embed="rId3">
            <a:alphaModFix/>
          </a:blip>
          <a:srcRect b="0" l="0" r="0" t="0"/>
          <a:stretch/>
        </p:blipFill>
        <p:spPr>
          <a:xfrm>
            <a:off x="7652290" y="898047"/>
            <a:ext cx="1190694" cy="1349314"/>
          </a:xfrm>
          <a:prstGeom prst="rect">
            <a:avLst/>
          </a:prstGeom>
          <a:noFill/>
          <a:ln>
            <a:noFill/>
          </a:ln>
        </p:spPr>
      </p:pic>
      <p:sp>
        <p:nvSpPr>
          <p:cNvPr id="1017" name="Google Shape;1017;p82"/>
          <p:cNvSpPr/>
          <p:nvPr/>
        </p:nvSpPr>
        <p:spPr>
          <a:xfrm>
            <a:off x="283086" y="2144962"/>
            <a:ext cx="8507400" cy="416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8" name="Google Shape;1018;p82"/>
          <p:cNvSpPr/>
          <p:nvPr/>
        </p:nvSpPr>
        <p:spPr>
          <a:xfrm>
            <a:off x="289436" y="2151312"/>
            <a:ext cx="1533600" cy="485700"/>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9" name="Google Shape;1019;p82"/>
          <p:cNvSpPr/>
          <p:nvPr/>
        </p:nvSpPr>
        <p:spPr>
          <a:xfrm>
            <a:off x="1822961" y="2151312"/>
            <a:ext cx="6954900" cy="4857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0" name="Google Shape;1020;p82"/>
          <p:cNvSpPr/>
          <p:nvPr/>
        </p:nvSpPr>
        <p:spPr>
          <a:xfrm>
            <a:off x="289436" y="2637087"/>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1" name="Google Shape;1021;p82"/>
          <p:cNvSpPr/>
          <p:nvPr/>
        </p:nvSpPr>
        <p:spPr>
          <a:xfrm>
            <a:off x="1822961" y="2637087"/>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2" name="Google Shape;1022;p82"/>
          <p:cNvSpPr/>
          <p:nvPr/>
        </p:nvSpPr>
        <p:spPr>
          <a:xfrm>
            <a:off x="289436" y="3368925"/>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3" name="Google Shape;1023;p82"/>
          <p:cNvSpPr/>
          <p:nvPr/>
        </p:nvSpPr>
        <p:spPr>
          <a:xfrm>
            <a:off x="1822961" y="3368925"/>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4" name="Google Shape;1024;p82"/>
          <p:cNvSpPr/>
          <p:nvPr/>
        </p:nvSpPr>
        <p:spPr>
          <a:xfrm>
            <a:off x="289436" y="4100762"/>
            <a:ext cx="1533600" cy="7335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5" name="Google Shape;1025;p82"/>
          <p:cNvSpPr/>
          <p:nvPr/>
        </p:nvSpPr>
        <p:spPr>
          <a:xfrm>
            <a:off x="1822961" y="4100762"/>
            <a:ext cx="6954900" cy="7335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6" name="Google Shape;1026;p82"/>
          <p:cNvSpPr/>
          <p:nvPr/>
        </p:nvSpPr>
        <p:spPr>
          <a:xfrm>
            <a:off x="289436" y="4834187"/>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7" name="Google Shape;1027;p82"/>
          <p:cNvSpPr/>
          <p:nvPr/>
        </p:nvSpPr>
        <p:spPr>
          <a:xfrm>
            <a:off x="1822961" y="4834187"/>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8" name="Google Shape;1028;p82"/>
          <p:cNvSpPr/>
          <p:nvPr/>
        </p:nvSpPr>
        <p:spPr>
          <a:xfrm>
            <a:off x="289436" y="5566025"/>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9" name="Google Shape;1029;p82"/>
          <p:cNvSpPr/>
          <p:nvPr/>
        </p:nvSpPr>
        <p:spPr>
          <a:xfrm>
            <a:off x="1822961" y="5566025"/>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030" name="Google Shape;1030;p82"/>
          <p:cNvCxnSpPr/>
          <p:nvPr/>
        </p:nvCxnSpPr>
        <p:spPr>
          <a:xfrm>
            <a:off x="1822961" y="2144962"/>
            <a:ext cx="0" cy="4159200"/>
          </a:xfrm>
          <a:prstGeom prst="straightConnector1">
            <a:avLst/>
          </a:prstGeom>
          <a:noFill/>
          <a:ln cap="flat" cmpd="sng" w="12700">
            <a:solidFill>
              <a:srgbClr val="005BAD"/>
            </a:solidFill>
            <a:prstDash val="solid"/>
            <a:round/>
            <a:headEnd len="med" w="med" type="none"/>
            <a:tailEnd len="med" w="med" type="none"/>
          </a:ln>
        </p:spPr>
      </p:cxnSp>
      <p:cxnSp>
        <p:nvCxnSpPr>
          <p:cNvPr id="1031" name="Google Shape;1031;p82"/>
          <p:cNvCxnSpPr/>
          <p:nvPr/>
        </p:nvCxnSpPr>
        <p:spPr>
          <a:xfrm>
            <a:off x="284673" y="2637087"/>
            <a:ext cx="8499600" cy="0"/>
          </a:xfrm>
          <a:prstGeom prst="straightConnector1">
            <a:avLst/>
          </a:prstGeom>
          <a:noFill/>
          <a:ln cap="flat" cmpd="sng" w="12700">
            <a:solidFill>
              <a:srgbClr val="005BAD"/>
            </a:solidFill>
            <a:prstDash val="solid"/>
            <a:round/>
            <a:headEnd len="med" w="med" type="none"/>
            <a:tailEnd len="med" w="med" type="none"/>
          </a:ln>
        </p:spPr>
      </p:cxnSp>
      <p:cxnSp>
        <p:nvCxnSpPr>
          <p:cNvPr id="1032" name="Google Shape;1032;p82"/>
          <p:cNvCxnSpPr/>
          <p:nvPr/>
        </p:nvCxnSpPr>
        <p:spPr>
          <a:xfrm>
            <a:off x="284673" y="3368925"/>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033" name="Google Shape;1033;p82"/>
          <p:cNvCxnSpPr/>
          <p:nvPr/>
        </p:nvCxnSpPr>
        <p:spPr>
          <a:xfrm>
            <a:off x="284673" y="4100762"/>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034" name="Google Shape;1034;p82"/>
          <p:cNvCxnSpPr/>
          <p:nvPr/>
        </p:nvCxnSpPr>
        <p:spPr>
          <a:xfrm>
            <a:off x="284673" y="4834187"/>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035" name="Google Shape;1035;p82"/>
          <p:cNvCxnSpPr/>
          <p:nvPr/>
        </p:nvCxnSpPr>
        <p:spPr>
          <a:xfrm>
            <a:off x="284673" y="5566025"/>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036" name="Google Shape;1036;p82"/>
          <p:cNvCxnSpPr/>
          <p:nvPr/>
        </p:nvCxnSpPr>
        <p:spPr>
          <a:xfrm>
            <a:off x="289436" y="2144962"/>
            <a:ext cx="0" cy="4159200"/>
          </a:xfrm>
          <a:prstGeom prst="straightConnector1">
            <a:avLst/>
          </a:prstGeom>
          <a:noFill/>
          <a:ln cap="flat" cmpd="sng" w="12700">
            <a:solidFill>
              <a:srgbClr val="005BAD"/>
            </a:solidFill>
            <a:prstDash val="solid"/>
            <a:round/>
            <a:headEnd len="med" w="med" type="none"/>
            <a:tailEnd len="med" w="med" type="none"/>
          </a:ln>
        </p:spPr>
      </p:cxnSp>
      <p:cxnSp>
        <p:nvCxnSpPr>
          <p:cNvPr id="1037" name="Google Shape;1037;p82"/>
          <p:cNvCxnSpPr/>
          <p:nvPr/>
        </p:nvCxnSpPr>
        <p:spPr>
          <a:xfrm>
            <a:off x="8777798" y="2146550"/>
            <a:ext cx="0" cy="4157700"/>
          </a:xfrm>
          <a:prstGeom prst="straightConnector1">
            <a:avLst/>
          </a:prstGeom>
          <a:noFill/>
          <a:ln cap="flat" cmpd="sng" w="12700">
            <a:solidFill>
              <a:srgbClr val="005BAD"/>
            </a:solidFill>
            <a:prstDash val="solid"/>
            <a:round/>
            <a:headEnd len="med" w="med" type="none"/>
            <a:tailEnd len="med" w="med" type="none"/>
          </a:ln>
        </p:spPr>
      </p:cxnSp>
      <p:cxnSp>
        <p:nvCxnSpPr>
          <p:cNvPr id="1038" name="Google Shape;1038;p82"/>
          <p:cNvCxnSpPr/>
          <p:nvPr/>
        </p:nvCxnSpPr>
        <p:spPr>
          <a:xfrm>
            <a:off x="284673" y="2151312"/>
            <a:ext cx="8499600" cy="0"/>
          </a:xfrm>
          <a:prstGeom prst="straightConnector1">
            <a:avLst/>
          </a:prstGeom>
          <a:noFill/>
          <a:ln cap="flat" cmpd="sng" w="12700">
            <a:solidFill>
              <a:srgbClr val="005BAD"/>
            </a:solidFill>
            <a:prstDash val="solid"/>
            <a:round/>
            <a:headEnd len="med" w="med" type="none"/>
            <a:tailEnd len="med" w="med" type="none"/>
          </a:ln>
        </p:spPr>
      </p:cxnSp>
      <p:cxnSp>
        <p:nvCxnSpPr>
          <p:cNvPr id="1039" name="Google Shape;1039;p82"/>
          <p:cNvCxnSpPr/>
          <p:nvPr/>
        </p:nvCxnSpPr>
        <p:spPr>
          <a:xfrm>
            <a:off x="284673" y="6297862"/>
            <a:ext cx="8499600" cy="0"/>
          </a:xfrm>
          <a:prstGeom prst="straightConnector1">
            <a:avLst/>
          </a:prstGeom>
          <a:noFill/>
          <a:ln cap="flat" cmpd="sng" w="12700">
            <a:solidFill>
              <a:srgbClr val="005BAD"/>
            </a:solidFill>
            <a:prstDash val="solid"/>
            <a:round/>
            <a:headEnd len="med" w="med" type="none"/>
            <a:tailEnd len="med" w="med" type="none"/>
          </a:ln>
        </p:spPr>
      </p:cxnSp>
      <p:sp>
        <p:nvSpPr>
          <p:cNvPr id="1040" name="Google Shape;1040;p82"/>
          <p:cNvSpPr/>
          <p:nvPr/>
        </p:nvSpPr>
        <p:spPr>
          <a:xfrm>
            <a:off x="4583623"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内</a:t>
            </a:r>
            <a:endParaRPr b="0" i="0" sz="1800" u="none" cap="none" strike="noStrike">
              <a:solidFill>
                <a:schemeClr val="dk1"/>
              </a:solidFill>
              <a:latin typeface="Arial"/>
              <a:ea typeface="Arial"/>
              <a:cs typeface="Arial"/>
              <a:sym typeface="Arial"/>
            </a:endParaRPr>
          </a:p>
        </p:txBody>
      </p:sp>
      <p:sp>
        <p:nvSpPr>
          <p:cNvPr id="1041" name="Google Shape;1041;p82"/>
          <p:cNvSpPr/>
          <p:nvPr/>
        </p:nvSpPr>
        <p:spPr>
          <a:xfrm>
            <a:off x="5005898"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容</a:t>
            </a:r>
            <a:endParaRPr b="0" i="0" sz="1800" u="none" cap="none" strike="noStrike">
              <a:solidFill>
                <a:schemeClr val="dk1"/>
              </a:solidFill>
              <a:latin typeface="Arial"/>
              <a:ea typeface="Arial"/>
              <a:cs typeface="Arial"/>
              <a:sym typeface="Arial"/>
            </a:endParaRPr>
          </a:p>
        </p:txBody>
      </p:sp>
      <p:sp>
        <p:nvSpPr>
          <p:cNvPr id="1042" name="Google Shape;1042;p82"/>
          <p:cNvSpPr/>
          <p:nvPr/>
        </p:nvSpPr>
        <p:spPr>
          <a:xfrm>
            <a:off x="459300" y="2308475"/>
            <a:ext cx="1469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Arial"/>
              <a:buNone/>
            </a:pPr>
            <a:r>
              <a:rPr b="0" i="0" lang="ja-JP" sz="1600" u="none" cap="none" strike="noStrike">
                <a:solidFill>
                  <a:srgbClr val="FFFFFF"/>
                </a:solidFill>
                <a:latin typeface="Arial"/>
                <a:ea typeface="Arial"/>
                <a:cs typeface="Arial"/>
                <a:sym typeface="Arial"/>
              </a:rPr>
              <a:t>公平の考え方</a:t>
            </a:r>
            <a:endParaRPr b="0" i="0" sz="1800" u="none" cap="none" strike="noStrike">
              <a:solidFill>
                <a:schemeClr val="dk1"/>
              </a:solidFill>
              <a:latin typeface="Arial"/>
              <a:ea typeface="Arial"/>
              <a:cs typeface="Arial"/>
              <a:sym typeface="Arial"/>
            </a:endParaRPr>
          </a:p>
        </p:txBody>
      </p:sp>
      <p:sp>
        <p:nvSpPr>
          <p:cNvPr id="1043" name="Google Shape;1043;p82"/>
          <p:cNvSpPr/>
          <p:nvPr/>
        </p:nvSpPr>
        <p:spPr>
          <a:xfrm>
            <a:off x="2037281" y="288790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各自の能力に応じて負担すること</a:t>
            </a:r>
            <a:endParaRPr b="0" i="0" sz="1800" u="none" cap="none" strike="noStrike">
              <a:solidFill>
                <a:schemeClr val="dk1"/>
              </a:solidFill>
              <a:latin typeface="Arial"/>
              <a:ea typeface="Arial"/>
              <a:cs typeface="Arial"/>
              <a:sym typeface="Arial"/>
            </a:endParaRPr>
          </a:p>
        </p:txBody>
      </p:sp>
      <p:sp>
        <p:nvSpPr>
          <p:cNvPr id="1044" name="Google Shape;1044;p82"/>
          <p:cNvSpPr/>
          <p:nvPr/>
        </p:nvSpPr>
        <p:spPr>
          <a:xfrm>
            <a:off x="568975" y="2887900"/>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応能負担</a:t>
            </a:r>
            <a:endParaRPr b="0" i="0" sz="1800" u="none" cap="none" strike="noStrike">
              <a:solidFill>
                <a:schemeClr val="dk1"/>
              </a:solidFill>
              <a:latin typeface="Arial"/>
              <a:ea typeface="Arial"/>
              <a:cs typeface="Arial"/>
              <a:sym typeface="Arial"/>
            </a:endParaRPr>
          </a:p>
        </p:txBody>
      </p:sp>
      <p:sp>
        <p:nvSpPr>
          <p:cNvPr id="1045" name="Google Shape;1045;p82"/>
          <p:cNvSpPr/>
          <p:nvPr/>
        </p:nvSpPr>
        <p:spPr>
          <a:xfrm>
            <a:off x="2037279" y="3619750"/>
            <a:ext cx="6485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自分が受けた利益に応じたものを負担すること</a:t>
            </a:r>
            <a:endParaRPr b="0" i="0" sz="1800" u="none" cap="none" strike="noStrike">
              <a:solidFill>
                <a:schemeClr val="dk1"/>
              </a:solidFill>
              <a:latin typeface="Arial"/>
              <a:ea typeface="Arial"/>
              <a:cs typeface="Arial"/>
              <a:sym typeface="Arial"/>
            </a:endParaRPr>
          </a:p>
        </p:txBody>
      </p:sp>
      <p:sp>
        <p:nvSpPr>
          <p:cNvPr id="1046" name="Google Shape;1046;p82"/>
          <p:cNvSpPr/>
          <p:nvPr/>
        </p:nvSpPr>
        <p:spPr>
          <a:xfrm>
            <a:off x="568975" y="3619741"/>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応益負担</a:t>
            </a:r>
            <a:endParaRPr b="0" i="0" sz="1800" u="none" cap="none" strike="noStrike">
              <a:solidFill>
                <a:schemeClr val="dk1"/>
              </a:solidFill>
              <a:latin typeface="Arial"/>
              <a:ea typeface="Arial"/>
              <a:cs typeface="Arial"/>
              <a:sym typeface="Arial"/>
            </a:endParaRPr>
          </a:p>
        </p:txBody>
      </p:sp>
      <p:sp>
        <p:nvSpPr>
          <p:cNvPr id="1047" name="Google Shape;1047;p82"/>
          <p:cNvSpPr/>
          <p:nvPr/>
        </p:nvSpPr>
        <p:spPr>
          <a:xfrm>
            <a:off x="1929602" y="4352375"/>
            <a:ext cx="6426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「負担能力が同じ人には、同じ負担を求めるのが公平」という考え方</a:t>
            </a:r>
            <a:endParaRPr b="0" i="0" sz="1800" u="none" cap="none" strike="noStrike">
              <a:solidFill>
                <a:schemeClr val="dk1"/>
              </a:solidFill>
              <a:latin typeface="Arial"/>
              <a:ea typeface="Arial"/>
              <a:cs typeface="Arial"/>
              <a:sym typeface="Arial"/>
            </a:endParaRPr>
          </a:p>
        </p:txBody>
      </p:sp>
      <p:sp>
        <p:nvSpPr>
          <p:cNvPr id="1048" name="Google Shape;1048;p82"/>
          <p:cNvSpPr/>
          <p:nvPr/>
        </p:nvSpPr>
        <p:spPr>
          <a:xfrm>
            <a:off x="480775" y="4352374"/>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水平的公平</a:t>
            </a:r>
            <a:endParaRPr b="0" i="0" sz="1800" u="none" cap="none" strike="noStrike">
              <a:solidFill>
                <a:schemeClr val="dk1"/>
              </a:solidFill>
              <a:latin typeface="Arial"/>
              <a:ea typeface="Arial"/>
              <a:cs typeface="Arial"/>
              <a:sym typeface="Arial"/>
            </a:endParaRPr>
          </a:p>
        </p:txBody>
      </p:sp>
      <p:sp>
        <p:nvSpPr>
          <p:cNvPr id="1049" name="Google Shape;1049;p82"/>
          <p:cNvSpPr/>
          <p:nvPr/>
        </p:nvSpPr>
        <p:spPr>
          <a:xfrm>
            <a:off x="1929600" y="5085000"/>
            <a:ext cx="66054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500" u="none" cap="none" strike="noStrike">
                <a:solidFill>
                  <a:srgbClr val="000000"/>
                </a:solidFill>
                <a:latin typeface="Arial"/>
                <a:ea typeface="Arial"/>
                <a:cs typeface="Arial"/>
                <a:sym typeface="Arial"/>
              </a:rPr>
              <a:t>「負担能力が高い人には、より大きな負担を求めるのが公平」という考え方</a:t>
            </a:r>
            <a:endParaRPr b="0" i="0" sz="1700" u="none" cap="none" strike="noStrike">
              <a:solidFill>
                <a:schemeClr val="dk1"/>
              </a:solidFill>
              <a:latin typeface="Arial"/>
              <a:ea typeface="Arial"/>
              <a:cs typeface="Arial"/>
              <a:sym typeface="Arial"/>
            </a:endParaRPr>
          </a:p>
        </p:txBody>
      </p:sp>
      <p:sp>
        <p:nvSpPr>
          <p:cNvPr id="1050" name="Google Shape;1050;p82"/>
          <p:cNvSpPr/>
          <p:nvPr/>
        </p:nvSpPr>
        <p:spPr>
          <a:xfrm>
            <a:off x="480775" y="5085010"/>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垂直的公平</a:t>
            </a:r>
            <a:endParaRPr b="0" i="0" sz="1800" u="none" cap="none" strike="noStrike">
              <a:solidFill>
                <a:schemeClr val="dk1"/>
              </a:solidFill>
              <a:latin typeface="Arial"/>
              <a:ea typeface="Arial"/>
              <a:cs typeface="Arial"/>
              <a:sym typeface="Arial"/>
            </a:endParaRPr>
          </a:p>
        </p:txBody>
      </p:sp>
      <p:sp>
        <p:nvSpPr>
          <p:cNvPr id="1051" name="Google Shape;1051;p82"/>
          <p:cNvSpPr/>
          <p:nvPr/>
        </p:nvSpPr>
        <p:spPr>
          <a:xfrm>
            <a:off x="1929602" y="581685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「現役世代と将来世代の受益と負担のバランスを保つ」という考え方</a:t>
            </a:r>
            <a:endParaRPr b="0" i="0" sz="1800" u="none" cap="none" strike="noStrike">
              <a:solidFill>
                <a:schemeClr val="dk1"/>
              </a:solidFill>
              <a:latin typeface="Arial"/>
              <a:ea typeface="Arial"/>
              <a:cs typeface="Arial"/>
              <a:sym typeface="Arial"/>
            </a:endParaRPr>
          </a:p>
        </p:txBody>
      </p:sp>
      <p:sp>
        <p:nvSpPr>
          <p:cNvPr id="1052" name="Google Shape;1052;p82"/>
          <p:cNvSpPr/>
          <p:nvPr/>
        </p:nvSpPr>
        <p:spPr>
          <a:xfrm>
            <a:off x="390925" y="5816851"/>
            <a:ext cx="12510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世代間の公平</a:t>
            </a:r>
            <a:endParaRPr b="0" i="0" sz="1800" u="none" cap="none" strike="noStrike">
              <a:solidFill>
                <a:schemeClr val="dk1"/>
              </a:solidFill>
              <a:latin typeface="Arial"/>
              <a:ea typeface="Arial"/>
              <a:cs typeface="Arial"/>
              <a:sym typeface="Arial"/>
            </a:endParaRPr>
          </a:p>
        </p:txBody>
      </p:sp>
      <p:grpSp>
        <p:nvGrpSpPr>
          <p:cNvPr id="1053" name="Google Shape;1053;p82"/>
          <p:cNvGrpSpPr/>
          <p:nvPr/>
        </p:nvGrpSpPr>
        <p:grpSpPr>
          <a:xfrm>
            <a:off x="287921" y="6410880"/>
            <a:ext cx="8532000" cy="374400"/>
            <a:chOff x="322211" y="6410880"/>
            <a:chExt cx="8532000" cy="374400"/>
          </a:xfrm>
        </p:grpSpPr>
        <p:sp>
          <p:nvSpPr>
            <p:cNvPr id="1054" name="Google Shape;1054;p8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5" name="Google Shape;1055;p82"/>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056" name="Google Shape;1056;p8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057" name="Google Shape;1057;p82"/>
          <p:cNvSpPr txBox="1"/>
          <p:nvPr/>
        </p:nvSpPr>
        <p:spPr>
          <a:xfrm>
            <a:off x="332797" y="1316298"/>
            <a:ext cx="7585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税金には、みんながより公平だと思える仕組みが必要！</a:t>
            </a:r>
            <a:endParaRPr/>
          </a:p>
        </p:txBody>
      </p:sp>
      <p:grpSp>
        <p:nvGrpSpPr>
          <p:cNvPr id="1058" name="Google Shape;1058;p82"/>
          <p:cNvGrpSpPr/>
          <p:nvPr/>
        </p:nvGrpSpPr>
        <p:grpSpPr>
          <a:xfrm>
            <a:off x="-29058" y="6108950"/>
            <a:ext cx="832642" cy="749313"/>
            <a:chOff x="-35154" y="5996310"/>
            <a:chExt cx="945432" cy="850815"/>
          </a:xfrm>
        </p:grpSpPr>
        <p:sp>
          <p:nvSpPr>
            <p:cNvPr id="1059" name="Google Shape;1059;p8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0" name="Google Shape;1060;p8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1" name="Google Shape;1061;p82"/>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062" name="Google Shape;1062;p82"/>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1063" name="Google Shape;1063;p82"/>
          <p:cNvSpPr txBox="1"/>
          <p:nvPr/>
        </p:nvSpPr>
        <p:spPr>
          <a:xfrm>
            <a:off x="839467" y="6461424"/>
            <a:ext cx="7683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https://www.nichizeiren.or.jp/taxaccount/education/sozei_nichizei/</a:t>
            </a:r>
            <a:r>
              <a:rPr lang="ja-JP" sz="1100">
                <a:solidFill>
                  <a:schemeClr val="dk1"/>
                </a:solidFill>
                <a:latin typeface="Arial"/>
                <a:ea typeface="Arial"/>
                <a:cs typeface="Arial"/>
                <a:sym typeface="Arial"/>
              </a:rPr>
              <a:t>  </a:t>
            </a:r>
            <a:r>
              <a:rPr lang="ja-JP" sz="1000">
                <a:solidFill>
                  <a:schemeClr val="dk1"/>
                </a:solidFill>
                <a:latin typeface="MS PGothic"/>
                <a:ea typeface="MS PGothic"/>
                <a:cs typeface="MS PGothic"/>
                <a:sym typeface="MS PGothic"/>
              </a:rPr>
              <a:t>（日本税理士会連合会HP）</a:t>
            </a:r>
            <a:endParaRPr sz="1100">
              <a:solidFill>
                <a:schemeClr val="dk1"/>
              </a:solidFill>
              <a:latin typeface="MS PGothic"/>
              <a:ea typeface="MS PGothic"/>
              <a:cs typeface="MS PGothic"/>
              <a:sym typeface="MS PGothic"/>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7"/>
                                        </p:tgtEl>
                                        <p:attrNameLst>
                                          <p:attrName>style.visibility</p:attrName>
                                        </p:attrNameLst>
                                      </p:cBhvr>
                                      <p:to>
                                        <p:strVal val="visible"/>
                                      </p:to>
                                    </p:set>
                                    <p:animEffect filter="fade" transition="in">
                                      <p:cBhvr>
                                        <p:cTn dur="500"/>
                                        <p:tgtEl>
                                          <p:spTgt spid="10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500"/>
                                        <p:tgtEl>
                                          <p:spTgt spid="1018"/>
                                        </p:tgtEl>
                                      </p:cBhvr>
                                    </p:animEffect>
                                  </p:childTnLst>
                                </p:cTn>
                              </p:par>
                              <p:par>
                                <p:cTn fill="hold" nodeType="with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500"/>
                                        <p:tgtEl>
                                          <p:spTgt spid="1019"/>
                                        </p:tgtEl>
                                      </p:cBhvr>
                                    </p:animEffect>
                                  </p:childTnLst>
                                </p:cTn>
                              </p:par>
                              <p:par>
                                <p:cTn fill="hold" nodeType="with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par>
                                <p:cTn fill="hold" nodeType="with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par>
                                <p:cTn fill="hold" nodeType="with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par>
                                <p:cTn fill="hold" nodeType="with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par>
                                <p:cTn fill="hold" nodeType="with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par>
                                <p:cTn fill="hold" nodeType="with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par>
                                <p:cTn fill="hold" nodeType="with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par>
                                <p:cTn fill="hold" nodeType="with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par>
                                <p:cTn fill="hold" nodeType="with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par>
                                <p:cTn fill="hold" nodeType="with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500"/>
                                        <p:tgtEl>
                                          <p:spTgt spid="1034"/>
                                        </p:tgtEl>
                                      </p:cBhvr>
                                    </p:animEffect>
                                  </p:childTnLst>
                                </p:cTn>
                              </p:par>
                              <p:par>
                                <p:cTn fill="hold" nodeType="with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500"/>
                                        <p:tgtEl>
                                          <p:spTgt spid="1035"/>
                                        </p:tgtEl>
                                      </p:cBhvr>
                                    </p:animEffect>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par>
                                <p:cTn fill="hold" nodeType="with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par>
                                <p:cTn fill="hold" nodeType="with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500"/>
                                        <p:tgtEl>
                                          <p:spTgt spid="1038"/>
                                        </p:tgtEl>
                                      </p:cBhvr>
                                    </p:animEffect>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par>
                                <p:cTn fill="hold" nodeType="with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500"/>
                                        <p:tgtEl>
                                          <p:spTgt spid="1040"/>
                                        </p:tgtEl>
                                      </p:cBhvr>
                                    </p:animEffec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par>
                                <p:cTn fill="hold" nodeType="with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600"/>
                                        <p:tgtEl>
                                          <p:spTgt spid="10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4">
                                            <p:txEl>
                                              <p:pRg end="0" st="0"/>
                                            </p:txEl>
                                          </p:spTgt>
                                        </p:tgtEl>
                                        <p:attrNameLst>
                                          <p:attrName>style.visibility</p:attrName>
                                        </p:attrNameLst>
                                      </p:cBhvr>
                                      <p:to>
                                        <p:strVal val="visible"/>
                                      </p:to>
                                    </p:set>
                                    <p:animEffect filter="fade" transition="in">
                                      <p:cBhvr>
                                        <p:cTn dur="500"/>
                                        <p:tgtEl>
                                          <p:spTgt spid="1044">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3">
                                            <p:txEl>
                                              <p:pRg end="0" st="0"/>
                                            </p:txEl>
                                          </p:spTgt>
                                        </p:tgtEl>
                                        <p:attrNameLst>
                                          <p:attrName>style.visibility</p:attrName>
                                        </p:attrNameLst>
                                      </p:cBhvr>
                                      <p:to>
                                        <p:strVal val="visible"/>
                                      </p:to>
                                    </p:set>
                                    <p:animEffect filter="fade" transition="in">
                                      <p:cBhvr>
                                        <p:cTn dur="1000"/>
                                        <p:tgtEl>
                                          <p:spTgt spid="10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1300"/>
                                        <p:tgtEl>
                                          <p:spTgt spid="10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17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500"/>
                                        <p:tgtEl>
                                          <p:spTgt spid="10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1750"/>
                                        <p:tgtEl>
                                          <p:spTgt spid="10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500"/>
                                        <p:tgtEl>
                                          <p:spTgt spid="10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51"/>
                                        </p:tgtEl>
                                        <p:attrNameLst>
                                          <p:attrName>style.visibility</p:attrName>
                                        </p:attrNameLst>
                                      </p:cBhvr>
                                      <p:to>
                                        <p:strVal val="visible"/>
                                      </p:to>
                                    </p:set>
                                    <p:animEffect filter="fade" transition="in">
                                      <p:cBhvr>
                                        <p:cTn dur="1700"/>
                                        <p:tgtEl>
                                          <p:spTgt spid="10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grpSp>
        <p:nvGrpSpPr>
          <p:cNvPr id="1069" name="Google Shape;1069;p83"/>
          <p:cNvGrpSpPr/>
          <p:nvPr/>
        </p:nvGrpSpPr>
        <p:grpSpPr>
          <a:xfrm>
            <a:off x="6136099" y="1358233"/>
            <a:ext cx="2699274" cy="4250400"/>
            <a:chOff x="6265192" y="1052509"/>
            <a:chExt cx="2699274" cy="4250400"/>
          </a:xfrm>
        </p:grpSpPr>
        <p:sp>
          <p:nvSpPr>
            <p:cNvPr id="1070" name="Google Shape;1070;p83"/>
            <p:cNvSpPr/>
            <p:nvPr/>
          </p:nvSpPr>
          <p:spPr>
            <a:xfrm>
              <a:off x="6265192" y="1052509"/>
              <a:ext cx="2697300" cy="42504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071" name="Google Shape;1071;p83"/>
            <p:cNvSpPr/>
            <p:nvPr/>
          </p:nvSpPr>
          <p:spPr>
            <a:xfrm>
              <a:off x="6267166" y="1064068"/>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grpSp>
      <p:grpSp>
        <p:nvGrpSpPr>
          <p:cNvPr id="1072" name="Google Shape;1072;p83"/>
          <p:cNvGrpSpPr/>
          <p:nvPr/>
        </p:nvGrpSpPr>
        <p:grpSpPr>
          <a:xfrm>
            <a:off x="328341" y="1358233"/>
            <a:ext cx="2697300" cy="4224765"/>
            <a:chOff x="328341" y="1358233"/>
            <a:chExt cx="2697300" cy="4224765"/>
          </a:xfrm>
        </p:grpSpPr>
        <p:sp>
          <p:nvSpPr>
            <p:cNvPr id="1073" name="Google Shape;1073;p83"/>
            <p:cNvSpPr/>
            <p:nvPr/>
          </p:nvSpPr>
          <p:spPr>
            <a:xfrm>
              <a:off x="328341" y="1373398"/>
              <a:ext cx="2697300" cy="42096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74" name="Google Shape;1074;p83"/>
            <p:cNvSpPr/>
            <p:nvPr/>
          </p:nvSpPr>
          <p:spPr>
            <a:xfrm>
              <a:off x="328341" y="1358233"/>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grpSp>
      <p:grpSp>
        <p:nvGrpSpPr>
          <p:cNvPr id="1075" name="Google Shape;1075;p83"/>
          <p:cNvGrpSpPr/>
          <p:nvPr/>
        </p:nvGrpSpPr>
        <p:grpSpPr>
          <a:xfrm>
            <a:off x="658264" y="1847090"/>
            <a:ext cx="2037600" cy="1275464"/>
            <a:chOff x="658264" y="1847090"/>
            <a:chExt cx="2037600" cy="1275464"/>
          </a:xfrm>
        </p:grpSpPr>
        <p:sp>
          <p:nvSpPr>
            <p:cNvPr id="1076" name="Google Shape;1076;p83"/>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1077" name="Google Shape;1077;p83"/>
            <p:cNvPicPr preferRelativeResize="0"/>
            <p:nvPr/>
          </p:nvPicPr>
          <p:blipFill rotWithShape="1">
            <a:blip r:embed="rId3">
              <a:alphaModFix/>
            </a:blip>
            <a:srcRect b="0" l="0" r="0" t="0"/>
            <a:stretch/>
          </p:blipFill>
          <p:spPr>
            <a:xfrm>
              <a:off x="992621" y="2147788"/>
              <a:ext cx="1333388" cy="974766"/>
            </a:xfrm>
            <a:prstGeom prst="rect">
              <a:avLst/>
            </a:prstGeom>
            <a:noFill/>
            <a:ln>
              <a:noFill/>
            </a:ln>
          </p:spPr>
        </p:pic>
      </p:grpSp>
      <p:sp>
        <p:nvSpPr>
          <p:cNvPr id="1078" name="Google Shape;1078;p83"/>
          <p:cNvSpPr/>
          <p:nvPr/>
        </p:nvSpPr>
        <p:spPr>
          <a:xfrm flipH="1">
            <a:off x="3090566" y="3655354"/>
            <a:ext cx="1196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79" name="Google Shape;1079;p83"/>
          <p:cNvGrpSpPr/>
          <p:nvPr/>
        </p:nvGrpSpPr>
        <p:grpSpPr>
          <a:xfrm>
            <a:off x="6466951" y="1847090"/>
            <a:ext cx="2035800" cy="1245954"/>
            <a:chOff x="6466951" y="1847090"/>
            <a:chExt cx="2035800" cy="1245954"/>
          </a:xfrm>
        </p:grpSpPr>
        <p:sp>
          <p:nvSpPr>
            <p:cNvPr id="1080" name="Google Shape;1080;p83"/>
            <p:cNvSpPr/>
            <p:nvPr/>
          </p:nvSpPr>
          <p:spPr>
            <a:xfrm>
              <a:off x="6466951" y="18470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市町村長・都道府県知事</a:t>
              </a:r>
              <a:endParaRPr b="0" i="0" sz="1200" u="none" cap="none" strike="noStrike">
                <a:solidFill>
                  <a:schemeClr val="lt1"/>
                </a:solidFill>
                <a:latin typeface="Arial"/>
                <a:ea typeface="Arial"/>
                <a:cs typeface="Arial"/>
                <a:sym typeface="Arial"/>
              </a:endParaRPr>
            </a:p>
          </p:txBody>
        </p:sp>
        <p:pic>
          <p:nvPicPr>
            <p:cNvPr id="1081" name="Google Shape;1081;p83"/>
            <p:cNvPicPr preferRelativeResize="0"/>
            <p:nvPr/>
          </p:nvPicPr>
          <p:blipFill rotWithShape="1">
            <a:blip r:embed="rId4">
              <a:alphaModFix/>
            </a:blip>
            <a:srcRect b="0" l="0" r="0" t="0"/>
            <a:stretch/>
          </p:blipFill>
          <p:spPr>
            <a:xfrm>
              <a:off x="6677461" y="2164738"/>
              <a:ext cx="1676109" cy="928306"/>
            </a:xfrm>
            <a:prstGeom prst="rect">
              <a:avLst/>
            </a:prstGeom>
            <a:noFill/>
            <a:ln>
              <a:noFill/>
            </a:ln>
          </p:spPr>
        </p:pic>
      </p:grpSp>
      <p:sp>
        <p:nvSpPr>
          <p:cNvPr id="1082" name="Google Shape;1082;p83"/>
          <p:cNvSpPr/>
          <p:nvPr/>
        </p:nvSpPr>
        <p:spPr>
          <a:xfrm rot="10800000">
            <a:off x="1363183" y="5257881"/>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083" name="Google Shape;1083;p83"/>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sp>
        <p:nvSpPr>
          <p:cNvPr id="1084" name="Google Shape;1084;p83"/>
          <p:cNvSpPr/>
          <p:nvPr/>
        </p:nvSpPr>
        <p:spPr>
          <a:xfrm>
            <a:off x="4849049" y="2190065"/>
            <a:ext cx="1269300" cy="2786700"/>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85" name="Google Shape;1085;p83"/>
          <p:cNvGrpSpPr/>
          <p:nvPr/>
        </p:nvGrpSpPr>
        <p:grpSpPr>
          <a:xfrm>
            <a:off x="328341" y="5578914"/>
            <a:ext cx="2900909" cy="637200"/>
            <a:chOff x="274551" y="5671510"/>
            <a:chExt cx="2900909" cy="637200"/>
          </a:xfrm>
        </p:grpSpPr>
        <p:sp>
          <p:nvSpPr>
            <p:cNvPr id="1086" name="Google Shape;1086;p83"/>
            <p:cNvSpPr/>
            <p:nvPr/>
          </p:nvSpPr>
          <p:spPr>
            <a:xfrm>
              <a:off x="274551" y="5671510"/>
              <a:ext cx="2697300" cy="6372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87" name="Google Shape;1087;p83"/>
            <p:cNvSpPr/>
            <p:nvPr/>
          </p:nvSpPr>
          <p:spPr>
            <a:xfrm>
              <a:off x="274551" y="5682870"/>
              <a:ext cx="2697300" cy="2619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088" name="Google Shape;1088;p83"/>
            <p:cNvSpPr txBox="1"/>
            <p:nvPr/>
          </p:nvSpPr>
          <p:spPr>
            <a:xfrm>
              <a:off x="318260" y="5981071"/>
              <a:ext cx="2857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1089" name="Google Shape;1089;p83"/>
          <p:cNvGrpSpPr/>
          <p:nvPr/>
        </p:nvGrpSpPr>
        <p:grpSpPr>
          <a:xfrm>
            <a:off x="6134125" y="5578914"/>
            <a:ext cx="2997826" cy="637200"/>
            <a:chOff x="6263218" y="5671510"/>
            <a:chExt cx="2997826" cy="637200"/>
          </a:xfrm>
        </p:grpSpPr>
        <p:sp>
          <p:nvSpPr>
            <p:cNvPr id="1090" name="Google Shape;1090;p83"/>
            <p:cNvSpPr/>
            <p:nvPr/>
          </p:nvSpPr>
          <p:spPr>
            <a:xfrm>
              <a:off x="6263218" y="5671510"/>
              <a:ext cx="2697300" cy="6372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091" name="Google Shape;1091;p83"/>
            <p:cNvSpPr/>
            <p:nvPr/>
          </p:nvSpPr>
          <p:spPr>
            <a:xfrm>
              <a:off x="6263218" y="5682870"/>
              <a:ext cx="2697300" cy="2619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092" name="Google Shape;1092;p83"/>
            <p:cNvSpPr txBox="1"/>
            <p:nvPr/>
          </p:nvSpPr>
          <p:spPr>
            <a:xfrm>
              <a:off x="6306944" y="5981071"/>
              <a:ext cx="2954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1093" name="Google Shape;1093;p83"/>
          <p:cNvGrpSpPr/>
          <p:nvPr/>
        </p:nvGrpSpPr>
        <p:grpSpPr>
          <a:xfrm>
            <a:off x="3111626" y="3004525"/>
            <a:ext cx="1269300" cy="636075"/>
            <a:chOff x="3051235" y="3743692"/>
            <a:chExt cx="1269300" cy="636075"/>
          </a:xfrm>
        </p:grpSpPr>
        <p:sp>
          <p:nvSpPr>
            <p:cNvPr id="1094" name="Google Shape;1094;p83"/>
            <p:cNvSpPr txBox="1"/>
            <p:nvPr/>
          </p:nvSpPr>
          <p:spPr>
            <a:xfrm>
              <a:off x="3377434" y="3743692"/>
              <a:ext cx="83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95" name="Google Shape;1095;p83"/>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1096" name="Google Shape;1096;p83"/>
          <p:cNvGrpSpPr/>
          <p:nvPr/>
        </p:nvGrpSpPr>
        <p:grpSpPr>
          <a:xfrm>
            <a:off x="5045100" y="3978800"/>
            <a:ext cx="1196100" cy="783075"/>
            <a:chOff x="5189573" y="3749093"/>
            <a:chExt cx="1196100" cy="783075"/>
          </a:xfrm>
        </p:grpSpPr>
        <p:sp>
          <p:nvSpPr>
            <p:cNvPr id="1097" name="Google Shape;1097;p83"/>
            <p:cNvSpPr txBox="1"/>
            <p:nvPr/>
          </p:nvSpPr>
          <p:spPr>
            <a:xfrm>
              <a:off x="5421467" y="3749093"/>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98" name="Google Shape;1098;p83"/>
            <p:cNvSpPr txBox="1"/>
            <p:nvPr/>
          </p:nvSpPr>
          <p:spPr>
            <a:xfrm>
              <a:off x="5189573" y="3996668"/>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1099" name="Google Shape;1099;p83"/>
          <p:cNvGrpSpPr/>
          <p:nvPr/>
        </p:nvGrpSpPr>
        <p:grpSpPr>
          <a:xfrm>
            <a:off x="5045100" y="2561400"/>
            <a:ext cx="1196100" cy="787950"/>
            <a:chOff x="5189573" y="2180713"/>
            <a:chExt cx="1196100" cy="787950"/>
          </a:xfrm>
        </p:grpSpPr>
        <p:sp>
          <p:nvSpPr>
            <p:cNvPr id="1100" name="Google Shape;1100;p83"/>
            <p:cNvSpPr txBox="1"/>
            <p:nvPr/>
          </p:nvSpPr>
          <p:spPr>
            <a:xfrm>
              <a:off x="5426101" y="2180713"/>
              <a:ext cx="740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101" name="Google Shape;1101;p83"/>
            <p:cNvSpPr txBox="1"/>
            <p:nvPr/>
          </p:nvSpPr>
          <p:spPr>
            <a:xfrm>
              <a:off x="5189573" y="2433163"/>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1102" name="Google Shape;1102;p83"/>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1103" name="Google Shape;1103;p83"/>
          <p:cNvSpPr txBox="1"/>
          <p:nvPr/>
        </p:nvSpPr>
        <p:spPr>
          <a:xfrm>
            <a:off x="4971126" y="1743775"/>
            <a:ext cx="9777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sp>
        <p:nvSpPr>
          <p:cNvPr id="1104" name="Google Shape;1104;p83"/>
          <p:cNvSpPr/>
          <p:nvPr/>
        </p:nvSpPr>
        <p:spPr>
          <a:xfrm rot="10800000">
            <a:off x="1363183" y="3451355"/>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105" name="Google Shape;1105;p83"/>
          <p:cNvGrpSpPr/>
          <p:nvPr/>
        </p:nvGrpSpPr>
        <p:grpSpPr>
          <a:xfrm>
            <a:off x="6232922" y="3715330"/>
            <a:ext cx="2599637" cy="1512077"/>
            <a:chOff x="6232922" y="3715330"/>
            <a:chExt cx="2599637" cy="1512077"/>
          </a:xfrm>
        </p:grpSpPr>
        <p:sp>
          <p:nvSpPr>
            <p:cNvPr id="1106" name="Google Shape;1106;p83"/>
            <p:cNvSpPr/>
            <p:nvPr/>
          </p:nvSpPr>
          <p:spPr>
            <a:xfrm>
              <a:off x="6471852" y="371533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1107" name="Google Shape;1107;p83"/>
            <p:cNvPicPr preferRelativeResize="0"/>
            <p:nvPr/>
          </p:nvPicPr>
          <p:blipFill rotWithShape="1">
            <a:blip r:embed="rId5">
              <a:alphaModFix/>
            </a:blip>
            <a:srcRect b="0" l="0" r="0" t="0"/>
            <a:stretch/>
          </p:blipFill>
          <p:spPr>
            <a:xfrm>
              <a:off x="6232922" y="4014778"/>
              <a:ext cx="2599637" cy="1212629"/>
            </a:xfrm>
            <a:prstGeom prst="rect">
              <a:avLst/>
            </a:prstGeom>
            <a:noFill/>
            <a:ln>
              <a:noFill/>
            </a:ln>
          </p:spPr>
        </p:pic>
      </p:grpSp>
      <p:grpSp>
        <p:nvGrpSpPr>
          <p:cNvPr id="1108" name="Google Shape;1108;p83"/>
          <p:cNvGrpSpPr/>
          <p:nvPr/>
        </p:nvGrpSpPr>
        <p:grpSpPr>
          <a:xfrm>
            <a:off x="659193" y="3715330"/>
            <a:ext cx="2035800" cy="1506300"/>
            <a:chOff x="659193" y="3715330"/>
            <a:chExt cx="2035800" cy="1506300"/>
          </a:xfrm>
        </p:grpSpPr>
        <p:sp>
          <p:nvSpPr>
            <p:cNvPr id="1109" name="Google Shape;1109;p83"/>
            <p:cNvSpPr/>
            <p:nvPr/>
          </p:nvSpPr>
          <p:spPr>
            <a:xfrm>
              <a:off x="659193" y="371533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pic>
          <p:nvPicPr>
            <p:cNvPr id="1110" name="Google Shape;1110;p83"/>
            <p:cNvPicPr preferRelativeResize="0"/>
            <p:nvPr/>
          </p:nvPicPr>
          <p:blipFill rotWithShape="1">
            <a:blip r:embed="rId6">
              <a:alphaModFix/>
            </a:blip>
            <a:srcRect b="0" l="0" r="0" t="0"/>
            <a:stretch/>
          </p:blipFill>
          <p:spPr>
            <a:xfrm>
              <a:off x="766485" y="4014778"/>
              <a:ext cx="1821158" cy="1206852"/>
            </a:xfrm>
            <a:prstGeom prst="rect">
              <a:avLst/>
            </a:prstGeom>
            <a:noFill/>
            <a:ln>
              <a:noFill/>
            </a:ln>
          </p:spPr>
        </p:pic>
      </p:grpSp>
      <p:grpSp>
        <p:nvGrpSpPr>
          <p:cNvPr id="1111" name="Google Shape;1111;p83"/>
          <p:cNvGrpSpPr/>
          <p:nvPr/>
        </p:nvGrpSpPr>
        <p:grpSpPr>
          <a:xfrm>
            <a:off x="6931254" y="3201573"/>
            <a:ext cx="1103100" cy="453782"/>
            <a:chOff x="6931254" y="3201573"/>
            <a:chExt cx="1103100" cy="453782"/>
          </a:xfrm>
        </p:grpSpPr>
        <p:sp>
          <p:nvSpPr>
            <p:cNvPr id="1112" name="Google Shape;1112;p83"/>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1F7EA9"/>
                  </a:solidFill>
                  <a:latin typeface="Arial"/>
                  <a:ea typeface="Arial"/>
                  <a:cs typeface="Arial"/>
                  <a:sym typeface="Arial"/>
                </a:rPr>
                <a:t>予算案の提出</a:t>
              </a:r>
              <a:endParaRPr sz="1200">
                <a:solidFill>
                  <a:srgbClr val="1F7EA9"/>
                </a:solidFill>
                <a:latin typeface="Arial"/>
                <a:ea typeface="Arial"/>
                <a:cs typeface="Arial"/>
                <a:sym typeface="Arial"/>
              </a:endParaRPr>
            </a:p>
          </p:txBody>
        </p:sp>
        <p:sp>
          <p:nvSpPr>
            <p:cNvPr id="1113" name="Google Shape;1113;p83"/>
            <p:cNvSpPr/>
            <p:nvPr/>
          </p:nvSpPr>
          <p:spPr>
            <a:xfrm rot="10800000">
              <a:off x="7159182" y="3451355"/>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1114" name="Google Shape;1114;p83"/>
          <p:cNvSpPr/>
          <p:nvPr/>
        </p:nvSpPr>
        <p:spPr>
          <a:xfrm rot="10800000">
            <a:off x="7218859" y="5257881"/>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115" name="Google Shape;1115;p83"/>
          <p:cNvSpPr/>
          <p:nvPr/>
        </p:nvSpPr>
        <p:spPr>
          <a:xfrm>
            <a:off x="4597273" y="1416426"/>
            <a:ext cx="1543800" cy="3571500"/>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116" name="Google Shape;1116;p83"/>
          <p:cNvSpPr/>
          <p:nvPr/>
        </p:nvSpPr>
        <p:spPr>
          <a:xfrm flipH="1">
            <a:off x="3043427" y="1416426"/>
            <a:ext cx="1503300" cy="3571500"/>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117" name="Google Shape;1117;p83"/>
          <p:cNvSpPr/>
          <p:nvPr/>
        </p:nvSpPr>
        <p:spPr>
          <a:xfrm>
            <a:off x="4852330" y="3655354"/>
            <a:ext cx="1271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118" name="Google Shape;1118;p83"/>
          <p:cNvGrpSpPr/>
          <p:nvPr/>
        </p:nvGrpSpPr>
        <p:grpSpPr>
          <a:xfrm>
            <a:off x="3344844" y="4771999"/>
            <a:ext cx="2454300" cy="1453508"/>
            <a:chOff x="3344844" y="4762571"/>
            <a:chExt cx="2454300" cy="1453508"/>
          </a:xfrm>
        </p:grpSpPr>
        <p:pic>
          <p:nvPicPr>
            <p:cNvPr id="1119" name="Google Shape;1119;p83"/>
            <p:cNvPicPr preferRelativeResize="0"/>
            <p:nvPr/>
          </p:nvPicPr>
          <p:blipFill rotWithShape="1">
            <a:blip r:embed="rId7">
              <a:alphaModFix/>
            </a:blip>
            <a:srcRect b="0" l="0" r="0" t="0"/>
            <a:stretch/>
          </p:blipFill>
          <p:spPr>
            <a:xfrm>
              <a:off x="3693230" y="4762571"/>
              <a:ext cx="1757540" cy="1210660"/>
            </a:xfrm>
            <a:prstGeom prst="rect">
              <a:avLst/>
            </a:prstGeom>
            <a:noFill/>
            <a:ln>
              <a:noFill/>
            </a:ln>
          </p:spPr>
        </p:pic>
        <p:sp>
          <p:nvSpPr>
            <p:cNvPr id="1120" name="Google Shape;1120;p83"/>
            <p:cNvSpPr/>
            <p:nvPr/>
          </p:nvSpPr>
          <p:spPr>
            <a:xfrm>
              <a:off x="3344844" y="5954179"/>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lang="ja-JP" sz="1150">
                  <a:solidFill>
                    <a:schemeClr val="lt1"/>
                  </a:solidFill>
                  <a:latin typeface="Arial"/>
                  <a:ea typeface="Arial"/>
                  <a:cs typeface="Arial"/>
                  <a:sym typeface="Arial"/>
                </a:rPr>
                <a:t>国　民</a:t>
              </a:r>
              <a:endParaRPr i="0" sz="1150" u="none" cap="none" strike="noStrike">
                <a:solidFill>
                  <a:schemeClr val="lt1"/>
                </a:solidFill>
                <a:latin typeface="Arial"/>
                <a:ea typeface="Arial"/>
                <a:cs typeface="Arial"/>
                <a:sym typeface="Arial"/>
              </a:endParaRPr>
            </a:p>
          </p:txBody>
        </p:sp>
      </p:grpSp>
      <p:sp>
        <p:nvSpPr>
          <p:cNvPr id="1121" name="Google Shape;1121;p83"/>
          <p:cNvSpPr txBox="1"/>
          <p:nvPr/>
        </p:nvSpPr>
        <p:spPr>
          <a:xfrm>
            <a:off x="240030" y="712800"/>
            <a:ext cx="88917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300">
                <a:solidFill>
                  <a:srgbClr val="000000"/>
                </a:solidFill>
                <a:latin typeface="Arial"/>
                <a:ea typeface="Arial"/>
                <a:cs typeface="Arial"/>
                <a:sym typeface="Arial"/>
              </a:rPr>
              <a:t>国の税金に関する法律</a:t>
            </a:r>
            <a:r>
              <a:rPr b="1" lang="ja-JP" sz="1100">
                <a:solidFill>
                  <a:srgbClr val="000000"/>
                </a:solidFill>
                <a:latin typeface="Arial"/>
                <a:ea typeface="Arial"/>
                <a:cs typeface="Arial"/>
                <a:sym typeface="Arial"/>
              </a:rPr>
              <a:t>（税負担の方法）</a:t>
            </a:r>
            <a:r>
              <a:rPr b="1" lang="ja-JP" sz="1300">
                <a:solidFill>
                  <a:srgbClr val="000000"/>
                </a:solidFill>
                <a:latin typeface="Arial"/>
                <a:ea typeface="Arial"/>
                <a:cs typeface="Arial"/>
                <a:sym typeface="Arial"/>
              </a:rPr>
              <a:t>と税金の使いみち</a:t>
            </a:r>
            <a:r>
              <a:rPr b="1" lang="ja-JP" sz="1100">
                <a:solidFill>
                  <a:srgbClr val="000000"/>
                </a:solidFill>
                <a:latin typeface="Arial"/>
                <a:ea typeface="Arial"/>
                <a:cs typeface="Arial"/>
                <a:sym typeface="Arial"/>
              </a:rPr>
              <a:t>（予算）</a:t>
            </a:r>
            <a:r>
              <a:rPr b="1" lang="ja-JP" sz="1300">
                <a:solidFill>
                  <a:srgbClr val="000000"/>
                </a:solidFill>
                <a:latin typeface="Arial"/>
                <a:ea typeface="Arial"/>
                <a:cs typeface="Arial"/>
                <a:sym typeface="Arial"/>
              </a:rPr>
              <a:t>は、国民の代表である国会議員が国会の話し合いで決めています。都道府県や市町村も国と同じように都道府県の議会や市町村の議会で住民の代表である議員が議会で話し合い決めています。</a:t>
            </a:r>
            <a:endParaRPr b="1">
              <a:solidFill>
                <a:srgbClr val="000000"/>
              </a:solidFill>
              <a:latin typeface="Arial"/>
              <a:ea typeface="Arial"/>
              <a:cs typeface="Arial"/>
              <a:sym typeface="Arial"/>
            </a:endParaRPr>
          </a:p>
        </p:txBody>
      </p:sp>
      <p:grpSp>
        <p:nvGrpSpPr>
          <p:cNvPr id="1122" name="Google Shape;1122;p83"/>
          <p:cNvGrpSpPr/>
          <p:nvPr/>
        </p:nvGrpSpPr>
        <p:grpSpPr>
          <a:xfrm>
            <a:off x="287921" y="6410880"/>
            <a:ext cx="8532000" cy="374400"/>
            <a:chOff x="322211" y="6410880"/>
            <a:chExt cx="8532000" cy="374400"/>
          </a:xfrm>
        </p:grpSpPr>
        <p:sp>
          <p:nvSpPr>
            <p:cNvPr id="1123" name="Google Shape;1123;p8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4" name="Google Shape;1124;p83"/>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25" name="Google Shape;1125;p83"/>
          <p:cNvSpPr txBox="1"/>
          <p:nvPr/>
        </p:nvSpPr>
        <p:spPr>
          <a:xfrm>
            <a:off x="843890" y="6473251"/>
            <a:ext cx="6711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税の決定者：</a:t>
            </a:r>
            <a:r>
              <a:rPr b="1" lang="ja-JP" sz="1100">
                <a:solidFill>
                  <a:srgbClr val="005BAD"/>
                </a:solidFill>
                <a:latin typeface="Arial"/>
                <a:ea typeface="Arial"/>
                <a:cs typeface="Arial"/>
                <a:sym typeface="Arial"/>
              </a:rPr>
              <a:t>　</a:t>
            </a:r>
            <a:r>
              <a:rPr lang="ja-JP" sz="1100" u="sng">
                <a:solidFill>
                  <a:schemeClr val="dk1"/>
                </a:solidFill>
                <a:latin typeface="Arial"/>
                <a:ea typeface="Arial"/>
                <a:cs typeface="Arial"/>
                <a:sym typeface="Arial"/>
                <a:hlinkClick r:id="rId8">
                  <a:extLst>
                    <a:ext uri="{A12FA001-AC4F-418D-AE19-62706E023703}">
                      <ahyp:hlinkClr val="tx"/>
                    </a:ext>
                  </a:extLst>
                </a:hlinkClick>
              </a:rPr>
              <a:t>https://www.nta.go.jp/taxes/kids/oyo/page08.htm</a:t>
            </a:r>
            <a:endParaRPr sz="1100">
              <a:solidFill>
                <a:schemeClr val="dk1"/>
              </a:solidFill>
              <a:latin typeface="MS PGothic"/>
              <a:ea typeface="MS PGothic"/>
              <a:cs typeface="MS PGothic"/>
              <a:sym typeface="MS PGothic"/>
            </a:endParaRPr>
          </a:p>
        </p:txBody>
      </p:sp>
      <p:sp>
        <p:nvSpPr>
          <p:cNvPr id="1126" name="Google Shape;1126;p8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1127" name="Google Shape;1127;p83"/>
          <p:cNvGrpSpPr/>
          <p:nvPr/>
        </p:nvGrpSpPr>
        <p:grpSpPr>
          <a:xfrm>
            <a:off x="-29058" y="6108949"/>
            <a:ext cx="832642" cy="749314"/>
            <a:chOff x="-35154" y="5996310"/>
            <a:chExt cx="945432" cy="850816"/>
          </a:xfrm>
        </p:grpSpPr>
        <p:sp>
          <p:nvSpPr>
            <p:cNvPr id="1128" name="Google Shape;1128;p83"/>
            <p:cNvSpPr/>
            <p:nvPr/>
          </p:nvSpPr>
          <p:spPr>
            <a:xfrm rot="5400000">
              <a:off x="29730" y="6013481"/>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9" name="Google Shape;1129;p8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0" name="Google Shape;1130;p83"/>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131" name="Google Shape;1131;p83"/>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1">
                                            <p:txEl>
                                              <p:pRg end="0" st="0"/>
                                            </p:txEl>
                                          </p:spTgt>
                                        </p:tgtEl>
                                        <p:attrNameLst>
                                          <p:attrName>style.visibility</p:attrName>
                                        </p:attrNameLst>
                                      </p:cBhvr>
                                      <p:to>
                                        <p:strVal val="visible"/>
                                      </p:to>
                                    </p:set>
                                    <p:animEffect filter="fade" transition="in">
                                      <p:cBhvr>
                                        <p:cTn dur="1750"/>
                                        <p:tgtEl>
                                          <p:spTgt spid="1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gtEl>
                                        <p:attrNameLst>
                                          <p:attrName>style.visibility</p:attrName>
                                        </p:attrNameLst>
                                      </p:cBhvr>
                                      <p:to>
                                        <p:strVal val="visible"/>
                                      </p:to>
                                    </p:set>
                                    <p:animEffect filter="fade" transition="in">
                                      <p:cBhvr>
                                        <p:cTn dur="500"/>
                                        <p:tgtEl>
                                          <p:spTgt spid="1118"/>
                                        </p:tgtEl>
                                      </p:cBhvr>
                                    </p:animEffect>
                                  </p:childTnLst>
                                </p:cTn>
                              </p:par>
                              <p:par>
                                <p:cTn fill="hold" nodeType="with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500"/>
                                        <p:tgtEl>
                                          <p:spTgt spid="1072"/>
                                        </p:tgtEl>
                                      </p:cBhvr>
                                    </p:animEffect>
                                  </p:childTnLst>
                                </p:cTn>
                              </p:par>
                              <p:par>
                                <p:cTn fill="hold" nodeType="with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par>
                                <p:cTn fill="hold" nodeType="with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500"/>
                                        <p:tgtEl>
                                          <p:spTgt spid="1116"/>
                                        </p:tgtEl>
                                      </p:cBhvr>
                                    </p:animEffect>
                                  </p:childTnLst>
                                </p:cTn>
                              </p:par>
                              <p:par>
                                <p:cTn fill="hold" nodeType="with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500"/>
                                        <p:tgtEl>
                                          <p:spTgt spid="1102"/>
                                        </p:tgtEl>
                                      </p:cBhvr>
                                    </p:animEffect>
                                  </p:childTnLst>
                                </p:cTn>
                              </p:par>
                              <p:par>
                                <p:cTn fill="hold" nodeType="with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500"/>
                                        <p:tgtEl>
                                          <p:spTgt spid="1115"/>
                                        </p:tgtEl>
                                      </p:cBhvr>
                                    </p:animEffect>
                                  </p:childTnLst>
                                </p:cTn>
                              </p:par>
                              <p:par>
                                <p:cTn fill="hold" nodeType="with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par>
                                <p:cTn fill="hold" nodeType="with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500"/>
                                        <p:tgtEl>
                                          <p:spTgt spid="1075"/>
                                        </p:tgtEl>
                                      </p:cBhvr>
                                    </p:animEffect>
                                  </p:childTnLst>
                                </p:cTn>
                              </p:par>
                              <p:par>
                                <p:cTn fill="hold" nodeType="with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500"/>
                                        <p:tgtEl>
                                          <p:spTgt spid="1079"/>
                                        </p:tgtEl>
                                      </p:cBhvr>
                                    </p:animEffect>
                                  </p:childTnLst>
                                </p:cTn>
                              </p:par>
                              <p:par>
                                <p:cTn fill="hold" nodeType="with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500"/>
                                        <p:tgtEl>
                                          <p:spTgt spid="1084"/>
                                        </p:tgtEl>
                                      </p:cBhvr>
                                    </p:animEffect>
                                  </p:childTnLst>
                                </p:cTn>
                              </p:par>
                              <p:par>
                                <p:cTn fill="hold" nodeType="with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par>
                                <p:cTn fill="hold" nodeType="withEffect" presetClass="entr" presetID="10" presetSubtype="0">
                                  <p:stCondLst>
                                    <p:cond delay="0"/>
                                  </p:stCondLst>
                                  <p:childTnLst>
                                    <p:set>
                                      <p:cBhvr>
                                        <p:cTn dur="1" fill="hold">
                                          <p:stCondLst>
                                            <p:cond delay="0"/>
                                          </p:stCondLst>
                                        </p:cTn>
                                        <p:tgtEl>
                                          <p:spTgt spid="1108"/>
                                        </p:tgtEl>
                                        <p:attrNameLst>
                                          <p:attrName>style.visibility</p:attrName>
                                        </p:attrNameLst>
                                      </p:cBhvr>
                                      <p:to>
                                        <p:strVal val="visible"/>
                                      </p:to>
                                    </p:set>
                                    <p:animEffect filter="fade" transition="in">
                                      <p:cBhvr>
                                        <p:cTn dur="500"/>
                                        <p:tgtEl>
                                          <p:spTgt spid="1108"/>
                                        </p:tgtEl>
                                      </p:cBhvr>
                                    </p:animEffect>
                                  </p:childTnLst>
                                </p:cTn>
                              </p:par>
                              <p:par>
                                <p:cTn fill="hold" nodeType="with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500"/>
                                        <p:tgtEl>
                                          <p:spTgt spid="1078"/>
                                        </p:tgtEl>
                                      </p:cBhvr>
                                    </p:animEffect>
                                  </p:childTnLst>
                                </p:cTn>
                              </p:par>
                              <p:par>
                                <p:cTn fill="hold" nodeType="with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500"/>
                                        <p:tgtEl>
                                          <p:spTgt spid="1093"/>
                                        </p:tgtEl>
                                      </p:cBhvr>
                                    </p:animEffect>
                                  </p:childTnLst>
                                </p:cTn>
                              </p:par>
                              <p:par>
                                <p:cTn fill="hold" nodeType="with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500"/>
                                        <p:tgtEl>
                                          <p:spTgt spid="1105"/>
                                        </p:tgtEl>
                                      </p:cBhvr>
                                    </p:animEffect>
                                  </p:childTnLst>
                                </p:cTn>
                              </p:par>
                              <p:par>
                                <p:cTn fill="hold" nodeType="with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500"/>
                                        <p:tgtEl>
                                          <p:spTgt spid="1117"/>
                                        </p:tgtEl>
                                      </p:cBhvr>
                                    </p:animEffect>
                                  </p:childTnLst>
                                </p:cTn>
                              </p:par>
                              <p:par>
                                <p:cTn fill="hold" nodeType="with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500"/>
                                        <p:tgtEl>
                                          <p:spTgt spid="1096"/>
                                        </p:tgtEl>
                                      </p:cBhvr>
                                    </p:animEffect>
                                  </p:childTnLst>
                                </p:cTn>
                              </p:par>
                              <p:par>
                                <p:cTn fill="hold" nodeType="with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500"/>
                                        <p:tgtEl>
                                          <p:spTgt spid="1083"/>
                                        </p:tgtEl>
                                      </p:cBhvr>
                                    </p:animEffect>
                                  </p:childTnLst>
                                </p:cTn>
                              </p:par>
                              <p:par>
                                <p:cTn fill="hold" nodeType="with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500"/>
                                        <p:tgtEl>
                                          <p:spTgt spid="1104"/>
                                        </p:tgtEl>
                                      </p:cBhvr>
                                    </p:animEffect>
                                  </p:childTnLst>
                                </p:cTn>
                              </p:par>
                              <p:par>
                                <p:cTn fill="hold" nodeType="with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500"/>
                                        <p:tgtEl>
                                          <p:spTgt spid="1111"/>
                                        </p:tgtEl>
                                      </p:cBhvr>
                                    </p:animEffect>
                                  </p:childTnLst>
                                </p:cTn>
                              </p:par>
                              <p:par>
                                <p:cTn fill="hold" nodeType="with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500"/>
                                        <p:tgtEl>
                                          <p:spTgt spid="1082"/>
                                        </p:tgtEl>
                                      </p:cBhvr>
                                    </p:animEffect>
                                  </p:childTnLst>
                                </p:cTn>
                              </p:par>
                              <p:par>
                                <p:cTn fill="hold" nodeType="with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500"/>
                                        <p:tgtEl>
                                          <p:spTgt spid="1114"/>
                                        </p:tgtEl>
                                      </p:cBhvr>
                                    </p:animEffect>
                                  </p:childTnLst>
                                </p:cTn>
                              </p:par>
                              <p:par>
                                <p:cTn fill="hold" nodeType="with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500"/>
                                        <p:tgtEl>
                                          <p:spTgt spid="1085"/>
                                        </p:tgtEl>
                                      </p:cBhvr>
                                    </p:animEffect>
                                  </p:childTnLst>
                                </p:cTn>
                              </p:par>
                              <p:par>
                                <p:cTn fill="hold" nodeType="with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500"/>
                                        <p:tgtEl>
                                          <p:spTgt spid="10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8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38" name="Google Shape;1138;p84"/>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sp>
        <p:nvSpPr>
          <p:cNvPr id="1139" name="Google Shape;1139;p84"/>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567"/>
              <a:buFont typeface="Arial"/>
              <a:buNone/>
            </a:pPr>
            <a:r>
              <a:t/>
            </a:r>
            <a:endParaRPr sz="2567">
              <a:solidFill>
                <a:srgbClr val="000000"/>
              </a:solidFill>
              <a:latin typeface="Arial"/>
              <a:ea typeface="Arial"/>
              <a:cs typeface="Arial"/>
              <a:sym typeface="Arial"/>
            </a:endParaRPr>
          </a:p>
        </p:txBody>
      </p:sp>
      <p:sp>
        <p:nvSpPr>
          <p:cNvPr id="1140" name="Google Shape;1140;p84"/>
          <p:cNvSpPr txBox="1"/>
          <p:nvPr/>
        </p:nvSpPr>
        <p:spPr>
          <a:xfrm>
            <a:off x="340199" y="1176025"/>
            <a:ext cx="710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1年間に得た国の収入を「歳入」、支出を「歳出」といい、</a:t>
            </a:r>
            <a:endParaRPr/>
          </a:p>
          <a:p>
            <a:pPr indent="0" lvl="0" marL="0" marR="0" rtl="0" algn="l">
              <a:spcBef>
                <a:spcPts val="0"/>
              </a:spcBef>
              <a:spcAft>
                <a:spcPts val="0"/>
              </a:spcAft>
              <a:buNone/>
            </a:pPr>
            <a:r>
              <a:rPr lang="ja-JP" sz="1800">
                <a:solidFill>
                  <a:srgbClr val="000000"/>
                </a:solidFill>
                <a:latin typeface="Arial"/>
                <a:ea typeface="Arial"/>
                <a:cs typeface="Arial"/>
                <a:sym typeface="Arial"/>
              </a:rPr>
              <a:t>国や地方公共団体が行う経済活動を「財政」といいます。</a:t>
            </a:r>
            <a:endParaRPr/>
          </a:p>
        </p:txBody>
      </p:sp>
      <p:pic>
        <p:nvPicPr>
          <p:cNvPr id="1141" name="Google Shape;1141;p84"/>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142" name="Google Shape;1142;p84"/>
          <p:cNvSpPr txBox="1"/>
          <p:nvPr/>
        </p:nvSpPr>
        <p:spPr>
          <a:xfrm>
            <a:off x="619325" y="3198425"/>
            <a:ext cx="8771100" cy="1366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2024年度（令和６年度）予算の国の一般会計歳入</a:t>
            </a:r>
            <a:r>
              <a:rPr lang="ja-JP" sz="2000">
                <a:solidFill>
                  <a:srgbClr val="005BAD"/>
                </a:solidFill>
                <a:latin typeface="Arial"/>
                <a:ea typeface="Arial"/>
                <a:cs typeface="Arial"/>
                <a:sym typeface="Arial"/>
              </a:rPr>
              <a:t>112.6兆円は、</a:t>
            </a:r>
            <a:endParaRPr sz="18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税収等と公債金（借金）で構成</a:t>
            </a:r>
            <a:r>
              <a:rPr lang="ja-JP" sz="1800">
                <a:solidFill>
                  <a:srgbClr val="000000"/>
                </a:solidFill>
                <a:latin typeface="Arial"/>
                <a:ea typeface="Arial"/>
                <a:cs typeface="Arial"/>
                <a:sym typeface="Arial"/>
              </a:rPr>
              <a:t>されています。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143" name="Google Shape;1143;p84"/>
          <p:cNvSpPr txBox="1"/>
          <p:nvPr/>
        </p:nvSpPr>
        <p:spPr>
          <a:xfrm>
            <a:off x="619325" y="2218250"/>
            <a:ext cx="8927700" cy="1226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2024年度（令和６年度）予算の国の一般会計歳出</a:t>
            </a:r>
            <a:r>
              <a:rPr lang="ja-JP" sz="2000">
                <a:solidFill>
                  <a:srgbClr val="005BAD"/>
                </a:solidFill>
                <a:latin typeface="Arial"/>
                <a:ea typeface="Arial"/>
                <a:cs typeface="Arial"/>
                <a:sym typeface="Arial"/>
              </a:rPr>
              <a:t>112.6兆円</a:t>
            </a:r>
            <a:r>
              <a:rPr lang="ja-JP" sz="1800">
                <a:solidFill>
                  <a:srgbClr val="000000"/>
                </a:solidFill>
                <a:latin typeface="Arial"/>
                <a:ea typeface="Arial"/>
                <a:cs typeface="Arial"/>
                <a:sym typeface="Arial"/>
              </a:rPr>
              <a:t>となっています。</a:t>
            </a:r>
            <a:endParaRPr sz="1800">
              <a:solidFill>
                <a:srgbClr val="000000"/>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これは主に、</a:t>
            </a:r>
            <a:r>
              <a:rPr lang="ja-JP" sz="2000">
                <a:solidFill>
                  <a:srgbClr val="005BAD"/>
                </a:solidFill>
                <a:latin typeface="Arial"/>
                <a:ea typeface="Arial"/>
                <a:cs typeface="Arial"/>
                <a:sym typeface="Arial"/>
              </a:rPr>
              <a:t>①社会保障、②国債費、③地方交付税交付金等に</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使われており、これらで約３／４</a:t>
            </a:r>
            <a:r>
              <a:rPr lang="ja-JP" sz="1800">
                <a:solidFill>
                  <a:srgbClr val="000000"/>
                </a:solidFill>
                <a:latin typeface="Arial"/>
                <a:ea typeface="Arial"/>
                <a:cs typeface="Arial"/>
                <a:sym typeface="Arial"/>
              </a:rPr>
              <a:t>を占めています。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144" name="Google Shape;1144;p84"/>
          <p:cNvSpPr txBox="1"/>
          <p:nvPr/>
        </p:nvSpPr>
        <p:spPr>
          <a:xfrm>
            <a:off x="619325" y="4260850"/>
            <a:ext cx="8771100" cy="19251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現在、</a:t>
            </a:r>
            <a:r>
              <a:rPr lang="ja-JP" sz="2000">
                <a:solidFill>
                  <a:srgbClr val="005BAD"/>
                </a:solidFill>
                <a:latin typeface="Arial"/>
                <a:ea typeface="Arial"/>
                <a:cs typeface="Arial"/>
                <a:sym typeface="Arial"/>
              </a:rPr>
              <a:t>税収等では歳出全体の約２／３しか賄えておらず、</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残りの約１／３は公債金（借金）に依存</a:t>
            </a:r>
            <a:r>
              <a:rPr lang="ja-JP" sz="1800">
                <a:solidFill>
                  <a:srgbClr val="000000"/>
                </a:solidFill>
                <a:latin typeface="Arial"/>
                <a:ea typeface="Arial"/>
                <a:cs typeface="Arial"/>
                <a:sym typeface="Arial"/>
              </a:rPr>
              <a:t>しています。</a:t>
            </a:r>
            <a:endParaRPr sz="18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この借金の返済には将来世代の税収等が充てられることになるため、</a:t>
            </a:r>
            <a:endParaRPr sz="20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将来世代へ負担を先送りしています。</a:t>
            </a:r>
            <a:endParaRPr sz="2000">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1000"/>
                                        <p:tgtEl>
                                          <p:spTgt spid="1140"/>
                                        </p:tgtEl>
                                      </p:cBhvr>
                                    </p:animEffect>
                                  </p:childTnLst>
                                </p:cTn>
                              </p:par>
                              <p:par>
                                <p:cTn fill="hold" nodeType="with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1000"/>
                                        <p:tgtEl>
                                          <p:spTgt spid="1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1000"/>
                                        <p:tgtEl>
                                          <p:spTgt spid="1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1000"/>
                                        <p:tgtEl>
                                          <p:spTgt spid="1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85"/>
          <p:cNvSpPr txBox="1"/>
          <p:nvPr/>
        </p:nvSpPr>
        <p:spPr>
          <a:xfrm>
            <a:off x="4877926" y="6102000"/>
            <a:ext cx="3891900" cy="246300"/>
          </a:xfrm>
          <a:prstGeom prst="rect">
            <a:avLst/>
          </a:prstGeom>
          <a:noFill/>
          <a:ln>
            <a:noFill/>
          </a:ln>
        </p:spPr>
        <p:txBody>
          <a:bodyPr anchorCtr="0" anchor="ctr" bIns="0" lIns="0" spcFirstLastPara="1" rIns="0" wrap="square" tIns="0">
            <a:spAutoFit/>
          </a:bodyPr>
          <a:lstStyle/>
          <a:p>
            <a:pPr indent="0" lvl="0" marL="11723" marR="0" rtl="0" algn="l">
              <a:spcBef>
                <a:spcPts val="0"/>
              </a:spcBef>
              <a:spcAft>
                <a:spcPts val="0"/>
              </a:spcAft>
              <a:buNone/>
            </a:pPr>
            <a:r>
              <a:rPr lang="ja-JP" sz="800">
                <a:solidFill>
                  <a:srgbClr val="000000"/>
                </a:solidFill>
                <a:latin typeface="Arial"/>
                <a:ea typeface="Arial"/>
                <a:cs typeface="Arial"/>
                <a:sym typeface="Arial"/>
              </a:rPr>
              <a:t>※　歳出の「その他」には、原油価格・物価高騰対策及び賃上げ促進環境整備</a:t>
            </a:r>
            <a:endParaRPr sz="800">
              <a:solidFill>
                <a:srgbClr val="000000"/>
              </a:solidFill>
              <a:latin typeface="Arial"/>
              <a:ea typeface="Arial"/>
              <a:cs typeface="Arial"/>
              <a:sym typeface="Arial"/>
            </a:endParaRPr>
          </a:p>
          <a:p>
            <a:pPr indent="0" lvl="0" marL="11723" marR="0" rtl="0" algn="l">
              <a:spcBef>
                <a:spcPts val="0"/>
              </a:spcBef>
              <a:spcAft>
                <a:spcPts val="0"/>
              </a:spcAft>
              <a:buNone/>
            </a:pPr>
            <a:r>
              <a:rPr lang="ja-JP" sz="800">
                <a:solidFill>
                  <a:srgbClr val="000000"/>
                </a:solidFill>
                <a:latin typeface="Arial"/>
                <a:ea typeface="Arial"/>
                <a:cs typeface="Arial"/>
                <a:sym typeface="Arial"/>
              </a:rPr>
              <a:t>　対応予備費（0.9%（1.0兆円））が含まれる。</a:t>
            </a:r>
            <a:endParaRPr sz="800">
              <a:solidFill>
                <a:srgbClr val="000000"/>
              </a:solidFill>
              <a:latin typeface="Arial"/>
              <a:ea typeface="Arial"/>
              <a:cs typeface="Arial"/>
              <a:sym typeface="Arial"/>
            </a:endParaRPr>
          </a:p>
        </p:txBody>
      </p:sp>
      <p:grpSp>
        <p:nvGrpSpPr>
          <p:cNvPr id="1151" name="Google Shape;1151;p85"/>
          <p:cNvGrpSpPr/>
          <p:nvPr/>
        </p:nvGrpSpPr>
        <p:grpSpPr>
          <a:xfrm>
            <a:off x="9038" y="983563"/>
            <a:ext cx="6642408" cy="5020241"/>
            <a:chOff x="4574179" y="899660"/>
            <a:chExt cx="6642408" cy="5020241"/>
          </a:xfrm>
        </p:grpSpPr>
        <p:pic>
          <p:nvPicPr>
            <p:cNvPr id="1152" name="Google Shape;1152;p85"/>
            <p:cNvPicPr preferRelativeResize="0"/>
            <p:nvPr/>
          </p:nvPicPr>
          <p:blipFill rotWithShape="1">
            <a:blip r:embed="rId3">
              <a:alphaModFix/>
            </a:blip>
            <a:srcRect b="0" l="0" r="0" t="0"/>
            <a:stretch/>
          </p:blipFill>
          <p:spPr>
            <a:xfrm>
              <a:off x="4574179" y="1466978"/>
              <a:ext cx="4452923" cy="4452923"/>
            </a:xfrm>
            <a:prstGeom prst="rect">
              <a:avLst/>
            </a:prstGeom>
            <a:noFill/>
            <a:ln>
              <a:noFill/>
            </a:ln>
          </p:spPr>
        </p:pic>
        <p:sp>
          <p:nvSpPr>
            <p:cNvPr id="1153" name="Google Shape;1153;p85"/>
            <p:cNvSpPr/>
            <p:nvPr/>
          </p:nvSpPr>
          <p:spPr>
            <a:xfrm rot="-5400000">
              <a:off x="5151763" y="1815004"/>
              <a:ext cx="3402219" cy="3428269"/>
            </a:xfrm>
            <a:prstGeom prst="pie">
              <a:avLst>
                <a:gd fmla="val 21599175" name="adj1"/>
                <a:gd fmla="val 14845364" name="adj2"/>
              </a:avLst>
            </a:prstGeom>
            <a:noFill/>
            <a:ln cap="flat" cmpd="sng" w="34925">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154" name="Google Shape;1154;p85"/>
            <p:cNvSpPr txBox="1"/>
            <p:nvPr/>
          </p:nvSpPr>
          <p:spPr>
            <a:xfrm>
              <a:off x="6971706" y="2218929"/>
              <a:ext cx="1099638"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所得税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15.9％</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（17.9兆円）</a:t>
              </a:r>
              <a:endParaRPr sz="1050">
                <a:solidFill>
                  <a:srgbClr val="000000"/>
                </a:solidFill>
                <a:latin typeface="Arial"/>
                <a:ea typeface="Arial"/>
                <a:cs typeface="Arial"/>
                <a:sym typeface="Arial"/>
              </a:endParaRPr>
            </a:p>
          </p:txBody>
        </p:sp>
        <p:sp>
          <p:nvSpPr>
            <p:cNvPr id="1155" name="Google Shape;1155;p85"/>
            <p:cNvSpPr txBox="1"/>
            <p:nvPr/>
          </p:nvSpPr>
          <p:spPr>
            <a:xfrm>
              <a:off x="7653027" y="3251151"/>
              <a:ext cx="854662"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法人税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15.1％</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（17.0兆円）</a:t>
              </a:r>
              <a:endParaRPr sz="1050">
                <a:solidFill>
                  <a:srgbClr val="000000"/>
                </a:solidFill>
                <a:latin typeface="Arial"/>
                <a:ea typeface="Arial"/>
                <a:cs typeface="Arial"/>
                <a:sym typeface="Arial"/>
              </a:endParaRPr>
            </a:p>
          </p:txBody>
        </p:sp>
        <p:sp>
          <p:nvSpPr>
            <p:cNvPr id="1156" name="Google Shape;1156;p85"/>
            <p:cNvSpPr txBox="1"/>
            <p:nvPr/>
          </p:nvSpPr>
          <p:spPr>
            <a:xfrm>
              <a:off x="6816477" y="4276139"/>
              <a:ext cx="1243519"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chemeClr val="dk1"/>
                  </a:solidFill>
                  <a:latin typeface="Arial"/>
                  <a:ea typeface="Arial"/>
                  <a:cs typeface="Arial"/>
                  <a:sym typeface="Arial"/>
                </a:rPr>
                <a:t>消費税</a:t>
              </a:r>
              <a:endParaRPr sz="140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21.2％</a:t>
              </a:r>
              <a:endParaRPr sz="105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（23.8兆円）</a:t>
              </a:r>
              <a:endParaRPr sz="1050">
                <a:solidFill>
                  <a:schemeClr val="dk1"/>
                </a:solidFill>
                <a:latin typeface="Arial"/>
                <a:ea typeface="Arial"/>
                <a:cs typeface="Arial"/>
                <a:sym typeface="Arial"/>
              </a:endParaRPr>
            </a:p>
          </p:txBody>
        </p:sp>
        <p:sp>
          <p:nvSpPr>
            <p:cNvPr id="1157" name="Google Shape;1157;p85"/>
            <p:cNvSpPr txBox="1"/>
            <p:nvPr/>
          </p:nvSpPr>
          <p:spPr>
            <a:xfrm>
              <a:off x="6028829" y="4549496"/>
              <a:ext cx="736714" cy="3847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rgbClr val="231916"/>
                  </a:solidFill>
                  <a:latin typeface="Arial"/>
                  <a:ea typeface="Arial"/>
                  <a:cs typeface="Arial"/>
                  <a:sym typeface="Arial"/>
                </a:rPr>
                <a:t>その他税収</a:t>
              </a:r>
              <a:endParaRPr sz="1000">
                <a:solidFill>
                  <a:srgbClr val="000000"/>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9.6％</a:t>
              </a:r>
              <a:endParaRPr sz="831">
                <a:solidFill>
                  <a:srgbClr val="231916"/>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（10.8兆円）</a:t>
              </a:r>
              <a:endParaRPr sz="831">
                <a:solidFill>
                  <a:srgbClr val="000000"/>
                </a:solidFill>
                <a:latin typeface="Arial"/>
                <a:ea typeface="Arial"/>
                <a:cs typeface="Arial"/>
                <a:sym typeface="Arial"/>
              </a:endParaRPr>
            </a:p>
          </p:txBody>
        </p:sp>
        <p:sp>
          <p:nvSpPr>
            <p:cNvPr id="1158" name="Google Shape;1158;p85"/>
            <p:cNvSpPr txBox="1"/>
            <p:nvPr/>
          </p:nvSpPr>
          <p:spPr>
            <a:xfrm>
              <a:off x="5407586" y="4146501"/>
              <a:ext cx="771909" cy="384721"/>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000">
                  <a:solidFill>
                    <a:srgbClr val="231916"/>
                  </a:solidFill>
                  <a:latin typeface="Arial"/>
                  <a:ea typeface="Arial"/>
                  <a:cs typeface="Arial"/>
                  <a:sym typeface="Arial"/>
                </a:rPr>
                <a:t>その他収入</a:t>
              </a:r>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6.7％</a:t>
              </a:r>
              <a:endParaRPr sz="922">
                <a:solidFill>
                  <a:srgbClr val="231916"/>
                </a:solidFill>
                <a:latin typeface="Arial"/>
                <a:ea typeface="Arial"/>
                <a:cs typeface="Arial"/>
                <a:sym typeface="Arial"/>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（7.5兆円）</a:t>
              </a:r>
              <a:endParaRPr/>
            </a:p>
          </p:txBody>
        </p:sp>
        <p:sp>
          <p:nvSpPr>
            <p:cNvPr id="1159" name="Google Shape;1159;p85"/>
            <p:cNvSpPr txBox="1"/>
            <p:nvPr/>
          </p:nvSpPr>
          <p:spPr>
            <a:xfrm>
              <a:off x="5202691" y="2447239"/>
              <a:ext cx="1099638" cy="879728"/>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公債金</a:t>
              </a:r>
              <a:endParaRPr sz="1400">
                <a:solidFill>
                  <a:srgbClr val="D63636"/>
                </a:solidFill>
                <a:latin typeface="Arial"/>
                <a:ea typeface="Arial"/>
                <a:cs typeface="Arial"/>
                <a:sym typeface="Arial"/>
              </a:endParaRPr>
            </a:p>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（借金）</a:t>
              </a:r>
              <a:endParaRPr sz="1400">
                <a:solidFill>
                  <a:srgbClr val="D63636"/>
                </a:solidFill>
                <a:latin typeface="Arial"/>
                <a:ea typeface="Arial"/>
                <a:cs typeface="Arial"/>
                <a:sym typeface="Arial"/>
              </a:endParaRPr>
            </a:p>
            <a:p>
              <a:pPr indent="0" lvl="0" marL="0" marR="0" rtl="0" algn="ctr">
                <a:lnSpc>
                  <a:spcPct val="30000"/>
                </a:lnSpc>
                <a:spcBef>
                  <a:spcPts val="0"/>
                </a:spcBef>
                <a:spcAft>
                  <a:spcPts val="0"/>
                </a:spcAft>
                <a:buNone/>
              </a:pPr>
              <a:r>
                <a:t/>
              </a:r>
              <a:endParaRPr sz="150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31.5％</a:t>
              </a:r>
              <a:endParaRPr sz="105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（35.4兆円）</a:t>
              </a:r>
              <a:endParaRPr sz="1050">
                <a:solidFill>
                  <a:srgbClr val="D63636"/>
                </a:solidFill>
                <a:latin typeface="Arial"/>
                <a:ea typeface="Arial"/>
                <a:cs typeface="Arial"/>
                <a:sym typeface="Arial"/>
              </a:endParaRPr>
            </a:p>
          </p:txBody>
        </p:sp>
        <p:sp>
          <p:nvSpPr>
            <p:cNvPr id="1160" name="Google Shape;1160;p85"/>
            <p:cNvSpPr/>
            <p:nvPr/>
          </p:nvSpPr>
          <p:spPr>
            <a:xfrm>
              <a:off x="6125671" y="2803995"/>
              <a:ext cx="1468039"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61" name="Google Shape;1161;p85"/>
            <p:cNvSpPr txBox="1"/>
            <p:nvPr/>
          </p:nvSpPr>
          <p:spPr>
            <a:xfrm>
              <a:off x="6281143" y="3146304"/>
              <a:ext cx="1157094" cy="843180"/>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一般会計</a:t>
              </a:r>
              <a:endParaRPr sz="1800">
                <a:solidFill>
                  <a:srgbClr val="231916"/>
                </a:solidFill>
                <a:latin typeface="Arial"/>
                <a:ea typeface="Arial"/>
                <a:cs typeface="Arial"/>
                <a:sym typeface="Arial"/>
              </a:endParaRPr>
            </a:p>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歳入総額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grpSp>
          <p:nvGrpSpPr>
            <p:cNvPr id="1162" name="Google Shape;1162;p85"/>
            <p:cNvGrpSpPr/>
            <p:nvPr/>
          </p:nvGrpSpPr>
          <p:grpSpPr>
            <a:xfrm>
              <a:off x="4781156" y="1879576"/>
              <a:ext cx="828219" cy="284403"/>
              <a:chOff x="4781156" y="2669544"/>
              <a:chExt cx="828219" cy="284403"/>
            </a:xfrm>
          </p:grpSpPr>
          <p:sp>
            <p:nvSpPr>
              <p:cNvPr id="1163" name="Google Shape;1163;p85"/>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1164" name="Google Shape;1164;p85"/>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65" name="Google Shape;1165;p85"/>
            <p:cNvSpPr txBox="1"/>
            <p:nvPr/>
          </p:nvSpPr>
          <p:spPr>
            <a:xfrm>
              <a:off x="7223522" y="899660"/>
              <a:ext cx="3993065" cy="269561"/>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2024年度（令和６年度）予算</a:t>
              </a:r>
              <a:endParaRPr sz="1800">
                <a:solidFill>
                  <a:srgbClr val="231916"/>
                </a:solidFill>
                <a:latin typeface="Arial"/>
                <a:ea typeface="Arial"/>
                <a:cs typeface="Arial"/>
                <a:sym typeface="Arial"/>
              </a:endParaRPr>
            </a:p>
          </p:txBody>
        </p:sp>
      </p:grpSp>
      <p:sp>
        <p:nvSpPr>
          <p:cNvPr id="1166" name="Google Shape;1166;p8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67" name="Google Shape;1167;p8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pic>
        <p:nvPicPr>
          <p:cNvPr id="1168" name="Google Shape;1168;p85"/>
          <p:cNvPicPr preferRelativeResize="0"/>
          <p:nvPr/>
        </p:nvPicPr>
        <p:blipFill rotWithShape="1">
          <a:blip r:embed="rId4">
            <a:alphaModFix/>
          </a:blip>
          <a:srcRect b="0" l="0" r="0" t="0"/>
          <a:stretch/>
        </p:blipFill>
        <p:spPr>
          <a:xfrm>
            <a:off x="4536939" y="1366801"/>
            <a:ext cx="4785231" cy="4785231"/>
          </a:xfrm>
          <a:prstGeom prst="rect">
            <a:avLst/>
          </a:prstGeom>
          <a:noFill/>
          <a:ln>
            <a:noFill/>
          </a:ln>
        </p:spPr>
      </p:pic>
      <p:pic>
        <p:nvPicPr>
          <p:cNvPr id="1169" name="Google Shape;1169;p85"/>
          <p:cNvPicPr preferRelativeResize="0"/>
          <p:nvPr/>
        </p:nvPicPr>
        <p:blipFill rotWithShape="1">
          <a:blip r:embed="rId5">
            <a:alphaModFix/>
          </a:blip>
          <a:srcRect b="0" l="0" r="0" t="0"/>
          <a:stretch/>
        </p:blipFill>
        <p:spPr>
          <a:xfrm>
            <a:off x="4359448" y="1849418"/>
            <a:ext cx="4769214" cy="3706320"/>
          </a:xfrm>
          <a:prstGeom prst="rect">
            <a:avLst/>
          </a:prstGeom>
          <a:noFill/>
          <a:ln>
            <a:noFill/>
          </a:ln>
        </p:spPr>
      </p:pic>
      <p:grpSp>
        <p:nvGrpSpPr>
          <p:cNvPr id="1170" name="Google Shape;1170;p85"/>
          <p:cNvGrpSpPr/>
          <p:nvPr/>
        </p:nvGrpSpPr>
        <p:grpSpPr>
          <a:xfrm>
            <a:off x="4654915" y="1676728"/>
            <a:ext cx="4137717" cy="4079662"/>
            <a:chOff x="267187" y="1639901"/>
            <a:chExt cx="4137717" cy="4079662"/>
          </a:xfrm>
        </p:grpSpPr>
        <p:sp>
          <p:nvSpPr>
            <p:cNvPr id="1171" name="Google Shape;1171;p85"/>
            <p:cNvSpPr txBox="1"/>
            <p:nvPr/>
          </p:nvSpPr>
          <p:spPr>
            <a:xfrm>
              <a:off x="3217395" y="2938192"/>
              <a:ext cx="986676" cy="282129"/>
            </a:xfrm>
            <a:prstGeom prst="rect">
              <a:avLst/>
            </a:prstGeom>
            <a:noFill/>
            <a:ln>
              <a:noFill/>
            </a:ln>
          </p:spPr>
          <p:txBody>
            <a:bodyPr anchorCtr="0" anchor="t" bIns="0" lIns="0" spcFirstLastPara="1" rIns="0" wrap="square" tIns="0">
              <a:spAutoFit/>
            </a:bodyPr>
            <a:lstStyle/>
            <a:p>
              <a:pPr indent="0" lvl="0" marL="0" marR="39859" rtl="0" algn="ctr">
                <a:lnSpc>
                  <a:spcPct val="108571"/>
                </a:lnSpc>
                <a:spcBef>
                  <a:spcPts val="0"/>
                </a:spcBef>
                <a:spcAft>
                  <a:spcPts val="0"/>
                </a:spcAft>
                <a:buNone/>
              </a:pPr>
              <a:r>
                <a:rPr lang="ja-JP" sz="1050">
                  <a:solidFill>
                    <a:schemeClr val="dk1"/>
                  </a:solidFill>
                  <a:latin typeface="Arial"/>
                  <a:ea typeface="Arial"/>
                  <a:cs typeface="Arial"/>
                  <a:sym typeface="Arial"/>
                </a:rPr>
                <a:t>33.5％</a:t>
              </a:r>
              <a:endParaRPr/>
            </a:p>
            <a:p>
              <a:pPr indent="0" lvl="0" marL="0" marR="39859" rtl="0" algn="ctr">
                <a:lnSpc>
                  <a:spcPct val="108571"/>
                </a:lnSpc>
                <a:spcBef>
                  <a:spcPts val="0"/>
                </a:spcBef>
                <a:spcAft>
                  <a:spcPts val="0"/>
                </a:spcAft>
                <a:buNone/>
              </a:pPr>
              <a:r>
                <a:rPr lang="ja-JP" sz="1050">
                  <a:solidFill>
                    <a:schemeClr val="dk1"/>
                  </a:solidFill>
                  <a:latin typeface="Arial"/>
                  <a:ea typeface="Arial"/>
                  <a:cs typeface="Arial"/>
                  <a:sym typeface="Arial"/>
                </a:rPr>
                <a:t>（37.7兆円）</a:t>
              </a:r>
              <a:endParaRPr sz="1050">
                <a:solidFill>
                  <a:schemeClr val="dk1"/>
                </a:solidFill>
                <a:latin typeface="Arial"/>
                <a:ea typeface="Arial"/>
                <a:cs typeface="Arial"/>
                <a:sym typeface="Arial"/>
              </a:endParaRPr>
            </a:p>
          </p:txBody>
        </p:sp>
        <p:sp>
          <p:nvSpPr>
            <p:cNvPr id="1172" name="Google Shape;1172;p85"/>
            <p:cNvSpPr txBox="1"/>
            <p:nvPr/>
          </p:nvSpPr>
          <p:spPr>
            <a:xfrm>
              <a:off x="2696072" y="4621323"/>
              <a:ext cx="820460" cy="32060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chemeClr val="dk1"/>
                  </a:solidFill>
                  <a:latin typeface="Arial"/>
                  <a:ea typeface="Arial"/>
                  <a:cs typeface="Arial"/>
                  <a:sym typeface="Arial"/>
                </a:rPr>
                <a:t>15.8％</a:t>
              </a:r>
              <a:endParaRPr sz="1000">
                <a:solidFill>
                  <a:schemeClr val="dk1"/>
                </a:solidFill>
                <a:latin typeface="Arial"/>
                <a:ea typeface="Arial"/>
                <a:cs typeface="Arial"/>
                <a:sym typeface="Arial"/>
              </a:endParaRPr>
            </a:p>
            <a:p>
              <a:pPr indent="0" lvl="0" marL="0" marR="0" rtl="0" algn="ctr">
                <a:spcBef>
                  <a:spcPts val="55"/>
                </a:spcBef>
                <a:spcAft>
                  <a:spcPts val="0"/>
                </a:spcAft>
                <a:buNone/>
              </a:pPr>
              <a:r>
                <a:rPr lang="ja-JP" sz="1000">
                  <a:solidFill>
                    <a:schemeClr val="dk1"/>
                  </a:solidFill>
                  <a:latin typeface="Arial"/>
                  <a:ea typeface="Arial"/>
                  <a:cs typeface="Arial"/>
                  <a:sym typeface="Arial"/>
                </a:rPr>
                <a:t>（17.8兆円）</a:t>
              </a:r>
              <a:endParaRPr sz="1000">
                <a:solidFill>
                  <a:schemeClr val="dk1"/>
                </a:solidFill>
                <a:latin typeface="Arial"/>
                <a:ea typeface="Arial"/>
                <a:cs typeface="Arial"/>
                <a:sym typeface="Arial"/>
              </a:endParaRPr>
            </a:p>
          </p:txBody>
        </p:sp>
        <p:sp>
          <p:nvSpPr>
            <p:cNvPr id="1173" name="Google Shape;1173;p85"/>
            <p:cNvSpPr txBox="1"/>
            <p:nvPr/>
          </p:nvSpPr>
          <p:spPr>
            <a:xfrm>
              <a:off x="987914" y="5224020"/>
              <a:ext cx="718402" cy="456535"/>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公共事業</a:t>
              </a:r>
              <a:endParaRPr sz="13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5.4％</a:t>
              </a:r>
              <a:endParaRPr sz="1000">
                <a:solidFill>
                  <a:srgbClr val="231916"/>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（6.1兆円）</a:t>
              </a:r>
              <a:endParaRPr sz="1000">
                <a:solidFill>
                  <a:srgbClr val="000000"/>
                </a:solidFill>
                <a:latin typeface="Arial"/>
                <a:ea typeface="Arial"/>
                <a:cs typeface="Arial"/>
                <a:sym typeface="Arial"/>
              </a:endParaRPr>
            </a:p>
          </p:txBody>
        </p:sp>
        <p:sp>
          <p:nvSpPr>
            <p:cNvPr id="1174" name="Google Shape;1174;p85"/>
            <p:cNvSpPr txBox="1"/>
            <p:nvPr/>
          </p:nvSpPr>
          <p:spPr>
            <a:xfrm>
              <a:off x="267187" y="4606562"/>
              <a:ext cx="762364" cy="704360"/>
            </a:xfrm>
            <a:prstGeom prst="rect">
              <a:avLst/>
            </a:prstGeom>
            <a:noFill/>
            <a:ln>
              <a:noFill/>
            </a:ln>
          </p:spPr>
          <p:txBody>
            <a:bodyPr anchorCtr="0" anchor="t" bIns="0" lIns="0" spcFirstLastPara="1" rIns="0" wrap="square" tIns="0">
              <a:spAutoFit/>
            </a:bodyPr>
            <a:lstStyle/>
            <a:p>
              <a:pPr indent="0" lvl="0" marL="11723" marR="4689" rtl="0" algn="ctr">
                <a:lnSpc>
                  <a:spcPct val="102000"/>
                </a:lnSpc>
                <a:spcBef>
                  <a:spcPts val="0"/>
                </a:spcBef>
                <a:spcAft>
                  <a:spcPts val="0"/>
                </a:spcAft>
                <a:buNone/>
              </a:pPr>
              <a:r>
                <a:rPr lang="ja-JP" sz="1300">
                  <a:solidFill>
                    <a:srgbClr val="231916"/>
                  </a:solidFill>
                  <a:latin typeface="Arial"/>
                  <a:ea typeface="Arial"/>
                  <a:cs typeface="Arial"/>
                  <a:sym typeface="Arial"/>
                </a:rPr>
                <a:t>文教及び</a:t>
              </a:r>
              <a:endParaRPr sz="1300">
                <a:solidFill>
                  <a:srgbClr val="231916"/>
                </a:solidFill>
                <a:latin typeface="Arial"/>
                <a:ea typeface="Arial"/>
                <a:cs typeface="Arial"/>
                <a:sym typeface="Arial"/>
              </a:endParaRPr>
            </a:p>
            <a:p>
              <a:pPr indent="0" lvl="0" marL="11723" marR="4689" rtl="0" algn="ctr">
                <a:lnSpc>
                  <a:spcPct val="102000"/>
                </a:lnSpc>
                <a:spcBef>
                  <a:spcPts val="0"/>
                </a:spcBef>
                <a:spcAft>
                  <a:spcPts val="0"/>
                </a:spcAft>
                <a:buNone/>
              </a:pPr>
              <a:r>
                <a:rPr lang="ja-JP" sz="1300">
                  <a:solidFill>
                    <a:srgbClr val="231916"/>
                  </a:solidFill>
                  <a:latin typeface="Arial"/>
                  <a:ea typeface="Arial"/>
                  <a:cs typeface="Arial"/>
                  <a:sym typeface="Arial"/>
                </a:rPr>
                <a:t>科学振興</a:t>
              </a:r>
              <a:endParaRPr sz="1300">
                <a:solidFill>
                  <a:srgbClr val="231916"/>
                </a:solidFill>
                <a:latin typeface="Arial"/>
                <a:ea typeface="Arial"/>
                <a:cs typeface="Arial"/>
                <a:sym typeface="Arial"/>
              </a:endParaRPr>
            </a:p>
            <a:p>
              <a:pPr indent="0" lvl="0" marL="11723" marR="4689" rtl="0" algn="ctr">
                <a:lnSpc>
                  <a:spcPct val="102000"/>
                </a:lnSpc>
                <a:spcBef>
                  <a:spcPts val="0"/>
                </a:spcBef>
                <a:spcAft>
                  <a:spcPts val="0"/>
                </a:spcAft>
                <a:buNone/>
              </a:pPr>
              <a:r>
                <a:rPr lang="ja-JP" sz="1000">
                  <a:solidFill>
                    <a:srgbClr val="231916"/>
                  </a:solidFill>
                  <a:latin typeface="Arial"/>
                  <a:ea typeface="Arial"/>
                  <a:cs typeface="Arial"/>
                  <a:sym typeface="Arial"/>
                </a:rPr>
                <a:t>4.9％</a:t>
              </a:r>
              <a:endParaRPr sz="1000">
                <a:solidFill>
                  <a:srgbClr val="231916"/>
                </a:solidFill>
                <a:latin typeface="Arial"/>
                <a:ea typeface="Arial"/>
                <a:cs typeface="Arial"/>
                <a:sym typeface="Arial"/>
              </a:endParaRPr>
            </a:p>
            <a:p>
              <a:pPr indent="0" lvl="0" marL="11723" marR="4689" rtl="0" algn="ctr">
                <a:lnSpc>
                  <a:spcPct val="102000"/>
                </a:lnSpc>
                <a:spcBef>
                  <a:spcPts val="0"/>
                </a:spcBef>
                <a:spcAft>
                  <a:spcPts val="0"/>
                </a:spcAft>
                <a:buNone/>
              </a:pPr>
              <a:r>
                <a:rPr lang="ja-JP" sz="1000">
                  <a:solidFill>
                    <a:srgbClr val="231916"/>
                  </a:solidFill>
                  <a:latin typeface="Arial"/>
                  <a:ea typeface="Arial"/>
                  <a:cs typeface="Arial"/>
                  <a:sym typeface="Arial"/>
                </a:rPr>
                <a:t>（5.5兆円）</a:t>
              </a:r>
              <a:endParaRPr sz="1000">
                <a:solidFill>
                  <a:srgbClr val="000000"/>
                </a:solidFill>
                <a:latin typeface="Arial"/>
                <a:ea typeface="Arial"/>
                <a:cs typeface="Arial"/>
                <a:sym typeface="Arial"/>
              </a:endParaRPr>
            </a:p>
          </p:txBody>
        </p:sp>
        <p:sp>
          <p:nvSpPr>
            <p:cNvPr id="1175" name="Google Shape;1175;p85"/>
            <p:cNvSpPr txBox="1"/>
            <p:nvPr/>
          </p:nvSpPr>
          <p:spPr>
            <a:xfrm>
              <a:off x="946536" y="3498430"/>
              <a:ext cx="750342" cy="501099"/>
            </a:xfrm>
            <a:prstGeom prst="rect">
              <a:avLst/>
            </a:prstGeom>
            <a:noFill/>
            <a:ln>
              <a:noFill/>
            </a:ln>
          </p:spPr>
          <p:txBody>
            <a:bodyPr anchorCtr="0" anchor="t" bIns="0" lIns="0" spcFirstLastPara="1" rIns="0" wrap="square" tIns="0">
              <a:spAutoFit/>
            </a:bodyPr>
            <a:lstStyle/>
            <a:p>
              <a:pPr indent="0" lvl="0" marL="11723" marR="0" rtl="0" algn="ctr">
                <a:lnSpc>
                  <a:spcPct val="110000"/>
                </a:lnSpc>
                <a:spcBef>
                  <a:spcPts val="0"/>
                </a:spcBef>
                <a:spcAft>
                  <a:spcPts val="0"/>
                </a:spcAft>
                <a:buNone/>
              </a:pPr>
              <a:r>
                <a:rPr lang="ja-JP" sz="1300">
                  <a:solidFill>
                    <a:srgbClr val="231916"/>
                  </a:solidFill>
                  <a:latin typeface="Arial"/>
                  <a:ea typeface="Arial"/>
                  <a:cs typeface="Arial"/>
                  <a:sym typeface="Arial"/>
                </a:rPr>
                <a:t>その他</a:t>
              </a:r>
              <a:r>
                <a:rPr baseline="30000" lang="ja-JP" sz="1400">
                  <a:solidFill>
                    <a:srgbClr val="231916"/>
                  </a:solidFill>
                  <a:latin typeface="Arial"/>
                  <a:ea typeface="Arial"/>
                  <a:cs typeface="Arial"/>
                  <a:sym typeface="Arial"/>
                </a:rPr>
                <a:t>※</a:t>
              </a:r>
              <a:endParaRPr sz="1300">
                <a:solidFill>
                  <a:srgbClr val="000000"/>
                </a:solidFill>
                <a:latin typeface="Arial"/>
                <a:ea typeface="Arial"/>
                <a:cs typeface="Arial"/>
                <a:sym typeface="Arial"/>
              </a:endParaRPr>
            </a:p>
            <a:p>
              <a:pPr indent="0" lvl="0" marL="11723" marR="0" rtl="0" algn="ctr">
                <a:lnSpc>
                  <a:spcPct val="110000"/>
                </a:lnSpc>
                <a:spcBef>
                  <a:spcPts val="0"/>
                </a:spcBef>
                <a:spcAft>
                  <a:spcPts val="0"/>
                </a:spcAft>
                <a:buNone/>
              </a:pPr>
              <a:r>
                <a:rPr lang="ja-JP" sz="831">
                  <a:solidFill>
                    <a:srgbClr val="231916"/>
                  </a:solidFill>
                  <a:latin typeface="Arial"/>
                  <a:ea typeface="Arial"/>
                  <a:cs typeface="Arial"/>
                  <a:sym typeface="Arial"/>
                </a:rPr>
                <a:t>9.4％</a:t>
              </a:r>
              <a:endParaRPr sz="831">
                <a:solidFill>
                  <a:srgbClr val="231916"/>
                </a:solidFill>
                <a:latin typeface="Arial"/>
                <a:ea typeface="Arial"/>
                <a:cs typeface="Arial"/>
                <a:sym typeface="Arial"/>
              </a:endParaRPr>
            </a:p>
            <a:p>
              <a:pPr indent="0" lvl="0" marL="11723" marR="0" rtl="0" algn="ctr">
                <a:lnSpc>
                  <a:spcPct val="110000"/>
                </a:lnSpc>
                <a:spcBef>
                  <a:spcPts val="37"/>
                </a:spcBef>
                <a:spcAft>
                  <a:spcPts val="0"/>
                </a:spcAft>
                <a:buNone/>
              </a:pPr>
              <a:r>
                <a:rPr lang="ja-JP" sz="831">
                  <a:solidFill>
                    <a:srgbClr val="231916"/>
                  </a:solidFill>
                  <a:latin typeface="Arial"/>
                  <a:ea typeface="Arial"/>
                  <a:cs typeface="Arial"/>
                  <a:sym typeface="Arial"/>
                </a:rPr>
                <a:t>（10.6兆円）</a:t>
              </a:r>
              <a:endParaRPr sz="831">
                <a:solidFill>
                  <a:srgbClr val="000000"/>
                </a:solidFill>
                <a:latin typeface="Arial"/>
                <a:ea typeface="Arial"/>
                <a:cs typeface="Arial"/>
                <a:sym typeface="Arial"/>
              </a:endParaRPr>
            </a:p>
          </p:txBody>
        </p:sp>
        <p:sp>
          <p:nvSpPr>
            <p:cNvPr id="1176" name="Google Shape;1176;p85"/>
            <p:cNvSpPr/>
            <p:nvPr/>
          </p:nvSpPr>
          <p:spPr>
            <a:xfrm rot="-10380000">
              <a:off x="821458" y="1833809"/>
              <a:ext cx="3389538" cy="3389538"/>
            </a:xfrm>
            <a:prstGeom prst="pie">
              <a:avLst>
                <a:gd fmla="val 21407820" name="adj1"/>
                <a:gd fmla="val 15638693" name="adj2"/>
              </a:avLst>
            </a:prstGeom>
            <a:noFill/>
            <a:ln cap="flat" cmpd="sng" w="38100">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177" name="Google Shape;1177;p85"/>
            <p:cNvSpPr txBox="1"/>
            <p:nvPr/>
          </p:nvSpPr>
          <p:spPr>
            <a:xfrm>
              <a:off x="1152069" y="2137792"/>
              <a:ext cx="1534295" cy="584775"/>
            </a:xfrm>
            <a:prstGeom prst="rect">
              <a:avLst/>
            </a:prstGeom>
            <a:noFill/>
            <a:ln>
              <a:noFill/>
            </a:ln>
          </p:spPr>
          <p:txBody>
            <a:bodyPr anchorCtr="0" anchor="t" bIns="0" lIns="0" spcFirstLastPara="1" rIns="0" wrap="square" tIns="0">
              <a:spAutoFit/>
            </a:bodyPr>
            <a:lstStyle/>
            <a:p>
              <a:pPr indent="0" lvl="0" marL="22861" marR="0" rtl="0" algn="ctr">
                <a:spcBef>
                  <a:spcPts val="0"/>
                </a:spcBef>
                <a:spcAft>
                  <a:spcPts val="0"/>
                </a:spcAft>
                <a:buNone/>
              </a:pPr>
              <a:r>
                <a:rPr lang="ja-JP" sz="1400">
                  <a:solidFill>
                    <a:schemeClr val="dk1"/>
                  </a:solidFill>
                  <a:latin typeface="Arial"/>
                  <a:ea typeface="Arial"/>
                  <a:cs typeface="Arial"/>
                  <a:sym typeface="Arial"/>
                </a:rPr>
                <a:t>国債費</a:t>
              </a:r>
              <a:endParaRPr sz="14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（過去の借金の</a:t>
              </a:r>
              <a:endParaRPr sz="12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返済と利息）</a:t>
              </a:r>
              <a:endParaRPr sz="1200">
                <a:solidFill>
                  <a:schemeClr val="dk1"/>
                </a:solidFill>
                <a:latin typeface="Arial"/>
                <a:ea typeface="Arial"/>
                <a:cs typeface="Arial"/>
                <a:sym typeface="Arial"/>
              </a:endParaRPr>
            </a:p>
          </p:txBody>
        </p:sp>
        <p:sp>
          <p:nvSpPr>
            <p:cNvPr id="1178" name="Google Shape;1178;p85"/>
            <p:cNvSpPr txBox="1"/>
            <p:nvPr/>
          </p:nvSpPr>
          <p:spPr>
            <a:xfrm>
              <a:off x="2413926" y="5263028"/>
              <a:ext cx="817800" cy="456535"/>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防衛</a:t>
              </a:r>
              <a:endParaRPr baseline="30000" sz="11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7.0％</a:t>
              </a:r>
              <a:endParaRPr sz="1000">
                <a:solidFill>
                  <a:srgbClr val="231916"/>
                </a:solidFill>
                <a:latin typeface="Arial"/>
                <a:ea typeface="Arial"/>
                <a:cs typeface="Arial"/>
                <a:sym typeface="Arial"/>
              </a:endParaRPr>
            </a:p>
            <a:p>
              <a:pPr indent="0" lvl="0" marL="11723" marR="0" rtl="0" algn="ctr">
                <a:lnSpc>
                  <a:spcPct val="99200"/>
                </a:lnSpc>
                <a:spcBef>
                  <a:spcPts val="37"/>
                </a:spcBef>
                <a:spcAft>
                  <a:spcPts val="0"/>
                </a:spcAft>
                <a:buNone/>
              </a:pPr>
              <a:r>
                <a:rPr lang="ja-JP" sz="1000">
                  <a:solidFill>
                    <a:srgbClr val="231916"/>
                  </a:solidFill>
                  <a:latin typeface="Arial"/>
                  <a:ea typeface="Arial"/>
                  <a:cs typeface="Arial"/>
                  <a:sym typeface="Arial"/>
                </a:rPr>
                <a:t>（7.9兆円）</a:t>
              </a:r>
              <a:endParaRPr sz="1000">
                <a:solidFill>
                  <a:srgbClr val="000000"/>
                </a:solidFill>
                <a:latin typeface="Arial"/>
                <a:ea typeface="Arial"/>
                <a:cs typeface="Arial"/>
                <a:sym typeface="Arial"/>
              </a:endParaRPr>
            </a:p>
          </p:txBody>
        </p:sp>
        <p:grpSp>
          <p:nvGrpSpPr>
            <p:cNvPr id="1179" name="Google Shape;1179;p85"/>
            <p:cNvGrpSpPr/>
            <p:nvPr/>
          </p:nvGrpSpPr>
          <p:grpSpPr>
            <a:xfrm>
              <a:off x="323850" y="1879576"/>
              <a:ext cx="828219" cy="284403"/>
              <a:chOff x="4781156" y="2669544"/>
              <a:chExt cx="828219" cy="284403"/>
            </a:xfrm>
          </p:grpSpPr>
          <p:sp>
            <p:nvSpPr>
              <p:cNvPr id="1180" name="Google Shape;1180;p85"/>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1181" name="Google Shape;1181;p85"/>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82" name="Google Shape;1182;p85"/>
            <p:cNvSpPr/>
            <p:nvPr/>
          </p:nvSpPr>
          <p:spPr>
            <a:xfrm>
              <a:off x="1724003" y="2794519"/>
              <a:ext cx="1543377"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83" name="Google Shape;1183;p85"/>
            <p:cNvSpPr txBox="1"/>
            <p:nvPr/>
          </p:nvSpPr>
          <p:spPr>
            <a:xfrm>
              <a:off x="1983174" y="3122337"/>
              <a:ext cx="1050388" cy="812402"/>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一般会計 歳出総額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sp>
          <p:nvSpPr>
            <p:cNvPr id="1184" name="Google Shape;1184;p85"/>
            <p:cNvSpPr txBox="1"/>
            <p:nvPr/>
          </p:nvSpPr>
          <p:spPr>
            <a:xfrm>
              <a:off x="1073707" y="2770957"/>
              <a:ext cx="873425" cy="33374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24.0％</a:t>
              </a:r>
              <a:endParaRPr/>
            </a:p>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（27.0兆円）</a:t>
              </a:r>
              <a:endParaRPr sz="1050">
                <a:solidFill>
                  <a:schemeClr val="dk1"/>
                </a:solidFill>
                <a:latin typeface="Arial"/>
                <a:ea typeface="Arial"/>
                <a:cs typeface="Arial"/>
                <a:sym typeface="Arial"/>
              </a:endParaRPr>
            </a:p>
          </p:txBody>
        </p:sp>
        <p:sp>
          <p:nvSpPr>
            <p:cNvPr id="1185" name="Google Shape;1185;p85"/>
            <p:cNvSpPr txBox="1"/>
            <p:nvPr/>
          </p:nvSpPr>
          <p:spPr>
            <a:xfrm>
              <a:off x="2667099" y="4209005"/>
              <a:ext cx="1050388" cy="400110"/>
            </a:xfrm>
            <a:prstGeom prst="rect">
              <a:avLst/>
            </a:prstGeom>
            <a:noFill/>
            <a:ln>
              <a:noFill/>
            </a:ln>
          </p:spPr>
          <p:txBody>
            <a:bodyPr anchorCtr="0" anchor="t" bIns="0" lIns="0" spcFirstLastPara="1" rIns="0" wrap="square" tIns="0">
              <a:spAutoFit/>
            </a:bodyPr>
            <a:lstStyle/>
            <a:p>
              <a:pPr indent="0" lvl="0" marL="11723" marR="4689" rtl="0" algn="ctr">
                <a:spcBef>
                  <a:spcPts val="0"/>
                </a:spcBef>
                <a:spcAft>
                  <a:spcPts val="0"/>
                </a:spcAft>
                <a:buNone/>
              </a:pPr>
              <a:r>
                <a:rPr lang="ja-JP" sz="1300">
                  <a:solidFill>
                    <a:schemeClr val="dk1"/>
                  </a:solidFill>
                  <a:latin typeface="Arial"/>
                  <a:ea typeface="Arial"/>
                  <a:cs typeface="Arial"/>
                  <a:sym typeface="Arial"/>
                </a:rPr>
                <a:t>地方交付税  交付金等</a:t>
              </a:r>
              <a:endParaRPr sz="1300">
                <a:solidFill>
                  <a:schemeClr val="dk1"/>
                </a:solidFill>
                <a:latin typeface="Arial"/>
                <a:ea typeface="Arial"/>
                <a:cs typeface="Arial"/>
                <a:sym typeface="Arial"/>
              </a:endParaRPr>
            </a:p>
          </p:txBody>
        </p:sp>
        <p:grpSp>
          <p:nvGrpSpPr>
            <p:cNvPr id="1186" name="Google Shape;1186;p85"/>
            <p:cNvGrpSpPr/>
            <p:nvPr/>
          </p:nvGrpSpPr>
          <p:grpSpPr>
            <a:xfrm>
              <a:off x="2158660" y="5058372"/>
              <a:ext cx="303803" cy="325301"/>
              <a:chOff x="2158660" y="6060454"/>
              <a:chExt cx="303803" cy="325301"/>
            </a:xfrm>
          </p:grpSpPr>
          <p:cxnSp>
            <p:nvCxnSpPr>
              <p:cNvPr id="1187" name="Google Shape;1187;p85"/>
              <p:cNvCxnSpPr/>
              <p:nvPr/>
            </p:nvCxnSpPr>
            <p:spPr>
              <a:xfrm>
                <a:off x="2209788" y="6372155"/>
                <a:ext cx="252675" cy="0"/>
              </a:xfrm>
              <a:prstGeom prst="straightConnector1">
                <a:avLst/>
              </a:prstGeom>
              <a:noFill/>
              <a:ln cap="flat" cmpd="sng" w="9525">
                <a:solidFill>
                  <a:schemeClr val="dk1"/>
                </a:solidFill>
                <a:prstDash val="solid"/>
                <a:round/>
                <a:headEnd len="sm" w="sm" type="none"/>
                <a:tailEnd len="sm" w="sm" type="none"/>
              </a:ln>
            </p:spPr>
          </p:cxnSp>
          <p:cxnSp>
            <p:nvCxnSpPr>
              <p:cNvPr id="1188" name="Google Shape;1188;p85"/>
              <p:cNvCxnSpPr/>
              <p:nvPr/>
            </p:nvCxnSpPr>
            <p:spPr>
              <a:xfrm rot="10800000">
                <a:off x="2158660" y="6060454"/>
                <a:ext cx="55360" cy="325301"/>
              </a:xfrm>
              <a:prstGeom prst="straightConnector1">
                <a:avLst/>
              </a:prstGeom>
              <a:noFill/>
              <a:ln cap="flat" cmpd="sng" w="9525">
                <a:solidFill>
                  <a:schemeClr val="dk1"/>
                </a:solidFill>
                <a:prstDash val="solid"/>
                <a:round/>
                <a:headEnd len="sm" w="sm" type="none"/>
                <a:tailEnd len="med" w="med" type="oval"/>
              </a:ln>
            </p:spPr>
          </p:cxnSp>
        </p:grpSp>
        <p:cxnSp>
          <p:nvCxnSpPr>
            <p:cNvPr id="1189" name="Google Shape;1189;p85"/>
            <p:cNvCxnSpPr/>
            <p:nvPr/>
          </p:nvCxnSpPr>
          <p:spPr>
            <a:xfrm flipH="1" rot="10800000">
              <a:off x="980086" y="4504307"/>
              <a:ext cx="353939" cy="117016"/>
            </a:xfrm>
            <a:prstGeom prst="straightConnector1">
              <a:avLst/>
            </a:prstGeom>
            <a:noFill/>
            <a:ln cap="flat" cmpd="sng" w="9525">
              <a:solidFill>
                <a:schemeClr val="dk1"/>
              </a:solidFill>
              <a:prstDash val="solid"/>
              <a:round/>
              <a:headEnd len="sm" w="sm" type="none"/>
              <a:tailEnd len="med" w="med" type="oval"/>
            </a:ln>
          </p:spPr>
        </p:cxnSp>
        <p:sp>
          <p:nvSpPr>
            <p:cNvPr id="1190" name="Google Shape;1190;p85"/>
            <p:cNvSpPr txBox="1"/>
            <p:nvPr/>
          </p:nvSpPr>
          <p:spPr>
            <a:xfrm>
              <a:off x="2855639" y="2638726"/>
              <a:ext cx="986676" cy="213072"/>
            </a:xfrm>
            <a:prstGeom prst="rect">
              <a:avLst/>
            </a:prstGeom>
            <a:noFill/>
            <a:ln>
              <a:noFill/>
            </a:ln>
          </p:spPr>
          <p:txBody>
            <a:bodyPr anchorCtr="0" anchor="t" bIns="0" lIns="0" spcFirstLastPara="1" rIns="0" wrap="square" tIns="0">
              <a:spAutoFit/>
            </a:bodyPr>
            <a:lstStyle/>
            <a:p>
              <a:pPr indent="0" lvl="0" marL="0" marR="0" rtl="0" algn="ctr">
                <a:lnSpc>
                  <a:spcPct val="132785"/>
                </a:lnSpc>
                <a:spcBef>
                  <a:spcPts val="0"/>
                </a:spcBef>
                <a:spcAft>
                  <a:spcPts val="0"/>
                </a:spcAft>
                <a:buNone/>
              </a:pPr>
              <a:r>
                <a:rPr lang="ja-JP" sz="1400">
                  <a:solidFill>
                    <a:schemeClr val="dk1"/>
                  </a:solidFill>
                  <a:latin typeface="Arial"/>
                  <a:ea typeface="Arial"/>
                  <a:cs typeface="Arial"/>
                  <a:sym typeface="Arial"/>
                </a:rPr>
                <a:t>社会保障</a:t>
              </a:r>
              <a:endParaRPr sz="1400">
                <a:solidFill>
                  <a:schemeClr val="dk1"/>
                </a:solidFill>
                <a:latin typeface="Arial"/>
                <a:ea typeface="Arial"/>
                <a:cs typeface="Arial"/>
                <a:sym typeface="Arial"/>
              </a:endParaRPr>
            </a:p>
          </p:txBody>
        </p:sp>
        <p:sp>
          <p:nvSpPr>
            <p:cNvPr id="1191" name="Google Shape;1191;p85"/>
            <p:cNvSpPr txBox="1"/>
            <p:nvPr/>
          </p:nvSpPr>
          <p:spPr>
            <a:xfrm>
              <a:off x="1983174" y="2944143"/>
              <a:ext cx="1050388" cy="179729"/>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t/>
              </a:r>
              <a:endParaRPr sz="1200">
                <a:solidFill>
                  <a:srgbClr val="231916"/>
                </a:solidFill>
                <a:latin typeface="Arial"/>
                <a:ea typeface="Arial"/>
                <a:cs typeface="Arial"/>
                <a:sym typeface="Arial"/>
              </a:endParaRPr>
            </a:p>
          </p:txBody>
        </p:sp>
        <p:cxnSp>
          <p:nvCxnSpPr>
            <p:cNvPr id="1192" name="Google Shape;1192;p85"/>
            <p:cNvCxnSpPr/>
            <p:nvPr/>
          </p:nvCxnSpPr>
          <p:spPr>
            <a:xfrm flipH="1" rot="10800000">
              <a:off x="1447881" y="4774164"/>
              <a:ext cx="307638" cy="379785"/>
            </a:xfrm>
            <a:prstGeom prst="straightConnector1">
              <a:avLst/>
            </a:prstGeom>
            <a:noFill/>
            <a:ln cap="flat" cmpd="sng" w="9525">
              <a:solidFill>
                <a:schemeClr val="dk1"/>
              </a:solidFill>
              <a:prstDash val="solid"/>
              <a:round/>
              <a:headEnd len="sm" w="sm" type="none"/>
              <a:tailEnd len="med" w="med" type="oval"/>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1000"/>
                                        <p:tgtEl>
                                          <p:spTgt spid="1151"/>
                                        </p:tgtEl>
                                      </p:cBhvr>
                                    </p:animEffect>
                                  </p:childTnLst>
                                </p:cTn>
                              </p:par>
                              <p:par>
                                <p:cTn fill="hold" nodeType="with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1000"/>
                                        <p:tgtEl>
                                          <p:spTgt spid="1169"/>
                                        </p:tgtEl>
                                      </p:cBhvr>
                                    </p:animEffect>
                                  </p:childTnLst>
                                </p:cTn>
                              </p:par>
                              <p:par>
                                <p:cTn fill="hold" nodeType="with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1000"/>
                                        <p:tgtEl>
                                          <p:spTgt spid="11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0"/>
                                        </p:tgtEl>
                                        <p:attrNameLst>
                                          <p:attrName>style.visibility</p:attrName>
                                        </p:attrNameLst>
                                      </p:cBhvr>
                                      <p:to>
                                        <p:strVal val="visible"/>
                                      </p:to>
                                    </p:set>
                                    <p:animEffect filter="fade" transition="in">
                                      <p:cBhvr>
                                        <p:cTn dur="500"/>
                                        <p:tgtEl>
                                          <p:spTgt spid="1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grpSp>
        <p:nvGrpSpPr>
          <p:cNvPr id="1198" name="Google Shape;1198;p86"/>
          <p:cNvGrpSpPr/>
          <p:nvPr/>
        </p:nvGrpSpPr>
        <p:grpSpPr>
          <a:xfrm>
            <a:off x="323851" y="1085670"/>
            <a:ext cx="8519100" cy="827100"/>
            <a:chOff x="323851" y="1085670"/>
            <a:chExt cx="8519100" cy="827100"/>
          </a:xfrm>
        </p:grpSpPr>
        <p:sp>
          <p:nvSpPr>
            <p:cNvPr id="1199" name="Google Shape;1199;p86"/>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200" name="Google Shape;1200;p86"/>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なぜ財政は悪化したのか（財政構造の変化）</a:t>
              </a:r>
              <a:endParaRPr/>
            </a:p>
          </p:txBody>
        </p:sp>
      </p:grpSp>
      <p:sp>
        <p:nvSpPr>
          <p:cNvPr id="1201" name="Google Shape;1201;p8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02" name="Google Shape;1202;p86"/>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sp>
        <p:nvSpPr>
          <p:cNvPr id="1203" name="Google Shape;1203;p86"/>
          <p:cNvSpPr txBox="1"/>
          <p:nvPr/>
        </p:nvSpPr>
        <p:spPr>
          <a:xfrm>
            <a:off x="314225" y="4141075"/>
            <a:ext cx="8904000" cy="1761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sz="1700">
              <a:solidFill>
                <a:schemeClr val="dk1"/>
              </a:solidFill>
              <a:latin typeface="Arial"/>
              <a:ea typeface="Arial"/>
              <a:cs typeface="Arial"/>
              <a:sym typeface="Arial"/>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歳出の増加に対し歳入は、経済成長の停滞などが影響して</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税収の伸びが見合っておらず、不足分を借金に頼っている</a:t>
            </a:r>
            <a:r>
              <a:rPr lang="ja-JP" sz="1800">
                <a:solidFill>
                  <a:schemeClr val="dk1"/>
                </a:solidFill>
                <a:latin typeface="Arial"/>
                <a:ea typeface="Arial"/>
                <a:cs typeface="Arial"/>
                <a:sym typeface="Arial"/>
              </a:rPr>
              <a:t>ため、</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公債金は約６倍と大幅に増加しています。</a:t>
            </a:r>
            <a:endParaRPr sz="1700">
              <a:solidFill>
                <a:schemeClr val="dk1"/>
              </a:solidFill>
              <a:latin typeface="Arial"/>
              <a:ea typeface="Arial"/>
              <a:cs typeface="Arial"/>
              <a:sym typeface="Arial"/>
            </a:endParaRPr>
          </a:p>
        </p:txBody>
      </p:sp>
      <p:pic>
        <p:nvPicPr>
          <p:cNvPr id="1204" name="Google Shape;1204;p86"/>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205" name="Google Shape;1205;p86"/>
          <p:cNvSpPr txBox="1"/>
          <p:nvPr/>
        </p:nvSpPr>
        <p:spPr>
          <a:xfrm>
            <a:off x="314225" y="2575200"/>
            <a:ext cx="10081500" cy="1658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1990年度（平成２年度）と現在の歳出を比較すると、</a:t>
            </a:r>
            <a:r>
              <a:rPr lang="ja-JP" sz="2000">
                <a:solidFill>
                  <a:srgbClr val="005BAD"/>
                </a:solidFill>
                <a:latin typeface="Arial"/>
                <a:ea typeface="Arial"/>
                <a:cs typeface="Arial"/>
                <a:sym typeface="Arial"/>
              </a:rPr>
              <a:t>社会保障関係費や</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国債費が大きく伸びて</a:t>
            </a:r>
            <a:r>
              <a:rPr lang="ja-JP" sz="1800">
                <a:solidFill>
                  <a:schemeClr val="dk1"/>
                </a:solidFill>
                <a:latin typeface="Arial"/>
                <a:ea typeface="Arial"/>
                <a:cs typeface="Arial"/>
                <a:sym typeface="Arial"/>
              </a:rPr>
              <a:t>います。</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特に社会保障は、</a:t>
            </a:r>
            <a:r>
              <a:rPr lang="ja-JP" sz="2000">
                <a:solidFill>
                  <a:srgbClr val="005BAD"/>
                </a:solidFill>
                <a:latin typeface="Arial"/>
                <a:ea typeface="Arial"/>
                <a:cs typeface="Arial"/>
                <a:sym typeface="Arial"/>
              </a:rPr>
              <a:t>年金、医療、介護、こども・子育て</a:t>
            </a:r>
            <a:r>
              <a:rPr lang="ja-JP" sz="1800">
                <a:solidFill>
                  <a:schemeClr val="dk1"/>
                </a:solidFill>
                <a:latin typeface="Arial"/>
                <a:ea typeface="Arial"/>
                <a:cs typeface="Arial"/>
                <a:sym typeface="Arial"/>
              </a:rPr>
              <a:t>などの分野に分けられ、</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2000">
                <a:solidFill>
                  <a:srgbClr val="005BAD"/>
                </a:solidFill>
              </a:rPr>
              <a:t>　国の一般会計歳出の約１／３</a:t>
            </a:r>
            <a:r>
              <a:rPr lang="ja-JP" sz="1800">
                <a:solidFill>
                  <a:schemeClr val="dk1"/>
                </a:solidFill>
              </a:rPr>
              <a:t>を占める最大の支出項目となっています。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8"/>
                                        </p:tgtEl>
                                        <p:attrNameLst>
                                          <p:attrName>style.visibility</p:attrName>
                                        </p:attrNameLst>
                                      </p:cBhvr>
                                      <p:to>
                                        <p:strVal val="visible"/>
                                      </p:to>
                                    </p:set>
                                    <p:animEffect filter="fade" transition="in">
                                      <p:cBhvr>
                                        <p:cTn dur="500"/>
                                        <p:tgtEl>
                                          <p:spTgt spid="11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04"/>
                                        </p:tgtEl>
                                        <p:attrNameLst>
                                          <p:attrName>style.visibility</p:attrName>
                                        </p:attrNameLst>
                                      </p:cBhvr>
                                      <p:to>
                                        <p:strVal val="visible"/>
                                      </p:to>
                                    </p:set>
                                    <p:animEffect filter="fade" transition="in">
                                      <p:cBhvr>
                                        <p:cTn dur="600"/>
                                        <p:tgtEl>
                                          <p:spTgt spid="1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5"/>
                                        </p:tgtEl>
                                        <p:attrNameLst>
                                          <p:attrName>style.visibility</p:attrName>
                                        </p:attrNameLst>
                                      </p:cBhvr>
                                      <p:to>
                                        <p:strVal val="visible"/>
                                      </p:to>
                                    </p:set>
                                    <p:animEffect filter="fade" transition="in">
                                      <p:cBhvr>
                                        <p:cTn dur="1000"/>
                                        <p:tgtEl>
                                          <p:spTgt spid="1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1000"/>
                                        <p:tgtEl>
                                          <p:spTgt spid="1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8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12" name="Google Shape;1212;p8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pic>
        <p:nvPicPr>
          <p:cNvPr id="1213" name="Google Shape;1213;p87"/>
          <p:cNvPicPr preferRelativeResize="0"/>
          <p:nvPr/>
        </p:nvPicPr>
        <p:blipFill rotWithShape="1">
          <a:blip r:embed="rId3">
            <a:alphaModFix/>
          </a:blip>
          <a:srcRect b="0" l="0" r="0" t="0"/>
          <a:stretch/>
        </p:blipFill>
        <p:spPr>
          <a:xfrm>
            <a:off x="1007754" y="806355"/>
            <a:ext cx="7128491" cy="3156045"/>
          </a:xfrm>
          <a:prstGeom prst="rect">
            <a:avLst/>
          </a:prstGeom>
          <a:solidFill>
            <a:srgbClr val="FFFFFF"/>
          </a:solidFill>
          <a:ln>
            <a:noFill/>
          </a:ln>
        </p:spPr>
      </p:pic>
      <p:pic>
        <p:nvPicPr>
          <p:cNvPr id="1214" name="Google Shape;1214;p87"/>
          <p:cNvPicPr preferRelativeResize="0"/>
          <p:nvPr/>
        </p:nvPicPr>
        <p:blipFill rotWithShape="1">
          <a:blip r:embed="rId4">
            <a:alphaModFix/>
          </a:blip>
          <a:srcRect b="0" l="0" r="0" t="0"/>
          <a:stretch/>
        </p:blipFill>
        <p:spPr>
          <a:xfrm>
            <a:off x="1007754" y="3697837"/>
            <a:ext cx="7126596" cy="3063341"/>
          </a:xfrm>
          <a:prstGeom prst="rect">
            <a:avLst/>
          </a:prstGeom>
          <a:noFill/>
          <a:ln>
            <a:noFill/>
          </a:ln>
        </p:spPr>
      </p:pic>
      <p:sp>
        <p:nvSpPr>
          <p:cNvPr id="1215" name="Google Shape;1215;p87"/>
          <p:cNvSpPr txBox="1"/>
          <p:nvPr/>
        </p:nvSpPr>
        <p:spPr>
          <a:xfrm>
            <a:off x="2389868" y="6484179"/>
            <a:ext cx="18288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（注）当初予算ベース</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3"/>
                                        </p:tgtEl>
                                        <p:attrNameLst>
                                          <p:attrName>style.visibility</p:attrName>
                                        </p:attrNameLst>
                                      </p:cBhvr>
                                      <p:to>
                                        <p:strVal val="visible"/>
                                      </p:to>
                                    </p:set>
                                    <p:anim calcmode="lin" valueType="num">
                                      <p:cBhvr additive="base">
                                        <p:cTn dur="500"/>
                                        <p:tgtEl>
                                          <p:spTgt spid="1213"/>
                                        </p:tgtEl>
                                        <p:attrNameLst>
                                          <p:attrName>ppt_w</p:attrName>
                                        </p:attrNameLst>
                                      </p:cBhvr>
                                      <p:tavLst>
                                        <p:tav fmla="" tm="0">
                                          <p:val>
                                            <p:strVal val="0"/>
                                          </p:val>
                                        </p:tav>
                                        <p:tav fmla="" tm="100000">
                                          <p:val>
                                            <p:strVal val="#ppt_w"/>
                                          </p:val>
                                        </p:tav>
                                      </p:tavLst>
                                    </p:anim>
                                    <p:anim calcmode="lin" valueType="num">
                                      <p:cBhvr additive="base">
                                        <p:cTn dur="500"/>
                                        <p:tgtEl>
                                          <p:spTgt spid="12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4"/>
                                        </p:tgtEl>
                                        <p:attrNameLst>
                                          <p:attrName>style.visibility</p:attrName>
                                        </p:attrNameLst>
                                      </p:cBhvr>
                                      <p:to>
                                        <p:strVal val="visible"/>
                                      </p:to>
                                    </p:set>
                                    <p:anim calcmode="lin" valueType="num">
                                      <p:cBhvr additive="base">
                                        <p:cTn dur="500"/>
                                        <p:tgtEl>
                                          <p:spTgt spid="1214"/>
                                        </p:tgtEl>
                                        <p:attrNameLst>
                                          <p:attrName>ppt_w</p:attrName>
                                        </p:attrNameLst>
                                      </p:cBhvr>
                                      <p:tavLst>
                                        <p:tav fmla="" tm="0">
                                          <p:val>
                                            <p:strVal val="0"/>
                                          </p:val>
                                        </p:tav>
                                        <p:tav fmla="" tm="100000">
                                          <p:val>
                                            <p:strVal val="#ppt_w"/>
                                          </p:val>
                                        </p:tav>
                                      </p:tavLst>
                                    </p:anim>
                                    <p:anim calcmode="lin" valueType="num">
                                      <p:cBhvr additive="base">
                                        <p:cTn dur="500"/>
                                        <p:tgtEl>
                                          <p:spTgt spid="12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15"/>
                                        </p:tgtEl>
                                        <p:attrNameLst>
                                          <p:attrName>style.visibility</p:attrName>
                                        </p:attrNameLst>
                                      </p:cBhvr>
                                      <p:to>
                                        <p:strVal val="visible"/>
                                      </p:to>
                                    </p:set>
                                    <p:anim calcmode="lin" valueType="num">
                                      <p:cBhvr additive="base">
                                        <p:cTn dur="500"/>
                                        <p:tgtEl>
                                          <p:spTgt spid="1215"/>
                                        </p:tgtEl>
                                        <p:attrNameLst>
                                          <p:attrName>ppt_w</p:attrName>
                                        </p:attrNameLst>
                                      </p:cBhvr>
                                      <p:tavLst>
                                        <p:tav fmla="" tm="0">
                                          <p:val>
                                            <p:strVal val="0"/>
                                          </p:val>
                                        </p:tav>
                                        <p:tav fmla="" tm="100000">
                                          <p:val>
                                            <p:strVal val="#ppt_w"/>
                                          </p:val>
                                        </p:tav>
                                      </p:tavLst>
                                    </p:anim>
                                    <p:anim calcmode="lin" valueType="num">
                                      <p:cBhvr additive="base">
                                        <p:cTn dur="500"/>
                                        <p:tgtEl>
                                          <p:spTgt spid="12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grpSp>
        <p:nvGrpSpPr>
          <p:cNvPr id="1221" name="Google Shape;1221;p88"/>
          <p:cNvGrpSpPr/>
          <p:nvPr/>
        </p:nvGrpSpPr>
        <p:grpSpPr>
          <a:xfrm>
            <a:off x="323851" y="1085670"/>
            <a:ext cx="8519134" cy="827030"/>
            <a:chOff x="323851" y="1085670"/>
            <a:chExt cx="8519134" cy="827030"/>
          </a:xfrm>
        </p:grpSpPr>
        <p:sp>
          <p:nvSpPr>
            <p:cNvPr id="1222" name="Google Shape;1222;p88"/>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223" name="Google Shape;1223;p88"/>
            <p:cNvSpPr txBox="1"/>
            <p:nvPr/>
          </p:nvSpPr>
          <p:spPr>
            <a:xfrm>
              <a:off x="34020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社会保障関係費は今後も増えるのか</a:t>
              </a:r>
              <a:endParaRPr/>
            </a:p>
          </p:txBody>
        </p:sp>
      </p:grpSp>
      <p:sp>
        <p:nvSpPr>
          <p:cNvPr id="1224" name="Google Shape;1224;p8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25" name="Google Shape;1225;p8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pic>
        <p:nvPicPr>
          <p:cNvPr id="1226" name="Google Shape;1226;p88"/>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227" name="Google Shape;1227;p88"/>
          <p:cNvSpPr txBox="1"/>
          <p:nvPr/>
        </p:nvSpPr>
        <p:spPr>
          <a:xfrm>
            <a:off x="240025" y="4235000"/>
            <a:ext cx="9363300" cy="30225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Clr>
                <a:srgbClr val="005BAD"/>
              </a:buClr>
              <a:buSzPts val="1600"/>
              <a:buFont typeface="Arial"/>
              <a:buNone/>
            </a:pPr>
            <a:r>
              <a:t/>
            </a:r>
            <a:endParaRPr b="0" i="0" u="none" cap="none" strike="noStrike">
              <a:solidFill>
                <a:srgbClr val="000000"/>
              </a:solidFill>
              <a:latin typeface="Arial"/>
              <a:ea typeface="Arial"/>
              <a:cs typeface="Arial"/>
              <a:sym typeface="Arial"/>
            </a:endParaRPr>
          </a:p>
          <a:p>
            <a:pPr indent="-239299" lvl="0" marL="251999" marR="0" rtl="0" algn="l">
              <a:lnSpc>
                <a:spcPct val="110000"/>
              </a:lnSpc>
              <a:spcBef>
                <a:spcPts val="60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さらに、これまでの推計よりも相当程度早く少子化が進行しており、</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社会保障制度の支え手である現役世代の人口が減少し負担がより重く</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なる</a:t>
            </a:r>
            <a:r>
              <a:rPr b="0" i="0" lang="ja-JP" sz="1600" u="none" cap="none" strike="noStrike">
                <a:solidFill>
                  <a:srgbClr val="000000"/>
                </a:solidFill>
                <a:latin typeface="Arial"/>
                <a:ea typeface="Arial"/>
                <a:cs typeface="Arial"/>
                <a:sym typeface="Arial"/>
              </a:rPr>
              <a:t>ことが見込まれます。</a:t>
            </a:r>
            <a:endParaRPr b="0" i="0" sz="1500" u="none" cap="none" strike="noStrike">
              <a:solidFill>
                <a:srgbClr val="000000"/>
              </a:solidFill>
              <a:latin typeface="Arial"/>
              <a:ea typeface="Arial"/>
              <a:cs typeface="Arial"/>
              <a:sym typeface="Arial"/>
            </a:endParaRPr>
          </a:p>
        </p:txBody>
      </p:sp>
      <p:sp>
        <p:nvSpPr>
          <p:cNvPr id="1228" name="Google Shape;1228;p88"/>
          <p:cNvSpPr txBox="1"/>
          <p:nvPr/>
        </p:nvSpPr>
        <p:spPr>
          <a:xfrm>
            <a:off x="240025" y="2693275"/>
            <a:ext cx="9363300" cy="1411200"/>
          </a:xfrm>
          <a:prstGeom prst="rect">
            <a:avLst/>
          </a:prstGeom>
          <a:noFill/>
          <a:ln>
            <a:noFill/>
          </a:ln>
        </p:spPr>
        <p:txBody>
          <a:bodyPr anchorCtr="0" anchor="t" bIns="45700" lIns="91425" spcFirstLastPara="1" rIns="91425" wrap="square" tIns="45700">
            <a:noAutofit/>
          </a:bodyPr>
          <a:lstStyle/>
          <a:p>
            <a:pPr indent="-239299" lvl="0" marL="251999" marR="0" rtl="0" algn="l">
              <a:lnSpc>
                <a:spcPct val="110000"/>
              </a:lnSpc>
              <a:spcBef>
                <a:spcPts val="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日本は、他国に類をみない速度で高齢化が進んでいます。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a:t>
            </a:r>
            <a:r>
              <a:rPr b="0" i="0" lang="ja-JP" sz="1600" u="none" cap="none" strike="noStrike">
                <a:solidFill>
                  <a:srgbClr val="000000"/>
                </a:solidFill>
                <a:latin typeface="Arial"/>
                <a:ea typeface="Arial"/>
                <a:cs typeface="Arial"/>
                <a:sym typeface="Arial"/>
              </a:rPr>
              <a:t>今後、高齢化はさらに進展し、2025年（令和７年）に</a:t>
            </a:r>
            <a:r>
              <a:rPr b="0" i="0" lang="ja-JP" sz="1800" u="none" cap="none" strike="noStrike">
                <a:solidFill>
                  <a:srgbClr val="005BAD"/>
                </a:solidFill>
                <a:latin typeface="Arial"/>
                <a:ea typeface="Arial"/>
                <a:cs typeface="Arial"/>
                <a:sym typeface="Arial"/>
              </a:rPr>
              <a:t>いわゆる「団塊の世代」</a:t>
            </a:r>
            <a:r>
              <a:rPr b="0" baseline="30000" i="0" lang="ja-JP" sz="1800" u="none" cap="none" strike="noStrike">
                <a:solidFill>
                  <a:srgbClr val="005BAD"/>
                </a:solidFill>
                <a:latin typeface="Arial"/>
                <a:ea typeface="Arial"/>
                <a:cs typeface="Arial"/>
                <a:sym typeface="Arial"/>
              </a:rPr>
              <a:t>※</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baseline="30000" i="0" lang="ja-JP" u="none" cap="none" strike="noStrike">
                <a:solidFill>
                  <a:srgbClr val="005BAD"/>
                </a:solidFill>
                <a:latin typeface="Arial"/>
                <a:ea typeface="Arial"/>
                <a:cs typeface="Arial"/>
                <a:sym typeface="Arial"/>
              </a:rPr>
              <a:t> </a:t>
            </a: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の全員が後期高齢者である75歳以上となり</a:t>
            </a:r>
            <a:r>
              <a:rPr b="0" i="0" lang="ja-JP" sz="1600" u="none" cap="none" strike="noStrike">
                <a:solidFill>
                  <a:srgbClr val="000000"/>
                </a:solidFill>
                <a:latin typeface="Arial"/>
                <a:ea typeface="Arial"/>
                <a:cs typeface="Arial"/>
                <a:sym typeface="Arial"/>
              </a:rPr>
              <a:t>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 「団塊の世代」とは、出生率の高かった昭和22年から昭和24年に生まれた世代</a:t>
            </a:r>
            <a:endParaRPr b="0" i="0" sz="15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1"/>
                                        </p:tgtEl>
                                        <p:attrNameLst>
                                          <p:attrName>style.visibility</p:attrName>
                                        </p:attrNameLst>
                                      </p:cBhvr>
                                      <p:to>
                                        <p:strVal val="visible"/>
                                      </p:to>
                                    </p:set>
                                    <p:animEffect filter="fade" transition="in">
                                      <p:cBhvr>
                                        <p:cTn dur="500"/>
                                        <p:tgtEl>
                                          <p:spTgt spid="12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6"/>
                                        </p:tgtEl>
                                        <p:attrNameLst>
                                          <p:attrName>style.visibility</p:attrName>
                                        </p:attrNameLst>
                                      </p:cBhvr>
                                      <p:to>
                                        <p:strVal val="visible"/>
                                      </p:to>
                                    </p:set>
                                    <p:animEffect filter="fade" transition="in">
                                      <p:cBhvr>
                                        <p:cTn dur="600"/>
                                        <p:tgtEl>
                                          <p:spTgt spid="1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8"/>
                                        </p:tgtEl>
                                        <p:attrNameLst>
                                          <p:attrName>style.visibility</p:attrName>
                                        </p:attrNameLst>
                                      </p:cBhvr>
                                      <p:to>
                                        <p:strVal val="visible"/>
                                      </p:to>
                                    </p:set>
                                    <p:animEffect filter="fade" transition="in">
                                      <p:cBhvr>
                                        <p:cTn dur="1000"/>
                                        <p:tgtEl>
                                          <p:spTgt spid="1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7"/>
                                        </p:tgtEl>
                                        <p:attrNameLst>
                                          <p:attrName>style.visibility</p:attrName>
                                        </p:attrNameLst>
                                      </p:cBhvr>
                                      <p:to>
                                        <p:strVal val="visible"/>
                                      </p:to>
                                    </p:set>
                                    <p:animEffect filter="fade" transition="in">
                                      <p:cBhvr>
                                        <p:cTn dur="1000"/>
                                        <p:tgtEl>
                                          <p:spTgt spid="1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8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sp>
        <p:nvSpPr>
          <p:cNvPr id="1235" name="Google Shape;1235;p8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236" name="Google Shape;1236;p89"/>
          <p:cNvPicPr preferRelativeResize="0"/>
          <p:nvPr/>
        </p:nvPicPr>
        <p:blipFill rotWithShape="1">
          <a:blip r:embed="rId3">
            <a:alphaModFix/>
          </a:blip>
          <a:srcRect b="0" l="0" r="0" t="0"/>
          <a:stretch/>
        </p:blipFill>
        <p:spPr>
          <a:xfrm>
            <a:off x="0" y="1517631"/>
            <a:ext cx="9144000" cy="43272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6"/>
                                        </p:tgtEl>
                                        <p:attrNameLst>
                                          <p:attrName>style.visibility</p:attrName>
                                        </p:attrNameLst>
                                      </p:cBhvr>
                                      <p:to>
                                        <p:strVal val="visible"/>
                                      </p:to>
                                    </p:set>
                                    <p:anim calcmode="lin" valueType="num">
                                      <p:cBhvr additive="base">
                                        <p:cTn dur="500"/>
                                        <p:tgtEl>
                                          <p:spTgt spid="1236"/>
                                        </p:tgtEl>
                                        <p:attrNameLst>
                                          <p:attrName>ppt_w</p:attrName>
                                        </p:attrNameLst>
                                      </p:cBhvr>
                                      <p:tavLst>
                                        <p:tav fmla="" tm="0">
                                          <p:val>
                                            <p:strVal val="0"/>
                                          </p:val>
                                        </p:tav>
                                        <p:tav fmla="" tm="100000">
                                          <p:val>
                                            <p:strVal val="#ppt_w"/>
                                          </p:val>
                                        </p:tav>
                                      </p:tavLst>
                                    </p:anim>
                                    <p:anim calcmode="lin" valueType="num">
                                      <p:cBhvr additive="base">
                                        <p:cTn dur="500"/>
                                        <p:tgtEl>
                                          <p:spTgt spid="12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72"/>
          <p:cNvPicPr preferRelativeResize="0"/>
          <p:nvPr/>
        </p:nvPicPr>
        <p:blipFill rotWithShape="1">
          <a:blip r:embed="rId3">
            <a:alphaModFix/>
          </a:blip>
          <a:srcRect b="0" l="0" r="0" t="0"/>
          <a:stretch/>
        </p:blipFill>
        <p:spPr>
          <a:xfrm>
            <a:off x="240031" y="882587"/>
            <a:ext cx="8571029" cy="5060737"/>
          </a:xfrm>
          <a:prstGeom prst="rect">
            <a:avLst/>
          </a:prstGeom>
          <a:noFill/>
          <a:ln>
            <a:noFill/>
          </a:ln>
        </p:spPr>
      </p:pic>
      <p:grpSp>
        <p:nvGrpSpPr>
          <p:cNvPr id="666" name="Google Shape;666;p72"/>
          <p:cNvGrpSpPr/>
          <p:nvPr/>
        </p:nvGrpSpPr>
        <p:grpSpPr>
          <a:xfrm>
            <a:off x="287921" y="6410880"/>
            <a:ext cx="8532000" cy="374400"/>
            <a:chOff x="322211" y="6410880"/>
            <a:chExt cx="8532000" cy="374400"/>
          </a:xfrm>
        </p:grpSpPr>
        <p:sp>
          <p:nvSpPr>
            <p:cNvPr id="667" name="Google Shape;667;p7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8" name="Google Shape;668;p72"/>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669" name="Google Shape;669;p72">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670" name="Google Shape;670;p72">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671" name="Google Shape;671;p7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672" name="Google Shape;672;p72"/>
          <p:cNvSpPr txBox="1"/>
          <p:nvPr/>
        </p:nvSpPr>
        <p:spPr>
          <a:xfrm>
            <a:off x="762251" y="6473250"/>
            <a:ext cx="6231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身近な税金をもっと調べよう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https://www.mof.go.jp/tax_information/index.html </a:t>
            </a:r>
            <a:r>
              <a:rPr lang="ja-JP" sz="1000">
                <a:solidFill>
                  <a:schemeClr val="dk1"/>
                </a:solidFill>
                <a:latin typeface="MS PGothic"/>
                <a:ea typeface="MS PGothic"/>
                <a:cs typeface="MS PGothic"/>
                <a:sym typeface="MS PGothic"/>
              </a:rPr>
              <a:t>(財務省HP）</a:t>
            </a:r>
            <a:endParaRPr sz="1100">
              <a:solidFill>
                <a:schemeClr val="dk1"/>
              </a:solidFill>
              <a:latin typeface="MS PGothic"/>
              <a:ea typeface="MS PGothic"/>
              <a:cs typeface="MS PGothic"/>
              <a:sym typeface="MS PGothic"/>
            </a:endParaRPr>
          </a:p>
        </p:txBody>
      </p:sp>
      <p:sp>
        <p:nvSpPr>
          <p:cNvPr id="673" name="Google Shape;673;p72"/>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grpSp>
        <p:nvGrpSpPr>
          <p:cNvPr id="674" name="Google Shape;674;p72"/>
          <p:cNvGrpSpPr/>
          <p:nvPr/>
        </p:nvGrpSpPr>
        <p:grpSpPr>
          <a:xfrm>
            <a:off x="-29058" y="6108950"/>
            <a:ext cx="832642" cy="749313"/>
            <a:chOff x="-35154" y="5996310"/>
            <a:chExt cx="945432" cy="850815"/>
          </a:xfrm>
        </p:grpSpPr>
        <p:sp>
          <p:nvSpPr>
            <p:cNvPr id="675" name="Google Shape;675;p7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6" name="Google Shape;676;p7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7" name="Google Shape;677;p72"/>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678" name="Google Shape;678;p72"/>
          <p:cNvGrpSpPr/>
          <p:nvPr/>
        </p:nvGrpSpPr>
        <p:grpSpPr>
          <a:xfrm>
            <a:off x="543947" y="1116027"/>
            <a:ext cx="2653500" cy="793217"/>
            <a:chOff x="543947" y="1116027"/>
            <a:chExt cx="2653500" cy="793217"/>
          </a:xfrm>
        </p:grpSpPr>
        <p:grpSp>
          <p:nvGrpSpPr>
            <p:cNvPr id="679" name="Google Shape;679;p72"/>
            <p:cNvGrpSpPr/>
            <p:nvPr/>
          </p:nvGrpSpPr>
          <p:grpSpPr>
            <a:xfrm>
              <a:off x="543947" y="1116027"/>
              <a:ext cx="2653500" cy="792000"/>
              <a:chOff x="403588" y="1116027"/>
              <a:chExt cx="2653500" cy="792000"/>
            </a:xfrm>
          </p:grpSpPr>
          <p:sp>
            <p:nvSpPr>
              <p:cNvPr id="680" name="Google Shape;680;p72"/>
              <p:cNvSpPr/>
              <p:nvPr/>
            </p:nvSpPr>
            <p:spPr>
              <a:xfrm>
                <a:off x="403588" y="1116027"/>
                <a:ext cx="2653500" cy="792000"/>
              </a:xfrm>
              <a:prstGeom prst="rect">
                <a:avLst/>
              </a:prstGeom>
              <a:solidFill>
                <a:schemeClr val="lt1">
                  <a:alpha val="898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 </a:t>
                </a:r>
                <a:r>
                  <a:rPr b="0" i="0" lang="ja-JP" sz="2400" u="none" cap="none" strike="noStrike">
                    <a:solidFill>
                      <a:srgbClr val="005BAD"/>
                    </a:solidFill>
                    <a:latin typeface="Arial"/>
                    <a:ea typeface="Arial"/>
                    <a:cs typeface="Arial"/>
                    <a:sym typeface="Arial"/>
                  </a:rPr>
                  <a:t>家</a:t>
                </a:r>
                <a:endParaRPr/>
              </a:p>
            </p:txBody>
          </p:sp>
          <p:cxnSp>
            <p:nvCxnSpPr>
              <p:cNvPr id="681" name="Google Shape;681;p72"/>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682" name="Google Shape;682;p72"/>
            <p:cNvGrpSpPr/>
            <p:nvPr/>
          </p:nvGrpSpPr>
          <p:grpSpPr>
            <a:xfrm>
              <a:off x="1009534" y="1170278"/>
              <a:ext cx="1627500" cy="738966"/>
              <a:chOff x="897608" y="1223729"/>
              <a:chExt cx="1627500" cy="738966"/>
            </a:xfrm>
          </p:grpSpPr>
          <p:sp>
            <p:nvSpPr>
              <p:cNvPr id="683" name="Google Shape;683;p72"/>
              <p:cNvSpPr txBox="1"/>
              <p:nvPr/>
            </p:nvSpPr>
            <p:spPr>
              <a:xfrm>
                <a:off x="897608" y="1223729"/>
                <a:ext cx="11658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住民税</a:t>
                </a:r>
                <a:endParaRPr/>
              </a:p>
            </p:txBody>
          </p:sp>
          <p:sp>
            <p:nvSpPr>
              <p:cNvPr id="684" name="Google Shape;684;p72"/>
              <p:cNvSpPr txBox="1"/>
              <p:nvPr/>
            </p:nvSpPr>
            <p:spPr>
              <a:xfrm>
                <a:off x="897608" y="1537895"/>
                <a:ext cx="16275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固定資産税</a:t>
                </a:r>
                <a:endParaRPr/>
              </a:p>
            </p:txBody>
          </p:sp>
        </p:grpSp>
      </p:grpSp>
      <p:grpSp>
        <p:nvGrpSpPr>
          <p:cNvPr id="685" name="Google Shape;685;p72"/>
          <p:cNvGrpSpPr/>
          <p:nvPr/>
        </p:nvGrpSpPr>
        <p:grpSpPr>
          <a:xfrm>
            <a:off x="4846210" y="1164174"/>
            <a:ext cx="2579700" cy="791700"/>
            <a:chOff x="4846210" y="1164174"/>
            <a:chExt cx="2579700" cy="791700"/>
          </a:xfrm>
        </p:grpSpPr>
        <p:grpSp>
          <p:nvGrpSpPr>
            <p:cNvPr id="686" name="Google Shape;686;p72"/>
            <p:cNvGrpSpPr/>
            <p:nvPr/>
          </p:nvGrpSpPr>
          <p:grpSpPr>
            <a:xfrm>
              <a:off x="4846210" y="1164174"/>
              <a:ext cx="2579700" cy="791700"/>
              <a:chOff x="6173167" y="2594917"/>
              <a:chExt cx="2579700" cy="791700"/>
            </a:xfrm>
          </p:grpSpPr>
          <p:sp>
            <p:nvSpPr>
              <p:cNvPr id="687" name="Google Shape;687;p72"/>
              <p:cNvSpPr/>
              <p:nvPr/>
            </p:nvSpPr>
            <p:spPr>
              <a:xfrm>
                <a:off x="6173167" y="2594917"/>
                <a:ext cx="2579700" cy="791700"/>
              </a:xfrm>
              <a:prstGeom prst="rect">
                <a:avLst/>
              </a:prstGeom>
              <a:solidFill>
                <a:schemeClr val="lt1">
                  <a:alpha val="949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会社</a:t>
                </a:r>
                <a:endParaRPr/>
              </a:p>
            </p:txBody>
          </p:sp>
          <p:cxnSp>
            <p:nvCxnSpPr>
              <p:cNvPr id="688" name="Google Shape;688;p72"/>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689" name="Google Shape;689;p72"/>
            <p:cNvGrpSpPr/>
            <p:nvPr/>
          </p:nvGrpSpPr>
          <p:grpSpPr>
            <a:xfrm>
              <a:off x="5553237" y="1221775"/>
              <a:ext cx="1791000" cy="731922"/>
              <a:chOff x="6929462" y="2642814"/>
              <a:chExt cx="1791000" cy="731922"/>
            </a:xfrm>
          </p:grpSpPr>
          <p:sp>
            <p:nvSpPr>
              <p:cNvPr id="690" name="Google Shape;690;p72"/>
              <p:cNvSpPr txBox="1"/>
              <p:nvPr/>
            </p:nvSpPr>
            <p:spPr>
              <a:xfrm>
                <a:off x="6929462" y="2642814"/>
                <a:ext cx="11658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法人税</a:t>
                </a:r>
                <a:endParaRPr/>
              </a:p>
            </p:txBody>
          </p:sp>
          <p:sp>
            <p:nvSpPr>
              <p:cNvPr id="691" name="Google Shape;691;p72"/>
              <p:cNvSpPr txBox="1"/>
              <p:nvPr/>
            </p:nvSpPr>
            <p:spPr>
              <a:xfrm>
                <a:off x="6929462" y="2949936"/>
                <a:ext cx="17910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所得税</a:t>
                </a:r>
                <a:r>
                  <a:rPr lang="ja-JP" sz="1600">
                    <a:solidFill>
                      <a:srgbClr val="005BAD"/>
                    </a:solidFill>
                    <a:latin typeface="Arial"/>
                    <a:ea typeface="Arial"/>
                    <a:cs typeface="Arial"/>
                    <a:sym typeface="Arial"/>
                  </a:rPr>
                  <a:t>(給料)</a:t>
                </a:r>
                <a:endParaRPr sz="1800">
                  <a:solidFill>
                    <a:srgbClr val="005BAD"/>
                  </a:solidFill>
                  <a:latin typeface="Arial"/>
                  <a:ea typeface="Arial"/>
                  <a:cs typeface="Arial"/>
                  <a:sym typeface="Arial"/>
                </a:endParaRPr>
              </a:p>
            </p:txBody>
          </p:sp>
        </p:grpSp>
      </p:grpSp>
      <p:grpSp>
        <p:nvGrpSpPr>
          <p:cNvPr id="692" name="Google Shape;692;p72"/>
          <p:cNvGrpSpPr/>
          <p:nvPr/>
        </p:nvGrpSpPr>
        <p:grpSpPr>
          <a:xfrm>
            <a:off x="1035503" y="5556049"/>
            <a:ext cx="7073757" cy="499581"/>
            <a:chOff x="5513579" y="4643078"/>
            <a:chExt cx="3838800" cy="1277700"/>
          </a:xfrm>
        </p:grpSpPr>
        <p:sp>
          <p:nvSpPr>
            <p:cNvPr id="693" name="Google Shape;693;p72"/>
            <p:cNvSpPr/>
            <p:nvPr/>
          </p:nvSpPr>
          <p:spPr>
            <a:xfrm>
              <a:off x="5513579" y="4643078"/>
              <a:ext cx="3838800" cy="1277700"/>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外出先</a:t>
              </a:r>
              <a:endParaRPr/>
            </a:p>
          </p:txBody>
        </p:sp>
        <p:cxnSp>
          <p:nvCxnSpPr>
            <p:cNvPr id="694" name="Google Shape;694;p72"/>
            <p:cNvCxnSpPr/>
            <p:nvPr/>
          </p:nvCxnSpPr>
          <p:spPr>
            <a:xfrm>
              <a:off x="6161167" y="4770744"/>
              <a:ext cx="0" cy="1022400"/>
            </a:xfrm>
            <a:prstGeom prst="straightConnector1">
              <a:avLst/>
            </a:prstGeom>
            <a:noFill/>
            <a:ln cap="flat" cmpd="sng" w="22225">
              <a:solidFill>
                <a:srgbClr val="005BAD"/>
              </a:solidFill>
              <a:prstDash val="solid"/>
              <a:round/>
              <a:headEnd len="sm" w="sm" type="none"/>
              <a:tailEnd len="sm" w="sm" type="none"/>
            </a:ln>
          </p:spPr>
        </p:cxnSp>
      </p:grpSp>
      <p:sp>
        <p:nvSpPr>
          <p:cNvPr id="695" name="Google Shape;695;p72"/>
          <p:cNvSpPr txBox="1"/>
          <p:nvPr/>
        </p:nvSpPr>
        <p:spPr>
          <a:xfrm>
            <a:off x="6327966" y="5575418"/>
            <a:ext cx="17811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入湯税</a:t>
            </a:r>
            <a:r>
              <a:rPr lang="ja-JP" sz="1300">
                <a:solidFill>
                  <a:srgbClr val="005BAD"/>
                </a:solidFill>
                <a:latin typeface="Arial"/>
                <a:ea typeface="Arial"/>
                <a:cs typeface="Arial"/>
                <a:sym typeface="Arial"/>
              </a:rPr>
              <a:t>（温泉）</a:t>
            </a:r>
            <a:endParaRPr sz="1500">
              <a:solidFill>
                <a:srgbClr val="005BAD"/>
              </a:solidFill>
              <a:latin typeface="Arial"/>
              <a:ea typeface="Arial"/>
              <a:cs typeface="Arial"/>
              <a:sym typeface="Arial"/>
            </a:endParaRPr>
          </a:p>
        </p:txBody>
      </p:sp>
      <p:sp>
        <p:nvSpPr>
          <p:cNvPr id="696" name="Google Shape;696;p72"/>
          <p:cNvSpPr txBox="1"/>
          <p:nvPr/>
        </p:nvSpPr>
        <p:spPr>
          <a:xfrm>
            <a:off x="4613161" y="5575418"/>
            <a:ext cx="1915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消費税</a:t>
            </a:r>
            <a:r>
              <a:rPr lang="ja-JP" sz="1300">
                <a:solidFill>
                  <a:srgbClr val="005BAD"/>
                </a:solidFill>
                <a:latin typeface="Arial"/>
                <a:ea typeface="Arial"/>
                <a:cs typeface="Arial"/>
                <a:sym typeface="Arial"/>
              </a:rPr>
              <a:t>(買い物)</a:t>
            </a:r>
            <a:endParaRPr sz="1500">
              <a:solidFill>
                <a:srgbClr val="005BAD"/>
              </a:solidFill>
              <a:latin typeface="Arial"/>
              <a:ea typeface="Arial"/>
              <a:cs typeface="Arial"/>
              <a:sym typeface="Arial"/>
            </a:endParaRPr>
          </a:p>
        </p:txBody>
      </p:sp>
      <p:sp>
        <p:nvSpPr>
          <p:cNvPr id="697" name="Google Shape;697;p72"/>
          <p:cNvSpPr txBox="1"/>
          <p:nvPr/>
        </p:nvSpPr>
        <p:spPr>
          <a:xfrm>
            <a:off x="2320234" y="5575418"/>
            <a:ext cx="2500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揮発油税</a:t>
            </a:r>
            <a:r>
              <a:rPr lang="ja-JP" sz="1300">
                <a:solidFill>
                  <a:srgbClr val="005BAD"/>
                </a:solidFill>
                <a:latin typeface="Arial"/>
                <a:ea typeface="Arial"/>
                <a:cs typeface="Arial"/>
                <a:sym typeface="Arial"/>
              </a:rPr>
              <a:t>（ガソリン税）</a:t>
            </a:r>
            <a:endParaRPr sz="1500">
              <a:solidFill>
                <a:srgbClr val="005BAD"/>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grpSp>
        <p:nvGrpSpPr>
          <p:cNvPr id="1242" name="Google Shape;1242;p90"/>
          <p:cNvGrpSpPr/>
          <p:nvPr/>
        </p:nvGrpSpPr>
        <p:grpSpPr>
          <a:xfrm>
            <a:off x="323851" y="1085670"/>
            <a:ext cx="8519100" cy="827100"/>
            <a:chOff x="323851" y="1085670"/>
            <a:chExt cx="8519100" cy="827100"/>
          </a:xfrm>
        </p:grpSpPr>
        <p:sp>
          <p:nvSpPr>
            <p:cNvPr id="1243" name="Google Shape;1243;p90"/>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244" name="Google Shape;1244;p90"/>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日本の借金の状況</a:t>
              </a:r>
              <a:endParaRPr/>
            </a:p>
          </p:txBody>
        </p:sp>
      </p:grpSp>
      <p:grpSp>
        <p:nvGrpSpPr>
          <p:cNvPr id="1245" name="Google Shape;1245;p90"/>
          <p:cNvGrpSpPr/>
          <p:nvPr/>
        </p:nvGrpSpPr>
        <p:grpSpPr>
          <a:xfrm>
            <a:off x="287921" y="6410880"/>
            <a:ext cx="8532000" cy="374400"/>
            <a:chOff x="322211" y="6410880"/>
            <a:chExt cx="8532000" cy="374400"/>
          </a:xfrm>
        </p:grpSpPr>
        <p:sp>
          <p:nvSpPr>
            <p:cNvPr id="1246" name="Google Shape;1246;p9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47" name="Google Shape;1247;p90"/>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48" name="Google Shape;1248;p90"/>
          <p:cNvSpPr txBox="1"/>
          <p:nvPr/>
        </p:nvSpPr>
        <p:spPr>
          <a:xfrm>
            <a:off x="827549" y="6473250"/>
            <a:ext cx="7679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249" name="Google Shape;1249;p9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250" name="Google Shape;1250;p90"/>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251" name="Google Shape;1251;p90"/>
          <p:cNvGrpSpPr/>
          <p:nvPr/>
        </p:nvGrpSpPr>
        <p:grpSpPr>
          <a:xfrm>
            <a:off x="-29058" y="6108950"/>
            <a:ext cx="832642" cy="749313"/>
            <a:chOff x="-35154" y="5996310"/>
            <a:chExt cx="945432" cy="850815"/>
          </a:xfrm>
        </p:grpSpPr>
        <p:sp>
          <p:nvSpPr>
            <p:cNvPr id="1252" name="Google Shape;1252;p9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3" name="Google Shape;1253;p9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4" name="Google Shape;1254;p90"/>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255" name="Google Shape;1255;p90"/>
          <p:cNvSpPr txBox="1"/>
          <p:nvPr/>
        </p:nvSpPr>
        <p:spPr>
          <a:xfrm>
            <a:off x="331646" y="3856725"/>
            <a:ext cx="8670900" cy="27693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24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また、財政の持続可能性を見る上では、税収を生み出す元となる国の経済規模</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（GDP)に対して、総額でどのぐらいの借金をしているかが重要です。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日本の債務残高はGDPの２倍を超えており、主要先進国の中で最も</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高い水準</a:t>
            </a:r>
            <a:r>
              <a:rPr lang="ja-JP" sz="1800">
                <a:solidFill>
                  <a:schemeClr val="dk1"/>
                </a:solidFill>
                <a:latin typeface="Arial"/>
                <a:ea typeface="Arial"/>
                <a:cs typeface="Arial"/>
                <a:sym typeface="Arial"/>
              </a:rPr>
              <a:t>にあります。</a:t>
            </a:r>
            <a:endParaRPr sz="1700">
              <a:solidFill>
                <a:schemeClr val="dk1"/>
              </a:solidFill>
              <a:latin typeface="Arial"/>
              <a:ea typeface="Arial"/>
              <a:cs typeface="Arial"/>
              <a:sym typeface="Arial"/>
            </a:endParaRPr>
          </a:p>
        </p:txBody>
      </p:sp>
      <p:pic>
        <p:nvPicPr>
          <p:cNvPr id="1256" name="Google Shape;1256;p90"/>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257" name="Google Shape;1257;p90"/>
          <p:cNvSpPr txBox="1"/>
          <p:nvPr/>
        </p:nvSpPr>
        <p:spPr>
          <a:xfrm>
            <a:off x="331650" y="2561325"/>
            <a:ext cx="8670900" cy="10176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800"/>
              <a:buFont typeface="Noto Sans Symbols"/>
              <a:buChar char="●"/>
            </a:pPr>
            <a:r>
              <a:rPr lang="ja-JP" sz="18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普通国債残高は、累増の一途をたどり、2024年度末には1,105兆円に上ると</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見込まれています。</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500"/>
                                        <p:tgtEl>
                                          <p:spTgt spid="12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56"/>
                                        </p:tgtEl>
                                        <p:attrNameLst>
                                          <p:attrName>style.visibility</p:attrName>
                                        </p:attrNameLst>
                                      </p:cBhvr>
                                      <p:to>
                                        <p:strVal val="visible"/>
                                      </p:to>
                                    </p:set>
                                    <p:animEffect filter="fade" transition="in">
                                      <p:cBhvr>
                                        <p:cTn dur="600"/>
                                        <p:tgtEl>
                                          <p:spTgt spid="1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7"/>
                                        </p:tgtEl>
                                        <p:attrNameLst>
                                          <p:attrName>style.visibility</p:attrName>
                                        </p:attrNameLst>
                                      </p:cBhvr>
                                      <p:to>
                                        <p:strVal val="visible"/>
                                      </p:to>
                                    </p:set>
                                    <p:animEffect filter="fade" transition="in">
                                      <p:cBhvr>
                                        <p:cTn dur="1000"/>
                                        <p:tgtEl>
                                          <p:spTgt spid="1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5"/>
                                        </p:tgtEl>
                                        <p:attrNameLst>
                                          <p:attrName>style.visibility</p:attrName>
                                        </p:attrNameLst>
                                      </p:cBhvr>
                                      <p:to>
                                        <p:strVal val="visible"/>
                                      </p:to>
                                    </p:set>
                                    <p:animEffect filter="fade" transition="in">
                                      <p:cBhvr>
                                        <p:cTn dur="1000"/>
                                        <p:tgtEl>
                                          <p:spTgt spid="1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grpSp>
        <p:nvGrpSpPr>
          <p:cNvPr id="1263" name="Google Shape;1263;p91"/>
          <p:cNvGrpSpPr/>
          <p:nvPr/>
        </p:nvGrpSpPr>
        <p:grpSpPr>
          <a:xfrm>
            <a:off x="287921" y="6410880"/>
            <a:ext cx="8532000" cy="374400"/>
            <a:chOff x="322211" y="6410880"/>
            <a:chExt cx="8532000" cy="374400"/>
          </a:xfrm>
        </p:grpSpPr>
        <p:sp>
          <p:nvSpPr>
            <p:cNvPr id="1264" name="Google Shape;1264;p91"/>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5" name="Google Shape;1265;p91"/>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66" name="Google Shape;1266;p91"/>
          <p:cNvSpPr txBox="1"/>
          <p:nvPr/>
        </p:nvSpPr>
        <p:spPr>
          <a:xfrm>
            <a:off x="827549" y="6473250"/>
            <a:ext cx="7738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267" name="Google Shape;1267;p9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68" name="Google Shape;1268;p9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269" name="Google Shape;1269;p91"/>
          <p:cNvGrpSpPr/>
          <p:nvPr/>
        </p:nvGrpSpPr>
        <p:grpSpPr>
          <a:xfrm>
            <a:off x="-29057" y="6108719"/>
            <a:ext cx="832606" cy="749280"/>
            <a:chOff x="-35154" y="5996310"/>
            <a:chExt cx="945432" cy="850815"/>
          </a:xfrm>
        </p:grpSpPr>
        <p:sp>
          <p:nvSpPr>
            <p:cNvPr id="1270" name="Google Shape;1270;p9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1" name="Google Shape;1271;p9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2" name="Google Shape;1272;p91"/>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1273" name="Google Shape;1273;p91"/>
          <p:cNvPicPr preferRelativeResize="0"/>
          <p:nvPr/>
        </p:nvPicPr>
        <p:blipFill rotWithShape="1">
          <a:blip r:embed="rId4">
            <a:alphaModFix/>
          </a:blip>
          <a:srcRect b="0" l="0" r="0" t="0"/>
          <a:stretch/>
        </p:blipFill>
        <p:spPr>
          <a:xfrm>
            <a:off x="-35208" y="951380"/>
            <a:ext cx="4572000" cy="5002550"/>
          </a:xfrm>
          <a:prstGeom prst="rect">
            <a:avLst/>
          </a:prstGeom>
          <a:noFill/>
          <a:ln>
            <a:noFill/>
          </a:ln>
        </p:spPr>
      </p:pic>
      <p:pic>
        <p:nvPicPr>
          <p:cNvPr id="1274" name="Google Shape;1274;p91"/>
          <p:cNvPicPr preferRelativeResize="0"/>
          <p:nvPr/>
        </p:nvPicPr>
        <p:blipFill rotWithShape="1">
          <a:blip r:embed="rId5">
            <a:alphaModFix/>
          </a:blip>
          <a:srcRect b="0" l="0" r="0" t="0"/>
          <a:stretch/>
        </p:blipFill>
        <p:spPr>
          <a:xfrm>
            <a:off x="4536792" y="1024446"/>
            <a:ext cx="4607208" cy="51903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3"/>
                                        </p:tgtEl>
                                        <p:attrNameLst>
                                          <p:attrName>style.visibility</p:attrName>
                                        </p:attrNameLst>
                                      </p:cBhvr>
                                      <p:to>
                                        <p:strVal val="visible"/>
                                      </p:to>
                                    </p:set>
                                    <p:anim calcmode="lin" valueType="num">
                                      <p:cBhvr additive="base">
                                        <p:cTn dur="500"/>
                                        <p:tgtEl>
                                          <p:spTgt spid="1273"/>
                                        </p:tgtEl>
                                        <p:attrNameLst>
                                          <p:attrName>ppt_w</p:attrName>
                                        </p:attrNameLst>
                                      </p:cBhvr>
                                      <p:tavLst>
                                        <p:tav fmla="" tm="0">
                                          <p:val>
                                            <p:strVal val="0"/>
                                          </p:val>
                                        </p:tav>
                                        <p:tav fmla="" tm="100000">
                                          <p:val>
                                            <p:strVal val="#ppt_w"/>
                                          </p:val>
                                        </p:tav>
                                      </p:tavLst>
                                    </p:anim>
                                    <p:anim calcmode="lin" valueType="num">
                                      <p:cBhvr additive="base">
                                        <p:cTn dur="500"/>
                                        <p:tgtEl>
                                          <p:spTgt spid="12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4"/>
                                        </p:tgtEl>
                                        <p:attrNameLst>
                                          <p:attrName>style.visibility</p:attrName>
                                        </p:attrNameLst>
                                      </p:cBhvr>
                                      <p:to>
                                        <p:strVal val="visible"/>
                                      </p:to>
                                    </p:set>
                                    <p:anim calcmode="lin" valueType="num">
                                      <p:cBhvr additive="base">
                                        <p:cTn dur="500"/>
                                        <p:tgtEl>
                                          <p:spTgt spid="1274"/>
                                        </p:tgtEl>
                                        <p:attrNameLst>
                                          <p:attrName>ppt_w</p:attrName>
                                        </p:attrNameLst>
                                      </p:cBhvr>
                                      <p:tavLst>
                                        <p:tav fmla="" tm="0">
                                          <p:val>
                                            <p:strVal val="0"/>
                                          </p:val>
                                        </p:tav>
                                        <p:tav fmla="" tm="100000">
                                          <p:val>
                                            <p:strVal val="#ppt_w"/>
                                          </p:val>
                                        </p:tav>
                                      </p:tavLst>
                                    </p:anim>
                                    <p:anim calcmode="lin" valueType="num">
                                      <p:cBhvr additive="base">
                                        <p:cTn dur="500"/>
                                        <p:tgtEl>
                                          <p:spTgt spid="12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pic>
        <p:nvPicPr>
          <p:cNvPr id="1279" name="Google Shape;1279;p92"/>
          <p:cNvPicPr preferRelativeResize="0"/>
          <p:nvPr/>
        </p:nvPicPr>
        <p:blipFill rotWithShape="1">
          <a:blip r:embed="rId3">
            <a:alphaModFix/>
          </a:blip>
          <a:srcRect b="0" l="0" r="0" t="0"/>
          <a:stretch/>
        </p:blipFill>
        <p:spPr>
          <a:xfrm>
            <a:off x="1829543" y="2290814"/>
            <a:ext cx="5827152" cy="4509821"/>
          </a:xfrm>
          <a:prstGeom prst="rect">
            <a:avLst/>
          </a:prstGeom>
          <a:noFill/>
          <a:ln>
            <a:noFill/>
          </a:ln>
        </p:spPr>
      </p:pic>
      <p:grpSp>
        <p:nvGrpSpPr>
          <p:cNvPr id="1280" name="Google Shape;1280;p92"/>
          <p:cNvGrpSpPr/>
          <p:nvPr/>
        </p:nvGrpSpPr>
        <p:grpSpPr>
          <a:xfrm>
            <a:off x="323851" y="1085670"/>
            <a:ext cx="8519134" cy="827030"/>
            <a:chOff x="323851" y="1085670"/>
            <a:chExt cx="8519134" cy="827030"/>
          </a:xfrm>
        </p:grpSpPr>
        <p:sp>
          <p:nvSpPr>
            <p:cNvPr id="1281" name="Google Shape;1281;p92"/>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282" name="Google Shape;1282;p92"/>
            <p:cNvSpPr txBox="1"/>
            <p:nvPr/>
          </p:nvSpPr>
          <p:spPr>
            <a:xfrm>
              <a:off x="340200" y="1322225"/>
              <a:ext cx="58272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国の歳入と同じく税金が地方の財政を支えています。</a:t>
              </a:r>
              <a:endParaRPr/>
            </a:p>
          </p:txBody>
        </p:sp>
      </p:grpSp>
      <p:sp>
        <p:nvSpPr>
          <p:cNvPr id="1283" name="Google Shape;1283;p92"/>
          <p:cNvSpPr/>
          <p:nvPr/>
        </p:nvSpPr>
        <p:spPr>
          <a:xfrm>
            <a:off x="240024" y="2392075"/>
            <a:ext cx="42564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高知県の歳入の内訳（令和６年度当初予算）</a:t>
            </a:r>
            <a:endParaRPr/>
          </a:p>
        </p:txBody>
      </p:sp>
      <p:sp>
        <p:nvSpPr>
          <p:cNvPr id="1284" name="Google Shape;1284;p92"/>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285" name="Google Shape;1285;p9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286" name="Google Shape;1286;p92"/>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287" name="Google Shape;1287;p92"/>
          <p:cNvSpPr txBox="1"/>
          <p:nvPr/>
        </p:nvSpPr>
        <p:spPr>
          <a:xfrm>
            <a:off x="775864" y="2782669"/>
            <a:ext cx="1722699" cy="646331"/>
          </a:xfrm>
          <a:prstGeom prst="rect">
            <a:avLst/>
          </a:prstGeom>
          <a:noFill/>
          <a:ln cap="flat" cmpd="thickThin" w="571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歳入総額</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465,563百万円</a:t>
            </a:r>
            <a:endParaRPr/>
          </a:p>
        </p:txBody>
      </p:sp>
      <p:sp>
        <p:nvSpPr>
          <p:cNvPr id="1288" name="Google Shape;1288;p92"/>
          <p:cNvSpPr txBox="1"/>
          <p:nvPr/>
        </p:nvSpPr>
        <p:spPr>
          <a:xfrm>
            <a:off x="7497050" y="2623650"/>
            <a:ext cx="1647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（単位：百万円）</a:t>
            </a:r>
            <a:endParaRPr sz="1400">
              <a:solidFill>
                <a:schemeClr val="dk1"/>
              </a:solidFill>
              <a:latin typeface="Arial"/>
              <a:ea typeface="Arial"/>
              <a:cs typeface="Arial"/>
              <a:sym typeface="Arial"/>
            </a:endParaRPr>
          </a:p>
        </p:txBody>
      </p:sp>
      <p:sp>
        <p:nvSpPr>
          <p:cNvPr id="1289" name="Google Shape;1289;p92"/>
          <p:cNvSpPr/>
          <p:nvPr/>
        </p:nvSpPr>
        <p:spPr>
          <a:xfrm>
            <a:off x="323850" y="2051300"/>
            <a:ext cx="18177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グラフから見えてくる</a:t>
            </a:r>
            <a:endParaRPr/>
          </a:p>
        </p:txBody>
      </p:sp>
      <p:sp>
        <p:nvSpPr>
          <p:cNvPr id="1290" name="Google Shape;1290;p92"/>
          <p:cNvSpPr txBox="1"/>
          <p:nvPr/>
        </p:nvSpPr>
        <p:spPr>
          <a:xfrm>
            <a:off x="2116800" y="2009550"/>
            <a:ext cx="61275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rgbClr val="005BAD"/>
                </a:solidFill>
                <a:latin typeface="Arial"/>
                <a:ea typeface="Arial"/>
                <a:cs typeface="Arial"/>
                <a:sym typeface="Arial"/>
              </a:rPr>
              <a:t>地方公共団体の歳入の多くは地方税と国からの給付金です。</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gtEl>
                                        <p:attrNameLst>
                                          <p:attrName>style.visibility</p:attrName>
                                        </p:attrNameLst>
                                      </p:cBhvr>
                                      <p:to>
                                        <p:strVal val="visible"/>
                                      </p:to>
                                    </p:set>
                                    <p:animEffect filter="fade" transition="in">
                                      <p:cBhvr>
                                        <p:cTn dur="500"/>
                                        <p:tgtEl>
                                          <p:spTgt spid="12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86"/>
                                        </p:tgtEl>
                                        <p:attrNameLst>
                                          <p:attrName>style.visibility</p:attrName>
                                        </p:attrNameLst>
                                      </p:cBhvr>
                                      <p:to>
                                        <p:strVal val="visible"/>
                                      </p:to>
                                    </p:set>
                                    <p:animEffect filter="fade" transition="in">
                                      <p:cBhvr>
                                        <p:cTn dur="600"/>
                                        <p:tgtEl>
                                          <p:spTgt spid="1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9"/>
                                        </p:tgtEl>
                                        <p:attrNameLst>
                                          <p:attrName>style.visibility</p:attrName>
                                        </p:attrNameLst>
                                      </p:cBhvr>
                                      <p:to>
                                        <p:strVal val="visible"/>
                                      </p:to>
                                    </p:set>
                                    <p:animEffect filter="fade" transition="in">
                                      <p:cBhvr>
                                        <p:cTn dur="500"/>
                                        <p:tgtEl>
                                          <p:spTgt spid="12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90"/>
                                        </p:tgtEl>
                                        <p:attrNameLst>
                                          <p:attrName>style.visibility</p:attrName>
                                        </p:attrNameLst>
                                      </p:cBhvr>
                                      <p:to>
                                        <p:strVal val="visible"/>
                                      </p:to>
                                    </p:set>
                                    <p:animEffect filter="fade" transition="in">
                                      <p:cBhvr>
                                        <p:cTn dur="500"/>
                                        <p:tgtEl>
                                          <p:spTgt spid="1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3"/>
                                        </p:tgtEl>
                                        <p:attrNameLst>
                                          <p:attrName>style.visibility</p:attrName>
                                        </p:attrNameLst>
                                      </p:cBhvr>
                                      <p:to>
                                        <p:strVal val="visible"/>
                                      </p:to>
                                    </p:set>
                                    <p:animEffect filter="fade" transition="in">
                                      <p:cBhvr>
                                        <p:cTn dur="500"/>
                                        <p:tgtEl>
                                          <p:spTgt spid="1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7"/>
                                        </p:tgtEl>
                                        <p:attrNameLst>
                                          <p:attrName>style.visibility</p:attrName>
                                        </p:attrNameLst>
                                      </p:cBhvr>
                                      <p:to>
                                        <p:strVal val="visible"/>
                                      </p:to>
                                    </p:set>
                                    <p:animEffect filter="fade" transition="in">
                                      <p:cBhvr>
                                        <p:cTn dur="500"/>
                                        <p:tgtEl>
                                          <p:spTgt spid="1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9"/>
                                        </p:tgtEl>
                                        <p:attrNameLst>
                                          <p:attrName>style.visibility</p:attrName>
                                        </p:attrNameLst>
                                      </p:cBhvr>
                                      <p:to>
                                        <p:strVal val="visible"/>
                                      </p:to>
                                    </p:set>
                                    <p:animEffect filter="fade" transition="in">
                                      <p:cBhvr>
                                        <p:cTn dur="500"/>
                                        <p:tgtEl>
                                          <p:spTgt spid="1279"/>
                                        </p:tgtEl>
                                      </p:cBhvr>
                                    </p:animEffect>
                                  </p:childTnLst>
                                </p:cTn>
                              </p:par>
                              <p:par>
                                <p:cTn fill="hold" nodeType="withEffect" presetClass="entr" presetID="10" presetSubtype="0">
                                  <p:stCondLst>
                                    <p:cond delay="0"/>
                                  </p:stCondLst>
                                  <p:childTnLst>
                                    <p:set>
                                      <p:cBhvr>
                                        <p:cTn dur="1" fill="hold">
                                          <p:stCondLst>
                                            <p:cond delay="0"/>
                                          </p:stCondLst>
                                        </p:cTn>
                                        <p:tgtEl>
                                          <p:spTgt spid="1288"/>
                                        </p:tgtEl>
                                        <p:attrNameLst>
                                          <p:attrName>style.visibility</p:attrName>
                                        </p:attrNameLst>
                                      </p:cBhvr>
                                      <p:to>
                                        <p:strVal val="visible"/>
                                      </p:to>
                                    </p:set>
                                    <p:animEffect filter="fade" transition="in">
                                      <p:cBhvr>
                                        <p:cTn dur="500"/>
                                        <p:tgtEl>
                                          <p:spTgt spid="1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93"/>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296" name="Google Shape;1296;p93"/>
          <p:cNvSpPr/>
          <p:nvPr/>
        </p:nvSpPr>
        <p:spPr>
          <a:xfrm>
            <a:off x="472440" y="1082041"/>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県税とは</a:t>
            </a:r>
            <a:endParaRPr/>
          </a:p>
        </p:txBody>
      </p:sp>
      <p:sp>
        <p:nvSpPr>
          <p:cNvPr id="1297" name="Google Shape;1297;p93"/>
          <p:cNvSpPr/>
          <p:nvPr/>
        </p:nvSpPr>
        <p:spPr>
          <a:xfrm>
            <a:off x="472440" y="2518834"/>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国庫支出金とは</a:t>
            </a:r>
            <a:endParaRPr/>
          </a:p>
        </p:txBody>
      </p:sp>
      <p:sp>
        <p:nvSpPr>
          <p:cNvPr id="1298" name="Google Shape;1298;p93"/>
          <p:cNvSpPr/>
          <p:nvPr/>
        </p:nvSpPr>
        <p:spPr>
          <a:xfrm>
            <a:off x="472440" y="3955627"/>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地方交付税とは</a:t>
            </a:r>
            <a:endParaRPr/>
          </a:p>
        </p:txBody>
      </p:sp>
      <p:sp>
        <p:nvSpPr>
          <p:cNvPr id="1299" name="Google Shape;1299;p93"/>
          <p:cNvSpPr/>
          <p:nvPr/>
        </p:nvSpPr>
        <p:spPr>
          <a:xfrm>
            <a:off x="472440" y="5392420"/>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県債とは</a:t>
            </a:r>
            <a:endParaRPr/>
          </a:p>
        </p:txBody>
      </p:sp>
      <p:sp>
        <p:nvSpPr>
          <p:cNvPr id="1300" name="Google Shape;1300;p93"/>
          <p:cNvSpPr txBox="1"/>
          <p:nvPr/>
        </p:nvSpPr>
        <p:spPr>
          <a:xfrm>
            <a:off x="2651425" y="1225500"/>
            <a:ext cx="61878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県に納める税金で、その内訳は事業税約152.9億円、県民税約222.6億円、自動車税約81.4億円、軽油引取税約42.2億円など。</a:t>
            </a:r>
            <a:endParaRPr/>
          </a:p>
        </p:txBody>
      </p:sp>
      <p:sp>
        <p:nvSpPr>
          <p:cNvPr id="1301" name="Google Shape;1301;p93"/>
          <p:cNvSpPr txBox="1"/>
          <p:nvPr/>
        </p:nvSpPr>
        <p:spPr>
          <a:xfrm>
            <a:off x="2651425" y="2452058"/>
            <a:ext cx="6187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が地方公共団体に対し、教育、道路建設、国会議員の選挙などの経費の全部または一部にあてるために支出する負担金や補助金など。使い道は国によって決められているので、地方公共団体の自由には使えない。</a:t>
            </a:r>
            <a:endParaRPr/>
          </a:p>
        </p:txBody>
      </p:sp>
      <p:sp>
        <p:nvSpPr>
          <p:cNvPr id="1302" name="Google Shape;1302;p93"/>
          <p:cNvSpPr txBox="1"/>
          <p:nvPr/>
        </p:nvSpPr>
        <p:spPr>
          <a:xfrm>
            <a:off x="2651425" y="4165851"/>
            <a:ext cx="6187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国税として納められた所得税、法人税、酒税、消費税の一部から県の不足財源に応じて国から配分されたもの。</a:t>
            </a:r>
            <a:endParaRPr/>
          </a:p>
        </p:txBody>
      </p:sp>
      <p:sp>
        <p:nvSpPr>
          <p:cNvPr id="1303" name="Google Shape;1303;p93"/>
          <p:cNvSpPr txBox="1"/>
          <p:nvPr/>
        </p:nvSpPr>
        <p:spPr>
          <a:xfrm>
            <a:off x="2651425" y="5602644"/>
            <a:ext cx="6187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県が歳出をまかなうために、国や銀行などから借りる目的で発行するもの。</a:t>
            </a:r>
            <a:endParaRPr/>
          </a:p>
        </p:txBody>
      </p:sp>
      <p:sp>
        <p:nvSpPr>
          <p:cNvPr id="1304" name="Google Shape;1304;p9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pic>
        <p:nvPicPr>
          <p:cNvPr id="1310" name="Google Shape;1310;p94"/>
          <p:cNvPicPr preferRelativeResize="0"/>
          <p:nvPr/>
        </p:nvPicPr>
        <p:blipFill rotWithShape="1">
          <a:blip r:embed="rId3">
            <a:alphaModFix/>
          </a:blip>
          <a:srcRect b="0" l="0" r="0" t="0"/>
          <a:stretch/>
        </p:blipFill>
        <p:spPr>
          <a:xfrm>
            <a:off x="1267697" y="2582538"/>
            <a:ext cx="6712920" cy="4275462"/>
          </a:xfrm>
          <a:prstGeom prst="rect">
            <a:avLst/>
          </a:prstGeom>
          <a:noFill/>
          <a:ln>
            <a:noFill/>
          </a:ln>
        </p:spPr>
      </p:pic>
      <p:grpSp>
        <p:nvGrpSpPr>
          <p:cNvPr id="1311" name="Google Shape;1311;p94"/>
          <p:cNvGrpSpPr/>
          <p:nvPr/>
        </p:nvGrpSpPr>
        <p:grpSpPr>
          <a:xfrm>
            <a:off x="323851" y="1085670"/>
            <a:ext cx="8519134" cy="827030"/>
            <a:chOff x="323851" y="1085670"/>
            <a:chExt cx="8519134" cy="827030"/>
          </a:xfrm>
        </p:grpSpPr>
        <p:sp>
          <p:nvSpPr>
            <p:cNvPr id="1312" name="Google Shape;1312;p94"/>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313" name="Google Shape;1313;p94"/>
            <p:cNvSpPr txBox="1"/>
            <p:nvPr/>
          </p:nvSpPr>
          <p:spPr>
            <a:xfrm>
              <a:off x="340200" y="1196900"/>
              <a:ext cx="56319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地方公共団体は、私たちのふだんの暮らしに結びついた公共サービスを行っています。</a:t>
              </a:r>
              <a:endParaRPr/>
            </a:p>
          </p:txBody>
        </p:sp>
      </p:grpSp>
      <p:sp>
        <p:nvSpPr>
          <p:cNvPr id="1314" name="Google Shape;1314;p94"/>
          <p:cNvSpPr/>
          <p:nvPr/>
        </p:nvSpPr>
        <p:spPr>
          <a:xfrm>
            <a:off x="149275" y="2367500"/>
            <a:ext cx="42528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高知県の歳出の内訳（令和６年度当初予算）</a:t>
            </a:r>
            <a:endParaRPr/>
          </a:p>
        </p:txBody>
      </p:sp>
      <p:sp>
        <p:nvSpPr>
          <p:cNvPr id="1315" name="Google Shape;1315;p94"/>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316" name="Google Shape;1316;p9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317" name="Google Shape;1317;p94"/>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318" name="Google Shape;1318;p94"/>
          <p:cNvSpPr txBox="1"/>
          <p:nvPr/>
        </p:nvSpPr>
        <p:spPr>
          <a:xfrm>
            <a:off x="775864" y="2782669"/>
            <a:ext cx="1722699" cy="646331"/>
          </a:xfrm>
          <a:prstGeom prst="rect">
            <a:avLst/>
          </a:prstGeom>
          <a:noFill/>
          <a:ln cap="flat" cmpd="thickThin" w="571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歳出総額</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465,563百万円</a:t>
            </a:r>
            <a:endParaRPr/>
          </a:p>
        </p:txBody>
      </p:sp>
      <p:sp>
        <p:nvSpPr>
          <p:cNvPr id="1319" name="Google Shape;1319;p94"/>
          <p:cNvSpPr txBox="1"/>
          <p:nvPr/>
        </p:nvSpPr>
        <p:spPr>
          <a:xfrm>
            <a:off x="6530375" y="2582550"/>
            <a:ext cx="1661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（単位：百万円）</a:t>
            </a:r>
            <a:endParaRPr sz="1400">
              <a:solidFill>
                <a:schemeClr val="dk1"/>
              </a:solidFill>
              <a:latin typeface="Arial"/>
              <a:ea typeface="Arial"/>
              <a:cs typeface="Arial"/>
              <a:sym typeface="Arial"/>
            </a:endParaRPr>
          </a:p>
        </p:txBody>
      </p:sp>
      <p:sp>
        <p:nvSpPr>
          <p:cNvPr id="1320" name="Google Shape;1320;p94"/>
          <p:cNvSpPr/>
          <p:nvPr/>
        </p:nvSpPr>
        <p:spPr>
          <a:xfrm>
            <a:off x="149275" y="2034650"/>
            <a:ext cx="18222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グラフから見えてくる</a:t>
            </a:r>
            <a:endParaRPr/>
          </a:p>
        </p:txBody>
      </p:sp>
      <p:sp>
        <p:nvSpPr>
          <p:cNvPr id="1321" name="Google Shape;1321;p94"/>
          <p:cNvSpPr txBox="1"/>
          <p:nvPr/>
        </p:nvSpPr>
        <p:spPr>
          <a:xfrm>
            <a:off x="1926000" y="2026800"/>
            <a:ext cx="6826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rgbClr val="005BAD"/>
                </a:solidFill>
                <a:latin typeface="Arial"/>
                <a:ea typeface="Arial"/>
                <a:cs typeface="Arial"/>
                <a:sym typeface="Arial"/>
              </a:rPr>
              <a:t>地方公共団体では住民の生活を支えるためにお金を使っています。</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500"/>
                                        <p:tgtEl>
                                          <p:spTgt spid="13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17"/>
                                        </p:tgtEl>
                                        <p:attrNameLst>
                                          <p:attrName>style.visibility</p:attrName>
                                        </p:attrNameLst>
                                      </p:cBhvr>
                                      <p:to>
                                        <p:strVal val="visible"/>
                                      </p:to>
                                    </p:set>
                                    <p:animEffect filter="fade" transition="in">
                                      <p:cBhvr>
                                        <p:cTn dur="600"/>
                                        <p:tgtEl>
                                          <p:spTgt spid="1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0"/>
                                        </p:tgtEl>
                                        <p:attrNameLst>
                                          <p:attrName>style.visibility</p:attrName>
                                        </p:attrNameLst>
                                      </p:cBhvr>
                                      <p:to>
                                        <p:strVal val="visible"/>
                                      </p:to>
                                    </p:set>
                                    <p:animEffect filter="fade" transition="in">
                                      <p:cBhvr>
                                        <p:cTn dur="500"/>
                                        <p:tgtEl>
                                          <p:spTgt spid="13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21"/>
                                        </p:tgtEl>
                                        <p:attrNameLst>
                                          <p:attrName>style.visibility</p:attrName>
                                        </p:attrNameLst>
                                      </p:cBhvr>
                                      <p:to>
                                        <p:strVal val="visible"/>
                                      </p:to>
                                    </p:set>
                                    <p:animEffect filter="fade" transition="in">
                                      <p:cBhvr>
                                        <p:cTn dur="500"/>
                                        <p:tgtEl>
                                          <p:spTgt spid="1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4"/>
                                        </p:tgtEl>
                                        <p:attrNameLst>
                                          <p:attrName>style.visibility</p:attrName>
                                        </p:attrNameLst>
                                      </p:cBhvr>
                                      <p:to>
                                        <p:strVal val="visible"/>
                                      </p:to>
                                    </p:set>
                                    <p:animEffect filter="fade" transition="in">
                                      <p:cBhvr>
                                        <p:cTn dur="500"/>
                                        <p:tgtEl>
                                          <p:spTgt spid="1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gtEl>
                                        <p:attrNameLst>
                                          <p:attrName>style.visibility</p:attrName>
                                        </p:attrNameLst>
                                      </p:cBhvr>
                                      <p:to>
                                        <p:strVal val="visible"/>
                                      </p:to>
                                    </p:set>
                                    <p:animEffect filter="fade" transition="in">
                                      <p:cBhvr>
                                        <p:cTn dur="500"/>
                                        <p:tgtEl>
                                          <p:spTgt spid="1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0"/>
                                        </p:tgtEl>
                                        <p:attrNameLst>
                                          <p:attrName>style.visibility</p:attrName>
                                        </p:attrNameLst>
                                      </p:cBhvr>
                                      <p:to>
                                        <p:strVal val="visible"/>
                                      </p:to>
                                    </p:set>
                                    <p:animEffect filter="fade" transition="in">
                                      <p:cBhvr>
                                        <p:cTn dur="500"/>
                                        <p:tgtEl>
                                          <p:spTgt spid="1310"/>
                                        </p:tgtEl>
                                      </p:cBhvr>
                                    </p:animEffect>
                                  </p:childTnLst>
                                </p:cTn>
                              </p:par>
                              <p:par>
                                <p:cTn fill="hold" nodeType="withEffect" presetClass="entr" presetID="10" presetSubtype="0">
                                  <p:stCondLst>
                                    <p:cond delay="0"/>
                                  </p:stCondLst>
                                  <p:childTnLst>
                                    <p:set>
                                      <p:cBhvr>
                                        <p:cTn dur="1" fill="hold">
                                          <p:stCondLst>
                                            <p:cond delay="0"/>
                                          </p:stCondLst>
                                        </p:cTn>
                                        <p:tgtEl>
                                          <p:spTgt spid="1319"/>
                                        </p:tgtEl>
                                        <p:attrNameLst>
                                          <p:attrName>style.visibility</p:attrName>
                                        </p:attrNameLst>
                                      </p:cBhvr>
                                      <p:to>
                                        <p:strVal val="visible"/>
                                      </p:to>
                                    </p:set>
                                    <p:animEffect filter="fade" transition="in">
                                      <p:cBhvr>
                                        <p:cTn dur="500"/>
                                        <p:tgtEl>
                                          <p:spTgt spid="1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95"/>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327" name="Google Shape;1327;p95"/>
          <p:cNvSpPr txBox="1"/>
          <p:nvPr/>
        </p:nvSpPr>
        <p:spPr>
          <a:xfrm>
            <a:off x="240026" y="1504425"/>
            <a:ext cx="41964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3000">
                <a:solidFill>
                  <a:schemeClr val="dk1"/>
                </a:solidFill>
                <a:latin typeface="Arial"/>
                <a:ea typeface="Arial"/>
                <a:cs typeface="Arial"/>
                <a:sym typeface="Arial"/>
              </a:rPr>
              <a:t>人口　691,527人</a:t>
            </a:r>
            <a:endParaRPr sz="3000">
              <a:solidFill>
                <a:schemeClr val="dk1"/>
              </a:solidFill>
              <a:latin typeface="Arial"/>
              <a:ea typeface="Arial"/>
              <a:cs typeface="Arial"/>
              <a:sym typeface="Arial"/>
            </a:endParaRPr>
          </a:p>
          <a:p>
            <a:pPr indent="0" lvl="0" marL="0" marR="0" rtl="0" algn="ctr">
              <a:spcBef>
                <a:spcPts val="0"/>
              </a:spcBef>
              <a:spcAft>
                <a:spcPts val="0"/>
              </a:spcAft>
              <a:buNone/>
            </a:pPr>
            <a:r>
              <a:rPr lang="ja-JP" sz="1800">
                <a:solidFill>
                  <a:schemeClr val="dk1"/>
                </a:solidFill>
                <a:latin typeface="Arial"/>
                <a:ea typeface="Arial"/>
                <a:cs typeface="Arial"/>
                <a:sym typeface="Arial"/>
              </a:rPr>
              <a:t>〔人口は令和２年度国勢調査確定値〕</a:t>
            </a:r>
            <a:endParaRPr sz="1800">
              <a:solidFill>
                <a:schemeClr val="dk1"/>
              </a:solidFill>
              <a:latin typeface="Arial"/>
              <a:ea typeface="Arial"/>
              <a:cs typeface="Arial"/>
              <a:sym typeface="Arial"/>
            </a:endParaRPr>
          </a:p>
        </p:txBody>
      </p:sp>
      <p:sp>
        <p:nvSpPr>
          <p:cNvPr id="1328" name="Google Shape;1328;p95"/>
          <p:cNvSpPr txBox="1"/>
          <p:nvPr/>
        </p:nvSpPr>
        <p:spPr>
          <a:xfrm>
            <a:off x="499925" y="908425"/>
            <a:ext cx="7044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令和６年度一般会計予算〈当初予算〉の県民１人あたりの額</a:t>
            </a:r>
            <a:endParaRPr/>
          </a:p>
        </p:txBody>
      </p:sp>
      <p:sp>
        <p:nvSpPr>
          <p:cNvPr id="1329" name="Google Shape;1329;p95"/>
          <p:cNvSpPr/>
          <p:nvPr/>
        </p:nvSpPr>
        <p:spPr>
          <a:xfrm>
            <a:off x="240030" y="2531333"/>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教育費</a:t>
            </a:r>
            <a:endParaRPr sz="1300"/>
          </a:p>
        </p:txBody>
      </p:sp>
      <p:sp>
        <p:nvSpPr>
          <p:cNvPr id="1330" name="Google Shape;1330;p95"/>
          <p:cNvSpPr/>
          <p:nvPr/>
        </p:nvSpPr>
        <p:spPr>
          <a:xfrm>
            <a:off x="240030" y="313044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農林水産業費</a:t>
            </a:r>
            <a:endParaRPr sz="1300"/>
          </a:p>
        </p:txBody>
      </p:sp>
      <p:sp>
        <p:nvSpPr>
          <p:cNvPr id="1331" name="Google Shape;1331;p95"/>
          <p:cNvSpPr/>
          <p:nvPr/>
        </p:nvSpPr>
        <p:spPr>
          <a:xfrm>
            <a:off x="240027" y="3741937"/>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商工労働費</a:t>
            </a:r>
            <a:endParaRPr sz="1300"/>
          </a:p>
        </p:txBody>
      </p:sp>
      <p:sp>
        <p:nvSpPr>
          <p:cNvPr id="1332" name="Google Shape;1332;p95"/>
          <p:cNvSpPr/>
          <p:nvPr/>
        </p:nvSpPr>
        <p:spPr>
          <a:xfrm>
            <a:off x="240029" y="436109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土木費</a:t>
            </a:r>
            <a:endParaRPr sz="1300"/>
          </a:p>
        </p:txBody>
      </p:sp>
      <p:sp>
        <p:nvSpPr>
          <p:cNvPr id="1333" name="Google Shape;1333;p95"/>
          <p:cNvSpPr/>
          <p:nvPr/>
        </p:nvSpPr>
        <p:spPr>
          <a:xfrm>
            <a:off x="240026" y="5026144"/>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警察費</a:t>
            </a:r>
            <a:endParaRPr sz="1300"/>
          </a:p>
        </p:txBody>
      </p:sp>
      <p:sp>
        <p:nvSpPr>
          <p:cNvPr id="1334" name="Google Shape;1334;p95"/>
          <p:cNvSpPr/>
          <p:nvPr/>
        </p:nvSpPr>
        <p:spPr>
          <a:xfrm>
            <a:off x="240025" y="5668559"/>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健康福祉費</a:t>
            </a:r>
            <a:endParaRPr sz="1300"/>
          </a:p>
        </p:txBody>
      </p:sp>
      <p:sp>
        <p:nvSpPr>
          <p:cNvPr id="1335" name="Google Shape;1335;p95"/>
          <p:cNvSpPr/>
          <p:nvPr/>
        </p:nvSpPr>
        <p:spPr>
          <a:xfrm>
            <a:off x="4571993" y="2530289"/>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議会費・総務費</a:t>
            </a:r>
            <a:endParaRPr sz="1300"/>
          </a:p>
        </p:txBody>
      </p:sp>
      <p:sp>
        <p:nvSpPr>
          <p:cNvPr id="1336" name="Google Shape;1336;p95"/>
          <p:cNvSpPr/>
          <p:nvPr/>
        </p:nvSpPr>
        <p:spPr>
          <a:xfrm>
            <a:off x="4571993" y="316688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公債費</a:t>
            </a:r>
            <a:endParaRPr sz="1300"/>
          </a:p>
        </p:txBody>
      </p:sp>
      <p:pic>
        <p:nvPicPr>
          <p:cNvPr id="1337" name="Google Shape;1337;p95"/>
          <p:cNvPicPr preferRelativeResize="0"/>
          <p:nvPr/>
        </p:nvPicPr>
        <p:blipFill rotWithShape="1">
          <a:blip r:embed="rId3">
            <a:alphaModFix/>
          </a:blip>
          <a:srcRect b="0" l="0" r="0" t="0"/>
          <a:stretch/>
        </p:blipFill>
        <p:spPr>
          <a:xfrm>
            <a:off x="5944557" y="5105400"/>
            <a:ext cx="2104292" cy="1449516"/>
          </a:xfrm>
          <a:prstGeom prst="rect">
            <a:avLst/>
          </a:prstGeom>
          <a:noFill/>
          <a:ln>
            <a:noFill/>
          </a:ln>
        </p:spPr>
      </p:pic>
      <p:sp>
        <p:nvSpPr>
          <p:cNvPr id="1338" name="Google Shape;1338;p95"/>
          <p:cNvSpPr txBox="1"/>
          <p:nvPr/>
        </p:nvSpPr>
        <p:spPr>
          <a:xfrm>
            <a:off x="2706301" y="2511075"/>
            <a:ext cx="1730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139,288円</a:t>
            </a:r>
            <a:endParaRPr sz="1400">
              <a:solidFill>
                <a:schemeClr val="dk1"/>
              </a:solidFill>
              <a:latin typeface="Arial"/>
              <a:ea typeface="Arial"/>
              <a:cs typeface="Arial"/>
              <a:sym typeface="Arial"/>
            </a:endParaRPr>
          </a:p>
        </p:txBody>
      </p:sp>
      <p:sp>
        <p:nvSpPr>
          <p:cNvPr id="1339" name="Google Shape;1339;p95"/>
          <p:cNvSpPr txBox="1"/>
          <p:nvPr/>
        </p:nvSpPr>
        <p:spPr>
          <a:xfrm>
            <a:off x="2889152" y="3110980"/>
            <a:ext cx="1545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48,707円</a:t>
            </a:r>
            <a:endParaRPr sz="1400">
              <a:solidFill>
                <a:schemeClr val="dk1"/>
              </a:solidFill>
              <a:latin typeface="Arial"/>
              <a:ea typeface="Arial"/>
              <a:cs typeface="Arial"/>
              <a:sym typeface="Arial"/>
            </a:endParaRPr>
          </a:p>
        </p:txBody>
      </p:sp>
      <p:sp>
        <p:nvSpPr>
          <p:cNvPr id="1340" name="Google Shape;1340;p95"/>
          <p:cNvSpPr txBox="1"/>
          <p:nvPr/>
        </p:nvSpPr>
        <p:spPr>
          <a:xfrm>
            <a:off x="2889152" y="3699618"/>
            <a:ext cx="1545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15,911円</a:t>
            </a:r>
            <a:endParaRPr sz="1400">
              <a:solidFill>
                <a:schemeClr val="dk1"/>
              </a:solidFill>
              <a:latin typeface="Arial"/>
              <a:ea typeface="Arial"/>
              <a:cs typeface="Arial"/>
              <a:sym typeface="Arial"/>
            </a:endParaRPr>
          </a:p>
        </p:txBody>
      </p:sp>
      <p:sp>
        <p:nvSpPr>
          <p:cNvPr id="1341" name="Google Shape;1341;p95"/>
          <p:cNvSpPr txBox="1"/>
          <p:nvPr/>
        </p:nvSpPr>
        <p:spPr>
          <a:xfrm>
            <a:off x="2889152" y="4330312"/>
            <a:ext cx="1545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92,829円</a:t>
            </a:r>
            <a:endParaRPr sz="1400">
              <a:solidFill>
                <a:schemeClr val="dk1"/>
              </a:solidFill>
              <a:latin typeface="Arial"/>
              <a:ea typeface="Arial"/>
              <a:cs typeface="Arial"/>
              <a:sym typeface="Arial"/>
            </a:endParaRPr>
          </a:p>
        </p:txBody>
      </p:sp>
      <p:sp>
        <p:nvSpPr>
          <p:cNvPr id="1342" name="Google Shape;1342;p95"/>
          <p:cNvSpPr txBox="1"/>
          <p:nvPr/>
        </p:nvSpPr>
        <p:spPr>
          <a:xfrm>
            <a:off x="2889152" y="4961007"/>
            <a:ext cx="1545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32,124円</a:t>
            </a:r>
            <a:endParaRPr sz="1400">
              <a:solidFill>
                <a:schemeClr val="dk1"/>
              </a:solidFill>
              <a:latin typeface="Arial"/>
              <a:ea typeface="Arial"/>
              <a:cs typeface="Arial"/>
              <a:sym typeface="Arial"/>
            </a:endParaRPr>
          </a:p>
        </p:txBody>
      </p:sp>
      <p:sp>
        <p:nvSpPr>
          <p:cNvPr id="1343" name="Google Shape;1343;p95"/>
          <p:cNvSpPr txBox="1"/>
          <p:nvPr/>
        </p:nvSpPr>
        <p:spPr>
          <a:xfrm>
            <a:off x="2704075" y="5668551"/>
            <a:ext cx="1730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115,028円</a:t>
            </a:r>
            <a:endParaRPr sz="1400">
              <a:solidFill>
                <a:schemeClr val="dk1"/>
              </a:solidFill>
              <a:latin typeface="Arial"/>
              <a:ea typeface="Arial"/>
              <a:cs typeface="Arial"/>
              <a:sym typeface="Arial"/>
            </a:endParaRPr>
          </a:p>
        </p:txBody>
      </p:sp>
      <p:sp>
        <p:nvSpPr>
          <p:cNvPr id="1344" name="Google Shape;1344;p95"/>
          <p:cNvSpPr txBox="1"/>
          <p:nvPr/>
        </p:nvSpPr>
        <p:spPr>
          <a:xfrm>
            <a:off x="7202660" y="2511075"/>
            <a:ext cx="1589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20,956円</a:t>
            </a:r>
            <a:endParaRPr sz="1400">
              <a:solidFill>
                <a:schemeClr val="dk1"/>
              </a:solidFill>
              <a:latin typeface="Arial"/>
              <a:ea typeface="Arial"/>
              <a:cs typeface="Arial"/>
              <a:sym typeface="Arial"/>
            </a:endParaRPr>
          </a:p>
        </p:txBody>
      </p:sp>
      <p:sp>
        <p:nvSpPr>
          <p:cNvPr id="1345" name="Google Shape;1345;p95"/>
          <p:cNvSpPr txBox="1"/>
          <p:nvPr/>
        </p:nvSpPr>
        <p:spPr>
          <a:xfrm>
            <a:off x="7202660" y="3112667"/>
            <a:ext cx="1589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94,346円</a:t>
            </a:r>
            <a:endParaRPr sz="1400">
              <a:solidFill>
                <a:schemeClr val="dk1"/>
              </a:solidFill>
              <a:latin typeface="Arial"/>
              <a:ea typeface="Arial"/>
              <a:cs typeface="Arial"/>
              <a:sym typeface="Arial"/>
            </a:endParaRPr>
          </a:p>
        </p:txBody>
      </p:sp>
      <p:sp>
        <p:nvSpPr>
          <p:cNvPr id="1346" name="Google Shape;1346;p9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47" name="Google Shape;1347;p95"/>
          <p:cNvSpPr/>
          <p:nvPr/>
        </p:nvSpPr>
        <p:spPr>
          <a:xfrm>
            <a:off x="4571993" y="3736532"/>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その他</a:t>
            </a:r>
            <a:endParaRPr sz="1300"/>
          </a:p>
        </p:txBody>
      </p:sp>
      <p:sp>
        <p:nvSpPr>
          <p:cNvPr id="1348" name="Google Shape;1348;p95"/>
          <p:cNvSpPr txBox="1"/>
          <p:nvPr/>
        </p:nvSpPr>
        <p:spPr>
          <a:xfrm>
            <a:off x="7012250" y="3669316"/>
            <a:ext cx="1779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114,050円</a:t>
            </a:r>
            <a:endParaRPr sz="1400">
              <a:solidFill>
                <a:schemeClr val="dk1"/>
              </a:solidFill>
              <a:latin typeface="Arial"/>
              <a:ea typeface="Arial"/>
              <a:cs typeface="Arial"/>
              <a:sym typeface="Arial"/>
            </a:endParaRPr>
          </a:p>
        </p:txBody>
      </p:sp>
      <p:sp>
        <p:nvSpPr>
          <p:cNvPr id="1349" name="Google Shape;1349;p95"/>
          <p:cNvSpPr txBox="1"/>
          <p:nvPr/>
        </p:nvSpPr>
        <p:spPr>
          <a:xfrm>
            <a:off x="5052098" y="1441800"/>
            <a:ext cx="29604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4000" u="sng">
                <a:solidFill>
                  <a:schemeClr val="dk1"/>
                </a:solidFill>
                <a:latin typeface="Arial"/>
                <a:ea typeface="Arial"/>
                <a:cs typeface="Arial"/>
                <a:sym typeface="Arial"/>
              </a:rPr>
              <a:t>673,239</a:t>
            </a:r>
            <a:r>
              <a:rPr lang="ja-JP" sz="3000" u="sng">
                <a:solidFill>
                  <a:schemeClr val="dk1"/>
                </a:solidFill>
                <a:latin typeface="Arial"/>
                <a:ea typeface="Arial"/>
                <a:cs typeface="Arial"/>
                <a:sym typeface="Arial"/>
              </a:rPr>
              <a:t>円</a:t>
            </a:r>
            <a:endParaRPr sz="1800" u="sng">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pic>
        <p:nvPicPr>
          <p:cNvPr id="1354" name="Google Shape;1354;p96"/>
          <p:cNvPicPr preferRelativeResize="0"/>
          <p:nvPr/>
        </p:nvPicPr>
        <p:blipFill rotWithShape="1">
          <a:blip r:embed="rId3">
            <a:alphaModFix/>
          </a:blip>
          <a:srcRect b="0" l="0" r="0" t="0"/>
          <a:stretch/>
        </p:blipFill>
        <p:spPr>
          <a:xfrm>
            <a:off x="2324549" y="824470"/>
            <a:ext cx="3991982" cy="4480373"/>
          </a:xfrm>
          <a:prstGeom prst="rect">
            <a:avLst/>
          </a:prstGeom>
          <a:noFill/>
          <a:ln>
            <a:noFill/>
          </a:ln>
        </p:spPr>
      </p:pic>
      <p:grpSp>
        <p:nvGrpSpPr>
          <p:cNvPr id="1355" name="Google Shape;1355;p96"/>
          <p:cNvGrpSpPr/>
          <p:nvPr/>
        </p:nvGrpSpPr>
        <p:grpSpPr>
          <a:xfrm>
            <a:off x="6383991" y="1089025"/>
            <a:ext cx="1982400" cy="1110300"/>
            <a:chOff x="1747258" y="1133884"/>
            <a:chExt cx="1982400" cy="1110300"/>
          </a:xfrm>
        </p:grpSpPr>
        <p:sp>
          <p:nvSpPr>
            <p:cNvPr id="1356" name="Google Shape;1356;p96"/>
            <p:cNvSpPr/>
            <p:nvPr/>
          </p:nvSpPr>
          <p:spPr>
            <a:xfrm>
              <a:off x="1747258" y="1133884"/>
              <a:ext cx="1982400" cy="1110300"/>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57" name="Google Shape;1357;p96"/>
            <p:cNvSpPr txBox="1"/>
            <p:nvPr/>
          </p:nvSpPr>
          <p:spPr>
            <a:xfrm>
              <a:off x="1781017" y="1319484"/>
              <a:ext cx="1938600" cy="674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経済の</a:t>
              </a:r>
              <a:endParaRPr/>
            </a:p>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グローバル化</a:t>
              </a:r>
              <a:endParaRPr/>
            </a:p>
          </p:txBody>
        </p:sp>
      </p:grpSp>
      <p:grpSp>
        <p:nvGrpSpPr>
          <p:cNvPr id="1358" name="Google Shape;1358;p96"/>
          <p:cNvGrpSpPr/>
          <p:nvPr/>
        </p:nvGrpSpPr>
        <p:grpSpPr>
          <a:xfrm>
            <a:off x="2531645" y="964878"/>
            <a:ext cx="1982400" cy="1110300"/>
            <a:chOff x="1747258" y="1133884"/>
            <a:chExt cx="1982400" cy="1110300"/>
          </a:xfrm>
        </p:grpSpPr>
        <p:sp>
          <p:nvSpPr>
            <p:cNvPr id="1359" name="Google Shape;1359;p96"/>
            <p:cNvSpPr/>
            <p:nvPr/>
          </p:nvSpPr>
          <p:spPr>
            <a:xfrm>
              <a:off x="1747258" y="1133884"/>
              <a:ext cx="1982400" cy="1110300"/>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60" name="Google Shape;1360;p96"/>
            <p:cNvSpPr txBox="1"/>
            <p:nvPr/>
          </p:nvSpPr>
          <p:spPr>
            <a:xfrm>
              <a:off x="1837034" y="1427208"/>
              <a:ext cx="1794000" cy="581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経済成長の停滞</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（デフレ・不況）</a:t>
              </a:r>
              <a:endParaRPr/>
            </a:p>
          </p:txBody>
        </p:sp>
      </p:grpSp>
      <p:sp>
        <p:nvSpPr>
          <p:cNvPr id="1361" name="Google Shape;1361;p96"/>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おわりに</a:t>
            </a:r>
            <a:endParaRPr/>
          </a:p>
        </p:txBody>
      </p:sp>
      <p:sp>
        <p:nvSpPr>
          <p:cNvPr id="1362" name="Google Shape;1362;p96"/>
          <p:cNvSpPr/>
          <p:nvPr/>
        </p:nvSpPr>
        <p:spPr>
          <a:xfrm>
            <a:off x="323851" y="5223353"/>
            <a:ext cx="8519100" cy="12297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grpSp>
        <p:nvGrpSpPr>
          <p:cNvPr id="1363" name="Google Shape;1363;p96"/>
          <p:cNvGrpSpPr/>
          <p:nvPr/>
        </p:nvGrpSpPr>
        <p:grpSpPr>
          <a:xfrm>
            <a:off x="492900" y="1973937"/>
            <a:ext cx="2345700" cy="1110300"/>
            <a:chOff x="1580471" y="1133884"/>
            <a:chExt cx="2345700" cy="1110300"/>
          </a:xfrm>
        </p:grpSpPr>
        <p:sp>
          <p:nvSpPr>
            <p:cNvPr id="1364" name="Google Shape;1364;p96"/>
            <p:cNvSpPr/>
            <p:nvPr/>
          </p:nvSpPr>
          <p:spPr>
            <a:xfrm>
              <a:off x="1747258" y="1133884"/>
              <a:ext cx="1982400" cy="1110300"/>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65" name="Google Shape;1365;p96"/>
            <p:cNvSpPr txBox="1"/>
            <p:nvPr/>
          </p:nvSpPr>
          <p:spPr>
            <a:xfrm>
              <a:off x="1580471" y="1343972"/>
              <a:ext cx="2345700" cy="551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財政赤字</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（全化・歳出</a:t>
              </a:r>
              <a:r>
                <a:rPr lang="ja-JP" sz="1000"/>
                <a:t>財政健</a:t>
              </a:r>
              <a:r>
                <a:rPr lang="ja-JP" sz="1000">
                  <a:solidFill>
                    <a:srgbClr val="000000"/>
                  </a:solidFill>
                  <a:latin typeface="Arial"/>
                  <a:ea typeface="Arial"/>
                  <a:cs typeface="Arial"/>
                  <a:sym typeface="Arial"/>
                </a:rPr>
                <a:t>の見直し）</a:t>
              </a:r>
              <a:endParaRPr sz="1200"/>
            </a:p>
          </p:txBody>
        </p:sp>
      </p:grpSp>
      <p:grpSp>
        <p:nvGrpSpPr>
          <p:cNvPr id="1366" name="Google Shape;1366;p96"/>
          <p:cNvGrpSpPr/>
          <p:nvPr/>
        </p:nvGrpSpPr>
        <p:grpSpPr>
          <a:xfrm>
            <a:off x="337348" y="3517943"/>
            <a:ext cx="1982400" cy="1110300"/>
            <a:chOff x="1747258" y="1133884"/>
            <a:chExt cx="1982400" cy="1110300"/>
          </a:xfrm>
        </p:grpSpPr>
        <p:sp>
          <p:nvSpPr>
            <p:cNvPr id="1367" name="Google Shape;1367;p96"/>
            <p:cNvSpPr/>
            <p:nvPr/>
          </p:nvSpPr>
          <p:spPr>
            <a:xfrm>
              <a:off x="1747258" y="1133884"/>
              <a:ext cx="1982400" cy="1110300"/>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68" name="Google Shape;1368;p96"/>
            <p:cNvSpPr txBox="1"/>
            <p:nvPr/>
          </p:nvSpPr>
          <p:spPr>
            <a:xfrm>
              <a:off x="2180076" y="1339670"/>
              <a:ext cx="1107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0000"/>
                  </a:solidFill>
                  <a:latin typeface="Arial"/>
                  <a:ea typeface="Arial"/>
                  <a:cs typeface="Arial"/>
                  <a:sym typeface="Arial"/>
                </a:rPr>
                <a:t>公債の</a:t>
              </a:r>
              <a:endParaRPr/>
            </a:p>
            <a:p>
              <a:pPr indent="0" lvl="0" marL="0" marR="0" rtl="0" algn="ctr">
                <a:spcBef>
                  <a:spcPts val="0"/>
                </a:spcBef>
                <a:spcAft>
                  <a:spcPts val="0"/>
                </a:spcAft>
                <a:buNone/>
              </a:pPr>
              <a:r>
                <a:rPr lang="ja-JP" sz="1800">
                  <a:solidFill>
                    <a:srgbClr val="000000"/>
                  </a:solidFill>
                  <a:latin typeface="Arial"/>
                  <a:ea typeface="Arial"/>
                  <a:cs typeface="Arial"/>
                  <a:sym typeface="Arial"/>
                </a:rPr>
                <a:t>債務残高</a:t>
              </a:r>
              <a:endParaRPr/>
            </a:p>
          </p:txBody>
        </p:sp>
      </p:grpSp>
      <p:grpSp>
        <p:nvGrpSpPr>
          <p:cNvPr id="1369" name="Google Shape;1369;p96"/>
          <p:cNvGrpSpPr/>
          <p:nvPr/>
        </p:nvGrpSpPr>
        <p:grpSpPr>
          <a:xfrm>
            <a:off x="6790325" y="2499960"/>
            <a:ext cx="1982400" cy="1110300"/>
            <a:chOff x="1747258" y="1133884"/>
            <a:chExt cx="1982400" cy="1110300"/>
          </a:xfrm>
        </p:grpSpPr>
        <p:sp>
          <p:nvSpPr>
            <p:cNvPr id="1370" name="Google Shape;1370;p96"/>
            <p:cNvSpPr/>
            <p:nvPr/>
          </p:nvSpPr>
          <p:spPr>
            <a:xfrm>
              <a:off x="1747258" y="1133884"/>
              <a:ext cx="1982400" cy="1110300"/>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1" name="Google Shape;1371;p96"/>
            <p:cNvSpPr txBox="1"/>
            <p:nvPr/>
          </p:nvSpPr>
          <p:spPr>
            <a:xfrm>
              <a:off x="1848933" y="1321624"/>
              <a:ext cx="1767600" cy="752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少子高齢化</a:t>
              </a:r>
              <a:endParaRPr/>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（社会保障費の増加、</a:t>
              </a:r>
              <a:endParaRPr sz="1300"/>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働き手の減少）</a:t>
              </a:r>
              <a:endParaRPr sz="1300"/>
            </a:p>
          </p:txBody>
        </p:sp>
      </p:grpSp>
      <p:grpSp>
        <p:nvGrpSpPr>
          <p:cNvPr id="1372" name="Google Shape;1372;p96"/>
          <p:cNvGrpSpPr/>
          <p:nvPr/>
        </p:nvGrpSpPr>
        <p:grpSpPr>
          <a:xfrm>
            <a:off x="6050675" y="3875440"/>
            <a:ext cx="2074200" cy="1110300"/>
            <a:chOff x="1710897" y="1133884"/>
            <a:chExt cx="2074200" cy="1110300"/>
          </a:xfrm>
        </p:grpSpPr>
        <p:sp>
          <p:nvSpPr>
            <p:cNvPr id="1373" name="Google Shape;1373;p96"/>
            <p:cNvSpPr/>
            <p:nvPr/>
          </p:nvSpPr>
          <p:spPr>
            <a:xfrm>
              <a:off x="1747258" y="1133884"/>
              <a:ext cx="1982400" cy="1110300"/>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4" name="Google Shape;1374;p96"/>
            <p:cNvSpPr txBox="1"/>
            <p:nvPr/>
          </p:nvSpPr>
          <p:spPr>
            <a:xfrm>
              <a:off x="1710897" y="1288519"/>
              <a:ext cx="2074200" cy="7203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雇用環境の変化</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（非正規労働者の増加、</a:t>
              </a:r>
              <a:endParaRPr sz="1200"/>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外国人労働者の受け入れ）</a:t>
              </a:r>
              <a:endParaRPr sz="1200"/>
            </a:p>
          </p:txBody>
        </p:sp>
      </p:grpSp>
      <p:sp>
        <p:nvSpPr>
          <p:cNvPr id="1375" name="Google Shape;1375;p9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76" name="Google Shape;1376;p96"/>
          <p:cNvSpPr txBox="1"/>
          <p:nvPr/>
        </p:nvSpPr>
        <p:spPr>
          <a:xfrm>
            <a:off x="323850" y="5305025"/>
            <a:ext cx="87246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税金を考えることは、日本の将来の姿を考えることにも通じます。</a:t>
            </a:r>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様々な課題がある中、税金のあり方や国民の負担と受益（福祉・公共サービス）が</a:t>
            </a:r>
            <a:endParaRPr sz="1700">
              <a:solidFill>
                <a:schemeClr val="dk1"/>
              </a:solidFill>
              <a:latin typeface="Arial"/>
              <a:ea typeface="Arial"/>
              <a:cs typeface="Arial"/>
              <a:sym typeface="Arial"/>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どうあるべきか、私たち一人ひとりが考えることが大切です。</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4"/>
                                        </p:tgtEl>
                                        <p:attrNameLst>
                                          <p:attrName>style.visibility</p:attrName>
                                        </p:attrNameLst>
                                      </p:cBhvr>
                                      <p:to>
                                        <p:strVal val="visible"/>
                                      </p:to>
                                    </p:set>
                                    <p:animEffect filter="fade" transition="in">
                                      <p:cBhvr>
                                        <p:cTn dur="500"/>
                                        <p:tgtEl>
                                          <p:spTgt spid="1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6"/>
                                        </p:tgtEl>
                                        <p:attrNameLst>
                                          <p:attrName>style.visibility</p:attrName>
                                        </p:attrNameLst>
                                      </p:cBhvr>
                                      <p:to>
                                        <p:strVal val="visible"/>
                                      </p:to>
                                    </p:set>
                                    <p:animEffect filter="fade" transition="in">
                                      <p:cBhvr>
                                        <p:cTn dur="500"/>
                                        <p:tgtEl>
                                          <p:spTgt spid="1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3"/>
                                        </p:tgtEl>
                                        <p:attrNameLst>
                                          <p:attrName>style.visibility</p:attrName>
                                        </p:attrNameLst>
                                      </p:cBhvr>
                                      <p:to>
                                        <p:strVal val="visible"/>
                                      </p:to>
                                    </p:set>
                                    <p:animEffect filter="fade" transition="in">
                                      <p:cBhvr>
                                        <p:cTn dur="500"/>
                                        <p:tgtEl>
                                          <p:spTgt spid="1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gtEl>
                                        <p:attrNameLst>
                                          <p:attrName>style.visibility</p:attrName>
                                        </p:attrNameLst>
                                      </p:cBhvr>
                                      <p:to>
                                        <p:strVal val="visible"/>
                                      </p:to>
                                    </p:set>
                                    <p:animEffect filter="fade" transition="in">
                                      <p:cBhvr>
                                        <p:cTn dur="500"/>
                                        <p:tgtEl>
                                          <p:spTgt spid="1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5"/>
                                        </p:tgtEl>
                                        <p:attrNameLst>
                                          <p:attrName>style.visibility</p:attrName>
                                        </p:attrNameLst>
                                      </p:cBhvr>
                                      <p:to>
                                        <p:strVal val="visible"/>
                                      </p:to>
                                    </p:set>
                                    <p:animEffect filter="fade" transition="in">
                                      <p:cBhvr>
                                        <p:cTn dur="500"/>
                                        <p:tgtEl>
                                          <p:spTgt spid="1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9"/>
                                        </p:tgtEl>
                                        <p:attrNameLst>
                                          <p:attrName>style.visibility</p:attrName>
                                        </p:attrNameLst>
                                      </p:cBhvr>
                                      <p:to>
                                        <p:strVal val="visible"/>
                                      </p:to>
                                    </p:set>
                                    <p:animEffect filter="fade" transition="in">
                                      <p:cBhvr>
                                        <p:cTn dur="500"/>
                                        <p:tgtEl>
                                          <p:spTgt spid="1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2"/>
                                        </p:tgtEl>
                                        <p:attrNameLst>
                                          <p:attrName>style.visibility</p:attrName>
                                        </p:attrNameLst>
                                      </p:cBhvr>
                                      <p:to>
                                        <p:strVal val="visible"/>
                                      </p:to>
                                    </p:set>
                                    <p:animEffect filter="fade" transition="in">
                                      <p:cBhvr>
                                        <p:cTn dur="500"/>
                                        <p:tgtEl>
                                          <p:spTgt spid="1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2"/>
                                        </p:tgtEl>
                                        <p:attrNameLst>
                                          <p:attrName>style.visibility</p:attrName>
                                        </p:attrNameLst>
                                      </p:cBhvr>
                                      <p:to>
                                        <p:strVal val="visible"/>
                                      </p:to>
                                    </p:set>
                                    <p:animEffect filter="fade" transition="in">
                                      <p:cBhvr>
                                        <p:cTn dur="100"/>
                                        <p:tgtEl>
                                          <p:spTgt spid="1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6"/>
                                        </p:tgtEl>
                                        <p:attrNameLst>
                                          <p:attrName>style.visibility</p:attrName>
                                        </p:attrNameLst>
                                      </p:cBhvr>
                                      <p:to>
                                        <p:strVal val="visible"/>
                                      </p:to>
                                    </p:set>
                                    <p:animEffect filter="fade" transition="in">
                                      <p:cBhvr>
                                        <p:cTn dur="1000"/>
                                        <p:tgtEl>
                                          <p:spTgt spid="1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97"/>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国税庁ホームページの紹介</a:t>
            </a:r>
            <a:endParaRPr/>
          </a:p>
        </p:txBody>
      </p:sp>
      <p:sp>
        <p:nvSpPr>
          <p:cNvPr id="1382" name="Google Shape;1382;p9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383" name="Google Shape;1383;p97"/>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1384" name="Google Shape;1384;p97"/>
          <p:cNvGrpSpPr/>
          <p:nvPr/>
        </p:nvGrpSpPr>
        <p:grpSpPr>
          <a:xfrm>
            <a:off x="402715" y="4534153"/>
            <a:ext cx="2006283" cy="1408682"/>
            <a:chOff x="276126" y="4999439"/>
            <a:chExt cx="2070467" cy="1453749"/>
          </a:xfrm>
        </p:grpSpPr>
        <p:pic>
          <p:nvPicPr>
            <p:cNvPr descr="コンピュータ が含まれている画像&#10;&#10;自動的に生成された説明" id="1385" name="Google Shape;1385;p97"/>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386" name="Google Shape;1386;p97"/>
            <p:cNvPicPr preferRelativeResize="0"/>
            <p:nvPr/>
          </p:nvPicPr>
          <p:blipFill rotWithShape="1">
            <a:blip r:embed="rId5">
              <a:alphaModFix/>
            </a:blip>
            <a:srcRect b="0" l="0" r="0" t="0"/>
            <a:stretch/>
          </p:blipFill>
          <p:spPr>
            <a:xfrm>
              <a:off x="1217079" y="5450114"/>
              <a:ext cx="548824" cy="413744"/>
            </a:xfrm>
            <a:prstGeom prst="rect">
              <a:avLst/>
            </a:prstGeom>
            <a:noFill/>
            <a:ln>
              <a:noFill/>
            </a:ln>
          </p:spPr>
        </p:pic>
      </p:grpSp>
      <p:grpSp>
        <p:nvGrpSpPr>
          <p:cNvPr id="1387" name="Google Shape;1387;p97"/>
          <p:cNvGrpSpPr/>
          <p:nvPr/>
        </p:nvGrpSpPr>
        <p:grpSpPr>
          <a:xfrm>
            <a:off x="399657" y="5977477"/>
            <a:ext cx="8532000" cy="374400"/>
            <a:chOff x="322211" y="6410880"/>
            <a:chExt cx="8532000" cy="374400"/>
          </a:xfrm>
        </p:grpSpPr>
        <p:sp>
          <p:nvSpPr>
            <p:cNvPr id="1388" name="Google Shape;1388;p97"/>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89" name="Google Shape;1389;p97"/>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90" name="Google Shape;1390;p97"/>
          <p:cNvSpPr txBox="1"/>
          <p:nvPr/>
        </p:nvSpPr>
        <p:spPr>
          <a:xfrm>
            <a:off x="856911" y="6054546"/>
            <a:ext cx="7113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税の学習コーナー  </a:t>
            </a:r>
            <a:r>
              <a:rPr lang="ja-JP" sz="1100" u="sng">
                <a:solidFill>
                  <a:schemeClr val="dk1"/>
                </a:solidFill>
                <a:latin typeface="Arial"/>
                <a:ea typeface="Arial"/>
                <a:cs typeface="Arial"/>
                <a:sym typeface="Arial"/>
                <a:hlinkClick r:id="rId6">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1391" name="Google Shape;1391;p97"/>
          <p:cNvGrpSpPr/>
          <p:nvPr/>
        </p:nvGrpSpPr>
        <p:grpSpPr>
          <a:xfrm>
            <a:off x="-9954" y="5927008"/>
            <a:ext cx="832642" cy="749313"/>
            <a:chOff x="-35154" y="5996310"/>
            <a:chExt cx="945432" cy="850815"/>
          </a:xfrm>
        </p:grpSpPr>
        <p:sp>
          <p:nvSpPr>
            <p:cNvPr id="1392" name="Google Shape;1392;p9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3" name="Google Shape;1393;p9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4" name="Google Shape;1394;p97"/>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395" name="Google Shape;1395;p97"/>
          <p:cNvSpPr txBox="1"/>
          <p:nvPr/>
        </p:nvSpPr>
        <p:spPr>
          <a:xfrm>
            <a:off x="5573993" y="6377038"/>
            <a:ext cx="3357600" cy="43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MS PGothic"/>
                <a:ea typeface="MS PGothic"/>
                <a:cs typeface="MS PGothic"/>
                <a:sym typeface="MS PGothic"/>
              </a:rPr>
              <a:t>表紙のまんがは、「税のまんが2024」大賞</a:t>
            </a:r>
            <a:endParaRPr sz="1100">
              <a:solidFill>
                <a:schemeClr val="dk1"/>
              </a:solidFill>
              <a:latin typeface="MS PGothic"/>
              <a:ea typeface="MS PGothic"/>
              <a:cs typeface="MS PGothic"/>
              <a:sym typeface="MS PGothic"/>
            </a:endParaRPr>
          </a:p>
          <a:p>
            <a:pPr indent="0" lvl="0" marL="0" marR="0" rtl="0" algn="l">
              <a:spcBef>
                <a:spcPts val="0"/>
              </a:spcBef>
              <a:spcAft>
                <a:spcPts val="0"/>
              </a:spcAft>
              <a:buNone/>
            </a:pPr>
            <a:r>
              <a:rPr lang="ja-JP" sz="1100">
                <a:solidFill>
                  <a:schemeClr val="dk1"/>
                </a:solidFill>
                <a:latin typeface="MS PGothic"/>
                <a:ea typeface="MS PGothic"/>
                <a:cs typeface="MS PGothic"/>
                <a:sym typeface="MS PGothic"/>
              </a:rPr>
              <a:t>高知市立一宮中学校３年　川</a:t>
            </a:r>
            <a:r>
              <a:rPr lang="ja-JP" sz="1100">
                <a:solidFill>
                  <a:schemeClr val="dk1"/>
                </a:solidFill>
                <a:latin typeface="MS PGothic"/>
                <a:ea typeface="MS PGothic"/>
                <a:cs typeface="MS PGothic"/>
                <a:sym typeface="MS PGothic"/>
              </a:rPr>
              <a:t>﨑</a:t>
            </a:r>
            <a:r>
              <a:rPr lang="ja-JP" sz="1100">
                <a:solidFill>
                  <a:schemeClr val="dk1"/>
                </a:solidFill>
                <a:latin typeface="MS PGothic"/>
                <a:ea typeface="MS PGothic"/>
                <a:cs typeface="MS PGothic"/>
                <a:sym typeface="MS PGothic"/>
              </a:rPr>
              <a:t>　和佳奈さんの作品</a:t>
            </a:r>
            <a:endParaRPr/>
          </a:p>
        </p:txBody>
      </p:sp>
      <p:grpSp>
        <p:nvGrpSpPr>
          <p:cNvPr id="1396" name="Google Shape;1396;p97"/>
          <p:cNvGrpSpPr/>
          <p:nvPr/>
        </p:nvGrpSpPr>
        <p:grpSpPr>
          <a:xfrm>
            <a:off x="1361616" y="1348556"/>
            <a:ext cx="7390624" cy="4477586"/>
            <a:chOff x="1361616" y="1348556"/>
            <a:chExt cx="7390624" cy="4477586"/>
          </a:xfrm>
        </p:grpSpPr>
        <p:sp>
          <p:nvSpPr>
            <p:cNvPr id="1397" name="Google Shape;1397;p97"/>
            <p:cNvSpPr/>
            <p:nvPr/>
          </p:nvSpPr>
          <p:spPr>
            <a:xfrm>
              <a:off x="1361616" y="1348556"/>
              <a:ext cx="1528150" cy="4477586"/>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398" name="Google Shape;1398;p97"/>
            <p:cNvPicPr preferRelativeResize="0"/>
            <p:nvPr/>
          </p:nvPicPr>
          <p:blipFill rotWithShape="1">
            <a:blip r:embed="rId7">
              <a:alphaModFix/>
            </a:blip>
            <a:srcRect b="0" l="0" r="0" t="0"/>
            <a:stretch/>
          </p:blipFill>
          <p:spPr>
            <a:xfrm>
              <a:off x="2888246" y="1388762"/>
              <a:ext cx="5863994" cy="4422180"/>
            </a:xfrm>
            <a:prstGeom prst="rect">
              <a:avLst/>
            </a:prstGeom>
            <a:noFill/>
            <a:ln cap="flat" cmpd="sng" w="28575">
              <a:solidFill>
                <a:schemeClr val="dk1"/>
              </a:solidFill>
              <a:prstDash val="solid"/>
              <a:round/>
              <a:headEnd len="sm" w="sm" type="none"/>
              <a:tailEnd len="sm" w="sm" type="none"/>
            </a:ln>
          </p:spPr>
        </p:pic>
      </p:grpSp>
      <p:sp>
        <p:nvSpPr>
          <p:cNvPr id="1399" name="Google Shape;1399;p97"/>
          <p:cNvSpPr txBox="1"/>
          <p:nvPr/>
        </p:nvSpPr>
        <p:spPr>
          <a:xfrm>
            <a:off x="190150" y="926450"/>
            <a:ext cx="8953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600">
                <a:solidFill>
                  <a:srgbClr val="005BAD"/>
                </a:solidFill>
                <a:latin typeface="Arial"/>
                <a:ea typeface="Arial"/>
                <a:cs typeface="Arial"/>
                <a:sym typeface="Arial"/>
              </a:rPr>
              <a:t>税金について、もっと詳しく知りたい人は、国税庁ホームページの「税の学習コーナー」へ。</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gtEl>
                                        <p:attrNameLst>
                                          <p:attrName>style.visibility</p:attrName>
                                        </p:attrNameLst>
                                      </p:cBhvr>
                                      <p:to>
                                        <p:strVal val="visible"/>
                                      </p:to>
                                    </p:set>
                                    <p:animEffect filter="fade" transition="in">
                                      <p:cBhvr>
                                        <p:cTn dur="1000"/>
                                        <p:tgtEl>
                                          <p:spTgt spid="13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84"/>
                                        </p:tgtEl>
                                        <p:attrNameLst>
                                          <p:attrName>style.visibility</p:attrName>
                                        </p:attrNameLst>
                                      </p:cBhvr>
                                      <p:to>
                                        <p:strVal val="visible"/>
                                      </p:to>
                                    </p:set>
                                    <p:animEffect filter="fade" transition="in">
                                      <p:cBhvr>
                                        <p:cTn dur="800"/>
                                        <p:tgtEl>
                                          <p:spTgt spid="1384"/>
                                        </p:tgtEl>
                                      </p:cBhvr>
                                    </p:animEffect>
                                  </p:childTnLst>
                                </p:cTn>
                              </p:par>
                              <p:par>
                                <p:cTn fill="hold" nodeType="withEffect" presetClass="entr" presetID="10" presetSubtype="0">
                                  <p:stCondLst>
                                    <p:cond delay="0"/>
                                  </p:stCondLst>
                                  <p:childTnLst>
                                    <p:set>
                                      <p:cBhvr>
                                        <p:cTn dur="1" fill="hold">
                                          <p:stCondLst>
                                            <p:cond delay="0"/>
                                          </p:stCondLst>
                                        </p:cTn>
                                        <p:tgtEl>
                                          <p:spTgt spid="1396"/>
                                        </p:tgtEl>
                                        <p:attrNameLst>
                                          <p:attrName>style.visibility</p:attrName>
                                        </p:attrNameLst>
                                      </p:cBhvr>
                                      <p:to>
                                        <p:strVal val="visible"/>
                                      </p:to>
                                    </p:set>
                                    <p:animEffect filter="fade" transition="in">
                                      <p:cBhvr>
                                        <p:cTn dur="1750"/>
                                        <p:tgtEl>
                                          <p:spTgt spid="1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pic>
        <p:nvPicPr>
          <p:cNvPr id="702" name="Google Shape;702;p73"/>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703" name="Google Shape;703;p73"/>
          <p:cNvGraphicFramePr/>
          <p:nvPr/>
        </p:nvGraphicFramePr>
        <p:xfrm>
          <a:off x="322211" y="1088711"/>
          <a:ext cx="3000000" cy="3000000"/>
        </p:xfrm>
        <a:graphic>
          <a:graphicData uri="http://schemas.openxmlformats.org/drawingml/2006/table">
            <a:tbl>
              <a:tblPr bandRow="1" firstRow="1">
                <a:noFill/>
                <a:tableStyleId>{C1E2C782-B7A3-4BBE-BA1C-0F8108A1FF76}</a:tableStyleId>
              </a:tblPr>
              <a:tblGrid>
                <a:gridCol w="1660425"/>
                <a:gridCol w="3418675"/>
                <a:gridCol w="3418675"/>
              </a:tblGrid>
              <a:tr h="105117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75525">
                <a:tc>
                  <a:txBody>
                    <a:bodyPr/>
                    <a:lstStyle/>
                    <a:p>
                      <a:pPr indent="0" lvl="0" marL="0" marR="0" rtl="0" algn="ctr">
                        <a:spcBef>
                          <a:spcPts val="0"/>
                        </a:spcBef>
                        <a:spcAft>
                          <a:spcPts val="0"/>
                        </a:spcAft>
                        <a:buNone/>
                      </a:pPr>
                      <a:r>
                        <a:rPr lang="ja-JP" sz="1800" u="none" cap="none" strike="noStrike"/>
                        <a:t>国　　　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所得税・法人税・相続税・贈与税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消費税・酒税・たばこ税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（都道府県税）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都道府県民税・事業税・</a:t>
                      </a:r>
                      <a:endParaRPr sz="1200"/>
                    </a:p>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自動車税（種別割）</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地方消費税・都道府県たばこ税・</a:t>
                      </a:r>
                      <a:endParaRPr sz="1200"/>
                    </a:p>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ゴルフ場利用税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（市区町村税）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市区町村民税・固定資産税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lang="ja-JP" sz="1600" u="none" cap="none" strike="noStrike">
                          <a:solidFill>
                            <a:srgbClr val="3D935A"/>
                          </a:solidFill>
                          <a:latin typeface="Arial"/>
                          <a:ea typeface="Arial"/>
                          <a:cs typeface="Arial"/>
                          <a:sym typeface="Arial"/>
                        </a:rPr>
                        <a:t>市区町村たばこ税・入湯税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704" name="Google Shape;704;p73">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705" name="Google Shape;705;p73">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706" name="Google Shape;706;p7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707" name="Google Shape;707;p73"/>
          <p:cNvGrpSpPr/>
          <p:nvPr/>
        </p:nvGrpSpPr>
        <p:grpSpPr>
          <a:xfrm>
            <a:off x="287921" y="6410880"/>
            <a:ext cx="8532000" cy="374400"/>
            <a:chOff x="322211" y="6410880"/>
            <a:chExt cx="8532000" cy="374400"/>
          </a:xfrm>
        </p:grpSpPr>
        <p:sp>
          <p:nvSpPr>
            <p:cNvPr id="708" name="Google Shape;708;p7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9" name="Google Shape;709;p73"/>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10" name="Google Shape;710;p73"/>
          <p:cNvSpPr txBox="1"/>
          <p:nvPr/>
        </p:nvSpPr>
        <p:spPr>
          <a:xfrm>
            <a:off x="762252" y="6473250"/>
            <a:ext cx="7752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税金の種類をもっと詳しく見てみよう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https://www.nta.go.jp/taxes/kids/hatten/page02.htm</a:t>
            </a:r>
            <a:endParaRPr sz="1100">
              <a:solidFill>
                <a:schemeClr val="dk1"/>
              </a:solidFill>
              <a:latin typeface="Arial"/>
              <a:ea typeface="Arial"/>
              <a:cs typeface="Arial"/>
              <a:sym typeface="Arial"/>
            </a:endParaRPr>
          </a:p>
        </p:txBody>
      </p:sp>
      <p:sp>
        <p:nvSpPr>
          <p:cNvPr id="711" name="Google Shape;711;p73"/>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sp>
        <p:nvSpPr>
          <p:cNvPr id="712" name="Google Shape;712;p73"/>
          <p:cNvSpPr/>
          <p:nvPr/>
        </p:nvSpPr>
        <p:spPr>
          <a:xfrm>
            <a:off x="2522184" y="1558010"/>
            <a:ext cx="2257800" cy="520200"/>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3" name="Google Shape;713;p73"/>
          <p:cNvSpPr txBox="1"/>
          <p:nvPr/>
        </p:nvSpPr>
        <p:spPr>
          <a:xfrm>
            <a:off x="2697413" y="1125538"/>
            <a:ext cx="19047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直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solidFill>
                <a:schemeClr val="dk1"/>
              </a:solidFill>
              <a:latin typeface="Arial"/>
              <a:ea typeface="Arial"/>
              <a:cs typeface="Arial"/>
              <a:sym typeface="Arial"/>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負担する人が同じ税金</a:t>
            </a:r>
            <a:endParaRPr sz="1300"/>
          </a:p>
        </p:txBody>
      </p:sp>
      <p:sp>
        <p:nvSpPr>
          <p:cNvPr id="714" name="Google Shape;714;p73"/>
          <p:cNvSpPr/>
          <p:nvPr/>
        </p:nvSpPr>
        <p:spPr>
          <a:xfrm>
            <a:off x="5990549" y="1558010"/>
            <a:ext cx="2257800" cy="520200"/>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5" name="Google Shape;715;p73"/>
          <p:cNvSpPr txBox="1"/>
          <p:nvPr/>
        </p:nvSpPr>
        <p:spPr>
          <a:xfrm>
            <a:off x="6071743" y="1125538"/>
            <a:ext cx="20955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間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p>
          <a:p>
            <a:pPr indent="0" lvl="0" marL="0" marR="0" rtl="0" algn="ctr">
              <a:lnSpc>
                <a:spcPct val="110000"/>
              </a:lnSpc>
              <a:spcBef>
                <a:spcPts val="0"/>
              </a:spcBef>
              <a:spcAft>
                <a:spcPts val="0"/>
              </a:spcAft>
              <a:buNone/>
            </a:pPr>
            <a:r>
              <a:rPr lang="ja-JP" sz="1300">
                <a:solidFill>
                  <a:schemeClr val="dk1"/>
                </a:solidFill>
                <a:latin typeface="Arial"/>
                <a:ea typeface="Arial"/>
                <a:cs typeface="Arial"/>
                <a:sym typeface="Arial"/>
              </a:rPr>
              <a:t>負担する人が異なる税金</a:t>
            </a:r>
            <a:endParaRPr sz="1300"/>
          </a:p>
        </p:txBody>
      </p:sp>
      <p:grpSp>
        <p:nvGrpSpPr>
          <p:cNvPr id="716" name="Google Shape;716;p73"/>
          <p:cNvGrpSpPr/>
          <p:nvPr/>
        </p:nvGrpSpPr>
        <p:grpSpPr>
          <a:xfrm>
            <a:off x="-29058" y="6108950"/>
            <a:ext cx="832642" cy="749313"/>
            <a:chOff x="-35154" y="5996310"/>
            <a:chExt cx="945432" cy="850815"/>
          </a:xfrm>
        </p:grpSpPr>
        <p:sp>
          <p:nvSpPr>
            <p:cNvPr id="717" name="Google Shape;717;p7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8" name="Google Shape;718;p7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9" name="Google Shape;719;p73"/>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720" name="Google Shape;720;p73"/>
          <p:cNvSpPr/>
          <p:nvPr/>
        </p:nvSpPr>
        <p:spPr>
          <a:xfrm>
            <a:off x="259900" y="4885250"/>
            <a:ext cx="9144000" cy="6141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国に納める税金を「</a:t>
            </a:r>
            <a:r>
              <a:rPr lang="ja-JP" sz="1300">
                <a:solidFill>
                  <a:srgbClr val="005BAD"/>
                </a:solidFill>
                <a:latin typeface="Arial"/>
                <a:ea typeface="Arial"/>
                <a:cs typeface="Arial"/>
                <a:sym typeface="Arial"/>
              </a:rPr>
              <a:t>国税</a:t>
            </a:r>
            <a:r>
              <a:rPr lang="ja-JP" sz="1300">
                <a:solidFill>
                  <a:schemeClr val="dk1"/>
                </a:solidFill>
                <a:latin typeface="Arial"/>
                <a:ea typeface="Arial"/>
                <a:cs typeface="Arial"/>
                <a:sym typeface="Arial"/>
              </a:rPr>
              <a:t>」、地方公共団体に納める税金を「</a:t>
            </a:r>
            <a:r>
              <a:rPr lang="ja-JP" sz="1300">
                <a:solidFill>
                  <a:srgbClr val="005BAD"/>
                </a:solidFill>
                <a:latin typeface="Arial"/>
                <a:ea typeface="Arial"/>
                <a:cs typeface="Arial"/>
                <a:sym typeface="Arial"/>
              </a:rPr>
              <a:t>地方税</a:t>
            </a:r>
            <a:r>
              <a:rPr lang="ja-JP" sz="1300">
                <a:solidFill>
                  <a:schemeClr val="dk1"/>
                </a:solidFill>
                <a:latin typeface="Arial"/>
                <a:ea typeface="Arial"/>
                <a:cs typeface="Arial"/>
                <a:sym typeface="Arial"/>
              </a:rPr>
              <a:t>」といい、地方税はさらに「</a:t>
            </a:r>
            <a:r>
              <a:rPr b="1" lang="ja-JP" sz="1300">
                <a:solidFill>
                  <a:srgbClr val="0070C0"/>
                </a:solidFill>
                <a:latin typeface="Arial"/>
                <a:ea typeface="Arial"/>
                <a:cs typeface="Arial"/>
                <a:sym typeface="Arial"/>
              </a:rPr>
              <a:t>都道府県税</a:t>
            </a:r>
            <a:r>
              <a:rPr lang="ja-JP" sz="1300">
                <a:solidFill>
                  <a:schemeClr val="dk1"/>
                </a:solidFill>
                <a:latin typeface="Arial"/>
                <a:ea typeface="Arial"/>
                <a:cs typeface="Arial"/>
                <a:sym typeface="Arial"/>
              </a:rPr>
              <a:t>」と</a:t>
            </a:r>
            <a:endParaRPr sz="13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市区町村税</a:t>
            </a:r>
            <a:r>
              <a:rPr lang="ja-JP" sz="1300">
                <a:solidFill>
                  <a:schemeClr val="dk1"/>
                </a:solidFill>
                <a:latin typeface="Arial"/>
                <a:ea typeface="Arial"/>
                <a:cs typeface="Arial"/>
                <a:sym typeface="Arial"/>
              </a:rPr>
              <a:t>」に分けられます。</a:t>
            </a:r>
            <a:endParaRPr sz="1300"/>
          </a:p>
        </p:txBody>
      </p:sp>
      <p:sp>
        <p:nvSpPr>
          <p:cNvPr id="721" name="Google Shape;721;p73"/>
          <p:cNvSpPr/>
          <p:nvPr/>
        </p:nvSpPr>
        <p:spPr>
          <a:xfrm>
            <a:off x="254175" y="5575550"/>
            <a:ext cx="8771100" cy="7806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税金を納める人と負担する人が同じ税金を「</a:t>
            </a:r>
            <a:r>
              <a:rPr lang="ja-JP" sz="1300">
                <a:solidFill>
                  <a:srgbClr val="005BAD"/>
                </a:solidFill>
                <a:latin typeface="Arial"/>
                <a:ea typeface="Arial"/>
                <a:cs typeface="Arial"/>
                <a:sym typeface="Arial"/>
              </a:rPr>
              <a:t>直接税</a:t>
            </a:r>
            <a:r>
              <a:rPr lang="ja-JP" sz="1300">
                <a:solidFill>
                  <a:schemeClr val="dk1"/>
                </a:solidFill>
                <a:latin typeface="Arial"/>
                <a:ea typeface="Arial"/>
                <a:cs typeface="Arial"/>
                <a:sym typeface="Arial"/>
              </a:rPr>
              <a:t>」といい、税金を納める人と負担する人が異なる税金を</a:t>
            </a: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間接税</a:t>
            </a:r>
            <a:r>
              <a:rPr lang="ja-JP" sz="1300">
                <a:solidFill>
                  <a:schemeClr val="dk1"/>
                </a:solidFill>
                <a:latin typeface="Arial"/>
                <a:ea typeface="Arial"/>
                <a:cs typeface="Arial"/>
                <a:sym typeface="Arial"/>
              </a:rPr>
              <a:t>」といいます。たとえば、消費税は、消費者が負担し、事業者が納めるため、間接税に分類されます。</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600"/>
                                        <p:tgtEl>
                                          <p:spTgt spid="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74"/>
          <p:cNvSpPr/>
          <p:nvPr/>
        </p:nvSpPr>
        <p:spPr>
          <a:xfrm>
            <a:off x="3165967" y="1065378"/>
            <a:ext cx="5654100" cy="9768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28" name="Google Shape;728;p74"/>
          <p:cNvGrpSpPr/>
          <p:nvPr/>
        </p:nvGrpSpPr>
        <p:grpSpPr>
          <a:xfrm>
            <a:off x="250825" y="1400548"/>
            <a:ext cx="2181600" cy="2601600"/>
            <a:chOff x="250825" y="1066180"/>
            <a:chExt cx="2181600" cy="2601600"/>
          </a:xfrm>
        </p:grpSpPr>
        <p:sp>
          <p:nvSpPr>
            <p:cNvPr id="729" name="Google Shape;729;p74"/>
            <p:cNvSpPr/>
            <p:nvPr/>
          </p:nvSpPr>
          <p:spPr>
            <a:xfrm>
              <a:off x="250825" y="1066180"/>
              <a:ext cx="2181600" cy="2601600"/>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0" name="Google Shape;730;p74"/>
            <p:cNvSpPr/>
            <p:nvPr/>
          </p:nvSpPr>
          <p:spPr>
            <a:xfrm>
              <a:off x="250825" y="1066181"/>
              <a:ext cx="21816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sp>
          <p:nvSpPr>
            <p:cNvPr id="731" name="Google Shape;731;p74"/>
            <p:cNvSpPr txBox="1"/>
            <p:nvPr/>
          </p:nvSpPr>
          <p:spPr>
            <a:xfrm>
              <a:off x="321212" y="2896382"/>
              <a:ext cx="2040900" cy="618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品物の金額1,000円と一緒に</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消費税100円を</a:t>
              </a:r>
              <a:r>
                <a:rPr lang="ja-JP" sz="1100">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000" u="none" strike="noStrike">
                  <a:solidFill>
                    <a:schemeClr val="dk1"/>
                  </a:solidFill>
                  <a:latin typeface="Arial"/>
                  <a:ea typeface="Arial"/>
                  <a:cs typeface="Arial"/>
                  <a:sym typeface="Arial"/>
                </a:rPr>
                <a:t>(消費税を</a:t>
              </a:r>
              <a:r>
                <a:rPr lang="ja-JP" sz="1000">
                  <a:solidFill>
                    <a:schemeClr val="dk1"/>
                  </a:solidFill>
                  <a:latin typeface="Arial"/>
                  <a:ea typeface="Arial"/>
                  <a:cs typeface="Arial"/>
                  <a:sym typeface="Arial"/>
                </a:rPr>
                <a:t>負担する</a:t>
              </a:r>
              <a:r>
                <a:rPr b="0" i="0" lang="ja-JP" sz="1000" u="none" strike="noStrike">
                  <a:solidFill>
                    <a:schemeClr val="dk1"/>
                  </a:solidFill>
                  <a:latin typeface="Arial"/>
                  <a:ea typeface="Arial"/>
                  <a:cs typeface="Arial"/>
                  <a:sym typeface="Arial"/>
                </a:rPr>
                <a:t>)</a:t>
              </a:r>
              <a:endParaRPr b="0" sz="1000">
                <a:solidFill>
                  <a:schemeClr val="dk1"/>
                </a:solidFill>
                <a:latin typeface="Arial"/>
                <a:ea typeface="Arial"/>
                <a:cs typeface="Arial"/>
                <a:sym typeface="Arial"/>
              </a:endParaRPr>
            </a:p>
          </p:txBody>
        </p:sp>
        <p:pic>
          <p:nvPicPr>
            <p:cNvPr id="732" name="Google Shape;732;p74"/>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733" name="Google Shape;733;p7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34" name="Google Shape;734;p74"/>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pic>
        <p:nvPicPr>
          <p:cNvPr id="735" name="Google Shape;735;p74"/>
          <p:cNvPicPr preferRelativeResize="0"/>
          <p:nvPr/>
        </p:nvPicPr>
        <p:blipFill rotWithShape="1">
          <a:blip r:embed="rId4">
            <a:alphaModFix/>
          </a:blip>
          <a:srcRect b="0" l="0" r="0" t="0"/>
          <a:stretch/>
        </p:blipFill>
        <p:spPr>
          <a:xfrm>
            <a:off x="230063" y="5106433"/>
            <a:ext cx="1308244" cy="1515967"/>
          </a:xfrm>
          <a:prstGeom prst="rect">
            <a:avLst/>
          </a:prstGeom>
          <a:noFill/>
          <a:ln>
            <a:noFill/>
          </a:ln>
        </p:spPr>
      </p:pic>
      <p:sp>
        <p:nvSpPr>
          <p:cNvPr id="736" name="Google Shape;736;p74"/>
          <p:cNvSpPr/>
          <p:nvPr/>
        </p:nvSpPr>
        <p:spPr>
          <a:xfrm>
            <a:off x="5919612" y="2092545"/>
            <a:ext cx="259800" cy="390600"/>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37" name="Google Shape;737;p74"/>
          <p:cNvGrpSpPr/>
          <p:nvPr/>
        </p:nvGrpSpPr>
        <p:grpSpPr>
          <a:xfrm>
            <a:off x="5326412" y="2097198"/>
            <a:ext cx="439500" cy="373627"/>
            <a:chOff x="5250262" y="2072885"/>
            <a:chExt cx="439500" cy="373627"/>
          </a:xfrm>
        </p:grpSpPr>
        <p:pic>
          <p:nvPicPr>
            <p:cNvPr id="738" name="Google Shape;738;p74"/>
            <p:cNvPicPr preferRelativeResize="0"/>
            <p:nvPr/>
          </p:nvPicPr>
          <p:blipFill rotWithShape="1">
            <a:blip r:embed="rId5">
              <a:alphaModFix/>
            </a:blip>
            <a:srcRect b="0" l="0" r="0" t="0"/>
            <a:stretch/>
          </p:blipFill>
          <p:spPr>
            <a:xfrm>
              <a:off x="5283196" y="2072885"/>
              <a:ext cx="373627" cy="373627"/>
            </a:xfrm>
            <a:prstGeom prst="rect">
              <a:avLst/>
            </a:prstGeom>
            <a:noFill/>
            <a:ln>
              <a:noFill/>
            </a:ln>
          </p:spPr>
        </p:pic>
        <p:sp>
          <p:nvSpPr>
            <p:cNvPr id="739" name="Google Shape;739;p74"/>
            <p:cNvSpPr txBox="1"/>
            <p:nvPr/>
          </p:nvSpPr>
          <p:spPr>
            <a:xfrm>
              <a:off x="5250262" y="21288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700">
                <a:solidFill>
                  <a:schemeClr val="lt1"/>
                </a:solidFill>
              </a:endParaRPr>
            </a:p>
          </p:txBody>
        </p:sp>
      </p:grpSp>
      <p:sp>
        <p:nvSpPr>
          <p:cNvPr id="740" name="Google Shape;740;p74"/>
          <p:cNvSpPr/>
          <p:nvPr/>
        </p:nvSpPr>
        <p:spPr>
          <a:xfrm>
            <a:off x="2510313" y="1420637"/>
            <a:ext cx="592800" cy="279900"/>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1" name="Google Shape;741;p74"/>
          <p:cNvSpPr/>
          <p:nvPr/>
        </p:nvSpPr>
        <p:spPr>
          <a:xfrm rot="10800000">
            <a:off x="5916573" y="3468708"/>
            <a:ext cx="265800" cy="419100"/>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42" name="Google Shape;742;p74"/>
          <p:cNvGrpSpPr/>
          <p:nvPr/>
        </p:nvGrpSpPr>
        <p:grpSpPr>
          <a:xfrm>
            <a:off x="5326437" y="3468591"/>
            <a:ext cx="439500" cy="373627"/>
            <a:chOff x="5326437" y="3468591"/>
            <a:chExt cx="439500" cy="373627"/>
          </a:xfrm>
        </p:grpSpPr>
        <p:pic>
          <p:nvPicPr>
            <p:cNvPr id="743" name="Google Shape;743;p74"/>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744" name="Google Shape;744;p74"/>
            <p:cNvSpPr txBox="1"/>
            <p:nvPr/>
          </p:nvSpPr>
          <p:spPr>
            <a:xfrm>
              <a:off x="5326437" y="35233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745" name="Google Shape;745;p74"/>
          <p:cNvGrpSpPr/>
          <p:nvPr/>
        </p:nvGrpSpPr>
        <p:grpSpPr>
          <a:xfrm>
            <a:off x="3188713" y="3882450"/>
            <a:ext cx="5631502" cy="927248"/>
            <a:chOff x="3188676" y="3882450"/>
            <a:chExt cx="5775900" cy="927248"/>
          </a:xfrm>
        </p:grpSpPr>
        <p:sp>
          <p:nvSpPr>
            <p:cNvPr id="746" name="Google Shape;746;p74"/>
            <p:cNvSpPr/>
            <p:nvPr/>
          </p:nvSpPr>
          <p:spPr>
            <a:xfrm>
              <a:off x="3188676" y="3909698"/>
              <a:ext cx="5775900"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74"/>
            <p:cNvSpPr/>
            <p:nvPr/>
          </p:nvSpPr>
          <p:spPr>
            <a:xfrm>
              <a:off x="3188676" y="3909698"/>
              <a:ext cx="1262100" cy="346500"/>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748" name="Google Shape;748;p74"/>
            <p:cNvSpPr txBox="1"/>
            <p:nvPr/>
          </p:nvSpPr>
          <p:spPr>
            <a:xfrm>
              <a:off x="3204868" y="4386100"/>
              <a:ext cx="4138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預けられた消費税を国のお金 </a:t>
              </a:r>
              <a:r>
                <a:rPr b="0" i="0" lang="ja-JP" sz="1100" u="none" strike="noStrike">
                  <a:solidFill>
                    <a:schemeClr val="dk1"/>
                  </a:solidFill>
                  <a:latin typeface="Arial"/>
                  <a:ea typeface="Arial"/>
                  <a:cs typeface="Arial"/>
                  <a:sym typeface="Arial"/>
                </a:rPr>
                <a:t>(国庫金)</a:t>
              </a:r>
              <a:r>
                <a:rPr b="0" i="0" lang="ja-JP" sz="1200" u="none" strike="noStrike">
                  <a:solidFill>
                    <a:schemeClr val="dk1"/>
                  </a:solidFill>
                  <a:latin typeface="Arial"/>
                  <a:ea typeface="Arial"/>
                  <a:cs typeface="Arial"/>
                  <a:sym typeface="Arial"/>
                </a:rPr>
                <a:t> として保管する。</a:t>
              </a:r>
              <a:endParaRPr b="0" i="0" sz="1200" u="none" strike="noStrike">
                <a:solidFill>
                  <a:schemeClr val="dk1"/>
                </a:solidFill>
                <a:latin typeface="Arial"/>
                <a:ea typeface="Arial"/>
                <a:cs typeface="Arial"/>
                <a:sym typeface="Arial"/>
              </a:endParaRPr>
            </a:p>
          </p:txBody>
        </p:sp>
        <p:sp>
          <p:nvSpPr>
            <p:cNvPr id="749" name="Google Shape;749;p74"/>
            <p:cNvSpPr/>
            <p:nvPr/>
          </p:nvSpPr>
          <p:spPr>
            <a:xfrm>
              <a:off x="3366817" y="3882450"/>
              <a:ext cx="5655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500">
                  <a:solidFill>
                    <a:schemeClr val="lt1"/>
                  </a:solidFill>
                  <a:latin typeface="Arial"/>
                  <a:ea typeface="Arial"/>
                  <a:cs typeface="Arial"/>
                  <a:sym typeface="Arial"/>
                </a:rPr>
                <a:t>にっぽん</a:t>
              </a:r>
              <a:endParaRPr/>
            </a:p>
          </p:txBody>
        </p:sp>
      </p:grpSp>
      <p:sp>
        <p:nvSpPr>
          <p:cNvPr id="750" name="Google Shape;750;p74"/>
          <p:cNvSpPr/>
          <p:nvPr/>
        </p:nvSpPr>
        <p:spPr>
          <a:xfrm rot="10800000">
            <a:off x="4543544" y="4870436"/>
            <a:ext cx="298500" cy="579000"/>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51" name="Google Shape;751;p74"/>
          <p:cNvGrpSpPr/>
          <p:nvPr/>
        </p:nvGrpSpPr>
        <p:grpSpPr>
          <a:xfrm>
            <a:off x="3544755" y="4870455"/>
            <a:ext cx="868845" cy="519600"/>
            <a:chOff x="3544755" y="4870455"/>
            <a:chExt cx="868845" cy="519600"/>
          </a:xfrm>
        </p:grpSpPr>
        <p:sp>
          <p:nvSpPr>
            <p:cNvPr id="752" name="Google Shape;752;p74"/>
            <p:cNvSpPr/>
            <p:nvPr/>
          </p:nvSpPr>
          <p:spPr>
            <a:xfrm>
              <a:off x="3544755" y="4870455"/>
              <a:ext cx="863700" cy="519600"/>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53" name="Google Shape;753;p74"/>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754" name="Google Shape;754;p74"/>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755" name="Google Shape;755;p74"/>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756" name="Google Shape;756;p74"/>
            <p:cNvSpPr txBox="1"/>
            <p:nvPr/>
          </p:nvSpPr>
          <p:spPr>
            <a:xfrm>
              <a:off x="3549600" y="4957200"/>
              <a:ext cx="8640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７８円</a:t>
              </a:r>
              <a:endParaRPr sz="1600">
                <a:solidFill>
                  <a:schemeClr val="lt1"/>
                </a:solidFill>
                <a:latin typeface="Arial"/>
                <a:ea typeface="Arial"/>
                <a:cs typeface="Arial"/>
                <a:sym typeface="Arial"/>
              </a:endParaRPr>
            </a:p>
          </p:txBody>
        </p:sp>
      </p:grpSp>
      <p:grpSp>
        <p:nvGrpSpPr>
          <p:cNvPr id="757" name="Google Shape;757;p74"/>
          <p:cNvGrpSpPr/>
          <p:nvPr/>
        </p:nvGrpSpPr>
        <p:grpSpPr>
          <a:xfrm>
            <a:off x="6741856" y="4870455"/>
            <a:ext cx="863700" cy="519600"/>
            <a:chOff x="6741856" y="4870455"/>
            <a:chExt cx="863700" cy="519600"/>
          </a:xfrm>
        </p:grpSpPr>
        <p:sp>
          <p:nvSpPr>
            <p:cNvPr id="758" name="Google Shape;758;p74"/>
            <p:cNvSpPr/>
            <p:nvPr/>
          </p:nvSpPr>
          <p:spPr>
            <a:xfrm>
              <a:off x="6741856" y="4870455"/>
              <a:ext cx="863700" cy="519600"/>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59" name="Google Shape;759;p74"/>
            <p:cNvGrpSpPr/>
            <p:nvPr/>
          </p:nvGrpSpPr>
          <p:grpSpPr>
            <a:xfrm>
              <a:off x="6760800" y="4943421"/>
              <a:ext cx="825900" cy="373627"/>
              <a:chOff x="6760800" y="4943421"/>
              <a:chExt cx="825900" cy="373627"/>
            </a:xfrm>
          </p:grpSpPr>
          <p:pic>
            <p:nvPicPr>
              <p:cNvPr id="760" name="Google Shape;760;p74"/>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761" name="Google Shape;761;p74"/>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762" name="Google Shape;762;p74"/>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763" name="Google Shape;763;p74"/>
              <p:cNvSpPr txBox="1"/>
              <p:nvPr/>
            </p:nvSpPr>
            <p:spPr>
              <a:xfrm>
                <a:off x="6760800" y="4947100"/>
                <a:ext cx="8259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２２円</a:t>
                </a:r>
                <a:endParaRPr sz="1600">
                  <a:solidFill>
                    <a:schemeClr val="lt1"/>
                  </a:solidFill>
                  <a:latin typeface="Arial"/>
                  <a:ea typeface="Arial"/>
                  <a:cs typeface="Arial"/>
                  <a:sym typeface="Arial"/>
                </a:endParaRPr>
              </a:p>
            </p:txBody>
          </p:sp>
        </p:grpSp>
      </p:grpSp>
      <p:grpSp>
        <p:nvGrpSpPr>
          <p:cNvPr id="764" name="Google Shape;764;p74"/>
          <p:cNvGrpSpPr/>
          <p:nvPr/>
        </p:nvGrpSpPr>
        <p:grpSpPr>
          <a:xfrm>
            <a:off x="3188676" y="5493830"/>
            <a:ext cx="2823600" cy="815468"/>
            <a:chOff x="3188676" y="5493830"/>
            <a:chExt cx="2823600" cy="815468"/>
          </a:xfrm>
        </p:grpSpPr>
        <p:sp>
          <p:nvSpPr>
            <p:cNvPr id="765" name="Google Shape;765;p74"/>
            <p:cNvSpPr/>
            <p:nvPr/>
          </p:nvSpPr>
          <p:spPr>
            <a:xfrm>
              <a:off x="3188676" y="5494198"/>
              <a:ext cx="2823600" cy="8151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6" name="Google Shape;766;p74"/>
            <p:cNvSpPr/>
            <p:nvPr/>
          </p:nvSpPr>
          <p:spPr>
            <a:xfrm>
              <a:off x="3188676" y="5493830"/>
              <a:ext cx="28236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767" name="Google Shape;767;p74"/>
            <p:cNvSpPr txBox="1"/>
            <p:nvPr/>
          </p:nvSpPr>
          <p:spPr>
            <a:xfrm>
              <a:off x="4100400" y="5920250"/>
              <a:ext cx="974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768" name="Google Shape;768;p74"/>
          <p:cNvGrpSpPr/>
          <p:nvPr/>
        </p:nvGrpSpPr>
        <p:grpSpPr>
          <a:xfrm>
            <a:off x="6213137" y="5493830"/>
            <a:ext cx="2751600" cy="815468"/>
            <a:chOff x="6213137" y="5493830"/>
            <a:chExt cx="2751600" cy="815468"/>
          </a:xfrm>
        </p:grpSpPr>
        <p:sp>
          <p:nvSpPr>
            <p:cNvPr id="769" name="Google Shape;769;p74"/>
            <p:cNvSpPr/>
            <p:nvPr/>
          </p:nvSpPr>
          <p:spPr>
            <a:xfrm>
              <a:off x="6213137" y="5494198"/>
              <a:ext cx="2751600" cy="8151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0" name="Google Shape;770;p74"/>
            <p:cNvSpPr/>
            <p:nvPr/>
          </p:nvSpPr>
          <p:spPr>
            <a:xfrm>
              <a:off x="6221609" y="5493830"/>
              <a:ext cx="27429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771" name="Google Shape;771;p74"/>
            <p:cNvSpPr txBox="1"/>
            <p:nvPr/>
          </p:nvSpPr>
          <p:spPr>
            <a:xfrm>
              <a:off x="7124400" y="5920250"/>
              <a:ext cx="91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772" name="Google Shape;772;p74"/>
          <p:cNvGrpSpPr/>
          <p:nvPr/>
        </p:nvGrpSpPr>
        <p:grpSpPr>
          <a:xfrm>
            <a:off x="806814" y="4287053"/>
            <a:ext cx="2208486" cy="870300"/>
            <a:chOff x="806814" y="4287053"/>
            <a:chExt cx="2208486" cy="870300"/>
          </a:xfrm>
        </p:grpSpPr>
        <p:sp>
          <p:nvSpPr>
            <p:cNvPr id="773" name="Google Shape;773;p74"/>
            <p:cNvSpPr/>
            <p:nvPr/>
          </p:nvSpPr>
          <p:spPr>
            <a:xfrm>
              <a:off x="806814" y="4287053"/>
              <a:ext cx="2181600" cy="870300"/>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4" name="Google Shape;774;p74"/>
            <p:cNvSpPr txBox="1"/>
            <p:nvPr/>
          </p:nvSpPr>
          <p:spPr>
            <a:xfrm>
              <a:off x="946800" y="4482925"/>
              <a:ext cx="20685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お店は、 消費税を預かって</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まとめて納めているんだね。</a:t>
              </a:r>
              <a:endParaRPr b="0" sz="1050">
                <a:solidFill>
                  <a:schemeClr val="dk1"/>
                </a:solidFill>
                <a:latin typeface="Arial"/>
                <a:ea typeface="Arial"/>
                <a:cs typeface="Arial"/>
                <a:sym typeface="Arial"/>
              </a:endParaRPr>
            </a:p>
          </p:txBody>
        </p:sp>
      </p:grpSp>
      <p:grpSp>
        <p:nvGrpSpPr>
          <p:cNvPr id="775" name="Google Shape;775;p74"/>
          <p:cNvGrpSpPr/>
          <p:nvPr/>
        </p:nvGrpSpPr>
        <p:grpSpPr>
          <a:xfrm>
            <a:off x="3188676" y="2525899"/>
            <a:ext cx="5631601" cy="900000"/>
            <a:chOff x="3188676" y="2525899"/>
            <a:chExt cx="5631601" cy="900000"/>
          </a:xfrm>
        </p:grpSpPr>
        <p:sp>
          <p:nvSpPr>
            <p:cNvPr id="776" name="Google Shape;776;p74"/>
            <p:cNvSpPr/>
            <p:nvPr/>
          </p:nvSpPr>
          <p:spPr>
            <a:xfrm>
              <a:off x="3188677" y="2525899"/>
              <a:ext cx="5631600"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7" name="Google Shape;777;p74"/>
            <p:cNvSpPr/>
            <p:nvPr/>
          </p:nvSpPr>
          <p:spPr>
            <a:xfrm>
              <a:off x="3188676" y="2525899"/>
              <a:ext cx="12621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sp>
          <p:nvSpPr>
            <p:cNvPr id="778" name="Google Shape;778;p74"/>
            <p:cNvSpPr txBox="1"/>
            <p:nvPr/>
          </p:nvSpPr>
          <p:spPr>
            <a:xfrm>
              <a:off x="3204875" y="2995825"/>
              <a:ext cx="3294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grpSp>
      <p:grpSp>
        <p:nvGrpSpPr>
          <p:cNvPr id="779" name="Google Shape;779;p74"/>
          <p:cNvGrpSpPr/>
          <p:nvPr/>
        </p:nvGrpSpPr>
        <p:grpSpPr>
          <a:xfrm>
            <a:off x="5390700" y="1116225"/>
            <a:ext cx="1660011" cy="846606"/>
            <a:chOff x="5390700" y="1116225"/>
            <a:chExt cx="1660011" cy="846606"/>
          </a:xfrm>
        </p:grpSpPr>
        <p:sp>
          <p:nvSpPr>
            <p:cNvPr id="780" name="Google Shape;780;p74"/>
            <p:cNvSpPr/>
            <p:nvPr/>
          </p:nvSpPr>
          <p:spPr>
            <a:xfrm>
              <a:off x="5410911" y="1144731"/>
              <a:ext cx="1639800" cy="818100"/>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1" name="Google Shape;781;p74"/>
            <p:cNvSpPr txBox="1"/>
            <p:nvPr/>
          </p:nvSpPr>
          <p:spPr>
            <a:xfrm>
              <a:off x="5390700" y="1116225"/>
              <a:ext cx="1203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05BAD"/>
                  </a:solidFill>
                  <a:latin typeface="Arial"/>
                  <a:ea typeface="Arial"/>
                  <a:cs typeface="Arial"/>
                  <a:sym typeface="Arial"/>
                </a:rPr>
                <a:t>お店の売上</a:t>
              </a:r>
              <a:endParaRPr b="0" sz="1100">
                <a:solidFill>
                  <a:srgbClr val="005BAD"/>
                </a:solidFill>
                <a:latin typeface="Arial"/>
                <a:ea typeface="Arial"/>
                <a:cs typeface="Arial"/>
                <a:sym typeface="Arial"/>
              </a:endParaRPr>
            </a:p>
          </p:txBody>
        </p:sp>
        <p:grpSp>
          <p:nvGrpSpPr>
            <p:cNvPr id="782" name="Google Shape;782;p74"/>
            <p:cNvGrpSpPr/>
            <p:nvPr/>
          </p:nvGrpSpPr>
          <p:grpSpPr>
            <a:xfrm>
              <a:off x="5817956" y="1423087"/>
              <a:ext cx="825779" cy="405120"/>
              <a:chOff x="2078852" y="2236872"/>
              <a:chExt cx="997800" cy="489512"/>
            </a:xfrm>
          </p:grpSpPr>
          <p:pic>
            <p:nvPicPr>
              <p:cNvPr descr="図形&#10;&#10;自動的に生成された説明" id="783" name="Google Shape;783;p74"/>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784" name="Google Shape;784;p74"/>
              <p:cNvSpPr txBox="1"/>
              <p:nvPr/>
            </p:nvSpPr>
            <p:spPr>
              <a:xfrm>
                <a:off x="2078852" y="2318207"/>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grpSp>
        <p:nvGrpSpPr>
          <p:cNvPr id="785" name="Google Shape;785;p74"/>
          <p:cNvGrpSpPr/>
          <p:nvPr/>
        </p:nvGrpSpPr>
        <p:grpSpPr>
          <a:xfrm>
            <a:off x="3165967" y="1066181"/>
            <a:ext cx="2233711" cy="872876"/>
            <a:chOff x="3165967" y="1066181"/>
            <a:chExt cx="2233711" cy="872876"/>
          </a:xfrm>
        </p:grpSpPr>
        <p:sp>
          <p:nvSpPr>
            <p:cNvPr id="786" name="Google Shape;786;p74"/>
            <p:cNvSpPr/>
            <p:nvPr/>
          </p:nvSpPr>
          <p:spPr>
            <a:xfrm>
              <a:off x="3165967" y="1066181"/>
              <a:ext cx="12621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sp>
          <p:nvSpPr>
            <p:cNvPr id="787" name="Google Shape;787;p74"/>
            <p:cNvSpPr txBox="1"/>
            <p:nvPr/>
          </p:nvSpPr>
          <p:spPr>
            <a:xfrm>
              <a:off x="3204878" y="1444057"/>
              <a:ext cx="21948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grpSp>
      <p:sp>
        <p:nvSpPr>
          <p:cNvPr id="788" name="Google Shape;788;p74"/>
          <p:cNvSpPr/>
          <p:nvPr/>
        </p:nvSpPr>
        <p:spPr>
          <a:xfrm>
            <a:off x="3102975" y="6432900"/>
            <a:ext cx="54972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789" name="Google Shape;789;p74"/>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790" name="Google Shape;790;p74"/>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791" name="Google Shape;791;p74"/>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792" name="Google Shape;792;p74"/>
          <p:cNvGrpSpPr/>
          <p:nvPr/>
        </p:nvGrpSpPr>
        <p:grpSpPr>
          <a:xfrm>
            <a:off x="2260800" y="1887784"/>
            <a:ext cx="825779" cy="906978"/>
            <a:chOff x="2260800" y="1700635"/>
            <a:chExt cx="825779" cy="906978"/>
          </a:xfrm>
        </p:grpSpPr>
        <p:grpSp>
          <p:nvGrpSpPr>
            <p:cNvPr id="793" name="Google Shape;793;p74"/>
            <p:cNvGrpSpPr/>
            <p:nvPr/>
          </p:nvGrpSpPr>
          <p:grpSpPr>
            <a:xfrm>
              <a:off x="2260800" y="1700635"/>
              <a:ext cx="825779" cy="405120"/>
              <a:chOff x="2076960" y="2236872"/>
              <a:chExt cx="997800" cy="489512"/>
            </a:xfrm>
          </p:grpSpPr>
          <p:pic>
            <p:nvPicPr>
              <p:cNvPr descr="図形&#10;&#10;自動的に生成された説明" id="794" name="Google Shape;794;p74"/>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795" name="Google Shape;795;p74"/>
              <p:cNvSpPr txBox="1"/>
              <p:nvPr/>
            </p:nvSpPr>
            <p:spPr>
              <a:xfrm>
                <a:off x="2076960" y="2317848"/>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nvGrpSpPr>
            <p:cNvPr id="796" name="Google Shape;796;p74"/>
            <p:cNvGrpSpPr/>
            <p:nvPr/>
          </p:nvGrpSpPr>
          <p:grpSpPr>
            <a:xfrm>
              <a:off x="2459488" y="2162039"/>
              <a:ext cx="511800" cy="445574"/>
              <a:chOff x="1739117" y="1628189"/>
              <a:chExt cx="511800" cy="445574"/>
            </a:xfrm>
          </p:grpSpPr>
          <p:pic>
            <p:nvPicPr>
              <p:cNvPr id="797" name="Google Shape;797;p74"/>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798" name="Google Shape;798;p74"/>
              <p:cNvSpPr txBox="1"/>
              <p:nvPr/>
            </p:nvSpPr>
            <p:spPr>
              <a:xfrm>
                <a:off x="1739117" y="1720176"/>
                <a:ext cx="511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1100"/>
              </a:p>
            </p:txBody>
          </p:sp>
        </p:grpSp>
      </p:grpSp>
      <p:sp>
        <p:nvSpPr>
          <p:cNvPr id="799" name="Google Shape;799;p74"/>
          <p:cNvSpPr/>
          <p:nvPr/>
        </p:nvSpPr>
        <p:spPr>
          <a:xfrm rot="10800000">
            <a:off x="7707466" y="4870436"/>
            <a:ext cx="298500" cy="579000"/>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0" name="Google Shape;800;p74"/>
          <p:cNvSpPr txBox="1"/>
          <p:nvPr/>
        </p:nvSpPr>
        <p:spPr>
          <a:xfrm>
            <a:off x="194203" y="957280"/>
            <a:ext cx="2425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消費税についての説明</a:t>
            </a:r>
            <a:endParaRPr sz="1300"/>
          </a:p>
        </p:txBody>
      </p:sp>
      <p:sp>
        <p:nvSpPr>
          <p:cNvPr id="801" name="Google Shape;801;p74"/>
          <p:cNvSpPr txBox="1"/>
          <p:nvPr/>
        </p:nvSpPr>
        <p:spPr>
          <a:xfrm>
            <a:off x="4608000" y="2916000"/>
            <a:ext cx="592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にっぽん</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200"/>
                                        <p:tgtEl>
                                          <p:spTgt spid="727"/>
                                        </p:tgtEl>
                                      </p:cBhvr>
                                    </p:animEffect>
                                  </p:childTnLst>
                                </p:cTn>
                              </p:par>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8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500"/>
                                        <p:tgtEl>
                                          <p:spTgt spid="7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500"/>
                                        <p:tgtEl>
                                          <p:spTgt spid="775"/>
                                        </p:tgtEl>
                                      </p:cBhvr>
                                    </p:animEffect>
                                  </p:childTnLst>
                                </p:cTn>
                              </p:par>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500"/>
                                        <p:tgtEl>
                                          <p:spTgt spid="7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par>
                                <p:cTn fill="hold" nodeType="with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par>
                                <p:cTn fill="hold" nodeType="withEffect" presetClass="entr" presetID="10" presetSubtype="0">
                                  <p:stCondLst>
                                    <p:cond delay="50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grpSp>
        <p:nvGrpSpPr>
          <p:cNvPr id="806" name="Google Shape;806;p75"/>
          <p:cNvGrpSpPr/>
          <p:nvPr/>
        </p:nvGrpSpPr>
        <p:grpSpPr>
          <a:xfrm>
            <a:off x="1435943" y="2832623"/>
            <a:ext cx="6266614" cy="468000"/>
            <a:chOff x="1435943" y="2544991"/>
            <a:chExt cx="6266614" cy="468000"/>
          </a:xfrm>
        </p:grpSpPr>
        <p:sp>
          <p:nvSpPr>
            <p:cNvPr id="807" name="Google Shape;807;p75"/>
            <p:cNvSpPr/>
            <p:nvPr/>
          </p:nvSpPr>
          <p:spPr>
            <a:xfrm>
              <a:off x="4485755"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8" name="Google Shape;808;p75"/>
            <p:cNvSpPr/>
            <p:nvPr/>
          </p:nvSpPr>
          <p:spPr>
            <a:xfrm>
              <a:off x="1435943"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9" name="Google Shape;809;p75"/>
            <p:cNvSpPr/>
            <p:nvPr/>
          </p:nvSpPr>
          <p:spPr>
            <a:xfrm>
              <a:off x="7463757"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810" name="Google Shape;810;p75"/>
          <p:cNvGrpSpPr/>
          <p:nvPr/>
        </p:nvGrpSpPr>
        <p:grpSpPr>
          <a:xfrm>
            <a:off x="578819" y="4734156"/>
            <a:ext cx="1487700" cy="507206"/>
            <a:chOff x="578819" y="4380422"/>
            <a:chExt cx="1487700" cy="507206"/>
          </a:xfrm>
        </p:grpSpPr>
        <p:sp>
          <p:nvSpPr>
            <p:cNvPr id="811" name="Google Shape;811;p75"/>
            <p:cNvSpPr/>
            <p:nvPr/>
          </p:nvSpPr>
          <p:spPr>
            <a:xfrm>
              <a:off x="578819" y="44556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lang="ja-JP" sz="2100">
                  <a:solidFill>
                    <a:srgbClr val="39B10F"/>
                  </a:solidFill>
                  <a:latin typeface="Arial"/>
                  <a:ea typeface="Arial"/>
                  <a:cs typeface="Arial"/>
                  <a:sym typeface="Arial"/>
                </a:rPr>
                <a:t>消費税</a:t>
              </a:r>
              <a:endParaRPr/>
            </a:p>
          </p:txBody>
        </p:sp>
        <p:sp>
          <p:nvSpPr>
            <p:cNvPr id="812" name="Google Shape;812;p75"/>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813" name="Google Shape;813;p75"/>
          <p:cNvGrpSpPr/>
          <p:nvPr/>
        </p:nvGrpSpPr>
        <p:grpSpPr>
          <a:xfrm>
            <a:off x="2428593" y="4624919"/>
            <a:ext cx="6112766" cy="604646"/>
            <a:chOff x="1935846" y="4624919"/>
            <a:chExt cx="6112766" cy="604646"/>
          </a:xfrm>
        </p:grpSpPr>
        <p:sp>
          <p:nvSpPr>
            <p:cNvPr id="814" name="Google Shape;814;p75"/>
            <p:cNvSpPr/>
            <p:nvPr/>
          </p:nvSpPr>
          <p:spPr>
            <a:xfrm>
              <a:off x="3214281" y="4624919"/>
              <a:ext cx="3657209"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5" name="Google Shape;815;p75"/>
            <p:cNvSpPr/>
            <p:nvPr/>
          </p:nvSpPr>
          <p:spPr>
            <a:xfrm>
              <a:off x="1935846" y="4797565"/>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所得税</a:t>
              </a:r>
              <a:endParaRPr/>
            </a:p>
          </p:txBody>
        </p:sp>
        <p:sp>
          <p:nvSpPr>
            <p:cNvPr id="816" name="Google Shape;816;p75"/>
            <p:cNvSpPr/>
            <p:nvPr/>
          </p:nvSpPr>
          <p:spPr>
            <a:xfrm>
              <a:off x="6560912" y="47873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住民税</a:t>
              </a:r>
              <a:endParaRPr/>
            </a:p>
          </p:txBody>
        </p:sp>
      </p:grpSp>
      <p:sp>
        <p:nvSpPr>
          <p:cNvPr id="817" name="Google Shape;817;p7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18" name="Google Shape;818;p75"/>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grpSp>
        <p:nvGrpSpPr>
          <p:cNvPr id="819" name="Google Shape;819;p75"/>
          <p:cNvGrpSpPr/>
          <p:nvPr/>
        </p:nvGrpSpPr>
        <p:grpSpPr>
          <a:xfrm>
            <a:off x="3276000" y="1397881"/>
            <a:ext cx="2592625" cy="1447719"/>
            <a:chOff x="3276000" y="1066181"/>
            <a:chExt cx="2592625" cy="1447719"/>
          </a:xfrm>
        </p:grpSpPr>
        <p:sp>
          <p:nvSpPr>
            <p:cNvPr id="820" name="Google Shape;820;p75"/>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21" name="Google Shape;821;p75"/>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822" name="Google Shape;822;p75"/>
            <p:cNvSpPr/>
            <p:nvPr/>
          </p:nvSpPr>
          <p:spPr>
            <a:xfrm>
              <a:off x="3276625"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自分で商売をしている場合</a:t>
              </a:r>
              <a:endParaRPr sz="1300"/>
            </a:p>
          </p:txBody>
        </p:sp>
        <p:sp>
          <p:nvSpPr>
            <p:cNvPr id="823" name="Google Shape;823;p75"/>
            <p:cNvSpPr txBox="1"/>
            <p:nvPr/>
          </p:nvSpPr>
          <p:spPr>
            <a:xfrm>
              <a:off x="3276000" y="1487300"/>
              <a:ext cx="1584000" cy="9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ＹｏｕＴｕｂｅｒや大工さんなど自分で商売をしている方は</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確定申告で税金を</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納めています。</a:t>
              </a:r>
              <a:endParaRPr sz="1300"/>
            </a:p>
          </p:txBody>
        </p:sp>
      </p:grpSp>
      <p:grpSp>
        <p:nvGrpSpPr>
          <p:cNvPr id="824" name="Google Shape;824;p75"/>
          <p:cNvGrpSpPr/>
          <p:nvPr/>
        </p:nvGrpSpPr>
        <p:grpSpPr>
          <a:xfrm>
            <a:off x="6177892" y="1397881"/>
            <a:ext cx="2592000" cy="1447719"/>
            <a:chOff x="6177892" y="1066181"/>
            <a:chExt cx="2592000" cy="1447719"/>
          </a:xfrm>
        </p:grpSpPr>
        <p:sp>
          <p:nvSpPr>
            <p:cNvPr id="825" name="Google Shape;825;p75"/>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6" name="Google Shape;826;p75"/>
            <p:cNvSpPr/>
            <p:nvPr/>
          </p:nvSpPr>
          <p:spPr>
            <a:xfrm>
              <a:off x="617789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会社などに勤めている場合</a:t>
              </a:r>
              <a:endParaRPr sz="1300"/>
            </a:p>
          </p:txBody>
        </p:sp>
        <p:sp>
          <p:nvSpPr>
            <p:cNvPr id="827" name="Google Shape;827;p75"/>
            <p:cNvSpPr txBox="1"/>
            <p:nvPr/>
          </p:nvSpPr>
          <p:spPr>
            <a:xfrm>
              <a:off x="6180616" y="1466301"/>
              <a:ext cx="17844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払われる給料の中から、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828" name="Google Shape;828;p75"/>
          <p:cNvGrpSpPr/>
          <p:nvPr/>
        </p:nvGrpSpPr>
        <p:grpSpPr>
          <a:xfrm>
            <a:off x="3276000" y="3303310"/>
            <a:ext cx="5544300" cy="1440000"/>
            <a:chOff x="3276000" y="2971610"/>
            <a:chExt cx="5544300" cy="1440000"/>
          </a:xfrm>
        </p:grpSpPr>
        <p:sp>
          <p:nvSpPr>
            <p:cNvPr id="829" name="Google Shape;829;p75"/>
            <p:cNvSpPr/>
            <p:nvPr/>
          </p:nvSpPr>
          <p:spPr>
            <a:xfrm>
              <a:off x="3276000" y="2971610"/>
              <a:ext cx="554430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30" name="Google Shape;830;p75"/>
            <p:cNvPicPr preferRelativeResize="0"/>
            <p:nvPr/>
          </p:nvPicPr>
          <p:blipFill rotWithShape="1">
            <a:blip r:embed="rId4">
              <a:alphaModFix/>
            </a:blip>
            <a:srcRect b="0" l="0" r="0" t="0"/>
            <a:stretch/>
          </p:blipFill>
          <p:spPr>
            <a:xfrm>
              <a:off x="7432215" y="3332125"/>
              <a:ext cx="1246608" cy="820500"/>
            </a:xfrm>
            <a:prstGeom prst="rect">
              <a:avLst/>
            </a:prstGeom>
            <a:noFill/>
            <a:ln>
              <a:noFill/>
            </a:ln>
          </p:spPr>
        </p:pic>
        <p:sp>
          <p:nvSpPr>
            <p:cNvPr id="831" name="Google Shape;831;p75"/>
            <p:cNvSpPr/>
            <p:nvPr/>
          </p:nvSpPr>
          <p:spPr>
            <a:xfrm>
              <a:off x="6157530" y="3058461"/>
              <a:ext cx="945900" cy="259800"/>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会社</a:t>
              </a:r>
              <a:endParaRPr/>
            </a:p>
          </p:txBody>
        </p:sp>
        <p:pic>
          <p:nvPicPr>
            <p:cNvPr id="832" name="Google Shape;832;p75"/>
            <p:cNvPicPr preferRelativeResize="0"/>
            <p:nvPr/>
          </p:nvPicPr>
          <p:blipFill rotWithShape="1">
            <a:blip r:embed="rId5">
              <a:alphaModFix/>
            </a:blip>
            <a:srcRect b="0" l="0" r="0" t="0"/>
            <a:stretch/>
          </p:blipFill>
          <p:spPr>
            <a:xfrm>
              <a:off x="4785041" y="3265682"/>
              <a:ext cx="1088211" cy="1014561"/>
            </a:xfrm>
            <a:prstGeom prst="rect">
              <a:avLst/>
            </a:prstGeom>
            <a:noFill/>
            <a:ln>
              <a:noFill/>
            </a:ln>
          </p:spPr>
        </p:pic>
        <p:sp>
          <p:nvSpPr>
            <p:cNvPr id="833" name="Google Shape;833;p75"/>
            <p:cNvSpPr/>
            <p:nvPr/>
          </p:nvSpPr>
          <p:spPr>
            <a:xfrm>
              <a:off x="3362469" y="3058461"/>
              <a:ext cx="1152000" cy="259800"/>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個人事業主</a:t>
              </a:r>
              <a:endParaRPr/>
            </a:p>
          </p:txBody>
        </p:sp>
        <p:sp>
          <p:nvSpPr>
            <p:cNvPr id="834" name="Google Shape;834;p75"/>
            <p:cNvSpPr txBox="1"/>
            <p:nvPr/>
          </p:nvSpPr>
          <p:spPr>
            <a:xfrm>
              <a:off x="3277622" y="3405887"/>
              <a:ext cx="16563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納めます (確定申告)。</a:t>
              </a:r>
              <a:endParaRPr sz="1100">
                <a:solidFill>
                  <a:schemeClr val="dk1"/>
                </a:solidFill>
                <a:latin typeface="Arial"/>
                <a:ea typeface="Arial"/>
                <a:cs typeface="Arial"/>
                <a:sym typeface="Arial"/>
              </a:endParaRPr>
            </a:p>
          </p:txBody>
        </p:sp>
        <p:sp>
          <p:nvSpPr>
            <p:cNvPr id="835" name="Google Shape;835;p75"/>
            <p:cNvSpPr txBox="1"/>
            <p:nvPr/>
          </p:nvSpPr>
          <p:spPr>
            <a:xfrm>
              <a:off x="5801374" y="3406675"/>
              <a:ext cx="19521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預かった税金を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(源泉徴収・特別徴収)。</a:t>
              </a:r>
              <a:endParaRPr sz="1100">
                <a:solidFill>
                  <a:schemeClr val="dk1"/>
                </a:solidFill>
                <a:latin typeface="Arial"/>
                <a:ea typeface="Arial"/>
                <a:cs typeface="Arial"/>
                <a:sym typeface="Arial"/>
              </a:endParaRPr>
            </a:p>
          </p:txBody>
        </p:sp>
      </p:grpSp>
      <p:grpSp>
        <p:nvGrpSpPr>
          <p:cNvPr id="836" name="Google Shape;836;p75"/>
          <p:cNvGrpSpPr/>
          <p:nvPr/>
        </p:nvGrpSpPr>
        <p:grpSpPr>
          <a:xfrm>
            <a:off x="4897476" y="5201025"/>
            <a:ext cx="3574022" cy="1440000"/>
            <a:chOff x="4897476" y="4869325"/>
            <a:chExt cx="3574022" cy="1440000"/>
          </a:xfrm>
        </p:grpSpPr>
        <p:sp>
          <p:nvSpPr>
            <p:cNvPr id="837" name="Google Shape;837;p75"/>
            <p:cNvSpPr/>
            <p:nvPr/>
          </p:nvSpPr>
          <p:spPr>
            <a:xfrm>
              <a:off x="5039198" y="4869325"/>
              <a:ext cx="34323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8" name="Google Shape;838;p75"/>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都道府県</a:t>
              </a:r>
              <a:endParaRPr sz="16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市区町村</a:t>
              </a:r>
              <a:endParaRPr sz="1600">
                <a:solidFill>
                  <a:srgbClr val="005BAD"/>
                </a:solidFill>
                <a:latin typeface="Arial"/>
                <a:ea typeface="Arial"/>
                <a:cs typeface="Arial"/>
                <a:sym typeface="Arial"/>
              </a:endParaRPr>
            </a:p>
          </p:txBody>
        </p:sp>
        <p:pic>
          <p:nvPicPr>
            <p:cNvPr id="839" name="Google Shape;839;p75"/>
            <p:cNvPicPr preferRelativeResize="0"/>
            <p:nvPr/>
          </p:nvPicPr>
          <p:blipFill rotWithShape="1">
            <a:blip r:embed="rId6">
              <a:alphaModFix/>
            </a:blip>
            <a:srcRect b="0" l="0" r="0" t="0"/>
            <a:stretch/>
          </p:blipFill>
          <p:spPr>
            <a:xfrm rot="-5400000">
              <a:off x="5726826" y="5206539"/>
              <a:ext cx="217112" cy="1184009"/>
            </a:xfrm>
            <a:prstGeom prst="rect">
              <a:avLst/>
            </a:prstGeom>
            <a:noFill/>
            <a:ln>
              <a:noFill/>
            </a:ln>
          </p:spPr>
        </p:pic>
        <p:sp>
          <p:nvSpPr>
            <p:cNvPr id="840" name="Google Shape;840;p75"/>
            <p:cNvSpPr/>
            <p:nvPr/>
          </p:nvSpPr>
          <p:spPr>
            <a:xfrm>
              <a:off x="4897476" y="5936250"/>
              <a:ext cx="17580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lang="ja-JP" sz="1400">
                  <a:solidFill>
                    <a:srgbClr val="005BAD"/>
                  </a:solidFill>
                  <a:latin typeface="Arial"/>
                  <a:ea typeface="Arial"/>
                  <a:cs typeface="Arial"/>
                  <a:sym typeface="Arial"/>
                </a:rPr>
                <a:t>（地方公共団体）</a:t>
              </a:r>
              <a:endParaRPr/>
            </a:p>
          </p:txBody>
        </p:sp>
      </p:grpSp>
      <p:grpSp>
        <p:nvGrpSpPr>
          <p:cNvPr id="841" name="Google Shape;841;p75"/>
          <p:cNvGrpSpPr/>
          <p:nvPr/>
        </p:nvGrpSpPr>
        <p:grpSpPr>
          <a:xfrm>
            <a:off x="1428224" y="5201020"/>
            <a:ext cx="2676570" cy="1440000"/>
            <a:chOff x="1428224" y="4869320"/>
            <a:chExt cx="2676570" cy="1440000"/>
          </a:xfrm>
        </p:grpSpPr>
        <p:sp>
          <p:nvSpPr>
            <p:cNvPr id="842" name="Google Shape;842;p75"/>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3" name="Google Shape;843;p75"/>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lang="ja-JP" sz="2000">
                  <a:solidFill>
                    <a:srgbClr val="005BAD"/>
                  </a:solidFill>
                  <a:latin typeface="Arial"/>
                  <a:ea typeface="Arial"/>
                  <a:cs typeface="Arial"/>
                  <a:sym typeface="Arial"/>
                </a:rPr>
                <a:t>税務署</a:t>
              </a:r>
              <a:endParaRPr sz="20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（国）</a:t>
              </a:r>
              <a:endParaRPr/>
            </a:p>
          </p:txBody>
        </p:sp>
      </p:grpSp>
      <p:grpSp>
        <p:nvGrpSpPr>
          <p:cNvPr id="844" name="Google Shape;844;p75"/>
          <p:cNvGrpSpPr/>
          <p:nvPr/>
        </p:nvGrpSpPr>
        <p:grpSpPr>
          <a:xfrm>
            <a:off x="250337" y="3303310"/>
            <a:ext cx="2592000" cy="1440000"/>
            <a:chOff x="259302" y="2971610"/>
            <a:chExt cx="2592000" cy="1440000"/>
          </a:xfrm>
        </p:grpSpPr>
        <p:sp>
          <p:nvSpPr>
            <p:cNvPr id="845" name="Google Shape;845;p75"/>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6" name="Google Shape;846;p75"/>
            <p:cNvSpPr/>
            <p:nvPr/>
          </p:nvSpPr>
          <p:spPr>
            <a:xfrm>
              <a:off x="311150" y="3045761"/>
              <a:ext cx="945900" cy="259800"/>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847" name="Google Shape;847;p75"/>
            <p:cNvSpPr txBox="1"/>
            <p:nvPr/>
          </p:nvSpPr>
          <p:spPr>
            <a:xfrm>
              <a:off x="259816" y="3405875"/>
              <a:ext cx="1569300" cy="649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r>
                <a:rPr lang="ja-JP"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grpSp>
      <p:pic>
        <p:nvPicPr>
          <p:cNvPr id="848" name="Google Shape;848;p75"/>
          <p:cNvPicPr preferRelativeResize="0"/>
          <p:nvPr/>
        </p:nvPicPr>
        <p:blipFill rotWithShape="1">
          <a:blip r:embed="rId7">
            <a:alphaModFix/>
          </a:blip>
          <a:srcRect b="0" l="0" r="0" t="0"/>
          <a:stretch/>
        </p:blipFill>
        <p:spPr>
          <a:xfrm>
            <a:off x="1680491" y="3832707"/>
            <a:ext cx="1065681" cy="688695"/>
          </a:xfrm>
          <a:prstGeom prst="rect">
            <a:avLst/>
          </a:prstGeom>
          <a:noFill/>
          <a:ln>
            <a:noFill/>
          </a:ln>
        </p:spPr>
      </p:pic>
      <p:pic>
        <p:nvPicPr>
          <p:cNvPr id="849" name="Google Shape;849;p75"/>
          <p:cNvPicPr preferRelativeResize="0"/>
          <p:nvPr/>
        </p:nvPicPr>
        <p:blipFill rotWithShape="1">
          <a:blip r:embed="rId8">
            <a:alphaModFix/>
          </a:blip>
          <a:srcRect b="0" l="0" r="0" t="0"/>
          <a:stretch/>
        </p:blipFill>
        <p:spPr>
          <a:xfrm>
            <a:off x="6672589" y="5571855"/>
            <a:ext cx="1476189" cy="817581"/>
          </a:xfrm>
          <a:prstGeom prst="rect">
            <a:avLst/>
          </a:prstGeom>
          <a:noFill/>
          <a:ln>
            <a:noFill/>
          </a:ln>
        </p:spPr>
      </p:pic>
      <p:pic>
        <p:nvPicPr>
          <p:cNvPr descr="ダイアグラム&#10;&#10;自動的に生成された説明" id="850" name="Google Shape;850;p75"/>
          <p:cNvPicPr preferRelativeResize="0"/>
          <p:nvPr/>
        </p:nvPicPr>
        <p:blipFill rotWithShape="1">
          <a:blip r:embed="rId9">
            <a:alphaModFix/>
          </a:blip>
          <a:srcRect b="0" l="0" r="0" t="0"/>
          <a:stretch/>
        </p:blipFill>
        <p:spPr>
          <a:xfrm>
            <a:off x="2940564" y="5344876"/>
            <a:ext cx="1001719" cy="974624"/>
          </a:xfrm>
          <a:prstGeom prst="rect">
            <a:avLst/>
          </a:prstGeom>
          <a:noFill/>
          <a:ln>
            <a:noFill/>
          </a:ln>
        </p:spPr>
      </p:pic>
      <p:sp>
        <p:nvSpPr>
          <p:cNvPr id="851" name="Google Shape;851;p75"/>
          <p:cNvSpPr txBox="1"/>
          <p:nvPr/>
        </p:nvSpPr>
        <p:spPr>
          <a:xfrm>
            <a:off x="194199" y="957275"/>
            <a:ext cx="2604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grpSp>
        <p:nvGrpSpPr>
          <p:cNvPr id="852" name="Google Shape;852;p75"/>
          <p:cNvGrpSpPr/>
          <p:nvPr/>
        </p:nvGrpSpPr>
        <p:grpSpPr>
          <a:xfrm>
            <a:off x="250337" y="1397881"/>
            <a:ext cx="2604659" cy="1447719"/>
            <a:chOff x="259302" y="1066181"/>
            <a:chExt cx="2604659" cy="1447719"/>
          </a:xfrm>
        </p:grpSpPr>
        <p:sp>
          <p:nvSpPr>
            <p:cNvPr id="853" name="Google Shape;853;p75"/>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54" name="Google Shape;854;p75"/>
            <p:cNvPicPr preferRelativeResize="0"/>
            <p:nvPr/>
          </p:nvPicPr>
          <p:blipFill rotWithShape="1">
            <a:blip r:embed="rId10">
              <a:alphaModFix/>
            </a:blip>
            <a:srcRect b="0" l="0" r="0" t="0"/>
            <a:stretch/>
          </p:blipFill>
          <p:spPr>
            <a:xfrm>
              <a:off x="1485547" y="1530517"/>
              <a:ext cx="1378414" cy="976685"/>
            </a:xfrm>
            <a:prstGeom prst="rect">
              <a:avLst/>
            </a:prstGeom>
            <a:noFill/>
            <a:ln>
              <a:noFill/>
            </a:ln>
          </p:spPr>
        </p:pic>
        <p:sp>
          <p:nvSpPr>
            <p:cNvPr id="855" name="Google Shape;855;p75"/>
            <p:cNvSpPr/>
            <p:nvPr/>
          </p:nvSpPr>
          <p:spPr>
            <a:xfrm>
              <a:off x="25930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商品を買った場合</a:t>
              </a:r>
              <a:endParaRPr sz="1300"/>
            </a:p>
          </p:txBody>
        </p:sp>
        <p:sp>
          <p:nvSpPr>
            <p:cNvPr id="856" name="Google Shape;856;p75"/>
            <p:cNvSpPr txBox="1"/>
            <p:nvPr/>
          </p:nvSpPr>
          <p:spPr>
            <a:xfrm>
              <a:off x="259816" y="1466300"/>
              <a:ext cx="19926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pic>
        <p:nvPicPr>
          <p:cNvPr id="857" name="Google Shape;857;p75"/>
          <p:cNvPicPr preferRelativeResize="0"/>
          <p:nvPr/>
        </p:nvPicPr>
        <p:blipFill>
          <a:blip r:embed="rId11">
            <a:alphaModFix/>
          </a:blip>
          <a:stretch>
            <a:fillRect/>
          </a:stretch>
        </p:blipFill>
        <p:spPr>
          <a:xfrm>
            <a:off x="7702538" y="1914065"/>
            <a:ext cx="1065676" cy="8099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76"/>
          <p:cNvSpPr/>
          <p:nvPr/>
        </p:nvSpPr>
        <p:spPr>
          <a:xfrm>
            <a:off x="326210" y="1105052"/>
            <a:ext cx="8493900" cy="1136100"/>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863" name="Google Shape;863;p76"/>
          <p:cNvPicPr preferRelativeResize="0"/>
          <p:nvPr/>
        </p:nvPicPr>
        <p:blipFill rotWithShape="1">
          <a:blip r:embed="rId3">
            <a:alphaModFix/>
          </a:blip>
          <a:srcRect b="0" l="0" r="0" t="0"/>
          <a:stretch/>
        </p:blipFill>
        <p:spPr>
          <a:xfrm>
            <a:off x="7569401" y="773011"/>
            <a:ext cx="1375366" cy="1558587"/>
          </a:xfrm>
          <a:prstGeom prst="rect">
            <a:avLst/>
          </a:prstGeom>
          <a:noFill/>
          <a:ln>
            <a:noFill/>
          </a:ln>
        </p:spPr>
      </p:pic>
      <p:sp>
        <p:nvSpPr>
          <p:cNvPr id="864" name="Google Shape;864;p76"/>
          <p:cNvSpPr/>
          <p:nvPr/>
        </p:nvSpPr>
        <p:spPr>
          <a:xfrm>
            <a:off x="335575" y="1437450"/>
            <a:ext cx="8549400" cy="3480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5BAD"/>
              </a:buClr>
              <a:buSzPts val="1600"/>
              <a:buFont typeface="Arial"/>
              <a:buNone/>
            </a:pPr>
            <a:r>
              <a:rPr i="0" lang="ja-JP" u="none" cap="none" strike="noStrike">
                <a:solidFill>
                  <a:srgbClr val="005BAD"/>
                </a:solidFill>
                <a:latin typeface="Arial"/>
                <a:ea typeface="Arial"/>
                <a:cs typeface="Arial"/>
                <a:sym typeface="Arial"/>
              </a:rPr>
              <a:t>皆さんは「税金」にどのようなイメージを持っていますか？</a:t>
            </a:r>
            <a:endParaRPr sz="1200"/>
          </a:p>
        </p:txBody>
      </p:sp>
      <p:sp>
        <p:nvSpPr>
          <p:cNvPr id="865" name="Google Shape;865;p76"/>
          <p:cNvSpPr/>
          <p:nvPr/>
        </p:nvSpPr>
        <p:spPr>
          <a:xfrm>
            <a:off x="5457555" y="2623432"/>
            <a:ext cx="3362700" cy="371310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6" name="Google Shape;866;p76"/>
          <p:cNvSpPr/>
          <p:nvPr/>
        </p:nvSpPr>
        <p:spPr>
          <a:xfrm>
            <a:off x="5592624" y="3347160"/>
            <a:ext cx="3092400" cy="2818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7" name="Google Shape;867;p76"/>
          <p:cNvSpPr/>
          <p:nvPr/>
        </p:nvSpPr>
        <p:spPr>
          <a:xfrm>
            <a:off x="326409" y="2623432"/>
            <a:ext cx="5033700" cy="370470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8" name="Google Shape;868;p76"/>
          <p:cNvSpPr/>
          <p:nvPr/>
        </p:nvSpPr>
        <p:spPr>
          <a:xfrm>
            <a:off x="476026" y="3347160"/>
            <a:ext cx="4744800" cy="2818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869" name="Google Shape;869;p76"/>
          <p:cNvGrpSpPr/>
          <p:nvPr/>
        </p:nvGrpSpPr>
        <p:grpSpPr>
          <a:xfrm>
            <a:off x="5889200" y="2739425"/>
            <a:ext cx="2766725" cy="546900"/>
            <a:chOff x="6098147" y="2713467"/>
            <a:chExt cx="2766725" cy="546900"/>
          </a:xfrm>
        </p:grpSpPr>
        <p:sp>
          <p:nvSpPr>
            <p:cNvPr id="870" name="Google Shape;870;p76"/>
            <p:cNvSpPr/>
            <p:nvPr/>
          </p:nvSpPr>
          <p:spPr>
            <a:xfrm>
              <a:off x="7432372" y="2713467"/>
              <a:ext cx="14325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道路、学校、</a:t>
              </a:r>
              <a:br>
                <a:rPr b="0" i="0" lang="ja-JP" sz="1400" u="none" cap="none" strike="noStrike">
                  <a:solidFill>
                    <a:srgbClr val="000000"/>
                  </a:solidFill>
                  <a:latin typeface="Arial"/>
                  <a:ea typeface="Arial"/>
                  <a:cs typeface="Arial"/>
                  <a:sym typeface="Arial"/>
                </a:rPr>
              </a:br>
              <a:r>
                <a:rPr b="0" i="0" lang="ja-JP" sz="1400" u="none" cap="none" strike="noStrike">
                  <a:solidFill>
                    <a:srgbClr val="000000"/>
                  </a:solidFill>
                  <a:latin typeface="Arial"/>
                  <a:ea typeface="Arial"/>
                  <a:cs typeface="Arial"/>
                  <a:sym typeface="Arial"/>
                </a:rPr>
                <a:t>公園 など</a:t>
              </a:r>
              <a:endParaRPr/>
            </a:p>
          </p:txBody>
        </p:sp>
        <p:sp>
          <p:nvSpPr>
            <p:cNvPr id="871" name="Google Shape;871;p76"/>
            <p:cNvSpPr txBox="1"/>
            <p:nvPr/>
          </p:nvSpPr>
          <p:spPr>
            <a:xfrm>
              <a:off x="6098147" y="2778967"/>
              <a:ext cx="1299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公共施設</a:t>
              </a:r>
              <a:endParaRPr/>
            </a:p>
          </p:txBody>
        </p:sp>
      </p:grpSp>
      <p:grpSp>
        <p:nvGrpSpPr>
          <p:cNvPr id="872" name="Google Shape;872;p76"/>
          <p:cNvGrpSpPr/>
          <p:nvPr/>
        </p:nvGrpSpPr>
        <p:grpSpPr>
          <a:xfrm>
            <a:off x="420551" y="2812875"/>
            <a:ext cx="4868049" cy="400200"/>
            <a:chOff x="614255" y="2786917"/>
            <a:chExt cx="4868049" cy="400200"/>
          </a:xfrm>
        </p:grpSpPr>
        <p:sp>
          <p:nvSpPr>
            <p:cNvPr id="873" name="Google Shape;873;p76"/>
            <p:cNvSpPr/>
            <p:nvPr/>
          </p:nvSpPr>
          <p:spPr>
            <a:xfrm>
              <a:off x="2327804" y="2831967"/>
              <a:ext cx="3154500" cy="30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警察、消防、ごみ収集、福祉 など</a:t>
              </a:r>
              <a:endParaRPr/>
            </a:p>
          </p:txBody>
        </p:sp>
        <p:sp>
          <p:nvSpPr>
            <p:cNvPr id="874" name="Google Shape;874;p76"/>
            <p:cNvSpPr txBox="1"/>
            <p:nvPr/>
          </p:nvSpPr>
          <p:spPr>
            <a:xfrm>
              <a:off x="614255" y="2786917"/>
              <a:ext cx="1802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公共サービス</a:t>
              </a:r>
              <a:endParaRPr/>
            </a:p>
          </p:txBody>
        </p:sp>
      </p:grpSp>
      <p:grpSp>
        <p:nvGrpSpPr>
          <p:cNvPr id="875" name="Google Shape;875;p76"/>
          <p:cNvGrpSpPr/>
          <p:nvPr/>
        </p:nvGrpSpPr>
        <p:grpSpPr>
          <a:xfrm>
            <a:off x="2040980" y="3669522"/>
            <a:ext cx="1545000" cy="2301693"/>
            <a:chOff x="452035" y="3669522"/>
            <a:chExt cx="1545000" cy="2301693"/>
          </a:xfrm>
        </p:grpSpPr>
        <p:sp>
          <p:nvSpPr>
            <p:cNvPr id="876" name="Google Shape;876;p76"/>
            <p:cNvSpPr/>
            <p:nvPr/>
          </p:nvSpPr>
          <p:spPr>
            <a:xfrm>
              <a:off x="452035" y="4482915"/>
              <a:ext cx="15450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lang="ja-JP" sz="1300">
                  <a:solidFill>
                    <a:srgbClr val="005BAD"/>
                  </a:solidFill>
                  <a:latin typeface="Arial"/>
                  <a:ea typeface="Arial"/>
                  <a:cs typeface="Arial"/>
                  <a:sym typeface="Arial"/>
                </a:rPr>
                <a:t>ごみ</a:t>
              </a:r>
              <a:r>
                <a:rPr b="0" i="0" lang="ja-JP" sz="1300" u="none" cap="none" strike="noStrike">
                  <a:solidFill>
                    <a:srgbClr val="005BAD"/>
                  </a:solidFill>
                  <a:latin typeface="Arial"/>
                  <a:ea typeface="Arial"/>
                  <a:cs typeface="Arial"/>
                  <a:sym typeface="Arial"/>
                </a:rPr>
                <a:t>処理費用</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約2兆4,384億円</a:t>
              </a:r>
              <a:r>
                <a:rPr b="1" baseline="30000" i="0" lang="ja-JP" sz="1100" u="none" cap="none" strike="noStrike">
                  <a:solidFill>
                    <a:srgbClr val="000000"/>
                  </a:solidFill>
                  <a:latin typeface="Arial"/>
                  <a:ea typeface="Arial"/>
                  <a:cs typeface="Arial"/>
                  <a:sym typeface="Arial"/>
                </a:rPr>
                <a:t>※２</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約19,400円</a:t>
              </a:r>
              <a:endParaRPr/>
            </a:p>
          </p:txBody>
        </p:sp>
        <p:pic>
          <p:nvPicPr>
            <p:cNvPr id="877" name="Google Shape;877;p76"/>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878" name="Google Shape;878;p76"/>
          <p:cNvGrpSpPr/>
          <p:nvPr/>
        </p:nvGrpSpPr>
        <p:grpSpPr>
          <a:xfrm>
            <a:off x="3594441" y="3669522"/>
            <a:ext cx="1694100" cy="2387193"/>
            <a:chOff x="3594441" y="3669522"/>
            <a:chExt cx="1694100" cy="2387193"/>
          </a:xfrm>
        </p:grpSpPr>
        <p:sp>
          <p:nvSpPr>
            <p:cNvPr id="879" name="Google Shape;879;p76"/>
            <p:cNvSpPr/>
            <p:nvPr/>
          </p:nvSpPr>
          <p:spPr>
            <a:xfrm>
              <a:off x="3594441" y="4482915"/>
              <a:ext cx="1694100" cy="1573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国民医療費の</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約16兆4,991億円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3</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約130,800円</a:t>
              </a:r>
              <a:endParaRPr/>
            </a:p>
          </p:txBody>
        </p:sp>
        <p:pic>
          <p:nvPicPr>
            <p:cNvPr id="880" name="Google Shape;880;p76"/>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881" name="Google Shape;881;p76"/>
          <p:cNvGrpSpPr/>
          <p:nvPr/>
        </p:nvGrpSpPr>
        <p:grpSpPr>
          <a:xfrm>
            <a:off x="420558" y="3669522"/>
            <a:ext cx="1611900" cy="2301693"/>
            <a:chOff x="1989757" y="3669522"/>
            <a:chExt cx="1611900" cy="2301693"/>
          </a:xfrm>
        </p:grpSpPr>
        <p:sp>
          <p:nvSpPr>
            <p:cNvPr id="882" name="Google Shape;882;p76"/>
            <p:cNvSpPr/>
            <p:nvPr/>
          </p:nvSpPr>
          <p:spPr>
            <a:xfrm>
              <a:off x="1989757" y="4482915"/>
              <a:ext cx="16119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警察費・消防費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約5兆2,963億円</a:t>
              </a:r>
              <a:r>
                <a:rPr b="1" baseline="30000" i="0" lang="ja-JP" sz="1100" u="none" cap="none" strike="noStrike">
                  <a:solidFill>
                    <a:srgbClr val="000000"/>
                  </a:solidFill>
                  <a:latin typeface="Arial"/>
                  <a:ea typeface="Arial"/>
                  <a:cs typeface="Arial"/>
                  <a:sym typeface="Arial"/>
                </a:rPr>
                <a:t>※１</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約42,200円</a:t>
              </a:r>
              <a:endParaRPr/>
            </a:p>
          </p:txBody>
        </p:sp>
        <p:pic>
          <p:nvPicPr>
            <p:cNvPr id="883" name="Google Shape;883;p76"/>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884" name="Google Shape;884;p76"/>
          <p:cNvGrpSpPr/>
          <p:nvPr/>
        </p:nvGrpSpPr>
        <p:grpSpPr>
          <a:xfrm>
            <a:off x="5609265" y="3669522"/>
            <a:ext cx="1579200" cy="1853193"/>
            <a:chOff x="5609265" y="3669522"/>
            <a:chExt cx="1579200" cy="1853193"/>
          </a:xfrm>
        </p:grpSpPr>
        <p:sp>
          <p:nvSpPr>
            <p:cNvPr id="885" name="Google Shape;885;p76"/>
            <p:cNvSpPr/>
            <p:nvPr/>
          </p:nvSpPr>
          <p:spPr>
            <a:xfrm>
              <a:off x="5609265" y="4482915"/>
              <a:ext cx="15792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道路整備事業費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約1兆6,711億円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4</a:t>
              </a:r>
              <a:endParaRPr b="1" baseline="30000" i="0" sz="1300" u="none" cap="none" strike="noStrike">
                <a:solidFill>
                  <a:srgbClr val="000000"/>
                </a:solidFill>
                <a:latin typeface="Arial"/>
                <a:ea typeface="Arial"/>
                <a:cs typeface="Arial"/>
                <a:sym typeface="Arial"/>
              </a:endParaRPr>
            </a:p>
          </p:txBody>
        </p:sp>
        <p:pic>
          <p:nvPicPr>
            <p:cNvPr id="886" name="Google Shape;886;p76"/>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887" name="Google Shape;887;p76"/>
          <p:cNvGrpSpPr/>
          <p:nvPr/>
        </p:nvGrpSpPr>
        <p:grpSpPr>
          <a:xfrm>
            <a:off x="7188402" y="3669522"/>
            <a:ext cx="1549200" cy="2301693"/>
            <a:chOff x="7188402" y="3669522"/>
            <a:chExt cx="1549200" cy="2301693"/>
          </a:xfrm>
        </p:grpSpPr>
        <p:sp>
          <p:nvSpPr>
            <p:cNvPr id="888" name="Google Shape;888;p76"/>
            <p:cNvSpPr/>
            <p:nvPr/>
          </p:nvSpPr>
          <p:spPr>
            <a:xfrm>
              <a:off x="7188402" y="4482915"/>
              <a:ext cx="15492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校舎・体育館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などの建設費用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約743億円</a:t>
              </a:r>
              <a:r>
                <a:rPr b="1" baseline="30000" i="0" lang="ja-JP" sz="1100" u="none" cap="none" strike="noStrike">
                  <a:solidFill>
                    <a:srgbClr val="000000"/>
                  </a:solidFill>
                  <a:latin typeface="Arial"/>
                  <a:ea typeface="Arial"/>
                  <a:cs typeface="Arial"/>
                  <a:sym typeface="Arial"/>
                </a:rPr>
                <a:t>※5</a:t>
              </a:r>
              <a:endParaRPr b="1" baseline="30000" i="0" sz="1300" u="none" cap="none" strike="noStrike">
                <a:solidFill>
                  <a:srgbClr val="000000"/>
                </a:solidFill>
                <a:latin typeface="Arial"/>
                <a:ea typeface="Arial"/>
                <a:cs typeface="Arial"/>
                <a:sym typeface="Arial"/>
              </a:endParaRPr>
            </a:p>
          </p:txBody>
        </p:sp>
        <p:pic>
          <p:nvPicPr>
            <p:cNvPr id="889" name="Google Shape;889;p76"/>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890" name="Google Shape;890;p76"/>
          <p:cNvCxnSpPr/>
          <p:nvPr/>
        </p:nvCxnSpPr>
        <p:spPr>
          <a:xfrm>
            <a:off x="2003895" y="3500386"/>
            <a:ext cx="0" cy="2497800"/>
          </a:xfrm>
          <a:prstGeom prst="straightConnector1">
            <a:avLst/>
          </a:prstGeom>
          <a:noFill/>
          <a:ln cap="flat" cmpd="sng" w="9525">
            <a:solidFill>
              <a:srgbClr val="005BAD"/>
            </a:solidFill>
            <a:prstDash val="solid"/>
            <a:round/>
            <a:headEnd len="sm" w="sm" type="none"/>
            <a:tailEnd len="sm" w="sm" type="none"/>
          </a:ln>
        </p:spPr>
      </p:cxnSp>
      <p:cxnSp>
        <p:nvCxnSpPr>
          <p:cNvPr id="891" name="Google Shape;891;p76"/>
          <p:cNvCxnSpPr/>
          <p:nvPr/>
        </p:nvCxnSpPr>
        <p:spPr>
          <a:xfrm>
            <a:off x="3598068" y="3500386"/>
            <a:ext cx="0" cy="2497800"/>
          </a:xfrm>
          <a:prstGeom prst="straightConnector1">
            <a:avLst/>
          </a:prstGeom>
          <a:noFill/>
          <a:ln cap="flat" cmpd="sng" w="9525">
            <a:solidFill>
              <a:srgbClr val="005BAD"/>
            </a:solidFill>
            <a:prstDash val="solid"/>
            <a:round/>
            <a:headEnd len="sm" w="sm" type="none"/>
            <a:tailEnd len="sm" w="sm" type="none"/>
          </a:ln>
        </p:spPr>
      </p:cxnSp>
      <p:cxnSp>
        <p:nvCxnSpPr>
          <p:cNvPr id="892" name="Google Shape;892;p76"/>
          <p:cNvCxnSpPr/>
          <p:nvPr/>
        </p:nvCxnSpPr>
        <p:spPr>
          <a:xfrm>
            <a:off x="7144638" y="3500386"/>
            <a:ext cx="0" cy="2497800"/>
          </a:xfrm>
          <a:prstGeom prst="straightConnector1">
            <a:avLst/>
          </a:prstGeom>
          <a:noFill/>
          <a:ln cap="flat" cmpd="sng" w="9525">
            <a:solidFill>
              <a:srgbClr val="005BAD"/>
            </a:solidFill>
            <a:prstDash val="solid"/>
            <a:round/>
            <a:headEnd len="sm" w="sm" type="none"/>
            <a:tailEnd len="sm" w="sm" type="none"/>
          </a:ln>
        </p:spPr>
      </p:cxnSp>
      <p:sp>
        <p:nvSpPr>
          <p:cNvPr id="893" name="Google Shape;893;p7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94" name="Google Shape;894;p76"/>
          <p:cNvSpPr/>
          <p:nvPr/>
        </p:nvSpPr>
        <p:spPr>
          <a:xfrm>
            <a:off x="326408" y="2210313"/>
            <a:ext cx="8493600" cy="452400"/>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895" name="Google Shape;895;p76"/>
          <p:cNvSpPr/>
          <p:nvPr/>
        </p:nvSpPr>
        <p:spPr>
          <a:xfrm>
            <a:off x="2696400" y="2217625"/>
            <a:ext cx="3835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rgbClr val="FDC741"/>
                </a:solidFill>
                <a:latin typeface="Arial"/>
                <a:ea typeface="Arial"/>
                <a:cs typeface="Arial"/>
                <a:sym typeface="Arial"/>
              </a:rPr>
              <a:t>「税金」</a:t>
            </a:r>
            <a:r>
              <a:rPr lang="ja-JP" sz="1710">
                <a:solidFill>
                  <a:schemeClr val="lt1"/>
                </a:solidFill>
                <a:latin typeface="Arial"/>
                <a:ea typeface="Arial"/>
                <a:cs typeface="Arial"/>
                <a:sym typeface="Arial"/>
              </a:rPr>
              <a:t>により賄われています。</a:t>
            </a:r>
            <a:endParaRPr sz="2052">
              <a:solidFill>
                <a:schemeClr val="lt1"/>
              </a:solidFill>
              <a:latin typeface="Arial"/>
              <a:ea typeface="Arial"/>
              <a:cs typeface="Arial"/>
              <a:sym typeface="Arial"/>
            </a:endParaRPr>
          </a:p>
        </p:txBody>
      </p:sp>
      <p:grpSp>
        <p:nvGrpSpPr>
          <p:cNvPr id="896" name="Google Shape;896;p76"/>
          <p:cNvGrpSpPr/>
          <p:nvPr/>
        </p:nvGrpSpPr>
        <p:grpSpPr>
          <a:xfrm>
            <a:off x="327400" y="6346075"/>
            <a:ext cx="7622900" cy="348000"/>
            <a:chOff x="327400" y="6346075"/>
            <a:chExt cx="7622900" cy="348000"/>
          </a:xfrm>
        </p:grpSpPr>
        <p:sp>
          <p:nvSpPr>
            <p:cNvPr id="897" name="Google Shape;897;p76"/>
            <p:cNvSpPr/>
            <p:nvPr/>
          </p:nvSpPr>
          <p:spPr>
            <a:xfrm>
              <a:off x="327400" y="6346075"/>
              <a:ext cx="3437400" cy="348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※１・２　出所：総務省「令和５年版地方財政白書」　　　</a:t>
              </a:r>
              <a:endParaRPr sz="8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※３　出所：厚生労働省「令和２</a:t>
              </a:r>
              <a:r>
                <a:rPr lang="ja-JP" sz="800">
                  <a:solidFill>
                    <a:schemeClr val="dk1"/>
                  </a:solidFill>
                </a:rPr>
                <a:t>(</a:t>
              </a:r>
              <a:r>
                <a:rPr lang="ja-JP" sz="800">
                  <a:solidFill>
                    <a:schemeClr val="dk1"/>
                  </a:solidFill>
                  <a:latin typeface="Arial"/>
                  <a:ea typeface="Arial"/>
                  <a:cs typeface="Arial"/>
                  <a:sym typeface="Arial"/>
                </a:rPr>
                <a:t>2020</a:t>
              </a:r>
              <a:r>
                <a:rPr lang="ja-JP" sz="800">
                  <a:solidFill>
                    <a:schemeClr val="dk1"/>
                  </a:solidFill>
                </a:rPr>
                <a:t>)</a:t>
              </a:r>
              <a:r>
                <a:rPr lang="ja-JP" sz="800">
                  <a:solidFill>
                    <a:schemeClr val="dk1"/>
                  </a:solidFill>
                  <a:latin typeface="Arial"/>
                  <a:ea typeface="Arial"/>
                  <a:cs typeface="Arial"/>
                  <a:sym typeface="Arial"/>
                </a:rPr>
                <a:t>年度国民医療費の概況」</a:t>
              </a:r>
              <a:endParaRPr/>
            </a:p>
          </p:txBody>
        </p:sp>
        <p:sp>
          <p:nvSpPr>
            <p:cNvPr id="898" name="Google Shape;898;p76"/>
            <p:cNvSpPr/>
            <p:nvPr/>
          </p:nvSpPr>
          <p:spPr>
            <a:xfrm>
              <a:off x="3708000" y="6346800"/>
              <a:ext cx="42423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※４・５　出所：財務省｢令和５年度予算及び財政投融資計画の説明」　　　</a:t>
              </a:r>
              <a:endParaRPr/>
            </a:p>
          </p:txBody>
        </p:sp>
      </p:grpSp>
      <p:sp>
        <p:nvSpPr>
          <p:cNvPr id="899" name="Google Shape;899;p76"/>
          <p:cNvSpPr txBox="1"/>
          <p:nvPr/>
        </p:nvSpPr>
        <p:spPr>
          <a:xfrm>
            <a:off x="335573" y="915637"/>
            <a:ext cx="5912700"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1700">
                <a:solidFill>
                  <a:schemeClr val="dk1"/>
                </a:solidFill>
                <a:latin typeface="Arial"/>
                <a:ea typeface="Arial"/>
                <a:cs typeface="Arial"/>
                <a:sym typeface="Arial"/>
              </a:rPr>
              <a:t> 税金は何のためにあるのだろうか</a:t>
            </a:r>
            <a:endParaRPr/>
          </a:p>
        </p:txBody>
      </p:sp>
      <p:sp>
        <p:nvSpPr>
          <p:cNvPr id="900" name="Google Shape;900;p76"/>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901" name="Google Shape;901;p76"/>
          <p:cNvSpPr/>
          <p:nvPr/>
        </p:nvSpPr>
        <p:spPr>
          <a:xfrm>
            <a:off x="350825" y="1645975"/>
            <a:ext cx="7353900" cy="3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50"/>
              <a:buFont typeface="Arial"/>
              <a:buNone/>
            </a:pPr>
            <a:r>
              <a:rPr i="0" lang="ja-JP" sz="1250" u="none" cap="none" strike="noStrike">
                <a:solidFill>
                  <a:srgbClr val="000000"/>
                </a:solidFill>
                <a:latin typeface="Arial"/>
                <a:ea typeface="Arial"/>
                <a:cs typeface="Arial"/>
                <a:sym typeface="Arial"/>
              </a:rPr>
              <a:t>わたしたちの身の回りには、国や地方公共団体による「公共サービス」や「公共施設」があります。</a:t>
            </a:r>
            <a:endParaRPr sz="12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500"/>
                                        <p:tgtEl>
                                          <p:spTgt spid="8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4">
                                            <p:txEl>
                                              <p:pRg end="0" st="0"/>
                                            </p:txEl>
                                          </p:spTgt>
                                        </p:tgtEl>
                                        <p:attrNameLst>
                                          <p:attrName>style.visibility</p:attrName>
                                        </p:attrNameLst>
                                      </p:cBhvr>
                                      <p:to>
                                        <p:strVal val="visible"/>
                                      </p:to>
                                    </p:set>
                                    <p:animEffect filter="fade" transition="in">
                                      <p:cBhvr>
                                        <p:cTn dur="500"/>
                                        <p:tgtEl>
                                          <p:spTgt spid="8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500"/>
                                        <p:tgtEl>
                                          <p:spTgt spid="9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par>
                                <p:cTn fill="hold" nodeType="with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600"/>
                                        <p:tgtEl>
                                          <p:spTgt spid="8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125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500"/>
                                        <p:tgtEl>
                                          <p:spTgt spid="8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500"/>
                                        <p:tgtEl>
                                          <p:spTgt spid="8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9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500"/>
                                        <p:tgtEl>
                                          <p:spTgt spid="8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77"/>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rPr lang="ja-JP" sz="2567"/>
              <a:t> </a:t>
            </a:r>
            <a:endParaRPr sz="2567">
              <a:solidFill>
                <a:srgbClr val="000000"/>
              </a:solidFill>
              <a:latin typeface="Arial"/>
              <a:ea typeface="Arial"/>
              <a:cs typeface="Arial"/>
              <a:sym typeface="Arial"/>
            </a:endParaRPr>
          </a:p>
        </p:txBody>
      </p:sp>
      <p:sp>
        <p:nvSpPr>
          <p:cNvPr id="907" name="Google Shape;907;p77"/>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908" name="Google Shape;908;p77"/>
          <p:cNvGrpSpPr/>
          <p:nvPr/>
        </p:nvGrpSpPr>
        <p:grpSpPr>
          <a:xfrm>
            <a:off x="6074925" y="1738614"/>
            <a:ext cx="2247847" cy="4224353"/>
            <a:chOff x="6074925" y="1738614"/>
            <a:chExt cx="2247847" cy="4224353"/>
          </a:xfrm>
        </p:grpSpPr>
        <p:pic>
          <p:nvPicPr>
            <p:cNvPr id="909" name="Google Shape;909;p77"/>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910" name="Google Shape;910;p77"/>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高校生</a:t>
              </a:r>
              <a:r>
                <a:rPr lang="ja-JP" sz="1600">
                  <a:solidFill>
                    <a:schemeClr val="lt1"/>
                  </a:solidFill>
                  <a:latin typeface="Arial"/>
                  <a:ea typeface="Arial"/>
                  <a:cs typeface="Arial"/>
                  <a:sym typeface="Arial"/>
                </a:rPr>
                <a:t>（全日制）</a:t>
              </a:r>
              <a:endParaRPr sz="2000">
                <a:solidFill>
                  <a:schemeClr val="lt1"/>
                </a:solidFill>
                <a:latin typeface="Arial"/>
                <a:ea typeface="Arial"/>
                <a:cs typeface="Arial"/>
                <a:sym typeface="Arial"/>
              </a:endParaRPr>
            </a:p>
          </p:txBody>
        </p:sp>
        <p:sp>
          <p:nvSpPr>
            <p:cNvPr id="911" name="Google Shape;911;p77"/>
            <p:cNvSpPr txBox="1"/>
            <p:nvPr/>
          </p:nvSpPr>
          <p:spPr>
            <a:xfrm>
              <a:off x="6115601" y="5554281"/>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1,908,000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912" name="Google Shape;912;p77"/>
          <p:cNvGrpSpPr/>
          <p:nvPr/>
        </p:nvGrpSpPr>
        <p:grpSpPr>
          <a:xfrm>
            <a:off x="3424782" y="2121440"/>
            <a:ext cx="2247847" cy="3841526"/>
            <a:chOff x="3424782" y="2121440"/>
            <a:chExt cx="2247847" cy="3841526"/>
          </a:xfrm>
        </p:grpSpPr>
        <p:pic>
          <p:nvPicPr>
            <p:cNvPr id="913" name="Google Shape;913;p77"/>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914" name="Google Shape;914;p77"/>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中学生</a:t>
              </a:r>
              <a:endParaRPr/>
            </a:p>
          </p:txBody>
        </p:sp>
        <p:sp>
          <p:nvSpPr>
            <p:cNvPr id="915" name="Google Shape;915;p77"/>
            <p:cNvSpPr txBox="1"/>
            <p:nvPr/>
          </p:nvSpPr>
          <p:spPr>
            <a:xfrm>
              <a:off x="3465458" y="555428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1,791,000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916" name="Google Shape;916;p77"/>
          <p:cNvGrpSpPr/>
          <p:nvPr/>
        </p:nvGrpSpPr>
        <p:grpSpPr>
          <a:xfrm>
            <a:off x="774639" y="2843304"/>
            <a:ext cx="2247847" cy="3119664"/>
            <a:chOff x="774639" y="2843304"/>
            <a:chExt cx="2247847" cy="3119664"/>
          </a:xfrm>
        </p:grpSpPr>
        <p:pic>
          <p:nvPicPr>
            <p:cNvPr id="917" name="Google Shape;917;p77"/>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918" name="Google Shape;918;p77"/>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小学生</a:t>
              </a:r>
              <a:endParaRPr/>
            </a:p>
          </p:txBody>
        </p:sp>
        <p:sp>
          <p:nvSpPr>
            <p:cNvPr id="919" name="Google Shape;919;p77"/>
            <p:cNvSpPr txBox="1"/>
            <p:nvPr/>
          </p:nvSpPr>
          <p:spPr>
            <a:xfrm>
              <a:off x="815315" y="5554281"/>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1,267,000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sp>
        <p:nvSpPr>
          <p:cNvPr id="920" name="Google Shape;920;p7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21" name="Google Shape;921;p77"/>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2" name="Google Shape;922;p77"/>
          <p:cNvSpPr txBox="1"/>
          <p:nvPr/>
        </p:nvSpPr>
        <p:spPr>
          <a:xfrm>
            <a:off x="914400" y="1068075"/>
            <a:ext cx="7471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高知県の公立学校児童・生徒１人当たりの公費負担教育費（令和４年度）</a:t>
            </a:r>
            <a:endParaRPr/>
          </a:p>
        </p:txBody>
      </p:sp>
      <p:sp>
        <p:nvSpPr>
          <p:cNvPr id="923" name="Google Shape;923;p7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924" name="Google Shape;924;p77"/>
          <p:cNvSpPr/>
          <p:nvPr/>
        </p:nvSpPr>
        <p:spPr>
          <a:xfrm>
            <a:off x="3764675" y="6425100"/>
            <a:ext cx="5246400" cy="3099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※出所：文部科学省「令和５年度地方教育費調査（令和４会計年度）」　　　</a:t>
            </a:r>
            <a:endParaRPr sz="1200">
              <a:solidFill>
                <a:schemeClr val="dk1"/>
              </a:solidFill>
              <a:latin typeface="Arial"/>
              <a:ea typeface="Arial"/>
              <a:cs typeface="Arial"/>
              <a:sym typeface="Arial"/>
            </a:endParaRPr>
          </a:p>
        </p:txBody>
      </p:sp>
      <p:sp>
        <p:nvSpPr>
          <p:cNvPr id="925" name="Google Shape;925;p77"/>
          <p:cNvSpPr txBox="1"/>
          <p:nvPr/>
        </p:nvSpPr>
        <p:spPr>
          <a:xfrm>
            <a:off x="398550" y="169840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sz="1600"/>
              <a:t>（高知県：１年間当たり）</a:t>
            </a:r>
            <a:r>
              <a:rPr lang="ja-JP"/>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par>
                                <p:cTn fill="hold" nodeType="with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500"/>
                                        <p:tgtEl>
                                          <p:spTgt spid="9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par>
                                <p:cTn fill="hold" nodeType="with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500"/>
                                        <p:tgtEl>
                                          <p:spTgt spid="9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500"/>
                                        <p:tgtEl>
                                          <p:spTgt spid="9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500"/>
                                        <p:tgtEl>
                                          <p:spTgt spid="9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78"/>
          <p:cNvSpPr/>
          <p:nvPr/>
        </p:nvSpPr>
        <p:spPr>
          <a:xfrm>
            <a:off x="2015275" y="1851800"/>
            <a:ext cx="2170355" cy="2193843"/>
          </a:xfrm>
          <a:custGeom>
            <a:rect b="b" l="l" r="r" t="t"/>
            <a:pathLst>
              <a:path extrusionOk="0" h="2008094" w="1613647">
                <a:moveTo>
                  <a:pt x="0" y="2008094"/>
                </a:moveTo>
                <a:lnTo>
                  <a:pt x="0" y="0"/>
                </a:lnTo>
                <a:lnTo>
                  <a:pt x="161364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1" name="Google Shape;931;p78"/>
          <p:cNvSpPr/>
          <p:nvPr/>
        </p:nvSpPr>
        <p:spPr>
          <a:xfrm rot="10800000">
            <a:off x="2666261" y="463320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2" name="Google Shape;932;p78"/>
          <p:cNvSpPr/>
          <p:nvPr/>
        </p:nvSpPr>
        <p:spPr>
          <a:xfrm flipH="1">
            <a:off x="5340748" y="468977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3" name="Google Shape;933;p78"/>
          <p:cNvSpPr/>
          <p:nvPr/>
        </p:nvSpPr>
        <p:spPr>
          <a:xfrm>
            <a:off x="7763225" y="1889150"/>
            <a:ext cx="1221550" cy="2809301"/>
          </a:xfrm>
          <a:custGeom>
            <a:rect b="b" l="l" r="r" t="t"/>
            <a:pathLst>
              <a:path extrusionOk="0" h="2996588" w="396607">
                <a:moveTo>
                  <a:pt x="0" y="0"/>
                </a:moveTo>
                <a:lnTo>
                  <a:pt x="396607" y="0"/>
                </a:lnTo>
                <a:lnTo>
                  <a:pt x="396607" y="2996588"/>
                </a:lnTo>
                <a:lnTo>
                  <a:pt x="77118" y="2996588"/>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4" name="Google Shape;934;p78"/>
          <p:cNvSpPr/>
          <p:nvPr/>
        </p:nvSpPr>
        <p:spPr>
          <a:xfrm flipH="1" rot="10800000">
            <a:off x="5401776" y="1839951"/>
            <a:ext cx="1221076" cy="492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シャツ, 時計 が含まれている画像&#10;&#10;自動的に生成された説明" id="935" name="Google Shape;935;p78"/>
          <p:cNvPicPr preferRelativeResize="0"/>
          <p:nvPr/>
        </p:nvPicPr>
        <p:blipFill rotWithShape="1">
          <a:blip r:embed="rId3">
            <a:alphaModFix/>
          </a:blip>
          <a:srcRect b="0" l="0" r="0" t="0"/>
          <a:stretch/>
        </p:blipFill>
        <p:spPr>
          <a:xfrm>
            <a:off x="1861879" y="2411810"/>
            <a:ext cx="1428850" cy="1500953"/>
          </a:xfrm>
          <a:prstGeom prst="rect">
            <a:avLst/>
          </a:prstGeom>
          <a:noFill/>
          <a:ln>
            <a:noFill/>
          </a:ln>
        </p:spPr>
      </p:pic>
      <p:sp>
        <p:nvSpPr>
          <p:cNvPr id="936" name="Google Shape;936;p7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937" name="Google Shape;937;p78"/>
          <p:cNvPicPr preferRelativeResize="0"/>
          <p:nvPr/>
        </p:nvPicPr>
        <p:blipFill rotWithShape="1">
          <a:blip r:embed="rId4">
            <a:alphaModFix/>
          </a:blip>
          <a:srcRect b="0" l="0" r="0" t="0"/>
          <a:stretch/>
        </p:blipFill>
        <p:spPr>
          <a:xfrm>
            <a:off x="651401" y="2474312"/>
            <a:ext cx="1077614" cy="1428150"/>
          </a:xfrm>
          <a:prstGeom prst="rect">
            <a:avLst/>
          </a:prstGeom>
          <a:noFill/>
          <a:ln>
            <a:noFill/>
          </a:ln>
        </p:spPr>
      </p:pic>
      <p:pic>
        <p:nvPicPr>
          <p:cNvPr id="938" name="Google Shape;938;p78"/>
          <p:cNvPicPr preferRelativeResize="0"/>
          <p:nvPr/>
        </p:nvPicPr>
        <p:blipFill rotWithShape="1">
          <a:blip r:embed="rId5">
            <a:alphaModFix/>
          </a:blip>
          <a:srcRect b="0" l="0" r="0" t="0"/>
          <a:stretch/>
        </p:blipFill>
        <p:spPr>
          <a:xfrm>
            <a:off x="6622338" y="1103851"/>
            <a:ext cx="1430026" cy="1428147"/>
          </a:xfrm>
          <a:prstGeom prst="rect">
            <a:avLst/>
          </a:prstGeom>
          <a:noFill/>
          <a:ln>
            <a:noFill/>
          </a:ln>
        </p:spPr>
      </p:pic>
      <p:sp>
        <p:nvSpPr>
          <p:cNvPr id="939" name="Google Shape;939;p78"/>
          <p:cNvSpPr txBox="1"/>
          <p:nvPr/>
        </p:nvSpPr>
        <p:spPr>
          <a:xfrm>
            <a:off x="6978124" y="268946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授業</a:t>
            </a:r>
            <a:endParaRPr/>
          </a:p>
        </p:txBody>
      </p:sp>
      <p:sp>
        <p:nvSpPr>
          <p:cNvPr id="940" name="Google Shape;940;p78"/>
          <p:cNvSpPr txBox="1"/>
          <p:nvPr/>
        </p:nvSpPr>
        <p:spPr>
          <a:xfrm>
            <a:off x="6367888" y="30836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学校など教育施設の建設や、</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机・椅子・教科書の購入に。</a:t>
            </a:r>
            <a:endParaRPr/>
          </a:p>
        </p:txBody>
      </p:sp>
      <p:pic>
        <p:nvPicPr>
          <p:cNvPr descr="ウィンドウ が含まれている画像&#10;&#10;自動的に生成された説明" id="941" name="Google Shape;941;p78"/>
          <p:cNvPicPr preferRelativeResize="0"/>
          <p:nvPr/>
        </p:nvPicPr>
        <p:blipFill rotWithShape="1">
          <a:blip r:embed="rId6">
            <a:alphaModFix/>
          </a:blip>
          <a:srcRect b="0" l="0" r="0" t="0"/>
          <a:stretch/>
        </p:blipFill>
        <p:spPr>
          <a:xfrm>
            <a:off x="6622338" y="3902450"/>
            <a:ext cx="1430026" cy="1430026"/>
          </a:xfrm>
          <a:prstGeom prst="rect">
            <a:avLst/>
          </a:prstGeom>
          <a:noFill/>
          <a:ln>
            <a:noFill/>
          </a:ln>
        </p:spPr>
      </p:pic>
      <p:sp>
        <p:nvSpPr>
          <p:cNvPr id="942" name="Google Shape;942;p78"/>
          <p:cNvSpPr txBox="1"/>
          <p:nvPr/>
        </p:nvSpPr>
        <p:spPr>
          <a:xfrm>
            <a:off x="6961690" y="5645608"/>
            <a:ext cx="923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部活動</a:t>
            </a:r>
            <a:endParaRPr/>
          </a:p>
        </p:txBody>
      </p:sp>
      <p:sp>
        <p:nvSpPr>
          <p:cNvPr id="943" name="Google Shape;943;p78"/>
          <p:cNvSpPr txBox="1"/>
          <p:nvPr/>
        </p:nvSpPr>
        <p:spPr>
          <a:xfrm>
            <a:off x="5941350" y="6023750"/>
            <a:ext cx="30435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大会やコンクールなどが行われる</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競技場や公会堂などの施設づくりに。</a:t>
            </a:r>
            <a:endParaRPr/>
          </a:p>
        </p:txBody>
      </p:sp>
      <p:pic>
        <p:nvPicPr>
          <p:cNvPr descr="ロゴ が含まれている画像&#10;&#10;自動的に生成された説明" id="944" name="Google Shape;944;p78"/>
          <p:cNvPicPr preferRelativeResize="0"/>
          <p:nvPr/>
        </p:nvPicPr>
        <p:blipFill rotWithShape="1">
          <a:blip r:embed="rId7">
            <a:alphaModFix/>
          </a:blip>
          <a:srcRect b="0" l="0" r="0" t="0"/>
          <a:stretch/>
        </p:blipFill>
        <p:spPr>
          <a:xfrm>
            <a:off x="4192374" y="1102598"/>
            <a:ext cx="1430026" cy="1430026"/>
          </a:xfrm>
          <a:prstGeom prst="rect">
            <a:avLst/>
          </a:prstGeom>
          <a:noFill/>
          <a:ln>
            <a:noFill/>
          </a:ln>
        </p:spPr>
      </p:pic>
      <p:sp>
        <p:nvSpPr>
          <p:cNvPr id="945" name="Google Shape;945;p78"/>
          <p:cNvSpPr txBox="1"/>
          <p:nvPr/>
        </p:nvSpPr>
        <p:spPr>
          <a:xfrm>
            <a:off x="4557860" y="2705493"/>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通学</a:t>
            </a:r>
            <a:endParaRPr/>
          </a:p>
        </p:txBody>
      </p:sp>
      <p:sp>
        <p:nvSpPr>
          <p:cNvPr id="946" name="Google Shape;946;p78"/>
          <p:cNvSpPr txBox="1"/>
          <p:nvPr/>
        </p:nvSpPr>
        <p:spPr>
          <a:xfrm>
            <a:off x="3832399" y="30836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学校へ安全に通うための</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道路や信号などに。</a:t>
            </a:r>
            <a:endParaRPr/>
          </a:p>
        </p:txBody>
      </p:sp>
      <p:pic>
        <p:nvPicPr>
          <p:cNvPr descr="ロゴ が含まれている画像&#10;&#10;自動的に生成された説明" id="947" name="Google Shape;947;p78"/>
          <p:cNvPicPr preferRelativeResize="0"/>
          <p:nvPr/>
        </p:nvPicPr>
        <p:blipFill rotWithShape="1">
          <a:blip r:embed="rId8">
            <a:alphaModFix/>
          </a:blip>
          <a:srcRect b="0" l="0" r="0" t="0"/>
          <a:stretch/>
        </p:blipFill>
        <p:spPr>
          <a:xfrm>
            <a:off x="3964562" y="3960304"/>
            <a:ext cx="1428845" cy="1428845"/>
          </a:xfrm>
          <a:prstGeom prst="rect">
            <a:avLst/>
          </a:prstGeom>
          <a:noFill/>
          <a:ln>
            <a:noFill/>
          </a:ln>
        </p:spPr>
      </p:pic>
      <p:sp>
        <p:nvSpPr>
          <p:cNvPr id="948" name="Google Shape;948;p78"/>
          <p:cNvSpPr txBox="1"/>
          <p:nvPr/>
        </p:nvSpPr>
        <p:spPr>
          <a:xfrm>
            <a:off x="4370285" y="564560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夕食</a:t>
            </a:r>
            <a:endParaRPr/>
          </a:p>
        </p:txBody>
      </p:sp>
      <p:sp>
        <p:nvSpPr>
          <p:cNvPr id="949" name="Google Shape;949;p78"/>
          <p:cNvSpPr txBox="1"/>
          <p:nvPr/>
        </p:nvSpPr>
        <p:spPr>
          <a:xfrm>
            <a:off x="3603800" y="6023750"/>
            <a:ext cx="2366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安全な食品を作るための</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農業・漁業の支援に。</a:t>
            </a:r>
            <a:endParaRPr/>
          </a:p>
        </p:txBody>
      </p:sp>
      <p:pic>
        <p:nvPicPr>
          <p:cNvPr id="950" name="Google Shape;950;p78"/>
          <p:cNvPicPr preferRelativeResize="0"/>
          <p:nvPr/>
        </p:nvPicPr>
        <p:blipFill rotWithShape="1">
          <a:blip r:embed="rId9">
            <a:alphaModFix/>
          </a:blip>
          <a:srcRect b="0" l="0" r="0" t="0"/>
          <a:stretch/>
        </p:blipFill>
        <p:spPr>
          <a:xfrm>
            <a:off x="1252283" y="3958729"/>
            <a:ext cx="1428844" cy="1430026"/>
          </a:xfrm>
          <a:prstGeom prst="rect">
            <a:avLst/>
          </a:prstGeom>
          <a:noFill/>
          <a:ln>
            <a:noFill/>
          </a:ln>
        </p:spPr>
      </p:pic>
      <p:sp>
        <p:nvSpPr>
          <p:cNvPr id="951" name="Google Shape;951;p78"/>
          <p:cNvSpPr txBox="1"/>
          <p:nvPr/>
        </p:nvSpPr>
        <p:spPr>
          <a:xfrm>
            <a:off x="949875" y="5645600"/>
            <a:ext cx="2024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勉強のあと就寝</a:t>
            </a:r>
            <a:endParaRPr/>
          </a:p>
        </p:txBody>
      </p:sp>
      <p:sp>
        <p:nvSpPr>
          <p:cNvPr id="952" name="Google Shape;952;p78"/>
          <p:cNvSpPr txBox="1"/>
          <p:nvPr/>
        </p:nvSpPr>
        <p:spPr>
          <a:xfrm>
            <a:off x="815326" y="6099950"/>
            <a:ext cx="2481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安心な夜、日々の安全を</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守る警察や消防に。</a:t>
            </a:r>
            <a:endParaRPr/>
          </a:p>
        </p:txBody>
      </p:sp>
      <p:grpSp>
        <p:nvGrpSpPr>
          <p:cNvPr id="953" name="Google Shape;953;p78"/>
          <p:cNvGrpSpPr/>
          <p:nvPr/>
        </p:nvGrpSpPr>
        <p:grpSpPr>
          <a:xfrm>
            <a:off x="1729539" y="1464857"/>
            <a:ext cx="1497741" cy="795705"/>
            <a:chOff x="1824106" y="1238551"/>
            <a:chExt cx="1465500" cy="821924"/>
          </a:xfrm>
        </p:grpSpPr>
        <p:sp>
          <p:nvSpPr>
            <p:cNvPr id="954" name="Google Shape;954;p78"/>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5" name="Google Shape;955;p78"/>
            <p:cNvSpPr txBox="1"/>
            <p:nvPr/>
          </p:nvSpPr>
          <p:spPr>
            <a:xfrm>
              <a:off x="1824106" y="1374881"/>
              <a:ext cx="1465500" cy="41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いろんなところで税金が</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使われているんだね</a:t>
              </a:r>
              <a:r>
                <a:rPr lang="ja-JP" sz="1000">
                  <a:solidFill>
                    <a:schemeClr val="dk1"/>
                  </a:solidFill>
                  <a:latin typeface="Arial"/>
                  <a:ea typeface="Arial"/>
                  <a:cs typeface="Arial"/>
                  <a:sym typeface="Arial"/>
                </a:rPr>
                <a:t>。</a:t>
              </a:r>
              <a:endParaRPr/>
            </a:p>
          </p:txBody>
        </p:sp>
      </p:grpSp>
      <p:grpSp>
        <p:nvGrpSpPr>
          <p:cNvPr id="956" name="Google Shape;956;p78"/>
          <p:cNvGrpSpPr/>
          <p:nvPr/>
        </p:nvGrpSpPr>
        <p:grpSpPr>
          <a:xfrm>
            <a:off x="118070" y="1458223"/>
            <a:ext cx="1587393" cy="821924"/>
            <a:chOff x="240030" y="1238551"/>
            <a:chExt cx="1465466" cy="821924"/>
          </a:xfrm>
        </p:grpSpPr>
        <p:sp>
          <p:nvSpPr>
            <p:cNvPr id="957" name="Google Shape;957;p78"/>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8" name="Google Shape;958;p78"/>
            <p:cNvSpPr txBox="1"/>
            <p:nvPr/>
          </p:nvSpPr>
          <p:spPr>
            <a:xfrm>
              <a:off x="279304" y="1291525"/>
              <a:ext cx="1386900" cy="5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税金って本当に</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わたしたちの生活には</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欠かせないのね。</a:t>
              </a:r>
              <a:endParaRPr sz="1300"/>
            </a:p>
          </p:txBody>
        </p:sp>
      </p:grpSp>
      <p:sp>
        <p:nvSpPr>
          <p:cNvPr id="959" name="Google Shape;959;p78"/>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960" name="Google Shape;960;p78"/>
          <p:cNvSpPr txBox="1"/>
          <p:nvPr/>
        </p:nvSpPr>
        <p:spPr>
          <a:xfrm>
            <a:off x="194200" y="957275"/>
            <a:ext cx="3141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わたしたちと税金の関わり</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500"/>
                                        <p:tgtEl>
                                          <p:spTgt spid="944"/>
                                        </p:tgtEl>
                                      </p:cBhvr>
                                    </p:animEffect>
                                  </p:childTnLst>
                                </p:cTn>
                              </p:par>
                              <p:par>
                                <p:cTn fill="hold" nodeType="with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500"/>
                                        <p:tgtEl>
                                          <p:spTgt spid="945"/>
                                        </p:tgtEl>
                                      </p:cBhvr>
                                    </p:animEffect>
                                  </p:childTnLst>
                                </p:cTn>
                              </p:par>
                              <p:par>
                                <p:cTn fill="hold" nodeType="with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500"/>
                                        <p:tgtEl>
                                          <p:spTgt spid="9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50"/>
                                        <p:tgtEl>
                                          <p:spTgt spid="9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par>
                                <p:cTn fill="hold" nodeType="with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par>
                                <p:cTn fill="hold" nodeType="with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650"/>
                                        <p:tgtEl>
                                          <p:spTgt spid="9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par>
                                <p:cTn fill="hold" nodeType="with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par>
                                <p:cTn fill="hold" nodeType="with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50"/>
                                        <p:tgtEl>
                                          <p:spTgt spid="9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500"/>
                                        <p:tgtEl>
                                          <p:spTgt spid="947"/>
                                        </p:tgtEl>
                                      </p:cBhvr>
                                    </p:animEffect>
                                  </p:childTnLst>
                                </p:cTn>
                              </p:par>
                              <p:par>
                                <p:cTn fill="hold" nodeType="with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500"/>
                                        <p:tgtEl>
                                          <p:spTgt spid="948"/>
                                        </p:tgtEl>
                                      </p:cBhvr>
                                    </p:animEffect>
                                  </p:childTnLst>
                                </p:cTn>
                              </p:par>
                              <p:par>
                                <p:cTn fill="hold" nodeType="with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550"/>
                                        <p:tgtEl>
                                          <p:spTgt spid="9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500"/>
                                        <p:tgtEl>
                                          <p:spTgt spid="950"/>
                                        </p:tgtEl>
                                      </p:cBhvr>
                                    </p:animEffect>
                                  </p:childTnLst>
                                </p:cTn>
                              </p:par>
                              <p:par>
                                <p:cTn fill="hold" nodeType="with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par>
                                <p:cTn fill="hold" nodeType="with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500"/>
                                        <p:tgtEl>
                                          <p:spTgt spid="9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650"/>
                                        <p:tgtEl>
                                          <p:spTgt spid="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par>
                                <p:cTn fill="hold" nodeType="with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500"/>
                                        <p:tgtEl>
                                          <p:spTgt spid="956"/>
                                        </p:tgtEl>
                                      </p:cBhvr>
                                    </p:animEffect>
                                  </p:childTnLst>
                                </p:cTn>
                              </p:par>
                              <p:par>
                                <p:cTn fill="hold" nodeType="with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500"/>
                                        <p:tgtEl>
                                          <p:spTgt spid="9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grpSp>
        <p:nvGrpSpPr>
          <p:cNvPr id="966" name="Google Shape;966;p79"/>
          <p:cNvGrpSpPr/>
          <p:nvPr/>
        </p:nvGrpSpPr>
        <p:grpSpPr>
          <a:xfrm>
            <a:off x="287921" y="6410880"/>
            <a:ext cx="8532000" cy="374400"/>
            <a:chOff x="322211" y="6410880"/>
            <a:chExt cx="8532000" cy="374400"/>
          </a:xfrm>
        </p:grpSpPr>
        <p:sp>
          <p:nvSpPr>
            <p:cNvPr id="967" name="Google Shape;967;p7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8" name="Google Shape;968;p79"/>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969" name="Google Shape;969;p79"/>
          <p:cNvSpPr txBox="1"/>
          <p:nvPr/>
        </p:nvSpPr>
        <p:spPr>
          <a:xfrm>
            <a:off x="0" y="1049238"/>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納税の義務は憲法で定められています。</a:t>
            </a:r>
            <a:endParaRPr/>
          </a:p>
        </p:txBody>
      </p:sp>
      <p:sp>
        <p:nvSpPr>
          <p:cNvPr id="970" name="Google Shape;970;p79"/>
          <p:cNvSpPr txBox="1"/>
          <p:nvPr/>
        </p:nvSpPr>
        <p:spPr>
          <a:xfrm>
            <a:off x="762245" y="6473251"/>
            <a:ext cx="7171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納税の義務</a:t>
            </a:r>
            <a:r>
              <a:rPr b="1" lang="ja-JP" sz="1100">
                <a:solidFill>
                  <a:schemeClr val="dk1"/>
                </a:solidFill>
                <a:latin typeface="Arial"/>
                <a:ea typeface="Arial"/>
                <a:cs typeface="Arial"/>
                <a:sym typeface="Arial"/>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https://www.nta.go.jp/taxes/kids/hatten/page14.htm</a:t>
            </a:r>
            <a:endParaRPr sz="1100">
              <a:solidFill>
                <a:schemeClr val="dk1"/>
              </a:solidFill>
              <a:latin typeface="MS PGothic"/>
              <a:ea typeface="MS PGothic"/>
              <a:cs typeface="MS PGothic"/>
              <a:sym typeface="MS PGothic"/>
            </a:endParaRPr>
          </a:p>
        </p:txBody>
      </p:sp>
      <p:sp>
        <p:nvSpPr>
          <p:cNvPr id="971" name="Google Shape;971;p7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972" name="Google Shape;972;p79"/>
          <p:cNvGrpSpPr/>
          <p:nvPr/>
        </p:nvGrpSpPr>
        <p:grpSpPr>
          <a:xfrm>
            <a:off x="323849" y="1511737"/>
            <a:ext cx="8506500" cy="639900"/>
            <a:chOff x="323849" y="1511737"/>
            <a:chExt cx="8506500" cy="639900"/>
          </a:xfrm>
        </p:grpSpPr>
        <p:sp>
          <p:nvSpPr>
            <p:cNvPr id="973" name="Google Shape;973;p79"/>
            <p:cNvSpPr/>
            <p:nvPr/>
          </p:nvSpPr>
          <p:spPr>
            <a:xfrm>
              <a:off x="323849" y="1511737"/>
              <a:ext cx="8506500" cy="639900"/>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4" name="Google Shape;974;p79"/>
            <p:cNvSpPr/>
            <p:nvPr/>
          </p:nvSpPr>
          <p:spPr>
            <a:xfrm>
              <a:off x="323850" y="1511737"/>
              <a:ext cx="2019600" cy="6399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日本国憲法</a:t>
              </a:r>
              <a:endParaRPr sz="1800">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Arial"/>
                <a:buNone/>
              </a:pPr>
              <a:r>
                <a:rPr b="0" i="0" lang="ja-JP" sz="1600" u="none" cap="none" strike="noStrike">
                  <a:solidFill>
                    <a:schemeClr val="lt1"/>
                  </a:solidFill>
                  <a:latin typeface="Arial"/>
                  <a:ea typeface="Arial"/>
                  <a:cs typeface="Arial"/>
                  <a:sym typeface="Arial"/>
                </a:rPr>
                <a:t>第</a:t>
              </a:r>
              <a:r>
                <a:rPr b="0" i="0" lang="ja-JP" sz="1800" u="none" cap="none" strike="noStrike">
                  <a:solidFill>
                    <a:schemeClr val="lt1"/>
                  </a:solidFill>
                  <a:latin typeface="Arial"/>
                  <a:ea typeface="Arial"/>
                  <a:cs typeface="Arial"/>
                  <a:sym typeface="Arial"/>
                </a:rPr>
                <a:t>３０</a:t>
              </a:r>
              <a:r>
                <a:rPr b="0" i="0" lang="ja-JP" sz="1600" u="none" cap="none" strike="noStrike">
                  <a:solidFill>
                    <a:schemeClr val="lt1"/>
                  </a:solidFill>
                  <a:latin typeface="Arial"/>
                  <a:ea typeface="Arial"/>
                  <a:cs typeface="Arial"/>
                  <a:sym typeface="Arial"/>
                </a:rPr>
                <a:t>条</a:t>
              </a:r>
              <a:endParaRPr b="0" i="0" sz="1800" u="none" cap="none" strike="noStrike">
                <a:solidFill>
                  <a:schemeClr val="lt1"/>
                </a:solidFill>
                <a:latin typeface="Arial"/>
                <a:ea typeface="Arial"/>
                <a:cs typeface="Arial"/>
                <a:sym typeface="Arial"/>
              </a:endParaRPr>
            </a:p>
          </p:txBody>
        </p:sp>
      </p:grpSp>
      <p:sp>
        <p:nvSpPr>
          <p:cNvPr id="975" name="Google Shape;975;p79"/>
          <p:cNvSpPr/>
          <p:nvPr/>
        </p:nvSpPr>
        <p:spPr>
          <a:xfrm>
            <a:off x="2494445" y="1633717"/>
            <a:ext cx="62265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国民は、法律の定めるところにより、納税の義務を負ふ。</a:t>
            </a:r>
            <a:endParaRPr sz="1200"/>
          </a:p>
        </p:txBody>
      </p:sp>
      <p:sp>
        <p:nvSpPr>
          <p:cNvPr id="976" name="Google Shape;976;p79"/>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grpSp>
        <p:nvGrpSpPr>
          <p:cNvPr id="977" name="Google Shape;977;p79"/>
          <p:cNvGrpSpPr/>
          <p:nvPr/>
        </p:nvGrpSpPr>
        <p:grpSpPr>
          <a:xfrm>
            <a:off x="-29058" y="6108949"/>
            <a:ext cx="832642" cy="749314"/>
            <a:chOff x="-35154" y="5996310"/>
            <a:chExt cx="945432" cy="850816"/>
          </a:xfrm>
        </p:grpSpPr>
        <p:sp>
          <p:nvSpPr>
            <p:cNvPr id="978" name="Google Shape;978;p79"/>
            <p:cNvSpPr/>
            <p:nvPr/>
          </p:nvSpPr>
          <p:spPr>
            <a:xfrm rot="5400000">
              <a:off x="29730" y="6013481"/>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9" name="Google Shape;979;p7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0" name="Google Shape;980;p79"/>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981" name="Google Shape;981;p79"/>
          <p:cNvPicPr preferRelativeResize="0"/>
          <p:nvPr/>
        </p:nvPicPr>
        <p:blipFill rotWithShape="1">
          <a:blip r:embed="rId4">
            <a:alphaModFix/>
          </a:blip>
          <a:srcRect b="0" l="0" r="0" t="-1358"/>
          <a:stretch/>
        </p:blipFill>
        <p:spPr>
          <a:xfrm>
            <a:off x="7053799" y="2633382"/>
            <a:ext cx="1522642" cy="1652220"/>
          </a:xfrm>
          <a:prstGeom prst="rect">
            <a:avLst/>
          </a:prstGeom>
          <a:noFill/>
          <a:ln>
            <a:noFill/>
          </a:ln>
        </p:spPr>
      </p:pic>
      <p:sp>
        <p:nvSpPr>
          <p:cNvPr id="982" name="Google Shape;982;p79"/>
          <p:cNvSpPr/>
          <p:nvPr/>
        </p:nvSpPr>
        <p:spPr>
          <a:xfrm>
            <a:off x="4152738" y="5470644"/>
            <a:ext cx="48582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⇒ワークに取り組んで考えてみよう！</a:t>
            </a:r>
            <a:endParaRPr/>
          </a:p>
        </p:txBody>
      </p:sp>
      <p:pic>
        <p:nvPicPr>
          <p:cNvPr descr="挿絵 が含まれている画像&#10;&#10;自動的に生成された説明" id="983" name="Google Shape;983;p79"/>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984" name="Google Shape;984;p79"/>
          <p:cNvGrpSpPr/>
          <p:nvPr/>
        </p:nvGrpSpPr>
        <p:grpSpPr>
          <a:xfrm>
            <a:off x="818081" y="2655421"/>
            <a:ext cx="6053100" cy="1423960"/>
            <a:chOff x="818081" y="2552178"/>
            <a:chExt cx="6053100" cy="1423960"/>
          </a:xfrm>
        </p:grpSpPr>
        <p:sp>
          <p:nvSpPr>
            <p:cNvPr id="985" name="Google Shape;985;p79"/>
            <p:cNvSpPr/>
            <p:nvPr/>
          </p:nvSpPr>
          <p:spPr>
            <a:xfrm>
              <a:off x="818081" y="2552178"/>
              <a:ext cx="6053100" cy="1035000"/>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納税の義務を果たしてもらうためには、</a:t>
              </a:r>
              <a:endParaRPr sz="1900">
                <a:solidFill>
                  <a:schemeClr val="dk1"/>
                </a:solidFill>
                <a:latin typeface="Arial"/>
                <a:ea typeface="Arial"/>
                <a:cs typeface="Arial"/>
                <a:sym typeface="Arial"/>
              </a:endParaRPr>
            </a:p>
            <a:p>
              <a:pPr indent="0" lvl="0" marL="0" marR="0" rtl="0" algn="ctr">
                <a:spcBef>
                  <a:spcPts val="500"/>
                </a:spcBef>
                <a:spcAft>
                  <a:spcPts val="0"/>
                </a:spcAft>
                <a:buNone/>
              </a:pPr>
              <a:r>
                <a:rPr lang="ja-JP" sz="1900">
                  <a:solidFill>
                    <a:schemeClr val="dk1"/>
                  </a:solidFill>
                  <a:latin typeface="Arial"/>
                  <a:ea typeface="Arial"/>
                  <a:cs typeface="Arial"/>
                  <a:sym typeface="Arial"/>
                </a:rPr>
                <a:t>国民の</a:t>
              </a:r>
              <a:r>
                <a:rPr lang="ja-JP" sz="2300">
                  <a:solidFill>
                    <a:srgbClr val="005BAD"/>
                  </a:solidFill>
                  <a:latin typeface="Arial"/>
                  <a:ea typeface="Arial"/>
                  <a:cs typeface="Arial"/>
                  <a:sym typeface="Arial"/>
                </a:rPr>
                <a:t>公平感（納得感）</a:t>
              </a:r>
              <a:r>
                <a:rPr lang="ja-JP" sz="1900">
                  <a:solidFill>
                    <a:schemeClr val="dk1"/>
                  </a:solidFill>
                  <a:latin typeface="Arial"/>
                  <a:ea typeface="Arial"/>
                  <a:cs typeface="Arial"/>
                  <a:sym typeface="Arial"/>
                </a:rPr>
                <a:t>が必要です。</a:t>
              </a:r>
              <a:endParaRPr/>
            </a:p>
          </p:txBody>
        </p:sp>
        <p:sp>
          <p:nvSpPr>
            <p:cNvPr id="986" name="Google Shape;986;p79"/>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grpSp>
        <p:nvGrpSpPr>
          <p:cNvPr id="987" name="Google Shape;987;p79"/>
          <p:cNvGrpSpPr/>
          <p:nvPr/>
        </p:nvGrpSpPr>
        <p:grpSpPr>
          <a:xfrm>
            <a:off x="2842617" y="4519039"/>
            <a:ext cx="4676400" cy="851784"/>
            <a:chOff x="2575220" y="4314812"/>
            <a:chExt cx="4676400" cy="851784"/>
          </a:xfrm>
        </p:grpSpPr>
        <p:sp>
          <p:nvSpPr>
            <p:cNvPr id="988" name="Google Shape;988;p79"/>
            <p:cNvSpPr/>
            <p:nvPr/>
          </p:nvSpPr>
          <p:spPr>
            <a:xfrm>
              <a:off x="2575220" y="4314812"/>
              <a:ext cx="4676400" cy="618300"/>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公平感とは？？</a:t>
              </a:r>
              <a:endParaRPr sz="1900">
                <a:solidFill>
                  <a:schemeClr val="dk1"/>
                </a:solidFill>
                <a:latin typeface="Arial"/>
                <a:ea typeface="Arial"/>
                <a:cs typeface="Arial"/>
                <a:sym typeface="Arial"/>
              </a:endParaRPr>
            </a:p>
          </p:txBody>
        </p:sp>
        <p:sp>
          <p:nvSpPr>
            <p:cNvPr id="989" name="Google Shape;989;p79"/>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800"/>
                                        <p:tgtEl>
                                          <p:spTgt spid="9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500"/>
                                        <p:tgtEl>
                                          <p:spTgt spid="9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600"/>
                                        <p:tgtEl>
                                          <p:spTgt spid="981"/>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750"/>
                                        <p:tgtEl>
                                          <p:spTgt spid="9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3"/>
                                        </p:tgtEl>
                                        <p:attrNameLst>
                                          <p:attrName>style.visibility</p:attrName>
                                        </p:attrNameLst>
                                      </p:cBhvr>
                                      <p:to>
                                        <p:strVal val="visible"/>
                                      </p:to>
                                    </p:set>
                                    <p:anim calcmode="lin" valueType="num">
                                      <p:cBhvr additive="base">
                                        <p:cTn dur="1300"/>
                                        <p:tgtEl>
                                          <p:spTgt spid="983"/>
                                        </p:tgtEl>
                                        <p:attrNameLst>
                                          <p:attrName>ppt_y</p:attrName>
                                        </p:attrNameLst>
                                      </p:cBhvr>
                                      <p:tavLst>
                                        <p:tav fmla="" tm="0">
                                          <p:val>
                                            <p:strVal val="#ppt_y+1"/>
                                          </p:val>
                                        </p:tav>
                                        <p:tav fmla="" tm="100000">
                                          <p:val>
                                            <p:strVal val="#ppt_y"/>
                                          </p:val>
                                        </p:tav>
                                      </p:tavLst>
                                    </p:anim>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500"/>
                                        <p:tgtEl>
                                          <p:spTgt spid="9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2"/>
                                        </p:tgtEl>
                                        <p:attrNameLst>
                                          <p:attrName>style.visibility</p:attrName>
                                        </p:attrNameLst>
                                      </p:cBhvr>
                                      <p:to>
                                        <p:strVal val="visible"/>
                                      </p:to>
                                    </p:set>
                                    <p:anim calcmode="lin" valueType="num">
                                      <p:cBhvr additive="base">
                                        <p:cTn dur="500"/>
                                        <p:tgtEl>
                                          <p:spTgt spid="982"/>
                                        </p:tgtEl>
                                        <p:attrNameLst>
                                          <p:attrName>ppt_w</p:attrName>
                                        </p:attrNameLst>
                                      </p:cBhvr>
                                      <p:tavLst>
                                        <p:tav fmla="" tm="0">
                                          <p:val>
                                            <p:strVal val="0"/>
                                          </p:val>
                                        </p:tav>
                                        <p:tav fmla="" tm="100000">
                                          <p:val>
                                            <p:strVal val="#ppt_w"/>
                                          </p:val>
                                        </p:tav>
                                      </p:tavLst>
                                    </p:anim>
                                    <p:anim calcmode="lin" valueType="num">
                                      <p:cBhvr additive="base">
                                        <p:cTn dur="500"/>
                                        <p:tgtEl>
                                          <p:spTgt spid="9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