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20" r:id="rId4"/>
    <p:sldMasterId id="2147483721" r:id="rId5"/>
    <p:sldMasterId id="2147483722" r:id="rId6"/>
    <p:sldMasterId id="2147483723" r:id="rId7"/>
    <p:sldMasterId id="2147483724" r:id="rId8"/>
    <p:sldMasterId id="2147483725" r:id="rId9"/>
    <p:sldMasterId id="2147483726" r:id="rId10"/>
    <p:sldMasterId id="2147483727" r:id="rId11"/>
    <p:sldMasterId id="2147483728" r:id="rId12"/>
    <p:sldMasterId id="2147483729" r:id="rId13"/>
    <p:sldMasterId id="2147483730" r:id="rId14"/>
    <p:sldMasterId id="2147483731"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Lst>
  <p:sldSz cy="6858000" cx="9144000"/>
  <p:notesSz cx="68056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A9DCC03-AA21-41F2-A3C3-7F13655678E3}">
  <a:tblStyle styleId="{CA9DCC03-AA21-41F2-A3C3-7F13655678E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12CB304-D11C-4FE4-96A0-F7EB53E93B14}"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4.xml"/><Relationship Id="rId20" Type="http://schemas.openxmlformats.org/officeDocument/2006/relationships/slide" Target="slides/slide4.xml"/><Relationship Id="rId42" Type="http://schemas.openxmlformats.org/officeDocument/2006/relationships/slide" Target="slides/slide26.xml"/><Relationship Id="rId41" Type="http://schemas.openxmlformats.org/officeDocument/2006/relationships/slide" Target="slides/slide25.xml"/><Relationship Id="rId22" Type="http://schemas.openxmlformats.org/officeDocument/2006/relationships/slide" Target="slides/slide6.xml"/><Relationship Id="rId21" Type="http://schemas.openxmlformats.org/officeDocument/2006/relationships/slide" Target="slides/slide5.xml"/><Relationship Id="rId43" Type="http://schemas.openxmlformats.org/officeDocument/2006/relationships/slide" Target="slides/slide27.xml"/><Relationship Id="rId24" Type="http://schemas.openxmlformats.org/officeDocument/2006/relationships/slide" Target="slides/slide8.xml"/><Relationship Id="rId23" Type="http://schemas.openxmlformats.org/officeDocument/2006/relationships/slide" Target="slides/slide7.xml"/><Relationship Id="rId1" Type="http://schemas.openxmlformats.org/officeDocument/2006/relationships/theme" Target="theme/theme1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5.xml"/><Relationship Id="rId30" Type="http://schemas.openxmlformats.org/officeDocument/2006/relationships/slide" Target="slides/slide14.xml"/><Relationship Id="rId11" Type="http://schemas.openxmlformats.org/officeDocument/2006/relationships/slideMaster" Target="slideMasters/slideMaster8.xml"/><Relationship Id="rId33" Type="http://schemas.openxmlformats.org/officeDocument/2006/relationships/slide" Target="slides/slide17.xml"/><Relationship Id="rId10" Type="http://schemas.openxmlformats.org/officeDocument/2006/relationships/slideMaster" Target="slideMasters/slideMaster7.xml"/><Relationship Id="rId32" Type="http://schemas.openxmlformats.org/officeDocument/2006/relationships/slide" Target="slides/slide16.xml"/><Relationship Id="rId13" Type="http://schemas.openxmlformats.org/officeDocument/2006/relationships/slideMaster" Target="slideMasters/slideMaster10.xml"/><Relationship Id="rId35" Type="http://schemas.openxmlformats.org/officeDocument/2006/relationships/slide" Target="slides/slide19.xml"/><Relationship Id="rId12" Type="http://schemas.openxmlformats.org/officeDocument/2006/relationships/slideMaster" Target="slideMasters/slideMaster9.xml"/><Relationship Id="rId34" Type="http://schemas.openxmlformats.org/officeDocument/2006/relationships/slide" Target="slides/slide18.xml"/><Relationship Id="rId15" Type="http://schemas.openxmlformats.org/officeDocument/2006/relationships/slideMaster" Target="slideMasters/slideMaster12.xml"/><Relationship Id="rId37" Type="http://schemas.openxmlformats.org/officeDocument/2006/relationships/slide" Target="slides/slide21.xml"/><Relationship Id="rId14" Type="http://schemas.openxmlformats.org/officeDocument/2006/relationships/slideMaster" Target="slideMasters/slideMaster11.xml"/><Relationship Id="rId36" Type="http://schemas.openxmlformats.org/officeDocument/2006/relationships/slide" Target="slides/slide20.xml"/><Relationship Id="rId17" Type="http://schemas.openxmlformats.org/officeDocument/2006/relationships/slide" Target="slides/slide1.xml"/><Relationship Id="rId39" Type="http://schemas.openxmlformats.org/officeDocument/2006/relationships/slide" Target="slides/slide23.xml"/><Relationship Id="rId16" Type="http://schemas.openxmlformats.org/officeDocument/2006/relationships/notesMaster" Target="notesMasters/notesMaster1.xml"/><Relationship Id="rId38" Type="http://schemas.openxmlformats.org/officeDocument/2006/relationships/slide" Target="slides/slide22.xml"/><Relationship Id="rId19" Type="http://schemas.openxmlformats.org/officeDocument/2006/relationships/slide" Target="slides/slide3.xml"/><Relationship Id="rId1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099" cy="49869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4939" y="0"/>
            <a:ext cx="2949099" cy="49869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40647"/>
            <a:ext cx="2949099" cy="49869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1: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1: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1: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343e82c6530_1_0:notes"/>
          <p:cNvSpPr txBox="1"/>
          <p:nvPr>
            <p:ph idx="1" type="body"/>
          </p:nvPr>
        </p:nvSpPr>
        <p:spPr>
          <a:xfrm>
            <a:off x="680562" y="4783307"/>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2" name="Google Shape;1122;g343e82c6530_1_0:notes"/>
          <p:cNvSpPr/>
          <p:nvPr>
            <p:ph idx="2" type="sldImg"/>
          </p:nvPr>
        </p:nvSpPr>
        <p:spPr>
          <a:xfrm>
            <a:off x="1159665" y="1242618"/>
            <a:ext cx="4486200" cy="335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343ef3796d2_1_74:notes"/>
          <p:cNvSpPr txBox="1"/>
          <p:nvPr>
            <p:ph idx="1" type="body"/>
          </p:nvPr>
        </p:nvSpPr>
        <p:spPr>
          <a:xfrm>
            <a:off x="680562" y="4783307"/>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2" name="Google Shape;1132;g343ef3796d2_1_74:notes"/>
          <p:cNvSpPr/>
          <p:nvPr>
            <p:ph idx="2" type="sldImg"/>
          </p:nvPr>
        </p:nvSpPr>
        <p:spPr>
          <a:xfrm>
            <a:off x="1159665" y="1242618"/>
            <a:ext cx="4486200" cy="335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3434338a9cd_0_1231: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3" name="Google Shape;1143;g3434338a9cd_0_1231: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1144" name="Google Shape;1144;g3434338a9cd_0_1231:notes"/>
          <p:cNvSpPr txBox="1"/>
          <p:nvPr>
            <p:ph idx="12" type="sldNum"/>
          </p:nvPr>
        </p:nvSpPr>
        <p:spPr>
          <a:xfrm>
            <a:off x="3854939" y="9440647"/>
            <a:ext cx="2949000" cy="4986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3434338a9cd_0_1347: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1196" name="Google Shape;1196;g3434338a9cd_0_1347:notes"/>
          <p:cNvSpPr/>
          <p:nvPr>
            <p:ph idx="2" type="sldImg"/>
          </p:nvPr>
        </p:nvSpPr>
        <p:spPr>
          <a:xfrm>
            <a:off x="760278" y="602918"/>
            <a:ext cx="5557800" cy="4156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7" name="Google Shape;1197;g3434338a9cd_0_1347:notes"/>
          <p:cNvSpPr txBox="1"/>
          <p:nvPr>
            <p:ph idx="12" type="sldNum"/>
          </p:nvPr>
        </p:nvSpPr>
        <p:spPr>
          <a:xfrm>
            <a:off x="4005152" y="10531201"/>
            <a:ext cx="3062100" cy="5550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346a44c81db_0_905:notes"/>
          <p:cNvSpPr/>
          <p:nvPr>
            <p:ph idx="2" type="sldImg"/>
          </p:nvPr>
        </p:nvSpPr>
        <p:spPr>
          <a:xfrm>
            <a:off x="1166813" y="1243013"/>
            <a:ext cx="4472100" cy="33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4" name="Google Shape;1264;g346a44c81db_0_905:notes"/>
          <p:cNvSpPr txBox="1"/>
          <p:nvPr>
            <p:ph idx="1" type="body"/>
          </p:nvPr>
        </p:nvSpPr>
        <p:spPr>
          <a:xfrm>
            <a:off x="680562" y="4783307"/>
            <a:ext cx="5444400" cy="391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5" name="Google Shape;1265;g346a44c81db_0_905:notes"/>
          <p:cNvSpPr txBox="1"/>
          <p:nvPr>
            <p:ph idx="12" type="sldNum"/>
          </p:nvPr>
        </p:nvSpPr>
        <p:spPr>
          <a:xfrm>
            <a:off x="3854939" y="9440647"/>
            <a:ext cx="2949000" cy="498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346a44c81db_0_1092: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7" name="Google Shape;1277;g346a44c81db_0_1092: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1278" name="Google Shape;1278;g346a44c81db_0_1092:notes"/>
          <p:cNvSpPr txBox="1"/>
          <p:nvPr>
            <p:ph idx="12" type="sldNum"/>
          </p:nvPr>
        </p:nvSpPr>
        <p:spPr>
          <a:xfrm>
            <a:off x="3854939" y="9440647"/>
            <a:ext cx="2949000" cy="4986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346a44c81db_0_1279: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5" name="Google Shape;1325;g346a44c81db_0_1279: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1326" name="Google Shape;1326;g346a44c81db_0_1279:notes"/>
          <p:cNvSpPr txBox="1"/>
          <p:nvPr>
            <p:ph idx="12" type="sldNum"/>
          </p:nvPr>
        </p:nvSpPr>
        <p:spPr>
          <a:xfrm>
            <a:off x="3854939" y="9440647"/>
            <a:ext cx="2949000" cy="4986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17: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8" name="Google Shape;1338;p17: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9" name="Google Shape;1339;p17: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3434338a9cd_0_1934:notes"/>
          <p:cNvSpPr/>
          <p:nvPr>
            <p:ph idx="2" type="sldImg"/>
          </p:nvPr>
        </p:nvSpPr>
        <p:spPr>
          <a:xfrm>
            <a:off x="1159665" y="1242618"/>
            <a:ext cx="4486200" cy="335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8" name="Google Shape;1348;g3434338a9cd_0_1934:notes"/>
          <p:cNvSpPr txBox="1"/>
          <p:nvPr>
            <p:ph idx="1" type="body"/>
          </p:nvPr>
        </p:nvSpPr>
        <p:spPr>
          <a:xfrm>
            <a:off x="680562" y="4783307"/>
            <a:ext cx="5444400" cy="39138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t/>
            </a:r>
            <a:endParaRPr/>
          </a:p>
        </p:txBody>
      </p:sp>
      <p:sp>
        <p:nvSpPr>
          <p:cNvPr id="1349" name="Google Shape;1349;g3434338a9cd_0_1934:notes"/>
          <p:cNvSpPr txBox="1"/>
          <p:nvPr>
            <p:ph idx="12" type="sldNum"/>
          </p:nvPr>
        </p:nvSpPr>
        <p:spPr>
          <a:xfrm>
            <a:off x="3854940" y="9440647"/>
            <a:ext cx="2949000" cy="498600"/>
          </a:xfrm>
          <a:prstGeom prst="rect">
            <a:avLst/>
          </a:prstGeom>
          <a:noFill/>
          <a:ln>
            <a:noFill/>
          </a:ln>
        </p:spPr>
        <p:txBody>
          <a:bodyPr anchorCtr="0" anchor="b" bIns="45750" lIns="91500" spcFirstLastPara="1" rIns="91500" wrap="square" tIns="4575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19: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1" name="Google Shape;1361;p19: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2" name="Google Shape;1362;p19: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2: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2: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p2: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p20: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9" name="Google Shape;1369;p20: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0" name="Google Shape;1370;p20: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p21: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0" name="Google Shape;1390;p21: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1" name="Google Shape;1391;p21: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p22: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7" name="Google Shape;1407;p22: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p23: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4" name="Google Shape;1424;p23: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p24: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8" name="Google Shape;1438;p24: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9" name="Google Shape;1439;p24: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25: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4" name="Google Shape;1454;p25: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346a44c81db_0_1445: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6" name="Google Shape;1486;g346a44c81db_0_1445: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1" name="Shape 1511"/>
        <p:cNvGrpSpPr/>
        <p:nvPr/>
      </p:nvGrpSpPr>
      <p:grpSpPr>
        <a:xfrm>
          <a:off x="0" y="0"/>
          <a:ext cx="0" cy="0"/>
          <a:chOff x="0" y="0"/>
          <a:chExt cx="0" cy="0"/>
        </a:xfrm>
      </p:grpSpPr>
      <p:sp>
        <p:nvSpPr>
          <p:cNvPr id="1512" name="Google Shape;1512;g3434338a9cd_0_2101:notes"/>
          <p:cNvSpPr/>
          <p:nvPr>
            <p:ph idx="2" type="sldImg"/>
          </p:nvPr>
        </p:nvSpPr>
        <p:spPr>
          <a:xfrm>
            <a:off x="1159665" y="1242618"/>
            <a:ext cx="4486200" cy="335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3" name="Google Shape;1513;g3434338a9cd_0_2101:notes"/>
          <p:cNvSpPr txBox="1"/>
          <p:nvPr>
            <p:ph idx="1" type="body"/>
          </p:nvPr>
        </p:nvSpPr>
        <p:spPr>
          <a:xfrm>
            <a:off x="680562" y="4783307"/>
            <a:ext cx="5444400" cy="39138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346a44c81db_0_0:notes"/>
          <p:cNvSpPr txBox="1"/>
          <p:nvPr>
            <p:ph idx="1" type="body"/>
          </p:nvPr>
        </p:nvSpPr>
        <p:spPr>
          <a:xfrm>
            <a:off x="680562" y="4783306"/>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g346a44c81db_0_0: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346a44c81db_0_230: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4" name="Google Shape;854;g346a44c81db_0_230: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855" name="Google Shape;855;g346a44c81db_0_230:notes"/>
          <p:cNvSpPr txBox="1"/>
          <p:nvPr>
            <p:ph idx="12" type="sldNum"/>
          </p:nvPr>
        </p:nvSpPr>
        <p:spPr>
          <a:xfrm>
            <a:off x="3854939" y="9440647"/>
            <a:ext cx="2949000" cy="4986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343e82c6530_1_202:notes"/>
          <p:cNvSpPr txBox="1"/>
          <p:nvPr>
            <p:ph idx="1" type="body"/>
          </p:nvPr>
        </p:nvSpPr>
        <p:spPr>
          <a:xfrm>
            <a:off x="680562" y="4783306"/>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g343e82c6530_1_202:notes"/>
          <p:cNvSpPr/>
          <p:nvPr>
            <p:ph idx="2" type="sldImg"/>
          </p:nvPr>
        </p:nvSpPr>
        <p:spPr>
          <a:xfrm>
            <a:off x="1161262" y="1242618"/>
            <a:ext cx="4482900" cy="3353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346a44c81db_0_479:notes"/>
          <p:cNvSpPr txBox="1"/>
          <p:nvPr>
            <p:ph idx="1" type="body"/>
          </p:nvPr>
        </p:nvSpPr>
        <p:spPr>
          <a:xfrm>
            <a:off x="680562" y="4783306"/>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g346a44c81db_0_479:notes"/>
          <p:cNvSpPr/>
          <p:nvPr>
            <p:ph idx="2" type="sldImg"/>
          </p:nvPr>
        </p:nvSpPr>
        <p:spPr>
          <a:xfrm>
            <a:off x="1161269" y="1242618"/>
            <a:ext cx="4482900" cy="3353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p7: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4" name="Google Shape;1034;p7:notes"/>
          <p:cNvSpPr/>
          <p:nvPr>
            <p:ph idx="2" type="sldImg"/>
          </p:nvPr>
        </p:nvSpPr>
        <p:spPr>
          <a:xfrm>
            <a:off x="1166813" y="1243013"/>
            <a:ext cx="4471987"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346a44c81db_0_585:notes"/>
          <p:cNvSpPr txBox="1"/>
          <p:nvPr>
            <p:ph idx="1" type="body"/>
          </p:nvPr>
        </p:nvSpPr>
        <p:spPr>
          <a:xfrm>
            <a:off x="680562" y="4783306"/>
            <a:ext cx="5444400" cy="3913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8" name="Google Shape;1058;g346a44c81db_0_585:notes"/>
          <p:cNvSpPr/>
          <p:nvPr>
            <p:ph idx="2" type="sldImg"/>
          </p:nvPr>
        </p:nvSpPr>
        <p:spPr>
          <a:xfrm>
            <a:off x="1161262" y="1242618"/>
            <a:ext cx="4482900" cy="3353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346a44c81db_0_1627:notes"/>
          <p:cNvSpPr txBox="1"/>
          <p:nvPr>
            <p:ph idx="1" type="body"/>
          </p:nvPr>
        </p:nvSpPr>
        <p:spPr>
          <a:xfrm>
            <a:off x="680562" y="4783306"/>
            <a:ext cx="5444400" cy="3913800"/>
          </a:xfrm>
          <a:prstGeom prst="rect">
            <a:avLst/>
          </a:prstGeom>
          <a:noFill/>
          <a:ln>
            <a:noFill/>
          </a:ln>
        </p:spPr>
        <p:txBody>
          <a:bodyPr anchorCtr="0" anchor="t" bIns="46125" lIns="92275" spcFirstLastPara="1" rIns="92275" wrap="square" tIns="46125">
            <a:noAutofit/>
          </a:bodyPr>
          <a:lstStyle/>
          <a:p>
            <a:pPr indent="0" lvl="0" marL="0" rtl="0" algn="l">
              <a:spcBef>
                <a:spcPts val="0"/>
              </a:spcBef>
              <a:spcAft>
                <a:spcPts val="0"/>
              </a:spcAft>
              <a:buNone/>
            </a:pPr>
            <a:r>
              <a:t/>
            </a:r>
            <a:endParaRPr/>
          </a:p>
        </p:txBody>
      </p:sp>
      <p:sp>
        <p:nvSpPr>
          <p:cNvPr id="1093" name="Google Shape;1093;g346a44c81db_0_1627:notes"/>
          <p:cNvSpPr/>
          <p:nvPr>
            <p:ph idx="2" type="sldImg"/>
          </p:nvPr>
        </p:nvSpPr>
        <p:spPr>
          <a:xfrm>
            <a:off x="744239" y="598119"/>
            <a:ext cx="5517600" cy="4126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4" name="Google Shape;1094;g346a44c81db_0_1627:notes"/>
          <p:cNvSpPr txBox="1"/>
          <p:nvPr>
            <p:ph idx="12" type="sldNum"/>
          </p:nvPr>
        </p:nvSpPr>
        <p:spPr>
          <a:xfrm>
            <a:off x="3964045" y="10453826"/>
            <a:ext cx="3030900" cy="550500"/>
          </a:xfrm>
          <a:prstGeom prst="rect">
            <a:avLst/>
          </a:prstGeom>
          <a:noFill/>
          <a:ln>
            <a:noFill/>
          </a:ln>
        </p:spPr>
        <p:txBody>
          <a:bodyPr anchorCtr="0" anchor="b" bIns="46125" lIns="92275" spcFirstLastPara="1" rIns="92275" wrap="square" tIns="46125">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81" name="Shape 81"/>
        <p:cNvGrpSpPr/>
        <p:nvPr/>
      </p:nvGrpSpPr>
      <p:grpSpPr>
        <a:xfrm>
          <a:off x="0" y="0"/>
          <a:ext cx="0" cy="0"/>
          <a:chOff x="0" y="0"/>
          <a:chExt cx="0" cy="0"/>
        </a:xfrm>
      </p:grpSpPr>
      <p:sp>
        <p:nvSpPr>
          <p:cNvPr id="82" name="Google Shape;82;p12"/>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83" name="Google Shape;83;p1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4" name="Google Shape;84;p1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85" name="Google Shape;85;p12"/>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86" name="Google Shape;86;p12"/>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87" name="Google Shape;87;p12"/>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88" name="Google Shape;88;p12"/>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9" name="Google Shape;89;p12"/>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90" name="Google Shape;90;p12"/>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91" name="Google Shape;91;p12"/>
          <p:cNvGraphicFramePr/>
          <p:nvPr/>
        </p:nvGraphicFramePr>
        <p:xfrm>
          <a:off x="3153508" y="3900331"/>
          <a:ext cx="3000000" cy="3000000"/>
        </p:xfrm>
        <a:graphic>
          <a:graphicData uri="http://schemas.openxmlformats.org/drawingml/2006/table">
            <a:tbl>
              <a:tblPr bandRow="1" firstRow="1">
                <a:noFill/>
                <a:tableStyleId>{CA9DCC03-AA21-41F2-A3C3-7F13655678E3}</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92" name="Google Shape;92;p12"/>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93" name="Google Shape;93;p12"/>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12"/>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5" name="Google Shape;95;p12"/>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6" name="Google Shape;96;p12"/>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12"/>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98" name="Google Shape;98;p12"/>
          <p:cNvGrpSpPr/>
          <p:nvPr/>
        </p:nvGrpSpPr>
        <p:grpSpPr>
          <a:xfrm>
            <a:off x="727310" y="5444694"/>
            <a:ext cx="2220755" cy="1474781"/>
            <a:chOff x="608967" y="5456726"/>
            <a:chExt cx="2220755" cy="1474781"/>
          </a:xfrm>
        </p:grpSpPr>
        <p:pic>
          <p:nvPicPr>
            <p:cNvPr id="99" name="Google Shape;99;p12"/>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100" name="Google Shape;100;p12"/>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1" name="Google Shape;101;p12"/>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102" name="Google Shape;102;p12"/>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103" name="Google Shape;103;p12"/>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104" name="Shape 104"/>
        <p:cNvGrpSpPr/>
        <p:nvPr/>
      </p:nvGrpSpPr>
      <p:grpSpPr>
        <a:xfrm>
          <a:off x="0" y="0"/>
          <a:ext cx="0" cy="0"/>
          <a:chOff x="0" y="0"/>
          <a:chExt cx="0" cy="0"/>
        </a:xfrm>
      </p:grpSpPr>
      <p:sp>
        <p:nvSpPr>
          <p:cNvPr id="105" name="Google Shape;105;p13"/>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06" name="Google Shape;106;p1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07" name="Google Shape;107;p1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08" name="Google Shape;108;p13"/>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09" name="Google Shape;109;p13"/>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110" name="Google Shape;110;p13"/>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11" name="Google Shape;111;p13"/>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 name="Google Shape;112;p13"/>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13" name="Google Shape;113;p13"/>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114" name="Google Shape;114;p13"/>
          <p:cNvGraphicFramePr/>
          <p:nvPr/>
        </p:nvGraphicFramePr>
        <p:xfrm>
          <a:off x="3009451" y="3900331"/>
          <a:ext cx="3000000" cy="3000000"/>
        </p:xfrm>
        <a:graphic>
          <a:graphicData uri="http://schemas.openxmlformats.org/drawingml/2006/table">
            <a:tbl>
              <a:tblPr bandRow="1" firstRow="1">
                <a:noFill/>
                <a:tableStyleId>{CA9DCC03-AA21-41F2-A3C3-7F13655678E3}</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15" name="Google Shape;115;p13"/>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116" name="Google Shape;116;p13"/>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7" name="Google Shape;117;p13"/>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13"/>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9" name="Google Shape;119;p13"/>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 name="Google Shape;120;p13"/>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121" name="Google Shape;121;p13"/>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122" name="Google Shape;122;p13"/>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123" name="Google Shape;123;p13"/>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124" name="Google Shape;124;p13"/>
          <p:cNvGrpSpPr/>
          <p:nvPr/>
        </p:nvGrpSpPr>
        <p:grpSpPr>
          <a:xfrm>
            <a:off x="7088512" y="4832765"/>
            <a:ext cx="1529700" cy="1529700"/>
            <a:chOff x="7088512" y="4886555"/>
            <a:chExt cx="1529700" cy="1529700"/>
          </a:xfrm>
        </p:grpSpPr>
        <p:sp>
          <p:nvSpPr>
            <p:cNvPr id="125" name="Google Shape;125;p13"/>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6" name="Google Shape;126;p13"/>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7" name="Google Shape;127;p13"/>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8" name="Google Shape;128;p13"/>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13"/>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130" name="Google Shape;130;p13"/>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131" name="Google Shape;131;p13"/>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132" name="Google Shape;132;p13"/>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13"/>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13"/>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135" name="Google Shape;135;p13"/>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136" name="Shape 13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38" name="Shape 13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39" name="Shape 139"/>
        <p:cNvGrpSpPr/>
        <p:nvPr/>
      </p:nvGrpSpPr>
      <p:grpSpPr>
        <a:xfrm>
          <a:off x="0" y="0"/>
          <a:ext cx="0" cy="0"/>
          <a:chOff x="0" y="0"/>
          <a:chExt cx="0" cy="0"/>
        </a:xfrm>
      </p:grpSpPr>
      <p:sp>
        <p:nvSpPr>
          <p:cNvPr id="140" name="Google Shape;140;p1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1" name="Google Shape;141;p1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2" name="Shape 142"/>
        <p:cNvGrpSpPr/>
        <p:nvPr/>
      </p:nvGrpSpPr>
      <p:grpSpPr>
        <a:xfrm>
          <a:off x="0" y="0"/>
          <a:ext cx="0" cy="0"/>
          <a:chOff x="0" y="0"/>
          <a:chExt cx="0" cy="0"/>
        </a:xfrm>
      </p:grpSpPr>
      <p:sp>
        <p:nvSpPr>
          <p:cNvPr id="143" name="Google Shape;143;p18"/>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4" name="Google Shape;144;p1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45" name="Shape 145"/>
        <p:cNvGrpSpPr/>
        <p:nvPr/>
      </p:nvGrpSpPr>
      <p:grpSpPr>
        <a:xfrm>
          <a:off x="0" y="0"/>
          <a:ext cx="0" cy="0"/>
          <a:chOff x="0" y="0"/>
          <a:chExt cx="0" cy="0"/>
        </a:xfrm>
      </p:grpSpPr>
      <p:sp>
        <p:nvSpPr>
          <p:cNvPr id="146" name="Google Shape;146;p19"/>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47" name="Google Shape;147;p1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48" name="Google Shape;148;p1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49" name="Google Shape;149;p19"/>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50" name="Google Shape;150;p19"/>
          <p:cNvSpPr/>
          <p:nvPr/>
        </p:nvSpPr>
        <p:spPr>
          <a:xfrm>
            <a:off x="323850" y="3614850"/>
            <a:ext cx="1843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151" name="Google Shape;151;p19"/>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52" name="Google Shape;152;p19"/>
          <p:cNvSpPr/>
          <p:nvPr/>
        </p:nvSpPr>
        <p:spPr>
          <a:xfrm>
            <a:off x="811524" y="2583500"/>
            <a:ext cx="22062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3" name="Google Shape;153;p19"/>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54" name="Google Shape;154;p19"/>
          <p:cNvSpPr/>
          <p:nvPr/>
        </p:nvSpPr>
        <p:spPr>
          <a:xfrm>
            <a:off x="3928375" y="1541750"/>
            <a:ext cx="2000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155" name="Google Shape;155;p19"/>
          <p:cNvGraphicFramePr/>
          <p:nvPr/>
        </p:nvGraphicFramePr>
        <p:xfrm>
          <a:off x="3153508" y="3900331"/>
          <a:ext cx="3000000" cy="3000000"/>
        </p:xfrm>
        <a:graphic>
          <a:graphicData uri="http://schemas.openxmlformats.org/drawingml/2006/table">
            <a:tbl>
              <a:tblPr bandRow="1" firstRow="1">
                <a:noFill/>
                <a:tableStyleId>{A12CB304-D11C-4FE4-96A0-F7EB53E93B14}</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56" name="Google Shape;156;p19"/>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157" name="Google Shape;157;p19"/>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8" name="Google Shape;158;p19"/>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9" name="Google Shape;159;p19"/>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0" name="Google Shape;160;p19"/>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1" name="Google Shape;161;p19"/>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162" name="Google Shape;162;p19"/>
          <p:cNvGrpSpPr/>
          <p:nvPr/>
        </p:nvGrpSpPr>
        <p:grpSpPr>
          <a:xfrm>
            <a:off x="727310" y="5444694"/>
            <a:ext cx="2252890" cy="1141281"/>
            <a:chOff x="608967" y="5456726"/>
            <a:chExt cx="2252890" cy="1141281"/>
          </a:xfrm>
        </p:grpSpPr>
        <p:pic>
          <p:nvPicPr>
            <p:cNvPr id="163" name="Google Shape;163;p19"/>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164" name="Google Shape;164;p19"/>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5" name="Google Shape;165;p19"/>
            <p:cNvSpPr txBox="1"/>
            <p:nvPr/>
          </p:nvSpPr>
          <p:spPr>
            <a:xfrm>
              <a:off x="2106457" y="5977207"/>
              <a:ext cx="755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166" name="Google Shape;166;p19"/>
          <p:cNvSpPr/>
          <p:nvPr/>
        </p:nvSpPr>
        <p:spPr>
          <a:xfrm>
            <a:off x="3928375" y="1257125"/>
            <a:ext cx="16962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167" name="Google Shape;167;p19"/>
          <p:cNvGraphicFramePr/>
          <p:nvPr/>
        </p:nvGraphicFramePr>
        <p:xfrm>
          <a:off x="5772274" y="1541747"/>
          <a:ext cx="3000000" cy="3000000"/>
        </p:xfrm>
        <a:graphic>
          <a:graphicData uri="http://schemas.openxmlformats.org/drawingml/2006/table">
            <a:tbl>
              <a:tblPr bandRow="1" firstRow="1">
                <a:noFill/>
                <a:tableStyleId>{A12CB304-D11C-4FE4-96A0-F7EB53E93B14}</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168" name="Shape 168"/>
        <p:cNvGrpSpPr/>
        <p:nvPr/>
      </p:nvGrpSpPr>
      <p:grpSpPr>
        <a:xfrm>
          <a:off x="0" y="0"/>
          <a:ext cx="0" cy="0"/>
          <a:chOff x="0" y="0"/>
          <a:chExt cx="0" cy="0"/>
        </a:xfrm>
      </p:grpSpPr>
      <p:sp>
        <p:nvSpPr>
          <p:cNvPr id="169" name="Google Shape;169;p20"/>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70" name="Google Shape;170;p2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71" name="Google Shape;171;p2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72" name="Google Shape;172;p20"/>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173" name="Google Shape;173;p20"/>
          <p:cNvSpPr/>
          <p:nvPr/>
        </p:nvSpPr>
        <p:spPr>
          <a:xfrm>
            <a:off x="323850" y="3614850"/>
            <a:ext cx="3173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174" name="Google Shape;174;p20"/>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175" name="Google Shape;175;p20"/>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6" name="Google Shape;176;p20"/>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77" name="Google Shape;177;p20"/>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178" name="Google Shape;178;p20"/>
          <p:cNvGraphicFramePr/>
          <p:nvPr/>
        </p:nvGraphicFramePr>
        <p:xfrm>
          <a:off x="3009451" y="3900331"/>
          <a:ext cx="3000000" cy="3000000"/>
        </p:xfrm>
        <a:graphic>
          <a:graphicData uri="http://schemas.openxmlformats.org/drawingml/2006/table">
            <a:tbl>
              <a:tblPr bandRow="1" firstRow="1">
                <a:noFill/>
                <a:tableStyleId>{A12CB304-D11C-4FE4-96A0-F7EB53E93B14}</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179" name="Google Shape;179;p20"/>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55575" lvl="0" marL="171450" marR="0" rtl="0" algn="l">
              <a:lnSpc>
                <a:spcPct val="114000"/>
              </a:lnSpc>
              <a:spcBef>
                <a:spcPts val="0"/>
              </a:spcBef>
              <a:spcAft>
                <a:spcPts val="0"/>
              </a:spcAft>
              <a:buClr>
                <a:srgbClr val="005BAD"/>
              </a:buClr>
              <a:buSzPts val="1150"/>
              <a:buFont typeface="Noto Sans Symbols"/>
              <a:buChar char="●"/>
            </a:pPr>
            <a:r>
              <a:rPr lang="ja-JP" sz="1150">
                <a:solidFill>
                  <a:srgbClr val="005BAD"/>
                </a:solidFill>
                <a:latin typeface="Arial"/>
                <a:ea typeface="Arial"/>
                <a:cs typeface="Arial"/>
                <a:sym typeface="Arial"/>
              </a:rPr>
              <a:t>ヒント</a:t>
            </a:r>
            <a:endParaRPr sz="1150"/>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いくつかの負担方法を組み合わせる</a:t>
            </a:r>
            <a:endParaRPr sz="11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方法も考えてみよう！</a:t>
            </a:r>
            <a:endParaRPr sz="1150"/>
          </a:p>
        </p:txBody>
      </p:sp>
      <p:sp>
        <p:nvSpPr>
          <p:cNvPr id="180" name="Google Shape;180;p20"/>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1" name="Google Shape;181;p20"/>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2" name="Google Shape;182;p20"/>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3" name="Google Shape;183;p20"/>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4" name="Google Shape;184;p20"/>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185" name="Google Shape;185;p20"/>
          <p:cNvSpPr/>
          <p:nvPr/>
        </p:nvSpPr>
        <p:spPr>
          <a:xfrm>
            <a:off x="3928375" y="1257125"/>
            <a:ext cx="1709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186" name="Google Shape;186;p20"/>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187" name="Google Shape;187;p20"/>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188" name="Google Shape;188;p20"/>
          <p:cNvGrpSpPr/>
          <p:nvPr/>
        </p:nvGrpSpPr>
        <p:grpSpPr>
          <a:xfrm>
            <a:off x="7088512" y="4832765"/>
            <a:ext cx="1529700" cy="1529700"/>
            <a:chOff x="7088512" y="4886555"/>
            <a:chExt cx="1529700" cy="1529700"/>
          </a:xfrm>
        </p:grpSpPr>
        <p:sp>
          <p:nvSpPr>
            <p:cNvPr id="189" name="Google Shape;189;p20"/>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0" name="Google Shape;190;p20"/>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1" name="Google Shape;191;p20"/>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92" name="Google Shape;192;p20"/>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20"/>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194" name="Google Shape;194;p20"/>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195" name="Google Shape;195;p20"/>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196" name="Google Shape;196;p20"/>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20"/>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20"/>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199" name="Google Shape;199;p20"/>
          <p:cNvGraphicFramePr/>
          <p:nvPr/>
        </p:nvGraphicFramePr>
        <p:xfrm>
          <a:off x="5772274" y="1541747"/>
          <a:ext cx="3000000" cy="3000000"/>
        </p:xfrm>
        <a:graphic>
          <a:graphicData uri="http://schemas.openxmlformats.org/drawingml/2006/table">
            <a:tbl>
              <a:tblPr bandRow="1" firstRow="1">
                <a:noFill/>
                <a:tableStyleId>{A12CB304-D11C-4FE4-96A0-F7EB53E93B14}</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200" name="Shape 20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202" name="Shape 2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11" name="Shape 11"/>
        <p:cNvGrpSpPr/>
        <p:nvPr/>
      </p:nvGrpSpPr>
      <p:grpSpPr>
        <a:xfrm>
          <a:off x="0" y="0"/>
          <a:ext cx="0" cy="0"/>
          <a:chOff x="0" y="0"/>
          <a:chExt cx="0" cy="0"/>
        </a:xfrm>
      </p:grpSpPr>
      <p:sp>
        <p:nvSpPr>
          <p:cNvPr id="12" name="Google Shape;12;p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3" name="Google Shape;13;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03" name="Shape 203"/>
        <p:cNvGrpSpPr/>
        <p:nvPr/>
      </p:nvGrpSpPr>
      <p:grpSpPr>
        <a:xfrm>
          <a:off x="0" y="0"/>
          <a:ext cx="0" cy="0"/>
          <a:chOff x="0" y="0"/>
          <a:chExt cx="0" cy="0"/>
        </a:xfrm>
      </p:grpSpPr>
      <p:sp>
        <p:nvSpPr>
          <p:cNvPr id="204" name="Google Shape;204;p2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5" name="Google Shape;205;p2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206" name="Shape 206"/>
        <p:cNvGrpSpPr/>
        <p:nvPr/>
      </p:nvGrpSpPr>
      <p:grpSpPr>
        <a:xfrm>
          <a:off x="0" y="0"/>
          <a:ext cx="0" cy="0"/>
          <a:chOff x="0" y="0"/>
          <a:chExt cx="0" cy="0"/>
        </a:xfrm>
      </p:grpSpPr>
      <p:sp>
        <p:nvSpPr>
          <p:cNvPr id="207" name="Google Shape;207;p25"/>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8" name="Google Shape;208;p2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209" name="Shape 209"/>
        <p:cNvGrpSpPr/>
        <p:nvPr/>
      </p:nvGrpSpPr>
      <p:grpSpPr>
        <a:xfrm>
          <a:off x="0" y="0"/>
          <a:ext cx="0" cy="0"/>
          <a:chOff x="0" y="0"/>
          <a:chExt cx="0" cy="0"/>
        </a:xfrm>
      </p:grpSpPr>
      <p:sp>
        <p:nvSpPr>
          <p:cNvPr id="210" name="Google Shape;210;p26"/>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11" name="Google Shape;211;p26"/>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12" name="Google Shape;212;p2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3" name="Google Shape;213;p26"/>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14" name="Google Shape;214;p26"/>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15" name="Google Shape;215;p26"/>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16" name="Google Shape;216;p26"/>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7" name="Google Shape;217;p26"/>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18" name="Google Shape;218;p26"/>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219" name="Google Shape;219;p26"/>
          <p:cNvGraphicFramePr/>
          <p:nvPr/>
        </p:nvGraphicFramePr>
        <p:xfrm>
          <a:off x="3153508" y="3900331"/>
          <a:ext cx="3000000" cy="3000000"/>
        </p:xfrm>
        <a:graphic>
          <a:graphicData uri="http://schemas.openxmlformats.org/drawingml/2006/table">
            <a:tbl>
              <a:tblPr bandRow="1" firstRow="1">
                <a:noFill/>
                <a:tableStyleId>{CA9DCC03-AA21-41F2-A3C3-7F13655678E3}</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20" name="Google Shape;220;p26"/>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21" name="Google Shape;221;p26"/>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2" name="Google Shape;222;p26"/>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3" name="Google Shape;223;p26"/>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4" name="Google Shape;224;p26"/>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5" name="Google Shape;225;p26"/>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226" name="Google Shape;226;p26"/>
          <p:cNvGrpSpPr/>
          <p:nvPr/>
        </p:nvGrpSpPr>
        <p:grpSpPr>
          <a:xfrm>
            <a:off x="727310" y="5444694"/>
            <a:ext cx="2220755" cy="1474781"/>
            <a:chOff x="608967" y="5456726"/>
            <a:chExt cx="2220755" cy="1474781"/>
          </a:xfrm>
        </p:grpSpPr>
        <p:pic>
          <p:nvPicPr>
            <p:cNvPr id="227" name="Google Shape;227;p26"/>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228" name="Google Shape;228;p26"/>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9" name="Google Shape;229;p26"/>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230" name="Google Shape;230;p26"/>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231" name="Google Shape;231;p26"/>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232" name="Shape 232"/>
        <p:cNvGrpSpPr/>
        <p:nvPr/>
      </p:nvGrpSpPr>
      <p:grpSpPr>
        <a:xfrm>
          <a:off x="0" y="0"/>
          <a:ext cx="0" cy="0"/>
          <a:chOff x="0" y="0"/>
          <a:chExt cx="0" cy="0"/>
        </a:xfrm>
      </p:grpSpPr>
      <p:sp>
        <p:nvSpPr>
          <p:cNvPr id="233" name="Google Shape;233;p27"/>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34" name="Google Shape;234;p2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5" name="Google Shape;235;p2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36" name="Google Shape;236;p27"/>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37" name="Google Shape;237;p27"/>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238" name="Google Shape;238;p27"/>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39" name="Google Shape;239;p27"/>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0" name="Google Shape;240;p27"/>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41" name="Google Shape;241;p27"/>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242" name="Google Shape;242;p27"/>
          <p:cNvGraphicFramePr/>
          <p:nvPr/>
        </p:nvGraphicFramePr>
        <p:xfrm>
          <a:off x="3009451" y="3900331"/>
          <a:ext cx="3000000" cy="3000000"/>
        </p:xfrm>
        <a:graphic>
          <a:graphicData uri="http://schemas.openxmlformats.org/drawingml/2006/table">
            <a:tbl>
              <a:tblPr bandRow="1" firstRow="1">
                <a:noFill/>
                <a:tableStyleId>{CA9DCC03-AA21-41F2-A3C3-7F13655678E3}</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43" name="Google Shape;243;p27"/>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244" name="Google Shape;244;p27"/>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5" name="Google Shape;245;p27"/>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6" name="Google Shape;246;p27"/>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7" name="Google Shape;247;p27"/>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8" name="Google Shape;248;p27"/>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249" name="Google Shape;249;p27"/>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250" name="Google Shape;250;p27"/>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251" name="Google Shape;251;p27"/>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252" name="Google Shape;252;p27"/>
          <p:cNvGrpSpPr/>
          <p:nvPr/>
        </p:nvGrpSpPr>
        <p:grpSpPr>
          <a:xfrm>
            <a:off x="7088512" y="4832765"/>
            <a:ext cx="1529700" cy="1529700"/>
            <a:chOff x="7088512" y="4886555"/>
            <a:chExt cx="1529700" cy="1529700"/>
          </a:xfrm>
        </p:grpSpPr>
        <p:sp>
          <p:nvSpPr>
            <p:cNvPr id="253" name="Google Shape;253;p27"/>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4" name="Google Shape;254;p27"/>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5" name="Google Shape;255;p27"/>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256" name="Google Shape;256;p27"/>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27"/>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258" name="Google Shape;258;p27"/>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259" name="Google Shape;259;p27"/>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260" name="Google Shape;260;p27"/>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27"/>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27"/>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263" name="Google Shape;263;p27"/>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264" name="Shape 26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266" name="Shape 26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267" name="Shape 267"/>
        <p:cNvGrpSpPr/>
        <p:nvPr/>
      </p:nvGrpSpPr>
      <p:grpSpPr>
        <a:xfrm>
          <a:off x="0" y="0"/>
          <a:ext cx="0" cy="0"/>
          <a:chOff x="0" y="0"/>
          <a:chExt cx="0" cy="0"/>
        </a:xfrm>
      </p:grpSpPr>
      <p:sp>
        <p:nvSpPr>
          <p:cNvPr id="268" name="Google Shape;268;p3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69" name="Google Shape;269;p3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270" name="Shape 270"/>
        <p:cNvGrpSpPr/>
        <p:nvPr/>
      </p:nvGrpSpPr>
      <p:grpSpPr>
        <a:xfrm>
          <a:off x="0" y="0"/>
          <a:ext cx="0" cy="0"/>
          <a:chOff x="0" y="0"/>
          <a:chExt cx="0" cy="0"/>
        </a:xfrm>
      </p:grpSpPr>
      <p:sp>
        <p:nvSpPr>
          <p:cNvPr id="271" name="Google Shape;271;p32"/>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2" name="Google Shape;272;p3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273" name="Shape 273"/>
        <p:cNvGrpSpPr/>
        <p:nvPr/>
      </p:nvGrpSpPr>
      <p:grpSpPr>
        <a:xfrm>
          <a:off x="0" y="0"/>
          <a:ext cx="0" cy="0"/>
          <a:chOff x="0" y="0"/>
          <a:chExt cx="0" cy="0"/>
        </a:xfrm>
      </p:grpSpPr>
      <p:sp>
        <p:nvSpPr>
          <p:cNvPr id="274" name="Google Shape;274;p33"/>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75" name="Google Shape;275;p3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76" name="Google Shape;276;p3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77" name="Google Shape;277;p33"/>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78" name="Google Shape;278;p33"/>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79" name="Google Shape;279;p33"/>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80" name="Google Shape;280;p33"/>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1" name="Google Shape;281;p33"/>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82" name="Google Shape;282;p33"/>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283" name="Google Shape;283;p33"/>
          <p:cNvGraphicFramePr/>
          <p:nvPr/>
        </p:nvGraphicFramePr>
        <p:xfrm>
          <a:off x="3153508" y="3900331"/>
          <a:ext cx="3000000" cy="3000000"/>
        </p:xfrm>
        <a:graphic>
          <a:graphicData uri="http://schemas.openxmlformats.org/drawingml/2006/table">
            <a:tbl>
              <a:tblPr bandRow="1" firstRow="1">
                <a:noFill/>
                <a:tableStyleId>{CA9DCC03-AA21-41F2-A3C3-7F13655678E3}</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4" name="Google Shape;284;p33"/>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85" name="Google Shape;285;p33"/>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6" name="Google Shape;286;p33"/>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7" name="Google Shape;287;p33"/>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8" name="Google Shape;288;p33"/>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9" name="Google Shape;289;p33"/>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290" name="Google Shape;290;p33"/>
          <p:cNvGrpSpPr/>
          <p:nvPr/>
        </p:nvGrpSpPr>
        <p:grpSpPr>
          <a:xfrm>
            <a:off x="727310" y="5444694"/>
            <a:ext cx="2220755" cy="1474781"/>
            <a:chOff x="608967" y="5456726"/>
            <a:chExt cx="2220755" cy="1474781"/>
          </a:xfrm>
        </p:grpSpPr>
        <p:pic>
          <p:nvPicPr>
            <p:cNvPr id="291" name="Google Shape;291;p33"/>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292" name="Google Shape;292;p33"/>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3" name="Google Shape;293;p33"/>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294" name="Google Shape;294;p33"/>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295" name="Google Shape;295;p33"/>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296" name="Shape 296"/>
        <p:cNvGrpSpPr/>
        <p:nvPr/>
      </p:nvGrpSpPr>
      <p:grpSpPr>
        <a:xfrm>
          <a:off x="0" y="0"/>
          <a:ext cx="0" cy="0"/>
          <a:chOff x="0" y="0"/>
          <a:chExt cx="0" cy="0"/>
        </a:xfrm>
      </p:grpSpPr>
      <p:sp>
        <p:nvSpPr>
          <p:cNvPr id="297" name="Google Shape;297;p34"/>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98" name="Google Shape;298;p3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99" name="Google Shape;299;p3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00" name="Google Shape;300;p34"/>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01" name="Google Shape;301;p34"/>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302" name="Google Shape;302;p34"/>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03" name="Google Shape;303;p34"/>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4" name="Google Shape;304;p34"/>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05" name="Google Shape;305;p34"/>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306" name="Google Shape;306;p34"/>
          <p:cNvGraphicFramePr/>
          <p:nvPr/>
        </p:nvGraphicFramePr>
        <p:xfrm>
          <a:off x="3009451" y="3900331"/>
          <a:ext cx="3000000" cy="3000000"/>
        </p:xfrm>
        <a:graphic>
          <a:graphicData uri="http://schemas.openxmlformats.org/drawingml/2006/table">
            <a:tbl>
              <a:tblPr bandRow="1" firstRow="1">
                <a:noFill/>
                <a:tableStyleId>{CA9DCC03-AA21-41F2-A3C3-7F13655678E3}</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07" name="Google Shape;307;p34"/>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308" name="Google Shape;308;p34"/>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9" name="Google Shape;309;p34"/>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0" name="Google Shape;310;p34"/>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1" name="Google Shape;311;p34"/>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2" name="Google Shape;312;p34"/>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313" name="Google Shape;313;p34"/>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314" name="Google Shape;314;p34"/>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315" name="Google Shape;315;p34"/>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316" name="Google Shape;316;p34"/>
          <p:cNvGrpSpPr/>
          <p:nvPr/>
        </p:nvGrpSpPr>
        <p:grpSpPr>
          <a:xfrm>
            <a:off x="7088512" y="4832765"/>
            <a:ext cx="1529700" cy="1529700"/>
            <a:chOff x="7088512" y="4886555"/>
            <a:chExt cx="1529700" cy="1529700"/>
          </a:xfrm>
        </p:grpSpPr>
        <p:sp>
          <p:nvSpPr>
            <p:cNvPr id="317" name="Google Shape;317;p34"/>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8" name="Google Shape;318;p34"/>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9" name="Google Shape;319;p34"/>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20" name="Google Shape;320;p34"/>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 name="Google Shape;321;p34"/>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322" name="Google Shape;322;p34"/>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323" name="Google Shape;323;p34"/>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324" name="Google Shape;324;p34"/>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34"/>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34"/>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327" name="Google Shape;327;p34"/>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 name="Shape 14"/>
        <p:cNvGrpSpPr/>
        <p:nvPr/>
      </p:nvGrpSpPr>
      <p:grpSpPr>
        <a:xfrm>
          <a:off x="0" y="0"/>
          <a:ext cx="0" cy="0"/>
          <a:chOff x="0" y="0"/>
          <a:chExt cx="0" cy="0"/>
        </a:xfrm>
      </p:grpSpPr>
      <p:sp>
        <p:nvSpPr>
          <p:cNvPr id="15" name="Google Shape;15;p4"/>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6" name="Google Shape;16;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328" name="Shape 328"/>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330" name="Shape 330"/>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31" name="Shape 331"/>
        <p:cNvGrpSpPr/>
        <p:nvPr/>
      </p:nvGrpSpPr>
      <p:grpSpPr>
        <a:xfrm>
          <a:off x="0" y="0"/>
          <a:ext cx="0" cy="0"/>
          <a:chOff x="0" y="0"/>
          <a:chExt cx="0" cy="0"/>
        </a:xfrm>
      </p:grpSpPr>
      <p:sp>
        <p:nvSpPr>
          <p:cNvPr id="332" name="Google Shape;332;p3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33" name="Google Shape;333;p3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334" name="Shape 334"/>
        <p:cNvGrpSpPr/>
        <p:nvPr/>
      </p:nvGrpSpPr>
      <p:grpSpPr>
        <a:xfrm>
          <a:off x="0" y="0"/>
          <a:ext cx="0" cy="0"/>
          <a:chOff x="0" y="0"/>
          <a:chExt cx="0" cy="0"/>
        </a:xfrm>
      </p:grpSpPr>
      <p:sp>
        <p:nvSpPr>
          <p:cNvPr id="335" name="Google Shape;335;p39"/>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36" name="Google Shape;336;p3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337" name="Shape 337"/>
        <p:cNvGrpSpPr/>
        <p:nvPr/>
      </p:nvGrpSpPr>
      <p:grpSpPr>
        <a:xfrm>
          <a:off x="0" y="0"/>
          <a:ext cx="0" cy="0"/>
          <a:chOff x="0" y="0"/>
          <a:chExt cx="0" cy="0"/>
        </a:xfrm>
      </p:grpSpPr>
      <p:sp>
        <p:nvSpPr>
          <p:cNvPr id="338" name="Google Shape;338;p4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39" name="Google Shape;339;p4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40" name="Google Shape;340;p40"/>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41" name="Google Shape;341;p40"/>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42" name="Google Shape;342;p40"/>
          <p:cNvSpPr/>
          <p:nvPr/>
        </p:nvSpPr>
        <p:spPr>
          <a:xfrm>
            <a:off x="323850" y="3614850"/>
            <a:ext cx="163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343" name="Google Shape;343;p40"/>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44" name="Google Shape;344;p40"/>
          <p:cNvSpPr/>
          <p:nvPr/>
        </p:nvSpPr>
        <p:spPr>
          <a:xfrm>
            <a:off x="811524" y="2583500"/>
            <a:ext cx="22209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5" name="Google Shape;345;p40"/>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46" name="Google Shape;346;p40"/>
          <p:cNvSpPr/>
          <p:nvPr/>
        </p:nvSpPr>
        <p:spPr>
          <a:xfrm>
            <a:off x="3928375" y="1541750"/>
            <a:ext cx="1942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00">
                <a:solidFill>
                  <a:schemeClr val="dk1"/>
                </a:solidFill>
                <a:latin typeface="Arial"/>
                <a:ea typeface="Arial"/>
                <a:cs typeface="Arial"/>
                <a:sym typeface="Arial"/>
              </a:rPr>
              <a:t>各家の家族構成・所得金額・使用回数が同じ場合</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165100" lvl="0" marL="171450" marR="0" rtl="0" algn="l">
              <a:lnSpc>
                <a:spcPct val="114000"/>
              </a:lnSpc>
              <a:spcBef>
                <a:spcPts val="0"/>
              </a:spcBef>
              <a:spcAft>
                <a:spcPts val="0"/>
              </a:spcAft>
              <a:buClr>
                <a:schemeClr val="dk1"/>
              </a:buClr>
              <a:buSzPts val="1000"/>
              <a:buFont typeface="Noto Sans Symbols"/>
              <a:buChar char="●"/>
            </a:pPr>
            <a:r>
              <a:rPr b="1" lang="ja-JP" sz="1000">
                <a:solidFill>
                  <a:schemeClr val="dk1"/>
                </a:solidFill>
                <a:latin typeface="Arial"/>
                <a:ea typeface="Arial"/>
                <a:cs typeface="Arial"/>
                <a:sym typeface="Arial"/>
              </a:rPr>
              <a:t>ヒント</a:t>
            </a:r>
            <a:endParaRPr b="1"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４軒とも同じ条件だから、</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公平に負担すると…</a:t>
            </a:r>
            <a:endParaRPr sz="1000">
              <a:solidFill>
                <a:schemeClr val="dk1"/>
              </a:solidFill>
              <a:latin typeface="Arial"/>
              <a:ea typeface="Arial"/>
              <a:cs typeface="Arial"/>
              <a:sym typeface="Arial"/>
            </a:endParaRPr>
          </a:p>
        </p:txBody>
      </p:sp>
      <p:graphicFrame>
        <p:nvGraphicFramePr>
          <p:cNvPr id="347" name="Google Shape;347;p40"/>
          <p:cNvGraphicFramePr/>
          <p:nvPr/>
        </p:nvGraphicFramePr>
        <p:xfrm>
          <a:off x="3153508" y="3900331"/>
          <a:ext cx="3000000" cy="3000000"/>
        </p:xfrm>
        <a:graphic>
          <a:graphicData uri="http://schemas.openxmlformats.org/drawingml/2006/table">
            <a:tbl>
              <a:tblPr bandRow="1" firstRow="1">
                <a:noFill/>
                <a:tableStyleId>{CA9DCC03-AA21-41F2-A3C3-7F13655678E3}</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48" name="Google Shape;348;p40"/>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349" name="Google Shape;349;p40"/>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0" name="Google Shape;350;p40"/>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1" name="Google Shape;351;p40"/>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2" name="Google Shape;352;p40"/>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3" name="Google Shape;353;p40"/>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354" name="Google Shape;354;p40"/>
          <p:cNvGrpSpPr/>
          <p:nvPr/>
        </p:nvGrpSpPr>
        <p:grpSpPr>
          <a:xfrm>
            <a:off x="727310" y="5444694"/>
            <a:ext cx="2220755" cy="1474781"/>
            <a:chOff x="608967" y="5456726"/>
            <a:chExt cx="2220755" cy="1474781"/>
          </a:xfrm>
        </p:grpSpPr>
        <p:pic>
          <p:nvPicPr>
            <p:cNvPr id="355" name="Google Shape;355;p40"/>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56" name="Google Shape;356;p40"/>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7" name="Google Shape;357;p40"/>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58" name="Google Shape;358;p40"/>
          <p:cNvSpPr/>
          <p:nvPr/>
        </p:nvSpPr>
        <p:spPr>
          <a:xfrm>
            <a:off x="3928375" y="1257125"/>
            <a:ext cx="1638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59" name="Google Shape;359;p40"/>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360" name="Shape 360"/>
        <p:cNvGrpSpPr/>
        <p:nvPr/>
      </p:nvGrpSpPr>
      <p:grpSpPr>
        <a:xfrm>
          <a:off x="0" y="0"/>
          <a:ext cx="0" cy="0"/>
          <a:chOff x="0" y="0"/>
          <a:chExt cx="0" cy="0"/>
        </a:xfrm>
      </p:grpSpPr>
      <p:sp>
        <p:nvSpPr>
          <p:cNvPr id="361" name="Google Shape;361;p41"/>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62" name="Google Shape;362;p4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63" name="Google Shape;363;p4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364" name="Google Shape;364;p41"/>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365" name="Google Shape;365;p41"/>
          <p:cNvSpPr/>
          <p:nvPr/>
        </p:nvSpPr>
        <p:spPr>
          <a:xfrm>
            <a:off x="323850" y="3614850"/>
            <a:ext cx="3088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366" name="Google Shape;366;p41"/>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367" name="Google Shape;367;p41"/>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8" name="Google Shape;368;p41"/>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369" name="Google Shape;369;p41"/>
          <p:cNvSpPr/>
          <p:nvPr/>
        </p:nvSpPr>
        <p:spPr>
          <a:xfrm>
            <a:off x="3928375" y="1541750"/>
            <a:ext cx="1942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00">
                <a:solidFill>
                  <a:schemeClr val="dk1"/>
                </a:solidFill>
                <a:latin typeface="Arial"/>
                <a:ea typeface="Arial"/>
                <a:cs typeface="Arial"/>
                <a:sym typeface="Arial"/>
              </a:rPr>
              <a:t>各家の家族構成・所得金額・使用回数が同じ場合</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165100" lvl="0" marL="171450" marR="0" rtl="0" algn="l">
              <a:lnSpc>
                <a:spcPct val="114000"/>
              </a:lnSpc>
              <a:spcBef>
                <a:spcPts val="0"/>
              </a:spcBef>
              <a:spcAft>
                <a:spcPts val="0"/>
              </a:spcAft>
              <a:buClr>
                <a:schemeClr val="dk1"/>
              </a:buClr>
              <a:buSzPts val="1000"/>
              <a:buFont typeface="Noto Sans Symbols"/>
              <a:buChar char="●"/>
            </a:pPr>
            <a:r>
              <a:rPr b="1" lang="ja-JP" sz="1000">
                <a:solidFill>
                  <a:schemeClr val="dk1"/>
                </a:solidFill>
                <a:latin typeface="Arial"/>
                <a:ea typeface="Arial"/>
                <a:cs typeface="Arial"/>
                <a:sym typeface="Arial"/>
              </a:rPr>
              <a:t>ヒント</a:t>
            </a:r>
            <a:endParaRPr b="1"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４軒とも同じ条件だから、</a:t>
            </a:r>
            <a:endParaRPr sz="10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00">
                <a:solidFill>
                  <a:schemeClr val="dk1"/>
                </a:solidFill>
                <a:latin typeface="Arial"/>
                <a:ea typeface="Arial"/>
                <a:cs typeface="Arial"/>
                <a:sym typeface="Arial"/>
              </a:rPr>
              <a:t>    公平に負担すると…</a:t>
            </a:r>
            <a:endParaRPr sz="1000">
              <a:solidFill>
                <a:schemeClr val="dk1"/>
              </a:solidFill>
              <a:latin typeface="Arial"/>
              <a:ea typeface="Arial"/>
              <a:cs typeface="Arial"/>
              <a:sym typeface="Arial"/>
            </a:endParaRPr>
          </a:p>
        </p:txBody>
      </p:sp>
      <p:graphicFrame>
        <p:nvGraphicFramePr>
          <p:cNvPr id="370" name="Google Shape;370;p41"/>
          <p:cNvGraphicFramePr/>
          <p:nvPr/>
        </p:nvGraphicFramePr>
        <p:xfrm>
          <a:off x="3009451" y="3900331"/>
          <a:ext cx="3000000" cy="3000000"/>
        </p:xfrm>
        <a:graphic>
          <a:graphicData uri="http://schemas.openxmlformats.org/drawingml/2006/table">
            <a:tbl>
              <a:tblPr bandRow="1" firstRow="1">
                <a:noFill/>
                <a:tableStyleId>{CA9DCC03-AA21-41F2-A3C3-7F13655678E3}</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371" name="Google Shape;371;p41"/>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372" name="Google Shape;372;p41"/>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3" name="Google Shape;373;p41"/>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4" name="Google Shape;374;p41"/>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5" name="Google Shape;375;p41"/>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76" name="Google Shape;376;p41"/>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377" name="Google Shape;377;p41"/>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378" name="Google Shape;378;p41"/>
          <p:cNvSpPr/>
          <p:nvPr/>
        </p:nvSpPr>
        <p:spPr>
          <a:xfrm>
            <a:off x="323649" y="4576475"/>
            <a:ext cx="29409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379" name="Google Shape;379;p41"/>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380" name="Google Shape;380;p41"/>
          <p:cNvGrpSpPr/>
          <p:nvPr/>
        </p:nvGrpSpPr>
        <p:grpSpPr>
          <a:xfrm>
            <a:off x="7088512" y="4832765"/>
            <a:ext cx="1529700" cy="1529700"/>
            <a:chOff x="7088512" y="4886555"/>
            <a:chExt cx="1529700" cy="1529700"/>
          </a:xfrm>
        </p:grpSpPr>
        <p:sp>
          <p:nvSpPr>
            <p:cNvPr id="381" name="Google Shape;381;p41"/>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2" name="Google Shape;382;p41"/>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83" name="Google Shape;383;p41"/>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384" name="Google Shape;384;p41"/>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41"/>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386" name="Google Shape;386;p41"/>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387" name="Google Shape;387;p41"/>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388" name="Google Shape;388;p41"/>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41"/>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0" name="Google Shape;390;p41"/>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391" name="Google Shape;391;p41"/>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392" name="Shape 39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394" name="Shape 394"/>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95" name="Shape 395"/>
        <p:cNvGrpSpPr/>
        <p:nvPr/>
      </p:nvGrpSpPr>
      <p:grpSpPr>
        <a:xfrm>
          <a:off x="0" y="0"/>
          <a:ext cx="0" cy="0"/>
          <a:chOff x="0" y="0"/>
          <a:chExt cx="0" cy="0"/>
        </a:xfrm>
      </p:grpSpPr>
      <p:sp>
        <p:nvSpPr>
          <p:cNvPr id="396" name="Google Shape;396;p45"/>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97" name="Google Shape;397;p4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398" name="Shape 398"/>
        <p:cNvGrpSpPr/>
        <p:nvPr/>
      </p:nvGrpSpPr>
      <p:grpSpPr>
        <a:xfrm>
          <a:off x="0" y="0"/>
          <a:ext cx="0" cy="0"/>
          <a:chOff x="0" y="0"/>
          <a:chExt cx="0" cy="0"/>
        </a:xfrm>
      </p:grpSpPr>
      <p:sp>
        <p:nvSpPr>
          <p:cNvPr id="399" name="Google Shape;399;p46"/>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00" name="Google Shape;400;p4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7" name="Shape 17"/>
        <p:cNvGrpSpPr/>
        <p:nvPr/>
      </p:nvGrpSpPr>
      <p:grpSpPr>
        <a:xfrm>
          <a:off x="0" y="0"/>
          <a:ext cx="0" cy="0"/>
          <a:chOff x="0" y="0"/>
          <a:chExt cx="0" cy="0"/>
        </a:xfrm>
      </p:grpSpPr>
      <p:sp>
        <p:nvSpPr>
          <p:cNvPr id="18" name="Google Shape;18;p5"/>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19" name="Google Shape;19;p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0" name="Google Shape;20;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 name="Google Shape;21;p5"/>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22" name="Google Shape;22;p5"/>
          <p:cNvSpPr/>
          <p:nvPr/>
        </p:nvSpPr>
        <p:spPr>
          <a:xfrm>
            <a:off x="323850" y="3614850"/>
            <a:ext cx="17373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23" name="Google Shape;23;p5"/>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24" name="Google Shape;24;p5"/>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 name="Google Shape;25;p5"/>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26" name="Google Shape;26;p5"/>
          <p:cNvSpPr/>
          <p:nvPr/>
        </p:nvSpPr>
        <p:spPr>
          <a:xfrm>
            <a:off x="3928374" y="1541748"/>
            <a:ext cx="1843900"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27" name="Google Shape;27;p5"/>
          <p:cNvGraphicFramePr/>
          <p:nvPr/>
        </p:nvGraphicFramePr>
        <p:xfrm>
          <a:off x="3153508" y="3900331"/>
          <a:ext cx="3000000" cy="3000000"/>
        </p:xfrm>
        <a:graphic>
          <a:graphicData uri="http://schemas.openxmlformats.org/drawingml/2006/table">
            <a:tbl>
              <a:tblPr bandRow="1" firstRow="1">
                <a:noFill/>
                <a:tableStyleId>{CA9DCC03-AA21-41F2-A3C3-7F13655678E3}</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 name="Google Shape;28;p5"/>
          <p:cNvSpPr/>
          <p:nvPr/>
        </p:nvSpPr>
        <p:spPr>
          <a:xfrm>
            <a:off x="323642" y="452815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29" name="Google Shape;29;p5"/>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323642" y="4007150"/>
            <a:ext cx="3667513" cy="26788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34" name="Google Shape;34;p5"/>
          <p:cNvGrpSpPr/>
          <p:nvPr/>
        </p:nvGrpSpPr>
        <p:grpSpPr>
          <a:xfrm>
            <a:off x="727310" y="5444694"/>
            <a:ext cx="2267290" cy="1141426"/>
            <a:chOff x="608967" y="5456726"/>
            <a:chExt cx="2267290" cy="1141426"/>
          </a:xfrm>
        </p:grpSpPr>
        <p:pic>
          <p:nvPicPr>
            <p:cNvPr id="35" name="Google Shape;35;p5"/>
            <p:cNvPicPr preferRelativeResize="0"/>
            <p:nvPr/>
          </p:nvPicPr>
          <p:blipFill rotWithShape="1">
            <a:blip r:embed="rId2">
              <a:alphaModFix/>
            </a:blip>
            <a:srcRect b="0" l="0" r="0" t="-297"/>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6" name="Google Shape;36;p5"/>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 name="Google Shape;37;p5"/>
            <p:cNvSpPr txBox="1"/>
            <p:nvPr/>
          </p:nvSpPr>
          <p:spPr>
            <a:xfrm>
              <a:off x="2106457" y="5977207"/>
              <a:ext cx="769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38" name="Google Shape;38;p5"/>
          <p:cNvSpPr/>
          <p:nvPr/>
        </p:nvSpPr>
        <p:spPr>
          <a:xfrm>
            <a:off x="3928375" y="1257125"/>
            <a:ext cx="1737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39" name="Google Shape;39;p5"/>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401" name="Shape 401"/>
        <p:cNvGrpSpPr/>
        <p:nvPr/>
      </p:nvGrpSpPr>
      <p:grpSpPr>
        <a:xfrm>
          <a:off x="0" y="0"/>
          <a:ext cx="0" cy="0"/>
          <a:chOff x="0" y="0"/>
          <a:chExt cx="0" cy="0"/>
        </a:xfrm>
      </p:grpSpPr>
      <p:sp>
        <p:nvSpPr>
          <p:cNvPr id="402" name="Google Shape;402;p47"/>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03" name="Google Shape;403;p47"/>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04" name="Google Shape;404;p4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05" name="Google Shape;405;p47"/>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06" name="Google Shape;406;p47"/>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407" name="Google Shape;407;p47"/>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08" name="Google Shape;408;p47"/>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09" name="Google Shape;409;p47"/>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10" name="Google Shape;410;p47"/>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411" name="Google Shape;411;p47"/>
          <p:cNvGraphicFramePr/>
          <p:nvPr/>
        </p:nvGraphicFramePr>
        <p:xfrm>
          <a:off x="3153508" y="3900331"/>
          <a:ext cx="3000000" cy="3000000"/>
        </p:xfrm>
        <a:graphic>
          <a:graphicData uri="http://schemas.openxmlformats.org/drawingml/2006/table">
            <a:tbl>
              <a:tblPr bandRow="1" firstRow="1">
                <a:noFill/>
                <a:tableStyleId>{CA9DCC03-AA21-41F2-A3C3-7F13655678E3}</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12" name="Google Shape;412;p47"/>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413" name="Google Shape;413;p47"/>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4" name="Google Shape;414;p47"/>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5" name="Google Shape;415;p47"/>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6" name="Google Shape;416;p47"/>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7" name="Google Shape;417;p47"/>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418" name="Google Shape;418;p47"/>
          <p:cNvGrpSpPr/>
          <p:nvPr/>
        </p:nvGrpSpPr>
        <p:grpSpPr>
          <a:xfrm>
            <a:off x="727310" y="5444694"/>
            <a:ext cx="2220755" cy="1474781"/>
            <a:chOff x="608967" y="5456726"/>
            <a:chExt cx="2220755" cy="1474781"/>
          </a:xfrm>
        </p:grpSpPr>
        <p:pic>
          <p:nvPicPr>
            <p:cNvPr id="419" name="Google Shape;419;p47"/>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420" name="Google Shape;420;p47"/>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21" name="Google Shape;421;p47"/>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422" name="Google Shape;422;p47"/>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423" name="Google Shape;423;p47"/>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24" name="Shape 424"/>
        <p:cNvGrpSpPr/>
        <p:nvPr/>
      </p:nvGrpSpPr>
      <p:grpSpPr>
        <a:xfrm>
          <a:off x="0" y="0"/>
          <a:ext cx="0" cy="0"/>
          <a:chOff x="0" y="0"/>
          <a:chExt cx="0" cy="0"/>
        </a:xfrm>
      </p:grpSpPr>
      <p:sp>
        <p:nvSpPr>
          <p:cNvPr id="425" name="Google Shape;425;p48"/>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26" name="Google Shape;426;p4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27" name="Google Shape;427;p4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28" name="Google Shape;428;p48"/>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29" name="Google Shape;429;p48"/>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30" name="Google Shape;430;p48"/>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31" name="Google Shape;431;p48"/>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32" name="Google Shape;432;p48"/>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33" name="Google Shape;433;p48"/>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434" name="Google Shape;434;p48"/>
          <p:cNvGraphicFramePr/>
          <p:nvPr/>
        </p:nvGraphicFramePr>
        <p:xfrm>
          <a:off x="3009451" y="3900331"/>
          <a:ext cx="3000000" cy="3000000"/>
        </p:xfrm>
        <a:graphic>
          <a:graphicData uri="http://schemas.openxmlformats.org/drawingml/2006/table">
            <a:tbl>
              <a:tblPr bandRow="1" firstRow="1">
                <a:noFill/>
                <a:tableStyleId>{CA9DCC03-AA21-41F2-A3C3-7F13655678E3}</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35" name="Google Shape;435;p48"/>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436" name="Google Shape;436;p48"/>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7" name="Google Shape;437;p48"/>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8" name="Google Shape;438;p48"/>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9" name="Google Shape;439;p48"/>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0" name="Google Shape;440;p48"/>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441" name="Google Shape;441;p48"/>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442" name="Google Shape;442;p48"/>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443" name="Google Shape;443;p48"/>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444" name="Google Shape;444;p48"/>
          <p:cNvGrpSpPr/>
          <p:nvPr/>
        </p:nvGrpSpPr>
        <p:grpSpPr>
          <a:xfrm>
            <a:off x="7088512" y="4832765"/>
            <a:ext cx="1529700" cy="1529700"/>
            <a:chOff x="7088512" y="4886555"/>
            <a:chExt cx="1529700" cy="1529700"/>
          </a:xfrm>
        </p:grpSpPr>
        <p:sp>
          <p:nvSpPr>
            <p:cNvPr id="445" name="Google Shape;445;p48"/>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6" name="Google Shape;446;p48"/>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7" name="Google Shape;447;p48"/>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448" name="Google Shape;448;p48"/>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48"/>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450" name="Google Shape;450;p48"/>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451" name="Google Shape;451;p48"/>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452" name="Google Shape;452;p48"/>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3" name="Google Shape;453;p48"/>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4" name="Google Shape;454;p48"/>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455" name="Google Shape;455;p48"/>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456" name="Shape 45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458" name="Shape 458"/>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459" name="Shape 459"/>
        <p:cNvGrpSpPr/>
        <p:nvPr/>
      </p:nvGrpSpPr>
      <p:grpSpPr>
        <a:xfrm>
          <a:off x="0" y="0"/>
          <a:ext cx="0" cy="0"/>
          <a:chOff x="0" y="0"/>
          <a:chExt cx="0" cy="0"/>
        </a:xfrm>
      </p:grpSpPr>
      <p:sp>
        <p:nvSpPr>
          <p:cNvPr id="460" name="Google Shape;460;p5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1" name="Google Shape;461;p5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462" name="Shape 462"/>
        <p:cNvGrpSpPr/>
        <p:nvPr/>
      </p:nvGrpSpPr>
      <p:grpSpPr>
        <a:xfrm>
          <a:off x="0" y="0"/>
          <a:ext cx="0" cy="0"/>
          <a:chOff x="0" y="0"/>
          <a:chExt cx="0" cy="0"/>
        </a:xfrm>
      </p:grpSpPr>
      <p:sp>
        <p:nvSpPr>
          <p:cNvPr id="463" name="Google Shape;463;p53"/>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4" name="Google Shape;464;p5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465" name="Shape 465"/>
        <p:cNvGrpSpPr/>
        <p:nvPr/>
      </p:nvGrpSpPr>
      <p:grpSpPr>
        <a:xfrm>
          <a:off x="0" y="0"/>
          <a:ext cx="0" cy="0"/>
          <a:chOff x="0" y="0"/>
          <a:chExt cx="0" cy="0"/>
        </a:xfrm>
      </p:grpSpPr>
      <p:sp>
        <p:nvSpPr>
          <p:cNvPr id="466" name="Google Shape;466;p54"/>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67" name="Google Shape;467;p54"/>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68" name="Google Shape;468;p5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69" name="Google Shape;469;p54"/>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70" name="Google Shape;470;p54"/>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471" name="Google Shape;471;p54"/>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72" name="Google Shape;472;p54"/>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3" name="Google Shape;473;p54"/>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74" name="Google Shape;474;p54"/>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475" name="Google Shape;475;p54"/>
          <p:cNvGraphicFramePr/>
          <p:nvPr/>
        </p:nvGraphicFramePr>
        <p:xfrm>
          <a:off x="3153508" y="3900331"/>
          <a:ext cx="3000000" cy="3000000"/>
        </p:xfrm>
        <a:graphic>
          <a:graphicData uri="http://schemas.openxmlformats.org/drawingml/2006/table">
            <a:tbl>
              <a:tblPr bandRow="1" firstRow="1">
                <a:noFill/>
                <a:tableStyleId>{CA9DCC03-AA21-41F2-A3C3-7F13655678E3}</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76" name="Google Shape;476;p54"/>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477" name="Google Shape;477;p54"/>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8" name="Google Shape;478;p54"/>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9" name="Google Shape;479;p54"/>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0" name="Google Shape;480;p54"/>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1" name="Google Shape;481;p54"/>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482" name="Google Shape;482;p54"/>
          <p:cNvGrpSpPr/>
          <p:nvPr/>
        </p:nvGrpSpPr>
        <p:grpSpPr>
          <a:xfrm>
            <a:off x="727310" y="5444694"/>
            <a:ext cx="2220755" cy="1474781"/>
            <a:chOff x="608967" y="5456726"/>
            <a:chExt cx="2220755" cy="1474781"/>
          </a:xfrm>
        </p:grpSpPr>
        <p:pic>
          <p:nvPicPr>
            <p:cNvPr id="483" name="Google Shape;483;p54"/>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484" name="Google Shape;484;p54"/>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5" name="Google Shape;485;p54"/>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486" name="Google Shape;486;p54"/>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487" name="Google Shape;487;p54"/>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88" name="Shape 488"/>
        <p:cNvGrpSpPr/>
        <p:nvPr/>
      </p:nvGrpSpPr>
      <p:grpSpPr>
        <a:xfrm>
          <a:off x="0" y="0"/>
          <a:ext cx="0" cy="0"/>
          <a:chOff x="0" y="0"/>
          <a:chExt cx="0" cy="0"/>
        </a:xfrm>
      </p:grpSpPr>
      <p:sp>
        <p:nvSpPr>
          <p:cNvPr id="489" name="Google Shape;489;p55"/>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0" name="Google Shape;490;p55"/>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91" name="Google Shape;491;p5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92" name="Google Shape;492;p55"/>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93" name="Google Shape;493;p55"/>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94" name="Google Shape;494;p55"/>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95" name="Google Shape;495;p55"/>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6" name="Google Shape;496;p55"/>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7" name="Google Shape;497;p55"/>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498" name="Google Shape;498;p55"/>
          <p:cNvGraphicFramePr/>
          <p:nvPr/>
        </p:nvGraphicFramePr>
        <p:xfrm>
          <a:off x="3009451" y="3900331"/>
          <a:ext cx="3000000" cy="3000000"/>
        </p:xfrm>
        <a:graphic>
          <a:graphicData uri="http://schemas.openxmlformats.org/drawingml/2006/table">
            <a:tbl>
              <a:tblPr bandRow="1" firstRow="1">
                <a:noFill/>
                <a:tableStyleId>{CA9DCC03-AA21-41F2-A3C3-7F13655678E3}</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99" name="Google Shape;499;p55"/>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00" name="Google Shape;500;p55"/>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1" name="Google Shape;501;p55"/>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2" name="Google Shape;502;p55"/>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3" name="Google Shape;503;p55"/>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4" name="Google Shape;504;p55"/>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05" name="Google Shape;505;p55"/>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06" name="Google Shape;506;p55"/>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507" name="Google Shape;507;p55"/>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508" name="Google Shape;508;p55"/>
          <p:cNvGrpSpPr/>
          <p:nvPr/>
        </p:nvGrpSpPr>
        <p:grpSpPr>
          <a:xfrm>
            <a:off x="7088512" y="4832765"/>
            <a:ext cx="1529700" cy="1529700"/>
            <a:chOff x="7088512" y="4886555"/>
            <a:chExt cx="1529700" cy="1529700"/>
          </a:xfrm>
        </p:grpSpPr>
        <p:sp>
          <p:nvSpPr>
            <p:cNvPr id="509" name="Google Shape;509;p55"/>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0" name="Google Shape;510;p55"/>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1" name="Google Shape;511;p55"/>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512" name="Google Shape;512;p55"/>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55"/>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514" name="Google Shape;514;p55"/>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515" name="Google Shape;515;p55"/>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516" name="Google Shape;516;p55"/>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55"/>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55"/>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519" name="Google Shape;519;p55"/>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520" name="Shape 52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522" name="Shape 5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0" name="Shape 40"/>
        <p:cNvGrpSpPr/>
        <p:nvPr/>
      </p:nvGrpSpPr>
      <p:grpSpPr>
        <a:xfrm>
          <a:off x="0" y="0"/>
          <a:ext cx="0" cy="0"/>
          <a:chOff x="0" y="0"/>
          <a:chExt cx="0" cy="0"/>
        </a:xfrm>
      </p:grpSpPr>
      <p:sp>
        <p:nvSpPr>
          <p:cNvPr id="41" name="Google Shape;41;p6"/>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2" name="Google Shape;42;p6"/>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43" name="Google Shape;43;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4" name="Google Shape;44;p6"/>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45" name="Google Shape;45;p6"/>
          <p:cNvSpPr/>
          <p:nvPr/>
        </p:nvSpPr>
        <p:spPr>
          <a:xfrm>
            <a:off x="323850" y="3614850"/>
            <a:ext cx="3212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46" name="Google Shape;46;p6"/>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47" name="Google Shape;47;p6"/>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 name="Google Shape;48;p6"/>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9" name="Google Shape;49;p6"/>
          <p:cNvSpPr/>
          <p:nvPr/>
        </p:nvSpPr>
        <p:spPr>
          <a:xfrm>
            <a:off x="3928375" y="1541750"/>
            <a:ext cx="205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50" name="Google Shape;50;p6"/>
          <p:cNvGraphicFramePr/>
          <p:nvPr/>
        </p:nvGraphicFramePr>
        <p:xfrm>
          <a:off x="3009451" y="3900331"/>
          <a:ext cx="3000000" cy="3000000"/>
        </p:xfrm>
        <a:graphic>
          <a:graphicData uri="http://schemas.openxmlformats.org/drawingml/2006/table">
            <a:tbl>
              <a:tblPr bandRow="1" firstRow="1">
                <a:noFill/>
                <a:tableStyleId>{CA9DCC03-AA21-41F2-A3C3-7F13655678E3}</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1" name="Google Shape;51;p6"/>
          <p:cNvSpPr/>
          <p:nvPr/>
        </p:nvSpPr>
        <p:spPr>
          <a:xfrm>
            <a:off x="323642" y="5376928"/>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2" name="Google Shape;52;p6"/>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 name="Google Shape;53;p6"/>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 name="Google Shape;54;p6"/>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6"/>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6"/>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7" name="Google Shape;57;p6"/>
          <p:cNvSpPr/>
          <p:nvPr/>
        </p:nvSpPr>
        <p:spPr>
          <a:xfrm>
            <a:off x="3928375" y="1257125"/>
            <a:ext cx="1709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8" name="Google Shape;58;p6"/>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59" name="Google Shape;59;p6"/>
          <p:cNvSpPr/>
          <p:nvPr/>
        </p:nvSpPr>
        <p:spPr>
          <a:xfrm>
            <a:off x="6940632" y="3944289"/>
            <a:ext cx="1879518"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60" name="Google Shape;60;p6"/>
          <p:cNvGrpSpPr/>
          <p:nvPr/>
        </p:nvGrpSpPr>
        <p:grpSpPr>
          <a:xfrm>
            <a:off x="7088512" y="4832765"/>
            <a:ext cx="1529836" cy="1529836"/>
            <a:chOff x="7088512" y="4886555"/>
            <a:chExt cx="1529836" cy="1529836"/>
          </a:xfrm>
        </p:grpSpPr>
        <p:sp>
          <p:nvSpPr>
            <p:cNvPr id="61" name="Google Shape;61;p6"/>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 name="Google Shape;62;p6"/>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 name="Google Shape;63;p6"/>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4" name="Google Shape;64;p6"/>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 name="Google Shape;65;p6"/>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66" name="Google Shape;66;p6"/>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67" name="Google Shape;67;p6"/>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68" name="Google Shape;68;p6"/>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6"/>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 name="Google Shape;70;p6"/>
          <p:cNvSpPr/>
          <p:nvPr/>
        </p:nvSpPr>
        <p:spPr>
          <a:xfrm>
            <a:off x="7797217" y="5541470"/>
            <a:ext cx="112426" cy="112426"/>
          </a:xfrm>
          <a:prstGeom prst="ellipse">
            <a:avLst/>
          </a:prstGeom>
          <a:solidFill>
            <a:srgbClr val="005BAD">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71" name="Google Shape;71;p6"/>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23" name="Shape 523"/>
        <p:cNvGrpSpPr/>
        <p:nvPr/>
      </p:nvGrpSpPr>
      <p:grpSpPr>
        <a:xfrm>
          <a:off x="0" y="0"/>
          <a:ext cx="0" cy="0"/>
          <a:chOff x="0" y="0"/>
          <a:chExt cx="0" cy="0"/>
        </a:xfrm>
      </p:grpSpPr>
      <p:sp>
        <p:nvSpPr>
          <p:cNvPr id="524" name="Google Shape;524;p5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25" name="Google Shape;525;p5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526" name="Shape 526"/>
        <p:cNvGrpSpPr/>
        <p:nvPr/>
      </p:nvGrpSpPr>
      <p:grpSpPr>
        <a:xfrm>
          <a:off x="0" y="0"/>
          <a:ext cx="0" cy="0"/>
          <a:chOff x="0" y="0"/>
          <a:chExt cx="0" cy="0"/>
        </a:xfrm>
      </p:grpSpPr>
      <p:sp>
        <p:nvSpPr>
          <p:cNvPr id="527" name="Google Shape;527;p60"/>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28" name="Google Shape;528;p6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529" name="Shape 529"/>
        <p:cNvGrpSpPr/>
        <p:nvPr/>
      </p:nvGrpSpPr>
      <p:grpSpPr>
        <a:xfrm>
          <a:off x="0" y="0"/>
          <a:ext cx="0" cy="0"/>
          <a:chOff x="0" y="0"/>
          <a:chExt cx="0" cy="0"/>
        </a:xfrm>
      </p:grpSpPr>
      <p:sp>
        <p:nvSpPr>
          <p:cNvPr id="530" name="Google Shape;530;p61"/>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31" name="Google Shape;531;p61"/>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32" name="Google Shape;532;p6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33" name="Google Shape;533;p61"/>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34" name="Google Shape;534;p61"/>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535" name="Google Shape;535;p61"/>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536" name="Google Shape;536;p61"/>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7" name="Google Shape;537;p61"/>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38" name="Google Shape;538;p61"/>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539" name="Google Shape;539;p61"/>
          <p:cNvGraphicFramePr/>
          <p:nvPr/>
        </p:nvGraphicFramePr>
        <p:xfrm>
          <a:off x="3153508" y="3900331"/>
          <a:ext cx="3000000" cy="3000000"/>
        </p:xfrm>
        <a:graphic>
          <a:graphicData uri="http://schemas.openxmlformats.org/drawingml/2006/table">
            <a:tbl>
              <a:tblPr bandRow="1" firstRow="1">
                <a:noFill/>
                <a:tableStyleId>{CA9DCC03-AA21-41F2-A3C3-7F13655678E3}</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40" name="Google Shape;540;p61"/>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541" name="Google Shape;541;p61"/>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2" name="Google Shape;542;p61"/>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3" name="Google Shape;543;p61"/>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4" name="Google Shape;544;p61"/>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5" name="Google Shape;545;p61"/>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546" name="Google Shape;546;p61"/>
          <p:cNvGrpSpPr/>
          <p:nvPr/>
        </p:nvGrpSpPr>
        <p:grpSpPr>
          <a:xfrm>
            <a:off x="727310" y="5444694"/>
            <a:ext cx="2220755" cy="1474781"/>
            <a:chOff x="608967" y="5456726"/>
            <a:chExt cx="2220755" cy="1474781"/>
          </a:xfrm>
        </p:grpSpPr>
        <p:pic>
          <p:nvPicPr>
            <p:cNvPr id="547" name="Google Shape;547;p61"/>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548" name="Google Shape;548;p61"/>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49" name="Google Shape;549;p61"/>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550" name="Google Shape;550;p61"/>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551" name="Google Shape;551;p61"/>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552" name="Shape 552"/>
        <p:cNvGrpSpPr/>
        <p:nvPr/>
      </p:nvGrpSpPr>
      <p:grpSpPr>
        <a:xfrm>
          <a:off x="0" y="0"/>
          <a:ext cx="0" cy="0"/>
          <a:chOff x="0" y="0"/>
          <a:chExt cx="0" cy="0"/>
        </a:xfrm>
      </p:grpSpPr>
      <p:sp>
        <p:nvSpPr>
          <p:cNvPr id="553" name="Google Shape;553;p62"/>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54" name="Google Shape;554;p6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55" name="Google Shape;555;p6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56" name="Google Shape;556;p62"/>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57" name="Google Shape;557;p62"/>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558" name="Google Shape;558;p62"/>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559" name="Google Shape;559;p62"/>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60" name="Google Shape;560;p62"/>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61" name="Google Shape;561;p62"/>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562" name="Google Shape;562;p62"/>
          <p:cNvGraphicFramePr/>
          <p:nvPr/>
        </p:nvGraphicFramePr>
        <p:xfrm>
          <a:off x="3009451" y="3900331"/>
          <a:ext cx="3000000" cy="3000000"/>
        </p:xfrm>
        <a:graphic>
          <a:graphicData uri="http://schemas.openxmlformats.org/drawingml/2006/table">
            <a:tbl>
              <a:tblPr bandRow="1" firstRow="1">
                <a:noFill/>
                <a:tableStyleId>{CA9DCC03-AA21-41F2-A3C3-7F13655678E3}</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563" name="Google Shape;563;p62"/>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564" name="Google Shape;564;p62"/>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5" name="Google Shape;565;p62"/>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6" name="Google Shape;566;p62"/>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7" name="Google Shape;567;p62"/>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8" name="Google Shape;568;p62"/>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569" name="Google Shape;569;p62"/>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570" name="Google Shape;570;p62"/>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571" name="Google Shape;571;p62"/>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572" name="Google Shape;572;p62"/>
          <p:cNvGrpSpPr/>
          <p:nvPr/>
        </p:nvGrpSpPr>
        <p:grpSpPr>
          <a:xfrm>
            <a:off x="7088512" y="4832765"/>
            <a:ext cx="1529700" cy="1529700"/>
            <a:chOff x="7088512" y="4886555"/>
            <a:chExt cx="1529700" cy="1529700"/>
          </a:xfrm>
        </p:grpSpPr>
        <p:sp>
          <p:nvSpPr>
            <p:cNvPr id="573" name="Google Shape;573;p62"/>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4" name="Google Shape;574;p62"/>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5" name="Google Shape;575;p62"/>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576" name="Google Shape;576;p62"/>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7" name="Google Shape;577;p62"/>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578" name="Google Shape;578;p62"/>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579" name="Google Shape;579;p62"/>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580" name="Google Shape;580;p62"/>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1" name="Google Shape;581;p62"/>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62"/>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583" name="Google Shape;583;p62"/>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584" name="Shape 584"/>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586" name="Shape 586"/>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87" name="Shape 587"/>
        <p:cNvGrpSpPr/>
        <p:nvPr/>
      </p:nvGrpSpPr>
      <p:grpSpPr>
        <a:xfrm>
          <a:off x="0" y="0"/>
          <a:ext cx="0" cy="0"/>
          <a:chOff x="0" y="0"/>
          <a:chExt cx="0" cy="0"/>
        </a:xfrm>
      </p:grpSpPr>
      <p:sp>
        <p:nvSpPr>
          <p:cNvPr id="588" name="Google Shape;588;p66"/>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89" name="Google Shape;589;p6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590" name="Shape 590"/>
        <p:cNvGrpSpPr/>
        <p:nvPr/>
      </p:nvGrpSpPr>
      <p:grpSpPr>
        <a:xfrm>
          <a:off x="0" y="0"/>
          <a:ext cx="0" cy="0"/>
          <a:chOff x="0" y="0"/>
          <a:chExt cx="0" cy="0"/>
        </a:xfrm>
      </p:grpSpPr>
      <p:sp>
        <p:nvSpPr>
          <p:cNvPr id="591" name="Google Shape;591;p67"/>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92" name="Google Shape;592;p6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593" name="Shape 593"/>
        <p:cNvGrpSpPr/>
        <p:nvPr/>
      </p:nvGrpSpPr>
      <p:grpSpPr>
        <a:xfrm>
          <a:off x="0" y="0"/>
          <a:ext cx="0" cy="0"/>
          <a:chOff x="0" y="0"/>
          <a:chExt cx="0" cy="0"/>
        </a:xfrm>
      </p:grpSpPr>
      <p:sp>
        <p:nvSpPr>
          <p:cNvPr id="594" name="Google Shape;594;p68"/>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595" name="Google Shape;595;p68"/>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596" name="Google Shape;596;p6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597" name="Google Shape;597;p68"/>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598" name="Google Shape;598;p68"/>
          <p:cNvSpPr/>
          <p:nvPr/>
        </p:nvSpPr>
        <p:spPr>
          <a:xfrm>
            <a:off x="323850" y="3614850"/>
            <a:ext cx="16551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599" name="Google Shape;599;p68"/>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00" name="Google Shape;600;p68"/>
          <p:cNvSpPr/>
          <p:nvPr/>
        </p:nvSpPr>
        <p:spPr>
          <a:xfrm>
            <a:off x="811524" y="2583500"/>
            <a:ext cx="22209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1" name="Google Shape;601;p68"/>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02" name="Google Shape;602;p68"/>
          <p:cNvSpPr/>
          <p:nvPr/>
        </p:nvSpPr>
        <p:spPr>
          <a:xfrm>
            <a:off x="3928375" y="1541750"/>
            <a:ext cx="20745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603" name="Google Shape;603;p68"/>
          <p:cNvGraphicFramePr/>
          <p:nvPr/>
        </p:nvGraphicFramePr>
        <p:xfrm>
          <a:off x="3153508" y="3900331"/>
          <a:ext cx="3000000" cy="3000000"/>
        </p:xfrm>
        <a:graphic>
          <a:graphicData uri="http://schemas.openxmlformats.org/drawingml/2006/table">
            <a:tbl>
              <a:tblPr bandRow="1" firstRow="1">
                <a:noFill/>
                <a:tableStyleId>{CA9DCC03-AA21-41F2-A3C3-7F13655678E3}</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04" name="Google Shape;604;p68"/>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605" name="Google Shape;605;p68"/>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6" name="Google Shape;606;p68"/>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7" name="Google Shape;607;p68"/>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8" name="Google Shape;608;p68"/>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09" name="Google Shape;609;p68"/>
          <p:cNvSpPr/>
          <p:nvPr/>
        </p:nvSpPr>
        <p:spPr>
          <a:xfrm>
            <a:off x="323650" y="4007150"/>
            <a:ext cx="37719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610" name="Google Shape;610;p68"/>
          <p:cNvGrpSpPr/>
          <p:nvPr/>
        </p:nvGrpSpPr>
        <p:grpSpPr>
          <a:xfrm>
            <a:off x="727310" y="5444694"/>
            <a:ext cx="2220755" cy="1474781"/>
            <a:chOff x="608967" y="5456726"/>
            <a:chExt cx="2220755" cy="1474781"/>
          </a:xfrm>
        </p:grpSpPr>
        <p:pic>
          <p:nvPicPr>
            <p:cNvPr id="611" name="Google Shape;611;p68"/>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612" name="Google Shape;612;p68"/>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3" name="Google Shape;613;p68"/>
            <p:cNvSpPr txBox="1"/>
            <p:nvPr/>
          </p:nvSpPr>
          <p:spPr>
            <a:xfrm>
              <a:off x="2106457" y="5977207"/>
              <a:ext cx="718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614" name="Google Shape;614;p68"/>
          <p:cNvSpPr/>
          <p:nvPr/>
        </p:nvSpPr>
        <p:spPr>
          <a:xfrm>
            <a:off x="3928375" y="1257125"/>
            <a:ext cx="16551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615" name="Google Shape;615;p68"/>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616" name="Shape 616"/>
        <p:cNvGrpSpPr/>
        <p:nvPr/>
      </p:nvGrpSpPr>
      <p:grpSpPr>
        <a:xfrm>
          <a:off x="0" y="0"/>
          <a:ext cx="0" cy="0"/>
          <a:chOff x="0" y="0"/>
          <a:chExt cx="0" cy="0"/>
        </a:xfrm>
      </p:grpSpPr>
      <p:sp>
        <p:nvSpPr>
          <p:cNvPr id="617" name="Google Shape;617;p69"/>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18" name="Google Shape;618;p69"/>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19" name="Google Shape;619;p6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620" name="Google Shape;620;p69"/>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621" name="Google Shape;621;p69"/>
          <p:cNvSpPr/>
          <p:nvPr/>
        </p:nvSpPr>
        <p:spPr>
          <a:xfrm>
            <a:off x="323850" y="3614850"/>
            <a:ext cx="3228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622" name="Google Shape;622;p69"/>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23" name="Google Shape;623;p69"/>
          <p:cNvSpPr/>
          <p:nvPr/>
        </p:nvSpPr>
        <p:spPr>
          <a:xfrm>
            <a:off x="811530" y="2583495"/>
            <a:ext cx="2000100" cy="1779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24" name="Google Shape;624;p69"/>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25" name="Google Shape;625;p69"/>
          <p:cNvSpPr/>
          <p:nvPr/>
        </p:nvSpPr>
        <p:spPr>
          <a:xfrm>
            <a:off x="3928375" y="1541750"/>
            <a:ext cx="20826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626" name="Google Shape;626;p69"/>
          <p:cNvGraphicFramePr/>
          <p:nvPr/>
        </p:nvGraphicFramePr>
        <p:xfrm>
          <a:off x="3009451" y="3900331"/>
          <a:ext cx="3000000" cy="3000000"/>
        </p:xfrm>
        <a:graphic>
          <a:graphicData uri="http://schemas.openxmlformats.org/drawingml/2006/table">
            <a:tbl>
              <a:tblPr bandRow="1" firstRow="1">
                <a:noFill/>
                <a:tableStyleId>{CA9DCC03-AA21-41F2-A3C3-7F13655678E3}</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27" name="Google Shape;627;p69"/>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628" name="Google Shape;628;p69"/>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29" name="Google Shape;629;p69"/>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0" name="Google Shape;630;p69"/>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1" name="Google Shape;631;p69"/>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2" name="Google Shape;632;p69"/>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633" name="Google Shape;633;p69"/>
          <p:cNvSpPr/>
          <p:nvPr/>
        </p:nvSpPr>
        <p:spPr>
          <a:xfrm>
            <a:off x="3928375" y="1257125"/>
            <a:ext cx="1646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634" name="Google Shape;634;p69"/>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635" name="Google Shape;635;p69"/>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636" name="Google Shape;636;p69"/>
          <p:cNvGrpSpPr/>
          <p:nvPr/>
        </p:nvGrpSpPr>
        <p:grpSpPr>
          <a:xfrm>
            <a:off x="7088512" y="4832765"/>
            <a:ext cx="1529700" cy="1529700"/>
            <a:chOff x="7088512" y="4886555"/>
            <a:chExt cx="1529700" cy="1529700"/>
          </a:xfrm>
        </p:grpSpPr>
        <p:sp>
          <p:nvSpPr>
            <p:cNvPr id="637" name="Google Shape;637;p69"/>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8" name="Google Shape;638;p69"/>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9" name="Google Shape;639;p69"/>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640" name="Google Shape;640;p69"/>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1" name="Google Shape;641;p69"/>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642" name="Google Shape;642;p69"/>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643" name="Google Shape;643;p69"/>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644" name="Google Shape;644;p69"/>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5" name="Google Shape;645;p69"/>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6" name="Google Shape;646;p69"/>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647" name="Google Shape;647;p69"/>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使用回数</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solidFill>
                            <a:schemeClr val="lt1"/>
                          </a:solidFill>
                        </a:rPr>
                        <a:t>負担金額</a:t>
                      </a:r>
                      <a:endParaRPr>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72" name="Shape 7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648" name="Shape 648"/>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650" name="Shape 650"/>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651" name="Shape 651"/>
        <p:cNvGrpSpPr/>
        <p:nvPr/>
      </p:nvGrpSpPr>
      <p:grpSpPr>
        <a:xfrm>
          <a:off x="0" y="0"/>
          <a:ext cx="0" cy="0"/>
          <a:chOff x="0" y="0"/>
          <a:chExt cx="0" cy="0"/>
        </a:xfrm>
      </p:grpSpPr>
      <p:sp>
        <p:nvSpPr>
          <p:cNvPr id="652" name="Google Shape;652;p7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3" name="Google Shape;653;p7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654" name="Shape 654"/>
        <p:cNvGrpSpPr/>
        <p:nvPr/>
      </p:nvGrpSpPr>
      <p:grpSpPr>
        <a:xfrm>
          <a:off x="0" y="0"/>
          <a:ext cx="0" cy="0"/>
          <a:chOff x="0" y="0"/>
          <a:chExt cx="0" cy="0"/>
        </a:xfrm>
      </p:grpSpPr>
      <p:sp>
        <p:nvSpPr>
          <p:cNvPr id="655" name="Google Shape;655;p74"/>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56" name="Google Shape;656;p7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657" name="Shape 657"/>
        <p:cNvGrpSpPr/>
        <p:nvPr/>
      </p:nvGrpSpPr>
      <p:grpSpPr>
        <a:xfrm>
          <a:off x="0" y="0"/>
          <a:ext cx="0" cy="0"/>
          <a:chOff x="0" y="0"/>
          <a:chExt cx="0" cy="0"/>
        </a:xfrm>
      </p:grpSpPr>
      <p:sp>
        <p:nvSpPr>
          <p:cNvPr id="658" name="Google Shape;658;p75"/>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59" name="Google Shape;659;p75"/>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60" name="Google Shape;660;p7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661" name="Google Shape;661;p75"/>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662" name="Google Shape;662;p75"/>
          <p:cNvSpPr/>
          <p:nvPr/>
        </p:nvSpPr>
        <p:spPr>
          <a:xfrm>
            <a:off x="323851" y="3614858"/>
            <a:ext cx="1337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663" name="Google Shape;663;p75"/>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64" name="Google Shape;664;p75"/>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65" name="Google Shape;665;p75"/>
          <p:cNvSpPr/>
          <p:nvPr/>
        </p:nvSpPr>
        <p:spPr>
          <a:xfrm>
            <a:off x="324417" y="3888724"/>
            <a:ext cx="28290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66" name="Google Shape;666;p75"/>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667" name="Google Shape;667;p75"/>
          <p:cNvGraphicFramePr/>
          <p:nvPr/>
        </p:nvGraphicFramePr>
        <p:xfrm>
          <a:off x="3153508" y="3900331"/>
          <a:ext cx="3000000" cy="3000000"/>
        </p:xfrm>
        <a:graphic>
          <a:graphicData uri="http://schemas.openxmlformats.org/drawingml/2006/table">
            <a:tbl>
              <a:tblPr bandRow="1" firstRow="1">
                <a:noFill/>
                <a:tableStyleId>{CA9DCC03-AA21-41F2-A3C3-7F13655678E3}</a:tableStyleId>
              </a:tblPr>
              <a:tblGrid>
                <a:gridCol w="942175"/>
                <a:gridCol w="897400"/>
                <a:gridCol w="1216350"/>
                <a:gridCol w="1277950"/>
                <a:gridCol w="1332975"/>
              </a:tblGrid>
              <a:tr h="482200">
                <a:tc>
                  <a:txBody>
                    <a:bodyPr/>
                    <a:lstStyle/>
                    <a:p>
                      <a:pPr indent="0" lvl="0" marL="0" marR="0" rtl="0" algn="ctr">
                        <a:spcBef>
                          <a:spcPts val="0"/>
                        </a:spcBef>
                        <a:spcAft>
                          <a:spcPts val="0"/>
                        </a:spcAft>
                        <a:buNone/>
                      </a:pPr>
                      <a:r>
                        <a:t/>
                      </a:r>
                      <a:endParaRPr b="0" sz="15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5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5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68" name="Google Shape;668;p75"/>
          <p:cNvSpPr/>
          <p:nvPr/>
        </p:nvSpPr>
        <p:spPr>
          <a:xfrm>
            <a:off x="323642" y="452815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669" name="Google Shape;669;p75"/>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0" name="Google Shape;670;p75"/>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1" name="Google Shape;671;p75"/>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2" name="Google Shape;672;p75"/>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3" name="Google Shape;673;p75"/>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が異なる場合</a:t>
            </a:r>
            <a:endParaRPr/>
          </a:p>
        </p:txBody>
      </p:sp>
      <p:grpSp>
        <p:nvGrpSpPr>
          <p:cNvPr id="674" name="Google Shape;674;p75"/>
          <p:cNvGrpSpPr/>
          <p:nvPr/>
        </p:nvGrpSpPr>
        <p:grpSpPr>
          <a:xfrm>
            <a:off x="727310" y="5444694"/>
            <a:ext cx="2220755" cy="1474793"/>
            <a:chOff x="608967" y="5456726"/>
            <a:chExt cx="2220755" cy="1474793"/>
          </a:xfrm>
        </p:grpSpPr>
        <p:pic>
          <p:nvPicPr>
            <p:cNvPr id="675" name="Google Shape;675;p75"/>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676" name="Google Shape;676;p75"/>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77" name="Google Shape;677;p75"/>
            <p:cNvSpPr txBox="1"/>
            <p:nvPr/>
          </p:nvSpPr>
          <p:spPr>
            <a:xfrm>
              <a:off x="2144173" y="5977219"/>
              <a:ext cx="652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678" name="Google Shape;678;p75"/>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679" name="Google Shape;679;p75"/>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680" name="Shape 680"/>
        <p:cNvGrpSpPr/>
        <p:nvPr/>
      </p:nvGrpSpPr>
      <p:grpSpPr>
        <a:xfrm>
          <a:off x="0" y="0"/>
          <a:ext cx="0" cy="0"/>
          <a:chOff x="0" y="0"/>
          <a:chExt cx="0" cy="0"/>
        </a:xfrm>
      </p:grpSpPr>
      <p:sp>
        <p:nvSpPr>
          <p:cNvPr id="681" name="Google Shape;681;p76"/>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82" name="Google Shape;682;p76"/>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683" name="Google Shape;683;p7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684" name="Google Shape;684;p76"/>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685" name="Google Shape;685;p76"/>
          <p:cNvSpPr/>
          <p:nvPr/>
        </p:nvSpPr>
        <p:spPr>
          <a:xfrm>
            <a:off x="323852" y="3614858"/>
            <a:ext cx="28296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686" name="Google Shape;686;p76"/>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687" name="Google Shape;687;p76"/>
          <p:cNvSpPr/>
          <p:nvPr/>
        </p:nvSpPr>
        <p:spPr>
          <a:xfrm>
            <a:off x="811530" y="2583495"/>
            <a:ext cx="20001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8" name="Google Shape;688;p76"/>
          <p:cNvSpPr/>
          <p:nvPr/>
        </p:nvSpPr>
        <p:spPr>
          <a:xfrm>
            <a:off x="324417" y="3888724"/>
            <a:ext cx="8495700" cy="28317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689" name="Google Shape;689;p76"/>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690" name="Google Shape;690;p76"/>
          <p:cNvGraphicFramePr/>
          <p:nvPr/>
        </p:nvGraphicFramePr>
        <p:xfrm>
          <a:off x="3009451" y="3900331"/>
          <a:ext cx="3000000" cy="3000000"/>
        </p:xfrm>
        <a:graphic>
          <a:graphicData uri="http://schemas.openxmlformats.org/drawingml/2006/table">
            <a:tbl>
              <a:tblPr bandRow="1" firstRow="1">
                <a:noFill/>
                <a:tableStyleId>{CA9DCC03-AA21-41F2-A3C3-7F13655678E3}</a:tableStyleId>
              </a:tblPr>
              <a:tblGrid>
                <a:gridCol w="487750"/>
                <a:gridCol w="487750"/>
                <a:gridCol w="826625"/>
                <a:gridCol w="826625"/>
                <a:gridCol w="1248475"/>
              </a:tblGrid>
              <a:tr h="482200">
                <a:tc>
                  <a:txBody>
                    <a:bodyPr/>
                    <a:lstStyle/>
                    <a:p>
                      <a:pPr indent="0" lvl="0" marL="0" marR="0" rtl="0" algn="ctr">
                        <a:spcBef>
                          <a:spcPts val="0"/>
                        </a:spcBef>
                        <a:spcAft>
                          <a:spcPts val="0"/>
                        </a:spcAft>
                        <a:buNone/>
                      </a:pPr>
                      <a:r>
                        <a:t/>
                      </a:r>
                      <a:endParaRPr b="0" sz="11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100" u="none" cap="none" strike="noStrike">
                          <a:solidFill>
                            <a:schemeClr val="lt1"/>
                          </a:solidFill>
                        </a:rPr>
                        <a:t>家族</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1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Ａ家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Ｂ家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600万円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Ｃ家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300万円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月10回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Ｄ家</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４人</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100万円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月20回</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25">
                <a:tc gridSpan="4">
                  <a:txBody>
                    <a:bodyPr/>
                    <a:lstStyle/>
                    <a:p>
                      <a:pPr indent="0" lvl="0" marL="0" marR="0" rtl="0" algn="ctr">
                        <a:spcBef>
                          <a:spcPts val="0"/>
                        </a:spcBef>
                        <a:spcAft>
                          <a:spcPts val="0"/>
                        </a:spcAft>
                        <a:buNone/>
                      </a:pPr>
                      <a:r>
                        <a:rPr b="1" lang="ja-JP" sz="1100" u="none" cap="none" strike="noStrike">
                          <a:latin typeface="Arial"/>
                          <a:ea typeface="Arial"/>
                          <a:cs typeface="Arial"/>
                          <a:sym typeface="Arial"/>
                        </a:rPr>
                        <a:t>合計</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100" u="none" cap="none" strike="noStrike">
                          <a:latin typeface="Arial"/>
                          <a:ea typeface="Arial"/>
                          <a:cs typeface="Arial"/>
                          <a:sym typeface="Arial"/>
                        </a:rPr>
                        <a:t>400万円</a:t>
                      </a:r>
                      <a:endParaRPr sz="1500"/>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691" name="Google Shape;691;p76"/>
          <p:cNvSpPr/>
          <p:nvPr/>
        </p:nvSpPr>
        <p:spPr>
          <a:xfrm>
            <a:off x="323642" y="5376928"/>
            <a:ext cx="3455400" cy="6213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 </a:t>
            </a:r>
            <a:r>
              <a:rPr lang="ja-JP" sz="1200">
                <a:solidFill>
                  <a:schemeClr val="dk1"/>
                </a:solidFill>
                <a:latin typeface="Arial"/>
                <a:ea typeface="Arial"/>
                <a:cs typeface="Arial"/>
                <a:sym typeface="Arial"/>
              </a:rPr>
              <a:t>いくつかの負担方法を組み合わせる</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方法も考えてみよう！</a:t>
            </a:r>
            <a:endParaRPr/>
          </a:p>
        </p:txBody>
      </p:sp>
      <p:sp>
        <p:nvSpPr>
          <p:cNvPr id="692" name="Google Shape;692;p76"/>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3" name="Google Shape;693;p76"/>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4" name="Google Shape;694;p76"/>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5" name="Google Shape;695;p76"/>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6" name="Google Shape;696;p76"/>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697" name="Google Shape;697;p76"/>
          <p:cNvSpPr/>
          <p:nvPr/>
        </p:nvSpPr>
        <p:spPr>
          <a:xfrm>
            <a:off x="3928374" y="1257115"/>
            <a:ext cx="13326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698" name="Google Shape;698;p76"/>
          <p:cNvSpPr/>
          <p:nvPr/>
        </p:nvSpPr>
        <p:spPr>
          <a:xfrm>
            <a:off x="323642" y="4576465"/>
            <a:ext cx="34554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※グループの意見を集約し、「負担金額」を</a:t>
            </a:r>
            <a:endParaRPr sz="105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Arial"/>
                <a:ea typeface="Arial"/>
                <a:cs typeface="Arial"/>
                <a:sym typeface="Arial"/>
              </a:rPr>
              <a:t>   記入しましょう！</a:t>
            </a:r>
            <a:endParaRPr/>
          </a:p>
        </p:txBody>
      </p:sp>
      <p:sp>
        <p:nvSpPr>
          <p:cNvPr id="699" name="Google Shape;699;p76"/>
          <p:cNvSpPr/>
          <p:nvPr/>
        </p:nvSpPr>
        <p:spPr>
          <a:xfrm>
            <a:off x="6940632" y="3944289"/>
            <a:ext cx="1879500" cy="6213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700" name="Google Shape;700;p76"/>
          <p:cNvGrpSpPr/>
          <p:nvPr/>
        </p:nvGrpSpPr>
        <p:grpSpPr>
          <a:xfrm>
            <a:off x="7088512" y="4832765"/>
            <a:ext cx="1529700" cy="1529700"/>
            <a:chOff x="7088512" y="4886555"/>
            <a:chExt cx="1529700" cy="1529700"/>
          </a:xfrm>
        </p:grpSpPr>
        <p:sp>
          <p:nvSpPr>
            <p:cNvPr id="701" name="Google Shape;701;p76"/>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2" name="Google Shape;702;p76"/>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03" name="Google Shape;703;p76"/>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04" name="Google Shape;704;p76"/>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5" name="Google Shape;705;p76"/>
          <p:cNvSpPr/>
          <p:nvPr/>
        </p:nvSpPr>
        <p:spPr>
          <a:xfrm>
            <a:off x="6932817"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706" name="Google Shape;706;p76"/>
          <p:cNvSpPr/>
          <p:nvPr/>
        </p:nvSpPr>
        <p:spPr>
          <a:xfrm>
            <a:off x="8117381" y="4690493"/>
            <a:ext cx="6630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707" name="Google Shape;707;p76"/>
          <p:cNvSpPr/>
          <p:nvPr/>
        </p:nvSpPr>
        <p:spPr>
          <a:xfrm>
            <a:off x="7410353" y="6532801"/>
            <a:ext cx="886200" cy="1395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708" name="Google Shape;708;p76"/>
          <p:cNvSpPr/>
          <p:nvPr/>
        </p:nvSpPr>
        <p:spPr>
          <a:xfrm rot="-2591476">
            <a:off x="7454554" y="4862587"/>
            <a:ext cx="213398"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9" name="Google Shape;709;p76"/>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0" name="Google Shape;710;p76"/>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711" name="Google Shape;711;p76"/>
          <p:cNvGraphicFramePr/>
          <p:nvPr/>
        </p:nvGraphicFramePr>
        <p:xfrm>
          <a:off x="5772274" y="1541747"/>
          <a:ext cx="3000000" cy="3000000"/>
        </p:xfrm>
        <a:graphic>
          <a:graphicData uri="http://schemas.openxmlformats.org/drawingml/2006/table">
            <a:tbl>
              <a:tblPr bandRow="1" firstRow="1">
                <a:noFill/>
                <a:tableStyleId>{CA9DCC03-AA21-41F2-A3C3-7F13655678E3}</a:tableStyleId>
              </a:tblPr>
              <a:tblGrid>
                <a:gridCol w="506775"/>
                <a:gridCol w="482700"/>
                <a:gridCol w="654250"/>
                <a:gridCol w="687375"/>
                <a:gridCol w="716975"/>
              </a:tblGrid>
              <a:tr h="361700">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sz="1500"/>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sz="1500"/>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sz="1500"/>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sz="1500"/>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sz="1500"/>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712" name="Shape 712"/>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14" name="Shape 714"/>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715" name="Shape 715"/>
        <p:cNvGrpSpPr/>
        <p:nvPr/>
      </p:nvGrpSpPr>
      <p:grpSpPr>
        <a:xfrm>
          <a:off x="0" y="0"/>
          <a:ext cx="0" cy="0"/>
          <a:chOff x="0" y="0"/>
          <a:chExt cx="0" cy="0"/>
        </a:xfrm>
      </p:grpSpPr>
      <p:sp>
        <p:nvSpPr>
          <p:cNvPr id="716" name="Google Shape;716;p8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17" name="Google Shape;717;p8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718" name="Shape 718"/>
        <p:cNvGrpSpPr/>
        <p:nvPr/>
      </p:nvGrpSpPr>
      <p:grpSpPr>
        <a:xfrm>
          <a:off x="0" y="0"/>
          <a:ext cx="0" cy="0"/>
          <a:chOff x="0" y="0"/>
          <a:chExt cx="0" cy="0"/>
        </a:xfrm>
      </p:grpSpPr>
      <p:sp>
        <p:nvSpPr>
          <p:cNvPr id="719" name="Google Shape;719;p81"/>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20" name="Google Shape;720;p8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4" name="Shape 74"/>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721" name="Shape 721"/>
        <p:cNvGrpSpPr/>
        <p:nvPr/>
      </p:nvGrpSpPr>
      <p:grpSpPr>
        <a:xfrm>
          <a:off x="0" y="0"/>
          <a:ext cx="0" cy="0"/>
          <a:chOff x="0" y="0"/>
          <a:chExt cx="0" cy="0"/>
        </a:xfrm>
      </p:grpSpPr>
      <p:sp>
        <p:nvSpPr>
          <p:cNvPr id="722" name="Google Shape;722;p82"/>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723" name="Google Shape;723;p82"/>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24" name="Google Shape;724;p8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725" name="Google Shape;725;p82"/>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726" name="Google Shape;726;p82"/>
          <p:cNvSpPr/>
          <p:nvPr/>
        </p:nvSpPr>
        <p:spPr>
          <a:xfrm>
            <a:off x="323850" y="3614850"/>
            <a:ext cx="18438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パターン２</a:t>
            </a:r>
            <a:endParaRPr/>
          </a:p>
        </p:txBody>
      </p:sp>
      <p:sp>
        <p:nvSpPr>
          <p:cNvPr id="727" name="Google Shape;727;p82"/>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728" name="Google Shape;728;p82"/>
          <p:cNvSpPr/>
          <p:nvPr/>
        </p:nvSpPr>
        <p:spPr>
          <a:xfrm>
            <a:off x="811524" y="2583500"/>
            <a:ext cx="22062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29" name="Google Shape;729;p82"/>
          <p:cNvSpPr/>
          <p:nvPr/>
        </p:nvSpPr>
        <p:spPr>
          <a:xfrm>
            <a:off x="324417" y="3888724"/>
            <a:ext cx="28290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730" name="Google Shape;730;p82"/>
          <p:cNvSpPr/>
          <p:nvPr/>
        </p:nvSpPr>
        <p:spPr>
          <a:xfrm>
            <a:off x="3928375" y="1541750"/>
            <a:ext cx="20004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050">
                <a:solidFill>
                  <a:schemeClr val="dk1"/>
                </a:solidFill>
                <a:latin typeface="Arial"/>
                <a:ea typeface="Arial"/>
                <a:cs typeface="Arial"/>
                <a:sym typeface="Arial"/>
              </a:rPr>
              <a:t>各家の家族構成・所得金額・使用回数が同じ場合</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050">
              <a:solidFill>
                <a:schemeClr val="dk1"/>
              </a:solidFill>
              <a:latin typeface="Arial"/>
              <a:ea typeface="Arial"/>
              <a:cs typeface="Arial"/>
              <a:sym typeface="Arial"/>
            </a:endParaRPr>
          </a:p>
          <a:p>
            <a:pPr indent="-168275" lvl="0" marL="171450" marR="0" rtl="0" algn="l">
              <a:lnSpc>
                <a:spcPct val="114000"/>
              </a:lnSpc>
              <a:spcBef>
                <a:spcPts val="0"/>
              </a:spcBef>
              <a:spcAft>
                <a:spcPts val="0"/>
              </a:spcAft>
              <a:buClr>
                <a:schemeClr val="dk1"/>
              </a:buClr>
              <a:buSzPts val="1050"/>
              <a:buFont typeface="Noto Sans Symbols"/>
              <a:buChar char="●"/>
            </a:pPr>
            <a:r>
              <a:rPr b="1" lang="ja-JP" sz="1050">
                <a:solidFill>
                  <a:schemeClr val="dk1"/>
                </a:solidFill>
                <a:latin typeface="Arial"/>
                <a:ea typeface="Arial"/>
                <a:cs typeface="Arial"/>
                <a:sym typeface="Arial"/>
              </a:rPr>
              <a:t>ヒント</a:t>
            </a:r>
            <a:endParaRPr b="1"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４軒とも同じ条件だから、</a:t>
            </a:r>
            <a:endParaRPr sz="10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050">
                <a:solidFill>
                  <a:schemeClr val="dk1"/>
                </a:solidFill>
                <a:latin typeface="Arial"/>
                <a:ea typeface="Arial"/>
                <a:cs typeface="Arial"/>
                <a:sym typeface="Arial"/>
              </a:rPr>
              <a:t>    公平に負担すると…</a:t>
            </a:r>
            <a:endParaRPr sz="1050">
              <a:solidFill>
                <a:schemeClr val="dk1"/>
              </a:solidFill>
              <a:latin typeface="Arial"/>
              <a:ea typeface="Arial"/>
              <a:cs typeface="Arial"/>
              <a:sym typeface="Arial"/>
            </a:endParaRPr>
          </a:p>
        </p:txBody>
      </p:sp>
      <p:graphicFrame>
        <p:nvGraphicFramePr>
          <p:cNvPr id="731" name="Google Shape;731;p82"/>
          <p:cNvGraphicFramePr/>
          <p:nvPr/>
        </p:nvGraphicFramePr>
        <p:xfrm>
          <a:off x="3153508" y="3900331"/>
          <a:ext cx="3000000" cy="3000000"/>
        </p:xfrm>
        <a:graphic>
          <a:graphicData uri="http://schemas.openxmlformats.org/drawingml/2006/table">
            <a:tbl>
              <a:tblPr bandRow="1" firstRow="1">
                <a:noFill/>
                <a:tableStyleId>{A12CB304-D11C-4FE4-96A0-F7EB53E93B14}</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所得金額</a:t>
                      </a:r>
                      <a:endParaRPr b="0" sz="11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lang="ja-JP" sz="14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月１0回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732" name="Google Shape;732;p82"/>
          <p:cNvSpPr/>
          <p:nvPr/>
        </p:nvSpPr>
        <p:spPr>
          <a:xfrm>
            <a:off x="323642" y="4528158"/>
            <a:ext cx="3455400" cy="621000"/>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Arial"/>
                <a:ea typeface="Arial"/>
                <a:cs typeface="Arial"/>
                <a:sym typeface="Arial"/>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所得金額によって</a:t>
            </a:r>
            <a:endParaRPr sz="12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Arial"/>
                <a:ea typeface="Arial"/>
                <a:cs typeface="Arial"/>
                <a:sym typeface="Arial"/>
              </a:rPr>
              <a:t>   負担する金額を変えてみよう</a:t>
            </a:r>
            <a:endParaRPr/>
          </a:p>
        </p:txBody>
      </p:sp>
      <p:sp>
        <p:nvSpPr>
          <p:cNvPr id="733" name="Google Shape;733;p82"/>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4" name="Google Shape;734;p82"/>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5" name="Google Shape;735;p82"/>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6" name="Google Shape;736;p82"/>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7" name="Google Shape;737;p82"/>
          <p:cNvSpPr/>
          <p:nvPr/>
        </p:nvSpPr>
        <p:spPr>
          <a:xfrm>
            <a:off x="323642" y="4007150"/>
            <a:ext cx="3667500" cy="2679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500">
                <a:solidFill>
                  <a:srgbClr val="005BAD"/>
                </a:solidFill>
                <a:latin typeface="Arial"/>
                <a:ea typeface="Arial"/>
                <a:cs typeface="Arial"/>
                <a:sym typeface="Arial"/>
              </a:rPr>
              <a:t>各家の所得金額</a:t>
            </a:r>
            <a:r>
              <a:rPr lang="ja-JP" sz="1300">
                <a:solidFill>
                  <a:srgbClr val="005BAD"/>
                </a:solidFill>
                <a:latin typeface="Arial"/>
                <a:ea typeface="Arial"/>
                <a:cs typeface="Arial"/>
                <a:sym typeface="Arial"/>
              </a:rPr>
              <a:t>（もうけ）</a:t>
            </a:r>
            <a:r>
              <a:rPr lang="ja-JP" sz="1500">
                <a:solidFill>
                  <a:srgbClr val="005BAD"/>
                </a:solidFill>
                <a:latin typeface="Arial"/>
                <a:ea typeface="Arial"/>
                <a:cs typeface="Arial"/>
                <a:sym typeface="Arial"/>
              </a:rPr>
              <a:t>が異なる場合</a:t>
            </a:r>
            <a:endParaRPr sz="1300"/>
          </a:p>
        </p:txBody>
      </p:sp>
      <p:grpSp>
        <p:nvGrpSpPr>
          <p:cNvPr id="738" name="Google Shape;738;p82"/>
          <p:cNvGrpSpPr/>
          <p:nvPr/>
        </p:nvGrpSpPr>
        <p:grpSpPr>
          <a:xfrm>
            <a:off x="727310" y="5444694"/>
            <a:ext cx="2252890" cy="1141281"/>
            <a:chOff x="608967" y="5456726"/>
            <a:chExt cx="2252890" cy="1141281"/>
          </a:xfrm>
        </p:grpSpPr>
        <p:pic>
          <p:nvPicPr>
            <p:cNvPr id="739" name="Google Shape;739;p82"/>
            <p:cNvPicPr preferRelativeResize="0"/>
            <p:nvPr/>
          </p:nvPicPr>
          <p:blipFill rotWithShape="1">
            <a:blip r:embed="rId2">
              <a:alphaModFix/>
            </a:blip>
            <a:srcRect b="0" l="0" r="0" t="-300"/>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740" name="Google Shape;740;p82"/>
            <p:cNvSpPr/>
            <p:nvPr/>
          </p:nvSpPr>
          <p:spPr>
            <a:xfrm>
              <a:off x="2111222" y="5879507"/>
              <a:ext cx="718500" cy="718500"/>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41" name="Google Shape;741;p82"/>
            <p:cNvSpPr txBox="1"/>
            <p:nvPr/>
          </p:nvSpPr>
          <p:spPr>
            <a:xfrm>
              <a:off x="2106457" y="5977207"/>
              <a:ext cx="755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Arial"/>
                  <a:ea typeface="Arial"/>
                  <a:cs typeface="Arial"/>
                  <a:sym typeface="Arial"/>
                </a:rPr>
                <a:t>メタバ</a:t>
              </a:r>
              <a:endParaRPr sz="1400">
                <a:solidFill>
                  <a:srgbClr val="EBFFFC"/>
                </a:solidFill>
                <a:latin typeface="Arial"/>
                <a:ea typeface="Arial"/>
                <a:cs typeface="Arial"/>
                <a:sym typeface="Arial"/>
              </a:endParaRPr>
            </a:p>
            <a:p>
              <a:pPr indent="0" lvl="0" marL="0" marR="0" rtl="0" algn="l">
                <a:spcBef>
                  <a:spcPts val="0"/>
                </a:spcBef>
                <a:spcAft>
                  <a:spcPts val="0"/>
                </a:spcAft>
                <a:buNone/>
              </a:pPr>
              <a:r>
                <a:rPr lang="ja-JP" sz="1400">
                  <a:solidFill>
                    <a:srgbClr val="EBFFFC"/>
                  </a:solidFill>
                  <a:latin typeface="Arial"/>
                  <a:ea typeface="Arial"/>
                  <a:cs typeface="Arial"/>
                  <a:sym typeface="Arial"/>
                </a:rPr>
                <a:t>タウン</a:t>
              </a:r>
              <a:endParaRPr/>
            </a:p>
          </p:txBody>
        </p:sp>
      </p:grpSp>
      <p:sp>
        <p:nvSpPr>
          <p:cNvPr id="742" name="Google Shape;742;p82"/>
          <p:cNvSpPr/>
          <p:nvPr/>
        </p:nvSpPr>
        <p:spPr>
          <a:xfrm>
            <a:off x="3928375" y="1257125"/>
            <a:ext cx="16962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graphicFrame>
        <p:nvGraphicFramePr>
          <p:cNvPr id="743" name="Google Shape;743;p82"/>
          <p:cNvGraphicFramePr/>
          <p:nvPr/>
        </p:nvGraphicFramePr>
        <p:xfrm>
          <a:off x="5772274" y="1541747"/>
          <a:ext cx="3000000" cy="3000000"/>
        </p:xfrm>
        <a:graphic>
          <a:graphicData uri="http://schemas.openxmlformats.org/drawingml/2006/table">
            <a:tbl>
              <a:tblPr bandRow="1" firstRow="1">
                <a:noFill/>
                <a:tableStyleId>{A12CB304-D11C-4FE4-96A0-F7EB53E93B14}</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os="4224">
          <p15:clr>
            <a:srgbClr val="FBAE40"/>
          </p15:clr>
        </p15:guide>
        <p15:guide id="2" pos="5760">
          <p15:clr>
            <a:srgbClr val="FBAE40"/>
          </p15:clr>
        </p15:guide>
        <p15:guide id="3" orient="horz">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744" name="Shape 744"/>
        <p:cNvGrpSpPr/>
        <p:nvPr/>
      </p:nvGrpSpPr>
      <p:grpSpPr>
        <a:xfrm>
          <a:off x="0" y="0"/>
          <a:ext cx="0" cy="0"/>
          <a:chOff x="0" y="0"/>
          <a:chExt cx="0" cy="0"/>
        </a:xfrm>
      </p:grpSpPr>
      <p:sp>
        <p:nvSpPr>
          <p:cNvPr id="745" name="Google Shape;745;p83"/>
          <p:cNvSpPr/>
          <p:nvPr/>
        </p:nvSpPr>
        <p:spPr>
          <a:xfrm>
            <a:off x="5772274" y="1541748"/>
            <a:ext cx="30480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746" name="Google Shape;746;p83"/>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47" name="Google Shape;747;p8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748" name="Google Shape;748;p83"/>
          <p:cNvSpPr/>
          <p:nvPr/>
        </p:nvSpPr>
        <p:spPr>
          <a:xfrm>
            <a:off x="323851" y="1257115"/>
            <a:ext cx="8313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前提条件</a:t>
            </a:r>
            <a:endParaRPr/>
          </a:p>
        </p:txBody>
      </p:sp>
      <p:sp>
        <p:nvSpPr>
          <p:cNvPr id="749" name="Google Shape;749;p83"/>
          <p:cNvSpPr/>
          <p:nvPr/>
        </p:nvSpPr>
        <p:spPr>
          <a:xfrm>
            <a:off x="323850" y="3614850"/>
            <a:ext cx="3173400" cy="2268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討議</a:t>
            </a:r>
            <a:r>
              <a:rPr b="0" i="0" lang="ja-JP" sz="1300" u="none" cap="none" strike="noStrike">
                <a:solidFill>
                  <a:schemeClr val="dk1"/>
                </a:solidFill>
                <a:latin typeface="Arial"/>
                <a:ea typeface="Arial"/>
                <a:cs typeface="Arial"/>
                <a:sym typeface="Arial"/>
              </a:rPr>
              <a:t>　パターン３　※グループ発表あり</a:t>
            </a:r>
            <a:endParaRPr/>
          </a:p>
        </p:txBody>
      </p:sp>
      <p:sp>
        <p:nvSpPr>
          <p:cNvPr id="750" name="Google Shape;750;p83"/>
          <p:cNvSpPr/>
          <p:nvPr/>
        </p:nvSpPr>
        <p:spPr>
          <a:xfrm>
            <a:off x="324417" y="1541748"/>
            <a:ext cx="3455400" cy="1877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みなさんはメタバタウンの住人です。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行き来には渡し船を使っていますが、</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雨で増水すると運航できず不便でした。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今回、</a:t>
            </a:r>
            <a:r>
              <a:rPr lang="ja-JP" sz="1100">
                <a:solidFill>
                  <a:srgbClr val="C00000"/>
                </a:solidFill>
                <a:latin typeface="Arial"/>
                <a:ea typeface="Arial"/>
                <a:cs typeface="Arial"/>
                <a:sym typeface="Arial"/>
              </a:rPr>
              <a:t> メタバタウンの全ての住人の希望 </a:t>
            </a:r>
            <a:r>
              <a:rPr lang="ja-JP" sz="1100">
                <a:solidFill>
                  <a:schemeClr val="dk1"/>
                </a:solidFill>
                <a:latin typeface="Arial"/>
                <a:ea typeface="Arial"/>
                <a:cs typeface="Arial"/>
                <a:sym typeface="Arial"/>
              </a:rPr>
              <a:t>により</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橋を建設することになりました。</a:t>
            </a:r>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橋の建設費用は400万円です。</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どのように負担すればいいと思いますか。</a:t>
            </a:r>
            <a:endParaRPr/>
          </a:p>
        </p:txBody>
      </p:sp>
      <p:sp>
        <p:nvSpPr>
          <p:cNvPr id="751" name="Google Shape;751;p83"/>
          <p:cNvSpPr/>
          <p:nvPr/>
        </p:nvSpPr>
        <p:spPr>
          <a:xfrm>
            <a:off x="811524" y="2583500"/>
            <a:ext cx="2197800" cy="177600"/>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52" name="Google Shape;752;p83"/>
          <p:cNvSpPr/>
          <p:nvPr/>
        </p:nvSpPr>
        <p:spPr>
          <a:xfrm>
            <a:off x="324417" y="3888724"/>
            <a:ext cx="8495700" cy="2831400"/>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753" name="Google Shape;753;p83"/>
          <p:cNvSpPr/>
          <p:nvPr/>
        </p:nvSpPr>
        <p:spPr>
          <a:xfrm>
            <a:off x="3928374" y="1541748"/>
            <a:ext cx="1843800" cy="1877700"/>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rPr lang="ja-JP" sz="1100">
                <a:solidFill>
                  <a:schemeClr val="dk1"/>
                </a:solidFill>
                <a:latin typeface="Arial"/>
                <a:ea typeface="Arial"/>
                <a:cs typeface="Arial"/>
                <a:sym typeface="Arial"/>
              </a:rPr>
              <a:t>各家の家族構成・所得金額・使用回数が同じ場合</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Arial"/>
                <a:ea typeface="Arial"/>
                <a:cs typeface="Arial"/>
                <a:sym typeface="Arial"/>
              </a:rPr>
              <a:t>ヒント</a:t>
            </a:r>
            <a:endParaRPr b="1"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４軒とも同じ条件だから、</a:t>
            </a:r>
            <a:endParaRPr sz="110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Arial"/>
                <a:ea typeface="Arial"/>
                <a:cs typeface="Arial"/>
                <a:sym typeface="Arial"/>
              </a:rPr>
              <a:t>    公平に負担すると…</a:t>
            </a:r>
            <a:endParaRPr sz="1100">
              <a:solidFill>
                <a:schemeClr val="dk1"/>
              </a:solidFill>
              <a:latin typeface="Arial"/>
              <a:ea typeface="Arial"/>
              <a:cs typeface="Arial"/>
              <a:sym typeface="Arial"/>
            </a:endParaRPr>
          </a:p>
        </p:txBody>
      </p:sp>
      <p:graphicFrame>
        <p:nvGraphicFramePr>
          <p:cNvPr id="754" name="Google Shape;754;p83"/>
          <p:cNvGraphicFramePr/>
          <p:nvPr/>
        </p:nvGraphicFramePr>
        <p:xfrm>
          <a:off x="3009451" y="3900331"/>
          <a:ext cx="3000000" cy="3000000"/>
        </p:xfrm>
        <a:graphic>
          <a:graphicData uri="http://schemas.openxmlformats.org/drawingml/2006/table">
            <a:tbl>
              <a:tblPr bandRow="1" firstRow="1">
                <a:noFill/>
                <a:tableStyleId>{A12CB304-D11C-4FE4-96A0-F7EB53E93B14}</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Arial"/>
                          <a:ea typeface="Arial"/>
                          <a:cs typeface="Arial"/>
                          <a:sym typeface="Arial"/>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Arial"/>
                          <a:ea typeface="Arial"/>
                          <a:cs typeface="Arial"/>
                          <a:sym typeface="Arial"/>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755" name="Google Shape;755;p83"/>
          <p:cNvSpPr/>
          <p:nvPr/>
        </p:nvSpPr>
        <p:spPr>
          <a:xfrm>
            <a:off x="323642" y="5376928"/>
            <a:ext cx="3455400" cy="621000"/>
          </a:xfrm>
          <a:prstGeom prst="rect">
            <a:avLst/>
          </a:prstGeom>
          <a:noFill/>
          <a:ln>
            <a:noFill/>
          </a:ln>
        </p:spPr>
        <p:txBody>
          <a:bodyPr anchorCtr="0" anchor="ctr" bIns="45700" lIns="91425" spcFirstLastPara="1" rIns="91425" wrap="square" tIns="45700">
            <a:noAutofit/>
          </a:bodyPr>
          <a:lstStyle/>
          <a:p>
            <a:pPr indent="-155575" lvl="0" marL="171450" marR="0" rtl="0" algn="l">
              <a:lnSpc>
                <a:spcPct val="114000"/>
              </a:lnSpc>
              <a:spcBef>
                <a:spcPts val="0"/>
              </a:spcBef>
              <a:spcAft>
                <a:spcPts val="0"/>
              </a:spcAft>
              <a:buClr>
                <a:srgbClr val="005BAD"/>
              </a:buClr>
              <a:buSzPts val="1150"/>
              <a:buFont typeface="Noto Sans Symbols"/>
              <a:buChar char="●"/>
            </a:pPr>
            <a:r>
              <a:rPr lang="ja-JP" sz="1150">
                <a:solidFill>
                  <a:srgbClr val="005BAD"/>
                </a:solidFill>
                <a:latin typeface="Arial"/>
                <a:ea typeface="Arial"/>
                <a:cs typeface="Arial"/>
                <a:sym typeface="Arial"/>
              </a:rPr>
              <a:t>ヒント</a:t>
            </a:r>
            <a:endParaRPr sz="1150"/>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 </a:t>
            </a:r>
            <a:r>
              <a:rPr lang="ja-JP" sz="1150">
                <a:solidFill>
                  <a:schemeClr val="dk1"/>
                </a:solidFill>
                <a:latin typeface="Arial"/>
                <a:ea typeface="Arial"/>
                <a:cs typeface="Arial"/>
                <a:sym typeface="Arial"/>
              </a:rPr>
              <a:t>いくつかの負担方法を組み合わせる</a:t>
            </a:r>
            <a:endParaRPr sz="1150">
              <a:solidFill>
                <a:schemeClr val="dk1"/>
              </a:solidFill>
              <a:latin typeface="Arial"/>
              <a:ea typeface="Arial"/>
              <a:cs typeface="Arial"/>
              <a:sym typeface="Arial"/>
            </a:endParaRPr>
          </a:p>
          <a:p>
            <a:pPr indent="0" lvl="0" marL="0" marR="0" rtl="0" algn="l">
              <a:lnSpc>
                <a:spcPct val="114000"/>
              </a:lnSpc>
              <a:spcBef>
                <a:spcPts val="0"/>
              </a:spcBef>
              <a:spcAft>
                <a:spcPts val="0"/>
              </a:spcAft>
              <a:buClr>
                <a:schemeClr val="dk1"/>
              </a:buClr>
              <a:buSzPts val="1200"/>
              <a:buFont typeface="Noto Sans Symbols"/>
              <a:buNone/>
            </a:pPr>
            <a:r>
              <a:rPr lang="ja-JP" sz="1150">
                <a:solidFill>
                  <a:schemeClr val="dk1"/>
                </a:solidFill>
                <a:latin typeface="Arial"/>
                <a:ea typeface="Arial"/>
                <a:cs typeface="Arial"/>
                <a:sym typeface="Arial"/>
              </a:rPr>
              <a:t>   方法も考えてみよう！</a:t>
            </a:r>
            <a:endParaRPr sz="1150"/>
          </a:p>
        </p:txBody>
      </p:sp>
      <p:sp>
        <p:nvSpPr>
          <p:cNvPr id="756" name="Google Shape;756;p83"/>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7" name="Google Shape;757;p83"/>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8" name="Google Shape;758;p83"/>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9" name="Google Shape;759;p83"/>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lvl1pPr indent="-228600" lvl="0" marL="457200" marR="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60" name="Google Shape;760;p83"/>
          <p:cNvSpPr/>
          <p:nvPr/>
        </p:nvSpPr>
        <p:spPr>
          <a:xfrm>
            <a:off x="323642" y="4022517"/>
            <a:ext cx="3667500" cy="5184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各家の所得金額</a:t>
            </a:r>
            <a:r>
              <a:rPr lang="ja-JP" sz="1400">
                <a:solidFill>
                  <a:srgbClr val="005BAD"/>
                </a:solidFill>
                <a:latin typeface="Arial"/>
                <a:ea typeface="Arial"/>
                <a:cs typeface="Arial"/>
                <a:sym typeface="Arial"/>
              </a:rPr>
              <a:t>（もうけ）</a:t>
            </a:r>
            <a:r>
              <a:rPr lang="ja-JP" sz="1600">
                <a:solidFill>
                  <a:srgbClr val="005BAD"/>
                </a:solidFill>
                <a:latin typeface="Arial"/>
                <a:ea typeface="Arial"/>
                <a:cs typeface="Arial"/>
                <a:sym typeface="Arial"/>
              </a:rPr>
              <a:t>と</a:t>
            </a:r>
            <a:endParaRPr sz="16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橋の使用回数が異なる場合</a:t>
            </a:r>
            <a:endParaRPr/>
          </a:p>
        </p:txBody>
      </p:sp>
      <p:sp>
        <p:nvSpPr>
          <p:cNvPr id="761" name="Google Shape;761;p83"/>
          <p:cNvSpPr/>
          <p:nvPr/>
        </p:nvSpPr>
        <p:spPr>
          <a:xfrm>
            <a:off x="3928375" y="1257125"/>
            <a:ext cx="1709700" cy="226800"/>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Arial"/>
              <a:buNone/>
            </a:pPr>
            <a:r>
              <a:rPr b="0" i="0" lang="ja-JP" sz="1300" u="none" cap="none" strike="noStrike">
                <a:solidFill>
                  <a:schemeClr val="dk1"/>
                </a:solidFill>
                <a:latin typeface="Arial"/>
                <a:ea typeface="Arial"/>
                <a:cs typeface="Arial"/>
                <a:sym typeface="Arial"/>
              </a:rPr>
              <a:t>パターン１</a:t>
            </a:r>
            <a:r>
              <a:rPr b="0" i="0" lang="ja-JP" sz="1200" u="none" cap="none" strike="noStrike">
                <a:solidFill>
                  <a:schemeClr val="dk1"/>
                </a:solidFill>
                <a:latin typeface="Arial"/>
                <a:ea typeface="Arial"/>
                <a:cs typeface="Arial"/>
                <a:sym typeface="Arial"/>
              </a:rPr>
              <a:t>（参考）</a:t>
            </a:r>
            <a:endParaRPr b="0" i="0" sz="1300" u="none" cap="none" strike="noStrike">
              <a:solidFill>
                <a:schemeClr val="dk1"/>
              </a:solidFill>
              <a:latin typeface="Arial"/>
              <a:ea typeface="Arial"/>
              <a:cs typeface="Arial"/>
              <a:sym typeface="Arial"/>
            </a:endParaRPr>
          </a:p>
        </p:txBody>
      </p:sp>
      <p:sp>
        <p:nvSpPr>
          <p:cNvPr id="762" name="Google Shape;762;p83"/>
          <p:cNvSpPr/>
          <p:nvPr/>
        </p:nvSpPr>
        <p:spPr>
          <a:xfrm>
            <a:off x="323642" y="4576465"/>
            <a:ext cx="34554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※グループの意見を集約し、「負担金額」を</a:t>
            </a:r>
            <a:endParaRPr sz="1000">
              <a:solidFill>
                <a:srgbClr val="005BAD"/>
              </a:solidFill>
              <a:latin typeface="Arial"/>
              <a:ea typeface="Arial"/>
              <a:cs typeface="Arial"/>
              <a:sym typeface="Arial"/>
            </a:endParaRPr>
          </a:p>
          <a:p>
            <a:pPr indent="0" lvl="0" marL="0" marR="0" rtl="0" algn="l">
              <a:lnSpc>
                <a:spcPct val="114000"/>
              </a:lnSpc>
              <a:spcBef>
                <a:spcPts val="0"/>
              </a:spcBef>
              <a:spcAft>
                <a:spcPts val="0"/>
              </a:spcAft>
              <a:buClr>
                <a:srgbClr val="005BAD"/>
              </a:buClr>
              <a:buSzPts val="1050"/>
              <a:buFont typeface="Noto Sans Symbols"/>
              <a:buNone/>
            </a:pPr>
            <a:r>
              <a:rPr lang="ja-JP" sz="1000">
                <a:solidFill>
                  <a:srgbClr val="005BAD"/>
                </a:solidFill>
                <a:latin typeface="Arial"/>
                <a:ea typeface="Arial"/>
                <a:cs typeface="Arial"/>
                <a:sym typeface="Arial"/>
              </a:rPr>
              <a:t>   記入しましょう！</a:t>
            </a:r>
            <a:endParaRPr sz="1000"/>
          </a:p>
        </p:txBody>
      </p:sp>
      <p:sp>
        <p:nvSpPr>
          <p:cNvPr id="763" name="Google Shape;763;p83"/>
          <p:cNvSpPr/>
          <p:nvPr/>
        </p:nvSpPr>
        <p:spPr>
          <a:xfrm>
            <a:off x="6940632" y="3944289"/>
            <a:ext cx="18795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※グループでは、どの要素をどれくらい重要視しますか？下の図のどの辺りに位置するか★を動かしてみましょう！</a:t>
            </a:r>
            <a:endParaRPr/>
          </a:p>
        </p:txBody>
      </p:sp>
      <p:grpSp>
        <p:nvGrpSpPr>
          <p:cNvPr id="764" name="Google Shape;764;p83"/>
          <p:cNvGrpSpPr/>
          <p:nvPr/>
        </p:nvGrpSpPr>
        <p:grpSpPr>
          <a:xfrm>
            <a:off x="7088512" y="4832765"/>
            <a:ext cx="1529700" cy="1529700"/>
            <a:chOff x="7088512" y="4886555"/>
            <a:chExt cx="1529700" cy="1529700"/>
          </a:xfrm>
        </p:grpSpPr>
        <p:sp>
          <p:nvSpPr>
            <p:cNvPr id="765" name="Google Shape;765;p83"/>
            <p:cNvSpPr/>
            <p:nvPr/>
          </p:nvSpPr>
          <p:spPr>
            <a:xfrm>
              <a:off x="7660654" y="5458697"/>
              <a:ext cx="385500" cy="3855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6" name="Google Shape;766;p83"/>
            <p:cNvSpPr/>
            <p:nvPr/>
          </p:nvSpPr>
          <p:spPr>
            <a:xfrm>
              <a:off x="7355624" y="5153667"/>
              <a:ext cx="995700" cy="995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67" name="Google Shape;767;p83"/>
            <p:cNvSpPr/>
            <p:nvPr/>
          </p:nvSpPr>
          <p:spPr>
            <a:xfrm>
              <a:off x="7088512" y="4886555"/>
              <a:ext cx="1529700" cy="1529700"/>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768" name="Google Shape;768;p83"/>
          <p:cNvSpPr/>
          <p:nvPr/>
        </p:nvSpPr>
        <p:spPr>
          <a:xfrm flipH="1" rot="2627637">
            <a:off x="8042328" y="4872393"/>
            <a:ext cx="213339" cy="869533"/>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9" name="Google Shape;769;p83"/>
          <p:cNvSpPr/>
          <p:nvPr/>
        </p:nvSpPr>
        <p:spPr>
          <a:xfrm>
            <a:off x="6932817"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所得金額</a:t>
            </a:r>
            <a:endParaRPr/>
          </a:p>
        </p:txBody>
      </p:sp>
      <p:sp>
        <p:nvSpPr>
          <p:cNvPr id="770" name="Google Shape;770;p83"/>
          <p:cNvSpPr/>
          <p:nvPr/>
        </p:nvSpPr>
        <p:spPr>
          <a:xfrm>
            <a:off x="8117381" y="4690493"/>
            <a:ext cx="6630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使用回数</a:t>
            </a:r>
            <a:endParaRPr/>
          </a:p>
        </p:txBody>
      </p:sp>
      <p:sp>
        <p:nvSpPr>
          <p:cNvPr id="771" name="Google Shape;771;p83"/>
          <p:cNvSpPr/>
          <p:nvPr/>
        </p:nvSpPr>
        <p:spPr>
          <a:xfrm>
            <a:off x="7410353" y="6532801"/>
            <a:ext cx="886200" cy="139800"/>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Arial"/>
                <a:ea typeface="Arial"/>
                <a:cs typeface="Arial"/>
                <a:sym typeface="Arial"/>
              </a:rPr>
              <a:t>その他の要素</a:t>
            </a:r>
            <a:endParaRPr/>
          </a:p>
        </p:txBody>
      </p:sp>
      <p:sp>
        <p:nvSpPr>
          <p:cNvPr id="772" name="Google Shape;772;p83"/>
          <p:cNvSpPr/>
          <p:nvPr/>
        </p:nvSpPr>
        <p:spPr>
          <a:xfrm rot="-2591476">
            <a:off x="7454554" y="4863558"/>
            <a:ext cx="213398" cy="874656"/>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3" name="Google Shape;773;p83"/>
          <p:cNvSpPr/>
          <p:nvPr/>
        </p:nvSpPr>
        <p:spPr>
          <a:xfrm rot="10800000">
            <a:off x="7747405" y="5570197"/>
            <a:ext cx="212735" cy="869045"/>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4" name="Google Shape;774;p83"/>
          <p:cNvSpPr/>
          <p:nvPr/>
        </p:nvSpPr>
        <p:spPr>
          <a:xfrm>
            <a:off x="7797217" y="5541470"/>
            <a:ext cx="112500" cy="112500"/>
          </a:xfrm>
          <a:prstGeom prst="ellipse">
            <a:avLst/>
          </a:prstGeom>
          <a:solidFill>
            <a:srgbClr val="005BAD">
              <a:alpha val="698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graphicFrame>
        <p:nvGraphicFramePr>
          <p:cNvPr id="775" name="Google Shape;775;p83"/>
          <p:cNvGraphicFramePr/>
          <p:nvPr/>
        </p:nvGraphicFramePr>
        <p:xfrm>
          <a:off x="5772274" y="1541747"/>
          <a:ext cx="3000000" cy="3000000"/>
        </p:xfrm>
        <a:graphic>
          <a:graphicData uri="http://schemas.openxmlformats.org/drawingml/2006/table">
            <a:tbl>
              <a:tblPr bandRow="1" firstRow="1">
                <a:noFill/>
                <a:tableStyleId>{A12CB304-D11C-4FE4-96A0-F7EB53E93B14}</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1" lang="ja-JP" sz="900" u="none" cap="none" strike="noStrike">
                          <a:solidFill>
                            <a:schemeClr val="lt1"/>
                          </a:solidFill>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所得金額</a:t>
                      </a:r>
                      <a:endParaRPr b="0" sz="7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使用回数</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lang="ja-JP" sz="900" u="none" cap="none" strike="noStrike"/>
                        <a:t>負担金額</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Arial"/>
                          <a:ea typeface="Arial"/>
                          <a:cs typeface="Arial"/>
                          <a:sym typeface="Arial"/>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p:cSld name="1_白紙">
    <p:bg>
      <p:bgPr>
        <a:blipFill>
          <a:blip r:embed="rId2">
            <a:alphaModFix/>
          </a:blip>
          <a:stretch>
            <a:fillRect/>
          </a:stretch>
        </a:blipFill>
      </p:bgPr>
    </p:bg>
    <p:spTree>
      <p:nvGrpSpPr>
        <p:cNvPr id="776" name="Shape 776"/>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75" name="Shape 75"/>
        <p:cNvGrpSpPr/>
        <p:nvPr/>
      </p:nvGrpSpPr>
      <p:grpSpPr>
        <a:xfrm>
          <a:off x="0" y="0"/>
          <a:ext cx="0" cy="0"/>
          <a:chOff x="0" y="0"/>
          <a:chExt cx="0" cy="0"/>
        </a:xfrm>
      </p:grpSpPr>
      <p:sp>
        <p:nvSpPr>
          <p:cNvPr id="76" name="Google Shape;76;p10"/>
          <p:cNvSpPr/>
          <p:nvPr/>
        </p:nvSpPr>
        <p:spPr>
          <a:xfrm>
            <a:off x="-1" y="705417"/>
            <a:ext cx="9144000" cy="588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77" name="Google Shape;77;p1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i="0" sz="1200" u="none" cap="none" strike="noStrike">
                <a:solidFill>
                  <a:schemeClr val="dk1"/>
                </a:solidFill>
                <a:latin typeface="Arial"/>
                <a:ea typeface="Arial"/>
                <a:cs typeface="Arial"/>
                <a:sym typeface="Arial"/>
              </a:defRPr>
            </a:lvl1pPr>
            <a:lvl2pPr indent="0" lvl="1" marL="0" marR="0" algn="ctr">
              <a:spcBef>
                <a:spcPts val="0"/>
              </a:spcBef>
              <a:buNone/>
              <a:defRPr b="1" i="0" sz="1200" u="none" cap="none" strike="noStrike">
                <a:solidFill>
                  <a:schemeClr val="dk1"/>
                </a:solidFill>
                <a:latin typeface="Arial"/>
                <a:ea typeface="Arial"/>
                <a:cs typeface="Arial"/>
                <a:sym typeface="Arial"/>
              </a:defRPr>
            </a:lvl2pPr>
            <a:lvl3pPr indent="0" lvl="2" marL="0" marR="0" algn="ctr">
              <a:spcBef>
                <a:spcPts val="0"/>
              </a:spcBef>
              <a:buNone/>
              <a:defRPr b="1" i="0" sz="1200" u="none" cap="none" strike="noStrike">
                <a:solidFill>
                  <a:schemeClr val="dk1"/>
                </a:solidFill>
                <a:latin typeface="Arial"/>
                <a:ea typeface="Arial"/>
                <a:cs typeface="Arial"/>
                <a:sym typeface="Arial"/>
              </a:defRPr>
            </a:lvl3pPr>
            <a:lvl4pPr indent="0" lvl="3" marL="0" marR="0" algn="ctr">
              <a:spcBef>
                <a:spcPts val="0"/>
              </a:spcBef>
              <a:buNone/>
              <a:defRPr b="1" i="0" sz="1200" u="none" cap="none" strike="noStrike">
                <a:solidFill>
                  <a:schemeClr val="dk1"/>
                </a:solidFill>
                <a:latin typeface="Arial"/>
                <a:ea typeface="Arial"/>
                <a:cs typeface="Arial"/>
                <a:sym typeface="Arial"/>
              </a:defRPr>
            </a:lvl4pPr>
            <a:lvl5pPr indent="0" lvl="4" marL="0" marR="0" algn="ctr">
              <a:spcBef>
                <a:spcPts val="0"/>
              </a:spcBef>
              <a:buNone/>
              <a:defRPr b="1" i="0" sz="1200" u="none" cap="none" strike="noStrike">
                <a:solidFill>
                  <a:schemeClr val="dk1"/>
                </a:solidFill>
                <a:latin typeface="Arial"/>
                <a:ea typeface="Arial"/>
                <a:cs typeface="Arial"/>
                <a:sym typeface="Arial"/>
              </a:defRPr>
            </a:lvl5pPr>
            <a:lvl6pPr indent="0" lvl="5" marL="0" marR="0" algn="ctr">
              <a:spcBef>
                <a:spcPts val="0"/>
              </a:spcBef>
              <a:buNone/>
              <a:defRPr b="1" i="0" sz="1200" u="none" cap="none" strike="noStrike">
                <a:solidFill>
                  <a:schemeClr val="dk1"/>
                </a:solidFill>
                <a:latin typeface="Arial"/>
                <a:ea typeface="Arial"/>
                <a:cs typeface="Arial"/>
                <a:sym typeface="Arial"/>
              </a:defRPr>
            </a:lvl6pPr>
            <a:lvl7pPr indent="0" lvl="6" marL="0" marR="0" algn="ctr">
              <a:spcBef>
                <a:spcPts val="0"/>
              </a:spcBef>
              <a:buNone/>
              <a:defRPr b="1" i="0" sz="1200" u="none" cap="none" strike="noStrike">
                <a:solidFill>
                  <a:schemeClr val="dk1"/>
                </a:solidFill>
                <a:latin typeface="Arial"/>
                <a:ea typeface="Arial"/>
                <a:cs typeface="Arial"/>
                <a:sym typeface="Arial"/>
              </a:defRPr>
            </a:lvl7pPr>
            <a:lvl8pPr indent="0" lvl="7" marL="0" marR="0" algn="ctr">
              <a:spcBef>
                <a:spcPts val="0"/>
              </a:spcBef>
              <a:buNone/>
              <a:defRPr b="1" i="0" sz="1200" u="none" cap="none" strike="noStrike">
                <a:solidFill>
                  <a:schemeClr val="dk1"/>
                </a:solidFill>
                <a:latin typeface="Arial"/>
                <a:ea typeface="Arial"/>
                <a:cs typeface="Arial"/>
                <a:sym typeface="Arial"/>
              </a:defRPr>
            </a:lvl8pPr>
            <a:lvl9pPr indent="0" lvl="8" marL="0" marR="0" algn="ctr">
              <a:spcBef>
                <a:spcPts val="0"/>
              </a:spcBef>
              <a:buNone/>
              <a:defRPr b="1"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78" name="Shape 78"/>
        <p:cNvGrpSpPr/>
        <p:nvPr/>
      </p:nvGrpSpPr>
      <p:grpSpPr>
        <a:xfrm>
          <a:off x="0" y="0"/>
          <a:ext cx="0" cy="0"/>
          <a:chOff x="0" y="0"/>
          <a:chExt cx="0" cy="0"/>
        </a:xfrm>
      </p:grpSpPr>
      <p:sp>
        <p:nvSpPr>
          <p:cNvPr id="79" name="Google Shape;79;p11"/>
          <p:cNvSpPr/>
          <p:nvPr/>
        </p:nvSpPr>
        <p:spPr>
          <a:xfrm>
            <a:off x="-1" y="705417"/>
            <a:ext cx="9144000" cy="58800"/>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80" name="Google Shape;80;p1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1" sz="1200">
                <a:solidFill>
                  <a:schemeClr val="dk1"/>
                </a:solidFill>
                <a:latin typeface="Arial"/>
                <a:ea typeface="Arial"/>
                <a:cs typeface="Arial"/>
                <a:sym typeface="Arial"/>
              </a:defRPr>
            </a:lvl1pPr>
            <a:lvl2pPr indent="0" lvl="1" marL="0" marR="0" algn="ctr">
              <a:spcBef>
                <a:spcPts val="0"/>
              </a:spcBef>
              <a:buNone/>
              <a:defRPr b="1" sz="1200">
                <a:solidFill>
                  <a:schemeClr val="dk1"/>
                </a:solidFill>
                <a:latin typeface="Arial"/>
                <a:ea typeface="Arial"/>
                <a:cs typeface="Arial"/>
                <a:sym typeface="Arial"/>
              </a:defRPr>
            </a:lvl2pPr>
            <a:lvl3pPr indent="0" lvl="2" marL="0" marR="0" algn="ctr">
              <a:spcBef>
                <a:spcPts val="0"/>
              </a:spcBef>
              <a:buNone/>
              <a:defRPr b="1" sz="1200">
                <a:solidFill>
                  <a:schemeClr val="dk1"/>
                </a:solidFill>
                <a:latin typeface="Arial"/>
                <a:ea typeface="Arial"/>
                <a:cs typeface="Arial"/>
                <a:sym typeface="Arial"/>
              </a:defRPr>
            </a:lvl3pPr>
            <a:lvl4pPr indent="0" lvl="3" marL="0" marR="0" algn="ctr">
              <a:spcBef>
                <a:spcPts val="0"/>
              </a:spcBef>
              <a:buNone/>
              <a:defRPr b="1" sz="1200">
                <a:solidFill>
                  <a:schemeClr val="dk1"/>
                </a:solidFill>
                <a:latin typeface="Arial"/>
                <a:ea typeface="Arial"/>
                <a:cs typeface="Arial"/>
                <a:sym typeface="Arial"/>
              </a:defRPr>
            </a:lvl4pPr>
            <a:lvl5pPr indent="0" lvl="4" marL="0" marR="0" algn="ctr">
              <a:spcBef>
                <a:spcPts val="0"/>
              </a:spcBef>
              <a:buNone/>
              <a:defRPr b="1" sz="1200">
                <a:solidFill>
                  <a:schemeClr val="dk1"/>
                </a:solidFill>
                <a:latin typeface="Arial"/>
                <a:ea typeface="Arial"/>
                <a:cs typeface="Arial"/>
                <a:sym typeface="Arial"/>
              </a:defRPr>
            </a:lvl5pPr>
            <a:lvl6pPr indent="0" lvl="5" marL="0" marR="0" algn="ctr">
              <a:spcBef>
                <a:spcPts val="0"/>
              </a:spcBef>
              <a:buNone/>
              <a:defRPr b="1" sz="1200">
                <a:solidFill>
                  <a:schemeClr val="dk1"/>
                </a:solidFill>
                <a:latin typeface="Arial"/>
                <a:ea typeface="Arial"/>
                <a:cs typeface="Arial"/>
                <a:sym typeface="Arial"/>
              </a:defRPr>
            </a:lvl6pPr>
            <a:lvl7pPr indent="0" lvl="6" marL="0" marR="0" algn="ctr">
              <a:spcBef>
                <a:spcPts val="0"/>
              </a:spcBef>
              <a:buNone/>
              <a:defRPr b="1" sz="1200">
                <a:solidFill>
                  <a:schemeClr val="dk1"/>
                </a:solidFill>
                <a:latin typeface="Arial"/>
                <a:ea typeface="Arial"/>
                <a:cs typeface="Arial"/>
                <a:sym typeface="Arial"/>
              </a:defRPr>
            </a:lvl7pPr>
            <a:lvl8pPr indent="0" lvl="7" marL="0" marR="0" algn="ctr">
              <a:spcBef>
                <a:spcPts val="0"/>
              </a:spcBef>
              <a:buNone/>
              <a:defRPr b="1" sz="1200">
                <a:solidFill>
                  <a:schemeClr val="dk1"/>
                </a:solidFill>
                <a:latin typeface="Arial"/>
                <a:ea typeface="Arial"/>
                <a:cs typeface="Arial"/>
                <a:sym typeface="Arial"/>
              </a:defRPr>
            </a:lvl8pPr>
            <a:lvl9pPr indent="0" lvl="8" marL="0" marR="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3.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theme" Target="../theme/theme11.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theme" Target="../theme/theme6.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theme" Target="../theme/theme12.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5" name="Shape 58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9" name="Shape 64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3" name="Shape 71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7" name="Shape 45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1" name="Shape 52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9.png"/><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7.png"/><Relationship Id="rId4" Type="http://schemas.openxmlformats.org/officeDocument/2006/relationships/image" Target="../media/image55.png"/><Relationship Id="rId5" Type="http://schemas.openxmlformats.org/officeDocument/2006/relationships/image" Target="../media/image68.png"/><Relationship Id="rId6" Type="http://schemas.openxmlformats.org/officeDocument/2006/relationships/image" Target="../media/image52.png"/><Relationship Id="rId7" Type="http://schemas.openxmlformats.org/officeDocument/2006/relationships/image" Target="../media/image79.png"/><Relationship Id="rId8" Type="http://schemas.openxmlformats.org/officeDocument/2006/relationships/hyperlink" Target="https://www.nta.go.jp/taxes/kids/oyo/page08.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image" Target="../media/image6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 Id="rId3" Type="http://schemas.openxmlformats.org/officeDocument/2006/relationships/image" Target="../media/image72.png"/><Relationship Id="rId4" Type="http://schemas.openxmlformats.org/officeDocument/2006/relationships/image" Target="../media/image69.png"/><Relationship Id="rId5" Type="http://schemas.openxmlformats.org/officeDocument/2006/relationships/image" Target="../media/image7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6.xml"/><Relationship Id="rId3"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6.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6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hyperlink" Target="https://www.mof.go.jp/tax_informatio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sVKTluQsCEs" TargetMode="Externa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sVKTluQsCEs" TargetMode="External"/><Relationship Id="rId4" Type="http://schemas.openxmlformats.org/officeDocument/2006/relationships/image" Target="../media/image77.png"/><Relationship Id="rId5" Type="http://schemas.openxmlformats.org/officeDocument/2006/relationships/image" Target="../media/image7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0.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2.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26.xml"/><Relationship Id="rId3" Type="http://schemas.openxmlformats.org/officeDocument/2006/relationships/image" Target="../media/image8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3.png"/><Relationship Id="rId4" Type="http://schemas.openxmlformats.org/officeDocument/2006/relationships/image" Target="../media/image83.png"/><Relationship Id="rId5" Type="http://schemas.openxmlformats.org/officeDocument/2006/relationships/image" Target="../media/image71.png"/><Relationship Id="rId6" Type="http://schemas.openxmlformats.org/officeDocument/2006/relationships/hyperlink" Target="https://www.nta.go.jp/taxes/kids/index.htm" TargetMode="External"/><Relationship Id="rId7"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1.png"/><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31.png"/><Relationship Id="rId4" Type="http://schemas.openxmlformats.org/officeDocument/2006/relationships/image" Target="../media/image29.png"/><Relationship Id="rId11" Type="http://schemas.openxmlformats.org/officeDocument/2006/relationships/image" Target="../media/image24.png"/><Relationship Id="rId10" Type="http://schemas.openxmlformats.org/officeDocument/2006/relationships/image" Target="../media/image28.png"/><Relationship Id="rId12" Type="http://schemas.openxmlformats.org/officeDocument/2006/relationships/image" Target="../media/image21.png"/><Relationship Id="rId9" Type="http://schemas.openxmlformats.org/officeDocument/2006/relationships/image" Target="../media/image45.png"/><Relationship Id="rId5" Type="http://schemas.openxmlformats.org/officeDocument/2006/relationships/image" Target="../media/image11.png"/><Relationship Id="rId6" Type="http://schemas.openxmlformats.org/officeDocument/2006/relationships/image" Target="../media/image26.png"/><Relationship Id="rId7" Type="http://schemas.openxmlformats.org/officeDocument/2006/relationships/image" Target="../media/image18.png"/><Relationship Id="rId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5.xml"/><Relationship Id="rId3" Type="http://schemas.openxmlformats.org/officeDocument/2006/relationships/image" Target="../media/image33.png"/><Relationship Id="rId4" Type="http://schemas.openxmlformats.org/officeDocument/2006/relationships/image" Target="../media/image39.png"/><Relationship Id="rId11" Type="http://schemas.openxmlformats.org/officeDocument/2006/relationships/image" Target="../media/image36.png"/><Relationship Id="rId10" Type="http://schemas.openxmlformats.org/officeDocument/2006/relationships/image" Target="../media/image38.png"/><Relationship Id="rId9" Type="http://schemas.openxmlformats.org/officeDocument/2006/relationships/image" Target="../media/image32.png"/><Relationship Id="rId5" Type="http://schemas.openxmlformats.org/officeDocument/2006/relationships/image" Target="../media/image37.png"/><Relationship Id="rId6" Type="http://schemas.openxmlformats.org/officeDocument/2006/relationships/image" Target="../media/image35.png"/><Relationship Id="rId7" Type="http://schemas.openxmlformats.org/officeDocument/2006/relationships/image" Target="../media/image30.png"/><Relationship Id="rId8"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image" Target="../media/image44.png"/><Relationship Id="rId5" Type="http://schemas.openxmlformats.org/officeDocument/2006/relationships/image" Target="../media/image46.png"/><Relationship Id="rId6" Type="http://schemas.openxmlformats.org/officeDocument/2006/relationships/image" Target="../media/image61.png"/><Relationship Id="rId7" Type="http://schemas.openxmlformats.org/officeDocument/2006/relationships/image" Target="../media/image70.png"/><Relationship Id="rId8"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3.png"/><Relationship Id="rId4" Type="http://schemas.openxmlformats.org/officeDocument/2006/relationships/image" Target="../media/image48.png"/><Relationship Id="rId5" Type="http://schemas.openxmlformats.org/officeDocument/2006/relationships/image" Target="../media/image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3.png"/><Relationship Id="rId4" Type="http://schemas.openxmlformats.org/officeDocument/2006/relationships/image" Target="../media/image47.png"/><Relationship Id="rId9" Type="http://schemas.openxmlformats.org/officeDocument/2006/relationships/image" Target="../media/image57.png"/><Relationship Id="rId5" Type="http://schemas.openxmlformats.org/officeDocument/2006/relationships/image" Target="../media/image40.png"/><Relationship Id="rId6" Type="http://schemas.openxmlformats.org/officeDocument/2006/relationships/image" Target="../media/image50.png"/><Relationship Id="rId7" Type="http://schemas.openxmlformats.org/officeDocument/2006/relationships/image" Target="../media/image54.png"/><Relationship Id="rId8"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9.xml"/><Relationship Id="rId3" Type="http://schemas.openxmlformats.org/officeDocument/2006/relationships/hyperlink" Target="https://www.nta.go.jp/taxes/kids/hatten/page14.htm" TargetMode="External"/><Relationship Id="rId4" Type="http://schemas.openxmlformats.org/officeDocument/2006/relationships/image" Target="../media/image62.png"/><Relationship Id="rId5"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0E4F5"/>
            </a:gs>
            <a:gs pos="22000">
              <a:srgbClr val="C0E4F5"/>
            </a:gs>
            <a:gs pos="61000">
              <a:schemeClr val="lt1"/>
            </a:gs>
            <a:gs pos="100000">
              <a:schemeClr val="lt1"/>
            </a:gs>
          </a:gsLst>
          <a:lin ang="5400000" scaled="0"/>
        </a:gradFill>
      </p:bgPr>
    </p:bg>
    <p:spTree>
      <p:nvGrpSpPr>
        <p:cNvPr id="781" name="Shape 781"/>
        <p:cNvGrpSpPr/>
        <p:nvPr/>
      </p:nvGrpSpPr>
      <p:grpSpPr>
        <a:xfrm>
          <a:off x="0" y="0"/>
          <a:ext cx="0" cy="0"/>
          <a:chOff x="0" y="0"/>
          <a:chExt cx="0" cy="0"/>
        </a:xfrm>
      </p:grpSpPr>
      <p:sp>
        <p:nvSpPr>
          <p:cNvPr id="782" name="Google Shape;782;p85"/>
          <p:cNvSpPr/>
          <p:nvPr/>
        </p:nvSpPr>
        <p:spPr>
          <a:xfrm>
            <a:off x="-253097" y="575012"/>
            <a:ext cx="6583680" cy="861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5000" u="none" cap="none" strike="noStrike">
                <a:solidFill>
                  <a:srgbClr val="43D658"/>
                </a:solidFill>
                <a:latin typeface="Arial"/>
                <a:ea typeface="Arial"/>
                <a:cs typeface="Arial"/>
                <a:sym typeface="Arial"/>
              </a:rPr>
              <a:t>わたしたちの</a:t>
            </a:r>
            <a:endParaRPr b="1" i="0" sz="6000" u="none" cap="none" strike="noStrike">
              <a:solidFill>
                <a:srgbClr val="FF0000"/>
              </a:solidFill>
              <a:latin typeface="Arial"/>
              <a:ea typeface="Arial"/>
              <a:cs typeface="Arial"/>
              <a:sym typeface="Arial"/>
            </a:endParaRPr>
          </a:p>
        </p:txBody>
      </p:sp>
      <p:sp>
        <p:nvSpPr>
          <p:cNvPr id="783" name="Google Shape;783;p85"/>
          <p:cNvSpPr txBox="1"/>
          <p:nvPr/>
        </p:nvSpPr>
        <p:spPr>
          <a:xfrm>
            <a:off x="-4" y="6060182"/>
            <a:ext cx="914399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2800" u="none" cap="none" strike="noStrike">
                <a:solidFill>
                  <a:schemeClr val="dk1"/>
                </a:solidFill>
                <a:latin typeface="Arial"/>
                <a:ea typeface="Arial"/>
                <a:cs typeface="Arial"/>
                <a:sym typeface="Arial"/>
              </a:rPr>
              <a:t>愛媛県租税教育推進協議会</a:t>
            </a:r>
            <a:endParaRPr/>
          </a:p>
        </p:txBody>
      </p:sp>
      <p:sp>
        <p:nvSpPr>
          <p:cNvPr id="784" name="Google Shape;784;p85"/>
          <p:cNvSpPr/>
          <p:nvPr/>
        </p:nvSpPr>
        <p:spPr>
          <a:xfrm>
            <a:off x="512164" y="182314"/>
            <a:ext cx="2301240" cy="421811"/>
          </a:xfrm>
          <a:prstGeom prst="roundRect">
            <a:avLst>
              <a:gd fmla="val 50000" name="adj"/>
            </a:avLst>
          </a:prstGeom>
          <a:solidFill>
            <a:schemeClr val="accent1"/>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2000" u="none" cap="none" strike="noStrike">
                <a:solidFill>
                  <a:schemeClr val="lt1"/>
                </a:solidFill>
                <a:latin typeface="Arial"/>
                <a:ea typeface="Arial"/>
                <a:cs typeface="Arial"/>
                <a:sym typeface="Arial"/>
              </a:rPr>
              <a:t>令和７年度版</a:t>
            </a:r>
            <a:endParaRPr/>
          </a:p>
        </p:txBody>
      </p:sp>
      <p:sp>
        <p:nvSpPr>
          <p:cNvPr id="785" name="Google Shape;785;p85"/>
          <p:cNvSpPr txBox="1"/>
          <p:nvPr/>
        </p:nvSpPr>
        <p:spPr>
          <a:xfrm>
            <a:off x="2813404" y="1387321"/>
            <a:ext cx="351717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ja-JP" sz="2000" u="none" cap="none" strike="noStrike">
                <a:solidFill>
                  <a:schemeClr val="dk1"/>
                </a:solidFill>
                <a:latin typeface="Arial"/>
                <a:ea typeface="Arial"/>
                <a:cs typeface="Arial"/>
                <a:sym typeface="Arial"/>
              </a:rPr>
              <a:t>中学校社会科公民　学習資料</a:t>
            </a:r>
            <a:endParaRPr/>
          </a:p>
        </p:txBody>
      </p:sp>
      <p:pic>
        <p:nvPicPr>
          <p:cNvPr id="786" name="Google Shape;786;p85"/>
          <p:cNvPicPr preferRelativeResize="0"/>
          <p:nvPr/>
        </p:nvPicPr>
        <p:blipFill rotWithShape="1">
          <a:blip r:embed="rId3">
            <a:alphaModFix/>
          </a:blip>
          <a:srcRect b="17624" l="0" r="19001" t="7477"/>
          <a:stretch/>
        </p:blipFill>
        <p:spPr>
          <a:xfrm>
            <a:off x="1499694" y="1798811"/>
            <a:ext cx="6144601" cy="4261371"/>
          </a:xfrm>
          <a:prstGeom prst="roundRect">
            <a:avLst>
              <a:gd fmla="val 16667" name="adj"/>
            </a:avLst>
          </a:prstGeom>
          <a:noFill/>
          <a:ln>
            <a:noFill/>
          </a:ln>
          <a:effectLst>
            <a:outerShdw blurRad="368300" rotWithShape="0" algn="tl" dir="1740000" dist="152400">
              <a:srgbClr val="000000">
                <a:alpha val="37647"/>
              </a:srgbClr>
            </a:outerShdw>
          </a:effectLst>
        </p:spPr>
      </p:pic>
      <p:sp>
        <p:nvSpPr>
          <p:cNvPr id="787" name="Google Shape;787;p85"/>
          <p:cNvSpPr txBox="1"/>
          <p:nvPr/>
        </p:nvSpPr>
        <p:spPr>
          <a:xfrm>
            <a:off x="3138750" y="6583400"/>
            <a:ext cx="60054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cap="none" strike="noStrike">
                <a:solidFill>
                  <a:schemeClr val="dk1"/>
                </a:solidFill>
                <a:latin typeface="Arial"/>
                <a:ea typeface="Arial"/>
                <a:cs typeface="Arial"/>
                <a:sym typeface="Arial"/>
              </a:rPr>
              <a:t>写真提供：宇摩地区租税教育推進協議会（令和６年度「税の作品展）」</a:t>
            </a:r>
            <a:endParaRPr/>
          </a:p>
        </p:txBody>
      </p:sp>
      <p:sp>
        <p:nvSpPr>
          <p:cNvPr id="788" name="Google Shape;788;p85"/>
          <p:cNvSpPr/>
          <p:nvPr/>
        </p:nvSpPr>
        <p:spPr>
          <a:xfrm>
            <a:off x="3437501" y="422075"/>
            <a:ext cx="6144600" cy="1015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ja-JP" sz="6000">
                <a:solidFill>
                  <a:srgbClr val="FF0000"/>
                </a:solidFill>
                <a:latin typeface="Arial"/>
                <a:ea typeface="Arial"/>
                <a:cs typeface="Arial"/>
                <a:sym typeface="Arial"/>
              </a:rPr>
              <a:t>生活と税</a:t>
            </a:r>
            <a:endParaRPr b="1" sz="6000" cap="none">
              <a:solidFill>
                <a:srgbClr val="FF0000"/>
              </a:solidFill>
              <a:latin typeface="Arial"/>
              <a:ea typeface="Arial"/>
              <a:cs typeface="Arial"/>
              <a:sym typeface="Arial"/>
            </a:endParaRPr>
          </a:p>
        </p:txBody>
      </p:sp>
      <p:sp>
        <p:nvSpPr>
          <p:cNvPr id="789" name="Google Shape;789;p85"/>
          <p:cNvSpPr txBox="1"/>
          <p:nvPr/>
        </p:nvSpPr>
        <p:spPr>
          <a:xfrm>
            <a:off x="6153150" y="107721"/>
            <a:ext cx="299084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chemeClr val="dk1"/>
                </a:solidFill>
                <a:latin typeface="Arial"/>
                <a:ea typeface="Arial"/>
                <a:cs typeface="Arial"/>
                <a:sym typeface="Arial"/>
              </a:rPr>
              <a:t>【中学校学習指導要領準拠】</a:t>
            </a:r>
            <a:endParaRPr sz="14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94"/>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1125" name="Google Shape;1125;p94"/>
          <p:cNvSpPr txBox="1"/>
          <p:nvPr>
            <p:ph idx="1" type="body"/>
          </p:nvPr>
        </p:nvSpPr>
        <p:spPr>
          <a:xfrm>
            <a:off x="7538605" y="4527951"/>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26" name="Google Shape;1126;p94"/>
          <p:cNvSpPr txBox="1"/>
          <p:nvPr>
            <p:ph idx="2" type="body"/>
          </p:nvPr>
        </p:nvSpPr>
        <p:spPr>
          <a:xfrm>
            <a:off x="7538605" y="5008902"/>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27" name="Google Shape;1127;p94"/>
          <p:cNvSpPr txBox="1"/>
          <p:nvPr>
            <p:ph idx="3" type="body"/>
          </p:nvPr>
        </p:nvSpPr>
        <p:spPr>
          <a:xfrm>
            <a:off x="7538605" y="5473678"/>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28" name="Google Shape;1128;p94"/>
          <p:cNvSpPr txBox="1"/>
          <p:nvPr>
            <p:ph idx="4" type="body"/>
          </p:nvPr>
        </p:nvSpPr>
        <p:spPr>
          <a:xfrm>
            <a:off x="7538605" y="5943649"/>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29" name="Google Shape;1129;p94"/>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95"/>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135" name="Google Shape;1135;p95"/>
          <p:cNvSpPr txBox="1"/>
          <p:nvPr>
            <p:ph idx="1" type="body"/>
          </p:nvPr>
        </p:nvSpPr>
        <p:spPr>
          <a:xfrm>
            <a:off x="5660000" y="4520800"/>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36" name="Google Shape;1136;p95"/>
          <p:cNvSpPr txBox="1"/>
          <p:nvPr>
            <p:ph idx="2" type="body"/>
          </p:nvPr>
        </p:nvSpPr>
        <p:spPr>
          <a:xfrm>
            <a:off x="5660000" y="5001751"/>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37" name="Google Shape;1137;p95"/>
          <p:cNvSpPr txBox="1"/>
          <p:nvPr>
            <p:ph idx="3" type="body"/>
          </p:nvPr>
        </p:nvSpPr>
        <p:spPr>
          <a:xfrm>
            <a:off x="5660000" y="5466527"/>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38" name="Google Shape;1138;p95"/>
          <p:cNvSpPr txBox="1"/>
          <p:nvPr>
            <p:ph idx="4" type="body"/>
          </p:nvPr>
        </p:nvSpPr>
        <p:spPr>
          <a:xfrm>
            <a:off x="5660000" y="5936498"/>
            <a:ext cx="866100" cy="184800"/>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a:p>
        </p:txBody>
      </p:sp>
      <p:sp>
        <p:nvSpPr>
          <p:cNvPr id="1139" name="Google Shape;1139;p95"/>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1140" name="Google Shape;1140;p95"/>
          <p:cNvSpPr/>
          <p:nvPr/>
        </p:nvSpPr>
        <p:spPr>
          <a:xfrm>
            <a:off x="7715903" y="5453095"/>
            <a:ext cx="274200" cy="274200"/>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pic>
        <p:nvPicPr>
          <p:cNvPr id="1146" name="Google Shape;1146;p96"/>
          <p:cNvPicPr preferRelativeResize="0"/>
          <p:nvPr/>
        </p:nvPicPr>
        <p:blipFill rotWithShape="1">
          <a:blip r:embed="rId3">
            <a:alphaModFix/>
          </a:blip>
          <a:srcRect b="0" l="0" r="0" t="0"/>
          <a:stretch/>
        </p:blipFill>
        <p:spPr>
          <a:xfrm>
            <a:off x="7652290" y="898047"/>
            <a:ext cx="1190694" cy="1349314"/>
          </a:xfrm>
          <a:prstGeom prst="rect">
            <a:avLst/>
          </a:prstGeom>
          <a:noFill/>
          <a:ln>
            <a:noFill/>
          </a:ln>
        </p:spPr>
      </p:pic>
      <p:sp>
        <p:nvSpPr>
          <p:cNvPr id="1147" name="Google Shape;1147;p96"/>
          <p:cNvSpPr/>
          <p:nvPr/>
        </p:nvSpPr>
        <p:spPr>
          <a:xfrm>
            <a:off x="283086" y="2144962"/>
            <a:ext cx="8507400" cy="416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8" name="Google Shape;1148;p96"/>
          <p:cNvSpPr/>
          <p:nvPr/>
        </p:nvSpPr>
        <p:spPr>
          <a:xfrm>
            <a:off x="289436" y="2151312"/>
            <a:ext cx="1533600" cy="485700"/>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9" name="Google Shape;1149;p96"/>
          <p:cNvSpPr/>
          <p:nvPr/>
        </p:nvSpPr>
        <p:spPr>
          <a:xfrm>
            <a:off x="1822961" y="2151312"/>
            <a:ext cx="6954900" cy="485700"/>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0" name="Google Shape;1150;p96"/>
          <p:cNvSpPr/>
          <p:nvPr/>
        </p:nvSpPr>
        <p:spPr>
          <a:xfrm>
            <a:off x="289436" y="2637087"/>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1" name="Google Shape;1151;p96"/>
          <p:cNvSpPr/>
          <p:nvPr/>
        </p:nvSpPr>
        <p:spPr>
          <a:xfrm>
            <a:off x="1822961" y="2637087"/>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2" name="Google Shape;1152;p96"/>
          <p:cNvSpPr/>
          <p:nvPr/>
        </p:nvSpPr>
        <p:spPr>
          <a:xfrm>
            <a:off x="289436" y="3368925"/>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3" name="Google Shape;1153;p96"/>
          <p:cNvSpPr/>
          <p:nvPr/>
        </p:nvSpPr>
        <p:spPr>
          <a:xfrm>
            <a:off x="1822961" y="3368925"/>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4" name="Google Shape;1154;p96"/>
          <p:cNvSpPr/>
          <p:nvPr/>
        </p:nvSpPr>
        <p:spPr>
          <a:xfrm>
            <a:off x="289436" y="4100762"/>
            <a:ext cx="1533600" cy="7335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5" name="Google Shape;1155;p96"/>
          <p:cNvSpPr/>
          <p:nvPr/>
        </p:nvSpPr>
        <p:spPr>
          <a:xfrm>
            <a:off x="1822961" y="4100762"/>
            <a:ext cx="6954900" cy="7335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6" name="Google Shape;1156;p96"/>
          <p:cNvSpPr/>
          <p:nvPr/>
        </p:nvSpPr>
        <p:spPr>
          <a:xfrm>
            <a:off x="289436" y="4834187"/>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7" name="Google Shape;1157;p96"/>
          <p:cNvSpPr/>
          <p:nvPr/>
        </p:nvSpPr>
        <p:spPr>
          <a:xfrm>
            <a:off x="1822961" y="4834187"/>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8" name="Google Shape;1158;p96"/>
          <p:cNvSpPr/>
          <p:nvPr/>
        </p:nvSpPr>
        <p:spPr>
          <a:xfrm>
            <a:off x="289436" y="5566025"/>
            <a:ext cx="1533600" cy="731700"/>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9" name="Google Shape;1159;p96"/>
          <p:cNvSpPr/>
          <p:nvPr/>
        </p:nvSpPr>
        <p:spPr>
          <a:xfrm>
            <a:off x="1822961" y="5566025"/>
            <a:ext cx="6954900" cy="731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160" name="Google Shape;1160;p96"/>
          <p:cNvCxnSpPr/>
          <p:nvPr/>
        </p:nvCxnSpPr>
        <p:spPr>
          <a:xfrm>
            <a:off x="1822961" y="2144962"/>
            <a:ext cx="0" cy="4159200"/>
          </a:xfrm>
          <a:prstGeom prst="straightConnector1">
            <a:avLst/>
          </a:prstGeom>
          <a:noFill/>
          <a:ln cap="flat" cmpd="sng" w="12700">
            <a:solidFill>
              <a:srgbClr val="005BAD"/>
            </a:solidFill>
            <a:prstDash val="solid"/>
            <a:round/>
            <a:headEnd len="med" w="med" type="none"/>
            <a:tailEnd len="med" w="med" type="none"/>
          </a:ln>
        </p:spPr>
      </p:cxnSp>
      <p:cxnSp>
        <p:nvCxnSpPr>
          <p:cNvPr id="1161" name="Google Shape;1161;p96"/>
          <p:cNvCxnSpPr/>
          <p:nvPr/>
        </p:nvCxnSpPr>
        <p:spPr>
          <a:xfrm>
            <a:off x="284673" y="2637087"/>
            <a:ext cx="8499600" cy="0"/>
          </a:xfrm>
          <a:prstGeom prst="straightConnector1">
            <a:avLst/>
          </a:prstGeom>
          <a:noFill/>
          <a:ln cap="flat" cmpd="sng" w="12700">
            <a:solidFill>
              <a:srgbClr val="005BAD"/>
            </a:solidFill>
            <a:prstDash val="solid"/>
            <a:round/>
            <a:headEnd len="med" w="med" type="none"/>
            <a:tailEnd len="med" w="med" type="none"/>
          </a:ln>
        </p:spPr>
      </p:cxnSp>
      <p:cxnSp>
        <p:nvCxnSpPr>
          <p:cNvPr id="1162" name="Google Shape;1162;p96"/>
          <p:cNvCxnSpPr/>
          <p:nvPr/>
        </p:nvCxnSpPr>
        <p:spPr>
          <a:xfrm>
            <a:off x="284673" y="3368925"/>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163" name="Google Shape;1163;p96"/>
          <p:cNvCxnSpPr/>
          <p:nvPr/>
        </p:nvCxnSpPr>
        <p:spPr>
          <a:xfrm>
            <a:off x="284673" y="4100762"/>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164" name="Google Shape;1164;p96"/>
          <p:cNvCxnSpPr/>
          <p:nvPr/>
        </p:nvCxnSpPr>
        <p:spPr>
          <a:xfrm>
            <a:off x="284673" y="4834187"/>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165" name="Google Shape;1165;p96"/>
          <p:cNvCxnSpPr/>
          <p:nvPr/>
        </p:nvCxnSpPr>
        <p:spPr>
          <a:xfrm>
            <a:off x="284673" y="5566025"/>
            <a:ext cx="8499600" cy="0"/>
          </a:xfrm>
          <a:prstGeom prst="straightConnector1">
            <a:avLst/>
          </a:prstGeom>
          <a:noFill/>
          <a:ln cap="flat" cmpd="sng" w="9525">
            <a:solidFill>
              <a:srgbClr val="005BAD"/>
            </a:solidFill>
            <a:prstDash val="solid"/>
            <a:round/>
            <a:headEnd len="med" w="med" type="none"/>
            <a:tailEnd len="med" w="med" type="none"/>
          </a:ln>
        </p:spPr>
      </p:cxnSp>
      <p:cxnSp>
        <p:nvCxnSpPr>
          <p:cNvPr id="1166" name="Google Shape;1166;p96"/>
          <p:cNvCxnSpPr/>
          <p:nvPr/>
        </p:nvCxnSpPr>
        <p:spPr>
          <a:xfrm>
            <a:off x="289436" y="2144962"/>
            <a:ext cx="0" cy="4159200"/>
          </a:xfrm>
          <a:prstGeom prst="straightConnector1">
            <a:avLst/>
          </a:prstGeom>
          <a:noFill/>
          <a:ln cap="flat" cmpd="sng" w="12700">
            <a:solidFill>
              <a:srgbClr val="005BAD"/>
            </a:solidFill>
            <a:prstDash val="solid"/>
            <a:round/>
            <a:headEnd len="med" w="med" type="none"/>
            <a:tailEnd len="med" w="med" type="none"/>
          </a:ln>
        </p:spPr>
      </p:cxnSp>
      <p:cxnSp>
        <p:nvCxnSpPr>
          <p:cNvPr id="1167" name="Google Shape;1167;p96"/>
          <p:cNvCxnSpPr/>
          <p:nvPr/>
        </p:nvCxnSpPr>
        <p:spPr>
          <a:xfrm>
            <a:off x="8777798" y="2146550"/>
            <a:ext cx="0" cy="4157700"/>
          </a:xfrm>
          <a:prstGeom prst="straightConnector1">
            <a:avLst/>
          </a:prstGeom>
          <a:noFill/>
          <a:ln cap="flat" cmpd="sng" w="12700">
            <a:solidFill>
              <a:srgbClr val="005BAD"/>
            </a:solidFill>
            <a:prstDash val="solid"/>
            <a:round/>
            <a:headEnd len="med" w="med" type="none"/>
            <a:tailEnd len="med" w="med" type="none"/>
          </a:ln>
        </p:spPr>
      </p:cxnSp>
      <p:cxnSp>
        <p:nvCxnSpPr>
          <p:cNvPr id="1168" name="Google Shape;1168;p96"/>
          <p:cNvCxnSpPr/>
          <p:nvPr/>
        </p:nvCxnSpPr>
        <p:spPr>
          <a:xfrm>
            <a:off x="284673" y="2151312"/>
            <a:ext cx="8499600" cy="0"/>
          </a:xfrm>
          <a:prstGeom prst="straightConnector1">
            <a:avLst/>
          </a:prstGeom>
          <a:noFill/>
          <a:ln cap="flat" cmpd="sng" w="12700">
            <a:solidFill>
              <a:srgbClr val="005BAD"/>
            </a:solidFill>
            <a:prstDash val="solid"/>
            <a:round/>
            <a:headEnd len="med" w="med" type="none"/>
            <a:tailEnd len="med" w="med" type="none"/>
          </a:ln>
        </p:spPr>
      </p:cxnSp>
      <p:cxnSp>
        <p:nvCxnSpPr>
          <p:cNvPr id="1169" name="Google Shape;1169;p96"/>
          <p:cNvCxnSpPr/>
          <p:nvPr/>
        </p:nvCxnSpPr>
        <p:spPr>
          <a:xfrm>
            <a:off x="284673" y="6297862"/>
            <a:ext cx="8499600" cy="0"/>
          </a:xfrm>
          <a:prstGeom prst="straightConnector1">
            <a:avLst/>
          </a:prstGeom>
          <a:noFill/>
          <a:ln cap="flat" cmpd="sng" w="12700">
            <a:solidFill>
              <a:srgbClr val="005BAD"/>
            </a:solidFill>
            <a:prstDash val="solid"/>
            <a:round/>
            <a:headEnd len="med" w="med" type="none"/>
            <a:tailEnd len="med" w="med" type="none"/>
          </a:ln>
        </p:spPr>
      </p:cxnSp>
      <p:sp>
        <p:nvSpPr>
          <p:cNvPr id="1170" name="Google Shape;1170;p96"/>
          <p:cNvSpPr/>
          <p:nvPr/>
        </p:nvSpPr>
        <p:spPr>
          <a:xfrm>
            <a:off x="4583623" y="22672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0" i="0" lang="ja-JP" sz="2000" u="none" cap="none" strike="noStrike">
                <a:solidFill>
                  <a:srgbClr val="FFFFFF"/>
                </a:solidFill>
                <a:latin typeface="Arial"/>
                <a:ea typeface="Arial"/>
                <a:cs typeface="Arial"/>
                <a:sym typeface="Arial"/>
              </a:rPr>
              <a:t>内</a:t>
            </a:r>
            <a:endParaRPr b="0" i="0" sz="1800" u="none" cap="none" strike="noStrike">
              <a:solidFill>
                <a:schemeClr val="dk1"/>
              </a:solidFill>
              <a:latin typeface="Arial"/>
              <a:ea typeface="Arial"/>
              <a:cs typeface="Arial"/>
              <a:sym typeface="Arial"/>
            </a:endParaRPr>
          </a:p>
        </p:txBody>
      </p:sp>
      <p:sp>
        <p:nvSpPr>
          <p:cNvPr id="1171" name="Google Shape;1171;p96"/>
          <p:cNvSpPr/>
          <p:nvPr/>
        </p:nvSpPr>
        <p:spPr>
          <a:xfrm>
            <a:off x="5005898" y="22672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0" i="0" lang="ja-JP" sz="2000" u="none" cap="none" strike="noStrike">
                <a:solidFill>
                  <a:srgbClr val="FFFFFF"/>
                </a:solidFill>
                <a:latin typeface="Arial"/>
                <a:ea typeface="Arial"/>
                <a:cs typeface="Arial"/>
                <a:sym typeface="Arial"/>
              </a:rPr>
              <a:t>容</a:t>
            </a:r>
            <a:endParaRPr b="0" i="0" sz="1800" u="none" cap="none" strike="noStrike">
              <a:solidFill>
                <a:schemeClr val="dk1"/>
              </a:solidFill>
              <a:latin typeface="Arial"/>
              <a:ea typeface="Arial"/>
              <a:cs typeface="Arial"/>
              <a:sym typeface="Arial"/>
            </a:endParaRPr>
          </a:p>
        </p:txBody>
      </p:sp>
      <p:sp>
        <p:nvSpPr>
          <p:cNvPr id="1172" name="Google Shape;1172;p96"/>
          <p:cNvSpPr/>
          <p:nvPr/>
        </p:nvSpPr>
        <p:spPr>
          <a:xfrm>
            <a:off x="459300" y="2308475"/>
            <a:ext cx="14697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Arial"/>
              <a:buNone/>
            </a:pPr>
            <a:r>
              <a:rPr b="0" i="0" lang="ja-JP" sz="1600" u="none" cap="none" strike="noStrike">
                <a:solidFill>
                  <a:srgbClr val="FFFFFF"/>
                </a:solidFill>
                <a:latin typeface="Arial"/>
                <a:ea typeface="Arial"/>
                <a:cs typeface="Arial"/>
                <a:sym typeface="Arial"/>
              </a:rPr>
              <a:t>公平の考え方</a:t>
            </a:r>
            <a:endParaRPr b="0" i="0" sz="1800" u="none" cap="none" strike="noStrike">
              <a:solidFill>
                <a:schemeClr val="dk1"/>
              </a:solidFill>
              <a:latin typeface="Arial"/>
              <a:ea typeface="Arial"/>
              <a:cs typeface="Arial"/>
              <a:sym typeface="Arial"/>
            </a:endParaRPr>
          </a:p>
        </p:txBody>
      </p:sp>
      <p:sp>
        <p:nvSpPr>
          <p:cNvPr id="1173" name="Google Shape;1173;p96"/>
          <p:cNvSpPr/>
          <p:nvPr/>
        </p:nvSpPr>
        <p:spPr>
          <a:xfrm>
            <a:off x="2037281" y="2887900"/>
            <a:ext cx="6375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各自の能力に応じて負担すること</a:t>
            </a:r>
            <a:endParaRPr b="0" i="0" sz="1800" u="none" cap="none" strike="noStrike">
              <a:solidFill>
                <a:schemeClr val="dk1"/>
              </a:solidFill>
              <a:latin typeface="Arial"/>
              <a:ea typeface="Arial"/>
              <a:cs typeface="Arial"/>
              <a:sym typeface="Arial"/>
            </a:endParaRPr>
          </a:p>
        </p:txBody>
      </p:sp>
      <p:sp>
        <p:nvSpPr>
          <p:cNvPr id="1174" name="Google Shape;1174;p96"/>
          <p:cNvSpPr/>
          <p:nvPr/>
        </p:nvSpPr>
        <p:spPr>
          <a:xfrm>
            <a:off x="568975" y="2887900"/>
            <a:ext cx="894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応能負担</a:t>
            </a:r>
            <a:endParaRPr b="0" i="0" sz="1800" u="none" cap="none" strike="noStrike">
              <a:solidFill>
                <a:schemeClr val="dk1"/>
              </a:solidFill>
              <a:latin typeface="Arial"/>
              <a:ea typeface="Arial"/>
              <a:cs typeface="Arial"/>
              <a:sym typeface="Arial"/>
            </a:endParaRPr>
          </a:p>
        </p:txBody>
      </p:sp>
      <p:sp>
        <p:nvSpPr>
          <p:cNvPr id="1175" name="Google Shape;1175;p96"/>
          <p:cNvSpPr/>
          <p:nvPr/>
        </p:nvSpPr>
        <p:spPr>
          <a:xfrm>
            <a:off x="2037279" y="3619750"/>
            <a:ext cx="64857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自分が受けた利益に応じたものを負担すること</a:t>
            </a:r>
            <a:endParaRPr b="0" i="0" sz="1800" u="none" cap="none" strike="noStrike">
              <a:solidFill>
                <a:schemeClr val="dk1"/>
              </a:solidFill>
              <a:latin typeface="Arial"/>
              <a:ea typeface="Arial"/>
              <a:cs typeface="Arial"/>
              <a:sym typeface="Arial"/>
            </a:endParaRPr>
          </a:p>
        </p:txBody>
      </p:sp>
      <p:sp>
        <p:nvSpPr>
          <p:cNvPr id="1176" name="Google Shape;1176;p96"/>
          <p:cNvSpPr/>
          <p:nvPr/>
        </p:nvSpPr>
        <p:spPr>
          <a:xfrm>
            <a:off x="568975" y="3619741"/>
            <a:ext cx="894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応益負担</a:t>
            </a:r>
            <a:endParaRPr b="0" i="0" sz="1800" u="none" cap="none" strike="noStrike">
              <a:solidFill>
                <a:schemeClr val="dk1"/>
              </a:solidFill>
              <a:latin typeface="Arial"/>
              <a:ea typeface="Arial"/>
              <a:cs typeface="Arial"/>
              <a:sym typeface="Arial"/>
            </a:endParaRPr>
          </a:p>
        </p:txBody>
      </p:sp>
      <p:sp>
        <p:nvSpPr>
          <p:cNvPr id="1177" name="Google Shape;1177;p96"/>
          <p:cNvSpPr/>
          <p:nvPr/>
        </p:nvSpPr>
        <p:spPr>
          <a:xfrm>
            <a:off x="1929602" y="4352375"/>
            <a:ext cx="6426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「負担能力が同じ人には、同じ負担を求めるのが公平」という考え方</a:t>
            </a:r>
            <a:endParaRPr b="0" i="0" sz="1800" u="none" cap="none" strike="noStrike">
              <a:solidFill>
                <a:schemeClr val="dk1"/>
              </a:solidFill>
              <a:latin typeface="Arial"/>
              <a:ea typeface="Arial"/>
              <a:cs typeface="Arial"/>
              <a:sym typeface="Arial"/>
            </a:endParaRPr>
          </a:p>
        </p:txBody>
      </p:sp>
      <p:sp>
        <p:nvSpPr>
          <p:cNvPr id="1178" name="Google Shape;1178;p96"/>
          <p:cNvSpPr/>
          <p:nvPr/>
        </p:nvSpPr>
        <p:spPr>
          <a:xfrm>
            <a:off x="480775" y="4352374"/>
            <a:ext cx="10713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水平的公平</a:t>
            </a:r>
            <a:endParaRPr b="0" i="0" sz="1800" u="none" cap="none" strike="noStrike">
              <a:solidFill>
                <a:schemeClr val="dk1"/>
              </a:solidFill>
              <a:latin typeface="Arial"/>
              <a:ea typeface="Arial"/>
              <a:cs typeface="Arial"/>
              <a:sym typeface="Arial"/>
            </a:endParaRPr>
          </a:p>
        </p:txBody>
      </p:sp>
      <p:sp>
        <p:nvSpPr>
          <p:cNvPr id="1179" name="Google Shape;1179;p96"/>
          <p:cNvSpPr/>
          <p:nvPr/>
        </p:nvSpPr>
        <p:spPr>
          <a:xfrm>
            <a:off x="1929600" y="5085000"/>
            <a:ext cx="66054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500" u="none" cap="none" strike="noStrike">
                <a:solidFill>
                  <a:srgbClr val="000000"/>
                </a:solidFill>
                <a:latin typeface="Arial"/>
                <a:ea typeface="Arial"/>
                <a:cs typeface="Arial"/>
                <a:sym typeface="Arial"/>
              </a:rPr>
              <a:t>「負担能力が高い人には、より大きな負担を求めるのが公平」という考え方</a:t>
            </a:r>
            <a:endParaRPr b="0" i="0" sz="1700" u="none" cap="none" strike="noStrike">
              <a:solidFill>
                <a:schemeClr val="dk1"/>
              </a:solidFill>
              <a:latin typeface="Arial"/>
              <a:ea typeface="Arial"/>
              <a:cs typeface="Arial"/>
              <a:sym typeface="Arial"/>
            </a:endParaRPr>
          </a:p>
        </p:txBody>
      </p:sp>
      <p:sp>
        <p:nvSpPr>
          <p:cNvPr id="1180" name="Google Shape;1180;p96"/>
          <p:cNvSpPr/>
          <p:nvPr/>
        </p:nvSpPr>
        <p:spPr>
          <a:xfrm>
            <a:off x="480775" y="5085010"/>
            <a:ext cx="10713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垂直的公平</a:t>
            </a:r>
            <a:endParaRPr b="0" i="0" sz="1800" u="none" cap="none" strike="noStrike">
              <a:solidFill>
                <a:schemeClr val="dk1"/>
              </a:solidFill>
              <a:latin typeface="Arial"/>
              <a:ea typeface="Arial"/>
              <a:cs typeface="Arial"/>
              <a:sym typeface="Arial"/>
            </a:endParaRPr>
          </a:p>
        </p:txBody>
      </p:sp>
      <p:sp>
        <p:nvSpPr>
          <p:cNvPr id="1181" name="Google Shape;1181;p96"/>
          <p:cNvSpPr/>
          <p:nvPr/>
        </p:nvSpPr>
        <p:spPr>
          <a:xfrm>
            <a:off x="1929602" y="5816850"/>
            <a:ext cx="63759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rgbClr val="000000"/>
                </a:solidFill>
                <a:latin typeface="Arial"/>
                <a:ea typeface="Arial"/>
                <a:cs typeface="Arial"/>
                <a:sym typeface="Arial"/>
              </a:rPr>
              <a:t>「現役世代と将来世代の受益と負担のバランスを保つ」という考え方</a:t>
            </a:r>
            <a:endParaRPr b="0" i="0" sz="1800" u="none" cap="none" strike="noStrike">
              <a:solidFill>
                <a:schemeClr val="dk1"/>
              </a:solidFill>
              <a:latin typeface="Arial"/>
              <a:ea typeface="Arial"/>
              <a:cs typeface="Arial"/>
              <a:sym typeface="Arial"/>
            </a:endParaRPr>
          </a:p>
        </p:txBody>
      </p:sp>
      <p:sp>
        <p:nvSpPr>
          <p:cNvPr id="1182" name="Google Shape;1182;p96"/>
          <p:cNvSpPr/>
          <p:nvPr/>
        </p:nvSpPr>
        <p:spPr>
          <a:xfrm>
            <a:off x="390925" y="5816851"/>
            <a:ext cx="1251000" cy="23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Arial"/>
              <a:buNone/>
            </a:pPr>
            <a:r>
              <a:rPr b="0" i="0" lang="ja-JP" sz="1600" u="none" cap="none" strike="noStrike">
                <a:solidFill>
                  <a:srgbClr val="005BAD"/>
                </a:solidFill>
                <a:latin typeface="Arial"/>
                <a:ea typeface="Arial"/>
                <a:cs typeface="Arial"/>
                <a:sym typeface="Arial"/>
              </a:rPr>
              <a:t>世代間の公平</a:t>
            </a:r>
            <a:endParaRPr b="0" i="0" sz="1800" u="none" cap="none" strike="noStrike">
              <a:solidFill>
                <a:schemeClr val="dk1"/>
              </a:solidFill>
              <a:latin typeface="Arial"/>
              <a:ea typeface="Arial"/>
              <a:cs typeface="Arial"/>
              <a:sym typeface="Arial"/>
            </a:endParaRPr>
          </a:p>
        </p:txBody>
      </p:sp>
      <p:grpSp>
        <p:nvGrpSpPr>
          <p:cNvPr id="1183" name="Google Shape;1183;p96"/>
          <p:cNvGrpSpPr/>
          <p:nvPr/>
        </p:nvGrpSpPr>
        <p:grpSpPr>
          <a:xfrm>
            <a:off x="287921" y="6410880"/>
            <a:ext cx="8532000" cy="374400"/>
            <a:chOff x="322211" y="6410880"/>
            <a:chExt cx="8532000" cy="374400"/>
          </a:xfrm>
        </p:grpSpPr>
        <p:sp>
          <p:nvSpPr>
            <p:cNvPr id="1184" name="Google Shape;1184;p9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85" name="Google Shape;1185;p96"/>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186" name="Google Shape;1186;p96"/>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1187" name="Google Shape;1187;p96"/>
          <p:cNvSpPr txBox="1"/>
          <p:nvPr/>
        </p:nvSpPr>
        <p:spPr>
          <a:xfrm>
            <a:off x="332797" y="1316298"/>
            <a:ext cx="7585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税金には、みんながより公平だと思える仕組みが必要！</a:t>
            </a:r>
            <a:endParaRPr/>
          </a:p>
        </p:txBody>
      </p:sp>
      <p:grpSp>
        <p:nvGrpSpPr>
          <p:cNvPr id="1188" name="Google Shape;1188;p96"/>
          <p:cNvGrpSpPr/>
          <p:nvPr/>
        </p:nvGrpSpPr>
        <p:grpSpPr>
          <a:xfrm>
            <a:off x="-29058" y="6108950"/>
            <a:ext cx="832642" cy="749313"/>
            <a:chOff x="-35154" y="5996310"/>
            <a:chExt cx="945432" cy="850815"/>
          </a:xfrm>
        </p:grpSpPr>
        <p:sp>
          <p:nvSpPr>
            <p:cNvPr id="1189" name="Google Shape;1189;p9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0" name="Google Shape;1190;p9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1" name="Google Shape;1191;p96"/>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192" name="Google Shape;1192;p96"/>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
        <p:nvSpPr>
          <p:cNvPr id="1193" name="Google Shape;1193;p96"/>
          <p:cNvSpPr txBox="1"/>
          <p:nvPr/>
        </p:nvSpPr>
        <p:spPr>
          <a:xfrm>
            <a:off x="839467" y="6461424"/>
            <a:ext cx="7683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https://www.nichizeiren.or.jp/taxaccount/education/sozei_nichizei/</a:t>
            </a:r>
            <a:r>
              <a:rPr lang="ja-JP" sz="1100">
                <a:solidFill>
                  <a:schemeClr val="dk1"/>
                </a:solidFill>
                <a:latin typeface="Arial"/>
                <a:ea typeface="Arial"/>
                <a:cs typeface="Arial"/>
                <a:sym typeface="Arial"/>
              </a:rPr>
              <a:t>  </a:t>
            </a:r>
            <a:r>
              <a:rPr lang="ja-JP" sz="1000">
                <a:solidFill>
                  <a:schemeClr val="dk1"/>
                </a:solidFill>
                <a:latin typeface="MS PGothic"/>
                <a:ea typeface="MS PGothic"/>
                <a:cs typeface="MS PGothic"/>
                <a:sym typeface="MS PGothic"/>
              </a:rPr>
              <a:t>（日本税理士会連合会HP）</a:t>
            </a:r>
            <a:endParaRPr sz="1100">
              <a:solidFill>
                <a:schemeClr val="dk1"/>
              </a:solidFill>
              <a:latin typeface="MS PGothic"/>
              <a:ea typeface="MS PGothic"/>
              <a:cs typeface="MS PGothic"/>
              <a:sym typeface="MS PGothic"/>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7"/>
                                        </p:tgtEl>
                                        <p:attrNameLst>
                                          <p:attrName>style.visibility</p:attrName>
                                        </p:attrNameLst>
                                      </p:cBhvr>
                                      <p:to>
                                        <p:strVal val="visible"/>
                                      </p:to>
                                    </p:set>
                                    <p:animEffect filter="fade" transition="in">
                                      <p:cBhvr>
                                        <p:cTn dur="500"/>
                                        <p:tgtEl>
                                          <p:spTgt spid="1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7"/>
                                        </p:tgtEl>
                                        <p:attrNameLst>
                                          <p:attrName>style.visibility</p:attrName>
                                        </p:attrNameLst>
                                      </p:cBhvr>
                                      <p:to>
                                        <p:strVal val="visible"/>
                                      </p:to>
                                    </p:set>
                                    <p:animEffect filter="fade" transition="in">
                                      <p:cBhvr>
                                        <p:cTn dur="500"/>
                                        <p:tgtEl>
                                          <p:spTgt spid="1147"/>
                                        </p:tgtEl>
                                      </p:cBhvr>
                                    </p:animEffect>
                                  </p:childTnLst>
                                </p:cTn>
                              </p:par>
                              <p:par>
                                <p:cTn fill="hold" nodeType="withEffect" presetClass="entr" presetID="10" presetSubtype="0">
                                  <p:stCondLst>
                                    <p:cond delay="0"/>
                                  </p:stCondLst>
                                  <p:childTnLst>
                                    <p:set>
                                      <p:cBhvr>
                                        <p:cTn dur="1" fill="hold">
                                          <p:stCondLst>
                                            <p:cond delay="0"/>
                                          </p:stCondLst>
                                        </p:cTn>
                                        <p:tgtEl>
                                          <p:spTgt spid="1148"/>
                                        </p:tgtEl>
                                        <p:attrNameLst>
                                          <p:attrName>style.visibility</p:attrName>
                                        </p:attrNameLst>
                                      </p:cBhvr>
                                      <p:to>
                                        <p:strVal val="visible"/>
                                      </p:to>
                                    </p:set>
                                    <p:animEffect filter="fade" transition="in">
                                      <p:cBhvr>
                                        <p:cTn dur="500"/>
                                        <p:tgtEl>
                                          <p:spTgt spid="1148"/>
                                        </p:tgtEl>
                                      </p:cBhvr>
                                    </p:animEffect>
                                  </p:childTnLst>
                                </p:cTn>
                              </p:par>
                              <p:par>
                                <p:cTn fill="hold" nodeType="withEffect" presetClass="entr" presetID="10" presetSubtype="0">
                                  <p:stCondLst>
                                    <p:cond delay="0"/>
                                  </p:stCondLst>
                                  <p:childTnLst>
                                    <p:set>
                                      <p:cBhvr>
                                        <p:cTn dur="1" fill="hold">
                                          <p:stCondLst>
                                            <p:cond delay="0"/>
                                          </p:stCondLst>
                                        </p:cTn>
                                        <p:tgtEl>
                                          <p:spTgt spid="1149"/>
                                        </p:tgtEl>
                                        <p:attrNameLst>
                                          <p:attrName>style.visibility</p:attrName>
                                        </p:attrNameLst>
                                      </p:cBhvr>
                                      <p:to>
                                        <p:strVal val="visible"/>
                                      </p:to>
                                    </p:set>
                                    <p:animEffect filter="fade" transition="in">
                                      <p:cBhvr>
                                        <p:cTn dur="500"/>
                                        <p:tgtEl>
                                          <p:spTgt spid="1149"/>
                                        </p:tgtEl>
                                      </p:cBhvr>
                                    </p:animEffect>
                                  </p:childTnLst>
                                </p:cTn>
                              </p:par>
                              <p:par>
                                <p:cTn fill="hold" nodeType="withEffect" presetClass="entr" presetID="10" presetSubtype="0">
                                  <p:stCondLst>
                                    <p:cond delay="0"/>
                                  </p:stCondLst>
                                  <p:childTnLst>
                                    <p:set>
                                      <p:cBhvr>
                                        <p:cTn dur="1" fill="hold">
                                          <p:stCondLst>
                                            <p:cond delay="0"/>
                                          </p:stCondLst>
                                        </p:cTn>
                                        <p:tgtEl>
                                          <p:spTgt spid="1150"/>
                                        </p:tgtEl>
                                        <p:attrNameLst>
                                          <p:attrName>style.visibility</p:attrName>
                                        </p:attrNameLst>
                                      </p:cBhvr>
                                      <p:to>
                                        <p:strVal val="visible"/>
                                      </p:to>
                                    </p:set>
                                    <p:animEffect filter="fade" transition="in">
                                      <p:cBhvr>
                                        <p:cTn dur="500"/>
                                        <p:tgtEl>
                                          <p:spTgt spid="1150"/>
                                        </p:tgtEl>
                                      </p:cBhvr>
                                    </p:animEffect>
                                  </p:childTnLst>
                                </p:cTn>
                              </p:par>
                              <p:par>
                                <p:cTn fill="hold" nodeType="with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500"/>
                                        <p:tgtEl>
                                          <p:spTgt spid="1151"/>
                                        </p:tgtEl>
                                      </p:cBhvr>
                                    </p:animEffect>
                                  </p:childTnLst>
                                </p:cTn>
                              </p:par>
                              <p:par>
                                <p:cTn fill="hold" nodeType="withEffect" presetClass="entr" presetID="10" presetSubtype="0">
                                  <p:stCondLst>
                                    <p:cond delay="0"/>
                                  </p:stCondLst>
                                  <p:childTnLst>
                                    <p:set>
                                      <p:cBhvr>
                                        <p:cTn dur="1" fill="hold">
                                          <p:stCondLst>
                                            <p:cond delay="0"/>
                                          </p:stCondLst>
                                        </p:cTn>
                                        <p:tgtEl>
                                          <p:spTgt spid="1152"/>
                                        </p:tgtEl>
                                        <p:attrNameLst>
                                          <p:attrName>style.visibility</p:attrName>
                                        </p:attrNameLst>
                                      </p:cBhvr>
                                      <p:to>
                                        <p:strVal val="visible"/>
                                      </p:to>
                                    </p:set>
                                    <p:animEffect filter="fade" transition="in">
                                      <p:cBhvr>
                                        <p:cTn dur="500"/>
                                        <p:tgtEl>
                                          <p:spTgt spid="1152"/>
                                        </p:tgtEl>
                                      </p:cBhvr>
                                    </p:animEffect>
                                  </p:childTnLst>
                                </p:cTn>
                              </p:par>
                              <p:par>
                                <p:cTn fill="hold" nodeType="withEffect" presetClass="entr" presetID="10" presetSubtype="0">
                                  <p:stCondLst>
                                    <p:cond delay="0"/>
                                  </p:stCondLst>
                                  <p:childTnLst>
                                    <p:set>
                                      <p:cBhvr>
                                        <p:cTn dur="1" fill="hold">
                                          <p:stCondLst>
                                            <p:cond delay="0"/>
                                          </p:stCondLst>
                                        </p:cTn>
                                        <p:tgtEl>
                                          <p:spTgt spid="1153"/>
                                        </p:tgtEl>
                                        <p:attrNameLst>
                                          <p:attrName>style.visibility</p:attrName>
                                        </p:attrNameLst>
                                      </p:cBhvr>
                                      <p:to>
                                        <p:strVal val="visible"/>
                                      </p:to>
                                    </p:set>
                                    <p:animEffect filter="fade" transition="in">
                                      <p:cBhvr>
                                        <p:cTn dur="500"/>
                                        <p:tgtEl>
                                          <p:spTgt spid="1153"/>
                                        </p:tgtEl>
                                      </p:cBhvr>
                                    </p:animEffect>
                                  </p:childTnLst>
                                </p:cTn>
                              </p:par>
                              <p:par>
                                <p:cTn fill="hold" nodeType="withEffect" presetClass="entr" presetID="10" presetSubtype="0">
                                  <p:stCondLst>
                                    <p:cond delay="0"/>
                                  </p:stCondLst>
                                  <p:childTnLst>
                                    <p:set>
                                      <p:cBhvr>
                                        <p:cTn dur="1" fill="hold">
                                          <p:stCondLst>
                                            <p:cond delay="0"/>
                                          </p:stCondLst>
                                        </p:cTn>
                                        <p:tgtEl>
                                          <p:spTgt spid="1154"/>
                                        </p:tgtEl>
                                        <p:attrNameLst>
                                          <p:attrName>style.visibility</p:attrName>
                                        </p:attrNameLst>
                                      </p:cBhvr>
                                      <p:to>
                                        <p:strVal val="visible"/>
                                      </p:to>
                                    </p:set>
                                    <p:animEffect filter="fade" transition="in">
                                      <p:cBhvr>
                                        <p:cTn dur="500"/>
                                        <p:tgtEl>
                                          <p:spTgt spid="1154"/>
                                        </p:tgtEl>
                                      </p:cBhvr>
                                    </p:animEffect>
                                  </p:childTnLst>
                                </p:cTn>
                              </p:par>
                              <p:par>
                                <p:cTn fill="hold" nodeType="withEffect" presetClass="entr" presetID="10" presetSubtype="0">
                                  <p:stCondLst>
                                    <p:cond delay="0"/>
                                  </p:stCondLst>
                                  <p:childTnLst>
                                    <p:set>
                                      <p:cBhvr>
                                        <p:cTn dur="1" fill="hold">
                                          <p:stCondLst>
                                            <p:cond delay="0"/>
                                          </p:stCondLst>
                                        </p:cTn>
                                        <p:tgtEl>
                                          <p:spTgt spid="1155"/>
                                        </p:tgtEl>
                                        <p:attrNameLst>
                                          <p:attrName>style.visibility</p:attrName>
                                        </p:attrNameLst>
                                      </p:cBhvr>
                                      <p:to>
                                        <p:strVal val="visible"/>
                                      </p:to>
                                    </p:set>
                                    <p:animEffect filter="fade" transition="in">
                                      <p:cBhvr>
                                        <p:cTn dur="500"/>
                                        <p:tgtEl>
                                          <p:spTgt spid="1155"/>
                                        </p:tgtEl>
                                      </p:cBhvr>
                                    </p:animEffect>
                                  </p:childTnLst>
                                </p:cTn>
                              </p:par>
                              <p:par>
                                <p:cTn fill="hold" nodeType="withEffect" presetClass="entr" presetID="10" presetSubtype="0">
                                  <p:stCondLst>
                                    <p:cond delay="0"/>
                                  </p:stCondLst>
                                  <p:childTnLst>
                                    <p:set>
                                      <p:cBhvr>
                                        <p:cTn dur="1" fill="hold">
                                          <p:stCondLst>
                                            <p:cond delay="0"/>
                                          </p:stCondLst>
                                        </p:cTn>
                                        <p:tgtEl>
                                          <p:spTgt spid="1156"/>
                                        </p:tgtEl>
                                        <p:attrNameLst>
                                          <p:attrName>style.visibility</p:attrName>
                                        </p:attrNameLst>
                                      </p:cBhvr>
                                      <p:to>
                                        <p:strVal val="visible"/>
                                      </p:to>
                                    </p:set>
                                    <p:animEffect filter="fade" transition="in">
                                      <p:cBhvr>
                                        <p:cTn dur="500"/>
                                        <p:tgtEl>
                                          <p:spTgt spid="1156"/>
                                        </p:tgtEl>
                                      </p:cBhvr>
                                    </p:animEffect>
                                  </p:childTnLst>
                                </p:cTn>
                              </p:par>
                              <p:par>
                                <p:cTn fill="hold" nodeType="withEffect" presetClass="entr" presetID="10" presetSubtype="0">
                                  <p:stCondLst>
                                    <p:cond delay="0"/>
                                  </p:stCondLst>
                                  <p:childTnLst>
                                    <p:set>
                                      <p:cBhvr>
                                        <p:cTn dur="1" fill="hold">
                                          <p:stCondLst>
                                            <p:cond delay="0"/>
                                          </p:stCondLst>
                                        </p:cTn>
                                        <p:tgtEl>
                                          <p:spTgt spid="1157"/>
                                        </p:tgtEl>
                                        <p:attrNameLst>
                                          <p:attrName>style.visibility</p:attrName>
                                        </p:attrNameLst>
                                      </p:cBhvr>
                                      <p:to>
                                        <p:strVal val="visible"/>
                                      </p:to>
                                    </p:set>
                                    <p:animEffect filter="fade" transition="in">
                                      <p:cBhvr>
                                        <p:cTn dur="500"/>
                                        <p:tgtEl>
                                          <p:spTgt spid="1157"/>
                                        </p:tgtEl>
                                      </p:cBhvr>
                                    </p:animEffect>
                                  </p:childTnLst>
                                </p:cTn>
                              </p:par>
                              <p:par>
                                <p:cTn fill="hold" nodeType="withEffect" presetClass="entr" presetID="10" presetSubtype="0">
                                  <p:stCondLst>
                                    <p:cond delay="0"/>
                                  </p:stCondLst>
                                  <p:childTnLst>
                                    <p:set>
                                      <p:cBhvr>
                                        <p:cTn dur="1" fill="hold">
                                          <p:stCondLst>
                                            <p:cond delay="0"/>
                                          </p:stCondLst>
                                        </p:cTn>
                                        <p:tgtEl>
                                          <p:spTgt spid="1158"/>
                                        </p:tgtEl>
                                        <p:attrNameLst>
                                          <p:attrName>style.visibility</p:attrName>
                                        </p:attrNameLst>
                                      </p:cBhvr>
                                      <p:to>
                                        <p:strVal val="visible"/>
                                      </p:to>
                                    </p:set>
                                    <p:animEffect filter="fade" transition="in">
                                      <p:cBhvr>
                                        <p:cTn dur="500"/>
                                        <p:tgtEl>
                                          <p:spTgt spid="1158"/>
                                        </p:tgtEl>
                                      </p:cBhvr>
                                    </p:animEffect>
                                  </p:childTnLst>
                                </p:cTn>
                              </p:par>
                              <p:par>
                                <p:cTn fill="hold" nodeType="with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500"/>
                                        <p:tgtEl>
                                          <p:spTgt spid="1159"/>
                                        </p:tgtEl>
                                      </p:cBhvr>
                                    </p:animEffect>
                                  </p:childTnLst>
                                </p:cTn>
                              </p:par>
                              <p:par>
                                <p:cTn fill="hold" nodeType="withEffect" presetClass="entr" presetID="10" presetSubtype="0">
                                  <p:stCondLst>
                                    <p:cond delay="0"/>
                                  </p:stCondLst>
                                  <p:childTnLst>
                                    <p:set>
                                      <p:cBhvr>
                                        <p:cTn dur="1" fill="hold">
                                          <p:stCondLst>
                                            <p:cond delay="0"/>
                                          </p:stCondLst>
                                        </p:cTn>
                                        <p:tgtEl>
                                          <p:spTgt spid="1160"/>
                                        </p:tgtEl>
                                        <p:attrNameLst>
                                          <p:attrName>style.visibility</p:attrName>
                                        </p:attrNameLst>
                                      </p:cBhvr>
                                      <p:to>
                                        <p:strVal val="visible"/>
                                      </p:to>
                                    </p:set>
                                    <p:animEffect filter="fade" transition="in">
                                      <p:cBhvr>
                                        <p:cTn dur="500"/>
                                        <p:tgtEl>
                                          <p:spTgt spid="1160"/>
                                        </p:tgtEl>
                                      </p:cBhvr>
                                    </p:animEffect>
                                  </p:childTnLst>
                                </p:cTn>
                              </p:par>
                              <p:par>
                                <p:cTn fill="hold" nodeType="withEffect" presetClass="entr" presetID="10" presetSubtype="0">
                                  <p:stCondLst>
                                    <p:cond delay="0"/>
                                  </p:stCondLst>
                                  <p:childTnLst>
                                    <p:set>
                                      <p:cBhvr>
                                        <p:cTn dur="1" fill="hold">
                                          <p:stCondLst>
                                            <p:cond delay="0"/>
                                          </p:stCondLst>
                                        </p:cTn>
                                        <p:tgtEl>
                                          <p:spTgt spid="1161"/>
                                        </p:tgtEl>
                                        <p:attrNameLst>
                                          <p:attrName>style.visibility</p:attrName>
                                        </p:attrNameLst>
                                      </p:cBhvr>
                                      <p:to>
                                        <p:strVal val="visible"/>
                                      </p:to>
                                    </p:set>
                                    <p:animEffect filter="fade" transition="in">
                                      <p:cBhvr>
                                        <p:cTn dur="500"/>
                                        <p:tgtEl>
                                          <p:spTgt spid="1161"/>
                                        </p:tgtEl>
                                      </p:cBhvr>
                                    </p:animEffect>
                                  </p:childTnLst>
                                </p:cTn>
                              </p:par>
                              <p:par>
                                <p:cTn fill="hold" nodeType="withEffect" presetClass="entr" presetID="10" presetSubtype="0">
                                  <p:stCondLst>
                                    <p:cond delay="0"/>
                                  </p:stCondLst>
                                  <p:childTnLst>
                                    <p:set>
                                      <p:cBhvr>
                                        <p:cTn dur="1" fill="hold">
                                          <p:stCondLst>
                                            <p:cond delay="0"/>
                                          </p:stCondLst>
                                        </p:cTn>
                                        <p:tgtEl>
                                          <p:spTgt spid="1162"/>
                                        </p:tgtEl>
                                        <p:attrNameLst>
                                          <p:attrName>style.visibility</p:attrName>
                                        </p:attrNameLst>
                                      </p:cBhvr>
                                      <p:to>
                                        <p:strVal val="visible"/>
                                      </p:to>
                                    </p:set>
                                    <p:animEffect filter="fade" transition="in">
                                      <p:cBhvr>
                                        <p:cTn dur="500"/>
                                        <p:tgtEl>
                                          <p:spTgt spid="1162"/>
                                        </p:tgtEl>
                                      </p:cBhvr>
                                    </p:animEffect>
                                  </p:childTnLst>
                                </p:cTn>
                              </p:par>
                              <p:par>
                                <p:cTn fill="hold" nodeType="withEffect" presetClass="entr" presetID="10" presetSubtype="0">
                                  <p:stCondLst>
                                    <p:cond delay="0"/>
                                  </p:stCondLst>
                                  <p:childTnLst>
                                    <p:set>
                                      <p:cBhvr>
                                        <p:cTn dur="1" fill="hold">
                                          <p:stCondLst>
                                            <p:cond delay="0"/>
                                          </p:stCondLst>
                                        </p:cTn>
                                        <p:tgtEl>
                                          <p:spTgt spid="1163"/>
                                        </p:tgtEl>
                                        <p:attrNameLst>
                                          <p:attrName>style.visibility</p:attrName>
                                        </p:attrNameLst>
                                      </p:cBhvr>
                                      <p:to>
                                        <p:strVal val="visible"/>
                                      </p:to>
                                    </p:set>
                                    <p:animEffect filter="fade" transition="in">
                                      <p:cBhvr>
                                        <p:cTn dur="500"/>
                                        <p:tgtEl>
                                          <p:spTgt spid="1163"/>
                                        </p:tgtEl>
                                      </p:cBhvr>
                                    </p:animEffect>
                                  </p:childTnLst>
                                </p:cTn>
                              </p:par>
                              <p:par>
                                <p:cTn fill="hold" nodeType="with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500"/>
                                        <p:tgtEl>
                                          <p:spTgt spid="1164"/>
                                        </p:tgtEl>
                                      </p:cBhvr>
                                    </p:animEffect>
                                  </p:childTnLst>
                                </p:cTn>
                              </p:par>
                              <p:par>
                                <p:cTn fill="hold" nodeType="with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500"/>
                                        <p:tgtEl>
                                          <p:spTgt spid="1165"/>
                                        </p:tgtEl>
                                      </p:cBhvr>
                                    </p:animEffect>
                                  </p:childTnLst>
                                </p:cTn>
                              </p:par>
                              <p:par>
                                <p:cTn fill="hold" nodeType="withEffect" presetClass="entr" presetID="10" presetSubtype="0">
                                  <p:stCondLst>
                                    <p:cond delay="0"/>
                                  </p:stCondLst>
                                  <p:childTnLst>
                                    <p:set>
                                      <p:cBhvr>
                                        <p:cTn dur="1" fill="hold">
                                          <p:stCondLst>
                                            <p:cond delay="0"/>
                                          </p:stCondLst>
                                        </p:cTn>
                                        <p:tgtEl>
                                          <p:spTgt spid="1166"/>
                                        </p:tgtEl>
                                        <p:attrNameLst>
                                          <p:attrName>style.visibility</p:attrName>
                                        </p:attrNameLst>
                                      </p:cBhvr>
                                      <p:to>
                                        <p:strVal val="visible"/>
                                      </p:to>
                                    </p:set>
                                    <p:animEffect filter="fade" transition="in">
                                      <p:cBhvr>
                                        <p:cTn dur="500"/>
                                        <p:tgtEl>
                                          <p:spTgt spid="1166"/>
                                        </p:tgtEl>
                                      </p:cBhvr>
                                    </p:animEffect>
                                  </p:childTnLst>
                                </p:cTn>
                              </p:par>
                              <p:par>
                                <p:cTn fill="hold" nodeType="withEffect" presetClass="entr" presetID="10" presetSubtype="0">
                                  <p:stCondLst>
                                    <p:cond delay="0"/>
                                  </p:stCondLst>
                                  <p:childTnLst>
                                    <p:set>
                                      <p:cBhvr>
                                        <p:cTn dur="1" fill="hold">
                                          <p:stCondLst>
                                            <p:cond delay="0"/>
                                          </p:stCondLst>
                                        </p:cTn>
                                        <p:tgtEl>
                                          <p:spTgt spid="1167"/>
                                        </p:tgtEl>
                                        <p:attrNameLst>
                                          <p:attrName>style.visibility</p:attrName>
                                        </p:attrNameLst>
                                      </p:cBhvr>
                                      <p:to>
                                        <p:strVal val="visible"/>
                                      </p:to>
                                    </p:set>
                                    <p:animEffect filter="fade" transition="in">
                                      <p:cBhvr>
                                        <p:cTn dur="500"/>
                                        <p:tgtEl>
                                          <p:spTgt spid="1167"/>
                                        </p:tgtEl>
                                      </p:cBhvr>
                                    </p:animEffect>
                                  </p:childTnLst>
                                </p:cTn>
                              </p:par>
                              <p:par>
                                <p:cTn fill="hold" nodeType="withEffect" presetClass="entr" presetID="10" presetSubtype="0">
                                  <p:stCondLst>
                                    <p:cond delay="0"/>
                                  </p:stCondLst>
                                  <p:childTnLst>
                                    <p:set>
                                      <p:cBhvr>
                                        <p:cTn dur="1" fill="hold">
                                          <p:stCondLst>
                                            <p:cond delay="0"/>
                                          </p:stCondLst>
                                        </p:cTn>
                                        <p:tgtEl>
                                          <p:spTgt spid="1168"/>
                                        </p:tgtEl>
                                        <p:attrNameLst>
                                          <p:attrName>style.visibility</p:attrName>
                                        </p:attrNameLst>
                                      </p:cBhvr>
                                      <p:to>
                                        <p:strVal val="visible"/>
                                      </p:to>
                                    </p:set>
                                    <p:animEffect filter="fade" transition="in">
                                      <p:cBhvr>
                                        <p:cTn dur="500"/>
                                        <p:tgtEl>
                                          <p:spTgt spid="1168"/>
                                        </p:tgtEl>
                                      </p:cBhvr>
                                    </p:animEffect>
                                  </p:childTnLst>
                                </p:cTn>
                              </p:par>
                              <p:par>
                                <p:cTn fill="hold" nodeType="withEffect" presetClass="entr" presetID="10" presetSubtype="0">
                                  <p:stCondLst>
                                    <p:cond delay="0"/>
                                  </p:stCondLst>
                                  <p:childTnLst>
                                    <p:set>
                                      <p:cBhvr>
                                        <p:cTn dur="1" fill="hold">
                                          <p:stCondLst>
                                            <p:cond delay="0"/>
                                          </p:stCondLst>
                                        </p:cTn>
                                        <p:tgtEl>
                                          <p:spTgt spid="1169"/>
                                        </p:tgtEl>
                                        <p:attrNameLst>
                                          <p:attrName>style.visibility</p:attrName>
                                        </p:attrNameLst>
                                      </p:cBhvr>
                                      <p:to>
                                        <p:strVal val="visible"/>
                                      </p:to>
                                    </p:set>
                                    <p:animEffect filter="fade" transition="in">
                                      <p:cBhvr>
                                        <p:cTn dur="500"/>
                                        <p:tgtEl>
                                          <p:spTgt spid="1169"/>
                                        </p:tgtEl>
                                      </p:cBhvr>
                                    </p:animEffect>
                                  </p:childTnLst>
                                </p:cTn>
                              </p:par>
                              <p:par>
                                <p:cTn fill="hold" nodeType="withEffect" presetClass="entr" presetID="10" presetSubtype="0">
                                  <p:stCondLst>
                                    <p:cond delay="0"/>
                                  </p:stCondLst>
                                  <p:childTnLst>
                                    <p:set>
                                      <p:cBhvr>
                                        <p:cTn dur="1" fill="hold">
                                          <p:stCondLst>
                                            <p:cond delay="0"/>
                                          </p:stCondLst>
                                        </p:cTn>
                                        <p:tgtEl>
                                          <p:spTgt spid="1170"/>
                                        </p:tgtEl>
                                        <p:attrNameLst>
                                          <p:attrName>style.visibility</p:attrName>
                                        </p:attrNameLst>
                                      </p:cBhvr>
                                      <p:to>
                                        <p:strVal val="visible"/>
                                      </p:to>
                                    </p:set>
                                    <p:animEffect filter="fade" transition="in">
                                      <p:cBhvr>
                                        <p:cTn dur="500"/>
                                        <p:tgtEl>
                                          <p:spTgt spid="1170"/>
                                        </p:tgtEl>
                                      </p:cBhvr>
                                    </p:animEffect>
                                  </p:childTnLst>
                                </p:cTn>
                              </p:par>
                              <p:par>
                                <p:cTn fill="hold" nodeType="withEffect" presetClass="entr" presetID="10" presetSubtype="0">
                                  <p:stCondLst>
                                    <p:cond delay="0"/>
                                  </p:stCondLst>
                                  <p:childTnLst>
                                    <p:set>
                                      <p:cBhvr>
                                        <p:cTn dur="1" fill="hold">
                                          <p:stCondLst>
                                            <p:cond delay="0"/>
                                          </p:stCondLst>
                                        </p:cTn>
                                        <p:tgtEl>
                                          <p:spTgt spid="1171"/>
                                        </p:tgtEl>
                                        <p:attrNameLst>
                                          <p:attrName>style.visibility</p:attrName>
                                        </p:attrNameLst>
                                      </p:cBhvr>
                                      <p:to>
                                        <p:strVal val="visible"/>
                                      </p:to>
                                    </p:set>
                                    <p:animEffect filter="fade" transition="in">
                                      <p:cBhvr>
                                        <p:cTn dur="500"/>
                                        <p:tgtEl>
                                          <p:spTgt spid="1171"/>
                                        </p:tgtEl>
                                      </p:cBhvr>
                                    </p:animEffect>
                                  </p:childTnLst>
                                </p:cTn>
                              </p:par>
                              <p:par>
                                <p:cTn fill="hold" nodeType="withEffect" presetClass="entr" presetID="10" presetSubtype="0">
                                  <p:stCondLst>
                                    <p:cond delay="0"/>
                                  </p:stCondLst>
                                  <p:childTnLst>
                                    <p:set>
                                      <p:cBhvr>
                                        <p:cTn dur="1" fill="hold">
                                          <p:stCondLst>
                                            <p:cond delay="0"/>
                                          </p:stCondLst>
                                        </p:cTn>
                                        <p:tgtEl>
                                          <p:spTgt spid="1172"/>
                                        </p:tgtEl>
                                        <p:attrNameLst>
                                          <p:attrName>style.visibility</p:attrName>
                                        </p:attrNameLst>
                                      </p:cBhvr>
                                      <p:to>
                                        <p:strVal val="visible"/>
                                      </p:to>
                                    </p:set>
                                    <p:animEffect filter="fade" transition="in">
                                      <p:cBhvr>
                                        <p:cTn dur="500"/>
                                        <p:tgtEl>
                                          <p:spTgt spid="11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46"/>
                                        </p:tgtEl>
                                        <p:attrNameLst>
                                          <p:attrName>style.visibility</p:attrName>
                                        </p:attrNameLst>
                                      </p:cBhvr>
                                      <p:to>
                                        <p:strVal val="visible"/>
                                      </p:to>
                                    </p:set>
                                    <p:animEffect filter="fade" transition="in">
                                      <p:cBhvr>
                                        <p:cTn dur="600"/>
                                        <p:tgtEl>
                                          <p:spTgt spid="1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4">
                                            <p:txEl>
                                              <p:pRg end="0" st="0"/>
                                            </p:txEl>
                                          </p:spTgt>
                                        </p:tgtEl>
                                        <p:attrNameLst>
                                          <p:attrName>style.visibility</p:attrName>
                                        </p:attrNameLst>
                                      </p:cBhvr>
                                      <p:to>
                                        <p:strVal val="visible"/>
                                      </p:to>
                                    </p:set>
                                    <p:animEffect filter="fade" transition="in">
                                      <p:cBhvr>
                                        <p:cTn dur="500"/>
                                        <p:tgtEl>
                                          <p:spTgt spid="1174">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73">
                                            <p:txEl>
                                              <p:pRg end="0" st="0"/>
                                            </p:txEl>
                                          </p:spTgt>
                                        </p:tgtEl>
                                        <p:attrNameLst>
                                          <p:attrName>style.visibility</p:attrName>
                                        </p:attrNameLst>
                                      </p:cBhvr>
                                      <p:to>
                                        <p:strVal val="visible"/>
                                      </p:to>
                                    </p:set>
                                    <p:animEffect filter="fade" transition="in">
                                      <p:cBhvr>
                                        <p:cTn dur="1000"/>
                                        <p:tgtEl>
                                          <p:spTgt spid="1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6"/>
                                        </p:tgtEl>
                                        <p:attrNameLst>
                                          <p:attrName>style.visibility</p:attrName>
                                        </p:attrNameLst>
                                      </p:cBhvr>
                                      <p:to>
                                        <p:strVal val="visible"/>
                                      </p:to>
                                    </p:set>
                                    <p:animEffect filter="fade" transition="in">
                                      <p:cBhvr>
                                        <p:cTn dur="500"/>
                                        <p:tgtEl>
                                          <p:spTgt spid="11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75"/>
                                        </p:tgtEl>
                                        <p:attrNameLst>
                                          <p:attrName>style.visibility</p:attrName>
                                        </p:attrNameLst>
                                      </p:cBhvr>
                                      <p:to>
                                        <p:strVal val="visible"/>
                                      </p:to>
                                    </p:set>
                                    <p:animEffect filter="fade" transition="in">
                                      <p:cBhvr>
                                        <p:cTn dur="1300"/>
                                        <p:tgtEl>
                                          <p:spTgt spid="1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8"/>
                                        </p:tgtEl>
                                        <p:attrNameLst>
                                          <p:attrName>style.visibility</p:attrName>
                                        </p:attrNameLst>
                                      </p:cBhvr>
                                      <p:to>
                                        <p:strVal val="visible"/>
                                      </p:to>
                                    </p:set>
                                    <p:animEffect filter="fade" transition="in">
                                      <p:cBhvr>
                                        <p:cTn dur="500"/>
                                        <p:tgtEl>
                                          <p:spTgt spid="11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77"/>
                                        </p:tgtEl>
                                        <p:attrNameLst>
                                          <p:attrName>style.visibility</p:attrName>
                                        </p:attrNameLst>
                                      </p:cBhvr>
                                      <p:to>
                                        <p:strVal val="visible"/>
                                      </p:to>
                                    </p:set>
                                    <p:animEffect filter="fade" transition="in">
                                      <p:cBhvr>
                                        <p:cTn dur="1700"/>
                                        <p:tgtEl>
                                          <p:spTgt spid="1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0"/>
                                        </p:tgtEl>
                                        <p:attrNameLst>
                                          <p:attrName>style.visibility</p:attrName>
                                        </p:attrNameLst>
                                      </p:cBhvr>
                                      <p:to>
                                        <p:strVal val="visible"/>
                                      </p:to>
                                    </p:set>
                                    <p:animEffect filter="fade" transition="in">
                                      <p:cBhvr>
                                        <p:cTn dur="500"/>
                                        <p:tgtEl>
                                          <p:spTgt spid="11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79"/>
                                        </p:tgtEl>
                                        <p:attrNameLst>
                                          <p:attrName>style.visibility</p:attrName>
                                        </p:attrNameLst>
                                      </p:cBhvr>
                                      <p:to>
                                        <p:strVal val="visible"/>
                                      </p:to>
                                    </p:set>
                                    <p:animEffect filter="fade" transition="in">
                                      <p:cBhvr>
                                        <p:cTn dur="1750"/>
                                        <p:tgtEl>
                                          <p:spTgt spid="1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2"/>
                                        </p:tgtEl>
                                        <p:attrNameLst>
                                          <p:attrName>style.visibility</p:attrName>
                                        </p:attrNameLst>
                                      </p:cBhvr>
                                      <p:to>
                                        <p:strVal val="visible"/>
                                      </p:to>
                                    </p:set>
                                    <p:animEffect filter="fade" transition="in">
                                      <p:cBhvr>
                                        <p:cTn dur="500"/>
                                        <p:tgtEl>
                                          <p:spTgt spid="11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81"/>
                                        </p:tgtEl>
                                        <p:attrNameLst>
                                          <p:attrName>style.visibility</p:attrName>
                                        </p:attrNameLst>
                                      </p:cBhvr>
                                      <p:to>
                                        <p:strVal val="visible"/>
                                      </p:to>
                                    </p:set>
                                    <p:animEffect filter="fade" transition="in">
                                      <p:cBhvr>
                                        <p:cTn dur="1700"/>
                                        <p:tgtEl>
                                          <p:spTgt spid="1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grpSp>
        <p:nvGrpSpPr>
          <p:cNvPr id="1199" name="Google Shape;1199;p97"/>
          <p:cNvGrpSpPr/>
          <p:nvPr/>
        </p:nvGrpSpPr>
        <p:grpSpPr>
          <a:xfrm>
            <a:off x="6136099" y="1358233"/>
            <a:ext cx="2699274" cy="4250400"/>
            <a:chOff x="6265192" y="1052509"/>
            <a:chExt cx="2699274" cy="4250400"/>
          </a:xfrm>
        </p:grpSpPr>
        <p:sp>
          <p:nvSpPr>
            <p:cNvPr id="1200" name="Google Shape;1200;p97"/>
            <p:cNvSpPr/>
            <p:nvPr/>
          </p:nvSpPr>
          <p:spPr>
            <a:xfrm>
              <a:off x="6265192" y="1052509"/>
              <a:ext cx="2697300" cy="42504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201" name="Google Shape;1201;p97"/>
            <p:cNvSpPr/>
            <p:nvPr/>
          </p:nvSpPr>
          <p:spPr>
            <a:xfrm>
              <a:off x="6267166" y="1064068"/>
              <a:ext cx="2697300" cy="3597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都道府県・市町村</a:t>
              </a:r>
              <a:endParaRPr/>
            </a:p>
          </p:txBody>
        </p:sp>
      </p:grpSp>
      <p:grpSp>
        <p:nvGrpSpPr>
          <p:cNvPr id="1202" name="Google Shape;1202;p97"/>
          <p:cNvGrpSpPr/>
          <p:nvPr/>
        </p:nvGrpSpPr>
        <p:grpSpPr>
          <a:xfrm>
            <a:off x="328341" y="1358233"/>
            <a:ext cx="2697300" cy="4224765"/>
            <a:chOff x="328341" y="1358233"/>
            <a:chExt cx="2697300" cy="4224765"/>
          </a:xfrm>
        </p:grpSpPr>
        <p:sp>
          <p:nvSpPr>
            <p:cNvPr id="1203" name="Google Shape;1203;p97"/>
            <p:cNvSpPr/>
            <p:nvPr/>
          </p:nvSpPr>
          <p:spPr>
            <a:xfrm>
              <a:off x="328341" y="1373398"/>
              <a:ext cx="2697300" cy="42096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04" name="Google Shape;1204;p97"/>
            <p:cNvSpPr/>
            <p:nvPr/>
          </p:nvSpPr>
          <p:spPr>
            <a:xfrm>
              <a:off x="328341" y="1358233"/>
              <a:ext cx="2697300" cy="3597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国</a:t>
              </a:r>
              <a:endParaRPr/>
            </a:p>
          </p:txBody>
        </p:sp>
      </p:grpSp>
      <p:grpSp>
        <p:nvGrpSpPr>
          <p:cNvPr id="1205" name="Google Shape;1205;p97"/>
          <p:cNvGrpSpPr/>
          <p:nvPr/>
        </p:nvGrpSpPr>
        <p:grpSpPr>
          <a:xfrm>
            <a:off x="658264" y="1847090"/>
            <a:ext cx="2037600" cy="1275464"/>
            <a:chOff x="658264" y="1847090"/>
            <a:chExt cx="2037600" cy="1275464"/>
          </a:xfrm>
        </p:grpSpPr>
        <p:sp>
          <p:nvSpPr>
            <p:cNvPr id="1206" name="Google Shape;1206;p97"/>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内　閣</a:t>
              </a:r>
              <a:endParaRPr/>
            </a:p>
          </p:txBody>
        </p:sp>
        <p:pic>
          <p:nvPicPr>
            <p:cNvPr descr="建物, 障子, ウィンドウ, 時計 が含まれている画像&#10;&#10;自動的に生成された説明" id="1207" name="Google Shape;1207;p97"/>
            <p:cNvPicPr preferRelativeResize="0"/>
            <p:nvPr/>
          </p:nvPicPr>
          <p:blipFill rotWithShape="1">
            <a:blip r:embed="rId3">
              <a:alphaModFix/>
            </a:blip>
            <a:srcRect b="0" l="0" r="0" t="0"/>
            <a:stretch/>
          </p:blipFill>
          <p:spPr>
            <a:xfrm>
              <a:off x="992621" y="2147788"/>
              <a:ext cx="1333388" cy="974766"/>
            </a:xfrm>
            <a:prstGeom prst="rect">
              <a:avLst/>
            </a:prstGeom>
            <a:noFill/>
            <a:ln>
              <a:noFill/>
            </a:ln>
          </p:spPr>
        </p:pic>
      </p:grpSp>
      <p:sp>
        <p:nvSpPr>
          <p:cNvPr id="1208" name="Google Shape;1208;p97"/>
          <p:cNvSpPr/>
          <p:nvPr/>
        </p:nvSpPr>
        <p:spPr>
          <a:xfrm flipH="1">
            <a:off x="3090566" y="3655354"/>
            <a:ext cx="1196100" cy="1332600"/>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209" name="Google Shape;1209;p97"/>
          <p:cNvGrpSpPr/>
          <p:nvPr/>
        </p:nvGrpSpPr>
        <p:grpSpPr>
          <a:xfrm>
            <a:off x="6466951" y="1847090"/>
            <a:ext cx="2035800" cy="1245954"/>
            <a:chOff x="6466951" y="1847090"/>
            <a:chExt cx="2035800" cy="1245954"/>
          </a:xfrm>
        </p:grpSpPr>
        <p:sp>
          <p:nvSpPr>
            <p:cNvPr id="1210" name="Google Shape;1210;p97"/>
            <p:cNvSpPr/>
            <p:nvPr/>
          </p:nvSpPr>
          <p:spPr>
            <a:xfrm>
              <a:off x="6466951" y="184709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市町村長・都道府県知事</a:t>
              </a:r>
              <a:endParaRPr b="0" i="0" sz="1200" u="none" cap="none" strike="noStrike">
                <a:solidFill>
                  <a:schemeClr val="lt1"/>
                </a:solidFill>
                <a:latin typeface="Arial"/>
                <a:ea typeface="Arial"/>
                <a:cs typeface="Arial"/>
                <a:sym typeface="Arial"/>
              </a:endParaRPr>
            </a:p>
          </p:txBody>
        </p:sp>
        <p:pic>
          <p:nvPicPr>
            <p:cNvPr id="1211" name="Google Shape;1211;p97"/>
            <p:cNvPicPr preferRelativeResize="0"/>
            <p:nvPr/>
          </p:nvPicPr>
          <p:blipFill rotWithShape="1">
            <a:blip r:embed="rId4">
              <a:alphaModFix/>
            </a:blip>
            <a:srcRect b="0" l="0" r="0" t="0"/>
            <a:stretch/>
          </p:blipFill>
          <p:spPr>
            <a:xfrm>
              <a:off x="6677461" y="2164738"/>
              <a:ext cx="1676109" cy="928306"/>
            </a:xfrm>
            <a:prstGeom prst="rect">
              <a:avLst/>
            </a:prstGeom>
            <a:noFill/>
            <a:ln>
              <a:noFill/>
            </a:ln>
          </p:spPr>
        </p:pic>
      </p:grpSp>
      <p:sp>
        <p:nvSpPr>
          <p:cNvPr id="1212" name="Google Shape;1212;p97"/>
          <p:cNvSpPr/>
          <p:nvPr/>
        </p:nvSpPr>
        <p:spPr>
          <a:xfrm rot="10800000">
            <a:off x="1363183" y="5257881"/>
            <a:ext cx="627900" cy="2040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213" name="Google Shape;1213;p97"/>
          <p:cNvSpPr txBox="1"/>
          <p:nvPr/>
        </p:nvSpPr>
        <p:spPr>
          <a:xfrm>
            <a:off x="1125471"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6BA42C"/>
                </a:solidFill>
                <a:latin typeface="Arial"/>
                <a:ea typeface="Arial"/>
                <a:cs typeface="Arial"/>
                <a:sym typeface="Arial"/>
              </a:rPr>
              <a:t>予算案の提出</a:t>
            </a:r>
            <a:endParaRPr sz="1200">
              <a:solidFill>
                <a:srgbClr val="6BA42C"/>
              </a:solidFill>
              <a:latin typeface="Arial"/>
              <a:ea typeface="Arial"/>
              <a:cs typeface="Arial"/>
              <a:sym typeface="Arial"/>
            </a:endParaRPr>
          </a:p>
        </p:txBody>
      </p:sp>
      <p:sp>
        <p:nvSpPr>
          <p:cNvPr id="1214" name="Google Shape;1214;p97"/>
          <p:cNvSpPr/>
          <p:nvPr/>
        </p:nvSpPr>
        <p:spPr>
          <a:xfrm>
            <a:off x="4849049" y="2190065"/>
            <a:ext cx="1269300" cy="2786700"/>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215" name="Google Shape;1215;p97"/>
          <p:cNvGrpSpPr/>
          <p:nvPr/>
        </p:nvGrpSpPr>
        <p:grpSpPr>
          <a:xfrm>
            <a:off x="328341" y="5578914"/>
            <a:ext cx="2900909" cy="637200"/>
            <a:chOff x="274551" y="5671510"/>
            <a:chExt cx="2900909" cy="637200"/>
          </a:xfrm>
        </p:grpSpPr>
        <p:sp>
          <p:nvSpPr>
            <p:cNvPr id="1216" name="Google Shape;1216;p97"/>
            <p:cNvSpPr/>
            <p:nvPr/>
          </p:nvSpPr>
          <p:spPr>
            <a:xfrm>
              <a:off x="274551" y="5671510"/>
              <a:ext cx="2697300" cy="63720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17" name="Google Shape;1217;p97"/>
            <p:cNvSpPr/>
            <p:nvPr/>
          </p:nvSpPr>
          <p:spPr>
            <a:xfrm>
              <a:off x="274551" y="5682870"/>
              <a:ext cx="2697300" cy="26190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1218" name="Google Shape;1218;p97"/>
            <p:cNvSpPr txBox="1"/>
            <p:nvPr/>
          </p:nvSpPr>
          <p:spPr>
            <a:xfrm>
              <a:off x="318260" y="5981071"/>
              <a:ext cx="2857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国会の話し合いで予算が決まります。</a:t>
              </a:r>
              <a:endParaRPr sz="1200">
                <a:solidFill>
                  <a:schemeClr val="dk1"/>
                </a:solidFill>
                <a:latin typeface="Arial"/>
                <a:ea typeface="Arial"/>
                <a:cs typeface="Arial"/>
                <a:sym typeface="Arial"/>
              </a:endParaRPr>
            </a:p>
          </p:txBody>
        </p:sp>
      </p:grpSp>
      <p:grpSp>
        <p:nvGrpSpPr>
          <p:cNvPr id="1219" name="Google Shape;1219;p97"/>
          <p:cNvGrpSpPr/>
          <p:nvPr/>
        </p:nvGrpSpPr>
        <p:grpSpPr>
          <a:xfrm>
            <a:off x="6134125" y="5578914"/>
            <a:ext cx="2997826" cy="637200"/>
            <a:chOff x="6263218" y="5671510"/>
            <a:chExt cx="2997826" cy="637200"/>
          </a:xfrm>
        </p:grpSpPr>
        <p:sp>
          <p:nvSpPr>
            <p:cNvPr id="1220" name="Google Shape;1220;p97"/>
            <p:cNvSpPr/>
            <p:nvPr/>
          </p:nvSpPr>
          <p:spPr>
            <a:xfrm>
              <a:off x="6263218" y="5671510"/>
              <a:ext cx="2697300" cy="637200"/>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221" name="Google Shape;1221;p97"/>
            <p:cNvSpPr/>
            <p:nvPr/>
          </p:nvSpPr>
          <p:spPr>
            <a:xfrm>
              <a:off x="6263218" y="5682870"/>
              <a:ext cx="2697300" cy="26190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議決</a:t>
              </a:r>
              <a:endParaRPr/>
            </a:p>
          </p:txBody>
        </p:sp>
        <p:sp>
          <p:nvSpPr>
            <p:cNvPr id="1222" name="Google Shape;1222;p97"/>
            <p:cNvSpPr txBox="1"/>
            <p:nvPr/>
          </p:nvSpPr>
          <p:spPr>
            <a:xfrm>
              <a:off x="6306944" y="5981071"/>
              <a:ext cx="2954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Arial"/>
                  <a:ea typeface="Arial"/>
                  <a:cs typeface="Arial"/>
                  <a:sym typeface="Arial"/>
                </a:rPr>
                <a:t>議会の話し合いで予算が決まります。</a:t>
              </a:r>
              <a:endParaRPr sz="1200">
                <a:solidFill>
                  <a:schemeClr val="dk1"/>
                </a:solidFill>
                <a:latin typeface="Arial"/>
                <a:ea typeface="Arial"/>
                <a:cs typeface="Arial"/>
                <a:sym typeface="Arial"/>
              </a:endParaRPr>
            </a:p>
          </p:txBody>
        </p:sp>
      </p:grpSp>
      <p:grpSp>
        <p:nvGrpSpPr>
          <p:cNvPr id="1223" name="Google Shape;1223;p97"/>
          <p:cNvGrpSpPr/>
          <p:nvPr/>
        </p:nvGrpSpPr>
        <p:grpSpPr>
          <a:xfrm>
            <a:off x="3111626" y="3004525"/>
            <a:ext cx="1269300" cy="636075"/>
            <a:chOff x="3051235" y="3743692"/>
            <a:chExt cx="1269300" cy="636075"/>
          </a:xfrm>
        </p:grpSpPr>
        <p:sp>
          <p:nvSpPr>
            <p:cNvPr id="1224" name="Google Shape;1224;p97"/>
            <p:cNvSpPr txBox="1"/>
            <p:nvPr/>
          </p:nvSpPr>
          <p:spPr>
            <a:xfrm>
              <a:off x="3377434" y="3743692"/>
              <a:ext cx="83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225" name="Google Shape;1225;p97"/>
            <p:cNvSpPr txBox="1"/>
            <p:nvPr/>
          </p:nvSpPr>
          <p:spPr>
            <a:xfrm>
              <a:off x="3051235" y="3996667"/>
              <a:ext cx="1269300" cy="3831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国会議員を選びます</a:t>
              </a:r>
              <a:endParaRPr sz="900">
                <a:solidFill>
                  <a:schemeClr val="dk1"/>
                </a:solidFill>
                <a:latin typeface="Arial"/>
                <a:ea typeface="Arial"/>
                <a:cs typeface="Arial"/>
                <a:sym typeface="Arial"/>
              </a:endParaRPr>
            </a:p>
          </p:txBody>
        </p:sp>
      </p:grpSp>
      <p:grpSp>
        <p:nvGrpSpPr>
          <p:cNvPr id="1226" name="Google Shape;1226;p97"/>
          <p:cNvGrpSpPr/>
          <p:nvPr/>
        </p:nvGrpSpPr>
        <p:grpSpPr>
          <a:xfrm>
            <a:off x="5045100" y="3978800"/>
            <a:ext cx="1196100" cy="783075"/>
            <a:chOff x="5189573" y="3749093"/>
            <a:chExt cx="1196100" cy="783075"/>
          </a:xfrm>
        </p:grpSpPr>
        <p:sp>
          <p:nvSpPr>
            <p:cNvPr id="1227" name="Google Shape;1227;p97"/>
            <p:cNvSpPr txBox="1"/>
            <p:nvPr/>
          </p:nvSpPr>
          <p:spPr>
            <a:xfrm>
              <a:off x="5421467" y="3749093"/>
              <a:ext cx="795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228" name="Google Shape;1228;p97"/>
            <p:cNvSpPr txBox="1"/>
            <p:nvPr/>
          </p:nvSpPr>
          <p:spPr>
            <a:xfrm>
              <a:off x="5189573" y="3996668"/>
              <a:ext cx="11961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県・市町村議会</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議員を選びます</a:t>
              </a:r>
              <a:endParaRPr sz="900">
                <a:solidFill>
                  <a:schemeClr val="dk1"/>
                </a:solidFill>
                <a:latin typeface="Arial"/>
                <a:ea typeface="Arial"/>
                <a:cs typeface="Arial"/>
                <a:sym typeface="Arial"/>
              </a:endParaRPr>
            </a:p>
          </p:txBody>
        </p:sp>
      </p:grpSp>
      <p:grpSp>
        <p:nvGrpSpPr>
          <p:cNvPr id="1229" name="Google Shape;1229;p97"/>
          <p:cNvGrpSpPr/>
          <p:nvPr/>
        </p:nvGrpSpPr>
        <p:grpSpPr>
          <a:xfrm>
            <a:off x="5045100" y="2561400"/>
            <a:ext cx="1196100" cy="787950"/>
            <a:chOff x="5189573" y="2180713"/>
            <a:chExt cx="1196100" cy="787950"/>
          </a:xfrm>
        </p:grpSpPr>
        <p:sp>
          <p:nvSpPr>
            <p:cNvPr id="1230" name="Google Shape;1230;p97"/>
            <p:cNvSpPr txBox="1"/>
            <p:nvPr/>
          </p:nvSpPr>
          <p:spPr>
            <a:xfrm>
              <a:off x="5426101" y="2180713"/>
              <a:ext cx="740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Arial"/>
                  <a:ea typeface="Arial"/>
                  <a:cs typeface="Arial"/>
                  <a:sym typeface="Arial"/>
                </a:rPr>
                <a:t>選挙</a:t>
              </a:r>
              <a:endParaRPr sz="1400">
                <a:solidFill>
                  <a:srgbClr val="DB920F"/>
                </a:solidFill>
                <a:latin typeface="Arial"/>
                <a:ea typeface="Arial"/>
                <a:cs typeface="Arial"/>
                <a:sym typeface="Arial"/>
              </a:endParaRPr>
            </a:p>
          </p:txBody>
        </p:sp>
        <p:sp>
          <p:nvSpPr>
            <p:cNvPr id="1231" name="Google Shape;1231;p97"/>
            <p:cNvSpPr txBox="1"/>
            <p:nvPr/>
          </p:nvSpPr>
          <p:spPr>
            <a:xfrm>
              <a:off x="5189573" y="2433163"/>
              <a:ext cx="1196100" cy="535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住民の代表である</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県知事・市町村長</a:t>
              </a:r>
              <a:endParaRPr sz="9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900">
                  <a:solidFill>
                    <a:schemeClr val="dk1"/>
                  </a:solidFill>
                  <a:latin typeface="Arial"/>
                  <a:ea typeface="Arial"/>
                  <a:cs typeface="Arial"/>
                  <a:sym typeface="Arial"/>
                </a:rPr>
                <a:t>を選びます</a:t>
              </a:r>
              <a:endParaRPr sz="900">
                <a:solidFill>
                  <a:schemeClr val="dk1"/>
                </a:solidFill>
                <a:latin typeface="Arial"/>
                <a:ea typeface="Arial"/>
                <a:cs typeface="Arial"/>
                <a:sym typeface="Arial"/>
              </a:endParaRPr>
            </a:p>
          </p:txBody>
        </p:sp>
      </p:grpSp>
      <p:sp>
        <p:nvSpPr>
          <p:cNvPr id="1232" name="Google Shape;1232;p97"/>
          <p:cNvSpPr txBox="1"/>
          <p:nvPr/>
        </p:nvSpPr>
        <p:spPr>
          <a:xfrm>
            <a:off x="3299404" y="1743780"/>
            <a:ext cx="7959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Arial"/>
                <a:ea typeface="Arial"/>
                <a:cs typeface="Arial"/>
                <a:sym typeface="Arial"/>
              </a:rPr>
              <a:t>税金</a:t>
            </a:r>
            <a:endParaRPr sz="1400">
              <a:solidFill>
                <a:srgbClr val="6BA42C"/>
              </a:solidFill>
              <a:latin typeface="Arial"/>
              <a:ea typeface="Arial"/>
              <a:cs typeface="Arial"/>
              <a:sym typeface="Arial"/>
            </a:endParaRPr>
          </a:p>
          <a:p>
            <a:pPr indent="0" lvl="0" marL="0" marR="0" rtl="0" algn="ctr">
              <a:spcBef>
                <a:spcPts val="0"/>
              </a:spcBef>
              <a:spcAft>
                <a:spcPts val="0"/>
              </a:spcAft>
              <a:buNone/>
            </a:pPr>
            <a:r>
              <a:rPr lang="ja-JP" sz="1200">
                <a:solidFill>
                  <a:srgbClr val="6BA42C"/>
                </a:solidFill>
                <a:latin typeface="Arial"/>
                <a:ea typeface="Arial"/>
                <a:cs typeface="Arial"/>
                <a:sym typeface="Arial"/>
              </a:rPr>
              <a:t>（国税）</a:t>
            </a:r>
            <a:endParaRPr sz="1200">
              <a:solidFill>
                <a:srgbClr val="6BA42C"/>
              </a:solidFill>
              <a:latin typeface="Arial"/>
              <a:ea typeface="Arial"/>
              <a:cs typeface="Arial"/>
              <a:sym typeface="Arial"/>
            </a:endParaRPr>
          </a:p>
        </p:txBody>
      </p:sp>
      <p:sp>
        <p:nvSpPr>
          <p:cNvPr id="1233" name="Google Shape;1233;p97"/>
          <p:cNvSpPr txBox="1"/>
          <p:nvPr/>
        </p:nvSpPr>
        <p:spPr>
          <a:xfrm>
            <a:off x="4971126" y="1743775"/>
            <a:ext cx="9777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1F7EA9"/>
                </a:solidFill>
                <a:latin typeface="Arial"/>
                <a:ea typeface="Arial"/>
                <a:cs typeface="Arial"/>
                <a:sym typeface="Arial"/>
              </a:rPr>
              <a:t>税金</a:t>
            </a:r>
            <a:endParaRPr sz="1400">
              <a:solidFill>
                <a:srgbClr val="1F7EA9"/>
              </a:solidFill>
              <a:latin typeface="Arial"/>
              <a:ea typeface="Arial"/>
              <a:cs typeface="Arial"/>
              <a:sym typeface="Arial"/>
            </a:endParaRPr>
          </a:p>
          <a:p>
            <a:pPr indent="0" lvl="0" marL="0" marR="0" rtl="0" algn="ctr">
              <a:spcBef>
                <a:spcPts val="0"/>
              </a:spcBef>
              <a:spcAft>
                <a:spcPts val="0"/>
              </a:spcAft>
              <a:buNone/>
            </a:pPr>
            <a:r>
              <a:rPr lang="ja-JP" sz="1200">
                <a:solidFill>
                  <a:srgbClr val="1F7EA9"/>
                </a:solidFill>
                <a:latin typeface="Arial"/>
                <a:ea typeface="Arial"/>
                <a:cs typeface="Arial"/>
                <a:sym typeface="Arial"/>
              </a:rPr>
              <a:t>（地方税）</a:t>
            </a:r>
            <a:endParaRPr sz="1200">
              <a:solidFill>
                <a:srgbClr val="1F7EA9"/>
              </a:solidFill>
              <a:latin typeface="Arial"/>
              <a:ea typeface="Arial"/>
              <a:cs typeface="Arial"/>
              <a:sym typeface="Arial"/>
            </a:endParaRPr>
          </a:p>
        </p:txBody>
      </p:sp>
      <p:sp>
        <p:nvSpPr>
          <p:cNvPr id="1234" name="Google Shape;1234;p97"/>
          <p:cNvSpPr/>
          <p:nvPr/>
        </p:nvSpPr>
        <p:spPr>
          <a:xfrm rot="10800000">
            <a:off x="1363183" y="3451355"/>
            <a:ext cx="627900" cy="204000"/>
          </a:xfrm>
          <a:prstGeom prst="triangle">
            <a:avLst>
              <a:gd fmla="val 50000" name="adj"/>
            </a:avLst>
          </a:prstGeom>
          <a:gradFill>
            <a:gsLst>
              <a:gs pos="0">
                <a:srgbClr val="78B832"/>
              </a:gs>
              <a:gs pos="100000">
                <a:srgbClr val="B8E08C">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235" name="Google Shape;1235;p97"/>
          <p:cNvGrpSpPr/>
          <p:nvPr/>
        </p:nvGrpSpPr>
        <p:grpSpPr>
          <a:xfrm>
            <a:off x="6232922" y="3715330"/>
            <a:ext cx="2599637" cy="1512077"/>
            <a:chOff x="6232922" y="3715330"/>
            <a:chExt cx="2599637" cy="1512077"/>
          </a:xfrm>
        </p:grpSpPr>
        <p:sp>
          <p:nvSpPr>
            <p:cNvPr id="1236" name="Google Shape;1236;p97"/>
            <p:cNvSpPr/>
            <p:nvPr/>
          </p:nvSpPr>
          <p:spPr>
            <a:xfrm>
              <a:off x="6471852" y="3715330"/>
              <a:ext cx="2035800" cy="217200"/>
            </a:xfrm>
            <a:prstGeom prst="roundRect">
              <a:avLst>
                <a:gd fmla="val 50000" name="adj"/>
              </a:avLst>
            </a:prstGeom>
            <a:solidFill>
              <a:srgbClr val="36BFD2"/>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都道府県市区町村の議会</a:t>
              </a:r>
              <a:endParaRPr b="0" i="0" sz="1200" u="none" cap="none" strike="noStrike">
                <a:solidFill>
                  <a:schemeClr val="lt1"/>
                </a:solidFill>
                <a:latin typeface="Arial"/>
                <a:ea typeface="Arial"/>
                <a:cs typeface="Arial"/>
                <a:sym typeface="Arial"/>
              </a:endParaRPr>
            </a:p>
          </p:txBody>
        </p:sp>
        <p:pic>
          <p:nvPicPr>
            <p:cNvPr id="1237" name="Google Shape;1237;p97"/>
            <p:cNvPicPr preferRelativeResize="0"/>
            <p:nvPr/>
          </p:nvPicPr>
          <p:blipFill rotWithShape="1">
            <a:blip r:embed="rId5">
              <a:alphaModFix/>
            </a:blip>
            <a:srcRect b="0" l="0" r="0" t="0"/>
            <a:stretch/>
          </p:blipFill>
          <p:spPr>
            <a:xfrm>
              <a:off x="6232922" y="4014778"/>
              <a:ext cx="2599637" cy="1212629"/>
            </a:xfrm>
            <a:prstGeom prst="rect">
              <a:avLst/>
            </a:prstGeom>
            <a:noFill/>
            <a:ln>
              <a:noFill/>
            </a:ln>
          </p:spPr>
        </p:pic>
      </p:grpSp>
      <p:grpSp>
        <p:nvGrpSpPr>
          <p:cNvPr id="1238" name="Google Shape;1238;p97"/>
          <p:cNvGrpSpPr/>
          <p:nvPr/>
        </p:nvGrpSpPr>
        <p:grpSpPr>
          <a:xfrm>
            <a:off x="659193" y="3715330"/>
            <a:ext cx="2035800" cy="1506300"/>
            <a:chOff x="659193" y="3715330"/>
            <a:chExt cx="2035800" cy="1506300"/>
          </a:xfrm>
        </p:grpSpPr>
        <p:sp>
          <p:nvSpPr>
            <p:cNvPr id="1239" name="Google Shape;1239;p97"/>
            <p:cNvSpPr/>
            <p:nvPr/>
          </p:nvSpPr>
          <p:spPr>
            <a:xfrm>
              <a:off x="659193" y="3715330"/>
              <a:ext cx="2035800" cy="217200"/>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Arial"/>
                <a:buNone/>
              </a:pPr>
              <a:r>
                <a:rPr b="0" i="0" lang="ja-JP" sz="1200" u="none" cap="none" strike="noStrike">
                  <a:solidFill>
                    <a:schemeClr val="lt1"/>
                  </a:solidFill>
                  <a:latin typeface="Arial"/>
                  <a:ea typeface="Arial"/>
                  <a:cs typeface="Arial"/>
                  <a:sym typeface="Arial"/>
                </a:rPr>
                <a:t>国会</a:t>
              </a:r>
              <a:endParaRPr/>
            </a:p>
          </p:txBody>
        </p:sp>
        <p:pic>
          <p:nvPicPr>
            <p:cNvPr id="1240" name="Google Shape;1240;p97"/>
            <p:cNvPicPr preferRelativeResize="0"/>
            <p:nvPr/>
          </p:nvPicPr>
          <p:blipFill rotWithShape="1">
            <a:blip r:embed="rId6">
              <a:alphaModFix/>
            </a:blip>
            <a:srcRect b="0" l="0" r="0" t="0"/>
            <a:stretch/>
          </p:blipFill>
          <p:spPr>
            <a:xfrm>
              <a:off x="766485" y="4014778"/>
              <a:ext cx="1821158" cy="1206852"/>
            </a:xfrm>
            <a:prstGeom prst="rect">
              <a:avLst/>
            </a:prstGeom>
            <a:noFill/>
            <a:ln>
              <a:noFill/>
            </a:ln>
          </p:spPr>
        </p:pic>
      </p:grpSp>
      <p:grpSp>
        <p:nvGrpSpPr>
          <p:cNvPr id="1241" name="Google Shape;1241;p97"/>
          <p:cNvGrpSpPr/>
          <p:nvPr/>
        </p:nvGrpSpPr>
        <p:grpSpPr>
          <a:xfrm>
            <a:off x="6931254" y="3201573"/>
            <a:ext cx="1103100" cy="453782"/>
            <a:chOff x="6931254" y="3201573"/>
            <a:chExt cx="1103100" cy="453782"/>
          </a:xfrm>
        </p:grpSpPr>
        <p:sp>
          <p:nvSpPr>
            <p:cNvPr id="1242" name="Google Shape;1242;p97"/>
            <p:cNvSpPr txBox="1"/>
            <p:nvPr/>
          </p:nvSpPr>
          <p:spPr>
            <a:xfrm>
              <a:off x="6931254" y="3201573"/>
              <a:ext cx="1103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1F7EA9"/>
                  </a:solidFill>
                  <a:latin typeface="Arial"/>
                  <a:ea typeface="Arial"/>
                  <a:cs typeface="Arial"/>
                  <a:sym typeface="Arial"/>
                </a:rPr>
                <a:t>予算案の提出</a:t>
              </a:r>
              <a:endParaRPr sz="1200">
                <a:solidFill>
                  <a:srgbClr val="1F7EA9"/>
                </a:solidFill>
                <a:latin typeface="Arial"/>
                <a:ea typeface="Arial"/>
                <a:cs typeface="Arial"/>
                <a:sym typeface="Arial"/>
              </a:endParaRPr>
            </a:p>
          </p:txBody>
        </p:sp>
        <p:sp>
          <p:nvSpPr>
            <p:cNvPr id="1243" name="Google Shape;1243;p97"/>
            <p:cNvSpPr/>
            <p:nvPr/>
          </p:nvSpPr>
          <p:spPr>
            <a:xfrm rot="10800000">
              <a:off x="7159182" y="3451355"/>
              <a:ext cx="627900" cy="2040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sp>
        <p:nvSpPr>
          <p:cNvPr id="1244" name="Google Shape;1244;p97"/>
          <p:cNvSpPr/>
          <p:nvPr/>
        </p:nvSpPr>
        <p:spPr>
          <a:xfrm rot="10800000">
            <a:off x="7218859" y="5257881"/>
            <a:ext cx="627900" cy="204000"/>
          </a:xfrm>
          <a:prstGeom prst="triangle">
            <a:avLst>
              <a:gd fmla="val 50000" name="adj"/>
            </a:avLst>
          </a:prstGeom>
          <a:gradFill>
            <a:gsLst>
              <a:gs pos="0">
                <a:srgbClr val="2BA3D9"/>
              </a:gs>
              <a:gs pos="100000">
                <a:srgbClr val="A0D6EE">
                  <a:alpha val="0"/>
                </a:srgbClr>
              </a:gs>
            </a:gsLst>
            <a:lin ang="5400012"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245" name="Google Shape;1245;p97"/>
          <p:cNvSpPr/>
          <p:nvPr/>
        </p:nvSpPr>
        <p:spPr>
          <a:xfrm>
            <a:off x="4597273" y="1416426"/>
            <a:ext cx="1543800" cy="3571500"/>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246" name="Google Shape;1246;p97"/>
          <p:cNvSpPr/>
          <p:nvPr/>
        </p:nvSpPr>
        <p:spPr>
          <a:xfrm flipH="1">
            <a:off x="3043427" y="1416426"/>
            <a:ext cx="1503300" cy="3571500"/>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247" name="Google Shape;1247;p97"/>
          <p:cNvSpPr/>
          <p:nvPr/>
        </p:nvSpPr>
        <p:spPr>
          <a:xfrm>
            <a:off x="4852330" y="3655354"/>
            <a:ext cx="1271100" cy="1332600"/>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grpSp>
        <p:nvGrpSpPr>
          <p:cNvPr id="1248" name="Google Shape;1248;p97"/>
          <p:cNvGrpSpPr/>
          <p:nvPr/>
        </p:nvGrpSpPr>
        <p:grpSpPr>
          <a:xfrm>
            <a:off x="3344844" y="4771999"/>
            <a:ext cx="2454300" cy="1453508"/>
            <a:chOff x="3344844" y="4762571"/>
            <a:chExt cx="2454300" cy="1453508"/>
          </a:xfrm>
        </p:grpSpPr>
        <p:pic>
          <p:nvPicPr>
            <p:cNvPr id="1249" name="Google Shape;1249;p97"/>
            <p:cNvPicPr preferRelativeResize="0"/>
            <p:nvPr/>
          </p:nvPicPr>
          <p:blipFill rotWithShape="1">
            <a:blip r:embed="rId7">
              <a:alphaModFix/>
            </a:blip>
            <a:srcRect b="0" l="0" r="0" t="0"/>
            <a:stretch/>
          </p:blipFill>
          <p:spPr>
            <a:xfrm>
              <a:off x="3693230" y="4762571"/>
              <a:ext cx="1757540" cy="1210660"/>
            </a:xfrm>
            <a:prstGeom prst="rect">
              <a:avLst/>
            </a:prstGeom>
            <a:noFill/>
            <a:ln>
              <a:noFill/>
            </a:ln>
          </p:spPr>
        </p:pic>
        <p:sp>
          <p:nvSpPr>
            <p:cNvPr id="1250" name="Google Shape;1250;p97"/>
            <p:cNvSpPr/>
            <p:nvPr/>
          </p:nvSpPr>
          <p:spPr>
            <a:xfrm>
              <a:off x="3344844" y="5954179"/>
              <a:ext cx="2454300" cy="26190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Arial"/>
                <a:buNone/>
              </a:pPr>
              <a:r>
                <a:rPr lang="ja-JP" sz="1150">
                  <a:solidFill>
                    <a:schemeClr val="lt1"/>
                  </a:solidFill>
                  <a:latin typeface="Arial"/>
                  <a:ea typeface="Arial"/>
                  <a:cs typeface="Arial"/>
                  <a:sym typeface="Arial"/>
                </a:rPr>
                <a:t>国　民</a:t>
              </a:r>
              <a:endParaRPr i="0" sz="1150" u="none" cap="none" strike="noStrike">
                <a:solidFill>
                  <a:schemeClr val="lt1"/>
                </a:solidFill>
                <a:latin typeface="Arial"/>
                <a:ea typeface="Arial"/>
                <a:cs typeface="Arial"/>
                <a:sym typeface="Arial"/>
              </a:endParaRPr>
            </a:p>
          </p:txBody>
        </p:sp>
      </p:grpSp>
      <p:sp>
        <p:nvSpPr>
          <p:cNvPr id="1251" name="Google Shape;1251;p97"/>
          <p:cNvSpPr txBox="1"/>
          <p:nvPr/>
        </p:nvSpPr>
        <p:spPr>
          <a:xfrm>
            <a:off x="240030" y="712800"/>
            <a:ext cx="88917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400"/>
              <a:buFont typeface="Arial"/>
              <a:buNone/>
            </a:pPr>
            <a:r>
              <a:rPr b="1" lang="ja-JP" sz="1300">
                <a:solidFill>
                  <a:srgbClr val="000000"/>
                </a:solidFill>
                <a:latin typeface="Arial"/>
                <a:ea typeface="Arial"/>
                <a:cs typeface="Arial"/>
                <a:sym typeface="Arial"/>
              </a:rPr>
              <a:t>国の税金に関する法律</a:t>
            </a:r>
            <a:r>
              <a:rPr b="1" lang="ja-JP" sz="1100">
                <a:solidFill>
                  <a:srgbClr val="000000"/>
                </a:solidFill>
                <a:latin typeface="Arial"/>
                <a:ea typeface="Arial"/>
                <a:cs typeface="Arial"/>
                <a:sym typeface="Arial"/>
              </a:rPr>
              <a:t>（税負担の方法）</a:t>
            </a:r>
            <a:r>
              <a:rPr b="1" lang="ja-JP" sz="1300">
                <a:solidFill>
                  <a:srgbClr val="000000"/>
                </a:solidFill>
                <a:latin typeface="Arial"/>
                <a:ea typeface="Arial"/>
                <a:cs typeface="Arial"/>
                <a:sym typeface="Arial"/>
              </a:rPr>
              <a:t>と税金の使いみち</a:t>
            </a:r>
            <a:r>
              <a:rPr b="1" lang="ja-JP" sz="1100">
                <a:solidFill>
                  <a:srgbClr val="000000"/>
                </a:solidFill>
                <a:latin typeface="Arial"/>
                <a:ea typeface="Arial"/>
                <a:cs typeface="Arial"/>
                <a:sym typeface="Arial"/>
              </a:rPr>
              <a:t>（予算）</a:t>
            </a:r>
            <a:r>
              <a:rPr b="1" lang="ja-JP" sz="1300">
                <a:solidFill>
                  <a:srgbClr val="000000"/>
                </a:solidFill>
                <a:latin typeface="Arial"/>
                <a:ea typeface="Arial"/>
                <a:cs typeface="Arial"/>
                <a:sym typeface="Arial"/>
              </a:rPr>
              <a:t>は、国民の代表である国会議員が国会の話し合いで決めています。都道府県や市町村も国と同じように都道府県の議会や市町村の議会で住民の代表である議員が議会で話し合い決めています。</a:t>
            </a:r>
            <a:endParaRPr b="1">
              <a:solidFill>
                <a:srgbClr val="000000"/>
              </a:solidFill>
              <a:latin typeface="Arial"/>
              <a:ea typeface="Arial"/>
              <a:cs typeface="Arial"/>
              <a:sym typeface="Arial"/>
            </a:endParaRPr>
          </a:p>
        </p:txBody>
      </p:sp>
      <p:grpSp>
        <p:nvGrpSpPr>
          <p:cNvPr id="1252" name="Google Shape;1252;p97"/>
          <p:cNvGrpSpPr/>
          <p:nvPr/>
        </p:nvGrpSpPr>
        <p:grpSpPr>
          <a:xfrm>
            <a:off x="287921" y="6410880"/>
            <a:ext cx="8532000" cy="374400"/>
            <a:chOff x="322211" y="6410880"/>
            <a:chExt cx="8532000" cy="374400"/>
          </a:xfrm>
        </p:grpSpPr>
        <p:sp>
          <p:nvSpPr>
            <p:cNvPr id="1253" name="Google Shape;1253;p97"/>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54" name="Google Shape;1254;p97"/>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55" name="Google Shape;1255;p97"/>
          <p:cNvSpPr txBox="1"/>
          <p:nvPr/>
        </p:nvSpPr>
        <p:spPr>
          <a:xfrm>
            <a:off x="843890" y="6473251"/>
            <a:ext cx="6711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a:t>
            </a:r>
            <a:r>
              <a:rPr b="1" lang="ja-JP" sz="1100">
                <a:solidFill>
                  <a:srgbClr val="005BAD"/>
                </a:solidFill>
                <a:latin typeface="Arial"/>
                <a:ea typeface="Arial"/>
                <a:cs typeface="Arial"/>
                <a:sym typeface="Arial"/>
              </a:rPr>
              <a:t>： </a:t>
            </a:r>
            <a:r>
              <a:rPr b="1" lang="ja-JP" sz="1100">
                <a:solidFill>
                  <a:srgbClr val="005BAD"/>
                </a:solidFill>
                <a:latin typeface="MS PGothic"/>
                <a:ea typeface="MS PGothic"/>
                <a:cs typeface="MS PGothic"/>
                <a:sym typeface="MS PGothic"/>
              </a:rPr>
              <a:t>税の決定者：</a:t>
            </a:r>
            <a:r>
              <a:rPr b="1" lang="ja-JP" sz="1100">
                <a:solidFill>
                  <a:srgbClr val="005BAD"/>
                </a:solidFill>
                <a:latin typeface="Arial"/>
                <a:ea typeface="Arial"/>
                <a:cs typeface="Arial"/>
                <a:sym typeface="Arial"/>
              </a:rPr>
              <a:t>　</a:t>
            </a:r>
            <a:r>
              <a:rPr lang="ja-JP" sz="1100" u="sng">
                <a:solidFill>
                  <a:schemeClr val="dk1"/>
                </a:solidFill>
                <a:latin typeface="Arial"/>
                <a:ea typeface="Arial"/>
                <a:cs typeface="Arial"/>
                <a:sym typeface="Arial"/>
                <a:hlinkClick r:id="rId8">
                  <a:extLst>
                    <a:ext uri="{A12FA001-AC4F-418D-AE19-62706E023703}">
                      <ahyp:hlinkClr val="tx"/>
                    </a:ext>
                  </a:extLst>
                </a:hlinkClick>
              </a:rPr>
              <a:t>https://www.nta.go.jp/taxes/kids/oyo/page08.htm</a:t>
            </a:r>
            <a:endParaRPr sz="1100">
              <a:solidFill>
                <a:schemeClr val="dk1"/>
              </a:solidFill>
              <a:latin typeface="MS PGothic"/>
              <a:ea typeface="MS PGothic"/>
              <a:cs typeface="MS PGothic"/>
              <a:sym typeface="MS PGothic"/>
            </a:endParaRPr>
          </a:p>
        </p:txBody>
      </p:sp>
      <p:sp>
        <p:nvSpPr>
          <p:cNvPr id="1256" name="Google Shape;1256;p9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grpSp>
        <p:nvGrpSpPr>
          <p:cNvPr id="1257" name="Google Shape;1257;p97"/>
          <p:cNvGrpSpPr/>
          <p:nvPr/>
        </p:nvGrpSpPr>
        <p:grpSpPr>
          <a:xfrm>
            <a:off x="-29058" y="6108949"/>
            <a:ext cx="832642" cy="749314"/>
            <a:chOff x="-35154" y="5996310"/>
            <a:chExt cx="945432" cy="850816"/>
          </a:xfrm>
        </p:grpSpPr>
        <p:sp>
          <p:nvSpPr>
            <p:cNvPr id="1258" name="Google Shape;1258;p97"/>
            <p:cNvSpPr/>
            <p:nvPr/>
          </p:nvSpPr>
          <p:spPr>
            <a:xfrm rot="5400000">
              <a:off x="29730" y="6013481"/>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9" name="Google Shape;1259;p9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0" name="Google Shape;1260;p97"/>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261" name="Google Shape;1261;p97"/>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1">
                                            <p:txEl>
                                              <p:pRg end="0" st="0"/>
                                            </p:txEl>
                                          </p:spTgt>
                                        </p:tgtEl>
                                        <p:attrNameLst>
                                          <p:attrName>style.visibility</p:attrName>
                                        </p:attrNameLst>
                                      </p:cBhvr>
                                      <p:to>
                                        <p:strVal val="visible"/>
                                      </p:to>
                                    </p:set>
                                    <p:animEffect filter="fade" transition="in">
                                      <p:cBhvr>
                                        <p:cTn dur="1750"/>
                                        <p:tgtEl>
                                          <p:spTgt spid="12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8"/>
                                        </p:tgtEl>
                                        <p:attrNameLst>
                                          <p:attrName>style.visibility</p:attrName>
                                        </p:attrNameLst>
                                      </p:cBhvr>
                                      <p:to>
                                        <p:strVal val="visible"/>
                                      </p:to>
                                    </p:set>
                                    <p:animEffect filter="fade" transition="in">
                                      <p:cBhvr>
                                        <p:cTn dur="500"/>
                                        <p:tgtEl>
                                          <p:spTgt spid="1248"/>
                                        </p:tgtEl>
                                      </p:cBhvr>
                                    </p:animEffect>
                                  </p:childTnLst>
                                </p:cTn>
                              </p:par>
                              <p:par>
                                <p:cTn fill="hold" nodeType="withEffect" presetClass="entr" presetID="10" presetSubtype="0">
                                  <p:stCondLst>
                                    <p:cond delay="0"/>
                                  </p:stCondLst>
                                  <p:childTnLst>
                                    <p:set>
                                      <p:cBhvr>
                                        <p:cTn dur="1" fill="hold">
                                          <p:stCondLst>
                                            <p:cond delay="0"/>
                                          </p:stCondLst>
                                        </p:cTn>
                                        <p:tgtEl>
                                          <p:spTgt spid="1202"/>
                                        </p:tgtEl>
                                        <p:attrNameLst>
                                          <p:attrName>style.visibility</p:attrName>
                                        </p:attrNameLst>
                                      </p:cBhvr>
                                      <p:to>
                                        <p:strVal val="visible"/>
                                      </p:to>
                                    </p:set>
                                    <p:animEffect filter="fade" transition="in">
                                      <p:cBhvr>
                                        <p:cTn dur="500"/>
                                        <p:tgtEl>
                                          <p:spTgt spid="1202"/>
                                        </p:tgtEl>
                                      </p:cBhvr>
                                    </p:animEffect>
                                  </p:childTnLst>
                                </p:cTn>
                              </p:par>
                              <p:par>
                                <p:cTn fill="hold" nodeType="withEffect" presetClass="entr" presetID="10" presetSubtype="0">
                                  <p:stCondLst>
                                    <p:cond delay="0"/>
                                  </p:stCondLst>
                                  <p:childTnLst>
                                    <p:set>
                                      <p:cBhvr>
                                        <p:cTn dur="1" fill="hold">
                                          <p:stCondLst>
                                            <p:cond delay="0"/>
                                          </p:stCondLst>
                                        </p:cTn>
                                        <p:tgtEl>
                                          <p:spTgt spid="1199"/>
                                        </p:tgtEl>
                                        <p:attrNameLst>
                                          <p:attrName>style.visibility</p:attrName>
                                        </p:attrNameLst>
                                      </p:cBhvr>
                                      <p:to>
                                        <p:strVal val="visible"/>
                                      </p:to>
                                    </p:set>
                                    <p:animEffect filter="fade" transition="in">
                                      <p:cBhvr>
                                        <p:cTn dur="500"/>
                                        <p:tgtEl>
                                          <p:spTgt spid="1199"/>
                                        </p:tgtEl>
                                      </p:cBhvr>
                                    </p:animEffect>
                                  </p:childTnLst>
                                </p:cTn>
                              </p:par>
                              <p:par>
                                <p:cTn fill="hold" nodeType="withEffect" presetClass="entr" presetID="10" presetSubtype="0">
                                  <p:stCondLst>
                                    <p:cond delay="0"/>
                                  </p:stCondLst>
                                  <p:childTnLst>
                                    <p:set>
                                      <p:cBhvr>
                                        <p:cTn dur="1" fill="hold">
                                          <p:stCondLst>
                                            <p:cond delay="0"/>
                                          </p:stCondLst>
                                        </p:cTn>
                                        <p:tgtEl>
                                          <p:spTgt spid="1246"/>
                                        </p:tgtEl>
                                        <p:attrNameLst>
                                          <p:attrName>style.visibility</p:attrName>
                                        </p:attrNameLst>
                                      </p:cBhvr>
                                      <p:to>
                                        <p:strVal val="visible"/>
                                      </p:to>
                                    </p:set>
                                    <p:animEffect filter="fade" transition="in">
                                      <p:cBhvr>
                                        <p:cTn dur="500"/>
                                        <p:tgtEl>
                                          <p:spTgt spid="1246"/>
                                        </p:tgtEl>
                                      </p:cBhvr>
                                    </p:animEffect>
                                  </p:childTnLst>
                                </p:cTn>
                              </p:par>
                              <p:par>
                                <p:cTn fill="hold" nodeType="withEffect" presetClass="entr" presetID="10" presetSubtype="0">
                                  <p:stCondLst>
                                    <p:cond delay="0"/>
                                  </p:stCondLst>
                                  <p:childTnLst>
                                    <p:set>
                                      <p:cBhvr>
                                        <p:cTn dur="1" fill="hold">
                                          <p:stCondLst>
                                            <p:cond delay="0"/>
                                          </p:stCondLst>
                                        </p:cTn>
                                        <p:tgtEl>
                                          <p:spTgt spid="1232"/>
                                        </p:tgtEl>
                                        <p:attrNameLst>
                                          <p:attrName>style.visibility</p:attrName>
                                        </p:attrNameLst>
                                      </p:cBhvr>
                                      <p:to>
                                        <p:strVal val="visible"/>
                                      </p:to>
                                    </p:set>
                                    <p:animEffect filter="fade" transition="in">
                                      <p:cBhvr>
                                        <p:cTn dur="500"/>
                                        <p:tgtEl>
                                          <p:spTgt spid="1232"/>
                                        </p:tgtEl>
                                      </p:cBhvr>
                                    </p:animEffect>
                                  </p:childTnLst>
                                </p:cTn>
                              </p:par>
                              <p:par>
                                <p:cTn fill="hold" nodeType="withEffect" presetClass="entr" presetID="10" presetSubtype="0">
                                  <p:stCondLst>
                                    <p:cond delay="0"/>
                                  </p:stCondLst>
                                  <p:childTnLst>
                                    <p:set>
                                      <p:cBhvr>
                                        <p:cTn dur="1" fill="hold">
                                          <p:stCondLst>
                                            <p:cond delay="0"/>
                                          </p:stCondLst>
                                        </p:cTn>
                                        <p:tgtEl>
                                          <p:spTgt spid="1245"/>
                                        </p:tgtEl>
                                        <p:attrNameLst>
                                          <p:attrName>style.visibility</p:attrName>
                                        </p:attrNameLst>
                                      </p:cBhvr>
                                      <p:to>
                                        <p:strVal val="visible"/>
                                      </p:to>
                                    </p:set>
                                    <p:animEffect filter="fade" transition="in">
                                      <p:cBhvr>
                                        <p:cTn dur="500"/>
                                        <p:tgtEl>
                                          <p:spTgt spid="1245"/>
                                        </p:tgtEl>
                                      </p:cBhvr>
                                    </p:animEffect>
                                  </p:childTnLst>
                                </p:cTn>
                              </p:par>
                              <p:par>
                                <p:cTn fill="hold" nodeType="withEffect" presetClass="entr" presetID="10" presetSubtype="0">
                                  <p:stCondLst>
                                    <p:cond delay="0"/>
                                  </p:stCondLst>
                                  <p:childTnLst>
                                    <p:set>
                                      <p:cBhvr>
                                        <p:cTn dur="1" fill="hold">
                                          <p:stCondLst>
                                            <p:cond delay="0"/>
                                          </p:stCondLst>
                                        </p:cTn>
                                        <p:tgtEl>
                                          <p:spTgt spid="1233"/>
                                        </p:tgtEl>
                                        <p:attrNameLst>
                                          <p:attrName>style.visibility</p:attrName>
                                        </p:attrNameLst>
                                      </p:cBhvr>
                                      <p:to>
                                        <p:strVal val="visible"/>
                                      </p:to>
                                    </p:set>
                                    <p:animEffect filter="fade" transition="in">
                                      <p:cBhvr>
                                        <p:cTn dur="500"/>
                                        <p:tgtEl>
                                          <p:spTgt spid="1233"/>
                                        </p:tgtEl>
                                      </p:cBhvr>
                                    </p:animEffect>
                                  </p:childTnLst>
                                </p:cTn>
                              </p:par>
                              <p:par>
                                <p:cTn fill="hold" nodeType="withEffect" presetClass="entr" presetID="10" presetSubtype="0">
                                  <p:stCondLst>
                                    <p:cond delay="0"/>
                                  </p:stCondLst>
                                  <p:childTnLst>
                                    <p:set>
                                      <p:cBhvr>
                                        <p:cTn dur="1" fill="hold">
                                          <p:stCondLst>
                                            <p:cond delay="0"/>
                                          </p:stCondLst>
                                        </p:cTn>
                                        <p:tgtEl>
                                          <p:spTgt spid="1205"/>
                                        </p:tgtEl>
                                        <p:attrNameLst>
                                          <p:attrName>style.visibility</p:attrName>
                                        </p:attrNameLst>
                                      </p:cBhvr>
                                      <p:to>
                                        <p:strVal val="visible"/>
                                      </p:to>
                                    </p:set>
                                    <p:animEffect filter="fade" transition="in">
                                      <p:cBhvr>
                                        <p:cTn dur="500"/>
                                        <p:tgtEl>
                                          <p:spTgt spid="1205"/>
                                        </p:tgtEl>
                                      </p:cBhvr>
                                    </p:animEffect>
                                  </p:childTnLst>
                                </p:cTn>
                              </p:par>
                              <p:par>
                                <p:cTn fill="hold" nodeType="withEffect" presetClass="entr" presetID="10" presetSubtype="0">
                                  <p:stCondLst>
                                    <p:cond delay="0"/>
                                  </p:stCondLst>
                                  <p:childTnLst>
                                    <p:set>
                                      <p:cBhvr>
                                        <p:cTn dur="1" fill="hold">
                                          <p:stCondLst>
                                            <p:cond delay="0"/>
                                          </p:stCondLst>
                                        </p:cTn>
                                        <p:tgtEl>
                                          <p:spTgt spid="1209"/>
                                        </p:tgtEl>
                                        <p:attrNameLst>
                                          <p:attrName>style.visibility</p:attrName>
                                        </p:attrNameLst>
                                      </p:cBhvr>
                                      <p:to>
                                        <p:strVal val="visible"/>
                                      </p:to>
                                    </p:set>
                                    <p:animEffect filter="fade" transition="in">
                                      <p:cBhvr>
                                        <p:cTn dur="500"/>
                                        <p:tgtEl>
                                          <p:spTgt spid="1209"/>
                                        </p:tgtEl>
                                      </p:cBhvr>
                                    </p:animEffect>
                                  </p:childTnLst>
                                </p:cTn>
                              </p:par>
                              <p:par>
                                <p:cTn fill="hold" nodeType="withEffect" presetClass="entr" presetID="10" presetSubtype="0">
                                  <p:stCondLst>
                                    <p:cond delay="0"/>
                                  </p:stCondLst>
                                  <p:childTnLst>
                                    <p:set>
                                      <p:cBhvr>
                                        <p:cTn dur="1" fill="hold">
                                          <p:stCondLst>
                                            <p:cond delay="0"/>
                                          </p:stCondLst>
                                        </p:cTn>
                                        <p:tgtEl>
                                          <p:spTgt spid="1214"/>
                                        </p:tgtEl>
                                        <p:attrNameLst>
                                          <p:attrName>style.visibility</p:attrName>
                                        </p:attrNameLst>
                                      </p:cBhvr>
                                      <p:to>
                                        <p:strVal val="visible"/>
                                      </p:to>
                                    </p:set>
                                    <p:animEffect filter="fade" transition="in">
                                      <p:cBhvr>
                                        <p:cTn dur="500"/>
                                        <p:tgtEl>
                                          <p:spTgt spid="1214"/>
                                        </p:tgtEl>
                                      </p:cBhvr>
                                    </p:animEffect>
                                  </p:childTnLst>
                                </p:cTn>
                              </p:par>
                              <p:par>
                                <p:cTn fill="hold" nodeType="withEffect" presetClass="entr" presetID="10" presetSubtype="0">
                                  <p:stCondLst>
                                    <p:cond delay="0"/>
                                  </p:stCondLst>
                                  <p:childTnLst>
                                    <p:set>
                                      <p:cBhvr>
                                        <p:cTn dur="1" fill="hold">
                                          <p:stCondLst>
                                            <p:cond delay="0"/>
                                          </p:stCondLst>
                                        </p:cTn>
                                        <p:tgtEl>
                                          <p:spTgt spid="1229"/>
                                        </p:tgtEl>
                                        <p:attrNameLst>
                                          <p:attrName>style.visibility</p:attrName>
                                        </p:attrNameLst>
                                      </p:cBhvr>
                                      <p:to>
                                        <p:strVal val="visible"/>
                                      </p:to>
                                    </p:set>
                                    <p:animEffect filter="fade" transition="in">
                                      <p:cBhvr>
                                        <p:cTn dur="500"/>
                                        <p:tgtEl>
                                          <p:spTgt spid="1229"/>
                                        </p:tgtEl>
                                      </p:cBhvr>
                                    </p:animEffect>
                                  </p:childTnLst>
                                </p:cTn>
                              </p:par>
                              <p:par>
                                <p:cTn fill="hold" nodeType="withEffect" presetClass="entr" presetID="10" presetSubtype="0">
                                  <p:stCondLst>
                                    <p:cond delay="0"/>
                                  </p:stCondLst>
                                  <p:childTnLst>
                                    <p:set>
                                      <p:cBhvr>
                                        <p:cTn dur="1" fill="hold">
                                          <p:stCondLst>
                                            <p:cond delay="0"/>
                                          </p:stCondLst>
                                        </p:cTn>
                                        <p:tgtEl>
                                          <p:spTgt spid="1238"/>
                                        </p:tgtEl>
                                        <p:attrNameLst>
                                          <p:attrName>style.visibility</p:attrName>
                                        </p:attrNameLst>
                                      </p:cBhvr>
                                      <p:to>
                                        <p:strVal val="visible"/>
                                      </p:to>
                                    </p:set>
                                    <p:animEffect filter="fade" transition="in">
                                      <p:cBhvr>
                                        <p:cTn dur="500"/>
                                        <p:tgtEl>
                                          <p:spTgt spid="1238"/>
                                        </p:tgtEl>
                                      </p:cBhvr>
                                    </p:animEffect>
                                  </p:childTnLst>
                                </p:cTn>
                              </p:par>
                              <p:par>
                                <p:cTn fill="hold" nodeType="withEffect" presetClass="entr" presetID="10" presetSubtype="0">
                                  <p:stCondLst>
                                    <p:cond delay="0"/>
                                  </p:stCondLst>
                                  <p:childTnLst>
                                    <p:set>
                                      <p:cBhvr>
                                        <p:cTn dur="1" fill="hold">
                                          <p:stCondLst>
                                            <p:cond delay="0"/>
                                          </p:stCondLst>
                                        </p:cTn>
                                        <p:tgtEl>
                                          <p:spTgt spid="1208"/>
                                        </p:tgtEl>
                                        <p:attrNameLst>
                                          <p:attrName>style.visibility</p:attrName>
                                        </p:attrNameLst>
                                      </p:cBhvr>
                                      <p:to>
                                        <p:strVal val="visible"/>
                                      </p:to>
                                    </p:set>
                                    <p:animEffect filter="fade" transition="in">
                                      <p:cBhvr>
                                        <p:cTn dur="500"/>
                                        <p:tgtEl>
                                          <p:spTgt spid="1208"/>
                                        </p:tgtEl>
                                      </p:cBhvr>
                                    </p:animEffect>
                                  </p:childTnLst>
                                </p:cTn>
                              </p:par>
                              <p:par>
                                <p:cTn fill="hold" nodeType="withEffect" presetClass="entr" presetID="10" presetSubtype="0">
                                  <p:stCondLst>
                                    <p:cond delay="0"/>
                                  </p:stCondLst>
                                  <p:childTnLst>
                                    <p:set>
                                      <p:cBhvr>
                                        <p:cTn dur="1" fill="hold">
                                          <p:stCondLst>
                                            <p:cond delay="0"/>
                                          </p:stCondLst>
                                        </p:cTn>
                                        <p:tgtEl>
                                          <p:spTgt spid="1223"/>
                                        </p:tgtEl>
                                        <p:attrNameLst>
                                          <p:attrName>style.visibility</p:attrName>
                                        </p:attrNameLst>
                                      </p:cBhvr>
                                      <p:to>
                                        <p:strVal val="visible"/>
                                      </p:to>
                                    </p:set>
                                    <p:animEffect filter="fade" transition="in">
                                      <p:cBhvr>
                                        <p:cTn dur="500"/>
                                        <p:tgtEl>
                                          <p:spTgt spid="1223"/>
                                        </p:tgtEl>
                                      </p:cBhvr>
                                    </p:animEffect>
                                  </p:childTnLst>
                                </p:cTn>
                              </p:par>
                              <p:par>
                                <p:cTn fill="hold" nodeType="withEffect" presetClass="entr" presetID="10" presetSubtype="0">
                                  <p:stCondLst>
                                    <p:cond delay="0"/>
                                  </p:stCondLst>
                                  <p:childTnLst>
                                    <p:set>
                                      <p:cBhvr>
                                        <p:cTn dur="1" fill="hold">
                                          <p:stCondLst>
                                            <p:cond delay="0"/>
                                          </p:stCondLst>
                                        </p:cTn>
                                        <p:tgtEl>
                                          <p:spTgt spid="1235"/>
                                        </p:tgtEl>
                                        <p:attrNameLst>
                                          <p:attrName>style.visibility</p:attrName>
                                        </p:attrNameLst>
                                      </p:cBhvr>
                                      <p:to>
                                        <p:strVal val="visible"/>
                                      </p:to>
                                    </p:set>
                                    <p:animEffect filter="fade" transition="in">
                                      <p:cBhvr>
                                        <p:cTn dur="500"/>
                                        <p:tgtEl>
                                          <p:spTgt spid="1235"/>
                                        </p:tgtEl>
                                      </p:cBhvr>
                                    </p:animEffect>
                                  </p:childTnLst>
                                </p:cTn>
                              </p:par>
                              <p:par>
                                <p:cTn fill="hold" nodeType="withEffect" presetClass="entr" presetID="10" presetSubtype="0">
                                  <p:stCondLst>
                                    <p:cond delay="0"/>
                                  </p:stCondLst>
                                  <p:childTnLst>
                                    <p:set>
                                      <p:cBhvr>
                                        <p:cTn dur="1" fill="hold">
                                          <p:stCondLst>
                                            <p:cond delay="0"/>
                                          </p:stCondLst>
                                        </p:cTn>
                                        <p:tgtEl>
                                          <p:spTgt spid="1247"/>
                                        </p:tgtEl>
                                        <p:attrNameLst>
                                          <p:attrName>style.visibility</p:attrName>
                                        </p:attrNameLst>
                                      </p:cBhvr>
                                      <p:to>
                                        <p:strVal val="visible"/>
                                      </p:to>
                                    </p:set>
                                    <p:animEffect filter="fade" transition="in">
                                      <p:cBhvr>
                                        <p:cTn dur="500"/>
                                        <p:tgtEl>
                                          <p:spTgt spid="1247"/>
                                        </p:tgtEl>
                                      </p:cBhvr>
                                    </p:animEffect>
                                  </p:childTnLst>
                                </p:cTn>
                              </p:par>
                              <p:par>
                                <p:cTn fill="hold" nodeType="withEffect" presetClass="entr" presetID="10" presetSubtype="0">
                                  <p:stCondLst>
                                    <p:cond delay="0"/>
                                  </p:stCondLst>
                                  <p:childTnLst>
                                    <p:set>
                                      <p:cBhvr>
                                        <p:cTn dur="1" fill="hold">
                                          <p:stCondLst>
                                            <p:cond delay="0"/>
                                          </p:stCondLst>
                                        </p:cTn>
                                        <p:tgtEl>
                                          <p:spTgt spid="1226"/>
                                        </p:tgtEl>
                                        <p:attrNameLst>
                                          <p:attrName>style.visibility</p:attrName>
                                        </p:attrNameLst>
                                      </p:cBhvr>
                                      <p:to>
                                        <p:strVal val="visible"/>
                                      </p:to>
                                    </p:set>
                                    <p:animEffect filter="fade" transition="in">
                                      <p:cBhvr>
                                        <p:cTn dur="500"/>
                                        <p:tgtEl>
                                          <p:spTgt spid="1226"/>
                                        </p:tgtEl>
                                      </p:cBhvr>
                                    </p:animEffect>
                                  </p:childTnLst>
                                </p:cTn>
                              </p:par>
                              <p:par>
                                <p:cTn fill="hold" nodeType="withEffect" presetClass="entr" presetID="10" presetSubtype="0">
                                  <p:stCondLst>
                                    <p:cond delay="0"/>
                                  </p:stCondLst>
                                  <p:childTnLst>
                                    <p:set>
                                      <p:cBhvr>
                                        <p:cTn dur="1" fill="hold">
                                          <p:stCondLst>
                                            <p:cond delay="0"/>
                                          </p:stCondLst>
                                        </p:cTn>
                                        <p:tgtEl>
                                          <p:spTgt spid="1213"/>
                                        </p:tgtEl>
                                        <p:attrNameLst>
                                          <p:attrName>style.visibility</p:attrName>
                                        </p:attrNameLst>
                                      </p:cBhvr>
                                      <p:to>
                                        <p:strVal val="visible"/>
                                      </p:to>
                                    </p:set>
                                    <p:animEffect filter="fade" transition="in">
                                      <p:cBhvr>
                                        <p:cTn dur="500"/>
                                        <p:tgtEl>
                                          <p:spTgt spid="1213"/>
                                        </p:tgtEl>
                                      </p:cBhvr>
                                    </p:animEffect>
                                  </p:childTnLst>
                                </p:cTn>
                              </p:par>
                              <p:par>
                                <p:cTn fill="hold" nodeType="withEffect" presetClass="entr" presetID="10" presetSubtype="0">
                                  <p:stCondLst>
                                    <p:cond delay="0"/>
                                  </p:stCondLst>
                                  <p:childTnLst>
                                    <p:set>
                                      <p:cBhvr>
                                        <p:cTn dur="1" fill="hold">
                                          <p:stCondLst>
                                            <p:cond delay="0"/>
                                          </p:stCondLst>
                                        </p:cTn>
                                        <p:tgtEl>
                                          <p:spTgt spid="1234"/>
                                        </p:tgtEl>
                                        <p:attrNameLst>
                                          <p:attrName>style.visibility</p:attrName>
                                        </p:attrNameLst>
                                      </p:cBhvr>
                                      <p:to>
                                        <p:strVal val="visible"/>
                                      </p:to>
                                    </p:set>
                                    <p:animEffect filter="fade" transition="in">
                                      <p:cBhvr>
                                        <p:cTn dur="500"/>
                                        <p:tgtEl>
                                          <p:spTgt spid="1234"/>
                                        </p:tgtEl>
                                      </p:cBhvr>
                                    </p:animEffect>
                                  </p:childTnLst>
                                </p:cTn>
                              </p:par>
                              <p:par>
                                <p:cTn fill="hold" nodeType="with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500"/>
                                        <p:tgtEl>
                                          <p:spTgt spid="1241"/>
                                        </p:tgtEl>
                                      </p:cBhvr>
                                    </p:animEffect>
                                  </p:childTnLst>
                                </p:cTn>
                              </p:par>
                              <p:par>
                                <p:cTn fill="hold" nodeType="withEffect" presetClass="entr" presetID="10" presetSubtype="0">
                                  <p:stCondLst>
                                    <p:cond delay="0"/>
                                  </p:stCondLst>
                                  <p:childTnLst>
                                    <p:set>
                                      <p:cBhvr>
                                        <p:cTn dur="1" fill="hold">
                                          <p:stCondLst>
                                            <p:cond delay="0"/>
                                          </p:stCondLst>
                                        </p:cTn>
                                        <p:tgtEl>
                                          <p:spTgt spid="1212"/>
                                        </p:tgtEl>
                                        <p:attrNameLst>
                                          <p:attrName>style.visibility</p:attrName>
                                        </p:attrNameLst>
                                      </p:cBhvr>
                                      <p:to>
                                        <p:strVal val="visible"/>
                                      </p:to>
                                    </p:set>
                                    <p:animEffect filter="fade" transition="in">
                                      <p:cBhvr>
                                        <p:cTn dur="500"/>
                                        <p:tgtEl>
                                          <p:spTgt spid="1212"/>
                                        </p:tgtEl>
                                      </p:cBhvr>
                                    </p:animEffect>
                                  </p:childTnLst>
                                </p:cTn>
                              </p:par>
                              <p:par>
                                <p:cTn fill="hold" nodeType="withEffect" presetClass="entr" presetID="10" presetSubtype="0">
                                  <p:stCondLst>
                                    <p:cond delay="0"/>
                                  </p:stCondLst>
                                  <p:childTnLst>
                                    <p:set>
                                      <p:cBhvr>
                                        <p:cTn dur="1" fill="hold">
                                          <p:stCondLst>
                                            <p:cond delay="0"/>
                                          </p:stCondLst>
                                        </p:cTn>
                                        <p:tgtEl>
                                          <p:spTgt spid="1244"/>
                                        </p:tgtEl>
                                        <p:attrNameLst>
                                          <p:attrName>style.visibility</p:attrName>
                                        </p:attrNameLst>
                                      </p:cBhvr>
                                      <p:to>
                                        <p:strVal val="visible"/>
                                      </p:to>
                                    </p:set>
                                    <p:animEffect filter="fade" transition="in">
                                      <p:cBhvr>
                                        <p:cTn dur="500"/>
                                        <p:tgtEl>
                                          <p:spTgt spid="1244"/>
                                        </p:tgtEl>
                                      </p:cBhvr>
                                    </p:animEffect>
                                  </p:childTnLst>
                                </p:cTn>
                              </p:par>
                              <p:par>
                                <p:cTn fill="hold" nodeType="withEffect" presetClass="entr" presetID="10" presetSubtype="0">
                                  <p:stCondLst>
                                    <p:cond delay="0"/>
                                  </p:stCondLst>
                                  <p:childTnLst>
                                    <p:set>
                                      <p:cBhvr>
                                        <p:cTn dur="1" fill="hold">
                                          <p:stCondLst>
                                            <p:cond delay="0"/>
                                          </p:stCondLst>
                                        </p:cTn>
                                        <p:tgtEl>
                                          <p:spTgt spid="1215"/>
                                        </p:tgtEl>
                                        <p:attrNameLst>
                                          <p:attrName>style.visibility</p:attrName>
                                        </p:attrNameLst>
                                      </p:cBhvr>
                                      <p:to>
                                        <p:strVal val="visible"/>
                                      </p:to>
                                    </p:set>
                                    <p:animEffect filter="fade" transition="in">
                                      <p:cBhvr>
                                        <p:cTn dur="500"/>
                                        <p:tgtEl>
                                          <p:spTgt spid="1215"/>
                                        </p:tgtEl>
                                      </p:cBhvr>
                                    </p:animEffect>
                                  </p:childTnLst>
                                </p:cTn>
                              </p:par>
                              <p:par>
                                <p:cTn fill="hold" nodeType="withEffect" presetClass="entr" presetID="10" presetSubtype="0">
                                  <p:stCondLst>
                                    <p:cond delay="0"/>
                                  </p:stCondLst>
                                  <p:childTnLst>
                                    <p:set>
                                      <p:cBhvr>
                                        <p:cTn dur="1" fill="hold">
                                          <p:stCondLst>
                                            <p:cond delay="0"/>
                                          </p:stCondLst>
                                        </p:cTn>
                                        <p:tgtEl>
                                          <p:spTgt spid="1219"/>
                                        </p:tgtEl>
                                        <p:attrNameLst>
                                          <p:attrName>style.visibility</p:attrName>
                                        </p:attrNameLst>
                                      </p:cBhvr>
                                      <p:to>
                                        <p:strVal val="visible"/>
                                      </p:to>
                                    </p:set>
                                    <p:animEffect filter="fade" transition="in">
                                      <p:cBhvr>
                                        <p:cTn dur="500"/>
                                        <p:tgtEl>
                                          <p:spTgt spid="1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9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268" name="Google Shape;1268;p98"/>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国の財政をみてみよう①</a:t>
            </a:r>
            <a:endParaRPr/>
          </a:p>
        </p:txBody>
      </p:sp>
      <p:sp>
        <p:nvSpPr>
          <p:cNvPr id="1269" name="Google Shape;1269;p98"/>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567"/>
              <a:buFont typeface="Arial"/>
              <a:buNone/>
            </a:pPr>
            <a:r>
              <a:t/>
            </a:r>
            <a:endParaRPr sz="2567">
              <a:solidFill>
                <a:srgbClr val="000000"/>
              </a:solidFill>
              <a:latin typeface="Arial"/>
              <a:ea typeface="Arial"/>
              <a:cs typeface="Arial"/>
              <a:sym typeface="Arial"/>
            </a:endParaRPr>
          </a:p>
        </p:txBody>
      </p:sp>
      <p:sp>
        <p:nvSpPr>
          <p:cNvPr id="1270" name="Google Shape;1270;p98"/>
          <p:cNvSpPr txBox="1"/>
          <p:nvPr/>
        </p:nvSpPr>
        <p:spPr>
          <a:xfrm>
            <a:off x="340199" y="1176025"/>
            <a:ext cx="7104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rgbClr val="000000"/>
                </a:solidFill>
                <a:latin typeface="Arial"/>
                <a:ea typeface="Arial"/>
                <a:cs typeface="Arial"/>
                <a:sym typeface="Arial"/>
              </a:rPr>
              <a:t>1年間に得た国の収入を「歳入」、支出を「歳出」といい、</a:t>
            </a:r>
            <a:endParaRPr/>
          </a:p>
          <a:p>
            <a:pPr indent="0" lvl="0" marL="0" marR="0" rtl="0" algn="l">
              <a:spcBef>
                <a:spcPts val="0"/>
              </a:spcBef>
              <a:spcAft>
                <a:spcPts val="0"/>
              </a:spcAft>
              <a:buNone/>
            </a:pPr>
            <a:r>
              <a:rPr lang="ja-JP" sz="1800">
                <a:solidFill>
                  <a:srgbClr val="000000"/>
                </a:solidFill>
                <a:latin typeface="Arial"/>
                <a:ea typeface="Arial"/>
                <a:cs typeface="Arial"/>
                <a:sym typeface="Arial"/>
              </a:rPr>
              <a:t>国や地方公共団体が行う経済活動を「財政」といいます。</a:t>
            </a:r>
            <a:endParaRPr/>
          </a:p>
        </p:txBody>
      </p:sp>
      <p:pic>
        <p:nvPicPr>
          <p:cNvPr id="1271" name="Google Shape;1271;p98"/>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272" name="Google Shape;1272;p98"/>
          <p:cNvSpPr txBox="1"/>
          <p:nvPr/>
        </p:nvSpPr>
        <p:spPr>
          <a:xfrm>
            <a:off x="619325" y="3198425"/>
            <a:ext cx="8771100" cy="1366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2024年度（令和６年度）予算の国の一般会計歳入</a:t>
            </a:r>
            <a:r>
              <a:rPr lang="ja-JP" sz="2000">
                <a:solidFill>
                  <a:srgbClr val="005BAD"/>
                </a:solidFill>
                <a:latin typeface="Arial"/>
                <a:ea typeface="Arial"/>
                <a:cs typeface="Arial"/>
                <a:sym typeface="Arial"/>
              </a:rPr>
              <a:t>112.6兆円は、</a:t>
            </a:r>
            <a:endParaRPr sz="18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税収等と公債金（借金）で構成</a:t>
            </a:r>
            <a:r>
              <a:rPr lang="ja-JP" sz="1800">
                <a:solidFill>
                  <a:srgbClr val="000000"/>
                </a:solidFill>
                <a:latin typeface="Arial"/>
                <a:ea typeface="Arial"/>
                <a:cs typeface="Arial"/>
                <a:sym typeface="Arial"/>
              </a:rPr>
              <a:t>されています。</a:t>
            </a:r>
            <a:endParaRPr/>
          </a:p>
          <a:p>
            <a:pPr indent="-251999" lvl="0" marL="251999" marR="0" rtl="0" algn="l">
              <a:lnSpc>
                <a:spcPct val="110000"/>
              </a:lnSpc>
              <a:spcBef>
                <a:spcPts val="600"/>
              </a:spcBef>
              <a:spcAft>
                <a:spcPts val="0"/>
              </a:spcAft>
              <a:buNone/>
            </a:pPr>
            <a:r>
              <a:t/>
            </a:r>
            <a:endParaRPr sz="2000">
              <a:solidFill>
                <a:srgbClr val="000000"/>
              </a:solidFill>
              <a:latin typeface="Arial"/>
              <a:ea typeface="Arial"/>
              <a:cs typeface="Arial"/>
              <a:sym typeface="Arial"/>
            </a:endParaRPr>
          </a:p>
        </p:txBody>
      </p:sp>
      <p:sp>
        <p:nvSpPr>
          <p:cNvPr id="1273" name="Google Shape;1273;p98"/>
          <p:cNvSpPr txBox="1"/>
          <p:nvPr/>
        </p:nvSpPr>
        <p:spPr>
          <a:xfrm>
            <a:off x="619325" y="2218250"/>
            <a:ext cx="8927700" cy="12267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2024年度（令和６年度）予算の国の一般会計歳出</a:t>
            </a:r>
            <a:r>
              <a:rPr lang="ja-JP" sz="2000">
                <a:solidFill>
                  <a:srgbClr val="005BAD"/>
                </a:solidFill>
                <a:latin typeface="Arial"/>
                <a:ea typeface="Arial"/>
                <a:cs typeface="Arial"/>
                <a:sym typeface="Arial"/>
              </a:rPr>
              <a:t>112.6兆円</a:t>
            </a:r>
            <a:r>
              <a:rPr lang="ja-JP" sz="1800">
                <a:solidFill>
                  <a:srgbClr val="000000"/>
                </a:solidFill>
                <a:latin typeface="Arial"/>
                <a:ea typeface="Arial"/>
                <a:cs typeface="Arial"/>
                <a:sym typeface="Arial"/>
              </a:rPr>
              <a:t>となっています。</a:t>
            </a:r>
            <a:endParaRPr sz="1800">
              <a:solidFill>
                <a:srgbClr val="000000"/>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これは主に、</a:t>
            </a:r>
            <a:r>
              <a:rPr lang="ja-JP" sz="2000">
                <a:solidFill>
                  <a:srgbClr val="005BAD"/>
                </a:solidFill>
                <a:latin typeface="Arial"/>
                <a:ea typeface="Arial"/>
                <a:cs typeface="Arial"/>
                <a:sym typeface="Arial"/>
              </a:rPr>
              <a:t>①社会保障、②国債費、③地方交付税交付金等に</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使われており、これらで約３／４</a:t>
            </a:r>
            <a:r>
              <a:rPr lang="ja-JP" sz="1800">
                <a:solidFill>
                  <a:srgbClr val="000000"/>
                </a:solidFill>
                <a:latin typeface="Arial"/>
                <a:ea typeface="Arial"/>
                <a:cs typeface="Arial"/>
                <a:sym typeface="Arial"/>
              </a:rPr>
              <a:t>を占めています。</a:t>
            </a:r>
            <a:endParaRPr/>
          </a:p>
          <a:p>
            <a:pPr indent="-251999" lvl="0" marL="251999" marR="0" rtl="0" algn="l">
              <a:lnSpc>
                <a:spcPct val="110000"/>
              </a:lnSpc>
              <a:spcBef>
                <a:spcPts val="600"/>
              </a:spcBef>
              <a:spcAft>
                <a:spcPts val="0"/>
              </a:spcAft>
              <a:buNone/>
            </a:pPr>
            <a:r>
              <a:t/>
            </a:r>
            <a:endParaRPr sz="2000">
              <a:solidFill>
                <a:srgbClr val="000000"/>
              </a:solidFill>
              <a:latin typeface="Arial"/>
              <a:ea typeface="Arial"/>
              <a:cs typeface="Arial"/>
              <a:sym typeface="Arial"/>
            </a:endParaRPr>
          </a:p>
        </p:txBody>
      </p:sp>
      <p:sp>
        <p:nvSpPr>
          <p:cNvPr id="1274" name="Google Shape;1274;p98"/>
          <p:cNvSpPr txBox="1"/>
          <p:nvPr/>
        </p:nvSpPr>
        <p:spPr>
          <a:xfrm>
            <a:off x="619325" y="4260850"/>
            <a:ext cx="8771100" cy="19251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7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現在、</a:t>
            </a:r>
            <a:r>
              <a:rPr lang="ja-JP" sz="2000">
                <a:solidFill>
                  <a:srgbClr val="005BAD"/>
                </a:solidFill>
                <a:latin typeface="Arial"/>
                <a:ea typeface="Arial"/>
                <a:cs typeface="Arial"/>
                <a:sym typeface="Arial"/>
              </a:rPr>
              <a:t>税収等では歳出全体の約２／３しか賄えておらず、</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残りの約１／３は公債金（借金）に依存</a:t>
            </a:r>
            <a:r>
              <a:rPr lang="ja-JP" sz="1800">
                <a:solidFill>
                  <a:srgbClr val="000000"/>
                </a:solidFill>
                <a:latin typeface="Arial"/>
                <a:ea typeface="Arial"/>
                <a:cs typeface="Arial"/>
                <a:sym typeface="Arial"/>
              </a:rPr>
              <a:t>しています。</a:t>
            </a:r>
            <a:endParaRPr sz="1800">
              <a:solidFill>
                <a:srgbClr val="000000"/>
              </a:solidFill>
              <a:latin typeface="Arial"/>
              <a:ea typeface="Arial"/>
              <a:cs typeface="Arial"/>
              <a:sym typeface="Arial"/>
            </a:endParaRPr>
          </a:p>
          <a:p>
            <a:pPr indent="-251999" lvl="0" marL="251999"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この借金の返済には将来世代の税収等が充てられることになるため、</a:t>
            </a:r>
            <a:endParaRPr sz="2000">
              <a:solidFill>
                <a:srgbClr val="000000"/>
              </a:solidFill>
              <a:latin typeface="Arial"/>
              <a:ea typeface="Arial"/>
              <a:cs typeface="Arial"/>
              <a:sym typeface="Arial"/>
            </a:endParaRPr>
          </a:p>
          <a:p>
            <a:pPr indent="-251999" lvl="0" marL="251999" marR="0" rtl="0" algn="l">
              <a:lnSpc>
                <a:spcPct val="110000"/>
              </a:lnSpc>
              <a:spcBef>
                <a:spcPts val="600"/>
              </a:spcBef>
              <a:spcAft>
                <a:spcPts val="0"/>
              </a:spcAft>
              <a:buNone/>
            </a:pPr>
            <a:r>
              <a:rPr lang="ja-JP" sz="1600">
                <a:solidFill>
                  <a:srgbClr val="000000"/>
                </a:solidFill>
                <a:latin typeface="Arial"/>
                <a:ea typeface="Arial"/>
                <a:cs typeface="Arial"/>
                <a:sym typeface="Arial"/>
              </a:rPr>
              <a:t>     </a:t>
            </a:r>
            <a:r>
              <a:rPr lang="ja-JP" sz="1800">
                <a:solidFill>
                  <a:srgbClr val="000000"/>
                </a:solidFill>
                <a:latin typeface="Arial"/>
                <a:ea typeface="Arial"/>
                <a:cs typeface="Arial"/>
                <a:sym typeface="Arial"/>
              </a:rPr>
              <a:t>将来世代へ負担を先送りしています。</a:t>
            </a:r>
            <a:endParaRPr sz="2000">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0"/>
                                        </p:tgtEl>
                                        <p:attrNameLst>
                                          <p:attrName>style.visibility</p:attrName>
                                        </p:attrNameLst>
                                      </p:cBhvr>
                                      <p:to>
                                        <p:strVal val="visible"/>
                                      </p:to>
                                    </p:set>
                                    <p:animEffect filter="fade" transition="in">
                                      <p:cBhvr>
                                        <p:cTn dur="1000"/>
                                        <p:tgtEl>
                                          <p:spTgt spid="1270"/>
                                        </p:tgtEl>
                                      </p:cBhvr>
                                    </p:animEffect>
                                  </p:childTnLst>
                                </p:cTn>
                              </p:par>
                              <p:par>
                                <p:cTn fill="hold" nodeType="withEffect" presetClass="entr" presetID="10" presetSubtype="0">
                                  <p:stCondLst>
                                    <p:cond delay="0"/>
                                  </p:stCondLst>
                                  <p:childTnLst>
                                    <p:set>
                                      <p:cBhvr>
                                        <p:cTn dur="1" fill="hold">
                                          <p:stCondLst>
                                            <p:cond delay="0"/>
                                          </p:stCondLst>
                                        </p:cTn>
                                        <p:tgtEl>
                                          <p:spTgt spid="1269"/>
                                        </p:tgtEl>
                                        <p:attrNameLst>
                                          <p:attrName>style.visibility</p:attrName>
                                        </p:attrNameLst>
                                      </p:cBhvr>
                                      <p:to>
                                        <p:strVal val="visible"/>
                                      </p:to>
                                    </p:set>
                                    <p:animEffect filter="fade" transition="in">
                                      <p:cBhvr>
                                        <p:cTn dur="1000"/>
                                        <p:tgtEl>
                                          <p:spTgt spid="126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71"/>
                                        </p:tgtEl>
                                        <p:attrNameLst>
                                          <p:attrName>style.visibility</p:attrName>
                                        </p:attrNameLst>
                                      </p:cBhvr>
                                      <p:to>
                                        <p:strVal val="visible"/>
                                      </p:to>
                                    </p:set>
                                    <p:animEffect filter="fade" transition="in">
                                      <p:cBhvr>
                                        <p:cTn dur="1000"/>
                                        <p:tgtEl>
                                          <p:spTgt spid="1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3"/>
                                        </p:tgtEl>
                                        <p:attrNameLst>
                                          <p:attrName>style.visibility</p:attrName>
                                        </p:attrNameLst>
                                      </p:cBhvr>
                                      <p:to>
                                        <p:strVal val="visible"/>
                                      </p:to>
                                    </p:set>
                                    <p:animEffect filter="fade" transition="in">
                                      <p:cBhvr>
                                        <p:cTn dur="1000"/>
                                        <p:tgtEl>
                                          <p:spTgt spid="1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2"/>
                                        </p:tgtEl>
                                        <p:attrNameLst>
                                          <p:attrName>style.visibility</p:attrName>
                                        </p:attrNameLst>
                                      </p:cBhvr>
                                      <p:to>
                                        <p:strVal val="visible"/>
                                      </p:to>
                                    </p:set>
                                    <p:animEffect filter="fade" transition="in">
                                      <p:cBhvr>
                                        <p:cTn dur="1000"/>
                                        <p:tgtEl>
                                          <p:spTgt spid="1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4"/>
                                        </p:tgtEl>
                                        <p:attrNameLst>
                                          <p:attrName>style.visibility</p:attrName>
                                        </p:attrNameLst>
                                      </p:cBhvr>
                                      <p:to>
                                        <p:strVal val="visible"/>
                                      </p:to>
                                    </p:set>
                                    <p:animEffect filter="fade" transition="in">
                                      <p:cBhvr>
                                        <p:cTn dur="1000"/>
                                        <p:tgtEl>
                                          <p:spTgt spid="1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99"/>
          <p:cNvSpPr txBox="1"/>
          <p:nvPr/>
        </p:nvSpPr>
        <p:spPr>
          <a:xfrm>
            <a:off x="4971425" y="6102000"/>
            <a:ext cx="3798600" cy="246300"/>
          </a:xfrm>
          <a:prstGeom prst="rect">
            <a:avLst/>
          </a:prstGeom>
          <a:noFill/>
          <a:ln>
            <a:noFill/>
          </a:ln>
        </p:spPr>
        <p:txBody>
          <a:bodyPr anchorCtr="0" anchor="ctr" bIns="0" lIns="0" spcFirstLastPara="1" rIns="0" wrap="square" tIns="0">
            <a:spAutoFit/>
          </a:bodyPr>
          <a:lstStyle/>
          <a:p>
            <a:pPr indent="0" lvl="0" marL="11723" marR="0" rtl="0" algn="l">
              <a:spcBef>
                <a:spcPts val="0"/>
              </a:spcBef>
              <a:spcAft>
                <a:spcPts val="0"/>
              </a:spcAft>
              <a:buNone/>
            </a:pPr>
            <a:r>
              <a:rPr lang="ja-JP" sz="800">
                <a:solidFill>
                  <a:srgbClr val="000000"/>
                </a:solidFill>
                <a:latin typeface="Arial"/>
                <a:ea typeface="Arial"/>
                <a:cs typeface="Arial"/>
                <a:sym typeface="Arial"/>
              </a:rPr>
              <a:t>※　歳出の「その他」には、原油価格・物価高騰対策及び賃上げ促進環境整備</a:t>
            </a:r>
            <a:endParaRPr sz="800">
              <a:solidFill>
                <a:srgbClr val="000000"/>
              </a:solidFill>
              <a:latin typeface="Arial"/>
              <a:ea typeface="Arial"/>
              <a:cs typeface="Arial"/>
              <a:sym typeface="Arial"/>
            </a:endParaRPr>
          </a:p>
          <a:p>
            <a:pPr indent="0" lvl="0" marL="11723" marR="0" rtl="0" algn="l">
              <a:spcBef>
                <a:spcPts val="0"/>
              </a:spcBef>
              <a:spcAft>
                <a:spcPts val="0"/>
              </a:spcAft>
              <a:buNone/>
            </a:pPr>
            <a:r>
              <a:rPr lang="ja-JP" sz="800">
                <a:solidFill>
                  <a:srgbClr val="000000"/>
                </a:solidFill>
                <a:latin typeface="Arial"/>
                <a:ea typeface="Arial"/>
                <a:cs typeface="Arial"/>
                <a:sym typeface="Arial"/>
              </a:rPr>
              <a:t>　対応予備費</a:t>
            </a:r>
            <a:r>
              <a:rPr lang="ja-JP" sz="800"/>
              <a:t>(</a:t>
            </a:r>
            <a:r>
              <a:rPr lang="ja-JP" sz="800">
                <a:solidFill>
                  <a:srgbClr val="000000"/>
                </a:solidFill>
                <a:latin typeface="Arial"/>
                <a:ea typeface="Arial"/>
                <a:cs typeface="Arial"/>
                <a:sym typeface="Arial"/>
              </a:rPr>
              <a:t>0.9%</a:t>
            </a:r>
            <a:r>
              <a:rPr lang="ja-JP" sz="800"/>
              <a:t>(</a:t>
            </a:r>
            <a:r>
              <a:rPr lang="ja-JP" sz="800">
                <a:solidFill>
                  <a:srgbClr val="000000"/>
                </a:solidFill>
                <a:latin typeface="Arial"/>
                <a:ea typeface="Arial"/>
                <a:cs typeface="Arial"/>
                <a:sym typeface="Arial"/>
              </a:rPr>
              <a:t>1.0兆</a:t>
            </a:r>
            <a:r>
              <a:rPr lang="ja-JP" sz="800"/>
              <a:t>円))</a:t>
            </a:r>
            <a:r>
              <a:rPr lang="ja-JP" sz="800">
                <a:solidFill>
                  <a:srgbClr val="000000"/>
                </a:solidFill>
                <a:latin typeface="Arial"/>
                <a:ea typeface="Arial"/>
                <a:cs typeface="Arial"/>
                <a:sym typeface="Arial"/>
              </a:rPr>
              <a:t>が含まれる。</a:t>
            </a:r>
            <a:endParaRPr sz="800">
              <a:solidFill>
                <a:srgbClr val="000000"/>
              </a:solidFill>
              <a:latin typeface="Arial"/>
              <a:ea typeface="Arial"/>
              <a:cs typeface="Arial"/>
              <a:sym typeface="Arial"/>
            </a:endParaRPr>
          </a:p>
        </p:txBody>
      </p:sp>
      <p:grpSp>
        <p:nvGrpSpPr>
          <p:cNvPr id="1281" name="Google Shape;1281;p99"/>
          <p:cNvGrpSpPr/>
          <p:nvPr/>
        </p:nvGrpSpPr>
        <p:grpSpPr>
          <a:xfrm>
            <a:off x="9038" y="983563"/>
            <a:ext cx="6642343" cy="5020218"/>
            <a:chOff x="4574179" y="899660"/>
            <a:chExt cx="6642343" cy="5020218"/>
          </a:xfrm>
        </p:grpSpPr>
        <p:pic>
          <p:nvPicPr>
            <p:cNvPr id="1282" name="Google Shape;1282;p99"/>
            <p:cNvPicPr preferRelativeResize="0"/>
            <p:nvPr/>
          </p:nvPicPr>
          <p:blipFill rotWithShape="1">
            <a:blip r:embed="rId3">
              <a:alphaModFix/>
            </a:blip>
            <a:srcRect b="0" l="0" r="0" t="0"/>
            <a:stretch/>
          </p:blipFill>
          <p:spPr>
            <a:xfrm>
              <a:off x="4574179" y="1466978"/>
              <a:ext cx="4452900" cy="4452900"/>
            </a:xfrm>
            <a:prstGeom prst="rect">
              <a:avLst/>
            </a:prstGeom>
            <a:noFill/>
            <a:ln>
              <a:noFill/>
            </a:ln>
          </p:spPr>
        </p:pic>
        <p:sp>
          <p:nvSpPr>
            <p:cNvPr id="1283" name="Google Shape;1283;p99"/>
            <p:cNvSpPr/>
            <p:nvPr/>
          </p:nvSpPr>
          <p:spPr>
            <a:xfrm rot="-5400000">
              <a:off x="5151788" y="1814898"/>
              <a:ext cx="3402300" cy="3428400"/>
            </a:xfrm>
            <a:prstGeom prst="pie">
              <a:avLst>
                <a:gd fmla="val 21599175" name="adj1"/>
                <a:gd fmla="val 14845364" name="adj2"/>
              </a:avLst>
            </a:prstGeom>
            <a:noFill/>
            <a:ln cap="flat" cmpd="sng" w="34925">
              <a:solidFill>
                <a:srgbClr val="0036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Arial"/>
                <a:ea typeface="Arial"/>
                <a:cs typeface="Arial"/>
                <a:sym typeface="Arial"/>
              </a:endParaRPr>
            </a:p>
          </p:txBody>
        </p:sp>
        <p:sp>
          <p:nvSpPr>
            <p:cNvPr id="1284" name="Google Shape;1284;p99"/>
            <p:cNvSpPr txBox="1"/>
            <p:nvPr/>
          </p:nvSpPr>
          <p:spPr>
            <a:xfrm>
              <a:off x="6971706" y="2218929"/>
              <a:ext cx="1099500" cy="6183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Arial"/>
                  <a:ea typeface="Arial"/>
                  <a:cs typeface="Arial"/>
                  <a:sym typeface="Arial"/>
                </a:rPr>
                <a:t>所得税</a:t>
              </a:r>
              <a:endParaRPr sz="1400">
                <a:solidFill>
                  <a:srgbClr val="000000"/>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15.9％</a:t>
              </a:r>
              <a:endParaRPr sz="1050">
                <a:solidFill>
                  <a:srgbClr val="231916"/>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（17.9兆円）</a:t>
              </a:r>
              <a:endParaRPr sz="1050">
                <a:solidFill>
                  <a:srgbClr val="000000"/>
                </a:solidFill>
                <a:latin typeface="Arial"/>
                <a:ea typeface="Arial"/>
                <a:cs typeface="Arial"/>
                <a:sym typeface="Arial"/>
              </a:endParaRPr>
            </a:p>
          </p:txBody>
        </p:sp>
        <p:sp>
          <p:nvSpPr>
            <p:cNvPr id="1285" name="Google Shape;1285;p99"/>
            <p:cNvSpPr txBox="1"/>
            <p:nvPr/>
          </p:nvSpPr>
          <p:spPr>
            <a:xfrm>
              <a:off x="7653027" y="3251151"/>
              <a:ext cx="854700" cy="6183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Arial"/>
                  <a:ea typeface="Arial"/>
                  <a:cs typeface="Arial"/>
                  <a:sym typeface="Arial"/>
                </a:rPr>
                <a:t>法人税</a:t>
              </a:r>
              <a:endParaRPr sz="1400">
                <a:solidFill>
                  <a:srgbClr val="000000"/>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15.1％</a:t>
              </a:r>
              <a:endParaRPr sz="1050">
                <a:solidFill>
                  <a:srgbClr val="231916"/>
                </a:solidFill>
                <a:latin typeface="Arial"/>
                <a:ea typeface="Arial"/>
                <a:cs typeface="Arial"/>
                <a:sym typeface="Arial"/>
              </a:endParaRPr>
            </a:p>
            <a:p>
              <a:pPr indent="0" lvl="0" marL="0" marR="0" rtl="0" algn="ctr">
                <a:spcBef>
                  <a:spcPts val="65"/>
                </a:spcBef>
                <a:spcAft>
                  <a:spcPts val="0"/>
                </a:spcAft>
                <a:buNone/>
              </a:pPr>
              <a:r>
                <a:rPr lang="ja-JP" sz="1050">
                  <a:solidFill>
                    <a:srgbClr val="231916"/>
                  </a:solidFill>
                  <a:latin typeface="Arial"/>
                  <a:ea typeface="Arial"/>
                  <a:cs typeface="Arial"/>
                  <a:sym typeface="Arial"/>
                </a:rPr>
                <a:t>（17.0兆円）</a:t>
              </a:r>
              <a:endParaRPr sz="1050">
                <a:solidFill>
                  <a:srgbClr val="000000"/>
                </a:solidFill>
                <a:latin typeface="Arial"/>
                <a:ea typeface="Arial"/>
                <a:cs typeface="Arial"/>
                <a:sym typeface="Arial"/>
              </a:endParaRPr>
            </a:p>
          </p:txBody>
        </p:sp>
        <p:sp>
          <p:nvSpPr>
            <p:cNvPr id="1286" name="Google Shape;1286;p99"/>
            <p:cNvSpPr txBox="1"/>
            <p:nvPr/>
          </p:nvSpPr>
          <p:spPr>
            <a:xfrm>
              <a:off x="6816477" y="4276139"/>
              <a:ext cx="1243500" cy="6183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chemeClr val="dk1"/>
                  </a:solidFill>
                  <a:latin typeface="Arial"/>
                  <a:ea typeface="Arial"/>
                  <a:cs typeface="Arial"/>
                  <a:sym typeface="Arial"/>
                </a:rPr>
                <a:t>消費税</a:t>
              </a:r>
              <a:endParaRPr sz="1400">
                <a:solidFill>
                  <a:schemeClr val="dk1"/>
                </a:solidFill>
                <a:latin typeface="Arial"/>
                <a:ea typeface="Arial"/>
                <a:cs typeface="Arial"/>
                <a:sym typeface="Arial"/>
              </a:endParaRPr>
            </a:p>
            <a:p>
              <a:pPr indent="0" lvl="0" marL="0" marR="0" rtl="0" algn="ctr">
                <a:spcBef>
                  <a:spcPts val="65"/>
                </a:spcBef>
                <a:spcAft>
                  <a:spcPts val="0"/>
                </a:spcAft>
                <a:buNone/>
              </a:pPr>
              <a:r>
                <a:rPr lang="ja-JP" sz="1050">
                  <a:solidFill>
                    <a:schemeClr val="dk1"/>
                  </a:solidFill>
                  <a:latin typeface="Arial"/>
                  <a:ea typeface="Arial"/>
                  <a:cs typeface="Arial"/>
                  <a:sym typeface="Arial"/>
                </a:rPr>
                <a:t>21.2％</a:t>
              </a:r>
              <a:endParaRPr sz="1050">
                <a:solidFill>
                  <a:schemeClr val="dk1"/>
                </a:solidFill>
                <a:latin typeface="Arial"/>
                <a:ea typeface="Arial"/>
                <a:cs typeface="Arial"/>
                <a:sym typeface="Arial"/>
              </a:endParaRPr>
            </a:p>
            <a:p>
              <a:pPr indent="0" lvl="0" marL="0" marR="0" rtl="0" algn="ctr">
                <a:spcBef>
                  <a:spcPts val="65"/>
                </a:spcBef>
                <a:spcAft>
                  <a:spcPts val="0"/>
                </a:spcAft>
                <a:buNone/>
              </a:pPr>
              <a:r>
                <a:rPr lang="ja-JP" sz="1050">
                  <a:solidFill>
                    <a:schemeClr val="dk1"/>
                  </a:solidFill>
                  <a:latin typeface="Arial"/>
                  <a:ea typeface="Arial"/>
                  <a:cs typeface="Arial"/>
                  <a:sym typeface="Arial"/>
                </a:rPr>
                <a:t>（23.8兆円）</a:t>
              </a:r>
              <a:endParaRPr sz="1050">
                <a:solidFill>
                  <a:schemeClr val="dk1"/>
                </a:solidFill>
                <a:latin typeface="Arial"/>
                <a:ea typeface="Arial"/>
                <a:cs typeface="Arial"/>
                <a:sym typeface="Arial"/>
              </a:endParaRPr>
            </a:p>
          </p:txBody>
        </p:sp>
        <p:sp>
          <p:nvSpPr>
            <p:cNvPr id="1287" name="Google Shape;1287;p99"/>
            <p:cNvSpPr txBox="1"/>
            <p:nvPr/>
          </p:nvSpPr>
          <p:spPr>
            <a:xfrm>
              <a:off x="6028829" y="4549496"/>
              <a:ext cx="736800" cy="423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rgbClr val="231916"/>
                  </a:solidFill>
                  <a:latin typeface="Arial"/>
                  <a:ea typeface="Arial"/>
                  <a:cs typeface="Arial"/>
                  <a:sym typeface="Arial"/>
                </a:rPr>
                <a:t>その他税収</a:t>
              </a:r>
              <a:endParaRPr sz="1000">
                <a:solidFill>
                  <a:srgbClr val="000000"/>
                </a:solidFill>
                <a:latin typeface="Arial"/>
                <a:ea typeface="Arial"/>
                <a:cs typeface="Arial"/>
                <a:sym typeface="Arial"/>
              </a:endParaRPr>
            </a:p>
            <a:p>
              <a:pPr indent="0" lvl="0" marL="0" marR="0" rtl="0" algn="ctr">
                <a:lnSpc>
                  <a:spcPct val="111071"/>
                </a:lnSpc>
                <a:spcBef>
                  <a:spcPts val="0"/>
                </a:spcBef>
                <a:spcAft>
                  <a:spcPts val="0"/>
                </a:spcAft>
                <a:buNone/>
              </a:pPr>
              <a:r>
                <a:rPr lang="ja-JP" sz="831">
                  <a:solidFill>
                    <a:srgbClr val="231916"/>
                  </a:solidFill>
                  <a:latin typeface="Arial"/>
                  <a:ea typeface="Arial"/>
                  <a:cs typeface="Arial"/>
                  <a:sym typeface="Arial"/>
                </a:rPr>
                <a:t>9.6％</a:t>
              </a:r>
              <a:endParaRPr sz="831">
                <a:solidFill>
                  <a:srgbClr val="231916"/>
                </a:solidFill>
                <a:latin typeface="Arial"/>
                <a:ea typeface="Arial"/>
                <a:cs typeface="Arial"/>
                <a:sym typeface="Arial"/>
              </a:endParaRPr>
            </a:p>
            <a:p>
              <a:pPr indent="0" lvl="0" marL="0" marR="0" rtl="0" algn="ctr">
                <a:lnSpc>
                  <a:spcPct val="111071"/>
                </a:lnSpc>
                <a:spcBef>
                  <a:spcPts val="0"/>
                </a:spcBef>
                <a:spcAft>
                  <a:spcPts val="0"/>
                </a:spcAft>
                <a:buNone/>
              </a:pPr>
              <a:r>
                <a:rPr lang="ja-JP" sz="831">
                  <a:solidFill>
                    <a:srgbClr val="231916"/>
                  </a:solidFill>
                  <a:latin typeface="Arial"/>
                  <a:ea typeface="Arial"/>
                  <a:cs typeface="Arial"/>
                  <a:sym typeface="Arial"/>
                </a:rPr>
                <a:t>（10.8兆円）</a:t>
              </a:r>
              <a:endParaRPr sz="831">
                <a:solidFill>
                  <a:srgbClr val="000000"/>
                </a:solidFill>
                <a:latin typeface="Arial"/>
                <a:ea typeface="Arial"/>
                <a:cs typeface="Arial"/>
                <a:sym typeface="Arial"/>
              </a:endParaRPr>
            </a:p>
          </p:txBody>
        </p:sp>
        <p:sp>
          <p:nvSpPr>
            <p:cNvPr id="1288" name="Google Shape;1288;p99"/>
            <p:cNvSpPr txBox="1"/>
            <p:nvPr/>
          </p:nvSpPr>
          <p:spPr>
            <a:xfrm>
              <a:off x="5407586" y="4146501"/>
              <a:ext cx="771900" cy="4383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000">
                  <a:solidFill>
                    <a:srgbClr val="231916"/>
                  </a:solidFill>
                  <a:latin typeface="Arial"/>
                  <a:ea typeface="Arial"/>
                  <a:cs typeface="Arial"/>
                  <a:sym typeface="Arial"/>
                </a:rPr>
                <a:t>その他収入</a:t>
              </a:r>
              <a:endParaRPr/>
            </a:p>
            <a:p>
              <a:pPr indent="0" lvl="0" marL="11723" marR="0" rtl="0" algn="ctr">
                <a:lnSpc>
                  <a:spcPct val="100108"/>
                </a:lnSpc>
                <a:spcBef>
                  <a:spcPts val="0"/>
                </a:spcBef>
                <a:spcAft>
                  <a:spcPts val="0"/>
                </a:spcAft>
                <a:buNone/>
              </a:pPr>
              <a:r>
                <a:rPr lang="ja-JP" sz="922">
                  <a:solidFill>
                    <a:srgbClr val="231916"/>
                  </a:solidFill>
                  <a:latin typeface="Arial"/>
                  <a:ea typeface="Arial"/>
                  <a:cs typeface="Arial"/>
                  <a:sym typeface="Arial"/>
                </a:rPr>
                <a:t>6.7％</a:t>
              </a:r>
              <a:endParaRPr sz="922">
                <a:solidFill>
                  <a:srgbClr val="231916"/>
                </a:solidFill>
                <a:latin typeface="Arial"/>
                <a:ea typeface="Arial"/>
                <a:cs typeface="Arial"/>
                <a:sym typeface="Arial"/>
              </a:endParaRPr>
            </a:p>
            <a:p>
              <a:pPr indent="0" lvl="0" marL="11723" marR="0" rtl="0" algn="ctr">
                <a:lnSpc>
                  <a:spcPct val="100108"/>
                </a:lnSpc>
                <a:spcBef>
                  <a:spcPts val="0"/>
                </a:spcBef>
                <a:spcAft>
                  <a:spcPts val="0"/>
                </a:spcAft>
                <a:buNone/>
              </a:pPr>
              <a:r>
                <a:rPr lang="ja-JP" sz="922">
                  <a:solidFill>
                    <a:srgbClr val="231916"/>
                  </a:solidFill>
                  <a:latin typeface="Arial"/>
                  <a:ea typeface="Arial"/>
                  <a:cs typeface="Arial"/>
                  <a:sym typeface="Arial"/>
                </a:rPr>
                <a:t>（7.5兆円）</a:t>
              </a:r>
              <a:endParaRPr/>
            </a:p>
          </p:txBody>
        </p:sp>
        <p:sp>
          <p:nvSpPr>
            <p:cNvPr id="1289" name="Google Shape;1289;p99"/>
            <p:cNvSpPr txBox="1"/>
            <p:nvPr/>
          </p:nvSpPr>
          <p:spPr>
            <a:xfrm>
              <a:off x="5202691" y="2447239"/>
              <a:ext cx="1099500" cy="9660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D63636"/>
                  </a:solidFill>
                  <a:latin typeface="Arial"/>
                  <a:ea typeface="Arial"/>
                  <a:cs typeface="Arial"/>
                  <a:sym typeface="Arial"/>
                </a:rPr>
                <a:t>     公債金</a:t>
              </a:r>
              <a:endParaRPr sz="1400">
                <a:solidFill>
                  <a:srgbClr val="D63636"/>
                </a:solidFill>
                <a:latin typeface="Arial"/>
                <a:ea typeface="Arial"/>
                <a:cs typeface="Arial"/>
                <a:sym typeface="Arial"/>
              </a:endParaRPr>
            </a:p>
            <a:p>
              <a:pPr indent="0" lvl="0" marL="0" marR="0" rtl="0" algn="ctr">
                <a:lnSpc>
                  <a:spcPct val="129214"/>
                </a:lnSpc>
                <a:spcBef>
                  <a:spcPts val="0"/>
                </a:spcBef>
                <a:spcAft>
                  <a:spcPts val="0"/>
                </a:spcAft>
                <a:buNone/>
              </a:pPr>
              <a:r>
                <a:rPr lang="ja-JP" sz="1400">
                  <a:solidFill>
                    <a:srgbClr val="D63636"/>
                  </a:solidFill>
                  <a:latin typeface="Arial"/>
                  <a:ea typeface="Arial"/>
                  <a:cs typeface="Arial"/>
                  <a:sym typeface="Arial"/>
                </a:rPr>
                <a:t>     （借金）</a:t>
              </a:r>
              <a:endParaRPr sz="1400">
                <a:solidFill>
                  <a:srgbClr val="D63636"/>
                </a:solidFill>
                <a:latin typeface="Arial"/>
                <a:ea typeface="Arial"/>
                <a:cs typeface="Arial"/>
                <a:sym typeface="Arial"/>
              </a:endParaRPr>
            </a:p>
            <a:p>
              <a:pPr indent="0" lvl="0" marL="0" marR="0" rtl="0" algn="ctr">
                <a:lnSpc>
                  <a:spcPct val="30000"/>
                </a:lnSpc>
                <a:spcBef>
                  <a:spcPts val="0"/>
                </a:spcBef>
                <a:spcAft>
                  <a:spcPts val="0"/>
                </a:spcAft>
                <a:buNone/>
              </a:pPr>
              <a:r>
                <a:t/>
              </a:r>
              <a:endParaRPr sz="1500">
                <a:solidFill>
                  <a:srgbClr val="D63636"/>
                </a:solidFill>
                <a:latin typeface="Arial"/>
                <a:ea typeface="Arial"/>
                <a:cs typeface="Arial"/>
                <a:sym typeface="Arial"/>
              </a:endParaRPr>
            </a:p>
            <a:p>
              <a:pPr indent="0" lvl="0" marL="0" marR="0" rtl="0" algn="ctr">
                <a:spcBef>
                  <a:spcPts val="65"/>
                </a:spcBef>
                <a:spcAft>
                  <a:spcPts val="0"/>
                </a:spcAft>
                <a:buNone/>
              </a:pPr>
              <a:r>
                <a:rPr lang="ja-JP" sz="1050">
                  <a:solidFill>
                    <a:srgbClr val="D63636"/>
                  </a:solidFill>
                  <a:latin typeface="Arial"/>
                  <a:ea typeface="Arial"/>
                  <a:cs typeface="Arial"/>
                  <a:sym typeface="Arial"/>
                </a:rPr>
                <a:t>31.5％</a:t>
              </a:r>
              <a:endParaRPr sz="1050">
                <a:solidFill>
                  <a:srgbClr val="D63636"/>
                </a:solidFill>
                <a:latin typeface="Arial"/>
                <a:ea typeface="Arial"/>
                <a:cs typeface="Arial"/>
                <a:sym typeface="Arial"/>
              </a:endParaRPr>
            </a:p>
            <a:p>
              <a:pPr indent="0" lvl="0" marL="0" marR="0" rtl="0" algn="ctr">
                <a:spcBef>
                  <a:spcPts val="65"/>
                </a:spcBef>
                <a:spcAft>
                  <a:spcPts val="0"/>
                </a:spcAft>
                <a:buNone/>
              </a:pPr>
              <a:r>
                <a:rPr lang="ja-JP" sz="1050">
                  <a:solidFill>
                    <a:srgbClr val="D63636"/>
                  </a:solidFill>
                  <a:latin typeface="Arial"/>
                  <a:ea typeface="Arial"/>
                  <a:cs typeface="Arial"/>
                  <a:sym typeface="Arial"/>
                </a:rPr>
                <a:t>（35.4兆円）</a:t>
              </a:r>
              <a:endParaRPr sz="1050">
                <a:solidFill>
                  <a:srgbClr val="D63636"/>
                </a:solidFill>
                <a:latin typeface="Arial"/>
                <a:ea typeface="Arial"/>
                <a:cs typeface="Arial"/>
                <a:sym typeface="Arial"/>
              </a:endParaRPr>
            </a:p>
          </p:txBody>
        </p:sp>
        <p:sp>
          <p:nvSpPr>
            <p:cNvPr id="1290" name="Google Shape;1290;p99"/>
            <p:cNvSpPr/>
            <p:nvPr/>
          </p:nvSpPr>
          <p:spPr>
            <a:xfrm>
              <a:off x="6125671" y="2803995"/>
              <a:ext cx="1467900" cy="14679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91" name="Google Shape;1291;p99"/>
            <p:cNvSpPr txBox="1"/>
            <p:nvPr/>
          </p:nvSpPr>
          <p:spPr>
            <a:xfrm>
              <a:off x="6281143" y="3146304"/>
              <a:ext cx="1157100" cy="813000"/>
            </a:xfrm>
            <a:prstGeom prst="rect">
              <a:avLst/>
            </a:prstGeom>
            <a:noFill/>
            <a:ln>
              <a:noFill/>
            </a:ln>
          </p:spPr>
          <p:txBody>
            <a:bodyPr anchorCtr="0" anchor="t" bIns="0" lIns="0" spcFirstLastPara="1" rIns="0" wrap="square" tIns="0">
              <a:spAutoFit/>
            </a:bodyPr>
            <a:lstStyle/>
            <a:p>
              <a:pPr indent="0" lvl="0" marL="11723" marR="4688" rtl="0" algn="ctr">
                <a:lnSpc>
                  <a:spcPct val="110500"/>
                </a:lnSpc>
                <a:spcBef>
                  <a:spcPts val="0"/>
                </a:spcBef>
                <a:spcAft>
                  <a:spcPts val="0"/>
                </a:spcAft>
                <a:buNone/>
              </a:pPr>
              <a:r>
                <a:rPr lang="ja-JP" sz="1800">
                  <a:solidFill>
                    <a:srgbClr val="231916"/>
                  </a:solidFill>
                  <a:latin typeface="Arial"/>
                  <a:ea typeface="Arial"/>
                  <a:cs typeface="Arial"/>
                  <a:sym typeface="Arial"/>
                </a:rPr>
                <a:t>一般会計</a:t>
              </a:r>
              <a:endParaRPr sz="1800">
                <a:solidFill>
                  <a:srgbClr val="231916"/>
                </a:solidFill>
                <a:latin typeface="Arial"/>
                <a:ea typeface="Arial"/>
                <a:cs typeface="Arial"/>
                <a:sym typeface="Arial"/>
              </a:endParaRPr>
            </a:p>
            <a:p>
              <a:pPr indent="0" lvl="0" marL="11723" marR="4688" rtl="0" algn="ctr">
                <a:lnSpc>
                  <a:spcPct val="110500"/>
                </a:lnSpc>
                <a:spcBef>
                  <a:spcPts val="0"/>
                </a:spcBef>
                <a:spcAft>
                  <a:spcPts val="0"/>
                </a:spcAft>
                <a:buNone/>
              </a:pPr>
              <a:r>
                <a:rPr lang="ja-JP" sz="1800">
                  <a:solidFill>
                    <a:srgbClr val="231916"/>
                  </a:solidFill>
                  <a:latin typeface="Arial"/>
                  <a:ea typeface="Arial"/>
                  <a:cs typeface="Arial"/>
                  <a:sym typeface="Arial"/>
                </a:rPr>
                <a:t>歳入総額</a:t>
              </a:r>
              <a:endParaRPr sz="1800">
                <a:solidFill>
                  <a:srgbClr val="000000"/>
                </a:solidFill>
                <a:latin typeface="Arial"/>
                <a:ea typeface="Arial"/>
                <a:cs typeface="Arial"/>
                <a:sym typeface="Arial"/>
              </a:endParaRPr>
            </a:p>
            <a:p>
              <a:pPr indent="0" lvl="0" marL="46893" marR="0" rtl="0" algn="ctr">
                <a:spcBef>
                  <a:spcPts val="125"/>
                </a:spcBef>
                <a:spcAft>
                  <a:spcPts val="0"/>
                </a:spcAft>
                <a:buNone/>
              </a:pPr>
              <a:r>
                <a:rPr lang="ja-JP" sz="1200">
                  <a:solidFill>
                    <a:srgbClr val="231916"/>
                  </a:solidFill>
                  <a:latin typeface="Arial"/>
                  <a:ea typeface="Arial"/>
                  <a:cs typeface="Arial"/>
                  <a:sym typeface="Arial"/>
                </a:rPr>
                <a:t>(112.6兆円)</a:t>
              </a:r>
              <a:endParaRPr/>
            </a:p>
          </p:txBody>
        </p:sp>
        <p:grpSp>
          <p:nvGrpSpPr>
            <p:cNvPr id="1292" name="Google Shape;1292;p99"/>
            <p:cNvGrpSpPr/>
            <p:nvPr/>
          </p:nvGrpSpPr>
          <p:grpSpPr>
            <a:xfrm>
              <a:off x="4781156" y="1879576"/>
              <a:ext cx="828300" cy="284400"/>
              <a:chOff x="4781156" y="2669544"/>
              <a:chExt cx="828300" cy="284400"/>
            </a:xfrm>
          </p:grpSpPr>
          <p:sp>
            <p:nvSpPr>
              <p:cNvPr id="1293" name="Google Shape;1293;p99"/>
              <p:cNvSpPr txBox="1"/>
              <p:nvPr/>
            </p:nvSpPr>
            <p:spPr>
              <a:xfrm>
                <a:off x="4855347" y="2679703"/>
                <a:ext cx="679800" cy="2310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入</a:t>
                </a:r>
                <a:endParaRPr sz="1500">
                  <a:solidFill>
                    <a:srgbClr val="000000"/>
                  </a:solidFill>
                  <a:latin typeface="Arial"/>
                  <a:ea typeface="Arial"/>
                  <a:cs typeface="Arial"/>
                  <a:sym typeface="Arial"/>
                </a:endParaRPr>
              </a:p>
            </p:txBody>
          </p:sp>
          <p:sp>
            <p:nvSpPr>
              <p:cNvPr id="1294" name="Google Shape;1294;p99"/>
              <p:cNvSpPr/>
              <p:nvPr/>
            </p:nvSpPr>
            <p:spPr>
              <a:xfrm>
                <a:off x="4781156" y="2669544"/>
                <a:ext cx="828300" cy="284400"/>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295" name="Google Shape;1295;p99"/>
            <p:cNvSpPr txBox="1"/>
            <p:nvPr/>
          </p:nvSpPr>
          <p:spPr>
            <a:xfrm>
              <a:off x="7223522" y="899660"/>
              <a:ext cx="3993000" cy="277200"/>
            </a:xfrm>
            <a:prstGeom prst="rect">
              <a:avLst/>
            </a:prstGeom>
            <a:noFill/>
            <a:ln>
              <a:noFill/>
            </a:ln>
          </p:spPr>
          <p:txBody>
            <a:bodyPr anchorCtr="0" anchor="t" bIns="0" lIns="0" spcFirstLastPara="1" rIns="0" wrap="square" tIns="0">
              <a:spAutoFit/>
            </a:bodyPr>
            <a:lstStyle/>
            <a:p>
              <a:pPr indent="0" lvl="0" marL="11723" marR="4688" rtl="0" algn="ctr">
                <a:lnSpc>
                  <a:spcPct val="110500"/>
                </a:lnSpc>
                <a:spcBef>
                  <a:spcPts val="0"/>
                </a:spcBef>
                <a:spcAft>
                  <a:spcPts val="0"/>
                </a:spcAft>
                <a:buNone/>
              </a:pPr>
              <a:r>
                <a:rPr lang="ja-JP" sz="1800">
                  <a:solidFill>
                    <a:srgbClr val="231916"/>
                  </a:solidFill>
                  <a:latin typeface="Arial"/>
                  <a:ea typeface="Arial"/>
                  <a:cs typeface="Arial"/>
                  <a:sym typeface="Arial"/>
                </a:rPr>
                <a:t>2024年度（令和６年度）予算</a:t>
              </a:r>
              <a:endParaRPr sz="1800">
                <a:solidFill>
                  <a:srgbClr val="231916"/>
                </a:solidFill>
                <a:latin typeface="Arial"/>
                <a:ea typeface="Arial"/>
                <a:cs typeface="Arial"/>
                <a:sym typeface="Arial"/>
              </a:endParaRPr>
            </a:p>
          </p:txBody>
        </p:sp>
      </p:grpSp>
      <p:sp>
        <p:nvSpPr>
          <p:cNvPr id="1296" name="Google Shape;1296;p9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297" name="Google Shape;1297;p99"/>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国の財政をみてみよう①</a:t>
            </a:r>
            <a:endParaRPr/>
          </a:p>
        </p:txBody>
      </p:sp>
      <p:pic>
        <p:nvPicPr>
          <p:cNvPr id="1298" name="Google Shape;1298;p99"/>
          <p:cNvPicPr preferRelativeResize="0"/>
          <p:nvPr/>
        </p:nvPicPr>
        <p:blipFill rotWithShape="1">
          <a:blip r:embed="rId4">
            <a:alphaModFix/>
          </a:blip>
          <a:srcRect b="0" l="0" r="0" t="0"/>
          <a:stretch/>
        </p:blipFill>
        <p:spPr>
          <a:xfrm>
            <a:off x="4536939" y="1366801"/>
            <a:ext cx="4785300" cy="4785300"/>
          </a:xfrm>
          <a:prstGeom prst="rect">
            <a:avLst/>
          </a:prstGeom>
          <a:noFill/>
          <a:ln>
            <a:noFill/>
          </a:ln>
        </p:spPr>
      </p:pic>
      <p:pic>
        <p:nvPicPr>
          <p:cNvPr id="1299" name="Google Shape;1299;p99"/>
          <p:cNvPicPr preferRelativeResize="0"/>
          <p:nvPr/>
        </p:nvPicPr>
        <p:blipFill rotWithShape="1">
          <a:blip r:embed="rId5">
            <a:alphaModFix/>
          </a:blip>
          <a:srcRect b="0" l="0" r="0" t="0"/>
          <a:stretch/>
        </p:blipFill>
        <p:spPr>
          <a:xfrm>
            <a:off x="4359448" y="1849418"/>
            <a:ext cx="4769100" cy="3706200"/>
          </a:xfrm>
          <a:prstGeom prst="rect">
            <a:avLst/>
          </a:prstGeom>
          <a:noFill/>
          <a:ln>
            <a:noFill/>
          </a:ln>
        </p:spPr>
      </p:pic>
      <p:grpSp>
        <p:nvGrpSpPr>
          <p:cNvPr id="1300" name="Google Shape;1300;p99"/>
          <p:cNvGrpSpPr/>
          <p:nvPr/>
        </p:nvGrpSpPr>
        <p:grpSpPr>
          <a:xfrm>
            <a:off x="4654915" y="1676782"/>
            <a:ext cx="4137736" cy="4133373"/>
            <a:chOff x="267187" y="1639955"/>
            <a:chExt cx="4137736" cy="4133373"/>
          </a:xfrm>
        </p:grpSpPr>
        <p:sp>
          <p:nvSpPr>
            <p:cNvPr id="1301" name="Google Shape;1301;p99"/>
            <p:cNvSpPr txBox="1"/>
            <p:nvPr/>
          </p:nvSpPr>
          <p:spPr>
            <a:xfrm>
              <a:off x="3217395" y="2938192"/>
              <a:ext cx="986700" cy="337200"/>
            </a:xfrm>
            <a:prstGeom prst="rect">
              <a:avLst/>
            </a:prstGeom>
            <a:noFill/>
            <a:ln>
              <a:noFill/>
            </a:ln>
          </p:spPr>
          <p:txBody>
            <a:bodyPr anchorCtr="0" anchor="t" bIns="0" lIns="0" spcFirstLastPara="1" rIns="0" wrap="square" tIns="0">
              <a:spAutoFit/>
            </a:bodyPr>
            <a:lstStyle/>
            <a:p>
              <a:pPr indent="0" lvl="0" marL="0" marR="39858" rtl="0" algn="ctr">
                <a:lnSpc>
                  <a:spcPct val="108571"/>
                </a:lnSpc>
                <a:spcBef>
                  <a:spcPts val="0"/>
                </a:spcBef>
                <a:spcAft>
                  <a:spcPts val="0"/>
                </a:spcAft>
                <a:buNone/>
              </a:pPr>
              <a:r>
                <a:rPr lang="ja-JP" sz="1050">
                  <a:solidFill>
                    <a:schemeClr val="dk1"/>
                  </a:solidFill>
                  <a:latin typeface="Arial"/>
                  <a:ea typeface="Arial"/>
                  <a:cs typeface="Arial"/>
                  <a:sym typeface="Arial"/>
                </a:rPr>
                <a:t>33.5％</a:t>
              </a:r>
              <a:endParaRPr/>
            </a:p>
            <a:p>
              <a:pPr indent="0" lvl="0" marL="0" marR="39858" rtl="0" algn="ctr">
                <a:lnSpc>
                  <a:spcPct val="108571"/>
                </a:lnSpc>
                <a:spcBef>
                  <a:spcPts val="0"/>
                </a:spcBef>
                <a:spcAft>
                  <a:spcPts val="0"/>
                </a:spcAft>
                <a:buNone/>
              </a:pPr>
              <a:r>
                <a:rPr lang="ja-JP" sz="1050">
                  <a:solidFill>
                    <a:schemeClr val="dk1"/>
                  </a:solidFill>
                  <a:latin typeface="Arial"/>
                  <a:ea typeface="Arial"/>
                  <a:cs typeface="Arial"/>
                  <a:sym typeface="Arial"/>
                </a:rPr>
                <a:t>（37.7兆円）</a:t>
              </a:r>
              <a:endParaRPr sz="1050">
                <a:solidFill>
                  <a:schemeClr val="dk1"/>
                </a:solidFill>
                <a:latin typeface="Arial"/>
                <a:ea typeface="Arial"/>
                <a:cs typeface="Arial"/>
                <a:sym typeface="Arial"/>
              </a:endParaRPr>
            </a:p>
          </p:txBody>
        </p:sp>
        <p:sp>
          <p:nvSpPr>
            <p:cNvPr id="1302" name="Google Shape;1302;p99"/>
            <p:cNvSpPr txBox="1"/>
            <p:nvPr/>
          </p:nvSpPr>
          <p:spPr>
            <a:xfrm>
              <a:off x="2696072" y="4621323"/>
              <a:ext cx="820500" cy="315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chemeClr val="dk1"/>
                  </a:solidFill>
                  <a:latin typeface="Arial"/>
                  <a:ea typeface="Arial"/>
                  <a:cs typeface="Arial"/>
                  <a:sym typeface="Arial"/>
                </a:rPr>
                <a:t>15.8％</a:t>
              </a:r>
              <a:endParaRPr sz="1000">
                <a:solidFill>
                  <a:schemeClr val="dk1"/>
                </a:solidFill>
                <a:latin typeface="Arial"/>
                <a:ea typeface="Arial"/>
                <a:cs typeface="Arial"/>
                <a:sym typeface="Arial"/>
              </a:endParaRPr>
            </a:p>
            <a:p>
              <a:pPr indent="0" lvl="0" marL="0" marR="0" rtl="0" algn="ctr">
                <a:spcBef>
                  <a:spcPts val="55"/>
                </a:spcBef>
                <a:spcAft>
                  <a:spcPts val="0"/>
                </a:spcAft>
                <a:buNone/>
              </a:pPr>
              <a:r>
                <a:rPr lang="ja-JP" sz="1000">
                  <a:solidFill>
                    <a:schemeClr val="dk1"/>
                  </a:solidFill>
                  <a:latin typeface="Arial"/>
                  <a:ea typeface="Arial"/>
                  <a:cs typeface="Arial"/>
                  <a:sym typeface="Arial"/>
                </a:rPr>
                <a:t>（17.8兆円）</a:t>
              </a:r>
              <a:endParaRPr sz="1000">
                <a:solidFill>
                  <a:schemeClr val="dk1"/>
                </a:solidFill>
                <a:latin typeface="Arial"/>
                <a:ea typeface="Arial"/>
                <a:cs typeface="Arial"/>
                <a:sym typeface="Arial"/>
              </a:endParaRPr>
            </a:p>
          </p:txBody>
        </p:sp>
        <p:sp>
          <p:nvSpPr>
            <p:cNvPr id="1303" name="Google Shape;1303;p99"/>
            <p:cNvSpPr txBox="1"/>
            <p:nvPr/>
          </p:nvSpPr>
          <p:spPr>
            <a:xfrm>
              <a:off x="987914" y="5224020"/>
              <a:ext cx="718500" cy="5055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300">
                  <a:solidFill>
                    <a:srgbClr val="231916"/>
                  </a:solidFill>
                  <a:latin typeface="Arial"/>
                  <a:ea typeface="Arial"/>
                  <a:cs typeface="Arial"/>
                  <a:sym typeface="Arial"/>
                </a:rPr>
                <a:t>公共事業</a:t>
              </a:r>
              <a:endParaRPr sz="1300">
                <a:solidFill>
                  <a:srgbClr val="000000"/>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5.4％</a:t>
              </a:r>
              <a:endParaRPr sz="1000">
                <a:solidFill>
                  <a:srgbClr val="231916"/>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（6.1兆円）</a:t>
              </a:r>
              <a:endParaRPr sz="1000">
                <a:solidFill>
                  <a:srgbClr val="000000"/>
                </a:solidFill>
                <a:latin typeface="Arial"/>
                <a:ea typeface="Arial"/>
                <a:cs typeface="Arial"/>
                <a:sym typeface="Arial"/>
              </a:endParaRPr>
            </a:p>
          </p:txBody>
        </p:sp>
        <p:sp>
          <p:nvSpPr>
            <p:cNvPr id="1304" name="Google Shape;1304;p99"/>
            <p:cNvSpPr txBox="1"/>
            <p:nvPr/>
          </p:nvSpPr>
          <p:spPr>
            <a:xfrm>
              <a:off x="267187" y="4606562"/>
              <a:ext cx="762300" cy="719100"/>
            </a:xfrm>
            <a:prstGeom prst="rect">
              <a:avLst/>
            </a:prstGeom>
            <a:noFill/>
            <a:ln>
              <a:noFill/>
            </a:ln>
          </p:spPr>
          <p:txBody>
            <a:bodyPr anchorCtr="0" anchor="t" bIns="0" lIns="0" spcFirstLastPara="1" rIns="0" wrap="square" tIns="0">
              <a:spAutoFit/>
            </a:bodyPr>
            <a:lstStyle/>
            <a:p>
              <a:pPr indent="0" lvl="0" marL="11723" marR="4688" rtl="0" algn="ctr">
                <a:lnSpc>
                  <a:spcPct val="102000"/>
                </a:lnSpc>
                <a:spcBef>
                  <a:spcPts val="0"/>
                </a:spcBef>
                <a:spcAft>
                  <a:spcPts val="0"/>
                </a:spcAft>
                <a:buNone/>
              </a:pPr>
              <a:r>
                <a:rPr lang="ja-JP" sz="1300">
                  <a:solidFill>
                    <a:srgbClr val="231916"/>
                  </a:solidFill>
                  <a:latin typeface="Arial"/>
                  <a:ea typeface="Arial"/>
                  <a:cs typeface="Arial"/>
                  <a:sym typeface="Arial"/>
                </a:rPr>
                <a:t>文教及び</a:t>
              </a:r>
              <a:endParaRPr sz="1300">
                <a:solidFill>
                  <a:srgbClr val="231916"/>
                </a:solidFill>
                <a:latin typeface="Arial"/>
                <a:ea typeface="Arial"/>
                <a:cs typeface="Arial"/>
                <a:sym typeface="Arial"/>
              </a:endParaRPr>
            </a:p>
            <a:p>
              <a:pPr indent="0" lvl="0" marL="11723" marR="4688" rtl="0" algn="ctr">
                <a:lnSpc>
                  <a:spcPct val="102000"/>
                </a:lnSpc>
                <a:spcBef>
                  <a:spcPts val="0"/>
                </a:spcBef>
                <a:spcAft>
                  <a:spcPts val="0"/>
                </a:spcAft>
                <a:buNone/>
              </a:pPr>
              <a:r>
                <a:rPr lang="ja-JP" sz="1300">
                  <a:solidFill>
                    <a:srgbClr val="231916"/>
                  </a:solidFill>
                  <a:latin typeface="Arial"/>
                  <a:ea typeface="Arial"/>
                  <a:cs typeface="Arial"/>
                  <a:sym typeface="Arial"/>
                </a:rPr>
                <a:t>科学振興</a:t>
              </a:r>
              <a:endParaRPr sz="1300">
                <a:solidFill>
                  <a:srgbClr val="231916"/>
                </a:solidFill>
                <a:latin typeface="Arial"/>
                <a:ea typeface="Arial"/>
                <a:cs typeface="Arial"/>
                <a:sym typeface="Arial"/>
              </a:endParaRPr>
            </a:p>
            <a:p>
              <a:pPr indent="0" lvl="0" marL="11723" marR="4688" rtl="0" algn="ctr">
                <a:lnSpc>
                  <a:spcPct val="102000"/>
                </a:lnSpc>
                <a:spcBef>
                  <a:spcPts val="0"/>
                </a:spcBef>
                <a:spcAft>
                  <a:spcPts val="0"/>
                </a:spcAft>
                <a:buNone/>
              </a:pPr>
              <a:r>
                <a:rPr lang="ja-JP" sz="1000">
                  <a:solidFill>
                    <a:srgbClr val="231916"/>
                  </a:solidFill>
                  <a:latin typeface="Arial"/>
                  <a:ea typeface="Arial"/>
                  <a:cs typeface="Arial"/>
                  <a:sym typeface="Arial"/>
                </a:rPr>
                <a:t>4.9％</a:t>
              </a:r>
              <a:endParaRPr sz="1000">
                <a:solidFill>
                  <a:srgbClr val="231916"/>
                </a:solidFill>
                <a:latin typeface="Arial"/>
                <a:ea typeface="Arial"/>
                <a:cs typeface="Arial"/>
                <a:sym typeface="Arial"/>
              </a:endParaRPr>
            </a:p>
            <a:p>
              <a:pPr indent="0" lvl="0" marL="11723" marR="4688" rtl="0" algn="ctr">
                <a:lnSpc>
                  <a:spcPct val="102000"/>
                </a:lnSpc>
                <a:spcBef>
                  <a:spcPts val="0"/>
                </a:spcBef>
                <a:spcAft>
                  <a:spcPts val="0"/>
                </a:spcAft>
                <a:buNone/>
              </a:pPr>
              <a:r>
                <a:rPr lang="ja-JP" sz="1000">
                  <a:solidFill>
                    <a:srgbClr val="231916"/>
                  </a:solidFill>
                  <a:latin typeface="Arial"/>
                  <a:ea typeface="Arial"/>
                  <a:cs typeface="Arial"/>
                  <a:sym typeface="Arial"/>
                </a:rPr>
                <a:t>（5.5兆円）</a:t>
              </a:r>
              <a:endParaRPr sz="1000">
                <a:solidFill>
                  <a:srgbClr val="000000"/>
                </a:solidFill>
                <a:latin typeface="Arial"/>
                <a:ea typeface="Arial"/>
                <a:cs typeface="Arial"/>
                <a:sym typeface="Arial"/>
              </a:endParaRPr>
            </a:p>
          </p:txBody>
        </p:sp>
        <p:sp>
          <p:nvSpPr>
            <p:cNvPr id="1305" name="Google Shape;1305;p99"/>
            <p:cNvSpPr txBox="1"/>
            <p:nvPr/>
          </p:nvSpPr>
          <p:spPr>
            <a:xfrm>
              <a:off x="946536" y="3498430"/>
              <a:ext cx="750300" cy="510300"/>
            </a:xfrm>
            <a:prstGeom prst="rect">
              <a:avLst/>
            </a:prstGeom>
            <a:noFill/>
            <a:ln>
              <a:noFill/>
            </a:ln>
          </p:spPr>
          <p:txBody>
            <a:bodyPr anchorCtr="0" anchor="t" bIns="0" lIns="0" spcFirstLastPara="1" rIns="0" wrap="square" tIns="0">
              <a:spAutoFit/>
            </a:bodyPr>
            <a:lstStyle/>
            <a:p>
              <a:pPr indent="0" lvl="0" marL="11723" marR="0" rtl="0" algn="ctr">
                <a:lnSpc>
                  <a:spcPct val="110000"/>
                </a:lnSpc>
                <a:spcBef>
                  <a:spcPts val="0"/>
                </a:spcBef>
                <a:spcAft>
                  <a:spcPts val="0"/>
                </a:spcAft>
                <a:buNone/>
              </a:pPr>
              <a:r>
                <a:rPr lang="ja-JP" sz="1300">
                  <a:solidFill>
                    <a:srgbClr val="231916"/>
                  </a:solidFill>
                  <a:latin typeface="Arial"/>
                  <a:ea typeface="Arial"/>
                  <a:cs typeface="Arial"/>
                  <a:sym typeface="Arial"/>
                </a:rPr>
                <a:t>その他</a:t>
              </a:r>
              <a:r>
                <a:rPr baseline="30000" lang="ja-JP" sz="1400">
                  <a:solidFill>
                    <a:srgbClr val="231916"/>
                  </a:solidFill>
                  <a:latin typeface="Arial"/>
                  <a:ea typeface="Arial"/>
                  <a:cs typeface="Arial"/>
                  <a:sym typeface="Arial"/>
                </a:rPr>
                <a:t>※</a:t>
              </a:r>
              <a:endParaRPr sz="1300">
                <a:solidFill>
                  <a:srgbClr val="000000"/>
                </a:solidFill>
                <a:latin typeface="Arial"/>
                <a:ea typeface="Arial"/>
                <a:cs typeface="Arial"/>
                <a:sym typeface="Arial"/>
              </a:endParaRPr>
            </a:p>
            <a:p>
              <a:pPr indent="0" lvl="0" marL="11723" marR="0" rtl="0" algn="ctr">
                <a:lnSpc>
                  <a:spcPct val="110000"/>
                </a:lnSpc>
                <a:spcBef>
                  <a:spcPts val="0"/>
                </a:spcBef>
                <a:spcAft>
                  <a:spcPts val="0"/>
                </a:spcAft>
                <a:buNone/>
              </a:pPr>
              <a:r>
                <a:rPr lang="ja-JP" sz="831">
                  <a:solidFill>
                    <a:srgbClr val="231916"/>
                  </a:solidFill>
                  <a:latin typeface="Arial"/>
                  <a:ea typeface="Arial"/>
                  <a:cs typeface="Arial"/>
                  <a:sym typeface="Arial"/>
                </a:rPr>
                <a:t>9.4％</a:t>
              </a:r>
              <a:endParaRPr sz="831">
                <a:solidFill>
                  <a:srgbClr val="231916"/>
                </a:solidFill>
                <a:latin typeface="Arial"/>
                <a:ea typeface="Arial"/>
                <a:cs typeface="Arial"/>
                <a:sym typeface="Arial"/>
              </a:endParaRPr>
            </a:p>
            <a:p>
              <a:pPr indent="0" lvl="0" marL="11723" marR="0" rtl="0" algn="ctr">
                <a:lnSpc>
                  <a:spcPct val="110000"/>
                </a:lnSpc>
                <a:spcBef>
                  <a:spcPts val="37"/>
                </a:spcBef>
                <a:spcAft>
                  <a:spcPts val="0"/>
                </a:spcAft>
                <a:buNone/>
              </a:pPr>
              <a:r>
                <a:rPr lang="ja-JP" sz="831">
                  <a:solidFill>
                    <a:srgbClr val="231916"/>
                  </a:solidFill>
                  <a:latin typeface="Arial"/>
                  <a:ea typeface="Arial"/>
                  <a:cs typeface="Arial"/>
                  <a:sym typeface="Arial"/>
                </a:rPr>
                <a:t>（10.6兆円）</a:t>
              </a:r>
              <a:endParaRPr sz="831">
                <a:solidFill>
                  <a:srgbClr val="000000"/>
                </a:solidFill>
                <a:latin typeface="Arial"/>
                <a:ea typeface="Arial"/>
                <a:cs typeface="Arial"/>
                <a:sym typeface="Arial"/>
              </a:endParaRPr>
            </a:p>
          </p:txBody>
        </p:sp>
        <p:sp>
          <p:nvSpPr>
            <p:cNvPr id="1306" name="Google Shape;1306;p99"/>
            <p:cNvSpPr/>
            <p:nvPr/>
          </p:nvSpPr>
          <p:spPr>
            <a:xfrm rot="-10379972">
              <a:off x="821539" y="1833871"/>
              <a:ext cx="3389468" cy="3389468"/>
            </a:xfrm>
            <a:prstGeom prst="pie">
              <a:avLst>
                <a:gd fmla="val 21407820" name="adj1"/>
                <a:gd fmla="val 15638693" name="adj2"/>
              </a:avLst>
            </a:prstGeom>
            <a:noFill/>
            <a:ln cap="flat" cmpd="sng" w="38100">
              <a:solidFill>
                <a:srgbClr val="0036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Arial"/>
                <a:ea typeface="Arial"/>
                <a:cs typeface="Arial"/>
                <a:sym typeface="Arial"/>
              </a:endParaRPr>
            </a:p>
          </p:txBody>
        </p:sp>
        <p:sp>
          <p:nvSpPr>
            <p:cNvPr id="1307" name="Google Shape;1307;p99"/>
            <p:cNvSpPr txBox="1"/>
            <p:nvPr/>
          </p:nvSpPr>
          <p:spPr>
            <a:xfrm>
              <a:off x="1152069" y="2137792"/>
              <a:ext cx="1534200" cy="585000"/>
            </a:xfrm>
            <a:prstGeom prst="rect">
              <a:avLst/>
            </a:prstGeom>
            <a:noFill/>
            <a:ln>
              <a:noFill/>
            </a:ln>
          </p:spPr>
          <p:txBody>
            <a:bodyPr anchorCtr="0" anchor="t" bIns="0" lIns="0" spcFirstLastPara="1" rIns="0" wrap="square" tIns="0">
              <a:spAutoFit/>
            </a:bodyPr>
            <a:lstStyle/>
            <a:p>
              <a:pPr indent="0" lvl="0" marL="22861" marR="0" rtl="0" algn="ctr">
                <a:spcBef>
                  <a:spcPts val="0"/>
                </a:spcBef>
                <a:spcAft>
                  <a:spcPts val="0"/>
                </a:spcAft>
                <a:buNone/>
              </a:pPr>
              <a:r>
                <a:rPr lang="ja-JP" sz="1400">
                  <a:solidFill>
                    <a:schemeClr val="dk1"/>
                  </a:solidFill>
                  <a:latin typeface="Arial"/>
                  <a:ea typeface="Arial"/>
                  <a:cs typeface="Arial"/>
                  <a:sym typeface="Arial"/>
                </a:rPr>
                <a:t>国債費</a:t>
              </a:r>
              <a:endParaRPr sz="1400">
                <a:solidFill>
                  <a:schemeClr val="dk1"/>
                </a:solidFill>
                <a:latin typeface="Arial"/>
                <a:ea typeface="Arial"/>
                <a:cs typeface="Arial"/>
                <a:sym typeface="Arial"/>
              </a:endParaRPr>
            </a:p>
            <a:p>
              <a:pPr indent="0" lvl="0" marL="22861" marR="0" rtl="0" algn="ctr">
                <a:spcBef>
                  <a:spcPts val="0"/>
                </a:spcBef>
                <a:spcAft>
                  <a:spcPts val="0"/>
                </a:spcAft>
                <a:buNone/>
              </a:pPr>
              <a:r>
                <a:rPr lang="ja-JP" sz="1200">
                  <a:solidFill>
                    <a:schemeClr val="dk1"/>
                  </a:solidFill>
                  <a:latin typeface="Arial"/>
                  <a:ea typeface="Arial"/>
                  <a:cs typeface="Arial"/>
                  <a:sym typeface="Arial"/>
                </a:rPr>
                <a:t>（過去の借金の</a:t>
              </a:r>
              <a:endParaRPr sz="1200">
                <a:solidFill>
                  <a:schemeClr val="dk1"/>
                </a:solidFill>
                <a:latin typeface="Arial"/>
                <a:ea typeface="Arial"/>
                <a:cs typeface="Arial"/>
                <a:sym typeface="Arial"/>
              </a:endParaRPr>
            </a:p>
            <a:p>
              <a:pPr indent="0" lvl="0" marL="22861" marR="0" rtl="0" algn="ctr">
                <a:spcBef>
                  <a:spcPts val="0"/>
                </a:spcBef>
                <a:spcAft>
                  <a:spcPts val="0"/>
                </a:spcAft>
                <a:buNone/>
              </a:pPr>
              <a:r>
                <a:rPr lang="ja-JP" sz="1200">
                  <a:solidFill>
                    <a:schemeClr val="dk1"/>
                  </a:solidFill>
                  <a:latin typeface="Arial"/>
                  <a:ea typeface="Arial"/>
                  <a:cs typeface="Arial"/>
                  <a:sym typeface="Arial"/>
                </a:rPr>
                <a:t>返済と利息）</a:t>
              </a:r>
              <a:endParaRPr sz="1200">
                <a:solidFill>
                  <a:schemeClr val="dk1"/>
                </a:solidFill>
                <a:latin typeface="Arial"/>
                <a:ea typeface="Arial"/>
                <a:cs typeface="Arial"/>
                <a:sym typeface="Arial"/>
              </a:endParaRPr>
            </a:p>
          </p:txBody>
        </p:sp>
        <p:sp>
          <p:nvSpPr>
            <p:cNvPr id="1308" name="Google Shape;1308;p99"/>
            <p:cNvSpPr txBox="1"/>
            <p:nvPr/>
          </p:nvSpPr>
          <p:spPr>
            <a:xfrm>
              <a:off x="2413926" y="5263028"/>
              <a:ext cx="817800" cy="5103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300">
                  <a:solidFill>
                    <a:srgbClr val="231916"/>
                  </a:solidFill>
                  <a:latin typeface="Arial"/>
                  <a:ea typeface="Arial"/>
                  <a:cs typeface="Arial"/>
                  <a:sym typeface="Arial"/>
                </a:rPr>
                <a:t>防衛</a:t>
              </a:r>
              <a:endParaRPr baseline="30000" sz="1100">
                <a:solidFill>
                  <a:srgbClr val="000000"/>
                </a:solidFill>
                <a:latin typeface="Arial"/>
                <a:ea typeface="Arial"/>
                <a:cs typeface="Arial"/>
                <a:sym typeface="Arial"/>
              </a:endParaRPr>
            </a:p>
            <a:p>
              <a:pPr indent="0" lvl="0" marL="11723" marR="0" rtl="0" algn="ctr">
                <a:lnSpc>
                  <a:spcPct val="99200"/>
                </a:lnSpc>
                <a:spcBef>
                  <a:spcPts val="0"/>
                </a:spcBef>
                <a:spcAft>
                  <a:spcPts val="0"/>
                </a:spcAft>
                <a:buNone/>
              </a:pPr>
              <a:r>
                <a:rPr lang="ja-JP" sz="1000">
                  <a:solidFill>
                    <a:srgbClr val="231916"/>
                  </a:solidFill>
                  <a:latin typeface="Arial"/>
                  <a:ea typeface="Arial"/>
                  <a:cs typeface="Arial"/>
                  <a:sym typeface="Arial"/>
                </a:rPr>
                <a:t>7.0％</a:t>
              </a:r>
              <a:endParaRPr sz="1000">
                <a:solidFill>
                  <a:srgbClr val="231916"/>
                </a:solidFill>
                <a:latin typeface="Arial"/>
                <a:ea typeface="Arial"/>
                <a:cs typeface="Arial"/>
                <a:sym typeface="Arial"/>
              </a:endParaRPr>
            </a:p>
            <a:p>
              <a:pPr indent="0" lvl="0" marL="11723" marR="0" rtl="0" algn="ctr">
                <a:lnSpc>
                  <a:spcPct val="99200"/>
                </a:lnSpc>
                <a:spcBef>
                  <a:spcPts val="37"/>
                </a:spcBef>
                <a:spcAft>
                  <a:spcPts val="0"/>
                </a:spcAft>
                <a:buNone/>
              </a:pPr>
              <a:r>
                <a:rPr lang="ja-JP" sz="1000">
                  <a:solidFill>
                    <a:srgbClr val="231916"/>
                  </a:solidFill>
                  <a:latin typeface="Arial"/>
                  <a:ea typeface="Arial"/>
                  <a:cs typeface="Arial"/>
                  <a:sym typeface="Arial"/>
                </a:rPr>
                <a:t>（7.9兆円）</a:t>
              </a:r>
              <a:endParaRPr sz="1000">
                <a:solidFill>
                  <a:srgbClr val="000000"/>
                </a:solidFill>
                <a:latin typeface="Arial"/>
                <a:ea typeface="Arial"/>
                <a:cs typeface="Arial"/>
                <a:sym typeface="Arial"/>
              </a:endParaRPr>
            </a:p>
          </p:txBody>
        </p:sp>
        <p:grpSp>
          <p:nvGrpSpPr>
            <p:cNvPr id="1309" name="Google Shape;1309;p99"/>
            <p:cNvGrpSpPr/>
            <p:nvPr/>
          </p:nvGrpSpPr>
          <p:grpSpPr>
            <a:xfrm>
              <a:off x="323850" y="1879576"/>
              <a:ext cx="828300" cy="284400"/>
              <a:chOff x="4781156" y="2669544"/>
              <a:chExt cx="828300" cy="284400"/>
            </a:xfrm>
          </p:grpSpPr>
          <p:sp>
            <p:nvSpPr>
              <p:cNvPr id="1310" name="Google Shape;1310;p99"/>
              <p:cNvSpPr txBox="1"/>
              <p:nvPr/>
            </p:nvSpPr>
            <p:spPr>
              <a:xfrm>
                <a:off x="4855347" y="2679703"/>
                <a:ext cx="679800" cy="2310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Arial"/>
                    <a:ea typeface="Arial"/>
                    <a:cs typeface="Arial"/>
                    <a:sym typeface="Arial"/>
                  </a:rPr>
                  <a:t>歳 出</a:t>
                </a:r>
                <a:endParaRPr sz="1500">
                  <a:solidFill>
                    <a:srgbClr val="000000"/>
                  </a:solidFill>
                  <a:latin typeface="Arial"/>
                  <a:ea typeface="Arial"/>
                  <a:cs typeface="Arial"/>
                  <a:sym typeface="Arial"/>
                </a:endParaRPr>
              </a:p>
            </p:txBody>
          </p:sp>
          <p:sp>
            <p:nvSpPr>
              <p:cNvPr id="1311" name="Google Shape;1311;p99"/>
              <p:cNvSpPr/>
              <p:nvPr/>
            </p:nvSpPr>
            <p:spPr>
              <a:xfrm>
                <a:off x="4781156" y="2669544"/>
                <a:ext cx="828300" cy="284400"/>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12" name="Google Shape;1312;p99"/>
            <p:cNvSpPr/>
            <p:nvPr/>
          </p:nvSpPr>
          <p:spPr>
            <a:xfrm>
              <a:off x="1724003" y="2794519"/>
              <a:ext cx="1543500" cy="146790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13" name="Google Shape;1313;p99"/>
            <p:cNvSpPr txBox="1"/>
            <p:nvPr/>
          </p:nvSpPr>
          <p:spPr>
            <a:xfrm>
              <a:off x="1983174" y="3122337"/>
              <a:ext cx="1050300" cy="813000"/>
            </a:xfrm>
            <a:prstGeom prst="rect">
              <a:avLst/>
            </a:prstGeom>
            <a:noFill/>
            <a:ln>
              <a:noFill/>
            </a:ln>
          </p:spPr>
          <p:txBody>
            <a:bodyPr anchorCtr="0" anchor="t" bIns="0" lIns="0" spcFirstLastPara="1" rIns="0" wrap="square" tIns="0">
              <a:spAutoFit/>
            </a:bodyPr>
            <a:lstStyle/>
            <a:p>
              <a:pPr indent="0" lvl="0" marL="11723" marR="4688" rtl="0" algn="ctr">
                <a:lnSpc>
                  <a:spcPct val="110500"/>
                </a:lnSpc>
                <a:spcBef>
                  <a:spcPts val="0"/>
                </a:spcBef>
                <a:spcAft>
                  <a:spcPts val="0"/>
                </a:spcAft>
                <a:buNone/>
              </a:pPr>
              <a:r>
                <a:rPr lang="ja-JP" sz="1800">
                  <a:solidFill>
                    <a:srgbClr val="231916"/>
                  </a:solidFill>
                  <a:latin typeface="Arial"/>
                  <a:ea typeface="Arial"/>
                  <a:cs typeface="Arial"/>
                  <a:sym typeface="Arial"/>
                </a:rPr>
                <a:t>一般会計 歳出総額</a:t>
              </a:r>
              <a:endParaRPr sz="1800">
                <a:solidFill>
                  <a:srgbClr val="000000"/>
                </a:solidFill>
                <a:latin typeface="Arial"/>
                <a:ea typeface="Arial"/>
                <a:cs typeface="Arial"/>
                <a:sym typeface="Arial"/>
              </a:endParaRPr>
            </a:p>
            <a:p>
              <a:pPr indent="0" lvl="0" marL="46893" marR="0" rtl="0" algn="ctr">
                <a:spcBef>
                  <a:spcPts val="125"/>
                </a:spcBef>
                <a:spcAft>
                  <a:spcPts val="0"/>
                </a:spcAft>
                <a:buNone/>
              </a:pPr>
              <a:r>
                <a:rPr lang="ja-JP" sz="1200">
                  <a:solidFill>
                    <a:srgbClr val="231916"/>
                  </a:solidFill>
                  <a:latin typeface="Arial"/>
                  <a:ea typeface="Arial"/>
                  <a:cs typeface="Arial"/>
                  <a:sym typeface="Arial"/>
                </a:rPr>
                <a:t>(112.6兆円)</a:t>
              </a:r>
              <a:endParaRPr/>
            </a:p>
          </p:txBody>
        </p:sp>
        <p:sp>
          <p:nvSpPr>
            <p:cNvPr id="1314" name="Google Shape;1314;p99"/>
            <p:cNvSpPr txBox="1"/>
            <p:nvPr/>
          </p:nvSpPr>
          <p:spPr>
            <a:xfrm>
              <a:off x="1073707" y="2770957"/>
              <a:ext cx="873300" cy="339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lang="ja-JP" sz="1050">
                  <a:solidFill>
                    <a:schemeClr val="dk1"/>
                  </a:solidFill>
                  <a:latin typeface="Arial"/>
                  <a:ea typeface="Arial"/>
                  <a:cs typeface="Arial"/>
                  <a:sym typeface="Arial"/>
                </a:rPr>
                <a:t>24.0％</a:t>
              </a:r>
              <a:endParaRPr/>
            </a:p>
            <a:p>
              <a:pPr indent="0" lvl="0" marL="0" marR="0" rtl="0" algn="ctr">
                <a:lnSpc>
                  <a:spcPct val="110000"/>
                </a:lnSpc>
                <a:spcBef>
                  <a:spcPts val="0"/>
                </a:spcBef>
                <a:spcAft>
                  <a:spcPts val="0"/>
                </a:spcAft>
                <a:buNone/>
              </a:pPr>
              <a:r>
                <a:rPr lang="ja-JP" sz="1050">
                  <a:solidFill>
                    <a:schemeClr val="dk1"/>
                  </a:solidFill>
                  <a:latin typeface="Arial"/>
                  <a:ea typeface="Arial"/>
                  <a:cs typeface="Arial"/>
                  <a:sym typeface="Arial"/>
                </a:rPr>
                <a:t>（27.0兆円）</a:t>
              </a:r>
              <a:endParaRPr sz="1050">
                <a:solidFill>
                  <a:schemeClr val="dk1"/>
                </a:solidFill>
                <a:latin typeface="Arial"/>
                <a:ea typeface="Arial"/>
                <a:cs typeface="Arial"/>
                <a:sym typeface="Arial"/>
              </a:endParaRPr>
            </a:p>
          </p:txBody>
        </p:sp>
        <p:sp>
          <p:nvSpPr>
            <p:cNvPr id="1315" name="Google Shape;1315;p99"/>
            <p:cNvSpPr txBox="1"/>
            <p:nvPr/>
          </p:nvSpPr>
          <p:spPr>
            <a:xfrm>
              <a:off x="2667099" y="4209005"/>
              <a:ext cx="1050300" cy="400200"/>
            </a:xfrm>
            <a:prstGeom prst="rect">
              <a:avLst/>
            </a:prstGeom>
            <a:noFill/>
            <a:ln>
              <a:noFill/>
            </a:ln>
          </p:spPr>
          <p:txBody>
            <a:bodyPr anchorCtr="0" anchor="t" bIns="0" lIns="0" spcFirstLastPara="1" rIns="0" wrap="square" tIns="0">
              <a:spAutoFit/>
            </a:bodyPr>
            <a:lstStyle/>
            <a:p>
              <a:pPr indent="0" lvl="0" marL="11723" marR="4688" rtl="0" algn="ctr">
                <a:spcBef>
                  <a:spcPts val="0"/>
                </a:spcBef>
                <a:spcAft>
                  <a:spcPts val="0"/>
                </a:spcAft>
                <a:buNone/>
              </a:pPr>
              <a:r>
                <a:rPr lang="ja-JP" sz="1300">
                  <a:solidFill>
                    <a:schemeClr val="dk1"/>
                  </a:solidFill>
                  <a:latin typeface="Arial"/>
                  <a:ea typeface="Arial"/>
                  <a:cs typeface="Arial"/>
                  <a:sym typeface="Arial"/>
                </a:rPr>
                <a:t>地方交付税  交付金等</a:t>
              </a:r>
              <a:endParaRPr sz="1300">
                <a:solidFill>
                  <a:schemeClr val="dk1"/>
                </a:solidFill>
                <a:latin typeface="Arial"/>
                <a:ea typeface="Arial"/>
                <a:cs typeface="Arial"/>
                <a:sym typeface="Arial"/>
              </a:endParaRPr>
            </a:p>
          </p:txBody>
        </p:sp>
        <p:grpSp>
          <p:nvGrpSpPr>
            <p:cNvPr id="1316" name="Google Shape;1316;p99"/>
            <p:cNvGrpSpPr/>
            <p:nvPr/>
          </p:nvGrpSpPr>
          <p:grpSpPr>
            <a:xfrm>
              <a:off x="2158520" y="5058473"/>
              <a:ext cx="303868" cy="325200"/>
              <a:chOff x="2158520" y="6060555"/>
              <a:chExt cx="303868" cy="325200"/>
            </a:xfrm>
          </p:grpSpPr>
          <p:cxnSp>
            <p:nvCxnSpPr>
              <p:cNvPr id="1317" name="Google Shape;1317;p99"/>
              <p:cNvCxnSpPr/>
              <p:nvPr/>
            </p:nvCxnSpPr>
            <p:spPr>
              <a:xfrm>
                <a:off x="2209788" y="6372155"/>
                <a:ext cx="252600" cy="0"/>
              </a:xfrm>
              <a:prstGeom prst="straightConnector1">
                <a:avLst/>
              </a:prstGeom>
              <a:noFill/>
              <a:ln cap="flat" cmpd="sng" w="9525">
                <a:solidFill>
                  <a:schemeClr val="dk1"/>
                </a:solidFill>
                <a:prstDash val="solid"/>
                <a:round/>
                <a:headEnd len="sm" w="sm" type="none"/>
                <a:tailEnd len="sm" w="sm" type="none"/>
              </a:ln>
            </p:spPr>
          </p:cxnSp>
          <p:cxnSp>
            <p:nvCxnSpPr>
              <p:cNvPr id="1318" name="Google Shape;1318;p99"/>
              <p:cNvCxnSpPr/>
              <p:nvPr/>
            </p:nvCxnSpPr>
            <p:spPr>
              <a:xfrm rot="10800000">
                <a:off x="2158520" y="6060555"/>
                <a:ext cx="55500" cy="325200"/>
              </a:xfrm>
              <a:prstGeom prst="straightConnector1">
                <a:avLst/>
              </a:prstGeom>
              <a:noFill/>
              <a:ln cap="flat" cmpd="sng" w="9525">
                <a:solidFill>
                  <a:schemeClr val="dk1"/>
                </a:solidFill>
                <a:prstDash val="solid"/>
                <a:round/>
                <a:headEnd len="sm" w="sm" type="none"/>
                <a:tailEnd len="med" w="med" type="oval"/>
              </a:ln>
            </p:spPr>
          </p:cxnSp>
        </p:grpSp>
        <p:cxnSp>
          <p:nvCxnSpPr>
            <p:cNvPr id="1319" name="Google Shape;1319;p99"/>
            <p:cNvCxnSpPr/>
            <p:nvPr/>
          </p:nvCxnSpPr>
          <p:spPr>
            <a:xfrm flipH="1" rot="10800000">
              <a:off x="980086" y="4504323"/>
              <a:ext cx="354000" cy="117000"/>
            </a:xfrm>
            <a:prstGeom prst="straightConnector1">
              <a:avLst/>
            </a:prstGeom>
            <a:noFill/>
            <a:ln cap="flat" cmpd="sng" w="9525">
              <a:solidFill>
                <a:schemeClr val="dk1"/>
              </a:solidFill>
              <a:prstDash val="solid"/>
              <a:round/>
              <a:headEnd len="sm" w="sm" type="none"/>
              <a:tailEnd len="med" w="med" type="oval"/>
            </a:ln>
          </p:spPr>
        </p:cxnSp>
        <p:sp>
          <p:nvSpPr>
            <p:cNvPr id="1320" name="Google Shape;1320;p99"/>
            <p:cNvSpPr txBox="1"/>
            <p:nvPr/>
          </p:nvSpPr>
          <p:spPr>
            <a:xfrm>
              <a:off x="2855639" y="2638726"/>
              <a:ext cx="986700" cy="215400"/>
            </a:xfrm>
            <a:prstGeom prst="rect">
              <a:avLst/>
            </a:prstGeom>
            <a:noFill/>
            <a:ln>
              <a:noFill/>
            </a:ln>
          </p:spPr>
          <p:txBody>
            <a:bodyPr anchorCtr="0" anchor="t" bIns="0" lIns="0" spcFirstLastPara="1" rIns="0" wrap="square" tIns="0">
              <a:spAutoFit/>
            </a:bodyPr>
            <a:lstStyle/>
            <a:p>
              <a:pPr indent="0" lvl="0" marL="0" marR="0" rtl="0" algn="ctr">
                <a:lnSpc>
                  <a:spcPct val="132785"/>
                </a:lnSpc>
                <a:spcBef>
                  <a:spcPts val="0"/>
                </a:spcBef>
                <a:spcAft>
                  <a:spcPts val="0"/>
                </a:spcAft>
                <a:buNone/>
              </a:pPr>
              <a:r>
                <a:rPr lang="ja-JP" sz="1400">
                  <a:solidFill>
                    <a:schemeClr val="dk1"/>
                  </a:solidFill>
                  <a:latin typeface="Arial"/>
                  <a:ea typeface="Arial"/>
                  <a:cs typeface="Arial"/>
                  <a:sym typeface="Arial"/>
                </a:rPr>
                <a:t>社会保障</a:t>
              </a:r>
              <a:endParaRPr sz="1400">
                <a:solidFill>
                  <a:schemeClr val="dk1"/>
                </a:solidFill>
                <a:latin typeface="Arial"/>
                <a:ea typeface="Arial"/>
                <a:cs typeface="Arial"/>
                <a:sym typeface="Arial"/>
              </a:endParaRPr>
            </a:p>
          </p:txBody>
        </p:sp>
        <p:sp>
          <p:nvSpPr>
            <p:cNvPr id="1321" name="Google Shape;1321;p99"/>
            <p:cNvSpPr txBox="1"/>
            <p:nvPr/>
          </p:nvSpPr>
          <p:spPr>
            <a:xfrm>
              <a:off x="1983174" y="2944143"/>
              <a:ext cx="1050300" cy="184800"/>
            </a:xfrm>
            <a:prstGeom prst="rect">
              <a:avLst/>
            </a:prstGeom>
            <a:noFill/>
            <a:ln>
              <a:noFill/>
            </a:ln>
          </p:spPr>
          <p:txBody>
            <a:bodyPr anchorCtr="0" anchor="t" bIns="0" lIns="0" spcFirstLastPara="1" rIns="0" wrap="square" tIns="0">
              <a:spAutoFit/>
            </a:bodyPr>
            <a:lstStyle/>
            <a:p>
              <a:pPr indent="0" lvl="0" marL="11723" marR="4688" rtl="0" algn="ctr">
                <a:lnSpc>
                  <a:spcPct val="110500"/>
                </a:lnSpc>
                <a:spcBef>
                  <a:spcPts val="0"/>
                </a:spcBef>
                <a:spcAft>
                  <a:spcPts val="0"/>
                </a:spcAft>
                <a:buNone/>
              </a:pPr>
              <a:r>
                <a:t/>
              </a:r>
              <a:endParaRPr sz="1200">
                <a:solidFill>
                  <a:srgbClr val="231916"/>
                </a:solidFill>
                <a:latin typeface="Arial"/>
                <a:ea typeface="Arial"/>
                <a:cs typeface="Arial"/>
                <a:sym typeface="Arial"/>
              </a:endParaRPr>
            </a:p>
          </p:txBody>
        </p:sp>
        <p:cxnSp>
          <p:nvCxnSpPr>
            <p:cNvPr id="1322" name="Google Shape;1322;p99"/>
            <p:cNvCxnSpPr/>
            <p:nvPr/>
          </p:nvCxnSpPr>
          <p:spPr>
            <a:xfrm flipH="1" rot="10800000">
              <a:off x="1447881" y="4774149"/>
              <a:ext cx="307500" cy="379800"/>
            </a:xfrm>
            <a:prstGeom prst="straightConnector1">
              <a:avLst/>
            </a:prstGeom>
            <a:noFill/>
            <a:ln cap="flat" cmpd="sng" w="9525">
              <a:solidFill>
                <a:schemeClr val="dk1"/>
              </a:solidFill>
              <a:prstDash val="solid"/>
              <a:round/>
              <a:headEnd len="sm" w="sm" type="none"/>
              <a:tailEnd len="med" w="med" type="oval"/>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1"/>
                                        </p:tgtEl>
                                        <p:attrNameLst>
                                          <p:attrName>style.visibility</p:attrName>
                                        </p:attrNameLst>
                                      </p:cBhvr>
                                      <p:to>
                                        <p:strVal val="visible"/>
                                      </p:to>
                                    </p:set>
                                    <p:animEffect filter="fade" transition="in">
                                      <p:cBhvr>
                                        <p:cTn dur="1000"/>
                                        <p:tgtEl>
                                          <p:spTgt spid="1281"/>
                                        </p:tgtEl>
                                      </p:cBhvr>
                                    </p:animEffect>
                                  </p:childTnLst>
                                </p:cTn>
                              </p:par>
                              <p:par>
                                <p:cTn fill="hold" nodeType="withEffect" presetClass="entr" presetID="10" presetSubtype="0">
                                  <p:stCondLst>
                                    <p:cond delay="0"/>
                                  </p:stCondLst>
                                  <p:childTnLst>
                                    <p:set>
                                      <p:cBhvr>
                                        <p:cTn dur="1" fill="hold">
                                          <p:stCondLst>
                                            <p:cond delay="0"/>
                                          </p:stCondLst>
                                        </p:cTn>
                                        <p:tgtEl>
                                          <p:spTgt spid="1299"/>
                                        </p:tgtEl>
                                        <p:attrNameLst>
                                          <p:attrName>style.visibility</p:attrName>
                                        </p:attrNameLst>
                                      </p:cBhvr>
                                      <p:to>
                                        <p:strVal val="visible"/>
                                      </p:to>
                                    </p:set>
                                    <p:animEffect filter="fade" transition="in">
                                      <p:cBhvr>
                                        <p:cTn dur="1000"/>
                                        <p:tgtEl>
                                          <p:spTgt spid="1299"/>
                                        </p:tgtEl>
                                      </p:cBhvr>
                                    </p:animEffect>
                                  </p:childTnLst>
                                </p:cTn>
                              </p:par>
                              <p:par>
                                <p:cTn fill="hold" nodeType="withEffect" presetClass="entr" presetID="10" presetSubtype="0">
                                  <p:stCondLst>
                                    <p:cond delay="0"/>
                                  </p:stCondLst>
                                  <p:childTnLst>
                                    <p:set>
                                      <p:cBhvr>
                                        <p:cTn dur="1" fill="hold">
                                          <p:stCondLst>
                                            <p:cond delay="0"/>
                                          </p:stCondLst>
                                        </p:cTn>
                                        <p:tgtEl>
                                          <p:spTgt spid="1300"/>
                                        </p:tgtEl>
                                        <p:attrNameLst>
                                          <p:attrName>style.visibility</p:attrName>
                                        </p:attrNameLst>
                                      </p:cBhvr>
                                      <p:to>
                                        <p:strVal val="visible"/>
                                      </p:to>
                                    </p:set>
                                    <p:animEffect filter="fade" transition="in">
                                      <p:cBhvr>
                                        <p:cTn dur="1000"/>
                                        <p:tgtEl>
                                          <p:spTgt spid="13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80"/>
                                        </p:tgtEl>
                                        <p:attrNameLst>
                                          <p:attrName>style.visibility</p:attrName>
                                        </p:attrNameLst>
                                      </p:cBhvr>
                                      <p:to>
                                        <p:strVal val="visible"/>
                                      </p:to>
                                    </p:set>
                                    <p:animEffect filter="fade" transition="in">
                                      <p:cBhvr>
                                        <p:cTn dur="500"/>
                                        <p:tgtEl>
                                          <p:spTgt spid="1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grpSp>
        <p:nvGrpSpPr>
          <p:cNvPr id="1328" name="Google Shape;1328;p100"/>
          <p:cNvGrpSpPr/>
          <p:nvPr/>
        </p:nvGrpSpPr>
        <p:grpSpPr>
          <a:xfrm>
            <a:off x="323851" y="1085670"/>
            <a:ext cx="8519100" cy="827100"/>
            <a:chOff x="323851" y="1085670"/>
            <a:chExt cx="8519100" cy="827100"/>
          </a:xfrm>
        </p:grpSpPr>
        <p:sp>
          <p:nvSpPr>
            <p:cNvPr id="1329" name="Google Shape;1329;p100"/>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330" name="Google Shape;1330;p100"/>
            <p:cNvSpPr txBox="1"/>
            <p:nvPr/>
          </p:nvSpPr>
          <p:spPr>
            <a:xfrm>
              <a:off x="340205" y="1314519"/>
              <a:ext cx="542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なぜ財政は悪化したのか（財政構造の変化）</a:t>
              </a:r>
              <a:endParaRPr/>
            </a:p>
          </p:txBody>
        </p:sp>
      </p:grpSp>
      <p:sp>
        <p:nvSpPr>
          <p:cNvPr id="1331" name="Google Shape;1331;p10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32" name="Google Shape;1332;p100"/>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国の財政をみてみよう②</a:t>
            </a:r>
            <a:endParaRPr/>
          </a:p>
        </p:txBody>
      </p:sp>
      <p:sp>
        <p:nvSpPr>
          <p:cNvPr id="1333" name="Google Shape;1333;p100"/>
          <p:cNvSpPr txBox="1"/>
          <p:nvPr/>
        </p:nvSpPr>
        <p:spPr>
          <a:xfrm>
            <a:off x="314225" y="4141075"/>
            <a:ext cx="8904000" cy="17613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None/>
            </a:pPr>
            <a:r>
              <a:t/>
            </a:r>
            <a:endParaRPr sz="1700">
              <a:solidFill>
                <a:schemeClr val="dk1"/>
              </a:solidFill>
              <a:latin typeface="Arial"/>
              <a:ea typeface="Arial"/>
              <a:cs typeface="Arial"/>
              <a:sym typeface="Arial"/>
            </a:endParaRPr>
          </a:p>
          <a:p>
            <a:pPr indent="-251999" lvl="0" marL="251999" marR="0" rtl="0" algn="l">
              <a:lnSpc>
                <a:spcPct val="110000"/>
              </a:lnSpc>
              <a:spcBef>
                <a:spcPts val="180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歳出の増加に対し歳入は、経済成長の停滞などが影響して</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税収の伸びが見合っておらず、不足分を借金に頼っている</a:t>
            </a:r>
            <a:r>
              <a:rPr lang="ja-JP" sz="1800">
                <a:solidFill>
                  <a:schemeClr val="dk1"/>
                </a:solidFill>
                <a:latin typeface="Arial"/>
                <a:ea typeface="Arial"/>
                <a:cs typeface="Arial"/>
                <a:sym typeface="Arial"/>
              </a:rPr>
              <a:t>ため、</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公債金は約６倍と大幅に増加しています。</a:t>
            </a:r>
            <a:endParaRPr sz="1700">
              <a:solidFill>
                <a:schemeClr val="dk1"/>
              </a:solidFill>
              <a:latin typeface="Arial"/>
              <a:ea typeface="Arial"/>
              <a:cs typeface="Arial"/>
              <a:sym typeface="Arial"/>
            </a:endParaRPr>
          </a:p>
        </p:txBody>
      </p:sp>
      <p:pic>
        <p:nvPicPr>
          <p:cNvPr id="1334" name="Google Shape;1334;p100"/>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335" name="Google Shape;1335;p100"/>
          <p:cNvSpPr txBox="1"/>
          <p:nvPr/>
        </p:nvSpPr>
        <p:spPr>
          <a:xfrm>
            <a:off x="314225" y="2575200"/>
            <a:ext cx="10081500" cy="16587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1</a:t>
            </a:r>
            <a:r>
              <a:rPr lang="ja-JP" sz="1800">
                <a:solidFill>
                  <a:schemeClr val="dk1"/>
                </a:solidFill>
                <a:latin typeface="Arial"/>
                <a:ea typeface="Arial"/>
                <a:cs typeface="Arial"/>
                <a:sym typeface="Arial"/>
              </a:rPr>
              <a:t>990年度（平成２年度）と現在の歳出を比較すると、</a:t>
            </a:r>
            <a:r>
              <a:rPr lang="ja-JP" sz="2000">
                <a:solidFill>
                  <a:srgbClr val="005BAD"/>
                </a:solidFill>
                <a:latin typeface="Arial"/>
                <a:ea typeface="Arial"/>
                <a:cs typeface="Arial"/>
                <a:sym typeface="Arial"/>
              </a:rPr>
              <a:t>社会保障関係費や</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国債費が大きく伸びて</a:t>
            </a:r>
            <a:r>
              <a:rPr lang="ja-JP" sz="1800">
                <a:solidFill>
                  <a:schemeClr val="dk1"/>
                </a:solidFill>
                <a:latin typeface="Arial"/>
                <a:ea typeface="Arial"/>
                <a:cs typeface="Arial"/>
                <a:sym typeface="Arial"/>
              </a:rPr>
              <a:t>います。</a:t>
            </a:r>
            <a:endParaRPr sz="17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特に社会保障は、</a:t>
            </a:r>
            <a:r>
              <a:rPr lang="ja-JP" sz="2000">
                <a:solidFill>
                  <a:srgbClr val="005BAD"/>
                </a:solidFill>
                <a:latin typeface="Arial"/>
                <a:ea typeface="Arial"/>
                <a:cs typeface="Arial"/>
                <a:sym typeface="Arial"/>
              </a:rPr>
              <a:t>年金、医療、介護、こども・子育て</a:t>
            </a:r>
            <a:r>
              <a:rPr lang="ja-JP" sz="1800">
                <a:solidFill>
                  <a:schemeClr val="dk1"/>
                </a:solidFill>
                <a:latin typeface="Arial"/>
                <a:ea typeface="Arial"/>
                <a:cs typeface="Arial"/>
                <a:sym typeface="Arial"/>
              </a:rPr>
              <a:t>などの分野に分けられ、</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2000">
                <a:solidFill>
                  <a:srgbClr val="005BAD"/>
                </a:solidFill>
              </a:rPr>
              <a:t>　国の一般会計歳出の約１／３</a:t>
            </a:r>
            <a:r>
              <a:rPr lang="ja-JP" sz="1800">
                <a:solidFill>
                  <a:schemeClr val="dk1"/>
                </a:solidFill>
              </a:rPr>
              <a:t>を占める最大の支出項目となっています。</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endParaRPr sz="1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8"/>
                                        </p:tgtEl>
                                        <p:attrNameLst>
                                          <p:attrName>style.visibility</p:attrName>
                                        </p:attrNameLst>
                                      </p:cBhvr>
                                      <p:to>
                                        <p:strVal val="visible"/>
                                      </p:to>
                                    </p:set>
                                    <p:animEffect filter="fade" transition="in">
                                      <p:cBhvr>
                                        <p:cTn dur="500"/>
                                        <p:tgtEl>
                                          <p:spTgt spid="13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34"/>
                                        </p:tgtEl>
                                        <p:attrNameLst>
                                          <p:attrName>style.visibility</p:attrName>
                                        </p:attrNameLst>
                                      </p:cBhvr>
                                      <p:to>
                                        <p:strVal val="visible"/>
                                      </p:to>
                                    </p:set>
                                    <p:animEffect filter="fade" transition="in">
                                      <p:cBhvr>
                                        <p:cTn dur="600"/>
                                        <p:tgtEl>
                                          <p:spTgt spid="1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5"/>
                                        </p:tgtEl>
                                        <p:attrNameLst>
                                          <p:attrName>style.visibility</p:attrName>
                                        </p:attrNameLst>
                                      </p:cBhvr>
                                      <p:to>
                                        <p:strVal val="visible"/>
                                      </p:to>
                                    </p:set>
                                    <p:animEffect filter="fade" transition="in">
                                      <p:cBhvr>
                                        <p:cTn dur="1000"/>
                                        <p:tgtEl>
                                          <p:spTgt spid="1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3"/>
                                        </p:tgtEl>
                                        <p:attrNameLst>
                                          <p:attrName>style.visibility</p:attrName>
                                        </p:attrNameLst>
                                      </p:cBhvr>
                                      <p:to>
                                        <p:strVal val="visible"/>
                                      </p:to>
                                    </p:set>
                                    <p:animEffect filter="fade" transition="in">
                                      <p:cBhvr>
                                        <p:cTn dur="1000"/>
                                        <p:tgtEl>
                                          <p:spTgt spid="1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10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42" name="Google Shape;1342;p10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国の財政をみてみよう②</a:t>
            </a:r>
            <a:endParaRPr/>
          </a:p>
        </p:txBody>
      </p:sp>
      <p:pic>
        <p:nvPicPr>
          <p:cNvPr id="1343" name="Google Shape;1343;p101"/>
          <p:cNvPicPr preferRelativeResize="0"/>
          <p:nvPr/>
        </p:nvPicPr>
        <p:blipFill rotWithShape="1">
          <a:blip r:embed="rId3">
            <a:alphaModFix/>
          </a:blip>
          <a:srcRect b="0" l="0" r="0" t="0"/>
          <a:stretch/>
        </p:blipFill>
        <p:spPr>
          <a:xfrm>
            <a:off x="1007754" y="806355"/>
            <a:ext cx="7128491" cy="3156045"/>
          </a:xfrm>
          <a:prstGeom prst="rect">
            <a:avLst/>
          </a:prstGeom>
          <a:solidFill>
            <a:srgbClr val="FFFFFF"/>
          </a:solidFill>
          <a:ln>
            <a:noFill/>
          </a:ln>
        </p:spPr>
      </p:pic>
      <p:pic>
        <p:nvPicPr>
          <p:cNvPr id="1344" name="Google Shape;1344;p101"/>
          <p:cNvPicPr preferRelativeResize="0"/>
          <p:nvPr/>
        </p:nvPicPr>
        <p:blipFill rotWithShape="1">
          <a:blip r:embed="rId4">
            <a:alphaModFix/>
          </a:blip>
          <a:srcRect b="0" l="0" r="0" t="0"/>
          <a:stretch/>
        </p:blipFill>
        <p:spPr>
          <a:xfrm>
            <a:off x="1007754" y="3697837"/>
            <a:ext cx="7126596" cy="3063341"/>
          </a:xfrm>
          <a:prstGeom prst="rect">
            <a:avLst/>
          </a:prstGeom>
          <a:noFill/>
          <a:ln>
            <a:noFill/>
          </a:ln>
        </p:spPr>
      </p:pic>
      <p:sp>
        <p:nvSpPr>
          <p:cNvPr id="1345" name="Google Shape;1345;p101"/>
          <p:cNvSpPr txBox="1"/>
          <p:nvPr/>
        </p:nvSpPr>
        <p:spPr>
          <a:xfrm>
            <a:off x="2389868" y="6484179"/>
            <a:ext cx="18288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Arial"/>
                <a:ea typeface="Arial"/>
                <a:cs typeface="Arial"/>
                <a:sym typeface="Arial"/>
              </a:rPr>
              <a:t>（注）当初予算ベース</a:t>
            </a:r>
            <a:endParaRPr sz="18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3"/>
                                        </p:tgtEl>
                                        <p:attrNameLst>
                                          <p:attrName>style.visibility</p:attrName>
                                        </p:attrNameLst>
                                      </p:cBhvr>
                                      <p:to>
                                        <p:strVal val="visible"/>
                                      </p:to>
                                    </p:set>
                                    <p:anim calcmode="lin" valueType="num">
                                      <p:cBhvr additive="base">
                                        <p:cTn dur="500"/>
                                        <p:tgtEl>
                                          <p:spTgt spid="1343"/>
                                        </p:tgtEl>
                                        <p:attrNameLst>
                                          <p:attrName>ppt_w</p:attrName>
                                        </p:attrNameLst>
                                      </p:cBhvr>
                                      <p:tavLst>
                                        <p:tav fmla="" tm="0">
                                          <p:val>
                                            <p:strVal val="0"/>
                                          </p:val>
                                        </p:tav>
                                        <p:tav fmla="" tm="100000">
                                          <p:val>
                                            <p:strVal val="#ppt_w"/>
                                          </p:val>
                                        </p:tav>
                                      </p:tavLst>
                                    </p:anim>
                                    <p:anim calcmode="lin" valueType="num">
                                      <p:cBhvr additive="base">
                                        <p:cTn dur="500"/>
                                        <p:tgtEl>
                                          <p:spTgt spid="13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44"/>
                                        </p:tgtEl>
                                        <p:attrNameLst>
                                          <p:attrName>style.visibility</p:attrName>
                                        </p:attrNameLst>
                                      </p:cBhvr>
                                      <p:to>
                                        <p:strVal val="visible"/>
                                      </p:to>
                                    </p:set>
                                    <p:anim calcmode="lin" valueType="num">
                                      <p:cBhvr additive="base">
                                        <p:cTn dur="500"/>
                                        <p:tgtEl>
                                          <p:spTgt spid="1344"/>
                                        </p:tgtEl>
                                        <p:attrNameLst>
                                          <p:attrName>ppt_w</p:attrName>
                                        </p:attrNameLst>
                                      </p:cBhvr>
                                      <p:tavLst>
                                        <p:tav fmla="" tm="0">
                                          <p:val>
                                            <p:strVal val="0"/>
                                          </p:val>
                                        </p:tav>
                                        <p:tav fmla="" tm="100000">
                                          <p:val>
                                            <p:strVal val="#ppt_w"/>
                                          </p:val>
                                        </p:tav>
                                      </p:tavLst>
                                    </p:anim>
                                    <p:anim calcmode="lin" valueType="num">
                                      <p:cBhvr additive="base">
                                        <p:cTn dur="500"/>
                                        <p:tgtEl>
                                          <p:spTgt spid="13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45"/>
                                        </p:tgtEl>
                                        <p:attrNameLst>
                                          <p:attrName>style.visibility</p:attrName>
                                        </p:attrNameLst>
                                      </p:cBhvr>
                                      <p:to>
                                        <p:strVal val="visible"/>
                                      </p:to>
                                    </p:set>
                                    <p:anim calcmode="lin" valueType="num">
                                      <p:cBhvr additive="base">
                                        <p:cTn dur="500"/>
                                        <p:tgtEl>
                                          <p:spTgt spid="1345"/>
                                        </p:tgtEl>
                                        <p:attrNameLst>
                                          <p:attrName>ppt_w</p:attrName>
                                        </p:attrNameLst>
                                      </p:cBhvr>
                                      <p:tavLst>
                                        <p:tav fmla="" tm="0">
                                          <p:val>
                                            <p:strVal val="0"/>
                                          </p:val>
                                        </p:tav>
                                        <p:tav fmla="" tm="100000">
                                          <p:val>
                                            <p:strVal val="#ppt_w"/>
                                          </p:val>
                                        </p:tav>
                                      </p:tavLst>
                                    </p:anim>
                                    <p:anim calcmode="lin" valueType="num">
                                      <p:cBhvr additive="base">
                                        <p:cTn dur="500"/>
                                        <p:tgtEl>
                                          <p:spTgt spid="13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0" name="Shape 1350"/>
        <p:cNvGrpSpPr/>
        <p:nvPr/>
      </p:nvGrpSpPr>
      <p:grpSpPr>
        <a:xfrm>
          <a:off x="0" y="0"/>
          <a:ext cx="0" cy="0"/>
          <a:chOff x="0" y="0"/>
          <a:chExt cx="0" cy="0"/>
        </a:xfrm>
      </p:grpSpPr>
      <p:grpSp>
        <p:nvGrpSpPr>
          <p:cNvPr id="1351" name="Google Shape;1351;p102"/>
          <p:cNvGrpSpPr/>
          <p:nvPr/>
        </p:nvGrpSpPr>
        <p:grpSpPr>
          <a:xfrm>
            <a:off x="323851" y="1085670"/>
            <a:ext cx="8519100" cy="827100"/>
            <a:chOff x="323851" y="1085670"/>
            <a:chExt cx="8519100" cy="827100"/>
          </a:xfrm>
        </p:grpSpPr>
        <p:sp>
          <p:nvSpPr>
            <p:cNvPr id="1352" name="Google Shape;1352;p102"/>
            <p:cNvSpPr/>
            <p:nvPr/>
          </p:nvSpPr>
          <p:spPr>
            <a:xfrm>
              <a:off x="323851" y="1085670"/>
              <a:ext cx="8519100" cy="8271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353" name="Google Shape;1353;p102"/>
            <p:cNvSpPr txBox="1"/>
            <p:nvPr/>
          </p:nvSpPr>
          <p:spPr>
            <a:xfrm>
              <a:off x="340205" y="1314519"/>
              <a:ext cx="542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社会保障関係費は今後も増えるのか</a:t>
              </a:r>
              <a:endParaRPr/>
            </a:p>
          </p:txBody>
        </p:sp>
      </p:grpSp>
      <p:sp>
        <p:nvSpPr>
          <p:cNvPr id="1354" name="Google Shape;1354;p10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55" name="Google Shape;1355;p102"/>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国の財政をみてみよう③</a:t>
            </a:r>
            <a:endParaRPr/>
          </a:p>
        </p:txBody>
      </p:sp>
      <p:pic>
        <p:nvPicPr>
          <p:cNvPr id="1356" name="Google Shape;1356;p102"/>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
        <p:nvSpPr>
          <p:cNvPr id="1357" name="Google Shape;1357;p102"/>
          <p:cNvSpPr txBox="1"/>
          <p:nvPr/>
        </p:nvSpPr>
        <p:spPr>
          <a:xfrm>
            <a:off x="240025" y="4235000"/>
            <a:ext cx="9363300" cy="30225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600"/>
              </a:spcBef>
              <a:spcAft>
                <a:spcPts val="0"/>
              </a:spcAft>
              <a:buClr>
                <a:srgbClr val="005BAD"/>
              </a:buClr>
              <a:buSzPts val="1600"/>
              <a:buFont typeface="Arial"/>
              <a:buNone/>
            </a:pPr>
            <a:r>
              <a:t/>
            </a:r>
            <a:endParaRPr b="0" i="0" u="none" cap="none" strike="noStrike">
              <a:solidFill>
                <a:srgbClr val="000000"/>
              </a:solidFill>
              <a:latin typeface="Arial"/>
              <a:ea typeface="Arial"/>
              <a:cs typeface="Arial"/>
              <a:sym typeface="Arial"/>
            </a:endParaRPr>
          </a:p>
          <a:p>
            <a:pPr indent="-239299" lvl="0" marL="251999" marR="0" rtl="0" algn="l">
              <a:lnSpc>
                <a:spcPct val="110000"/>
              </a:lnSpc>
              <a:spcBef>
                <a:spcPts val="600"/>
              </a:spcBef>
              <a:spcAft>
                <a:spcPts val="0"/>
              </a:spcAft>
              <a:buClr>
                <a:srgbClr val="005BAD"/>
              </a:buClr>
              <a:buSzPts val="1600"/>
              <a:buFont typeface="Noto Sans Symbols"/>
              <a:buChar char="●"/>
            </a:pPr>
            <a:r>
              <a:rPr b="0" i="0" lang="ja-JP" sz="1600" u="none" cap="none" strike="noStrike">
                <a:solidFill>
                  <a:srgbClr val="000000"/>
                </a:solidFill>
                <a:latin typeface="Arial"/>
                <a:ea typeface="Arial"/>
                <a:cs typeface="Arial"/>
                <a:sym typeface="Arial"/>
              </a:rPr>
              <a:t>さらに、これまでの推計よりも相当程度早く少子化が進行しており、</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社会保障制度の支え手である現役世代の人口が減少し負担がより重く</a:t>
            </a:r>
            <a:endParaRPr b="0" i="0" sz="1800" u="none" cap="none" strike="noStrike">
              <a:solidFill>
                <a:srgbClr val="005BAD"/>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なる</a:t>
            </a:r>
            <a:r>
              <a:rPr b="0" i="0" lang="ja-JP" sz="1600" u="none" cap="none" strike="noStrike">
                <a:solidFill>
                  <a:srgbClr val="000000"/>
                </a:solidFill>
                <a:latin typeface="Arial"/>
                <a:ea typeface="Arial"/>
                <a:cs typeface="Arial"/>
                <a:sym typeface="Arial"/>
              </a:rPr>
              <a:t>ことが見込まれます。</a:t>
            </a:r>
            <a:endParaRPr b="0" i="0" sz="1500" u="none" cap="none" strike="noStrike">
              <a:solidFill>
                <a:srgbClr val="000000"/>
              </a:solidFill>
              <a:latin typeface="Arial"/>
              <a:ea typeface="Arial"/>
              <a:cs typeface="Arial"/>
              <a:sym typeface="Arial"/>
            </a:endParaRPr>
          </a:p>
        </p:txBody>
      </p:sp>
      <p:sp>
        <p:nvSpPr>
          <p:cNvPr id="1358" name="Google Shape;1358;p102"/>
          <p:cNvSpPr txBox="1"/>
          <p:nvPr/>
        </p:nvSpPr>
        <p:spPr>
          <a:xfrm>
            <a:off x="240025" y="2693275"/>
            <a:ext cx="9363300" cy="1411200"/>
          </a:xfrm>
          <a:prstGeom prst="rect">
            <a:avLst/>
          </a:prstGeom>
          <a:noFill/>
          <a:ln>
            <a:noFill/>
          </a:ln>
        </p:spPr>
        <p:txBody>
          <a:bodyPr anchorCtr="0" anchor="t" bIns="45700" lIns="91425" spcFirstLastPara="1" rIns="91425" wrap="square" tIns="45700">
            <a:noAutofit/>
          </a:bodyPr>
          <a:lstStyle/>
          <a:p>
            <a:pPr indent="-239299" lvl="0" marL="251999" marR="0" rtl="0" algn="l">
              <a:lnSpc>
                <a:spcPct val="110000"/>
              </a:lnSpc>
              <a:spcBef>
                <a:spcPts val="0"/>
              </a:spcBef>
              <a:spcAft>
                <a:spcPts val="0"/>
              </a:spcAft>
              <a:buClr>
                <a:srgbClr val="005BAD"/>
              </a:buClr>
              <a:buSzPts val="1600"/>
              <a:buFont typeface="Noto Sans Symbols"/>
              <a:buChar char="●"/>
            </a:pPr>
            <a:r>
              <a:rPr b="0" i="0" lang="ja-JP" sz="1600" u="none" cap="none" strike="noStrike">
                <a:solidFill>
                  <a:srgbClr val="000000"/>
                </a:solidFill>
                <a:latin typeface="Arial"/>
                <a:ea typeface="Arial"/>
                <a:cs typeface="Arial"/>
                <a:sym typeface="Arial"/>
              </a:rPr>
              <a:t>日</a:t>
            </a:r>
            <a:r>
              <a:rPr b="0" i="0" lang="ja-JP" sz="1600" u="none" cap="none" strike="noStrike">
                <a:solidFill>
                  <a:srgbClr val="000000"/>
                </a:solidFill>
                <a:latin typeface="Arial"/>
                <a:ea typeface="Arial"/>
                <a:cs typeface="Arial"/>
                <a:sym typeface="Arial"/>
              </a:rPr>
              <a:t>本は、他国に類をみない速度で高齢化が進んでいます。</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0000"/>
                </a:solidFill>
                <a:latin typeface="Arial"/>
                <a:ea typeface="Arial"/>
                <a:cs typeface="Arial"/>
                <a:sym typeface="Arial"/>
              </a:rPr>
              <a:t>     </a:t>
            </a:r>
            <a:r>
              <a:rPr b="0" i="0" lang="ja-JP" sz="1600" u="none" cap="none" strike="noStrike">
                <a:solidFill>
                  <a:srgbClr val="000000"/>
                </a:solidFill>
                <a:latin typeface="Arial"/>
                <a:ea typeface="Arial"/>
                <a:cs typeface="Arial"/>
                <a:sym typeface="Arial"/>
              </a:rPr>
              <a:t>今後、高齢化はさらに進展し、2025年（令和７年）に</a:t>
            </a:r>
            <a:r>
              <a:rPr b="0" i="0" lang="ja-JP" sz="1800" u="none" cap="none" strike="noStrike">
                <a:solidFill>
                  <a:srgbClr val="005BAD"/>
                </a:solidFill>
                <a:latin typeface="Arial"/>
                <a:ea typeface="Arial"/>
                <a:cs typeface="Arial"/>
                <a:sym typeface="Arial"/>
              </a:rPr>
              <a:t>いわゆる「団塊の世代」</a:t>
            </a:r>
            <a:r>
              <a:rPr b="0" baseline="30000" i="0" lang="ja-JP" sz="1800" u="none" cap="none" strike="noStrike">
                <a:solidFill>
                  <a:srgbClr val="005BAD"/>
                </a:solidFill>
                <a:latin typeface="Arial"/>
                <a:ea typeface="Arial"/>
                <a:cs typeface="Arial"/>
                <a:sym typeface="Arial"/>
              </a:rPr>
              <a:t>※</a:t>
            </a:r>
            <a:endParaRPr b="0" i="0" sz="1800" u="none" cap="none" strike="noStrike">
              <a:solidFill>
                <a:srgbClr val="005BAD"/>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baseline="30000" i="0" lang="ja-JP" u="none" cap="none" strike="noStrike">
                <a:solidFill>
                  <a:srgbClr val="005BAD"/>
                </a:solidFill>
                <a:latin typeface="Arial"/>
                <a:ea typeface="Arial"/>
                <a:cs typeface="Arial"/>
                <a:sym typeface="Arial"/>
              </a:rPr>
              <a:t> </a:t>
            </a:r>
            <a:r>
              <a:rPr b="0" i="0" lang="ja-JP" u="none" cap="none" strike="noStrike">
                <a:solidFill>
                  <a:srgbClr val="005BAD"/>
                </a:solidFill>
                <a:latin typeface="Arial"/>
                <a:ea typeface="Arial"/>
                <a:cs typeface="Arial"/>
                <a:sym typeface="Arial"/>
              </a:rPr>
              <a:t>    </a:t>
            </a:r>
            <a:r>
              <a:rPr b="0" i="0" lang="ja-JP" sz="1800" u="none" cap="none" strike="noStrike">
                <a:solidFill>
                  <a:srgbClr val="005BAD"/>
                </a:solidFill>
                <a:latin typeface="Arial"/>
                <a:ea typeface="Arial"/>
                <a:cs typeface="Arial"/>
                <a:sym typeface="Arial"/>
              </a:rPr>
              <a:t>の全員が後期高齢者である75歳以上となり</a:t>
            </a:r>
            <a:r>
              <a:rPr b="0" i="0" lang="ja-JP" sz="1600" u="none" cap="none" strike="noStrike">
                <a:solidFill>
                  <a:srgbClr val="000000"/>
                </a:solidFill>
                <a:latin typeface="Arial"/>
                <a:ea typeface="Arial"/>
                <a:cs typeface="Arial"/>
                <a:sym typeface="Arial"/>
              </a:rPr>
              <a:t>ます。</a:t>
            </a:r>
            <a:endParaRPr b="0" i="0" sz="16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5BAD"/>
              </a:buClr>
              <a:buSzPts val="1600"/>
              <a:buFont typeface="Arial"/>
              <a:buNone/>
            </a:pPr>
            <a:r>
              <a:rPr b="0" i="0" lang="ja-JP" u="none" cap="none" strike="noStrike">
                <a:solidFill>
                  <a:srgbClr val="000000"/>
                </a:solidFill>
                <a:latin typeface="Arial"/>
                <a:ea typeface="Arial"/>
                <a:cs typeface="Arial"/>
                <a:sym typeface="Arial"/>
              </a:rPr>
              <a:t>     ※ 「団塊の世代」とは、出生率の高かった昭和22年から昭和24年に生まれた世代</a:t>
            </a:r>
            <a:endParaRPr b="0" i="0" sz="15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1"/>
                                        </p:tgtEl>
                                        <p:attrNameLst>
                                          <p:attrName>style.visibility</p:attrName>
                                        </p:attrNameLst>
                                      </p:cBhvr>
                                      <p:to>
                                        <p:strVal val="visible"/>
                                      </p:to>
                                    </p:set>
                                    <p:animEffect filter="fade" transition="in">
                                      <p:cBhvr>
                                        <p:cTn dur="500"/>
                                        <p:tgtEl>
                                          <p:spTgt spid="13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56"/>
                                        </p:tgtEl>
                                        <p:attrNameLst>
                                          <p:attrName>style.visibility</p:attrName>
                                        </p:attrNameLst>
                                      </p:cBhvr>
                                      <p:to>
                                        <p:strVal val="visible"/>
                                      </p:to>
                                    </p:set>
                                    <p:animEffect filter="fade" transition="in">
                                      <p:cBhvr>
                                        <p:cTn dur="600"/>
                                        <p:tgtEl>
                                          <p:spTgt spid="1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8"/>
                                        </p:tgtEl>
                                        <p:attrNameLst>
                                          <p:attrName>style.visibility</p:attrName>
                                        </p:attrNameLst>
                                      </p:cBhvr>
                                      <p:to>
                                        <p:strVal val="visible"/>
                                      </p:to>
                                    </p:set>
                                    <p:animEffect filter="fade" transition="in">
                                      <p:cBhvr>
                                        <p:cTn dur="1000"/>
                                        <p:tgtEl>
                                          <p:spTgt spid="1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7"/>
                                        </p:tgtEl>
                                        <p:attrNameLst>
                                          <p:attrName>style.visibility</p:attrName>
                                        </p:attrNameLst>
                                      </p:cBhvr>
                                      <p:to>
                                        <p:strVal val="visible"/>
                                      </p:to>
                                    </p:set>
                                    <p:animEffect filter="fade" transition="in">
                                      <p:cBhvr>
                                        <p:cTn dur="1000"/>
                                        <p:tgtEl>
                                          <p:spTgt spid="1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10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国の財政をみてみよう③</a:t>
            </a:r>
            <a:endParaRPr/>
          </a:p>
        </p:txBody>
      </p:sp>
      <p:sp>
        <p:nvSpPr>
          <p:cNvPr id="1365" name="Google Shape;1365;p10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366" name="Google Shape;1366;p103"/>
          <p:cNvPicPr preferRelativeResize="0"/>
          <p:nvPr/>
        </p:nvPicPr>
        <p:blipFill rotWithShape="1">
          <a:blip r:embed="rId3">
            <a:alphaModFix/>
          </a:blip>
          <a:srcRect b="0" l="0" r="0" t="0"/>
          <a:stretch/>
        </p:blipFill>
        <p:spPr>
          <a:xfrm>
            <a:off x="0" y="1517631"/>
            <a:ext cx="9143999" cy="43272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66"/>
                                        </p:tgtEl>
                                        <p:attrNameLst>
                                          <p:attrName>style.visibility</p:attrName>
                                        </p:attrNameLst>
                                      </p:cBhvr>
                                      <p:to>
                                        <p:strVal val="visible"/>
                                      </p:to>
                                    </p:set>
                                    <p:anim calcmode="lin" valueType="num">
                                      <p:cBhvr additive="base">
                                        <p:cTn dur="500"/>
                                        <p:tgtEl>
                                          <p:spTgt spid="1366"/>
                                        </p:tgtEl>
                                        <p:attrNameLst>
                                          <p:attrName>ppt_w</p:attrName>
                                        </p:attrNameLst>
                                      </p:cBhvr>
                                      <p:tavLst>
                                        <p:tav fmla="" tm="0">
                                          <p:val>
                                            <p:strVal val="0"/>
                                          </p:val>
                                        </p:tav>
                                        <p:tav fmla="" tm="100000">
                                          <p:val>
                                            <p:strVal val="#ppt_w"/>
                                          </p:val>
                                        </p:tav>
                                      </p:tavLst>
                                    </p:anim>
                                    <p:anim calcmode="lin" valueType="num">
                                      <p:cBhvr additive="base">
                                        <p:cTn dur="500"/>
                                        <p:tgtEl>
                                          <p:spTgt spid="13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pic>
        <p:nvPicPr>
          <p:cNvPr id="795" name="Google Shape;795;p86"/>
          <p:cNvPicPr preferRelativeResize="0"/>
          <p:nvPr/>
        </p:nvPicPr>
        <p:blipFill rotWithShape="1">
          <a:blip r:embed="rId3">
            <a:alphaModFix/>
          </a:blip>
          <a:srcRect b="0" l="0" r="0" t="0"/>
          <a:stretch/>
        </p:blipFill>
        <p:spPr>
          <a:xfrm>
            <a:off x="240031" y="882587"/>
            <a:ext cx="8571030" cy="5060737"/>
          </a:xfrm>
          <a:prstGeom prst="rect">
            <a:avLst/>
          </a:prstGeom>
          <a:noFill/>
          <a:ln>
            <a:noFill/>
          </a:ln>
        </p:spPr>
      </p:pic>
      <p:grpSp>
        <p:nvGrpSpPr>
          <p:cNvPr id="796" name="Google Shape;796;p86"/>
          <p:cNvGrpSpPr/>
          <p:nvPr/>
        </p:nvGrpSpPr>
        <p:grpSpPr>
          <a:xfrm>
            <a:off x="287921" y="6410880"/>
            <a:ext cx="8532000" cy="374400"/>
            <a:chOff x="322211" y="6410880"/>
            <a:chExt cx="8532000" cy="374400"/>
          </a:xfrm>
        </p:grpSpPr>
        <p:sp>
          <p:nvSpPr>
            <p:cNvPr id="797" name="Google Shape;797;p8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798" name="Google Shape;798;p86"/>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cxnSp>
        <p:nvCxnSpPr>
          <p:cNvPr id="799" name="Google Shape;799;p86">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800" name="Google Shape;800;p86">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801" name="Google Shape;801;p8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02" name="Google Shape;802;p86"/>
          <p:cNvSpPr txBox="1"/>
          <p:nvPr/>
        </p:nvSpPr>
        <p:spPr>
          <a:xfrm>
            <a:off x="762251" y="6473250"/>
            <a:ext cx="6231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身近な税金をもっと調べよう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https://www.mof.go.jp/tax_information/index.html </a:t>
            </a:r>
            <a:r>
              <a:rPr lang="ja-JP" sz="1000">
                <a:solidFill>
                  <a:schemeClr val="dk1"/>
                </a:solidFill>
                <a:latin typeface="MS PGothic"/>
                <a:ea typeface="MS PGothic"/>
                <a:cs typeface="MS PGothic"/>
                <a:sym typeface="MS PGothic"/>
              </a:rPr>
              <a:t>(財務省HP）</a:t>
            </a:r>
            <a:endParaRPr sz="1100">
              <a:solidFill>
                <a:schemeClr val="dk1"/>
              </a:solidFill>
              <a:latin typeface="MS PGothic"/>
              <a:ea typeface="MS PGothic"/>
              <a:cs typeface="MS PGothic"/>
              <a:sym typeface="MS PGothic"/>
            </a:endParaRPr>
          </a:p>
        </p:txBody>
      </p:sp>
      <p:sp>
        <p:nvSpPr>
          <p:cNvPr id="803" name="Google Shape;803;p8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 </a:t>
            </a:r>
            <a:endParaRPr/>
          </a:p>
        </p:txBody>
      </p:sp>
      <p:grpSp>
        <p:nvGrpSpPr>
          <p:cNvPr id="804" name="Google Shape;804;p86"/>
          <p:cNvGrpSpPr/>
          <p:nvPr/>
        </p:nvGrpSpPr>
        <p:grpSpPr>
          <a:xfrm>
            <a:off x="-29057" y="6108719"/>
            <a:ext cx="832606" cy="749280"/>
            <a:chOff x="-35154" y="5996310"/>
            <a:chExt cx="945432" cy="850815"/>
          </a:xfrm>
        </p:grpSpPr>
        <p:sp>
          <p:nvSpPr>
            <p:cNvPr id="805" name="Google Shape;805;p8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6" name="Google Shape;806;p8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7" name="Google Shape;807;p8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grpSp>
        <p:nvGrpSpPr>
          <p:cNvPr id="808" name="Google Shape;808;p86"/>
          <p:cNvGrpSpPr/>
          <p:nvPr/>
        </p:nvGrpSpPr>
        <p:grpSpPr>
          <a:xfrm>
            <a:off x="543947" y="1116027"/>
            <a:ext cx="2653593" cy="792000"/>
            <a:chOff x="543947" y="1116027"/>
            <a:chExt cx="2653593" cy="792000"/>
          </a:xfrm>
        </p:grpSpPr>
        <p:grpSp>
          <p:nvGrpSpPr>
            <p:cNvPr id="809" name="Google Shape;809;p86"/>
            <p:cNvGrpSpPr/>
            <p:nvPr/>
          </p:nvGrpSpPr>
          <p:grpSpPr>
            <a:xfrm>
              <a:off x="543947" y="1116027"/>
              <a:ext cx="2653593" cy="792000"/>
              <a:chOff x="403588" y="1116027"/>
              <a:chExt cx="2653593" cy="792000"/>
            </a:xfrm>
          </p:grpSpPr>
          <p:sp>
            <p:nvSpPr>
              <p:cNvPr id="810" name="Google Shape;810;p86"/>
              <p:cNvSpPr/>
              <p:nvPr/>
            </p:nvSpPr>
            <p:spPr>
              <a:xfrm>
                <a:off x="403588" y="1116027"/>
                <a:ext cx="2653593" cy="792000"/>
              </a:xfrm>
              <a:prstGeom prst="rect">
                <a:avLst/>
              </a:prstGeom>
              <a:solidFill>
                <a:schemeClr val="lt1">
                  <a:alpha val="89803"/>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lnSpc>
                    <a:spcPct val="100000"/>
                  </a:lnSpc>
                  <a:spcBef>
                    <a:spcPts val="0"/>
                  </a:spcBef>
                  <a:spcAft>
                    <a:spcPts val="0"/>
                  </a:spcAft>
                  <a:buClr>
                    <a:srgbClr val="005BAD"/>
                  </a:buClr>
                  <a:buSzPts val="1800"/>
                  <a:buFont typeface="Arial"/>
                  <a:buNone/>
                </a:pPr>
                <a:r>
                  <a:rPr lang="ja-JP" sz="1800">
                    <a:solidFill>
                      <a:srgbClr val="005BAD"/>
                    </a:solidFill>
                    <a:latin typeface="Arial"/>
                    <a:ea typeface="Arial"/>
                    <a:cs typeface="Arial"/>
                    <a:sym typeface="Arial"/>
                  </a:rPr>
                  <a:t> </a:t>
                </a:r>
                <a:r>
                  <a:rPr b="0" i="0" lang="ja-JP" sz="2400" u="none" cap="none" strike="noStrike">
                    <a:solidFill>
                      <a:srgbClr val="005BAD"/>
                    </a:solidFill>
                    <a:latin typeface="Arial"/>
                    <a:ea typeface="Arial"/>
                    <a:cs typeface="Arial"/>
                    <a:sym typeface="Arial"/>
                  </a:rPr>
                  <a:t>家</a:t>
                </a:r>
                <a:endParaRPr/>
              </a:p>
            </p:txBody>
          </p:sp>
          <p:cxnSp>
            <p:nvCxnSpPr>
              <p:cNvPr id="811" name="Google Shape;811;p86"/>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812" name="Google Shape;812;p86"/>
            <p:cNvGrpSpPr/>
            <p:nvPr/>
          </p:nvGrpSpPr>
          <p:grpSpPr>
            <a:xfrm>
              <a:off x="1009534" y="1170278"/>
              <a:ext cx="1627369" cy="683498"/>
              <a:chOff x="897608" y="1223729"/>
              <a:chExt cx="1627369" cy="683498"/>
            </a:xfrm>
          </p:grpSpPr>
          <p:sp>
            <p:nvSpPr>
              <p:cNvPr id="813" name="Google Shape;813;p86"/>
              <p:cNvSpPr txBox="1"/>
              <p:nvPr/>
            </p:nvSpPr>
            <p:spPr>
              <a:xfrm>
                <a:off x="897608" y="1223729"/>
                <a:ext cx="1165704"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住民税</a:t>
                </a:r>
                <a:endParaRPr/>
              </a:p>
            </p:txBody>
          </p:sp>
          <p:sp>
            <p:nvSpPr>
              <p:cNvPr id="814" name="Google Shape;814;p86"/>
              <p:cNvSpPr txBox="1"/>
              <p:nvPr/>
            </p:nvSpPr>
            <p:spPr>
              <a:xfrm>
                <a:off x="897608" y="1537895"/>
                <a:ext cx="1627369"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固定資産税</a:t>
                </a:r>
                <a:endParaRPr/>
              </a:p>
            </p:txBody>
          </p:sp>
        </p:grpSp>
      </p:grpSp>
      <p:grpSp>
        <p:nvGrpSpPr>
          <p:cNvPr id="815" name="Google Shape;815;p86"/>
          <p:cNvGrpSpPr/>
          <p:nvPr/>
        </p:nvGrpSpPr>
        <p:grpSpPr>
          <a:xfrm>
            <a:off x="4846210" y="1164174"/>
            <a:ext cx="2579757" cy="791657"/>
            <a:chOff x="4846210" y="1164174"/>
            <a:chExt cx="2579757" cy="791657"/>
          </a:xfrm>
        </p:grpSpPr>
        <p:grpSp>
          <p:nvGrpSpPr>
            <p:cNvPr id="816" name="Google Shape;816;p86"/>
            <p:cNvGrpSpPr/>
            <p:nvPr/>
          </p:nvGrpSpPr>
          <p:grpSpPr>
            <a:xfrm>
              <a:off x="4846210" y="1164174"/>
              <a:ext cx="2579757" cy="791657"/>
              <a:chOff x="6173167" y="2594917"/>
              <a:chExt cx="2579757" cy="791657"/>
            </a:xfrm>
          </p:grpSpPr>
          <p:sp>
            <p:nvSpPr>
              <p:cNvPr id="817" name="Google Shape;817;p86"/>
              <p:cNvSpPr/>
              <p:nvPr/>
            </p:nvSpPr>
            <p:spPr>
              <a:xfrm>
                <a:off x="6173167" y="2594917"/>
                <a:ext cx="2579757" cy="791657"/>
              </a:xfrm>
              <a:prstGeom prst="rect">
                <a:avLst/>
              </a:prstGeom>
              <a:solidFill>
                <a:schemeClr val="lt1">
                  <a:alpha val="94901"/>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 会社</a:t>
                </a:r>
                <a:endParaRPr/>
              </a:p>
            </p:txBody>
          </p:sp>
          <p:cxnSp>
            <p:nvCxnSpPr>
              <p:cNvPr id="818" name="Google Shape;818;p86"/>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819" name="Google Shape;819;p86"/>
            <p:cNvGrpSpPr/>
            <p:nvPr/>
          </p:nvGrpSpPr>
          <p:grpSpPr>
            <a:xfrm>
              <a:off x="5553237" y="1221775"/>
              <a:ext cx="1790875" cy="676454"/>
              <a:chOff x="6929462" y="2642814"/>
              <a:chExt cx="1790875" cy="676454"/>
            </a:xfrm>
          </p:grpSpPr>
          <p:sp>
            <p:nvSpPr>
              <p:cNvPr id="820" name="Google Shape;820;p86"/>
              <p:cNvSpPr txBox="1"/>
              <p:nvPr/>
            </p:nvSpPr>
            <p:spPr>
              <a:xfrm>
                <a:off x="6929462" y="2642814"/>
                <a:ext cx="1165704"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法人税</a:t>
                </a:r>
                <a:endParaRPr/>
              </a:p>
            </p:txBody>
          </p:sp>
          <p:sp>
            <p:nvSpPr>
              <p:cNvPr id="821" name="Google Shape;821;p86"/>
              <p:cNvSpPr txBox="1"/>
              <p:nvPr/>
            </p:nvSpPr>
            <p:spPr>
              <a:xfrm>
                <a:off x="6929462" y="2949936"/>
                <a:ext cx="1790875"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Arial"/>
                    <a:ea typeface="Arial"/>
                    <a:cs typeface="Arial"/>
                    <a:sym typeface="Arial"/>
                  </a:rPr>
                  <a:t>所得税</a:t>
                </a:r>
                <a:r>
                  <a:rPr lang="ja-JP" sz="1600">
                    <a:solidFill>
                      <a:srgbClr val="005BAD"/>
                    </a:solidFill>
                    <a:latin typeface="Arial"/>
                    <a:ea typeface="Arial"/>
                    <a:cs typeface="Arial"/>
                    <a:sym typeface="Arial"/>
                  </a:rPr>
                  <a:t>(給料)</a:t>
                </a:r>
                <a:endParaRPr sz="1800">
                  <a:solidFill>
                    <a:srgbClr val="005BAD"/>
                  </a:solidFill>
                  <a:latin typeface="Arial"/>
                  <a:ea typeface="Arial"/>
                  <a:cs typeface="Arial"/>
                  <a:sym typeface="Arial"/>
                </a:endParaRPr>
              </a:p>
            </p:txBody>
          </p:sp>
        </p:grpSp>
      </p:grpSp>
      <p:grpSp>
        <p:nvGrpSpPr>
          <p:cNvPr id="822" name="Google Shape;822;p86"/>
          <p:cNvGrpSpPr/>
          <p:nvPr/>
        </p:nvGrpSpPr>
        <p:grpSpPr>
          <a:xfrm>
            <a:off x="1035293" y="5556178"/>
            <a:ext cx="7073415" cy="499594"/>
            <a:chOff x="5513579" y="4643078"/>
            <a:chExt cx="3838694" cy="1277643"/>
          </a:xfrm>
        </p:grpSpPr>
        <p:sp>
          <p:nvSpPr>
            <p:cNvPr id="823" name="Google Shape;823;p86"/>
            <p:cNvSpPr/>
            <p:nvPr/>
          </p:nvSpPr>
          <p:spPr>
            <a:xfrm>
              <a:off x="5513579" y="4643078"/>
              <a:ext cx="3838694" cy="1277643"/>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36000" lIns="0" spcFirstLastPara="1" rIns="0" wrap="square" tIns="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   外出先</a:t>
              </a:r>
              <a:endParaRPr/>
            </a:p>
          </p:txBody>
        </p:sp>
        <p:cxnSp>
          <p:nvCxnSpPr>
            <p:cNvPr id="824" name="Google Shape;824;p86"/>
            <p:cNvCxnSpPr/>
            <p:nvPr/>
          </p:nvCxnSpPr>
          <p:spPr>
            <a:xfrm>
              <a:off x="6161167" y="4770744"/>
              <a:ext cx="0" cy="1022313"/>
            </a:xfrm>
            <a:prstGeom prst="straightConnector1">
              <a:avLst/>
            </a:prstGeom>
            <a:noFill/>
            <a:ln cap="flat" cmpd="sng" w="22225">
              <a:solidFill>
                <a:srgbClr val="005BAD"/>
              </a:solidFill>
              <a:prstDash val="solid"/>
              <a:round/>
              <a:headEnd len="sm" w="sm" type="none"/>
              <a:tailEnd len="sm" w="sm" type="none"/>
            </a:ln>
          </p:spPr>
        </p:cxnSp>
      </p:grpSp>
      <p:sp>
        <p:nvSpPr>
          <p:cNvPr id="825" name="Google Shape;825;p86"/>
          <p:cNvSpPr txBox="1"/>
          <p:nvPr/>
        </p:nvSpPr>
        <p:spPr>
          <a:xfrm>
            <a:off x="6327966" y="5575418"/>
            <a:ext cx="17811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入湯税</a:t>
            </a:r>
            <a:r>
              <a:rPr lang="ja-JP" sz="1300">
                <a:solidFill>
                  <a:srgbClr val="005BAD"/>
                </a:solidFill>
                <a:latin typeface="Arial"/>
                <a:ea typeface="Arial"/>
                <a:cs typeface="Arial"/>
                <a:sym typeface="Arial"/>
              </a:rPr>
              <a:t>（温泉）</a:t>
            </a:r>
            <a:endParaRPr sz="1500">
              <a:solidFill>
                <a:srgbClr val="005BAD"/>
              </a:solidFill>
              <a:latin typeface="Arial"/>
              <a:ea typeface="Arial"/>
              <a:cs typeface="Arial"/>
              <a:sym typeface="Arial"/>
            </a:endParaRPr>
          </a:p>
        </p:txBody>
      </p:sp>
      <p:sp>
        <p:nvSpPr>
          <p:cNvPr id="826" name="Google Shape;826;p86"/>
          <p:cNvSpPr txBox="1"/>
          <p:nvPr/>
        </p:nvSpPr>
        <p:spPr>
          <a:xfrm>
            <a:off x="4613161" y="5575418"/>
            <a:ext cx="19158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消費税</a:t>
            </a:r>
            <a:r>
              <a:rPr lang="ja-JP" sz="1300">
                <a:solidFill>
                  <a:srgbClr val="005BAD"/>
                </a:solidFill>
                <a:latin typeface="Arial"/>
                <a:ea typeface="Arial"/>
                <a:cs typeface="Arial"/>
                <a:sym typeface="Arial"/>
              </a:rPr>
              <a:t>(買い物)</a:t>
            </a:r>
            <a:endParaRPr sz="1500">
              <a:solidFill>
                <a:srgbClr val="005BAD"/>
              </a:solidFill>
              <a:latin typeface="Arial"/>
              <a:ea typeface="Arial"/>
              <a:cs typeface="Arial"/>
              <a:sym typeface="Arial"/>
            </a:endParaRPr>
          </a:p>
        </p:txBody>
      </p:sp>
      <p:sp>
        <p:nvSpPr>
          <p:cNvPr id="827" name="Google Shape;827;p86"/>
          <p:cNvSpPr txBox="1"/>
          <p:nvPr/>
        </p:nvSpPr>
        <p:spPr>
          <a:xfrm>
            <a:off x="2320234" y="5575418"/>
            <a:ext cx="2500800" cy="460800"/>
          </a:xfrm>
          <a:prstGeom prst="rect">
            <a:avLst/>
          </a:prstGeom>
          <a:noFill/>
          <a:ln>
            <a:noFill/>
          </a:ln>
        </p:spPr>
        <p:txBody>
          <a:bodyPr anchorCtr="0" anchor="t" bIns="45700" lIns="91425" spcFirstLastPara="1" rIns="91425" wrap="square" tIns="45700">
            <a:noAutofit/>
          </a:bodyPr>
          <a:lstStyle/>
          <a:p>
            <a:pPr indent="-179999" lvl="0" marL="285750" marR="0" rtl="0" algn="l">
              <a:spcBef>
                <a:spcPts val="0"/>
              </a:spcBef>
              <a:spcAft>
                <a:spcPts val="0"/>
              </a:spcAft>
              <a:buClr>
                <a:srgbClr val="005BAD"/>
              </a:buClr>
              <a:buSzPts val="2160"/>
              <a:buFont typeface="Arial"/>
              <a:buChar char="•"/>
            </a:pPr>
            <a:r>
              <a:rPr lang="ja-JP" sz="1500">
                <a:solidFill>
                  <a:srgbClr val="005BAD"/>
                </a:solidFill>
                <a:latin typeface="Arial"/>
                <a:ea typeface="Arial"/>
                <a:cs typeface="Arial"/>
                <a:sym typeface="Arial"/>
              </a:rPr>
              <a:t>揮発油税</a:t>
            </a:r>
            <a:r>
              <a:rPr lang="ja-JP" sz="1300">
                <a:solidFill>
                  <a:srgbClr val="005BAD"/>
                </a:solidFill>
                <a:latin typeface="Arial"/>
                <a:ea typeface="Arial"/>
                <a:cs typeface="Arial"/>
                <a:sym typeface="Arial"/>
              </a:rPr>
              <a:t>（ガソリン税）</a:t>
            </a:r>
            <a:endParaRPr sz="1500">
              <a:solidFill>
                <a:srgbClr val="005BAD"/>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500"/>
                                        <p:tgtEl>
                                          <p:spTgt spid="7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5"/>
                                        </p:tgtEl>
                                        <p:attrNameLst>
                                          <p:attrName>style.visibility</p:attrName>
                                        </p:attrNameLst>
                                      </p:cBhvr>
                                      <p:to>
                                        <p:strVal val="visible"/>
                                      </p:to>
                                    </p:set>
                                    <p:animEffect filter="fade" transition="in">
                                      <p:cBhvr>
                                        <p:cTn dur="500"/>
                                        <p:tgtEl>
                                          <p:spTgt spid="8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000"/>
                                        <p:tgtEl>
                                          <p:spTgt spid="822"/>
                                        </p:tgtEl>
                                      </p:cBhvr>
                                    </p:animEffect>
                                  </p:childTnLst>
                                </p:cTn>
                              </p:par>
                              <p:par>
                                <p:cTn fill="hold" nodeType="with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par>
                                <p:cTn fill="hold" nodeType="with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par>
                                <p:cTn fill="hold" nodeType="with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500"/>
                                        <p:tgtEl>
                                          <p:spTgt spid="8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grpSp>
        <p:nvGrpSpPr>
          <p:cNvPr id="1372" name="Google Shape;1372;p104"/>
          <p:cNvGrpSpPr/>
          <p:nvPr/>
        </p:nvGrpSpPr>
        <p:grpSpPr>
          <a:xfrm>
            <a:off x="323851" y="1085670"/>
            <a:ext cx="8519134" cy="827030"/>
            <a:chOff x="323851" y="1085670"/>
            <a:chExt cx="8519134" cy="827030"/>
          </a:xfrm>
        </p:grpSpPr>
        <p:sp>
          <p:nvSpPr>
            <p:cNvPr id="1373" name="Google Shape;1373;p104"/>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374" name="Google Shape;1374;p104"/>
            <p:cNvSpPr txBox="1"/>
            <p:nvPr/>
          </p:nvSpPr>
          <p:spPr>
            <a:xfrm>
              <a:off x="34020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日本の借金の状況</a:t>
              </a:r>
              <a:endParaRPr/>
            </a:p>
          </p:txBody>
        </p:sp>
      </p:grpSp>
      <p:grpSp>
        <p:nvGrpSpPr>
          <p:cNvPr id="1375" name="Google Shape;1375;p104"/>
          <p:cNvGrpSpPr/>
          <p:nvPr/>
        </p:nvGrpSpPr>
        <p:grpSpPr>
          <a:xfrm>
            <a:off x="287921" y="6410880"/>
            <a:ext cx="8532000" cy="374400"/>
            <a:chOff x="322211" y="6410880"/>
            <a:chExt cx="8532000" cy="374400"/>
          </a:xfrm>
        </p:grpSpPr>
        <p:sp>
          <p:nvSpPr>
            <p:cNvPr id="1376" name="Google Shape;1376;p104"/>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77" name="Google Shape;1377;p104"/>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78" name="Google Shape;1378;p104"/>
          <p:cNvSpPr txBox="1"/>
          <p:nvPr/>
        </p:nvSpPr>
        <p:spPr>
          <a:xfrm>
            <a:off x="827549" y="6473250"/>
            <a:ext cx="76791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動画で学ぼう</a:t>
            </a:r>
            <a:r>
              <a:rPr b="1" lang="ja-JP" sz="1100">
                <a:solidFill>
                  <a:srgbClr val="005BAD"/>
                </a:solidFill>
                <a:latin typeface="Arial"/>
                <a:ea typeface="Arial"/>
                <a:cs typeface="Arial"/>
                <a:sym typeface="Arial"/>
              </a:rPr>
              <a:t> ： </a:t>
            </a:r>
            <a:r>
              <a:rPr b="1" lang="ja-JP" sz="1100">
                <a:solidFill>
                  <a:srgbClr val="005BAD"/>
                </a:solidFill>
                <a:latin typeface="MS PGothic"/>
                <a:ea typeface="MS PGothic"/>
                <a:cs typeface="MS PGothic"/>
                <a:sym typeface="MS PGothic"/>
              </a:rPr>
              <a:t>日本の「財政」を考えよう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https://www.youtube.com/watch?v=sVKTluQsCEs</a:t>
            </a:r>
            <a:r>
              <a:rPr lang="ja-JP" sz="1000">
                <a:solidFill>
                  <a:schemeClr val="dk1"/>
                </a:solidFill>
                <a:latin typeface="Arial"/>
                <a:ea typeface="Arial"/>
                <a:cs typeface="Arial"/>
                <a:sym typeface="Arial"/>
              </a:rPr>
              <a:t>（財務省作成動画）</a:t>
            </a:r>
            <a:endParaRPr sz="1100">
              <a:solidFill>
                <a:schemeClr val="dk1"/>
              </a:solidFill>
              <a:latin typeface="Arial"/>
              <a:ea typeface="Arial"/>
              <a:cs typeface="Arial"/>
              <a:sym typeface="Arial"/>
            </a:endParaRPr>
          </a:p>
        </p:txBody>
      </p:sp>
      <p:sp>
        <p:nvSpPr>
          <p:cNvPr id="1379" name="Google Shape;1379;p10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80" name="Google Shape;1380;p10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国の財政をみてみよう④</a:t>
            </a:r>
            <a:endParaRPr sz="2200">
              <a:solidFill>
                <a:schemeClr val="dk1"/>
              </a:solidFill>
              <a:latin typeface="Arial"/>
              <a:ea typeface="Arial"/>
              <a:cs typeface="Arial"/>
              <a:sym typeface="Arial"/>
            </a:endParaRPr>
          </a:p>
        </p:txBody>
      </p:sp>
      <p:grpSp>
        <p:nvGrpSpPr>
          <p:cNvPr id="1381" name="Google Shape;1381;p104"/>
          <p:cNvGrpSpPr/>
          <p:nvPr/>
        </p:nvGrpSpPr>
        <p:grpSpPr>
          <a:xfrm>
            <a:off x="-29057" y="6108719"/>
            <a:ext cx="832606" cy="749280"/>
            <a:chOff x="-35154" y="5996310"/>
            <a:chExt cx="945432" cy="850815"/>
          </a:xfrm>
        </p:grpSpPr>
        <p:sp>
          <p:nvSpPr>
            <p:cNvPr id="1382" name="Google Shape;1382;p10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3" name="Google Shape;1383;p10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4" name="Google Shape;1384;p104"/>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1385" name="Google Shape;1385;p104"/>
          <p:cNvSpPr txBox="1"/>
          <p:nvPr/>
        </p:nvSpPr>
        <p:spPr>
          <a:xfrm>
            <a:off x="331646" y="3856725"/>
            <a:ext cx="8670900" cy="2769300"/>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2400"/>
              </a:spcBef>
              <a:spcAft>
                <a:spcPts val="0"/>
              </a:spcAft>
              <a:buClr>
                <a:srgbClr val="005BAD"/>
              </a:buClr>
              <a:buSzPts val="1700"/>
              <a:buFont typeface="Noto Sans Symbols"/>
              <a:buChar char="●"/>
            </a:pPr>
            <a:r>
              <a:rPr lang="ja-JP" sz="1800">
                <a:solidFill>
                  <a:schemeClr val="dk1"/>
                </a:solidFill>
                <a:latin typeface="Arial"/>
                <a:ea typeface="Arial"/>
                <a:cs typeface="Arial"/>
                <a:sym typeface="Arial"/>
              </a:rPr>
              <a:t>また、財政の持続可能性を見る上では、税収を生み出す元となる国の経済規模</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（GDP)に対して、総額でどのぐらいの借金をしているかが重要です。</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日本の債務残高はGDPの２倍を超えており、主要先進国の中で最も</a:t>
            </a:r>
            <a:endParaRPr sz="2000">
              <a:solidFill>
                <a:srgbClr val="005BAD"/>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rgbClr val="005BAD"/>
                </a:solidFill>
                <a:latin typeface="Arial"/>
                <a:ea typeface="Arial"/>
                <a:cs typeface="Arial"/>
                <a:sym typeface="Arial"/>
              </a:rPr>
              <a:t>     </a:t>
            </a:r>
            <a:r>
              <a:rPr lang="ja-JP" sz="2000">
                <a:solidFill>
                  <a:srgbClr val="005BAD"/>
                </a:solidFill>
                <a:latin typeface="Arial"/>
                <a:ea typeface="Arial"/>
                <a:cs typeface="Arial"/>
                <a:sym typeface="Arial"/>
              </a:rPr>
              <a:t>高い水準</a:t>
            </a:r>
            <a:r>
              <a:rPr lang="ja-JP" sz="1800">
                <a:solidFill>
                  <a:schemeClr val="dk1"/>
                </a:solidFill>
                <a:latin typeface="Arial"/>
                <a:ea typeface="Arial"/>
                <a:cs typeface="Arial"/>
                <a:sym typeface="Arial"/>
              </a:rPr>
              <a:t>にあります。</a:t>
            </a:r>
            <a:endParaRPr sz="1700">
              <a:solidFill>
                <a:schemeClr val="dk1"/>
              </a:solidFill>
              <a:latin typeface="Arial"/>
              <a:ea typeface="Arial"/>
              <a:cs typeface="Arial"/>
              <a:sym typeface="Arial"/>
            </a:endParaRPr>
          </a:p>
        </p:txBody>
      </p:sp>
      <p:pic>
        <p:nvPicPr>
          <p:cNvPr id="1386" name="Google Shape;1386;p104"/>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
        <p:nvSpPr>
          <p:cNvPr id="1387" name="Google Shape;1387;p104"/>
          <p:cNvSpPr txBox="1"/>
          <p:nvPr/>
        </p:nvSpPr>
        <p:spPr>
          <a:xfrm>
            <a:off x="331650" y="2561325"/>
            <a:ext cx="8670900" cy="1017600"/>
          </a:xfrm>
          <a:prstGeom prst="rect">
            <a:avLst/>
          </a:prstGeom>
          <a:noFill/>
          <a:ln>
            <a:noFill/>
          </a:ln>
        </p:spPr>
        <p:txBody>
          <a:bodyPr anchorCtr="0" anchor="t" bIns="45700" lIns="91425" spcFirstLastPara="1" rIns="91425" wrap="square" tIns="45700">
            <a:noAutofit/>
          </a:bodyPr>
          <a:lstStyle/>
          <a:p>
            <a:pPr indent="-251999" lvl="0" marL="251999" marR="0" rtl="0" algn="l">
              <a:lnSpc>
                <a:spcPct val="110000"/>
              </a:lnSpc>
              <a:spcBef>
                <a:spcPts val="0"/>
              </a:spcBef>
              <a:spcAft>
                <a:spcPts val="0"/>
              </a:spcAft>
              <a:buClr>
                <a:srgbClr val="005BAD"/>
              </a:buClr>
              <a:buSzPts val="1800"/>
              <a:buFont typeface="Noto Sans Symbols"/>
              <a:buChar char="●"/>
            </a:pPr>
            <a:r>
              <a:rPr lang="ja-JP" sz="1800">
                <a:solidFill>
                  <a:schemeClr val="dk1"/>
                </a:solidFill>
                <a:latin typeface="Arial"/>
                <a:ea typeface="Arial"/>
                <a:cs typeface="Arial"/>
                <a:sym typeface="Arial"/>
              </a:rPr>
              <a:t> 普通国債残高は、累増の一途をたどり、2024年度末には1,105兆円に上ると</a:t>
            </a:r>
            <a:endParaRPr sz="1800">
              <a:solidFill>
                <a:schemeClr val="dk1"/>
              </a:solidFill>
              <a:latin typeface="Arial"/>
              <a:ea typeface="Arial"/>
              <a:cs typeface="Arial"/>
              <a:sym typeface="Arial"/>
            </a:endParaRPr>
          </a:p>
          <a:p>
            <a:pPr indent="0" lvl="0" marL="0" marR="0" rtl="0" algn="l">
              <a:lnSpc>
                <a:spcPct val="110000"/>
              </a:lnSpc>
              <a:spcBef>
                <a:spcPts val="600"/>
              </a:spcBef>
              <a:spcAft>
                <a:spcPts val="0"/>
              </a:spcAft>
              <a:buNone/>
            </a:pPr>
            <a:r>
              <a:rPr lang="ja-JP" sz="1600">
                <a:solidFill>
                  <a:schemeClr val="dk1"/>
                </a:solidFill>
                <a:latin typeface="Arial"/>
                <a:ea typeface="Arial"/>
                <a:cs typeface="Arial"/>
                <a:sym typeface="Arial"/>
              </a:rPr>
              <a:t>     </a:t>
            </a:r>
            <a:r>
              <a:rPr lang="ja-JP" sz="1800">
                <a:solidFill>
                  <a:schemeClr val="dk1"/>
                </a:solidFill>
                <a:latin typeface="Arial"/>
                <a:ea typeface="Arial"/>
                <a:cs typeface="Arial"/>
                <a:sym typeface="Arial"/>
              </a:rPr>
              <a:t>見込まれています。</a:t>
            </a:r>
            <a:endParaRPr sz="1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2"/>
                                        </p:tgtEl>
                                        <p:attrNameLst>
                                          <p:attrName>style.visibility</p:attrName>
                                        </p:attrNameLst>
                                      </p:cBhvr>
                                      <p:to>
                                        <p:strVal val="visible"/>
                                      </p:to>
                                    </p:set>
                                    <p:animEffect filter="fade" transition="in">
                                      <p:cBhvr>
                                        <p:cTn dur="500"/>
                                        <p:tgtEl>
                                          <p:spTgt spid="13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86"/>
                                        </p:tgtEl>
                                        <p:attrNameLst>
                                          <p:attrName>style.visibility</p:attrName>
                                        </p:attrNameLst>
                                      </p:cBhvr>
                                      <p:to>
                                        <p:strVal val="visible"/>
                                      </p:to>
                                    </p:set>
                                    <p:animEffect filter="fade" transition="in">
                                      <p:cBhvr>
                                        <p:cTn dur="600"/>
                                        <p:tgtEl>
                                          <p:spTgt spid="1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7"/>
                                        </p:tgtEl>
                                        <p:attrNameLst>
                                          <p:attrName>style.visibility</p:attrName>
                                        </p:attrNameLst>
                                      </p:cBhvr>
                                      <p:to>
                                        <p:strVal val="visible"/>
                                      </p:to>
                                    </p:set>
                                    <p:animEffect filter="fade" transition="in">
                                      <p:cBhvr>
                                        <p:cTn dur="1000"/>
                                        <p:tgtEl>
                                          <p:spTgt spid="1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5"/>
                                        </p:tgtEl>
                                        <p:attrNameLst>
                                          <p:attrName>style.visibility</p:attrName>
                                        </p:attrNameLst>
                                      </p:cBhvr>
                                      <p:to>
                                        <p:strVal val="visible"/>
                                      </p:to>
                                    </p:set>
                                    <p:animEffect filter="fade" transition="in">
                                      <p:cBhvr>
                                        <p:cTn dur="1000"/>
                                        <p:tgtEl>
                                          <p:spTgt spid="1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grpSp>
        <p:nvGrpSpPr>
          <p:cNvPr id="1393" name="Google Shape;1393;p105"/>
          <p:cNvGrpSpPr/>
          <p:nvPr/>
        </p:nvGrpSpPr>
        <p:grpSpPr>
          <a:xfrm>
            <a:off x="287921" y="6410880"/>
            <a:ext cx="8532000" cy="374400"/>
            <a:chOff x="322211" y="6410880"/>
            <a:chExt cx="8532000" cy="374400"/>
          </a:xfrm>
        </p:grpSpPr>
        <p:sp>
          <p:nvSpPr>
            <p:cNvPr id="1394" name="Google Shape;1394;p105"/>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95" name="Google Shape;1395;p105"/>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396" name="Google Shape;1396;p105"/>
          <p:cNvSpPr txBox="1"/>
          <p:nvPr/>
        </p:nvSpPr>
        <p:spPr>
          <a:xfrm>
            <a:off x="827549" y="6473250"/>
            <a:ext cx="76197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動画で学ぼう</a:t>
            </a:r>
            <a:r>
              <a:rPr b="1" lang="ja-JP" sz="1100">
                <a:solidFill>
                  <a:srgbClr val="005BAD"/>
                </a:solidFill>
                <a:latin typeface="Arial"/>
                <a:ea typeface="Arial"/>
                <a:cs typeface="Arial"/>
                <a:sym typeface="Arial"/>
              </a:rPr>
              <a:t> ： </a:t>
            </a:r>
            <a:r>
              <a:rPr b="1" lang="ja-JP" sz="1100">
                <a:solidFill>
                  <a:srgbClr val="005BAD"/>
                </a:solidFill>
                <a:latin typeface="MS PGothic"/>
                <a:ea typeface="MS PGothic"/>
                <a:cs typeface="MS PGothic"/>
                <a:sym typeface="MS PGothic"/>
              </a:rPr>
              <a:t>日本の「財政」を考えよう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https://www.youtube.com/watch?v=sVKTluQsCEs</a:t>
            </a:r>
            <a:r>
              <a:rPr lang="ja-JP" sz="1000">
                <a:solidFill>
                  <a:schemeClr val="dk1"/>
                </a:solidFill>
                <a:latin typeface="Arial"/>
                <a:ea typeface="Arial"/>
                <a:cs typeface="Arial"/>
                <a:sym typeface="Arial"/>
              </a:rPr>
              <a:t>（財務省作成動画）</a:t>
            </a:r>
            <a:endParaRPr sz="1100">
              <a:solidFill>
                <a:schemeClr val="dk1"/>
              </a:solidFill>
              <a:latin typeface="Arial"/>
              <a:ea typeface="Arial"/>
              <a:cs typeface="Arial"/>
              <a:sym typeface="Arial"/>
            </a:endParaRPr>
          </a:p>
        </p:txBody>
      </p:sp>
      <p:sp>
        <p:nvSpPr>
          <p:cNvPr id="1397" name="Google Shape;1397;p10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98" name="Google Shape;1398;p10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３</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国の財政をみてみよう④</a:t>
            </a:r>
            <a:endParaRPr sz="2200">
              <a:solidFill>
                <a:schemeClr val="dk1"/>
              </a:solidFill>
              <a:latin typeface="Arial"/>
              <a:ea typeface="Arial"/>
              <a:cs typeface="Arial"/>
              <a:sym typeface="Arial"/>
            </a:endParaRPr>
          </a:p>
        </p:txBody>
      </p:sp>
      <p:grpSp>
        <p:nvGrpSpPr>
          <p:cNvPr id="1399" name="Google Shape;1399;p105"/>
          <p:cNvGrpSpPr/>
          <p:nvPr/>
        </p:nvGrpSpPr>
        <p:grpSpPr>
          <a:xfrm>
            <a:off x="-29057" y="6108719"/>
            <a:ext cx="832606" cy="749280"/>
            <a:chOff x="-35154" y="5996310"/>
            <a:chExt cx="945432" cy="850815"/>
          </a:xfrm>
        </p:grpSpPr>
        <p:sp>
          <p:nvSpPr>
            <p:cNvPr id="1400" name="Google Shape;1400;p105"/>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1" name="Google Shape;1401;p105"/>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2" name="Google Shape;1402;p105"/>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pic>
        <p:nvPicPr>
          <p:cNvPr id="1403" name="Google Shape;1403;p105"/>
          <p:cNvPicPr preferRelativeResize="0"/>
          <p:nvPr/>
        </p:nvPicPr>
        <p:blipFill rotWithShape="1">
          <a:blip r:embed="rId4">
            <a:alphaModFix/>
          </a:blip>
          <a:srcRect b="0" l="0" r="0" t="0"/>
          <a:stretch/>
        </p:blipFill>
        <p:spPr>
          <a:xfrm>
            <a:off x="-35208" y="951380"/>
            <a:ext cx="4572000" cy="5002550"/>
          </a:xfrm>
          <a:prstGeom prst="rect">
            <a:avLst/>
          </a:prstGeom>
          <a:noFill/>
          <a:ln>
            <a:noFill/>
          </a:ln>
        </p:spPr>
      </p:pic>
      <p:pic>
        <p:nvPicPr>
          <p:cNvPr id="1404" name="Google Shape;1404;p105"/>
          <p:cNvPicPr preferRelativeResize="0"/>
          <p:nvPr/>
        </p:nvPicPr>
        <p:blipFill rotWithShape="1">
          <a:blip r:embed="rId5">
            <a:alphaModFix/>
          </a:blip>
          <a:srcRect b="0" l="0" r="0" t="0"/>
          <a:stretch/>
        </p:blipFill>
        <p:spPr>
          <a:xfrm>
            <a:off x="4536792" y="1024446"/>
            <a:ext cx="4607208" cy="519033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3"/>
                                        </p:tgtEl>
                                        <p:attrNameLst>
                                          <p:attrName>style.visibility</p:attrName>
                                        </p:attrNameLst>
                                      </p:cBhvr>
                                      <p:to>
                                        <p:strVal val="visible"/>
                                      </p:to>
                                    </p:set>
                                    <p:anim calcmode="lin" valueType="num">
                                      <p:cBhvr additive="base">
                                        <p:cTn dur="500"/>
                                        <p:tgtEl>
                                          <p:spTgt spid="1403"/>
                                        </p:tgtEl>
                                        <p:attrNameLst>
                                          <p:attrName>ppt_w</p:attrName>
                                        </p:attrNameLst>
                                      </p:cBhvr>
                                      <p:tavLst>
                                        <p:tav fmla="" tm="0">
                                          <p:val>
                                            <p:strVal val="0"/>
                                          </p:val>
                                        </p:tav>
                                        <p:tav fmla="" tm="100000">
                                          <p:val>
                                            <p:strVal val="#ppt_w"/>
                                          </p:val>
                                        </p:tav>
                                      </p:tavLst>
                                    </p:anim>
                                    <p:anim calcmode="lin" valueType="num">
                                      <p:cBhvr additive="base">
                                        <p:cTn dur="500"/>
                                        <p:tgtEl>
                                          <p:spTgt spid="14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4"/>
                                        </p:tgtEl>
                                        <p:attrNameLst>
                                          <p:attrName>style.visibility</p:attrName>
                                        </p:attrNameLst>
                                      </p:cBhvr>
                                      <p:to>
                                        <p:strVal val="visible"/>
                                      </p:to>
                                    </p:set>
                                    <p:anim calcmode="lin" valueType="num">
                                      <p:cBhvr additive="base">
                                        <p:cTn dur="500"/>
                                        <p:tgtEl>
                                          <p:spTgt spid="1404"/>
                                        </p:tgtEl>
                                        <p:attrNameLst>
                                          <p:attrName>ppt_w</p:attrName>
                                        </p:attrNameLst>
                                      </p:cBhvr>
                                      <p:tavLst>
                                        <p:tav fmla="" tm="0">
                                          <p:val>
                                            <p:strVal val="0"/>
                                          </p:val>
                                        </p:tav>
                                        <p:tav fmla="" tm="100000">
                                          <p:val>
                                            <p:strVal val="#ppt_w"/>
                                          </p:val>
                                        </p:tav>
                                      </p:tavLst>
                                    </p:anim>
                                    <p:anim calcmode="lin" valueType="num">
                                      <p:cBhvr additive="base">
                                        <p:cTn dur="500"/>
                                        <p:tgtEl>
                                          <p:spTgt spid="14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pic>
        <p:nvPicPr>
          <p:cNvPr id="1409" name="Google Shape;1409;p106"/>
          <p:cNvPicPr preferRelativeResize="0"/>
          <p:nvPr/>
        </p:nvPicPr>
        <p:blipFill rotWithShape="1">
          <a:blip r:embed="rId3">
            <a:alphaModFix/>
          </a:blip>
          <a:srcRect b="0" l="0" r="0" t="0"/>
          <a:stretch/>
        </p:blipFill>
        <p:spPr>
          <a:xfrm>
            <a:off x="883461" y="2186423"/>
            <a:ext cx="7719316" cy="4631590"/>
          </a:xfrm>
          <a:prstGeom prst="rect">
            <a:avLst/>
          </a:prstGeom>
          <a:noFill/>
          <a:ln>
            <a:noFill/>
          </a:ln>
        </p:spPr>
      </p:pic>
      <p:grpSp>
        <p:nvGrpSpPr>
          <p:cNvPr id="1410" name="Google Shape;1410;p106"/>
          <p:cNvGrpSpPr/>
          <p:nvPr/>
        </p:nvGrpSpPr>
        <p:grpSpPr>
          <a:xfrm>
            <a:off x="323851" y="1085670"/>
            <a:ext cx="8519134" cy="827030"/>
            <a:chOff x="323851" y="1085670"/>
            <a:chExt cx="8519134" cy="827030"/>
          </a:xfrm>
        </p:grpSpPr>
        <p:sp>
          <p:nvSpPr>
            <p:cNvPr id="1411" name="Google Shape;1411;p106"/>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412" name="Google Shape;1412;p106"/>
            <p:cNvSpPr txBox="1"/>
            <p:nvPr/>
          </p:nvSpPr>
          <p:spPr>
            <a:xfrm>
              <a:off x="340199" y="1322225"/>
              <a:ext cx="63996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国の歳入と同じく税金が地方の財政を支えています。</a:t>
              </a:r>
              <a:endParaRPr/>
            </a:p>
          </p:txBody>
        </p:sp>
      </p:grpSp>
      <p:sp>
        <p:nvSpPr>
          <p:cNvPr id="1413" name="Google Shape;1413;p106"/>
          <p:cNvSpPr/>
          <p:nvPr/>
        </p:nvSpPr>
        <p:spPr>
          <a:xfrm>
            <a:off x="268273" y="2432900"/>
            <a:ext cx="2211300" cy="5751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愛媛県の歳入の内訳</a:t>
            </a:r>
            <a:endParaRPr sz="1400">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（令和６年度当初予算）</a:t>
            </a:r>
            <a:endParaRPr/>
          </a:p>
        </p:txBody>
      </p:sp>
      <p:sp>
        <p:nvSpPr>
          <p:cNvPr id="1414" name="Google Shape;1414;p106"/>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/地方の財政−①歳入</a:t>
            </a:r>
            <a:endParaRPr/>
          </a:p>
        </p:txBody>
      </p:sp>
      <p:sp>
        <p:nvSpPr>
          <p:cNvPr id="1415" name="Google Shape;1415;p10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416" name="Google Shape;1416;p106"/>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
        <p:nvSpPr>
          <p:cNvPr id="1417" name="Google Shape;1417;p106"/>
          <p:cNvSpPr txBox="1"/>
          <p:nvPr/>
        </p:nvSpPr>
        <p:spPr>
          <a:xfrm>
            <a:off x="3880303" y="4012178"/>
            <a:ext cx="1564340" cy="11424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歳入総額</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7,283億円</a:t>
            </a:r>
            <a:endParaRPr sz="1600">
              <a:solidFill>
                <a:schemeClr val="dk1"/>
              </a:solidFill>
              <a:latin typeface="Arial"/>
              <a:ea typeface="Arial"/>
              <a:cs typeface="Arial"/>
              <a:sym typeface="Arial"/>
            </a:endParaRPr>
          </a:p>
        </p:txBody>
      </p:sp>
      <p:sp>
        <p:nvSpPr>
          <p:cNvPr id="1418" name="Google Shape;1418;p106"/>
          <p:cNvSpPr txBox="1"/>
          <p:nvPr/>
        </p:nvSpPr>
        <p:spPr>
          <a:xfrm>
            <a:off x="5295439" y="4061568"/>
            <a:ext cx="38985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自</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600">
                <a:solidFill>
                  <a:schemeClr val="dk1"/>
                </a:solidFill>
                <a:latin typeface="Arial"/>
                <a:ea typeface="Arial"/>
                <a:cs typeface="Arial"/>
                <a:sym typeface="Arial"/>
              </a:rPr>
              <a:t>主</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600">
                <a:solidFill>
                  <a:schemeClr val="dk1"/>
                </a:solidFill>
                <a:latin typeface="Arial"/>
                <a:ea typeface="Arial"/>
                <a:cs typeface="Arial"/>
                <a:sym typeface="Arial"/>
              </a:rPr>
              <a:t>財</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600">
                <a:solidFill>
                  <a:schemeClr val="dk1"/>
                </a:solidFill>
                <a:latin typeface="Arial"/>
                <a:ea typeface="Arial"/>
                <a:cs typeface="Arial"/>
                <a:sym typeface="Arial"/>
              </a:rPr>
              <a:t>源</a:t>
            </a:r>
            <a:endParaRPr/>
          </a:p>
        </p:txBody>
      </p:sp>
      <p:sp>
        <p:nvSpPr>
          <p:cNvPr id="1419" name="Google Shape;1419;p106"/>
          <p:cNvSpPr txBox="1"/>
          <p:nvPr/>
        </p:nvSpPr>
        <p:spPr>
          <a:xfrm>
            <a:off x="3639657" y="4047582"/>
            <a:ext cx="38985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依</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600">
                <a:solidFill>
                  <a:schemeClr val="dk1"/>
                </a:solidFill>
                <a:latin typeface="Arial"/>
                <a:ea typeface="Arial"/>
                <a:cs typeface="Arial"/>
                <a:sym typeface="Arial"/>
              </a:rPr>
              <a:t>存</a:t>
            </a:r>
            <a:endParaRPr sz="1050">
              <a:solidFill>
                <a:schemeClr val="dk1"/>
              </a:solidFill>
              <a:latin typeface="Arial"/>
              <a:ea typeface="Arial"/>
              <a:cs typeface="Arial"/>
              <a:sym typeface="Arial"/>
            </a:endParaRPr>
          </a:p>
          <a:p>
            <a:pPr indent="0" lvl="0" marL="0" marR="0" rtl="0" algn="l">
              <a:spcBef>
                <a:spcPts val="0"/>
              </a:spcBef>
              <a:spcAft>
                <a:spcPts val="0"/>
              </a:spcAft>
              <a:buNone/>
            </a:pPr>
            <a:r>
              <a:rPr lang="ja-JP" sz="1600">
                <a:solidFill>
                  <a:schemeClr val="dk1"/>
                </a:solidFill>
                <a:latin typeface="Arial"/>
                <a:ea typeface="Arial"/>
                <a:cs typeface="Arial"/>
                <a:sym typeface="Arial"/>
              </a:rPr>
              <a:t>財</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ja-JP" sz="1600">
                <a:solidFill>
                  <a:schemeClr val="dk1"/>
                </a:solidFill>
                <a:latin typeface="Arial"/>
                <a:ea typeface="Arial"/>
                <a:cs typeface="Arial"/>
                <a:sym typeface="Arial"/>
              </a:rPr>
              <a:t>源</a:t>
            </a:r>
            <a:endParaRPr/>
          </a:p>
        </p:txBody>
      </p:sp>
      <p:sp>
        <p:nvSpPr>
          <p:cNvPr id="1420" name="Google Shape;1420;p106"/>
          <p:cNvSpPr/>
          <p:nvPr/>
        </p:nvSpPr>
        <p:spPr>
          <a:xfrm>
            <a:off x="323850" y="2051300"/>
            <a:ext cx="1817700" cy="2802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グラフから見えてくる</a:t>
            </a:r>
            <a:endParaRPr/>
          </a:p>
        </p:txBody>
      </p:sp>
      <p:sp>
        <p:nvSpPr>
          <p:cNvPr id="1421" name="Google Shape;1421;p106"/>
          <p:cNvSpPr txBox="1"/>
          <p:nvPr/>
        </p:nvSpPr>
        <p:spPr>
          <a:xfrm>
            <a:off x="2116800" y="2009550"/>
            <a:ext cx="61275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rgbClr val="005BAD"/>
                </a:solidFill>
                <a:latin typeface="Arial"/>
                <a:ea typeface="Arial"/>
                <a:cs typeface="Arial"/>
                <a:sym typeface="Arial"/>
              </a:rPr>
              <a:t>地方公共団体の歳入の多くは地方税と国からの給付金です。</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0"/>
                                        </p:tgtEl>
                                        <p:attrNameLst>
                                          <p:attrName>style.visibility</p:attrName>
                                        </p:attrNameLst>
                                      </p:cBhvr>
                                      <p:to>
                                        <p:strVal val="visible"/>
                                      </p:to>
                                    </p:set>
                                    <p:animEffect filter="fade" transition="in">
                                      <p:cBhvr>
                                        <p:cTn dur="500"/>
                                        <p:tgtEl>
                                          <p:spTgt spid="141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16"/>
                                        </p:tgtEl>
                                        <p:attrNameLst>
                                          <p:attrName>style.visibility</p:attrName>
                                        </p:attrNameLst>
                                      </p:cBhvr>
                                      <p:to>
                                        <p:strVal val="visible"/>
                                      </p:to>
                                    </p:set>
                                    <p:animEffect filter="fade" transition="in">
                                      <p:cBhvr>
                                        <p:cTn dur="600"/>
                                        <p:tgtEl>
                                          <p:spTgt spid="1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0"/>
                                        </p:tgtEl>
                                        <p:attrNameLst>
                                          <p:attrName>style.visibility</p:attrName>
                                        </p:attrNameLst>
                                      </p:cBhvr>
                                      <p:to>
                                        <p:strVal val="visible"/>
                                      </p:to>
                                    </p:set>
                                    <p:animEffect filter="fade" transition="in">
                                      <p:cBhvr>
                                        <p:cTn dur="500"/>
                                        <p:tgtEl>
                                          <p:spTgt spid="14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21"/>
                                        </p:tgtEl>
                                        <p:attrNameLst>
                                          <p:attrName>style.visibility</p:attrName>
                                        </p:attrNameLst>
                                      </p:cBhvr>
                                      <p:to>
                                        <p:strVal val="visible"/>
                                      </p:to>
                                    </p:set>
                                    <p:animEffect filter="fade" transition="in">
                                      <p:cBhvr>
                                        <p:cTn dur="500"/>
                                        <p:tgtEl>
                                          <p:spTgt spid="1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3"/>
                                        </p:tgtEl>
                                        <p:attrNameLst>
                                          <p:attrName>style.visibility</p:attrName>
                                        </p:attrNameLst>
                                      </p:cBhvr>
                                      <p:to>
                                        <p:strVal val="visible"/>
                                      </p:to>
                                    </p:set>
                                    <p:animEffect filter="fade" transition="in">
                                      <p:cBhvr>
                                        <p:cTn dur="500"/>
                                        <p:tgtEl>
                                          <p:spTgt spid="1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9"/>
                                        </p:tgtEl>
                                        <p:attrNameLst>
                                          <p:attrName>style.visibility</p:attrName>
                                        </p:attrNameLst>
                                      </p:cBhvr>
                                      <p:to>
                                        <p:strVal val="visible"/>
                                      </p:to>
                                    </p:set>
                                    <p:animEffect filter="fade" transition="in">
                                      <p:cBhvr>
                                        <p:cTn dur="1000"/>
                                        <p:tgtEl>
                                          <p:spTgt spid="1409"/>
                                        </p:tgtEl>
                                      </p:cBhvr>
                                    </p:animEffect>
                                  </p:childTnLst>
                                </p:cTn>
                              </p:par>
                              <p:par>
                                <p:cTn fill="hold" nodeType="withEffect" presetClass="entr" presetID="10" presetSubtype="0">
                                  <p:stCondLst>
                                    <p:cond delay="0"/>
                                  </p:stCondLst>
                                  <p:childTnLst>
                                    <p:set>
                                      <p:cBhvr>
                                        <p:cTn dur="1" fill="hold">
                                          <p:stCondLst>
                                            <p:cond delay="0"/>
                                          </p:stCondLst>
                                        </p:cTn>
                                        <p:tgtEl>
                                          <p:spTgt spid="1419"/>
                                        </p:tgtEl>
                                        <p:attrNameLst>
                                          <p:attrName>style.visibility</p:attrName>
                                        </p:attrNameLst>
                                      </p:cBhvr>
                                      <p:to>
                                        <p:strVal val="visible"/>
                                      </p:to>
                                    </p:set>
                                    <p:animEffect filter="fade" transition="in">
                                      <p:cBhvr>
                                        <p:cTn dur="1000"/>
                                        <p:tgtEl>
                                          <p:spTgt spid="1419"/>
                                        </p:tgtEl>
                                      </p:cBhvr>
                                    </p:animEffect>
                                  </p:childTnLst>
                                </p:cTn>
                              </p:par>
                              <p:par>
                                <p:cTn fill="hold" nodeType="withEffect" presetClass="entr" presetID="10" presetSubtype="0">
                                  <p:stCondLst>
                                    <p:cond delay="0"/>
                                  </p:stCondLst>
                                  <p:childTnLst>
                                    <p:set>
                                      <p:cBhvr>
                                        <p:cTn dur="1" fill="hold">
                                          <p:stCondLst>
                                            <p:cond delay="0"/>
                                          </p:stCondLst>
                                        </p:cTn>
                                        <p:tgtEl>
                                          <p:spTgt spid="1417"/>
                                        </p:tgtEl>
                                        <p:attrNameLst>
                                          <p:attrName>style.visibility</p:attrName>
                                        </p:attrNameLst>
                                      </p:cBhvr>
                                      <p:to>
                                        <p:strVal val="visible"/>
                                      </p:to>
                                    </p:set>
                                    <p:animEffect filter="fade" transition="in">
                                      <p:cBhvr>
                                        <p:cTn dur="1000"/>
                                        <p:tgtEl>
                                          <p:spTgt spid="1417"/>
                                        </p:tgtEl>
                                      </p:cBhvr>
                                    </p:animEffect>
                                  </p:childTnLst>
                                </p:cTn>
                              </p:par>
                              <p:par>
                                <p:cTn fill="hold" nodeType="withEffect" presetClass="entr" presetID="10" presetSubtype="0">
                                  <p:stCondLst>
                                    <p:cond delay="0"/>
                                  </p:stCondLst>
                                  <p:childTnLst>
                                    <p:set>
                                      <p:cBhvr>
                                        <p:cTn dur="1" fill="hold">
                                          <p:stCondLst>
                                            <p:cond delay="0"/>
                                          </p:stCondLst>
                                        </p:cTn>
                                        <p:tgtEl>
                                          <p:spTgt spid="1418"/>
                                        </p:tgtEl>
                                        <p:attrNameLst>
                                          <p:attrName>style.visibility</p:attrName>
                                        </p:attrNameLst>
                                      </p:cBhvr>
                                      <p:to>
                                        <p:strVal val="visible"/>
                                      </p:to>
                                    </p:set>
                                    <p:animEffect filter="fade" transition="in">
                                      <p:cBhvr>
                                        <p:cTn dur="1000"/>
                                        <p:tgtEl>
                                          <p:spTgt spid="1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107"/>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/地方の財政−①歳入</a:t>
            </a:r>
            <a:endParaRPr/>
          </a:p>
        </p:txBody>
      </p:sp>
      <p:sp>
        <p:nvSpPr>
          <p:cNvPr id="1427" name="Google Shape;1427;p107"/>
          <p:cNvSpPr/>
          <p:nvPr/>
        </p:nvSpPr>
        <p:spPr>
          <a:xfrm>
            <a:off x="472440" y="1082041"/>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県税とは</a:t>
            </a:r>
            <a:endParaRPr/>
          </a:p>
        </p:txBody>
      </p:sp>
      <p:sp>
        <p:nvSpPr>
          <p:cNvPr id="1428" name="Google Shape;1428;p107"/>
          <p:cNvSpPr/>
          <p:nvPr/>
        </p:nvSpPr>
        <p:spPr>
          <a:xfrm>
            <a:off x="472440" y="2518834"/>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国庫支出金とは</a:t>
            </a:r>
            <a:endParaRPr/>
          </a:p>
        </p:txBody>
      </p:sp>
      <p:sp>
        <p:nvSpPr>
          <p:cNvPr id="1429" name="Google Shape;1429;p107"/>
          <p:cNvSpPr/>
          <p:nvPr/>
        </p:nvSpPr>
        <p:spPr>
          <a:xfrm>
            <a:off x="472440" y="3955627"/>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地方交付税とは</a:t>
            </a:r>
            <a:endParaRPr/>
          </a:p>
        </p:txBody>
      </p:sp>
      <p:sp>
        <p:nvSpPr>
          <p:cNvPr id="1430" name="Google Shape;1430;p107"/>
          <p:cNvSpPr/>
          <p:nvPr/>
        </p:nvSpPr>
        <p:spPr>
          <a:xfrm>
            <a:off x="472440" y="5392420"/>
            <a:ext cx="1813560" cy="106680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400">
                <a:solidFill>
                  <a:schemeClr val="accent1"/>
                </a:solidFill>
                <a:latin typeface="Arial"/>
                <a:ea typeface="Arial"/>
                <a:cs typeface="Arial"/>
                <a:sym typeface="Arial"/>
              </a:rPr>
              <a:t>県債とは</a:t>
            </a:r>
            <a:endParaRPr/>
          </a:p>
        </p:txBody>
      </p:sp>
      <p:sp>
        <p:nvSpPr>
          <p:cNvPr id="1431" name="Google Shape;1431;p107"/>
          <p:cNvSpPr txBox="1"/>
          <p:nvPr/>
        </p:nvSpPr>
        <p:spPr>
          <a:xfrm>
            <a:off x="2591925" y="1153775"/>
            <a:ext cx="61779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a:t>
            </a:r>
            <a:r>
              <a:rPr lang="ja-JP" sz="1800">
                <a:solidFill>
                  <a:schemeClr val="dk1"/>
                </a:solidFill>
              </a:rPr>
              <a:t>県に納める税金で、その内訳は県民税４６９億円、事業税４６８億円、地方消費税４２０億円、自動車税１６６億円、軽油引取税９８億円など。</a:t>
            </a:r>
            <a:endParaRPr/>
          </a:p>
        </p:txBody>
      </p:sp>
      <p:sp>
        <p:nvSpPr>
          <p:cNvPr id="1432" name="Google Shape;1432;p107"/>
          <p:cNvSpPr txBox="1"/>
          <p:nvPr/>
        </p:nvSpPr>
        <p:spPr>
          <a:xfrm>
            <a:off x="2591926" y="2452067"/>
            <a:ext cx="61779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国が地方公共団体に対し、教育、道路建設、国会議員の選挙などの経費の全部または一部にあてるために支出する負担金や補助金など。使い道は国によって決められているので、地方公共団体の自由には使えない。</a:t>
            </a:r>
            <a:endParaRPr/>
          </a:p>
        </p:txBody>
      </p:sp>
      <p:sp>
        <p:nvSpPr>
          <p:cNvPr id="1433" name="Google Shape;1433;p107"/>
          <p:cNvSpPr txBox="1"/>
          <p:nvPr/>
        </p:nvSpPr>
        <p:spPr>
          <a:xfrm>
            <a:off x="2591925" y="4165858"/>
            <a:ext cx="6177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国税として納められた所得税、法人税、酒税、消費税の一部から県の不足財源に応じて国から配分されたもの。</a:t>
            </a:r>
            <a:endParaRPr/>
          </a:p>
        </p:txBody>
      </p:sp>
      <p:sp>
        <p:nvSpPr>
          <p:cNvPr id="1434" name="Google Shape;1434;p107"/>
          <p:cNvSpPr txBox="1"/>
          <p:nvPr/>
        </p:nvSpPr>
        <p:spPr>
          <a:xfrm>
            <a:off x="2591925" y="5602650"/>
            <a:ext cx="61779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　 県が歳出をまかなうために、国や銀行などから借りる目的で発行するもの。</a:t>
            </a:r>
            <a:endParaRPr/>
          </a:p>
        </p:txBody>
      </p:sp>
      <p:sp>
        <p:nvSpPr>
          <p:cNvPr id="1435" name="Google Shape;1435;p10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pic>
        <p:nvPicPr>
          <p:cNvPr id="1441" name="Google Shape;1441;p108"/>
          <p:cNvPicPr preferRelativeResize="0"/>
          <p:nvPr/>
        </p:nvPicPr>
        <p:blipFill rotWithShape="1">
          <a:blip r:embed="rId3">
            <a:alphaModFix/>
          </a:blip>
          <a:srcRect b="0" l="0" r="0" t="0"/>
          <a:stretch/>
        </p:blipFill>
        <p:spPr>
          <a:xfrm>
            <a:off x="240030" y="2352912"/>
            <a:ext cx="8434070" cy="4442198"/>
          </a:xfrm>
          <a:prstGeom prst="rect">
            <a:avLst/>
          </a:prstGeom>
          <a:noFill/>
          <a:ln>
            <a:noFill/>
          </a:ln>
        </p:spPr>
      </p:pic>
      <p:grpSp>
        <p:nvGrpSpPr>
          <p:cNvPr id="1442" name="Google Shape;1442;p108"/>
          <p:cNvGrpSpPr/>
          <p:nvPr/>
        </p:nvGrpSpPr>
        <p:grpSpPr>
          <a:xfrm>
            <a:off x="323851" y="1085670"/>
            <a:ext cx="8519134" cy="827030"/>
            <a:chOff x="323851" y="1085670"/>
            <a:chExt cx="8519134" cy="827030"/>
          </a:xfrm>
        </p:grpSpPr>
        <p:sp>
          <p:nvSpPr>
            <p:cNvPr id="1443" name="Google Shape;1443;p108"/>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444" name="Google Shape;1444;p108"/>
            <p:cNvSpPr txBox="1"/>
            <p:nvPr/>
          </p:nvSpPr>
          <p:spPr>
            <a:xfrm>
              <a:off x="340200" y="1196900"/>
              <a:ext cx="56766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地方公共団体は、私たちのふだんの暮らしに結びついた公共サービスを行っています。</a:t>
              </a:r>
              <a:endParaRPr/>
            </a:p>
          </p:txBody>
        </p:sp>
      </p:grpSp>
      <p:sp>
        <p:nvSpPr>
          <p:cNvPr id="1445" name="Google Shape;1445;p108"/>
          <p:cNvSpPr/>
          <p:nvPr/>
        </p:nvSpPr>
        <p:spPr>
          <a:xfrm>
            <a:off x="149275" y="2367500"/>
            <a:ext cx="2791200" cy="5751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愛媛県の歳出の内訳</a:t>
            </a:r>
            <a:endParaRPr sz="1400">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400"/>
              <a:buFont typeface="Arial"/>
              <a:buNone/>
            </a:pPr>
            <a:r>
              <a:rPr lang="ja-JP" sz="1400">
                <a:solidFill>
                  <a:srgbClr val="000000"/>
                </a:solidFill>
                <a:latin typeface="Arial"/>
                <a:ea typeface="Arial"/>
                <a:cs typeface="Arial"/>
                <a:sym typeface="Arial"/>
              </a:rPr>
              <a:t>（令和６年度当初予算）</a:t>
            </a:r>
            <a:endParaRPr/>
          </a:p>
        </p:txBody>
      </p:sp>
      <p:sp>
        <p:nvSpPr>
          <p:cNvPr id="1446" name="Google Shape;1446;p108"/>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/地方の財政−②歳出</a:t>
            </a:r>
            <a:endParaRPr/>
          </a:p>
        </p:txBody>
      </p:sp>
      <p:sp>
        <p:nvSpPr>
          <p:cNvPr id="1447" name="Google Shape;1447;p10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1448" name="Google Shape;1448;p108"/>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sp>
        <p:nvSpPr>
          <p:cNvPr id="1449" name="Google Shape;1449;p108"/>
          <p:cNvSpPr txBox="1"/>
          <p:nvPr/>
        </p:nvSpPr>
        <p:spPr>
          <a:xfrm>
            <a:off x="4323381" y="4066275"/>
            <a:ext cx="1564340" cy="114247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歳出総額</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ja-JP" sz="1600">
                <a:solidFill>
                  <a:schemeClr val="dk1"/>
                </a:solidFill>
                <a:latin typeface="Arial"/>
                <a:ea typeface="Arial"/>
                <a:cs typeface="Arial"/>
                <a:sym typeface="Arial"/>
              </a:rPr>
              <a:t>7,283億円</a:t>
            </a:r>
            <a:endParaRPr sz="1600">
              <a:solidFill>
                <a:schemeClr val="dk1"/>
              </a:solidFill>
              <a:latin typeface="Arial"/>
              <a:ea typeface="Arial"/>
              <a:cs typeface="Arial"/>
              <a:sym typeface="Arial"/>
            </a:endParaRPr>
          </a:p>
        </p:txBody>
      </p:sp>
      <p:sp>
        <p:nvSpPr>
          <p:cNvPr id="1450" name="Google Shape;1450;p108"/>
          <p:cNvSpPr/>
          <p:nvPr/>
        </p:nvSpPr>
        <p:spPr>
          <a:xfrm>
            <a:off x="149275" y="2034650"/>
            <a:ext cx="1822200" cy="280200"/>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グラフから見えてくる</a:t>
            </a:r>
            <a:endParaRPr/>
          </a:p>
        </p:txBody>
      </p:sp>
      <p:sp>
        <p:nvSpPr>
          <p:cNvPr id="1451" name="Google Shape;1451;p108"/>
          <p:cNvSpPr txBox="1"/>
          <p:nvPr/>
        </p:nvSpPr>
        <p:spPr>
          <a:xfrm>
            <a:off x="1926000" y="2026800"/>
            <a:ext cx="6826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rgbClr val="005BAD"/>
                </a:solidFill>
                <a:latin typeface="Arial"/>
                <a:ea typeface="Arial"/>
                <a:cs typeface="Arial"/>
                <a:sym typeface="Arial"/>
              </a:rPr>
              <a:t>地方公共団体では住民の生活を支えるためにお金を使っています。</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2"/>
                                        </p:tgtEl>
                                        <p:attrNameLst>
                                          <p:attrName>style.visibility</p:attrName>
                                        </p:attrNameLst>
                                      </p:cBhvr>
                                      <p:to>
                                        <p:strVal val="visible"/>
                                      </p:to>
                                    </p:set>
                                    <p:animEffect filter="fade" transition="in">
                                      <p:cBhvr>
                                        <p:cTn dur="500"/>
                                        <p:tgtEl>
                                          <p:spTgt spid="144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48"/>
                                        </p:tgtEl>
                                        <p:attrNameLst>
                                          <p:attrName>style.visibility</p:attrName>
                                        </p:attrNameLst>
                                      </p:cBhvr>
                                      <p:to>
                                        <p:strVal val="visible"/>
                                      </p:to>
                                    </p:set>
                                    <p:animEffect filter="fade" transition="in">
                                      <p:cBhvr>
                                        <p:cTn dur="600"/>
                                        <p:tgtEl>
                                          <p:spTgt spid="1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0"/>
                                        </p:tgtEl>
                                        <p:attrNameLst>
                                          <p:attrName>style.visibility</p:attrName>
                                        </p:attrNameLst>
                                      </p:cBhvr>
                                      <p:to>
                                        <p:strVal val="visible"/>
                                      </p:to>
                                    </p:set>
                                    <p:animEffect filter="fade" transition="in">
                                      <p:cBhvr>
                                        <p:cTn dur="500"/>
                                        <p:tgtEl>
                                          <p:spTgt spid="14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51"/>
                                        </p:tgtEl>
                                        <p:attrNameLst>
                                          <p:attrName>style.visibility</p:attrName>
                                        </p:attrNameLst>
                                      </p:cBhvr>
                                      <p:to>
                                        <p:strVal val="visible"/>
                                      </p:to>
                                    </p:set>
                                    <p:animEffect filter="fade" transition="in">
                                      <p:cBhvr>
                                        <p:cTn dur="500"/>
                                        <p:tgtEl>
                                          <p:spTgt spid="1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5"/>
                                        </p:tgtEl>
                                        <p:attrNameLst>
                                          <p:attrName>style.visibility</p:attrName>
                                        </p:attrNameLst>
                                      </p:cBhvr>
                                      <p:to>
                                        <p:strVal val="visible"/>
                                      </p:to>
                                    </p:set>
                                    <p:animEffect filter="fade" transition="in">
                                      <p:cBhvr>
                                        <p:cTn dur="500"/>
                                        <p:tgtEl>
                                          <p:spTgt spid="1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1"/>
                                        </p:tgtEl>
                                        <p:attrNameLst>
                                          <p:attrName>style.visibility</p:attrName>
                                        </p:attrNameLst>
                                      </p:cBhvr>
                                      <p:to>
                                        <p:strVal val="visible"/>
                                      </p:to>
                                    </p:set>
                                    <p:animEffect filter="fade" transition="in">
                                      <p:cBhvr>
                                        <p:cTn dur="1000"/>
                                        <p:tgtEl>
                                          <p:spTgt spid="1441"/>
                                        </p:tgtEl>
                                      </p:cBhvr>
                                    </p:animEffect>
                                  </p:childTnLst>
                                </p:cTn>
                              </p:par>
                              <p:par>
                                <p:cTn fill="hold" nodeType="withEffect" presetClass="entr" presetID="10" presetSubtype="0">
                                  <p:stCondLst>
                                    <p:cond delay="0"/>
                                  </p:stCondLst>
                                  <p:childTnLst>
                                    <p:set>
                                      <p:cBhvr>
                                        <p:cTn dur="1" fill="hold">
                                          <p:stCondLst>
                                            <p:cond delay="0"/>
                                          </p:stCondLst>
                                        </p:cTn>
                                        <p:tgtEl>
                                          <p:spTgt spid="1449"/>
                                        </p:tgtEl>
                                        <p:attrNameLst>
                                          <p:attrName>style.visibility</p:attrName>
                                        </p:attrNameLst>
                                      </p:cBhvr>
                                      <p:to>
                                        <p:strVal val="visible"/>
                                      </p:to>
                                    </p:set>
                                    <p:animEffect filter="fade" transition="in">
                                      <p:cBhvr>
                                        <p:cTn dur="1000"/>
                                        <p:tgtEl>
                                          <p:spTgt spid="1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09"/>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lang="ja-JP" sz="2100">
                <a:solidFill>
                  <a:schemeClr val="dk1"/>
                </a:solidFill>
                <a:latin typeface="Arial"/>
                <a:ea typeface="Arial"/>
                <a:cs typeface="Arial"/>
                <a:sym typeface="Arial"/>
              </a:rPr>
              <a:t>もっと税金について調べてみよう</a:t>
            </a:r>
            <a:r>
              <a:rPr lang="ja-JP" sz="2400">
                <a:solidFill>
                  <a:schemeClr val="dk1"/>
                </a:solidFill>
                <a:latin typeface="Arial"/>
                <a:ea typeface="Arial"/>
                <a:cs typeface="Arial"/>
                <a:sym typeface="Arial"/>
              </a:rPr>
              <a:t>/地方の財政−②歳出</a:t>
            </a:r>
            <a:endParaRPr/>
          </a:p>
        </p:txBody>
      </p:sp>
      <p:sp>
        <p:nvSpPr>
          <p:cNvPr id="1457" name="Google Shape;1457;p109"/>
          <p:cNvSpPr txBox="1"/>
          <p:nvPr/>
        </p:nvSpPr>
        <p:spPr>
          <a:xfrm>
            <a:off x="497225" y="1350925"/>
            <a:ext cx="42024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3000">
                <a:solidFill>
                  <a:schemeClr val="dk1"/>
                </a:solidFill>
                <a:latin typeface="Arial"/>
                <a:ea typeface="Arial"/>
                <a:cs typeface="Arial"/>
                <a:sym typeface="Arial"/>
              </a:rPr>
              <a:t>人口　1,288,160人</a:t>
            </a:r>
            <a:endParaRPr sz="3000">
              <a:solidFill>
                <a:schemeClr val="dk1"/>
              </a:solidFill>
              <a:latin typeface="Arial"/>
              <a:ea typeface="Arial"/>
              <a:cs typeface="Arial"/>
              <a:sym typeface="Arial"/>
            </a:endParaRPr>
          </a:p>
          <a:p>
            <a:pPr indent="0" lvl="0" marL="0" marR="0" rtl="0" algn="ctr">
              <a:spcBef>
                <a:spcPts val="0"/>
              </a:spcBef>
              <a:spcAft>
                <a:spcPts val="0"/>
              </a:spcAft>
              <a:buNone/>
            </a:pPr>
            <a:r>
              <a:rPr lang="ja-JP" sz="1800">
                <a:solidFill>
                  <a:schemeClr val="dk1"/>
                </a:solidFill>
                <a:latin typeface="Arial"/>
                <a:ea typeface="Arial"/>
                <a:cs typeface="Arial"/>
                <a:sym typeface="Arial"/>
              </a:rPr>
              <a:t>〔令和６年１月１日現在の推計人口〕</a:t>
            </a:r>
            <a:endParaRPr sz="1800">
              <a:solidFill>
                <a:schemeClr val="dk1"/>
              </a:solidFill>
              <a:latin typeface="Arial"/>
              <a:ea typeface="Arial"/>
              <a:cs typeface="Arial"/>
              <a:sym typeface="Arial"/>
            </a:endParaRPr>
          </a:p>
        </p:txBody>
      </p:sp>
      <p:sp>
        <p:nvSpPr>
          <p:cNvPr id="1458" name="Google Shape;1458;p109"/>
          <p:cNvSpPr txBox="1"/>
          <p:nvPr/>
        </p:nvSpPr>
        <p:spPr>
          <a:xfrm>
            <a:off x="436902" y="922900"/>
            <a:ext cx="81888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dk1"/>
                </a:solidFill>
                <a:latin typeface="Arial"/>
                <a:ea typeface="Arial"/>
                <a:cs typeface="Arial"/>
                <a:sym typeface="Arial"/>
              </a:rPr>
              <a:t>令和６年度一般会計予算〈当初予算〉の県民１人あたりの額</a:t>
            </a:r>
            <a:endParaRPr/>
          </a:p>
        </p:txBody>
      </p:sp>
      <p:sp>
        <p:nvSpPr>
          <p:cNvPr id="1459" name="Google Shape;1459;p109"/>
          <p:cNvSpPr txBox="1"/>
          <p:nvPr/>
        </p:nvSpPr>
        <p:spPr>
          <a:xfrm>
            <a:off x="5621727" y="1447550"/>
            <a:ext cx="29274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4000" u="sng">
                <a:solidFill>
                  <a:schemeClr val="dk1"/>
                </a:solidFill>
                <a:latin typeface="Arial"/>
                <a:ea typeface="Arial"/>
                <a:cs typeface="Arial"/>
                <a:sym typeface="Arial"/>
              </a:rPr>
              <a:t>565,380</a:t>
            </a:r>
            <a:r>
              <a:rPr lang="ja-JP" sz="3000" u="sng">
                <a:solidFill>
                  <a:schemeClr val="dk1"/>
                </a:solidFill>
                <a:latin typeface="Arial"/>
                <a:ea typeface="Arial"/>
                <a:cs typeface="Arial"/>
                <a:sym typeface="Arial"/>
              </a:rPr>
              <a:t>円</a:t>
            </a:r>
            <a:endParaRPr sz="1800" u="sng">
              <a:solidFill>
                <a:schemeClr val="dk1"/>
              </a:solidFill>
              <a:latin typeface="Arial"/>
              <a:ea typeface="Arial"/>
              <a:cs typeface="Arial"/>
              <a:sym typeface="Arial"/>
            </a:endParaRPr>
          </a:p>
        </p:txBody>
      </p:sp>
      <p:sp>
        <p:nvSpPr>
          <p:cNvPr id="1460" name="Google Shape;1460;p109"/>
          <p:cNvSpPr/>
          <p:nvPr/>
        </p:nvSpPr>
        <p:spPr>
          <a:xfrm>
            <a:off x="443226" y="2357165"/>
            <a:ext cx="2304000"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教育費</a:t>
            </a:r>
            <a:endParaRPr sz="1300"/>
          </a:p>
        </p:txBody>
      </p:sp>
      <p:sp>
        <p:nvSpPr>
          <p:cNvPr id="1461" name="Google Shape;1461;p109"/>
          <p:cNvSpPr/>
          <p:nvPr/>
        </p:nvSpPr>
        <p:spPr>
          <a:xfrm>
            <a:off x="443222" y="2992712"/>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農林水産業費</a:t>
            </a:r>
            <a:endParaRPr sz="1300"/>
          </a:p>
        </p:txBody>
      </p:sp>
      <p:sp>
        <p:nvSpPr>
          <p:cNvPr id="1462" name="Google Shape;1462;p109"/>
          <p:cNvSpPr/>
          <p:nvPr/>
        </p:nvSpPr>
        <p:spPr>
          <a:xfrm>
            <a:off x="444931" y="3628259"/>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商工費・労務費</a:t>
            </a:r>
            <a:endParaRPr sz="1300"/>
          </a:p>
        </p:txBody>
      </p:sp>
      <p:sp>
        <p:nvSpPr>
          <p:cNvPr id="1463" name="Google Shape;1463;p109"/>
          <p:cNvSpPr/>
          <p:nvPr/>
        </p:nvSpPr>
        <p:spPr>
          <a:xfrm>
            <a:off x="442579" y="4263806"/>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土木費</a:t>
            </a:r>
            <a:endParaRPr sz="1300"/>
          </a:p>
        </p:txBody>
      </p:sp>
      <p:sp>
        <p:nvSpPr>
          <p:cNvPr id="1464" name="Google Shape;1464;p109"/>
          <p:cNvSpPr/>
          <p:nvPr/>
        </p:nvSpPr>
        <p:spPr>
          <a:xfrm>
            <a:off x="436893" y="4899353"/>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災害復旧費</a:t>
            </a:r>
            <a:endParaRPr sz="1300"/>
          </a:p>
        </p:txBody>
      </p:sp>
      <p:sp>
        <p:nvSpPr>
          <p:cNvPr id="1465" name="Google Shape;1465;p109"/>
          <p:cNvSpPr/>
          <p:nvPr/>
        </p:nvSpPr>
        <p:spPr>
          <a:xfrm>
            <a:off x="445149" y="5534900"/>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警察費</a:t>
            </a:r>
            <a:endParaRPr sz="1300"/>
          </a:p>
        </p:txBody>
      </p:sp>
      <p:sp>
        <p:nvSpPr>
          <p:cNvPr id="1466" name="Google Shape;1466;p109"/>
          <p:cNvSpPr/>
          <p:nvPr/>
        </p:nvSpPr>
        <p:spPr>
          <a:xfrm>
            <a:off x="4784545" y="2356061"/>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民生費・衛生費</a:t>
            </a:r>
            <a:endParaRPr sz="1300"/>
          </a:p>
        </p:txBody>
      </p:sp>
      <p:sp>
        <p:nvSpPr>
          <p:cNvPr id="1467" name="Google Shape;1467;p109"/>
          <p:cNvSpPr/>
          <p:nvPr/>
        </p:nvSpPr>
        <p:spPr>
          <a:xfrm>
            <a:off x="4784545" y="4898890"/>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予備費</a:t>
            </a:r>
            <a:endParaRPr sz="1300"/>
          </a:p>
        </p:txBody>
      </p:sp>
      <p:sp>
        <p:nvSpPr>
          <p:cNvPr id="1468" name="Google Shape;1468;p109"/>
          <p:cNvSpPr/>
          <p:nvPr/>
        </p:nvSpPr>
        <p:spPr>
          <a:xfrm>
            <a:off x="4784545" y="2996890"/>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総務費</a:t>
            </a:r>
            <a:endParaRPr sz="1300"/>
          </a:p>
        </p:txBody>
      </p:sp>
      <p:sp>
        <p:nvSpPr>
          <p:cNvPr id="1469" name="Google Shape;1469;p109"/>
          <p:cNvSpPr/>
          <p:nvPr/>
        </p:nvSpPr>
        <p:spPr>
          <a:xfrm>
            <a:off x="4784545" y="4259658"/>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公債費</a:t>
            </a:r>
            <a:endParaRPr sz="1300"/>
          </a:p>
        </p:txBody>
      </p:sp>
      <p:pic>
        <p:nvPicPr>
          <p:cNvPr id="1470" name="Google Shape;1470;p109"/>
          <p:cNvPicPr preferRelativeResize="0"/>
          <p:nvPr/>
        </p:nvPicPr>
        <p:blipFill rotWithShape="1">
          <a:blip r:embed="rId3">
            <a:alphaModFix/>
          </a:blip>
          <a:srcRect b="0" l="0" r="0" t="0"/>
          <a:stretch/>
        </p:blipFill>
        <p:spPr>
          <a:xfrm>
            <a:off x="6255246" y="5355772"/>
            <a:ext cx="2004573" cy="1380826"/>
          </a:xfrm>
          <a:prstGeom prst="rect">
            <a:avLst/>
          </a:prstGeom>
          <a:noFill/>
          <a:ln>
            <a:noFill/>
          </a:ln>
        </p:spPr>
      </p:pic>
      <p:sp>
        <p:nvSpPr>
          <p:cNvPr id="1471" name="Google Shape;1471;p109"/>
          <p:cNvSpPr txBox="1"/>
          <p:nvPr/>
        </p:nvSpPr>
        <p:spPr>
          <a:xfrm>
            <a:off x="2845249" y="2305575"/>
            <a:ext cx="1726500" cy="461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ja-JP" sz="2400">
                <a:solidFill>
                  <a:schemeClr val="dk1"/>
                </a:solidFill>
                <a:latin typeface="Arial"/>
                <a:ea typeface="Arial"/>
                <a:cs typeface="Arial"/>
                <a:sym typeface="Arial"/>
              </a:rPr>
              <a:t>105,889円</a:t>
            </a:r>
            <a:endParaRPr sz="1400">
              <a:solidFill>
                <a:schemeClr val="dk1"/>
              </a:solidFill>
              <a:latin typeface="Arial"/>
              <a:ea typeface="Arial"/>
              <a:cs typeface="Arial"/>
              <a:sym typeface="Arial"/>
            </a:endParaRPr>
          </a:p>
        </p:txBody>
      </p:sp>
      <p:sp>
        <p:nvSpPr>
          <p:cNvPr id="1472" name="Google Shape;1472;p109"/>
          <p:cNvSpPr txBox="1"/>
          <p:nvPr/>
        </p:nvSpPr>
        <p:spPr>
          <a:xfrm>
            <a:off x="7775117" y="4866732"/>
            <a:ext cx="1099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388円</a:t>
            </a:r>
            <a:endParaRPr sz="1400">
              <a:solidFill>
                <a:schemeClr val="dk1"/>
              </a:solidFill>
              <a:latin typeface="Arial"/>
              <a:ea typeface="Arial"/>
              <a:cs typeface="Arial"/>
              <a:sym typeface="Arial"/>
            </a:endParaRPr>
          </a:p>
        </p:txBody>
      </p:sp>
      <p:sp>
        <p:nvSpPr>
          <p:cNvPr id="1473" name="Google Shape;1473;p109"/>
          <p:cNvSpPr txBox="1"/>
          <p:nvPr/>
        </p:nvSpPr>
        <p:spPr>
          <a:xfrm>
            <a:off x="2910111" y="2950100"/>
            <a:ext cx="1661700" cy="461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ja-JP" sz="2400">
                <a:solidFill>
                  <a:schemeClr val="dk1"/>
                </a:solidFill>
                <a:latin typeface="Arial"/>
                <a:ea typeface="Arial"/>
                <a:cs typeface="Arial"/>
                <a:sym typeface="Arial"/>
              </a:rPr>
              <a:t>27,427円</a:t>
            </a:r>
            <a:endParaRPr sz="1400">
              <a:solidFill>
                <a:schemeClr val="dk1"/>
              </a:solidFill>
              <a:latin typeface="Arial"/>
              <a:ea typeface="Arial"/>
              <a:cs typeface="Arial"/>
              <a:sym typeface="Arial"/>
            </a:endParaRPr>
          </a:p>
        </p:txBody>
      </p:sp>
      <p:sp>
        <p:nvSpPr>
          <p:cNvPr id="1474" name="Google Shape;1474;p109"/>
          <p:cNvSpPr txBox="1"/>
          <p:nvPr/>
        </p:nvSpPr>
        <p:spPr>
          <a:xfrm>
            <a:off x="3029956" y="3597467"/>
            <a:ext cx="1542000" cy="461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ja-JP" sz="2400">
                <a:solidFill>
                  <a:schemeClr val="dk1"/>
                </a:solidFill>
                <a:latin typeface="Arial"/>
                <a:ea typeface="Arial"/>
                <a:cs typeface="Arial"/>
                <a:sym typeface="Arial"/>
              </a:rPr>
              <a:t>91,608円</a:t>
            </a:r>
            <a:endParaRPr sz="1400">
              <a:solidFill>
                <a:schemeClr val="dk1"/>
              </a:solidFill>
              <a:latin typeface="Arial"/>
              <a:ea typeface="Arial"/>
              <a:cs typeface="Arial"/>
              <a:sym typeface="Arial"/>
            </a:endParaRPr>
          </a:p>
        </p:txBody>
      </p:sp>
      <p:sp>
        <p:nvSpPr>
          <p:cNvPr id="1475" name="Google Shape;1475;p109"/>
          <p:cNvSpPr txBox="1"/>
          <p:nvPr/>
        </p:nvSpPr>
        <p:spPr>
          <a:xfrm>
            <a:off x="3029956" y="4233012"/>
            <a:ext cx="1542000" cy="461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ja-JP" sz="2400">
                <a:solidFill>
                  <a:schemeClr val="dk1"/>
                </a:solidFill>
                <a:latin typeface="Arial"/>
                <a:ea typeface="Arial"/>
                <a:cs typeface="Arial"/>
                <a:sym typeface="Arial"/>
              </a:rPr>
              <a:t>46,091円</a:t>
            </a:r>
            <a:endParaRPr sz="1400">
              <a:solidFill>
                <a:schemeClr val="dk1"/>
              </a:solidFill>
              <a:latin typeface="Arial"/>
              <a:ea typeface="Arial"/>
              <a:cs typeface="Arial"/>
              <a:sym typeface="Arial"/>
            </a:endParaRPr>
          </a:p>
        </p:txBody>
      </p:sp>
      <p:sp>
        <p:nvSpPr>
          <p:cNvPr id="1476" name="Google Shape;1476;p109"/>
          <p:cNvSpPr txBox="1"/>
          <p:nvPr/>
        </p:nvSpPr>
        <p:spPr>
          <a:xfrm>
            <a:off x="3214663" y="4866704"/>
            <a:ext cx="1356900" cy="461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ja-JP" sz="2400">
                <a:solidFill>
                  <a:schemeClr val="dk1"/>
                </a:solidFill>
                <a:latin typeface="Arial"/>
                <a:ea typeface="Arial"/>
                <a:cs typeface="Arial"/>
                <a:sym typeface="Arial"/>
              </a:rPr>
              <a:t>6,151円</a:t>
            </a:r>
            <a:endParaRPr sz="1400">
              <a:solidFill>
                <a:schemeClr val="dk1"/>
              </a:solidFill>
              <a:latin typeface="Arial"/>
              <a:ea typeface="Arial"/>
              <a:cs typeface="Arial"/>
              <a:sym typeface="Arial"/>
            </a:endParaRPr>
          </a:p>
        </p:txBody>
      </p:sp>
      <p:sp>
        <p:nvSpPr>
          <p:cNvPr id="1477" name="Google Shape;1477;p109"/>
          <p:cNvSpPr txBox="1"/>
          <p:nvPr/>
        </p:nvSpPr>
        <p:spPr>
          <a:xfrm>
            <a:off x="3029956" y="5504100"/>
            <a:ext cx="1542000" cy="4617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ja-JP" sz="2400">
                <a:solidFill>
                  <a:schemeClr val="dk1"/>
                </a:solidFill>
                <a:latin typeface="Arial"/>
                <a:ea typeface="Arial"/>
                <a:cs typeface="Arial"/>
                <a:sym typeface="Arial"/>
              </a:rPr>
              <a:t>25,591円</a:t>
            </a:r>
            <a:endParaRPr sz="1400">
              <a:solidFill>
                <a:schemeClr val="dk1"/>
              </a:solidFill>
              <a:latin typeface="Arial"/>
              <a:ea typeface="Arial"/>
              <a:cs typeface="Arial"/>
              <a:sym typeface="Arial"/>
            </a:endParaRPr>
          </a:p>
        </p:txBody>
      </p:sp>
      <p:sp>
        <p:nvSpPr>
          <p:cNvPr id="1478" name="Google Shape;1478;p109"/>
          <p:cNvSpPr txBox="1"/>
          <p:nvPr/>
        </p:nvSpPr>
        <p:spPr>
          <a:xfrm>
            <a:off x="7156226" y="2305575"/>
            <a:ext cx="1726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105,717円</a:t>
            </a:r>
            <a:endParaRPr sz="1400">
              <a:solidFill>
                <a:schemeClr val="dk1"/>
              </a:solidFill>
              <a:latin typeface="Arial"/>
              <a:ea typeface="Arial"/>
              <a:cs typeface="Arial"/>
              <a:sym typeface="Arial"/>
            </a:endParaRPr>
          </a:p>
        </p:txBody>
      </p:sp>
      <p:sp>
        <p:nvSpPr>
          <p:cNvPr id="1479" name="Google Shape;1479;p109"/>
          <p:cNvSpPr txBox="1"/>
          <p:nvPr/>
        </p:nvSpPr>
        <p:spPr>
          <a:xfrm>
            <a:off x="7340916" y="2950110"/>
            <a:ext cx="15417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93,911円</a:t>
            </a:r>
            <a:endParaRPr sz="1400">
              <a:solidFill>
                <a:schemeClr val="dk1"/>
              </a:solidFill>
              <a:latin typeface="Arial"/>
              <a:ea typeface="Arial"/>
              <a:cs typeface="Arial"/>
              <a:sym typeface="Arial"/>
            </a:endParaRPr>
          </a:p>
        </p:txBody>
      </p:sp>
      <p:sp>
        <p:nvSpPr>
          <p:cNvPr id="1480" name="Google Shape;1480;p109"/>
          <p:cNvSpPr txBox="1"/>
          <p:nvPr/>
        </p:nvSpPr>
        <p:spPr>
          <a:xfrm>
            <a:off x="7340915" y="4233033"/>
            <a:ext cx="15417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61,599円</a:t>
            </a:r>
            <a:endParaRPr sz="1400">
              <a:solidFill>
                <a:schemeClr val="dk1"/>
              </a:solidFill>
              <a:latin typeface="Arial"/>
              <a:ea typeface="Arial"/>
              <a:cs typeface="Arial"/>
              <a:sym typeface="Arial"/>
            </a:endParaRPr>
          </a:p>
        </p:txBody>
      </p:sp>
      <p:sp>
        <p:nvSpPr>
          <p:cNvPr id="1481" name="Google Shape;1481;p10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482" name="Google Shape;1482;p109"/>
          <p:cNvSpPr/>
          <p:nvPr/>
        </p:nvSpPr>
        <p:spPr>
          <a:xfrm>
            <a:off x="4784545" y="3626520"/>
            <a:ext cx="2304647" cy="400110"/>
          </a:xfrm>
          <a:prstGeom prst="roundRect">
            <a:avLst>
              <a:gd fmla="val 16667" name="adj"/>
            </a:avLst>
          </a:prstGeom>
          <a:solidFill>
            <a:srgbClr val="CEECFE"/>
          </a:soli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300">
                <a:solidFill>
                  <a:schemeClr val="accent1"/>
                </a:solidFill>
                <a:latin typeface="Arial"/>
                <a:ea typeface="Arial"/>
                <a:cs typeface="Arial"/>
                <a:sym typeface="Arial"/>
              </a:rPr>
              <a:t>議会費</a:t>
            </a:r>
            <a:endParaRPr sz="1300"/>
          </a:p>
        </p:txBody>
      </p:sp>
      <p:sp>
        <p:nvSpPr>
          <p:cNvPr id="1483" name="Google Shape;1483;p109"/>
          <p:cNvSpPr txBox="1"/>
          <p:nvPr/>
        </p:nvSpPr>
        <p:spPr>
          <a:xfrm>
            <a:off x="7525609" y="3597482"/>
            <a:ext cx="13572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2400">
                <a:solidFill>
                  <a:schemeClr val="dk1"/>
                </a:solidFill>
                <a:latin typeface="Arial"/>
                <a:ea typeface="Arial"/>
                <a:cs typeface="Arial"/>
                <a:sym typeface="Arial"/>
              </a:rPr>
              <a:t>1,008円</a:t>
            </a:r>
            <a:endParaRPr sz="1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pic>
        <p:nvPicPr>
          <p:cNvPr id="1488" name="Google Shape;1488;p110"/>
          <p:cNvPicPr preferRelativeResize="0"/>
          <p:nvPr/>
        </p:nvPicPr>
        <p:blipFill rotWithShape="1">
          <a:blip r:embed="rId3">
            <a:alphaModFix/>
          </a:blip>
          <a:srcRect b="0" l="0" r="0" t="0"/>
          <a:stretch/>
        </p:blipFill>
        <p:spPr>
          <a:xfrm>
            <a:off x="2324549" y="824470"/>
            <a:ext cx="3991982" cy="4480373"/>
          </a:xfrm>
          <a:prstGeom prst="rect">
            <a:avLst/>
          </a:prstGeom>
          <a:noFill/>
          <a:ln>
            <a:noFill/>
          </a:ln>
        </p:spPr>
      </p:pic>
      <p:grpSp>
        <p:nvGrpSpPr>
          <p:cNvPr id="1489" name="Google Shape;1489;p110"/>
          <p:cNvGrpSpPr/>
          <p:nvPr/>
        </p:nvGrpSpPr>
        <p:grpSpPr>
          <a:xfrm>
            <a:off x="6383991" y="1089025"/>
            <a:ext cx="1982400" cy="1110300"/>
            <a:chOff x="1747258" y="1133884"/>
            <a:chExt cx="1982400" cy="1110300"/>
          </a:xfrm>
        </p:grpSpPr>
        <p:sp>
          <p:nvSpPr>
            <p:cNvPr id="1490" name="Google Shape;1490;p110"/>
            <p:cNvSpPr/>
            <p:nvPr/>
          </p:nvSpPr>
          <p:spPr>
            <a:xfrm>
              <a:off x="1747258" y="1133884"/>
              <a:ext cx="1982400" cy="1110300"/>
            </a:xfrm>
            <a:prstGeom prst="ellipse">
              <a:avLst/>
            </a:prstGeom>
            <a:solidFill>
              <a:srgbClr val="DCD1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91" name="Google Shape;1491;p110"/>
            <p:cNvSpPr txBox="1"/>
            <p:nvPr/>
          </p:nvSpPr>
          <p:spPr>
            <a:xfrm>
              <a:off x="1781017" y="1319484"/>
              <a:ext cx="1938600" cy="674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経済の</a:t>
              </a:r>
              <a:endParaRPr/>
            </a:p>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グローバル化</a:t>
              </a:r>
              <a:endParaRPr/>
            </a:p>
          </p:txBody>
        </p:sp>
      </p:grpSp>
      <p:grpSp>
        <p:nvGrpSpPr>
          <p:cNvPr id="1492" name="Google Shape;1492;p110"/>
          <p:cNvGrpSpPr/>
          <p:nvPr/>
        </p:nvGrpSpPr>
        <p:grpSpPr>
          <a:xfrm>
            <a:off x="2531645" y="964878"/>
            <a:ext cx="1982400" cy="1110300"/>
            <a:chOff x="1747258" y="1133884"/>
            <a:chExt cx="1982400" cy="1110300"/>
          </a:xfrm>
        </p:grpSpPr>
        <p:sp>
          <p:nvSpPr>
            <p:cNvPr id="1493" name="Google Shape;1493;p110"/>
            <p:cNvSpPr/>
            <p:nvPr/>
          </p:nvSpPr>
          <p:spPr>
            <a:xfrm>
              <a:off x="1747258" y="1133884"/>
              <a:ext cx="1982400" cy="1110300"/>
            </a:xfrm>
            <a:prstGeom prst="ellipse">
              <a:avLst/>
            </a:prstGeom>
            <a:solidFill>
              <a:srgbClr val="BBD5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94" name="Google Shape;1494;p110"/>
            <p:cNvSpPr txBox="1"/>
            <p:nvPr/>
          </p:nvSpPr>
          <p:spPr>
            <a:xfrm>
              <a:off x="1837034" y="1427208"/>
              <a:ext cx="1794000" cy="581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経済成長の停滞</a:t>
              </a:r>
              <a:endParaRPr/>
            </a:p>
            <a:p>
              <a:pPr indent="0" lvl="0" marL="0" marR="0" rtl="0" algn="ctr">
                <a:lnSpc>
                  <a:spcPct val="110000"/>
                </a:lnSpc>
                <a:spcBef>
                  <a:spcPts val="0"/>
                </a:spcBef>
                <a:spcAft>
                  <a:spcPts val="0"/>
                </a:spcAft>
                <a:buNone/>
              </a:pPr>
              <a:r>
                <a:rPr lang="ja-JP" sz="1200">
                  <a:solidFill>
                    <a:srgbClr val="000000"/>
                  </a:solidFill>
                  <a:latin typeface="Arial"/>
                  <a:ea typeface="Arial"/>
                  <a:cs typeface="Arial"/>
                  <a:sym typeface="Arial"/>
                </a:rPr>
                <a:t>（デフレ・不況）</a:t>
              </a:r>
              <a:endParaRPr/>
            </a:p>
          </p:txBody>
        </p:sp>
      </p:grpSp>
      <p:sp>
        <p:nvSpPr>
          <p:cNvPr id="1495" name="Google Shape;1495;p110"/>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200">
                <a:solidFill>
                  <a:schemeClr val="dk1"/>
                </a:solidFill>
                <a:latin typeface="Arial"/>
                <a:ea typeface="Arial"/>
                <a:cs typeface="Arial"/>
                <a:sym typeface="Arial"/>
              </a:rPr>
              <a:t>おわりに</a:t>
            </a:r>
            <a:endParaRPr/>
          </a:p>
        </p:txBody>
      </p:sp>
      <p:sp>
        <p:nvSpPr>
          <p:cNvPr id="1496" name="Google Shape;1496;p110"/>
          <p:cNvSpPr/>
          <p:nvPr/>
        </p:nvSpPr>
        <p:spPr>
          <a:xfrm>
            <a:off x="323851" y="5223353"/>
            <a:ext cx="8519100" cy="122970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grpSp>
        <p:nvGrpSpPr>
          <p:cNvPr id="1497" name="Google Shape;1497;p110"/>
          <p:cNvGrpSpPr/>
          <p:nvPr/>
        </p:nvGrpSpPr>
        <p:grpSpPr>
          <a:xfrm>
            <a:off x="492900" y="1973937"/>
            <a:ext cx="2345700" cy="1110300"/>
            <a:chOff x="1580471" y="1133884"/>
            <a:chExt cx="2345700" cy="1110300"/>
          </a:xfrm>
        </p:grpSpPr>
        <p:sp>
          <p:nvSpPr>
            <p:cNvPr id="1498" name="Google Shape;1498;p110"/>
            <p:cNvSpPr/>
            <p:nvPr/>
          </p:nvSpPr>
          <p:spPr>
            <a:xfrm>
              <a:off x="1747258" y="1133884"/>
              <a:ext cx="1982400" cy="1110300"/>
            </a:xfrm>
            <a:prstGeom prst="ellipse">
              <a:avLst/>
            </a:prstGeom>
            <a:solidFill>
              <a:srgbClr val="AEE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99" name="Google Shape;1499;p110"/>
            <p:cNvSpPr txBox="1"/>
            <p:nvPr/>
          </p:nvSpPr>
          <p:spPr>
            <a:xfrm>
              <a:off x="1580471" y="1343972"/>
              <a:ext cx="2345700" cy="551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財政赤字</a:t>
              </a:r>
              <a:endParaRPr/>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（全化・歳出</a:t>
              </a:r>
              <a:r>
                <a:rPr lang="ja-JP" sz="1000"/>
                <a:t>財政健</a:t>
              </a:r>
              <a:r>
                <a:rPr lang="ja-JP" sz="1000">
                  <a:solidFill>
                    <a:srgbClr val="000000"/>
                  </a:solidFill>
                  <a:latin typeface="Arial"/>
                  <a:ea typeface="Arial"/>
                  <a:cs typeface="Arial"/>
                  <a:sym typeface="Arial"/>
                </a:rPr>
                <a:t>の見直し）</a:t>
              </a:r>
              <a:endParaRPr sz="1200"/>
            </a:p>
          </p:txBody>
        </p:sp>
      </p:grpSp>
      <p:grpSp>
        <p:nvGrpSpPr>
          <p:cNvPr id="1500" name="Google Shape;1500;p110"/>
          <p:cNvGrpSpPr/>
          <p:nvPr/>
        </p:nvGrpSpPr>
        <p:grpSpPr>
          <a:xfrm>
            <a:off x="337348" y="3517943"/>
            <a:ext cx="1982400" cy="1110300"/>
            <a:chOff x="1747258" y="1133884"/>
            <a:chExt cx="1982400" cy="1110300"/>
          </a:xfrm>
        </p:grpSpPr>
        <p:sp>
          <p:nvSpPr>
            <p:cNvPr id="1501" name="Google Shape;1501;p110"/>
            <p:cNvSpPr/>
            <p:nvPr/>
          </p:nvSpPr>
          <p:spPr>
            <a:xfrm>
              <a:off x="1747258" y="1133884"/>
              <a:ext cx="1982400" cy="1110300"/>
            </a:xfrm>
            <a:prstGeom prst="ellipse">
              <a:avLst/>
            </a:prstGeom>
            <a:solidFill>
              <a:srgbClr val="BAF08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02" name="Google Shape;1502;p110"/>
            <p:cNvSpPr txBox="1"/>
            <p:nvPr/>
          </p:nvSpPr>
          <p:spPr>
            <a:xfrm>
              <a:off x="2180076" y="1339670"/>
              <a:ext cx="1107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0000"/>
                  </a:solidFill>
                  <a:latin typeface="Arial"/>
                  <a:ea typeface="Arial"/>
                  <a:cs typeface="Arial"/>
                  <a:sym typeface="Arial"/>
                </a:rPr>
                <a:t>公債の</a:t>
              </a:r>
              <a:endParaRPr/>
            </a:p>
            <a:p>
              <a:pPr indent="0" lvl="0" marL="0" marR="0" rtl="0" algn="ctr">
                <a:spcBef>
                  <a:spcPts val="0"/>
                </a:spcBef>
                <a:spcAft>
                  <a:spcPts val="0"/>
                </a:spcAft>
                <a:buNone/>
              </a:pPr>
              <a:r>
                <a:rPr lang="ja-JP" sz="1800">
                  <a:solidFill>
                    <a:srgbClr val="000000"/>
                  </a:solidFill>
                  <a:latin typeface="Arial"/>
                  <a:ea typeface="Arial"/>
                  <a:cs typeface="Arial"/>
                  <a:sym typeface="Arial"/>
                </a:rPr>
                <a:t>債務残高</a:t>
              </a:r>
              <a:endParaRPr/>
            </a:p>
          </p:txBody>
        </p:sp>
      </p:grpSp>
      <p:grpSp>
        <p:nvGrpSpPr>
          <p:cNvPr id="1503" name="Google Shape;1503;p110"/>
          <p:cNvGrpSpPr/>
          <p:nvPr/>
        </p:nvGrpSpPr>
        <p:grpSpPr>
          <a:xfrm>
            <a:off x="6790325" y="2499960"/>
            <a:ext cx="1982400" cy="1110300"/>
            <a:chOff x="1747258" y="1133884"/>
            <a:chExt cx="1982400" cy="1110300"/>
          </a:xfrm>
        </p:grpSpPr>
        <p:sp>
          <p:nvSpPr>
            <p:cNvPr id="1504" name="Google Shape;1504;p110"/>
            <p:cNvSpPr/>
            <p:nvPr/>
          </p:nvSpPr>
          <p:spPr>
            <a:xfrm>
              <a:off x="1747258" y="1133884"/>
              <a:ext cx="1982400" cy="1110300"/>
            </a:xfrm>
            <a:prstGeom prst="ellipse">
              <a:avLst/>
            </a:prstGeom>
            <a:solidFill>
              <a:srgbClr val="FBD1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05" name="Google Shape;1505;p110"/>
            <p:cNvSpPr txBox="1"/>
            <p:nvPr/>
          </p:nvSpPr>
          <p:spPr>
            <a:xfrm>
              <a:off x="1848933" y="1321624"/>
              <a:ext cx="1767600" cy="752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少子高齢化</a:t>
              </a:r>
              <a:endParaRPr/>
            </a:p>
            <a:p>
              <a:pPr indent="0" lvl="0" marL="0" marR="0" rtl="0" algn="ctr">
                <a:lnSpc>
                  <a:spcPct val="110000"/>
                </a:lnSpc>
                <a:spcBef>
                  <a:spcPts val="0"/>
                </a:spcBef>
                <a:spcAft>
                  <a:spcPts val="0"/>
                </a:spcAft>
                <a:buNone/>
              </a:pPr>
              <a:r>
                <a:rPr lang="ja-JP" sz="1100">
                  <a:solidFill>
                    <a:srgbClr val="000000"/>
                  </a:solidFill>
                  <a:latin typeface="Arial"/>
                  <a:ea typeface="Arial"/>
                  <a:cs typeface="Arial"/>
                  <a:sym typeface="Arial"/>
                </a:rPr>
                <a:t>（社会保障費の増加、</a:t>
              </a:r>
              <a:endParaRPr sz="1300"/>
            </a:p>
            <a:p>
              <a:pPr indent="0" lvl="0" marL="0" marR="0" rtl="0" algn="ctr">
                <a:lnSpc>
                  <a:spcPct val="110000"/>
                </a:lnSpc>
                <a:spcBef>
                  <a:spcPts val="0"/>
                </a:spcBef>
                <a:spcAft>
                  <a:spcPts val="0"/>
                </a:spcAft>
                <a:buNone/>
              </a:pPr>
              <a:r>
                <a:rPr lang="ja-JP" sz="1100">
                  <a:solidFill>
                    <a:srgbClr val="000000"/>
                  </a:solidFill>
                  <a:latin typeface="Arial"/>
                  <a:ea typeface="Arial"/>
                  <a:cs typeface="Arial"/>
                  <a:sym typeface="Arial"/>
                </a:rPr>
                <a:t>働き手の減少）</a:t>
              </a:r>
              <a:endParaRPr sz="1300"/>
            </a:p>
          </p:txBody>
        </p:sp>
      </p:grpSp>
      <p:grpSp>
        <p:nvGrpSpPr>
          <p:cNvPr id="1506" name="Google Shape;1506;p110"/>
          <p:cNvGrpSpPr/>
          <p:nvPr/>
        </p:nvGrpSpPr>
        <p:grpSpPr>
          <a:xfrm>
            <a:off x="6050675" y="3875440"/>
            <a:ext cx="2074200" cy="1110300"/>
            <a:chOff x="1710897" y="1133884"/>
            <a:chExt cx="2074200" cy="1110300"/>
          </a:xfrm>
        </p:grpSpPr>
        <p:sp>
          <p:nvSpPr>
            <p:cNvPr id="1507" name="Google Shape;1507;p110"/>
            <p:cNvSpPr/>
            <p:nvPr/>
          </p:nvSpPr>
          <p:spPr>
            <a:xfrm>
              <a:off x="1747258" y="1133884"/>
              <a:ext cx="1982400" cy="1110300"/>
            </a:xfrm>
            <a:prstGeom prst="ellipse">
              <a:avLst/>
            </a:prstGeom>
            <a:solidFill>
              <a:srgbClr val="FFD7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08" name="Google Shape;1508;p110"/>
            <p:cNvSpPr txBox="1"/>
            <p:nvPr/>
          </p:nvSpPr>
          <p:spPr>
            <a:xfrm>
              <a:off x="1710897" y="1288519"/>
              <a:ext cx="2074200" cy="7203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Arial"/>
                  <a:ea typeface="Arial"/>
                  <a:cs typeface="Arial"/>
                  <a:sym typeface="Arial"/>
                </a:rPr>
                <a:t>雇用環境の変化</a:t>
              </a:r>
              <a:endParaRPr/>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（非正規労働者の増加、</a:t>
              </a:r>
              <a:endParaRPr sz="1200"/>
            </a:p>
            <a:p>
              <a:pPr indent="0" lvl="0" marL="0" marR="0" rtl="0" algn="ctr">
                <a:lnSpc>
                  <a:spcPct val="110000"/>
                </a:lnSpc>
                <a:spcBef>
                  <a:spcPts val="0"/>
                </a:spcBef>
                <a:spcAft>
                  <a:spcPts val="0"/>
                </a:spcAft>
                <a:buNone/>
              </a:pPr>
              <a:r>
                <a:rPr lang="ja-JP" sz="1000">
                  <a:solidFill>
                    <a:srgbClr val="000000"/>
                  </a:solidFill>
                  <a:latin typeface="Arial"/>
                  <a:ea typeface="Arial"/>
                  <a:cs typeface="Arial"/>
                  <a:sym typeface="Arial"/>
                </a:rPr>
                <a:t>外国人労働者の受け入れ）</a:t>
              </a:r>
              <a:endParaRPr sz="1200"/>
            </a:p>
          </p:txBody>
        </p:sp>
      </p:grpSp>
      <p:sp>
        <p:nvSpPr>
          <p:cNvPr id="1509" name="Google Shape;1509;p11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510" name="Google Shape;1510;p110"/>
          <p:cNvSpPr txBox="1"/>
          <p:nvPr/>
        </p:nvSpPr>
        <p:spPr>
          <a:xfrm>
            <a:off x="323850" y="5305025"/>
            <a:ext cx="8724600" cy="1066500"/>
          </a:xfrm>
          <a:prstGeom prst="rect">
            <a:avLst/>
          </a:prstGeom>
          <a:noFill/>
          <a:ln>
            <a:noFill/>
          </a:ln>
        </p:spPr>
        <p:txBody>
          <a:bodyPr anchorCtr="0" anchor="t" bIns="45700" lIns="91425" spcFirstLastPara="1" rIns="91425" wrap="square" tIns="45700">
            <a:noAutofit/>
          </a:bodyPr>
          <a:lstStyle/>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税金を考えることは、日本の将来の姿を考えることにも通じます。</a:t>
            </a:r>
            <a:endParaRPr/>
          </a:p>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様々な課題がある中、税金のあり方や国民の負担と受益（福祉・公共サービス）が</a:t>
            </a:r>
            <a:endParaRPr sz="1700">
              <a:solidFill>
                <a:schemeClr val="dk1"/>
              </a:solidFill>
              <a:latin typeface="Arial"/>
              <a:ea typeface="Arial"/>
              <a:cs typeface="Arial"/>
              <a:sym typeface="Arial"/>
            </a:endParaRPr>
          </a:p>
          <a:p>
            <a:pPr indent="0" lvl="0" marL="105750" marR="0" rtl="0" algn="l">
              <a:lnSpc>
                <a:spcPct val="120000"/>
              </a:lnSpc>
              <a:spcBef>
                <a:spcPts val="0"/>
              </a:spcBef>
              <a:spcAft>
                <a:spcPts val="0"/>
              </a:spcAft>
              <a:buNone/>
            </a:pPr>
            <a:r>
              <a:rPr lang="ja-JP" sz="1700">
                <a:solidFill>
                  <a:schemeClr val="dk1"/>
                </a:solidFill>
                <a:latin typeface="Arial"/>
                <a:ea typeface="Arial"/>
                <a:cs typeface="Arial"/>
                <a:sym typeface="Arial"/>
              </a:rPr>
              <a:t>どうあるべきか、私たち一人ひとりが考えることが大切です。</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8"/>
                                        </p:tgtEl>
                                        <p:attrNameLst>
                                          <p:attrName>style.visibility</p:attrName>
                                        </p:attrNameLst>
                                      </p:cBhvr>
                                      <p:to>
                                        <p:strVal val="visible"/>
                                      </p:to>
                                    </p:set>
                                    <p:animEffect filter="fade" transition="in">
                                      <p:cBhvr>
                                        <p:cTn dur="500"/>
                                        <p:tgtEl>
                                          <p:spTgt spid="1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0"/>
                                        </p:tgtEl>
                                        <p:attrNameLst>
                                          <p:attrName>style.visibility</p:attrName>
                                        </p:attrNameLst>
                                      </p:cBhvr>
                                      <p:to>
                                        <p:strVal val="visible"/>
                                      </p:to>
                                    </p:set>
                                    <p:animEffect filter="fade" transition="in">
                                      <p:cBhvr>
                                        <p:cTn dur="500"/>
                                        <p:tgtEl>
                                          <p:spTgt spid="15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7"/>
                                        </p:tgtEl>
                                        <p:attrNameLst>
                                          <p:attrName>style.visibility</p:attrName>
                                        </p:attrNameLst>
                                      </p:cBhvr>
                                      <p:to>
                                        <p:strVal val="visible"/>
                                      </p:to>
                                    </p:set>
                                    <p:animEffect filter="fade" transition="in">
                                      <p:cBhvr>
                                        <p:cTn dur="500"/>
                                        <p:tgtEl>
                                          <p:spTgt spid="14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2"/>
                                        </p:tgtEl>
                                        <p:attrNameLst>
                                          <p:attrName>style.visibility</p:attrName>
                                        </p:attrNameLst>
                                      </p:cBhvr>
                                      <p:to>
                                        <p:strVal val="visible"/>
                                      </p:to>
                                    </p:set>
                                    <p:animEffect filter="fade" transition="in">
                                      <p:cBhvr>
                                        <p:cTn dur="500"/>
                                        <p:tgtEl>
                                          <p:spTgt spid="1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9"/>
                                        </p:tgtEl>
                                        <p:attrNameLst>
                                          <p:attrName>style.visibility</p:attrName>
                                        </p:attrNameLst>
                                      </p:cBhvr>
                                      <p:to>
                                        <p:strVal val="visible"/>
                                      </p:to>
                                    </p:set>
                                    <p:animEffect filter="fade" transition="in">
                                      <p:cBhvr>
                                        <p:cTn dur="500"/>
                                        <p:tgtEl>
                                          <p:spTgt spid="1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3"/>
                                        </p:tgtEl>
                                        <p:attrNameLst>
                                          <p:attrName>style.visibility</p:attrName>
                                        </p:attrNameLst>
                                      </p:cBhvr>
                                      <p:to>
                                        <p:strVal val="visible"/>
                                      </p:to>
                                    </p:set>
                                    <p:animEffect filter="fade" transition="in">
                                      <p:cBhvr>
                                        <p:cTn dur="500"/>
                                        <p:tgtEl>
                                          <p:spTgt spid="1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6"/>
                                        </p:tgtEl>
                                        <p:attrNameLst>
                                          <p:attrName>style.visibility</p:attrName>
                                        </p:attrNameLst>
                                      </p:cBhvr>
                                      <p:to>
                                        <p:strVal val="visible"/>
                                      </p:to>
                                    </p:set>
                                    <p:animEffect filter="fade" transition="in">
                                      <p:cBhvr>
                                        <p:cTn dur="500"/>
                                        <p:tgtEl>
                                          <p:spTgt spid="1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6"/>
                                        </p:tgtEl>
                                        <p:attrNameLst>
                                          <p:attrName>style.visibility</p:attrName>
                                        </p:attrNameLst>
                                      </p:cBhvr>
                                      <p:to>
                                        <p:strVal val="visible"/>
                                      </p:to>
                                    </p:set>
                                    <p:animEffect filter="fade" transition="in">
                                      <p:cBhvr>
                                        <p:cTn dur="100"/>
                                        <p:tgtEl>
                                          <p:spTgt spid="1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0"/>
                                        </p:tgtEl>
                                        <p:attrNameLst>
                                          <p:attrName>style.visibility</p:attrName>
                                        </p:attrNameLst>
                                      </p:cBhvr>
                                      <p:to>
                                        <p:strVal val="visible"/>
                                      </p:to>
                                    </p:set>
                                    <p:animEffect filter="fade" transition="in">
                                      <p:cBhvr>
                                        <p:cTn dur="1000"/>
                                        <p:tgtEl>
                                          <p:spTgt spid="15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4" name="Shape 1514"/>
        <p:cNvGrpSpPr/>
        <p:nvPr/>
      </p:nvGrpSpPr>
      <p:grpSpPr>
        <a:xfrm>
          <a:off x="0" y="0"/>
          <a:ext cx="0" cy="0"/>
          <a:chOff x="0" y="0"/>
          <a:chExt cx="0" cy="0"/>
        </a:xfrm>
      </p:grpSpPr>
      <p:sp>
        <p:nvSpPr>
          <p:cNvPr id="1515" name="Google Shape;1515;p111"/>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200">
                <a:solidFill>
                  <a:schemeClr val="dk1"/>
                </a:solidFill>
                <a:latin typeface="Arial"/>
                <a:ea typeface="Arial"/>
                <a:cs typeface="Arial"/>
                <a:sym typeface="Arial"/>
              </a:rPr>
              <a:t>国税庁ホームページの紹介</a:t>
            </a:r>
            <a:endParaRPr/>
          </a:p>
        </p:txBody>
      </p:sp>
      <p:sp>
        <p:nvSpPr>
          <p:cNvPr id="1516" name="Google Shape;1516;p111"/>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pic>
        <p:nvPicPr>
          <p:cNvPr id="1517" name="Google Shape;1517;p111"/>
          <p:cNvPicPr preferRelativeResize="0"/>
          <p:nvPr/>
        </p:nvPicPr>
        <p:blipFill rotWithShape="1">
          <a:blip r:embed="rId3">
            <a:alphaModFix/>
          </a:blip>
          <a:srcRect b="0" l="0" r="0" t="0"/>
          <a:stretch/>
        </p:blipFill>
        <p:spPr>
          <a:xfrm>
            <a:off x="8261595" y="62531"/>
            <a:ext cx="606279" cy="602069"/>
          </a:xfrm>
          <a:prstGeom prst="rect">
            <a:avLst/>
          </a:prstGeom>
          <a:noFill/>
          <a:ln>
            <a:noFill/>
          </a:ln>
        </p:spPr>
      </p:pic>
      <p:grpSp>
        <p:nvGrpSpPr>
          <p:cNvPr id="1518" name="Google Shape;1518;p111"/>
          <p:cNvGrpSpPr/>
          <p:nvPr/>
        </p:nvGrpSpPr>
        <p:grpSpPr>
          <a:xfrm>
            <a:off x="402715" y="4534153"/>
            <a:ext cx="2006283" cy="1408682"/>
            <a:chOff x="276126" y="4999439"/>
            <a:chExt cx="2070467" cy="1453749"/>
          </a:xfrm>
        </p:grpSpPr>
        <p:pic>
          <p:nvPicPr>
            <p:cNvPr descr="コンピュータ が含まれている画像&#10;&#10;自動的に生成された説明" id="1519" name="Google Shape;1519;p111"/>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1520" name="Google Shape;1520;p111"/>
            <p:cNvPicPr preferRelativeResize="0"/>
            <p:nvPr/>
          </p:nvPicPr>
          <p:blipFill rotWithShape="1">
            <a:blip r:embed="rId5">
              <a:alphaModFix/>
            </a:blip>
            <a:srcRect b="0" l="0" r="0" t="0"/>
            <a:stretch/>
          </p:blipFill>
          <p:spPr>
            <a:xfrm>
              <a:off x="1217079" y="5450114"/>
              <a:ext cx="548824" cy="413744"/>
            </a:xfrm>
            <a:prstGeom prst="rect">
              <a:avLst/>
            </a:prstGeom>
            <a:noFill/>
            <a:ln>
              <a:noFill/>
            </a:ln>
          </p:spPr>
        </p:pic>
      </p:grpSp>
      <p:grpSp>
        <p:nvGrpSpPr>
          <p:cNvPr id="1521" name="Google Shape;1521;p111"/>
          <p:cNvGrpSpPr/>
          <p:nvPr/>
        </p:nvGrpSpPr>
        <p:grpSpPr>
          <a:xfrm>
            <a:off x="387062" y="6405325"/>
            <a:ext cx="8369892" cy="374400"/>
            <a:chOff x="322211" y="6410880"/>
            <a:chExt cx="8532000" cy="374400"/>
          </a:xfrm>
        </p:grpSpPr>
        <p:sp>
          <p:nvSpPr>
            <p:cNvPr id="1522" name="Google Shape;1522;p111"/>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23" name="Google Shape;1523;p111"/>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524" name="Google Shape;1524;p111"/>
          <p:cNvSpPr txBox="1"/>
          <p:nvPr/>
        </p:nvSpPr>
        <p:spPr>
          <a:xfrm>
            <a:off x="844336" y="6482396"/>
            <a:ext cx="71133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税の学習コーナー  </a:t>
            </a:r>
            <a:r>
              <a:rPr lang="ja-JP" sz="1100" u="sng">
                <a:solidFill>
                  <a:schemeClr val="dk1"/>
                </a:solidFill>
                <a:latin typeface="Arial"/>
                <a:ea typeface="Arial"/>
                <a:cs typeface="Arial"/>
                <a:sym typeface="Arial"/>
                <a:hlinkClick r:id="rId6">
                  <a:extLst>
                    <a:ext uri="{A12FA001-AC4F-418D-AE19-62706E023703}">
                      <ahyp:hlinkClr val="tx"/>
                    </a:ext>
                  </a:extLst>
                </a:hlinkClick>
              </a:rPr>
              <a:t>https://www.nta.go.jp/taxes/kids/index.htm</a:t>
            </a:r>
            <a:endParaRPr sz="1100">
              <a:solidFill>
                <a:schemeClr val="dk1"/>
              </a:solidFill>
              <a:latin typeface="Arial"/>
              <a:ea typeface="Arial"/>
              <a:cs typeface="Arial"/>
              <a:sym typeface="Arial"/>
            </a:endParaRPr>
          </a:p>
        </p:txBody>
      </p:sp>
      <p:grpSp>
        <p:nvGrpSpPr>
          <p:cNvPr id="1525" name="Google Shape;1525;p111"/>
          <p:cNvGrpSpPr/>
          <p:nvPr/>
        </p:nvGrpSpPr>
        <p:grpSpPr>
          <a:xfrm>
            <a:off x="-4" y="6108683"/>
            <a:ext cx="832642" cy="749313"/>
            <a:chOff x="-35154" y="5996310"/>
            <a:chExt cx="945432" cy="850815"/>
          </a:xfrm>
        </p:grpSpPr>
        <p:sp>
          <p:nvSpPr>
            <p:cNvPr id="1526" name="Google Shape;1526;p111"/>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7" name="Google Shape;1527;p111"/>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8" name="Google Shape;1528;p111"/>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grpSp>
        <p:nvGrpSpPr>
          <p:cNvPr id="1529" name="Google Shape;1529;p111"/>
          <p:cNvGrpSpPr/>
          <p:nvPr/>
        </p:nvGrpSpPr>
        <p:grpSpPr>
          <a:xfrm>
            <a:off x="1361616" y="1348556"/>
            <a:ext cx="7390624" cy="4477586"/>
            <a:chOff x="1361616" y="1348556"/>
            <a:chExt cx="7390624" cy="4477586"/>
          </a:xfrm>
        </p:grpSpPr>
        <p:sp>
          <p:nvSpPr>
            <p:cNvPr id="1530" name="Google Shape;1530;p111"/>
            <p:cNvSpPr/>
            <p:nvPr/>
          </p:nvSpPr>
          <p:spPr>
            <a:xfrm>
              <a:off x="1361616" y="1348556"/>
              <a:ext cx="1528150" cy="4477586"/>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1531" name="Google Shape;1531;p111"/>
            <p:cNvPicPr preferRelativeResize="0"/>
            <p:nvPr/>
          </p:nvPicPr>
          <p:blipFill rotWithShape="1">
            <a:blip r:embed="rId7">
              <a:alphaModFix/>
            </a:blip>
            <a:srcRect b="0" l="0" r="0" t="0"/>
            <a:stretch/>
          </p:blipFill>
          <p:spPr>
            <a:xfrm>
              <a:off x="2888246" y="1388762"/>
              <a:ext cx="5863994" cy="4422180"/>
            </a:xfrm>
            <a:prstGeom prst="rect">
              <a:avLst/>
            </a:prstGeom>
            <a:noFill/>
            <a:ln cap="flat" cmpd="sng" w="28575">
              <a:solidFill>
                <a:schemeClr val="dk1"/>
              </a:solidFill>
              <a:prstDash val="solid"/>
              <a:round/>
              <a:headEnd len="sm" w="sm" type="none"/>
              <a:tailEnd len="sm" w="sm" type="none"/>
            </a:ln>
          </p:spPr>
        </p:pic>
      </p:grpSp>
      <p:sp>
        <p:nvSpPr>
          <p:cNvPr id="1532" name="Google Shape;1532;p111"/>
          <p:cNvSpPr txBox="1"/>
          <p:nvPr/>
        </p:nvSpPr>
        <p:spPr>
          <a:xfrm>
            <a:off x="190150" y="926450"/>
            <a:ext cx="8953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Arial"/>
              <a:buNone/>
            </a:pPr>
            <a:r>
              <a:rPr lang="ja-JP" sz="1600">
                <a:solidFill>
                  <a:srgbClr val="005BAD"/>
                </a:solidFill>
                <a:latin typeface="Arial"/>
                <a:ea typeface="Arial"/>
                <a:cs typeface="Arial"/>
                <a:sym typeface="Arial"/>
              </a:rPr>
              <a:t>税金について、もっと詳しく知りたい人は、国税庁ホームページの「税の学習コーナー」へ。</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2"/>
                                        </p:tgtEl>
                                        <p:attrNameLst>
                                          <p:attrName>style.visibility</p:attrName>
                                        </p:attrNameLst>
                                      </p:cBhvr>
                                      <p:to>
                                        <p:strVal val="visible"/>
                                      </p:to>
                                    </p:set>
                                    <p:animEffect filter="fade" transition="in">
                                      <p:cBhvr>
                                        <p:cTn dur="1000"/>
                                        <p:tgtEl>
                                          <p:spTgt spid="15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18"/>
                                        </p:tgtEl>
                                        <p:attrNameLst>
                                          <p:attrName>style.visibility</p:attrName>
                                        </p:attrNameLst>
                                      </p:cBhvr>
                                      <p:to>
                                        <p:strVal val="visible"/>
                                      </p:to>
                                    </p:set>
                                    <p:animEffect filter="fade" transition="in">
                                      <p:cBhvr>
                                        <p:cTn dur="800"/>
                                        <p:tgtEl>
                                          <p:spTgt spid="1518"/>
                                        </p:tgtEl>
                                      </p:cBhvr>
                                    </p:animEffect>
                                  </p:childTnLst>
                                </p:cTn>
                              </p:par>
                              <p:par>
                                <p:cTn fill="hold" nodeType="withEffect" presetClass="entr" presetID="10" presetSubtype="0">
                                  <p:stCondLst>
                                    <p:cond delay="0"/>
                                  </p:stCondLst>
                                  <p:childTnLst>
                                    <p:set>
                                      <p:cBhvr>
                                        <p:cTn dur="1" fill="hold">
                                          <p:stCondLst>
                                            <p:cond delay="0"/>
                                          </p:stCondLst>
                                        </p:cTn>
                                        <p:tgtEl>
                                          <p:spTgt spid="1529"/>
                                        </p:tgtEl>
                                        <p:attrNameLst>
                                          <p:attrName>style.visibility</p:attrName>
                                        </p:attrNameLst>
                                      </p:cBhvr>
                                      <p:to>
                                        <p:strVal val="visible"/>
                                      </p:to>
                                    </p:set>
                                    <p:animEffect filter="fade" transition="in">
                                      <p:cBhvr>
                                        <p:cTn dur="1750"/>
                                        <p:tgtEl>
                                          <p:spTgt spid="15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id="832" name="Google Shape;832;p87"/>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833" name="Google Shape;833;p87"/>
          <p:cNvGraphicFramePr/>
          <p:nvPr/>
        </p:nvGraphicFramePr>
        <p:xfrm>
          <a:off x="322211" y="1088711"/>
          <a:ext cx="3000000" cy="3000000"/>
        </p:xfrm>
        <a:graphic>
          <a:graphicData uri="http://schemas.openxmlformats.org/drawingml/2006/table">
            <a:tbl>
              <a:tblPr bandRow="1" firstRow="1">
                <a:noFill/>
                <a:tableStyleId>{CA9DCC03-AA21-41F2-A3C3-7F13655678E3}</a:tableStyleId>
              </a:tblPr>
              <a:tblGrid>
                <a:gridCol w="1660425"/>
                <a:gridCol w="3418675"/>
                <a:gridCol w="3418675"/>
              </a:tblGrid>
              <a:tr h="105117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t/>
                      </a:r>
                      <a:endParaRPr b="0" sz="1400" u="none" cap="none" strike="noStrike">
                        <a:solidFill>
                          <a:srgbClr val="FFB64B"/>
                        </a:solidFil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None/>
                      </a:pPr>
                      <a:r>
                        <a:t/>
                      </a:r>
                      <a:endParaRPr b="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75525">
                <a:tc>
                  <a:txBody>
                    <a:bodyPr/>
                    <a:lstStyle/>
                    <a:p>
                      <a:pPr indent="0" lvl="0" marL="0" marR="0" rtl="0" algn="ctr">
                        <a:spcBef>
                          <a:spcPts val="0"/>
                        </a:spcBef>
                        <a:spcAft>
                          <a:spcPts val="0"/>
                        </a:spcAft>
                        <a:buNone/>
                      </a:pPr>
                      <a:r>
                        <a:rPr lang="ja-JP" sz="1800" u="none" cap="none" strike="noStrike"/>
                        <a:t>国　　　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所得税・法人税・相続税・贈与税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消費税・酒税・たばこ税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lang="ja-JP" sz="1800" u="none" cap="none" strike="noStrike"/>
                        <a:t>地方税</a:t>
                      </a:r>
                      <a:endParaRPr sz="1800" u="none" cap="none" strike="noStrike"/>
                    </a:p>
                    <a:p>
                      <a:pPr indent="0" lvl="0" marL="0" marR="0" rtl="0" algn="ctr">
                        <a:spcBef>
                          <a:spcPts val="0"/>
                        </a:spcBef>
                        <a:spcAft>
                          <a:spcPts val="0"/>
                        </a:spcAft>
                        <a:buNone/>
                      </a:pPr>
                      <a:r>
                        <a:rPr lang="ja-JP" sz="1500" u="none" cap="none" strike="noStrike"/>
                        <a:t>（都道府県税）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都道府県民税・事業税・</a:t>
                      </a:r>
                      <a:endParaRPr sz="1200"/>
                    </a:p>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自動車税（種別割）</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地方消費税・都道府県たばこ税・</a:t>
                      </a:r>
                      <a:endParaRPr sz="1200"/>
                    </a:p>
                    <a:p>
                      <a:pPr indent="0" lvl="0" marL="0" marR="0" rtl="0" algn="ctr">
                        <a:spcBef>
                          <a:spcPts val="0"/>
                        </a:spcBef>
                        <a:spcAft>
                          <a:spcPts val="0"/>
                        </a:spcAft>
                        <a:buNone/>
                      </a:pPr>
                      <a:r>
                        <a:rPr lang="ja-JP" sz="1600" u="none" cap="none" strike="noStrike">
                          <a:solidFill>
                            <a:srgbClr val="3D935A"/>
                          </a:solidFill>
                          <a:latin typeface="Arial"/>
                          <a:ea typeface="Arial"/>
                          <a:cs typeface="Arial"/>
                          <a:sym typeface="Arial"/>
                        </a:rPr>
                        <a:t>ゴルフ場利用税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lang="ja-JP" sz="1800" u="none" cap="none" strike="noStrike"/>
                        <a:t>地方税</a:t>
                      </a:r>
                      <a:endParaRPr sz="1800" u="none" cap="none" strike="noStrike"/>
                    </a:p>
                    <a:p>
                      <a:pPr indent="0" lvl="0" marL="0" marR="0" rtl="0" algn="ctr">
                        <a:spcBef>
                          <a:spcPts val="0"/>
                        </a:spcBef>
                        <a:spcAft>
                          <a:spcPts val="0"/>
                        </a:spcAft>
                        <a:buNone/>
                      </a:pPr>
                      <a:r>
                        <a:rPr lang="ja-JP" sz="1500" u="none" cap="none" strike="noStrike"/>
                        <a:t>（市区町村税）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spcBef>
                          <a:spcPts val="0"/>
                        </a:spcBef>
                        <a:spcAft>
                          <a:spcPts val="0"/>
                        </a:spcAft>
                        <a:buNone/>
                      </a:pPr>
                      <a:r>
                        <a:rPr lang="ja-JP" sz="1600" u="none" cap="none" strike="noStrike">
                          <a:solidFill>
                            <a:srgbClr val="E38013"/>
                          </a:solidFill>
                          <a:latin typeface="Arial"/>
                          <a:ea typeface="Arial"/>
                          <a:cs typeface="Arial"/>
                          <a:sym typeface="Arial"/>
                        </a:rPr>
                        <a:t>市区町村民税・固定資産税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lang="ja-JP" sz="1600" u="none" cap="none" strike="noStrike">
                          <a:solidFill>
                            <a:srgbClr val="3D935A"/>
                          </a:solidFill>
                          <a:latin typeface="Arial"/>
                          <a:ea typeface="Arial"/>
                          <a:cs typeface="Arial"/>
                          <a:sym typeface="Arial"/>
                        </a:rPr>
                        <a:t>市区町村たばこ税・入湯税</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834" name="Google Shape;834;p87">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835" name="Google Shape;835;p87">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836" name="Google Shape;836;p87"/>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grpSp>
        <p:nvGrpSpPr>
          <p:cNvPr id="837" name="Google Shape;837;p87"/>
          <p:cNvGrpSpPr/>
          <p:nvPr/>
        </p:nvGrpSpPr>
        <p:grpSpPr>
          <a:xfrm>
            <a:off x="287921" y="6410880"/>
            <a:ext cx="8532000" cy="374400"/>
            <a:chOff x="322211" y="6410880"/>
            <a:chExt cx="8532000" cy="374400"/>
          </a:xfrm>
        </p:grpSpPr>
        <p:sp>
          <p:nvSpPr>
            <p:cNvPr id="838" name="Google Shape;838;p87"/>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39" name="Google Shape;839;p87"/>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840" name="Google Shape;840;p87"/>
          <p:cNvSpPr txBox="1"/>
          <p:nvPr/>
        </p:nvSpPr>
        <p:spPr>
          <a:xfrm>
            <a:off x="762252" y="6473250"/>
            <a:ext cx="7752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税金の種類をもっと詳しく見てみよう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https://www.nta.go.jp/taxes/kids/hatten/page02.htm</a:t>
            </a:r>
            <a:endParaRPr sz="1100">
              <a:solidFill>
                <a:schemeClr val="dk1"/>
              </a:solidFill>
              <a:latin typeface="Arial"/>
              <a:ea typeface="Arial"/>
              <a:cs typeface="Arial"/>
              <a:sym typeface="Arial"/>
            </a:endParaRPr>
          </a:p>
        </p:txBody>
      </p:sp>
      <p:sp>
        <p:nvSpPr>
          <p:cNvPr id="841" name="Google Shape;841;p87"/>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 </a:t>
            </a:r>
            <a:endParaRPr/>
          </a:p>
        </p:txBody>
      </p:sp>
      <p:sp>
        <p:nvSpPr>
          <p:cNvPr id="842" name="Google Shape;842;p87"/>
          <p:cNvSpPr/>
          <p:nvPr/>
        </p:nvSpPr>
        <p:spPr>
          <a:xfrm>
            <a:off x="2522184" y="1558010"/>
            <a:ext cx="2257800" cy="520200"/>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3" name="Google Shape;843;p87"/>
          <p:cNvSpPr txBox="1"/>
          <p:nvPr/>
        </p:nvSpPr>
        <p:spPr>
          <a:xfrm>
            <a:off x="2697413" y="1125538"/>
            <a:ext cx="1904700" cy="92730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None/>
            </a:pPr>
            <a:r>
              <a:rPr lang="ja-JP" sz="2000">
                <a:solidFill>
                  <a:schemeClr val="dk1"/>
                </a:solidFill>
                <a:latin typeface="Arial"/>
                <a:ea typeface="Arial"/>
                <a:cs typeface="Arial"/>
                <a:sym typeface="Arial"/>
              </a:rPr>
              <a:t>直　接　税</a:t>
            </a:r>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税金を納める人と</a:t>
            </a:r>
            <a:endParaRPr sz="1300">
              <a:solidFill>
                <a:schemeClr val="dk1"/>
              </a:solidFill>
              <a:latin typeface="Arial"/>
              <a:ea typeface="Arial"/>
              <a:cs typeface="Arial"/>
              <a:sym typeface="Arial"/>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負担する人が同じ税金</a:t>
            </a:r>
            <a:endParaRPr sz="1300"/>
          </a:p>
        </p:txBody>
      </p:sp>
      <p:sp>
        <p:nvSpPr>
          <p:cNvPr id="844" name="Google Shape;844;p87"/>
          <p:cNvSpPr/>
          <p:nvPr/>
        </p:nvSpPr>
        <p:spPr>
          <a:xfrm>
            <a:off x="5990549" y="1558010"/>
            <a:ext cx="2257800" cy="520200"/>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5" name="Google Shape;845;p87"/>
          <p:cNvSpPr txBox="1"/>
          <p:nvPr/>
        </p:nvSpPr>
        <p:spPr>
          <a:xfrm>
            <a:off x="6071743" y="1125538"/>
            <a:ext cx="2095500" cy="927300"/>
          </a:xfrm>
          <a:prstGeom prst="rect">
            <a:avLst/>
          </a:prstGeom>
          <a:noFill/>
          <a:ln>
            <a:noFill/>
          </a:ln>
        </p:spPr>
        <p:txBody>
          <a:bodyPr anchorCtr="0" anchor="t" bIns="45700" lIns="91425" spcFirstLastPara="1" rIns="91425" wrap="square" tIns="45700">
            <a:spAutoFit/>
          </a:bodyPr>
          <a:lstStyle/>
          <a:p>
            <a:pPr indent="0" lvl="0" marL="0" marR="0" rtl="0" algn="ctr">
              <a:lnSpc>
                <a:spcPct val="125000"/>
              </a:lnSpc>
              <a:spcBef>
                <a:spcPts val="0"/>
              </a:spcBef>
              <a:spcAft>
                <a:spcPts val="0"/>
              </a:spcAft>
              <a:buNone/>
            </a:pPr>
            <a:r>
              <a:rPr lang="ja-JP" sz="2000">
                <a:solidFill>
                  <a:schemeClr val="dk1"/>
                </a:solidFill>
                <a:latin typeface="Arial"/>
                <a:ea typeface="Arial"/>
                <a:cs typeface="Arial"/>
                <a:sym typeface="Arial"/>
              </a:rPr>
              <a:t>間　接　税</a:t>
            </a:r>
            <a:endParaRPr/>
          </a:p>
          <a:p>
            <a:pPr indent="0" lvl="0" marL="0" marR="0" rtl="0" algn="ctr">
              <a:lnSpc>
                <a:spcPct val="125000"/>
              </a:lnSpc>
              <a:spcBef>
                <a:spcPts val="0"/>
              </a:spcBef>
              <a:spcAft>
                <a:spcPts val="0"/>
              </a:spcAft>
              <a:buNone/>
            </a:pPr>
            <a:r>
              <a:rPr lang="ja-JP" sz="1300">
                <a:solidFill>
                  <a:schemeClr val="dk1"/>
                </a:solidFill>
                <a:latin typeface="Arial"/>
                <a:ea typeface="Arial"/>
                <a:cs typeface="Arial"/>
                <a:sym typeface="Arial"/>
              </a:rPr>
              <a:t>税金を納める人と</a:t>
            </a:r>
            <a:endParaRPr sz="1300"/>
          </a:p>
          <a:p>
            <a:pPr indent="0" lvl="0" marL="0" marR="0" rtl="0" algn="ctr">
              <a:lnSpc>
                <a:spcPct val="110000"/>
              </a:lnSpc>
              <a:spcBef>
                <a:spcPts val="0"/>
              </a:spcBef>
              <a:spcAft>
                <a:spcPts val="0"/>
              </a:spcAft>
              <a:buNone/>
            </a:pPr>
            <a:r>
              <a:rPr lang="ja-JP" sz="1300">
                <a:solidFill>
                  <a:schemeClr val="dk1"/>
                </a:solidFill>
                <a:latin typeface="Arial"/>
                <a:ea typeface="Arial"/>
                <a:cs typeface="Arial"/>
                <a:sym typeface="Arial"/>
              </a:rPr>
              <a:t>負担する人が異なる税金</a:t>
            </a:r>
            <a:endParaRPr sz="1300"/>
          </a:p>
        </p:txBody>
      </p:sp>
      <p:grpSp>
        <p:nvGrpSpPr>
          <p:cNvPr id="846" name="Google Shape;846;p87"/>
          <p:cNvGrpSpPr/>
          <p:nvPr/>
        </p:nvGrpSpPr>
        <p:grpSpPr>
          <a:xfrm>
            <a:off x="-29058" y="6108950"/>
            <a:ext cx="832642" cy="749313"/>
            <a:chOff x="-35154" y="5996310"/>
            <a:chExt cx="945432" cy="850815"/>
          </a:xfrm>
        </p:grpSpPr>
        <p:sp>
          <p:nvSpPr>
            <p:cNvPr id="847" name="Google Shape;847;p8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8" name="Google Shape;848;p8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9" name="Google Shape;849;p87"/>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sp>
        <p:nvSpPr>
          <p:cNvPr id="850" name="Google Shape;850;p87"/>
          <p:cNvSpPr/>
          <p:nvPr/>
        </p:nvSpPr>
        <p:spPr>
          <a:xfrm>
            <a:off x="259900" y="4885250"/>
            <a:ext cx="9144000" cy="614100"/>
          </a:xfrm>
          <a:prstGeom prst="rect">
            <a:avLst/>
          </a:prstGeom>
          <a:noFill/>
          <a:ln>
            <a:noFill/>
          </a:ln>
        </p:spPr>
        <p:txBody>
          <a:bodyPr anchorCtr="0" anchor="t" bIns="45700" lIns="91425" spcFirstLastPara="1" rIns="91425" wrap="square" tIns="45700">
            <a:noAutofit/>
          </a:bodyPr>
          <a:lstStyle/>
          <a:p>
            <a:pPr indent="-209650" lvl="0" marL="285750" marR="0" rtl="0" algn="l">
              <a:lnSpc>
                <a:spcPct val="140000"/>
              </a:lnSpc>
              <a:spcBef>
                <a:spcPts val="0"/>
              </a:spcBef>
              <a:spcAft>
                <a:spcPts val="0"/>
              </a:spcAft>
              <a:buClr>
                <a:srgbClr val="005BAD"/>
              </a:buClr>
              <a:buSzPts val="1300"/>
              <a:buFont typeface="Noto Sans Symbols"/>
              <a:buChar char="●"/>
            </a:pPr>
            <a:r>
              <a:rPr lang="ja-JP" sz="1300">
                <a:solidFill>
                  <a:schemeClr val="dk1"/>
                </a:solidFill>
                <a:latin typeface="Arial"/>
                <a:ea typeface="Arial"/>
                <a:cs typeface="Arial"/>
                <a:sym typeface="Arial"/>
              </a:rPr>
              <a:t>国に納める税金を「</a:t>
            </a:r>
            <a:r>
              <a:rPr lang="ja-JP" sz="1300">
                <a:solidFill>
                  <a:srgbClr val="005BAD"/>
                </a:solidFill>
                <a:latin typeface="Arial"/>
                <a:ea typeface="Arial"/>
                <a:cs typeface="Arial"/>
                <a:sym typeface="Arial"/>
              </a:rPr>
              <a:t>国税</a:t>
            </a:r>
            <a:r>
              <a:rPr lang="ja-JP" sz="1300">
                <a:solidFill>
                  <a:schemeClr val="dk1"/>
                </a:solidFill>
                <a:latin typeface="Arial"/>
                <a:ea typeface="Arial"/>
                <a:cs typeface="Arial"/>
                <a:sym typeface="Arial"/>
              </a:rPr>
              <a:t>」、地方公共団体に納める税金を「</a:t>
            </a:r>
            <a:r>
              <a:rPr lang="ja-JP" sz="1300">
                <a:solidFill>
                  <a:srgbClr val="005BAD"/>
                </a:solidFill>
                <a:latin typeface="Arial"/>
                <a:ea typeface="Arial"/>
                <a:cs typeface="Arial"/>
                <a:sym typeface="Arial"/>
              </a:rPr>
              <a:t>地方税</a:t>
            </a:r>
            <a:r>
              <a:rPr lang="ja-JP" sz="1300">
                <a:solidFill>
                  <a:schemeClr val="dk1"/>
                </a:solidFill>
                <a:latin typeface="Arial"/>
                <a:ea typeface="Arial"/>
                <a:cs typeface="Arial"/>
                <a:sym typeface="Arial"/>
              </a:rPr>
              <a:t>」といい、地方税はさらに「</a:t>
            </a:r>
            <a:r>
              <a:rPr b="1" lang="ja-JP" sz="1300">
                <a:solidFill>
                  <a:srgbClr val="0070C0"/>
                </a:solidFill>
                <a:latin typeface="Arial"/>
                <a:ea typeface="Arial"/>
                <a:cs typeface="Arial"/>
                <a:sym typeface="Arial"/>
              </a:rPr>
              <a:t>都道府県税</a:t>
            </a:r>
            <a:r>
              <a:rPr lang="ja-JP" sz="1300">
                <a:solidFill>
                  <a:schemeClr val="dk1"/>
                </a:solidFill>
                <a:latin typeface="Arial"/>
                <a:ea typeface="Arial"/>
                <a:cs typeface="Arial"/>
                <a:sym typeface="Arial"/>
              </a:rPr>
              <a:t>」と</a:t>
            </a:r>
            <a:endParaRPr sz="1300">
              <a:solidFill>
                <a:schemeClr val="dk1"/>
              </a:solidFill>
              <a:latin typeface="Arial"/>
              <a:ea typeface="Arial"/>
              <a:cs typeface="Arial"/>
              <a:sym typeface="Arial"/>
            </a:endParaRPr>
          </a:p>
          <a:p>
            <a:pPr indent="0" lvl="0" marL="0" marR="0" rtl="0" algn="l">
              <a:lnSpc>
                <a:spcPct val="140000"/>
              </a:lnSpc>
              <a:spcBef>
                <a:spcPts val="0"/>
              </a:spcBef>
              <a:spcAft>
                <a:spcPts val="0"/>
              </a:spcAft>
              <a:buNone/>
            </a:pPr>
            <a:r>
              <a:rPr lang="ja-JP" sz="1300">
                <a:solidFill>
                  <a:schemeClr val="dk1"/>
                </a:solidFill>
              </a:rPr>
              <a:t>    </a:t>
            </a:r>
            <a:r>
              <a:rPr lang="ja-JP" sz="1300">
                <a:solidFill>
                  <a:schemeClr val="dk1"/>
                </a:solidFill>
                <a:latin typeface="Arial"/>
                <a:ea typeface="Arial"/>
                <a:cs typeface="Arial"/>
                <a:sym typeface="Arial"/>
              </a:rPr>
              <a:t>「</a:t>
            </a:r>
            <a:r>
              <a:rPr lang="ja-JP" sz="1300">
                <a:solidFill>
                  <a:srgbClr val="005BAD"/>
                </a:solidFill>
                <a:latin typeface="Arial"/>
                <a:ea typeface="Arial"/>
                <a:cs typeface="Arial"/>
                <a:sym typeface="Arial"/>
              </a:rPr>
              <a:t>市区町村税</a:t>
            </a:r>
            <a:r>
              <a:rPr lang="ja-JP" sz="1300">
                <a:solidFill>
                  <a:schemeClr val="dk1"/>
                </a:solidFill>
                <a:latin typeface="Arial"/>
                <a:ea typeface="Arial"/>
                <a:cs typeface="Arial"/>
                <a:sym typeface="Arial"/>
              </a:rPr>
              <a:t>」に分けられます。</a:t>
            </a:r>
            <a:endParaRPr sz="1300"/>
          </a:p>
        </p:txBody>
      </p:sp>
      <p:sp>
        <p:nvSpPr>
          <p:cNvPr id="851" name="Google Shape;851;p87"/>
          <p:cNvSpPr/>
          <p:nvPr/>
        </p:nvSpPr>
        <p:spPr>
          <a:xfrm>
            <a:off x="254175" y="5575550"/>
            <a:ext cx="8771100" cy="780600"/>
          </a:xfrm>
          <a:prstGeom prst="rect">
            <a:avLst/>
          </a:prstGeom>
          <a:noFill/>
          <a:ln>
            <a:noFill/>
          </a:ln>
        </p:spPr>
        <p:txBody>
          <a:bodyPr anchorCtr="0" anchor="t" bIns="45700" lIns="91425" spcFirstLastPara="1" rIns="91425" wrap="square" tIns="45700">
            <a:noAutofit/>
          </a:bodyPr>
          <a:lstStyle/>
          <a:p>
            <a:pPr indent="-209650" lvl="0" marL="285750" marR="0" rtl="0" algn="l">
              <a:lnSpc>
                <a:spcPct val="140000"/>
              </a:lnSpc>
              <a:spcBef>
                <a:spcPts val="0"/>
              </a:spcBef>
              <a:spcAft>
                <a:spcPts val="0"/>
              </a:spcAft>
              <a:buClr>
                <a:srgbClr val="005BAD"/>
              </a:buClr>
              <a:buSzPts val="1300"/>
              <a:buFont typeface="Noto Sans Symbols"/>
              <a:buChar char="●"/>
            </a:pPr>
            <a:r>
              <a:rPr lang="ja-JP" sz="1300">
                <a:solidFill>
                  <a:schemeClr val="dk1"/>
                </a:solidFill>
                <a:latin typeface="Arial"/>
                <a:ea typeface="Arial"/>
                <a:cs typeface="Arial"/>
                <a:sym typeface="Arial"/>
              </a:rPr>
              <a:t>税金を納める人と負担する人が同じ税金を「</a:t>
            </a:r>
            <a:r>
              <a:rPr lang="ja-JP" sz="1300">
                <a:solidFill>
                  <a:srgbClr val="005BAD"/>
                </a:solidFill>
                <a:latin typeface="Arial"/>
                <a:ea typeface="Arial"/>
                <a:cs typeface="Arial"/>
                <a:sym typeface="Arial"/>
              </a:rPr>
              <a:t>直接税</a:t>
            </a:r>
            <a:r>
              <a:rPr lang="ja-JP" sz="1300">
                <a:solidFill>
                  <a:schemeClr val="dk1"/>
                </a:solidFill>
                <a:latin typeface="Arial"/>
                <a:ea typeface="Arial"/>
                <a:cs typeface="Arial"/>
                <a:sym typeface="Arial"/>
              </a:rPr>
              <a:t>」といい、税金を納める人と負担する人が異なる税金を</a:t>
            </a:r>
            <a:r>
              <a:rPr lang="ja-JP" sz="1300">
                <a:solidFill>
                  <a:schemeClr val="dk1"/>
                </a:solidFill>
              </a:rPr>
              <a:t>　</a:t>
            </a:r>
            <a:r>
              <a:rPr lang="ja-JP" sz="1300">
                <a:solidFill>
                  <a:schemeClr val="dk1"/>
                </a:solidFill>
                <a:latin typeface="Arial"/>
                <a:ea typeface="Arial"/>
                <a:cs typeface="Arial"/>
                <a:sym typeface="Arial"/>
              </a:rPr>
              <a:t>「</a:t>
            </a:r>
            <a:r>
              <a:rPr lang="ja-JP" sz="1300">
                <a:solidFill>
                  <a:srgbClr val="005BAD"/>
                </a:solidFill>
                <a:latin typeface="Arial"/>
                <a:ea typeface="Arial"/>
                <a:cs typeface="Arial"/>
                <a:sym typeface="Arial"/>
              </a:rPr>
              <a:t>間接税</a:t>
            </a:r>
            <a:r>
              <a:rPr lang="ja-JP" sz="1300">
                <a:solidFill>
                  <a:schemeClr val="dk1"/>
                </a:solidFill>
                <a:latin typeface="Arial"/>
                <a:ea typeface="Arial"/>
                <a:cs typeface="Arial"/>
                <a:sym typeface="Arial"/>
              </a:rPr>
              <a:t>」といいます。たとえば、消費税は、消費者が負担し、事業者が納めるため、間接税に分類されます。</a:t>
            </a:r>
            <a:endParaRPr sz="13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par>
                                <p:cTn fill="hold" nodeType="with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500"/>
                                        <p:tgtEl>
                                          <p:spTgt spid="842"/>
                                        </p:tgtEl>
                                      </p:cBhvr>
                                    </p:animEffect>
                                  </p:childTnLst>
                                </p:cTn>
                              </p:par>
                              <p:par>
                                <p:cTn fill="hold" nodeType="with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500"/>
                                        <p:tgtEl>
                                          <p:spTgt spid="843"/>
                                        </p:tgtEl>
                                      </p:cBhvr>
                                    </p:animEffect>
                                  </p:childTnLst>
                                </p:cTn>
                              </p:par>
                              <p:par>
                                <p:cTn fill="hold" nodeType="with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par>
                                <p:cTn fill="hold" nodeType="with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500"/>
                                        <p:tgtEl>
                                          <p:spTgt spid="8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600"/>
                                        <p:tgtEl>
                                          <p:spTgt spid="8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1000"/>
                                        <p:tgtEl>
                                          <p:spTgt spid="8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1000"/>
                                        <p:tgtEl>
                                          <p:spTgt spid="8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88"/>
          <p:cNvSpPr/>
          <p:nvPr/>
        </p:nvSpPr>
        <p:spPr>
          <a:xfrm>
            <a:off x="3165967" y="1065378"/>
            <a:ext cx="5654100" cy="9768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58" name="Google Shape;858;p88"/>
          <p:cNvGrpSpPr/>
          <p:nvPr/>
        </p:nvGrpSpPr>
        <p:grpSpPr>
          <a:xfrm>
            <a:off x="250825" y="1400548"/>
            <a:ext cx="2181600" cy="2601600"/>
            <a:chOff x="250825" y="1066180"/>
            <a:chExt cx="2181600" cy="2601600"/>
          </a:xfrm>
        </p:grpSpPr>
        <p:sp>
          <p:nvSpPr>
            <p:cNvPr id="859" name="Google Shape;859;p88"/>
            <p:cNvSpPr/>
            <p:nvPr/>
          </p:nvSpPr>
          <p:spPr>
            <a:xfrm>
              <a:off x="250825" y="1066180"/>
              <a:ext cx="2181600" cy="2601600"/>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0" name="Google Shape;860;p88"/>
            <p:cNvSpPr/>
            <p:nvPr/>
          </p:nvSpPr>
          <p:spPr>
            <a:xfrm>
              <a:off x="250825" y="1066181"/>
              <a:ext cx="21816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消費者</a:t>
              </a:r>
              <a:endParaRPr/>
            </a:p>
          </p:txBody>
        </p:sp>
        <p:sp>
          <p:nvSpPr>
            <p:cNvPr id="861" name="Google Shape;861;p88"/>
            <p:cNvSpPr txBox="1"/>
            <p:nvPr/>
          </p:nvSpPr>
          <p:spPr>
            <a:xfrm>
              <a:off x="321212" y="2896382"/>
              <a:ext cx="2040900" cy="6186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品物の金額1,000円と一緒に</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消費税100円を</a:t>
              </a:r>
              <a:r>
                <a:rPr lang="ja-JP" sz="1100">
                  <a:solidFill>
                    <a:schemeClr val="dk1"/>
                  </a:solidFill>
                  <a:latin typeface="Arial"/>
                  <a:ea typeface="Arial"/>
                  <a:cs typeface="Arial"/>
                  <a:sym typeface="Arial"/>
                </a:rPr>
                <a:t>支払う</a:t>
              </a:r>
              <a:r>
                <a:rPr b="0" i="0" lang="ja-JP" sz="1100" u="none" strike="noStrike">
                  <a:solidFill>
                    <a:schemeClr val="dk1"/>
                  </a:solidFill>
                  <a:latin typeface="Arial"/>
                  <a:ea typeface="Arial"/>
                  <a:cs typeface="Arial"/>
                  <a:sym typeface="Arial"/>
                </a:rPr>
                <a:t>。</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000" u="none" strike="noStrike">
                  <a:solidFill>
                    <a:schemeClr val="dk1"/>
                  </a:solidFill>
                  <a:latin typeface="Arial"/>
                  <a:ea typeface="Arial"/>
                  <a:cs typeface="Arial"/>
                  <a:sym typeface="Arial"/>
                </a:rPr>
                <a:t>(消費税を</a:t>
              </a:r>
              <a:r>
                <a:rPr lang="ja-JP" sz="1000">
                  <a:solidFill>
                    <a:schemeClr val="dk1"/>
                  </a:solidFill>
                  <a:latin typeface="Arial"/>
                  <a:ea typeface="Arial"/>
                  <a:cs typeface="Arial"/>
                  <a:sym typeface="Arial"/>
                </a:rPr>
                <a:t>負担する</a:t>
              </a:r>
              <a:r>
                <a:rPr b="0" i="0" lang="ja-JP" sz="1000" u="none" strike="noStrike">
                  <a:solidFill>
                    <a:schemeClr val="dk1"/>
                  </a:solidFill>
                  <a:latin typeface="Arial"/>
                  <a:ea typeface="Arial"/>
                  <a:cs typeface="Arial"/>
                  <a:sym typeface="Arial"/>
                </a:rPr>
                <a:t>)</a:t>
              </a:r>
              <a:endParaRPr b="0" sz="1000">
                <a:solidFill>
                  <a:schemeClr val="dk1"/>
                </a:solidFill>
                <a:latin typeface="Arial"/>
                <a:ea typeface="Arial"/>
                <a:cs typeface="Arial"/>
                <a:sym typeface="Arial"/>
              </a:endParaRPr>
            </a:p>
          </p:txBody>
        </p:sp>
        <p:pic>
          <p:nvPicPr>
            <p:cNvPr id="862" name="Google Shape;862;p88"/>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863" name="Google Shape;863;p88"/>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864" name="Google Shape;864;p88"/>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pic>
        <p:nvPicPr>
          <p:cNvPr id="865" name="Google Shape;865;p88"/>
          <p:cNvPicPr preferRelativeResize="0"/>
          <p:nvPr/>
        </p:nvPicPr>
        <p:blipFill rotWithShape="1">
          <a:blip r:embed="rId4">
            <a:alphaModFix/>
          </a:blip>
          <a:srcRect b="0" l="0" r="0" t="0"/>
          <a:stretch/>
        </p:blipFill>
        <p:spPr>
          <a:xfrm>
            <a:off x="230063" y="5106433"/>
            <a:ext cx="1308244" cy="1515967"/>
          </a:xfrm>
          <a:prstGeom prst="rect">
            <a:avLst/>
          </a:prstGeom>
          <a:noFill/>
          <a:ln>
            <a:noFill/>
          </a:ln>
        </p:spPr>
      </p:pic>
      <p:sp>
        <p:nvSpPr>
          <p:cNvPr id="866" name="Google Shape;866;p88"/>
          <p:cNvSpPr/>
          <p:nvPr/>
        </p:nvSpPr>
        <p:spPr>
          <a:xfrm>
            <a:off x="5919612" y="2092545"/>
            <a:ext cx="259800" cy="390600"/>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67" name="Google Shape;867;p88"/>
          <p:cNvGrpSpPr/>
          <p:nvPr/>
        </p:nvGrpSpPr>
        <p:grpSpPr>
          <a:xfrm>
            <a:off x="5326412" y="2097198"/>
            <a:ext cx="439500" cy="373627"/>
            <a:chOff x="5250262" y="2072885"/>
            <a:chExt cx="439500" cy="373627"/>
          </a:xfrm>
        </p:grpSpPr>
        <p:pic>
          <p:nvPicPr>
            <p:cNvPr id="868" name="Google Shape;868;p88"/>
            <p:cNvPicPr preferRelativeResize="0"/>
            <p:nvPr/>
          </p:nvPicPr>
          <p:blipFill rotWithShape="1">
            <a:blip r:embed="rId5">
              <a:alphaModFix/>
            </a:blip>
            <a:srcRect b="0" l="0" r="0" t="0"/>
            <a:stretch/>
          </p:blipFill>
          <p:spPr>
            <a:xfrm>
              <a:off x="5283196" y="2072885"/>
              <a:ext cx="373627" cy="373627"/>
            </a:xfrm>
            <a:prstGeom prst="rect">
              <a:avLst/>
            </a:prstGeom>
            <a:noFill/>
            <a:ln>
              <a:noFill/>
            </a:ln>
          </p:spPr>
        </p:pic>
        <p:sp>
          <p:nvSpPr>
            <p:cNvPr id="869" name="Google Shape;869;p88"/>
            <p:cNvSpPr txBox="1"/>
            <p:nvPr/>
          </p:nvSpPr>
          <p:spPr>
            <a:xfrm>
              <a:off x="5250262" y="2128875"/>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sz="700">
                <a:solidFill>
                  <a:schemeClr val="lt1"/>
                </a:solidFill>
              </a:endParaRPr>
            </a:p>
          </p:txBody>
        </p:sp>
      </p:grpSp>
      <p:sp>
        <p:nvSpPr>
          <p:cNvPr id="870" name="Google Shape;870;p88"/>
          <p:cNvSpPr/>
          <p:nvPr/>
        </p:nvSpPr>
        <p:spPr>
          <a:xfrm>
            <a:off x="2510313" y="1420637"/>
            <a:ext cx="592800" cy="279900"/>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1" name="Google Shape;871;p88"/>
          <p:cNvSpPr/>
          <p:nvPr/>
        </p:nvSpPr>
        <p:spPr>
          <a:xfrm rot="10800000">
            <a:off x="5916573" y="3468708"/>
            <a:ext cx="265800" cy="419100"/>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72" name="Google Shape;872;p88"/>
          <p:cNvGrpSpPr/>
          <p:nvPr/>
        </p:nvGrpSpPr>
        <p:grpSpPr>
          <a:xfrm>
            <a:off x="5326437" y="3468591"/>
            <a:ext cx="439500" cy="373627"/>
            <a:chOff x="5326437" y="3468591"/>
            <a:chExt cx="439500" cy="373627"/>
          </a:xfrm>
        </p:grpSpPr>
        <p:pic>
          <p:nvPicPr>
            <p:cNvPr id="873" name="Google Shape;873;p88"/>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874" name="Google Shape;874;p88"/>
            <p:cNvSpPr txBox="1"/>
            <p:nvPr/>
          </p:nvSpPr>
          <p:spPr>
            <a:xfrm>
              <a:off x="5326437" y="3523375"/>
              <a:ext cx="439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a:p>
          </p:txBody>
        </p:sp>
      </p:grpSp>
      <p:grpSp>
        <p:nvGrpSpPr>
          <p:cNvPr id="875" name="Google Shape;875;p88"/>
          <p:cNvGrpSpPr/>
          <p:nvPr/>
        </p:nvGrpSpPr>
        <p:grpSpPr>
          <a:xfrm>
            <a:off x="3188713" y="3882450"/>
            <a:ext cx="5631502" cy="927248"/>
            <a:chOff x="3188676" y="3882450"/>
            <a:chExt cx="5775900" cy="927248"/>
          </a:xfrm>
        </p:grpSpPr>
        <p:sp>
          <p:nvSpPr>
            <p:cNvPr id="876" name="Google Shape;876;p88"/>
            <p:cNvSpPr/>
            <p:nvPr/>
          </p:nvSpPr>
          <p:spPr>
            <a:xfrm>
              <a:off x="3188676" y="3909698"/>
              <a:ext cx="5775900"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7" name="Google Shape;877;p88"/>
            <p:cNvSpPr/>
            <p:nvPr/>
          </p:nvSpPr>
          <p:spPr>
            <a:xfrm>
              <a:off x="3188676" y="3909698"/>
              <a:ext cx="1262100" cy="346500"/>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日本銀行</a:t>
              </a:r>
              <a:endParaRPr/>
            </a:p>
          </p:txBody>
        </p:sp>
        <p:sp>
          <p:nvSpPr>
            <p:cNvPr id="878" name="Google Shape;878;p88"/>
            <p:cNvSpPr txBox="1"/>
            <p:nvPr/>
          </p:nvSpPr>
          <p:spPr>
            <a:xfrm>
              <a:off x="3204868" y="4386100"/>
              <a:ext cx="4138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預けられた消費税を国のお金 </a:t>
              </a:r>
              <a:r>
                <a:rPr b="0" i="0" lang="ja-JP" sz="1100" u="none" strike="noStrike">
                  <a:solidFill>
                    <a:schemeClr val="dk1"/>
                  </a:solidFill>
                  <a:latin typeface="Arial"/>
                  <a:ea typeface="Arial"/>
                  <a:cs typeface="Arial"/>
                  <a:sym typeface="Arial"/>
                </a:rPr>
                <a:t>(国庫金)</a:t>
              </a:r>
              <a:r>
                <a:rPr b="0" i="0" lang="ja-JP" sz="1200" u="none" strike="noStrike">
                  <a:solidFill>
                    <a:schemeClr val="dk1"/>
                  </a:solidFill>
                  <a:latin typeface="Arial"/>
                  <a:ea typeface="Arial"/>
                  <a:cs typeface="Arial"/>
                  <a:sym typeface="Arial"/>
                </a:rPr>
                <a:t> として保管する。</a:t>
              </a:r>
              <a:endParaRPr b="0" i="0" sz="1200" u="none" strike="noStrike">
                <a:solidFill>
                  <a:schemeClr val="dk1"/>
                </a:solidFill>
                <a:latin typeface="Arial"/>
                <a:ea typeface="Arial"/>
                <a:cs typeface="Arial"/>
                <a:sym typeface="Arial"/>
              </a:endParaRPr>
            </a:p>
          </p:txBody>
        </p:sp>
        <p:sp>
          <p:nvSpPr>
            <p:cNvPr id="879" name="Google Shape;879;p88"/>
            <p:cNvSpPr/>
            <p:nvPr/>
          </p:nvSpPr>
          <p:spPr>
            <a:xfrm>
              <a:off x="3366817" y="3882450"/>
              <a:ext cx="565500" cy="16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500">
                  <a:solidFill>
                    <a:schemeClr val="lt1"/>
                  </a:solidFill>
                  <a:latin typeface="Arial"/>
                  <a:ea typeface="Arial"/>
                  <a:cs typeface="Arial"/>
                  <a:sym typeface="Arial"/>
                </a:rPr>
                <a:t>にっぽん</a:t>
              </a:r>
              <a:endParaRPr/>
            </a:p>
          </p:txBody>
        </p:sp>
      </p:grpSp>
      <p:sp>
        <p:nvSpPr>
          <p:cNvPr id="880" name="Google Shape;880;p88"/>
          <p:cNvSpPr/>
          <p:nvPr/>
        </p:nvSpPr>
        <p:spPr>
          <a:xfrm rot="10800000">
            <a:off x="4543544" y="4870436"/>
            <a:ext cx="298500" cy="579000"/>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81" name="Google Shape;881;p88"/>
          <p:cNvGrpSpPr/>
          <p:nvPr/>
        </p:nvGrpSpPr>
        <p:grpSpPr>
          <a:xfrm>
            <a:off x="3544755" y="4870455"/>
            <a:ext cx="868845" cy="519600"/>
            <a:chOff x="3544755" y="4870455"/>
            <a:chExt cx="868845" cy="519600"/>
          </a:xfrm>
        </p:grpSpPr>
        <p:sp>
          <p:nvSpPr>
            <p:cNvPr id="882" name="Google Shape;882;p88"/>
            <p:cNvSpPr/>
            <p:nvPr/>
          </p:nvSpPr>
          <p:spPr>
            <a:xfrm>
              <a:off x="3544755" y="4870455"/>
              <a:ext cx="863700" cy="519600"/>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83" name="Google Shape;883;p88"/>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884" name="Google Shape;884;p88"/>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885" name="Google Shape;885;p88"/>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886" name="Google Shape;886;p88"/>
            <p:cNvSpPr txBox="1"/>
            <p:nvPr/>
          </p:nvSpPr>
          <p:spPr>
            <a:xfrm>
              <a:off x="3549600" y="4957200"/>
              <a:ext cx="864000" cy="338700"/>
            </a:xfrm>
            <a:prstGeom prst="rect">
              <a:avLst/>
            </a:prstGeom>
            <a:noFill/>
            <a:ln>
              <a:noFill/>
            </a:ln>
            <a:effectLst>
              <a:outerShdw rotWithShape="0" algn="bl" dir="20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lt1"/>
                  </a:solidFill>
                  <a:latin typeface="Arial"/>
                  <a:ea typeface="Arial"/>
                  <a:cs typeface="Arial"/>
                  <a:sym typeface="Arial"/>
                </a:rPr>
                <a:t>７８円</a:t>
              </a:r>
              <a:endParaRPr sz="1600">
                <a:solidFill>
                  <a:schemeClr val="lt1"/>
                </a:solidFill>
                <a:latin typeface="Arial"/>
                <a:ea typeface="Arial"/>
                <a:cs typeface="Arial"/>
                <a:sym typeface="Arial"/>
              </a:endParaRPr>
            </a:p>
          </p:txBody>
        </p:sp>
      </p:grpSp>
      <p:grpSp>
        <p:nvGrpSpPr>
          <p:cNvPr id="887" name="Google Shape;887;p88"/>
          <p:cNvGrpSpPr/>
          <p:nvPr/>
        </p:nvGrpSpPr>
        <p:grpSpPr>
          <a:xfrm>
            <a:off x="6741856" y="4870455"/>
            <a:ext cx="863700" cy="519600"/>
            <a:chOff x="6741856" y="4870455"/>
            <a:chExt cx="863700" cy="519600"/>
          </a:xfrm>
        </p:grpSpPr>
        <p:sp>
          <p:nvSpPr>
            <p:cNvPr id="888" name="Google Shape;888;p88"/>
            <p:cNvSpPr/>
            <p:nvPr/>
          </p:nvSpPr>
          <p:spPr>
            <a:xfrm>
              <a:off x="6741856" y="4870455"/>
              <a:ext cx="863700" cy="519600"/>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89" name="Google Shape;889;p88"/>
            <p:cNvGrpSpPr/>
            <p:nvPr/>
          </p:nvGrpSpPr>
          <p:grpSpPr>
            <a:xfrm>
              <a:off x="6760800" y="4943421"/>
              <a:ext cx="825900" cy="373627"/>
              <a:chOff x="6760800" y="4943421"/>
              <a:chExt cx="825900" cy="373627"/>
            </a:xfrm>
          </p:grpSpPr>
          <p:pic>
            <p:nvPicPr>
              <p:cNvPr id="890" name="Google Shape;890;p88"/>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891" name="Google Shape;891;p88"/>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892" name="Google Shape;892;p88"/>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893" name="Google Shape;893;p88"/>
              <p:cNvSpPr txBox="1"/>
              <p:nvPr/>
            </p:nvSpPr>
            <p:spPr>
              <a:xfrm>
                <a:off x="6760800" y="4947100"/>
                <a:ext cx="825900" cy="338700"/>
              </a:xfrm>
              <a:prstGeom prst="rect">
                <a:avLst/>
              </a:prstGeom>
              <a:noFill/>
              <a:ln>
                <a:noFill/>
              </a:ln>
              <a:effectLst>
                <a:outerShdw rotWithShape="0" algn="bl" dir="2040000" dist="9525">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lt1"/>
                    </a:solidFill>
                    <a:latin typeface="Arial"/>
                    <a:ea typeface="Arial"/>
                    <a:cs typeface="Arial"/>
                    <a:sym typeface="Arial"/>
                  </a:rPr>
                  <a:t>２２円</a:t>
                </a:r>
                <a:endParaRPr sz="1600">
                  <a:solidFill>
                    <a:schemeClr val="lt1"/>
                  </a:solidFill>
                  <a:latin typeface="Arial"/>
                  <a:ea typeface="Arial"/>
                  <a:cs typeface="Arial"/>
                  <a:sym typeface="Arial"/>
                </a:endParaRPr>
              </a:p>
            </p:txBody>
          </p:sp>
        </p:grpSp>
      </p:grpSp>
      <p:grpSp>
        <p:nvGrpSpPr>
          <p:cNvPr id="894" name="Google Shape;894;p88"/>
          <p:cNvGrpSpPr/>
          <p:nvPr/>
        </p:nvGrpSpPr>
        <p:grpSpPr>
          <a:xfrm>
            <a:off x="3188676" y="5493830"/>
            <a:ext cx="2823600" cy="815468"/>
            <a:chOff x="3188676" y="5493830"/>
            <a:chExt cx="2823600" cy="815468"/>
          </a:xfrm>
        </p:grpSpPr>
        <p:sp>
          <p:nvSpPr>
            <p:cNvPr id="895" name="Google Shape;895;p88"/>
            <p:cNvSpPr/>
            <p:nvPr/>
          </p:nvSpPr>
          <p:spPr>
            <a:xfrm>
              <a:off x="3188676" y="5494198"/>
              <a:ext cx="2823600" cy="8151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6" name="Google Shape;896;p88"/>
            <p:cNvSpPr/>
            <p:nvPr/>
          </p:nvSpPr>
          <p:spPr>
            <a:xfrm>
              <a:off x="3188676" y="5493830"/>
              <a:ext cx="28236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国　（国税）</a:t>
              </a:r>
              <a:endParaRPr sz="1600">
                <a:solidFill>
                  <a:schemeClr val="lt1"/>
                </a:solidFill>
                <a:latin typeface="Arial"/>
                <a:ea typeface="Arial"/>
                <a:cs typeface="Arial"/>
                <a:sym typeface="Arial"/>
              </a:endParaRPr>
            </a:p>
          </p:txBody>
        </p:sp>
        <p:sp>
          <p:nvSpPr>
            <p:cNvPr id="897" name="Google Shape;897;p88"/>
            <p:cNvSpPr txBox="1"/>
            <p:nvPr/>
          </p:nvSpPr>
          <p:spPr>
            <a:xfrm>
              <a:off x="4100400" y="5920250"/>
              <a:ext cx="974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Arial"/>
                  <a:ea typeface="Arial"/>
                  <a:cs typeface="Arial"/>
                  <a:sym typeface="Arial"/>
                </a:rPr>
                <a:t>７．８％</a:t>
              </a:r>
              <a:endParaRPr b="0" i="0" sz="1400" u="none" strike="noStrike">
                <a:solidFill>
                  <a:schemeClr val="dk1"/>
                </a:solidFill>
                <a:latin typeface="Arial"/>
                <a:ea typeface="Arial"/>
                <a:cs typeface="Arial"/>
                <a:sym typeface="Arial"/>
              </a:endParaRPr>
            </a:p>
          </p:txBody>
        </p:sp>
      </p:grpSp>
      <p:grpSp>
        <p:nvGrpSpPr>
          <p:cNvPr id="898" name="Google Shape;898;p88"/>
          <p:cNvGrpSpPr/>
          <p:nvPr/>
        </p:nvGrpSpPr>
        <p:grpSpPr>
          <a:xfrm>
            <a:off x="6213137" y="5493830"/>
            <a:ext cx="2751600" cy="815468"/>
            <a:chOff x="6213137" y="5493830"/>
            <a:chExt cx="2751600" cy="815468"/>
          </a:xfrm>
        </p:grpSpPr>
        <p:sp>
          <p:nvSpPr>
            <p:cNvPr id="899" name="Google Shape;899;p88"/>
            <p:cNvSpPr/>
            <p:nvPr/>
          </p:nvSpPr>
          <p:spPr>
            <a:xfrm>
              <a:off x="6213137" y="5494198"/>
              <a:ext cx="2751600" cy="8151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0" name="Google Shape;900;p88"/>
            <p:cNvSpPr/>
            <p:nvPr/>
          </p:nvSpPr>
          <p:spPr>
            <a:xfrm>
              <a:off x="6221609" y="5493830"/>
              <a:ext cx="27429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地方　（地方税）</a:t>
              </a:r>
              <a:endParaRPr/>
            </a:p>
          </p:txBody>
        </p:sp>
        <p:sp>
          <p:nvSpPr>
            <p:cNvPr id="901" name="Google Shape;901;p88"/>
            <p:cNvSpPr txBox="1"/>
            <p:nvPr/>
          </p:nvSpPr>
          <p:spPr>
            <a:xfrm>
              <a:off x="7124400" y="5920250"/>
              <a:ext cx="917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Arial"/>
                  <a:ea typeface="Arial"/>
                  <a:cs typeface="Arial"/>
                  <a:sym typeface="Arial"/>
                </a:rPr>
                <a:t>２</a:t>
              </a:r>
              <a:r>
                <a:rPr b="0" i="0" lang="ja-JP" sz="1400" u="none" strike="noStrike">
                  <a:solidFill>
                    <a:schemeClr val="dk1"/>
                  </a:solidFill>
                  <a:latin typeface="Arial"/>
                  <a:ea typeface="Arial"/>
                  <a:cs typeface="Arial"/>
                  <a:sym typeface="Arial"/>
                </a:rPr>
                <a:t>．２％</a:t>
              </a:r>
              <a:endParaRPr b="0" i="0" sz="1400" u="none" strike="noStrike">
                <a:solidFill>
                  <a:schemeClr val="dk1"/>
                </a:solidFill>
                <a:latin typeface="Arial"/>
                <a:ea typeface="Arial"/>
                <a:cs typeface="Arial"/>
                <a:sym typeface="Arial"/>
              </a:endParaRPr>
            </a:p>
          </p:txBody>
        </p:sp>
      </p:grpSp>
      <p:grpSp>
        <p:nvGrpSpPr>
          <p:cNvPr id="902" name="Google Shape;902;p88"/>
          <p:cNvGrpSpPr/>
          <p:nvPr/>
        </p:nvGrpSpPr>
        <p:grpSpPr>
          <a:xfrm>
            <a:off x="806814" y="4287053"/>
            <a:ext cx="2208486" cy="870300"/>
            <a:chOff x="806814" y="4287053"/>
            <a:chExt cx="2208486" cy="870300"/>
          </a:xfrm>
        </p:grpSpPr>
        <p:sp>
          <p:nvSpPr>
            <p:cNvPr id="903" name="Google Shape;903;p88"/>
            <p:cNvSpPr/>
            <p:nvPr/>
          </p:nvSpPr>
          <p:spPr>
            <a:xfrm>
              <a:off x="806814" y="4287053"/>
              <a:ext cx="2181600" cy="870300"/>
            </a:xfrm>
            <a:prstGeom prst="wedgeEllipseCallout">
              <a:avLst>
                <a:gd fmla="val -32959" name="adj1"/>
                <a:gd fmla="val 56807" name="adj2"/>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4" name="Google Shape;904;p88"/>
            <p:cNvSpPr txBox="1"/>
            <p:nvPr/>
          </p:nvSpPr>
          <p:spPr>
            <a:xfrm>
              <a:off x="946800" y="4482925"/>
              <a:ext cx="20685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お店は、 消費税を預かって</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まとめて納めているんだね。</a:t>
              </a:r>
              <a:endParaRPr b="0" sz="1050">
                <a:solidFill>
                  <a:schemeClr val="dk1"/>
                </a:solidFill>
                <a:latin typeface="Arial"/>
                <a:ea typeface="Arial"/>
                <a:cs typeface="Arial"/>
                <a:sym typeface="Arial"/>
              </a:endParaRPr>
            </a:p>
          </p:txBody>
        </p:sp>
      </p:grpSp>
      <p:grpSp>
        <p:nvGrpSpPr>
          <p:cNvPr id="905" name="Google Shape;905;p88"/>
          <p:cNvGrpSpPr/>
          <p:nvPr/>
        </p:nvGrpSpPr>
        <p:grpSpPr>
          <a:xfrm>
            <a:off x="3188676" y="2525899"/>
            <a:ext cx="5631601" cy="900000"/>
            <a:chOff x="3188676" y="2525899"/>
            <a:chExt cx="5631601" cy="900000"/>
          </a:xfrm>
        </p:grpSpPr>
        <p:sp>
          <p:nvSpPr>
            <p:cNvPr id="906" name="Google Shape;906;p88"/>
            <p:cNvSpPr/>
            <p:nvPr/>
          </p:nvSpPr>
          <p:spPr>
            <a:xfrm>
              <a:off x="3188677" y="2525899"/>
              <a:ext cx="5631600"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7" name="Google Shape;907;p88"/>
            <p:cNvSpPr/>
            <p:nvPr/>
          </p:nvSpPr>
          <p:spPr>
            <a:xfrm>
              <a:off x="3188676" y="2525899"/>
              <a:ext cx="12621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税務署</a:t>
              </a:r>
              <a:endParaRPr/>
            </a:p>
          </p:txBody>
        </p:sp>
        <p:sp>
          <p:nvSpPr>
            <p:cNvPr id="908" name="Google Shape;908;p88"/>
            <p:cNvSpPr txBox="1"/>
            <p:nvPr/>
          </p:nvSpPr>
          <p:spPr>
            <a:xfrm>
              <a:off x="3204875" y="2995825"/>
              <a:ext cx="3294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Arial"/>
                  <a:ea typeface="Arial"/>
                  <a:cs typeface="Arial"/>
                  <a:sym typeface="Arial"/>
                </a:rPr>
                <a:t>納められた消費税を日本銀行に預ける。</a:t>
              </a:r>
              <a:endParaRPr/>
            </a:p>
          </p:txBody>
        </p:sp>
      </p:grpSp>
      <p:grpSp>
        <p:nvGrpSpPr>
          <p:cNvPr id="909" name="Google Shape;909;p88"/>
          <p:cNvGrpSpPr/>
          <p:nvPr/>
        </p:nvGrpSpPr>
        <p:grpSpPr>
          <a:xfrm>
            <a:off x="5390700" y="1116225"/>
            <a:ext cx="1660011" cy="846606"/>
            <a:chOff x="5390700" y="1116225"/>
            <a:chExt cx="1660011" cy="846606"/>
          </a:xfrm>
        </p:grpSpPr>
        <p:sp>
          <p:nvSpPr>
            <p:cNvPr id="910" name="Google Shape;910;p88"/>
            <p:cNvSpPr/>
            <p:nvPr/>
          </p:nvSpPr>
          <p:spPr>
            <a:xfrm>
              <a:off x="5410911" y="1144731"/>
              <a:ext cx="1639800" cy="818100"/>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1" name="Google Shape;911;p88"/>
            <p:cNvSpPr txBox="1"/>
            <p:nvPr/>
          </p:nvSpPr>
          <p:spPr>
            <a:xfrm>
              <a:off x="5390700" y="1116225"/>
              <a:ext cx="1203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rgbClr val="005BAD"/>
                  </a:solidFill>
                  <a:latin typeface="Arial"/>
                  <a:ea typeface="Arial"/>
                  <a:cs typeface="Arial"/>
                  <a:sym typeface="Arial"/>
                </a:rPr>
                <a:t>お店の売上</a:t>
              </a:r>
              <a:endParaRPr b="0" sz="1100">
                <a:solidFill>
                  <a:srgbClr val="005BAD"/>
                </a:solidFill>
                <a:latin typeface="Arial"/>
                <a:ea typeface="Arial"/>
                <a:cs typeface="Arial"/>
                <a:sym typeface="Arial"/>
              </a:endParaRPr>
            </a:p>
          </p:txBody>
        </p:sp>
        <p:grpSp>
          <p:nvGrpSpPr>
            <p:cNvPr id="912" name="Google Shape;912;p88"/>
            <p:cNvGrpSpPr/>
            <p:nvPr/>
          </p:nvGrpSpPr>
          <p:grpSpPr>
            <a:xfrm>
              <a:off x="5817956" y="1423087"/>
              <a:ext cx="825779" cy="405120"/>
              <a:chOff x="2078852" y="2236872"/>
              <a:chExt cx="997800" cy="489512"/>
            </a:xfrm>
          </p:grpSpPr>
          <p:pic>
            <p:nvPicPr>
              <p:cNvPr descr="図形&#10;&#10;自動的に生成された説明" id="913" name="Google Shape;913;p88"/>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914" name="Google Shape;914;p88"/>
              <p:cNvSpPr txBox="1"/>
              <p:nvPr/>
            </p:nvSpPr>
            <p:spPr>
              <a:xfrm>
                <a:off x="2078852" y="2318207"/>
                <a:ext cx="997800" cy="33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600"/>
              </a:p>
            </p:txBody>
          </p:sp>
        </p:grpSp>
      </p:grpSp>
      <p:grpSp>
        <p:nvGrpSpPr>
          <p:cNvPr id="915" name="Google Shape;915;p88"/>
          <p:cNvGrpSpPr/>
          <p:nvPr/>
        </p:nvGrpSpPr>
        <p:grpSpPr>
          <a:xfrm>
            <a:off x="3165967" y="1066181"/>
            <a:ext cx="2233711" cy="872876"/>
            <a:chOff x="3165967" y="1066181"/>
            <a:chExt cx="2233711" cy="872876"/>
          </a:xfrm>
        </p:grpSpPr>
        <p:sp>
          <p:nvSpPr>
            <p:cNvPr id="916" name="Google Shape;916;p88"/>
            <p:cNvSpPr/>
            <p:nvPr/>
          </p:nvSpPr>
          <p:spPr>
            <a:xfrm>
              <a:off x="3165967" y="1066181"/>
              <a:ext cx="1262100" cy="346500"/>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Arial"/>
                <a:buNone/>
              </a:pPr>
              <a:r>
                <a:rPr lang="ja-JP" sz="1600">
                  <a:solidFill>
                    <a:schemeClr val="lt1"/>
                  </a:solidFill>
                  <a:latin typeface="Arial"/>
                  <a:ea typeface="Arial"/>
                  <a:cs typeface="Arial"/>
                  <a:sym typeface="Arial"/>
                </a:rPr>
                <a:t>お店</a:t>
              </a:r>
              <a:endParaRPr/>
            </a:p>
          </p:txBody>
        </p:sp>
        <p:sp>
          <p:nvSpPr>
            <p:cNvPr id="917" name="Google Shape;917;p88"/>
            <p:cNvSpPr txBox="1"/>
            <p:nvPr/>
          </p:nvSpPr>
          <p:spPr>
            <a:xfrm>
              <a:off x="3204878" y="1444057"/>
              <a:ext cx="2194800" cy="49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Arial"/>
                  <a:ea typeface="Arial"/>
                  <a:cs typeface="Arial"/>
                  <a:sym typeface="Arial"/>
                </a:rPr>
                <a:t>消費者から預かった</a:t>
              </a:r>
              <a:endParaRPr b="0" i="0" sz="1100" u="none" strike="noStrike">
                <a:solidFill>
                  <a:schemeClr val="dk1"/>
                </a:solidFill>
                <a:latin typeface="Arial"/>
                <a:ea typeface="Arial"/>
                <a:cs typeface="Arial"/>
                <a:sym typeface="Arial"/>
              </a:endParaRPr>
            </a:p>
            <a:p>
              <a:pPr indent="0" lvl="0" marL="0" marR="0" rtl="0" algn="l">
                <a:spcBef>
                  <a:spcPts val="500"/>
                </a:spcBef>
                <a:spcAft>
                  <a:spcPts val="0"/>
                </a:spcAft>
                <a:buNone/>
              </a:pPr>
              <a:r>
                <a:rPr b="0" i="0" lang="ja-JP" sz="1100" u="none" strike="noStrike">
                  <a:solidFill>
                    <a:schemeClr val="dk1"/>
                  </a:solidFill>
                  <a:latin typeface="Arial"/>
                  <a:ea typeface="Arial"/>
                  <a:cs typeface="Arial"/>
                  <a:sym typeface="Arial"/>
                </a:rPr>
                <a:t>消費税の額を計算して納める。</a:t>
              </a:r>
              <a:endParaRPr b="0" sz="1000">
                <a:solidFill>
                  <a:schemeClr val="dk1"/>
                </a:solidFill>
                <a:latin typeface="Arial"/>
                <a:ea typeface="Arial"/>
                <a:cs typeface="Arial"/>
                <a:sym typeface="Arial"/>
              </a:endParaRPr>
            </a:p>
          </p:txBody>
        </p:sp>
      </p:grpSp>
      <p:sp>
        <p:nvSpPr>
          <p:cNvPr id="918" name="Google Shape;918;p88"/>
          <p:cNvSpPr/>
          <p:nvPr/>
        </p:nvSpPr>
        <p:spPr>
          <a:xfrm>
            <a:off x="3102975" y="6432900"/>
            <a:ext cx="54972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※消費税は国税（消費税）と地方税（地方消費税）に分かれていて10%のうち7.8%が国税、2.2％が地方税です。</a:t>
            </a:r>
            <a:endParaRPr/>
          </a:p>
        </p:txBody>
      </p:sp>
      <p:pic>
        <p:nvPicPr>
          <p:cNvPr id="919" name="Google Shape;919;p88"/>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920" name="Google Shape;920;p88"/>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921" name="Google Shape;921;p88"/>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922" name="Google Shape;922;p88"/>
          <p:cNvGrpSpPr/>
          <p:nvPr/>
        </p:nvGrpSpPr>
        <p:grpSpPr>
          <a:xfrm>
            <a:off x="2260800" y="1887784"/>
            <a:ext cx="825779" cy="906978"/>
            <a:chOff x="2260800" y="1700635"/>
            <a:chExt cx="825779" cy="906978"/>
          </a:xfrm>
        </p:grpSpPr>
        <p:grpSp>
          <p:nvGrpSpPr>
            <p:cNvPr id="923" name="Google Shape;923;p88"/>
            <p:cNvGrpSpPr/>
            <p:nvPr/>
          </p:nvGrpSpPr>
          <p:grpSpPr>
            <a:xfrm>
              <a:off x="2260800" y="1700635"/>
              <a:ext cx="825779" cy="405120"/>
              <a:chOff x="2076960" y="2236872"/>
              <a:chExt cx="997800" cy="489512"/>
            </a:xfrm>
          </p:grpSpPr>
          <p:pic>
            <p:nvPicPr>
              <p:cNvPr descr="図形&#10;&#10;自動的に生成された説明" id="924" name="Google Shape;924;p88"/>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925" name="Google Shape;925;p88"/>
              <p:cNvSpPr txBox="1"/>
              <p:nvPr/>
            </p:nvSpPr>
            <p:spPr>
              <a:xfrm>
                <a:off x="2076960" y="2317848"/>
                <a:ext cx="997800" cy="33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lt1"/>
                    </a:solidFill>
                    <a:latin typeface="Arial"/>
                    <a:ea typeface="Arial"/>
                    <a:cs typeface="Arial"/>
                    <a:sym typeface="Arial"/>
                  </a:rPr>
                  <a:t>１０００</a:t>
                </a:r>
                <a:endParaRPr sz="600"/>
              </a:p>
            </p:txBody>
          </p:sp>
        </p:grpSp>
        <p:grpSp>
          <p:nvGrpSpPr>
            <p:cNvPr id="926" name="Google Shape;926;p88"/>
            <p:cNvGrpSpPr/>
            <p:nvPr/>
          </p:nvGrpSpPr>
          <p:grpSpPr>
            <a:xfrm>
              <a:off x="2459488" y="2162039"/>
              <a:ext cx="511800" cy="445574"/>
              <a:chOff x="1739117" y="1628189"/>
              <a:chExt cx="511800" cy="445574"/>
            </a:xfrm>
          </p:grpSpPr>
          <p:pic>
            <p:nvPicPr>
              <p:cNvPr id="927" name="Google Shape;927;p88"/>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928" name="Google Shape;928;p88"/>
              <p:cNvSpPr txBox="1"/>
              <p:nvPr/>
            </p:nvSpPr>
            <p:spPr>
              <a:xfrm>
                <a:off x="1739117" y="1720176"/>
                <a:ext cx="511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rPr>
                  <a:t>100</a:t>
                </a:r>
                <a:endParaRPr sz="1100"/>
              </a:p>
            </p:txBody>
          </p:sp>
        </p:grpSp>
      </p:grpSp>
      <p:sp>
        <p:nvSpPr>
          <p:cNvPr id="929" name="Google Shape;929;p88"/>
          <p:cNvSpPr/>
          <p:nvPr/>
        </p:nvSpPr>
        <p:spPr>
          <a:xfrm rot="10800000">
            <a:off x="7707466" y="4870436"/>
            <a:ext cx="298500" cy="579000"/>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0" name="Google Shape;930;p88"/>
          <p:cNvSpPr txBox="1"/>
          <p:nvPr/>
        </p:nvSpPr>
        <p:spPr>
          <a:xfrm>
            <a:off x="194203" y="957280"/>
            <a:ext cx="24258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消費税についての説明</a:t>
            </a:r>
            <a:endParaRPr sz="1300"/>
          </a:p>
        </p:txBody>
      </p:sp>
      <p:sp>
        <p:nvSpPr>
          <p:cNvPr id="931" name="Google Shape;931;p88"/>
          <p:cNvSpPr txBox="1"/>
          <p:nvPr/>
        </p:nvSpPr>
        <p:spPr>
          <a:xfrm>
            <a:off x="4608000" y="2916000"/>
            <a:ext cx="5925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Arial"/>
                <a:ea typeface="Arial"/>
                <a:cs typeface="Arial"/>
                <a:sym typeface="Arial"/>
              </a:rPr>
              <a:t>にっぽん</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500"/>
                                        <p:tgtEl>
                                          <p:spTgt spid="9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500"/>
                                        <p:tgtEl>
                                          <p:spTgt spid="9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200"/>
                                        <p:tgtEl>
                                          <p:spTgt spid="857"/>
                                        </p:tgtEl>
                                      </p:cBhvr>
                                    </p:animEffect>
                                  </p:childTnLst>
                                </p:cTn>
                              </p:par>
                              <p:par>
                                <p:cTn fill="hold" nodeType="with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800"/>
                                        <p:tgtEl>
                                          <p:spTgt spid="9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9"/>
                                        </p:tgtEl>
                                        <p:attrNameLst>
                                          <p:attrName>style.visibility</p:attrName>
                                        </p:attrNameLst>
                                      </p:cBhvr>
                                      <p:to>
                                        <p:strVal val="visible"/>
                                      </p:to>
                                    </p:set>
                                    <p:animEffect filter="fade" transition="in">
                                      <p:cBhvr>
                                        <p:cTn dur="500"/>
                                        <p:tgtEl>
                                          <p:spTgt spid="909"/>
                                        </p:tgtEl>
                                      </p:cBhvr>
                                    </p:animEffect>
                                  </p:childTnLst>
                                </p:cTn>
                              </p:par>
                              <p:par>
                                <p:cTn fill="hold" nodeType="withEffect" presetClass="entr" presetID="10" presetSubtype="0">
                                  <p:stCondLst>
                                    <p:cond delay="0"/>
                                  </p:stCondLst>
                                  <p:childTnLst>
                                    <p:set>
                                      <p:cBhvr>
                                        <p:cTn dur="1" fill="hold">
                                          <p:stCondLst>
                                            <p:cond delay="0"/>
                                          </p:stCondLst>
                                        </p:cTn>
                                        <p:tgtEl>
                                          <p:spTgt spid="919"/>
                                        </p:tgtEl>
                                        <p:attrNameLst>
                                          <p:attrName>style.visibility</p:attrName>
                                        </p:attrNameLst>
                                      </p:cBhvr>
                                      <p:to>
                                        <p:strVal val="visible"/>
                                      </p:to>
                                    </p:set>
                                    <p:animEffect filter="fade" transition="in">
                                      <p:cBhvr>
                                        <p:cTn dur="500"/>
                                        <p:tgtEl>
                                          <p:spTgt spid="9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500"/>
                                        <p:tgtEl>
                                          <p:spTgt spid="905"/>
                                        </p:tgtEl>
                                      </p:cBhvr>
                                    </p:animEffect>
                                  </p:childTnLst>
                                </p:cTn>
                              </p:par>
                              <p:par>
                                <p:cTn fill="hold" nodeType="withEffect" presetClass="entr" presetID="10" presetSubtype="0">
                                  <p:stCondLst>
                                    <p:cond delay="0"/>
                                  </p:stCondLst>
                                  <p:childTnLst>
                                    <p:set>
                                      <p:cBhvr>
                                        <p:cTn dur="1" fill="hold">
                                          <p:stCondLst>
                                            <p:cond delay="0"/>
                                          </p:stCondLst>
                                        </p:cTn>
                                        <p:tgtEl>
                                          <p:spTgt spid="931"/>
                                        </p:tgtEl>
                                        <p:attrNameLst>
                                          <p:attrName>style.visibility</p:attrName>
                                        </p:attrNameLst>
                                      </p:cBhvr>
                                      <p:to>
                                        <p:strVal val="visible"/>
                                      </p:to>
                                    </p:set>
                                    <p:animEffect filter="fade" transition="in">
                                      <p:cBhvr>
                                        <p:cTn dur="500"/>
                                        <p:tgtEl>
                                          <p:spTgt spid="9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500"/>
                                        <p:tgtEl>
                                          <p:spTgt spid="9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500"/>
                                        <p:tgtEl>
                                          <p:spTgt spid="8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500"/>
                                        <p:tgtEl>
                                          <p:spTgt spid="9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500"/>
                                        <p:tgtEl>
                                          <p:spTgt spid="881"/>
                                        </p:tgtEl>
                                      </p:cBhvr>
                                    </p:animEffect>
                                  </p:childTnLst>
                                </p:cTn>
                              </p:par>
                              <p:par>
                                <p:cTn fill="hold" nodeType="with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500"/>
                                        <p:tgtEl>
                                          <p:spTgt spid="8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par>
                                <p:cTn fill="hold" nodeType="withEffect" presetClass="entr" presetID="10" presetSubtype="0">
                                  <p:stCondLst>
                                    <p:cond delay="0"/>
                                  </p:stCondLst>
                                  <p:childTnLst>
                                    <p:set>
                                      <p:cBhvr>
                                        <p:cTn dur="1" fill="hold">
                                          <p:stCondLst>
                                            <p:cond delay="0"/>
                                          </p:stCondLst>
                                        </p:cTn>
                                        <p:tgtEl>
                                          <p:spTgt spid="880"/>
                                        </p:tgtEl>
                                        <p:attrNameLst>
                                          <p:attrName>style.visibility</p:attrName>
                                        </p:attrNameLst>
                                      </p:cBhvr>
                                      <p:to>
                                        <p:strVal val="visible"/>
                                      </p:to>
                                    </p:set>
                                    <p:animEffect filter="fade" transition="in">
                                      <p:cBhvr>
                                        <p:cTn dur="500"/>
                                        <p:tgtEl>
                                          <p:spTgt spid="8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par>
                                <p:cTn fill="hold" nodeType="withEffect" presetClass="entr" presetID="10" presetSubtype="0">
                                  <p:stCondLst>
                                    <p:cond delay="0"/>
                                  </p:stCondLst>
                                  <p:childTnLst>
                                    <p:set>
                                      <p:cBhvr>
                                        <p:cTn dur="1" fill="hold">
                                          <p:stCondLst>
                                            <p:cond delay="0"/>
                                          </p:stCondLst>
                                        </p:cTn>
                                        <p:tgtEl>
                                          <p:spTgt spid="898"/>
                                        </p:tgtEl>
                                        <p:attrNameLst>
                                          <p:attrName>style.visibility</p:attrName>
                                        </p:attrNameLst>
                                      </p:cBhvr>
                                      <p:to>
                                        <p:strVal val="visible"/>
                                      </p:to>
                                    </p:set>
                                    <p:animEffect filter="fade" transition="in">
                                      <p:cBhvr>
                                        <p:cTn dur="500"/>
                                        <p:tgtEl>
                                          <p:spTgt spid="898"/>
                                        </p:tgtEl>
                                      </p:cBhvr>
                                    </p:animEffect>
                                  </p:childTnLst>
                                </p:cTn>
                              </p:par>
                              <p:par>
                                <p:cTn fill="hold" nodeType="withEffect" presetClass="entr" presetID="10" presetSubtype="0">
                                  <p:stCondLst>
                                    <p:cond delay="500"/>
                                  </p:stCondLst>
                                  <p:childTnLst>
                                    <p:set>
                                      <p:cBhvr>
                                        <p:cTn dur="1" fill="hold">
                                          <p:stCondLst>
                                            <p:cond delay="0"/>
                                          </p:stCondLst>
                                        </p:cTn>
                                        <p:tgtEl>
                                          <p:spTgt spid="918"/>
                                        </p:tgtEl>
                                        <p:attrNameLst>
                                          <p:attrName>style.visibility</p:attrName>
                                        </p:attrNameLst>
                                      </p:cBhvr>
                                      <p:to>
                                        <p:strVal val="visible"/>
                                      </p:to>
                                    </p:set>
                                    <p:animEffect filter="fade" transition="in">
                                      <p:cBhvr>
                                        <p:cTn dur="500"/>
                                        <p:tgtEl>
                                          <p:spTgt spid="9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500"/>
                                        <p:tgtEl>
                                          <p:spTgt spid="9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grpSp>
        <p:nvGrpSpPr>
          <p:cNvPr id="936" name="Google Shape;936;p89"/>
          <p:cNvGrpSpPr/>
          <p:nvPr/>
        </p:nvGrpSpPr>
        <p:grpSpPr>
          <a:xfrm>
            <a:off x="1435943" y="2832623"/>
            <a:ext cx="6266614" cy="468000"/>
            <a:chOff x="1435943" y="2544991"/>
            <a:chExt cx="6266614" cy="468000"/>
          </a:xfrm>
        </p:grpSpPr>
        <p:sp>
          <p:nvSpPr>
            <p:cNvPr id="937" name="Google Shape;937;p89"/>
            <p:cNvSpPr/>
            <p:nvPr/>
          </p:nvSpPr>
          <p:spPr>
            <a:xfrm>
              <a:off x="4485755"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8" name="Google Shape;938;p89"/>
            <p:cNvSpPr/>
            <p:nvPr/>
          </p:nvSpPr>
          <p:spPr>
            <a:xfrm>
              <a:off x="1435943"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9" name="Google Shape;939;p89"/>
            <p:cNvSpPr/>
            <p:nvPr/>
          </p:nvSpPr>
          <p:spPr>
            <a:xfrm>
              <a:off x="7463757" y="2544991"/>
              <a:ext cx="238800"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940" name="Google Shape;940;p89"/>
          <p:cNvGrpSpPr/>
          <p:nvPr/>
        </p:nvGrpSpPr>
        <p:grpSpPr>
          <a:xfrm>
            <a:off x="578819" y="4734156"/>
            <a:ext cx="1487700" cy="507206"/>
            <a:chOff x="578819" y="4380422"/>
            <a:chExt cx="1487700" cy="507206"/>
          </a:xfrm>
        </p:grpSpPr>
        <p:sp>
          <p:nvSpPr>
            <p:cNvPr id="941" name="Google Shape;941;p89"/>
            <p:cNvSpPr/>
            <p:nvPr/>
          </p:nvSpPr>
          <p:spPr>
            <a:xfrm>
              <a:off x="578819" y="4455628"/>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Arial"/>
                <a:buNone/>
              </a:pPr>
              <a:r>
                <a:rPr lang="ja-JP" sz="2100">
                  <a:solidFill>
                    <a:srgbClr val="39B10F"/>
                  </a:solidFill>
                  <a:latin typeface="Arial"/>
                  <a:ea typeface="Arial"/>
                  <a:cs typeface="Arial"/>
                  <a:sym typeface="Arial"/>
                </a:rPr>
                <a:t>消費税</a:t>
              </a:r>
              <a:endParaRPr/>
            </a:p>
          </p:txBody>
        </p:sp>
        <p:sp>
          <p:nvSpPr>
            <p:cNvPr id="942" name="Google Shape;942;p89"/>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943" name="Google Shape;943;p89"/>
          <p:cNvGrpSpPr/>
          <p:nvPr/>
        </p:nvGrpSpPr>
        <p:grpSpPr>
          <a:xfrm>
            <a:off x="2428593" y="4624919"/>
            <a:ext cx="6112766" cy="604646"/>
            <a:chOff x="1935846" y="4624919"/>
            <a:chExt cx="6112766" cy="604646"/>
          </a:xfrm>
        </p:grpSpPr>
        <p:sp>
          <p:nvSpPr>
            <p:cNvPr id="944" name="Google Shape;944;p89"/>
            <p:cNvSpPr/>
            <p:nvPr/>
          </p:nvSpPr>
          <p:spPr>
            <a:xfrm>
              <a:off x="3214281" y="4624919"/>
              <a:ext cx="3657209"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5" name="Google Shape;945;p89"/>
            <p:cNvSpPr/>
            <p:nvPr/>
          </p:nvSpPr>
          <p:spPr>
            <a:xfrm>
              <a:off x="1935846" y="4797565"/>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lang="ja-JP" sz="2100">
                  <a:solidFill>
                    <a:srgbClr val="805BC9"/>
                  </a:solidFill>
                  <a:latin typeface="Arial"/>
                  <a:ea typeface="Arial"/>
                  <a:cs typeface="Arial"/>
                  <a:sym typeface="Arial"/>
                </a:rPr>
                <a:t>所得税</a:t>
              </a:r>
              <a:endParaRPr/>
            </a:p>
          </p:txBody>
        </p:sp>
        <p:sp>
          <p:nvSpPr>
            <p:cNvPr id="946" name="Google Shape;946;p89"/>
            <p:cNvSpPr/>
            <p:nvPr/>
          </p:nvSpPr>
          <p:spPr>
            <a:xfrm>
              <a:off x="6560912" y="4787328"/>
              <a:ext cx="1487700" cy="4320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Arial"/>
                <a:buNone/>
              </a:pPr>
              <a:r>
                <a:rPr lang="ja-JP" sz="2100">
                  <a:solidFill>
                    <a:srgbClr val="805BC9"/>
                  </a:solidFill>
                  <a:latin typeface="Arial"/>
                  <a:ea typeface="Arial"/>
                  <a:cs typeface="Arial"/>
                  <a:sym typeface="Arial"/>
                </a:rPr>
                <a:t>住民税</a:t>
              </a:r>
              <a:endParaRPr/>
            </a:p>
          </p:txBody>
        </p:sp>
      </p:grpSp>
      <p:sp>
        <p:nvSpPr>
          <p:cNvPr id="947" name="Google Shape;947;p89"/>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48" name="Google Shape;948;p89"/>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grpSp>
        <p:nvGrpSpPr>
          <p:cNvPr id="949" name="Google Shape;949;p89"/>
          <p:cNvGrpSpPr/>
          <p:nvPr/>
        </p:nvGrpSpPr>
        <p:grpSpPr>
          <a:xfrm>
            <a:off x="3276000" y="1397881"/>
            <a:ext cx="2592625" cy="1447719"/>
            <a:chOff x="3276000" y="1066181"/>
            <a:chExt cx="2592625" cy="1447719"/>
          </a:xfrm>
        </p:grpSpPr>
        <p:sp>
          <p:nvSpPr>
            <p:cNvPr id="950" name="Google Shape;950;p89"/>
            <p:cNvSpPr/>
            <p:nvPr/>
          </p:nvSpPr>
          <p:spPr>
            <a:xfrm>
              <a:off x="3276625"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51" name="Google Shape;951;p89"/>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952" name="Google Shape;952;p89"/>
            <p:cNvSpPr/>
            <p:nvPr/>
          </p:nvSpPr>
          <p:spPr>
            <a:xfrm>
              <a:off x="3276625"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自分で商売をしている場合</a:t>
              </a:r>
              <a:endParaRPr sz="1300"/>
            </a:p>
          </p:txBody>
        </p:sp>
        <p:sp>
          <p:nvSpPr>
            <p:cNvPr id="953" name="Google Shape;953;p89"/>
            <p:cNvSpPr txBox="1"/>
            <p:nvPr/>
          </p:nvSpPr>
          <p:spPr>
            <a:xfrm>
              <a:off x="3276000" y="1487300"/>
              <a:ext cx="1584000" cy="93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dk1"/>
                  </a:solidFill>
                  <a:latin typeface="Arial"/>
                  <a:ea typeface="Arial"/>
                  <a:cs typeface="Arial"/>
                  <a:sym typeface="Arial"/>
                </a:rPr>
                <a:t>ＹｏｕＴｕｂｅｒや大工さんなど自分で商売をしている方は</a:t>
              </a:r>
              <a:endParaRPr sz="1300"/>
            </a:p>
            <a:p>
              <a:pPr indent="0" lvl="0" marL="0" marR="0" rtl="0" algn="l">
                <a:spcBef>
                  <a:spcPts val="0"/>
                </a:spcBef>
                <a:spcAft>
                  <a:spcPts val="0"/>
                </a:spcAft>
                <a:buNone/>
              </a:pPr>
              <a:r>
                <a:rPr lang="ja-JP" sz="1100">
                  <a:solidFill>
                    <a:schemeClr val="dk1"/>
                  </a:solidFill>
                  <a:latin typeface="Arial"/>
                  <a:ea typeface="Arial"/>
                  <a:cs typeface="Arial"/>
                  <a:sym typeface="Arial"/>
                </a:rPr>
                <a:t>確定申告で税金を</a:t>
              </a:r>
              <a:endParaRPr sz="1300"/>
            </a:p>
            <a:p>
              <a:pPr indent="0" lvl="0" marL="0" marR="0" rtl="0" algn="l">
                <a:spcBef>
                  <a:spcPts val="0"/>
                </a:spcBef>
                <a:spcAft>
                  <a:spcPts val="0"/>
                </a:spcAft>
                <a:buNone/>
              </a:pPr>
              <a:r>
                <a:rPr lang="ja-JP" sz="1100">
                  <a:solidFill>
                    <a:schemeClr val="dk1"/>
                  </a:solidFill>
                  <a:latin typeface="Arial"/>
                  <a:ea typeface="Arial"/>
                  <a:cs typeface="Arial"/>
                  <a:sym typeface="Arial"/>
                </a:rPr>
                <a:t>納めています。</a:t>
              </a:r>
              <a:endParaRPr sz="1300"/>
            </a:p>
          </p:txBody>
        </p:sp>
      </p:grpSp>
      <p:grpSp>
        <p:nvGrpSpPr>
          <p:cNvPr id="954" name="Google Shape;954;p89"/>
          <p:cNvGrpSpPr/>
          <p:nvPr/>
        </p:nvGrpSpPr>
        <p:grpSpPr>
          <a:xfrm>
            <a:off x="6177892" y="1397881"/>
            <a:ext cx="2592000" cy="1447719"/>
            <a:chOff x="6177892" y="1066181"/>
            <a:chExt cx="2592000" cy="1447719"/>
          </a:xfrm>
        </p:grpSpPr>
        <p:sp>
          <p:nvSpPr>
            <p:cNvPr id="955" name="Google Shape;955;p89"/>
            <p:cNvSpPr/>
            <p:nvPr/>
          </p:nvSpPr>
          <p:spPr>
            <a:xfrm>
              <a:off x="617789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6" name="Google Shape;956;p89"/>
            <p:cNvSpPr/>
            <p:nvPr/>
          </p:nvSpPr>
          <p:spPr>
            <a:xfrm>
              <a:off x="6177892"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会社などに勤めている場合</a:t>
              </a:r>
              <a:endParaRPr sz="1300"/>
            </a:p>
          </p:txBody>
        </p:sp>
        <p:sp>
          <p:nvSpPr>
            <p:cNvPr id="957" name="Google Shape;957;p89"/>
            <p:cNvSpPr txBox="1"/>
            <p:nvPr/>
          </p:nvSpPr>
          <p:spPr>
            <a:xfrm>
              <a:off x="6180616" y="1466301"/>
              <a:ext cx="17844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会社員は</a:t>
              </a:r>
              <a:r>
                <a:rPr lang="ja-JP" sz="1100">
                  <a:solidFill>
                    <a:schemeClr val="dk1"/>
                  </a:solidFill>
                  <a:latin typeface="Arial"/>
                  <a:ea typeface="Arial"/>
                  <a:cs typeface="Arial"/>
                  <a:sym typeface="Arial"/>
                </a:rPr>
                <a:t>、</a:t>
              </a:r>
              <a:r>
                <a:rPr b="0" i="0" lang="ja-JP" sz="1100" u="none" strike="noStrike">
                  <a:solidFill>
                    <a:schemeClr val="dk1"/>
                  </a:solidFill>
                  <a:latin typeface="Arial"/>
                  <a:ea typeface="Arial"/>
                  <a:cs typeface="Arial"/>
                  <a:sym typeface="Arial"/>
                </a:rPr>
                <a:t>毎月会社から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払われる給料の中から、</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税金</a:t>
              </a:r>
              <a:r>
                <a:rPr b="0" i="0" lang="ja-JP" sz="1000" u="none" strike="noStrike">
                  <a:solidFill>
                    <a:schemeClr val="dk1"/>
                  </a:solidFill>
                  <a:latin typeface="Arial"/>
                  <a:ea typeface="Arial"/>
                  <a:cs typeface="Arial"/>
                  <a:sym typeface="Arial"/>
                </a:rPr>
                <a:t>(所得税・住民税)</a:t>
              </a:r>
              <a:r>
                <a:rPr b="0" i="0" lang="ja-JP" sz="1100" u="none" strike="noStrike">
                  <a:solidFill>
                    <a:schemeClr val="dk1"/>
                  </a:solidFill>
                  <a:latin typeface="Arial"/>
                  <a:ea typeface="Arial"/>
                  <a:cs typeface="Arial"/>
                  <a:sym typeface="Arial"/>
                </a:rPr>
                <a:t>が</a:t>
              </a:r>
              <a:endParaRPr b="0" i="0" sz="1100" u="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b="0" i="0" lang="ja-JP" sz="1100" u="none" strike="noStrike">
                  <a:solidFill>
                    <a:schemeClr val="dk1"/>
                  </a:solidFill>
                  <a:latin typeface="Arial"/>
                  <a:ea typeface="Arial"/>
                  <a:cs typeface="Arial"/>
                  <a:sym typeface="Arial"/>
                </a:rPr>
                <a:t>差し引かれています。</a:t>
              </a:r>
              <a:endParaRPr b="0" i="0" sz="1100" u="none" strike="noStrike">
                <a:solidFill>
                  <a:schemeClr val="dk1"/>
                </a:solidFill>
                <a:latin typeface="Arial"/>
                <a:ea typeface="Arial"/>
                <a:cs typeface="Arial"/>
                <a:sym typeface="Arial"/>
              </a:endParaRPr>
            </a:p>
          </p:txBody>
        </p:sp>
      </p:grpSp>
      <p:grpSp>
        <p:nvGrpSpPr>
          <p:cNvPr id="958" name="Google Shape;958;p89"/>
          <p:cNvGrpSpPr/>
          <p:nvPr/>
        </p:nvGrpSpPr>
        <p:grpSpPr>
          <a:xfrm>
            <a:off x="3276000" y="3303310"/>
            <a:ext cx="5544300" cy="1440000"/>
            <a:chOff x="3276000" y="2971610"/>
            <a:chExt cx="5544300" cy="1440000"/>
          </a:xfrm>
        </p:grpSpPr>
        <p:sp>
          <p:nvSpPr>
            <p:cNvPr id="959" name="Google Shape;959;p89"/>
            <p:cNvSpPr/>
            <p:nvPr/>
          </p:nvSpPr>
          <p:spPr>
            <a:xfrm>
              <a:off x="3276000" y="2971610"/>
              <a:ext cx="5544300" cy="1440000"/>
            </a:xfrm>
            <a:prstGeom prst="rect">
              <a:avLst/>
            </a:prstGeom>
            <a:solidFill>
              <a:schemeClr val="lt1"/>
            </a:solidFill>
            <a:ln cap="flat" cmpd="sng" w="12700">
              <a:solidFill>
                <a:srgbClr val="B474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60" name="Google Shape;960;p89"/>
            <p:cNvPicPr preferRelativeResize="0"/>
            <p:nvPr/>
          </p:nvPicPr>
          <p:blipFill rotWithShape="1">
            <a:blip r:embed="rId4">
              <a:alphaModFix/>
            </a:blip>
            <a:srcRect b="0" l="0" r="0" t="0"/>
            <a:stretch/>
          </p:blipFill>
          <p:spPr>
            <a:xfrm>
              <a:off x="7432215" y="3332125"/>
              <a:ext cx="1246608" cy="820500"/>
            </a:xfrm>
            <a:prstGeom prst="rect">
              <a:avLst/>
            </a:prstGeom>
            <a:noFill/>
            <a:ln>
              <a:noFill/>
            </a:ln>
          </p:spPr>
        </p:pic>
        <p:sp>
          <p:nvSpPr>
            <p:cNvPr id="961" name="Google Shape;961;p89"/>
            <p:cNvSpPr/>
            <p:nvPr/>
          </p:nvSpPr>
          <p:spPr>
            <a:xfrm>
              <a:off x="6157530" y="3058461"/>
              <a:ext cx="945900" cy="259800"/>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会社</a:t>
              </a:r>
              <a:endParaRPr/>
            </a:p>
          </p:txBody>
        </p:sp>
        <p:pic>
          <p:nvPicPr>
            <p:cNvPr id="962" name="Google Shape;962;p89"/>
            <p:cNvPicPr preferRelativeResize="0"/>
            <p:nvPr/>
          </p:nvPicPr>
          <p:blipFill rotWithShape="1">
            <a:blip r:embed="rId5">
              <a:alphaModFix/>
            </a:blip>
            <a:srcRect b="0" l="0" r="0" t="0"/>
            <a:stretch/>
          </p:blipFill>
          <p:spPr>
            <a:xfrm>
              <a:off x="4785041" y="3265682"/>
              <a:ext cx="1088211" cy="1014561"/>
            </a:xfrm>
            <a:prstGeom prst="rect">
              <a:avLst/>
            </a:prstGeom>
            <a:noFill/>
            <a:ln>
              <a:noFill/>
            </a:ln>
          </p:spPr>
        </p:pic>
        <p:sp>
          <p:nvSpPr>
            <p:cNvPr id="963" name="Google Shape;963;p89"/>
            <p:cNvSpPr/>
            <p:nvPr/>
          </p:nvSpPr>
          <p:spPr>
            <a:xfrm>
              <a:off x="3362469" y="3058461"/>
              <a:ext cx="1152000" cy="259800"/>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Arial"/>
                  <a:ea typeface="Arial"/>
                  <a:cs typeface="Arial"/>
                  <a:sym typeface="Arial"/>
                </a:rPr>
                <a:t>個人事業主</a:t>
              </a:r>
              <a:endParaRPr/>
            </a:p>
          </p:txBody>
        </p:sp>
        <p:sp>
          <p:nvSpPr>
            <p:cNvPr id="964" name="Google Shape;964;p89"/>
            <p:cNvSpPr txBox="1"/>
            <p:nvPr/>
          </p:nvSpPr>
          <p:spPr>
            <a:xfrm>
              <a:off x="3277622" y="3405887"/>
              <a:ext cx="1656300" cy="634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自分で税金を計算して</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税務署に申告し、</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納めます (確定申告)。</a:t>
              </a:r>
              <a:endParaRPr sz="1100">
                <a:solidFill>
                  <a:schemeClr val="dk1"/>
                </a:solidFill>
                <a:latin typeface="Arial"/>
                <a:ea typeface="Arial"/>
                <a:cs typeface="Arial"/>
                <a:sym typeface="Arial"/>
              </a:endParaRPr>
            </a:p>
          </p:txBody>
        </p:sp>
        <p:sp>
          <p:nvSpPr>
            <p:cNvPr id="965" name="Google Shape;965;p89"/>
            <p:cNvSpPr txBox="1"/>
            <p:nvPr/>
          </p:nvSpPr>
          <p:spPr>
            <a:xfrm>
              <a:off x="5801374" y="3406675"/>
              <a:ext cx="19521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会社は、社員から</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預かった税金を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(源泉徴収・特別徴収)。</a:t>
              </a:r>
              <a:endParaRPr sz="1100">
                <a:solidFill>
                  <a:schemeClr val="dk1"/>
                </a:solidFill>
                <a:latin typeface="Arial"/>
                <a:ea typeface="Arial"/>
                <a:cs typeface="Arial"/>
                <a:sym typeface="Arial"/>
              </a:endParaRPr>
            </a:p>
          </p:txBody>
        </p:sp>
      </p:grpSp>
      <p:grpSp>
        <p:nvGrpSpPr>
          <p:cNvPr id="966" name="Google Shape;966;p89"/>
          <p:cNvGrpSpPr/>
          <p:nvPr/>
        </p:nvGrpSpPr>
        <p:grpSpPr>
          <a:xfrm>
            <a:off x="4897476" y="5201025"/>
            <a:ext cx="3574022" cy="1440000"/>
            <a:chOff x="4897476" y="4869325"/>
            <a:chExt cx="3574022" cy="1440000"/>
          </a:xfrm>
        </p:grpSpPr>
        <p:sp>
          <p:nvSpPr>
            <p:cNvPr id="967" name="Google Shape;967;p89"/>
            <p:cNvSpPr/>
            <p:nvPr/>
          </p:nvSpPr>
          <p:spPr>
            <a:xfrm>
              <a:off x="5039198" y="4869325"/>
              <a:ext cx="34323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8" name="Google Shape;968;p89"/>
            <p:cNvSpPr/>
            <p:nvPr/>
          </p:nvSpPr>
          <p:spPr>
            <a:xfrm>
              <a:off x="5091569" y="4948063"/>
              <a:ext cx="1487700" cy="8187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都道府県</a:t>
              </a:r>
              <a:endParaRPr sz="1600">
                <a:solidFill>
                  <a:srgbClr val="005BAD"/>
                </a:solidFill>
                <a:latin typeface="Arial"/>
                <a:ea typeface="Arial"/>
                <a:cs typeface="Arial"/>
                <a:sym typeface="Arial"/>
              </a:endParaRPr>
            </a:p>
            <a:p>
              <a:pPr indent="0" lvl="0" marL="0" marR="0" rtl="0" algn="ctr">
                <a:lnSpc>
                  <a:spcPct val="100000"/>
                </a:lnSpc>
                <a:spcBef>
                  <a:spcPts val="0"/>
                </a:spcBef>
                <a:spcAft>
                  <a:spcPts val="0"/>
                </a:spcAft>
                <a:buClr>
                  <a:srgbClr val="005BAD"/>
                </a:buClr>
                <a:buSzPts val="1600"/>
                <a:buFont typeface="Arial"/>
                <a:buNone/>
              </a:pPr>
              <a:r>
                <a:rPr lang="ja-JP" sz="1600">
                  <a:solidFill>
                    <a:srgbClr val="005BAD"/>
                  </a:solidFill>
                  <a:latin typeface="Arial"/>
                  <a:ea typeface="Arial"/>
                  <a:cs typeface="Arial"/>
                  <a:sym typeface="Arial"/>
                </a:rPr>
                <a:t>市区町村</a:t>
              </a:r>
              <a:endParaRPr sz="1600">
                <a:solidFill>
                  <a:srgbClr val="005BAD"/>
                </a:solidFill>
                <a:latin typeface="Arial"/>
                <a:ea typeface="Arial"/>
                <a:cs typeface="Arial"/>
                <a:sym typeface="Arial"/>
              </a:endParaRPr>
            </a:p>
          </p:txBody>
        </p:sp>
        <p:pic>
          <p:nvPicPr>
            <p:cNvPr id="969" name="Google Shape;969;p89"/>
            <p:cNvPicPr preferRelativeResize="0"/>
            <p:nvPr/>
          </p:nvPicPr>
          <p:blipFill rotWithShape="1">
            <a:blip r:embed="rId6">
              <a:alphaModFix/>
            </a:blip>
            <a:srcRect b="0" l="0" r="0" t="0"/>
            <a:stretch/>
          </p:blipFill>
          <p:spPr>
            <a:xfrm rot="-5400000">
              <a:off x="5726826" y="5206539"/>
              <a:ext cx="217112" cy="1184009"/>
            </a:xfrm>
            <a:prstGeom prst="rect">
              <a:avLst/>
            </a:prstGeom>
            <a:noFill/>
            <a:ln>
              <a:noFill/>
            </a:ln>
          </p:spPr>
        </p:pic>
        <p:sp>
          <p:nvSpPr>
            <p:cNvPr id="970" name="Google Shape;970;p89"/>
            <p:cNvSpPr/>
            <p:nvPr/>
          </p:nvSpPr>
          <p:spPr>
            <a:xfrm>
              <a:off x="4897476" y="5936250"/>
              <a:ext cx="1758000" cy="2883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400"/>
                <a:buFont typeface="Arial"/>
                <a:buNone/>
              </a:pPr>
              <a:r>
                <a:rPr lang="ja-JP" sz="1400">
                  <a:solidFill>
                    <a:srgbClr val="005BAD"/>
                  </a:solidFill>
                  <a:latin typeface="Arial"/>
                  <a:ea typeface="Arial"/>
                  <a:cs typeface="Arial"/>
                  <a:sym typeface="Arial"/>
                </a:rPr>
                <a:t>（地方公共団体）</a:t>
              </a:r>
              <a:endParaRPr/>
            </a:p>
          </p:txBody>
        </p:sp>
      </p:grpSp>
      <p:grpSp>
        <p:nvGrpSpPr>
          <p:cNvPr id="971" name="Google Shape;971;p89"/>
          <p:cNvGrpSpPr/>
          <p:nvPr/>
        </p:nvGrpSpPr>
        <p:grpSpPr>
          <a:xfrm>
            <a:off x="1428224" y="5201020"/>
            <a:ext cx="2676570" cy="1440000"/>
            <a:chOff x="1428224" y="4869320"/>
            <a:chExt cx="2676570" cy="1440000"/>
          </a:xfrm>
        </p:grpSpPr>
        <p:sp>
          <p:nvSpPr>
            <p:cNvPr id="972" name="Google Shape;972;p89"/>
            <p:cNvSpPr/>
            <p:nvPr/>
          </p:nvSpPr>
          <p:spPr>
            <a:xfrm>
              <a:off x="1512794"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3" name="Google Shape;973;p89"/>
            <p:cNvSpPr/>
            <p:nvPr/>
          </p:nvSpPr>
          <p:spPr>
            <a:xfrm>
              <a:off x="1428224" y="5327483"/>
              <a:ext cx="1487700" cy="576600"/>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Arial"/>
                <a:buNone/>
              </a:pPr>
              <a:r>
                <a:rPr lang="ja-JP" sz="2000">
                  <a:solidFill>
                    <a:srgbClr val="005BAD"/>
                  </a:solidFill>
                  <a:latin typeface="Arial"/>
                  <a:ea typeface="Arial"/>
                  <a:cs typeface="Arial"/>
                  <a:sym typeface="Arial"/>
                </a:rPr>
                <a:t>税務署</a:t>
              </a:r>
              <a:endParaRPr sz="2000">
                <a:solidFill>
                  <a:srgbClr val="005BAD"/>
                </a:solidFill>
                <a:latin typeface="Arial"/>
                <a:ea typeface="Arial"/>
                <a:cs typeface="Arial"/>
                <a:sym typeface="Arial"/>
              </a:endParaRPr>
            </a:p>
            <a:p>
              <a:pPr indent="0" lvl="0" marL="0" marR="0" rtl="0" algn="ctr">
                <a:lnSpc>
                  <a:spcPct val="100000"/>
                </a:lnSpc>
                <a:spcBef>
                  <a:spcPts val="0"/>
                </a:spcBef>
                <a:spcAft>
                  <a:spcPts val="0"/>
                </a:spcAft>
                <a:buClr>
                  <a:srgbClr val="005BAD"/>
                </a:buClr>
                <a:buSzPts val="1800"/>
                <a:buFont typeface="Arial"/>
                <a:buNone/>
              </a:pPr>
              <a:r>
                <a:rPr lang="ja-JP" sz="1800">
                  <a:solidFill>
                    <a:srgbClr val="005BAD"/>
                  </a:solidFill>
                  <a:latin typeface="Arial"/>
                  <a:ea typeface="Arial"/>
                  <a:cs typeface="Arial"/>
                  <a:sym typeface="Arial"/>
                </a:rPr>
                <a:t>（国）</a:t>
              </a:r>
              <a:endParaRPr/>
            </a:p>
          </p:txBody>
        </p:sp>
      </p:grpSp>
      <p:grpSp>
        <p:nvGrpSpPr>
          <p:cNvPr id="974" name="Google Shape;974;p89"/>
          <p:cNvGrpSpPr/>
          <p:nvPr/>
        </p:nvGrpSpPr>
        <p:grpSpPr>
          <a:xfrm>
            <a:off x="250337" y="3303310"/>
            <a:ext cx="2592000" cy="1440000"/>
            <a:chOff x="259302" y="2971610"/>
            <a:chExt cx="2592000" cy="1440000"/>
          </a:xfrm>
        </p:grpSpPr>
        <p:sp>
          <p:nvSpPr>
            <p:cNvPr id="975" name="Google Shape;975;p89"/>
            <p:cNvSpPr/>
            <p:nvPr/>
          </p:nvSpPr>
          <p:spPr>
            <a:xfrm>
              <a:off x="259302" y="2971610"/>
              <a:ext cx="2592000" cy="1440000"/>
            </a:xfrm>
            <a:prstGeom prst="rect">
              <a:avLst/>
            </a:prstGeom>
            <a:noFill/>
            <a:ln cap="flat" cmpd="sng" w="12700">
              <a:solidFill>
                <a:srgbClr val="45B2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6" name="Google Shape;976;p89"/>
            <p:cNvSpPr/>
            <p:nvPr/>
          </p:nvSpPr>
          <p:spPr>
            <a:xfrm>
              <a:off x="311150" y="3045761"/>
              <a:ext cx="945900" cy="259800"/>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Arial"/>
                <a:buNone/>
              </a:pPr>
              <a:r>
                <a:rPr lang="ja-JP" sz="1200">
                  <a:solidFill>
                    <a:schemeClr val="lt1"/>
                  </a:solidFill>
                  <a:latin typeface="Arial"/>
                  <a:ea typeface="Arial"/>
                  <a:cs typeface="Arial"/>
                  <a:sym typeface="Arial"/>
                </a:rPr>
                <a:t>お店</a:t>
              </a:r>
              <a:endParaRPr/>
            </a:p>
          </p:txBody>
        </p:sp>
        <p:sp>
          <p:nvSpPr>
            <p:cNvPr id="977" name="Google Shape;977;p89"/>
            <p:cNvSpPr txBox="1"/>
            <p:nvPr/>
          </p:nvSpPr>
          <p:spPr>
            <a:xfrm>
              <a:off x="259816" y="3405875"/>
              <a:ext cx="1569300" cy="649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お店は、預かった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消費税を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まとめて納めます</a:t>
              </a:r>
              <a:r>
                <a:rPr lang="ja-JP"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p:txBody>
        </p:sp>
      </p:grpSp>
      <p:pic>
        <p:nvPicPr>
          <p:cNvPr id="978" name="Google Shape;978;p89"/>
          <p:cNvPicPr preferRelativeResize="0"/>
          <p:nvPr/>
        </p:nvPicPr>
        <p:blipFill rotWithShape="1">
          <a:blip r:embed="rId7">
            <a:alphaModFix/>
          </a:blip>
          <a:srcRect b="0" l="0" r="0" t="0"/>
          <a:stretch/>
        </p:blipFill>
        <p:spPr>
          <a:xfrm>
            <a:off x="1680491" y="3832707"/>
            <a:ext cx="1065681" cy="688695"/>
          </a:xfrm>
          <a:prstGeom prst="rect">
            <a:avLst/>
          </a:prstGeom>
          <a:noFill/>
          <a:ln>
            <a:noFill/>
          </a:ln>
        </p:spPr>
      </p:pic>
      <p:pic>
        <p:nvPicPr>
          <p:cNvPr id="979" name="Google Shape;979;p89"/>
          <p:cNvPicPr preferRelativeResize="0"/>
          <p:nvPr/>
        </p:nvPicPr>
        <p:blipFill rotWithShape="1">
          <a:blip r:embed="rId8">
            <a:alphaModFix/>
          </a:blip>
          <a:srcRect b="0" l="0" r="0" t="0"/>
          <a:stretch/>
        </p:blipFill>
        <p:spPr>
          <a:xfrm>
            <a:off x="6672589" y="5571855"/>
            <a:ext cx="1476189" cy="817581"/>
          </a:xfrm>
          <a:prstGeom prst="rect">
            <a:avLst/>
          </a:prstGeom>
          <a:noFill/>
          <a:ln>
            <a:noFill/>
          </a:ln>
        </p:spPr>
      </p:pic>
      <p:pic>
        <p:nvPicPr>
          <p:cNvPr descr="ダイアグラム&#10;&#10;自動的に生成された説明" id="980" name="Google Shape;980;p89"/>
          <p:cNvPicPr preferRelativeResize="0"/>
          <p:nvPr/>
        </p:nvPicPr>
        <p:blipFill rotWithShape="1">
          <a:blip r:embed="rId9">
            <a:alphaModFix/>
          </a:blip>
          <a:srcRect b="0" l="0" r="0" t="0"/>
          <a:stretch/>
        </p:blipFill>
        <p:spPr>
          <a:xfrm>
            <a:off x="2940564" y="5344876"/>
            <a:ext cx="1001719" cy="974624"/>
          </a:xfrm>
          <a:prstGeom prst="rect">
            <a:avLst/>
          </a:prstGeom>
          <a:noFill/>
          <a:ln>
            <a:noFill/>
          </a:ln>
        </p:spPr>
      </p:pic>
      <p:sp>
        <p:nvSpPr>
          <p:cNvPr id="981" name="Google Shape;981;p89"/>
          <p:cNvSpPr txBox="1"/>
          <p:nvPr/>
        </p:nvSpPr>
        <p:spPr>
          <a:xfrm>
            <a:off x="194199" y="957275"/>
            <a:ext cx="2604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税金の流れと納め方</a:t>
            </a:r>
            <a:endParaRPr/>
          </a:p>
        </p:txBody>
      </p:sp>
      <p:grpSp>
        <p:nvGrpSpPr>
          <p:cNvPr id="982" name="Google Shape;982;p89"/>
          <p:cNvGrpSpPr/>
          <p:nvPr/>
        </p:nvGrpSpPr>
        <p:grpSpPr>
          <a:xfrm>
            <a:off x="250337" y="1397881"/>
            <a:ext cx="2604659" cy="1447719"/>
            <a:chOff x="259302" y="1066181"/>
            <a:chExt cx="2604659" cy="1447719"/>
          </a:xfrm>
        </p:grpSpPr>
        <p:sp>
          <p:nvSpPr>
            <p:cNvPr id="983" name="Google Shape;983;p89"/>
            <p:cNvSpPr/>
            <p:nvPr/>
          </p:nvSpPr>
          <p:spPr>
            <a:xfrm>
              <a:off x="25930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84" name="Google Shape;984;p89"/>
            <p:cNvPicPr preferRelativeResize="0"/>
            <p:nvPr/>
          </p:nvPicPr>
          <p:blipFill rotWithShape="1">
            <a:blip r:embed="rId10">
              <a:alphaModFix/>
            </a:blip>
            <a:srcRect b="0" l="0" r="0" t="0"/>
            <a:stretch/>
          </p:blipFill>
          <p:spPr>
            <a:xfrm>
              <a:off x="1485547" y="1530517"/>
              <a:ext cx="1378414" cy="976685"/>
            </a:xfrm>
            <a:prstGeom prst="rect">
              <a:avLst/>
            </a:prstGeom>
            <a:noFill/>
            <a:ln>
              <a:noFill/>
            </a:ln>
          </p:spPr>
        </p:pic>
        <p:sp>
          <p:nvSpPr>
            <p:cNvPr id="985" name="Google Shape;985;p89"/>
            <p:cNvSpPr/>
            <p:nvPr/>
          </p:nvSpPr>
          <p:spPr>
            <a:xfrm>
              <a:off x="259302" y="1066181"/>
              <a:ext cx="2592000" cy="3465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Arial"/>
                  <a:ea typeface="Arial"/>
                  <a:cs typeface="Arial"/>
                  <a:sym typeface="Arial"/>
                </a:rPr>
                <a:t>商品を買った場合</a:t>
              </a:r>
              <a:endParaRPr sz="1300"/>
            </a:p>
          </p:txBody>
        </p:sp>
        <p:sp>
          <p:nvSpPr>
            <p:cNvPr id="986" name="Google Shape;986;p89"/>
            <p:cNvSpPr txBox="1"/>
            <p:nvPr/>
          </p:nvSpPr>
          <p:spPr>
            <a:xfrm>
              <a:off x="259816" y="1466300"/>
              <a:ext cx="1992600" cy="820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お店で商品を買いました。</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代金 1,000円と、</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税金100円を</a:t>
              </a:r>
              <a:endParaRPr sz="1100">
                <a:solidFill>
                  <a:schemeClr val="dk1"/>
                </a:solidFill>
                <a:latin typeface="Arial"/>
                <a:ea typeface="Arial"/>
                <a:cs typeface="Arial"/>
                <a:sym typeface="Arial"/>
              </a:endParaRPr>
            </a:p>
            <a:p>
              <a:pPr indent="0" lvl="0" marL="0" marR="0" rtl="0" algn="l">
                <a:lnSpc>
                  <a:spcPct val="110000"/>
                </a:lnSpc>
                <a:spcBef>
                  <a:spcPts val="0"/>
                </a:spcBef>
                <a:spcAft>
                  <a:spcPts val="0"/>
                </a:spcAft>
                <a:buNone/>
              </a:pPr>
              <a:r>
                <a:rPr lang="ja-JP" sz="1100">
                  <a:solidFill>
                    <a:schemeClr val="dk1"/>
                  </a:solidFill>
                  <a:latin typeface="Arial"/>
                  <a:ea typeface="Arial"/>
                  <a:cs typeface="Arial"/>
                  <a:sym typeface="Arial"/>
                </a:rPr>
                <a:t>支払いました。</a:t>
              </a:r>
              <a:endParaRPr sz="1100">
                <a:solidFill>
                  <a:schemeClr val="dk1"/>
                </a:solidFill>
                <a:latin typeface="Arial"/>
                <a:ea typeface="Arial"/>
                <a:cs typeface="Arial"/>
                <a:sym typeface="Arial"/>
              </a:endParaRPr>
            </a:p>
          </p:txBody>
        </p:sp>
      </p:grpSp>
      <p:pic>
        <p:nvPicPr>
          <p:cNvPr id="987" name="Google Shape;987;p89"/>
          <p:cNvPicPr preferRelativeResize="0"/>
          <p:nvPr/>
        </p:nvPicPr>
        <p:blipFill>
          <a:blip r:embed="rId11">
            <a:alphaModFix/>
          </a:blip>
          <a:stretch>
            <a:fillRect/>
          </a:stretch>
        </p:blipFill>
        <p:spPr>
          <a:xfrm>
            <a:off x="7702538" y="1914065"/>
            <a:ext cx="1065676" cy="8099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1"/>
                                        </p:tgtEl>
                                        <p:attrNameLst>
                                          <p:attrName>style.visibility</p:attrName>
                                        </p:attrNameLst>
                                      </p:cBhvr>
                                      <p:to>
                                        <p:strVal val="visible"/>
                                      </p:to>
                                    </p:set>
                                    <p:animEffect filter="fade" transition="in">
                                      <p:cBhvr>
                                        <p:cTn dur="500"/>
                                        <p:tgtEl>
                                          <p:spTgt spid="9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2"/>
                                        </p:tgtEl>
                                        <p:attrNameLst>
                                          <p:attrName>style.visibility</p:attrName>
                                        </p:attrNameLst>
                                      </p:cBhvr>
                                      <p:to>
                                        <p:strVal val="visible"/>
                                      </p:to>
                                    </p:set>
                                    <p:animEffect filter="fade" transition="in">
                                      <p:cBhvr>
                                        <p:cTn dur="500"/>
                                        <p:tgtEl>
                                          <p:spTgt spid="9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9"/>
                                        </p:tgtEl>
                                        <p:attrNameLst>
                                          <p:attrName>style.visibility</p:attrName>
                                        </p:attrNameLst>
                                      </p:cBhvr>
                                      <p:to>
                                        <p:strVal val="visible"/>
                                      </p:to>
                                    </p:set>
                                    <p:animEffect filter="fade" transition="in">
                                      <p:cBhvr>
                                        <p:cTn dur="500"/>
                                        <p:tgtEl>
                                          <p:spTgt spid="9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4"/>
                                        </p:tgtEl>
                                        <p:attrNameLst>
                                          <p:attrName>style.visibility</p:attrName>
                                        </p:attrNameLst>
                                      </p:cBhvr>
                                      <p:to>
                                        <p:strVal val="visible"/>
                                      </p:to>
                                    </p:set>
                                    <p:animEffect filter="fade" transition="in">
                                      <p:cBhvr>
                                        <p:cTn dur="500"/>
                                        <p:tgtEl>
                                          <p:spTgt spid="954"/>
                                        </p:tgtEl>
                                      </p:cBhvr>
                                    </p:animEffect>
                                  </p:childTnLst>
                                </p:cTn>
                              </p:par>
                              <p:par>
                                <p:cTn fill="hold" nodeType="with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500"/>
                                        <p:tgtEl>
                                          <p:spTgt spid="9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500"/>
                                        <p:tgtEl>
                                          <p:spTgt spid="974"/>
                                        </p:tgtEl>
                                      </p:cBhvr>
                                    </p:animEffect>
                                  </p:childTnLst>
                                </p:cTn>
                              </p:par>
                              <p:par>
                                <p:cTn fill="hold" nodeType="withEffect" presetClass="entr" presetID="10" presetSubtype="0">
                                  <p:stCondLst>
                                    <p:cond delay="0"/>
                                  </p:stCondLst>
                                  <p:childTnLst>
                                    <p:set>
                                      <p:cBhvr>
                                        <p:cTn dur="1" fill="hold">
                                          <p:stCondLst>
                                            <p:cond delay="0"/>
                                          </p:stCondLst>
                                        </p:cTn>
                                        <p:tgtEl>
                                          <p:spTgt spid="978"/>
                                        </p:tgtEl>
                                        <p:attrNameLst>
                                          <p:attrName>style.visibility</p:attrName>
                                        </p:attrNameLst>
                                      </p:cBhvr>
                                      <p:to>
                                        <p:strVal val="visible"/>
                                      </p:to>
                                    </p:set>
                                    <p:animEffect filter="fade" transition="in">
                                      <p:cBhvr>
                                        <p:cTn dur="500"/>
                                        <p:tgtEl>
                                          <p:spTgt spid="9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8"/>
                                        </p:tgtEl>
                                        <p:attrNameLst>
                                          <p:attrName>style.visibility</p:attrName>
                                        </p:attrNameLst>
                                      </p:cBhvr>
                                      <p:to>
                                        <p:strVal val="visible"/>
                                      </p:to>
                                    </p:set>
                                    <p:animEffect filter="fade" transition="in">
                                      <p:cBhvr>
                                        <p:cTn dur="500"/>
                                        <p:tgtEl>
                                          <p:spTgt spid="9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0"/>
                                        </p:tgtEl>
                                        <p:attrNameLst>
                                          <p:attrName>style.visibility</p:attrName>
                                        </p:attrNameLst>
                                      </p:cBhvr>
                                      <p:to>
                                        <p:strVal val="visible"/>
                                      </p:to>
                                    </p:set>
                                    <p:animEffect filter="fade" transition="in">
                                      <p:cBhvr>
                                        <p:cTn dur="500"/>
                                        <p:tgtEl>
                                          <p:spTgt spid="940"/>
                                        </p:tgtEl>
                                      </p:cBhvr>
                                    </p:animEffect>
                                  </p:childTnLst>
                                </p:cTn>
                              </p:par>
                              <p:par>
                                <p:cTn fill="hold" nodeType="withEffect" presetClass="entr" presetID="10" presetSubtype="0">
                                  <p:stCondLst>
                                    <p:cond delay="0"/>
                                  </p:stCondLst>
                                  <p:childTnLst>
                                    <p:set>
                                      <p:cBhvr>
                                        <p:cTn dur="1" fill="hold">
                                          <p:stCondLst>
                                            <p:cond delay="0"/>
                                          </p:stCondLst>
                                        </p:cTn>
                                        <p:tgtEl>
                                          <p:spTgt spid="943"/>
                                        </p:tgtEl>
                                        <p:attrNameLst>
                                          <p:attrName>style.visibility</p:attrName>
                                        </p:attrNameLst>
                                      </p:cBhvr>
                                      <p:to>
                                        <p:strVal val="visible"/>
                                      </p:to>
                                    </p:set>
                                    <p:animEffect filter="fade" transition="in">
                                      <p:cBhvr>
                                        <p:cTn dur="500"/>
                                        <p:tgtEl>
                                          <p:spTgt spid="9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par>
                                <p:cTn fill="hold" nodeType="withEffect" presetClass="entr" presetID="10" presetSubtype="0">
                                  <p:stCondLst>
                                    <p:cond delay="0"/>
                                  </p:stCondLst>
                                  <p:childTnLst>
                                    <p:set>
                                      <p:cBhvr>
                                        <p:cTn dur="1" fill="hold">
                                          <p:stCondLst>
                                            <p:cond delay="0"/>
                                          </p:stCondLst>
                                        </p:cTn>
                                        <p:tgtEl>
                                          <p:spTgt spid="980"/>
                                        </p:tgtEl>
                                        <p:attrNameLst>
                                          <p:attrName>style.visibility</p:attrName>
                                        </p:attrNameLst>
                                      </p:cBhvr>
                                      <p:to>
                                        <p:strVal val="visible"/>
                                      </p:to>
                                    </p:set>
                                    <p:animEffect filter="fade" transition="in">
                                      <p:cBhvr>
                                        <p:cTn dur="500"/>
                                        <p:tgtEl>
                                          <p:spTgt spid="9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500"/>
                                        <p:tgtEl>
                                          <p:spTgt spid="966"/>
                                        </p:tgtEl>
                                      </p:cBhvr>
                                    </p:animEffect>
                                  </p:childTnLst>
                                </p:cTn>
                              </p:par>
                              <p:par>
                                <p:cTn fill="hold" nodeType="withEffect" presetClass="entr" presetID="10" presetSubtype="0">
                                  <p:stCondLst>
                                    <p:cond delay="0"/>
                                  </p:stCondLst>
                                  <p:childTnLst>
                                    <p:set>
                                      <p:cBhvr>
                                        <p:cTn dur="1" fill="hold">
                                          <p:stCondLst>
                                            <p:cond delay="0"/>
                                          </p:stCondLst>
                                        </p:cTn>
                                        <p:tgtEl>
                                          <p:spTgt spid="979"/>
                                        </p:tgtEl>
                                        <p:attrNameLst>
                                          <p:attrName>style.visibility</p:attrName>
                                        </p:attrNameLst>
                                      </p:cBhvr>
                                      <p:to>
                                        <p:strVal val="visible"/>
                                      </p:to>
                                    </p:set>
                                    <p:animEffect filter="fade" transition="in">
                                      <p:cBhvr>
                                        <p:cTn dur="500"/>
                                        <p:tgtEl>
                                          <p:spTgt spid="9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90"/>
          <p:cNvSpPr/>
          <p:nvPr/>
        </p:nvSpPr>
        <p:spPr>
          <a:xfrm>
            <a:off x="326210" y="1105052"/>
            <a:ext cx="8493900" cy="1136100"/>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993" name="Google Shape;993;p90"/>
          <p:cNvPicPr preferRelativeResize="0"/>
          <p:nvPr/>
        </p:nvPicPr>
        <p:blipFill rotWithShape="1">
          <a:blip r:embed="rId3">
            <a:alphaModFix/>
          </a:blip>
          <a:srcRect b="0" l="0" r="0" t="0"/>
          <a:stretch/>
        </p:blipFill>
        <p:spPr>
          <a:xfrm>
            <a:off x="7569401" y="773011"/>
            <a:ext cx="1375366" cy="1558587"/>
          </a:xfrm>
          <a:prstGeom prst="rect">
            <a:avLst/>
          </a:prstGeom>
          <a:noFill/>
          <a:ln>
            <a:noFill/>
          </a:ln>
        </p:spPr>
      </p:pic>
      <p:sp>
        <p:nvSpPr>
          <p:cNvPr id="994" name="Google Shape;994;p90"/>
          <p:cNvSpPr/>
          <p:nvPr/>
        </p:nvSpPr>
        <p:spPr>
          <a:xfrm>
            <a:off x="335575" y="1437450"/>
            <a:ext cx="8549400" cy="2985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5BAD"/>
              </a:buClr>
              <a:buSzPts val="1600"/>
              <a:buFont typeface="Arial"/>
              <a:buNone/>
            </a:pPr>
            <a:r>
              <a:rPr i="0" lang="ja-JP" u="none" cap="none" strike="noStrike">
                <a:solidFill>
                  <a:srgbClr val="005BAD"/>
                </a:solidFill>
                <a:latin typeface="Arial"/>
                <a:ea typeface="Arial"/>
                <a:cs typeface="Arial"/>
                <a:sym typeface="Arial"/>
              </a:rPr>
              <a:t>皆さんは「税金」にどのようなイメージを持っていますか？</a:t>
            </a:r>
            <a:endParaRPr sz="1200"/>
          </a:p>
        </p:txBody>
      </p:sp>
      <p:sp>
        <p:nvSpPr>
          <p:cNvPr id="995" name="Google Shape;995;p90"/>
          <p:cNvSpPr/>
          <p:nvPr/>
        </p:nvSpPr>
        <p:spPr>
          <a:xfrm>
            <a:off x="5457555" y="2623432"/>
            <a:ext cx="3362700" cy="371310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96" name="Google Shape;996;p90"/>
          <p:cNvSpPr/>
          <p:nvPr/>
        </p:nvSpPr>
        <p:spPr>
          <a:xfrm>
            <a:off x="5592624" y="3347160"/>
            <a:ext cx="3092400" cy="2818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97" name="Google Shape;997;p90"/>
          <p:cNvSpPr/>
          <p:nvPr/>
        </p:nvSpPr>
        <p:spPr>
          <a:xfrm>
            <a:off x="326409" y="2623432"/>
            <a:ext cx="5033700" cy="370470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998" name="Google Shape;998;p90"/>
          <p:cNvSpPr/>
          <p:nvPr/>
        </p:nvSpPr>
        <p:spPr>
          <a:xfrm>
            <a:off x="476026" y="3347160"/>
            <a:ext cx="4744800" cy="2818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grpSp>
        <p:nvGrpSpPr>
          <p:cNvPr id="999" name="Google Shape;999;p90"/>
          <p:cNvGrpSpPr/>
          <p:nvPr/>
        </p:nvGrpSpPr>
        <p:grpSpPr>
          <a:xfrm>
            <a:off x="5889200" y="2739425"/>
            <a:ext cx="2766725" cy="546900"/>
            <a:chOff x="6098147" y="2713467"/>
            <a:chExt cx="2766725" cy="546900"/>
          </a:xfrm>
        </p:grpSpPr>
        <p:sp>
          <p:nvSpPr>
            <p:cNvPr id="1000" name="Google Shape;1000;p90"/>
            <p:cNvSpPr/>
            <p:nvPr/>
          </p:nvSpPr>
          <p:spPr>
            <a:xfrm>
              <a:off x="7432372" y="2713467"/>
              <a:ext cx="1432500" cy="546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道路、学校、</a:t>
              </a:r>
              <a:br>
                <a:rPr b="0" i="0" lang="ja-JP" sz="1400" u="none" cap="none" strike="noStrike">
                  <a:solidFill>
                    <a:srgbClr val="000000"/>
                  </a:solidFill>
                  <a:latin typeface="Arial"/>
                  <a:ea typeface="Arial"/>
                  <a:cs typeface="Arial"/>
                  <a:sym typeface="Arial"/>
                </a:rPr>
              </a:br>
              <a:r>
                <a:rPr b="0" i="0" lang="ja-JP" sz="1400" u="none" cap="none" strike="noStrike">
                  <a:solidFill>
                    <a:srgbClr val="000000"/>
                  </a:solidFill>
                  <a:latin typeface="Arial"/>
                  <a:ea typeface="Arial"/>
                  <a:cs typeface="Arial"/>
                  <a:sym typeface="Arial"/>
                </a:rPr>
                <a:t>公園 など</a:t>
              </a:r>
              <a:endParaRPr/>
            </a:p>
          </p:txBody>
        </p:sp>
        <p:sp>
          <p:nvSpPr>
            <p:cNvPr id="1001" name="Google Shape;1001;p90"/>
            <p:cNvSpPr txBox="1"/>
            <p:nvPr/>
          </p:nvSpPr>
          <p:spPr>
            <a:xfrm>
              <a:off x="6098147" y="2778967"/>
              <a:ext cx="12990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Arial"/>
                <a:buNone/>
              </a:pPr>
              <a:r>
                <a:rPr b="0" i="0" lang="ja-JP" sz="2000" u="none" cap="none" strike="noStrike">
                  <a:solidFill>
                    <a:srgbClr val="005BAD"/>
                  </a:solidFill>
                  <a:latin typeface="Arial"/>
                  <a:ea typeface="Arial"/>
                  <a:cs typeface="Arial"/>
                  <a:sym typeface="Arial"/>
                </a:rPr>
                <a:t>公共施設</a:t>
              </a:r>
              <a:endParaRPr/>
            </a:p>
          </p:txBody>
        </p:sp>
      </p:grpSp>
      <p:grpSp>
        <p:nvGrpSpPr>
          <p:cNvPr id="1002" name="Google Shape;1002;p90"/>
          <p:cNvGrpSpPr/>
          <p:nvPr/>
        </p:nvGrpSpPr>
        <p:grpSpPr>
          <a:xfrm>
            <a:off x="420551" y="2812875"/>
            <a:ext cx="4868049" cy="400200"/>
            <a:chOff x="614255" y="2786917"/>
            <a:chExt cx="4868049" cy="400200"/>
          </a:xfrm>
        </p:grpSpPr>
        <p:sp>
          <p:nvSpPr>
            <p:cNvPr id="1003" name="Google Shape;1003;p90"/>
            <p:cNvSpPr/>
            <p:nvPr/>
          </p:nvSpPr>
          <p:spPr>
            <a:xfrm>
              <a:off x="2327804" y="2831967"/>
              <a:ext cx="3154500" cy="309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警察、消防、ごみ収集、福祉 など</a:t>
              </a:r>
              <a:endParaRPr/>
            </a:p>
          </p:txBody>
        </p:sp>
        <p:sp>
          <p:nvSpPr>
            <p:cNvPr id="1004" name="Google Shape;1004;p90"/>
            <p:cNvSpPr txBox="1"/>
            <p:nvPr/>
          </p:nvSpPr>
          <p:spPr>
            <a:xfrm>
              <a:off x="614255" y="2786917"/>
              <a:ext cx="18024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Arial"/>
                <a:buNone/>
              </a:pPr>
              <a:r>
                <a:rPr b="0" i="0" lang="ja-JP" sz="2000" u="none" cap="none" strike="noStrike">
                  <a:solidFill>
                    <a:srgbClr val="005BAD"/>
                  </a:solidFill>
                  <a:latin typeface="Arial"/>
                  <a:ea typeface="Arial"/>
                  <a:cs typeface="Arial"/>
                  <a:sym typeface="Arial"/>
                </a:rPr>
                <a:t>公共サービス</a:t>
              </a:r>
              <a:endParaRPr/>
            </a:p>
          </p:txBody>
        </p:sp>
      </p:grpSp>
      <p:grpSp>
        <p:nvGrpSpPr>
          <p:cNvPr id="1005" name="Google Shape;1005;p90"/>
          <p:cNvGrpSpPr/>
          <p:nvPr/>
        </p:nvGrpSpPr>
        <p:grpSpPr>
          <a:xfrm>
            <a:off x="2040980" y="3669522"/>
            <a:ext cx="1545000" cy="2301693"/>
            <a:chOff x="452035" y="3669522"/>
            <a:chExt cx="1545000" cy="2301693"/>
          </a:xfrm>
        </p:grpSpPr>
        <p:sp>
          <p:nvSpPr>
            <p:cNvPr id="1006" name="Google Shape;1006;p90"/>
            <p:cNvSpPr/>
            <p:nvPr/>
          </p:nvSpPr>
          <p:spPr>
            <a:xfrm>
              <a:off x="452035" y="4482915"/>
              <a:ext cx="15450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lang="ja-JP" sz="1300">
                  <a:solidFill>
                    <a:srgbClr val="005BAD"/>
                  </a:solidFill>
                  <a:latin typeface="Arial"/>
                  <a:ea typeface="Arial"/>
                  <a:cs typeface="Arial"/>
                  <a:sym typeface="Arial"/>
                </a:rPr>
                <a:t>ごみ</a:t>
              </a:r>
              <a:r>
                <a:rPr b="0" i="0" lang="ja-JP" sz="1300" u="none" cap="none" strike="noStrike">
                  <a:solidFill>
                    <a:srgbClr val="005BAD"/>
                  </a:solidFill>
                  <a:latin typeface="Arial"/>
                  <a:ea typeface="Arial"/>
                  <a:cs typeface="Arial"/>
                  <a:sym typeface="Arial"/>
                </a:rPr>
                <a:t>処理費用</a:t>
              </a:r>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（令和３年度）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約2兆4,384億円</a:t>
              </a:r>
              <a:r>
                <a:rPr b="1" baseline="30000" i="0" lang="ja-JP" sz="1100" u="none" cap="none" strike="noStrike">
                  <a:solidFill>
                    <a:srgbClr val="000000"/>
                  </a:solidFill>
                  <a:latin typeface="Arial"/>
                  <a:ea typeface="Arial"/>
                  <a:cs typeface="Arial"/>
                  <a:sym typeface="Arial"/>
                </a:rPr>
                <a:t>※２</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約19,400円</a:t>
              </a:r>
              <a:endParaRPr/>
            </a:p>
          </p:txBody>
        </p:sp>
        <p:pic>
          <p:nvPicPr>
            <p:cNvPr id="1007" name="Google Shape;1007;p90"/>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1008" name="Google Shape;1008;p90"/>
          <p:cNvGrpSpPr/>
          <p:nvPr/>
        </p:nvGrpSpPr>
        <p:grpSpPr>
          <a:xfrm>
            <a:off x="3594441" y="3669522"/>
            <a:ext cx="1694100" cy="2387193"/>
            <a:chOff x="3594441" y="3669522"/>
            <a:chExt cx="1694100" cy="2387193"/>
          </a:xfrm>
        </p:grpSpPr>
        <p:sp>
          <p:nvSpPr>
            <p:cNvPr id="1009" name="Google Shape;1009;p90"/>
            <p:cNvSpPr/>
            <p:nvPr/>
          </p:nvSpPr>
          <p:spPr>
            <a:xfrm>
              <a:off x="3594441" y="4482915"/>
              <a:ext cx="1694100" cy="1573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国民医療費の</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公費負担額</a:t>
              </a:r>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（令和２年度）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約16兆4,991億円</a:t>
              </a:r>
              <a:r>
                <a:rPr b="1" baseline="30000" i="0" lang="ja-JP" sz="1100" u="none" cap="none" strike="noStrike">
                  <a:solidFill>
                    <a:srgbClr val="000000"/>
                  </a:solidFill>
                  <a:latin typeface="Arial"/>
                  <a:ea typeface="Arial"/>
                  <a:cs typeface="Arial"/>
                  <a:sym typeface="Arial"/>
                </a:rPr>
                <a:t>※</a:t>
              </a:r>
              <a:r>
                <a:rPr b="1" baseline="30000" lang="ja-JP" sz="1100">
                  <a:solidFill>
                    <a:srgbClr val="000000"/>
                  </a:solidFill>
                  <a:latin typeface="Arial"/>
                  <a:ea typeface="Arial"/>
                  <a:cs typeface="Arial"/>
                  <a:sym typeface="Arial"/>
                </a:rPr>
                <a:t>3</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約130,800円</a:t>
              </a:r>
              <a:endParaRPr/>
            </a:p>
          </p:txBody>
        </p:sp>
        <p:pic>
          <p:nvPicPr>
            <p:cNvPr id="1010" name="Google Shape;1010;p90"/>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1011" name="Google Shape;1011;p90"/>
          <p:cNvGrpSpPr/>
          <p:nvPr/>
        </p:nvGrpSpPr>
        <p:grpSpPr>
          <a:xfrm>
            <a:off x="420558" y="3669522"/>
            <a:ext cx="1611900" cy="2301693"/>
            <a:chOff x="1989757" y="3669522"/>
            <a:chExt cx="1611900" cy="2301693"/>
          </a:xfrm>
        </p:grpSpPr>
        <p:sp>
          <p:nvSpPr>
            <p:cNvPr id="1012" name="Google Shape;1012;p90"/>
            <p:cNvSpPr/>
            <p:nvPr/>
          </p:nvSpPr>
          <p:spPr>
            <a:xfrm>
              <a:off x="1989757" y="4482915"/>
              <a:ext cx="16119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警察費・消防費</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（令和３年度）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約5兆2,963億円</a:t>
              </a:r>
              <a:r>
                <a:rPr b="1" baseline="30000" i="0" lang="ja-JP" sz="1100" u="none" cap="none" strike="noStrike">
                  <a:solidFill>
                    <a:srgbClr val="000000"/>
                  </a:solidFill>
                  <a:latin typeface="Arial"/>
                  <a:ea typeface="Arial"/>
                  <a:cs typeface="Arial"/>
                  <a:sym typeface="Arial"/>
                </a:rPr>
                <a:t>※１</a:t>
              </a:r>
              <a:endParaRPr b="1" baseline="30000"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国民１人当たり</a:t>
              </a:r>
              <a:endParaRPr b="1" i="0" sz="13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約42,200円</a:t>
              </a:r>
              <a:endParaRPr/>
            </a:p>
          </p:txBody>
        </p:sp>
        <p:pic>
          <p:nvPicPr>
            <p:cNvPr id="1013" name="Google Shape;1013;p90"/>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1014" name="Google Shape;1014;p90"/>
          <p:cNvGrpSpPr/>
          <p:nvPr/>
        </p:nvGrpSpPr>
        <p:grpSpPr>
          <a:xfrm>
            <a:off x="5609265" y="3669522"/>
            <a:ext cx="1579200" cy="1853193"/>
            <a:chOff x="5609265" y="3669522"/>
            <a:chExt cx="1579200" cy="1853193"/>
          </a:xfrm>
        </p:grpSpPr>
        <p:sp>
          <p:nvSpPr>
            <p:cNvPr id="1015" name="Google Shape;1015;p90"/>
            <p:cNvSpPr/>
            <p:nvPr/>
          </p:nvSpPr>
          <p:spPr>
            <a:xfrm>
              <a:off x="5609265" y="4482915"/>
              <a:ext cx="1579200" cy="1039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道路整備事業費</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約1兆6,711億円</a:t>
              </a:r>
              <a:r>
                <a:rPr b="1" baseline="30000" i="0" lang="ja-JP" sz="1100" u="none" cap="none" strike="noStrike">
                  <a:solidFill>
                    <a:srgbClr val="000000"/>
                  </a:solidFill>
                  <a:latin typeface="Arial"/>
                  <a:ea typeface="Arial"/>
                  <a:cs typeface="Arial"/>
                  <a:sym typeface="Arial"/>
                </a:rPr>
                <a:t>※</a:t>
              </a:r>
              <a:r>
                <a:rPr b="1" baseline="30000" lang="ja-JP" sz="1100">
                  <a:solidFill>
                    <a:srgbClr val="000000"/>
                  </a:solidFill>
                  <a:latin typeface="Arial"/>
                  <a:ea typeface="Arial"/>
                  <a:cs typeface="Arial"/>
                  <a:sym typeface="Arial"/>
                </a:rPr>
                <a:t>4</a:t>
              </a:r>
              <a:endParaRPr b="1" baseline="30000" i="0" sz="1300" u="none" cap="none" strike="noStrike">
                <a:solidFill>
                  <a:srgbClr val="000000"/>
                </a:solidFill>
                <a:latin typeface="Arial"/>
                <a:ea typeface="Arial"/>
                <a:cs typeface="Arial"/>
                <a:sym typeface="Arial"/>
              </a:endParaRPr>
            </a:p>
          </p:txBody>
        </p:sp>
        <p:pic>
          <p:nvPicPr>
            <p:cNvPr id="1016" name="Google Shape;1016;p90"/>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1017" name="Google Shape;1017;p90"/>
          <p:cNvGrpSpPr/>
          <p:nvPr/>
        </p:nvGrpSpPr>
        <p:grpSpPr>
          <a:xfrm>
            <a:off x="7188402" y="3669522"/>
            <a:ext cx="1549200" cy="2301693"/>
            <a:chOff x="7188402" y="3669522"/>
            <a:chExt cx="1549200" cy="2301693"/>
          </a:xfrm>
        </p:grpSpPr>
        <p:sp>
          <p:nvSpPr>
            <p:cNvPr id="1018" name="Google Shape;1018;p90"/>
            <p:cNvSpPr/>
            <p:nvPr/>
          </p:nvSpPr>
          <p:spPr>
            <a:xfrm>
              <a:off x="7188402" y="4482915"/>
              <a:ext cx="1549200" cy="1488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校舎・体育館</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300"/>
                <a:buFont typeface="Arial"/>
                <a:buNone/>
              </a:pPr>
              <a:r>
                <a:rPr b="0" i="0" lang="ja-JP" sz="1300" u="none" cap="none" strike="noStrike">
                  <a:solidFill>
                    <a:srgbClr val="005BAD"/>
                  </a:solidFill>
                  <a:latin typeface="Arial"/>
                  <a:ea typeface="Arial"/>
                  <a:cs typeface="Arial"/>
                  <a:sym typeface="Arial"/>
                </a:rPr>
                <a:t>などの建設費用</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5BAD"/>
                </a:buClr>
                <a:buSzPts val="1100"/>
                <a:buFont typeface="Arial"/>
                <a:buNone/>
              </a:pPr>
              <a:r>
                <a:rPr b="0" i="0" lang="ja-JP" sz="1100" u="none" cap="none" strike="noStrike">
                  <a:solidFill>
                    <a:srgbClr val="005BAD"/>
                  </a:solidFill>
                  <a:latin typeface="Arial"/>
                  <a:ea typeface="Arial"/>
                  <a:cs typeface="Arial"/>
                  <a:sym typeface="Arial"/>
                </a:rPr>
                <a:t>（令和５年度）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300"/>
                <a:buFont typeface="Arial"/>
                <a:buNone/>
              </a:pPr>
              <a:r>
                <a:rPr b="1" i="0" lang="ja-JP" sz="1300" u="none" cap="none" strike="noStrike">
                  <a:solidFill>
                    <a:srgbClr val="000000"/>
                  </a:solidFill>
                  <a:latin typeface="Arial"/>
                  <a:ea typeface="Arial"/>
                  <a:cs typeface="Arial"/>
                  <a:sym typeface="Arial"/>
                </a:rPr>
                <a:t>約743億円</a:t>
              </a:r>
              <a:r>
                <a:rPr b="1" baseline="30000" i="0" lang="ja-JP" sz="1100" u="none" cap="none" strike="noStrike">
                  <a:solidFill>
                    <a:srgbClr val="000000"/>
                  </a:solidFill>
                  <a:latin typeface="Arial"/>
                  <a:ea typeface="Arial"/>
                  <a:cs typeface="Arial"/>
                  <a:sym typeface="Arial"/>
                </a:rPr>
                <a:t>※5</a:t>
              </a:r>
              <a:endParaRPr b="1" baseline="30000" i="0" sz="1300" u="none" cap="none" strike="noStrike">
                <a:solidFill>
                  <a:srgbClr val="000000"/>
                </a:solidFill>
                <a:latin typeface="Arial"/>
                <a:ea typeface="Arial"/>
                <a:cs typeface="Arial"/>
                <a:sym typeface="Arial"/>
              </a:endParaRPr>
            </a:p>
          </p:txBody>
        </p:sp>
        <p:pic>
          <p:nvPicPr>
            <p:cNvPr id="1019" name="Google Shape;1019;p90"/>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1020" name="Google Shape;1020;p90"/>
          <p:cNvCxnSpPr/>
          <p:nvPr/>
        </p:nvCxnSpPr>
        <p:spPr>
          <a:xfrm>
            <a:off x="2003895" y="3500386"/>
            <a:ext cx="0" cy="2497800"/>
          </a:xfrm>
          <a:prstGeom prst="straightConnector1">
            <a:avLst/>
          </a:prstGeom>
          <a:noFill/>
          <a:ln cap="flat" cmpd="sng" w="9525">
            <a:solidFill>
              <a:srgbClr val="005BAD"/>
            </a:solidFill>
            <a:prstDash val="solid"/>
            <a:round/>
            <a:headEnd len="sm" w="sm" type="none"/>
            <a:tailEnd len="sm" w="sm" type="none"/>
          </a:ln>
        </p:spPr>
      </p:cxnSp>
      <p:cxnSp>
        <p:nvCxnSpPr>
          <p:cNvPr id="1021" name="Google Shape;1021;p90"/>
          <p:cNvCxnSpPr/>
          <p:nvPr/>
        </p:nvCxnSpPr>
        <p:spPr>
          <a:xfrm>
            <a:off x="3598068" y="3500386"/>
            <a:ext cx="0" cy="2497800"/>
          </a:xfrm>
          <a:prstGeom prst="straightConnector1">
            <a:avLst/>
          </a:prstGeom>
          <a:noFill/>
          <a:ln cap="flat" cmpd="sng" w="9525">
            <a:solidFill>
              <a:srgbClr val="005BAD"/>
            </a:solidFill>
            <a:prstDash val="solid"/>
            <a:round/>
            <a:headEnd len="sm" w="sm" type="none"/>
            <a:tailEnd len="sm" w="sm" type="none"/>
          </a:ln>
        </p:spPr>
      </p:cxnSp>
      <p:cxnSp>
        <p:nvCxnSpPr>
          <p:cNvPr id="1022" name="Google Shape;1022;p90"/>
          <p:cNvCxnSpPr/>
          <p:nvPr/>
        </p:nvCxnSpPr>
        <p:spPr>
          <a:xfrm>
            <a:off x="7144638" y="3500386"/>
            <a:ext cx="0" cy="2497800"/>
          </a:xfrm>
          <a:prstGeom prst="straightConnector1">
            <a:avLst/>
          </a:prstGeom>
          <a:noFill/>
          <a:ln cap="flat" cmpd="sng" w="9525">
            <a:solidFill>
              <a:srgbClr val="005BAD"/>
            </a:solidFill>
            <a:prstDash val="solid"/>
            <a:round/>
            <a:headEnd len="sm" w="sm" type="none"/>
            <a:tailEnd len="sm" w="sm" type="none"/>
          </a:ln>
        </p:spPr>
      </p:cxnSp>
      <p:sp>
        <p:nvSpPr>
          <p:cNvPr id="1023" name="Google Shape;1023;p90"/>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024" name="Google Shape;1024;p90"/>
          <p:cNvSpPr/>
          <p:nvPr/>
        </p:nvSpPr>
        <p:spPr>
          <a:xfrm>
            <a:off x="326408" y="2210313"/>
            <a:ext cx="8493600" cy="452400"/>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1025" name="Google Shape;1025;p90"/>
          <p:cNvSpPr/>
          <p:nvPr/>
        </p:nvSpPr>
        <p:spPr>
          <a:xfrm>
            <a:off x="2696400" y="2217625"/>
            <a:ext cx="38355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800">
                <a:solidFill>
                  <a:srgbClr val="FDC741"/>
                </a:solidFill>
                <a:latin typeface="Arial"/>
                <a:ea typeface="Arial"/>
                <a:cs typeface="Arial"/>
                <a:sym typeface="Arial"/>
              </a:rPr>
              <a:t>「税金」</a:t>
            </a:r>
            <a:r>
              <a:rPr lang="ja-JP" sz="1710">
                <a:solidFill>
                  <a:schemeClr val="lt1"/>
                </a:solidFill>
                <a:latin typeface="Arial"/>
                <a:ea typeface="Arial"/>
                <a:cs typeface="Arial"/>
                <a:sym typeface="Arial"/>
              </a:rPr>
              <a:t>により賄われています。</a:t>
            </a:r>
            <a:endParaRPr sz="2052">
              <a:solidFill>
                <a:schemeClr val="lt1"/>
              </a:solidFill>
              <a:latin typeface="Arial"/>
              <a:ea typeface="Arial"/>
              <a:cs typeface="Arial"/>
              <a:sym typeface="Arial"/>
            </a:endParaRPr>
          </a:p>
        </p:txBody>
      </p:sp>
      <p:grpSp>
        <p:nvGrpSpPr>
          <p:cNvPr id="1026" name="Google Shape;1026;p90"/>
          <p:cNvGrpSpPr/>
          <p:nvPr/>
        </p:nvGrpSpPr>
        <p:grpSpPr>
          <a:xfrm>
            <a:off x="327400" y="6346075"/>
            <a:ext cx="7622900" cy="348000"/>
            <a:chOff x="327400" y="6346075"/>
            <a:chExt cx="7622900" cy="348000"/>
          </a:xfrm>
        </p:grpSpPr>
        <p:sp>
          <p:nvSpPr>
            <p:cNvPr id="1027" name="Google Shape;1027;p90"/>
            <p:cNvSpPr/>
            <p:nvPr/>
          </p:nvSpPr>
          <p:spPr>
            <a:xfrm>
              <a:off x="327400" y="6346075"/>
              <a:ext cx="3437400" cy="3480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※１・２　出所：総務省「令和５年版地方財政白書」　　　</a:t>
              </a:r>
              <a:endParaRPr sz="800">
                <a:solidFill>
                  <a:schemeClr val="dk1"/>
                </a:solidFill>
                <a:latin typeface="Arial"/>
                <a:ea typeface="Arial"/>
                <a:cs typeface="Arial"/>
                <a:sym typeface="Arial"/>
              </a:endParaRPr>
            </a:p>
            <a:p>
              <a:pPr indent="0" lvl="0" marL="0" marR="0" rtl="0" algn="l">
                <a:lnSpc>
                  <a:spcPct val="130000"/>
                </a:lnSpc>
                <a:spcBef>
                  <a:spcPts val="0"/>
                </a:spcBef>
                <a:spcAft>
                  <a:spcPts val="0"/>
                </a:spcAft>
                <a:buNone/>
              </a:pPr>
              <a:r>
                <a:rPr lang="ja-JP" sz="800">
                  <a:solidFill>
                    <a:schemeClr val="dk1"/>
                  </a:solidFill>
                  <a:latin typeface="Arial"/>
                  <a:ea typeface="Arial"/>
                  <a:cs typeface="Arial"/>
                  <a:sym typeface="Arial"/>
                </a:rPr>
                <a:t>※３　出所：厚生労働省「令和２</a:t>
              </a:r>
              <a:r>
                <a:rPr lang="ja-JP" sz="800">
                  <a:solidFill>
                    <a:schemeClr val="dk1"/>
                  </a:solidFill>
                </a:rPr>
                <a:t>(</a:t>
              </a:r>
              <a:r>
                <a:rPr lang="ja-JP" sz="800">
                  <a:solidFill>
                    <a:schemeClr val="dk1"/>
                  </a:solidFill>
                  <a:latin typeface="Arial"/>
                  <a:ea typeface="Arial"/>
                  <a:cs typeface="Arial"/>
                  <a:sym typeface="Arial"/>
                </a:rPr>
                <a:t>2020</a:t>
              </a:r>
              <a:r>
                <a:rPr lang="ja-JP" sz="800">
                  <a:solidFill>
                    <a:schemeClr val="dk1"/>
                  </a:solidFill>
                </a:rPr>
                <a:t>)</a:t>
              </a:r>
              <a:r>
                <a:rPr lang="ja-JP" sz="800">
                  <a:solidFill>
                    <a:schemeClr val="dk1"/>
                  </a:solidFill>
                  <a:latin typeface="Arial"/>
                  <a:ea typeface="Arial"/>
                  <a:cs typeface="Arial"/>
                  <a:sym typeface="Arial"/>
                </a:rPr>
                <a:t>年度国民医療費の概況」</a:t>
              </a:r>
              <a:endParaRPr/>
            </a:p>
          </p:txBody>
        </p:sp>
        <p:sp>
          <p:nvSpPr>
            <p:cNvPr id="1028" name="Google Shape;1028;p90"/>
            <p:cNvSpPr/>
            <p:nvPr/>
          </p:nvSpPr>
          <p:spPr>
            <a:xfrm>
              <a:off x="3708000" y="6346800"/>
              <a:ext cx="4242300" cy="156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800">
                  <a:solidFill>
                    <a:schemeClr val="dk1"/>
                  </a:solidFill>
                  <a:latin typeface="Arial"/>
                  <a:ea typeface="Arial"/>
                  <a:cs typeface="Arial"/>
                  <a:sym typeface="Arial"/>
                </a:rPr>
                <a:t>※４・５　出所：財務省｢令和５年度予算及び財政投融資計画の説明」　　　</a:t>
              </a:r>
              <a:endParaRPr/>
            </a:p>
          </p:txBody>
        </p:sp>
      </p:grpSp>
      <p:sp>
        <p:nvSpPr>
          <p:cNvPr id="1029" name="Google Shape;1029;p90"/>
          <p:cNvSpPr txBox="1"/>
          <p:nvPr/>
        </p:nvSpPr>
        <p:spPr>
          <a:xfrm>
            <a:off x="335573" y="915637"/>
            <a:ext cx="5912700" cy="457200"/>
          </a:xfrm>
          <a:prstGeom prst="rect">
            <a:avLst/>
          </a:prstGeom>
          <a:noFill/>
          <a:ln>
            <a:noFill/>
          </a:ln>
        </p:spPr>
        <p:txBody>
          <a:bodyPr anchorCtr="0" anchor="ctr" bIns="45700" lIns="36000" spcFirstLastPara="1" rIns="91425" wrap="square" tIns="45700">
            <a:noAutofit/>
          </a:bodyPr>
          <a:lstStyle/>
          <a:p>
            <a:pPr indent="0" lvl="0" marL="0" marR="0" rtl="0" algn="l">
              <a:spcBef>
                <a:spcPts val="0"/>
              </a:spcBef>
              <a:spcAft>
                <a:spcPts val="0"/>
              </a:spcAft>
              <a:buNone/>
            </a:pPr>
            <a:r>
              <a:rPr b="1" lang="ja-JP" sz="1700">
                <a:solidFill>
                  <a:schemeClr val="dk1"/>
                </a:solidFill>
                <a:latin typeface="Arial"/>
                <a:ea typeface="Arial"/>
                <a:cs typeface="Arial"/>
                <a:sym typeface="Arial"/>
              </a:rPr>
              <a:t> 税金は何のためにあるのだろうか</a:t>
            </a:r>
            <a:endParaRPr/>
          </a:p>
        </p:txBody>
      </p:sp>
      <p:sp>
        <p:nvSpPr>
          <p:cNvPr id="1030" name="Google Shape;1030;p90"/>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1031" name="Google Shape;1031;p90"/>
          <p:cNvSpPr/>
          <p:nvPr/>
        </p:nvSpPr>
        <p:spPr>
          <a:xfrm>
            <a:off x="350825" y="1645975"/>
            <a:ext cx="7353900" cy="34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450"/>
              <a:buFont typeface="Arial"/>
              <a:buNone/>
            </a:pPr>
            <a:r>
              <a:rPr i="0" lang="ja-JP" sz="1250" u="none" cap="none" strike="noStrike">
                <a:solidFill>
                  <a:srgbClr val="000000"/>
                </a:solidFill>
                <a:latin typeface="Arial"/>
                <a:ea typeface="Arial"/>
                <a:cs typeface="Arial"/>
                <a:sym typeface="Arial"/>
              </a:rPr>
              <a:t>わたしたちの身の回りには、国や地方公共団体による「公共サービス」や「公共施設」があります。</a:t>
            </a:r>
            <a:endParaRPr sz="1200"/>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500"/>
                                        <p:tgtEl>
                                          <p:spTgt spid="10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4">
                                            <p:txEl>
                                              <p:pRg end="0" st="0"/>
                                            </p:txEl>
                                          </p:spTgt>
                                        </p:tgtEl>
                                        <p:attrNameLst>
                                          <p:attrName>style.visibility</p:attrName>
                                        </p:attrNameLst>
                                      </p:cBhvr>
                                      <p:to>
                                        <p:strVal val="visible"/>
                                      </p:to>
                                    </p:set>
                                    <p:animEffect filter="fade" transition="in">
                                      <p:cBhvr>
                                        <p:cTn dur="500"/>
                                        <p:tgtEl>
                                          <p:spTgt spid="9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500"/>
                                        <p:tgtEl>
                                          <p:spTgt spid="1024"/>
                                        </p:tgtEl>
                                      </p:cBhvr>
                                    </p:animEffect>
                                  </p:childTnLst>
                                </p:cTn>
                              </p:par>
                              <p:par>
                                <p:cTn fill="hold" nodeType="with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500"/>
                                        <p:tgtEl>
                                          <p:spTgt spid="10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600"/>
                                        <p:tgtEl>
                                          <p:spTgt spid="9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500"/>
                                        <p:tgtEl>
                                          <p:spTgt spid="99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1250"/>
                                        <p:tgtEl>
                                          <p:spTgt spid="10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1"/>
                                        </p:tgtEl>
                                        <p:attrNameLst>
                                          <p:attrName>style.visibility</p:attrName>
                                        </p:attrNameLst>
                                      </p:cBhvr>
                                      <p:to>
                                        <p:strVal val="visible"/>
                                      </p:to>
                                    </p:set>
                                    <p:animEffect filter="fade" transition="in">
                                      <p:cBhvr>
                                        <p:cTn dur="500"/>
                                        <p:tgtEl>
                                          <p:spTgt spid="10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500"/>
                                        <p:tgtEl>
                                          <p:spTgt spid="10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500"/>
                                        <p:tgtEl>
                                          <p:spTgt spid="10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gtEl>
                                        <p:attrNameLst>
                                          <p:attrName>style.visibility</p:attrName>
                                        </p:attrNameLst>
                                      </p:cBhvr>
                                      <p:to>
                                        <p:strVal val="visible"/>
                                      </p:to>
                                    </p:set>
                                    <p:animEffect filter="fade" transition="in">
                                      <p:cBhvr>
                                        <p:cTn dur="500"/>
                                        <p:tgtEl>
                                          <p:spTgt spid="9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900"/>
                                        <p:tgtEl>
                                          <p:spTgt spid="9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4"/>
                                        </p:tgtEl>
                                        <p:attrNameLst>
                                          <p:attrName>style.visibility</p:attrName>
                                        </p:attrNameLst>
                                      </p:cBhvr>
                                      <p:to>
                                        <p:strVal val="visible"/>
                                      </p:to>
                                    </p:set>
                                    <p:animEffect filter="fade" transition="in">
                                      <p:cBhvr>
                                        <p:cTn dur="500"/>
                                        <p:tgtEl>
                                          <p:spTgt spid="101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500"/>
                                        <p:tgtEl>
                                          <p:spTgt spid="101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500"/>
                                        <p:tgtEl>
                                          <p:spTgt spid="10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91"/>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Arial"/>
              <a:ea typeface="Arial"/>
              <a:cs typeface="Arial"/>
              <a:sym typeface="Arial"/>
            </a:endParaRPr>
          </a:p>
        </p:txBody>
      </p:sp>
      <p:sp>
        <p:nvSpPr>
          <p:cNvPr id="1037" name="Google Shape;1037;p91"/>
          <p:cNvSpPr/>
          <p:nvPr/>
        </p:nvSpPr>
        <p:spPr>
          <a:xfrm>
            <a:off x="601839" y="2080128"/>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38" name="Google Shape;1038;p91"/>
          <p:cNvSpPr txBox="1"/>
          <p:nvPr/>
        </p:nvSpPr>
        <p:spPr>
          <a:xfrm>
            <a:off x="599256" y="1750450"/>
            <a:ext cx="3207900" cy="246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ja-JP" sz="1600">
                <a:solidFill>
                  <a:schemeClr val="dk1"/>
                </a:solidFill>
                <a:latin typeface="Arial"/>
                <a:ea typeface="Arial"/>
                <a:cs typeface="Arial"/>
                <a:sym typeface="Arial"/>
              </a:rPr>
              <a:t>（愛媛県：１年間当たり）</a:t>
            </a:r>
            <a:endParaRPr/>
          </a:p>
        </p:txBody>
      </p:sp>
      <p:grpSp>
        <p:nvGrpSpPr>
          <p:cNvPr id="1039" name="Google Shape;1039;p91"/>
          <p:cNvGrpSpPr/>
          <p:nvPr/>
        </p:nvGrpSpPr>
        <p:grpSpPr>
          <a:xfrm>
            <a:off x="6074925" y="1738614"/>
            <a:ext cx="2247847" cy="4224353"/>
            <a:chOff x="6074925" y="1738614"/>
            <a:chExt cx="2247847" cy="4224353"/>
          </a:xfrm>
        </p:grpSpPr>
        <p:pic>
          <p:nvPicPr>
            <p:cNvPr id="1040" name="Google Shape;1040;p91"/>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1041" name="Google Shape;1041;p91"/>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高校生</a:t>
              </a:r>
              <a:r>
                <a:rPr lang="ja-JP" sz="1600">
                  <a:solidFill>
                    <a:schemeClr val="lt1"/>
                  </a:solidFill>
                  <a:latin typeface="Arial"/>
                  <a:ea typeface="Arial"/>
                  <a:cs typeface="Arial"/>
                  <a:sym typeface="Arial"/>
                </a:rPr>
                <a:t>（全日制）</a:t>
              </a:r>
              <a:endParaRPr sz="2000">
                <a:solidFill>
                  <a:schemeClr val="lt1"/>
                </a:solidFill>
                <a:latin typeface="Arial"/>
                <a:ea typeface="Arial"/>
                <a:cs typeface="Arial"/>
                <a:sym typeface="Arial"/>
              </a:endParaRPr>
            </a:p>
          </p:txBody>
        </p:sp>
        <p:sp>
          <p:nvSpPr>
            <p:cNvPr id="1042" name="Google Shape;1042;p91"/>
            <p:cNvSpPr txBox="1"/>
            <p:nvPr/>
          </p:nvSpPr>
          <p:spPr>
            <a:xfrm>
              <a:off x="6115601" y="5554281"/>
              <a:ext cx="2166495" cy="4086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1,430,000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1043" name="Google Shape;1043;p91"/>
          <p:cNvGrpSpPr/>
          <p:nvPr/>
        </p:nvGrpSpPr>
        <p:grpSpPr>
          <a:xfrm>
            <a:off x="3424782" y="2121440"/>
            <a:ext cx="2247847" cy="3841526"/>
            <a:chOff x="3424782" y="2121440"/>
            <a:chExt cx="2247847" cy="3841526"/>
          </a:xfrm>
        </p:grpSpPr>
        <p:pic>
          <p:nvPicPr>
            <p:cNvPr id="1044" name="Google Shape;1044;p91"/>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1045" name="Google Shape;1045;p91"/>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中学生</a:t>
              </a:r>
              <a:endParaRPr/>
            </a:p>
          </p:txBody>
        </p:sp>
        <p:sp>
          <p:nvSpPr>
            <p:cNvPr id="1046" name="Google Shape;1046;p91"/>
            <p:cNvSpPr txBox="1"/>
            <p:nvPr/>
          </p:nvSpPr>
          <p:spPr>
            <a:xfrm>
              <a:off x="3465458" y="5554281"/>
              <a:ext cx="2166495" cy="40868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1,267,000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grpSp>
        <p:nvGrpSpPr>
          <p:cNvPr id="1047" name="Google Shape;1047;p91"/>
          <p:cNvGrpSpPr/>
          <p:nvPr/>
        </p:nvGrpSpPr>
        <p:grpSpPr>
          <a:xfrm>
            <a:off x="774639" y="2843304"/>
            <a:ext cx="2247847" cy="3119664"/>
            <a:chOff x="774639" y="2843304"/>
            <a:chExt cx="2247847" cy="3119664"/>
          </a:xfrm>
        </p:grpSpPr>
        <p:pic>
          <p:nvPicPr>
            <p:cNvPr id="1048" name="Google Shape;1048;p91"/>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1049" name="Google Shape;1049;p91"/>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小学生</a:t>
              </a:r>
              <a:endParaRPr/>
            </a:p>
          </p:txBody>
        </p:sp>
        <p:sp>
          <p:nvSpPr>
            <p:cNvPr id="1050" name="Google Shape;1050;p91"/>
            <p:cNvSpPr txBox="1"/>
            <p:nvPr/>
          </p:nvSpPr>
          <p:spPr>
            <a:xfrm>
              <a:off x="815315" y="5554281"/>
              <a:ext cx="2166495" cy="408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Arial"/>
                  <a:ea typeface="Arial"/>
                  <a:cs typeface="Arial"/>
                  <a:sym typeface="Arial"/>
                </a:rPr>
                <a:t>約</a:t>
              </a:r>
              <a:r>
                <a:rPr lang="ja-JP" sz="2600">
                  <a:solidFill>
                    <a:schemeClr val="dk1"/>
                  </a:solidFill>
                  <a:latin typeface="Arial"/>
                  <a:ea typeface="Arial"/>
                  <a:cs typeface="Arial"/>
                  <a:sym typeface="Arial"/>
                </a:rPr>
                <a:t>1,062,000</a:t>
              </a:r>
              <a:r>
                <a:rPr lang="ja-JP" sz="2000">
                  <a:solidFill>
                    <a:schemeClr val="dk1"/>
                  </a:solidFill>
                  <a:latin typeface="Arial"/>
                  <a:ea typeface="Arial"/>
                  <a:cs typeface="Arial"/>
                  <a:sym typeface="Arial"/>
                </a:rPr>
                <a:t>円</a:t>
              </a:r>
              <a:endParaRPr sz="2200">
                <a:solidFill>
                  <a:schemeClr val="dk1"/>
                </a:solidFill>
                <a:latin typeface="Arial"/>
                <a:ea typeface="Arial"/>
                <a:cs typeface="Arial"/>
                <a:sym typeface="Arial"/>
              </a:endParaRPr>
            </a:p>
          </p:txBody>
        </p:sp>
      </p:grpSp>
      <p:sp>
        <p:nvSpPr>
          <p:cNvPr id="1051" name="Google Shape;1051;p9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052" name="Google Shape;1052;p91"/>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53" name="Google Shape;1053;p91"/>
          <p:cNvSpPr txBox="1"/>
          <p:nvPr/>
        </p:nvSpPr>
        <p:spPr>
          <a:xfrm>
            <a:off x="1231200" y="1052775"/>
            <a:ext cx="70917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Arial"/>
                <a:ea typeface="Arial"/>
                <a:cs typeface="Arial"/>
                <a:sym typeface="Arial"/>
              </a:rPr>
              <a:t>公立学校の児童・生徒１人当たりの公費負担教育費（令和４年度）</a:t>
            </a:r>
            <a:endParaRPr/>
          </a:p>
        </p:txBody>
      </p:sp>
      <p:sp>
        <p:nvSpPr>
          <p:cNvPr id="1054" name="Google Shape;1054;p9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1055" name="Google Shape;1055;p91"/>
          <p:cNvSpPr/>
          <p:nvPr/>
        </p:nvSpPr>
        <p:spPr>
          <a:xfrm>
            <a:off x="2821375" y="6346775"/>
            <a:ext cx="6107700" cy="3480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000">
                <a:solidFill>
                  <a:schemeClr val="dk1"/>
                </a:solidFill>
                <a:latin typeface="Arial"/>
                <a:ea typeface="Arial"/>
                <a:cs typeface="Arial"/>
                <a:sym typeface="Arial"/>
              </a:rPr>
              <a:t>※出展：愛媛県教育委員会事務局管理部「教育調査報告123」地方教育費の調査（令和４会計年度）　　　</a:t>
            </a:r>
            <a:endParaRPr sz="10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2"/>
                                        </p:tgtEl>
                                        <p:attrNameLst>
                                          <p:attrName>style.visibility</p:attrName>
                                        </p:attrNameLst>
                                      </p:cBhvr>
                                      <p:to>
                                        <p:strVal val="visible"/>
                                      </p:to>
                                    </p:set>
                                    <p:animEffect filter="fade" transition="in">
                                      <p:cBhvr>
                                        <p:cTn dur="500"/>
                                        <p:tgtEl>
                                          <p:spTgt spid="1052"/>
                                        </p:tgtEl>
                                      </p:cBhvr>
                                    </p:animEffect>
                                  </p:childTnLst>
                                </p:cTn>
                              </p:par>
                              <p:par>
                                <p:cTn fill="hold" nodeType="withEffect" presetClass="entr" presetID="10" presetSubtype="0">
                                  <p:stCondLst>
                                    <p:cond delay="0"/>
                                  </p:stCondLst>
                                  <p:childTnLst>
                                    <p:set>
                                      <p:cBhvr>
                                        <p:cTn dur="1" fill="hold">
                                          <p:stCondLst>
                                            <p:cond delay="0"/>
                                          </p:stCondLst>
                                        </p:cTn>
                                        <p:tgtEl>
                                          <p:spTgt spid="1053"/>
                                        </p:tgtEl>
                                        <p:attrNameLst>
                                          <p:attrName>style.visibility</p:attrName>
                                        </p:attrNameLst>
                                      </p:cBhvr>
                                      <p:to>
                                        <p:strVal val="visible"/>
                                      </p:to>
                                    </p:set>
                                    <p:animEffect filter="fade" transition="in">
                                      <p:cBhvr>
                                        <p:cTn dur="500"/>
                                        <p:tgtEl>
                                          <p:spTgt spid="10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500"/>
                                        <p:tgtEl>
                                          <p:spTgt spid="1038"/>
                                        </p:tgtEl>
                                      </p:cBhvr>
                                    </p:animEffect>
                                  </p:childTnLst>
                                </p:cTn>
                              </p:par>
                              <p:par>
                                <p:cTn fill="hold" nodeType="with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500"/>
                                        <p:tgtEl>
                                          <p:spTgt spid="10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500"/>
                                        <p:tgtEl>
                                          <p:spTgt spid="10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3"/>
                                        </p:tgtEl>
                                        <p:attrNameLst>
                                          <p:attrName>style.visibility</p:attrName>
                                        </p:attrNameLst>
                                      </p:cBhvr>
                                      <p:to>
                                        <p:strVal val="visible"/>
                                      </p:to>
                                    </p:set>
                                    <p:animEffect filter="fade" transition="in">
                                      <p:cBhvr>
                                        <p:cTn dur="500"/>
                                        <p:tgtEl>
                                          <p:spTgt spid="10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500"/>
                                        <p:tgtEl>
                                          <p:spTgt spid="10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55"/>
                                        </p:tgtEl>
                                        <p:attrNameLst>
                                          <p:attrName>style.visibility</p:attrName>
                                        </p:attrNameLst>
                                      </p:cBhvr>
                                      <p:to>
                                        <p:strVal val="visible"/>
                                      </p:to>
                                    </p:set>
                                    <p:animEffect filter="fade" transition="in">
                                      <p:cBhvr>
                                        <p:cTn dur="500"/>
                                        <p:tgtEl>
                                          <p:spTgt spid="10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92"/>
          <p:cNvSpPr/>
          <p:nvPr/>
        </p:nvSpPr>
        <p:spPr>
          <a:xfrm>
            <a:off x="2015275" y="1851800"/>
            <a:ext cx="2170355" cy="2193843"/>
          </a:xfrm>
          <a:custGeom>
            <a:rect b="b" l="l" r="r" t="t"/>
            <a:pathLst>
              <a:path extrusionOk="0" h="2008094" w="1613647">
                <a:moveTo>
                  <a:pt x="0" y="2008094"/>
                </a:moveTo>
                <a:lnTo>
                  <a:pt x="0" y="0"/>
                </a:lnTo>
                <a:lnTo>
                  <a:pt x="161364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1" name="Google Shape;1061;p92"/>
          <p:cNvSpPr/>
          <p:nvPr/>
        </p:nvSpPr>
        <p:spPr>
          <a:xfrm rot="10800000">
            <a:off x="2666261" y="4633208"/>
            <a:ext cx="1496803" cy="456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2" name="Google Shape;1062;p92"/>
          <p:cNvSpPr/>
          <p:nvPr/>
        </p:nvSpPr>
        <p:spPr>
          <a:xfrm flipH="1">
            <a:off x="5340748" y="4689778"/>
            <a:ext cx="1496803" cy="456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63" name="Google Shape;1063;p92"/>
          <p:cNvSpPr/>
          <p:nvPr/>
        </p:nvSpPr>
        <p:spPr>
          <a:xfrm>
            <a:off x="7763225" y="1889150"/>
            <a:ext cx="1221550" cy="2809301"/>
          </a:xfrm>
          <a:custGeom>
            <a:rect b="b" l="l" r="r" t="t"/>
            <a:pathLst>
              <a:path extrusionOk="0" h="2996588" w="396607">
                <a:moveTo>
                  <a:pt x="0" y="0"/>
                </a:moveTo>
                <a:lnTo>
                  <a:pt x="396607" y="0"/>
                </a:lnTo>
                <a:lnTo>
                  <a:pt x="396607" y="2996588"/>
                </a:lnTo>
                <a:lnTo>
                  <a:pt x="77118" y="2996588"/>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4" name="Google Shape;1064;p92"/>
          <p:cNvSpPr/>
          <p:nvPr/>
        </p:nvSpPr>
        <p:spPr>
          <a:xfrm flipH="1" rot="10800000">
            <a:off x="5401776" y="1839951"/>
            <a:ext cx="1221076" cy="49200"/>
          </a:xfrm>
          <a:custGeom>
            <a:rect b="b" l="l" r="r" t="t"/>
            <a:pathLst>
              <a:path extrusionOk="0" h="120000" w="750277">
                <a:moveTo>
                  <a:pt x="0" y="0"/>
                </a:moveTo>
                <a:lnTo>
                  <a:pt x="750277" y="0"/>
                </a:lnTo>
              </a:path>
            </a:pathLst>
          </a:custGeom>
          <a:noFill/>
          <a:ln cap="flat" cmpd="sng" w="76200">
            <a:solidFill>
              <a:srgbClr val="005BAD"/>
            </a:solidFill>
            <a:prstDash val="solid"/>
            <a:round/>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descr="シャツ, 時計 が含まれている画像&#10;&#10;自動的に生成された説明" id="1065" name="Google Shape;1065;p92"/>
          <p:cNvPicPr preferRelativeResize="0"/>
          <p:nvPr/>
        </p:nvPicPr>
        <p:blipFill rotWithShape="1">
          <a:blip r:embed="rId3">
            <a:alphaModFix/>
          </a:blip>
          <a:srcRect b="0" l="0" r="0" t="0"/>
          <a:stretch/>
        </p:blipFill>
        <p:spPr>
          <a:xfrm>
            <a:off x="1861879" y="2411810"/>
            <a:ext cx="1428850" cy="1500953"/>
          </a:xfrm>
          <a:prstGeom prst="rect">
            <a:avLst/>
          </a:prstGeom>
          <a:noFill/>
          <a:ln>
            <a:noFill/>
          </a:ln>
        </p:spPr>
      </p:pic>
      <p:sp>
        <p:nvSpPr>
          <p:cNvPr id="1066" name="Google Shape;1066;p92"/>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pic>
        <p:nvPicPr>
          <p:cNvPr descr="挿絵, らくがき が含まれている画像&#10;&#10;自動的に生成された説明" id="1067" name="Google Shape;1067;p92"/>
          <p:cNvPicPr preferRelativeResize="0"/>
          <p:nvPr/>
        </p:nvPicPr>
        <p:blipFill rotWithShape="1">
          <a:blip r:embed="rId4">
            <a:alphaModFix/>
          </a:blip>
          <a:srcRect b="0" l="0" r="0" t="0"/>
          <a:stretch/>
        </p:blipFill>
        <p:spPr>
          <a:xfrm>
            <a:off x="651401" y="2474312"/>
            <a:ext cx="1077614" cy="1428150"/>
          </a:xfrm>
          <a:prstGeom prst="rect">
            <a:avLst/>
          </a:prstGeom>
          <a:noFill/>
          <a:ln>
            <a:noFill/>
          </a:ln>
        </p:spPr>
      </p:pic>
      <p:pic>
        <p:nvPicPr>
          <p:cNvPr id="1068" name="Google Shape;1068;p92"/>
          <p:cNvPicPr preferRelativeResize="0"/>
          <p:nvPr/>
        </p:nvPicPr>
        <p:blipFill rotWithShape="1">
          <a:blip r:embed="rId5">
            <a:alphaModFix/>
          </a:blip>
          <a:srcRect b="0" l="0" r="0" t="0"/>
          <a:stretch/>
        </p:blipFill>
        <p:spPr>
          <a:xfrm>
            <a:off x="6622338" y="1103851"/>
            <a:ext cx="1430026" cy="1428147"/>
          </a:xfrm>
          <a:prstGeom prst="rect">
            <a:avLst/>
          </a:prstGeom>
          <a:noFill/>
          <a:ln>
            <a:noFill/>
          </a:ln>
        </p:spPr>
      </p:pic>
      <p:sp>
        <p:nvSpPr>
          <p:cNvPr id="1069" name="Google Shape;1069;p92"/>
          <p:cNvSpPr txBox="1"/>
          <p:nvPr/>
        </p:nvSpPr>
        <p:spPr>
          <a:xfrm>
            <a:off x="6978124" y="2689468"/>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授業</a:t>
            </a:r>
            <a:endParaRPr/>
          </a:p>
        </p:txBody>
      </p:sp>
      <p:sp>
        <p:nvSpPr>
          <p:cNvPr id="1070" name="Google Shape;1070;p92"/>
          <p:cNvSpPr txBox="1"/>
          <p:nvPr/>
        </p:nvSpPr>
        <p:spPr>
          <a:xfrm>
            <a:off x="6367888" y="3083636"/>
            <a:ext cx="2415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学校など教育施設の建設や、</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机・椅子・教科書の購入に。</a:t>
            </a:r>
            <a:endParaRPr/>
          </a:p>
        </p:txBody>
      </p:sp>
      <p:pic>
        <p:nvPicPr>
          <p:cNvPr descr="ウィンドウ が含まれている画像&#10;&#10;自動的に生成された説明" id="1071" name="Google Shape;1071;p92"/>
          <p:cNvPicPr preferRelativeResize="0"/>
          <p:nvPr/>
        </p:nvPicPr>
        <p:blipFill rotWithShape="1">
          <a:blip r:embed="rId6">
            <a:alphaModFix/>
          </a:blip>
          <a:srcRect b="0" l="0" r="0" t="0"/>
          <a:stretch/>
        </p:blipFill>
        <p:spPr>
          <a:xfrm>
            <a:off x="6622338" y="3902450"/>
            <a:ext cx="1430026" cy="1430026"/>
          </a:xfrm>
          <a:prstGeom prst="rect">
            <a:avLst/>
          </a:prstGeom>
          <a:noFill/>
          <a:ln>
            <a:noFill/>
          </a:ln>
        </p:spPr>
      </p:pic>
      <p:sp>
        <p:nvSpPr>
          <p:cNvPr id="1072" name="Google Shape;1072;p92"/>
          <p:cNvSpPr txBox="1"/>
          <p:nvPr/>
        </p:nvSpPr>
        <p:spPr>
          <a:xfrm>
            <a:off x="6961690" y="5645608"/>
            <a:ext cx="923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部活動</a:t>
            </a:r>
            <a:endParaRPr/>
          </a:p>
        </p:txBody>
      </p:sp>
      <p:sp>
        <p:nvSpPr>
          <p:cNvPr id="1073" name="Google Shape;1073;p92"/>
          <p:cNvSpPr txBox="1"/>
          <p:nvPr/>
        </p:nvSpPr>
        <p:spPr>
          <a:xfrm>
            <a:off x="5941350" y="6023750"/>
            <a:ext cx="30435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大会やコンクールなどが行われる</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競技場や公会堂などの施設づくりに。</a:t>
            </a:r>
            <a:endParaRPr/>
          </a:p>
        </p:txBody>
      </p:sp>
      <p:pic>
        <p:nvPicPr>
          <p:cNvPr descr="ロゴ が含まれている画像&#10;&#10;自動的に生成された説明" id="1074" name="Google Shape;1074;p92"/>
          <p:cNvPicPr preferRelativeResize="0"/>
          <p:nvPr/>
        </p:nvPicPr>
        <p:blipFill rotWithShape="1">
          <a:blip r:embed="rId7">
            <a:alphaModFix/>
          </a:blip>
          <a:srcRect b="0" l="0" r="0" t="0"/>
          <a:stretch/>
        </p:blipFill>
        <p:spPr>
          <a:xfrm>
            <a:off x="4192374" y="1102598"/>
            <a:ext cx="1430026" cy="1430026"/>
          </a:xfrm>
          <a:prstGeom prst="rect">
            <a:avLst/>
          </a:prstGeom>
          <a:noFill/>
          <a:ln>
            <a:noFill/>
          </a:ln>
        </p:spPr>
      </p:pic>
      <p:sp>
        <p:nvSpPr>
          <p:cNvPr id="1075" name="Google Shape;1075;p92"/>
          <p:cNvSpPr txBox="1"/>
          <p:nvPr/>
        </p:nvSpPr>
        <p:spPr>
          <a:xfrm>
            <a:off x="4557860" y="2705493"/>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通学</a:t>
            </a:r>
            <a:endParaRPr/>
          </a:p>
        </p:txBody>
      </p:sp>
      <p:sp>
        <p:nvSpPr>
          <p:cNvPr id="1076" name="Google Shape;1076;p92"/>
          <p:cNvSpPr txBox="1"/>
          <p:nvPr/>
        </p:nvSpPr>
        <p:spPr>
          <a:xfrm>
            <a:off x="3832399" y="3083636"/>
            <a:ext cx="2169600" cy="49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Arial"/>
                <a:ea typeface="Arial"/>
                <a:cs typeface="Arial"/>
                <a:sym typeface="Arial"/>
              </a:rPr>
              <a:t>学校へ安全に通うための</a:t>
            </a:r>
            <a:endParaRPr sz="1300">
              <a:solidFill>
                <a:schemeClr val="dk1"/>
              </a:solidFill>
              <a:latin typeface="Arial"/>
              <a:ea typeface="Arial"/>
              <a:cs typeface="Arial"/>
              <a:sym typeface="Arial"/>
            </a:endParaRPr>
          </a:p>
          <a:p>
            <a:pPr indent="0" lvl="0" marL="0" marR="0" rtl="0" algn="ctr">
              <a:spcBef>
                <a:spcPts val="0"/>
              </a:spcBef>
              <a:spcAft>
                <a:spcPts val="0"/>
              </a:spcAft>
              <a:buNone/>
            </a:pPr>
            <a:r>
              <a:rPr lang="ja-JP" sz="1300">
                <a:solidFill>
                  <a:schemeClr val="dk1"/>
                </a:solidFill>
                <a:latin typeface="Arial"/>
                <a:ea typeface="Arial"/>
                <a:cs typeface="Arial"/>
                <a:sym typeface="Arial"/>
              </a:rPr>
              <a:t>道路や信号などに。</a:t>
            </a:r>
            <a:endParaRPr/>
          </a:p>
        </p:txBody>
      </p:sp>
      <p:pic>
        <p:nvPicPr>
          <p:cNvPr descr="ロゴ が含まれている画像&#10;&#10;自動的に生成された説明" id="1077" name="Google Shape;1077;p92"/>
          <p:cNvPicPr preferRelativeResize="0"/>
          <p:nvPr/>
        </p:nvPicPr>
        <p:blipFill rotWithShape="1">
          <a:blip r:embed="rId8">
            <a:alphaModFix/>
          </a:blip>
          <a:srcRect b="0" l="0" r="0" t="0"/>
          <a:stretch/>
        </p:blipFill>
        <p:spPr>
          <a:xfrm>
            <a:off x="3964562" y="3960304"/>
            <a:ext cx="1428845" cy="1428845"/>
          </a:xfrm>
          <a:prstGeom prst="rect">
            <a:avLst/>
          </a:prstGeom>
          <a:noFill/>
          <a:ln>
            <a:noFill/>
          </a:ln>
        </p:spPr>
      </p:pic>
      <p:sp>
        <p:nvSpPr>
          <p:cNvPr id="1078" name="Google Shape;1078;p92"/>
          <p:cNvSpPr txBox="1"/>
          <p:nvPr/>
        </p:nvSpPr>
        <p:spPr>
          <a:xfrm>
            <a:off x="4370285" y="5645608"/>
            <a:ext cx="718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夕食</a:t>
            </a:r>
            <a:endParaRPr/>
          </a:p>
        </p:txBody>
      </p:sp>
      <p:sp>
        <p:nvSpPr>
          <p:cNvPr id="1079" name="Google Shape;1079;p92"/>
          <p:cNvSpPr txBox="1"/>
          <p:nvPr/>
        </p:nvSpPr>
        <p:spPr>
          <a:xfrm>
            <a:off x="3603800" y="6023750"/>
            <a:ext cx="2366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Arial"/>
                <a:ea typeface="Arial"/>
                <a:cs typeface="Arial"/>
                <a:sym typeface="Arial"/>
              </a:rPr>
              <a:t>安全な食品を作るための</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農業・漁業の支援に。</a:t>
            </a:r>
            <a:endParaRPr/>
          </a:p>
        </p:txBody>
      </p:sp>
      <p:pic>
        <p:nvPicPr>
          <p:cNvPr id="1080" name="Google Shape;1080;p92"/>
          <p:cNvPicPr preferRelativeResize="0"/>
          <p:nvPr/>
        </p:nvPicPr>
        <p:blipFill rotWithShape="1">
          <a:blip r:embed="rId9">
            <a:alphaModFix/>
          </a:blip>
          <a:srcRect b="0" l="0" r="0" t="0"/>
          <a:stretch/>
        </p:blipFill>
        <p:spPr>
          <a:xfrm>
            <a:off x="1252283" y="3958729"/>
            <a:ext cx="1428844" cy="1430026"/>
          </a:xfrm>
          <a:prstGeom prst="rect">
            <a:avLst/>
          </a:prstGeom>
          <a:noFill/>
          <a:ln>
            <a:noFill/>
          </a:ln>
        </p:spPr>
      </p:pic>
      <p:sp>
        <p:nvSpPr>
          <p:cNvPr id="1081" name="Google Shape;1081;p92"/>
          <p:cNvSpPr txBox="1"/>
          <p:nvPr/>
        </p:nvSpPr>
        <p:spPr>
          <a:xfrm>
            <a:off x="949875" y="5645600"/>
            <a:ext cx="2024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勉強のあと就寝</a:t>
            </a:r>
            <a:endParaRPr/>
          </a:p>
        </p:txBody>
      </p:sp>
      <p:sp>
        <p:nvSpPr>
          <p:cNvPr id="1082" name="Google Shape;1082;p92"/>
          <p:cNvSpPr txBox="1"/>
          <p:nvPr/>
        </p:nvSpPr>
        <p:spPr>
          <a:xfrm>
            <a:off x="815326" y="6099950"/>
            <a:ext cx="24810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Arial"/>
                <a:ea typeface="Arial"/>
                <a:cs typeface="Arial"/>
                <a:sym typeface="Arial"/>
              </a:rPr>
              <a:t>安心な夜、日々の安全を</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守る警察や消防に。</a:t>
            </a:r>
            <a:endParaRPr/>
          </a:p>
        </p:txBody>
      </p:sp>
      <p:grpSp>
        <p:nvGrpSpPr>
          <p:cNvPr id="1083" name="Google Shape;1083;p92"/>
          <p:cNvGrpSpPr/>
          <p:nvPr/>
        </p:nvGrpSpPr>
        <p:grpSpPr>
          <a:xfrm>
            <a:off x="1729539" y="1464857"/>
            <a:ext cx="1497741" cy="795705"/>
            <a:chOff x="1824106" y="1238551"/>
            <a:chExt cx="1465500" cy="821924"/>
          </a:xfrm>
        </p:grpSpPr>
        <p:sp>
          <p:nvSpPr>
            <p:cNvPr id="1084" name="Google Shape;1084;p92"/>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5" name="Google Shape;1085;p92"/>
            <p:cNvSpPr txBox="1"/>
            <p:nvPr/>
          </p:nvSpPr>
          <p:spPr>
            <a:xfrm>
              <a:off x="1824106" y="1374881"/>
              <a:ext cx="1465500" cy="41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いろんなところで税金が</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使われているんだね</a:t>
              </a:r>
              <a:r>
                <a:rPr lang="ja-JP" sz="1000">
                  <a:solidFill>
                    <a:schemeClr val="dk1"/>
                  </a:solidFill>
                  <a:latin typeface="Arial"/>
                  <a:ea typeface="Arial"/>
                  <a:cs typeface="Arial"/>
                  <a:sym typeface="Arial"/>
                </a:rPr>
                <a:t>。</a:t>
              </a:r>
              <a:endParaRPr/>
            </a:p>
          </p:txBody>
        </p:sp>
      </p:grpSp>
      <p:grpSp>
        <p:nvGrpSpPr>
          <p:cNvPr id="1086" name="Google Shape;1086;p92"/>
          <p:cNvGrpSpPr/>
          <p:nvPr/>
        </p:nvGrpSpPr>
        <p:grpSpPr>
          <a:xfrm>
            <a:off x="118070" y="1458223"/>
            <a:ext cx="1587393" cy="821924"/>
            <a:chOff x="240030" y="1238551"/>
            <a:chExt cx="1465466" cy="821924"/>
          </a:xfrm>
        </p:grpSpPr>
        <p:sp>
          <p:nvSpPr>
            <p:cNvPr id="1087" name="Google Shape;1087;p92"/>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8" name="Google Shape;1088;p92"/>
            <p:cNvSpPr txBox="1"/>
            <p:nvPr/>
          </p:nvSpPr>
          <p:spPr>
            <a:xfrm>
              <a:off x="279304" y="1291525"/>
              <a:ext cx="1386900" cy="5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Arial"/>
                  <a:ea typeface="Arial"/>
                  <a:cs typeface="Arial"/>
                  <a:sym typeface="Arial"/>
                </a:rPr>
                <a:t>税金って本当に</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わたしたちの生活には</a:t>
              </a:r>
              <a:endParaRPr sz="900">
                <a:solidFill>
                  <a:schemeClr val="dk1"/>
                </a:solidFill>
                <a:latin typeface="Arial"/>
                <a:ea typeface="Arial"/>
                <a:cs typeface="Arial"/>
                <a:sym typeface="Arial"/>
              </a:endParaRPr>
            </a:p>
            <a:p>
              <a:pPr indent="0" lvl="0" marL="0" marR="0" rtl="0" algn="l">
                <a:spcBef>
                  <a:spcPts val="100"/>
                </a:spcBef>
                <a:spcAft>
                  <a:spcPts val="0"/>
                </a:spcAft>
                <a:buNone/>
              </a:pPr>
              <a:r>
                <a:rPr lang="ja-JP" sz="900">
                  <a:solidFill>
                    <a:schemeClr val="dk1"/>
                  </a:solidFill>
                  <a:latin typeface="Arial"/>
                  <a:ea typeface="Arial"/>
                  <a:cs typeface="Arial"/>
                  <a:sym typeface="Arial"/>
                </a:rPr>
                <a:t>欠かせないのね。</a:t>
              </a:r>
              <a:endParaRPr sz="1300"/>
            </a:p>
          </p:txBody>
        </p:sp>
      </p:grpSp>
      <p:sp>
        <p:nvSpPr>
          <p:cNvPr id="1089" name="Google Shape;1089;p92"/>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１</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生活と税金の関わりについて考えてみよう</a:t>
            </a:r>
            <a:endParaRPr/>
          </a:p>
        </p:txBody>
      </p:sp>
      <p:sp>
        <p:nvSpPr>
          <p:cNvPr id="1090" name="Google Shape;1090;p92"/>
          <p:cNvSpPr txBox="1"/>
          <p:nvPr/>
        </p:nvSpPr>
        <p:spPr>
          <a:xfrm>
            <a:off x="194200" y="957275"/>
            <a:ext cx="3141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Arial"/>
                <a:ea typeface="Arial"/>
                <a:cs typeface="Arial"/>
                <a:sym typeface="Arial"/>
              </a:rPr>
              <a:t>わたしたちと税金の関わり</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0"/>
                                        </p:tgtEl>
                                        <p:attrNameLst>
                                          <p:attrName>style.visibility</p:attrName>
                                        </p:attrNameLst>
                                      </p:cBhvr>
                                      <p:to>
                                        <p:strVal val="visible"/>
                                      </p:to>
                                    </p:set>
                                    <p:animEffect filter="fade" transition="in">
                                      <p:cBhvr>
                                        <p:cTn dur="500"/>
                                        <p:tgtEl>
                                          <p:spTgt spid="10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gtEl>
                                        <p:attrNameLst>
                                          <p:attrName>style.visibility</p:attrName>
                                        </p:attrNameLst>
                                      </p:cBhvr>
                                      <p:to>
                                        <p:strVal val="visible"/>
                                      </p:to>
                                    </p:set>
                                    <p:animEffect filter="fade" transition="in">
                                      <p:cBhvr>
                                        <p:cTn dur="500"/>
                                        <p:tgtEl>
                                          <p:spTgt spid="1074"/>
                                        </p:tgtEl>
                                      </p:cBhvr>
                                    </p:animEffect>
                                  </p:childTnLst>
                                </p:cTn>
                              </p:par>
                              <p:par>
                                <p:cTn fill="hold" nodeType="withEffect" presetClass="entr" presetID="10" presetSubtype="0">
                                  <p:stCondLst>
                                    <p:cond delay="0"/>
                                  </p:stCondLst>
                                  <p:childTnLst>
                                    <p:set>
                                      <p:cBhvr>
                                        <p:cTn dur="1" fill="hold">
                                          <p:stCondLst>
                                            <p:cond delay="0"/>
                                          </p:stCondLst>
                                        </p:cTn>
                                        <p:tgtEl>
                                          <p:spTgt spid="1075"/>
                                        </p:tgtEl>
                                        <p:attrNameLst>
                                          <p:attrName>style.visibility</p:attrName>
                                        </p:attrNameLst>
                                      </p:cBhvr>
                                      <p:to>
                                        <p:strVal val="visible"/>
                                      </p:to>
                                    </p:set>
                                    <p:animEffect filter="fade" transition="in">
                                      <p:cBhvr>
                                        <p:cTn dur="500"/>
                                        <p:tgtEl>
                                          <p:spTgt spid="1075"/>
                                        </p:tgtEl>
                                      </p:cBhvr>
                                    </p:animEffect>
                                  </p:childTnLst>
                                </p:cTn>
                              </p:par>
                              <p:par>
                                <p:cTn fill="hold" nodeType="withEffect" presetClass="entr" presetID="10" presetSubtype="0">
                                  <p:stCondLst>
                                    <p:cond delay="0"/>
                                  </p:stCondLst>
                                  <p:childTnLst>
                                    <p:set>
                                      <p:cBhvr>
                                        <p:cTn dur="1" fill="hold">
                                          <p:stCondLst>
                                            <p:cond delay="0"/>
                                          </p:stCondLst>
                                        </p:cTn>
                                        <p:tgtEl>
                                          <p:spTgt spid="1076"/>
                                        </p:tgtEl>
                                        <p:attrNameLst>
                                          <p:attrName>style.visibility</p:attrName>
                                        </p:attrNameLst>
                                      </p:cBhvr>
                                      <p:to>
                                        <p:strVal val="visible"/>
                                      </p:to>
                                    </p:set>
                                    <p:animEffect filter="fade" transition="in">
                                      <p:cBhvr>
                                        <p:cTn dur="500"/>
                                        <p:tgtEl>
                                          <p:spTgt spid="10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4"/>
                                        </p:tgtEl>
                                        <p:attrNameLst>
                                          <p:attrName>style.visibility</p:attrName>
                                        </p:attrNameLst>
                                      </p:cBhvr>
                                      <p:to>
                                        <p:strVal val="visible"/>
                                      </p:to>
                                    </p:set>
                                    <p:animEffect filter="fade" transition="in">
                                      <p:cBhvr>
                                        <p:cTn dur="550"/>
                                        <p:tgtEl>
                                          <p:spTgt spid="10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
                                        </p:tgtEl>
                                        <p:attrNameLst>
                                          <p:attrName>style.visibility</p:attrName>
                                        </p:attrNameLst>
                                      </p:cBhvr>
                                      <p:to>
                                        <p:strVal val="visible"/>
                                      </p:to>
                                    </p:set>
                                    <p:animEffect filter="fade" transition="in">
                                      <p:cBhvr>
                                        <p:cTn dur="500"/>
                                        <p:tgtEl>
                                          <p:spTgt spid="1068"/>
                                        </p:tgtEl>
                                      </p:cBhvr>
                                    </p:animEffect>
                                  </p:childTnLst>
                                </p:cTn>
                              </p:par>
                              <p:par>
                                <p:cTn fill="hold" nodeType="withEffect" presetClass="entr" presetID="10" presetSubtype="0">
                                  <p:stCondLst>
                                    <p:cond delay="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par>
                                <p:cTn fill="hold" nodeType="withEffect" presetClass="entr" presetID="10" presetSubtype="0">
                                  <p:stCondLst>
                                    <p:cond delay="0"/>
                                  </p:stCondLst>
                                  <p:childTnLst>
                                    <p:set>
                                      <p:cBhvr>
                                        <p:cTn dur="1" fill="hold">
                                          <p:stCondLst>
                                            <p:cond delay="0"/>
                                          </p:stCondLst>
                                        </p:cTn>
                                        <p:tgtEl>
                                          <p:spTgt spid="1070"/>
                                        </p:tgtEl>
                                        <p:attrNameLst>
                                          <p:attrName>style.visibility</p:attrName>
                                        </p:attrNameLst>
                                      </p:cBhvr>
                                      <p:to>
                                        <p:strVal val="visible"/>
                                      </p:to>
                                    </p:set>
                                    <p:animEffect filter="fade" transition="in">
                                      <p:cBhvr>
                                        <p:cTn dur="500"/>
                                        <p:tgtEl>
                                          <p:spTgt spid="10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3"/>
                                        </p:tgtEl>
                                        <p:attrNameLst>
                                          <p:attrName>style.visibility</p:attrName>
                                        </p:attrNameLst>
                                      </p:cBhvr>
                                      <p:to>
                                        <p:strVal val="visible"/>
                                      </p:to>
                                    </p:set>
                                    <p:animEffect filter="fade" transition="in">
                                      <p:cBhvr>
                                        <p:cTn dur="650"/>
                                        <p:tgtEl>
                                          <p:spTgt spid="10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500"/>
                                        <p:tgtEl>
                                          <p:spTgt spid="1071"/>
                                        </p:tgtEl>
                                      </p:cBhvr>
                                    </p:animEffect>
                                  </p:childTnLst>
                                </p:cTn>
                              </p:par>
                              <p:par>
                                <p:cTn fill="hold" nodeType="withEffect" presetClass="entr" presetID="10" presetSubtype="0">
                                  <p:stCondLst>
                                    <p:cond delay="0"/>
                                  </p:stCondLst>
                                  <p:childTnLst>
                                    <p:set>
                                      <p:cBhvr>
                                        <p:cTn dur="1" fill="hold">
                                          <p:stCondLst>
                                            <p:cond delay="0"/>
                                          </p:stCondLst>
                                        </p:cTn>
                                        <p:tgtEl>
                                          <p:spTgt spid="1072"/>
                                        </p:tgtEl>
                                        <p:attrNameLst>
                                          <p:attrName>style.visibility</p:attrName>
                                        </p:attrNameLst>
                                      </p:cBhvr>
                                      <p:to>
                                        <p:strVal val="visible"/>
                                      </p:to>
                                    </p:set>
                                    <p:animEffect filter="fade" transition="in">
                                      <p:cBhvr>
                                        <p:cTn dur="500"/>
                                        <p:tgtEl>
                                          <p:spTgt spid="1072"/>
                                        </p:tgtEl>
                                      </p:cBhvr>
                                    </p:animEffect>
                                  </p:childTnLst>
                                </p:cTn>
                              </p:par>
                              <p:par>
                                <p:cTn fill="hold" nodeType="with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500"/>
                                        <p:tgtEl>
                                          <p:spTgt spid="10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2"/>
                                        </p:tgtEl>
                                        <p:attrNameLst>
                                          <p:attrName>style.visibility</p:attrName>
                                        </p:attrNameLst>
                                      </p:cBhvr>
                                      <p:to>
                                        <p:strVal val="visible"/>
                                      </p:to>
                                    </p:set>
                                    <p:animEffect filter="fade" transition="in">
                                      <p:cBhvr>
                                        <p:cTn dur="550"/>
                                        <p:tgtEl>
                                          <p:spTgt spid="10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7"/>
                                        </p:tgtEl>
                                        <p:attrNameLst>
                                          <p:attrName>style.visibility</p:attrName>
                                        </p:attrNameLst>
                                      </p:cBhvr>
                                      <p:to>
                                        <p:strVal val="visible"/>
                                      </p:to>
                                    </p:set>
                                    <p:animEffect filter="fade" transition="in">
                                      <p:cBhvr>
                                        <p:cTn dur="500"/>
                                        <p:tgtEl>
                                          <p:spTgt spid="1077"/>
                                        </p:tgtEl>
                                      </p:cBhvr>
                                    </p:animEffect>
                                  </p:childTnLst>
                                </p:cTn>
                              </p:par>
                              <p:par>
                                <p:cTn fill="hold" nodeType="withEffect" presetClass="entr" presetID="10" presetSubtype="0">
                                  <p:stCondLst>
                                    <p:cond delay="0"/>
                                  </p:stCondLst>
                                  <p:childTnLst>
                                    <p:set>
                                      <p:cBhvr>
                                        <p:cTn dur="1" fill="hold">
                                          <p:stCondLst>
                                            <p:cond delay="0"/>
                                          </p:stCondLst>
                                        </p:cTn>
                                        <p:tgtEl>
                                          <p:spTgt spid="1078"/>
                                        </p:tgtEl>
                                        <p:attrNameLst>
                                          <p:attrName>style.visibility</p:attrName>
                                        </p:attrNameLst>
                                      </p:cBhvr>
                                      <p:to>
                                        <p:strVal val="visible"/>
                                      </p:to>
                                    </p:set>
                                    <p:animEffect filter="fade" transition="in">
                                      <p:cBhvr>
                                        <p:cTn dur="500"/>
                                        <p:tgtEl>
                                          <p:spTgt spid="1078"/>
                                        </p:tgtEl>
                                      </p:cBhvr>
                                    </p:animEffect>
                                  </p:childTnLst>
                                </p:cTn>
                              </p:par>
                              <p:par>
                                <p:cTn fill="hold" nodeType="withEffect" presetClass="entr" presetID="10" presetSubtype="0">
                                  <p:stCondLst>
                                    <p:cond delay="0"/>
                                  </p:stCondLst>
                                  <p:childTnLst>
                                    <p:set>
                                      <p:cBhvr>
                                        <p:cTn dur="1" fill="hold">
                                          <p:stCondLst>
                                            <p:cond delay="0"/>
                                          </p:stCondLst>
                                        </p:cTn>
                                        <p:tgtEl>
                                          <p:spTgt spid="1079"/>
                                        </p:tgtEl>
                                        <p:attrNameLst>
                                          <p:attrName>style.visibility</p:attrName>
                                        </p:attrNameLst>
                                      </p:cBhvr>
                                      <p:to>
                                        <p:strVal val="visible"/>
                                      </p:to>
                                    </p:set>
                                    <p:animEffect filter="fade" transition="in">
                                      <p:cBhvr>
                                        <p:cTn dur="500"/>
                                        <p:tgtEl>
                                          <p:spTgt spid="107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1"/>
                                        </p:tgtEl>
                                        <p:attrNameLst>
                                          <p:attrName>style.visibility</p:attrName>
                                        </p:attrNameLst>
                                      </p:cBhvr>
                                      <p:to>
                                        <p:strVal val="visible"/>
                                      </p:to>
                                    </p:set>
                                    <p:animEffect filter="fade" transition="in">
                                      <p:cBhvr>
                                        <p:cTn dur="550"/>
                                        <p:tgtEl>
                                          <p:spTgt spid="10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0"/>
                                        </p:tgtEl>
                                        <p:attrNameLst>
                                          <p:attrName>style.visibility</p:attrName>
                                        </p:attrNameLst>
                                      </p:cBhvr>
                                      <p:to>
                                        <p:strVal val="visible"/>
                                      </p:to>
                                    </p:set>
                                    <p:animEffect filter="fade" transition="in">
                                      <p:cBhvr>
                                        <p:cTn dur="500"/>
                                        <p:tgtEl>
                                          <p:spTgt spid="1080"/>
                                        </p:tgtEl>
                                      </p:cBhvr>
                                    </p:animEffect>
                                  </p:childTnLst>
                                </p:cTn>
                              </p:par>
                              <p:par>
                                <p:cTn fill="hold" nodeType="withEffect" presetClass="entr" presetID="10" presetSubtype="0">
                                  <p:stCondLst>
                                    <p:cond delay="0"/>
                                  </p:stCondLst>
                                  <p:childTnLst>
                                    <p:set>
                                      <p:cBhvr>
                                        <p:cTn dur="1" fill="hold">
                                          <p:stCondLst>
                                            <p:cond delay="0"/>
                                          </p:stCondLst>
                                        </p:cTn>
                                        <p:tgtEl>
                                          <p:spTgt spid="1081"/>
                                        </p:tgtEl>
                                        <p:attrNameLst>
                                          <p:attrName>style.visibility</p:attrName>
                                        </p:attrNameLst>
                                      </p:cBhvr>
                                      <p:to>
                                        <p:strVal val="visible"/>
                                      </p:to>
                                    </p:set>
                                    <p:animEffect filter="fade" transition="in">
                                      <p:cBhvr>
                                        <p:cTn dur="500"/>
                                        <p:tgtEl>
                                          <p:spTgt spid="1081"/>
                                        </p:tgtEl>
                                      </p:cBhvr>
                                    </p:animEffect>
                                  </p:childTnLst>
                                </p:cTn>
                              </p:par>
                              <p:par>
                                <p:cTn fill="hold" nodeType="withEffect" presetClass="entr" presetID="10" presetSubtype="0">
                                  <p:stCondLst>
                                    <p:cond delay="0"/>
                                  </p:stCondLst>
                                  <p:childTnLst>
                                    <p:set>
                                      <p:cBhvr>
                                        <p:cTn dur="1" fill="hold">
                                          <p:stCondLst>
                                            <p:cond delay="0"/>
                                          </p:stCondLst>
                                        </p:cTn>
                                        <p:tgtEl>
                                          <p:spTgt spid="1082"/>
                                        </p:tgtEl>
                                        <p:attrNameLst>
                                          <p:attrName>style.visibility</p:attrName>
                                        </p:attrNameLst>
                                      </p:cBhvr>
                                      <p:to>
                                        <p:strVal val="visible"/>
                                      </p:to>
                                    </p:set>
                                    <p:animEffect filter="fade" transition="in">
                                      <p:cBhvr>
                                        <p:cTn dur="500"/>
                                        <p:tgtEl>
                                          <p:spTgt spid="10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0"/>
                                        </p:tgtEl>
                                        <p:attrNameLst>
                                          <p:attrName>style.visibility</p:attrName>
                                        </p:attrNameLst>
                                      </p:cBhvr>
                                      <p:to>
                                        <p:strVal val="visible"/>
                                      </p:to>
                                    </p:set>
                                    <p:animEffect filter="fade" transition="in">
                                      <p:cBhvr>
                                        <p:cTn dur="650"/>
                                        <p:tgtEl>
                                          <p:spTgt spid="10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7"/>
                                        </p:tgtEl>
                                        <p:attrNameLst>
                                          <p:attrName>style.visibility</p:attrName>
                                        </p:attrNameLst>
                                      </p:cBhvr>
                                      <p:to>
                                        <p:strVal val="visible"/>
                                      </p:to>
                                    </p:set>
                                    <p:animEffect filter="fade" transition="in">
                                      <p:cBhvr>
                                        <p:cTn dur="500"/>
                                        <p:tgtEl>
                                          <p:spTgt spid="1067"/>
                                        </p:tgtEl>
                                      </p:cBhvr>
                                    </p:animEffect>
                                  </p:childTnLst>
                                </p:cTn>
                              </p:par>
                              <p:par>
                                <p:cTn fill="hold" nodeType="withEffect" presetClass="entr" presetID="10" presetSubtype="0">
                                  <p:stCondLst>
                                    <p:cond delay="0"/>
                                  </p:stCondLst>
                                  <p:childTnLst>
                                    <p:set>
                                      <p:cBhvr>
                                        <p:cTn dur="1" fill="hold">
                                          <p:stCondLst>
                                            <p:cond delay="0"/>
                                          </p:stCondLst>
                                        </p:cTn>
                                        <p:tgtEl>
                                          <p:spTgt spid="1065"/>
                                        </p:tgtEl>
                                        <p:attrNameLst>
                                          <p:attrName>style.visibility</p:attrName>
                                        </p:attrNameLst>
                                      </p:cBhvr>
                                      <p:to>
                                        <p:strVal val="visible"/>
                                      </p:to>
                                    </p:set>
                                    <p:animEffect filter="fade" transition="in">
                                      <p:cBhvr>
                                        <p:cTn dur="500"/>
                                        <p:tgtEl>
                                          <p:spTgt spid="10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86"/>
                                        </p:tgtEl>
                                        <p:attrNameLst>
                                          <p:attrName>style.visibility</p:attrName>
                                        </p:attrNameLst>
                                      </p:cBhvr>
                                      <p:to>
                                        <p:strVal val="visible"/>
                                      </p:to>
                                    </p:set>
                                    <p:animEffect filter="fade" transition="in">
                                      <p:cBhvr>
                                        <p:cTn dur="500"/>
                                        <p:tgtEl>
                                          <p:spTgt spid="1086"/>
                                        </p:tgtEl>
                                      </p:cBhvr>
                                    </p:animEffect>
                                  </p:childTnLst>
                                </p:cTn>
                              </p:par>
                              <p:par>
                                <p:cTn fill="hold" nodeType="withEffect" presetClass="entr" presetID="10" presetSubtype="0">
                                  <p:stCondLst>
                                    <p:cond delay="0"/>
                                  </p:stCondLst>
                                  <p:childTnLst>
                                    <p:set>
                                      <p:cBhvr>
                                        <p:cTn dur="1" fill="hold">
                                          <p:stCondLst>
                                            <p:cond delay="0"/>
                                          </p:stCondLst>
                                        </p:cTn>
                                        <p:tgtEl>
                                          <p:spTgt spid="1083"/>
                                        </p:tgtEl>
                                        <p:attrNameLst>
                                          <p:attrName>style.visibility</p:attrName>
                                        </p:attrNameLst>
                                      </p:cBhvr>
                                      <p:to>
                                        <p:strVal val="visible"/>
                                      </p:to>
                                    </p:set>
                                    <p:animEffect filter="fade" transition="in">
                                      <p:cBhvr>
                                        <p:cTn dur="500"/>
                                        <p:tgtEl>
                                          <p:spTgt spid="10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grpSp>
        <p:nvGrpSpPr>
          <p:cNvPr id="1096" name="Google Shape;1096;p93"/>
          <p:cNvGrpSpPr/>
          <p:nvPr/>
        </p:nvGrpSpPr>
        <p:grpSpPr>
          <a:xfrm>
            <a:off x="287921" y="6410880"/>
            <a:ext cx="8532000" cy="374400"/>
            <a:chOff x="322211" y="6410880"/>
            <a:chExt cx="8532000" cy="374400"/>
          </a:xfrm>
        </p:grpSpPr>
        <p:sp>
          <p:nvSpPr>
            <p:cNvPr id="1097" name="Google Shape;1097;p93"/>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98" name="Google Shape;1098;p93"/>
            <p:cNvSpPr/>
            <p:nvPr/>
          </p:nvSpPr>
          <p:spPr>
            <a:xfrm>
              <a:off x="322212" y="6449705"/>
              <a:ext cx="8497800" cy="296700"/>
            </a:xfrm>
            <a:prstGeom prst="rect">
              <a:avLst/>
            </a:prstGeom>
            <a:solidFill>
              <a:srgbClr val="CCECFF">
                <a:alpha val="29800"/>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grpSp>
      <p:sp>
        <p:nvSpPr>
          <p:cNvPr id="1099" name="Google Shape;1099;p93"/>
          <p:cNvSpPr txBox="1"/>
          <p:nvPr/>
        </p:nvSpPr>
        <p:spPr>
          <a:xfrm>
            <a:off x="0" y="1049238"/>
            <a:ext cx="9144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2000"/>
              <a:buFont typeface="Arial"/>
              <a:buNone/>
            </a:pPr>
            <a:r>
              <a:rPr lang="ja-JP" sz="2000">
                <a:solidFill>
                  <a:srgbClr val="000000"/>
                </a:solidFill>
                <a:latin typeface="Arial"/>
                <a:ea typeface="Arial"/>
                <a:cs typeface="Arial"/>
                <a:sym typeface="Arial"/>
              </a:rPr>
              <a:t>納税の義務は憲法で定められています。</a:t>
            </a:r>
            <a:endParaRPr/>
          </a:p>
        </p:txBody>
      </p:sp>
      <p:sp>
        <p:nvSpPr>
          <p:cNvPr id="1100" name="Google Shape;1100;p93"/>
          <p:cNvSpPr txBox="1"/>
          <p:nvPr/>
        </p:nvSpPr>
        <p:spPr>
          <a:xfrm>
            <a:off x="762245" y="6473251"/>
            <a:ext cx="7171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MS PGothic"/>
                <a:ea typeface="MS PGothic"/>
                <a:cs typeface="MS PGothic"/>
                <a:sym typeface="MS PGothic"/>
              </a:rPr>
              <a:t>調べてみよう </a:t>
            </a:r>
            <a:r>
              <a:rPr b="1" lang="ja-JP" sz="1100">
                <a:solidFill>
                  <a:srgbClr val="005BAD"/>
                </a:solidFill>
                <a:latin typeface="Arial"/>
                <a:ea typeface="Arial"/>
                <a:cs typeface="Arial"/>
                <a:sym typeface="Arial"/>
              </a:rPr>
              <a:t>： </a:t>
            </a:r>
            <a:r>
              <a:rPr b="1" lang="ja-JP" sz="1100">
                <a:solidFill>
                  <a:srgbClr val="005BAD"/>
                </a:solidFill>
                <a:latin typeface="MS PGothic"/>
                <a:ea typeface="MS PGothic"/>
                <a:cs typeface="MS PGothic"/>
                <a:sym typeface="MS PGothic"/>
              </a:rPr>
              <a:t>納税の義務</a:t>
            </a:r>
            <a:r>
              <a:rPr b="1" lang="ja-JP" sz="1100">
                <a:solidFill>
                  <a:schemeClr val="dk1"/>
                </a:solidFill>
                <a:latin typeface="Arial"/>
                <a:ea typeface="Arial"/>
                <a:cs typeface="Arial"/>
                <a:sym typeface="Arial"/>
              </a:rPr>
              <a:t>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https://www.nta.go.jp/taxes/kids/hatten/page14.htm</a:t>
            </a:r>
            <a:endParaRPr sz="1100">
              <a:solidFill>
                <a:schemeClr val="dk1"/>
              </a:solidFill>
              <a:latin typeface="MS PGothic"/>
              <a:ea typeface="MS PGothic"/>
              <a:cs typeface="MS PGothic"/>
              <a:sym typeface="MS PGothic"/>
            </a:endParaRPr>
          </a:p>
        </p:txBody>
      </p:sp>
      <p:sp>
        <p:nvSpPr>
          <p:cNvPr id="1101" name="Google Shape;1101;p93"/>
          <p:cNvSpPr txBox="1"/>
          <p:nvPr>
            <p:ph idx="12" type="sldNum"/>
          </p:nvPr>
        </p:nvSpPr>
        <p:spPr>
          <a:xfrm>
            <a:off x="8769893" y="6443281"/>
            <a:ext cx="374100" cy="298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1102" name="Google Shape;1102;p93"/>
          <p:cNvGrpSpPr/>
          <p:nvPr/>
        </p:nvGrpSpPr>
        <p:grpSpPr>
          <a:xfrm>
            <a:off x="323849" y="1511737"/>
            <a:ext cx="8506500" cy="639900"/>
            <a:chOff x="323849" y="1511737"/>
            <a:chExt cx="8506500" cy="639900"/>
          </a:xfrm>
        </p:grpSpPr>
        <p:sp>
          <p:nvSpPr>
            <p:cNvPr id="1103" name="Google Shape;1103;p93"/>
            <p:cNvSpPr/>
            <p:nvPr/>
          </p:nvSpPr>
          <p:spPr>
            <a:xfrm>
              <a:off x="323849" y="1511737"/>
              <a:ext cx="8506500" cy="639900"/>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04" name="Google Shape;1104;p93"/>
            <p:cNvSpPr/>
            <p:nvPr/>
          </p:nvSpPr>
          <p:spPr>
            <a:xfrm>
              <a:off x="323850" y="1511737"/>
              <a:ext cx="2019600" cy="639900"/>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lang="ja-JP" sz="1800">
                  <a:solidFill>
                    <a:schemeClr val="lt1"/>
                  </a:solidFill>
                  <a:latin typeface="Arial"/>
                  <a:ea typeface="Arial"/>
                  <a:cs typeface="Arial"/>
                  <a:sym typeface="Arial"/>
                </a:rPr>
                <a:t>日本国憲法</a:t>
              </a:r>
              <a:endParaRPr sz="1800">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600"/>
                <a:buFont typeface="Arial"/>
                <a:buNone/>
              </a:pPr>
              <a:r>
                <a:rPr b="0" i="0" lang="ja-JP" sz="1600" u="none" cap="none" strike="noStrike">
                  <a:solidFill>
                    <a:schemeClr val="lt1"/>
                  </a:solidFill>
                  <a:latin typeface="Arial"/>
                  <a:ea typeface="Arial"/>
                  <a:cs typeface="Arial"/>
                  <a:sym typeface="Arial"/>
                </a:rPr>
                <a:t>第</a:t>
              </a:r>
              <a:r>
                <a:rPr b="0" i="0" lang="ja-JP" sz="1800" u="none" cap="none" strike="noStrike">
                  <a:solidFill>
                    <a:schemeClr val="lt1"/>
                  </a:solidFill>
                  <a:latin typeface="Arial"/>
                  <a:ea typeface="Arial"/>
                  <a:cs typeface="Arial"/>
                  <a:sym typeface="Arial"/>
                </a:rPr>
                <a:t>３０</a:t>
              </a:r>
              <a:r>
                <a:rPr b="0" i="0" lang="ja-JP" sz="1600" u="none" cap="none" strike="noStrike">
                  <a:solidFill>
                    <a:schemeClr val="lt1"/>
                  </a:solidFill>
                  <a:latin typeface="Arial"/>
                  <a:ea typeface="Arial"/>
                  <a:cs typeface="Arial"/>
                  <a:sym typeface="Arial"/>
                </a:rPr>
                <a:t>条</a:t>
              </a:r>
              <a:endParaRPr b="0" i="0" sz="1800" u="none" cap="none" strike="noStrike">
                <a:solidFill>
                  <a:schemeClr val="lt1"/>
                </a:solidFill>
                <a:latin typeface="Arial"/>
                <a:ea typeface="Arial"/>
                <a:cs typeface="Arial"/>
                <a:sym typeface="Arial"/>
              </a:endParaRPr>
            </a:p>
          </p:txBody>
        </p:sp>
      </p:grpSp>
      <p:sp>
        <p:nvSpPr>
          <p:cNvPr id="1105" name="Google Shape;1105;p93"/>
          <p:cNvSpPr/>
          <p:nvPr/>
        </p:nvSpPr>
        <p:spPr>
          <a:xfrm>
            <a:off x="2494445" y="1633717"/>
            <a:ext cx="62265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1800">
                <a:solidFill>
                  <a:srgbClr val="005BAD"/>
                </a:solidFill>
                <a:latin typeface="Arial"/>
                <a:ea typeface="Arial"/>
                <a:cs typeface="Arial"/>
                <a:sym typeface="Arial"/>
              </a:rPr>
              <a:t>国民は、法律の定めるところにより、納税の義務を負ふ。</a:t>
            </a:r>
            <a:endParaRPr sz="1200"/>
          </a:p>
        </p:txBody>
      </p:sp>
      <p:sp>
        <p:nvSpPr>
          <p:cNvPr id="1106" name="Google Shape;1106;p93"/>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2500">
                <a:solidFill>
                  <a:srgbClr val="005BAD"/>
                </a:solidFill>
                <a:latin typeface="Arial"/>
                <a:ea typeface="Arial"/>
                <a:cs typeface="Arial"/>
                <a:sym typeface="Arial"/>
              </a:rPr>
              <a:t>２</a:t>
            </a:r>
            <a:r>
              <a:rPr lang="ja-JP" sz="2200">
                <a:solidFill>
                  <a:srgbClr val="005BAD"/>
                </a:solidFill>
                <a:latin typeface="Arial"/>
                <a:ea typeface="Arial"/>
                <a:cs typeface="Arial"/>
                <a:sym typeface="Arial"/>
              </a:rPr>
              <a:t>. </a:t>
            </a:r>
            <a:r>
              <a:rPr lang="ja-JP" sz="2200">
                <a:solidFill>
                  <a:schemeClr val="dk1"/>
                </a:solidFill>
                <a:latin typeface="Arial"/>
                <a:ea typeface="Arial"/>
                <a:cs typeface="Arial"/>
                <a:sym typeface="Arial"/>
              </a:rPr>
              <a:t>納税の義務と公平な税金</a:t>
            </a:r>
            <a:endParaRPr/>
          </a:p>
        </p:txBody>
      </p:sp>
      <p:grpSp>
        <p:nvGrpSpPr>
          <p:cNvPr id="1107" name="Google Shape;1107;p93"/>
          <p:cNvGrpSpPr/>
          <p:nvPr/>
        </p:nvGrpSpPr>
        <p:grpSpPr>
          <a:xfrm>
            <a:off x="-29058" y="6108949"/>
            <a:ext cx="832642" cy="749314"/>
            <a:chOff x="-35154" y="5996310"/>
            <a:chExt cx="945432" cy="850816"/>
          </a:xfrm>
        </p:grpSpPr>
        <p:sp>
          <p:nvSpPr>
            <p:cNvPr id="1108" name="Google Shape;1108;p93"/>
            <p:cNvSpPr/>
            <p:nvPr/>
          </p:nvSpPr>
          <p:spPr>
            <a:xfrm rot="5400000">
              <a:off x="29730" y="6013481"/>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9" name="Google Shape;1109;p9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0" name="Google Shape;1110;p93"/>
            <p:cNvSpPr txBox="1"/>
            <p:nvPr/>
          </p:nvSpPr>
          <p:spPr>
            <a:xfrm>
              <a:off x="-35154" y="6181034"/>
              <a:ext cx="8256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400">
                  <a:solidFill>
                    <a:srgbClr val="005BAD"/>
                  </a:solidFill>
                  <a:latin typeface="MS PGothic"/>
                  <a:ea typeface="MS PGothic"/>
                  <a:cs typeface="MS PGothic"/>
                  <a:sym typeface="MS PGothic"/>
                </a:rPr>
                <a:t>もっと</a:t>
              </a:r>
              <a:endParaRPr b="1" i="0" sz="1400">
                <a:solidFill>
                  <a:srgbClr val="005BAD"/>
                </a:solidFill>
                <a:latin typeface="MS PGothic"/>
                <a:ea typeface="MS PGothic"/>
                <a:cs typeface="MS PGothic"/>
                <a:sym typeface="MS PGothic"/>
              </a:endParaRPr>
            </a:p>
            <a:p>
              <a:pPr indent="0" lvl="0" marL="0" marR="0" rtl="0" algn="ctr">
                <a:spcBef>
                  <a:spcPts val="0"/>
                </a:spcBef>
                <a:spcAft>
                  <a:spcPts val="0"/>
                </a:spcAft>
                <a:buNone/>
              </a:pPr>
              <a:r>
                <a:rPr b="1" lang="ja-JP" sz="1400">
                  <a:solidFill>
                    <a:srgbClr val="005BAD"/>
                  </a:solidFill>
                  <a:latin typeface="MS PGothic"/>
                  <a:ea typeface="MS PGothic"/>
                  <a:cs typeface="MS PGothic"/>
                  <a:sym typeface="MS PGothic"/>
                </a:rPr>
                <a:t>詳しく</a:t>
              </a:r>
              <a:endParaRPr b="1" i="0" sz="1400">
                <a:solidFill>
                  <a:srgbClr val="005BAD"/>
                </a:solidFill>
                <a:latin typeface="MS PGothic"/>
                <a:ea typeface="MS PGothic"/>
                <a:cs typeface="MS PGothic"/>
                <a:sym typeface="MS PGothic"/>
              </a:endParaRPr>
            </a:p>
          </p:txBody>
        </p:sp>
      </p:grpSp>
      <p:pic>
        <p:nvPicPr>
          <p:cNvPr id="1111" name="Google Shape;1111;p93"/>
          <p:cNvPicPr preferRelativeResize="0"/>
          <p:nvPr/>
        </p:nvPicPr>
        <p:blipFill rotWithShape="1">
          <a:blip r:embed="rId4">
            <a:alphaModFix/>
          </a:blip>
          <a:srcRect b="0" l="0" r="0" t="-1358"/>
          <a:stretch/>
        </p:blipFill>
        <p:spPr>
          <a:xfrm>
            <a:off x="7053799" y="2633382"/>
            <a:ext cx="1522642" cy="1652220"/>
          </a:xfrm>
          <a:prstGeom prst="rect">
            <a:avLst/>
          </a:prstGeom>
          <a:noFill/>
          <a:ln>
            <a:noFill/>
          </a:ln>
        </p:spPr>
      </p:pic>
      <p:sp>
        <p:nvSpPr>
          <p:cNvPr id="1112" name="Google Shape;1112;p93"/>
          <p:cNvSpPr/>
          <p:nvPr/>
        </p:nvSpPr>
        <p:spPr>
          <a:xfrm>
            <a:off x="4152738" y="5470644"/>
            <a:ext cx="4858200" cy="63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800">
                <a:solidFill>
                  <a:srgbClr val="005BAD"/>
                </a:solidFill>
                <a:latin typeface="Arial"/>
                <a:ea typeface="Arial"/>
                <a:cs typeface="Arial"/>
                <a:sym typeface="Arial"/>
              </a:rPr>
              <a:t>⇒ワークに取り組んで考えてみよう！</a:t>
            </a:r>
            <a:endParaRPr/>
          </a:p>
        </p:txBody>
      </p:sp>
      <p:pic>
        <p:nvPicPr>
          <p:cNvPr descr="挿絵 が含まれている画像&#10;&#10;自動的に生成された説明" id="1113" name="Google Shape;1113;p93"/>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1114" name="Google Shape;1114;p93"/>
          <p:cNvGrpSpPr/>
          <p:nvPr/>
        </p:nvGrpSpPr>
        <p:grpSpPr>
          <a:xfrm>
            <a:off x="818081" y="2655421"/>
            <a:ext cx="6053100" cy="1423960"/>
            <a:chOff x="818081" y="2552178"/>
            <a:chExt cx="6053100" cy="1423960"/>
          </a:xfrm>
        </p:grpSpPr>
        <p:sp>
          <p:nvSpPr>
            <p:cNvPr id="1115" name="Google Shape;1115;p93"/>
            <p:cNvSpPr/>
            <p:nvPr/>
          </p:nvSpPr>
          <p:spPr>
            <a:xfrm>
              <a:off x="818081" y="2552178"/>
              <a:ext cx="6053100" cy="1035000"/>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Arial"/>
                  <a:ea typeface="Arial"/>
                  <a:cs typeface="Arial"/>
                  <a:sym typeface="Arial"/>
                </a:rPr>
                <a:t>納税の義務を果たしてもらうためには、</a:t>
              </a:r>
              <a:endParaRPr sz="1900">
                <a:solidFill>
                  <a:schemeClr val="dk1"/>
                </a:solidFill>
                <a:latin typeface="Arial"/>
                <a:ea typeface="Arial"/>
                <a:cs typeface="Arial"/>
                <a:sym typeface="Arial"/>
              </a:endParaRPr>
            </a:p>
            <a:p>
              <a:pPr indent="0" lvl="0" marL="0" marR="0" rtl="0" algn="ctr">
                <a:spcBef>
                  <a:spcPts val="500"/>
                </a:spcBef>
                <a:spcAft>
                  <a:spcPts val="0"/>
                </a:spcAft>
                <a:buNone/>
              </a:pPr>
              <a:r>
                <a:rPr lang="ja-JP" sz="1900">
                  <a:solidFill>
                    <a:schemeClr val="dk1"/>
                  </a:solidFill>
                  <a:latin typeface="Arial"/>
                  <a:ea typeface="Arial"/>
                  <a:cs typeface="Arial"/>
                  <a:sym typeface="Arial"/>
                </a:rPr>
                <a:t>国民の</a:t>
              </a:r>
              <a:r>
                <a:rPr lang="ja-JP" sz="2300">
                  <a:solidFill>
                    <a:srgbClr val="005BAD"/>
                  </a:solidFill>
                  <a:latin typeface="Arial"/>
                  <a:ea typeface="Arial"/>
                  <a:cs typeface="Arial"/>
                  <a:sym typeface="Arial"/>
                </a:rPr>
                <a:t>公平感（納得感）</a:t>
              </a:r>
              <a:r>
                <a:rPr lang="ja-JP" sz="1900">
                  <a:solidFill>
                    <a:schemeClr val="dk1"/>
                  </a:solidFill>
                  <a:latin typeface="Arial"/>
                  <a:ea typeface="Arial"/>
                  <a:cs typeface="Arial"/>
                  <a:sym typeface="Arial"/>
                </a:rPr>
                <a:t>が必要です。</a:t>
              </a:r>
              <a:endParaRPr/>
            </a:p>
          </p:txBody>
        </p:sp>
        <p:sp>
          <p:nvSpPr>
            <p:cNvPr id="1116" name="Google Shape;1116;p93"/>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grpSp>
      <p:grpSp>
        <p:nvGrpSpPr>
          <p:cNvPr id="1117" name="Google Shape;1117;p93"/>
          <p:cNvGrpSpPr/>
          <p:nvPr/>
        </p:nvGrpSpPr>
        <p:grpSpPr>
          <a:xfrm>
            <a:off x="2842617" y="4519039"/>
            <a:ext cx="4676400" cy="851784"/>
            <a:chOff x="2575220" y="4314812"/>
            <a:chExt cx="4676400" cy="851784"/>
          </a:xfrm>
        </p:grpSpPr>
        <p:sp>
          <p:nvSpPr>
            <p:cNvPr id="1118" name="Google Shape;1118;p93"/>
            <p:cNvSpPr/>
            <p:nvPr/>
          </p:nvSpPr>
          <p:spPr>
            <a:xfrm>
              <a:off x="2575220" y="4314812"/>
              <a:ext cx="4676400" cy="618300"/>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Arial"/>
                  <a:ea typeface="Arial"/>
                  <a:cs typeface="Arial"/>
                  <a:sym typeface="Arial"/>
                </a:rPr>
                <a:t>公平感とは？？</a:t>
              </a:r>
              <a:endParaRPr sz="1900">
                <a:solidFill>
                  <a:schemeClr val="dk1"/>
                </a:solidFill>
                <a:latin typeface="Arial"/>
                <a:ea typeface="Arial"/>
                <a:cs typeface="Arial"/>
                <a:sym typeface="Arial"/>
              </a:endParaRPr>
            </a:p>
          </p:txBody>
        </p:sp>
        <p:sp>
          <p:nvSpPr>
            <p:cNvPr id="1119" name="Google Shape;1119;p93"/>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9"/>
                                        </p:tgtEl>
                                        <p:attrNameLst>
                                          <p:attrName>style.visibility</p:attrName>
                                        </p:attrNameLst>
                                      </p:cBhvr>
                                      <p:to>
                                        <p:strVal val="visible"/>
                                      </p:to>
                                    </p:set>
                                    <p:animEffect filter="fade" transition="in">
                                      <p:cBhvr>
                                        <p:cTn dur="500"/>
                                        <p:tgtEl>
                                          <p:spTgt spid="10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800"/>
                                        <p:tgtEl>
                                          <p:spTgt spid="1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5"/>
                                        </p:tgtEl>
                                        <p:attrNameLst>
                                          <p:attrName>style.visibility</p:attrName>
                                        </p:attrNameLst>
                                      </p:cBhvr>
                                      <p:to>
                                        <p:strVal val="visible"/>
                                      </p:to>
                                    </p:set>
                                    <p:animEffect filter="fade" transition="in">
                                      <p:cBhvr>
                                        <p:cTn dur="500"/>
                                        <p:tgtEl>
                                          <p:spTgt spid="1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1"/>
                                        </p:tgtEl>
                                        <p:attrNameLst>
                                          <p:attrName>style.visibility</p:attrName>
                                        </p:attrNameLst>
                                      </p:cBhvr>
                                      <p:to>
                                        <p:strVal val="visible"/>
                                      </p:to>
                                    </p:set>
                                    <p:animEffect filter="fade" transition="in">
                                      <p:cBhvr>
                                        <p:cTn dur="600"/>
                                        <p:tgtEl>
                                          <p:spTgt spid="1111"/>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1114"/>
                                        </p:tgtEl>
                                        <p:attrNameLst>
                                          <p:attrName>style.visibility</p:attrName>
                                        </p:attrNameLst>
                                      </p:cBhvr>
                                      <p:to>
                                        <p:strVal val="visible"/>
                                      </p:to>
                                    </p:set>
                                    <p:animEffect filter="fade" transition="in">
                                      <p:cBhvr>
                                        <p:cTn dur="750"/>
                                        <p:tgtEl>
                                          <p:spTgt spid="1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3"/>
                                        </p:tgtEl>
                                        <p:attrNameLst>
                                          <p:attrName>style.visibility</p:attrName>
                                        </p:attrNameLst>
                                      </p:cBhvr>
                                      <p:to>
                                        <p:strVal val="visible"/>
                                      </p:to>
                                    </p:set>
                                    <p:anim calcmode="lin" valueType="num">
                                      <p:cBhvr additive="base">
                                        <p:cTn dur="1300"/>
                                        <p:tgtEl>
                                          <p:spTgt spid="1113"/>
                                        </p:tgtEl>
                                        <p:attrNameLst>
                                          <p:attrName>ppt_y</p:attrName>
                                        </p:attrNameLst>
                                      </p:cBhvr>
                                      <p:tavLst>
                                        <p:tav fmla="" tm="0">
                                          <p:val>
                                            <p:strVal val="#ppt_y+1"/>
                                          </p:val>
                                        </p:tav>
                                        <p:tav fmla="" tm="100000">
                                          <p:val>
                                            <p:strVal val="#ppt_y"/>
                                          </p:val>
                                        </p:tav>
                                      </p:tavLst>
                                    </p:anim>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1117"/>
                                        </p:tgtEl>
                                        <p:attrNameLst>
                                          <p:attrName>style.visibility</p:attrName>
                                        </p:attrNameLst>
                                      </p:cBhvr>
                                      <p:to>
                                        <p:strVal val="visible"/>
                                      </p:to>
                                    </p:set>
                                    <p:animEffect filter="fade" transition="in">
                                      <p:cBhvr>
                                        <p:cTn dur="500"/>
                                        <p:tgtEl>
                                          <p:spTgt spid="1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2"/>
                                        </p:tgtEl>
                                        <p:attrNameLst>
                                          <p:attrName>style.visibility</p:attrName>
                                        </p:attrNameLst>
                                      </p:cBhvr>
                                      <p:to>
                                        <p:strVal val="visible"/>
                                      </p:to>
                                    </p:set>
                                    <p:anim calcmode="lin" valueType="num">
                                      <p:cBhvr additive="base">
                                        <p:cTn dur="500"/>
                                        <p:tgtEl>
                                          <p:spTgt spid="1112"/>
                                        </p:tgtEl>
                                        <p:attrNameLst>
                                          <p:attrName>ppt_w</p:attrName>
                                        </p:attrNameLst>
                                      </p:cBhvr>
                                      <p:tavLst>
                                        <p:tav fmla="" tm="0">
                                          <p:val>
                                            <p:strVal val="0"/>
                                          </p:val>
                                        </p:tav>
                                        <p:tav fmla="" tm="100000">
                                          <p:val>
                                            <p:strVal val="#ppt_w"/>
                                          </p:val>
                                        </p:tav>
                                      </p:tavLst>
                                    </p:anim>
                                    <p:anim calcmode="lin" valueType="num">
                                      <p:cBhvr additive="base">
                                        <p:cTn dur="500"/>
                                        <p:tgtEl>
                                          <p:spTgt spid="111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