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6.xml" ContentType="application/vnd.openxmlformats-officedocument.presentationml.tags+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34"/>
  </p:notesMasterIdLst>
  <p:handoutMasterIdLst>
    <p:handoutMasterId r:id="rId35"/>
  </p:handoutMasterIdLst>
  <p:sldIdLst>
    <p:sldId id="1184" r:id="rId5"/>
    <p:sldId id="1169" r:id="rId6"/>
    <p:sldId id="1207" r:id="rId7"/>
    <p:sldId id="305" r:id="rId8"/>
    <p:sldId id="1172" r:id="rId9"/>
    <p:sldId id="1176" r:id="rId10"/>
    <p:sldId id="1191" r:id="rId11"/>
    <p:sldId id="1192" r:id="rId12"/>
    <p:sldId id="1170" r:id="rId13"/>
    <p:sldId id="483" r:id="rId14"/>
    <p:sldId id="1174" r:id="rId15"/>
    <p:sldId id="1175" r:id="rId16"/>
    <p:sldId id="303" r:id="rId17"/>
    <p:sldId id="1178" r:id="rId18"/>
    <p:sldId id="1219" r:id="rId19"/>
    <p:sldId id="1188" r:id="rId20"/>
    <p:sldId id="1206" r:id="rId21"/>
    <p:sldId id="1196" r:id="rId22"/>
    <p:sldId id="1205" r:id="rId23"/>
    <p:sldId id="1204" r:id="rId24"/>
    <p:sldId id="1203" r:id="rId25"/>
    <p:sldId id="1198" r:id="rId26"/>
    <p:sldId id="1185" r:id="rId27"/>
    <p:sldId id="1218" r:id="rId28"/>
    <p:sldId id="1208" r:id="rId29"/>
    <p:sldId id="1209" r:id="rId30"/>
    <p:sldId id="1210" r:id="rId31"/>
    <p:sldId id="1220" r:id="rId32"/>
    <p:sldId id="1214" r:id="rId33"/>
  </p:sldIdLst>
  <p:sldSz cx="9144000" cy="6858000" type="screen4x3"/>
  <p:notesSz cx="6797675" cy="9926638"/>
  <p:embeddedFontLst>
    <p:embeddedFont>
      <p:font typeface="BIZ UDPゴシック" panose="020B0400000000000000" pitchFamily="50" charset="-128"/>
      <p:regular r:id="rId36"/>
      <p:bold r:id="rId37"/>
    </p:embeddedFont>
    <p:embeddedFont>
      <p:font typeface="BIZ UDゴシック" panose="020B0400000000000000" pitchFamily="49" charset="-128"/>
      <p:regular r:id="rId38"/>
      <p:bold r:id="rId39"/>
    </p:embeddedFont>
    <p:embeddedFont>
      <p:font typeface="HGPｺﾞｼｯｸE" panose="020B0900000000000000" pitchFamily="50" charset="-128"/>
      <p:regular r:id="rId40"/>
    </p:embeddedFont>
    <p:embeddedFont>
      <p:font typeface="HGPｺﾞｼｯｸM" panose="020B0600000000000000" pitchFamily="50" charset="-128"/>
      <p:regular r:id="rId41"/>
    </p:embeddedFont>
    <p:embeddedFont>
      <p:font typeface="HGP創英角ｺﾞｼｯｸUB" panose="020B0900000000000000" pitchFamily="50" charset="-128"/>
      <p:regular r:id="rId42"/>
    </p:embeddedFont>
    <p:embeddedFont>
      <p:font typeface="HGSｺﾞｼｯｸE" panose="020B0900000000000000" pitchFamily="50" charset="-128"/>
      <p:regular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3300"/>
    <a:srgbClr val="0000FF"/>
    <a:srgbClr val="CC66FF"/>
    <a:srgbClr val="005BAD"/>
    <a:srgbClr val="367EBE"/>
    <a:srgbClr val="4E95D9"/>
    <a:srgbClr val="33CC33"/>
    <a:srgbClr val="33CC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A82229-849A-4710-8606-981738A78003}" v="1" dt="2026-04-24T09:44:09.977"/>
    <p1510:client id="{A371D102-2E27-4B79-8289-B8C11374F9B5}" v="6" dt="2026-04-24T04:38:26.6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60" autoAdjust="0"/>
    <p:restoredTop sz="94896" autoAdjust="0"/>
  </p:normalViewPr>
  <p:slideViewPr>
    <p:cSldViewPr snapToGrid="0">
      <p:cViewPr varScale="1">
        <p:scale>
          <a:sx n="70" d="100"/>
          <a:sy n="70" d="100"/>
        </p:scale>
        <p:origin x="1216" y="56"/>
      </p:cViewPr>
      <p:guideLst>
        <p:guide orient="horz"/>
        <p:guide pos="5760"/>
      </p:guideLst>
    </p:cSldViewPr>
  </p:slideViewPr>
  <p:outlineViewPr>
    <p:cViewPr>
      <p:scale>
        <a:sx n="66" d="100"/>
        <a:sy n="66" d="100"/>
      </p:scale>
      <p:origin x="0" y="-8868"/>
    </p:cViewPr>
  </p:outlineViewPr>
  <p:notesTextViewPr>
    <p:cViewPr>
      <p:scale>
        <a:sx n="1" d="1"/>
        <a:sy n="1" d="1"/>
      </p:scale>
      <p:origin x="0" y="0"/>
    </p:cViewPr>
  </p:notesTextViewPr>
  <p:notesViewPr>
    <p:cSldViewPr snapToGrid="0">
      <p:cViewPr varScale="1">
        <p:scale>
          <a:sx n="79" d="100"/>
          <a:sy n="79" d="100"/>
        </p:scale>
        <p:origin x="248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486881014648818E-2"/>
          <c:y val="4.0703040869698989E-2"/>
          <c:w val="0.92537775840555181"/>
          <c:h val="0.92537775840555181"/>
        </c:manualLayout>
      </c:layout>
      <c:doughnutChart>
        <c:varyColors val="1"/>
        <c:ser>
          <c:idx val="0"/>
          <c:order val="0"/>
          <c:tx>
            <c:strRef>
              <c:f>Sheet1!$B$1</c:f>
              <c:strCache>
                <c:ptCount val="1"/>
                <c:pt idx="0">
                  <c:v>%</c:v>
                </c:pt>
              </c:strCache>
            </c:strRef>
          </c:tx>
          <c:spPr>
            <a:ln>
              <a:solidFill>
                <a:srgbClr val="D63636"/>
              </a:solidFill>
            </a:ln>
          </c:spPr>
          <c:dPt>
            <c:idx val="0"/>
            <c:bubble3D val="0"/>
            <c:spPr>
              <a:solidFill>
                <a:srgbClr val="B7CDDA"/>
              </a:solidFill>
              <a:ln w="6350">
                <a:solidFill>
                  <a:schemeClr val="bg1"/>
                </a:solidFill>
              </a:ln>
              <a:effectLst/>
            </c:spPr>
            <c:extLst>
              <c:ext xmlns:c16="http://schemas.microsoft.com/office/drawing/2014/chart" uri="{C3380CC4-5D6E-409C-BE32-E72D297353CC}">
                <c16:uniqueId val="{00000001-2937-4FC4-8209-D97403E98BB2}"/>
              </c:ext>
            </c:extLst>
          </c:dPt>
          <c:dPt>
            <c:idx val="1"/>
            <c:bubble3D val="0"/>
            <c:spPr>
              <a:solidFill>
                <a:srgbClr val="DBE7ED"/>
              </a:solidFill>
              <a:ln w="6350">
                <a:solidFill>
                  <a:schemeClr val="bg1"/>
                </a:solidFill>
              </a:ln>
              <a:effectLst/>
            </c:spPr>
            <c:extLst>
              <c:ext xmlns:c16="http://schemas.microsoft.com/office/drawing/2014/chart" uri="{C3380CC4-5D6E-409C-BE32-E72D297353CC}">
                <c16:uniqueId val="{00000003-2937-4FC4-8209-D97403E98BB2}"/>
              </c:ext>
            </c:extLst>
          </c:dPt>
          <c:dPt>
            <c:idx val="2"/>
            <c:bubble3D val="0"/>
            <c:spPr>
              <a:solidFill>
                <a:srgbClr val="5394E3"/>
              </a:solidFill>
              <a:ln w="6350">
                <a:solidFill>
                  <a:schemeClr val="bg1"/>
                </a:solidFill>
              </a:ln>
              <a:effectLst/>
            </c:spPr>
            <c:extLst>
              <c:ext xmlns:c16="http://schemas.microsoft.com/office/drawing/2014/chart" uri="{C3380CC4-5D6E-409C-BE32-E72D297353CC}">
                <c16:uniqueId val="{00000005-2937-4FC4-8209-D97403E98BB2}"/>
              </c:ext>
            </c:extLst>
          </c:dPt>
          <c:dPt>
            <c:idx val="3"/>
            <c:bubble3D val="0"/>
            <c:spPr>
              <a:solidFill>
                <a:srgbClr val="DBE7ED"/>
              </a:solidFill>
              <a:ln w="6350">
                <a:solidFill>
                  <a:schemeClr val="bg1"/>
                </a:solidFill>
              </a:ln>
              <a:effectLst/>
            </c:spPr>
            <c:extLst>
              <c:ext xmlns:c16="http://schemas.microsoft.com/office/drawing/2014/chart" uri="{C3380CC4-5D6E-409C-BE32-E72D297353CC}">
                <c16:uniqueId val="{00000007-2937-4FC4-8209-D97403E98BB2}"/>
              </c:ext>
            </c:extLst>
          </c:dPt>
          <c:dPt>
            <c:idx val="4"/>
            <c:bubble3D val="0"/>
            <c:spPr>
              <a:solidFill>
                <a:srgbClr val="B7CDDA"/>
              </a:solidFill>
              <a:ln w="19050">
                <a:noFill/>
              </a:ln>
              <a:effectLst/>
            </c:spPr>
            <c:extLst>
              <c:ext xmlns:c16="http://schemas.microsoft.com/office/drawing/2014/chart" uri="{C3380CC4-5D6E-409C-BE32-E72D297353CC}">
                <c16:uniqueId val="{00000009-2937-4FC4-8209-D97403E98BB2}"/>
              </c:ext>
            </c:extLst>
          </c:dPt>
          <c:dPt>
            <c:idx val="5"/>
            <c:bubble3D val="0"/>
            <c:spPr>
              <a:noFill/>
              <a:ln w="28575">
                <a:solidFill>
                  <a:srgbClr val="D63636"/>
                </a:solidFill>
                <a:prstDash val="sysDash"/>
              </a:ln>
              <a:effectLst/>
            </c:spPr>
            <c:extLst>
              <c:ext xmlns:c16="http://schemas.microsoft.com/office/drawing/2014/chart" uri="{C3380CC4-5D6E-409C-BE32-E72D297353CC}">
                <c16:uniqueId val="{0000000B-2937-4FC4-8209-D97403E98BB2}"/>
              </c:ext>
            </c:extLst>
          </c:dPt>
          <c:cat>
            <c:strRef>
              <c:f>Sheet1!$A$2:$A$7</c:f>
              <c:strCache>
                <c:ptCount val="6"/>
                <c:pt idx="0">
                  <c:v>所得税</c:v>
                </c:pt>
                <c:pt idx="1">
                  <c:v>法人税</c:v>
                </c:pt>
                <c:pt idx="2">
                  <c:v>消費税</c:v>
                </c:pt>
                <c:pt idx="3">
                  <c:v>その他税収</c:v>
                </c:pt>
                <c:pt idx="4">
                  <c:v>その他収入</c:v>
                </c:pt>
                <c:pt idx="5">
                  <c:v>公債金</c:v>
                </c:pt>
              </c:strCache>
            </c:strRef>
          </c:cat>
          <c:val>
            <c:numRef>
              <c:f>Sheet1!$B$2:$B$7</c:f>
              <c:numCache>
                <c:formatCode>General</c:formatCode>
                <c:ptCount val="6"/>
                <c:pt idx="0">
                  <c:v>20.7</c:v>
                </c:pt>
                <c:pt idx="1">
                  <c:v>17.399999999999999</c:v>
                </c:pt>
                <c:pt idx="2">
                  <c:v>21.8</c:v>
                </c:pt>
                <c:pt idx="3">
                  <c:v>8.5</c:v>
                </c:pt>
                <c:pt idx="4">
                  <c:v>7.4</c:v>
                </c:pt>
                <c:pt idx="5">
                  <c:v>24.2</c:v>
                </c:pt>
              </c:numCache>
            </c:numRef>
          </c:val>
          <c:extLst>
            <c:ext xmlns:c16="http://schemas.microsoft.com/office/drawing/2014/chart" uri="{C3380CC4-5D6E-409C-BE32-E72D297353CC}">
              <c16:uniqueId val="{0000000C-2937-4FC4-8209-D97403E98BB2}"/>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v>
                </c:pt>
              </c:strCache>
            </c:strRef>
          </c:tx>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1-657E-40DE-9893-E862A461670A}"/>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3-657E-40DE-9893-E862A461670A}"/>
              </c:ext>
            </c:extLst>
          </c:dPt>
          <c:dPt>
            <c:idx val="2"/>
            <c:bubble3D val="0"/>
            <c:spPr>
              <a:solidFill>
                <a:srgbClr val="A6A6A6"/>
              </a:solidFill>
              <a:ln w="6350">
                <a:solidFill>
                  <a:schemeClr val="bg1"/>
                </a:solidFill>
              </a:ln>
              <a:effectLst/>
            </c:spPr>
            <c:extLst>
              <c:ext xmlns:c16="http://schemas.microsoft.com/office/drawing/2014/chart" uri="{C3380CC4-5D6E-409C-BE32-E72D297353CC}">
                <c16:uniqueId val="{00000005-657E-40DE-9893-E862A461670A}"/>
              </c:ext>
            </c:extLst>
          </c:dPt>
          <c:dPt>
            <c:idx val="3"/>
            <c:bubble3D val="0"/>
            <c:spPr>
              <a:solidFill>
                <a:srgbClr val="B5B5B6"/>
              </a:solidFill>
              <a:ln w="6350">
                <a:solidFill>
                  <a:schemeClr val="bg1"/>
                </a:solidFill>
              </a:ln>
              <a:effectLst/>
            </c:spPr>
            <c:extLst>
              <c:ext xmlns:c16="http://schemas.microsoft.com/office/drawing/2014/chart" uri="{C3380CC4-5D6E-409C-BE32-E72D297353CC}">
                <c16:uniqueId val="{00000007-657E-40DE-9893-E862A461670A}"/>
              </c:ext>
            </c:extLst>
          </c:dPt>
          <c:dPt>
            <c:idx val="4"/>
            <c:bubble3D val="0"/>
            <c:spPr>
              <a:solidFill>
                <a:srgbClr val="C9CACA"/>
              </a:solidFill>
              <a:ln w="6350">
                <a:solidFill>
                  <a:schemeClr val="bg1"/>
                </a:solidFill>
              </a:ln>
              <a:effectLst/>
            </c:spPr>
            <c:extLst>
              <c:ext xmlns:c16="http://schemas.microsoft.com/office/drawing/2014/chart" uri="{C3380CC4-5D6E-409C-BE32-E72D297353CC}">
                <c16:uniqueId val="{00000009-657E-40DE-9893-E862A461670A}"/>
              </c:ext>
            </c:extLst>
          </c:dPt>
          <c:dPt>
            <c:idx val="5"/>
            <c:bubble3D val="0"/>
            <c:spPr>
              <a:solidFill>
                <a:srgbClr val="EAEAEA"/>
              </a:solidFill>
              <a:ln w="6350">
                <a:solidFill>
                  <a:schemeClr val="bg1"/>
                </a:solidFill>
              </a:ln>
              <a:effectLst/>
            </c:spPr>
            <c:extLst>
              <c:ext xmlns:c16="http://schemas.microsoft.com/office/drawing/2014/chart" uri="{C3380CC4-5D6E-409C-BE32-E72D297353CC}">
                <c16:uniqueId val="{0000000B-657E-40DE-9893-E862A461670A}"/>
              </c:ext>
            </c:extLst>
          </c:dPt>
          <c:dPt>
            <c:idx val="6"/>
            <c:bubble3D val="0"/>
            <c:spPr>
              <a:solidFill>
                <a:srgbClr val="EE6E6E"/>
              </a:solidFill>
              <a:ln w="6350">
                <a:solidFill>
                  <a:schemeClr val="bg1"/>
                </a:solidFill>
                <a:prstDash val="sysDash"/>
              </a:ln>
              <a:effectLst/>
            </c:spPr>
            <c:extLst>
              <c:ext xmlns:c16="http://schemas.microsoft.com/office/drawing/2014/chart" uri="{C3380CC4-5D6E-409C-BE32-E72D297353CC}">
                <c16:uniqueId val="{0000000D-657E-40DE-9893-E862A461670A}"/>
              </c:ext>
            </c:extLst>
          </c:dPt>
          <c:cat>
            <c:strRef>
              <c:f>Sheet1!$A$2:$A$8</c:f>
              <c:strCache>
                <c:ptCount val="7"/>
                <c:pt idx="0">
                  <c:v>社会保障</c:v>
                </c:pt>
                <c:pt idx="1">
                  <c:v>地方交付税交付金等</c:v>
                </c:pt>
                <c:pt idx="2">
                  <c:v>防衛</c:v>
                </c:pt>
                <c:pt idx="3">
                  <c:v>公共事業</c:v>
                </c:pt>
                <c:pt idx="4">
                  <c:v>文教及び科学振興</c:v>
                </c:pt>
                <c:pt idx="5">
                  <c:v>その他</c:v>
                </c:pt>
                <c:pt idx="6">
                  <c:v>国債費</c:v>
                </c:pt>
              </c:strCache>
            </c:strRef>
          </c:cat>
          <c:val>
            <c:numRef>
              <c:f>Sheet1!$B$2:$B$8</c:f>
              <c:numCache>
                <c:formatCode>General</c:formatCode>
                <c:ptCount val="7"/>
                <c:pt idx="0">
                  <c:v>31.9</c:v>
                </c:pt>
                <c:pt idx="1">
                  <c:v>17.100000000000001</c:v>
                </c:pt>
                <c:pt idx="2">
                  <c:v>7.3</c:v>
                </c:pt>
                <c:pt idx="3">
                  <c:v>5</c:v>
                </c:pt>
                <c:pt idx="4">
                  <c:v>4.9000000000000004</c:v>
                </c:pt>
                <c:pt idx="5">
                  <c:v>8.1999999999999993</c:v>
                </c:pt>
                <c:pt idx="6">
                  <c:v>25.6</c:v>
                </c:pt>
              </c:numCache>
            </c:numRef>
          </c:val>
          <c:extLst>
            <c:ext xmlns:c16="http://schemas.microsoft.com/office/drawing/2014/chart" uri="{C3380CC4-5D6E-409C-BE32-E72D297353CC}">
              <c16:uniqueId val="{0000000E-657E-40DE-9893-E862A461670A}"/>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86.6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2024</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28.6</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2024</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2.4584515239818396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29.8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38.299999999999997</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18.899999999999999</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28.2</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6AE2FE"/>
              </a:solidFill>
              <a:ln w="6350">
                <a:solidFill>
                  <a:schemeClr val="bg1"/>
                </a:solidFill>
              </a:ln>
              <a:effectLst/>
            </c:spPr>
            <c:extLst>
              <c:ext xmlns:c16="http://schemas.microsoft.com/office/drawing/2014/chart" uri="{C3380CC4-5D6E-409C-BE32-E72D297353CC}">
                <c16:uniqueId val="{00000001-A9E6-476F-90A2-C07BA28CEACB}"/>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3-A9E6-476F-90A2-C07BA28CEACB}"/>
              </c:ext>
            </c:extLst>
          </c:dPt>
          <c:dPt>
            <c:idx val="2"/>
            <c:bubble3D val="0"/>
            <c:spPr>
              <a:solidFill>
                <a:srgbClr val="FF66CC"/>
              </a:solidFill>
              <a:ln w="6350">
                <a:solidFill>
                  <a:schemeClr val="bg1"/>
                </a:solidFill>
              </a:ln>
              <a:effectLst/>
            </c:spPr>
            <c:extLst>
              <c:ext xmlns:c16="http://schemas.microsoft.com/office/drawing/2014/chart" uri="{C3380CC4-5D6E-409C-BE32-E72D297353CC}">
                <c16:uniqueId val="{00000005-A9E6-476F-90A2-C07BA28CEACB}"/>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A9E6-476F-90A2-C07BA28CEACB}"/>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A9E6-476F-90A2-C07BA28CEACB}"/>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A9E6-476F-90A2-C07BA28CEACB}"/>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A9E6-476F-90A2-C07BA28CEACB}"/>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A9E6-476F-90A2-C07BA28CEACB}"/>
              </c:ext>
            </c:extLst>
          </c:dPt>
          <c:val>
            <c:numRef>
              <c:f>Sheet1!$B$2:$B$8</c:f>
              <c:numCache>
                <c:formatCode>0.00%</c:formatCode>
                <c:ptCount val="7"/>
                <c:pt idx="0">
                  <c:v>0.37121882991665905</c:v>
                </c:pt>
                <c:pt idx="1">
                  <c:v>0.16431485818801778</c:v>
                </c:pt>
                <c:pt idx="2">
                  <c:v>0.13143416729427537</c:v>
                </c:pt>
                <c:pt idx="3">
                  <c:v>9.3047198934030739E-2</c:v>
                </c:pt>
                <c:pt idx="4">
                  <c:v>8.9178260185882527E-2</c:v>
                </c:pt>
                <c:pt idx="5">
                  <c:v>6.0263911809251093E-2</c:v>
                </c:pt>
                <c:pt idx="6">
                  <c:v>9.0542773671883403E-2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Sheet1!$A$2:$A$8</c15:sqref>
                        </c15:formulaRef>
                      </c:ext>
                    </c:extLst>
                    <c:strCache>
                      <c:ptCount val="7"/>
                      <c:pt idx="0">
                        <c:v>地方交付税交付金等</c:v>
                      </c:pt>
                      <c:pt idx="1">
                        <c:v>県税</c:v>
                      </c:pt>
                      <c:pt idx="2">
                        <c:v>国庫支出金</c:v>
                      </c:pt>
                      <c:pt idx="3">
                        <c:v>地方消費税精算金</c:v>
                      </c:pt>
                      <c:pt idx="4">
                        <c:v>県債</c:v>
                      </c:pt>
                      <c:pt idx="5">
                        <c:v>諸収入</c:v>
                      </c:pt>
                      <c:pt idx="6">
                        <c:v>その他</c:v>
                      </c:pt>
                    </c:strCache>
                  </c:strRef>
                </c15:cat>
              </c15:filteredCategoryTitle>
            </c:ext>
            <c:ext xmlns:c16="http://schemas.microsoft.com/office/drawing/2014/chart" uri="{C3380CC4-5D6E-409C-BE32-E72D297353CC}">
              <c16:uniqueId val="{00000010-A9E6-476F-90A2-C07BA28CEACB}"/>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1-9393-4EDB-B8B3-FD9C5E764A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3-9393-4EDB-B8B3-FD9C5E764AB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5-9393-4EDB-B8B3-FD9C5E764AB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7-9393-4EDB-B8B3-FD9C5E764AB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9-9393-4EDB-B8B3-FD9C5E764AB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B-9393-4EDB-B8B3-FD9C5E764AB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D-9393-4EDB-B8B3-FD9C5E764ABB}"/>
              </c:ext>
            </c:extLst>
          </c:dPt>
          <c:val>
            <c:numRef>
              <c:f>Sheet1!$C$2:$C$8</c:f>
              <c:numCache>
                <c:formatCode>#,##0_ </c:formatCode>
                <c:ptCount val="7"/>
                <c:pt idx="0">
                  <c:v>224270000000</c:v>
                </c:pt>
                <c:pt idx="1">
                  <c:v>99270000000</c:v>
                </c:pt>
                <c:pt idx="2">
                  <c:v>79405295000</c:v>
                </c:pt>
                <c:pt idx="3">
                  <c:v>56214000000</c:v>
                </c:pt>
                <c:pt idx="4">
                  <c:v>53876600000</c:v>
                </c:pt>
                <c:pt idx="5">
                  <c:v>36408141000</c:v>
                </c:pt>
                <c:pt idx="6">
                  <c:v>54700964000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金額（円）</c:v>
                      </c:pt>
                    </c:strCache>
                  </c:strRef>
                </c15:tx>
              </c15:filteredSeriesTitle>
            </c:ext>
            <c:ext xmlns:c15="http://schemas.microsoft.com/office/drawing/2012/chart" uri="{02D57815-91ED-43cb-92C2-25804820EDAC}">
              <c15:filteredCategoryTitle>
                <c15:cat>
                  <c:strRef>
                    <c:extLst>
                      <c:ext uri="{02D57815-91ED-43cb-92C2-25804820EDAC}">
                        <c15:formulaRef>
                          <c15:sqref>Sheet1!$A$2:$A$8</c15:sqref>
                        </c15:formulaRef>
                      </c:ext>
                    </c:extLst>
                    <c:strCache>
                      <c:ptCount val="7"/>
                      <c:pt idx="0">
                        <c:v>地方交付税交付金等</c:v>
                      </c:pt>
                      <c:pt idx="1">
                        <c:v>県税</c:v>
                      </c:pt>
                      <c:pt idx="2">
                        <c:v>国庫支出金</c:v>
                      </c:pt>
                      <c:pt idx="3">
                        <c:v>地方消費税精算金</c:v>
                      </c:pt>
                      <c:pt idx="4">
                        <c:v>県債</c:v>
                      </c:pt>
                      <c:pt idx="5">
                        <c:v>諸収入</c:v>
                      </c:pt>
                      <c:pt idx="6">
                        <c:v>その他</c:v>
                      </c:pt>
                    </c:strCache>
                  </c:strRef>
                </c15:cat>
              </c15:filteredCategoryTitle>
            </c:ext>
            <c:ext xmlns:c16="http://schemas.microsoft.com/office/drawing/2014/chart" uri="{C3380CC4-5D6E-409C-BE32-E72D297353CC}">
              <c16:uniqueId val="{00000011-8A1B-40A8-8B86-6C46F02B703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6AE2FE"/>
              </a:solidFill>
              <a:ln w="6350">
                <a:solidFill>
                  <a:schemeClr val="bg1"/>
                </a:solidFill>
              </a:ln>
              <a:effectLst/>
            </c:spPr>
            <c:extLst>
              <c:ext xmlns:c16="http://schemas.microsoft.com/office/drawing/2014/chart" uri="{C3380CC4-5D6E-409C-BE32-E72D297353CC}">
                <c16:uniqueId val="{00000002-85F1-490A-A4E4-E8979E124498}"/>
              </c:ext>
            </c:extLst>
          </c:dPt>
          <c:dPt>
            <c:idx val="1"/>
            <c:bubble3D val="0"/>
            <c:spPr>
              <a:solidFill>
                <a:srgbClr val="FF66CC"/>
              </a:solidFill>
              <a:ln w="6350">
                <a:solidFill>
                  <a:schemeClr val="bg1"/>
                </a:solidFill>
              </a:ln>
              <a:effectLst/>
            </c:spPr>
            <c:extLst>
              <c:ext xmlns:c16="http://schemas.microsoft.com/office/drawing/2014/chart" uri="{C3380CC4-5D6E-409C-BE32-E72D297353CC}">
                <c16:uniqueId val="{00000003-85F1-490A-A4E4-E8979E124498}"/>
              </c:ext>
            </c:extLst>
          </c:dPt>
          <c:dPt>
            <c:idx val="2"/>
            <c:bubble3D val="0"/>
            <c:spPr>
              <a:solidFill>
                <a:srgbClr val="009E47"/>
              </a:solidFill>
              <a:ln w="6350">
                <a:solidFill>
                  <a:schemeClr val="bg1"/>
                </a:solidFill>
              </a:ln>
              <a:effectLst/>
            </c:spPr>
            <c:extLst>
              <c:ext xmlns:c16="http://schemas.microsoft.com/office/drawing/2014/chart" uri="{C3380CC4-5D6E-409C-BE32-E72D297353CC}">
                <c16:uniqueId val="{00000001-85F1-490A-A4E4-E8979E124498}"/>
              </c:ext>
            </c:extLst>
          </c:dPt>
          <c:dPt>
            <c:idx val="3"/>
            <c:bubble3D val="0"/>
            <c:spPr>
              <a:solidFill>
                <a:srgbClr val="C38765"/>
              </a:solidFill>
              <a:ln w="6350">
                <a:solidFill>
                  <a:schemeClr val="bg1"/>
                </a:solidFill>
              </a:ln>
              <a:effectLst/>
            </c:spPr>
            <c:extLst>
              <c:ext xmlns:c16="http://schemas.microsoft.com/office/drawing/2014/chart" uri="{C3380CC4-5D6E-409C-BE32-E72D297353CC}">
                <c16:uniqueId val="{00000004-85F1-490A-A4E4-E8979E124498}"/>
              </c:ext>
            </c:extLst>
          </c:dPt>
          <c:dPt>
            <c:idx val="4"/>
            <c:bubble3D val="0"/>
            <c:spPr>
              <a:solidFill>
                <a:srgbClr val="FFCCCC"/>
              </a:solidFill>
              <a:ln w="6350">
                <a:solidFill>
                  <a:schemeClr val="bg1"/>
                </a:solidFill>
              </a:ln>
              <a:effectLst/>
            </c:spPr>
            <c:extLst>
              <c:ext xmlns:c16="http://schemas.microsoft.com/office/drawing/2014/chart" uri="{C3380CC4-5D6E-409C-BE32-E72D297353CC}">
                <c16:uniqueId val="{00000005-85F1-490A-A4E4-E8979E124498}"/>
              </c:ext>
            </c:extLst>
          </c:dPt>
          <c:dPt>
            <c:idx val="5"/>
            <c:bubble3D val="0"/>
            <c:spPr>
              <a:solidFill>
                <a:srgbClr val="FF9966"/>
              </a:solidFill>
              <a:ln w="6350">
                <a:solidFill>
                  <a:schemeClr val="bg1"/>
                </a:solidFill>
              </a:ln>
              <a:effectLst/>
            </c:spPr>
            <c:extLst>
              <c:ext xmlns:c16="http://schemas.microsoft.com/office/drawing/2014/chart" uri="{C3380CC4-5D6E-409C-BE32-E72D297353CC}">
                <c16:uniqueId val="{00000006-85F1-490A-A4E4-E8979E124498}"/>
              </c:ext>
            </c:extLst>
          </c:dPt>
          <c:dPt>
            <c:idx val="6"/>
            <c:bubble3D val="0"/>
            <c:spPr>
              <a:solidFill>
                <a:srgbClr val="A79CD8"/>
              </a:solidFill>
              <a:ln w="6350">
                <a:solidFill>
                  <a:schemeClr val="bg1"/>
                </a:solidFill>
              </a:ln>
              <a:effectLst/>
            </c:spPr>
            <c:extLst>
              <c:ext xmlns:c16="http://schemas.microsoft.com/office/drawing/2014/chart" uri="{C3380CC4-5D6E-409C-BE32-E72D297353CC}">
                <c16:uniqueId val="{00000007-85F1-490A-A4E4-E8979E124498}"/>
              </c:ext>
            </c:extLst>
          </c:dPt>
          <c:dPt>
            <c:idx val="7"/>
            <c:bubble3D val="0"/>
            <c:spPr>
              <a:solidFill>
                <a:srgbClr val="99CC00"/>
              </a:solidFill>
              <a:ln w="6350">
                <a:solidFill>
                  <a:schemeClr val="bg1"/>
                </a:solidFill>
              </a:ln>
              <a:effectLst/>
            </c:spPr>
            <c:extLst>
              <c:ext xmlns:c16="http://schemas.microsoft.com/office/drawing/2014/chart" uri="{C3380CC4-5D6E-409C-BE32-E72D297353CC}">
                <c16:uniqueId val="{00000008-85F1-490A-A4E4-E8979E124498}"/>
              </c:ext>
            </c:extLst>
          </c:dPt>
          <c:dPt>
            <c:idx val="8"/>
            <c:bubble3D val="0"/>
            <c:spPr>
              <a:solidFill>
                <a:schemeClr val="tx2">
                  <a:lumMod val="50000"/>
                  <a:lumOff val="50000"/>
                </a:schemeClr>
              </a:solidFill>
              <a:ln w="6350">
                <a:solidFill>
                  <a:schemeClr val="bg1"/>
                </a:solidFill>
              </a:ln>
              <a:effectLst/>
            </c:spPr>
            <c:extLst>
              <c:ext xmlns:c16="http://schemas.microsoft.com/office/drawing/2014/chart" uri="{C3380CC4-5D6E-409C-BE32-E72D297353CC}">
                <c16:uniqueId val="{00000011-0169-4655-B731-B4399E635079}"/>
              </c:ext>
            </c:extLst>
          </c:dPt>
          <c:dPt>
            <c:idx val="9"/>
            <c:bubble3D val="0"/>
            <c:spPr>
              <a:solidFill>
                <a:srgbClr val="E4B212"/>
              </a:solidFill>
              <a:ln w="6350">
                <a:solidFill>
                  <a:schemeClr val="bg1"/>
                </a:solidFill>
              </a:ln>
              <a:effectLst/>
            </c:spPr>
            <c:extLst>
              <c:ext xmlns:c16="http://schemas.microsoft.com/office/drawing/2014/chart" uri="{C3380CC4-5D6E-409C-BE32-E72D297353CC}">
                <c16:uniqueId val="{00000013-0169-4655-B731-B4399E635079}"/>
              </c:ext>
            </c:extLst>
          </c:dPt>
          <c:val>
            <c:numRef>
              <c:f>Sheet1!$B$2:$B$11</c:f>
              <c:numCache>
                <c:formatCode>0.00%</c:formatCode>
                <c:ptCount val="10"/>
                <c:pt idx="0">
                  <c:v>0.18273220336177573</c:v>
                </c:pt>
                <c:pt idx="1">
                  <c:v>0.15409005288465519</c:v>
                </c:pt>
                <c:pt idx="2">
                  <c:v>0.13916988140264341</c:v>
                </c:pt>
                <c:pt idx="3">
                  <c:v>0.10782811411167849</c:v>
                </c:pt>
                <c:pt idx="4">
                  <c:v>7.6458643206514992E-2</c:v>
                </c:pt>
                <c:pt idx="5">
                  <c:v>6.9636694833194013E-2</c:v>
                </c:pt>
                <c:pt idx="6">
                  <c:v>4.6968388383583408E-2</c:v>
                </c:pt>
                <c:pt idx="7">
                  <c:v>2.744966026367842E-2</c:v>
                </c:pt>
                <c:pt idx="8">
                  <c:v>2.5750938930223705E-2</c:v>
                </c:pt>
                <c:pt idx="9">
                  <c:v>0.16991542262205264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教育費</c:v>
                      </c:pt>
                      <c:pt idx="1">
                        <c:v>公債費</c:v>
                      </c:pt>
                      <c:pt idx="2">
                        <c:v>民生費</c:v>
                      </c:pt>
                      <c:pt idx="3">
                        <c:v>土木費</c:v>
                      </c:pt>
                      <c:pt idx="4">
                        <c:v>農林水産業費</c:v>
                      </c:pt>
                      <c:pt idx="5">
                        <c:v>商工費</c:v>
                      </c:pt>
                      <c:pt idx="6">
                        <c:v>警察費</c:v>
                      </c:pt>
                      <c:pt idx="7">
                        <c:v>衛生費</c:v>
                      </c:pt>
                      <c:pt idx="8">
                        <c:v>災害復旧費</c:v>
                      </c:pt>
                      <c:pt idx="9">
                        <c:v>その他</c:v>
                      </c:pt>
                    </c:strCache>
                  </c:strRef>
                </c15:cat>
              </c15:filteredCategoryTitle>
            </c:ext>
            <c:ext xmlns:c16="http://schemas.microsoft.com/office/drawing/2014/chart" uri="{C3380CC4-5D6E-409C-BE32-E72D297353CC}">
              <c16:uniqueId val="{00000000-85F1-490A-A4E4-E8979E124498}"/>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1-3DD0-48F8-B719-C77D231E08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3-3DD0-48F8-B719-C77D231E08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5-3DD0-48F8-B719-C77D231E08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7-3DD0-48F8-B719-C77D231E082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9-3DD0-48F8-B719-C77D231E082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B-3DD0-48F8-B719-C77D231E082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D-3DD0-48F8-B719-C77D231E082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1F-3DD0-48F8-B719-C77D231E082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5-0169-4655-B731-B4399E63507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27-0169-4655-B731-B4399E635079}"/>
              </c:ext>
            </c:extLst>
          </c:dPt>
          <c:val>
            <c:numRef>
              <c:f>Sheet1!$C$2:$C$11</c:f>
              <c:numCache>
                <c:formatCode>#,##0_ </c:formatCode>
                <c:ptCount val="10"/>
                <c:pt idx="0">
                  <c:v>110396747000</c:v>
                </c:pt>
                <c:pt idx="1">
                  <c:v>93092735000</c:v>
                </c:pt>
                <c:pt idx="2">
                  <c:v>84078788000</c:v>
                </c:pt>
                <c:pt idx="3">
                  <c:v>65143816000</c:v>
                </c:pt>
                <c:pt idx="4">
                  <c:v>46192107000</c:v>
                </c:pt>
                <c:pt idx="5">
                  <c:v>42070661000</c:v>
                </c:pt>
                <c:pt idx="6">
                  <c:v>28375717000</c:v>
                </c:pt>
                <c:pt idx="7">
                  <c:v>16583575000</c:v>
                </c:pt>
                <c:pt idx="8">
                  <c:v>15557301000</c:v>
                </c:pt>
                <c:pt idx="9">
                  <c:v>102653553000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金額（円）</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教育費</c:v>
                      </c:pt>
                      <c:pt idx="1">
                        <c:v>公債費</c:v>
                      </c:pt>
                      <c:pt idx="2">
                        <c:v>民生費</c:v>
                      </c:pt>
                      <c:pt idx="3">
                        <c:v>土木費</c:v>
                      </c:pt>
                      <c:pt idx="4">
                        <c:v>農林水産業費</c:v>
                      </c:pt>
                      <c:pt idx="5">
                        <c:v>商工費</c:v>
                      </c:pt>
                      <c:pt idx="6">
                        <c:v>警察費</c:v>
                      </c:pt>
                      <c:pt idx="7">
                        <c:v>衛生費</c:v>
                      </c:pt>
                      <c:pt idx="8">
                        <c:v>災害復旧費</c:v>
                      </c:pt>
                      <c:pt idx="9">
                        <c:v>その他</c:v>
                      </c:pt>
                    </c:strCache>
                  </c:strRef>
                </c15:cat>
              </c15:filteredCategoryTitle>
            </c:ext>
            <c:ext xmlns:c16="http://schemas.microsoft.com/office/drawing/2014/chart" uri="{C3380CC4-5D6E-409C-BE32-E72D297353CC}">
              <c16:uniqueId val="{00000011-8273-4FD2-AD83-2059BD26EB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社会保障支出（対GDP比）</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Sheet1!$B$2:$B$7</c:f>
              <c:numCache>
                <c:formatCode>General</c:formatCode>
                <c:ptCount val="6"/>
                <c:pt idx="0">
                  <c:v>34.9</c:v>
                </c:pt>
                <c:pt idx="1">
                  <c:v>27.9</c:v>
                </c:pt>
                <c:pt idx="2">
                  <c:v>37</c:v>
                </c:pt>
                <c:pt idx="3">
                  <c:v>31.3</c:v>
                </c:pt>
                <c:pt idx="4">
                  <c:v>37</c:v>
                </c:pt>
                <c:pt idx="5">
                  <c:v>47.7</c:v>
                </c:pt>
              </c:numCache>
            </c:numRef>
          </c:xVal>
          <c:yVal>
            <c:numRef>
              <c:f>Sheet1!$C$2:$C$7</c:f>
              <c:numCache>
                <c:formatCode>General</c:formatCode>
                <c:ptCount val="6"/>
                <c:pt idx="0">
                  <c:v>25.9</c:v>
                </c:pt>
                <c:pt idx="1">
                  <c:v>18.100000000000001</c:v>
                </c:pt>
                <c:pt idx="2">
                  <c:v>24</c:v>
                </c:pt>
                <c:pt idx="3">
                  <c:v>14.6</c:v>
                </c:pt>
                <c:pt idx="4">
                  <c:v>25.5</c:v>
                </c:pt>
                <c:pt idx="5">
                  <c:v>32.700000000000003</c:v>
                </c:pt>
              </c:numCache>
            </c:numRef>
          </c:yVal>
          <c:smooth val="0"/>
          <c:extLst>
            <c:ext xmlns:c16="http://schemas.microsoft.com/office/drawing/2014/chart" uri="{C3380CC4-5D6E-409C-BE32-E72D297353CC}">
              <c16:uniqueId val="{00000000-C201-4655-95FC-2A0FFC5AABB3}"/>
            </c:ext>
          </c:extLst>
        </c:ser>
        <c:dLbls>
          <c:showLegendKey val="0"/>
          <c:showVal val="0"/>
          <c:showCatName val="0"/>
          <c:showSerName val="0"/>
          <c:showPercent val="0"/>
          <c:showBubbleSize val="0"/>
        </c:dLbls>
        <c:axId val="589956592"/>
        <c:axId val="589957840"/>
      </c:scatterChart>
      <c:valAx>
        <c:axId val="589956592"/>
        <c:scaling>
          <c:orientation val="minMax"/>
          <c:max val="50"/>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altLang="en-US" dirty="0"/>
                  <a:t>国民負担率（対</a:t>
                </a:r>
                <a:r>
                  <a:rPr lang="en-US" altLang="ja-JP" dirty="0"/>
                  <a:t>GDP</a:t>
                </a:r>
                <a:r>
                  <a:rPr lang="ja-JP" altLang="en-US" dirty="0"/>
                  <a:t>比）</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89957840"/>
        <c:crosses val="autoZero"/>
        <c:crossBetween val="midCat"/>
      </c:valAx>
      <c:valAx>
        <c:axId val="589957840"/>
        <c:scaling>
          <c:orientation val="minMax"/>
          <c:max val="40"/>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altLang="en-US" dirty="0"/>
                  <a:t>社会保障支出（対</a:t>
                </a:r>
                <a:r>
                  <a:rPr lang="en-US" altLang="ja-JP" dirty="0"/>
                  <a:t>GDP</a:t>
                </a:r>
                <a:r>
                  <a:rPr lang="ja-JP" altLang="en-US" dirty="0"/>
                  <a:t>比）</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8995659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0.58464</cdr:x>
      <cdr:y>0.19596</cdr:y>
    </cdr:from>
    <cdr:to>
      <cdr:x>0.81635</cdr:x>
      <cdr:y>0.29943</cdr:y>
    </cdr:to>
    <cdr:sp macro="" textlink="">
      <cdr:nvSpPr>
        <cdr:cNvPr id="2" name="吹き出し: 四角形 1">
          <a:extLst xmlns:a="http://schemas.openxmlformats.org/drawingml/2006/main">
            <a:ext uri="{FF2B5EF4-FFF2-40B4-BE49-F238E27FC236}">
              <a16:creationId xmlns:a16="http://schemas.microsoft.com/office/drawing/2014/main" id="{E12C7839-7D2B-476E-A1EB-2AEB58E3BBF5}"/>
            </a:ext>
          </a:extLst>
        </cdr:cNvPr>
        <cdr:cNvSpPr/>
      </cdr:nvSpPr>
      <cdr:spPr>
        <a:xfrm xmlns:a="http://schemas.openxmlformats.org/drawingml/2006/main">
          <a:off x="3644740" y="815358"/>
          <a:ext cx="1444467" cy="430504"/>
        </a:xfrm>
        <a:prstGeom xmlns:a="http://schemas.openxmlformats.org/drawingml/2006/main" prst="wedgeRectCallout">
          <a:avLst>
            <a:gd name="adj1" fmla="val -39836"/>
            <a:gd name="adj2" fmla="val 85731"/>
          </a:avLst>
        </a:prstGeom>
        <a:solidFill xmlns:a="http://schemas.openxmlformats.org/drawingml/2006/main">
          <a:schemeClr val="bg1"/>
        </a:solidFill>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kumimoji="1" lang="ja-JP" altLang="en-US" dirty="0">
              <a:solidFill>
                <a:schemeClr val="tx2">
                  <a:lumMod val="75000"/>
                  <a:lumOff val="25000"/>
                </a:schemeClr>
              </a:solidFill>
            </a:rPr>
            <a:t>スウェーデン</a:t>
          </a:r>
        </a:p>
      </cdr:txBody>
    </cdr:sp>
  </cdr:relSizeAnchor>
  <cdr:relSizeAnchor xmlns:cdr="http://schemas.openxmlformats.org/drawingml/2006/chartDrawing">
    <cdr:from>
      <cdr:x>0.62338</cdr:x>
      <cdr:y>0.44827</cdr:y>
    </cdr:from>
    <cdr:to>
      <cdr:x>0.80443</cdr:x>
      <cdr:y>0.55173</cdr:y>
    </cdr:to>
    <cdr:sp macro="" textlink="">
      <cdr:nvSpPr>
        <cdr:cNvPr id="3" name="吹き出し: 四角形 2">
          <a:extLst xmlns:a="http://schemas.openxmlformats.org/drawingml/2006/main">
            <a:ext uri="{FF2B5EF4-FFF2-40B4-BE49-F238E27FC236}">
              <a16:creationId xmlns:a16="http://schemas.microsoft.com/office/drawing/2014/main" id="{47D37376-F1F2-44ED-A9CE-A966DAD927C1}"/>
            </a:ext>
          </a:extLst>
        </cdr:cNvPr>
        <cdr:cNvSpPr/>
      </cdr:nvSpPr>
      <cdr:spPr>
        <a:xfrm xmlns:a="http://schemas.openxmlformats.org/drawingml/2006/main">
          <a:off x="3886200" y="1865167"/>
          <a:ext cx="1128712" cy="430504"/>
        </a:xfrm>
        <a:prstGeom xmlns:a="http://schemas.openxmlformats.org/drawingml/2006/main" prst="wedgeRectCallout">
          <a:avLst>
            <a:gd name="adj1" fmla="val -63887"/>
            <a:gd name="adj2" fmla="val -70252"/>
          </a:avLst>
        </a:prstGeom>
        <a:solidFill xmlns:a="http://schemas.openxmlformats.org/drawingml/2006/main">
          <a:schemeClr val="bg1"/>
        </a:solidFill>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600" dirty="0">
              <a:solidFill>
                <a:schemeClr val="tx2">
                  <a:lumMod val="75000"/>
                  <a:lumOff val="25000"/>
                </a:schemeClr>
              </a:solidFill>
            </a:rPr>
            <a:t>イギリス</a:t>
          </a:r>
        </a:p>
      </cdr:txBody>
    </cdr:sp>
  </cdr:relSizeAnchor>
  <cdr:relSizeAnchor xmlns:cdr="http://schemas.openxmlformats.org/drawingml/2006/chartDrawing">
    <cdr:from>
      <cdr:x>0.12257</cdr:x>
      <cdr:y>0.72911</cdr:y>
    </cdr:from>
    <cdr:to>
      <cdr:x>0.32044</cdr:x>
      <cdr:y>0.83247</cdr:y>
    </cdr:to>
    <cdr:sp macro="" textlink="">
      <cdr:nvSpPr>
        <cdr:cNvPr id="4" name="テキスト ボックス 3">
          <a:extLst xmlns:a="http://schemas.openxmlformats.org/drawingml/2006/main">
            <a:ext uri="{FF2B5EF4-FFF2-40B4-BE49-F238E27FC236}">
              <a16:creationId xmlns:a16="http://schemas.microsoft.com/office/drawing/2014/main" id="{5ADB10BF-208F-4C54-9AF0-34933104D8C9}"/>
            </a:ext>
          </a:extLst>
        </cdr:cNvPr>
        <cdr:cNvSpPr txBox="1"/>
      </cdr:nvSpPr>
      <cdr:spPr>
        <a:xfrm xmlns:a="http://schemas.openxmlformats.org/drawingml/2006/main">
          <a:off x="764140" y="3033708"/>
          <a:ext cx="1233488" cy="4300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dirty="0">
              <a:solidFill>
                <a:schemeClr val="tx2">
                  <a:lumMod val="75000"/>
                  <a:lumOff val="25000"/>
                </a:schemeClr>
              </a:solidFill>
            </a:rPr>
            <a:t>小さい政府</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755CBD-867A-8C17-1F84-A472A4E7FC5A}"/>
              </a:ext>
            </a:extLst>
          </p:cNvPr>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kumimoji="1" lang="ja-JP" altLang="en-US" dirty="0">
              <a:latin typeface="Arial" panose="020B0604020202020204" pitchFamily="34" charset="0"/>
              <a:cs typeface="Arial" panose="020B0604020202020204" pitchFamily="34" charset="0"/>
            </a:endParaRPr>
          </a:p>
        </p:txBody>
      </p:sp>
      <p:sp>
        <p:nvSpPr>
          <p:cNvPr id="3" name="日付プレースホルダー 2">
            <a:extLst>
              <a:ext uri="{FF2B5EF4-FFF2-40B4-BE49-F238E27FC236}">
                <a16:creationId xmlns:a16="http://schemas.microsoft.com/office/drawing/2014/main" id="{56B7BE75-7D93-B609-A6CF-5D09FBF07C0A}"/>
              </a:ext>
            </a:extLst>
          </p:cNvPr>
          <p:cNvSpPr>
            <a:spLocks noGrp="1"/>
          </p:cNvSpPr>
          <p:nvPr>
            <p:ph type="dt" sz="quarter" idx="1"/>
          </p:nvPr>
        </p:nvSpPr>
        <p:spPr>
          <a:xfrm>
            <a:off x="3850442" y="0"/>
            <a:ext cx="2945660" cy="498056"/>
          </a:xfrm>
          <a:prstGeom prst="rect">
            <a:avLst/>
          </a:prstGeom>
        </p:spPr>
        <p:txBody>
          <a:bodyPr vert="horz" lIns="92108" tIns="46054" rIns="92108" bIns="46054" rtlCol="0"/>
          <a:lstStyle>
            <a:lvl1pPr algn="r">
              <a:defRPr sz="1200"/>
            </a:lvl1pPr>
          </a:lstStyle>
          <a:p>
            <a:fld id="{277EEE18-1C25-4E7B-A9BB-6C403591A6E6}" type="datetimeFigureOut">
              <a:rPr kumimoji="1" lang="ja-JP" altLang="en-US" smtClean="0">
                <a:latin typeface="Arial" panose="020B0604020202020204" pitchFamily="34" charset="0"/>
                <a:cs typeface="Arial" panose="020B0604020202020204" pitchFamily="34" charset="0"/>
              </a:rPr>
              <a:t>2026/4/24</a:t>
            </a:fld>
            <a:endParaRPr kumimoji="1" lang="ja-JP" altLang="en-US" dirty="0">
              <a:latin typeface="Arial" panose="020B0604020202020204" pitchFamily="34" charset="0"/>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E0CAB21F-778E-206F-9C54-6E324A99C601}"/>
              </a:ext>
            </a:extLst>
          </p:cNvPr>
          <p:cNvSpPr>
            <a:spLocks noGrp="1"/>
          </p:cNvSpPr>
          <p:nvPr>
            <p:ph type="ftr" sz="quarter" idx="2"/>
          </p:nvPr>
        </p:nvSpPr>
        <p:spPr>
          <a:xfrm>
            <a:off x="0" y="9428584"/>
            <a:ext cx="2945660" cy="498055"/>
          </a:xfrm>
          <a:prstGeom prst="rect">
            <a:avLst/>
          </a:prstGeom>
        </p:spPr>
        <p:txBody>
          <a:bodyPr vert="horz" lIns="92108" tIns="46054" rIns="92108" bIns="46054" rtlCol="0" anchor="b"/>
          <a:lstStyle>
            <a:lvl1pPr algn="l">
              <a:defRPr sz="1200"/>
            </a:lvl1pPr>
          </a:lstStyle>
          <a:p>
            <a:endParaRPr kumimoji="1" lang="ja-JP" altLang="en-US">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6B82D84-8246-56DD-B4D5-4C5E7364BC16}"/>
              </a:ext>
            </a:extLst>
          </p:cNvPr>
          <p:cNvSpPr>
            <a:spLocks noGrp="1"/>
          </p:cNvSpPr>
          <p:nvPr>
            <p:ph type="sldNum" sz="quarter" idx="3"/>
          </p:nvPr>
        </p:nvSpPr>
        <p:spPr>
          <a:xfrm>
            <a:off x="3850442" y="9428584"/>
            <a:ext cx="2945660" cy="498055"/>
          </a:xfrm>
          <a:prstGeom prst="rect">
            <a:avLst/>
          </a:prstGeom>
        </p:spPr>
        <p:txBody>
          <a:bodyPr vert="horz" lIns="92108" tIns="46054" rIns="92108" bIns="46054" rtlCol="0" anchor="b"/>
          <a:lstStyle>
            <a:lvl1pPr algn="r">
              <a:defRPr sz="1200"/>
            </a:lvl1pPr>
          </a:lstStyle>
          <a:p>
            <a:fld id="{94A59A06-C165-4EF6-BFFB-58789231A595}" type="slidenum">
              <a:rPr kumimoji="1" lang="ja-JP" altLang="en-US" smtClean="0">
                <a:latin typeface="Arial" panose="020B0604020202020204" pitchFamily="34" charset="0"/>
                <a:cs typeface="Arial" panose="020B0604020202020204" pitchFamily="34" charset="0"/>
              </a:rPr>
              <a:t>‹#›</a:t>
            </a:fld>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61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atin typeface="HGPｺﾞｼｯｸE" panose="020B0900000000000000" pitchFamily="50" charset="-128"/>
                <a:ea typeface="HGPｺﾞｼｯｸE" panose="020B0900000000000000" pitchFamily="50" charset="-128"/>
              </a:defRPr>
            </a:lvl1pPr>
          </a:lstStyle>
          <a:p>
            <a:fld id="{F206DF94-7F3B-4F0E-AE01-70F6763788F1}" type="datetimeFigureOut">
              <a:rPr kumimoji="1" lang="ja-JP" altLang="en-US" smtClean="0"/>
              <a:pPr/>
              <a:t>2026/4/24</a:t>
            </a:fld>
            <a:endParaRPr kumimoji="1" lang="ja-JP" altLang="en-US" dirty="0"/>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108" tIns="46054" rIns="92108" bIns="46054" rtlCol="0" anchor="ctr"/>
          <a:lstStyle/>
          <a:p>
            <a:endParaRPr lang="ja-JP" altLang="en-US" dirty="0"/>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atin typeface="HGPｺﾞｼｯｸE" panose="020B0900000000000000" pitchFamily="50" charset="-128"/>
                <a:ea typeface="HGPｺﾞｼｯｸE" panose="020B0900000000000000" pitchFamily="50" charset="-128"/>
              </a:defRPr>
            </a:lvl1pPr>
          </a:lstStyle>
          <a:p>
            <a:fld id="{FE82EA10-0265-43DC-8CCF-1CA193DC6686}" type="slidenum">
              <a:rPr kumimoji="1" lang="ja-JP" altLang="en-US" smtClean="0"/>
              <a:pPr/>
              <a:t>‹#›</a:t>
            </a:fld>
            <a:endParaRPr kumimoji="1" lang="ja-JP" altLang="en-US" dirty="0"/>
          </a:p>
        </p:txBody>
      </p:sp>
    </p:spTree>
    <p:extLst>
      <p:ext uri="{BB962C8B-B14F-4D97-AF65-F5344CB8AC3E}">
        <p14:creationId xmlns:p14="http://schemas.microsoft.com/office/powerpoint/2010/main" val="2681714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2pPr>
    <a:lvl3pPr marL="9144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3pPr>
    <a:lvl4pPr marL="13716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4pPr>
    <a:lvl5pPr marL="18288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102379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18</a:t>
            </a:fld>
            <a:endParaRPr lang="en-US" altLang="ja-JP"/>
          </a:p>
        </p:txBody>
      </p:sp>
    </p:spTree>
    <p:extLst>
      <p:ext uri="{BB962C8B-B14F-4D97-AF65-F5344CB8AC3E}">
        <p14:creationId xmlns:p14="http://schemas.microsoft.com/office/powerpoint/2010/main" val="2740031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336605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810709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810695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22</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1149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24</a:t>
            </a:fld>
            <a:endParaRPr lang="en-US" altLang="ja-JP"/>
          </a:p>
        </p:txBody>
      </p:sp>
    </p:spTree>
    <p:extLst>
      <p:ext uri="{BB962C8B-B14F-4D97-AF65-F5344CB8AC3E}">
        <p14:creationId xmlns:p14="http://schemas.microsoft.com/office/powerpoint/2010/main" val="134481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25</a:t>
            </a:fld>
            <a:endParaRPr lang="en-US" altLang="ja-JP"/>
          </a:p>
        </p:txBody>
      </p:sp>
    </p:spTree>
    <p:extLst>
      <p:ext uri="{BB962C8B-B14F-4D97-AF65-F5344CB8AC3E}">
        <p14:creationId xmlns:p14="http://schemas.microsoft.com/office/powerpoint/2010/main" val="2646886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26</a:t>
            </a:fld>
            <a:endParaRPr lang="en-US" altLang="ja-JP"/>
          </a:p>
        </p:txBody>
      </p:sp>
    </p:spTree>
    <p:extLst>
      <p:ext uri="{BB962C8B-B14F-4D97-AF65-F5344CB8AC3E}">
        <p14:creationId xmlns:p14="http://schemas.microsoft.com/office/powerpoint/2010/main" val="3604619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27</a:t>
            </a:fld>
            <a:endParaRPr lang="en-US" altLang="ja-JP"/>
          </a:p>
        </p:txBody>
      </p:sp>
    </p:spTree>
    <p:extLst>
      <p:ext uri="{BB962C8B-B14F-4D97-AF65-F5344CB8AC3E}">
        <p14:creationId xmlns:p14="http://schemas.microsoft.com/office/powerpoint/2010/main" val="619528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3</a:t>
            </a:fld>
            <a:endParaRPr lang="en-US" altLang="ja-JP"/>
          </a:p>
        </p:txBody>
      </p:sp>
    </p:spTree>
    <p:extLst>
      <p:ext uri="{BB962C8B-B14F-4D97-AF65-F5344CB8AC3E}">
        <p14:creationId xmlns:p14="http://schemas.microsoft.com/office/powerpoint/2010/main" val="1740955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830715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43740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5</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7</a:t>
            </a:fld>
            <a:endParaRPr kumimoji="1" lang="ja-JP" altLang="en-US" dirty="0"/>
          </a:p>
        </p:txBody>
      </p:sp>
    </p:spTree>
    <p:extLst>
      <p:ext uri="{BB962C8B-B14F-4D97-AF65-F5344CB8AC3E}">
        <p14:creationId xmlns:p14="http://schemas.microsoft.com/office/powerpoint/2010/main" val="2857442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10</a:t>
            </a:fld>
            <a:endParaRPr lang="en-US" altLang="ja-JP" sz="1100" dirty="0">
              <a:solidFill>
                <a:prstClr val="black"/>
              </a:solidFill>
            </a:endParaRPr>
          </a:p>
        </p:txBody>
      </p:sp>
    </p:spTree>
    <p:extLst>
      <p:ext uri="{BB962C8B-B14F-4D97-AF65-F5344CB8AC3E}">
        <p14:creationId xmlns:p14="http://schemas.microsoft.com/office/powerpoint/2010/main" val="99579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13</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14</a:t>
            </a:fld>
            <a:endParaRPr lang="en-US" altLang="ja-JP" sz="1100" dirty="0">
              <a:solidFill>
                <a:prstClr val="black"/>
              </a:solidFill>
            </a:endParaRPr>
          </a:p>
        </p:txBody>
      </p:sp>
    </p:spTree>
    <p:extLst>
      <p:ext uri="{BB962C8B-B14F-4D97-AF65-F5344CB8AC3E}">
        <p14:creationId xmlns:p14="http://schemas.microsoft.com/office/powerpoint/2010/main" val="70632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1111869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235953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1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09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255187145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320322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565760" y="1541748"/>
            <a:ext cx="325439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642" y="840633"/>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3642" y="1144048"/>
            <a:ext cx="3455492" cy="22753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みなさんはメタバタウンの住人です。</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行き来には渡し船を使っていますが、</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今回、</a:t>
            </a:r>
            <a:r>
              <a:rPr kumimoji="1" lang="ja-JP" altLang="en-US" sz="1350" kern="1200" dirty="0">
                <a:solidFill>
                  <a:srgbClr val="C00000"/>
                </a:solidFill>
                <a:latin typeface="+mn-ea"/>
                <a:ea typeface="+mn-ea"/>
                <a:cs typeface="+mn-cs"/>
              </a:rPr>
              <a:t> メタバタウンの全ての住人の希望 </a:t>
            </a:r>
            <a:r>
              <a:rPr kumimoji="1" lang="ja-JP" altLang="en-US" sz="1350" kern="1200" dirty="0">
                <a:solidFill>
                  <a:schemeClr val="tx1"/>
                </a:solidFill>
                <a:latin typeface="+mn-ea"/>
                <a:ea typeface="+mn-ea"/>
                <a:cs typeface="+mn-cs"/>
              </a:rPr>
              <a:t>により、橋を建設することになりました。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橋の建設費用は</a:t>
            </a:r>
            <a:r>
              <a:rPr kumimoji="1" lang="en-US" altLang="ja-JP" sz="1350" kern="1200" dirty="0">
                <a:solidFill>
                  <a:schemeClr val="tx1"/>
                </a:solidFill>
                <a:latin typeface="+mn-ea"/>
                <a:ea typeface="+mn-ea"/>
                <a:cs typeface="+mn-cs"/>
              </a:rPr>
              <a:t>400</a:t>
            </a:r>
            <a:r>
              <a:rPr kumimoji="1" lang="ja-JP" altLang="en-US" sz="1350" kern="1200" dirty="0">
                <a:solidFill>
                  <a:schemeClr val="tx1"/>
                </a:solidFill>
                <a:latin typeface="+mn-ea"/>
                <a:ea typeface="+mn-ea"/>
                <a:cs typeface="+mn-cs"/>
              </a:rPr>
              <a:t>万円です。</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80291" y="2433601"/>
            <a:ext cx="2462984" cy="176249"/>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890274" y="1183938"/>
            <a:ext cx="1843900" cy="2235441"/>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各家の家族構成・所得金額・使用回数が同じ場合</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35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350" b="1" kern="1200" dirty="0">
                <a:solidFill>
                  <a:schemeClr val="tx1"/>
                </a:solidFill>
                <a:latin typeface="+mn-ea"/>
                <a:ea typeface="+mn-ea"/>
                <a:cs typeface="+mn-cs"/>
              </a:rPr>
              <a:t>ヒント</a:t>
            </a:r>
            <a:endParaRPr kumimoji="1" lang="en-US" altLang="ja-JP" sz="135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350" kern="1200" dirty="0">
                <a:solidFill>
                  <a:schemeClr val="tx1"/>
                </a:solidFill>
                <a:latin typeface="+mn-ea"/>
                <a:ea typeface="+mn-ea"/>
                <a:cs typeface="+mn-cs"/>
              </a:rPr>
              <a:t>４軒とも同じ条件だから、公平に負担すると</a:t>
            </a:r>
            <a:r>
              <a:rPr kumimoji="1" lang="en-US" altLang="ja-JP" sz="1350" kern="1200" dirty="0">
                <a:solidFill>
                  <a:schemeClr val="tx1"/>
                </a:solidFill>
                <a:latin typeface="+mn-ea"/>
                <a:ea typeface="+mn-ea"/>
                <a:cs typeface="+mn-cs"/>
              </a:rPr>
              <a:t>…</a:t>
            </a:r>
            <a:endParaRPr kumimoji="1" lang="ja-JP" altLang="en-US" sz="135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91155" y="832260"/>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60176519"/>
              </p:ext>
            </p:extLst>
          </p:nvPr>
        </p:nvGraphicFramePr>
        <p:xfrm>
          <a:off x="5676900" y="1183938"/>
          <a:ext cx="3143456" cy="1792080"/>
        </p:xfrm>
        <a:graphic>
          <a:graphicData uri="http://schemas.openxmlformats.org/drawingml/2006/table">
            <a:tbl>
              <a:tblPr firstRow="1" bandRow="1">
                <a:effectLst/>
                <a:tableStyleId>{775DCB02-9BB8-47FD-8907-85C794F793BA}</a:tableStyleId>
              </a:tblPr>
              <a:tblGrid>
                <a:gridCol w="522635">
                  <a:extLst>
                    <a:ext uri="{9D8B030D-6E8A-4147-A177-3AD203B41FA5}">
                      <a16:colId xmlns:a16="http://schemas.microsoft.com/office/drawing/2014/main" val="869972413"/>
                    </a:ext>
                  </a:extLst>
                </a:gridCol>
                <a:gridCol w="497794">
                  <a:extLst>
                    <a:ext uri="{9D8B030D-6E8A-4147-A177-3AD203B41FA5}">
                      <a16:colId xmlns:a16="http://schemas.microsoft.com/office/drawing/2014/main" val="817503841"/>
                    </a:ext>
                  </a:extLst>
                </a:gridCol>
                <a:gridCol w="674719">
                  <a:extLst>
                    <a:ext uri="{9D8B030D-6E8A-4147-A177-3AD203B41FA5}">
                      <a16:colId xmlns:a16="http://schemas.microsoft.com/office/drawing/2014/main" val="1686783455"/>
                    </a:ext>
                  </a:extLst>
                </a:gridCol>
                <a:gridCol w="708895">
                  <a:extLst>
                    <a:ext uri="{9D8B030D-6E8A-4147-A177-3AD203B41FA5}">
                      <a16:colId xmlns:a16="http://schemas.microsoft.com/office/drawing/2014/main" val="4080317083"/>
                    </a:ext>
                  </a:extLst>
                </a:gridCol>
                <a:gridCol w="739413">
                  <a:extLst>
                    <a:ext uri="{9D8B030D-6E8A-4147-A177-3AD203B41FA5}">
                      <a16:colId xmlns:a16="http://schemas.microsoft.com/office/drawing/2014/main" val="659529276"/>
                    </a:ext>
                  </a:extLst>
                </a:gridCol>
              </a:tblGrid>
              <a:tr h="361732">
                <a:tc>
                  <a:txBody>
                    <a:bodyPr/>
                    <a:lstStyle/>
                    <a:p>
                      <a:pPr algn="ctr"/>
                      <a:endParaRPr kumimoji="1" lang="ja-JP" altLang="en-US" sz="10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10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所得金額</a:t>
                      </a:r>
                      <a:endParaRPr kumimoji="1" lang="ja-JP" altLang="en-US" sz="8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311587455"/>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F5E18B25-2B94-4D8D-A7E5-CFC25F82A74F}"/>
              </a:ext>
            </a:extLst>
          </p:cNvPr>
          <p:cNvSpPr/>
          <p:nvPr userDrawn="1"/>
        </p:nvSpPr>
        <p:spPr bwMode="auto">
          <a:xfrm>
            <a:off x="323642" y="3653806"/>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568799"/>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81896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338633"/>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103598"/>
            <a:ext cx="3455491" cy="2006948"/>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みなさんはメタバタウンの住人です。</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行き来には渡し船を使っていますが、</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今回、</a:t>
            </a:r>
            <a:r>
              <a:rPr kumimoji="1" lang="ja-JP" altLang="en-US" sz="1200" kern="1200" dirty="0">
                <a:solidFill>
                  <a:srgbClr val="C00000"/>
                </a:solidFill>
                <a:latin typeface="+mn-ea"/>
                <a:ea typeface="+mn-ea"/>
                <a:cs typeface="+mn-cs"/>
              </a:rPr>
              <a:t> メタバタウンの全ての住人の希望 </a:t>
            </a:r>
            <a:r>
              <a:rPr kumimoji="1" lang="ja-JP" altLang="en-US" sz="1200" kern="1200" dirty="0">
                <a:solidFill>
                  <a:schemeClr val="tx1"/>
                </a:solidFill>
                <a:latin typeface="+mn-ea"/>
                <a:ea typeface="+mn-ea"/>
                <a:cs typeface="+mn-cs"/>
              </a:rPr>
              <a:t>により</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橋の建設費用は</a:t>
            </a:r>
            <a:r>
              <a:rPr kumimoji="1" lang="en-US" altLang="ja-JP" sz="1200" kern="1200" dirty="0">
                <a:solidFill>
                  <a:schemeClr val="tx1"/>
                </a:solidFill>
                <a:latin typeface="+mn-ea"/>
                <a:ea typeface="+mn-ea"/>
                <a:cs typeface="+mn-cs"/>
              </a:rPr>
              <a:t>400</a:t>
            </a:r>
            <a:r>
              <a:rPr kumimoji="1" lang="ja-JP" altLang="en-US" sz="1200" kern="1200" dirty="0">
                <a:solidFill>
                  <a:schemeClr val="tx1"/>
                </a:solidFill>
                <a:latin typeface="+mn-ea"/>
                <a:ea typeface="+mn-ea"/>
                <a:cs typeface="+mn-cs"/>
              </a:rPr>
              <a:t>万円です。</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7571" y="2218307"/>
            <a:ext cx="2191880" cy="210567"/>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103598"/>
            <a:ext cx="1843900" cy="2006949"/>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086783809"/>
              </p:ext>
            </p:extLst>
          </p:nvPr>
        </p:nvGraphicFramePr>
        <p:xfrm>
          <a:off x="3009451" y="3624106"/>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100703"/>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263625"/>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4744576"/>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20935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679323"/>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3746292"/>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81896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300240"/>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548697"/>
            <a:ext cx="1879518" cy="740401"/>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556540"/>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58627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414268"/>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414268"/>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256576"/>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57803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28270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25572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78492214"/>
              </p:ext>
            </p:extLst>
          </p:nvPr>
        </p:nvGraphicFramePr>
        <p:xfrm>
          <a:off x="5772274" y="110359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723582103"/>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1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nichizeiren.or.jp/taxaccount/education/sozei_nichizei/"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nta.go.jp/taxes/kids/oyo/page08.htm" TargetMode="External"/><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55.png"/><Relationship Id="rId4" Type="http://schemas.openxmlformats.org/officeDocument/2006/relationships/image" Target="../media/image58.sv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6.xml"/><Relationship Id="rId7" Type="http://schemas.openxmlformats.org/officeDocument/2006/relationships/image" Target="../media/image60.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59.jpeg"/><Relationship Id="rId5" Type="http://schemas.openxmlformats.org/officeDocument/2006/relationships/image" Target="../media/image55.png"/><Relationship Id="rId10" Type="http://schemas.openxmlformats.org/officeDocument/2006/relationships/image" Target="../media/image62.jpg"/><Relationship Id="rId4" Type="http://schemas.openxmlformats.org/officeDocument/2006/relationships/chart" Target="../charts/chart6.xml"/><Relationship Id="rId9" Type="http://schemas.openxmlformats.org/officeDocument/2006/relationships/image" Target="../media/image61.jpe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9.png"/><Relationship Id="rId3" Type="http://schemas.openxmlformats.org/officeDocument/2006/relationships/notesSlide" Target="../notesSlides/notesSlide17.xml"/><Relationship Id="rId7" Type="http://schemas.openxmlformats.org/officeDocument/2006/relationships/image" Target="../media/image66.png"/><Relationship Id="rId12"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65.png"/><Relationship Id="rId11" Type="http://schemas.openxmlformats.org/officeDocument/2006/relationships/hyperlink" Target="https://web.pref.hyogo.lg.jp/ac02/kids_bu.html" TargetMode="External"/><Relationship Id="rId5" Type="http://schemas.openxmlformats.org/officeDocument/2006/relationships/image" Target="../media/image64.png"/><Relationship Id="rId10" Type="http://schemas.openxmlformats.org/officeDocument/2006/relationships/hyperlink" Target="https://www.zaimu.metro.tokyo.lg.jp/zaisei/zaisei/dashboard/redirect01r6" TargetMode="External"/><Relationship Id="rId4" Type="http://schemas.openxmlformats.org/officeDocument/2006/relationships/image" Target="../media/image63.png"/><Relationship Id="rId9" Type="http://schemas.openxmlformats.org/officeDocument/2006/relationships/hyperlink" Target="https://www.nta.go.jp/about/organization/sendai/education/index.htm#a-07" TargetMode="External"/><Relationship Id="rId1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72.jpeg"/><Relationship Id="rId4" Type="http://schemas.openxmlformats.org/officeDocument/2006/relationships/image" Target="../media/image71.jp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19.xml"/><Relationship Id="rId7" Type="http://schemas.openxmlformats.org/officeDocument/2006/relationships/image" Target="../media/image75.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chart" Target="../charts/chart7.xml"/><Relationship Id="rId9"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www.nta.go.jp/taxes/kids/index.htm"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hyperlink" Target="https://www.mof.go.jp/tax_information/index.html" TargetMode="External"/><Relationship Id="rId4" Type="http://schemas.openxmlformats.org/officeDocument/2006/relationships/image" Target="../media/image11.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hyperlink" Target="https://www.nta.go.jp/taxes/kids/hatten/page02.ht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4AB25BA-5121-54A3-2F0F-41CCF3478291}"/>
              </a:ext>
            </a:extLst>
          </p:cNvPr>
          <p:cNvSpPr txBox="1"/>
          <p:nvPr/>
        </p:nvSpPr>
        <p:spPr>
          <a:xfrm>
            <a:off x="5359463" y="6066811"/>
            <a:ext cx="3338414" cy="330860"/>
          </a:xfrm>
          <a:prstGeom prst="rect">
            <a:avLst/>
          </a:prstGeom>
          <a:noFill/>
        </p:spPr>
        <p:txBody>
          <a:bodyPr vert="horz" wrap="none" rtlCol="0">
            <a:spAutoFit/>
          </a:bodyPr>
          <a:lstStyle/>
          <a:p>
            <a:r>
              <a:rPr lang="ja-JP" altLang="en-US" sz="1550" spc="-10" dirty="0">
                <a:solidFill>
                  <a:srgbClr val="005BAD"/>
                </a:solidFill>
                <a:latin typeface="+mn-ea"/>
                <a:ea typeface="+mn-ea"/>
              </a:rPr>
              <a:t>令和８年度版 </a:t>
            </a:r>
            <a:r>
              <a:rPr kumimoji="1" lang="ja-JP" altLang="en-US" sz="1550" spc="-10" dirty="0">
                <a:solidFill>
                  <a:srgbClr val="005BAD"/>
                </a:solidFill>
                <a:latin typeface="+mn-ea"/>
                <a:ea typeface="+mn-ea"/>
              </a:rPr>
              <a:t>中学生用租税教育教材</a:t>
            </a:r>
          </a:p>
        </p:txBody>
      </p:sp>
      <p:sp>
        <p:nvSpPr>
          <p:cNvPr id="3" name="テキスト ボックス 2">
            <a:extLst>
              <a:ext uri="{FF2B5EF4-FFF2-40B4-BE49-F238E27FC236}">
                <a16:creationId xmlns:a16="http://schemas.microsoft.com/office/drawing/2014/main" id="{72BB3F65-B4A5-419C-A8DC-45F63DAE9F42}"/>
              </a:ext>
            </a:extLst>
          </p:cNvPr>
          <p:cNvSpPr txBox="1"/>
          <p:nvPr/>
        </p:nvSpPr>
        <p:spPr>
          <a:xfrm>
            <a:off x="4503420" y="6368684"/>
            <a:ext cx="4861560" cy="374526"/>
          </a:xfrm>
          <a:prstGeom prst="rect">
            <a:avLst/>
          </a:prstGeom>
          <a:noFill/>
        </p:spPr>
        <p:txBody>
          <a:bodyPr wrap="square" rtlCol="0">
            <a:spAutoFit/>
          </a:bodyPr>
          <a:lstStyle/>
          <a:p>
            <a:pPr>
              <a:lnSpc>
                <a:spcPts val="2500"/>
              </a:lnSpc>
            </a:pPr>
            <a:r>
              <a:rPr kumimoji="1" lang="ja-JP" altLang="en-US" sz="1500" dirty="0">
                <a:solidFill>
                  <a:srgbClr val="367EBE"/>
                </a:solidFill>
              </a:rPr>
              <a:t>企画・制作／秋田県租税教育推進協議会・仙台国税局</a:t>
            </a:r>
          </a:p>
        </p:txBody>
      </p:sp>
    </p:spTree>
    <p:extLst>
      <p:ext uri="{BB962C8B-B14F-4D97-AF65-F5344CB8AC3E}">
        <p14:creationId xmlns:p14="http://schemas.microsoft.com/office/powerpoint/2010/main" val="298396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218564" y="891085"/>
            <a:ext cx="68004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p>
        </p:txBody>
      </p:sp>
      <p:sp>
        <p:nvSpPr>
          <p:cNvPr id="8" name="スライド番号プレースホルダー 7">
            <a:extLst>
              <a:ext uri="{FF2B5EF4-FFF2-40B4-BE49-F238E27FC236}">
                <a16:creationId xmlns:a16="http://schemas.microsoft.com/office/drawing/2014/main" id="{C12B9816-0444-75AD-BDA4-0F3379E409B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10</a:t>
            </a:fld>
            <a:endParaRPr lang="en-US" altLang="ja-JP" dirty="0"/>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698080" y="1511737"/>
            <a:ext cx="7878361" cy="639767"/>
            <a:chOff x="698080" y="1511737"/>
            <a:chExt cx="7878361"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698080" y="1511737"/>
              <a:ext cx="7878361"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698080" y="1511737"/>
              <a:ext cx="164547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dirty="0">
                <a:solidFill>
                  <a:srgbClr val="005BAD"/>
                </a:solidFill>
                <a:latin typeface="HGPｺﾞｼｯｸE" panose="020B0900000000000000" pitchFamily="50" charset="-128"/>
                <a:ea typeface="HGPｺﾞｼｯｸE" panose="020B0900000000000000" pitchFamily="50" charset="-128"/>
              </a:rPr>
              <a:t>⇒ 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0" y="4746128"/>
            <a:ext cx="2019701" cy="1311290"/>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1029101" y="247957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343551" y="4199594"/>
            <a:ext cx="4028445" cy="1065716"/>
            <a:chOff x="2547031" y="4330121"/>
            <a:chExt cx="4676479" cy="836475"/>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47031" y="4330121"/>
              <a:ext cx="4676479" cy="618347"/>
            </a:xfrm>
            <a:prstGeom prst="roundRect">
              <a:avLst>
                <a:gd name="adj" fmla="val 23363"/>
              </a:avLst>
            </a:prstGeom>
            <a:solidFill>
              <a:srgbClr val="CEECFE"/>
            </a:solidFill>
            <a:ln>
              <a:noFill/>
            </a:ln>
            <a:effectLst/>
          </p:spPr>
          <p:txBody>
            <a:bodyPr wrap="none" anchor="ctr"/>
            <a:lstStyle/>
            <a:p>
              <a:pPr algn="ctr">
                <a:spcBef>
                  <a:spcPts val="0"/>
                </a:spcBef>
                <a:spcAft>
                  <a:spcPts val="500"/>
                </a:spcAft>
              </a:pPr>
              <a:r>
                <a:rPr lang="ja-JP" altLang="en-US" sz="2000" dirty="0">
                  <a:latin typeface="HGPｺﾞｼｯｸE" panose="020B0900000000000000" pitchFamily="50" charset="-128"/>
                  <a:ea typeface="HGPｺﾞｼｯｸE" panose="020B0900000000000000" pitchFamily="50" charset="-128"/>
                </a:rPr>
                <a:t>公平感とは ？</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6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0"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75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600"/>
                                        <p:tgtEl>
                                          <p:spTgt spid="9"/>
                                        </p:tgtEl>
                                      </p:cBhvr>
                                    </p:animEffect>
                                    <p:anim calcmode="lin" valueType="num">
                                      <p:cBhvr>
                                        <p:cTn id="19" dur="600" fill="hold"/>
                                        <p:tgtEl>
                                          <p:spTgt spid="9"/>
                                        </p:tgtEl>
                                        <p:attrNameLst>
                                          <p:attrName>ppt_x</p:attrName>
                                        </p:attrNameLst>
                                      </p:cBhvr>
                                      <p:tavLst>
                                        <p:tav tm="0">
                                          <p:val>
                                            <p:strVal val="#ppt_x"/>
                                          </p:val>
                                        </p:tav>
                                        <p:tav tm="100000">
                                          <p:val>
                                            <p:strVal val="#ppt_x"/>
                                          </p:val>
                                        </p:tav>
                                      </p:tavLst>
                                    </p:anim>
                                    <p:anim calcmode="lin" valueType="num">
                                      <p:cBhvr>
                                        <p:cTn id="20" dur="6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6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1100"/>
                            </p:stCondLst>
                            <p:childTnLst>
                              <p:par>
                                <p:cTn id="26" presetID="32" presetClass="emph" presetSubtype="0" fill="hold" nodeType="afterEffect">
                                  <p:stCondLst>
                                    <p:cond delay="0"/>
                                  </p:stCondLst>
                                  <p:childTnLst>
                                    <p:animRot by="120000">
                                      <p:cBhvr>
                                        <p:cTn id="27" dur="50" fill="hold">
                                          <p:stCondLst>
                                            <p:cond delay="0"/>
                                          </p:stCondLst>
                                        </p:cTn>
                                        <p:tgtEl>
                                          <p:spTgt spid="9"/>
                                        </p:tgtEl>
                                        <p:attrNameLst>
                                          <p:attrName>r</p:attrName>
                                        </p:attrNameLst>
                                      </p:cBhvr>
                                    </p:animRot>
                                    <p:animRot by="-240000">
                                      <p:cBhvr>
                                        <p:cTn id="28" dur="100" fill="hold">
                                          <p:stCondLst>
                                            <p:cond delay="100"/>
                                          </p:stCondLst>
                                        </p:cTn>
                                        <p:tgtEl>
                                          <p:spTgt spid="9"/>
                                        </p:tgtEl>
                                        <p:attrNameLst>
                                          <p:attrName>r</p:attrName>
                                        </p:attrNameLst>
                                      </p:cBhvr>
                                    </p:animRot>
                                    <p:animRot by="240000">
                                      <p:cBhvr>
                                        <p:cTn id="29" dur="100" fill="hold">
                                          <p:stCondLst>
                                            <p:cond delay="200"/>
                                          </p:stCondLst>
                                        </p:cTn>
                                        <p:tgtEl>
                                          <p:spTgt spid="9"/>
                                        </p:tgtEl>
                                        <p:attrNameLst>
                                          <p:attrName>r</p:attrName>
                                        </p:attrNameLst>
                                      </p:cBhvr>
                                    </p:animRot>
                                    <p:animRot by="-240000">
                                      <p:cBhvr>
                                        <p:cTn id="30" dur="100" fill="hold">
                                          <p:stCondLst>
                                            <p:cond delay="300"/>
                                          </p:stCondLst>
                                        </p:cTn>
                                        <p:tgtEl>
                                          <p:spTgt spid="9"/>
                                        </p:tgtEl>
                                        <p:attrNameLst>
                                          <p:attrName>r</p:attrName>
                                        </p:attrNameLst>
                                      </p:cBhvr>
                                    </p:animRot>
                                    <p:animRot by="120000">
                                      <p:cBhvr>
                                        <p:cTn id="31" dur="100" fill="hold">
                                          <p:stCondLst>
                                            <p:cond delay="400"/>
                                          </p:stCondLst>
                                        </p:cTn>
                                        <p:tgtEl>
                                          <p:spTgt spid="9"/>
                                        </p:tgtEl>
                                        <p:attrNameLst>
                                          <p:attrName>r</p:attrName>
                                        </p:attrNameLst>
                                      </p:cBhvr>
                                    </p:animRot>
                                  </p:childTnLst>
                                </p:cTn>
                              </p:par>
                              <p:par>
                                <p:cTn id="32" presetID="10" presetClass="entr"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1600"/>
                            </p:stCondLst>
                            <p:childTnLst>
                              <p:par>
                                <p:cTn id="36" presetID="26" presetClass="emph" presetSubtype="0" fill="hold" grpId="0" nodeType="afterEffect">
                                  <p:stCondLst>
                                    <p:cond delay="300"/>
                                  </p:stCondLst>
                                  <p:childTnLst>
                                    <p:animEffect transition="out" filter="fade">
                                      <p:cBhvr>
                                        <p:cTn id="37" dur="600" tmFilter="0, 0; .2, .5; .8, .5; 1, 0"/>
                                        <p:tgtEl>
                                          <p:spTgt spid="6"/>
                                        </p:tgtEl>
                                      </p:cBhvr>
                                    </p:animEffect>
                                    <p:animScale>
                                      <p:cBhvr>
                                        <p:cTn id="38"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D4073E-C580-42F0-881C-E06902F5B33E}"/>
              </a:ext>
            </a:extLst>
          </p:cNvPr>
          <p:cNvSpPr>
            <a:spLocks noGrp="1"/>
          </p:cNvSpPr>
          <p:nvPr>
            <p:ph type="sldNum" sz="quarter" idx="12"/>
          </p:nvPr>
        </p:nvSpPr>
        <p:spPr/>
        <p:txBody>
          <a:bodyPr/>
          <a:lstStyle/>
          <a:p>
            <a:pPr>
              <a:defRPr/>
            </a:pPr>
            <a:fld id="{40E3B949-1179-4387-B307-F356BE6486A4}" type="slidenum">
              <a:rPr lang="en-US" altLang="ja-JP" smtClean="0"/>
              <a:pPr>
                <a:defRPr/>
              </a:pPr>
              <a:t>11</a:t>
            </a:fld>
            <a:endParaRPr lang="en-US" altLang="ja-JP" dirty="0"/>
          </a:p>
        </p:txBody>
      </p:sp>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　</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討議　パターン２</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3" name="正方形/長方形 2">
            <a:extLst>
              <a:ext uri="{FF2B5EF4-FFF2-40B4-BE49-F238E27FC236}">
                <a16:creationId xmlns:a16="http://schemas.microsoft.com/office/drawing/2014/main" id="{3F981F71-9E37-44E1-A7CC-E4320942A09D}"/>
              </a:ext>
            </a:extLst>
          </p:cNvPr>
          <p:cNvSpPr/>
          <p:nvPr/>
        </p:nvSpPr>
        <p:spPr>
          <a:xfrm>
            <a:off x="3895106" y="2422565"/>
            <a:ext cx="1757549" cy="67315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r>
              <a:rPr kumimoji="1" lang="ja-JP" altLang="en-US" sz="1300" dirty="0">
                <a:solidFill>
                  <a:schemeClr val="tx1"/>
                </a:solidFill>
                <a:latin typeface="HGPｺﾞｼｯｸE" panose="020B0900000000000000" pitchFamily="50" charset="-128"/>
                <a:ea typeface="HGPｺﾞｼｯｸE" panose="020B0900000000000000" pitchFamily="50" charset="-128"/>
              </a:rPr>
              <a:t>４軒とも同じ条件だから、公平に負担すると</a:t>
            </a:r>
            <a:r>
              <a:rPr kumimoji="1" lang="en-US" altLang="ja-JP" sz="1300" dirty="0">
                <a:solidFill>
                  <a:schemeClr val="tx1"/>
                </a:solidFill>
                <a:latin typeface="HGPｺﾞｼｯｸE" panose="020B0900000000000000" pitchFamily="50" charset="-128"/>
                <a:ea typeface="HGPｺﾞｼｯｸE" panose="020B0900000000000000" pitchFamily="50" charset="-128"/>
              </a:rPr>
              <a:t>…</a:t>
            </a:r>
            <a:endParaRPr kumimoji="1" lang="ja-JP" altLang="en-US" sz="1300" dirty="0">
              <a:solidFill>
                <a:schemeClr val="tx1"/>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99DA94-FB25-4C13-BAEA-A59ADC3775C9}"/>
              </a:ext>
            </a:extLst>
          </p:cNvPr>
          <p:cNvSpPr>
            <a:spLocks noGrp="1"/>
          </p:cNvSpPr>
          <p:nvPr>
            <p:ph type="sldNum" sz="quarter" idx="12"/>
          </p:nvPr>
        </p:nvSpPr>
        <p:spPr/>
        <p:txBody>
          <a:bodyPr/>
          <a:lstStyle/>
          <a:p>
            <a:pPr>
              <a:defRPr/>
            </a:pPr>
            <a:fld id="{40E3B949-1179-4387-B307-F356BE6486A4}" type="slidenum">
              <a:rPr lang="en-US" altLang="ja-JP" smtClean="0"/>
              <a:pPr>
                <a:defRPr/>
              </a:pPr>
              <a:t>12</a:t>
            </a:fld>
            <a:endParaRPr lang="en-US" altLang="ja-JP" dirty="0"/>
          </a:p>
        </p:txBody>
      </p:sp>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　</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討議　パターン３</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24963" y="5164736"/>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990964" y="851029"/>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796990"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2086427" y="215274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692892" y="2637939"/>
            <a:ext cx="1387922"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2218904" y="2697702"/>
            <a:ext cx="6721422"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678482" y="3368925"/>
            <a:ext cx="1391219"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2086427"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689655" y="4100762"/>
            <a:ext cx="1380044"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2146193"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698080" y="4834187"/>
            <a:ext cx="1386133"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2135583" y="4834187"/>
            <a:ext cx="6642215"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678482" y="5566025"/>
            <a:ext cx="1391217"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2098863" y="5566025"/>
            <a:ext cx="6678935"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2086427"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762941"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6"/>
            <a:ext cx="8726358" cy="41307"/>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flipV="1">
            <a:off x="295787" y="5566023"/>
            <a:ext cx="8751827" cy="4799"/>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9041263" y="2160619"/>
            <a:ext cx="18785" cy="4143594"/>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1"/>
            <a:ext cx="8771002" cy="2247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787010"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800595"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470840"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645274" y="2308475"/>
            <a:ext cx="12102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考え方</a:t>
            </a:r>
            <a:r>
              <a:rPr kumimoji="0" lang="ja-JP" altLang="en-US"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の区分</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300739" y="2887912"/>
            <a:ext cx="35843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983323" y="2842154"/>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300739" y="3619750"/>
            <a:ext cx="50077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971899" y="3591077"/>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300739" y="4352380"/>
            <a:ext cx="64745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b="0" i="0" u="none" strike="noStrike" cap="none" normalizeH="0" baseline="0" dirty="0">
              <a:ln>
                <a:noFill/>
              </a:ln>
              <a:solidFill>
                <a:schemeClr val="tx1"/>
              </a:solidFill>
              <a:effectLst/>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825920" y="4352379"/>
            <a:ext cx="1154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300739" y="5085012"/>
            <a:ext cx="67390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7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700" b="0" i="0" u="none" strike="noStrike" cap="none" normalizeH="0" baseline="0" dirty="0">
              <a:ln>
                <a:noFill/>
              </a:ln>
              <a:solidFill>
                <a:schemeClr val="tx1"/>
              </a:solidFill>
              <a:effectLst/>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828269" y="5070498"/>
            <a:ext cx="1154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300739" y="5816850"/>
            <a:ext cx="65386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r>
              <a:rPr lang="ja-JP" altLang="en-US" dirty="0">
                <a:solidFill>
                  <a:srgbClr val="000000"/>
                </a:solidFill>
                <a:latin typeface="HGPｺﾞｼｯｸE" panose="020B0900000000000000" pitchFamily="50" charset="-128"/>
                <a:ea typeface="HGPｺﾞｼｯｸE" panose="020B0900000000000000" pitchFamily="50" charset="-128"/>
              </a:rPr>
              <a:t>現在</a:t>
            </a: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世代と将来世代の受益と負担のバランスを保つ」という考え方</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931179" y="5685750"/>
            <a:ext cx="91691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a:t>
            </a:r>
            <a:endParaRPr kumimoji="0" lang="en-US"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8532000"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9" name="スライド番号プレースホルダー 8">
            <a:extLst>
              <a:ext uri="{FF2B5EF4-FFF2-40B4-BE49-F238E27FC236}">
                <a16:creationId xmlns:a16="http://schemas.microsoft.com/office/drawing/2014/main" id="{E9F72DD9-23EB-0B91-91AA-2381005D5F0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13</a:t>
            </a:fld>
            <a:endParaRPr lang="en-US" altLang="ja-JP" dirty="0"/>
          </a:p>
        </p:txBody>
      </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762244" y="1196658"/>
            <a:ext cx="6450521" cy="400110"/>
          </a:xfrm>
          <a:prstGeom prst="rect">
            <a:avLst/>
          </a:prstGeom>
          <a:noFill/>
        </p:spPr>
        <p:txBody>
          <a:bodyPr wrap="square" rtlCol="0">
            <a:spAutoFit/>
          </a:bodyPr>
          <a:lstStyle/>
          <a:p>
            <a:r>
              <a:rPr kumimoji="1" lang="ja-JP" altLang="en-US" sz="2000" dirty="0">
                <a:solidFill>
                  <a:srgbClr val="005BAD"/>
                </a:solidFill>
                <a:latin typeface="+mj-ea"/>
                <a:ea typeface="+mj-ea"/>
              </a:rPr>
              <a:t>税金には、みんながより公平だと思える仕組みが必要！</a:t>
            </a:r>
          </a:p>
        </p:txBody>
      </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683569"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Arial" panose="020B0604020202020204" pitchFamily="34" charset="0"/>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369537A7-DEEA-4A41-8570-D861665E733E}"/>
              </a:ext>
            </a:extLst>
          </p:cNvPr>
          <p:cNvSpPr/>
          <p:nvPr/>
        </p:nvSpPr>
        <p:spPr>
          <a:xfrm>
            <a:off x="303151" y="2642686"/>
            <a:ext cx="394930" cy="1450391"/>
          </a:xfrm>
          <a:prstGeom prst="rect">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826681CE-46C4-4754-9FEE-2B37CDAA783D}"/>
              </a:ext>
            </a:extLst>
          </p:cNvPr>
          <p:cNvSpPr/>
          <p:nvPr/>
        </p:nvSpPr>
        <p:spPr>
          <a:xfrm>
            <a:off x="296733" y="4115277"/>
            <a:ext cx="394281" cy="2155372"/>
          </a:xfrm>
          <a:prstGeom prst="rect">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Rectangle 29">
            <a:extLst>
              <a:ext uri="{FF2B5EF4-FFF2-40B4-BE49-F238E27FC236}">
                <a16:creationId xmlns:a16="http://schemas.microsoft.com/office/drawing/2014/main" id="{4A73A469-814C-46FF-A6D5-2111E093B20D}"/>
              </a:ext>
            </a:extLst>
          </p:cNvPr>
          <p:cNvSpPr>
            <a:spLocks noChangeArrowheads="1"/>
          </p:cNvSpPr>
          <p:nvPr/>
        </p:nvSpPr>
        <p:spPr bwMode="auto">
          <a:xfrm>
            <a:off x="324040" y="2983553"/>
            <a:ext cx="269304" cy="8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wordArtVertRtl"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rPr>
              <a:t>負　担</a:t>
            </a:r>
            <a:endParaRPr kumimoji="0" lang="ja-JP" altLang="ja-JP"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endParaRPr>
          </a:p>
        </p:txBody>
      </p:sp>
      <p:sp>
        <p:nvSpPr>
          <p:cNvPr id="57" name="Rectangle 29">
            <a:extLst>
              <a:ext uri="{FF2B5EF4-FFF2-40B4-BE49-F238E27FC236}">
                <a16:creationId xmlns:a16="http://schemas.microsoft.com/office/drawing/2014/main" id="{2B8FBD1B-0047-418D-BE75-1CFA09842917}"/>
              </a:ext>
            </a:extLst>
          </p:cNvPr>
          <p:cNvSpPr>
            <a:spLocks noChangeArrowheads="1"/>
          </p:cNvSpPr>
          <p:nvPr/>
        </p:nvSpPr>
        <p:spPr bwMode="auto">
          <a:xfrm>
            <a:off x="319413" y="4760174"/>
            <a:ext cx="269304" cy="8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wordArtVertRtl"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rPr>
              <a:t>公　平</a:t>
            </a:r>
            <a:endParaRPr kumimoji="0" lang="ja-JP" altLang="ja-JP"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755090"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flipV="1">
            <a:off x="284673" y="2618567"/>
            <a:ext cx="8762941" cy="4452"/>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500"/>
                                        <p:tgtEl>
                                          <p:spTgt spid="43"/>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45">
                                            <p:txEl>
                                              <p:pRg st="0" end="0"/>
                                            </p:txEl>
                                          </p:spTgt>
                                        </p:tgtEl>
                                        <p:attrNameLst>
                                          <p:attrName>style.visibility</p:attrName>
                                        </p:attrNameLst>
                                      </p:cBhvr>
                                      <p:to>
                                        <p:strVal val="visible"/>
                                      </p:to>
                                    </p:set>
                                    <p:animEffect transition="in" filter="fade">
                                      <p:cBhvr>
                                        <p:cTn id="101" dur="500"/>
                                        <p:tgtEl>
                                          <p:spTgt spid="45">
                                            <p:txEl>
                                              <p:pRg st="0" end="0"/>
                                            </p:txEl>
                                          </p:spTgt>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500"/>
                                        <p:tgtEl>
                                          <p:spTgt spid="47"/>
                                        </p:tgtEl>
                                      </p:cBhvr>
                                    </p:animEffect>
                                  </p:childTnLst>
                                </p:cTn>
                              </p:par>
                            </p:childTnLst>
                          </p:cTn>
                        </p:par>
                        <p:par>
                          <p:cTn id="105" fill="hold">
                            <p:stCondLst>
                              <p:cond delay="500"/>
                            </p:stCondLst>
                            <p:childTnLst>
                              <p:par>
                                <p:cTn id="106" presetID="22" presetClass="entr" presetSubtype="8" fill="hold" nodeType="afterEffect">
                                  <p:stCondLst>
                                    <p:cond delay="250"/>
                                  </p:stCondLst>
                                  <p:childTnLst>
                                    <p:set>
                                      <p:cBhvr>
                                        <p:cTn id="107" dur="1" fill="hold">
                                          <p:stCondLst>
                                            <p:cond delay="0"/>
                                          </p:stCondLst>
                                        </p:cTn>
                                        <p:tgtEl>
                                          <p:spTgt spid="44">
                                            <p:txEl>
                                              <p:pRg st="0" end="0"/>
                                            </p:txEl>
                                          </p:spTgt>
                                        </p:tgtEl>
                                        <p:attrNameLst>
                                          <p:attrName>style.visibility</p:attrName>
                                        </p:attrNameLst>
                                      </p:cBhvr>
                                      <p:to>
                                        <p:strVal val="visible"/>
                                      </p:to>
                                    </p:set>
                                    <p:animEffect transition="in" filter="wipe(left)">
                                      <p:cBhvr>
                                        <p:cTn id="108" dur="1000"/>
                                        <p:tgtEl>
                                          <p:spTgt spid="44">
                                            <p:txEl>
                                              <p:pRg st="0" end="0"/>
                                            </p:txEl>
                                          </p:spTgt>
                                        </p:tgtEl>
                                      </p:cBhvr>
                                    </p:animEffect>
                                  </p:childTnLst>
                                </p:cTn>
                              </p:par>
                            </p:childTnLst>
                          </p:cTn>
                        </p:par>
                        <p:par>
                          <p:cTn id="109" fill="hold">
                            <p:stCondLst>
                              <p:cond delay="1750"/>
                            </p:stCondLst>
                            <p:childTnLst>
                              <p:par>
                                <p:cTn id="110" presetID="22" presetClass="entr" presetSubtype="8" fill="hold" grpId="0" nodeType="after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wipe(left)">
                                      <p:cBhvr>
                                        <p:cTn id="112" dur="1000"/>
                                        <p:tgtEl>
                                          <p:spTgt spid="4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500"/>
                                        <p:tgtEl>
                                          <p:spTgt spid="5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fade">
                                      <p:cBhvr>
                                        <p:cTn id="123" dur="500"/>
                                        <p:tgtEl>
                                          <p:spTgt spid="53"/>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wipe(left)">
                                      <p:cBhvr>
                                        <p:cTn id="127" dur="1000"/>
                                        <p:tgtEl>
                                          <p:spTgt spid="48"/>
                                        </p:tgtEl>
                                      </p:cBhvr>
                                    </p:animEffect>
                                  </p:childTnLst>
                                </p:cTn>
                              </p:par>
                            </p:childTnLst>
                          </p:cTn>
                        </p:par>
                        <p:par>
                          <p:cTn id="128" fill="hold">
                            <p:stCondLst>
                              <p:cond delay="1500"/>
                            </p:stCondLst>
                            <p:childTnLst>
                              <p:par>
                                <p:cTn id="129" presetID="22" presetClass="entr" presetSubtype="8"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animEffect transition="in" filter="wipe(left)">
                                      <p:cBhvr>
                                        <p:cTn id="131" dur="1000"/>
                                        <p:tgtEl>
                                          <p:spTgt spid="50"/>
                                        </p:tgtEl>
                                      </p:cBhvr>
                                    </p:animEffect>
                                  </p:childTnLst>
                                </p:cTn>
                              </p:par>
                            </p:childTnLst>
                          </p:cTn>
                        </p:par>
                        <p:par>
                          <p:cTn id="132" fill="hold">
                            <p:stCondLst>
                              <p:cond delay="2500"/>
                            </p:stCondLst>
                            <p:childTnLst>
                              <p:par>
                                <p:cTn id="133" presetID="22" presetClass="entr" presetSubtype="8" fill="hold" grpId="0" nodeType="after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left)">
                                      <p:cBhvr>
                                        <p:cTn id="13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5" grpId="0" animBg="1"/>
      <p:bldP spid="36"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P spid="2" grpId="0" animBg="1"/>
      <p:bldP spid="55" grpId="0" animBg="1"/>
      <p:bldP spid="54" grpId="0"/>
      <p:bldP spid="57" grpId="0"/>
      <p:bldP spid="34" grpId="0" animBg="1"/>
      <p:bldP spid="32"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70332" y="720458"/>
            <a:ext cx="8891825" cy="64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と税金の使い道</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endParaRPr lang="en-US" altLang="ja-JP" sz="1500" b="1" dirty="0">
              <a:solidFill>
                <a:prstClr val="black"/>
              </a:solidFill>
              <a:latin typeface="HGPｺﾞｼｯｸM" panose="020B0600000000000000" pitchFamily="50" charset="-128"/>
              <a:ea typeface="HGPｺﾞｼｯｸM" panose="020B0600000000000000" pitchFamily="50" charset="-128"/>
            </a:endParaRPr>
          </a:p>
          <a:p>
            <a:pP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また、都道府県や市区町村の税金に関する法律や使い道も、選挙で選ばれたその地域の議員が決めています。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p>
        </p:txBody>
      </p:sp>
      <p:sp>
        <p:nvSpPr>
          <p:cNvPr id="8" name="スライド番号プレースホルダー 7">
            <a:extLst>
              <a:ext uri="{FF2B5EF4-FFF2-40B4-BE49-F238E27FC236}">
                <a16:creationId xmlns:a16="http://schemas.microsoft.com/office/drawing/2014/main" id="{889C64A4-27AA-53FE-4326-F7EB97EFA9E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14</a:t>
            </a:fld>
            <a:endParaRPr lang="en-US" altLang="ja-JP" dirty="0"/>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33CC33"/>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33CC33"/>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33CC33"/>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5036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53058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33CC33"/>
                </a:solidFill>
                <a:latin typeface="HGPｺﾞｼｯｸE" panose="020B0900000000000000" pitchFamily="50" charset="-128"/>
                <a:ea typeface="HGPｺﾞｼｯｸE" panose="020B0900000000000000" pitchFamily="50" charset="-128"/>
              </a:rPr>
              <a:t>税金</a:t>
            </a:r>
            <a:endParaRPr lang="en-US" altLang="ja-JP" sz="1400" dirty="0">
              <a:solidFill>
                <a:srgbClr val="33CC33"/>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33CC33"/>
                </a:solidFill>
                <a:latin typeface="HGPｺﾞｼｯｸE" panose="020B0900000000000000" pitchFamily="50" charset="-128"/>
                <a:ea typeface="HGPｺﾞｼｯｸE" panose="020B0900000000000000" pitchFamily="50" charset="-128"/>
              </a:rPr>
              <a:t>（国税）</a:t>
            </a:r>
            <a:endParaRPr lang="en-US" altLang="ja-JP" sz="1200" dirty="0">
              <a:solidFill>
                <a:srgbClr val="33CC33"/>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33CC33"/>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33CC3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CC66FF"/>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 ・ 住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05"/>
                                        </p:tgtEl>
                                        <p:attrNameLst>
                                          <p:attrName>style.visibility</p:attrName>
                                        </p:attrNameLst>
                                      </p:cBhvr>
                                      <p:to>
                                        <p:strVal val="visible"/>
                                      </p:to>
                                    </p:set>
                                    <p:animEffect transition="in" filter="fade">
                                      <p:cBhvr>
                                        <p:cTn id="16" dur="500"/>
                                        <p:tgtEl>
                                          <p:spTgt spid="1230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87"/>
                                        </p:tgtEl>
                                        <p:attrNameLst>
                                          <p:attrName>style.visibility</p:attrName>
                                        </p:attrNameLst>
                                      </p:cBhvr>
                                      <p:to>
                                        <p:strVal val="visible"/>
                                      </p:to>
                                    </p:set>
                                    <p:animEffect transition="in" filter="fade">
                                      <p:cBhvr>
                                        <p:cTn id="19" dur="500"/>
                                        <p:tgtEl>
                                          <p:spTgt spid="12387"/>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02"/>
                                        </p:tgtEl>
                                        <p:attrNameLst>
                                          <p:attrName>style.visibility</p:attrName>
                                        </p:attrNameLst>
                                      </p:cBhvr>
                                      <p:to>
                                        <p:strVal val="visible"/>
                                      </p:to>
                                    </p:set>
                                    <p:animEffect transition="in" filter="fade">
                                      <p:cBhvr>
                                        <p:cTn id="25" dur="500"/>
                                        <p:tgtEl>
                                          <p:spTgt spid="12302"/>
                                        </p:tgtEl>
                                      </p:cBhvr>
                                    </p:animEffect>
                                  </p:childTnLst>
                                </p:cTn>
                              </p:par>
                              <p:par>
                                <p:cTn id="26" presetID="10" presetClass="entr" presetSubtype="0" fill="hold" nodeType="withEffect">
                                  <p:stCondLst>
                                    <p:cond delay="0"/>
                                  </p:stCondLst>
                                  <p:childTnLst>
                                    <p:set>
                                      <p:cBhvr>
                                        <p:cTn id="27" dur="1" fill="hold">
                                          <p:stCondLst>
                                            <p:cond delay="0"/>
                                          </p:stCondLst>
                                        </p:cTn>
                                        <p:tgtEl>
                                          <p:spTgt spid="12313"/>
                                        </p:tgtEl>
                                        <p:attrNameLst>
                                          <p:attrName>style.visibility</p:attrName>
                                        </p:attrNameLst>
                                      </p:cBhvr>
                                      <p:to>
                                        <p:strVal val="visible"/>
                                      </p:to>
                                    </p:set>
                                    <p:animEffect transition="in" filter="fade">
                                      <p:cBhvr>
                                        <p:cTn id="28" dur="500"/>
                                        <p:tgtEl>
                                          <p:spTgt spid="12313"/>
                                        </p:tgtEl>
                                      </p:cBhvr>
                                    </p:animEffect>
                                  </p:childTnLst>
                                </p:cTn>
                              </p:par>
                              <p:par>
                                <p:cTn id="29" presetID="10" presetClass="entr" presetSubtype="0" fill="hold" nodeType="withEffect">
                                  <p:stCondLst>
                                    <p:cond delay="500"/>
                                  </p:stCondLst>
                                  <p:childTnLst>
                                    <p:set>
                                      <p:cBhvr>
                                        <p:cTn id="30" dur="1" fill="hold">
                                          <p:stCondLst>
                                            <p:cond delay="0"/>
                                          </p:stCondLst>
                                        </p:cTn>
                                        <p:tgtEl>
                                          <p:spTgt spid="12396"/>
                                        </p:tgtEl>
                                        <p:attrNameLst>
                                          <p:attrName>style.visibility</p:attrName>
                                        </p:attrNameLst>
                                      </p:cBhvr>
                                      <p:to>
                                        <p:strVal val="visible"/>
                                      </p:to>
                                    </p:set>
                                    <p:animEffect transition="in" filter="fade">
                                      <p:cBhvr>
                                        <p:cTn id="31" dur="500"/>
                                        <p:tgtEl>
                                          <p:spTgt spid="12396"/>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2394"/>
                                        </p:tgtEl>
                                        <p:attrNameLst>
                                          <p:attrName>style.visibility</p:attrName>
                                        </p:attrNameLst>
                                      </p:cBhvr>
                                      <p:to>
                                        <p:strVal val="visible"/>
                                      </p:to>
                                    </p:set>
                                    <p:animEffect transition="in" filter="fade">
                                      <p:cBhvr>
                                        <p:cTn id="34" dur="500"/>
                                        <p:tgtEl>
                                          <p:spTgt spid="12394"/>
                                        </p:tgtEl>
                                      </p:cBhvr>
                                    </p:animEffect>
                                  </p:childTnLst>
                                </p:cTn>
                              </p:par>
                              <p:par>
                                <p:cTn id="35" presetID="10" presetClass="entr" presetSubtype="0" fill="hold" grpId="0" nodeType="withEffect">
                                  <p:stCondLst>
                                    <p:cond delay="1250"/>
                                  </p:stCondLst>
                                  <p:childTnLst>
                                    <p:set>
                                      <p:cBhvr>
                                        <p:cTn id="36" dur="1" fill="hold">
                                          <p:stCondLst>
                                            <p:cond delay="0"/>
                                          </p:stCondLst>
                                        </p:cTn>
                                        <p:tgtEl>
                                          <p:spTgt spid="12330"/>
                                        </p:tgtEl>
                                        <p:attrNameLst>
                                          <p:attrName>style.visibility</p:attrName>
                                        </p:attrNameLst>
                                      </p:cBhvr>
                                      <p:to>
                                        <p:strVal val="visible"/>
                                      </p:to>
                                    </p:set>
                                    <p:animEffect transition="in" filter="fade">
                                      <p:cBhvr>
                                        <p:cTn id="37" dur="500"/>
                                        <p:tgtEl>
                                          <p:spTgt spid="12330"/>
                                        </p:tgtEl>
                                      </p:cBhvr>
                                    </p:animEffect>
                                  </p:childTnLst>
                                </p:cTn>
                              </p:par>
                              <p:par>
                                <p:cTn id="38" presetID="10" presetClass="entr" presetSubtype="0" fill="hold" grpId="0" nodeType="withEffect">
                                  <p:stCondLst>
                                    <p:cond delay="1750"/>
                                  </p:stCondLst>
                                  <p:childTnLst>
                                    <p:set>
                                      <p:cBhvr>
                                        <p:cTn id="39" dur="1" fill="hold">
                                          <p:stCondLst>
                                            <p:cond delay="0"/>
                                          </p:stCondLst>
                                        </p:cTn>
                                        <p:tgtEl>
                                          <p:spTgt spid="12296"/>
                                        </p:tgtEl>
                                        <p:attrNameLst>
                                          <p:attrName>style.visibility</p:attrName>
                                        </p:attrNameLst>
                                      </p:cBhvr>
                                      <p:to>
                                        <p:strVal val="visible"/>
                                      </p:to>
                                    </p:set>
                                    <p:animEffect transition="in" filter="fade">
                                      <p:cBhvr>
                                        <p:cTn id="40" dur="500"/>
                                        <p:tgtEl>
                                          <p:spTgt spid="12296"/>
                                        </p:tgtEl>
                                      </p:cBhvr>
                                    </p:animEffect>
                                  </p:childTnLst>
                                </p:cTn>
                              </p:par>
                              <p:par>
                                <p:cTn id="41" presetID="10" presetClass="entr" presetSubtype="0" fill="hold" nodeType="withEffect">
                                  <p:stCondLst>
                                    <p:cond delay="2000"/>
                                  </p:stCondLst>
                                  <p:childTnLst>
                                    <p:set>
                                      <p:cBhvr>
                                        <p:cTn id="42" dur="1" fill="hold">
                                          <p:stCondLst>
                                            <p:cond delay="0"/>
                                          </p:stCondLst>
                                        </p:cTn>
                                        <p:tgtEl>
                                          <p:spTgt spid="12321"/>
                                        </p:tgtEl>
                                        <p:attrNameLst>
                                          <p:attrName>style.visibility</p:attrName>
                                        </p:attrNameLst>
                                      </p:cBhvr>
                                      <p:to>
                                        <p:strVal val="visible"/>
                                      </p:to>
                                    </p:set>
                                    <p:animEffect transition="in" filter="fade">
                                      <p:cBhvr>
                                        <p:cTn id="43" dur="500"/>
                                        <p:tgtEl>
                                          <p:spTgt spid="123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2306">
                                            <p:txEl>
                                              <p:pRg st="1" end="1"/>
                                            </p:txEl>
                                          </p:spTgt>
                                        </p:tgtEl>
                                        <p:attrNameLst>
                                          <p:attrName>style.visibility</p:attrName>
                                        </p:attrNameLst>
                                      </p:cBhvr>
                                      <p:to>
                                        <p:strVal val="visible"/>
                                      </p:to>
                                    </p:set>
                                    <p:animEffect transition="in" filter="wipe(left)">
                                      <p:cBhvr>
                                        <p:cTn id="48" dur="1750"/>
                                        <p:tgtEl>
                                          <p:spTgt spid="12306">
                                            <p:txEl>
                                              <p:pRg st="1" end="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93"/>
                                        </p:tgtEl>
                                        <p:attrNameLst>
                                          <p:attrName>style.visibility</p:attrName>
                                        </p:attrNameLst>
                                      </p:cBhvr>
                                      <p:to>
                                        <p:strVal val="visible"/>
                                      </p:to>
                                    </p:set>
                                    <p:animEffect transition="in" filter="fade">
                                      <p:cBhvr>
                                        <p:cTn id="63" dur="500"/>
                                        <p:tgtEl>
                                          <p:spTgt spid="12393"/>
                                        </p:tgtEl>
                                      </p:cBhvr>
                                    </p:animEffect>
                                  </p:childTnLst>
                                </p:cTn>
                              </p:par>
                              <p:par>
                                <p:cTn id="64" presetID="10" presetClass="entr" presetSubtype="0" fill="hold" nodeType="withEffect">
                                  <p:stCondLst>
                                    <p:cond delay="0"/>
                                  </p:stCondLst>
                                  <p:childTnLst>
                                    <p:set>
                                      <p:cBhvr>
                                        <p:cTn id="65" dur="1" fill="hold">
                                          <p:stCondLst>
                                            <p:cond delay="0"/>
                                          </p:stCondLst>
                                        </p:cTn>
                                        <p:tgtEl>
                                          <p:spTgt spid="12317"/>
                                        </p:tgtEl>
                                        <p:attrNameLst>
                                          <p:attrName>style.visibility</p:attrName>
                                        </p:attrNameLst>
                                      </p:cBhvr>
                                      <p:to>
                                        <p:strVal val="visible"/>
                                      </p:to>
                                    </p:set>
                                    <p:animEffect transition="in" filter="fade">
                                      <p:cBhvr>
                                        <p:cTn id="66" dur="500"/>
                                        <p:tgtEl>
                                          <p:spTgt spid="12317"/>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12297"/>
                                        </p:tgtEl>
                                        <p:attrNameLst>
                                          <p:attrName>style.visibility</p:attrName>
                                        </p:attrNameLst>
                                      </p:cBhvr>
                                      <p:to>
                                        <p:strVal val="visible"/>
                                      </p:to>
                                    </p:set>
                                    <p:animEffect transition="in" filter="fade">
                                      <p:cBhvr>
                                        <p:cTn id="69" dur="500"/>
                                        <p:tgtEl>
                                          <p:spTgt spid="12297"/>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12331"/>
                                        </p:tgtEl>
                                        <p:attrNameLst>
                                          <p:attrName>style.visibility</p:attrName>
                                        </p:attrNameLst>
                                      </p:cBhvr>
                                      <p:to>
                                        <p:strVal val="visible"/>
                                      </p:to>
                                    </p:set>
                                    <p:animEffect transition="in" filter="fade">
                                      <p:cBhvr>
                                        <p:cTn id="72" dur="500"/>
                                        <p:tgtEl>
                                          <p:spTgt spid="12331"/>
                                        </p:tgtEl>
                                      </p:cBhvr>
                                    </p:animEffect>
                                  </p:childTnLst>
                                </p:cTn>
                              </p:par>
                              <p:par>
                                <p:cTn id="73" presetID="10" presetClass="entr" presetSubtype="0" fill="hold" grpId="0" nodeType="withEffect">
                                  <p:stCondLst>
                                    <p:cond delay="1250"/>
                                  </p:stCondLst>
                                  <p:childTnLst>
                                    <p:set>
                                      <p:cBhvr>
                                        <p:cTn id="74" dur="1" fill="hold">
                                          <p:stCondLst>
                                            <p:cond delay="0"/>
                                          </p:stCondLst>
                                        </p:cTn>
                                        <p:tgtEl>
                                          <p:spTgt spid="12308"/>
                                        </p:tgtEl>
                                        <p:attrNameLst>
                                          <p:attrName>style.visibility</p:attrName>
                                        </p:attrNameLst>
                                      </p:cBhvr>
                                      <p:to>
                                        <p:strVal val="visible"/>
                                      </p:to>
                                    </p:set>
                                    <p:animEffect transition="in" filter="fade">
                                      <p:cBhvr>
                                        <p:cTn id="75" dur="500"/>
                                        <p:tgtEl>
                                          <p:spTgt spid="12308"/>
                                        </p:tgtEl>
                                      </p:cBhvr>
                                    </p:animEffect>
                                  </p:childTnLst>
                                </p:cTn>
                              </p:par>
                              <p:par>
                                <p:cTn id="76" presetID="10" presetClass="entr" presetSubtype="0" fill="hold" nodeType="withEffect">
                                  <p:stCondLst>
                                    <p:cond delay="1500"/>
                                  </p:stCondLst>
                                  <p:childTnLst>
                                    <p:set>
                                      <p:cBhvr>
                                        <p:cTn id="77" dur="1" fill="hold">
                                          <p:stCondLst>
                                            <p:cond delay="0"/>
                                          </p:stCondLst>
                                        </p:cTn>
                                        <p:tgtEl>
                                          <p:spTgt spid="12327"/>
                                        </p:tgtEl>
                                        <p:attrNameLst>
                                          <p:attrName>style.visibility</p:attrName>
                                        </p:attrNameLst>
                                      </p:cBhvr>
                                      <p:to>
                                        <p:strVal val="visible"/>
                                      </p:to>
                                    </p:set>
                                    <p:animEffect transition="in" filter="fade">
                                      <p:cBhvr>
                                        <p:cTn id="78" dur="500"/>
                                        <p:tgtEl>
                                          <p:spTgt spid="12327"/>
                                        </p:tgtEl>
                                      </p:cBhvr>
                                    </p:animEffect>
                                  </p:childTnLst>
                                </p:cTn>
                              </p:par>
                              <p:par>
                                <p:cTn id="79" presetID="10" presetClass="entr" presetSubtype="0" fill="hold" grpId="0" nodeType="withEffect">
                                  <p:stCondLst>
                                    <p:cond delay="1250"/>
                                  </p:stCondLst>
                                  <p:childTnLst>
                                    <p:set>
                                      <p:cBhvr>
                                        <p:cTn id="80" dur="1" fill="hold">
                                          <p:stCondLst>
                                            <p:cond delay="0"/>
                                          </p:stCondLst>
                                        </p:cTn>
                                        <p:tgtEl>
                                          <p:spTgt spid="12397"/>
                                        </p:tgtEl>
                                        <p:attrNameLst>
                                          <p:attrName>style.visibility</p:attrName>
                                        </p:attrNameLst>
                                      </p:cBhvr>
                                      <p:to>
                                        <p:strVal val="visible"/>
                                      </p:to>
                                    </p:set>
                                    <p:animEffect transition="in" filter="fade">
                                      <p:cBhvr>
                                        <p:cTn id="81" dur="500"/>
                                        <p:tgtEl>
                                          <p:spTgt spid="12397"/>
                                        </p:tgtEl>
                                      </p:cBhvr>
                                    </p:animEffect>
                                  </p:childTnLst>
                                </p:cTn>
                              </p:par>
                              <p:par>
                                <p:cTn id="82" presetID="10" presetClass="entr" presetSubtype="0" fill="hold" nodeType="withEffect">
                                  <p:stCondLst>
                                    <p:cond delay="1500"/>
                                  </p:stCondLst>
                                  <p:childTnLst>
                                    <p:set>
                                      <p:cBhvr>
                                        <p:cTn id="83" dur="1" fill="hold">
                                          <p:stCondLst>
                                            <p:cond delay="0"/>
                                          </p:stCondLst>
                                        </p:cTn>
                                        <p:tgtEl>
                                          <p:spTgt spid="12324"/>
                                        </p:tgtEl>
                                        <p:attrNameLst>
                                          <p:attrName>style.visibility</p:attrName>
                                        </p:attrNameLst>
                                      </p:cBhvr>
                                      <p:to>
                                        <p:strVal val="visible"/>
                                      </p:to>
                                    </p:set>
                                    <p:animEffect transition="in" filter="fade">
                                      <p:cBhvr>
                                        <p:cTn id="84" dur="500"/>
                                        <p:tgtEl>
                                          <p:spTgt spid="12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sp>
        <p:nvSpPr>
          <p:cNvPr id="30" name="スライド番号プレースホルダー 29">
            <a:extLst>
              <a:ext uri="{FF2B5EF4-FFF2-40B4-BE49-F238E27FC236}">
                <a16:creationId xmlns:a16="http://schemas.microsoft.com/office/drawing/2014/main" id="{498FF9D3-F5D9-B6F5-1F03-1BD0EBDCE2AE}"/>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15</a:t>
            </a:fld>
            <a:endParaRPr lang="en-US" altLang="ja-JP" dirty="0"/>
          </a:p>
        </p:txBody>
      </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国の財政を見てみよう①</a:t>
            </a:r>
          </a:p>
        </p:txBody>
      </p:sp>
      <p:sp>
        <p:nvSpPr>
          <p:cNvPr id="39" name="テキスト ボックス 38">
            <a:extLst>
              <a:ext uri="{FF2B5EF4-FFF2-40B4-BE49-F238E27FC236}">
                <a16:creationId xmlns:a16="http://schemas.microsoft.com/office/drawing/2014/main" id="{BA993332-4B3C-44F8-A340-6E66947FF544}"/>
              </a:ext>
            </a:extLst>
          </p:cNvPr>
          <p:cNvSpPr txBox="1"/>
          <p:nvPr/>
        </p:nvSpPr>
        <p:spPr>
          <a:xfrm>
            <a:off x="139768" y="942237"/>
            <a:ext cx="3531736" cy="430887"/>
          </a:xfrm>
          <a:prstGeom prst="rect">
            <a:avLst/>
          </a:prstGeom>
          <a:noFill/>
        </p:spPr>
        <p:txBody>
          <a:bodyPr wrap="none" rtlCol="0">
            <a:spAutoFit/>
          </a:bodyPr>
          <a:lstStyle/>
          <a:p>
            <a:r>
              <a:rPr lang="ja-JP" altLang="en-US" sz="2200" dirty="0">
                <a:latin typeface="HGPｺﾞｼｯｸE" panose="020B0900000000000000" pitchFamily="50" charset="-128"/>
                <a:ea typeface="HGPｺﾞｼｯｸE" panose="020B0900000000000000" pitchFamily="50" charset="-128"/>
              </a:rPr>
              <a:t>国の予算</a:t>
            </a:r>
            <a:r>
              <a:rPr lang="zh-CN" altLang="en-US" dirty="0">
                <a:latin typeface="HGPｺﾞｼｯｸE" panose="020B0900000000000000" pitchFamily="50" charset="-128"/>
                <a:ea typeface="HGPｺﾞｼｯｸE" panose="020B0900000000000000" pitchFamily="50" charset="-128"/>
              </a:rPr>
              <a:t>（令和</a:t>
            </a:r>
            <a:r>
              <a:rPr lang="ja-JP" altLang="en-US" dirty="0">
                <a:latin typeface="HGPｺﾞｼｯｸE" panose="020B0900000000000000" pitchFamily="50" charset="-128"/>
                <a:ea typeface="HGPｺﾞｼｯｸE" panose="020B0900000000000000" pitchFamily="50" charset="-128"/>
              </a:rPr>
              <a:t>８</a:t>
            </a:r>
            <a:r>
              <a:rPr lang="zh-CN" altLang="en-US" dirty="0">
                <a:latin typeface="HGPｺﾞｼｯｸE" panose="020B0900000000000000" pitchFamily="50" charset="-128"/>
                <a:ea typeface="HGPｺﾞｼｯｸE" panose="020B0900000000000000" pitchFamily="50" charset="-128"/>
              </a:rPr>
              <a:t>年度当初予算）</a:t>
            </a:r>
          </a:p>
        </p:txBody>
      </p:sp>
      <p:grpSp>
        <p:nvGrpSpPr>
          <p:cNvPr id="36" name="グループ化 35">
            <a:extLst>
              <a:ext uri="{FF2B5EF4-FFF2-40B4-BE49-F238E27FC236}">
                <a16:creationId xmlns:a16="http://schemas.microsoft.com/office/drawing/2014/main" id="{47C69C18-FB53-4475-8FBF-95A5D8447720}"/>
              </a:ext>
            </a:extLst>
          </p:cNvPr>
          <p:cNvGrpSpPr/>
          <p:nvPr/>
        </p:nvGrpSpPr>
        <p:grpSpPr>
          <a:xfrm>
            <a:off x="216015" y="1755669"/>
            <a:ext cx="3954581" cy="3744192"/>
            <a:chOff x="216015" y="1755669"/>
            <a:chExt cx="3954581" cy="3744192"/>
          </a:xfrm>
        </p:grpSpPr>
        <p:graphicFrame>
          <p:nvGraphicFramePr>
            <p:cNvPr id="37" name="グラフ 36">
              <a:extLst>
                <a:ext uri="{FF2B5EF4-FFF2-40B4-BE49-F238E27FC236}">
                  <a16:creationId xmlns:a16="http://schemas.microsoft.com/office/drawing/2014/main" id="{523525E2-8365-4907-879A-605AB196822B}"/>
                </a:ext>
              </a:extLst>
            </p:cNvPr>
            <p:cNvGraphicFramePr/>
            <p:nvPr/>
          </p:nvGraphicFramePr>
          <p:xfrm>
            <a:off x="426404" y="1755669"/>
            <a:ext cx="3744192" cy="3744192"/>
          </p:xfrm>
          <a:graphic>
            <a:graphicData uri="http://schemas.openxmlformats.org/drawingml/2006/chart">
              <c:chart xmlns:c="http://schemas.openxmlformats.org/drawingml/2006/chart" xmlns:r="http://schemas.openxmlformats.org/officeDocument/2006/relationships" r:id="rId3"/>
            </a:graphicData>
          </a:graphic>
        </p:graphicFrame>
        <p:sp>
          <p:nvSpPr>
            <p:cNvPr id="40" name="object 14">
              <a:extLst>
                <a:ext uri="{FF2B5EF4-FFF2-40B4-BE49-F238E27FC236}">
                  <a16:creationId xmlns:a16="http://schemas.microsoft.com/office/drawing/2014/main" id="{BD22A8CD-86EB-4AB9-BA91-93EEEBB73926}"/>
                </a:ext>
              </a:extLst>
            </p:cNvPr>
            <p:cNvSpPr txBox="1"/>
            <p:nvPr/>
          </p:nvSpPr>
          <p:spPr>
            <a:xfrm>
              <a:off x="2568510" y="2331424"/>
              <a:ext cx="1099638"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err="1">
                  <a:solidFill>
                    <a:srgbClr val="231916"/>
                  </a:solidFill>
                  <a:latin typeface="+mn-ea"/>
                  <a:ea typeface="+mn-ea"/>
                  <a:cs typeface="Meiryo"/>
                </a:rPr>
                <a:t>所得</a:t>
              </a:r>
              <a:r>
                <a:rPr lang="ja-JP" altLang="en-US" sz="1600" spc="74" dirty="0">
                  <a:solidFill>
                    <a:srgbClr val="231916"/>
                  </a:solidFill>
                  <a:latin typeface="+mn-ea"/>
                  <a:ea typeface="+mn-ea"/>
                  <a:cs typeface="Meiryo"/>
                </a:rPr>
                <a:t>税</a:t>
              </a:r>
              <a:endParaRPr sz="16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231916"/>
                  </a:solidFill>
                  <a:latin typeface="+mn-ea"/>
                  <a:cs typeface="Meiryo"/>
                </a:rPr>
                <a:t>20</a:t>
              </a:r>
              <a:r>
                <a:rPr lang="en-US" altLang="ja-JP" sz="1100" spc="69" dirty="0">
                  <a:solidFill>
                    <a:srgbClr val="231916"/>
                  </a:solidFill>
                  <a:latin typeface="+mn-ea"/>
                  <a:ea typeface="+mn-ea"/>
                  <a:cs typeface="Meiryo"/>
                </a:rPr>
                <a:t>.7</a:t>
              </a:r>
              <a:r>
                <a:rPr lang="ja-JP" altLang="en-US" sz="110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231916"/>
                  </a:solidFill>
                  <a:latin typeface="+mn-ea"/>
                  <a:ea typeface="+mn-ea"/>
                  <a:cs typeface="Meiryo"/>
                </a:rPr>
                <a:t>（</a:t>
              </a:r>
              <a:r>
                <a:rPr lang="en-US" altLang="ja-JP" sz="1100" spc="69" dirty="0">
                  <a:solidFill>
                    <a:srgbClr val="231916"/>
                  </a:solidFill>
                  <a:latin typeface="+mn-ea"/>
                  <a:ea typeface="+mn-ea"/>
                  <a:cs typeface="Meiryo"/>
                </a:rPr>
                <a:t>25.4</a:t>
              </a:r>
              <a:r>
                <a:rPr lang="ja-JP" altLang="en-US" sz="1100" spc="69" dirty="0">
                  <a:solidFill>
                    <a:srgbClr val="231916"/>
                  </a:solidFill>
                  <a:latin typeface="+mn-ea"/>
                  <a:ea typeface="+mn-ea"/>
                  <a:cs typeface="Meiryo"/>
                </a:rPr>
                <a:t>兆円）</a:t>
              </a:r>
            </a:p>
          </p:txBody>
        </p:sp>
        <p:sp>
          <p:nvSpPr>
            <p:cNvPr id="41" name="object 15">
              <a:extLst>
                <a:ext uri="{FF2B5EF4-FFF2-40B4-BE49-F238E27FC236}">
                  <a16:creationId xmlns:a16="http://schemas.microsoft.com/office/drawing/2014/main" id="{99CBA24F-0329-4D28-A827-9262429E5611}"/>
                </a:ext>
              </a:extLst>
            </p:cNvPr>
            <p:cNvSpPr txBox="1"/>
            <p:nvPr/>
          </p:nvSpPr>
          <p:spPr>
            <a:xfrm>
              <a:off x="3077596" y="3688514"/>
              <a:ext cx="854662"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a:solidFill>
                    <a:srgbClr val="231916"/>
                  </a:solidFill>
                  <a:latin typeface="+mn-ea"/>
                  <a:ea typeface="+mn-ea"/>
                  <a:cs typeface="Meiryo"/>
                </a:rPr>
                <a:t>法人税</a:t>
              </a:r>
              <a:endParaRPr sz="16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231916"/>
                  </a:solidFill>
                  <a:latin typeface="+mn-ea"/>
                  <a:ea typeface="+mn-ea"/>
                  <a:cs typeface="Meiryo"/>
                </a:rPr>
                <a:t>17.4</a:t>
              </a:r>
              <a:r>
                <a:rPr lang="ja-JP" altLang="en-US" sz="110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231916"/>
                  </a:solidFill>
                  <a:latin typeface="+mn-ea"/>
                  <a:ea typeface="+mn-ea"/>
                  <a:cs typeface="Meiryo"/>
                </a:rPr>
                <a:t>（</a:t>
              </a:r>
              <a:r>
                <a:rPr lang="en-US" altLang="ja-JP" sz="1100" spc="69" dirty="0">
                  <a:solidFill>
                    <a:srgbClr val="231916"/>
                  </a:solidFill>
                  <a:latin typeface="+mn-ea"/>
                  <a:cs typeface="Meiryo"/>
                </a:rPr>
                <a:t>21</a:t>
              </a:r>
              <a:r>
                <a:rPr lang="en-US" altLang="ja-JP" sz="1100" spc="69" dirty="0">
                  <a:solidFill>
                    <a:srgbClr val="231916"/>
                  </a:solidFill>
                  <a:latin typeface="+mn-ea"/>
                  <a:ea typeface="+mn-ea"/>
                  <a:cs typeface="Meiryo"/>
                </a:rPr>
                <a:t>.3</a:t>
              </a:r>
              <a:r>
                <a:rPr lang="ja-JP" altLang="en-US" sz="1100" spc="69" dirty="0">
                  <a:solidFill>
                    <a:srgbClr val="231916"/>
                  </a:solidFill>
                  <a:latin typeface="+mn-ea"/>
                  <a:ea typeface="+mn-ea"/>
                  <a:cs typeface="Meiryo"/>
                </a:rPr>
                <a:t>兆円）</a:t>
              </a:r>
            </a:p>
          </p:txBody>
        </p:sp>
        <p:sp>
          <p:nvSpPr>
            <p:cNvPr id="42" name="object 16">
              <a:extLst>
                <a:ext uri="{FF2B5EF4-FFF2-40B4-BE49-F238E27FC236}">
                  <a16:creationId xmlns:a16="http://schemas.microsoft.com/office/drawing/2014/main" id="{5239C804-D63B-4D6D-93E6-B218B024ABA9}"/>
                </a:ext>
              </a:extLst>
            </p:cNvPr>
            <p:cNvSpPr txBox="1"/>
            <p:nvPr/>
          </p:nvSpPr>
          <p:spPr>
            <a:xfrm>
              <a:off x="1735945" y="4531411"/>
              <a:ext cx="1243519"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a:latin typeface="+mn-ea"/>
                  <a:ea typeface="+mn-ea"/>
                  <a:cs typeface="Meiryo"/>
                </a:rPr>
                <a:t>消費税</a:t>
              </a:r>
              <a:endParaRPr sz="1600" dirty="0">
                <a:latin typeface="+mn-ea"/>
                <a:ea typeface="+mn-ea"/>
                <a:cs typeface="Meiryo"/>
              </a:endParaRPr>
            </a:p>
            <a:p>
              <a:pPr algn="ctr" defTabSz="844083" eaLnBrk="1" fontAlgn="auto" hangingPunct="1">
                <a:spcBef>
                  <a:spcPts val="65"/>
                </a:spcBef>
                <a:spcAft>
                  <a:spcPts val="0"/>
                </a:spcAft>
                <a:defRPr/>
              </a:pPr>
              <a:r>
                <a:rPr lang="en-US" altLang="ja-JP" sz="1100" spc="69" dirty="0">
                  <a:latin typeface="+mn-ea"/>
                  <a:ea typeface="+mn-ea"/>
                  <a:cs typeface="Meiryo"/>
                </a:rPr>
                <a:t>21.8</a:t>
              </a:r>
              <a:r>
                <a:rPr lang="ja-JP" altLang="en-US" sz="1100" spc="69" dirty="0">
                  <a:latin typeface="+mn-ea"/>
                  <a:ea typeface="+mn-ea"/>
                  <a:cs typeface="Meiryo"/>
                </a:rPr>
                <a:t>％</a:t>
              </a:r>
            </a:p>
            <a:p>
              <a:pPr algn="ctr" defTabSz="844083" eaLnBrk="1" fontAlgn="auto" hangingPunct="1">
                <a:spcBef>
                  <a:spcPts val="65"/>
                </a:spcBef>
                <a:spcAft>
                  <a:spcPts val="0"/>
                </a:spcAft>
                <a:defRPr/>
              </a:pPr>
              <a:r>
                <a:rPr lang="ja-JP" altLang="en-US" sz="1100" spc="69" dirty="0">
                  <a:latin typeface="+mn-ea"/>
                  <a:ea typeface="+mn-ea"/>
                  <a:cs typeface="Meiryo"/>
                </a:rPr>
                <a:t>（</a:t>
              </a:r>
              <a:r>
                <a:rPr lang="en-US" altLang="ja-JP" sz="1100" spc="69" dirty="0">
                  <a:latin typeface="+mn-ea"/>
                  <a:ea typeface="+mn-ea"/>
                  <a:cs typeface="Meiryo"/>
                </a:rPr>
                <a:t>26.7</a:t>
              </a:r>
              <a:r>
                <a:rPr lang="ja-JP" altLang="en-US" sz="1100" spc="69" dirty="0">
                  <a:latin typeface="+mn-ea"/>
                  <a:ea typeface="+mn-ea"/>
                  <a:cs typeface="Meiryo"/>
                </a:rPr>
                <a:t>兆円）</a:t>
              </a:r>
            </a:p>
          </p:txBody>
        </p:sp>
        <p:sp>
          <p:nvSpPr>
            <p:cNvPr id="43" name="object 17">
              <a:extLst>
                <a:ext uri="{FF2B5EF4-FFF2-40B4-BE49-F238E27FC236}">
                  <a16:creationId xmlns:a16="http://schemas.microsoft.com/office/drawing/2014/main" id="{86930E57-CCC3-4048-A4DF-E06A6A77C517}"/>
                </a:ext>
              </a:extLst>
            </p:cNvPr>
            <p:cNvSpPr txBox="1"/>
            <p:nvPr/>
          </p:nvSpPr>
          <p:spPr>
            <a:xfrm>
              <a:off x="929468" y="4217186"/>
              <a:ext cx="736714" cy="477951"/>
            </a:xfrm>
            <a:prstGeom prst="rect">
              <a:avLst/>
            </a:prstGeom>
          </p:spPr>
          <p:txBody>
            <a:bodyPr vert="horz" wrap="square" lIns="0" tIns="0" rIns="0" bIns="0" rtlCol="0">
              <a:spAutoFit/>
            </a:bodyPr>
            <a:lstStyle/>
            <a:p>
              <a:pPr algn="ctr" defTabSz="844083" eaLnBrk="1" fontAlgn="auto" hangingPunct="1">
                <a:lnSpc>
                  <a:spcPts val="1300"/>
                </a:lnSpc>
                <a:spcBef>
                  <a:spcPts val="0"/>
                </a:spcBef>
                <a:spcAft>
                  <a:spcPts val="0"/>
                </a:spcAft>
                <a:defRPr/>
              </a:pPr>
              <a:r>
                <a:rPr sz="1050" spc="51" dirty="0">
                  <a:solidFill>
                    <a:srgbClr val="231916"/>
                  </a:solidFill>
                  <a:latin typeface="+mn-ea"/>
                  <a:ea typeface="+mn-ea"/>
                  <a:cs typeface="Meiryo"/>
                </a:rPr>
                <a:t>そ</a:t>
              </a:r>
              <a:r>
                <a:rPr lang="ja-JP" altLang="en-US" sz="1050" spc="51" dirty="0">
                  <a:solidFill>
                    <a:srgbClr val="231916"/>
                  </a:solidFill>
                  <a:latin typeface="+mn-ea"/>
                  <a:cs typeface="Meiryo"/>
                </a:rPr>
                <a:t>の</a:t>
              </a:r>
              <a:r>
                <a:rPr sz="1050" spc="51" dirty="0" err="1">
                  <a:solidFill>
                    <a:srgbClr val="231916"/>
                  </a:solidFill>
                  <a:latin typeface="+mn-ea"/>
                  <a:ea typeface="+mn-ea"/>
                  <a:cs typeface="Meiryo"/>
                </a:rPr>
                <a:t>他税収</a:t>
              </a:r>
              <a:endParaRPr sz="1050" dirty="0">
                <a:solidFill>
                  <a:prstClr val="black"/>
                </a:solidFill>
                <a:latin typeface="+mn-ea"/>
                <a:ea typeface="+mn-ea"/>
                <a:cs typeface="Meiryo"/>
              </a:endParaRPr>
            </a:p>
            <a:p>
              <a:pPr algn="ctr" defTabSz="844083" eaLnBrk="1" fontAlgn="auto" hangingPunct="1">
                <a:lnSpc>
                  <a:spcPts val="1300"/>
                </a:lnSpc>
                <a:spcBef>
                  <a:spcPts val="0"/>
                </a:spcBef>
                <a:spcAft>
                  <a:spcPts val="0"/>
                </a:spcAft>
                <a:defRPr/>
              </a:pPr>
              <a:r>
                <a:rPr lang="en-US" sz="1050" spc="51" dirty="0">
                  <a:solidFill>
                    <a:srgbClr val="231916"/>
                  </a:solidFill>
                  <a:latin typeface="+mn-ea"/>
                  <a:cs typeface="Meiryo"/>
                </a:rPr>
                <a:t>8</a:t>
              </a:r>
              <a:r>
                <a:rPr lang="en-US" sz="1050" spc="51" dirty="0">
                  <a:solidFill>
                    <a:srgbClr val="231916"/>
                  </a:solidFill>
                  <a:latin typeface="+mn-ea"/>
                  <a:ea typeface="+mn-ea"/>
                  <a:cs typeface="Meiryo"/>
                </a:rPr>
                <a:t>.5</a:t>
              </a:r>
              <a:r>
                <a:rPr sz="1050" spc="51" dirty="0">
                  <a:solidFill>
                    <a:srgbClr val="231916"/>
                  </a:solidFill>
                  <a:latin typeface="+mn-ea"/>
                  <a:ea typeface="+mn-ea"/>
                  <a:cs typeface="Meiryo"/>
                </a:rPr>
                <a:t>％</a:t>
              </a:r>
              <a:endParaRPr lang="en-US" sz="1050" spc="51" dirty="0">
                <a:solidFill>
                  <a:srgbClr val="231916"/>
                </a:solidFill>
                <a:latin typeface="+mn-ea"/>
                <a:ea typeface="+mn-ea"/>
                <a:cs typeface="Meiryo"/>
              </a:endParaRPr>
            </a:p>
            <a:p>
              <a:pPr algn="ctr" defTabSz="844083" eaLnBrk="1" fontAlgn="auto" hangingPunct="1">
                <a:lnSpc>
                  <a:spcPts val="1300"/>
                </a:lnSpc>
                <a:spcBef>
                  <a:spcPts val="0"/>
                </a:spcBef>
                <a:spcAft>
                  <a:spcPts val="0"/>
                </a:spcAft>
                <a:defRPr/>
              </a:pPr>
              <a:r>
                <a:rPr lang="ja-JP" altLang="en-US" sz="1050" spc="42" dirty="0">
                  <a:solidFill>
                    <a:srgbClr val="231916"/>
                  </a:solidFill>
                  <a:latin typeface="+mn-ea"/>
                  <a:ea typeface="+mn-ea"/>
                  <a:cs typeface="Meiryo"/>
                </a:rPr>
                <a:t>（</a:t>
              </a:r>
              <a:r>
                <a:rPr lang="en-US" altLang="ja-JP" sz="1050" spc="42" dirty="0">
                  <a:solidFill>
                    <a:srgbClr val="231916"/>
                  </a:solidFill>
                  <a:latin typeface="+mn-ea"/>
                  <a:ea typeface="+mn-ea"/>
                  <a:cs typeface="Meiryo"/>
                </a:rPr>
                <a:t>10.4</a:t>
              </a:r>
              <a:r>
                <a:rPr lang="ja-JP" altLang="en-US" sz="1050" spc="42" dirty="0">
                  <a:solidFill>
                    <a:srgbClr val="231916"/>
                  </a:solidFill>
                  <a:latin typeface="+mn-ea"/>
                  <a:ea typeface="+mn-ea"/>
                  <a:cs typeface="Meiryo"/>
                </a:rPr>
                <a:t>兆円）</a:t>
              </a:r>
              <a:endParaRPr lang="ja-JP" altLang="en-US" sz="1050" dirty="0">
                <a:solidFill>
                  <a:prstClr val="black"/>
                </a:solidFill>
                <a:latin typeface="+mn-ea"/>
                <a:ea typeface="+mn-ea"/>
                <a:cs typeface="Meiryo"/>
              </a:endParaRPr>
            </a:p>
          </p:txBody>
        </p:sp>
        <p:sp>
          <p:nvSpPr>
            <p:cNvPr id="44" name="object 5">
              <a:extLst>
                <a:ext uri="{FF2B5EF4-FFF2-40B4-BE49-F238E27FC236}">
                  <a16:creationId xmlns:a16="http://schemas.microsoft.com/office/drawing/2014/main" id="{D5B91AE9-7D90-4DA5-AFAA-878AFFD918A7}"/>
                </a:ext>
              </a:extLst>
            </p:cNvPr>
            <p:cNvSpPr txBox="1"/>
            <p:nvPr/>
          </p:nvSpPr>
          <p:spPr>
            <a:xfrm>
              <a:off x="559459" y="3623054"/>
              <a:ext cx="771909" cy="480068"/>
            </a:xfrm>
            <a:prstGeom prst="rect">
              <a:avLst/>
            </a:prstGeom>
          </p:spPr>
          <p:txBody>
            <a:bodyPr vert="horz" wrap="square" lIns="0" tIns="0" rIns="0" bIns="0" rtlCol="0">
              <a:spAutoFit/>
            </a:bodyPr>
            <a:lstStyle/>
            <a:p>
              <a:pPr marL="11723" algn="ctr" defTabSz="844083" eaLnBrk="1" fontAlgn="auto" hangingPunct="1">
                <a:lnSpc>
                  <a:spcPts val="1300"/>
                </a:lnSpc>
                <a:spcBef>
                  <a:spcPts val="0"/>
                </a:spcBef>
                <a:spcAft>
                  <a:spcPts val="0"/>
                </a:spcAft>
                <a:defRPr/>
              </a:pPr>
              <a:r>
                <a:rPr sz="1050" spc="51" dirty="0" err="1">
                  <a:solidFill>
                    <a:srgbClr val="231916"/>
                  </a:solidFill>
                  <a:latin typeface="+mn-ea"/>
                  <a:ea typeface="+mn-ea"/>
                </a:rPr>
                <a:t>その他</a:t>
              </a:r>
              <a:r>
                <a:rPr lang="ja-JP" altLang="en-US" sz="1050" spc="51" dirty="0">
                  <a:solidFill>
                    <a:srgbClr val="231916"/>
                  </a:solidFill>
                  <a:latin typeface="+mn-ea"/>
                  <a:ea typeface="+mn-ea"/>
                </a:rPr>
                <a:t>収</a:t>
              </a:r>
              <a:r>
                <a:rPr sz="1050" spc="51" dirty="0">
                  <a:solidFill>
                    <a:srgbClr val="231916"/>
                  </a:solidFill>
                  <a:latin typeface="+mn-ea"/>
                  <a:ea typeface="+mn-ea"/>
                </a:rPr>
                <a:t>入</a:t>
              </a:r>
            </a:p>
            <a:p>
              <a:pPr marL="11723" algn="ctr" defTabSz="844083" eaLnBrk="1" fontAlgn="auto" hangingPunct="1">
                <a:lnSpc>
                  <a:spcPts val="1300"/>
                </a:lnSpc>
                <a:spcBef>
                  <a:spcPts val="0"/>
                </a:spcBef>
                <a:spcAft>
                  <a:spcPts val="0"/>
                </a:spcAft>
                <a:defRPr/>
              </a:pPr>
              <a:r>
                <a:rPr lang="en-US" altLang="ja-JP" sz="1050" spc="51" dirty="0">
                  <a:solidFill>
                    <a:srgbClr val="231916"/>
                  </a:solidFill>
                  <a:latin typeface="+mn-ea"/>
                  <a:ea typeface="+mn-ea"/>
                </a:rPr>
                <a:t>7.4</a:t>
              </a:r>
              <a:r>
                <a:rPr lang="ja-JP" altLang="en-US" sz="1050" spc="51" dirty="0">
                  <a:solidFill>
                    <a:srgbClr val="231916"/>
                  </a:solidFill>
                  <a:latin typeface="+mn-ea"/>
                  <a:ea typeface="+mn-ea"/>
                </a:rPr>
                <a:t>％</a:t>
              </a:r>
            </a:p>
            <a:p>
              <a:pPr marL="11723" algn="ctr" defTabSz="844083" eaLnBrk="1" fontAlgn="auto" hangingPunct="1">
                <a:lnSpc>
                  <a:spcPts val="1300"/>
                </a:lnSpc>
                <a:spcBef>
                  <a:spcPts val="0"/>
                </a:spcBef>
                <a:spcAft>
                  <a:spcPts val="0"/>
                </a:spcAft>
                <a:defRPr/>
              </a:pPr>
              <a:r>
                <a:rPr lang="ja-JP" altLang="en-US" sz="1050" spc="51" dirty="0">
                  <a:solidFill>
                    <a:srgbClr val="231916"/>
                  </a:solidFill>
                  <a:latin typeface="+mn-ea"/>
                  <a:ea typeface="+mn-ea"/>
                </a:rPr>
                <a:t>（</a:t>
              </a:r>
              <a:r>
                <a:rPr lang="en-US" altLang="ja-JP" sz="1050" spc="51" dirty="0">
                  <a:solidFill>
                    <a:srgbClr val="231916"/>
                  </a:solidFill>
                  <a:latin typeface="+mn-ea"/>
                </a:rPr>
                <a:t>9</a:t>
              </a:r>
              <a:r>
                <a:rPr lang="en-US" altLang="ja-JP" sz="1050" spc="51" dirty="0">
                  <a:solidFill>
                    <a:srgbClr val="231916"/>
                  </a:solidFill>
                  <a:latin typeface="+mn-ea"/>
                  <a:ea typeface="+mn-ea"/>
                </a:rPr>
                <a:t>.0</a:t>
              </a:r>
              <a:r>
                <a:rPr lang="ja-JP" altLang="en-US" sz="1050" spc="51" dirty="0">
                  <a:solidFill>
                    <a:srgbClr val="231916"/>
                  </a:solidFill>
                  <a:latin typeface="+mn-ea"/>
                  <a:ea typeface="+mn-ea"/>
                </a:rPr>
                <a:t>兆円）</a:t>
              </a:r>
            </a:p>
          </p:txBody>
        </p:sp>
        <p:sp>
          <p:nvSpPr>
            <p:cNvPr id="45" name="object 18">
              <a:extLst>
                <a:ext uri="{FF2B5EF4-FFF2-40B4-BE49-F238E27FC236}">
                  <a16:creationId xmlns:a16="http://schemas.microsoft.com/office/drawing/2014/main" id="{63ACDD42-10E3-41E3-89E6-97DD594D7A0C}"/>
                </a:ext>
              </a:extLst>
            </p:cNvPr>
            <p:cNvSpPr txBox="1"/>
            <p:nvPr/>
          </p:nvSpPr>
          <p:spPr>
            <a:xfrm>
              <a:off x="700921" y="2422506"/>
              <a:ext cx="1099638" cy="899733"/>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600" spc="74" dirty="0">
                  <a:solidFill>
                    <a:srgbClr val="D63636"/>
                  </a:solidFill>
                  <a:latin typeface="+mn-ea"/>
                  <a:ea typeface="+mn-ea"/>
                  <a:cs typeface="Meiryo"/>
                </a:rPr>
                <a:t>     </a:t>
              </a:r>
              <a:r>
                <a:rPr sz="1600" spc="74" dirty="0" err="1">
                  <a:solidFill>
                    <a:srgbClr val="D63636"/>
                  </a:solidFill>
                  <a:latin typeface="+mn-ea"/>
                  <a:ea typeface="+mn-ea"/>
                  <a:cs typeface="Meiryo"/>
                </a:rPr>
                <a:t>公債金</a:t>
              </a:r>
              <a:endParaRPr lang="en-US" sz="16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600" spc="74" dirty="0">
                  <a:solidFill>
                    <a:srgbClr val="D63636"/>
                  </a:solidFill>
                  <a:latin typeface="+mn-ea"/>
                  <a:ea typeface="+mn-ea"/>
                  <a:cs typeface="Meiryo"/>
                </a:rPr>
                <a:t>     （借金）</a:t>
              </a:r>
              <a:endParaRPr lang="en-US" altLang="ja-JP" sz="16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600" dirty="0">
                <a:solidFill>
                  <a:srgbClr val="D63636"/>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D63636"/>
                  </a:solidFill>
                  <a:latin typeface="+mn-ea"/>
                  <a:cs typeface="Meiryo"/>
                </a:rPr>
                <a:t>24</a:t>
              </a:r>
              <a:r>
                <a:rPr lang="en-US" altLang="ja-JP" sz="1100" spc="69" dirty="0">
                  <a:solidFill>
                    <a:srgbClr val="D63636"/>
                  </a:solidFill>
                  <a:latin typeface="+mn-ea"/>
                  <a:ea typeface="+mn-ea"/>
                  <a:cs typeface="Meiryo"/>
                </a:rPr>
                <a:t>.2</a:t>
              </a:r>
              <a:r>
                <a:rPr lang="ja-JP" altLang="en-US" sz="1100" spc="69" dirty="0">
                  <a:solidFill>
                    <a:srgbClr val="D6363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D63636"/>
                  </a:solidFill>
                  <a:latin typeface="+mn-ea"/>
                  <a:ea typeface="+mn-ea"/>
                  <a:cs typeface="Meiryo"/>
                </a:rPr>
                <a:t>（</a:t>
              </a:r>
              <a:r>
                <a:rPr lang="en-US" altLang="ja-JP" sz="1100" spc="69" dirty="0">
                  <a:solidFill>
                    <a:srgbClr val="D63636"/>
                  </a:solidFill>
                  <a:latin typeface="+mn-ea"/>
                  <a:cs typeface="Meiryo"/>
                </a:rPr>
                <a:t>29</a:t>
              </a:r>
              <a:r>
                <a:rPr lang="en-US" altLang="ja-JP" sz="1100" spc="69" dirty="0">
                  <a:solidFill>
                    <a:srgbClr val="D63636"/>
                  </a:solidFill>
                  <a:latin typeface="+mn-ea"/>
                  <a:ea typeface="+mn-ea"/>
                  <a:cs typeface="Meiryo"/>
                </a:rPr>
                <a:t>.6</a:t>
              </a:r>
              <a:r>
                <a:rPr lang="ja-JP" altLang="en-US" sz="1100" spc="69" dirty="0">
                  <a:solidFill>
                    <a:srgbClr val="D63636"/>
                  </a:solidFill>
                  <a:latin typeface="+mn-ea"/>
                  <a:ea typeface="+mn-ea"/>
                  <a:cs typeface="Meiryo"/>
                </a:rPr>
                <a:t>兆円）</a:t>
              </a:r>
            </a:p>
          </p:txBody>
        </p:sp>
        <p:sp>
          <p:nvSpPr>
            <p:cNvPr id="46" name="楕円 45">
              <a:extLst>
                <a:ext uri="{FF2B5EF4-FFF2-40B4-BE49-F238E27FC236}">
                  <a16:creationId xmlns:a16="http://schemas.microsoft.com/office/drawing/2014/main" id="{DD2D7DB3-BAF2-4DDE-A8A4-C73A7C97D74B}"/>
                </a:ext>
              </a:extLst>
            </p:cNvPr>
            <p:cNvSpPr/>
            <p:nvPr/>
          </p:nvSpPr>
          <p:spPr bwMode="auto">
            <a:xfrm>
              <a:off x="1623901" y="2906004"/>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04866CAA-D312-4908-A848-2338C64B5F4B}"/>
                </a:ext>
              </a:extLst>
            </p:cNvPr>
            <p:cNvSpPr txBox="1"/>
            <p:nvPr/>
          </p:nvSpPr>
          <p:spPr>
            <a:xfrm>
              <a:off x="1711264" y="3264178"/>
              <a:ext cx="1157094" cy="91153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2000" spc="51" dirty="0" err="1">
                  <a:solidFill>
                    <a:srgbClr val="231916"/>
                  </a:solidFill>
                  <a:latin typeface="+mn-ea"/>
                  <a:ea typeface="+mn-ea"/>
                  <a:cs typeface="Meiryo"/>
                </a:rPr>
                <a:t>一般会計</a:t>
              </a:r>
              <a:endParaRPr lang="en-US" sz="20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2000" spc="51" dirty="0">
                  <a:solidFill>
                    <a:srgbClr val="231916"/>
                  </a:solidFill>
                  <a:latin typeface="+mn-ea"/>
                  <a:ea typeface="+mn-ea"/>
                  <a:cs typeface="Meiryo"/>
                </a:rPr>
                <a:t>歳入</a:t>
              </a:r>
              <a:r>
                <a:rPr sz="2000" spc="51" dirty="0" err="1">
                  <a:solidFill>
                    <a:srgbClr val="231916"/>
                  </a:solidFill>
                  <a:latin typeface="+mn-ea"/>
                  <a:ea typeface="+mn-ea"/>
                  <a:cs typeface="Meiryo"/>
                </a:rPr>
                <a:t>総額</a:t>
              </a:r>
              <a:endParaRPr sz="20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400" spc="51" dirty="0">
                  <a:solidFill>
                    <a:srgbClr val="231916"/>
                  </a:solidFill>
                  <a:latin typeface="+mn-ea"/>
                  <a:ea typeface="+mn-ea"/>
                  <a:cs typeface="Meiryo"/>
                </a:rPr>
                <a:t>(122.3</a:t>
              </a:r>
              <a:r>
                <a:rPr lang="ja-JP" altLang="en-US" sz="1400" spc="51" dirty="0">
                  <a:solidFill>
                    <a:srgbClr val="231916"/>
                  </a:solidFill>
                  <a:latin typeface="+mn-ea"/>
                  <a:ea typeface="+mn-ea"/>
                  <a:cs typeface="Meiryo"/>
                </a:rPr>
                <a:t>兆円</a:t>
              </a:r>
              <a:r>
                <a:rPr lang="en-US" altLang="ja-JP" sz="1400" spc="51" dirty="0">
                  <a:solidFill>
                    <a:srgbClr val="231916"/>
                  </a:solidFill>
                  <a:latin typeface="+mn-ea"/>
                  <a:ea typeface="+mn-ea"/>
                  <a:cs typeface="Meiryo"/>
                </a:rPr>
                <a:t>)</a:t>
              </a:r>
            </a:p>
          </p:txBody>
        </p:sp>
        <p:grpSp>
          <p:nvGrpSpPr>
            <p:cNvPr id="49" name="グループ化 48">
              <a:extLst>
                <a:ext uri="{FF2B5EF4-FFF2-40B4-BE49-F238E27FC236}">
                  <a16:creationId xmlns:a16="http://schemas.microsoft.com/office/drawing/2014/main" id="{9CE7BF9F-AC10-46C4-9D73-424167FF03D6}"/>
                </a:ext>
              </a:extLst>
            </p:cNvPr>
            <p:cNvGrpSpPr/>
            <p:nvPr/>
          </p:nvGrpSpPr>
          <p:grpSpPr>
            <a:xfrm>
              <a:off x="216015" y="1963479"/>
              <a:ext cx="828219" cy="284403"/>
              <a:chOff x="4781156" y="2669544"/>
              <a:chExt cx="828219" cy="284403"/>
            </a:xfrm>
          </p:grpSpPr>
          <p:sp>
            <p:nvSpPr>
              <p:cNvPr id="50" name="object 21">
                <a:extLst>
                  <a:ext uri="{FF2B5EF4-FFF2-40B4-BE49-F238E27FC236}">
                    <a16:creationId xmlns:a16="http://schemas.microsoft.com/office/drawing/2014/main" id="{6EFF549A-69FE-4BE3-BF08-6E97E53EDC47}"/>
                  </a:ext>
                </a:extLst>
              </p:cNvPr>
              <p:cNvSpPr txBox="1"/>
              <p:nvPr/>
            </p:nvSpPr>
            <p:spPr>
              <a:xfrm>
                <a:off x="4855347" y="2679703"/>
                <a:ext cx="679837" cy="2462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600" spc="18" dirty="0">
                    <a:solidFill>
                      <a:srgbClr val="231916"/>
                    </a:solidFill>
                    <a:latin typeface="+mn-ea"/>
                    <a:ea typeface="+mn-ea"/>
                    <a:cs typeface="Meiryo"/>
                  </a:rPr>
                  <a:t>歳 入</a:t>
                </a:r>
                <a:endParaRPr sz="1600" dirty="0">
                  <a:solidFill>
                    <a:prstClr val="black"/>
                  </a:solidFill>
                  <a:latin typeface="+mn-ea"/>
                  <a:ea typeface="+mn-ea"/>
                  <a:cs typeface="Meiryo"/>
                </a:endParaRPr>
              </a:p>
            </p:txBody>
          </p:sp>
          <p:sp>
            <p:nvSpPr>
              <p:cNvPr id="51" name="正方形/長方形 50">
                <a:extLst>
                  <a:ext uri="{FF2B5EF4-FFF2-40B4-BE49-F238E27FC236}">
                    <a16:creationId xmlns:a16="http://schemas.microsoft.com/office/drawing/2014/main" id="{29F7B800-37E0-4E30-903C-E21EA4105C9F}"/>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grpSp>
      </p:grpSp>
      <p:grpSp>
        <p:nvGrpSpPr>
          <p:cNvPr id="52" name="グループ化 51">
            <a:extLst>
              <a:ext uri="{FF2B5EF4-FFF2-40B4-BE49-F238E27FC236}">
                <a16:creationId xmlns:a16="http://schemas.microsoft.com/office/drawing/2014/main" id="{22D6E676-6D50-465E-BAB2-C462D1B063EE}"/>
              </a:ext>
            </a:extLst>
          </p:cNvPr>
          <p:cNvGrpSpPr/>
          <p:nvPr/>
        </p:nvGrpSpPr>
        <p:grpSpPr>
          <a:xfrm>
            <a:off x="4599702" y="1755669"/>
            <a:ext cx="4177821" cy="4066744"/>
            <a:chOff x="4599702" y="1755669"/>
            <a:chExt cx="4177821" cy="4066744"/>
          </a:xfrm>
        </p:grpSpPr>
        <p:graphicFrame>
          <p:nvGraphicFramePr>
            <p:cNvPr id="53" name="グラフ 52">
              <a:extLst>
                <a:ext uri="{FF2B5EF4-FFF2-40B4-BE49-F238E27FC236}">
                  <a16:creationId xmlns:a16="http://schemas.microsoft.com/office/drawing/2014/main" id="{EEF39AAE-46D6-4D93-835E-7391C6A2E4A3}"/>
                </a:ext>
              </a:extLst>
            </p:cNvPr>
            <p:cNvGraphicFramePr/>
            <p:nvPr/>
          </p:nvGraphicFramePr>
          <p:xfrm>
            <a:off x="5033331" y="1755669"/>
            <a:ext cx="3744192" cy="3744192"/>
          </p:xfrm>
          <a:graphic>
            <a:graphicData uri="http://schemas.openxmlformats.org/drawingml/2006/chart">
              <c:chart xmlns:c="http://schemas.openxmlformats.org/drawingml/2006/chart" xmlns:r="http://schemas.openxmlformats.org/officeDocument/2006/relationships" r:id="rId4"/>
            </a:graphicData>
          </a:graphic>
        </p:graphicFrame>
        <p:sp>
          <p:nvSpPr>
            <p:cNvPr id="54" name="object 10">
              <a:extLst>
                <a:ext uri="{FF2B5EF4-FFF2-40B4-BE49-F238E27FC236}">
                  <a16:creationId xmlns:a16="http://schemas.microsoft.com/office/drawing/2014/main" id="{FEDB9343-B878-4BC1-B44A-2B15E39931BF}"/>
                </a:ext>
              </a:extLst>
            </p:cNvPr>
            <p:cNvSpPr txBox="1"/>
            <p:nvPr/>
          </p:nvSpPr>
          <p:spPr>
            <a:xfrm>
              <a:off x="7546140" y="2891727"/>
              <a:ext cx="986676" cy="294953"/>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altLang="ja-JP" sz="1100" spc="60" dirty="0">
                  <a:latin typeface="+mn-ea"/>
                  <a:ea typeface="+mn-ea"/>
                  <a:cs typeface="Meiryo"/>
                </a:rPr>
                <a:t>31.9</a:t>
              </a:r>
              <a:r>
                <a:rPr lang="ja-JP" altLang="en-US" sz="1100" spc="60" dirty="0">
                  <a:latin typeface="+mn-ea"/>
                  <a:ea typeface="+mn-ea"/>
                  <a:cs typeface="Meiryo"/>
                </a:rPr>
                <a:t>％</a:t>
              </a:r>
            </a:p>
            <a:p>
              <a:pPr marR="39859" algn="ctr" defTabSz="844083" eaLnBrk="1" fontAlgn="auto" hangingPunct="1">
                <a:lnSpc>
                  <a:spcPts val="1200"/>
                </a:lnSpc>
                <a:spcBef>
                  <a:spcPts val="0"/>
                </a:spcBef>
                <a:spcAft>
                  <a:spcPts val="0"/>
                </a:spcAft>
                <a:defRPr/>
              </a:pPr>
              <a:r>
                <a:rPr lang="ja-JP" altLang="en-US" sz="1100" spc="60" dirty="0">
                  <a:latin typeface="+mn-ea"/>
                  <a:ea typeface="+mn-ea"/>
                  <a:cs typeface="Meiryo"/>
                </a:rPr>
                <a:t>（</a:t>
              </a:r>
              <a:r>
                <a:rPr lang="en-US" altLang="ja-JP" sz="1100" spc="60" dirty="0">
                  <a:latin typeface="+mn-ea"/>
                  <a:ea typeface="+mn-ea"/>
                  <a:cs typeface="Meiryo"/>
                </a:rPr>
                <a:t>39.1</a:t>
              </a:r>
              <a:r>
                <a:rPr lang="ja-JP" altLang="en-US" sz="1100" spc="60" dirty="0">
                  <a:latin typeface="+mn-ea"/>
                  <a:ea typeface="+mn-ea"/>
                  <a:cs typeface="Meiryo"/>
                </a:rPr>
                <a:t>兆円）</a:t>
              </a:r>
            </a:p>
          </p:txBody>
        </p:sp>
        <p:sp>
          <p:nvSpPr>
            <p:cNvPr id="55" name="object 12">
              <a:extLst>
                <a:ext uri="{FF2B5EF4-FFF2-40B4-BE49-F238E27FC236}">
                  <a16:creationId xmlns:a16="http://schemas.microsoft.com/office/drawing/2014/main" id="{E2923F96-046C-4E4C-B2E8-D1029B9A257F}"/>
                </a:ext>
              </a:extLst>
            </p:cNvPr>
            <p:cNvSpPr txBox="1"/>
            <p:nvPr/>
          </p:nvSpPr>
          <p:spPr>
            <a:xfrm>
              <a:off x="7078619" y="4801124"/>
              <a:ext cx="820460" cy="351378"/>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lang="en-US" altLang="ja-JP" sz="1100" spc="-28" dirty="0">
                  <a:latin typeface="+mn-ea"/>
                  <a:ea typeface="+mn-ea"/>
                  <a:cs typeface="Meiryo"/>
                </a:rPr>
                <a:t>17.1</a:t>
              </a:r>
              <a:r>
                <a:rPr lang="ja-JP" altLang="en-US" sz="1100" spc="-28" dirty="0">
                  <a:latin typeface="+mn-ea"/>
                  <a:ea typeface="+mn-ea"/>
                  <a:cs typeface="Meiryo"/>
                </a:rPr>
                <a:t>％</a:t>
              </a:r>
            </a:p>
            <a:p>
              <a:pPr algn="ctr" defTabSz="844083" eaLnBrk="1" fontAlgn="auto" hangingPunct="1">
                <a:spcBef>
                  <a:spcPts val="55"/>
                </a:spcBef>
                <a:spcAft>
                  <a:spcPts val="0"/>
                </a:spcAft>
                <a:defRPr/>
              </a:pPr>
              <a:r>
                <a:rPr lang="ja-JP" altLang="en-US" sz="1100" spc="-28" dirty="0">
                  <a:latin typeface="+mn-ea"/>
                  <a:ea typeface="+mn-ea"/>
                  <a:cs typeface="Meiryo"/>
                </a:rPr>
                <a:t>（</a:t>
              </a:r>
              <a:r>
                <a:rPr lang="en-US" altLang="ja-JP" sz="1100" spc="-28" dirty="0">
                  <a:latin typeface="+mn-ea"/>
                  <a:ea typeface="+mn-ea"/>
                  <a:cs typeface="Meiryo"/>
                </a:rPr>
                <a:t>20.9</a:t>
              </a:r>
              <a:r>
                <a:rPr lang="ja-JP" altLang="en-US" sz="1100" spc="-28" dirty="0">
                  <a:latin typeface="+mn-ea"/>
                  <a:ea typeface="+mn-ea"/>
                  <a:cs typeface="Meiryo"/>
                </a:rPr>
                <a:t>兆円）</a:t>
              </a:r>
            </a:p>
          </p:txBody>
        </p:sp>
        <p:sp>
          <p:nvSpPr>
            <p:cNvPr id="56" name="object 14">
              <a:extLst>
                <a:ext uri="{FF2B5EF4-FFF2-40B4-BE49-F238E27FC236}">
                  <a16:creationId xmlns:a16="http://schemas.microsoft.com/office/drawing/2014/main" id="{B929A392-B2B8-478B-9766-F2417FF767B1}"/>
                </a:ext>
              </a:extLst>
            </p:cNvPr>
            <p:cNvSpPr txBox="1"/>
            <p:nvPr/>
          </p:nvSpPr>
          <p:spPr>
            <a:xfrm>
              <a:off x="5315751" y="5281752"/>
              <a:ext cx="1003447" cy="540661"/>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400" spc="-9" dirty="0">
                  <a:solidFill>
                    <a:srgbClr val="231916"/>
                  </a:solidFill>
                  <a:latin typeface="+mn-ea"/>
                  <a:ea typeface="+mn-ea"/>
                  <a:cs typeface="Meiryo"/>
                </a:rPr>
                <a:t>公共事業</a:t>
              </a:r>
              <a:endParaRPr sz="14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50" spc="37" dirty="0">
                  <a:solidFill>
                    <a:srgbClr val="231916"/>
                  </a:solidFill>
                  <a:latin typeface="+mn-ea"/>
                  <a:ea typeface="+mn-ea"/>
                  <a:cs typeface="Meiryo"/>
                </a:rPr>
                <a:t>5.0</a:t>
              </a:r>
              <a:r>
                <a:rPr lang="ja-JP" altLang="en-US" sz="1050" spc="37" dirty="0">
                  <a:solidFill>
                    <a:srgbClr val="231916"/>
                  </a:solidFill>
                  <a:latin typeface="+mn-ea"/>
                  <a:ea typeface="+mn-ea"/>
                  <a:cs typeface="Meiryo"/>
                </a:rPr>
                <a:t>％</a:t>
              </a:r>
            </a:p>
            <a:p>
              <a:pPr marL="11723" algn="ctr" defTabSz="844083" eaLnBrk="1" fontAlgn="auto" hangingPunct="1">
                <a:lnSpc>
                  <a:spcPts val="1200"/>
                </a:lnSpc>
                <a:spcBef>
                  <a:spcPts val="0"/>
                </a:spcBef>
                <a:spcAft>
                  <a:spcPts val="0"/>
                </a:spcAft>
                <a:defRPr/>
              </a:pPr>
              <a:r>
                <a:rPr lang="ja-JP" altLang="en-US" sz="1050" spc="37" dirty="0">
                  <a:solidFill>
                    <a:srgbClr val="231916"/>
                  </a:solidFill>
                  <a:latin typeface="+mn-ea"/>
                  <a:ea typeface="+mn-ea"/>
                  <a:cs typeface="Meiryo"/>
                </a:rPr>
                <a:t>（</a:t>
              </a:r>
              <a:r>
                <a:rPr lang="en-US" altLang="ja-JP" sz="1050" spc="37" dirty="0">
                  <a:solidFill>
                    <a:srgbClr val="231916"/>
                  </a:solidFill>
                  <a:latin typeface="+mn-ea"/>
                  <a:ea typeface="+mn-ea"/>
                  <a:cs typeface="Meiryo"/>
                </a:rPr>
                <a:t>6.1</a:t>
              </a:r>
              <a:r>
                <a:rPr lang="ja-JP" altLang="en-US" sz="1050" spc="37" dirty="0">
                  <a:solidFill>
                    <a:srgbClr val="231916"/>
                  </a:solidFill>
                  <a:latin typeface="+mn-ea"/>
                  <a:ea typeface="+mn-ea"/>
                  <a:cs typeface="Meiryo"/>
                </a:rPr>
                <a:t>兆円）</a:t>
              </a:r>
            </a:p>
          </p:txBody>
        </p:sp>
        <p:sp>
          <p:nvSpPr>
            <p:cNvPr id="57" name="object 15">
              <a:extLst>
                <a:ext uri="{FF2B5EF4-FFF2-40B4-BE49-F238E27FC236}">
                  <a16:creationId xmlns:a16="http://schemas.microsoft.com/office/drawing/2014/main" id="{013AE012-8793-4891-BA1C-A8593F072203}"/>
                </a:ext>
              </a:extLst>
            </p:cNvPr>
            <p:cNvSpPr txBox="1"/>
            <p:nvPr/>
          </p:nvSpPr>
          <p:spPr>
            <a:xfrm>
              <a:off x="4599702" y="4576597"/>
              <a:ext cx="762364" cy="770980"/>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400" spc="-9" dirty="0" err="1">
                  <a:solidFill>
                    <a:srgbClr val="231916"/>
                  </a:solidFill>
                  <a:latin typeface="+mn-ea"/>
                  <a:ea typeface="+mn-ea"/>
                  <a:cs typeface="Meiryo"/>
                </a:rPr>
                <a:t>文教及び</a:t>
              </a:r>
              <a:endParaRPr lang="en-US" sz="14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100"/>
                </a:spcAft>
                <a:defRPr/>
              </a:pPr>
              <a:r>
                <a:rPr sz="1400" spc="-9" dirty="0" err="1">
                  <a:solidFill>
                    <a:srgbClr val="231916"/>
                  </a:solidFill>
                  <a:latin typeface="+mn-ea"/>
                  <a:ea typeface="+mn-ea"/>
                  <a:cs typeface="Meiryo"/>
                </a:rPr>
                <a:t>科学振興</a:t>
              </a:r>
              <a:endParaRPr lang="en-US" sz="14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altLang="ja-JP" sz="1050" spc="37" dirty="0">
                  <a:solidFill>
                    <a:srgbClr val="231916"/>
                  </a:solidFill>
                  <a:latin typeface="+mn-ea"/>
                  <a:ea typeface="+mn-ea"/>
                  <a:cs typeface="Meiryo"/>
                </a:rPr>
                <a:t>4.9</a:t>
              </a:r>
              <a:r>
                <a:rPr lang="ja-JP" altLang="en-US" sz="1050" spc="37" dirty="0">
                  <a:solidFill>
                    <a:srgbClr val="231916"/>
                  </a:solidFill>
                  <a:latin typeface="+mn-ea"/>
                  <a:ea typeface="+mn-ea"/>
                  <a:cs typeface="Meiryo"/>
                </a:rPr>
                <a:t>％</a:t>
              </a:r>
            </a:p>
            <a:p>
              <a:pPr marL="11723" marR="4689" algn="ctr" defTabSz="844083" eaLnBrk="1" fontAlgn="auto" hangingPunct="1">
                <a:lnSpc>
                  <a:spcPts val="1200"/>
                </a:lnSpc>
                <a:spcBef>
                  <a:spcPts val="0"/>
                </a:spcBef>
                <a:spcAft>
                  <a:spcPts val="0"/>
                </a:spcAft>
                <a:defRPr/>
              </a:pPr>
              <a:r>
                <a:rPr lang="ja-JP" altLang="en-US" sz="1050" spc="37" dirty="0">
                  <a:solidFill>
                    <a:srgbClr val="231916"/>
                  </a:solidFill>
                  <a:latin typeface="+mn-ea"/>
                  <a:ea typeface="+mn-ea"/>
                  <a:cs typeface="Meiryo"/>
                </a:rPr>
                <a:t>（</a:t>
              </a:r>
              <a:r>
                <a:rPr lang="en-US" altLang="ja-JP" sz="1050" spc="37" dirty="0">
                  <a:solidFill>
                    <a:srgbClr val="231916"/>
                  </a:solidFill>
                  <a:latin typeface="+mn-ea"/>
                  <a:cs typeface="Meiryo"/>
                </a:rPr>
                <a:t>6</a:t>
              </a:r>
              <a:r>
                <a:rPr lang="en-US" altLang="ja-JP" sz="1050" spc="37" dirty="0">
                  <a:solidFill>
                    <a:srgbClr val="231916"/>
                  </a:solidFill>
                  <a:latin typeface="+mn-ea"/>
                  <a:ea typeface="+mn-ea"/>
                  <a:cs typeface="Meiryo"/>
                </a:rPr>
                <a:t>.0</a:t>
              </a:r>
              <a:r>
                <a:rPr lang="ja-JP" altLang="en-US" sz="1050" spc="37" dirty="0">
                  <a:solidFill>
                    <a:srgbClr val="231916"/>
                  </a:solidFill>
                  <a:latin typeface="+mn-ea"/>
                  <a:ea typeface="+mn-ea"/>
                  <a:cs typeface="Meiryo"/>
                </a:rPr>
                <a:t>兆円）</a:t>
              </a:r>
            </a:p>
          </p:txBody>
        </p:sp>
        <p:sp>
          <p:nvSpPr>
            <p:cNvPr id="58" name="object 17">
              <a:extLst>
                <a:ext uri="{FF2B5EF4-FFF2-40B4-BE49-F238E27FC236}">
                  <a16:creationId xmlns:a16="http://schemas.microsoft.com/office/drawing/2014/main" id="{7E8D7BB9-6A9F-467C-9F2B-7F78B2B22B29}"/>
                </a:ext>
              </a:extLst>
            </p:cNvPr>
            <p:cNvSpPr txBox="1"/>
            <p:nvPr/>
          </p:nvSpPr>
          <p:spPr>
            <a:xfrm>
              <a:off x="5280575" y="3724066"/>
              <a:ext cx="750342" cy="523092"/>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400" spc="-9" dirty="0" err="1">
                  <a:solidFill>
                    <a:srgbClr val="231916"/>
                  </a:solidFill>
                  <a:latin typeface="+mn-ea"/>
                  <a:ea typeface="+mn-ea"/>
                  <a:cs typeface="Meiryo"/>
                </a:rPr>
                <a:t>その他</a:t>
              </a:r>
              <a:endParaRPr sz="14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900" spc="37" dirty="0">
                  <a:solidFill>
                    <a:srgbClr val="231916"/>
                  </a:solidFill>
                  <a:latin typeface="+mn-ea"/>
                  <a:ea typeface="+mn-ea"/>
                  <a:cs typeface="Meiryo"/>
                </a:rPr>
                <a:t>8.2</a:t>
              </a:r>
              <a:r>
                <a:rPr lang="ja-JP" altLang="en-US" sz="900" spc="37" dirty="0">
                  <a:solidFill>
                    <a:srgbClr val="231916"/>
                  </a:solidFill>
                  <a:latin typeface="+mn-ea"/>
                  <a:ea typeface="+mn-ea"/>
                  <a:cs typeface="Meiryo"/>
                </a:rPr>
                <a:t>％</a:t>
              </a:r>
            </a:p>
            <a:p>
              <a:pPr marL="11723" algn="ctr" defTabSz="844083" eaLnBrk="1" fontAlgn="auto" hangingPunct="1">
                <a:lnSpc>
                  <a:spcPct val="110000"/>
                </a:lnSpc>
                <a:spcBef>
                  <a:spcPts val="0"/>
                </a:spcBef>
                <a:spcAft>
                  <a:spcPts val="0"/>
                </a:spcAft>
                <a:defRPr/>
              </a:pPr>
              <a:r>
                <a:rPr lang="ja-JP" altLang="en-US" sz="900" spc="37" dirty="0">
                  <a:solidFill>
                    <a:srgbClr val="231916"/>
                  </a:solidFill>
                  <a:latin typeface="+mn-ea"/>
                  <a:ea typeface="+mn-ea"/>
                  <a:cs typeface="Meiryo"/>
                </a:rPr>
                <a:t>（</a:t>
              </a:r>
              <a:r>
                <a:rPr lang="en-US" altLang="ja-JP" sz="900" spc="37" dirty="0">
                  <a:solidFill>
                    <a:srgbClr val="231916"/>
                  </a:solidFill>
                  <a:latin typeface="+mn-ea"/>
                  <a:cs typeface="Meiryo"/>
                </a:rPr>
                <a:t>10</a:t>
              </a:r>
              <a:r>
                <a:rPr lang="en-US" altLang="ja-JP" sz="900" spc="37" dirty="0">
                  <a:solidFill>
                    <a:srgbClr val="231916"/>
                  </a:solidFill>
                  <a:latin typeface="+mn-ea"/>
                  <a:ea typeface="+mn-ea"/>
                  <a:cs typeface="Meiryo"/>
                </a:rPr>
                <a:t>.0</a:t>
              </a:r>
              <a:r>
                <a:rPr lang="ja-JP" altLang="en-US" sz="900" spc="37" dirty="0">
                  <a:solidFill>
                    <a:srgbClr val="231916"/>
                  </a:solidFill>
                  <a:latin typeface="+mn-ea"/>
                  <a:ea typeface="+mn-ea"/>
                  <a:cs typeface="Meiryo"/>
                </a:rPr>
                <a:t>兆円）</a:t>
              </a:r>
              <a:endParaRPr lang="ja-JP" altLang="en-US" sz="900" dirty="0">
                <a:solidFill>
                  <a:prstClr val="black"/>
                </a:solidFill>
                <a:latin typeface="+mn-ea"/>
                <a:ea typeface="+mn-ea"/>
                <a:cs typeface="Meiryo"/>
              </a:endParaRPr>
            </a:p>
          </p:txBody>
        </p:sp>
        <p:sp>
          <p:nvSpPr>
            <p:cNvPr id="60" name="object 13">
              <a:extLst>
                <a:ext uri="{FF2B5EF4-FFF2-40B4-BE49-F238E27FC236}">
                  <a16:creationId xmlns:a16="http://schemas.microsoft.com/office/drawing/2014/main" id="{808F08A8-5B40-4DF7-9FDE-52D1B271F275}"/>
                </a:ext>
              </a:extLst>
            </p:cNvPr>
            <p:cNvSpPr txBox="1"/>
            <p:nvPr/>
          </p:nvSpPr>
          <p:spPr>
            <a:xfrm>
              <a:off x="5411246" y="2257796"/>
              <a:ext cx="1534295" cy="677108"/>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600" spc="46" dirty="0" err="1">
                  <a:latin typeface="+mn-ea"/>
                  <a:ea typeface="+mn-ea"/>
                  <a:cs typeface="Meiryo"/>
                </a:rPr>
                <a:t>国債費</a:t>
              </a:r>
              <a:endParaRPr lang="en-US" sz="1600" spc="46" dirty="0">
                <a:latin typeface="+mn-ea"/>
                <a:ea typeface="+mn-ea"/>
                <a:cs typeface="Meiryo"/>
              </a:endParaRPr>
            </a:p>
            <a:p>
              <a:pPr marL="22861" algn="ctr" defTabSz="844083" eaLnBrk="1" fontAlgn="auto" hangingPunct="1">
                <a:spcBef>
                  <a:spcPts val="0"/>
                </a:spcBef>
                <a:spcAft>
                  <a:spcPts val="0"/>
                </a:spcAft>
                <a:defRPr/>
              </a:pPr>
              <a:r>
                <a:rPr lang="ja-JP" altLang="en-US" sz="1400" spc="46" dirty="0">
                  <a:latin typeface="+mn-ea"/>
                  <a:ea typeface="+mn-ea"/>
                  <a:cs typeface="Meiryo"/>
                </a:rPr>
                <a:t>（過去の借金の</a:t>
              </a:r>
              <a:endParaRPr lang="en-US" altLang="ja-JP" sz="1400" spc="46" dirty="0">
                <a:latin typeface="+mn-ea"/>
                <a:ea typeface="+mn-ea"/>
                <a:cs typeface="Meiryo"/>
              </a:endParaRPr>
            </a:p>
            <a:p>
              <a:pPr marL="22861" algn="ctr" defTabSz="844083" eaLnBrk="1" fontAlgn="auto" hangingPunct="1">
                <a:spcBef>
                  <a:spcPts val="0"/>
                </a:spcBef>
                <a:spcAft>
                  <a:spcPts val="0"/>
                </a:spcAft>
                <a:defRPr/>
              </a:pPr>
              <a:r>
                <a:rPr lang="ja-JP" altLang="en-US" sz="1400" spc="46" dirty="0">
                  <a:latin typeface="+mn-ea"/>
                  <a:ea typeface="+mn-ea"/>
                  <a:cs typeface="Meiryo"/>
                </a:rPr>
                <a:t>返済と利息）</a:t>
              </a:r>
              <a:endParaRPr lang="en-US" altLang="ja-JP" sz="1400" spc="46" dirty="0">
                <a:latin typeface="+mn-ea"/>
                <a:ea typeface="+mn-ea"/>
                <a:cs typeface="Meiryo"/>
              </a:endParaRPr>
            </a:p>
          </p:txBody>
        </p:sp>
        <p:sp>
          <p:nvSpPr>
            <p:cNvPr id="61" name="object 16">
              <a:extLst>
                <a:ext uri="{FF2B5EF4-FFF2-40B4-BE49-F238E27FC236}">
                  <a16:creationId xmlns:a16="http://schemas.microsoft.com/office/drawing/2014/main" id="{CEA209AA-9E88-4D73-9CB2-A385E9AC2FC2}"/>
                </a:ext>
              </a:extLst>
            </p:cNvPr>
            <p:cNvSpPr txBox="1"/>
            <p:nvPr/>
          </p:nvSpPr>
          <p:spPr>
            <a:xfrm>
              <a:off x="6290455" y="4669562"/>
              <a:ext cx="817800" cy="566309"/>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400" spc="-9" dirty="0" err="1">
                  <a:solidFill>
                    <a:srgbClr val="231916"/>
                  </a:solidFill>
                  <a:latin typeface="+mn-ea"/>
                  <a:ea typeface="+mn-ea"/>
                  <a:cs typeface="Meiryo"/>
                </a:rPr>
                <a:t>防衛</a:t>
              </a:r>
              <a:endParaRPr sz="1200" baseline="30000" dirty="0">
                <a:solidFill>
                  <a:prstClr val="black"/>
                </a:solidFill>
                <a:latin typeface="+mn-ea"/>
                <a:ea typeface="+mn-ea"/>
                <a:cs typeface="Meiryo"/>
              </a:endParaRPr>
            </a:p>
            <a:p>
              <a:pPr marL="11723" algn="ctr" defTabSz="844083" eaLnBrk="1" fontAlgn="auto" hangingPunct="1">
                <a:lnSpc>
                  <a:spcPts val="1200"/>
                </a:lnSpc>
                <a:spcBef>
                  <a:spcPts val="0"/>
                </a:spcBef>
                <a:spcAft>
                  <a:spcPts val="0"/>
                </a:spcAft>
                <a:defRPr/>
              </a:pPr>
              <a:r>
                <a:rPr lang="en-US" altLang="ja-JP" sz="1100" spc="37" dirty="0">
                  <a:solidFill>
                    <a:srgbClr val="231916"/>
                  </a:solidFill>
                  <a:latin typeface="+mn-ea"/>
                  <a:ea typeface="+mn-ea"/>
                  <a:cs typeface="Meiryo"/>
                </a:rPr>
                <a:t>7.3</a:t>
              </a:r>
              <a:r>
                <a:rPr lang="ja-JP" altLang="en-US" sz="1100" spc="37" dirty="0">
                  <a:solidFill>
                    <a:srgbClr val="231916"/>
                  </a:solidFill>
                  <a:latin typeface="+mn-ea"/>
                  <a:ea typeface="+mn-ea"/>
                  <a:cs typeface="Meiryo"/>
                </a:rPr>
                <a:t>％</a:t>
              </a:r>
            </a:p>
            <a:p>
              <a:pPr marL="11723" algn="ctr" defTabSz="844083" eaLnBrk="1" fontAlgn="auto" hangingPunct="1">
                <a:lnSpc>
                  <a:spcPts val="1200"/>
                </a:lnSpc>
                <a:spcBef>
                  <a:spcPts val="0"/>
                </a:spcBef>
                <a:spcAft>
                  <a:spcPts val="0"/>
                </a:spcAft>
                <a:defRPr/>
              </a:pPr>
              <a:r>
                <a:rPr lang="ja-JP" altLang="en-US" sz="1100" spc="37" dirty="0">
                  <a:solidFill>
                    <a:srgbClr val="231916"/>
                  </a:solidFill>
                  <a:latin typeface="+mn-ea"/>
                  <a:ea typeface="+mn-ea"/>
                  <a:cs typeface="Meiryo"/>
                </a:rPr>
                <a:t>（</a:t>
              </a:r>
              <a:r>
                <a:rPr lang="en-US" altLang="ja-JP" sz="1100" spc="37" dirty="0">
                  <a:solidFill>
                    <a:srgbClr val="231916"/>
                  </a:solidFill>
                  <a:latin typeface="+mn-ea"/>
                  <a:cs typeface="Meiryo"/>
                </a:rPr>
                <a:t>9</a:t>
              </a:r>
              <a:r>
                <a:rPr lang="en-US" altLang="ja-JP" sz="1100" spc="37" dirty="0">
                  <a:solidFill>
                    <a:srgbClr val="231916"/>
                  </a:solidFill>
                  <a:latin typeface="+mn-ea"/>
                  <a:ea typeface="+mn-ea"/>
                  <a:cs typeface="Meiryo"/>
                </a:rPr>
                <a:t>.0</a:t>
              </a:r>
              <a:r>
                <a:rPr lang="ja-JP" altLang="en-US" sz="1050" spc="37" dirty="0">
                  <a:solidFill>
                    <a:srgbClr val="231916"/>
                  </a:solidFill>
                  <a:latin typeface="+mn-ea"/>
                  <a:ea typeface="+mn-ea"/>
                  <a:cs typeface="Meiryo"/>
                </a:rPr>
                <a:t>兆円）</a:t>
              </a:r>
            </a:p>
          </p:txBody>
        </p:sp>
        <p:grpSp>
          <p:nvGrpSpPr>
            <p:cNvPr id="62" name="グループ化 61">
              <a:extLst>
                <a:ext uri="{FF2B5EF4-FFF2-40B4-BE49-F238E27FC236}">
                  <a16:creationId xmlns:a16="http://schemas.microsoft.com/office/drawing/2014/main" id="{B6F04547-28F9-498D-B139-817E5D0C8946}"/>
                </a:ext>
              </a:extLst>
            </p:cNvPr>
            <p:cNvGrpSpPr/>
            <p:nvPr/>
          </p:nvGrpSpPr>
          <p:grpSpPr>
            <a:xfrm>
              <a:off x="4695917" y="1897979"/>
              <a:ext cx="828219" cy="284403"/>
              <a:chOff x="4781156" y="2669544"/>
              <a:chExt cx="828219" cy="284403"/>
            </a:xfrm>
          </p:grpSpPr>
          <p:sp>
            <p:nvSpPr>
              <p:cNvPr id="70" name="object 21">
                <a:extLst>
                  <a:ext uri="{FF2B5EF4-FFF2-40B4-BE49-F238E27FC236}">
                    <a16:creationId xmlns:a16="http://schemas.microsoft.com/office/drawing/2014/main" id="{3DAD4B0B-6FEE-4FD5-B3DE-D4C3EAA189D6}"/>
                  </a:ext>
                </a:extLst>
              </p:cNvPr>
              <p:cNvSpPr txBox="1"/>
              <p:nvPr/>
            </p:nvSpPr>
            <p:spPr>
              <a:xfrm>
                <a:off x="4855347" y="2679703"/>
                <a:ext cx="679837" cy="2462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600" spc="18" dirty="0">
                    <a:solidFill>
                      <a:srgbClr val="231916"/>
                    </a:solidFill>
                    <a:latin typeface="+mn-ea"/>
                    <a:ea typeface="+mn-ea"/>
                    <a:cs typeface="Meiryo"/>
                  </a:rPr>
                  <a:t>歳 出</a:t>
                </a:r>
                <a:endParaRPr sz="1600" dirty="0">
                  <a:solidFill>
                    <a:prstClr val="black"/>
                  </a:solidFill>
                  <a:latin typeface="+mn-ea"/>
                  <a:ea typeface="+mn-ea"/>
                  <a:cs typeface="Meiryo"/>
                </a:endParaRPr>
              </a:p>
            </p:txBody>
          </p:sp>
          <p:sp>
            <p:nvSpPr>
              <p:cNvPr id="71" name="正方形/長方形 70">
                <a:extLst>
                  <a:ext uri="{FF2B5EF4-FFF2-40B4-BE49-F238E27FC236}">
                    <a16:creationId xmlns:a16="http://schemas.microsoft.com/office/drawing/2014/main" id="{F5A85CA0-28B4-4693-9264-88BE45505EC6}"/>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grpSp>
        <p:sp>
          <p:nvSpPr>
            <p:cNvPr id="63" name="楕円 62">
              <a:extLst>
                <a:ext uri="{FF2B5EF4-FFF2-40B4-BE49-F238E27FC236}">
                  <a16:creationId xmlns:a16="http://schemas.microsoft.com/office/drawing/2014/main" id="{4A53F4B4-9A15-4D15-B089-27273DF0BCC4}"/>
                </a:ext>
              </a:extLst>
            </p:cNvPr>
            <p:cNvSpPr/>
            <p:nvPr/>
          </p:nvSpPr>
          <p:spPr bwMode="auto">
            <a:xfrm>
              <a:off x="6160188" y="2905791"/>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sp>
          <p:nvSpPr>
            <p:cNvPr id="64" name="object 11">
              <a:extLst>
                <a:ext uri="{FF2B5EF4-FFF2-40B4-BE49-F238E27FC236}">
                  <a16:creationId xmlns:a16="http://schemas.microsoft.com/office/drawing/2014/main" id="{FC1FDBB7-118D-4A17-9601-5AD097BD96D1}"/>
                </a:ext>
              </a:extLst>
            </p:cNvPr>
            <p:cNvSpPr txBox="1"/>
            <p:nvPr/>
          </p:nvSpPr>
          <p:spPr>
            <a:xfrm>
              <a:off x="6294196" y="3156689"/>
              <a:ext cx="1214457" cy="91153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2000" spc="51" dirty="0" err="1">
                  <a:solidFill>
                    <a:srgbClr val="231916"/>
                  </a:solidFill>
                  <a:latin typeface="+mn-ea"/>
                  <a:ea typeface="+mn-ea"/>
                  <a:cs typeface="Meiryo"/>
                </a:rPr>
                <a:t>一般会計</a:t>
              </a:r>
              <a:r>
                <a:rPr sz="2000" spc="51" dirty="0">
                  <a:solidFill>
                    <a:srgbClr val="231916"/>
                  </a:solidFill>
                  <a:latin typeface="+mn-ea"/>
                  <a:ea typeface="+mn-ea"/>
                  <a:cs typeface="Meiryo"/>
                </a:rPr>
                <a:t> 歳出総額</a:t>
              </a:r>
              <a:endParaRPr sz="20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400" spc="51" dirty="0">
                  <a:solidFill>
                    <a:srgbClr val="231916"/>
                  </a:solidFill>
                  <a:latin typeface="+mn-ea"/>
                  <a:ea typeface="+mn-ea"/>
                  <a:cs typeface="Meiryo"/>
                </a:rPr>
                <a:t>(122.3</a:t>
              </a:r>
              <a:r>
                <a:rPr lang="ja-JP" altLang="en-US" sz="1400" spc="51" dirty="0">
                  <a:solidFill>
                    <a:srgbClr val="231916"/>
                  </a:solidFill>
                  <a:latin typeface="+mn-ea"/>
                  <a:ea typeface="+mn-ea"/>
                  <a:cs typeface="Meiryo"/>
                </a:rPr>
                <a:t>兆円</a:t>
              </a:r>
              <a:r>
                <a:rPr lang="en-US" altLang="ja-JP" sz="1400" spc="51" dirty="0">
                  <a:solidFill>
                    <a:srgbClr val="231916"/>
                  </a:solidFill>
                  <a:latin typeface="+mn-ea"/>
                  <a:ea typeface="+mn-ea"/>
                  <a:cs typeface="Meiryo"/>
                </a:rPr>
                <a:t>)</a:t>
              </a:r>
            </a:p>
          </p:txBody>
        </p:sp>
        <p:sp>
          <p:nvSpPr>
            <p:cNvPr id="65" name="object 13">
              <a:extLst>
                <a:ext uri="{FF2B5EF4-FFF2-40B4-BE49-F238E27FC236}">
                  <a16:creationId xmlns:a16="http://schemas.microsoft.com/office/drawing/2014/main" id="{E9BB1678-53AA-4D81-9C86-B3563EF24BDA}"/>
                </a:ext>
              </a:extLst>
            </p:cNvPr>
            <p:cNvSpPr txBox="1"/>
            <p:nvPr/>
          </p:nvSpPr>
          <p:spPr>
            <a:xfrm>
              <a:off x="5310306" y="2969984"/>
              <a:ext cx="873425" cy="349648"/>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altLang="ja-JP" sz="1100" spc="88" dirty="0">
                  <a:latin typeface="+mn-ea"/>
                  <a:ea typeface="+mn-ea"/>
                  <a:cs typeface="Meiryo"/>
                </a:rPr>
                <a:t>25.6</a:t>
              </a:r>
              <a:r>
                <a:rPr lang="ja-JP" altLang="en-US" sz="110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100" spc="88" dirty="0">
                  <a:latin typeface="+mn-ea"/>
                  <a:ea typeface="+mn-ea"/>
                  <a:cs typeface="Meiryo"/>
                </a:rPr>
                <a:t>（</a:t>
              </a:r>
              <a:r>
                <a:rPr lang="en-US" altLang="ja-JP" sz="1100" spc="88" dirty="0">
                  <a:latin typeface="+mn-ea"/>
                  <a:cs typeface="Meiryo"/>
                </a:rPr>
                <a:t>31</a:t>
              </a:r>
              <a:r>
                <a:rPr lang="en-US" altLang="ja-JP" sz="1100" spc="88" dirty="0">
                  <a:latin typeface="+mn-ea"/>
                  <a:ea typeface="+mn-ea"/>
                  <a:cs typeface="Meiryo"/>
                </a:rPr>
                <a:t>.3</a:t>
              </a:r>
              <a:r>
                <a:rPr lang="ja-JP" altLang="en-US" sz="1100" spc="88" dirty="0">
                  <a:latin typeface="+mn-ea"/>
                  <a:ea typeface="+mn-ea"/>
                  <a:cs typeface="Meiryo"/>
                </a:rPr>
                <a:t>兆円）</a:t>
              </a:r>
            </a:p>
          </p:txBody>
        </p:sp>
        <p:sp>
          <p:nvSpPr>
            <p:cNvPr id="66" name="object 12">
              <a:extLst>
                <a:ext uri="{FF2B5EF4-FFF2-40B4-BE49-F238E27FC236}">
                  <a16:creationId xmlns:a16="http://schemas.microsoft.com/office/drawing/2014/main" id="{068C655E-DCCC-4C45-8D83-6493938DE37A}"/>
                </a:ext>
              </a:extLst>
            </p:cNvPr>
            <p:cNvSpPr txBox="1"/>
            <p:nvPr/>
          </p:nvSpPr>
          <p:spPr>
            <a:xfrm>
              <a:off x="7175989" y="4331449"/>
              <a:ext cx="1050388" cy="430887"/>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400" spc="46" dirty="0" err="1">
                  <a:latin typeface="+mn-ea"/>
                  <a:ea typeface="+mn-ea"/>
                  <a:cs typeface="Meiryo"/>
                </a:rPr>
                <a:t>地方交付税</a:t>
              </a:r>
              <a:r>
                <a:rPr sz="1400" spc="46" dirty="0">
                  <a:latin typeface="+mn-ea"/>
                  <a:ea typeface="+mn-ea"/>
                  <a:cs typeface="Meiryo"/>
                </a:rPr>
                <a:t>  </a:t>
              </a:r>
              <a:r>
                <a:rPr sz="1400" spc="46" dirty="0" err="1">
                  <a:latin typeface="+mn-ea"/>
                  <a:ea typeface="+mn-ea"/>
                  <a:cs typeface="Meiryo"/>
                </a:rPr>
                <a:t>交付金等</a:t>
              </a:r>
              <a:endParaRPr sz="1400" dirty="0">
                <a:latin typeface="+mn-ea"/>
                <a:ea typeface="+mn-ea"/>
                <a:cs typeface="Meiryo"/>
              </a:endParaRPr>
            </a:p>
          </p:txBody>
        </p:sp>
        <p:cxnSp>
          <p:nvCxnSpPr>
            <p:cNvPr id="67" name="直線コネクタ 66">
              <a:extLst>
                <a:ext uri="{FF2B5EF4-FFF2-40B4-BE49-F238E27FC236}">
                  <a16:creationId xmlns:a16="http://schemas.microsoft.com/office/drawing/2014/main" id="{8FF89C17-5F29-4DFF-9FB1-FF1FDDA0287C}"/>
                </a:ext>
              </a:extLst>
            </p:cNvPr>
            <p:cNvCxnSpPr>
              <a:cxnSpLocks/>
            </p:cNvCxnSpPr>
            <p:nvPr/>
          </p:nvCxnSpPr>
          <p:spPr bwMode="auto">
            <a:xfrm flipV="1">
              <a:off x="5393623" y="4584365"/>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68" name="object 10">
              <a:extLst>
                <a:ext uri="{FF2B5EF4-FFF2-40B4-BE49-F238E27FC236}">
                  <a16:creationId xmlns:a16="http://schemas.microsoft.com/office/drawing/2014/main" id="{5EBAE7FC-7077-4FE3-A1D1-6461EF5793E7}"/>
                </a:ext>
              </a:extLst>
            </p:cNvPr>
            <p:cNvSpPr txBox="1"/>
            <p:nvPr/>
          </p:nvSpPr>
          <p:spPr>
            <a:xfrm>
              <a:off x="7208764" y="2551243"/>
              <a:ext cx="1114935" cy="243656"/>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600" spc="46" dirty="0" err="1">
                  <a:latin typeface="+mn-ea"/>
                  <a:ea typeface="+mn-ea"/>
                  <a:cs typeface="Meiryo"/>
                </a:rPr>
                <a:t>社会保障</a:t>
              </a:r>
              <a:endParaRPr sz="1600" dirty="0">
                <a:latin typeface="+mn-ea"/>
                <a:ea typeface="+mn-ea"/>
                <a:cs typeface="Meiryo"/>
              </a:endParaRPr>
            </a:p>
          </p:txBody>
        </p:sp>
        <p:cxnSp>
          <p:nvCxnSpPr>
            <p:cNvPr id="69" name="直線コネクタ 68">
              <a:extLst>
                <a:ext uri="{FF2B5EF4-FFF2-40B4-BE49-F238E27FC236}">
                  <a16:creationId xmlns:a16="http://schemas.microsoft.com/office/drawing/2014/main" id="{89050A96-5842-4EC9-95AE-74423BB912C9}"/>
                </a:ext>
              </a:extLst>
            </p:cNvPr>
            <p:cNvCxnSpPr>
              <a:cxnSpLocks/>
            </p:cNvCxnSpPr>
            <p:nvPr/>
          </p:nvCxnSpPr>
          <p:spPr bwMode="auto">
            <a:xfrm flipV="1">
              <a:off x="5810250" y="4935189"/>
              <a:ext cx="257112" cy="351462"/>
            </a:xfrm>
            <a:prstGeom prst="line">
              <a:avLst/>
            </a:prstGeom>
            <a:noFill/>
            <a:ln w="9525" cap="flat" cmpd="sng" algn="ctr">
              <a:solidFill>
                <a:schemeClr val="tx1"/>
              </a:solidFill>
              <a:prstDash val="solid"/>
              <a:round/>
              <a:headEnd type="none" w="med" len="med"/>
              <a:tailEnd type="oval" w="med" len="med"/>
            </a:ln>
            <a:effectLst/>
          </p:spPr>
        </p:cxnSp>
      </p:grpSp>
      <p:sp>
        <p:nvSpPr>
          <p:cNvPr id="38" name="角丸四角形 40">
            <a:extLst>
              <a:ext uri="{FF2B5EF4-FFF2-40B4-BE49-F238E27FC236}">
                <a16:creationId xmlns:a16="http://schemas.microsoft.com/office/drawing/2014/main" id="{51E588A0-76B5-486E-854F-C1711ADFA098}"/>
              </a:ext>
            </a:extLst>
          </p:cNvPr>
          <p:cNvSpPr/>
          <p:nvPr/>
        </p:nvSpPr>
        <p:spPr>
          <a:xfrm>
            <a:off x="246055" y="6476700"/>
            <a:ext cx="4661265" cy="1893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1050" dirty="0">
                <a:solidFill>
                  <a:schemeClr val="tx1"/>
                </a:solidFill>
                <a:latin typeface="+mn-ea"/>
              </a:rPr>
              <a:t>※</a:t>
            </a:r>
            <a:r>
              <a:rPr lang="ja-JP" altLang="en-US" sz="1050" dirty="0">
                <a:solidFill>
                  <a:schemeClr val="tx1"/>
                </a:solidFill>
                <a:latin typeface="+mn-ea"/>
              </a:rPr>
              <a:t>出所：財務省</a:t>
            </a:r>
            <a:r>
              <a:rPr lang="en-US" altLang="ja-JP" sz="1050" dirty="0">
                <a:solidFill>
                  <a:schemeClr val="tx1"/>
                </a:solidFill>
                <a:latin typeface="+mn-ea"/>
              </a:rPr>
              <a:t>｢</a:t>
            </a:r>
            <a:r>
              <a:rPr lang="ja-JP" altLang="en-US" sz="1050" dirty="0">
                <a:solidFill>
                  <a:schemeClr val="tx1"/>
                </a:solidFill>
                <a:latin typeface="+mn-ea"/>
              </a:rPr>
              <a:t>令和８年度予算及び財政投融資計画の説明」　　　</a:t>
            </a:r>
          </a:p>
        </p:txBody>
      </p:sp>
    </p:spTree>
    <p:extLst>
      <p:ext uri="{BB962C8B-B14F-4D97-AF65-F5344CB8AC3E}">
        <p14:creationId xmlns:p14="http://schemas.microsoft.com/office/powerpoint/2010/main" val="386411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952937"/>
            <a:ext cx="8519134" cy="1023347"/>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BFC59406-BE32-0A1E-EB10-9B231ABF7CF4}"/>
              </a:ext>
            </a:extLst>
          </p:cNvPr>
          <p:cNvSpPr txBox="1"/>
          <p:nvPr/>
        </p:nvSpPr>
        <p:spPr>
          <a:xfrm>
            <a:off x="266465" y="2165279"/>
            <a:ext cx="8479945" cy="4471494"/>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dirty="0">
                <a:latin typeface="+mn-ea"/>
              </a:rPr>
              <a:t>2026</a:t>
            </a:r>
            <a:r>
              <a:rPr kumimoji="1" lang="ja-JP" altLang="en-US" dirty="0">
                <a:latin typeface="+mn-ea"/>
              </a:rPr>
              <a:t>年度（令和８年度）予算の国の一般会計歳出</a:t>
            </a:r>
            <a:r>
              <a:rPr kumimoji="1" lang="en-US" altLang="ja-JP" sz="2400" dirty="0">
                <a:solidFill>
                  <a:srgbClr val="005BAD"/>
                </a:solidFill>
                <a:latin typeface="+mn-ea"/>
              </a:rPr>
              <a:t>122.3</a:t>
            </a:r>
            <a:r>
              <a:rPr kumimoji="1" lang="ja-JP" altLang="en-US" sz="2400" dirty="0">
                <a:solidFill>
                  <a:srgbClr val="005BAD"/>
                </a:solidFill>
                <a:latin typeface="+mn-ea"/>
              </a:rPr>
              <a:t>兆円</a:t>
            </a:r>
            <a:r>
              <a:rPr kumimoji="1" lang="ja-JP" altLang="en-US" dirty="0">
                <a:latin typeface="+mn-ea"/>
              </a:rPr>
              <a:t>は、主に、</a:t>
            </a:r>
            <a:endParaRPr kumimoji="1" lang="en-US" altLang="ja-JP" dirty="0">
              <a:latin typeface="+mn-ea"/>
            </a:endParaRPr>
          </a:p>
          <a:p>
            <a:pPr>
              <a:lnSpc>
                <a:spcPct val="110000"/>
              </a:lnSpc>
              <a:spcBef>
                <a:spcPts val="600"/>
              </a:spcBef>
              <a:buClr>
                <a:srgbClr val="005BAD"/>
              </a:buClr>
            </a:pPr>
            <a:r>
              <a:rPr kumimoji="1" lang="ja-JP" altLang="en-US" sz="2400" dirty="0">
                <a:solidFill>
                  <a:srgbClr val="005BAD"/>
                </a:solidFill>
                <a:latin typeface="+mn-ea"/>
              </a:rPr>
              <a:t>　①社会保障、</a:t>
            </a:r>
            <a:r>
              <a:rPr lang="en-US" altLang="ja-JP" sz="2400" dirty="0">
                <a:solidFill>
                  <a:srgbClr val="005BAD"/>
                </a:solidFill>
                <a:latin typeface="+mn-ea"/>
              </a:rPr>
              <a:t> </a:t>
            </a:r>
            <a:r>
              <a:rPr kumimoji="1" lang="ja-JP" altLang="en-US" sz="2400" dirty="0">
                <a:solidFill>
                  <a:srgbClr val="005BAD"/>
                </a:solidFill>
                <a:latin typeface="+mn-ea"/>
              </a:rPr>
              <a:t>②国債費、③地方交付税交付金等</a:t>
            </a:r>
            <a:endParaRPr kumimoji="1" lang="en-US" altLang="ja-JP" sz="2400" dirty="0">
              <a:solidFill>
                <a:srgbClr val="005BAD"/>
              </a:solidFill>
              <a:latin typeface="+mn-ea"/>
            </a:endParaRPr>
          </a:p>
          <a:p>
            <a:pPr>
              <a:lnSpc>
                <a:spcPct val="110000"/>
              </a:lnSpc>
              <a:spcBef>
                <a:spcPts val="600"/>
              </a:spcBef>
              <a:buClr>
                <a:srgbClr val="005BAD"/>
              </a:buClr>
            </a:pPr>
            <a:r>
              <a:rPr kumimoji="1" lang="ja-JP" altLang="en-US" sz="2400" dirty="0">
                <a:solidFill>
                  <a:srgbClr val="005BAD"/>
                </a:solidFill>
                <a:latin typeface="+mn-ea"/>
              </a:rPr>
              <a:t>　に使われており、これらで約</a:t>
            </a:r>
            <a:r>
              <a:rPr kumimoji="1" lang="en-US" altLang="ja-JP" sz="2400" dirty="0">
                <a:solidFill>
                  <a:srgbClr val="005BAD"/>
                </a:solidFill>
                <a:latin typeface="+mn-ea"/>
              </a:rPr>
              <a:t>3/</a:t>
            </a:r>
            <a:r>
              <a:rPr lang="en-US" altLang="ja-JP" sz="2400" dirty="0">
                <a:solidFill>
                  <a:srgbClr val="005BAD"/>
                </a:solidFill>
                <a:latin typeface="+mn-ea"/>
              </a:rPr>
              <a:t>4</a:t>
            </a:r>
            <a:r>
              <a:rPr kumimoji="1" lang="en-US" altLang="ja-JP" sz="2400" dirty="0">
                <a:solidFill>
                  <a:srgbClr val="005BAD"/>
                </a:solidFill>
                <a:latin typeface="+mn-ea"/>
              </a:rPr>
              <a:t> </a:t>
            </a:r>
            <a:r>
              <a:rPr kumimoji="1" lang="ja-JP" altLang="en-US" dirty="0">
                <a:latin typeface="+mn-ea"/>
              </a:rPr>
              <a:t>を占めています。</a:t>
            </a:r>
          </a:p>
          <a:p>
            <a:pPr marL="252000" indent="-252000">
              <a:lnSpc>
                <a:spcPct val="110000"/>
              </a:lnSpc>
              <a:spcBef>
                <a:spcPts val="1800"/>
              </a:spcBef>
              <a:buClr>
                <a:srgbClr val="005BAD"/>
              </a:buClr>
              <a:buFont typeface="Wingdings" panose="05000000000000000000" pitchFamily="2" charset="2"/>
              <a:buChar char="l"/>
            </a:pPr>
            <a:r>
              <a:rPr kumimoji="1" lang="en-US" altLang="ja-JP" dirty="0">
                <a:latin typeface="+mn-ea"/>
              </a:rPr>
              <a:t>2026</a:t>
            </a:r>
            <a:r>
              <a:rPr kumimoji="1" lang="ja-JP" altLang="en-US" dirty="0">
                <a:latin typeface="+mn-ea"/>
              </a:rPr>
              <a:t>年度（令和８年度）予算の国の一般会計歳入</a:t>
            </a:r>
            <a:r>
              <a:rPr kumimoji="1" lang="en-US" altLang="ja-JP" sz="2400" dirty="0">
                <a:solidFill>
                  <a:srgbClr val="005BAD"/>
                </a:solidFill>
                <a:latin typeface="+mn-ea"/>
              </a:rPr>
              <a:t>122.3</a:t>
            </a:r>
            <a:r>
              <a:rPr kumimoji="1" lang="ja-JP" altLang="en-US" sz="2400" dirty="0">
                <a:solidFill>
                  <a:srgbClr val="005BAD"/>
                </a:solidFill>
                <a:latin typeface="+mn-ea"/>
              </a:rPr>
              <a:t>兆円</a:t>
            </a:r>
            <a:r>
              <a:rPr kumimoji="1" lang="ja-JP" altLang="en-US" sz="2000" dirty="0">
                <a:latin typeface="+mn-ea"/>
              </a:rPr>
              <a:t>は、</a:t>
            </a:r>
            <a:endParaRPr kumimoji="1" lang="en-US" altLang="ja-JP" sz="2000" dirty="0">
              <a:latin typeface="+mn-ea"/>
            </a:endParaRPr>
          </a:p>
          <a:p>
            <a:pPr>
              <a:lnSpc>
                <a:spcPct val="110000"/>
              </a:lnSpc>
              <a:spcBef>
                <a:spcPts val="600"/>
              </a:spcBef>
              <a:buClr>
                <a:srgbClr val="005BAD"/>
              </a:buClr>
            </a:pPr>
            <a:r>
              <a:rPr lang="en-US" altLang="ja-JP" sz="2000" dirty="0">
                <a:solidFill>
                  <a:srgbClr val="005BAD"/>
                </a:solidFill>
                <a:latin typeface="+mn-ea"/>
                <a:ea typeface="+mn-ea"/>
              </a:rPr>
              <a:t>   </a:t>
            </a:r>
            <a:r>
              <a:rPr kumimoji="1" lang="ja-JP" altLang="en-US" sz="2400" dirty="0">
                <a:solidFill>
                  <a:srgbClr val="005BAD"/>
                </a:solidFill>
                <a:latin typeface="+mn-ea"/>
                <a:ea typeface="+mn-ea"/>
              </a:rPr>
              <a:t>税収等と公債金（借金）で構成</a:t>
            </a:r>
            <a:r>
              <a:rPr kumimoji="1" lang="ja-JP" altLang="en-US" dirty="0">
                <a:latin typeface="+mn-ea"/>
                <a:ea typeface="+mn-ea"/>
              </a:rPr>
              <a:t>されています。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dirty="0">
                <a:latin typeface="+mn-ea"/>
                <a:ea typeface="+mn-ea"/>
              </a:rPr>
              <a:t>現在、</a:t>
            </a:r>
            <a:r>
              <a:rPr kumimoji="1" lang="ja-JP" altLang="en-US" sz="2000" dirty="0">
                <a:solidFill>
                  <a:srgbClr val="005BAD"/>
                </a:solidFill>
                <a:latin typeface="+mn-ea"/>
              </a:rPr>
              <a:t>税収等では歳出全体の約</a:t>
            </a:r>
            <a:r>
              <a:rPr kumimoji="1" lang="en-US" altLang="ja-JP" sz="2000" dirty="0">
                <a:solidFill>
                  <a:srgbClr val="005BAD"/>
                </a:solidFill>
                <a:latin typeface="+mn-ea"/>
              </a:rPr>
              <a:t>3/</a:t>
            </a:r>
            <a:r>
              <a:rPr lang="en-US" altLang="ja-JP" sz="2000" dirty="0">
                <a:solidFill>
                  <a:srgbClr val="005BAD"/>
                </a:solidFill>
                <a:latin typeface="+mn-ea"/>
              </a:rPr>
              <a:t>4</a:t>
            </a:r>
            <a:r>
              <a:rPr kumimoji="1" lang="ja-JP" altLang="en-US" sz="2000" dirty="0">
                <a:solidFill>
                  <a:srgbClr val="005BAD"/>
                </a:solidFill>
                <a:latin typeface="+mn-ea"/>
              </a:rPr>
              <a:t>しか賄えておらず、</a:t>
            </a:r>
            <a:endParaRPr lang="en-US" altLang="ja-JP" sz="2000" dirty="0">
              <a:solidFill>
                <a:srgbClr val="005BAD"/>
              </a:solidFill>
              <a:latin typeface="+mn-ea"/>
            </a:endParaRPr>
          </a:p>
          <a:p>
            <a:pPr>
              <a:lnSpc>
                <a:spcPts val="3000"/>
              </a:lnSpc>
              <a:spcBef>
                <a:spcPts val="0"/>
              </a:spcBef>
              <a:buClr>
                <a:srgbClr val="005BAD"/>
              </a:buClr>
            </a:pPr>
            <a:r>
              <a:rPr kumimoji="1" lang="ja-JP" altLang="en-US" sz="2000" dirty="0">
                <a:solidFill>
                  <a:srgbClr val="005BAD"/>
                </a:solidFill>
                <a:latin typeface="+mn-ea"/>
                <a:ea typeface="+mn-ea"/>
              </a:rPr>
              <a:t> </a:t>
            </a:r>
            <a:r>
              <a:rPr kumimoji="1" lang="ja-JP" altLang="en-US" sz="2000" spc="100" dirty="0">
                <a:solidFill>
                  <a:srgbClr val="005BAD"/>
                </a:solidFill>
                <a:latin typeface="+mn-ea"/>
                <a:ea typeface="+mn-ea"/>
              </a:rPr>
              <a:t>  </a:t>
            </a:r>
            <a:r>
              <a:rPr kumimoji="1" lang="ja-JP" altLang="en-US" sz="2000" dirty="0">
                <a:solidFill>
                  <a:srgbClr val="005BAD"/>
                </a:solidFill>
                <a:latin typeface="+mn-ea"/>
                <a:ea typeface="+mn-ea"/>
              </a:rPr>
              <a:t>残りの約</a:t>
            </a:r>
            <a:r>
              <a:rPr kumimoji="1" lang="en-US" altLang="ja-JP" sz="2000" dirty="0">
                <a:solidFill>
                  <a:srgbClr val="005BAD"/>
                </a:solidFill>
                <a:latin typeface="+mn-ea"/>
                <a:ea typeface="+mn-ea"/>
              </a:rPr>
              <a:t>1/</a:t>
            </a:r>
            <a:r>
              <a:rPr lang="en-US" altLang="ja-JP" sz="2000" dirty="0">
                <a:solidFill>
                  <a:srgbClr val="005BAD"/>
                </a:solidFill>
                <a:latin typeface="+mn-ea"/>
                <a:ea typeface="+mn-ea"/>
              </a:rPr>
              <a:t>4</a:t>
            </a:r>
            <a:r>
              <a:rPr kumimoji="1" lang="ja-JP" altLang="en-US" sz="2000" dirty="0">
                <a:solidFill>
                  <a:srgbClr val="005BAD"/>
                </a:solidFill>
                <a:latin typeface="+mn-ea"/>
                <a:ea typeface="+mn-ea"/>
              </a:rPr>
              <a:t>は公債金（借金）に依存</a:t>
            </a:r>
            <a:r>
              <a:rPr kumimoji="1" lang="ja-JP" altLang="en-US" dirty="0">
                <a:latin typeface="+mn-ea"/>
                <a:ea typeface="+mn-ea"/>
              </a:rPr>
              <a:t>しています。</a:t>
            </a:r>
            <a:endParaRPr kumimoji="1" lang="en-US" altLang="ja-JP" dirty="0">
              <a:latin typeface="+mn-ea"/>
              <a:ea typeface="+mn-ea"/>
            </a:endParaRPr>
          </a:p>
          <a:p>
            <a:pPr marL="252000" indent="-252000">
              <a:lnSpc>
                <a:spcPts val="3000"/>
              </a:lnSpc>
              <a:spcBef>
                <a:spcPts val="0"/>
              </a:spcBef>
              <a:buClr>
                <a:srgbClr val="005BAD"/>
              </a:buClr>
            </a:pPr>
            <a:r>
              <a:rPr kumimoji="1" lang="ja-JP" altLang="en-US" dirty="0">
                <a:latin typeface="+mn-ea"/>
                <a:ea typeface="+mn-ea"/>
              </a:rPr>
              <a:t>  </a:t>
            </a:r>
            <a:r>
              <a:rPr kumimoji="1" lang="ja-JP" altLang="en-US" spc="100" dirty="0">
                <a:latin typeface="+mn-ea"/>
                <a:ea typeface="+mn-ea"/>
              </a:rPr>
              <a:t> </a:t>
            </a:r>
            <a:r>
              <a:rPr kumimoji="1" lang="ja-JP" altLang="en-US" dirty="0">
                <a:latin typeface="+mn-ea"/>
                <a:ea typeface="+mn-ea"/>
              </a:rPr>
              <a:t>この借金の返済には将来世代の税収等が充てられることになるため、</a:t>
            </a:r>
            <a:endParaRPr kumimoji="1" lang="en-US" altLang="ja-JP" dirty="0">
              <a:latin typeface="+mn-ea"/>
              <a:ea typeface="+mn-ea"/>
            </a:endParaRPr>
          </a:p>
          <a:p>
            <a:pPr marL="252000" indent="-252000">
              <a:lnSpc>
                <a:spcPts val="3000"/>
              </a:lnSpc>
              <a:spcBef>
                <a:spcPts val="0"/>
              </a:spcBef>
              <a:buClr>
                <a:srgbClr val="005BAD"/>
              </a:buClr>
            </a:pPr>
            <a:r>
              <a:rPr lang="en-US" altLang="ja-JP" dirty="0">
                <a:latin typeface="+mn-ea"/>
                <a:ea typeface="+mn-ea"/>
              </a:rPr>
              <a:t>   </a:t>
            </a:r>
            <a:r>
              <a:rPr kumimoji="1" lang="ja-JP" altLang="en-US" dirty="0">
                <a:latin typeface="+mn-ea"/>
                <a:ea typeface="+mn-ea"/>
              </a:rPr>
              <a:t>将来世代へ負担を先送りしていることになります。</a:t>
            </a:r>
          </a:p>
        </p:txBody>
      </p:sp>
      <p:sp>
        <p:nvSpPr>
          <p:cNvPr id="30" name="スライド番号プレースホルダー 29">
            <a:extLst>
              <a:ext uri="{FF2B5EF4-FFF2-40B4-BE49-F238E27FC236}">
                <a16:creationId xmlns:a16="http://schemas.microsoft.com/office/drawing/2014/main" id="{9845313A-A272-D98D-9255-116C5C94087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16</a:t>
            </a:fld>
            <a:endParaRPr lang="en-US" altLang="ja-JP" dirty="0"/>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649915" y="999044"/>
            <a:ext cx="6050656" cy="90794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a:t>
            </a:r>
            <a:r>
              <a:rPr kumimoji="1" lang="ja-JP" altLang="en-US" sz="2400" dirty="0">
                <a:latin typeface="+mn-ea"/>
                <a:ea typeface="+mn-ea"/>
              </a:rPr>
              <a:t>「歳入」</a:t>
            </a:r>
            <a:r>
              <a:rPr kumimoji="1" lang="ja-JP" altLang="en-US" sz="1800" dirty="0">
                <a:latin typeface="+mn-ea"/>
                <a:ea typeface="+mn-ea"/>
              </a:rPr>
              <a:t>、支出を</a:t>
            </a:r>
            <a:r>
              <a:rPr kumimoji="1" lang="ja-JP" altLang="en-US" sz="2400" dirty="0">
                <a:latin typeface="+mn-ea"/>
                <a:ea typeface="+mn-ea"/>
              </a:rPr>
              <a:t>「歳出」</a:t>
            </a:r>
            <a:r>
              <a:rPr kumimoji="1" lang="ja-JP" altLang="en-US" sz="1800" dirty="0">
                <a:latin typeface="+mn-ea"/>
                <a:ea typeface="+mn-ea"/>
              </a:rPr>
              <a:t>といい、</a:t>
            </a:r>
          </a:p>
          <a:p>
            <a:pPr>
              <a:spcBef>
                <a:spcPts val="600"/>
              </a:spcBef>
            </a:pPr>
            <a:r>
              <a:rPr kumimoji="1" lang="ja-JP" altLang="en-US" sz="1800" dirty="0">
                <a:latin typeface="+mn-ea"/>
                <a:ea typeface="+mn-ea"/>
              </a:rPr>
              <a:t>国や地方公共団体が行う経済活動を</a:t>
            </a:r>
            <a:r>
              <a:rPr kumimoji="1" lang="ja-JP" altLang="en-US" sz="2400" dirty="0">
                <a:latin typeface="+mn-ea"/>
                <a:ea typeface="+mn-ea"/>
              </a:rPr>
              <a:t>「財政」</a:t>
            </a:r>
            <a:r>
              <a:rPr kumimoji="1" lang="ja-JP" altLang="en-US" sz="1800" dirty="0">
                <a:latin typeface="+mn-ea"/>
                <a:ea typeface="+mn-ea"/>
              </a:rPr>
              <a:t>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445937" y="938944"/>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72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69" name="スライド番号プレースホルダー 168">
            <a:extLst>
              <a:ext uri="{FF2B5EF4-FFF2-40B4-BE49-F238E27FC236}">
                <a16:creationId xmlns:a16="http://schemas.microsoft.com/office/drawing/2014/main" id="{3C1746B7-6883-964A-4F74-CE7DE576E954}"/>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17</a:t>
            </a:fld>
            <a:endParaRPr lang="en-US" altLang="ja-JP" dirty="0"/>
          </a:p>
        </p:txBody>
      </p:sp>
      <p:sp>
        <p:nvSpPr>
          <p:cNvPr id="8" name="Rectangle 14">
            <a:extLst>
              <a:ext uri="{FF2B5EF4-FFF2-40B4-BE49-F238E27FC236}">
                <a16:creationId xmlns:a16="http://schemas.microsoft.com/office/drawing/2014/main" id="{E4133E53-7739-0816-3638-C0A98A0FD7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国の財政を見てみよう②</a:t>
            </a:r>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540000"/>
            <a:ext cx="3960000" cy="5167043"/>
            <a:chOff x="4527724" y="1207262"/>
            <a:chExt cx="3960000" cy="5167043"/>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1207262"/>
              <a:ext cx="3960000" cy="4648372"/>
              <a:chOff x="4527724" y="2423028"/>
              <a:chExt cx="3960000" cy="3744000"/>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nvGraphicFramePr>
            <p:xfrm>
              <a:off x="4527724" y="2423028"/>
              <a:ext cx="3960000" cy="374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494729"/>
              <a:chOff x="4781156" y="1879576"/>
              <a:chExt cx="3198787" cy="4494729"/>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86.6</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19572920">
                <a:off x="6115037" y="4663216"/>
                <a:ext cx="773009"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59607" y="4931464"/>
                <a:ext cx="752129" cy="246221"/>
              </a:xfrm>
              <a:prstGeom prst="rect">
                <a:avLst/>
              </a:prstGeom>
              <a:noFill/>
            </p:spPr>
            <p:txBody>
              <a:bodyPr wrap="none" rtlCol="0">
                <a:spAutoFit/>
              </a:bodyPr>
              <a:lstStyle/>
              <a:p>
                <a:r>
                  <a:rPr lang="en-US" altLang="ja-JP" sz="1000" b="1" dirty="0">
                    <a:solidFill>
                      <a:srgbClr val="216FCD"/>
                    </a:solidFill>
                    <a:latin typeface="+mn-ea"/>
                    <a:ea typeface="+mn-ea"/>
                  </a:rPr>
                  <a:t>+</a:t>
                </a:r>
                <a:r>
                  <a:rPr kumimoji="1" lang="en-US" altLang="ja-JP" sz="1000" b="1" dirty="0">
                    <a:solidFill>
                      <a:srgbClr val="216FCD"/>
                    </a:solidFill>
                    <a:latin typeface="+mn-ea"/>
                    <a:ea typeface="+mn-ea"/>
                  </a:rPr>
                  <a:t>25.9</a:t>
                </a:r>
                <a:r>
                  <a:rPr kumimoji="1" lang="ja-JP" altLang="en-US" sz="1000" b="1" dirty="0">
                    <a:solidFill>
                      <a:srgbClr val="216FCD"/>
                    </a:solidFill>
                    <a:latin typeface="+mn-ea"/>
                    <a:ea typeface="+mn-ea"/>
                  </a:rPr>
                  <a:t>兆円</a:t>
                </a: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40016" y="2293813"/>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ja-JP" sz="1050" kern="0" dirty="0">
                    <a:solidFill>
                      <a:srgbClr val="EA5050"/>
                    </a:solidFill>
                    <a:latin typeface="+mn-ea"/>
                  </a:rPr>
                  <a:t>28.6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115713" y="5751057"/>
                <a:ext cx="980397" cy="623248"/>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61705" y="5751057"/>
                <a:ext cx="980398" cy="623248"/>
              </a:xfrm>
              <a:prstGeom prst="rect">
                <a:avLst/>
              </a:prstGeom>
              <a:noFill/>
            </p:spPr>
            <p:txBody>
              <a:bodyPr wrap="none" rtlCol="0">
                <a:spAutoFit/>
              </a:bodyPr>
              <a:lstStyle/>
              <a:p>
                <a:pPr algn="ctr"/>
                <a:r>
                  <a:rPr lang="en-US" altLang="ja-JP" sz="1200" kern="0" spc="40" dirty="0">
                    <a:latin typeface="+mn-ea"/>
                    <a:ea typeface="+mn-ea"/>
                  </a:rPr>
                  <a:t>2025</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50" kern="0" spc="40" dirty="0">
                    <a:latin typeface="+mn-ea"/>
                    <a:ea typeface="+mn-ea"/>
                  </a:rPr>
                  <a:t>（令和７年度）</a:t>
                </a:r>
                <a:endParaRPr kumimoji="1" lang="en-US" altLang="ja-JP" sz="1050" kern="0" spc="40" dirty="0">
                  <a:latin typeface="+mn-ea"/>
                  <a:ea typeface="+mn-ea"/>
                </a:endParaRPr>
              </a:p>
              <a:p>
                <a:pPr algn="ctr"/>
                <a:r>
                  <a:rPr kumimoji="1" lang="en-US" altLang="ja-JP" sz="1200" kern="0" spc="40" dirty="0">
                    <a:latin typeface="+mn-ea"/>
                  </a:rPr>
                  <a:t>115.2</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461923" y="3329585"/>
                <a:ext cx="79875" cy="379352"/>
              </a:xfrm>
              <a:prstGeom prst="line">
                <a:avLst/>
              </a:prstGeom>
              <a:noFill/>
              <a:ln w="15875" cap="flat" cmpd="sng" algn="ctr">
                <a:solidFill>
                  <a:schemeClr val="tx1"/>
                </a:solidFill>
                <a:prstDash val="solid"/>
                <a:round/>
                <a:headEnd type="none" w="med" len="med"/>
                <a:tailEnd type="none" w="med" len="med"/>
              </a:ln>
              <a:effectLst/>
            </p:spPr>
          </p:cxn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6186304" y="3544291"/>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23.1</a:t>
                </a:r>
                <a:r>
                  <a:rPr kumimoji="1" lang="ja-JP" altLang="en-US" sz="1000" b="1" dirty="0">
                    <a:solidFill>
                      <a:srgbClr val="EA5050"/>
                    </a:solidFill>
                    <a:latin typeface="+mn-ea"/>
                    <a:ea typeface="+mn-ea"/>
                  </a:rPr>
                  <a:t>兆円</a:t>
                </a:r>
              </a:p>
            </p:txBody>
          </p: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4905242" y="2909534"/>
                <a:ext cx="1123559" cy="421633"/>
                <a:chOff x="4834843" y="3601937"/>
                <a:chExt cx="1123559" cy="421633"/>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834843" y="3601937"/>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4966423" y="3607056"/>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6986522" y="2306934"/>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274761">
                <a:off x="5927227" y="3207121"/>
                <a:ext cx="1089186" cy="12838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grpSp>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540000"/>
            <a:ext cx="4159662" cy="5173794"/>
            <a:chOff x="323850" y="1200511"/>
            <a:chExt cx="4159662" cy="5173794"/>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1200511"/>
              <a:ext cx="3960617" cy="4649268"/>
              <a:chOff x="522895" y="2416451"/>
              <a:chExt cx="3960617" cy="3744722"/>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nvGraphicFramePr>
            <p:xfrm>
              <a:off x="522895" y="2416451"/>
              <a:ext cx="3960617" cy="3744722"/>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114528" y="5751057"/>
              <a:ext cx="980397" cy="623248"/>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25352" y="5751057"/>
              <a:ext cx="980398" cy="623248"/>
            </a:xfrm>
            <a:prstGeom prst="rect">
              <a:avLst/>
            </a:prstGeom>
            <a:noFill/>
          </p:spPr>
          <p:txBody>
            <a:bodyPr wrap="none" rtlCol="0">
              <a:spAutoFit/>
            </a:bodyPr>
            <a:lstStyle/>
            <a:p>
              <a:pPr algn="ctr"/>
              <a:r>
                <a:rPr lang="en-US" altLang="ja-JP" sz="1200" kern="0" spc="40" dirty="0">
                  <a:latin typeface="+mn-ea"/>
                </a:rPr>
                <a:t>2025</a:t>
              </a:r>
              <a:r>
                <a:rPr kumimoji="1" lang="ja-JP" altLang="en-US" sz="1200" kern="0" spc="40" dirty="0">
                  <a:latin typeface="+mn-ea"/>
                </a:rPr>
                <a:t>年度</a:t>
              </a:r>
              <a:endParaRPr kumimoji="1" lang="en-US" altLang="ja-JP" sz="1200" kern="0" spc="40" dirty="0">
                <a:latin typeface="+mn-ea"/>
              </a:endParaRPr>
            </a:p>
            <a:p>
              <a:pPr algn="ctr"/>
              <a:r>
                <a:rPr lang="ja-JP" altLang="en-US" sz="1050" kern="0" spc="40" dirty="0">
                  <a:latin typeface="+mn-ea"/>
                </a:rPr>
                <a:t>（令和７年度）</a:t>
              </a:r>
              <a:endParaRPr kumimoji="1" lang="en-US" altLang="ja-JP" sz="1050" kern="0" spc="40" dirty="0">
                <a:latin typeface="+mn-ea"/>
              </a:endParaRPr>
            </a:p>
            <a:p>
              <a:pPr algn="ctr"/>
              <a:r>
                <a:rPr kumimoji="1" lang="en-US" altLang="ja-JP" sz="1200" kern="0" spc="40" dirty="0">
                  <a:latin typeface="+mn-ea"/>
                </a:rPr>
                <a:t>115.2</a:t>
              </a:r>
              <a:r>
                <a:rPr kumimoji="1" lang="ja-JP" altLang="en-US" sz="1200" kern="0" spc="40" dirty="0">
                  <a:latin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29.8</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290028">
              <a:off x="2124076" y="5218784"/>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7868" y="5295226"/>
              <a:ext cx="681597" cy="246221"/>
            </a:xfrm>
            <a:prstGeom prst="rect">
              <a:avLst/>
            </a:prstGeom>
            <a:noFill/>
          </p:spPr>
          <p:txBody>
            <a:bodyPr wrap="none" rtlCol="0">
              <a:spAutoFit/>
            </a:bodyPr>
            <a:lstStyle/>
            <a:p>
              <a:r>
                <a:rPr kumimoji="1" lang="en-US" altLang="ja-JP" sz="1000" b="1" dirty="0">
                  <a:solidFill>
                    <a:schemeClr val="tx1">
                      <a:lumMod val="75000"/>
                      <a:lumOff val="25000"/>
                    </a:schemeClr>
                  </a:solidFill>
                  <a:latin typeface="+mn-ea"/>
                  <a:ea typeface="+mn-ea"/>
                </a:rPr>
                <a:t>+4.8</a:t>
              </a:r>
              <a:r>
                <a:rPr kumimoji="1" lang="ja-JP" altLang="en-US" sz="1000" b="1" dirty="0">
                  <a:solidFill>
                    <a:schemeClr val="tx1">
                      <a:lumMod val="75000"/>
                      <a:lumOff val="25000"/>
                    </a:schemeClr>
                  </a:solidFill>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49.0</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9104277">
              <a:off x="2028700" y="4427800"/>
              <a:ext cx="828391"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80505" y="4590226"/>
              <a:ext cx="725199" cy="246221"/>
            </a:xfrm>
            <a:prstGeom prst="rect">
              <a:avLst/>
            </a:prstGeom>
            <a:noFill/>
          </p:spPr>
          <p:txBody>
            <a:bodyPr wrap="none" rtlCol="0">
              <a:spAutoFit/>
            </a:bodyPr>
            <a:lstStyle/>
            <a:p>
              <a:r>
                <a:rPr kumimoji="1" lang="en-US" altLang="ja-JP" sz="1000" b="1" kern="0" spc="-30" dirty="0">
                  <a:solidFill>
                    <a:srgbClr val="009E47"/>
                  </a:solidFill>
                  <a:latin typeface="+mn-ea"/>
                  <a:ea typeface="+mn-ea"/>
                </a:rPr>
                <a:t>+26.7</a:t>
              </a:r>
              <a:r>
                <a:rPr kumimoji="1" lang="ja-JP" altLang="en-US" sz="1000" b="1" kern="0" spc="-30" dirty="0">
                  <a:solidFill>
                    <a:srgbClr val="009E47"/>
                  </a:solidFill>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188065">
              <a:off x="1842827" y="3805625"/>
              <a:ext cx="119935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34626" y="3972300"/>
              <a:ext cx="681597"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a:t>
              </a:r>
              <a:r>
                <a:rPr lang="en-US" altLang="ja-JP" sz="1000" b="1" dirty="0">
                  <a:solidFill>
                    <a:srgbClr val="AE900E"/>
                  </a:solidFill>
                  <a:effectLst>
                    <a:glow rad="63500">
                      <a:schemeClr val="bg1">
                        <a:alpha val="80000"/>
                      </a:schemeClr>
                    </a:glow>
                  </a:effectLst>
                  <a:latin typeface="+mn-ea"/>
                </a:rPr>
                <a:t>3.6</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8077574">
              <a:off x="1844657" y="3214775"/>
              <a:ext cx="1231656"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1831574" y="2935382"/>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+13.9</a:t>
              </a:r>
              <a:r>
                <a:rPr kumimoji="1" lang="ja-JP" altLang="en-US" sz="1000" b="1" dirty="0">
                  <a:solidFill>
                    <a:srgbClr val="EA5050"/>
                  </a:solidFill>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950113" y="4594752"/>
              <a:ext cx="1259960" cy="249427"/>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r>
                <a:rPr lang="en-US" altLang="zh-CN" sz="1100" kern="0" spc="-40" dirty="0">
                  <a:latin typeface="+mn-ea"/>
                  <a:ea typeface="+mn-ea"/>
                </a:rPr>
                <a:t> </a:t>
              </a: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18110" y="4072447"/>
              <a:ext cx="1293944" cy="427168"/>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962205" y="2144617"/>
              <a:ext cx="883575" cy="710900"/>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50" dirty="0">
                  <a:latin typeface="+mn-ea"/>
                  <a:ea typeface="+mn-ea"/>
                </a:rPr>
                <a:t>（過去の借金の</a:t>
              </a:r>
              <a:endParaRPr kumimoji="1" lang="en-US" altLang="ja-JP" sz="900" kern="0" spc="-50" dirty="0">
                <a:latin typeface="+mn-ea"/>
                <a:ea typeface="+mn-ea"/>
              </a:endParaRPr>
            </a:p>
            <a:p>
              <a:pPr algn="ctr">
                <a:lnSpc>
                  <a:spcPct val="105000"/>
                </a:lnSpc>
              </a:pPr>
              <a:r>
                <a:rPr kumimoji="1" lang="ja-JP" altLang="en-US" sz="900" kern="0" spc="-50" dirty="0">
                  <a:latin typeface="+mn-ea"/>
                  <a:ea typeface="+mn-ea"/>
                </a:rPr>
                <a:t>返済と利息）</a:t>
              </a:r>
              <a:endParaRPr kumimoji="1" lang="en-US" altLang="ja-JP" sz="900" kern="0" spc="-50" dirty="0">
                <a:latin typeface="+mn-ea"/>
                <a:ea typeface="+mn-ea"/>
              </a:endParaRPr>
            </a:p>
            <a:p>
              <a:pPr algn="ctr">
                <a:lnSpc>
                  <a:spcPct val="105000"/>
                </a:lnSpc>
              </a:pPr>
              <a:r>
                <a:rPr kumimoji="1" lang="en-US" altLang="ja-JP" sz="1050" kern="0" dirty="0">
                  <a:latin typeface="+mn-ea"/>
                  <a:ea typeface="+mn-ea"/>
                </a:rPr>
                <a:t>28.2</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2798436" y="3012986"/>
              <a:ext cx="1231427" cy="427168"/>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r>
                <a:rPr lang="en-US" altLang="ja-JP" sz="1050" kern="0" spc="-30" dirty="0">
                  <a:latin typeface="+mn-ea"/>
                  <a:ea typeface="+mn-ea"/>
                </a:rPr>
                <a:t>18.9</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550063" y="2892116"/>
              <a:ext cx="1469313" cy="565476"/>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40" dirty="0">
                  <a:latin typeface="+mn-ea"/>
                  <a:ea typeface="+mn-ea"/>
                </a:rPr>
                <a:t>（過去の借金の返済と利息）</a:t>
              </a:r>
              <a:endParaRPr kumimoji="1" lang="en-US" altLang="ja-JP" sz="9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cxnSp>
          <p:nvCxnSpPr>
            <p:cNvPr id="99" name="直線コネクタ 98">
              <a:extLst>
                <a:ext uri="{FF2B5EF4-FFF2-40B4-BE49-F238E27FC236}">
                  <a16:creationId xmlns:a16="http://schemas.microsoft.com/office/drawing/2014/main" id="{C639B91C-3DFC-C861-ADA0-1131638723C6}"/>
                </a:ext>
              </a:extLst>
            </p:cNvPr>
            <p:cNvCxnSpPr>
              <a:cxnSpLocks/>
            </p:cNvCxnSpPr>
            <p:nvPr/>
          </p:nvCxnSpPr>
          <p:spPr bwMode="auto">
            <a:xfrm flipH="1" flipV="1">
              <a:off x="1536820" y="3417267"/>
              <a:ext cx="106050" cy="297966"/>
            </a:xfrm>
            <a:prstGeom prst="line">
              <a:avLst/>
            </a:prstGeom>
            <a:noFill/>
            <a:ln w="15875" cap="flat" cmpd="sng" algn="ctr">
              <a:solidFill>
                <a:schemeClr val="tx1"/>
              </a:solidFill>
              <a:prstDash val="solid"/>
              <a:round/>
              <a:headEnd type="none" w="med" len="med"/>
              <a:tailEnd type="none" w="med" len="med"/>
            </a:ln>
            <a:effectLst/>
          </p:spPr>
        </p:cxn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61990" y="3978278"/>
              <a:ext cx="1284006" cy="249427"/>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r>
                <a:rPr lang="ja-JP" altLang="en-US" sz="1100" kern="0" spc="-50" dirty="0">
                  <a:latin typeface="+mn-ea"/>
                  <a:ea typeface="+mn-ea"/>
                </a:rPr>
                <a:t> </a:t>
              </a:r>
              <a:r>
                <a:rPr kumimoji="1" lang="en-US" altLang="ja-JP" sz="1050" kern="0" spc="-50" dirty="0">
                  <a:latin typeface="+mn-ea"/>
                </a:rPr>
                <a:t>38.3</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116" name="正方形/長方形 115">
              <a:extLst>
                <a:ext uri="{FF2B5EF4-FFF2-40B4-BE49-F238E27FC236}">
                  <a16:creationId xmlns:a16="http://schemas.microsoft.com/office/drawing/2014/main" id="{7EC82E39-8A0A-A518-9471-CB9EED6E1606}"/>
                </a:ext>
              </a:extLst>
            </p:cNvPr>
            <p:cNvSpPr>
              <a:spLocks/>
            </p:cNvSpPr>
            <p:nvPr/>
          </p:nvSpPr>
          <p:spPr bwMode="auto">
            <a:xfrm>
              <a:off x="2866810" y="3991233"/>
              <a:ext cx="109468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sp>
          <p:nvSpPr>
            <p:cNvPr id="147" name="正方形/長方形 146">
              <a:extLst>
                <a:ext uri="{FF2B5EF4-FFF2-40B4-BE49-F238E27FC236}">
                  <a16:creationId xmlns:a16="http://schemas.microsoft.com/office/drawing/2014/main" id="{1BCF1068-2D3F-484F-B6BF-2796E0C1A03A}"/>
                </a:ext>
              </a:extLst>
            </p:cNvPr>
            <p:cNvSpPr>
              <a:spLocks/>
            </p:cNvSpPr>
            <p:nvPr/>
          </p:nvSpPr>
          <p:spPr bwMode="auto">
            <a:xfrm>
              <a:off x="1027705" y="4608308"/>
              <a:ext cx="110692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58" name="object 66">
            <a:extLst>
              <a:ext uri="{FF2B5EF4-FFF2-40B4-BE49-F238E27FC236}">
                <a16:creationId xmlns:a16="http://schemas.microsoft.com/office/drawing/2014/main" id="{2F9534CF-E00B-4590-AA09-C07961BAA76D}"/>
              </a:ext>
            </a:extLst>
          </p:cNvPr>
          <p:cNvSpPr txBox="1"/>
          <p:nvPr/>
        </p:nvSpPr>
        <p:spPr>
          <a:xfrm>
            <a:off x="720000" y="5832000"/>
            <a:ext cx="5400000" cy="171650"/>
          </a:xfrm>
          <a:prstGeom prst="rect">
            <a:avLst/>
          </a:prstGeom>
        </p:spPr>
        <p:txBody>
          <a:bodyPr vert="horz" wrap="square" lIns="0" tIns="0" rIns="0" bIns="0" rtlCol="0" anchor="ctr">
            <a:spAutoFit/>
          </a:bodyPr>
          <a:lstStyle/>
          <a:p>
            <a:pPr marL="11723" defTabSz="844083">
              <a:lnSpc>
                <a:spcPct val="130000"/>
              </a:lnSpc>
              <a:defRPr/>
            </a:pPr>
            <a:r>
              <a:rPr lang="ja-JP" altLang="en-US" sz="1000" dirty="0">
                <a:latin typeface="+mn-ea"/>
              </a:rPr>
              <a:t>（注）</a:t>
            </a:r>
            <a:r>
              <a:rPr lang="ja-JP" altLang="en-US" sz="1000" dirty="0">
                <a:latin typeface="+mn-ea"/>
                <a:ea typeface="+mn-ea"/>
              </a:rPr>
              <a:t>当初予算ベース。</a:t>
            </a:r>
            <a:endParaRPr lang="en-US" altLang="ja-JP" sz="1000" dirty="0">
              <a:latin typeface="+mn-ea"/>
              <a:ea typeface="+mn-ea"/>
            </a:endParaRPr>
          </a:p>
        </p:txBody>
      </p:sp>
      <p:sp>
        <p:nvSpPr>
          <p:cNvPr id="59" name="object 66">
            <a:extLst>
              <a:ext uri="{FF2B5EF4-FFF2-40B4-BE49-F238E27FC236}">
                <a16:creationId xmlns:a16="http://schemas.microsoft.com/office/drawing/2014/main" id="{B2A864DF-7AAB-4329-A436-E3B7A7C6A221}"/>
              </a:ext>
            </a:extLst>
          </p:cNvPr>
          <p:cNvSpPr txBox="1"/>
          <p:nvPr/>
        </p:nvSpPr>
        <p:spPr>
          <a:xfrm>
            <a:off x="752234" y="6251411"/>
            <a:ext cx="5400000" cy="171650"/>
          </a:xfrm>
          <a:prstGeom prst="rect">
            <a:avLst/>
          </a:prstGeom>
        </p:spPr>
        <p:txBody>
          <a:bodyPr vert="horz" wrap="square" lIns="0" tIns="0" rIns="0" bIns="0" rtlCol="0" anchor="ctr">
            <a:spAutoFit/>
          </a:bodyPr>
          <a:lstStyle/>
          <a:p>
            <a:pPr marL="11723" defTabSz="844083">
              <a:lnSpc>
                <a:spcPct val="130000"/>
              </a:lnSpc>
              <a:defRPr/>
            </a:pPr>
            <a:r>
              <a:rPr lang="ja-JP" altLang="en-US" sz="1000" dirty="0">
                <a:latin typeface="+mn-ea"/>
              </a:rPr>
              <a:t>出所：財務省「これからの日本のために財政を考える」（令和７年４月）</a:t>
            </a:r>
            <a:endParaRPr lang="en-US" altLang="ja-JP" sz="1000" dirty="0">
              <a:latin typeface="+mn-ea"/>
              <a:ea typeface="+mn-ea"/>
            </a:endParaRPr>
          </a:p>
        </p:txBody>
      </p:sp>
    </p:spTree>
    <p:extLst>
      <p:ext uri="{BB962C8B-B14F-4D97-AF65-F5344CB8AC3E}">
        <p14:creationId xmlns:p14="http://schemas.microsoft.com/office/powerpoint/2010/main" val="421915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68BDAA98-4023-44D1-AEF5-6AFF356427D5}"/>
              </a:ext>
            </a:extLst>
          </p:cNvPr>
          <p:cNvSpPr/>
          <p:nvPr/>
        </p:nvSpPr>
        <p:spPr>
          <a:xfrm>
            <a:off x="555371" y="5204277"/>
            <a:ext cx="8155530" cy="153743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982434"/>
            <a:ext cx="8519134" cy="827030"/>
            <a:chOff x="323851" y="982434"/>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982434"/>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620417" y="1196535"/>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169" name="スライド番号プレースホルダー 168">
            <a:extLst>
              <a:ext uri="{FF2B5EF4-FFF2-40B4-BE49-F238E27FC236}">
                <a16:creationId xmlns:a16="http://schemas.microsoft.com/office/drawing/2014/main" id="{F4B859ED-DDC5-5919-FF62-9DD7824C103D}"/>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18</a:t>
            </a:fld>
            <a:endParaRPr lang="en-US" altLang="ja-JP" dirty="0"/>
          </a:p>
        </p:txBody>
      </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国の財政を見てみよう②</a:t>
            </a:r>
          </a:p>
        </p:txBody>
      </p:sp>
      <p:sp>
        <p:nvSpPr>
          <p:cNvPr id="19" name="テキスト ボックス 18">
            <a:extLst>
              <a:ext uri="{FF2B5EF4-FFF2-40B4-BE49-F238E27FC236}">
                <a16:creationId xmlns:a16="http://schemas.microsoft.com/office/drawing/2014/main" id="{42A22258-102B-3FBE-4D4B-F8BB01F34D9F}"/>
              </a:ext>
            </a:extLst>
          </p:cNvPr>
          <p:cNvSpPr txBox="1"/>
          <p:nvPr/>
        </p:nvSpPr>
        <p:spPr>
          <a:xfrm>
            <a:off x="495772" y="1891268"/>
            <a:ext cx="8479945" cy="3231205"/>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dirty="0">
                <a:latin typeface="+mn-ea"/>
                <a:ea typeface="+mn-ea"/>
              </a:rPr>
              <a:t>1990</a:t>
            </a:r>
            <a:r>
              <a:rPr kumimoji="1" lang="ja-JP" altLang="en-US" dirty="0">
                <a:latin typeface="+mn-ea"/>
                <a:ea typeface="+mn-ea"/>
              </a:rPr>
              <a:t>年度（平成２年度）と現在の歳出を比較すると、</a:t>
            </a:r>
            <a:endParaRPr kumimoji="1" lang="en-US" altLang="ja-JP" dirty="0">
              <a:latin typeface="+mn-ea"/>
              <a:ea typeface="+mn-ea"/>
            </a:endParaRPr>
          </a:p>
          <a:p>
            <a:pPr>
              <a:lnSpc>
                <a:spcPct val="110000"/>
              </a:lnSpc>
              <a:spcBef>
                <a:spcPts val="600"/>
              </a:spcBef>
              <a:buClr>
                <a:srgbClr val="005BAD"/>
              </a:buClr>
            </a:pPr>
            <a:r>
              <a:rPr kumimoji="1" lang="ja-JP" altLang="en-US" sz="2400" dirty="0">
                <a:solidFill>
                  <a:srgbClr val="005BAD"/>
                </a:solidFill>
                <a:latin typeface="+mn-ea"/>
              </a:rPr>
              <a:t>　 </a:t>
            </a:r>
            <a:r>
              <a:rPr kumimoji="1" lang="ja-JP" altLang="en-US" sz="2400" dirty="0">
                <a:solidFill>
                  <a:srgbClr val="005BAD"/>
                </a:solidFill>
                <a:latin typeface="+mn-ea"/>
                <a:ea typeface="+mn-ea"/>
              </a:rPr>
              <a:t>社会保障関係費や国債費が大きく伸びて</a:t>
            </a:r>
            <a:r>
              <a:rPr kumimoji="1" lang="ja-JP" altLang="en-US" dirty="0">
                <a:latin typeface="+mn-ea"/>
                <a:ea typeface="+mn-ea"/>
              </a:rPr>
              <a:t>います。</a:t>
            </a:r>
            <a:endParaRPr kumimoji="1" lang="en-US" altLang="ja-JP" dirty="0">
              <a:latin typeface="+mn-ea"/>
              <a:ea typeface="+mn-ea"/>
            </a:endParaRPr>
          </a:p>
          <a:p>
            <a:pPr>
              <a:lnSpc>
                <a:spcPct val="110000"/>
              </a:lnSpc>
              <a:spcBef>
                <a:spcPts val="600"/>
              </a:spcBef>
              <a:buClr>
                <a:srgbClr val="005BAD"/>
              </a:buClr>
            </a:pPr>
            <a:r>
              <a:rPr kumimoji="1" lang="ja-JP" altLang="en-US" dirty="0">
                <a:latin typeface="+mn-ea"/>
              </a:rPr>
              <a:t>　  </a:t>
            </a:r>
            <a:r>
              <a:rPr kumimoji="1" lang="ja-JP" altLang="en-US" dirty="0">
                <a:latin typeface="+mn-ea"/>
                <a:ea typeface="+mn-ea"/>
              </a:rPr>
              <a:t>特に社会保障は、</a:t>
            </a:r>
            <a:r>
              <a:rPr lang="ja-JP" altLang="en-US" sz="2000" dirty="0">
                <a:solidFill>
                  <a:srgbClr val="005BAD"/>
                </a:solidFill>
                <a:latin typeface="+mn-ea"/>
                <a:ea typeface="+mn-ea"/>
              </a:rPr>
              <a:t>年金、医療、介護、こども・子育て</a:t>
            </a:r>
            <a:r>
              <a:rPr kumimoji="1" lang="ja-JP" altLang="en-US" dirty="0">
                <a:latin typeface="+mn-ea"/>
                <a:ea typeface="+mn-ea"/>
              </a:rPr>
              <a:t>などの分野に分けられ、</a:t>
            </a:r>
            <a:endParaRPr kumimoji="1" lang="en-US" altLang="ja-JP" dirty="0">
              <a:latin typeface="+mn-ea"/>
              <a:ea typeface="+mn-ea"/>
            </a:endParaRPr>
          </a:p>
          <a:p>
            <a:pPr>
              <a:lnSpc>
                <a:spcPct val="110000"/>
              </a:lnSpc>
              <a:spcBef>
                <a:spcPts val="600"/>
              </a:spcBef>
              <a:buClr>
                <a:srgbClr val="005BAD"/>
              </a:buClr>
            </a:pPr>
            <a:r>
              <a:rPr kumimoji="1" lang="ja-JP" altLang="en-US" sz="2400" dirty="0">
                <a:solidFill>
                  <a:srgbClr val="005BAD"/>
                </a:solidFill>
                <a:latin typeface="+mn-ea"/>
              </a:rPr>
              <a:t>　 </a:t>
            </a:r>
            <a:r>
              <a:rPr lang="ja-JP" altLang="en-US" sz="2400" dirty="0">
                <a:solidFill>
                  <a:srgbClr val="005BAD"/>
                </a:solidFill>
                <a:latin typeface="+mn-ea"/>
                <a:ea typeface="+mn-ea"/>
              </a:rPr>
              <a:t>国の一般会計歳出の約</a:t>
            </a:r>
            <a:r>
              <a:rPr lang="en-US" altLang="ja-JP" sz="2400" dirty="0">
                <a:solidFill>
                  <a:srgbClr val="005BAD"/>
                </a:solidFill>
                <a:latin typeface="+mn-ea"/>
                <a:ea typeface="+mn-ea"/>
              </a:rPr>
              <a:t>1/3</a:t>
            </a:r>
            <a:r>
              <a:rPr kumimoji="1" lang="ja-JP" altLang="en-US" dirty="0">
                <a:latin typeface="+mn-ea"/>
                <a:ea typeface="+mn-ea"/>
              </a:rPr>
              <a:t>を占める最大の支出項目となっています。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dirty="0">
                <a:latin typeface="+mn-ea"/>
                <a:ea typeface="+mn-ea"/>
              </a:rPr>
              <a:t>歳出の増加に対し歳入は、経済成長の停滞などが影響して</a:t>
            </a:r>
            <a:endParaRPr lang="en-US" altLang="ja-JP" dirty="0">
              <a:latin typeface="+mn-ea"/>
              <a:ea typeface="+mn-ea"/>
            </a:endParaRPr>
          </a:p>
          <a:p>
            <a:pPr>
              <a:lnSpc>
                <a:spcPts val="3600"/>
              </a:lnSpc>
              <a:spcBef>
                <a:spcPts val="0"/>
              </a:spcBef>
              <a:buClr>
                <a:srgbClr val="005BAD"/>
              </a:buClr>
            </a:pPr>
            <a:r>
              <a:rPr lang="ja-JP" altLang="en-US" sz="2400" dirty="0">
                <a:solidFill>
                  <a:srgbClr val="005BAD"/>
                </a:solidFill>
                <a:latin typeface="+mn-ea"/>
                <a:ea typeface="+mn-ea"/>
              </a:rPr>
              <a:t>  </a:t>
            </a:r>
            <a:r>
              <a:rPr lang="ja-JP" altLang="en-US" sz="2400" spc="-200" dirty="0">
                <a:solidFill>
                  <a:srgbClr val="005BAD"/>
                </a:solidFill>
                <a:latin typeface="+mn-ea"/>
                <a:ea typeface="+mn-ea"/>
              </a:rPr>
              <a:t> </a:t>
            </a:r>
            <a:r>
              <a:rPr lang="ja-JP" altLang="en-US" sz="2400" dirty="0">
                <a:solidFill>
                  <a:srgbClr val="005BAD"/>
                </a:solidFill>
                <a:latin typeface="+mn-ea"/>
                <a:ea typeface="+mn-ea"/>
              </a:rPr>
              <a:t>税収の伸びが見合っておらず、不足分を</a:t>
            </a:r>
            <a:r>
              <a:rPr lang="ja-JP" altLang="en-US" sz="2400" dirty="0">
                <a:solidFill>
                  <a:srgbClr val="005BAD"/>
                </a:solidFill>
                <a:latin typeface="+mn-ea"/>
              </a:rPr>
              <a:t>公債金（借金）</a:t>
            </a:r>
            <a:r>
              <a:rPr lang="ja-JP" altLang="en-US" sz="2400" dirty="0">
                <a:solidFill>
                  <a:srgbClr val="005BAD"/>
                </a:solidFill>
                <a:latin typeface="+mn-ea"/>
                <a:ea typeface="+mn-ea"/>
              </a:rPr>
              <a:t>に</a:t>
            </a:r>
            <a:endParaRPr lang="en-US" altLang="ja-JP" sz="2400" dirty="0">
              <a:solidFill>
                <a:srgbClr val="005BAD"/>
              </a:solidFill>
              <a:latin typeface="+mn-ea"/>
              <a:ea typeface="+mn-ea"/>
            </a:endParaRPr>
          </a:p>
          <a:p>
            <a:pPr>
              <a:lnSpc>
                <a:spcPts val="3600"/>
              </a:lnSpc>
              <a:spcBef>
                <a:spcPts val="0"/>
              </a:spcBef>
              <a:buClr>
                <a:srgbClr val="005BAD"/>
              </a:buClr>
            </a:pPr>
            <a:r>
              <a:rPr lang="en-US" altLang="ja-JP" sz="2400" dirty="0">
                <a:solidFill>
                  <a:srgbClr val="005BAD"/>
                </a:solidFill>
                <a:latin typeface="+mn-ea"/>
              </a:rPr>
              <a:t>   </a:t>
            </a:r>
            <a:r>
              <a:rPr lang="ja-JP" altLang="en-US" sz="2400" dirty="0">
                <a:solidFill>
                  <a:srgbClr val="005BAD"/>
                </a:solidFill>
                <a:latin typeface="+mn-ea"/>
                <a:ea typeface="+mn-ea"/>
              </a:rPr>
              <a:t>頼っている</a:t>
            </a:r>
            <a:r>
              <a:rPr kumimoji="1" lang="ja-JP" altLang="en-US" dirty="0">
                <a:latin typeface="+mn-ea"/>
                <a:ea typeface="+mn-ea"/>
              </a:rPr>
              <a:t>ため、公債金は約５倍と大幅に増加しています。</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楕円 2">
            <a:extLst>
              <a:ext uri="{FF2B5EF4-FFF2-40B4-BE49-F238E27FC236}">
                <a16:creationId xmlns:a16="http://schemas.microsoft.com/office/drawing/2014/main" id="{5B5E4632-2063-4D58-B556-EF00F1D4C34B}"/>
              </a:ext>
            </a:extLst>
          </p:cNvPr>
          <p:cNvSpPr/>
          <p:nvPr/>
        </p:nvSpPr>
        <p:spPr>
          <a:xfrm>
            <a:off x="205882" y="5102611"/>
            <a:ext cx="1560033" cy="5001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POINT</a:t>
            </a:r>
            <a:endParaRPr kumimoji="1" lang="ja-JP" altLang="en-US" dirty="0"/>
          </a:p>
        </p:txBody>
      </p:sp>
      <p:sp>
        <p:nvSpPr>
          <p:cNvPr id="6" name="テキスト ボックス 5">
            <a:extLst>
              <a:ext uri="{FF2B5EF4-FFF2-40B4-BE49-F238E27FC236}">
                <a16:creationId xmlns:a16="http://schemas.microsoft.com/office/drawing/2014/main" id="{443A8614-1599-4CDE-9699-F2CD83E825C5}"/>
              </a:ext>
            </a:extLst>
          </p:cNvPr>
          <p:cNvSpPr txBox="1"/>
          <p:nvPr/>
        </p:nvSpPr>
        <p:spPr>
          <a:xfrm>
            <a:off x="684419" y="5324101"/>
            <a:ext cx="8026482" cy="1344663"/>
          </a:xfrm>
          <a:prstGeom prst="rect">
            <a:avLst/>
          </a:prstGeom>
          <a:noFill/>
        </p:spPr>
        <p:txBody>
          <a:bodyPr wrap="square" rtlCol="0">
            <a:spAutoFit/>
          </a:bodyPr>
          <a:lstStyle/>
          <a:p>
            <a:pPr>
              <a:lnSpc>
                <a:spcPts val="2500"/>
              </a:lnSpc>
            </a:pPr>
            <a:r>
              <a:rPr kumimoji="1" lang="ja-JP" altLang="en-US" dirty="0"/>
              <a:t>　　　　　　　公債金とは、国が国民や銀行から借りた借金のことです。国は「国債」を発行して公債金（借金）による収入を得ています。</a:t>
            </a:r>
            <a:endParaRPr kumimoji="1" lang="en-US" altLang="ja-JP" dirty="0"/>
          </a:p>
          <a:p>
            <a:pPr>
              <a:lnSpc>
                <a:spcPts val="2500"/>
              </a:lnSpc>
            </a:pPr>
            <a:r>
              <a:rPr kumimoji="1" lang="ja-JP" altLang="en-US" dirty="0"/>
              <a:t>　 国が行う借金である「国債」と、地方公共団体が行う借金である「地方債」を合わせて、公債といいます。</a:t>
            </a:r>
          </a:p>
        </p:txBody>
      </p:sp>
    </p:spTree>
    <p:extLst>
      <p:ext uri="{BB962C8B-B14F-4D97-AF65-F5344CB8AC3E}">
        <p14:creationId xmlns:p14="http://schemas.microsoft.com/office/powerpoint/2010/main" val="167675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93819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561425" y="1314519"/>
              <a:ext cx="5420516" cy="369332"/>
            </a:xfrm>
            <a:prstGeom prst="rect">
              <a:avLst/>
            </a:prstGeom>
            <a:noFill/>
          </p:spPr>
          <p:txBody>
            <a:bodyPr wrap="square" rtlCol="0">
              <a:spAutoFit/>
            </a:bodyPr>
            <a:lstStyle/>
            <a:p>
              <a:r>
                <a:rPr kumimoji="1" lang="ja-JP" altLang="en-US" sz="1800" dirty="0">
                  <a:latin typeface="+mn-ea"/>
                  <a:ea typeface="+mn-ea"/>
                </a:rPr>
                <a:t>社会保障関係費はなぜ増えているのか</a:t>
              </a:r>
            </a:p>
          </p:txBody>
        </p:sp>
      </p:grpSp>
      <p:sp>
        <p:nvSpPr>
          <p:cNvPr id="28" name="スライド番号プレースホルダー 27">
            <a:extLst>
              <a:ext uri="{FF2B5EF4-FFF2-40B4-BE49-F238E27FC236}">
                <a16:creationId xmlns:a16="http://schemas.microsoft.com/office/drawing/2014/main" id="{23884669-48C2-26A1-4089-C95D2EBC9B2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19</a:t>
            </a:fld>
            <a:endParaRPr lang="en-US" altLang="ja-JP" dirty="0"/>
          </a:p>
        </p:txBody>
      </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国の財政を見てみよう③</a:t>
            </a:r>
          </a:p>
        </p:txBody>
      </p:sp>
      <p:sp>
        <p:nvSpPr>
          <p:cNvPr id="132" name="テキスト ボックス 131">
            <a:extLst>
              <a:ext uri="{FF2B5EF4-FFF2-40B4-BE49-F238E27FC236}">
                <a16:creationId xmlns:a16="http://schemas.microsoft.com/office/drawing/2014/main" id="{511F9FB5-6A30-28E0-D77E-F1A4FED7C125}"/>
              </a:ext>
            </a:extLst>
          </p:cNvPr>
          <p:cNvSpPr txBox="1"/>
          <p:nvPr/>
        </p:nvSpPr>
        <p:spPr>
          <a:xfrm>
            <a:off x="397591" y="2052252"/>
            <a:ext cx="4985568" cy="4449032"/>
          </a:xfrm>
          <a:prstGeom prst="rect">
            <a:avLst/>
          </a:prstGeom>
          <a:noFill/>
        </p:spPr>
        <p:txBody>
          <a:bodyPr wrap="square" lIns="0" rIns="0" rtlCol="0">
            <a:noAutofit/>
          </a:bodyPr>
          <a:lstStyle/>
          <a:p>
            <a:pPr indent="180000" algn="just">
              <a:lnSpc>
                <a:spcPts val="2600"/>
              </a:lnSpc>
              <a:spcBef>
                <a:spcPts val="600"/>
              </a:spcBef>
              <a:buClr>
                <a:srgbClr val="005BAD"/>
              </a:buClr>
              <a:buFont typeface="Wingdings" panose="05000000000000000000" pitchFamily="2" charset="2"/>
              <a:buChar char="l"/>
            </a:pPr>
            <a:r>
              <a:rPr kumimoji="1" lang="ja-JP" altLang="en-US" sz="1700" dirty="0">
                <a:latin typeface="+mn-ea"/>
                <a:ea typeface="+mn-ea"/>
              </a:rPr>
              <a:t>日本は、他国に類を見ない速度で高齢化が進んで</a:t>
            </a:r>
            <a:endParaRPr kumimoji="1" lang="en-US" altLang="ja-JP" sz="1700" dirty="0">
              <a:latin typeface="+mn-ea"/>
              <a:ea typeface="+mn-ea"/>
            </a:endParaRPr>
          </a:p>
          <a:p>
            <a:pPr marL="180000" algn="just">
              <a:lnSpc>
                <a:spcPts val="2800"/>
              </a:lnSpc>
              <a:buClr>
                <a:srgbClr val="005BAD"/>
              </a:buClr>
            </a:pPr>
            <a:r>
              <a:rPr kumimoji="1" lang="ja-JP" altLang="en-US" sz="1700" dirty="0">
                <a:latin typeface="+mn-ea"/>
                <a:ea typeface="+mn-ea"/>
              </a:rPr>
              <a:t>います。</a:t>
            </a:r>
            <a:r>
              <a:rPr kumimoji="1" lang="ja-JP" altLang="en-US" sz="2000" dirty="0">
                <a:solidFill>
                  <a:srgbClr val="005BAD"/>
                </a:solidFill>
                <a:latin typeface="+mn-ea"/>
                <a:ea typeface="+mn-ea"/>
              </a:rPr>
              <a:t>今後、高齢化はさらに進展</a:t>
            </a:r>
            <a:r>
              <a:rPr kumimoji="1" lang="ja-JP" altLang="en-US" sz="1700" dirty="0">
                <a:latin typeface="+mn-ea"/>
                <a:ea typeface="+mn-ea"/>
              </a:rPr>
              <a:t>し、</a:t>
            </a:r>
            <a:r>
              <a:rPr kumimoji="1" lang="en-US" altLang="ja-JP" sz="1700" dirty="0">
                <a:latin typeface="+mn-ea"/>
                <a:ea typeface="+mn-ea"/>
              </a:rPr>
              <a:t>2025</a:t>
            </a:r>
            <a:r>
              <a:rPr kumimoji="1" lang="ja-JP" altLang="en-US" sz="1700" dirty="0">
                <a:latin typeface="+mn-ea"/>
                <a:ea typeface="+mn-ea"/>
              </a:rPr>
              <a:t>年</a:t>
            </a:r>
            <a:endParaRPr kumimoji="1" lang="en-US" altLang="ja-JP" sz="1700" dirty="0">
              <a:latin typeface="+mn-ea"/>
              <a:ea typeface="+mn-ea"/>
            </a:endParaRPr>
          </a:p>
          <a:p>
            <a:pPr marL="180000" algn="just">
              <a:lnSpc>
                <a:spcPts val="2800"/>
              </a:lnSpc>
              <a:buClr>
                <a:srgbClr val="005BAD"/>
              </a:buClr>
            </a:pPr>
            <a:r>
              <a:rPr kumimoji="1" lang="en-US" altLang="ja-JP" sz="1700" dirty="0">
                <a:latin typeface="+mn-ea"/>
                <a:ea typeface="+mn-ea"/>
              </a:rPr>
              <a:t>(</a:t>
            </a:r>
            <a:r>
              <a:rPr kumimoji="1" lang="ja-JP" altLang="en-US" sz="1700" dirty="0">
                <a:latin typeface="+mn-ea"/>
                <a:ea typeface="+mn-ea"/>
              </a:rPr>
              <a:t>令和７年</a:t>
            </a:r>
            <a:r>
              <a:rPr kumimoji="1" lang="en-US" altLang="ja-JP" sz="1700" dirty="0">
                <a:latin typeface="+mn-ea"/>
                <a:ea typeface="+mn-ea"/>
              </a:rPr>
              <a:t>)</a:t>
            </a:r>
            <a:r>
              <a:rPr kumimoji="1" lang="ja-JP" altLang="en-US" sz="1700" dirty="0">
                <a:latin typeface="+mn-ea"/>
                <a:ea typeface="+mn-ea"/>
              </a:rPr>
              <a:t>には、</a:t>
            </a:r>
            <a:r>
              <a:rPr lang="ja-JP" altLang="en-US" sz="1700" dirty="0">
                <a:latin typeface="+mn-ea"/>
              </a:rPr>
              <a:t>いわゆる「団塊の世代（</a:t>
            </a:r>
            <a:r>
              <a:rPr lang="en-US" altLang="ja-JP" sz="1700" dirty="0">
                <a:latin typeface="+mn-ea"/>
              </a:rPr>
              <a:t>※</a:t>
            </a:r>
            <a:r>
              <a:rPr lang="ja-JP" altLang="en-US" sz="1700" dirty="0">
                <a:latin typeface="+mn-ea"/>
              </a:rPr>
              <a:t>）」の全員</a:t>
            </a:r>
            <a:endParaRPr lang="en-US" altLang="ja-JP" sz="1700" dirty="0">
              <a:latin typeface="+mn-ea"/>
            </a:endParaRPr>
          </a:p>
          <a:p>
            <a:pPr marL="180000" algn="just">
              <a:lnSpc>
                <a:spcPts val="2800"/>
              </a:lnSpc>
              <a:buClr>
                <a:srgbClr val="005BAD"/>
              </a:buClr>
            </a:pPr>
            <a:r>
              <a:rPr lang="ja-JP" altLang="en-US" sz="1700" dirty="0">
                <a:latin typeface="+mn-ea"/>
              </a:rPr>
              <a:t>が、後期高齢者である</a:t>
            </a:r>
            <a:r>
              <a:rPr lang="en-US" altLang="ja-JP" sz="1700" dirty="0">
                <a:latin typeface="+mn-ea"/>
              </a:rPr>
              <a:t>75</a:t>
            </a:r>
            <a:r>
              <a:rPr lang="ja-JP" altLang="en-US" sz="1700" dirty="0">
                <a:latin typeface="+mn-ea"/>
              </a:rPr>
              <a:t>歳以上となり</a:t>
            </a:r>
            <a:r>
              <a:rPr kumimoji="1" lang="ja-JP" altLang="en-US" sz="1700" dirty="0">
                <a:latin typeface="+mn-ea"/>
              </a:rPr>
              <a:t>ます。</a:t>
            </a:r>
            <a:endParaRPr lang="en-US" altLang="ja-JP" sz="1700" dirty="0">
              <a:latin typeface="+mn-ea"/>
            </a:endParaRPr>
          </a:p>
          <a:p>
            <a:pPr marL="180000" algn="just">
              <a:lnSpc>
                <a:spcPts val="2800"/>
              </a:lnSpc>
              <a:spcBef>
                <a:spcPts val="0"/>
              </a:spcBef>
              <a:buClr>
                <a:srgbClr val="005BAD"/>
              </a:buClr>
            </a:pPr>
            <a:r>
              <a:rPr kumimoji="1" lang="en-US" altLang="ja-JP" sz="1700" dirty="0">
                <a:latin typeface="+mn-ea"/>
                <a:ea typeface="+mn-ea"/>
              </a:rPr>
              <a:t>※ </a:t>
            </a:r>
            <a:r>
              <a:rPr kumimoji="1" lang="ja-JP" altLang="en-US" sz="1700" dirty="0">
                <a:latin typeface="+mn-ea"/>
                <a:ea typeface="+mn-ea"/>
              </a:rPr>
              <a:t>「団塊の世代」とは、出生率の高かった昭和</a:t>
            </a:r>
            <a:r>
              <a:rPr kumimoji="1" lang="en-US" altLang="ja-JP" sz="1700" dirty="0">
                <a:latin typeface="+mn-ea"/>
                <a:ea typeface="+mn-ea"/>
              </a:rPr>
              <a:t>22</a:t>
            </a:r>
            <a:r>
              <a:rPr kumimoji="1" lang="ja-JP" altLang="en-US" sz="1700" dirty="0">
                <a:latin typeface="+mn-ea"/>
                <a:ea typeface="+mn-ea"/>
              </a:rPr>
              <a:t>年</a:t>
            </a:r>
            <a:endParaRPr kumimoji="1" lang="en-US" altLang="ja-JP" sz="1700" dirty="0">
              <a:latin typeface="+mn-ea"/>
              <a:ea typeface="+mn-ea"/>
            </a:endParaRPr>
          </a:p>
          <a:p>
            <a:pPr marL="360000" algn="just">
              <a:lnSpc>
                <a:spcPts val="2800"/>
              </a:lnSpc>
              <a:spcBef>
                <a:spcPts val="0"/>
              </a:spcBef>
              <a:buClr>
                <a:srgbClr val="005BAD"/>
              </a:buClr>
            </a:pPr>
            <a:r>
              <a:rPr kumimoji="1" lang="ja-JP" altLang="en-US" sz="1700" dirty="0">
                <a:latin typeface="+mn-ea"/>
                <a:ea typeface="+mn-ea"/>
              </a:rPr>
              <a:t>から昭和</a:t>
            </a:r>
            <a:r>
              <a:rPr kumimoji="1" lang="en-US" altLang="ja-JP" sz="1700" dirty="0">
                <a:latin typeface="+mn-ea"/>
                <a:ea typeface="+mn-ea"/>
              </a:rPr>
              <a:t>24</a:t>
            </a:r>
            <a:r>
              <a:rPr kumimoji="1" lang="ja-JP" altLang="en-US" sz="1700" dirty="0">
                <a:latin typeface="+mn-ea"/>
                <a:ea typeface="+mn-ea"/>
              </a:rPr>
              <a:t>年に生まれた世代</a:t>
            </a:r>
            <a:endParaRPr kumimoji="1" lang="en-US" altLang="ja-JP" sz="1700" dirty="0">
              <a:latin typeface="+mn-ea"/>
              <a:ea typeface="+mn-ea"/>
            </a:endParaRPr>
          </a:p>
          <a:p>
            <a:pPr marL="792000" indent="-396000" algn="just">
              <a:lnSpc>
                <a:spcPct val="110000"/>
              </a:lnSpc>
              <a:spcBef>
                <a:spcPts val="0"/>
              </a:spcBef>
              <a:buClr>
                <a:srgbClr val="005BAD"/>
              </a:buClr>
            </a:pPr>
            <a:endParaRPr kumimoji="1" lang="ja-JP" altLang="en-US" sz="1700" dirty="0">
              <a:latin typeface="+mn-ea"/>
              <a:ea typeface="+mn-ea"/>
            </a:endParaRPr>
          </a:p>
          <a:p>
            <a:pPr indent="-180000" algn="just">
              <a:lnSpc>
                <a:spcPct val="110000"/>
              </a:lnSpc>
              <a:buClr>
                <a:srgbClr val="005BAD"/>
              </a:buClr>
              <a:buSzPct val="85000"/>
              <a:buFont typeface="Wingdings" panose="05000000000000000000" pitchFamily="2" charset="2"/>
              <a:buChar char="l"/>
            </a:pPr>
            <a:r>
              <a:rPr lang="ja-JP" altLang="en-US" sz="1700" dirty="0">
                <a:solidFill>
                  <a:prstClr val="black"/>
                </a:solidFill>
                <a:latin typeface="+mn-ea"/>
              </a:rPr>
              <a:t>さらに、これまでの推計よりも相当程度早く少子化が</a:t>
            </a:r>
            <a:endParaRPr lang="en-US" altLang="ja-JP" sz="1700" dirty="0">
              <a:solidFill>
                <a:prstClr val="black"/>
              </a:solidFill>
              <a:latin typeface="+mn-ea"/>
            </a:endParaRPr>
          </a:p>
          <a:p>
            <a:pPr marL="180000" algn="just">
              <a:lnSpc>
                <a:spcPts val="3000"/>
              </a:lnSpc>
              <a:buClr>
                <a:srgbClr val="005BAD"/>
              </a:buClr>
              <a:buSzPct val="85000"/>
            </a:pPr>
            <a:r>
              <a:rPr lang="ja-JP" altLang="en-US" sz="1700" dirty="0">
                <a:solidFill>
                  <a:prstClr val="black"/>
                </a:solidFill>
                <a:latin typeface="+mn-ea"/>
              </a:rPr>
              <a:t>進行しており、</a:t>
            </a:r>
            <a:r>
              <a:rPr lang="ja-JP" altLang="en-US" sz="2000" dirty="0">
                <a:solidFill>
                  <a:srgbClr val="005BAD"/>
                </a:solidFill>
                <a:latin typeface="+mn-ea"/>
              </a:rPr>
              <a:t>社会保障制度の支え手である</a:t>
            </a:r>
            <a:endParaRPr lang="en-US" altLang="ja-JP" sz="2000" dirty="0">
              <a:solidFill>
                <a:srgbClr val="005BAD"/>
              </a:solidFill>
              <a:latin typeface="+mn-ea"/>
            </a:endParaRPr>
          </a:p>
          <a:p>
            <a:pPr marL="180000" algn="just">
              <a:lnSpc>
                <a:spcPts val="3000"/>
              </a:lnSpc>
              <a:buClr>
                <a:srgbClr val="005BAD"/>
              </a:buClr>
              <a:buSzPct val="85000"/>
            </a:pPr>
            <a:r>
              <a:rPr lang="ja-JP" altLang="en-US" sz="2000" dirty="0">
                <a:solidFill>
                  <a:srgbClr val="005BAD"/>
                </a:solidFill>
                <a:latin typeface="+mn-ea"/>
              </a:rPr>
              <a:t>現役世代の人口が減少し、負担がより重く</a:t>
            </a:r>
            <a:endParaRPr lang="en-US" altLang="ja-JP" sz="2000" dirty="0">
              <a:solidFill>
                <a:srgbClr val="005BAD"/>
              </a:solidFill>
              <a:latin typeface="+mn-ea"/>
            </a:endParaRPr>
          </a:p>
          <a:p>
            <a:pPr marL="180000" algn="just">
              <a:lnSpc>
                <a:spcPts val="3000"/>
              </a:lnSpc>
              <a:buClr>
                <a:srgbClr val="005BAD"/>
              </a:buClr>
              <a:buSzPct val="85000"/>
            </a:pPr>
            <a:r>
              <a:rPr lang="ja-JP" altLang="en-US" sz="2000" dirty="0">
                <a:solidFill>
                  <a:srgbClr val="005BAD"/>
                </a:solidFill>
                <a:latin typeface="+mn-ea"/>
              </a:rPr>
              <a:t>なる</a:t>
            </a:r>
            <a:r>
              <a:rPr lang="ja-JP" altLang="en-US" sz="1700" dirty="0">
                <a:solidFill>
                  <a:prstClr val="black"/>
                </a:solidFill>
              </a:rPr>
              <a:t>ことが見込まれます。</a:t>
            </a:r>
            <a:endParaRPr kumimoji="1" lang="ja-JP" altLang="en-US" sz="1700" dirty="0">
              <a:latin typeface="+mn-ea"/>
            </a:endParaRP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角丸四角形 31">
            <a:extLst>
              <a:ext uri="{FF2B5EF4-FFF2-40B4-BE49-F238E27FC236}">
                <a16:creationId xmlns:a16="http://schemas.microsoft.com/office/drawing/2014/main" id="{4907EEE9-8619-4F1F-B61E-4F2402DE4570}"/>
              </a:ext>
            </a:extLst>
          </p:cNvPr>
          <p:cNvSpPr/>
          <p:nvPr/>
        </p:nvSpPr>
        <p:spPr>
          <a:xfrm>
            <a:off x="5437740" y="6039756"/>
            <a:ext cx="360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altLang="ja-JP" sz="900" dirty="0">
                <a:solidFill>
                  <a:schemeClr val="tx1"/>
                </a:solidFill>
                <a:latin typeface="+mn-ea"/>
              </a:rPr>
              <a:t>※</a:t>
            </a:r>
            <a:r>
              <a:rPr lang="ja-JP" altLang="en-US" sz="900" dirty="0">
                <a:solidFill>
                  <a:schemeClr val="tx1"/>
                </a:solidFill>
                <a:latin typeface="+mn-ea"/>
              </a:rPr>
              <a:t>出典：財務省「これからの日本のために財政を考える」（令和７年４月）</a:t>
            </a:r>
            <a:endParaRPr lang="en-US" altLang="ja-JP" sz="900" dirty="0">
              <a:solidFill>
                <a:schemeClr val="tx1"/>
              </a:solidFill>
              <a:latin typeface="+mn-ea"/>
            </a:endParaRPr>
          </a:p>
        </p:txBody>
      </p:sp>
      <p:grpSp>
        <p:nvGrpSpPr>
          <p:cNvPr id="3" name="グループ化 2">
            <a:extLst>
              <a:ext uri="{FF2B5EF4-FFF2-40B4-BE49-F238E27FC236}">
                <a16:creationId xmlns:a16="http://schemas.microsoft.com/office/drawing/2014/main" id="{70384C4F-DDC9-4911-B014-DDFF12AFB9E3}"/>
              </a:ext>
            </a:extLst>
          </p:cNvPr>
          <p:cNvGrpSpPr/>
          <p:nvPr/>
        </p:nvGrpSpPr>
        <p:grpSpPr>
          <a:xfrm>
            <a:off x="5473740" y="2416764"/>
            <a:ext cx="3420000" cy="3505587"/>
            <a:chOff x="5400000" y="2520000"/>
            <a:chExt cx="3420000" cy="3505587"/>
          </a:xfrm>
        </p:grpSpPr>
        <p:pic>
          <p:nvPicPr>
            <p:cNvPr id="5" name="図 4">
              <a:extLst>
                <a:ext uri="{FF2B5EF4-FFF2-40B4-BE49-F238E27FC236}">
                  <a16:creationId xmlns:a16="http://schemas.microsoft.com/office/drawing/2014/main" id="{530303DA-E1D6-46CA-ACEE-627C6FB9E98F}"/>
                </a:ext>
              </a:extLst>
            </p:cNvPr>
            <p:cNvPicPr>
              <a:picLocks noChangeAspect="1"/>
            </p:cNvPicPr>
            <p:nvPr/>
          </p:nvPicPr>
          <p:blipFill rotWithShape="1">
            <a:blip r:embed="rId4"/>
            <a:srcRect t="3061" r="51330" b="57667"/>
            <a:stretch/>
          </p:blipFill>
          <p:spPr>
            <a:xfrm>
              <a:off x="5400000" y="2880000"/>
              <a:ext cx="3420000" cy="3145587"/>
            </a:xfrm>
            <a:prstGeom prst="rect">
              <a:avLst/>
            </a:prstGeom>
          </p:spPr>
        </p:pic>
        <p:sp>
          <p:nvSpPr>
            <p:cNvPr id="12" name="object 131">
              <a:extLst>
                <a:ext uri="{FF2B5EF4-FFF2-40B4-BE49-F238E27FC236}">
                  <a16:creationId xmlns:a16="http://schemas.microsoft.com/office/drawing/2014/main" id="{31EEDA89-FB0B-4E22-A5C5-7E60CBB32B10}"/>
                </a:ext>
              </a:extLst>
            </p:cNvPr>
            <p:cNvSpPr txBox="1"/>
            <p:nvPr/>
          </p:nvSpPr>
          <p:spPr>
            <a:xfrm>
              <a:off x="5400000" y="2520000"/>
              <a:ext cx="3420000" cy="252000"/>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grpSp>
    </p:spTree>
    <p:extLst>
      <p:ext uri="{BB962C8B-B14F-4D97-AF65-F5344CB8AC3E}">
        <p14:creationId xmlns:p14="http://schemas.microsoft.com/office/powerpoint/2010/main" val="54600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Line 48">
            <a:hlinkClick r:id="" action="ppaction://hlinkshowjump?jump=previousslide"/>
          </p:cNvPr>
          <p:cNvSpPr>
            <a:spLocks noChangeShapeType="1"/>
          </p:cNvSpPr>
          <p:nvPr/>
        </p:nvSpPr>
        <p:spPr bwMode="auto">
          <a:xfrm>
            <a:off x="8458200" y="142885"/>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142885"/>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xfrm>
            <a:off x="8608643" y="6454688"/>
            <a:ext cx="374107" cy="298426"/>
          </a:xfrm>
          <a:prstGeom prst="rect">
            <a:avLst/>
          </a:prstGeom>
        </p:spPr>
        <p:txBody>
          <a:bodyPr/>
          <a:lstStyle/>
          <a:p>
            <a:pPr>
              <a:defRPr/>
            </a:pPr>
            <a:fld id="{40E3B949-1179-4387-B307-F356BE6486A4}" type="slidenum">
              <a:rPr lang="en-US" altLang="ja-JP" smtClean="0"/>
              <a:pPr>
                <a:defRPr/>
              </a:pPr>
              <a:t>2</a:t>
            </a:fld>
            <a:endParaRPr lang="en-US" altLang="ja-JP" dirty="0"/>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rgbClr val="005BAD"/>
                </a:solidFill>
                <a:latin typeface="HGP創英角ｺﾞｼｯｸUB" panose="020B0900000000000000" pitchFamily="50" charset="-128"/>
                <a:ea typeface="HGP創英角ｺﾞｼｯｸUB" panose="020B0900000000000000" pitchFamily="50" charset="-128"/>
              </a:rPr>
              <a:t>クイズ</a:t>
            </a:r>
            <a:r>
              <a:rPr lang="ja-JP" altLang="en-US" sz="2200" kern="0" dirty="0">
                <a:solidFill>
                  <a:srgbClr val="005BAD"/>
                </a:solidFill>
                <a:latin typeface="HGP創英角ｺﾞｼｯｸUB" panose="020B0900000000000000" pitchFamily="50" charset="-128"/>
                <a:ea typeface="HGP創英角ｺﾞｼｯｸUB" panose="020B0900000000000000" pitchFamily="50" charset="-128"/>
              </a:rPr>
              <a:t>：税金について考えてみよう</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142737" y="864537"/>
            <a:ext cx="8780557" cy="428029"/>
            <a:chOff x="543947" y="1112751"/>
            <a:chExt cx="8142853" cy="795276"/>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8142853" cy="792000"/>
              <a:chOff x="403588" y="1116027"/>
              <a:chExt cx="8142853"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8142853"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Ｑ１</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1240708" y="1112751"/>
              <a:ext cx="7135335" cy="686217"/>
            </a:xfrm>
            <a:prstGeom prst="rect">
              <a:avLst/>
            </a:prstGeom>
            <a:noFill/>
          </p:spPr>
          <p:txBody>
            <a:bodyPr wrap="none" rtlCol="0">
              <a:spAutoFit/>
            </a:bodyPr>
            <a:lstStyle/>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国の税金の使い道で一番多いのはどれでしょうか。　（ヒント：スライド</a:t>
              </a:r>
              <a:r>
                <a:rPr lang="en-US" altLang="ja-JP" dirty="0">
                  <a:solidFill>
                    <a:srgbClr val="005BAD"/>
                  </a:solidFill>
                  <a:latin typeface="HGPｺﾞｼｯｸE" panose="020B0900000000000000" pitchFamily="50" charset="-128"/>
                  <a:ea typeface="HGPｺﾞｼｯｸE" panose="020B0900000000000000" pitchFamily="50" charset="-128"/>
                </a:rPr>
                <a:t>15</a:t>
              </a:r>
              <a:r>
                <a:rPr lang="ja-JP" altLang="en-US"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49" name="テキスト ボックス 48">
            <a:extLst>
              <a:ext uri="{FF2B5EF4-FFF2-40B4-BE49-F238E27FC236}">
                <a16:creationId xmlns:a16="http://schemas.microsoft.com/office/drawing/2014/main" id="{491E83C0-2B50-45FA-91A9-34E334A9CB24}"/>
              </a:ext>
            </a:extLst>
          </p:cNvPr>
          <p:cNvSpPr txBox="1"/>
          <p:nvPr/>
        </p:nvSpPr>
        <p:spPr>
          <a:xfrm>
            <a:off x="299676" y="1426969"/>
            <a:ext cx="2725048" cy="630942"/>
          </a:xfrm>
          <a:prstGeom prst="rect">
            <a:avLst/>
          </a:prstGeom>
          <a:solidFill>
            <a:srgbClr val="005BAD"/>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①道路や橋などの整備</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のための公共事業関係費</a:t>
            </a:r>
          </a:p>
        </p:txBody>
      </p:sp>
      <p:sp>
        <p:nvSpPr>
          <p:cNvPr id="50" name="テキスト ボックス 49">
            <a:extLst>
              <a:ext uri="{FF2B5EF4-FFF2-40B4-BE49-F238E27FC236}">
                <a16:creationId xmlns:a16="http://schemas.microsoft.com/office/drawing/2014/main" id="{D9D70A47-5DA8-44E1-BD7E-41A8D2E5803C}"/>
              </a:ext>
            </a:extLst>
          </p:cNvPr>
          <p:cNvSpPr txBox="1"/>
          <p:nvPr/>
        </p:nvSpPr>
        <p:spPr>
          <a:xfrm>
            <a:off x="3137082" y="1422735"/>
            <a:ext cx="3076325" cy="630942"/>
          </a:xfrm>
          <a:prstGeom prst="rect">
            <a:avLst/>
          </a:prstGeom>
          <a:solidFill>
            <a:schemeClr val="accent1">
              <a:lumMod val="60000"/>
              <a:lumOff val="4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②国債を返したり利息を</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支払ったりするための国債費</a:t>
            </a:r>
          </a:p>
        </p:txBody>
      </p:sp>
      <p:sp>
        <p:nvSpPr>
          <p:cNvPr id="51" name="テキスト ボックス 50">
            <a:extLst>
              <a:ext uri="{FF2B5EF4-FFF2-40B4-BE49-F238E27FC236}">
                <a16:creationId xmlns:a16="http://schemas.microsoft.com/office/drawing/2014/main" id="{5289579B-EE50-4B76-AAAF-1AEC6BED730B}"/>
              </a:ext>
            </a:extLst>
          </p:cNvPr>
          <p:cNvSpPr txBox="1"/>
          <p:nvPr/>
        </p:nvSpPr>
        <p:spPr>
          <a:xfrm>
            <a:off x="6312318" y="1417431"/>
            <a:ext cx="2553278" cy="630942"/>
          </a:xfrm>
          <a:prstGeom prst="rect">
            <a:avLst/>
          </a:prstGeom>
          <a:solidFill>
            <a:schemeClr val="tx2">
              <a:lumMod val="50000"/>
              <a:lumOff val="5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③健康や生活を守る</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ための社会保障関係費</a:t>
            </a:r>
          </a:p>
        </p:txBody>
      </p:sp>
      <p:grpSp>
        <p:nvGrpSpPr>
          <p:cNvPr id="60" name="グループ化 59">
            <a:extLst>
              <a:ext uri="{FF2B5EF4-FFF2-40B4-BE49-F238E27FC236}">
                <a16:creationId xmlns:a16="http://schemas.microsoft.com/office/drawing/2014/main" id="{E343CA61-B154-48E9-A9A3-D440D6BAFE76}"/>
              </a:ext>
            </a:extLst>
          </p:cNvPr>
          <p:cNvGrpSpPr/>
          <p:nvPr/>
        </p:nvGrpSpPr>
        <p:grpSpPr>
          <a:xfrm>
            <a:off x="202193" y="3456211"/>
            <a:ext cx="8780557" cy="1141122"/>
            <a:chOff x="580949" y="549212"/>
            <a:chExt cx="8142853" cy="1954835"/>
          </a:xfrm>
        </p:grpSpPr>
        <p:grpSp>
          <p:nvGrpSpPr>
            <p:cNvPr id="61" name="グループ化 60">
              <a:extLst>
                <a:ext uri="{FF2B5EF4-FFF2-40B4-BE49-F238E27FC236}">
                  <a16:creationId xmlns:a16="http://schemas.microsoft.com/office/drawing/2014/main" id="{3363EFB9-6160-4479-AA06-13761C6E7E2E}"/>
                </a:ext>
              </a:extLst>
            </p:cNvPr>
            <p:cNvGrpSpPr/>
            <p:nvPr/>
          </p:nvGrpSpPr>
          <p:grpSpPr>
            <a:xfrm>
              <a:off x="580949" y="549212"/>
              <a:ext cx="8142853" cy="1954835"/>
              <a:chOff x="440590" y="549212"/>
              <a:chExt cx="8142853" cy="1954835"/>
            </a:xfrm>
          </p:grpSpPr>
          <p:sp>
            <p:nvSpPr>
              <p:cNvPr id="63" name="正方形/長方形 62">
                <a:extLst>
                  <a:ext uri="{FF2B5EF4-FFF2-40B4-BE49-F238E27FC236}">
                    <a16:creationId xmlns:a16="http://schemas.microsoft.com/office/drawing/2014/main" id="{95B53B48-E687-4EED-AFD7-D425FF7EEA98}"/>
                  </a:ext>
                </a:extLst>
              </p:cNvPr>
              <p:cNvSpPr/>
              <p:nvPr/>
            </p:nvSpPr>
            <p:spPr bwMode="auto">
              <a:xfrm>
                <a:off x="440590" y="549212"/>
                <a:ext cx="8142853" cy="1954835"/>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Ｑ２</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64" name="直線コネクタ 63">
                <a:extLst>
                  <a:ext uri="{FF2B5EF4-FFF2-40B4-BE49-F238E27FC236}">
                    <a16:creationId xmlns:a16="http://schemas.microsoft.com/office/drawing/2014/main" id="{1DC5C891-1F20-4BA2-8982-C69D7B238025}"/>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62" name="テキスト ボックス 61">
              <a:extLst>
                <a:ext uri="{FF2B5EF4-FFF2-40B4-BE49-F238E27FC236}">
                  <a16:creationId xmlns:a16="http://schemas.microsoft.com/office/drawing/2014/main" id="{7B338FDF-24AE-4787-B536-06CB0963F862}"/>
                </a:ext>
              </a:extLst>
            </p:cNvPr>
            <p:cNvSpPr txBox="1"/>
            <p:nvPr/>
          </p:nvSpPr>
          <p:spPr>
            <a:xfrm>
              <a:off x="1240708" y="784949"/>
              <a:ext cx="7356147" cy="1581739"/>
            </a:xfrm>
            <a:prstGeom prst="rect">
              <a:avLst/>
            </a:prstGeom>
            <a:noFill/>
          </p:spPr>
          <p:txBody>
            <a:bodyPr wrap="square" rtlCol="0">
              <a:spAutoFit/>
            </a:bodyPr>
            <a:lstStyle/>
            <a:p>
              <a:pPr marL="105750">
                <a:buSzPct val="120000"/>
              </a:pPr>
              <a:r>
                <a:rPr lang="ja-JP" altLang="en-US" sz="1800" dirty="0">
                  <a:solidFill>
                    <a:srgbClr val="005BAD"/>
                  </a:solidFill>
                  <a:latin typeface="HGPｺﾞｼｯｸE" panose="020B0900000000000000" pitchFamily="50" charset="-128"/>
                  <a:ea typeface="HGPｺﾞｼｯｸE" panose="020B0900000000000000" pitchFamily="50" charset="-128"/>
                </a:rPr>
                <a:t>国や地方公共団体（都道府県・市区町村）が負担している生徒</a:t>
              </a:r>
              <a:r>
                <a:rPr lang="en-US" altLang="ja-JP" sz="1800" dirty="0">
                  <a:solidFill>
                    <a:srgbClr val="005BAD"/>
                  </a:solidFill>
                  <a:latin typeface="HGPｺﾞｼｯｸE" panose="020B0900000000000000" pitchFamily="50" charset="-128"/>
                  <a:ea typeface="HGPｺﾞｼｯｸE" panose="020B0900000000000000" pitchFamily="50" charset="-128"/>
                </a:rPr>
                <a:t>1</a:t>
              </a:r>
              <a:r>
                <a:rPr lang="ja-JP" altLang="en-US" sz="1800" dirty="0">
                  <a:solidFill>
                    <a:srgbClr val="005BAD"/>
                  </a:solidFill>
                  <a:latin typeface="HGPｺﾞｼｯｸE" panose="020B0900000000000000" pitchFamily="50" charset="-128"/>
                  <a:ea typeface="HGPｺﾞｼｯｸE" panose="020B0900000000000000" pitchFamily="50" charset="-128"/>
                </a:rPr>
                <a:t>人当たりの</a:t>
              </a:r>
              <a:endParaRPr lang="en-US" altLang="ja-JP" sz="1800" dirty="0">
                <a:solidFill>
                  <a:srgbClr val="005BAD"/>
                </a:solidFill>
                <a:latin typeface="HGPｺﾞｼｯｸE" panose="020B0900000000000000" pitchFamily="50" charset="-128"/>
                <a:ea typeface="HGPｺﾞｼｯｸE" panose="020B0900000000000000" pitchFamily="50" charset="-128"/>
              </a:endParaRPr>
            </a:p>
            <a:p>
              <a:pPr marL="105750">
                <a:buSzPct val="120000"/>
              </a:pPr>
              <a:r>
                <a:rPr lang="ja-JP" altLang="en-US" sz="1800" dirty="0">
                  <a:solidFill>
                    <a:srgbClr val="005BAD"/>
                  </a:solidFill>
                  <a:latin typeface="HGPｺﾞｼｯｸE" panose="020B0900000000000000" pitchFamily="50" charset="-128"/>
                  <a:ea typeface="HGPｺﾞｼｯｸE" panose="020B0900000000000000" pitchFamily="50" charset="-128"/>
                </a:rPr>
                <a:t>教育費は、小学校入学から中学校卒業までの９年間の合計はいくらでしょうか。</a:t>
              </a:r>
              <a:endParaRPr lang="en-US" altLang="ja-JP" sz="1800" dirty="0">
                <a:solidFill>
                  <a:srgbClr val="005BAD"/>
                </a:solidFill>
                <a:latin typeface="HGPｺﾞｼｯｸE" panose="020B0900000000000000" pitchFamily="50" charset="-128"/>
                <a:ea typeface="HGPｺﾞｼｯｸE" panose="020B0900000000000000" pitchFamily="50" charset="-128"/>
              </a:endParaRPr>
            </a:p>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　（ヒント：スライド８）</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65" name="テキスト ボックス 64">
            <a:extLst>
              <a:ext uri="{FF2B5EF4-FFF2-40B4-BE49-F238E27FC236}">
                <a16:creationId xmlns:a16="http://schemas.microsoft.com/office/drawing/2014/main" id="{A810E394-A438-46F9-A911-C23DACAA2E6F}"/>
              </a:ext>
            </a:extLst>
          </p:cNvPr>
          <p:cNvSpPr txBox="1"/>
          <p:nvPr/>
        </p:nvSpPr>
        <p:spPr>
          <a:xfrm>
            <a:off x="556754" y="4744304"/>
            <a:ext cx="2147784" cy="369332"/>
          </a:xfrm>
          <a:prstGeom prst="rect">
            <a:avLst/>
          </a:prstGeom>
          <a:solidFill>
            <a:srgbClr val="005BAD"/>
          </a:solidFill>
        </p:spPr>
        <p:txBody>
          <a:bodyPr wrap="square" rtlCol="0">
            <a:spAutoFit/>
          </a:bodyPr>
          <a:lstStyle/>
          <a:p>
            <a:pPr marL="105750" algn="ctr">
              <a:buSzPct val="120000"/>
            </a:pPr>
            <a:r>
              <a:rPr lang="ja-JP" altLang="en-US" sz="1800" dirty="0">
                <a:solidFill>
                  <a:schemeClr val="bg1"/>
                </a:solidFill>
                <a:latin typeface="HGPｺﾞｼｯｸE" panose="020B0900000000000000" pitchFamily="50" charset="-128"/>
                <a:ea typeface="HGPｺﾞｼｯｸE" panose="020B0900000000000000" pitchFamily="50" charset="-128"/>
              </a:rPr>
              <a:t>① 約 ３０</a:t>
            </a:r>
            <a:r>
              <a:rPr lang="ja-JP" altLang="en-US" dirty="0">
                <a:solidFill>
                  <a:schemeClr val="bg1"/>
                </a:solidFill>
                <a:latin typeface="HGPｺﾞｼｯｸE" panose="020B0900000000000000" pitchFamily="50" charset="-128"/>
                <a:ea typeface="HGPｺﾞｼｯｸE" panose="020B0900000000000000" pitchFamily="50" charset="-128"/>
              </a:rPr>
              <a:t>０</a:t>
            </a:r>
            <a:r>
              <a:rPr lang="ja-JP" altLang="en-US" sz="1800" dirty="0">
                <a:solidFill>
                  <a:schemeClr val="bg1"/>
                </a:solidFill>
                <a:latin typeface="HGPｺﾞｼｯｸE" panose="020B0900000000000000" pitchFamily="50" charset="-128"/>
                <a:ea typeface="HGPｺﾞｼｯｸE" panose="020B0900000000000000" pitchFamily="50" charset="-128"/>
              </a:rPr>
              <a:t>万円</a:t>
            </a:r>
          </a:p>
        </p:txBody>
      </p:sp>
      <p:sp>
        <p:nvSpPr>
          <p:cNvPr id="66" name="テキスト ボックス 65">
            <a:extLst>
              <a:ext uri="{FF2B5EF4-FFF2-40B4-BE49-F238E27FC236}">
                <a16:creationId xmlns:a16="http://schemas.microsoft.com/office/drawing/2014/main" id="{7235D854-3E51-4F4F-8122-C60E5204B013}"/>
              </a:ext>
            </a:extLst>
          </p:cNvPr>
          <p:cNvSpPr txBox="1"/>
          <p:nvPr/>
        </p:nvSpPr>
        <p:spPr>
          <a:xfrm>
            <a:off x="3069847" y="4735277"/>
            <a:ext cx="1970897" cy="369332"/>
          </a:xfrm>
          <a:prstGeom prst="rect">
            <a:avLst/>
          </a:prstGeom>
          <a:solidFill>
            <a:schemeClr val="accent1">
              <a:lumMod val="60000"/>
              <a:lumOff val="4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② 約 ６００万円</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67" name="テキスト ボックス 66">
            <a:extLst>
              <a:ext uri="{FF2B5EF4-FFF2-40B4-BE49-F238E27FC236}">
                <a16:creationId xmlns:a16="http://schemas.microsoft.com/office/drawing/2014/main" id="{9F70F180-9D88-4E38-A61E-3020D5EA75E0}"/>
              </a:ext>
            </a:extLst>
          </p:cNvPr>
          <p:cNvSpPr txBox="1"/>
          <p:nvPr/>
        </p:nvSpPr>
        <p:spPr>
          <a:xfrm>
            <a:off x="5388803" y="4735277"/>
            <a:ext cx="2133431" cy="369332"/>
          </a:xfrm>
          <a:prstGeom prst="rect">
            <a:avLst/>
          </a:prstGeom>
          <a:solidFill>
            <a:schemeClr val="tx2">
              <a:lumMod val="50000"/>
              <a:lumOff val="5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③ 約 ９００万円</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pic>
        <p:nvPicPr>
          <p:cNvPr id="70" name="図 69" descr="挿絵, らくがき が含まれている画像&#10;&#10;自動的に生成された説明">
            <a:extLst>
              <a:ext uri="{FF2B5EF4-FFF2-40B4-BE49-F238E27FC236}">
                <a16:creationId xmlns:a16="http://schemas.microsoft.com/office/drawing/2014/main" id="{8ED91A13-7257-4B63-96BC-5F586A3BAD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1279" y="5991700"/>
            <a:ext cx="657539" cy="871446"/>
          </a:xfrm>
          <a:prstGeom prst="rect">
            <a:avLst/>
          </a:prstGeom>
        </p:spPr>
      </p:pic>
      <p:pic>
        <p:nvPicPr>
          <p:cNvPr id="14" name="図 13">
            <a:extLst>
              <a:ext uri="{FF2B5EF4-FFF2-40B4-BE49-F238E27FC236}">
                <a16:creationId xmlns:a16="http://schemas.microsoft.com/office/drawing/2014/main" id="{F215F750-DB56-40D6-B5DE-FF9F8E076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0470" y="1964338"/>
            <a:ext cx="1432351" cy="1432351"/>
          </a:xfrm>
          <a:prstGeom prst="rect">
            <a:avLst/>
          </a:prstGeom>
        </p:spPr>
      </p:pic>
      <p:pic>
        <p:nvPicPr>
          <p:cNvPr id="26" name="図 25">
            <a:extLst>
              <a:ext uri="{FF2B5EF4-FFF2-40B4-BE49-F238E27FC236}">
                <a16:creationId xmlns:a16="http://schemas.microsoft.com/office/drawing/2014/main" id="{5466E18F-B885-401F-83F0-B0B9CE4FB4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38938" y="1747409"/>
            <a:ext cx="1699650" cy="1699650"/>
          </a:xfrm>
          <a:prstGeom prst="rect">
            <a:avLst/>
          </a:prstGeom>
        </p:spPr>
      </p:pic>
      <p:pic>
        <p:nvPicPr>
          <p:cNvPr id="29" name="図 28">
            <a:extLst>
              <a:ext uri="{FF2B5EF4-FFF2-40B4-BE49-F238E27FC236}">
                <a16:creationId xmlns:a16="http://schemas.microsoft.com/office/drawing/2014/main" id="{722F40F8-0D07-4070-96B2-D976F08484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848" y="1786239"/>
            <a:ext cx="1662211" cy="1662211"/>
          </a:xfrm>
          <a:prstGeom prst="rect">
            <a:avLst/>
          </a:prstGeom>
        </p:spPr>
      </p:pic>
      <p:grpSp>
        <p:nvGrpSpPr>
          <p:cNvPr id="40" name="グループ化 39">
            <a:extLst>
              <a:ext uri="{FF2B5EF4-FFF2-40B4-BE49-F238E27FC236}">
                <a16:creationId xmlns:a16="http://schemas.microsoft.com/office/drawing/2014/main" id="{D187DE12-125A-41ED-99AE-4E34EE6E432A}"/>
              </a:ext>
            </a:extLst>
          </p:cNvPr>
          <p:cNvGrpSpPr/>
          <p:nvPr/>
        </p:nvGrpSpPr>
        <p:grpSpPr>
          <a:xfrm>
            <a:off x="250313" y="5503236"/>
            <a:ext cx="8694829" cy="428029"/>
            <a:chOff x="543947" y="1112751"/>
            <a:chExt cx="8142853" cy="795276"/>
          </a:xfrm>
        </p:grpSpPr>
        <p:grpSp>
          <p:nvGrpSpPr>
            <p:cNvPr id="41" name="グループ化 40">
              <a:extLst>
                <a:ext uri="{FF2B5EF4-FFF2-40B4-BE49-F238E27FC236}">
                  <a16:creationId xmlns:a16="http://schemas.microsoft.com/office/drawing/2014/main" id="{FD98C4E2-299E-440A-A886-16930E2ECB99}"/>
                </a:ext>
              </a:extLst>
            </p:cNvPr>
            <p:cNvGrpSpPr/>
            <p:nvPr/>
          </p:nvGrpSpPr>
          <p:grpSpPr>
            <a:xfrm>
              <a:off x="543947" y="1116027"/>
              <a:ext cx="8142853" cy="792000"/>
              <a:chOff x="403588" y="1116027"/>
              <a:chExt cx="8142853" cy="792000"/>
            </a:xfrm>
          </p:grpSpPr>
          <p:sp>
            <p:nvSpPr>
              <p:cNvPr id="43" name="正方形/長方形 42">
                <a:extLst>
                  <a:ext uri="{FF2B5EF4-FFF2-40B4-BE49-F238E27FC236}">
                    <a16:creationId xmlns:a16="http://schemas.microsoft.com/office/drawing/2014/main" id="{4DF0766C-CFD9-4439-B8FC-7072D3B6F717}"/>
                  </a:ext>
                </a:extLst>
              </p:cNvPr>
              <p:cNvSpPr/>
              <p:nvPr/>
            </p:nvSpPr>
            <p:spPr bwMode="auto">
              <a:xfrm>
                <a:off x="403588" y="1116027"/>
                <a:ext cx="8142853"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Ｑ３</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44" name="直線コネクタ 43">
                <a:extLst>
                  <a:ext uri="{FF2B5EF4-FFF2-40B4-BE49-F238E27FC236}">
                    <a16:creationId xmlns:a16="http://schemas.microsoft.com/office/drawing/2014/main" id="{525F6526-BA8A-4D17-8AD7-4335F8783A0D}"/>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42" name="テキスト ボックス 41">
              <a:extLst>
                <a:ext uri="{FF2B5EF4-FFF2-40B4-BE49-F238E27FC236}">
                  <a16:creationId xmlns:a16="http://schemas.microsoft.com/office/drawing/2014/main" id="{C5193AF0-FB8F-4FDA-9321-2A8389A73CB8}"/>
                </a:ext>
              </a:extLst>
            </p:cNvPr>
            <p:cNvSpPr txBox="1"/>
            <p:nvPr/>
          </p:nvSpPr>
          <p:spPr>
            <a:xfrm>
              <a:off x="1240708" y="1112751"/>
              <a:ext cx="6748917" cy="686217"/>
            </a:xfrm>
            <a:prstGeom prst="rect">
              <a:avLst/>
            </a:prstGeom>
            <a:noFill/>
          </p:spPr>
          <p:txBody>
            <a:bodyPr wrap="none" rtlCol="0">
              <a:spAutoFit/>
            </a:bodyPr>
            <a:lstStyle/>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現在、日本にある税は次のうちどれでしょうか。　（ヒント：スライド４）</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4" name="吹き出し: 角を丸めた四角形 3">
            <a:extLst>
              <a:ext uri="{FF2B5EF4-FFF2-40B4-BE49-F238E27FC236}">
                <a16:creationId xmlns:a16="http://schemas.microsoft.com/office/drawing/2014/main" id="{55F539FC-9862-480C-AC19-64879B14015E}"/>
              </a:ext>
            </a:extLst>
          </p:cNvPr>
          <p:cNvSpPr/>
          <p:nvPr/>
        </p:nvSpPr>
        <p:spPr>
          <a:xfrm>
            <a:off x="6995179" y="6037879"/>
            <a:ext cx="973729" cy="709629"/>
          </a:xfrm>
          <a:prstGeom prst="wedgeRoundRectCallout">
            <a:avLst>
              <a:gd name="adj1" fmla="val 69486"/>
              <a:gd name="adj2" fmla="val -20283"/>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77CA21A8-DEFD-4FA5-BAFE-00621A4E2022}"/>
              </a:ext>
            </a:extLst>
          </p:cNvPr>
          <p:cNvSpPr txBox="1"/>
          <p:nvPr/>
        </p:nvSpPr>
        <p:spPr>
          <a:xfrm>
            <a:off x="523848" y="6115210"/>
            <a:ext cx="2147784" cy="369332"/>
          </a:xfrm>
          <a:prstGeom prst="rect">
            <a:avLst/>
          </a:prstGeom>
          <a:solidFill>
            <a:srgbClr val="005BAD"/>
          </a:solidFill>
        </p:spPr>
        <p:txBody>
          <a:bodyPr wrap="square" rtlCol="0">
            <a:spAutoFit/>
          </a:bodyPr>
          <a:lstStyle/>
          <a:p>
            <a:pPr marL="105750" algn="ctr">
              <a:buSzPct val="120000"/>
            </a:pPr>
            <a:r>
              <a:rPr lang="ja-JP" altLang="en-US" sz="1800" dirty="0">
                <a:solidFill>
                  <a:schemeClr val="bg1"/>
                </a:solidFill>
                <a:latin typeface="HGPｺﾞｼｯｸE" panose="020B0900000000000000" pitchFamily="50" charset="-128"/>
                <a:ea typeface="HGPｺﾞｼｯｸE" panose="020B0900000000000000" pitchFamily="50" charset="-128"/>
              </a:rPr>
              <a:t>① </a:t>
            </a:r>
            <a:r>
              <a:rPr lang="ja-JP" altLang="en-US" dirty="0">
                <a:solidFill>
                  <a:schemeClr val="bg1"/>
                </a:solidFill>
                <a:latin typeface="HGPｺﾞｼｯｸE" panose="020B0900000000000000" pitchFamily="50" charset="-128"/>
                <a:ea typeface="HGPｺﾞｼｯｸE" panose="020B0900000000000000" pitchFamily="50" charset="-128"/>
              </a:rPr>
              <a:t>トランプ類税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2D514F3-DACC-4DE4-9CCC-B0D3DA47ECD8}"/>
              </a:ext>
            </a:extLst>
          </p:cNvPr>
          <p:cNvSpPr txBox="1"/>
          <p:nvPr/>
        </p:nvSpPr>
        <p:spPr>
          <a:xfrm>
            <a:off x="3008811" y="6113889"/>
            <a:ext cx="1379503" cy="369331"/>
          </a:xfrm>
          <a:prstGeom prst="rect">
            <a:avLst/>
          </a:prstGeom>
          <a:solidFill>
            <a:schemeClr val="accent1">
              <a:lumMod val="60000"/>
              <a:lumOff val="4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② 犬税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66E1E079-B42D-4374-8D63-40BCA58A05E3}"/>
              </a:ext>
            </a:extLst>
          </p:cNvPr>
          <p:cNvSpPr txBox="1"/>
          <p:nvPr/>
        </p:nvSpPr>
        <p:spPr>
          <a:xfrm>
            <a:off x="4725493" y="6121268"/>
            <a:ext cx="2103017" cy="359517"/>
          </a:xfrm>
          <a:prstGeom prst="rect">
            <a:avLst/>
          </a:prstGeom>
          <a:solidFill>
            <a:schemeClr val="tx2">
              <a:lumMod val="50000"/>
              <a:lumOff val="50000"/>
            </a:schemeClr>
          </a:solidFill>
        </p:spPr>
        <p:txBody>
          <a:bodyPr wrap="square" lIns="36000" tIns="36000" rIns="36000" bIns="36000"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③ ゴルフ場利用税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52" name="テキスト ボックス 51">
            <a:extLst>
              <a:ext uri="{FF2B5EF4-FFF2-40B4-BE49-F238E27FC236}">
                <a16:creationId xmlns:a16="http://schemas.microsoft.com/office/drawing/2014/main" id="{B11EC98B-2985-49CE-ADED-53594A5385D6}"/>
              </a:ext>
            </a:extLst>
          </p:cNvPr>
          <p:cNvSpPr txBox="1"/>
          <p:nvPr/>
        </p:nvSpPr>
        <p:spPr>
          <a:xfrm>
            <a:off x="324484" y="1441307"/>
            <a:ext cx="2725048" cy="630942"/>
          </a:xfrm>
          <a:prstGeom prst="rect">
            <a:avLst/>
          </a:prstGeom>
          <a:solidFill>
            <a:srgbClr val="005BAD"/>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①道路や橋などの整備</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のための公共事業関係費</a:t>
            </a:r>
          </a:p>
        </p:txBody>
      </p:sp>
      <p:sp>
        <p:nvSpPr>
          <p:cNvPr id="53" name="テキスト ボックス 52">
            <a:extLst>
              <a:ext uri="{FF2B5EF4-FFF2-40B4-BE49-F238E27FC236}">
                <a16:creationId xmlns:a16="http://schemas.microsoft.com/office/drawing/2014/main" id="{1206DAD9-0180-4645-A2A2-FD6372A80BB6}"/>
              </a:ext>
            </a:extLst>
          </p:cNvPr>
          <p:cNvSpPr txBox="1"/>
          <p:nvPr/>
        </p:nvSpPr>
        <p:spPr>
          <a:xfrm>
            <a:off x="3161890" y="1437073"/>
            <a:ext cx="3076325" cy="630942"/>
          </a:xfrm>
          <a:prstGeom prst="rect">
            <a:avLst/>
          </a:prstGeom>
          <a:solidFill>
            <a:schemeClr val="accent1">
              <a:lumMod val="60000"/>
              <a:lumOff val="4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②国債を返したり利息を</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支払ったりするための国債費</a:t>
            </a:r>
          </a:p>
        </p:txBody>
      </p:sp>
      <p:pic>
        <p:nvPicPr>
          <p:cNvPr id="54" name="図 53">
            <a:extLst>
              <a:ext uri="{FF2B5EF4-FFF2-40B4-BE49-F238E27FC236}">
                <a16:creationId xmlns:a16="http://schemas.microsoft.com/office/drawing/2014/main" id="{64854283-A4CF-46D0-957E-92CEEB287E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0640" y="1761747"/>
            <a:ext cx="1699650" cy="1699650"/>
          </a:xfrm>
          <a:prstGeom prst="rect">
            <a:avLst/>
          </a:prstGeom>
        </p:spPr>
      </p:pic>
      <p:pic>
        <p:nvPicPr>
          <p:cNvPr id="55" name="図 54">
            <a:extLst>
              <a:ext uri="{FF2B5EF4-FFF2-40B4-BE49-F238E27FC236}">
                <a16:creationId xmlns:a16="http://schemas.microsoft.com/office/drawing/2014/main" id="{83A8CF0C-E5D2-49F7-81C4-261289CE90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762" y="1800577"/>
            <a:ext cx="1662211" cy="1662211"/>
          </a:xfrm>
          <a:prstGeom prst="rect">
            <a:avLst/>
          </a:prstGeom>
        </p:spPr>
      </p:pic>
      <p:sp>
        <p:nvSpPr>
          <p:cNvPr id="5" name="テキスト ボックス 67">
            <a:extLst>
              <a:ext uri="{FF2B5EF4-FFF2-40B4-BE49-F238E27FC236}">
                <a16:creationId xmlns:a16="http://schemas.microsoft.com/office/drawing/2014/main" id="{4E75B824-F6C9-4D53-B429-1324AA571263}"/>
              </a:ext>
            </a:extLst>
          </p:cNvPr>
          <p:cNvSpPr txBox="1"/>
          <p:nvPr/>
        </p:nvSpPr>
        <p:spPr>
          <a:xfrm>
            <a:off x="6898141" y="6069527"/>
            <a:ext cx="995465"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750">
              <a:buSzPct val="120000"/>
            </a:pPr>
            <a:r>
              <a:rPr lang="ja-JP" altLang="en-US" sz="1200" dirty="0">
                <a:latin typeface="HGPｺﾞｼｯｸE" panose="020B0900000000000000" pitchFamily="50" charset="-128"/>
                <a:ea typeface="HGPｺﾞｼｯｸE" panose="020B0900000000000000" pitchFamily="50" charset="-128"/>
              </a:rPr>
              <a:t>答えは、</a:t>
            </a:r>
            <a:endParaRPr lang="en-US" altLang="ja-JP" sz="1200" dirty="0">
              <a:latin typeface="HGPｺﾞｼｯｸE" panose="020B0900000000000000" pitchFamily="50" charset="-128"/>
              <a:ea typeface="HGPｺﾞｼｯｸE" panose="020B0900000000000000" pitchFamily="50" charset="-128"/>
            </a:endParaRPr>
          </a:p>
          <a:p>
            <a:pPr marL="105750">
              <a:buSzPct val="120000"/>
            </a:pPr>
            <a:r>
              <a:rPr lang="ja-JP" altLang="en-US" sz="1200" dirty="0">
                <a:latin typeface="HGPｺﾞｼｯｸE" panose="020B0900000000000000" pitchFamily="50" charset="-128"/>
                <a:ea typeface="HGPｺﾞｼｯｸE" panose="020B0900000000000000" pitchFamily="50" charset="-128"/>
              </a:rPr>
              <a:t>スライド</a:t>
            </a:r>
            <a:r>
              <a:rPr lang="en-US" altLang="ja-JP" sz="1200" dirty="0">
                <a:latin typeface="HGPｺﾞｼｯｸE" panose="020B0900000000000000" pitchFamily="50" charset="-128"/>
                <a:ea typeface="HGPｺﾞｼｯｸE" panose="020B0900000000000000" pitchFamily="50" charset="-128"/>
              </a:rPr>
              <a:t>28</a:t>
            </a:r>
          </a:p>
          <a:p>
            <a:pPr marL="105750">
              <a:buSzPct val="120000"/>
            </a:pPr>
            <a:r>
              <a:rPr lang="ja-JP" altLang="en-US" sz="1200" dirty="0">
                <a:latin typeface="HGPｺﾞｼｯｸE" panose="020B0900000000000000" pitchFamily="50" charset="-128"/>
                <a:ea typeface="HGPｺﾞｼｯｸE" panose="020B0900000000000000" pitchFamily="50" charset="-128"/>
              </a:rPr>
              <a:t>「おわりに」</a:t>
            </a:r>
          </a:p>
        </p:txBody>
      </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20</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30" name="object 23">
            <a:extLst>
              <a:ext uri="{FF2B5EF4-FFF2-40B4-BE49-F238E27FC236}">
                <a16:creationId xmlns:a16="http://schemas.microsoft.com/office/drawing/2014/main" id="{E6D3C259-7C10-BB44-4E48-072460E97262}"/>
              </a:ext>
            </a:extLst>
          </p:cNvPr>
          <p:cNvSpPr txBox="1"/>
          <p:nvPr/>
        </p:nvSpPr>
        <p:spPr>
          <a:xfrm>
            <a:off x="713955" y="752520"/>
            <a:ext cx="3600000" cy="360000"/>
          </a:xfrm>
          <a:prstGeom prst="rect">
            <a:avLst/>
          </a:prstGeom>
        </p:spPr>
        <p:txBody>
          <a:bodyPr vert="horz" wrap="square" lIns="0" tIns="0" rIns="0" bIns="0" rtlCol="0" anchor="ctr" anchorCtr="0">
            <a:noAutofit/>
          </a:bodyPr>
          <a:lstStyle/>
          <a:p>
            <a:pPr marL="185815" marR="4689" indent="-174678" defTabSz="844007" eaLnBrk="1" fontAlgn="auto" hangingPunct="1">
              <a:lnSpc>
                <a:spcPct val="113999"/>
              </a:lnSpc>
              <a:spcBef>
                <a:spcPts val="0"/>
              </a:spcBef>
              <a:spcAft>
                <a:spcPts val="0"/>
              </a:spcAft>
              <a:defRPr/>
            </a:pPr>
            <a:r>
              <a:rPr lang="ja-JP" altLang="en-US" sz="2000" spc="32" dirty="0">
                <a:solidFill>
                  <a:srgbClr val="231916"/>
                </a:solidFill>
                <a:latin typeface="+mn-ea"/>
                <a:ea typeface="+mn-ea"/>
                <a:cs typeface="Meiryo"/>
              </a:rPr>
              <a:t>日本の普通国債残高の推移</a:t>
            </a:r>
            <a:endParaRPr sz="2000" dirty="0">
              <a:solidFill>
                <a:prstClr val="black"/>
              </a:solidFill>
              <a:latin typeface="+mn-ea"/>
              <a:ea typeface="+mn-ea"/>
              <a:cs typeface="Yu Gothic"/>
            </a:endParaRPr>
          </a:p>
        </p:txBody>
      </p:sp>
      <p:grpSp>
        <p:nvGrpSpPr>
          <p:cNvPr id="19" name="グループ化 18">
            <a:extLst>
              <a:ext uri="{FF2B5EF4-FFF2-40B4-BE49-F238E27FC236}">
                <a16:creationId xmlns:a16="http://schemas.microsoft.com/office/drawing/2014/main" id="{8B90CC2E-5107-4E5D-84B4-574A2E1FEF45}"/>
              </a:ext>
            </a:extLst>
          </p:cNvPr>
          <p:cNvGrpSpPr>
            <a:grpSpLocks noChangeAspect="1"/>
          </p:cNvGrpSpPr>
          <p:nvPr/>
        </p:nvGrpSpPr>
        <p:grpSpPr>
          <a:xfrm>
            <a:off x="266748" y="2103670"/>
            <a:ext cx="8581881" cy="4344751"/>
            <a:chOff x="1142337" y="1800000"/>
            <a:chExt cx="6118082" cy="3097403"/>
          </a:xfrm>
        </p:grpSpPr>
        <p:pic>
          <p:nvPicPr>
            <p:cNvPr id="18" name="図 17">
              <a:extLst>
                <a:ext uri="{FF2B5EF4-FFF2-40B4-BE49-F238E27FC236}">
                  <a16:creationId xmlns:a16="http://schemas.microsoft.com/office/drawing/2014/main" id="{E8EACC68-148F-4D96-A1BC-A29BC533821F}"/>
                </a:ext>
              </a:extLst>
            </p:cNvPr>
            <p:cNvPicPr>
              <a:picLocks noChangeAspect="1"/>
            </p:cNvPicPr>
            <p:nvPr/>
          </p:nvPicPr>
          <p:blipFill rotWithShape="1">
            <a:blip r:embed="rId3"/>
            <a:srcRect t="2034" b="52801"/>
            <a:stretch/>
          </p:blipFill>
          <p:spPr>
            <a:xfrm>
              <a:off x="1142337" y="1800000"/>
              <a:ext cx="6118082" cy="3097403"/>
            </a:xfrm>
            <a:prstGeom prst="rect">
              <a:avLst/>
            </a:prstGeom>
          </p:spPr>
        </p:pic>
        <p:pic>
          <p:nvPicPr>
            <p:cNvPr id="85" name="図 84">
              <a:extLst>
                <a:ext uri="{FF2B5EF4-FFF2-40B4-BE49-F238E27FC236}">
                  <a16:creationId xmlns:a16="http://schemas.microsoft.com/office/drawing/2014/main" id="{E67A82DA-B1AF-4BF7-B982-770B900E6F5A}"/>
                </a:ext>
              </a:extLst>
            </p:cNvPr>
            <p:cNvPicPr>
              <a:picLocks noChangeAspect="1"/>
            </p:cNvPicPr>
            <p:nvPr/>
          </p:nvPicPr>
          <p:blipFill rotWithShape="1">
            <a:blip r:embed="rId3"/>
            <a:srcRect l="65061" t="283" b="94898"/>
            <a:stretch/>
          </p:blipFill>
          <p:spPr>
            <a:xfrm>
              <a:off x="3315470" y="1800000"/>
              <a:ext cx="2137576" cy="330505"/>
            </a:xfrm>
            <a:prstGeom prst="rect">
              <a:avLst/>
            </a:prstGeom>
          </p:spPr>
        </p:pic>
      </p:grpSp>
      <p:sp>
        <p:nvSpPr>
          <p:cNvPr id="87" name="角丸四角形 31">
            <a:extLst>
              <a:ext uri="{FF2B5EF4-FFF2-40B4-BE49-F238E27FC236}">
                <a16:creationId xmlns:a16="http://schemas.microsoft.com/office/drawing/2014/main" id="{5BACA4CC-7DC9-4D9E-AD9D-4D2C1E64934B}"/>
              </a:ext>
            </a:extLst>
          </p:cNvPr>
          <p:cNvSpPr/>
          <p:nvPr/>
        </p:nvSpPr>
        <p:spPr>
          <a:xfrm>
            <a:off x="3856764" y="6426684"/>
            <a:ext cx="486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出典：財務省「これからの日本のために財政を考える」（令和７年４月）</a:t>
            </a:r>
            <a:endParaRPr lang="en-US" altLang="ja-JP" sz="1200" dirty="0">
              <a:solidFill>
                <a:schemeClr val="tx1"/>
              </a:solidFill>
              <a:latin typeface="+mn-ea"/>
            </a:endParaRPr>
          </a:p>
        </p:txBody>
      </p:sp>
      <p:sp>
        <p:nvSpPr>
          <p:cNvPr id="9" name="object 23">
            <a:extLst>
              <a:ext uri="{FF2B5EF4-FFF2-40B4-BE49-F238E27FC236}">
                <a16:creationId xmlns:a16="http://schemas.microsoft.com/office/drawing/2014/main" id="{4FA9642B-9710-4DF8-AA20-7CF0E8973245}"/>
              </a:ext>
            </a:extLst>
          </p:cNvPr>
          <p:cNvSpPr txBox="1"/>
          <p:nvPr/>
        </p:nvSpPr>
        <p:spPr>
          <a:xfrm>
            <a:off x="1356852" y="1171512"/>
            <a:ext cx="7020231" cy="902662"/>
          </a:xfrm>
          <a:prstGeom prst="rect">
            <a:avLst/>
          </a:prstGeom>
        </p:spPr>
        <p:txBody>
          <a:bodyPr vert="horz" wrap="square" lIns="0" tIns="0" rIns="0" bIns="0" rtlCol="0" anchor="ctr" anchorCtr="0">
            <a:noAutofit/>
          </a:bodyPr>
          <a:lstStyle/>
          <a:p>
            <a:pPr marL="185815" marR="4689" indent="-174678" defTabSz="844007">
              <a:lnSpc>
                <a:spcPct val="113999"/>
              </a:lnSpc>
              <a:defRPr/>
            </a:pPr>
            <a:r>
              <a:rPr lang="ja-JP" altLang="en-US" sz="1700" dirty="0">
                <a:solidFill>
                  <a:prstClr val="black"/>
                </a:solidFill>
                <a:latin typeface="+mn-ea"/>
                <a:cs typeface="Yu Gothic"/>
              </a:rPr>
              <a:t>　普通国債残高は、増加の一途をたどっています。</a:t>
            </a:r>
            <a:endParaRPr lang="en-US" altLang="ja-JP" sz="1700" dirty="0">
              <a:solidFill>
                <a:prstClr val="black"/>
              </a:solidFill>
              <a:latin typeface="+mn-ea"/>
              <a:cs typeface="Yu Gothic"/>
            </a:endParaRPr>
          </a:p>
          <a:p>
            <a:pPr marL="185815" marR="4689" indent="-174678" defTabSz="844007">
              <a:lnSpc>
                <a:spcPct val="113999"/>
              </a:lnSpc>
              <a:defRPr/>
            </a:pPr>
            <a:r>
              <a:rPr lang="ja-JP" altLang="en-US" sz="1700" dirty="0">
                <a:solidFill>
                  <a:prstClr val="black"/>
                </a:solidFill>
                <a:latin typeface="+mn-ea"/>
                <a:cs typeface="Yu Gothic"/>
              </a:rPr>
              <a:t>　</a:t>
            </a:r>
            <a:r>
              <a:rPr lang="en-US" altLang="ja-JP" sz="1700" dirty="0">
                <a:solidFill>
                  <a:prstClr val="black"/>
                </a:solidFill>
                <a:latin typeface="+mn-ea"/>
                <a:cs typeface="Yu Gothic"/>
              </a:rPr>
              <a:t>2025</a:t>
            </a:r>
            <a:r>
              <a:rPr lang="ja-JP" altLang="en-US" sz="1700" dirty="0">
                <a:solidFill>
                  <a:prstClr val="black"/>
                </a:solidFill>
                <a:latin typeface="+mn-ea"/>
                <a:cs typeface="Yu Gothic"/>
              </a:rPr>
              <a:t>年度（令和７年度）末には、</a:t>
            </a:r>
            <a:r>
              <a:rPr lang="en-US" altLang="ja-JP" sz="1700" dirty="0">
                <a:solidFill>
                  <a:prstClr val="black"/>
                </a:solidFill>
                <a:latin typeface="+mn-ea"/>
                <a:cs typeface="Yu Gothic"/>
              </a:rPr>
              <a:t>1,129</a:t>
            </a:r>
            <a:r>
              <a:rPr lang="ja-JP" altLang="en-US" sz="1700" dirty="0">
                <a:solidFill>
                  <a:prstClr val="black"/>
                </a:solidFill>
                <a:latin typeface="+mn-ea"/>
                <a:cs typeface="Yu Gothic"/>
              </a:rPr>
              <a:t>兆円に上ると見込まれ、主要先進国の中でも高い水準となっています。</a:t>
            </a:r>
            <a:endParaRPr sz="1700" dirty="0">
              <a:solidFill>
                <a:prstClr val="black"/>
              </a:solidFill>
              <a:latin typeface="+mn-ea"/>
              <a:cs typeface="Yu Gothic"/>
            </a:endParaRPr>
          </a:p>
        </p:txBody>
      </p:sp>
    </p:spTree>
    <p:extLst>
      <p:ext uri="{BB962C8B-B14F-4D97-AF65-F5344CB8AC3E}">
        <p14:creationId xmlns:p14="http://schemas.microsoft.com/office/powerpoint/2010/main" val="418102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childTnLst>
                                </p:cTn>
                              </p:par>
                            </p:childTnLst>
                          </p:cTn>
                        </p:par>
                        <p:par>
                          <p:cTn id="12" fill="hold">
                            <p:stCondLst>
                              <p:cond delay="75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21</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30" name="object 23">
            <a:extLst>
              <a:ext uri="{FF2B5EF4-FFF2-40B4-BE49-F238E27FC236}">
                <a16:creationId xmlns:a16="http://schemas.microsoft.com/office/drawing/2014/main" id="{E6D3C259-7C10-BB44-4E48-072460E97262}"/>
              </a:ext>
            </a:extLst>
          </p:cNvPr>
          <p:cNvSpPr txBox="1"/>
          <p:nvPr/>
        </p:nvSpPr>
        <p:spPr>
          <a:xfrm>
            <a:off x="943394" y="759035"/>
            <a:ext cx="3600000" cy="360000"/>
          </a:xfrm>
          <a:prstGeom prst="rect">
            <a:avLst/>
          </a:prstGeom>
        </p:spPr>
        <p:txBody>
          <a:bodyPr vert="horz" wrap="square" lIns="0" tIns="0" rIns="0" bIns="0" rtlCol="0" anchor="ctr" anchorCtr="0">
            <a:noAutofit/>
          </a:bodyPr>
          <a:lstStyle/>
          <a:p>
            <a:pPr marL="185815" marR="4689" indent="-174678" defTabSz="844007">
              <a:lnSpc>
                <a:spcPct val="113999"/>
              </a:lnSpc>
              <a:defRPr/>
            </a:pPr>
            <a:r>
              <a:rPr lang="ja-JP" altLang="en-US" sz="2000" spc="32" dirty="0">
                <a:solidFill>
                  <a:srgbClr val="231916"/>
                </a:solidFill>
                <a:latin typeface="+mn-ea"/>
                <a:cs typeface="Meiryo"/>
              </a:rPr>
              <a:t>主な国の債務残高（対</a:t>
            </a:r>
            <a:r>
              <a:rPr lang="en-US" altLang="ja-JP" sz="2000" spc="32" dirty="0">
                <a:solidFill>
                  <a:srgbClr val="231916"/>
                </a:solidFill>
                <a:latin typeface="+mn-ea"/>
                <a:cs typeface="Meiryo"/>
              </a:rPr>
              <a:t>GDP</a:t>
            </a:r>
            <a:r>
              <a:rPr lang="ja-JP" altLang="en-US" sz="2000" spc="32" dirty="0">
                <a:solidFill>
                  <a:srgbClr val="231916"/>
                </a:solidFill>
                <a:latin typeface="+mn-ea"/>
                <a:cs typeface="Meiryo"/>
              </a:rPr>
              <a:t>比）</a:t>
            </a:r>
          </a:p>
        </p:txBody>
      </p:sp>
      <p:grpSp>
        <p:nvGrpSpPr>
          <p:cNvPr id="21" name="グループ化 20">
            <a:extLst>
              <a:ext uri="{FF2B5EF4-FFF2-40B4-BE49-F238E27FC236}">
                <a16:creationId xmlns:a16="http://schemas.microsoft.com/office/drawing/2014/main" id="{BC5062DE-D7D9-4A8D-A112-538A80B46ABA}"/>
              </a:ext>
            </a:extLst>
          </p:cNvPr>
          <p:cNvGrpSpPr>
            <a:grpSpLocks noChangeAspect="1"/>
          </p:cNvGrpSpPr>
          <p:nvPr/>
        </p:nvGrpSpPr>
        <p:grpSpPr>
          <a:xfrm>
            <a:off x="331470" y="1181364"/>
            <a:ext cx="8679562" cy="4861981"/>
            <a:chOff x="1099693" y="1153715"/>
            <a:chExt cx="8175543" cy="4843970"/>
          </a:xfrm>
        </p:grpSpPr>
        <p:pic>
          <p:nvPicPr>
            <p:cNvPr id="18" name="図 17">
              <a:extLst>
                <a:ext uri="{FF2B5EF4-FFF2-40B4-BE49-F238E27FC236}">
                  <a16:creationId xmlns:a16="http://schemas.microsoft.com/office/drawing/2014/main" id="{E8EACC68-148F-4D96-A1BC-A29BC533821F}"/>
                </a:ext>
              </a:extLst>
            </p:cNvPr>
            <p:cNvPicPr>
              <a:picLocks noChangeAspect="1"/>
            </p:cNvPicPr>
            <p:nvPr/>
          </p:nvPicPr>
          <p:blipFill rotWithShape="1">
            <a:blip r:embed="rId4"/>
            <a:srcRect t="48464" b="1521"/>
            <a:stretch/>
          </p:blipFill>
          <p:spPr>
            <a:xfrm>
              <a:off x="1099693" y="1153715"/>
              <a:ext cx="8175543" cy="4843970"/>
            </a:xfrm>
            <a:prstGeom prst="rect">
              <a:avLst/>
            </a:prstGeom>
          </p:spPr>
        </p:pic>
        <p:pic>
          <p:nvPicPr>
            <p:cNvPr id="85" name="図 84">
              <a:extLst>
                <a:ext uri="{FF2B5EF4-FFF2-40B4-BE49-F238E27FC236}">
                  <a16:creationId xmlns:a16="http://schemas.microsoft.com/office/drawing/2014/main" id="{E67A82DA-B1AF-4BF7-B982-770B900E6F5A}"/>
                </a:ext>
              </a:extLst>
            </p:cNvPr>
            <p:cNvPicPr>
              <a:picLocks/>
            </p:cNvPicPr>
            <p:nvPr/>
          </p:nvPicPr>
          <p:blipFill rotWithShape="1">
            <a:blip r:embed="rId4"/>
            <a:srcRect l="65061" t="283" b="94898"/>
            <a:stretch/>
          </p:blipFill>
          <p:spPr>
            <a:xfrm>
              <a:off x="3277478" y="1168687"/>
              <a:ext cx="3600000" cy="396000"/>
            </a:xfrm>
            <a:prstGeom prst="rect">
              <a:avLst/>
            </a:prstGeom>
          </p:spPr>
        </p:pic>
      </p:grpSp>
      <p:sp>
        <p:nvSpPr>
          <p:cNvPr id="87" name="角丸四角形 31">
            <a:extLst>
              <a:ext uri="{FF2B5EF4-FFF2-40B4-BE49-F238E27FC236}">
                <a16:creationId xmlns:a16="http://schemas.microsoft.com/office/drawing/2014/main" id="{5BACA4CC-7DC9-4D9E-AD9D-4D2C1E64934B}"/>
              </a:ext>
            </a:extLst>
          </p:cNvPr>
          <p:cNvSpPr/>
          <p:nvPr/>
        </p:nvSpPr>
        <p:spPr>
          <a:xfrm>
            <a:off x="4231296" y="6049740"/>
            <a:ext cx="486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出典：財務省「これからの日本のために財政を考える」（令和７年４月）</a:t>
            </a:r>
            <a:endParaRPr lang="en-US" altLang="ja-JP" sz="1200" dirty="0">
              <a:solidFill>
                <a:schemeClr val="tx1"/>
              </a:solidFill>
              <a:latin typeface="+mn-ea"/>
            </a:endParaRPr>
          </a:p>
        </p:txBody>
      </p:sp>
    </p:spTree>
    <p:extLst>
      <p:ext uri="{BB962C8B-B14F-4D97-AF65-F5344CB8AC3E}">
        <p14:creationId xmlns:p14="http://schemas.microsoft.com/office/powerpoint/2010/main" val="125307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7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32166" y="1041230"/>
            <a:ext cx="8519134" cy="802320"/>
            <a:chOff x="323851" y="1085671"/>
            <a:chExt cx="8519134" cy="709778"/>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1"/>
              <a:ext cx="8519134" cy="709778"/>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708910" y="1262331"/>
              <a:ext cx="5420516" cy="353960"/>
            </a:xfrm>
            <a:prstGeom prst="rect">
              <a:avLst/>
            </a:prstGeom>
            <a:noFill/>
          </p:spPr>
          <p:txBody>
            <a:bodyPr wrap="square" rtlCol="0">
              <a:spAutoFit/>
            </a:bodyPr>
            <a:lstStyle/>
            <a:p>
              <a:r>
                <a:rPr kumimoji="1" lang="ja-JP" altLang="en-US" sz="20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915B15F-FFFD-BAC6-CD8D-121D074292F1}"/>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22</a:t>
            </a:fld>
            <a:endParaRPr lang="en-US" altLang="ja-JP" dirty="0"/>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3" name="テキスト ボックス 22">
            <a:extLst>
              <a:ext uri="{FF2B5EF4-FFF2-40B4-BE49-F238E27FC236}">
                <a16:creationId xmlns:a16="http://schemas.microsoft.com/office/drawing/2014/main" id="{3026D49E-D3D3-083E-4A5F-143F17016536}"/>
              </a:ext>
            </a:extLst>
          </p:cNvPr>
          <p:cNvSpPr txBox="1"/>
          <p:nvPr/>
        </p:nvSpPr>
        <p:spPr>
          <a:xfrm>
            <a:off x="827560" y="2214861"/>
            <a:ext cx="7113395" cy="3831192"/>
          </a:xfrm>
          <a:prstGeom prst="rect">
            <a:avLst/>
          </a:prstGeom>
          <a:noFill/>
        </p:spPr>
        <p:txBody>
          <a:bodyPr wrap="square" rtlCol="0">
            <a:noAutofit/>
          </a:bodyPr>
          <a:lstStyle/>
          <a:p>
            <a:pPr>
              <a:lnSpc>
                <a:spcPts val="3000"/>
              </a:lnSpc>
              <a:spcBef>
                <a:spcPts val="1800"/>
              </a:spcBef>
              <a:buClr>
                <a:srgbClr val="005BAD"/>
              </a:buClr>
            </a:pPr>
            <a:r>
              <a:rPr lang="ja-JP" altLang="en-US" sz="2000" dirty="0">
                <a:latin typeface="+mn-ea"/>
                <a:ea typeface="+mn-ea"/>
              </a:rPr>
              <a:t>　・　財政の持続可能性を見る上では、税収を生み出す元となる</a:t>
            </a:r>
            <a:endParaRPr lang="en-US" altLang="ja-JP" sz="2000" dirty="0">
              <a:latin typeface="+mn-ea"/>
              <a:ea typeface="+mn-ea"/>
            </a:endParaRPr>
          </a:p>
          <a:p>
            <a:pPr>
              <a:lnSpc>
                <a:spcPts val="3000"/>
              </a:lnSpc>
              <a:buClr>
                <a:srgbClr val="005BAD"/>
              </a:buClr>
            </a:pPr>
            <a:r>
              <a:rPr lang="ja-JP" altLang="en-US" sz="2000" dirty="0">
                <a:latin typeface="+mn-ea"/>
                <a:ea typeface="+mn-ea"/>
              </a:rPr>
              <a:t>　　　国の「経済規模（</a:t>
            </a:r>
            <a:r>
              <a:rPr lang="ja-JP" altLang="en-US" sz="2000" dirty="0">
                <a:latin typeface="+mn-ea"/>
              </a:rPr>
              <a:t>ＧＤＰ）」</a:t>
            </a:r>
            <a:r>
              <a:rPr lang="ja-JP" altLang="en-US" sz="2000" dirty="0">
                <a:latin typeface="+mn-ea"/>
                <a:ea typeface="+mn-ea"/>
              </a:rPr>
              <a:t>に対して、どのぐらいの借金をして</a:t>
            </a:r>
            <a:endParaRPr lang="en-US" altLang="ja-JP" sz="2000" dirty="0">
              <a:latin typeface="+mn-ea"/>
              <a:ea typeface="+mn-ea"/>
            </a:endParaRPr>
          </a:p>
          <a:p>
            <a:pPr>
              <a:lnSpc>
                <a:spcPts val="3000"/>
              </a:lnSpc>
              <a:buClr>
                <a:srgbClr val="005BAD"/>
              </a:buClr>
            </a:pPr>
            <a:r>
              <a:rPr lang="ja-JP" altLang="en-US" sz="2000" dirty="0">
                <a:latin typeface="+mn-ea"/>
              </a:rPr>
              <a:t>　　　</a:t>
            </a:r>
            <a:r>
              <a:rPr lang="ja-JP" altLang="en-US" sz="2000" dirty="0">
                <a:latin typeface="+mn-ea"/>
                <a:ea typeface="+mn-ea"/>
              </a:rPr>
              <a:t>いるかが重要な目安となります。</a:t>
            </a:r>
            <a:endParaRPr lang="en-US" altLang="ja-JP" sz="2000" dirty="0">
              <a:latin typeface="+mn-ea"/>
              <a:ea typeface="+mn-ea"/>
            </a:endParaRPr>
          </a:p>
          <a:p>
            <a:pPr>
              <a:lnSpc>
                <a:spcPts val="3000"/>
              </a:lnSpc>
              <a:buClr>
                <a:srgbClr val="005BAD"/>
              </a:buClr>
            </a:pPr>
            <a:r>
              <a:rPr lang="ja-JP" altLang="en-US" sz="2000" dirty="0">
                <a:latin typeface="+mn-ea"/>
              </a:rPr>
              <a:t>　　　⇒　</a:t>
            </a:r>
            <a:r>
              <a:rPr lang="ja-JP" altLang="en-US" sz="2000" dirty="0">
                <a:latin typeface="+mn-ea"/>
                <a:ea typeface="+mn-ea"/>
              </a:rPr>
              <a:t> 日本の債務残高は、</a:t>
            </a:r>
            <a:r>
              <a:rPr lang="ja-JP" altLang="en-US" sz="2000" dirty="0">
                <a:latin typeface="+mn-ea"/>
              </a:rPr>
              <a:t>ＧＤＰ</a:t>
            </a:r>
            <a:r>
              <a:rPr lang="ja-JP" altLang="en-US" sz="2000" dirty="0">
                <a:latin typeface="+mn-ea"/>
                <a:ea typeface="+mn-ea"/>
              </a:rPr>
              <a:t>の２倍を超えており、主要</a:t>
            </a:r>
            <a:endParaRPr lang="en-US" altLang="ja-JP" sz="2000" dirty="0">
              <a:latin typeface="+mn-ea"/>
              <a:ea typeface="+mn-ea"/>
            </a:endParaRPr>
          </a:p>
          <a:p>
            <a:pPr>
              <a:lnSpc>
                <a:spcPts val="3000"/>
              </a:lnSpc>
              <a:buClr>
                <a:srgbClr val="005BAD"/>
              </a:buClr>
            </a:pPr>
            <a:r>
              <a:rPr lang="ja-JP" altLang="en-US" sz="2000" dirty="0">
                <a:latin typeface="+mn-ea"/>
              </a:rPr>
              <a:t>　　　　　</a:t>
            </a:r>
            <a:r>
              <a:rPr lang="ja-JP" altLang="en-US" sz="2000" dirty="0">
                <a:latin typeface="+mn-ea"/>
                <a:ea typeface="+mn-ea"/>
              </a:rPr>
              <a:t>先進国の中で最も高い水準です。</a:t>
            </a:r>
            <a:endParaRPr lang="en-US" altLang="ja-JP" sz="2000" dirty="0">
              <a:latin typeface="+mn-ea"/>
              <a:ea typeface="+mn-ea"/>
            </a:endParaRPr>
          </a:p>
          <a:p>
            <a:pPr>
              <a:lnSpc>
                <a:spcPts val="3000"/>
              </a:lnSpc>
              <a:buClr>
                <a:srgbClr val="005BAD"/>
              </a:buClr>
            </a:pPr>
            <a:r>
              <a:rPr lang="ja-JP" altLang="en-US" sz="2000" dirty="0">
                <a:latin typeface="+mn-ea"/>
              </a:rPr>
              <a:t>　　　　　　　　　　　　　　　　　　　</a:t>
            </a:r>
            <a:endParaRPr lang="en-US" altLang="ja-JP" sz="2400" b="1" dirty="0">
              <a:latin typeface="+mn-ea"/>
            </a:endParaRPr>
          </a:p>
          <a:p>
            <a:pPr>
              <a:lnSpc>
                <a:spcPts val="3000"/>
              </a:lnSpc>
              <a:buClr>
                <a:srgbClr val="005BAD"/>
              </a:buClr>
            </a:pPr>
            <a:r>
              <a:rPr lang="ja-JP" altLang="en-US" sz="2000" dirty="0">
                <a:latin typeface="+mn-ea"/>
              </a:rPr>
              <a:t>　・　歳入と歳出の差が広がり借金が膨らんでおり、受益と負担の</a:t>
            </a:r>
            <a:endParaRPr lang="en-US" altLang="ja-JP" sz="2000" dirty="0">
              <a:latin typeface="+mn-ea"/>
            </a:endParaRPr>
          </a:p>
          <a:p>
            <a:pPr>
              <a:lnSpc>
                <a:spcPts val="3000"/>
              </a:lnSpc>
              <a:buClr>
                <a:srgbClr val="005BAD"/>
              </a:buClr>
            </a:pPr>
            <a:r>
              <a:rPr lang="ja-JP" altLang="en-US" sz="2000" dirty="0">
                <a:latin typeface="+mn-ea"/>
              </a:rPr>
              <a:t>　　　バランスがとれていない状況。</a:t>
            </a:r>
            <a:endParaRPr lang="en-US" altLang="ja-JP" sz="2000" dirty="0">
              <a:latin typeface="+mn-ea"/>
            </a:endParaRPr>
          </a:p>
          <a:p>
            <a:pPr>
              <a:lnSpc>
                <a:spcPts val="3000"/>
              </a:lnSpc>
              <a:buClr>
                <a:srgbClr val="005BAD"/>
              </a:buClr>
            </a:pPr>
            <a:r>
              <a:rPr lang="ja-JP" altLang="en-US" sz="2000" dirty="0">
                <a:latin typeface="+mn-ea"/>
              </a:rPr>
              <a:t>　　　⇒　</a:t>
            </a:r>
            <a:r>
              <a:rPr lang="ja-JP" altLang="en-US" sz="2000" dirty="0">
                <a:solidFill>
                  <a:srgbClr val="005BAD"/>
                </a:solidFill>
                <a:latin typeface="+mn-ea"/>
              </a:rPr>
              <a:t>将来世代に負担を先送りすることに</a:t>
            </a:r>
            <a:r>
              <a:rPr lang="ja-JP" altLang="en-US" sz="2000" dirty="0">
                <a:latin typeface="+mn-ea"/>
              </a:rPr>
              <a:t>なってしまいます。</a:t>
            </a:r>
            <a:endParaRPr lang="en-US" altLang="ja-JP" sz="2000" dirty="0">
              <a:latin typeface="+mn-ea"/>
            </a:endParaRPr>
          </a:p>
          <a:p>
            <a:pPr>
              <a:lnSpc>
                <a:spcPts val="3000"/>
              </a:lnSpc>
              <a:buClr>
                <a:srgbClr val="005BAD"/>
              </a:buClr>
            </a:pPr>
            <a:r>
              <a:rPr lang="ja-JP" altLang="en-US" sz="2000" dirty="0">
                <a:latin typeface="+mn-ea"/>
                <a:ea typeface="+mn-ea"/>
              </a:rPr>
              <a:t>　　　　　</a:t>
            </a:r>
          </a:p>
        </p:txBody>
      </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89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600"/>
                                        <p:tgtEl>
                                          <p:spTgt spid="8"/>
                                        </p:tgtEl>
                                      </p:cBhvr>
                                    </p:animEffect>
                                    <p:anim calcmode="lin" valueType="num">
                                      <p:cBhvr>
                                        <p:cTn id="8" dur="600" fill="hold"/>
                                        <p:tgtEl>
                                          <p:spTgt spid="8"/>
                                        </p:tgtEl>
                                        <p:attrNameLst>
                                          <p:attrName>ppt_x</p:attrName>
                                        </p:attrNameLst>
                                      </p:cBhvr>
                                      <p:tavLst>
                                        <p:tav tm="0">
                                          <p:val>
                                            <p:strVal val="#ppt_x"/>
                                          </p:val>
                                        </p:tav>
                                        <p:tav tm="100000">
                                          <p:val>
                                            <p:strVal val="#ppt_x"/>
                                          </p:val>
                                        </p:tav>
                                      </p:tavLst>
                                    </p:anim>
                                    <p:anim calcmode="lin" valueType="num">
                                      <p:cBhvr>
                                        <p:cTn id="9" dur="6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Effect transition="in" filter="fade">
                                      <p:cBhvr>
                                        <p:cTn id="1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FD20E4D3-069C-65C3-59B8-91CD60BDA4E6}"/>
              </a:ext>
            </a:extLst>
          </p:cNvPr>
          <p:cNvGrpSpPr/>
          <p:nvPr/>
        </p:nvGrpSpPr>
        <p:grpSpPr>
          <a:xfrm>
            <a:off x="166833" y="956131"/>
            <a:ext cx="8524252" cy="827030"/>
            <a:chOff x="318733" y="1085670"/>
            <a:chExt cx="8524252" cy="827030"/>
          </a:xfrm>
        </p:grpSpPr>
        <p:sp>
          <p:nvSpPr>
            <p:cNvPr id="3" name="AutoShape 353">
              <a:extLst>
                <a:ext uri="{FF2B5EF4-FFF2-40B4-BE49-F238E27FC236}">
                  <a16:creationId xmlns:a16="http://schemas.microsoft.com/office/drawing/2014/main" id="{FA6825F3-D512-A283-AFFE-0AEAECEBFB29}"/>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94B6C0B5-D683-5242-8A42-028C093D560A}"/>
                </a:ext>
              </a:extLst>
            </p:cNvPr>
            <p:cNvSpPr txBox="1"/>
            <p:nvPr/>
          </p:nvSpPr>
          <p:spPr>
            <a:xfrm>
              <a:off x="318733" y="1238777"/>
              <a:ext cx="8183493" cy="492443"/>
            </a:xfrm>
            <a:prstGeom prst="rect">
              <a:avLst/>
            </a:prstGeom>
            <a:noFill/>
          </p:spPr>
          <p:txBody>
            <a:bodyPr wrap="square" rtlCol="0">
              <a:spAutoFit/>
            </a:bodyPr>
            <a:lstStyle/>
            <a:p>
              <a:r>
                <a:rPr kumimoji="1" lang="ja-JP" altLang="en-US" sz="2500" b="1" dirty="0">
                  <a:latin typeface="+mn-ea"/>
                  <a:ea typeface="+mn-ea"/>
                </a:rPr>
                <a:t>国の歳入と同じく、</a:t>
              </a:r>
              <a:r>
                <a:rPr lang="ja-JP" altLang="en-US" sz="2500" b="1" dirty="0">
                  <a:latin typeface="+mn-ea"/>
                  <a:ea typeface="+mn-ea"/>
                </a:rPr>
                <a:t>税金</a:t>
              </a:r>
              <a:r>
                <a:rPr kumimoji="1" lang="ja-JP" altLang="en-US" sz="2500" b="1" dirty="0">
                  <a:latin typeface="+mn-ea"/>
                  <a:ea typeface="+mn-ea"/>
                </a:rPr>
                <a:t>が地方の財政を支えています。</a:t>
              </a:r>
            </a:p>
          </p:txBody>
        </p:sp>
      </p:grpSp>
      <p:sp>
        <p:nvSpPr>
          <p:cNvPr id="5" name="Rectangle 8">
            <a:extLst>
              <a:ext uri="{FF2B5EF4-FFF2-40B4-BE49-F238E27FC236}">
                <a16:creationId xmlns:a16="http://schemas.microsoft.com/office/drawing/2014/main" id="{C5DD5603-BB57-AE24-3D6A-245C466284A4}"/>
              </a:ext>
            </a:extLst>
          </p:cNvPr>
          <p:cNvSpPr>
            <a:spLocks noChangeArrowheads="1"/>
          </p:cNvSpPr>
          <p:nvPr/>
        </p:nvSpPr>
        <p:spPr bwMode="auto">
          <a:xfrm>
            <a:off x="1986201" y="2213636"/>
            <a:ext cx="5907386" cy="47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2400" b="1" dirty="0">
                <a:solidFill>
                  <a:srgbClr val="000000"/>
                </a:solidFill>
                <a:latin typeface="+mn-ea"/>
                <a:ea typeface="+mn-ea"/>
                <a:cs typeface="メイリオ" panose="020B0604030504040204" pitchFamily="50" charset="-128"/>
              </a:rPr>
              <a:t>秋田県の歳入の内訳（令和８年度当初予算）</a:t>
            </a:r>
          </a:p>
        </p:txBody>
      </p:sp>
      <p:sp>
        <p:nvSpPr>
          <p:cNvPr id="6" name="Rectangle 14">
            <a:extLst>
              <a:ext uri="{FF2B5EF4-FFF2-40B4-BE49-F238E27FC236}">
                <a16:creationId xmlns:a16="http://schemas.microsoft.com/office/drawing/2014/main" id="{829F2594-513E-6AA9-BBD0-3F82E190FC72}"/>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300" b="1"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900" b="1" kern="0" dirty="0">
                <a:solidFill>
                  <a:schemeClr val="tx1"/>
                </a:solidFill>
                <a:latin typeface="HGP創英角ｺﾞｼｯｸUB" panose="020B0900000000000000" pitchFamily="50" charset="-128"/>
                <a:ea typeface="HGP創英角ｺﾞｼｯｸUB" panose="020B0900000000000000" pitchFamily="50" charset="-128"/>
              </a:rPr>
              <a:t>地方の財政−①歳入</a:t>
            </a:r>
          </a:p>
        </p:txBody>
      </p:sp>
      <p:sp>
        <p:nvSpPr>
          <p:cNvPr id="22" name="正方形/長方形 21">
            <a:extLst>
              <a:ext uri="{FF2B5EF4-FFF2-40B4-BE49-F238E27FC236}">
                <a16:creationId xmlns:a16="http://schemas.microsoft.com/office/drawing/2014/main" id="{45E8F525-5CCE-56E7-4E67-8363510B0B4C}"/>
              </a:ext>
            </a:extLst>
          </p:cNvPr>
          <p:cNvSpPr/>
          <p:nvPr/>
        </p:nvSpPr>
        <p:spPr bwMode="auto">
          <a:xfrm>
            <a:off x="166833" y="1844581"/>
            <a:ext cx="1809750" cy="249757"/>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108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effectLst/>
                <a:latin typeface="+mn-ea"/>
                <a:ea typeface="+mn-ea"/>
              </a:rPr>
              <a:t>グラフから見えてくる</a:t>
            </a:r>
          </a:p>
        </p:txBody>
      </p:sp>
      <p:sp>
        <p:nvSpPr>
          <p:cNvPr id="23" name="テキスト ボックス 22">
            <a:extLst>
              <a:ext uri="{FF2B5EF4-FFF2-40B4-BE49-F238E27FC236}">
                <a16:creationId xmlns:a16="http://schemas.microsoft.com/office/drawing/2014/main" id="{3DAB34F4-B386-F875-E872-B05CD164E096}"/>
              </a:ext>
            </a:extLst>
          </p:cNvPr>
          <p:cNvSpPr txBox="1"/>
          <p:nvPr/>
        </p:nvSpPr>
        <p:spPr>
          <a:xfrm>
            <a:off x="2058071" y="1747998"/>
            <a:ext cx="6530955" cy="415498"/>
          </a:xfrm>
          <a:prstGeom prst="rect">
            <a:avLst/>
          </a:prstGeom>
          <a:noFill/>
        </p:spPr>
        <p:txBody>
          <a:bodyPr wrap="none" rtlCol="0">
            <a:spAutoFit/>
          </a:bodyPr>
          <a:lstStyle/>
          <a:p>
            <a:r>
              <a:rPr lang="ja-JP" altLang="en-US" b="1" dirty="0">
                <a:solidFill>
                  <a:srgbClr val="005BAD"/>
                </a:solidFill>
                <a:latin typeface="+mj-ea"/>
                <a:ea typeface="+mj-ea"/>
              </a:rPr>
              <a:t>地方公共団体の歳入の多くは</a:t>
            </a:r>
            <a:r>
              <a:rPr lang="ja-JP" altLang="en-US" sz="2100" b="1" dirty="0">
                <a:solidFill>
                  <a:srgbClr val="005BAD"/>
                </a:solidFill>
                <a:latin typeface="+mj-ea"/>
                <a:ea typeface="+mj-ea"/>
              </a:rPr>
              <a:t>地方税と国からの給付金</a:t>
            </a:r>
            <a:r>
              <a:rPr lang="ja-JP" altLang="en-US" b="1" dirty="0">
                <a:solidFill>
                  <a:srgbClr val="005BAD"/>
                </a:solidFill>
                <a:latin typeface="+mj-ea"/>
                <a:ea typeface="+mj-ea"/>
              </a:rPr>
              <a:t>です。</a:t>
            </a:r>
          </a:p>
        </p:txBody>
      </p:sp>
      <p:grpSp>
        <p:nvGrpSpPr>
          <p:cNvPr id="27" name="グループ化 26">
            <a:extLst>
              <a:ext uri="{FF2B5EF4-FFF2-40B4-BE49-F238E27FC236}">
                <a16:creationId xmlns:a16="http://schemas.microsoft.com/office/drawing/2014/main" id="{EA523FEF-DE96-0A2E-9EFC-47A507B69A91}"/>
              </a:ext>
            </a:extLst>
          </p:cNvPr>
          <p:cNvGrpSpPr/>
          <p:nvPr/>
        </p:nvGrpSpPr>
        <p:grpSpPr>
          <a:xfrm>
            <a:off x="4723231" y="5227212"/>
            <a:ext cx="4149817" cy="306000"/>
            <a:chOff x="5409598" y="4797702"/>
            <a:chExt cx="4149817" cy="306000"/>
          </a:xfrm>
        </p:grpSpPr>
        <p:sp>
          <p:nvSpPr>
            <p:cNvPr id="114713" name="Rectangle 78">
              <a:extLst>
                <a:ext uri="{FF2B5EF4-FFF2-40B4-BE49-F238E27FC236}">
                  <a16:creationId xmlns:a16="http://schemas.microsoft.com/office/drawing/2014/main" id="{05D369C8-3231-A3F3-A17B-5BE3BF223131}"/>
                </a:ext>
              </a:extLst>
            </p:cNvPr>
            <p:cNvSpPr>
              <a:spLocks noChangeArrowheads="1"/>
            </p:cNvSpPr>
            <p:nvPr/>
          </p:nvSpPr>
          <p:spPr bwMode="auto">
            <a:xfrm>
              <a:off x="6106948" y="4810942"/>
              <a:ext cx="464871" cy="276999"/>
            </a:xfrm>
            <a:prstGeom prst="rect">
              <a:avLst/>
            </a:prstGeom>
            <a:noFill/>
            <a:ln w="9525">
              <a:noFill/>
              <a:miter lim="800000"/>
              <a:headEnd/>
              <a:tailEnd/>
            </a:ln>
          </p:spPr>
          <p:txBody>
            <a:bodyPr wrap="none" lIns="0" tIns="0" rIns="0" bIns="0">
              <a:spAutoFit/>
            </a:bodyPr>
            <a:lstStyle/>
            <a:p>
              <a:pPr eaLnBrk="1" hangingPunct="1">
                <a:defRPr/>
              </a:pPr>
              <a:r>
                <a:rPr lang="ja-JP" altLang="en-US" b="1" dirty="0">
                  <a:solidFill>
                    <a:srgbClr val="000000"/>
                  </a:solidFill>
                  <a:latin typeface="+mn-ea"/>
                  <a:cs typeface="メイリオ" panose="020B0604030504040204" pitchFamily="50" charset="-128"/>
                </a:rPr>
                <a:t>県債</a:t>
              </a:r>
            </a:p>
          </p:txBody>
        </p:sp>
        <p:sp>
          <p:nvSpPr>
            <p:cNvPr id="114714" name="Rectangle 87">
              <a:extLst>
                <a:ext uri="{FF2B5EF4-FFF2-40B4-BE49-F238E27FC236}">
                  <a16:creationId xmlns:a16="http://schemas.microsoft.com/office/drawing/2014/main" id="{F9E7F137-AA7E-90E7-65D4-B37A826ABD19}"/>
                </a:ext>
              </a:extLst>
            </p:cNvPr>
            <p:cNvSpPr>
              <a:spLocks noChangeArrowheads="1"/>
            </p:cNvSpPr>
            <p:nvPr/>
          </p:nvSpPr>
          <p:spPr bwMode="auto">
            <a:xfrm>
              <a:off x="5409598" y="4797702"/>
              <a:ext cx="601200" cy="306000"/>
            </a:xfrm>
            <a:prstGeom prst="rect">
              <a:avLst/>
            </a:pr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1800" b="1" dirty="0">
                <a:solidFill>
                  <a:srgbClr val="000000"/>
                </a:solidFill>
                <a:latin typeface="+mn-ea"/>
                <a:ea typeface="+mn-ea"/>
              </a:endParaRPr>
            </a:p>
          </p:txBody>
        </p:sp>
        <p:sp>
          <p:nvSpPr>
            <p:cNvPr id="114715" name="Rectangle 78">
              <a:extLst>
                <a:ext uri="{FF2B5EF4-FFF2-40B4-BE49-F238E27FC236}">
                  <a16:creationId xmlns:a16="http://schemas.microsoft.com/office/drawing/2014/main" id="{95418FC4-F00A-F37E-29F1-10D01717100E}"/>
                </a:ext>
              </a:extLst>
            </p:cNvPr>
            <p:cNvSpPr>
              <a:spLocks noChangeArrowheads="1"/>
            </p:cNvSpPr>
            <p:nvPr/>
          </p:nvSpPr>
          <p:spPr bwMode="auto">
            <a:xfrm>
              <a:off x="8076998" y="4821927"/>
              <a:ext cx="1482417" cy="276999"/>
            </a:xfrm>
            <a:prstGeom prst="rect">
              <a:avLst/>
            </a:prstGeom>
            <a:noFill/>
            <a:ln w="9525">
              <a:noFill/>
              <a:miter lim="800000"/>
              <a:headEnd/>
              <a:tailEnd/>
            </a:ln>
          </p:spPr>
          <p:txBody>
            <a:bodyPr wrap="square" lIns="0" tIns="0" rIns="0" bIns="0">
              <a:spAutoFit/>
            </a:bodyPr>
            <a:lstStyle/>
            <a:p>
              <a:pPr algn="r" eaLnBrk="1" hangingPunct="1">
                <a:defRPr/>
              </a:pPr>
              <a:r>
                <a:rPr lang="en-US" altLang="ja-JP" b="1" dirty="0">
                  <a:solidFill>
                    <a:srgbClr val="000000"/>
                  </a:solidFill>
                  <a:latin typeface="+mn-ea"/>
                  <a:cs typeface="メイリオ" panose="020B0604030504040204" pitchFamily="50" charset="-128"/>
                </a:rPr>
                <a:t>538</a:t>
              </a:r>
              <a:r>
                <a:rPr lang="ja-JP" altLang="en-US" b="1" dirty="0">
                  <a:solidFill>
                    <a:srgbClr val="000000"/>
                  </a:solidFill>
                  <a:latin typeface="+mn-ea"/>
                  <a:cs typeface="メイリオ" panose="020B0604030504040204" pitchFamily="50" charset="-128"/>
                </a:rPr>
                <a:t>億円</a:t>
              </a:r>
            </a:p>
          </p:txBody>
        </p:sp>
      </p:grpSp>
      <p:grpSp>
        <p:nvGrpSpPr>
          <p:cNvPr id="28" name="グループ化 27">
            <a:extLst>
              <a:ext uri="{FF2B5EF4-FFF2-40B4-BE49-F238E27FC236}">
                <a16:creationId xmlns:a16="http://schemas.microsoft.com/office/drawing/2014/main" id="{06EBB279-5016-27F1-288E-E01833D508D1}"/>
              </a:ext>
            </a:extLst>
          </p:cNvPr>
          <p:cNvGrpSpPr/>
          <p:nvPr/>
        </p:nvGrpSpPr>
        <p:grpSpPr>
          <a:xfrm>
            <a:off x="4714178" y="4817349"/>
            <a:ext cx="4154253" cy="313771"/>
            <a:chOff x="5355132" y="4407069"/>
            <a:chExt cx="4154253" cy="313771"/>
          </a:xfrm>
        </p:grpSpPr>
        <p:sp>
          <p:nvSpPr>
            <p:cNvPr id="114710" name="Rectangle 53">
              <a:extLst>
                <a:ext uri="{FF2B5EF4-FFF2-40B4-BE49-F238E27FC236}">
                  <a16:creationId xmlns:a16="http://schemas.microsoft.com/office/drawing/2014/main" id="{08DF9BD3-EDA1-CCDC-8119-DC39E0258C16}"/>
                </a:ext>
              </a:extLst>
            </p:cNvPr>
            <p:cNvSpPr>
              <a:spLocks noChangeArrowheads="1"/>
            </p:cNvSpPr>
            <p:nvPr/>
          </p:nvSpPr>
          <p:spPr bwMode="auto">
            <a:xfrm>
              <a:off x="6061535" y="4407069"/>
              <a:ext cx="1859483" cy="276999"/>
            </a:xfrm>
            <a:prstGeom prst="rect">
              <a:avLst/>
            </a:prstGeom>
            <a:noFill/>
            <a:ln w="9525">
              <a:noFill/>
              <a:miter lim="800000"/>
              <a:headEnd/>
              <a:tailEnd/>
            </a:ln>
          </p:spPr>
          <p:txBody>
            <a:bodyPr wrap="none" lIns="0" tIns="0" rIns="0" bIns="0">
              <a:spAutoFit/>
            </a:bodyPr>
            <a:lstStyle/>
            <a:p>
              <a:pPr eaLnBrk="1" hangingPunct="1">
                <a:defRPr/>
              </a:pPr>
              <a:r>
                <a:rPr lang="ja-JP" altLang="en-US" b="1" dirty="0">
                  <a:solidFill>
                    <a:srgbClr val="000000"/>
                  </a:solidFill>
                  <a:latin typeface="+mn-ea"/>
                  <a:ea typeface="+mn-ea"/>
                  <a:cs typeface="メイリオ" panose="020B0604030504040204" pitchFamily="50" charset="-128"/>
                </a:rPr>
                <a:t>地方消費税清算金</a:t>
              </a:r>
            </a:p>
          </p:txBody>
        </p:sp>
        <p:sp>
          <p:nvSpPr>
            <p:cNvPr id="114711" name="Rectangle 86">
              <a:extLst>
                <a:ext uri="{FF2B5EF4-FFF2-40B4-BE49-F238E27FC236}">
                  <a16:creationId xmlns:a16="http://schemas.microsoft.com/office/drawing/2014/main" id="{449B3FA8-F3EC-BCBA-C721-51223E443614}"/>
                </a:ext>
              </a:extLst>
            </p:cNvPr>
            <p:cNvSpPr>
              <a:spLocks noChangeArrowheads="1"/>
            </p:cNvSpPr>
            <p:nvPr/>
          </p:nvSpPr>
          <p:spPr bwMode="auto">
            <a:xfrm>
              <a:off x="5355132" y="4414840"/>
              <a:ext cx="601200" cy="3060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1800" b="1" dirty="0">
                <a:solidFill>
                  <a:srgbClr val="000000"/>
                </a:solidFill>
                <a:latin typeface="+mn-ea"/>
                <a:ea typeface="+mn-ea"/>
              </a:endParaRPr>
            </a:p>
          </p:txBody>
        </p:sp>
        <p:sp>
          <p:nvSpPr>
            <p:cNvPr id="114712" name="Rectangle 53">
              <a:extLst>
                <a:ext uri="{FF2B5EF4-FFF2-40B4-BE49-F238E27FC236}">
                  <a16:creationId xmlns:a16="http://schemas.microsoft.com/office/drawing/2014/main" id="{E2C428E5-10C9-F030-C2AA-CB022B7397EB}"/>
                </a:ext>
              </a:extLst>
            </p:cNvPr>
            <p:cNvSpPr>
              <a:spLocks noChangeArrowheads="1"/>
            </p:cNvSpPr>
            <p:nvPr/>
          </p:nvSpPr>
          <p:spPr bwMode="auto">
            <a:xfrm>
              <a:off x="8664602" y="4440554"/>
              <a:ext cx="844783" cy="276999"/>
            </a:xfrm>
            <a:prstGeom prst="rect">
              <a:avLst/>
            </a:prstGeom>
            <a:noFill/>
            <a:ln w="9525">
              <a:noFill/>
              <a:miter lim="800000"/>
              <a:headEnd/>
              <a:tailEnd/>
            </a:ln>
          </p:spPr>
          <p:txBody>
            <a:bodyPr wrap="none" lIns="0" tIns="0" rIns="0" bIns="0">
              <a:spAutoFit/>
            </a:bodyPr>
            <a:lstStyle/>
            <a:p>
              <a:pPr eaLnBrk="1" hangingPunct="1">
                <a:defRPr/>
              </a:pPr>
              <a:r>
                <a:rPr lang="en-US" altLang="ja-JP" b="1" dirty="0">
                  <a:solidFill>
                    <a:srgbClr val="000000"/>
                  </a:solidFill>
                  <a:latin typeface="+mn-ea"/>
                  <a:cs typeface="メイリオ" panose="020B0604030504040204" pitchFamily="50" charset="-128"/>
                </a:rPr>
                <a:t>562</a:t>
              </a:r>
              <a:r>
                <a:rPr lang="ja-JP" altLang="en-US" b="1" dirty="0">
                  <a:solidFill>
                    <a:srgbClr val="000000"/>
                  </a:solidFill>
                  <a:latin typeface="+mn-ea"/>
                  <a:cs typeface="メイリオ" panose="020B0604030504040204" pitchFamily="50" charset="-128"/>
                </a:rPr>
                <a:t>億円</a:t>
              </a:r>
            </a:p>
          </p:txBody>
        </p:sp>
      </p:grpSp>
      <p:grpSp>
        <p:nvGrpSpPr>
          <p:cNvPr id="29" name="グループ化 28">
            <a:extLst>
              <a:ext uri="{FF2B5EF4-FFF2-40B4-BE49-F238E27FC236}">
                <a16:creationId xmlns:a16="http://schemas.microsoft.com/office/drawing/2014/main" id="{682652E8-6159-F0C6-C6E0-72D3F66C63F4}"/>
              </a:ext>
            </a:extLst>
          </p:cNvPr>
          <p:cNvGrpSpPr/>
          <p:nvPr/>
        </p:nvGrpSpPr>
        <p:grpSpPr>
          <a:xfrm>
            <a:off x="4705924" y="3939845"/>
            <a:ext cx="4160249" cy="402145"/>
            <a:chOff x="5432786" y="4011207"/>
            <a:chExt cx="3806312" cy="288498"/>
          </a:xfrm>
        </p:grpSpPr>
        <p:sp>
          <p:nvSpPr>
            <p:cNvPr id="114707" name="Rectangle 48">
              <a:extLst>
                <a:ext uri="{FF2B5EF4-FFF2-40B4-BE49-F238E27FC236}">
                  <a16:creationId xmlns:a16="http://schemas.microsoft.com/office/drawing/2014/main" id="{29B9CF19-7947-7ADF-7178-1DB3E964207D}"/>
                </a:ext>
              </a:extLst>
            </p:cNvPr>
            <p:cNvSpPr>
              <a:spLocks noChangeArrowheads="1"/>
            </p:cNvSpPr>
            <p:nvPr/>
          </p:nvSpPr>
          <p:spPr bwMode="auto">
            <a:xfrm>
              <a:off x="6063579" y="4022706"/>
              <a:ext cx="1162178" cy="276999"/>
            </a:xfrm>
            <a:prstGeom prst="rect">
              <a:avLst/>
            </a:prstGeom>
            <a:noFill/>
            <a:ln w="9525">
              <a:noFill/>
              <a:miter lim="800000"/>
              <a:headEnd/>
              <a:tailEnd/>
            </a:ln>
          </p:spPr>
          <p:txBody>
            <a:bodyPr wrap="none" lIns="0" tIns="0" rIns="0" bIns="0">
              <a:spAutoFit/>
            </a:bodyPr>
            <a:lstStyle/>
            <a:p>
              <a:pPr eaLnBrk="1" hangingPunct="1">
                <a:defRPr/>
              </a:pPr>
              <a:r>
                <a:rPr lang="ja-JP" altLang="en-US" b="1" dirty="0">
                  <a:solidFill>
                    <a:srgbClr val="000000"/>
                  </a:solidFill>
                  <a:latin typeface="+mn-ea"/>
                  <a:cs typeface="メイリオ" panose="020B0604030504040204" pitchFamily="50" charset="-128"/>
                </a:rPr>
                <a:t>国庫支出金</a:t>
              </a:r>
            </a:p>
          </p:txBody>
        </p:sp>
        <p:sp>
          <p:nvSpPr>
            <p:cNvPr id="114708" name="Rectangle 85">
              <a:extLst>
                <a:ext uri="{FF2B5EF4-FFF2-40B4-BE49-F238E27FC236}">
                  <a16:creationId xmlns:a16="http://schemas.microsoft.com/office/drawing/2014/main" id="{900A5BEC-2303-F6C3-F090-582337819701}"/>
                </a:ext>
              </a:extLst>
            </p:cNvPr>
            <p:cNvSpPr>
              <a:spLocks noChangeArrowheads="1"/>
            </p:cNvSpPr>
            <p:nvPr/>
          </p:nvSpPr>
          <p:spPr bwMode="auto">
            <a:xfrm>
              <a:off x="5432786" y="4022879"/>
              <a:ext cx="550052" cy="219524"/>
            </a:xfrm>
            <a:prstGeom prst="rect">
              <a:avLst/>
            </a:prstGeom>
            <a:solidFill>
              <a:srgbClr val="FF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1800" b="1" dirty="0">
                <a:solidFill>
                  <a:srgbClr val="000000"/>
                </a:solidFill>
                <a:latin typeface="+mn-ea"/>
                <a:ea typeface="+mn-ea"/>
              </a:endParaRPr>
            </a:p>
          </p:txBody>
        </p:sp>
        <p:sp>
          <p:nvSpPr>
            <p:cNvPr id="114709" name="Rectangle 48">
              <a:extLst>
                <a:ext uri="{FF2B5EF4-FFF2-40B4-BE49-F238E27FC236}">
                  <a16:creationId xmlns:a16="http://schemas.microsoft.com/office/drawing/2014/main" id="{10ACAEB9-F7DF-FA37-92ED-816C0281DFD2}"/>
                </a:ext>
              </a:extLst>
            </p:cNvPr>
            <p:cNvSpPr>
              <a:spLocks noChangeArrowheads="1"/>
            </p:cNvSpPr>
            <p:nvPr/>
          </p:nvSpPr>
          <p:spPr bwMode="auto">
            <a:xfrm>
              <a:off x="8029191" y="4011207"/>
              <a:ext cx="1209907" cy="276999"/>
            </a:xfrm>
            <a:prstGeom prst="rect">
              <a:avLst/>
            </a:prstGeom>
            <a:noFill/>
            <a:ln w="9525">
              <a:noFill/>
              <a:miter lim="800000"/>
              <a:headEnd/>
              <a:tailEnd/>
            </a:ln>
          </p:spPr>
          <p:txBody>
            <a:bodyPr wrap="square" lIns="0" tIns="0" rIns="0" bIns="0">
              <a:spAutoFit/>
            </a:bodyPr>
            <a:lstStyle/>
            <a:p>
              <a:pPr algn="r" eaLnBrk="1" hangingPunct="1">
                <a:defRPr/>
              </a:pPr>
              <a:r>
                <a:rPr lang="en-US" altLang="ja-JP" b="1" dirty="0">
                  <a:solidFill>
                    <a:srgbClr val="000000"/>
                  </a:solidFill>
                  <a:latin typeface="+mn-ea"/>
                  <a:cs typeface="メイリオ" panose="020B0604030504040204" pitchFamily="50" charset="-128"/>
                </a:rPr>
                <a:t>794</a:t>
              </a:r>
              <a:r>
                <a:rPr lang="ja-JP" altLang="en-US" b="1" dirty="0">
                  <a:solidFill>
                    <a:srgbClr val="000000"/>
                  </a:solidFill>
                  <a:latin typeface="+mn-ea"/>
                  <a:cs typeface="メイリオ" panose="020B0604030504040204" pitchFamily="50" charset="-128"/>
                </a:rPr>
                <a:t>億円</a:t>
              </a:r>
            </a:p>
          </p:txBody>
        </p:sp>
      </p:grpSp>
      <p:grpSp>
        <p:nvGrpSpPr>
          <p:cNvPr id="30" name="グループ化 29">
            <a:extLst>
              <a:ext uri="{FF2B5EF4-FFF2-40B4-BE49-F238E27FC236}">
                <a16:creationId xmlns:a16="http://schemas.microsoft.com/office/drawing/2014/main" id="{CC022D7C-4F64-4384-C3CC-EE46977131D9}"/>
              </a:ext>
            </a:extLst>
          </p:cNvPr>
          <p:cNvGrpSpPr/>
          <p:nvPr/>
        </p:nvGrpSpPr>
        <p:grpSpPr>
          <a:xfrm>
            <a:off x="4705923" y="2764453"/>
            <a:ext cx="4152980" cy="305212"/>
            <a:chOff x="5428481" y="3219821"/>
            <a:chExt cx="3205488" cy="233071"/>
          </a:xfrm>
        </p:grpSpPr>
        <p:sp>
          <p:nvSpPr>
            <p:cNvPr id="114704" name="Rectangle 43">
              <a:extLst>
                <a:ext uri="{FF2B5EF4-FFF2-40B4-BE49-F238E27FC236}">
                  <a16:creationId xmlns:a16="http://schemas.microsoft.com/office/drawing/2014/main" id="{5E6EAFD9-4104-08A4-A6B3-46800A043362}"/>
                </a:ext>
              </a:extLst>
            </p:cNvPr>
            <p:cNvSpPr>
              <a:spLocks noChangeArrowheads="1"/>
            </p:cNvSpPr>
            <p:nvPr/>
          </p:nvSpPr>
          <p:spPr bwMode="auto">
            <a:xfrm>
              <a:off x="5980092" y="3233822"/>
              <a:ext cx="1747439" cy="211527"/>
            </a:xfrm>
            <a:prstGeom prst="rect">
              <a:avLst/>
            </a:prstGeom>
            <a:noFill/>
            <a:ln w="9525">
              <a:noFill/>
              <a:miter lim="800000"/>
              <a:headEnd/>
              <a:tailEnd/>
            </a:ln>
          </p:spPr>
          <p:txBody>
            <a:bodyPr wrap="none" lIns="0" tIns="0" rIns="0" bIns="0">
              <a:spAutoFit/>
            </a:bodyPr>
            <a:lstStyle/>
            <a:p>
              <a:pPr eaLnBrk="1" hangingPunct="1">
                <a:defRPr/>
              </a:pPr>
              <a:r>
                <a:rPr lang="ja-JP" altLang="en-US" b="1" dirty="0">
                  <a:solidFill>
                    <a:srgbClr val="000000"/>
                  </a:solidFill>
                  <a:latin typeface="+mn-ea"/>
                  <a:cs typeface="メイリオ" panose="020B0604030504040204" pitchFamily="50" charset="-128"/>
                </a:rPr>
                <a:t>地方交付税交付金等</a:t>
              </a:r>
            </a:p>
          </p:txBody>
        </p:sp>
        <p:sp>
          <p:nvSpPr>
            <p:cNvPr id="114705" name="Rectangle 83">
              <a:extLst>
                <a:ext uri="{FF2B5EF4-FFF2-40B4-BE49-F238E27FC236}">
                  <a16:creationId xmlns:a16="http://schemas.microsoft.com/office/drawing/2014/main" id="{60A805E1-117E-CFC0-80B1-5A06A55B42CF}"/>
                </a:ext>
              </a:extLst>
            </p:cNvPr>
            <p:cNvSpPr>
              <a:spLocks noChangeArrowheads="1"/>
            </p:cNvSpPr>
            <p:nvPr/>
          </p:nvSpPr>
          <p:spPr bwMode="auto">
            <a:xfrm>
              <a:off x="5428481" y="3219821"/>
              <a:ext cx="464098" cy="233071"/>
            </a:xfrm>
            <a:prstGeom prst="rect">
              <a:avLst/>
            </a:prstGeom>
            <a:solidFill>
              <a:srgbClr val="6AE2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1800" b="1" dirty="0">
                <a:solidFill>
                  <a:srgbClr val="000000"/>
                </a:solidFill>
                <a:latin typeface="+mn-ea"/>
                <a:ea typeface="+mn-ea"/>
              </a:endParaRPr>
            </a:p>
          </p:txBody>
        </p:sp>
        <p:sp>
          <p:nvSpPr>
            <p:cNvPr id="114706" name="Rectangle 43">
              <a:extLst>
                <a:ext uri="{FF2B5EF4-FFF2-40B4-BE49-F238E27FC236}">
                  <a16:creationId xmlns:a16="http://schemas.microsoft.com/office/drawing/2014/main" id="{C4B0CE86-FB9A-C721-55D6-A8B7ECA544B4}"/>
                </a:ext>
              </a:extLst>
            </p:cNvPr>
            <p:cNvSpPr>
              <a:spLocks noChangeArrowheads="1"/>
            </p:cNvSpPr>
            <p:nvPr/>
          </p:nvSpPr>
          <p:spPr bwMode="auto">
            <a:xfrm>
              <a:off x="7845292" y="3229706"/>
              <a:ext cx="788677" cy="211527"/>
            </a:xfrm>
            <a:prstGeom prst="rect">
              <a:avLst/>
            </a:prstGeom>
            <a:noFill/>
            <a:ln w="9525">
              <a:noFill/>
              <a:miter lim="800000"/>
              <a:headEnd/>
              <a:tailEnd/>
            </a:ln>
          </p:spPr>
          <p:txBody>
            <a:bodyPr wrap="square" lIns="0" tIns="0" rIns="0" bIns="0">
              <a:spAutoFit/>
            </a:bodyPr>
            <a:lstStyle/>
            <a:p>
              <a:pPr eaLnBrk="1" hangingPunct="1">
                <a:defRPr/>
              </a:pPr>
              <a:r>
                <a:rPr lang="en-US" altLang="ja-JP" b="1" dirty="0">
                  <a:solidFill>
                    <a:srgbClr val="000000"/>
                  </a:solidFill>
                  <a:latin typeface="+mn-ea"/>
                  <a:cs typeface="メイリオ" panose="020B0604030504040204" pitchFamily="50" charset="-128"/>
                </a:rPr>
                <a:t>2,238</a:t>
              </a:r>
              <a:r>
                <a:rPr lang="ja-JP" altLang="en-US" b="1" dirty="0">
                  <a:solidFill>
                    <a:srgbClr val="000000"/>
                  </a:solidFill>
                  <a:latin typeface="+mn-ea"/>
                  <a:cs typeface="メイリオ" panose="020B0604030504040204" pitchFamily="50" charset="-128"/>
                </a:rPr>
                <a:t>億円</a:t>
              </a:r>
            </a:p>
          </p:txBody>
        </p:sp>
      </p:grpSp>
      <p:grpSp>
        <p:nvGrpSpPr>
          <p:cNvPr id="31" name="グループ化 30">
            <a:extLst>
              <a:ext uri="{FF2B5EF4-FFF2-40B4-BE49-F238E27FC236}">
                <a16:creationId xmlns:a16="http://schemas.microsoft.com/office/drawing/2014/main" id="{7F085248-66BD-5310-1A60-F5E20884CE01}"/>
              </a:ext>
            </a:extLst>
          </p:cNvPr>
          <p:cNvGrpSpPr/>
          <p:nvPr/>
        </p:nvGrpSpPr>
        <p:grpSpPr>
          <a:xfrm>
            <a:off x="4705923" y="3559341"/>
            <a:ext cx="4160250" cy="327270"/>
            <a:chOff x="5424394" y="3597453"/>
            <a:chExt cx="3811993" cy="288142"/>
          </a:xfrm>
        </p:grpSpPr>
        <p:sp>
          <p:nvSpPr>
            <p:cNvPr id="114701" name="Rectangle 84">
              <a:extLst>
                <a:ext uri="{FF2B5EF4-FFF2-40B4-BE49-F238E27FC236}">
                  <a16:creationId xmlns:a16="http://schemas.microsoft.com/office/drawing/2014/main" id="{A4B49B8E-7309-A6C5-F210-71D810F9F817}"/>
                </a:ext>
              </a:extLst>
            </p:cNvPr>
            <p:cNvSpPr>
              <a:spLocks noChangeArrowheads="1"/>
            </p:cNvSpPr>
            <p:nvPr/>
          </p:nvSpPr>
          <p:spPr bwMode="auto">
            <a:xfrm>
              <a:off x="5424394" y="3597453"/>
              <a:ext cx="550873" cy="269415"/>
            </a:xfrm>
            <a:prstGeom prst="rect">
              <a:avLst/>
            </a:prstGeom>
            <a:solidFill>
              <a:srgbClr val="EEC9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1800" b="1" dirty="0">
                <a:solidFill>
                  <a:srgbClr val="000000"/>
                </a:solidFill>
                <a:latin typeface="+mn-ea"/>
                <a:ea typeface="+mn-ea"/>
              </a:endParaRPr>
            </a:p>
          </p:txBody>
        </p:sp>
        <p:sp>
          <p:nvSpPr>
            <p:cNvPr id="114702" name="Rectangle 58">
              <a:extLst>
                <a:ext uri="{FF2B5EF4-FFF2-40B4-BE49-F238E27FC236}">
                  <a16:creationId xmlns:a16="http://schemas.microsoft.com/office/drawing/2014/main" id="{EC7372B5-9BE7-57E8-D1B7-9CE9BA473A73}"/>
                </a:ext>
              </a:extLst>
            </p:cNvPr>
            <p:cNvSpPr>
              <a:spLocks noChangeArrowheads="1"/>
            </p:cNvSpPr>
            <p:nvPr/>
          </p:nvSpPr>
          <p:spPr bwMode="auto">
            <a:xfrm>
              <a:off x="6063579" y="3597454"/>
              <a:ext cx="976968" cy="276999"/>
            </a:xfrm>
            <a:prstGeom prst="rect">
              <a:avLst/>
            </a:prstGeom>
            <a:noFill/>
            <a:ln w="9525">
              <a:noFill/>
              <a:miter lim="800000"/>
              <a:headEnd/>
              <a:tailEnd/>
            </a:ln>
          </p:spPr>
          <p:txBody>
            <a:bodyPr wrap="square" lIns="0" tIns="0" rIns="0" bIns="0">
              <a:spAutoFit/>
            </a:bodyPr>
            <a:lstStyle/>
            <a:p>
              <a:pPr eaLnBrk="1" hangingPunct="1">
                <a:defRPr/>
              </a:pPr>
              <a:r>
                <a:rPr lang="ja-JP" altLang="en-US" b="1" dirty="0">
                  <a:solidFill>
                    <a:srgbClr val="000000"/>
                  </a:solidFill>
                  <a:latin typeface="+mn-ea"/>
                  <a:cs typeface="メイリオ" panose="020B0604030504040204" pitchFamily="50" charset="-128"/>
                </a:rPr>
                <a:t>県税</a:t>
              </a:r>
            </a:p>
          </p:txBody>
        </p:sp>
        <p:sp>
          <p:nvSpPr>
            <p:cNvPr id="114703" name="Rectangle 58">
              <a:extLst>
                <a:ext uri="{FF2B5EF4-FFF2-40B4-BE49-F238E27FC236}">
                  <a16:creationId xmlns:a16="http://schemas.microsoft.com/office/drawing/2014/main" id="{5F0A06DA-B798-9CA5-7554-017400D456C0}"/>
                </a:ext>
              </a:extLst>
            </p:cNvPr>
            <p:cNvSpPr>
              <a:spLocks noChangeArrowheads="1"/>
            </p:cNvSpPr>
            <p:nvPr/>
          </p:nvSpPr>
          <p:spPr bwMode="auto">
            <a:xfrm>
              <a:off x="7740784" y="3641714"/>
              <a:ext cx="1495603" cy="243881"/>
            </a:xfrm>
            <a:prstGeom prst="rect">
              <a:avLst/>
            </a:prstGeom>
            <a:noFill/>
            <a:ln w="9525">
              <a:noFill/>
              <a:miter lim="800000"/>
              <a:headEnd/>
              <a:tailEnd/>
            </a:ln>
          </p:spPr>
          <p:txBody>
            <a:bodyPr wrap="square" lIns="0" tIns="0" rIns="0" bIns="0">
              <a:spAutoFit/>
            </a:bodyPr>
            <a:lstStyle/>
            <a:p>
              <a:pPr algn="r" eaLnBrk="1" hangingPunct="1">
                <a:defRPr/>
              </a:pPr>
              <a:r>
                <a:rPr lang="en-US" altLang="ja-JP" b="1" dirty="0">
                  <a:solidFill>
                    <a:srgbClr val="000000"/>
                  </a:solidFill>
                  <a:latin typeface="+mn-ea"/>
                  <a:cs typeface="メイリオ" panose="020B0604030504040204" pitchFamily="50" charset="-128"/>
                </a:rPr>
                <a:t>992</a:t>
              </a:r>
              <a:r>
                <a:rPr lang="ja-JP" altLang="en-US" b="1" dirty="0">
                  <a:solidFill>
                    <a:srgbClr val="000000"/>
                  </a:solidFill>
                  <a:latin typeface="+mn-ea"/>
                  <a:cs typeface="メイリオ" panose="020B0604030504040204" pitchFamily="50" charset="-128"/>
                </a:rPr>
                <a:t>億円</a:t>
              </a:r>
            </a:p>
          </p:txBody>
        </p:sp>
      </p:grpSp>
      <p:grpSp>
        <p:nvGrpSpPr>
          <p:cNvPr id="114688" name="グループ化 114687">
            <a:extLst>
              <a:ext uri="{FF2B5EF4-FFF2-40B4-BE49-F238E27FC236}">
                <a16:creationId xmlns:a16="http://schemas.microsoft.com/office/drawing/2014/main" id="{35B5A745-B323-C5A5-3C3E-D5CD6327B516}"/>
              </a:ext>
            </a:extLst>
          </p:cNvPr>
          <p:cNvGrpSpPr/>
          <p:nvPr/>
        </p:nvGrpSpPr>
        <p:grpSpPr>
          <a:xfrm>
            <a:off x="4721241" y="6250463"/>
            <a:ext cx="4153791" cy="306508"/>
            <a:chOff x="5428482" y="5614851"/>
            <a:chExt cx="4153791" cy="306508"/>
          </a:xfrm>
        </p:grpSpPr>
        <p:sp>
          <p:nvSpPr>
            <p:cNvPr id="114698" name="Rectangle 63">
              <a:extLst>
                <a:ext uri="{FF2B5EF4-FFF2-40B4-BE49-F238E27FC236}">
                  <a16:creationId xmlns:a16="http://schemas.microsoft.com/office/drawing/2014/main" id="{8A069931-FA11-A3EC-2471-66F30F25F77A}"/>
                </a:ext>
              </a:extLst>
            </p:cNvPr>
            <p:cNvSpPr>
              <a:spLocks noChangeArrowheads="1"/>
            </p:cNvSpPr>
            <p:nvPr/>
          </p:nvSpPr>
          <p:spPr bwMode="auto">
            <a:xfrm>
              <a:off x="6127822" y="5614851"/>
              <a:ext cx="671659" cy="276999"/>
            </a:xfrm>
            <a:prstGeom prst="rect">
              <a:avLst/>
            </a:prstGeom>
            <a:noFill/>
            <a:ln w="9525">
              <a:noFill/>
              <a:miter lim="800000"/>
              <a:headEnd/>
              <a:tailEnd/>
            </a:ln>
          </p:spPr>
          <p:txBody>
            <a:bodyPr wrap="none" lIns="0" tIns="0" rIns="0" bIns="0">
              <a:spAutoFit/>
            </a:bodyPr>
            <a:lstStyle/>
            <a:p>
              <a:pPr eaLnBrk="1" hangingPunct="1">
                <a:defRPr/>
              </a:pPr>
              <a:r>
                <a:rPr lang="ja-JP" altLang="en-US" b="1" dirty="0">
                  <a:solidFill>
                    <a:srgbClr val="000000"/>
                  </a:solidFill>
                  <a:latin typeface="+mn-ea"/>
                  <a:ea typeface="+mn-ea"/>
                  <a:cs typeface="メイリオ" panose="020B0604030504040204" pitchFamily="50" charset="-128"/>
                </a:rPr>
                <a:t>その他</a:t>
              </a:r>
            </a:p>
          </p:txBody>
        </p:sp>
        <p:sp>
          <p:nvSpPr>
            <p:cNvPr id="114699" name="Rectangle 89">
              <a:extLst>
                <a:ext uri="{FF2B5EF4-FFF2-40B4-BE49-F238E27FC236}">
                  <a16:creationId xmlns:a16="http://schemas.microsoft.com/office/drawing/2014/main" id="{8036F40A-C38C-2986-D495-7D919DCD068F}"/>
                </a:ext>
              </a:extLst>
            </p:cNvPr>
            <p:cNvSpPr>
              <a:spLocks noChangeArrowheads="1"/>
            </p:cNvSpPr>
            <p:nvPr/>
          </p:nvSpPr>
          <p:spPr bwMode="auto">
            <a:xfrm>
              <a:off x="5428482" y="5615359"/>
              <a:ext cx="601200" cy="3060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1800" b="1" dirty="0">
                <a:solidFill>
                  <a:srgbClr val="000000"/>
                </a:solidFill>
                <a:latin typeface="+mn-ea"/>
                <a:ea typeface="+mn-ea"/>
              </a:endParaRPr>
            </a:p>
          </p:txBody>
        </p:sp>
        <p:sp>
          <p:nvSpPr>
            <p:cNvPr id="114700" name="Rectangle 63">
              <a:extLst>
                <a:ext uri="{FF2B5EF4-FFF2-40B4-BE49-F238E27FC236}">
                  <a16:creationId xmlns:a16="http://schemas.microsoft.com/office/drawing/2014/main" id="{5BD08EEC-57D3-8234-15E4-C9736A6EEAE9}"/>
                </a:ext>
              </a:extLst>
            </p:cNvPr>
            <p:cNvSpPr>
              <a:spLocks noChangeArrowheads="1"/>
            </p:cNvSpPr>
            <p:nvPr/>
          </p:nvSpPr>
          <p:spPr bwMode="auto">
            <a:xfrm>
              <a:off x="8737490" y="5639605"/>
              <a:ext cx="844783" cy="276999"/>
            </a:xfrm>
            <a:prstGeom prst="rect">
              <a:avLst/>
            </a:prstGeom>
            <a:noFill/>
            <a:ln w="9525">
              <a:noFill/>
              <a:miter lim="800000"/>
              <a:headEnd/>
              <a:tailEnd/>
            </a:ln>
          </p:spPr>
          <p:txBody>
            <a:bodyPr wrap="none" lIns="0" tIns="0" rIns="0" bIns="0">
              <a:spAutoFit/>
            </a:bodyPr>
            <a:lstStyle/>
            <a:p>
              <a:pPr algn="r" eaLnBrk="1" hangingPunct="1">
                <a:defRPr/>
              </a:pPr>
              <a:r>
                <a:rPr lang="en-US" altLang="ja-JP" b="1" dirty="0">
                  <a:solidFill>
                    <a:srgbClr val="000000"/>
                  </a:solidFill>
                  <a:latin typeface="+mn-ea"/>
                  <a:cs typeface="メイリオ" panose="020B0604030504040204" pitchFamily="50" charset="-128"/>
                </a:rPr>
                <a:t>553</a:t>
              </a:r>
              <a:r>
                <a:rPr lang="ja-JP" altLang="en-US" b="1" dirty="0">
                  <a:solidFill>
                    <a:srgbClr val="000000"/>
                  </a:solidFill>
                  <a:latin typeface="+mn-ea"/>
                  <a:cs typeface="メイリオ" panose="020B0604030504040204" pitchFamily="50" charset="-128"/>
                </a:rPr>
                <a:t>億円</a:t>
              </a:r>
            </a:p>
          </p:txBody>
        </p:sp>
      </p:grpSp>
      <p:grpSp>
        <p:nvGrpSpPr>
          <p:cNvPr id="114689" name="グループ化 114688">
            <a:extLst>
              <a:ext uri="{FF2B5EF4-FFF2-40B4-BE49-F238E27FC236}">
                <a16:creationId xmlns:a16="http://schemas.microsoft.com/office/drawing/2014/main" id="{1912B9C9-C802-4B15-A2AB-472CE1578804}"/>
              </a:ext>
            </a:extLst>
          </p:cNvPr>
          <p:cNvGrpSpPr/>
          <p:nvPr/>
        </p:nvGrpSpPr>
        <p:grpSpPr>
          <a:xfrm>
            <a:off x="4721241" y="5651990"/>
            <a:ext cx="4163681" cy="306000"/>
            <a:chOff x="5420305" y="5194195"/>
            <a:chExt cx="4163681" cy="306000"/>
          </a:xfrm>
        </p:grpSpPr>
        <p:sp>
          <p:nvSpPr>
            <p:cNvPr id="114694" name="Rectangle 68">
              <a:extLst>
                <a:ext uri="{FF2B5EF4-FFF2-40B4-BE49-F238E27FC236}">
                  <a16:creationId xmlns:a16="http://schemas.microsoft.com/office/drawing/2014/main" id="{4C432F48-3BEF-4AF1-06BD-8568FB257688}"/>
                </a:ext>
              </a:extLst>
            </p:cNvPr>
            <p:cNvSpPr>
              <a:spLocks noChangeArrowheads="1"/>
            </p:cNvSpPr>
            <p:nvPr/>
          </p:nvSpPr>
          <p:spPr bwMode="auto">
            <a:xfrm>
              <a:off x="6138751" y="5194195"/>
              <a:ext cx="697307" cy="276999"/>
            </a:xfrm>
            <a:prstGeom prst="rect">
              <a:avLst/>
            </a:prstGeom>
            <a:noFill/>
            <a:ln w="9525">
              <a:noFill/>
              <a:miter lim="800000"/>
              <a:headEnd/>
              <a:tailEnd/>
            </a:ln>
          </p:spPr>
          <p:txBody>
            <a:bodyPr wrap="none" lIns="0" tIns="0" rIns="0" bIns="0">
              <a:spAutoFit/>
            </a:bodyPr>
            <a:lstStyle/>
            <a:p>
              <a:pPr eaLnBrk="1" hangingPunct="1">
                <a:defRPr/>
              </a:pPr>
              <a:r>
                <a:rPr lang="ja-JP" altLang="en-US" b="1" dirty="0">
                  <a:solidFill>
                    <a:srgbClr val="000000"/>
                  </a:solidFill>
                  <a:latin typeface="+mn-ea"/>
                  <a:ea typeface="+mn-ea"/>
                  <a:cs typeface="メイリオ" panose="020B0604030504040204" pitchFamily="50" charset="-128"/>
                </a:rPr>
                <a:t>諸収入</a:t>
              </a:r>
            </a:p>
          </p:txBody>
        </p:sp>
        <p:sp>
          <p:nvSpPr>
            <p:cNvPr id="114696" name="Rectangle 88">
              <a:extLst>
                <a:ext uri="{FF2B5EF4-FFF2-40B4-BE49-F238E27FC236}">
                  <a16:creationId xmlns:a16="http://schemas.microsoft.com/office/drawing/2014/main" id="{A5688121-0FD1-1E4A-F82F-77E710A78172}"/>
                </a:ext>
              </a:extLst>
            </p:cNvPr>
            <p:cNvSpPr>
              <a:spLocks noChangeArrowheads="1"/>
            </p:cNvSpPr>
            <p:nvPr/>
          </p:nvSpPr>
          <p:spPr bwMode="auto">
            <a:xfrm>
              <a:off x="5420305" y="5194195"/>
              <a:ext cx="601200" cy="306000"/>
            </a:xfrm>
            <a:prstGeom prst="rect">
              <a:avLst/>
            </a:prstGeom>
            <a:solidFill>
              <a:srgbClr val="A79C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1800" b="1" dirty="0">
                <a:solidFill>
                  <a:srgbClr val="000000"/>
                </a:solidFill>
                <a:latin typeface="+mn-ea"/>
                <a:ea typeface="+mn-ea"/>
              </a:endParaRPr>
            </a:p>
          </p:txBody>
        </p:sp>
        <p:sp>
          <p:nvSpPr>
            <p:cNvPr id="114697" name="Rectangle 68">
              <a:extLst>
                <a:ext uri="{FF2B5EF4-FFF2-40B4-BE49-F238E27FC236}">
                  <a16:creationId xmlns:a16="http://schemas.microsoft.com/office/drawing/2014/main" id="{AA9A72F7-E230-67EE-DB80-0BFA5BB8E003}"/>
                </a:ext>
              </a:extLst>
            </p:cNvPr>
            <p:cNvSpPr>
              <a:spLocks noChangeArrowheads="1"/>
            </p:cNvSpPr>
            <p:nvPr/>
          </p:nvSpPr>
          <p:spPr bwMode="auto">
            <a:xfrm>
              <a:off x="8739203" y="5219770"/>
              <a:ext cx="844783" cy="276999"/>
            </a:xfrm>
            <a:prstGeom prst="rect">
              <a:avLst/>
            </a:prstGeom>
            <a:noFill/>
            <a:ln w="9525">
              <a:noFill/>
              <a:miter lim="800000"/>
              <a:headEnd/>
              <a:tailEnd/>
            </a:ln>
          </p:spPr>
          <p:txBody>
            <a:bodyPr wrap="none" lIns="0" tIns="0" rIns="0" bIns="0">
              <a:spAutoFit/>
            </a:bodyPr>
            <a:lstStyle/>
            <a:p>
              <a:pPr eaLnBrk="1" hangingPunct="1">
                <a:defRPr/>
              </a:pPr>
              <a:r>
                <a:rPr lang="en-US" altLang="ja-JP" b="1" dirty="0">
                  <a:solidFill>
                    <a:srgbClr val="000000"/>
                  </a:solidFill>
                  <a:latin typeface="+mn-ea"/>
                  <a:cs typeface="メイリオ" panose="020B0604030504040204" pitchFamily="50" charset="-128"/>
                </a:rPr>
                <a:t>364</a:t>
              </a:r>
              <a:r>
                <a:rPr lang="ja-JP" altLang="en-US" b="1" dirty="0">
                  <a:solidFill>
                    <a:srgbClr val="000000"/>
                  </a:solidFill>
                  <a:latin typeface="+mn-ea"/>
                  <a:cs typeface="メイリオ" panose="020B0604030504040204" pitchFamily="50" charset="-128"/>
                </a:rPr>
                <a:t>億円</a:t>
              </a:r>
            </a:p>
          </p:txBody>
        </p:sp>
      </p:grpSp>
      <p:sp>
        <p:nvSpPr>
          <p:cNvPr id="57" name="スライド番号プレースホルダー 56">
            <a:extLst>
              <a:ext uri="{FF2B5EF4-FFF2-40B4-BE49-F238E27FC236}">
                <a16:creationId xmlns:a16="http://schemas.microsoft.com/office/drawing/2014/main" id="{1999D968-59E7-BAD5-E65B-B1B0699F7D22}"/>
              </a:ext>
            </a:extLst>
          </p:cNvPr>
          <p:cNvSpPr>
            <a:spLocks noGrp="1"/>
          </p:cNvSpPr>
          <p:nvPr>
            <p:ph type="sldNum" sz="quarter" idx="12"/>
          </p:nvPr>
        </p:nvSpPr>
        <p:spPr/>
        <p:txBody>
          <a:bodyPr/>
          <a:lstStyle/>
          <a:p>
            <a:pPr>
              <a:defRPr/>
            </a:pPr>
            <a:fld id="{40E3B949-1179-4387-B307-F356BE6486A4}" type="slidenum">
              <a:rPr lang="en-US" altLang="ja-JP" smtClean="0"/>
              <a:pPr>
                <a:defRPr/>
              </a:pPr>
              <a:t>23</a:t>
            </a:fld>
            <a:endParaRPr lang="en-US" altLang="ja-JP" dirty="0"/>
          </a:p>
        </p:txBody>
      </p:sp>
      <p:grpSp>
        <p:nvGrpSpPr>
          <p:cNvPr id="15" name="グループ化 14">
            <a:extLst>
              <a:ext uri="{FF2B5EF4-FFF2-40B4-BE49-F238E27FC236}">
                <a16:creationId xmlns:a16="http://schemas.microsoft.com/office/drawing/2014/main" id="{4D5AF31D-09FB-E228-D6F8-3035019F5FA9}"/>
              </a:ext>
            </a:extLst>
          </p:cNvPr>
          <p:cNvGrpSpPr/>
          <p:nvPr/>
        </p:nvGrpSpPr>
        <p:grpSpPr>
          <a:xfrm>
            <a:off x="166833" y="2764449"/>
            <a:ext cx="4528345" cy="3869531"/>
            <a:chOff x="-105196" y="2768973"/>
            <a:chExt cx="4528345" cy="3869531"/>
          </a:xfrm>
        </p:grpSpPr>
        <p:graphicFrame>
          <p:nvGraphicFramePr>
            <p:cNvPr id="10" name="グラフ 9">
              <a:extLst>
                <a:ext uri="{FF2B5EF4-FFF2-40B4-BE49-F238E27FC236}">
                  <a16:creationId xmlns:a16="http://schemas.microsoft.com/office/drawing/2014/main" id="{C17BA96D-F769-A48D-7682-35C0C2D35497}"/>
                </a:ext>
              </a:extLst>
            </p:cNvPr>
            <p:cNvGraphicFramePr/>
            <p:nvPr/>
          </p:nvGraphicFramePr>
          <p:xfrm>
            <a:off x="-105196" y="2768973"/>
            <a:ext cx="4528345" cy="3869531"/>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グループ化 10">
              <a:extLst>
                <a:ext uri="{FF2B5EF4-FFF2-40B4-BE49-F238E27FC236}">
                  <a16:creationId xmlns:a16="http://schemas.microsoft.com/office/drawing/2014/main" id="{615B37AC-B649-4BF0-4256-3121FF31C05D}"/>
                </a:ext>
              </a:extLst>
            </p:cNvPr>
            <p:cNvGrpSpPr/>
            <p:nvPr/>
          </p:nvGrpSpPr>
          <p:grpSpPr>
            <a:xfrm>
              <a:off x="1413700" y="3958462"/>
              <a:ext cx="1490552" cy="1490552"/>
              <a:chOff x="1974616" y="3951980"/>
              <a:chExt cx="1490552" cy="1490552"/>
            </a:xfrm>
          </p:grpSpPr>
          <p:sp>
            <p:nvSpPr>
              <p:cNvPr id="20" name="楕円 19">
                <a:extLst>
                  <a:ext uri="{FF2B5EF4-FFF2-40B4-BE49-F238E27FC236}">
                    <a16:creationId xmlns:a16="http://schemas.microsoft.com/office/drawing/2014/main" id="{ADBB36D4-EF57-F033-793D-75C141B74542}"/>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1" name="テキスト ボックス 20">
                <a:extLst>
                  <a:ext uri="{FF2B5EF4-FFF2-40B4-BE49-F238E27FC236}">
                    <a16:creationId xmlns:a16="http://schemas.microsoft.com/office/drawing/2014/main" id="{1A8A0772-DBB9-D363-DA1C-32D99C448605}"/>
                  </a:ext>
                </a:extLst>
              </p:cNvPr>
              <p:cNvSpPr txBox="1"/>
              <p:nvPr/>
            </p:nvSpPr>
            <p:spPr>
              <a:xfrm>
                <a:off x="2007196" y="4354097"/>
                <a:ext cx="1425391" cy="698140"/>
              </a:xfrm>
              <a:prstGeom prst="rect">
                <a:avLst/>
              </a:prstGeom>
              <a:noFill/>
            </p:spPr>
            <p:txBody>
              <a:bodyPr wrap="none" rtlCol="0">
                <a:spAutoFit/>
              </a:bodyPr>
              <a:lstStyle/>
              <a:p>
                <a:pPr algn="ctr" rtl="0">
                  <a:lnSpc>
                    <a:spcPct val="80000"/>
                  </a:lnSpc>
                  <a:spcBef>
                    <a:spcPts val="0"/>
                  </a:spcBef>
                  <a:spcAft>
                    <a:spcPts val="500"/>
                  </a:spcAft>
                </a:pPr>
                <a:r>
                  <a:rPr lang="zh-TW" altLang="en-US" sz="2200" b="1" i="0" u="none" strike="noStrike" dirty="0">
                    <a:solidFill>
                      <a:srgbClr val="000000"/>
                    </a:solidFill>
                    <a:effectLst/>
                    <a:latin typeface="+mn-ea"/>
                    <a:ea typeface="+mn-ea"/>
                  </a:rPr>
                  <a:t>歳入総額</a:t>
                </a:r>
                <a:endParaRPr lang="en-US" altLang="zh-TW" sz="2200" b="1" i="0" u="none" strike="noStrike" dirty="0">
                  <a:solidFill>
                    <a:srgbClr val="000000"/>
                  </a:solidFill>
                  <a:effectLst/>
                  <a:latin typeface="+mn-ea"/>
                  <a:ea typeface="+mn-ea"/>
                </a:endParaRPr>
              </a:p>
              <a:p>
                <a:pPr algn="ctr" rtl="0">
                  <a:lnSpc>
                    <a:spcPct val="80000"/>
                  </a:lnSpc>
                  <a:spcBef>
                    <a:spcPts val="0"/>
                  </a:spcBef>
                  <a:spcAft>
                    <a:spcPts val="500"/>
                  </a:spcAft>
                </a:pPr>
                <a:r>
                  <a:rPr lang="en-US" altLang="zh-TW" sz="2200" b="1" dirty="0">
                    <a:solidFill>
                      <a:srgbClr val="000000"/>
                    </a:solidFill>
                    <a:latin typeface="+mn-ea"/>
                  </a:rPr>
                  <a:t>6,041</a:t>
                </a:r>
                <a:r>
                  <a:rPr lang="zh-TW" altLang="en-US" sz="2200" b="1" i="0" u="none" strike="noStrike" dirty="0">
                    <a:solidFill>
                      <a:srgbClr val="000000"/>
                    </a:solidFill>
                    <a:effectLst/>
                    <a:latin typeface="+mn-ea"/>
                    <a:ea typeface="+mn-ea"/>
                  </a:rPr>
                  <a:t>億円</a:t>
                </a:r>
                <a:endParaRPr lang="zh-TW" altLang="en-US" sz="2200" b="1" dirty="0">
                  <a:effectLst/>
                  <a:latin typeface="+mn-ea"/>
                  <a:ea typeface="+mn-ea"/>
                </a:endParaRPr>
              </a:p>
            </p:txBody>
          </p:sp>
        </p:grpSp>
      </p:grpSp>
      <p:pic>
        <p:nvPicPr>
          <p:cNvPr id="2" name="グラフィックス 1">
            <a:extLst>
              <a:ext uri="{FF2B5EF4-FFF2-40B4-BE49-F238E27FC236}">
                <a16:creationId xmlns:a16="http://schemas.microsoft.com/office/drawing/2014/main" id="{7AC784A8-B184-C9E9-F1A7-41CBE720DFE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18560" y="2695991"/>
            <a:ext cx="343017" cy="3977258"/>
          </a:xfrm>
          <a:prstGeom prst="rect">
            <a:avLst/>
          </a:prstGeom>
        </p:spPr>
      </p:pic>
      <p:sp>
        <p:nvSpPr>
          <p:cNvPr id="4" name="object 66">
            <a:extLst>
              <a:ext uri="{FF2B5EF4-FFF2-40B4-BE49-F238E27FC236}">
                <a16:creationId xmlns:a16="http://schemas.microsoft.com/office/drawing/2014/main" id="{1BA00DC3-B3A9-5077-4AC9-F2EE62B27AA0}"/>
              </a:ext>
            </a:extLst>
          </p:cNvPr>
          <p:cNvSpPr txBox="1"/>
          <p:nvPr/>
        </p:nvSpPr>
        <p:spPr>
          <a:xfrm>
            <a:off x="4704381" y="3065170"/>
            <a:ext cx="4104506" cy="461665"/>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1000" b="1" dirty="0">
                <a:solidFill>
                  <a:prstClr val="black"/>
                </a:solidFill>
                <a:latin typeface="+mn-ea"/>
                <a:ea typeface="+mn-ea"/>
              </a:rPr>
              <a:t>地方交付税</a:t>
            </a:r>
            <a:r>
              <a:rPr lang="ja-JP" altLang="en-US" sz="1000" b="1" dirty="0">
                <a:solidFill>
                  <a:prstClr val="black"/>
                </a:solidFill>
                <a:latin typeface="+mn-ea"/>
              </a:rPr>
              <a:t>交付金</a:t>
            </a:r>
            <a:r>
              <a:rPr lang="ja-JP" altLang="en-US" sz="1000" b="1" dirty="0">
                <a:solidFill>
                  <a:prstClr val="black"/>
                </a:solidFill>
                <a:latin typeface="+mn-ea"/>
                <a:ea typeface="+mn-ea"/>
              </a:rPr>
              <a:t>等</a:t>
            </a:r>
            <a:endParaRPr lang="en-US" altLang="ja-JP" sz="1000" b="1"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1000" b="1" dirty="0">
                <a:solidFill>
                  <a:prstClr val="black"/>
                </a:solidFill>
                <a:latin typeface="+mn-ea"/>
                <a:ea typeface="+mn-ea"/>
              </a:rPr>
              <a:t>   </a:t>
            </a:r>
            <a:r>
              <a:rPr lang="ja-JP" altLang="en-US" sz="1000" b="1" dirty="0">
                <a:solidFill>
                  <a:prstClr val="black"/>
                </a:solidFill>
                <a:latin typeface="+mn-ea"/>
                <a:ea typeface="+mn-ea"/>
              </a:rPr>
              <a:t>住民がどの地域に住んでいても一定の水準の公共サービスを受けられる</a:t>
            </a:r>
            <a:endParaRPr lang="en-US" altLang="ja-JP" sz="1000" b="1"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1000" b="1" dirty="0">
                <a:solidFill>
                  <a:prstClr val="black"/>
                </a:solidFill>
                <a:latin typeface="+mn-ea"/>
                <a:ea typeface="+mn-ea"/>
              </a:rPr>
              <a:t>   </a:t>
            </a:r>
            <a:r>
              <a:rPr lang="ja-JP" altLang="en-US" sz="1000" b="1" dirty="0">
                <a:solidFill>
                  <a:prstClr val="black"/>
                </a:solidFill>
                <a:latin typeface="+mn-ea"/>
                <a:ea typeface="+mn-ea"/>
              </a:rPr>
              <a:t>ように、国が各地方公共団体の財政力を調整するために交付するもの。</a:t>
            </a:r>
          </a:p>
        </p:txBody>
      </p:sp>
      <p:sp>
        <p:nvSpPr>
          <p:cNvPr id="16" name="object 66">
            <a:extLst>
              <a:ext uri="{FF2B5EF4-FFF2-40B4-BE49-F238E27FC236}">
                <a16:creationId xmlns:a16="http://schemas.microsoft.com/office/drawing/2014/main" id="{CE32CDD8-BDF4-4650-F973-CCB9BE2263A6}"/>
              </a:ext>
            </a:extLst>
          </p:cNvPr>
          <p:cNvSpPr txBox="1"/>
          <p:nvPr/>
        </p:nvSpPr>
        <p:spPr>
          <a:xfrm>
            <a:off x="4721241" y="4336738"/>
            <a:ext cx="4151807" cy="461665"/>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1000" b="1" dirty="0">
                <a:solidFill>
                  <a:prstClr val="black"/>
                </a:solidFill>
                <a:latin typeface="+mn-ea"/>
                <a:ea typeface="+mn-ea"/>
              </a:rPr>
              <a:t>国庫支出金</a:t>
            </a:r>
            <a:endParaRPr lang="en-US" altLang="ja-JP" sz="1000" b="1" dirty="0">
              <a:solidFill>
                <a:prstClr val="black"/>
              </a:solidFill>
              <a:latin typeface="+mn-ea"/>
              <a:ea typeface="+mn-ea"/>
            </a:endParaRPr>
          </a:p>
          <a:p>
            <a:pPr defTabSz="844083" eaLnBrk="1" fontAlgn="auto" hangingPunct="1">
              <a:spcBef>
                <a:spcPts val="0"/>
              </a:spcBef>
              <a:spcAft>
                <a:spcPts val="0"/>
              </a:spcAft>
              <a:buClr>
                <a:srgbClr val="005BAD"/>
              </a:buClr>
              <a:defRPr/>
            </a:pPr>
            <a:r>
              <a:rPr lang="ja-JP" altLang="en-US" sz="1000" b="1" dirty="0">
                <a:solidFill>
                  <a:prstClr val="black"/>
                </a:solidFill>
                <a:latin typeface="+mn-ea"/>
                <a:ea typeface="+mn-ea"/>
              </a:rPr>
              <a:t> </a:t>
            </a:r>
            <a:r>
              <a:rPr lang="ja-JP" altLang="en-US" sz="1000" b="1" spc="300" dirty="0">
                <a:solidFill>
                  <a:prstClr val="black"/>
                </a:solidFill>
                <a:latin typeface="+mn-ea"/>
                <a:ea typeface="+mn-ea"/>
              </a:rPr>
              <a:t> </a:t>
            </a:r>
            <a:r>
              <a:rPr lang="ja-JP" altLang="en-US" sz="1000" b="1" dirty="0">
                <a:solidFill>
                  <a:prstClr val="black"/>
                </a:solidFill>
                <a:latin typeface="+mn-ea"/>
                <a:ea typeface="+mn-ea"/>
              </a:rPr>
              <a:t>国と地方公共団体が協力して行う事業の財源にあてるため、国が補助金・</a:t>
            </a:r>
            <a:endParaRPr lang="en-US" altLang="ja-JP" sz="1000" b="1"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1000" b="1" dirty="0">
                <a:solidFill>
                  <a:prstClr val="black"/>
                </a:solidFill>
                <a:latin typeface="+mn-ea"/>
                <a:ea typeface="+mn-ea"/>
              </a:rPr>
              <a:t> </a:t>
            </a:r>
            <a:r>
              <a:rPr lang="en-US" altLang="ja-JP" sz="1000" b="1" spc="300" dirty="0">
                <a:solidFill>
                  <a:prstClr val="black"/>
                </a:solidFill>
                <a:latin typeface="+mn-ea"/>
                <a:ea typeface="+mn-ea"/>
              </a:rPr>
              <a:t> </a:t>
            </a:r>
            <a:r>
              <a:rPr lang="ja-JP" altLang="en-US" sz="1000" b="1" dirty="0">
                <a:solidFill>
                  <a:prstClr val="black"/>
                </a:solidFill>
                <a:latin typeface="+mn-ea"/>
                <a:ea typeface="+mn-ea"/>
              </a:rPr>
              <a:t>負担金として支出するもの。</a:t>
            </a:r>
          </a:p>
        </p:txBody>
      </p:sp>
      <p:sp>
        <p:nvSpPr>
          <p:cNvPr id="24" name="object 66">
            <a:extLst>
              <a:ext uri="{FF2B5EF4-FFF2-40B4-BE49-F238E27FC236}">
                <a16:creationId xmlns:a16="http://schemas.microsoft.com/office/drawing/2014/main" id="{52319509-41CD-844A-2E1C-6AF7D7C48759}"/>
              </a:ext>
            </a:extLst>
          </p:cNvPr>
          <p:cNvSpPr txBox="1"/>
          <p:nvPr/>
        </p:nvSpPr>
        <p:spPr>
          <a:xfrm>
            <a:off x="4726473" y="5935427"/>
            <a:ext cx="4111279" cy="307777"/>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1000" b="1" dirty="0">
                <a:solidFill>
                  <a:prstClr val="black"/>
                </a:solidFill>
                <a:latin typeface="+mn-ea"/>
              </a:rPr>
              <a:t>諸収入</a:t>
            </a:r>
            <a:endParaRPr lang="en-US" altLang="ja-JP" sz="1000" b="1" dirty="0">
              <a:solidFill>
                <a:prstClr val="black"/>
              </a:solidFill>
              <a:latin typeface="+mn-ea"/>
            </a:endParaRPr>
          </a:p>
          <a:p>
            <a:pPr defTabSz="844083" eaLnBrk="1" fontAlgn="auto" hangingPunct="1">
              <a:spcBef>
                <a:spcPts val="0"/>
              </a:spcBef>
              <a:spcAft>
                <a:spcPts val="0"/>
              </a:spcAft>
              <a:buClr>
                <a:srgbClr val="005BAD"/>
              </a:buClr>
              <a:defRPr/>
            </a:pPr>
            <a:r>
              <a:rPr lang="ja-JP" altLang="en-US" sz="1000" b="1" dirty="0">
                <a:solidFill>
                  <a:prstClr val="black"/>
                </a:solidFill>
                <a:latin typeface="+mn-ea"/>
              </a:rPr>
              <a:t>　貸付金元利収入や収益事業収入、受託事業収入など。</a:t>
            </a:r>
            <a:endParaRPr lang="ja-JP" altLang="en-US" sz="1000" b="1" dirty="0">
              <a:solidFill>
                <a:prstClr val="black"/>
              </a:solidFill>
              <a:latin typeface="+mn-ea"/>
              <a:ea typeface="+mn-ea"/>
            </a:endParaRPr>
          </a:p>
        </p:txBody>
      </p:sp>
      <p:pic>
        <p:nvPicPr>
          <p:cNvPr id="26" name="Picture 29">
            <a:extLst>
              <a:ext uri="{FF2B5EF4-FFF2-40B4-BE49-F238E27FC236}">
                <a16:creationId xmlns:a16="http://schemas.microsoft.com/office/drawing/2014/main" id="{EFC6B4C8-4ED4-7E88-D45A-30A080A647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861618" y="447035"/>
            <a:ext cx="1168842" cy="132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9" name="直線コネクタ 58">
            <a:extLst>
              <a:ext uri="{FF2B5EF4-FFF2-40B4-BE49-F238E27FC236}">
                <a16:creationId xmlns:a16="http://schemas.microsoft.com/office/drawing/2014/main" id="{9A30A13E-7C2A-4C4E-8795-E6E31D1163E0}"/>
              </a:ext>
            </a:extLst>
          </p:cNvPr>
          <p:cNvCxnSpPr>
            <a:cxnSpLocks/>
          </p:cNvCxnSpPr>
          <p:nvPr/>
        </p:nvCxnSpPr>
        <p:spPr bwMode="auto">
          <a:xfrm flipH="1" flipV="1">
            <a:off x="1096849" y="3279410"/>
            <a:ext cx="325088" cy="401632"/>
          </a:xfrm>
          <a:prstGeom prst="line">
            <a:avLst/>
          </a:prstGeom>
          <a:noFill/>
          <a:ln w="9525" cap="flat" cmpd="sng" algn="ctr">
            <a:solidFill>
              <a:schemeClr val="tx1"/>
            </a:solidFill>
            <a:prstDash val="solid"/>
            <a:round/>
            <a:headEnd type="oval" w="sm" len="sm"/>
            <a:tailEnd type="none" w="sm" len="sm"/>
          </a:ln>
          <a:effectLst/>
        </p:spPr>
      </p:cxnSp>
      <p:sp>
        <p:nvSpPr>
          <p:cNvPr id="62" name="テキスト ボックス 61">
            <a:extLst>
              <a:ext uri="{FF2B5EF4-FFF2-40B4-BE49-F238E27FC236}">
                <a16:creationId xmlns:a16="http://schemas.microsoft.com/office/drawing/2014/main" id="{28A78595-4AA1-49F3-BE54-BEEC8E58C15D}"/>
              </a:ext>
            </a:extLst>
          </p:cNvPr>
          <p:cNvSpPr txBox="1"/>
          <p:nvPr/>
        </p:nvSpPr>
        <p:spPr>
          <a:xfrm>
            <a:off x="2828008" y="3795128"/>
            <a:ext cx="1603324" cy="1107996"/>
          </a:xfrm>
          <a:prstGeom prst="rect">
            <a:avLst/>
          </a:prstGeom>
          <a:noFill/>
        </p:spPr>
        <p:txBody>
          <a:bodyPr wrap="none" rtlCol="0">
            <a:spAutoFit/>
          </a:bodyPr>
          <a:lstStyle/>
          <a:p>
            <a:pPr algn="ctr"/>
            <a:r>
              <a:rPr lang="ja-JP" altLang="en-US" sz="2200" b="1" dirty="0">
                <a:latin typeface="+mn-ea"/>
                <a:ea typeface="+mn-ea"/>
              </a:rPr>
              <a:t>地方交付税</a:t>
            </a:r>
            <a:endParaRPr lang="en-US" altLang="ja-JP" sz="2200" b="1" dirty="0">
              <a:latin typeface="+mn-ea"/>
              <a:ea typeface="+mn-ea"/>
            </a:endParaRPr>
          </a:p>
          <a:p>
            <a:pPr algn="ctr"/>
            <a:r>
              <a:rPr lang="ja-JP" altLang="en-US" sz="2200" b="1" dirty="0">
                <a:latin typeface="+mn-ea"/>
                <a:ea typeface="+mn-ea"/>
              </a:rPr>
              <a:t>交付金等</a:t>
            </a:r>
          </a:p>
          <a:p>
            <a:pPr algn="ctr"/>
            <a:r>
              <a:rPr lang="en-US" altLang="ja-JP" sz="2200" b="1" i="0" u="none" strike="noStrike" dirty="0">
                <a:solidFill>
                  <a:srgbClr val="000000"/>
                </a:solidFill>
                <a:effectLst/>
                <a:latin typeface="+mn-ea"/>
                <a:ea typeface="+mn-ea"/>
              </a:rPr>
              <a:t>37.1%</a:t>
            </a:r>
            <a:endParaRPr kumimoji="1" lang="ja-JP" altLang="en-US" sz="2200" b="1" dirty="0">
              <a:latin typeface="+mn-ea"/>
              <a:ea typeface="+mn-ea"/>
            </a:endParaRPr>
          </a:p>
        </p:txBody>
      </p:sp>
      <p:sp>
        <p:nvSpPr>
          <p:cNvPr id="63" name="テキスト ボックス 62">
            <a:extLst>
              <a:ext uri="{FF2B5EF4-FFF2-40B4-BE49-F238E27FC236}">
                <a16:creationId xmlns:a16="http://schemas.microsoft.com/office/drawing/2014/main" id="{47C58838-D90B-45A6-988A-3D6399F3641E}"/>
              </a:ext>
            </a:extLst>
          </p:cNvPr>
          <p:cNvSpPr txBox="1"/>
          <p:nvPr/>
        </p:nvSpPr>
        <p:spPr>
          <a:xfrm>
            <a:off x="2327475" y="5574408"/>
            <a:ext cx="864340" cy="769441"/>
          </a:xfrm>
          <a:prstGeom prst="rect">
            <a:avLst/>
          </a:prstGeom>
          <a:noFill/>
        </p:spPr>
        <p:txBody>
          <a:bodyPr wrap="none" rtlCol="0">
            <a:spAutoFit/>
          </a:bodyPr>
          <a:lstStyle/>
          <a:p>
            <a:pPr algn="ctr"/>
            <a:r>
              <a:rPr lang="ja-JP" altLang="en-US" sz="2200" b="1" dirty="0">
                <a:latin typeface="+mn-ea"/>
              </a:rPr>
              <a:t>県</a:t>
            </a:r>
            <a:r>
              <a:rPr lang="ja-JP" altLang="en-US" sz="2200" b="1" dirty="0">
                <a:latin typeface="+mn-ea"/>
                <a:ea typeface="+mn-ea"/>
              </a:rPr>
              <a:t>税</a:t>
            </a:r>
            <a:endParaRPr lang="en-US" altLang="ja-JP" sz="2200" b="1" dirty="0">
              <a:latin typeface="+mn-ea"/>
              <a:ea typeface="+mn-ea"/>
            </a:endParaRPr>
          </a:p>
          <a:p>
            <a:pPr algn="ctr"/>
            <a:r>
              <a:rPr lang="en-US" altLang="ja-JP" sz="2200" b="1" dirty="0">
                <a:solidFill>
                  <a:srgbClr val="000000"/>
                </a:solidFill>
                <a:latin typeface="+mn-ea"/>
              </a:rPr>
              <a:t>16.4</a:t>
            </a:r>
            <a:r>
              <a:rPr lang="en-US" altLang="ja-JP" sz="2200" b="1" i="0" u="none" strike="noStrike" dirty="0">
                <a:solidFill>
                  <a:srgbClr val="000000"/>
                </a:solidFill>
                <a:effectLst/>
                <a:latin typeface="+mn-ea"/>
                <a:ea typeface="+mn-ea"/>
              </a:rPr>
              <a:t>%</a:t>
            </a:r>
            <a:endParaRPr kumimoji="1" lang="ja-JP" altLang="en-US" sz="2200" b="1" dirty="0">
              <a:latin typeface="+mn-ea"/>
              <a:ea typeface="+mn-ea"/>
            </a:endParaRPr>
          </a:p>
        </p:txBody>
      </p:sp>
      <p:sp>
        <p:nvSpPr>
          <p:cNvPr id="64" name="テキスト ボックス 63">
            <a:extLst>
              <a:ext uri="{FF2B5EF4-FFF2-40B4-BE49-F238E27FC236}">
                <a16:creationId xmlns:a16="http://schemas.microsoft.com/office/drawing/2014/main" id="{90EB0184-92AF-4882-965C-93B19A7EFFC1}"/>
              </a:ext>
            </a:extLst>
          </p:cNvPr>
          <p:cNvSpPr txBox="1"/>
          <p:nvPr/>
        </p:nvSpPr>
        <p:spPr>
          <a:xfrm>
            <a:off x="434918" y="5732689"/>
            <a:ext cx="1603324" cy="769441"/>
          </a:xfrm>
          <a:prstGeom prst="rect">
            <a:avLst/>
          </a:prstGeom>
          <a:noFill/>
        </p:spPr>
        <p:txBody>
          <a:bodyPr wrap="none" rtlCol="0">
            <a:spAutoFit/>
          </a:bodyPr>
          <a:lstStyle/>
          <a:p>
            <a:pPr algn="ctr"/>
            <a:r>
              <a:rPr lang="ja-JP" altLang="en-US" sz="2200" b="1" dirty="0">
                <a:latin typeface="+mn-ea"/>
                <a:ea typeface="+mn-ea"/>
              </a:rPr>
              <a:t>国庫支出金</a:t>
            </a:r>
            <a:endParaRPr lang="en-US" altLang="ja-JP" sz="2200" b="1" dirty="0">
              <a:latin typeface="+mn-ea"/>
              <a:ea typeface="+mn-ea"/>
            </a:endParaRPr>
          </a:p>
          <a:p>
            <a:pPr algn="ctr"/>
            <a:r>
              <a:rPr lang="en-US" altLang="ja-JP" sz="2200" b="1" dirty="0">
                <a:solidFill>
                  <a:srgbClr val="000000"/>
                </a:solidFill>
                <a:latin typeface="+mn-ea"/>
              </a:rPr>
              <a:t>13.1</a:t>
            </a:r>
            <a:r>
              <a:rPr lang="en-US" altLang="ja-JP" sz="2200" b="1" i="0" u="none" strike="noStrike" dirty="0">
                <a:solidFill>
                  <a:srgbClr val="000000"/>
                </a:solidFill>
                <a:effectLst/>
                <a:latin typeface="+mn-ea"/>
                <a:ea typeface="+mn-ea"/>
              </a:rPr>
              <a:t>%</a:t>
            </a:r>
            <a:endParaRPr kumimoji="1" lang="ja-JP" altLang="en-US" sz="2200" b="1" dirty="0">
              <a:latin typeface="+mn-ea"/>
              <a:ea typeface="+mn-ea"/>
            </a:endParaRPr>
          </a:p>
        </p:txBody>
      </p:sp>
      <p:sp>
        <p:nvSpPr>
          <p:cNvPr id="65" name="テキスト ボックス 64">
            <a:extLst>
              <a:ext uri="{FF2B5EF4-FFF2-40B4-BE49-F238E27FC236}">
                <a16:creationId xmlns:a16="http://schemas.microsoft.com/office/drawing/2014/main" id="{6C1DE25E-6BFC-4507-9CF1-72E04573D3EF}"/>
              </a:ext>
            </a:extLst>
          </p:cNvPr>
          <p:cNvSpPr txBox="1"/>
          <p:nvPr/>
        </p:nvSpPr>
        <p:spPr>
          <a:xfrm>
            <a:off x="0" y="4596461"/>
            <a:ext cx="1603324" cy="1107996"/>
          </a:xfrm>
          <a:prstGeom prst="rect">
            <a:avLst/>
          </a:prstGeom>
          <a:noFill/>
        </p:spPr>
        <p:txBody>
          <a:bodyPr wrap="none" rtlCol="0">
            <a:spAutoFit/>
          </a:bodyPr>
          <a:lstStyle/>
          <a:p>
            <a:pPr algn="ctr"/>
            <a:r>
              <a:rPr kumimoji="1" lang="ja-JP" altLang="en-US" sz="2200" b="1" dirty="0">
                <a:latin typeface="+mn-ea"/>
                <a:ea typeface="+mn-ea"/>
              </a:rPr>
              <a:t>地方消費税</a:t>
            </a:r>
            <a:endParaRPr kumimoji="1" lang="en-US" altLang="ja-JP" sz="2200" b="1" dirty="0">
              <a:latin typeface="+mn-ea"/>
              <a:ea typeface="+mn-ea"/>
            </a:endParaRPr>
          </a:p>
          <a:p>
            <a:pPr algn="ctr"/>
            <a:r>
              <a:rPr kumimoji="1" lang="ja-JP" altLang="en-US" sz="2200" b="1" dirty="0">
                <a:latin typeface="+mn-ea"/>
                <a:ea typeface="+mn-ea"/>
              </a:rPr>
              <a:t>清算金</a:t>
            </a:r>
            <a:endParaRPr kumimoji="1" lang="en-US" altLang="ja-JP" sz="2200" b="1" dirty="0">
              <a:latin typeface="+mn-ea"/>
              <a:ea typeface="+mn-ea"/>
            </a:endParaRPr>
          </a:p>
          <a:p>
            <a:pPr algn="ctr"/>
            <a:r>
              <a:rPr lang="en-US" altLang="ja-JP" sz="2200" b="1" dirty="0">
                <a:solidFill>
                  <a:srgbClr val="000000"/>
                </a:solidFill>
                <a:latin typeface="+mn-ea"/>
              </a:rPr>
              <a:t>9.3</a:t>
            </a:r>
            <a:r>
              <a:rPr lang="en-US" altLang="ja-JP" sz="2200" b="1" i="0" u="none" strike="noStrike" dirty="0">
                <a:solidFill>
                  <a:srgbClr val="000000"/>
                </a:solidFill>
                <a:effectLst/>
                <a:latin typeface="+mn-ea"/>
                <a:ea typeface="+mn-ea"/>
              </a:rPr>
              <a:t>%</a:t>
            </a:r>
            <a:endParaRPr kumimoji="1" lang="ja-JP" altLang="en-US" sz="2200" b="1" dirty="0">
              <a:latin typeface="+mn-ea"/>
              <a:ea typeface="+mn-ea"/>
            </a:endParaRPr>
          </a:p>
        </p:txBody>
      </p:sp>
      <p:sp>
        <p:nvSpPr>
          <p:cNvPr id="66" name="テキスト ボックス 65">
            <a:extLst>
              <a:ext uri="{FF2B5EF4-FFF2-40B4-BE49-F238E27FC236}">
                <a16:creationId xmlns:a16="http://schemas.microsoft.com/office/drawing/2014/main" id="{85B43419-CDF2-4D57-A4FF-C06BE5BE12F4}"/>
              </a:ext>
            </a:extLst>
          </p:cNvPr>
          <p:cNvSpPr txBox="1"/>
          <p:nvPr/>
        </p:nvSpPr>
        <p:spPr>
          <a:xfrm>
            <a:off x="384046" y="3811715"/>
            <a:ext cx="752130" cy="769441"/>
          </a:xfrm>
          <a:prstGeom prst="rect">
            <a:avLst/>
          </a:prstGeom>
          <a:noFill/>
        </p:spPr>
        <p:txBody>
          <a:bodyPr wrap="none" rtlCol="0">
            <a:spAutoFit/>
          </a:bodyPr>
          <a:lstStyle/>
          <a:p>
            <a:pPr algn="ctr"/>
            <a:r>
              <a:rPr lang="ja-JP" altLang="en-US" sz="2200" b="1" i="0" u="none" strike="noStrike" dirty="0">
                <a:solidFill>
                  <a:srgbClr val="000000"/>
                </a:solidFill>
                <a:effectLst/>
                <a:latin typeface="+mn-ea"/>
                <a:ea typeface="+mn-ea"/>
              </a:rPr>
              <a:t>県債</a:t>
            </a:r>
          </a:p>
          <a:p>
            <a:pPr algn="ctr"/>
            <a:r>
              <a:rPr lang="en-US" altLang="ja-JP" sz="2200" b="1" dirty="0">
                <a:solidFill>
                  <a:srgbClr val="000000"/>
                </a:solidFill>
                <a:latin typeface="+mn-ea"/>
              </a:rPr>
              <a:t>8.9</a:t>
            </a:r>
            <a:r>
              <a:rPr lang="en-US" altLang="ja-JP" sz="2200" b="1" i="0" u="none" strike="noStrike" dirty="0">
                <a:solidFill>
                  <a:srgbClr val="000000"/>
                </a:solidFill>
                <a:effectLst/>
                <a:latin typeface="+mn-ea"/>
                <a:ea typeface="+mn-ea"/>
              </a:rPr>
              <a:t>%</a:t>
            </a:r>
            <a:endParaRPr kumimoji="1" lang="ja-JP" altLang="en-US" sz="2200" b="1" dirty="0">
              <a:latin typeface="+mn-ea"/>
              <a:ea typeface="+mn-ea"/>
            </a:endParaRPr>
          </a:p>
        </p:txBody>
      </p:sp>
      <p:sp>
        <p:nvSpPr>
          <p:cNvPr id="67" name="テキスト ボックス 66">
            <a:extLst>
              <a:ext uri="{FF2B5EF4-FFF2-40B4-BE49-F238E27FC236}">
                <a16:creationId xmlns:a16="http://schemas.microsoft.com/office/drawing/2014/main" id="{A592A860-A92A-4750-A57B-9718DE686EC2}"/>
              </a:ext>
            </a:extLst>
          </p:cNvPr>
          <p:cNvSpPr txBox="1"/>
          <p:nvPr/>
        </p:nvSpPr>
        <p:spPr>
          <a:xfrm>
            <a:off x="227809" y="2750590"/>
            <a:ext cx="1035861" cy="769441"/>
          </a:xfrm>
          <a:prstGeom prst="rect">
            <a:avLst/>
          </a:prstGeom>
          <a:noFill/>
        </p:spPr>
        <p:txBody>
          <a:bodyPr wrap="none" rtlCol="0">
            <a:spAutoFit/>
          </a:bodyPr>
          <a:lstStyle/>
          <a:p>
            <a:pPr algn="ctr"/>
            <a:r>
              <a:rPr kumimoji="1" lang="ja-JP" altLang="en-US" sz="2200" b="1" dirty="0">
                <a:latin typeface="+mn-ea"/>
              </a:rPr>
              <a:t>諸収入</a:t>
            </a:r>
            <a:endParaRPr kumimoji="1" lang="en-US" altLang="ja-JP" sz="2200" b="1" dirty="0">
              <a:latin typeface="+mn-ea"/>
              <a:ea typeface="+mn-ea"/>
            </a:endParaRPr>
          </a:p>
          <a:p>
            <a:pPr algn="ctr"/>
            <a:r>
              <a:rPr lang="en-US" altLang="ja-JP" sz="2200" b="1" dirty="0">
                <a:solidFill>
                  <a:srgbClr val="000000"/>
                </a:solidFill>
                <a:latin typeface="+mn-ea"/>
              </a:rPr>
              <a:t>6.0</a:t>
            </a:r>
            <a:r>
              <a:rPr lang="en-US" altLang="ja-JP" sz="2200" b="1" i="0" u="none" strike="noStrike" dirty="0">
                <a:solidFill>
                  <a:srgbClr val="000000"/>
                </a:solidFill>
                <a:effectLst/>
                <a:latin typeface="+mn-ea"/>
                <a:ea typeface="+mn-ea"/>
              </a:rPr>
              <a:t>%</a:t>
            </a:r>
            <a:endParaRPr kumimoji="1" lang="ja-JP" altLang="en-US" sz="2200" b="1" dirty="0">
              <a:latin typeface="+mn-ea"/>
              <a:ea typeface="+mn-ea"/>
            </a:endParaRPr>
          </a:p>
        </p:txBody>
      </p:sp>
      <p:sp>
        <p:nvSpPr>
          <p:cNvPr id="69" name="テキスト ボックス 68">
            <a:extLst>
              <a:ext uri="{FF2B5EF4-FFF2-40B4-BE49-F238E27FC236}">
                <a16:creationId xmlns:a16="http://schemas.microsoft.com/office/drawing/2014/main" id="{0E9309E6-EAD6-438C-A1DC-52E98F13670E}"/>
              </a:ext>
            </a:extLst>
          </p:cNvPr>
          <p:cNvSpPr txBox="1"/>
          <p:nvPr/>
        </p:nvSpPr>
        <p:spPr>
          <a:xfrm>
            <a:off x="1493511" y="2878021"/>
            <a:ext cx="1005403" cy="769441"/>
          </a:xfrm>
          <a:prstGeom prst="rect">
            <a:avLst/>
          </a:prstGeom>
          <a:noFill/>
        </p:spPr>
        <p:txBody>
          <a:bodyPr wrap="none" rtlCol="0">
            <a:spAutoFit/>
          </a:bodyPr>
          <a:lstStyle/>
          <a:p>
            <a:pPr algn="ctr"/>
            <a:r>
              <a:rPr lang="ja-JP" altLang="en-US" sz="2200" b="1" i="0" u="none" strike="noStrike" dirty="0">
                <a:solidFill>
                  <a:srgbClr val="000000"/>
                </a:solidFill>
                <a:effectLst/>
                <a:latin typeface="+mn-ea"/>
                <a:ea typeface="+mn-ea"/>
              </a:rPr>
              <a:t>その他</a:t>
            </a:r>
            <a:endParaRPr lang="en-US" altLang="ja-JP" sz="2200" b="1" i="0" u="none" strike="noStrike" dirty="0">
              <a:solidFill>
                <a:srgbClr val="000000"/>
              </a:solidFill>
              <a:effectLst/>
              <a:latin typeface="+mn-ea"/>
              <a:ea typeface="+mn-ea"/>
            </a:endParaRPr>
          </a:p>
          <a:p>
            <a:pPr algn="ctr"/>
            <a:r>
              <a:rPr lang="en-US" altLang="ja-JP" sz="2200" b="1" i="0" u="none" strike="noStrike" dirty="0">
                <a:solidFill>
                  <a:srgbClr val="000000"/>
                </a:solidFill>
                <a:effectLst/>
                <a:latin typeface="+mn-ea"/>
                <a:ea typeface="+mn-ea"/>
              </a:rPr>
              <a:t>9.2%</a:t>
            </a:r>
            <a:endParaRPr kumimoji="1" lang="ja-JP" altLang="en-US" sz="2200" b="1" dirty="0">
              <a:latin typeface="+mn-ea"/>
              <a:ea typeface="+mn-ea"/>
            </a:endParaRPr>
          </a:p>
        </p:txBody>
      </p:sp>
    </p:spTree>
    <p:custDataLst>
      <p:tags r:id="rId1"/>
    </p:custDataLst>
    <p:extLst>
      <p:ext uri="{BB962C8B-B14F-4D97-AF65-F5344CB8AC3E}">
        <p14:creationId xmlns:p14="http://schemas.microsoft.com/office/powerpoint/2010/main" val="22132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129A898-4567-1B26-A345-4CD550004737}"/>
              </a:ext>
            </a:extLst>
          </p:cNvPr>
          <p:cNvGrpSpPr/>
          <p:nvPr/>
        </p:nvGrpSpPr>
        <p:grpSpPr>
          <a:xfrm>
            <a:off x="149274" y="779297"/>
            <a:ext cx="8519134" cy="883415"/>
            <a:chOff x="323851" y="850439"/>
            <a:chExt cx="8519134" cy="883415"/>
          </a:xfrm>
        </p:grpSpPr>
        <p:sp>
          <p:nvSpPr>
            <p:cNvPr id="8" name="AutoShape 353">
              <a:extLst>
                <a:ext uri="{FF2B5EF4-FFF2-40B4-BE49-F238E27FC236}">
                  <a16:creationId xmlns:a16="http://schemas.microsoft.com/office/drawing/2014/main" id="{70B90FB7-E7F5-07B8-A45D-F4A053713C25}"/>
                </a:ext>
              </a:extLst>
            </p:cNvPr>
            <p:cNvSpPr>
              <a:spLocks noChangeArrowheads="1"/>
            </p:cNvSpPr>
            <p:nvPr/>
          </p:nvSpPr>
          <p:spPr bwMode="auto">
            <a:xfrm>
              <a:off x="323851" y="906824"/>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0" name="テキスト ボックス 9">
              <a:extLst>
                <a:ext uri="{FF2B5EF4-FFF2-40B4-BE49-F238E27FC236}">
                  <a16:creationId xmlns:a16="http://schemas.microsoft.com/office/drawing/2014/main" id="{939421DD-11B4-8554-10A4-60B58A9472B6}"/>
                </a:ext>
              </a:extLst>
            </p:cNvPr>
            <p:cNvSpPr txBox="1"/>
            <p:nvPr/>
          </p:nvSpPr>
          <p:spPr>
            <a:xfrm>
              <a:off x="323851" y="850439"/>
              <a:ext cx="7772400" cy="861774"/>
            </a:xfrm>
            <a:prstGeom prst="rect">
              <a:avLst/>
            </a:prstGeom>
            <a:noFill/>
          </p:spPr>
          <p:txBody>
            <a:bodyPr wrap="square" rtlCol="0">
              <a:spAutoFit/>
            </a:bodyPr>
            <a:lstStyle/>
            <a:p>
              <a:r>
                <a:rPr kumimoji="1" lang="ja-JP" altLang="en-US" sz="2500" b="1" dirty="0">
                  <a:latin typeface="+mn-ea"/>
                  <a:ea typeface="+mn-ea"/>
                </a:rPr>
                <a:t>地方公共団体は、私たちのふだんの暮らしに結びついた公共サービスを行っています。</a:t>
              </a:r>
            </a:p>
          </p:txBody>
        </p:sp>
      </p:grpSp>
      <p:grpSp>
        <p:nvGrpSpPr>
          <p:cNvPr id="21508" name="グループ化 21507">
            <a:extLst>
              <a:ext uri="{FF2B5EF4-FFF2-40B4-BE49-F238E27FC236}">
                <a16:creationId xmlns:a16="http://schemas.microsoft.com/office/drawing/2014/main" id="{C33DE6FA-EEFE-EB3B-DBF3-E856FBA2777F}"/>
              </a:ext>
            </a:extLst>
          </p:cNvPr>
          <p:cNvGrpSpPr>
            <a:grpSpLocks/>
          </p:cNvGrpSpPr>
          <p:nvPr/>
        </p:nvGrpSpPr>
        <p:grpSpPr>
          <a:xfrm>
            <a:off x="400128" y="2802014"/>
            <a:ext cx="4893527" cy="3869531"/>
            <a:chOff x="317743" y="2829133"/>
            <a:chExt cx="4893527" cy="3869531"/>
          </a:xfrm>
        </p:grpSpPr>
        <p:graphicFrame>
          <p:nvGraphicFramePr>
            <p:cNvPr id="13" name="グラフ 12">
              <a:extLst>
                <a:ext uri="{FF2B5EF4-FFF2-40B4-BE49-F238E27FC236}">
                  <a16:creationId xmlns:a16="http://schemas.microsoft.com/office/drawing/2014/main" id="{E6B5E072-4025-764F-02B6-3258A5234B1A}"/>
                </a:ext>
              </a:extLst>
            </p:cNvPr>
            <p:cNvGraphicFramePr>
              <a:graphicFrameLocks/>
            </p:cNvGraphicFramePr>
            <p:nvPr/>
          </p:nvGraphicFramePr>
          <p:xfrm>
            <a:off x="317743" y="2829133"/>
            <a:ext cx="4893527" cy="3869531"/>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グループ化 2">
              <a:extLst>
                <a:ext uri="{FF2B5EF4-FFF2-40B4-BE49-F238E27FC236}">
                  <a16:creationId xmlns:a16="http://schemas.microsoft.com/office/drawing/2014/main" id="{1ECFCD1D-C4B3-4DD7-EA94-33FFB19B2301}"/>
                </a:ext>
              </a:extLst>
            </p:cNvPr>
            <p:cNvGrpSpPr>
              <a:grpSpLocks/>
            </p:cNvGrpSpPr>
            <p:nvPr/>
          </p:nvGrpSpPr>
          <p:grpSpPr>
            <a:xfrm>
              <a:off x="2019230" y="4018622"/>
              <a:ext cx="1490552" cy="1490552"/>
              <a:chOff x="1974616" y="3951980"/>
              <a:chExt cx="1490552" cy="1490552"/>
            </a:xfrm>
          </p:grpSpPr>
          <p:sp>
            <p:nvSpPr>
              <p:cNvPr id="14" name="楕円 13">
                <a:extLst>
                  <a:ext uri="{FF2B5EF4-FFF2-40B4-BE49-F238E27FC236}">
                    <a16:creationId xmlns:a16="http://schemas.microsoft.com/office/drawing/2014/main" id="{8AE0112F-E534-A228-B729-8D53F8438E9B}"/>
                  </a:ext>
                </a:extLst>
              </p:cNvPr>
              <p:cNvSpPr>
                <a:spLocks/>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 name="テキスト ボックス 1">
                <a:extLst>
                  <a:ext uri="{FF2B5EF4-FFF2-40B4-BE49-F238E27FC236}">
                    <a16:creationId xmlns:a16="http://schemas.microsoft.com/office/drawing/2014/main" id="{03A1ADBE-23BE-5A0D-76F8-C9BDD1107C30}"/>
                  </a:ext>
                </a:extLst>
              </p:cNvPr>
              <p:cNvSpPr txBox="1">
                <a:spLocks/>
              </p:cNvSpPr>
              <p:nvPr/>
            </p:nvSpPr>
            <p:spPr>
              <a:xfrm>
                <a:off x="1995666" y="4376175"/>
                <a:ext cx="1425390" cy="698140"/>
              </a:xfrm>
              <a:prstGeom prst="rect">
                <a:avLst/>
              </a:prstGeom>
              <a:noFill/>
            </p:spPr>
            <p:txBody>
              <a:bodyPr wrap="none" rtlCol="0">
                <a:spAutoFit/>
              </a:bodyPr>
              <a:lstStyle/>
              <a:p>
                <a:pPr algn="ctr" rtl="0">
                  <a:lnSpc>
                    <a:spcPct val="80000"/>
                  </a:lnSpc>
                  <a:spcBef>
                    <a:spcPts val="0"/>
                  </a:spcBef>
                  <a:spcAft>
                    <a:spcPts val="500"/>
                  </a:spcAft>
                </a:pPr>
                <a:r>
                  <a:rPr lang="zh-TW" altLang="en-US" sz="2200" b="1" i="0" u="none" strike="noStrike" dirty="0">
                    <a:solidFill>
                      <a:srgbClr val="000000"/>
                    </a:solidFill>
                    <a:effectLst/>
                    <a:latin typeface="+mn-ea"/>
                    <a:ea typeface="+mn-ea"/>
                  </a:rPr>
                  <a:t>歳出総額</a:t>
                </a:r>
                <a:endParaRPr lang="zh-TW" altLang="en-US" sz="2200" b="1" dirty="0">
                  <a:effectLst/>
                  <a:latin typeface="+mn-ea"/>
                  <a:ea typeface="+mn-ea"/>
                </a:endParaRPr>
              </a:p>
              <a:p>
                <a:pPr algn="ctr" rtl="0">
                  <a:lnSpc>
                    <a:spcPct val="80000"/>
                  </a:lnSpc>
                  <a:spcBef>
                    <a:spcPts val="0"/>
                  </a:spcBef>
                  <a:spcAft>
                    <a:spcPts val="500"/>
                  </a:spcAft>
                </a:pPr>
                <a:r>
                  <a:rPr lang="en-US" altLang="zh-TW" sz="2200" b="1" dirty="0">
                    <a:solidFill>
                      <a:srgbClr val="000000"/>
                    </a:solidFill>
                    <a:latin typeface="+mn-ea"/>
                  </a:rPr>
                  <a:t>6,041</a:t>
                </a:r>
                <a:r>
                  <a:rPr lang="zh-TW" altLang="en-US" sz="2200" b="1" i="0" u="none" strike="noStrike" dirty="0">
                    <a:solidFill>
                      <a:srgbClr val="000000"/>
                    </a:solidFill>
                    <a:effectLst/>
                    <a:latin typeface="+mn-ea"/>
                    <a:ea typeface="+mn-ea"/>
                  </a:rPr>
                  <a:t>億円</a:t>
                </a:r>
                <a:endParaRPr lang="zh-TW" altLang="en-US" sz="2200" b="1" dirty="0">
                  <a:effectLst/>
                  <a:latin typeface="+mn-ea"/>
                  <a:ea typeface="+mn-ea"/>
                </a:endParaRPr>
              </a:p>
            </p:txBody>
          </p:sp>
        </p:grpSp>
      </p:grpSp>
      <p:sp>
        <p:nvSpPr>
          <p:cNvPr id="25615" name="Rectangle 8"/>
          <p:cNvSpPr>
            <a:spLocks noChangeArrowheads="1"/>
          </p:cNvSpPr>
          <p:nvPr/>
        </p:nvSpPr>
        <p:spPr bwMode="auto">
          <a:xfrm>
            <a:off x="1211568" y="2155881"/>
            <a:ext cx="31710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lnSpc>
                <a:spcPts val="2400"/>
              </a:lnSpc>
              <a:spcBef>
                <a:spcPct val="0"/>
              </a:spcBef>
              <a:buFontTx/>
              <a:buNone/>
            </a:pPr>
            <a:r>
              <a:rPr lang="ja-JP" altLang="en-US" sz="2400" b="1" dirty="0">
                <a:solidFill>
                  <a:srgbClr val="000000"/>
                </a:solidFill>
                <a:latin typeface="+mn-ea"/>
                <a:ea typeface="+mn-ea"/>
                <a:cs typeface="メイリオ" panose="020B0604030504040204" pitchFamily="50" charset="-128"/>
              </a:rPr>
              <a:t>秋田県の歳出の内訳</a:t>
            </a:r>
            <a:endParaRPr lang="en-US" altLang="ja-JP" sz="2400" b="1" dirty="0">
              <a:solidFill>
                <a:srgbClr val="000000"/>
              </a:solidFill>
              <a:latin typeface="+mn-ea"/>
              <a:ea typeface="+mn-ea"/>
              <a:cs typeface="メイリオ" panose="020B0604030504040204" pitchFamily="50" charset="-128"/>
            </a:endParaRPr>
          </a:p>
          <a:p>
            <a:pPr algn="ctr" eaLnBrk="1" hangingPunct="1">
              <a:lnSpc>
                <a:spcPts val="2400"/>
              </a:lnSpc>
              <a:spcBef>
                <a:spcPct val="0"/>
              </a:spcBef>
              <a:buFontTx/>
              <a:buNone/>
            </a:pPr>
            <a:r>
              <a:rPr lang="ja-JP" altLang="en-US" sz="2400" b="1" dirty="0">
                <a:solidFill>
                  <a:srgbClr val="000000"/>
                </a:solidFill>
                <a:latin typeface="+mn-ea"/>
                <a:ea typeface="+mn-ea"/>
                <a:cs typeface="メイリオ" panose="020B0604030504040204" pitchFamily="50" charset="-128"/>
              </a:rPr>
              <a:t>（</a:t>
            </a:r>
            <a:r>
              <a:rPr lang="ja-JP" altLang="en-US" sz="2400" b="1" dirty="0">
                <a:latin typeface="+mn-ea"/>
                <a:ea typeface="+mn-ea"/>
                <a:cs typeface="メイリオ" panose="020B0604030504040204" pitchFamily="50" charset="-128"/>
              </a:rPr>
              <a:t>令和８年度</a:t>
            </a:r>
            <a:r>
              <a:rPr lang="ja-JP" altLang="en-US" sz="2400" b="1" dirty="0">
                <a:solidFill>
                  <a:srgbClr val="000000"/>
                </a:solidFill>
                <a:latin typeface="+mn-ea"/>
                <a:ea typeface="+mn-ea"/>
                <a:cs typeface="メイリオ" panose="020B0604030504040204" pitchFamily="50" charset="-128"/>
              </a:rPr>
              <a:t>当初予算）</a:t>
            </a:r>
          </a:p>
        </p:txBody>
      </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300" b="1"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900" b="1" kern="0" dirty="0">
                <a:solidFill>
                  <a:schemeClr val="tx1"/>
                </a:solidFill>
                <a:latin typeface="HGP創英角ｺﾞｼｯｸUB" panose="020B0900000000000000" pitchFamily="50" charset="-128"/>
                <a:ea typeface="HGP創英角ｺﾞｼｯｸUB" panose="020B0900000000000000" pitchFamily="50" charset="-128"/>
              </a:rPr>
              <a:t>地方の財政−②歳出</a:t>
            </a: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p:txBody>
          <a:bodyPr/>
          <a:lstStyle/>
          <a:p>
            <a:pPr>
              <a:defRPr/>
            </a:pPr>
            <a:fld id="{40E3B949-1179-4387-B307-F356BE6486A4}" type="slidenum">
              <a:rPr lang="en-US" altLang="ja-JP" smtClean="0"/>
              <a:pPr>
                <a:defRPr/>
              </a:pPr>
              <a:t>24</a:t>
            </a:fld>
            <a:endParaRPr lang="en-US" altLang="ja-JP" dirty="0"/>
          </a:p>
        </p:txBody>
      </p:sp>
      <p:sp>
        <p:nvSpPr>
          <p:cNvPr id="21510" name="正方形/長方形 21509">
            <a:extLst>
              <a:ext uri="{FF2B5EF4-FFF2-40B4-BE49-F238E27FC236}">
                <a16:creationId xmlns:a16="http://schemas.microsoft.com/office/drawing/2014/main" id="{72C04895-1014-AEBC-1818-1BC92906862D}"/>
              </a:ext>
            </a:extLst>
          </p:cNvPr>
          <p:cNvSpPr/>
          <p:nvPr/>
        </p:nvSpPr>
        <p:spPr bwMode="auto">
          <a:xfrm>
            <a:off x="174367" y="1779437"/>
            <a:ext cx="1837748" cy="280152"/>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108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effectLst/>
                <a:latin typeface="+mn-ea"/>
                <a:ea typeface="+mn-ea"/>
              </a:rPr>
              <a:t>グラフから見えてくる</a:t>
            </a:r>
          </a:p>
        </p:txBody>
      </p:sp>
      <p:sp>
        <p:nvSpPr>
          <p:cNvPr id="21511" name="テキスト ボックス 21510">
            <a:extLst>
              <a:ext uri="{FF2B5EF4-FFF2-40B4-BE49-F238E27FC236}">
                <a16:creationId xmlns:a16="http://schemas.microsoft.com/office/drawing/2014/main" id="{A0DF572C-149D-B36E-268E-6AA308A6B6FE}"/>
              </a:ext>
            </a:extLst>
          </p:cNvPr>
          <p:cNvSpPr txBox="1"/>
          <p:nvPr/>
        </p:nvSpPr>
        <p:spPr>
          <a:xfrm>
            <a:off x="2054038" y="1719763"/>
            <a:ext cx="7003840" cy="369332"/>
          </a:xfrm>
          <a:prstGeom prst="rect">
            <a:avLst/>
          </a:prstGeom>
          <a:noFill/>
        </p:spPr>
        <p:txBody>
          <a:bodyPr wrap="none" rtlCol="0">
            <a:spAutoFit/>
          </a:bodyPr>
          <a:lstStyle/>
          <a:p>
            <a:r>
              <a:rPr lang="ja-JP" altLang="en-US" b="1" dirty="0">
                <a:solidFill>
                  <a:srgbClr val="005BAD"/>
                </a:solidFill>
                <a:latin typeface="+mj-ea"/>
                <a:ea typeface="+mj-ea"/>
              </a:rPr>
              <a:t>地方公共団体では住民の生活を支えるためにお金を使っています。</a:t>
            </a:r>
          </a:p>
        </p:txBody>
      </p:sp>
      <p:pic>
        <p:nvPicPr>
          <p:cNvPr id="22" name="Picture 29">
            <a:extLst>
              <a:ext uri="{FF2B5EF4-FFF2-40B4-BE49-F238E27FC236}">
                <a16:creationId xmlns:a16="http://schemas.microsoft.com/office/drawing/2014/main" id="{6645D454-3325-78DA-3395-5CB43AE491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921673" y="471183"/>
            <a:ext cx="1073053" cy="121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テキスト ボックス 56">
            <a:extLst>
              <a:ext uri="{FF2B5EF4-FFF2-40B4-BE49-F238E27FC236}">
                <a16:creationId xmlns:a16="http://schemas.microsoft.com/office/drawing/2014/main" id="{30BC4D42-49F4-4095-8F21-1E12077B9BC7}"/>
              </a:ext>
            </a:extLst>
          </p:cNvPr>
          <p:cNvSpPr txBox="1">
            <a:spLocks/>
          </p:cNvSpPr>
          <p:nvPr/>
        </p:nvSpPr>
        <p:spPr>
          <a:xfrm>
            <a:off x="2911943" y="3116924"/>
            <a:ext cx="1103186" cy="984885"/>
          </a:xfrm>
          <a:prstGeom prst="rect">
            <a:avLst/>
          </a:prstGeom>
          <a:noFill/>
        </p:spPr>
        <p:txBody>
          <a:bodyPr wrap="none" rtlCol="0">
            <a:spAutoFit/>
          </a:bodyPr>
          <a:lstStyle/>
          <a:p>
            <a:pPr algn="ctr"/>
            <a:r>
              <a:rPr lang="ja-JP" altLang="en-US" sz="2200" b="1" i="0" u="none" strike="noStrike" dirty="0">
                <a:solidFill>
                  <a:srgbClr val="000000"/>
                </a:solidFill>
                <a:effectLst/>
                <a:latin typeface="+mn-ea"/>
                <a:ea typeface="+mn-ea"/>
              </a:rPr>
              <a:t>教育費</a:t>
            </a:r>
          </a:p>
          <a:p>
            <a:pPr algn="ctr"/>
            <a:r>
              <a:rPr lang="en-US" altLang="ja-JP" sz="2200" b="1" dirty="0">
                <a:solidFill>
                  <a:srgbClr val="000000"/>
                </a:solidFill>
                <a:latin typeface="+mn-ea"/>
              </a:rPr>
              <a:t>18.3</a:t>
            </a:r>
            <a:r>
              <a:rPr lang="en-US" altLang="ja-JP" sz="2200" b="1" i="0" u="none" strike="noStrike" dirty="0">
                <a:solidFill>
                  <a:srgbClr val="000000"/>
                </a:solidFill>
                <a:effectLst/>
                <a:latin typeface="+mn-ea"/>
                <a:ea typeface="+mn-ea"/>
              </a:rPr>
              <a:t>%</a:t>
            </a:r>
          </a:p>
          <a:p>
            <a:pPr algn="ctr"/>
            <a:r>
              <a:rPr lang="en-US" altLang="ja-JP" sz="1400" b="1" dirty="0">
                <a:solidFill>
                  <a:srgbClr val="000000"/>
                </a:solidFill>
                <a:latin typeface="+mn-ea"/>
              </a:rPr>
              <a:t>(1,104</a:t>
            </a:r>
            <a:r>
              <a:rPr lang="ja-JP" altLang="en-US" sz="1400" b="1" dirty="0">
                <a:solidFill>
                  <a:srgbClr val="000000"/>
                </a:solidFill>
                <a:latin typeface="+mn-ea"/>
              </a:rPr>
              <a:t>億円</a:t>
            </a:r>
            <a:r>
              <a:rPr lang="en-US" altLang="ja-JP" sz="1400" b="1" dirty="0">
                <a:solidFill>
                  <a:srgbClr val="000000"/>
                </a:solidFill>
                <a:latin typeface="+mn-ea"/>
              </a:rPr>
              <a:t>)</a:t>
            </a:r>
            <a:endParaRPr lang="en-US" altLang="ja-JP" sz="1400" b="1" i="0" u="none" strike="noStrike" dirty="0">
              <a:solidFill>
                <a:srgbClr val="000000"/>
              </a:solidFill>
              <a:effectLst/>
              <a:latin typeface="+mn-ea"/>
              <a:ea typeface="+mn-ea"/>
            </a:endParaRPr>
          </a:p>
        </p:txBody>
      </p:sp>
      <p:sp>
        <p:nvSpPr>
          <p:cNvPr id="58" name="テキスト ボックス 57">
            <a:extLst>
              <a:ext uri="{FF2B5EF4-FFF2-40B4-BE49-F238E27FC236}">
                <a16:creationId xmlns:a16="http://schemas.microsoft.com/office/drawing/2014/main" id="{BA8F909F-1B8C-4145-8B46-8C8912CC6539}"/>
              </a:ext>
            </a:extLst>
          </p:cNvPr>
          <p:cNvSpPr txBox="1">
            <a:spLocks/>
          </p:cNvSpPr>
          <p:nvPr/>
        </p:nvSpPr>
        <p:spPr>
          <a:xfrm>
            <a:off x="3641637" y="4406836"/>
            <a:ext cx="1066923" cy="984885"/>
          </a:xfrm>
          <a:prstGeom prst="rect">
            <a:avLst/>
          </a:prstGeom>
          <a:noFill/>
        </p:spPr>
        <p:txBody>
          <a:bodyPr wrap="square" rtlCol="0">
            <a:spAutoFit/>
          </a:bodyPr>
          <a:lstStyle/>
          <a:p>
            <a:pPr algn="ctr"/>
            <a:r>
              <a:rPr lang="ja-JP" altLang="en-US" sz="2200" b="1" dirty="0">
                <a:solidFill>
                  <a:srgbClr val="000000"/>
                </a:solidFill>
                <a:latin typeface="+mn-ea"/>
              </a:rPr>
              <a:t>公債</a:t>
            </a:r>
            <a:r>
              <a:rPr lang="ja-JP" altLang="en-US" sz="2200" b="1" i="0" u="none" strike="noStrike" dirty="0">
                <a:solidFill>
                  <a:srgbClr val="000000"/>
                </a:solidFill>
                <a:effectLst/>
                <a:latin typeface="+mn-ea"/>
                <a:ea typeface="+mn-ea"/>
              </a:rPr>
              <a:t>費</a:t>
            </a:r>
          </a:p>
          <a:p>
            <a:pPr algn="ctr"/>
            <a:r>
              <a:rPr lang="en-US" altLang="ja-JP" sz="2200" b="1" dirty="0">
                <a:solidFill>
                  <a:srgbClr val="000000"/>
                </a:solidFill>
                <a:latin typeface="+mn-ea"/>
              </a:rPr>
              <a:t>15.4</a:t>
            </a:r>
            <a:r>
              <a:rPr lang="en-US" altLang="ja-JP" sz="2200" b="1" i="0" u="none" strike="noStrike" dirty="0">
                <a:solidFill>
                  <a:srgbClr val="000000"/>
                </a:solidFill>
                <a:effectLst/>
                <a:latin typeface="+mn-ea"/>
                <a:ea typeface="+mn-ea"/>
              </a:rPr>
              <a:t>%</a:t>
            </a:r>
          </a:p>
          <a:p>
            <a:pPr algn="ctr"/>
            <a:r>
              <a:rPr lang="en-US" altLang="ja-JP" sz="1400" b="1" dirty="0">
                <a:solidFill>
                  <a:srgbClr val="000000"/>
                </a:solidFill>
                <a:latin typeface="+mn-ea"/>
              </a:rPr>
              <a:t>(931</a:t>
            </a:r>
            <a:r>
              <a:rPr lang="ja-JP" altLang="en-US" sz="1400" b="1" dirty="0">
                <a:solidFill>
                  <a:srgbClr val="000000"/>
                </a:solidFill>
                <a:latin typeface="+mn-ea"/>
              </a:rPr>
              <a:t>億円</a:t>
            </a:r>
            <a:r>
              <a:rPr lang="en-US" altLang="ja-JP" sz="1400" b="1" dirty="0">
                <a:solidFill>
                  <a:srgbClr val="000000"/>
                </a:solidFill>
                <a:latin typeface="+mn-ea"/>
              </a:rPr>
              <a:t>)</a:t>
            </a:r>
            <a:endParaRPr lang="en-US" altLang="ja-JP" sz="1400" b="1" i="0" u="none" strike="noStrike" dirty="0">
              <a:solidFill>
                <a:srgbClr val="000000"/>
              </a:solidFill>
              <a:effectLst/>
              <a:latin typeface="+mn-ea"/>
              <a:ea typeface="+mn-ea"/>
            </a:endParaRPr>
          </a:p>
        </p:txBody>
      </p:sp>
      <p:sp>
        <p:nvSpPr>
          <p:cNvPr id="59" name="テキスト ボックス 58">
            <a:extLst>
              <a:ext uri="{FF2B5EF4-FFF2-40B4-BE49-F238E27FC236}">
                <a16:creationId xmlns:a16="http://schemas.microsoft.com/office/drawing/2014/main" id="{4A9E71EC-FD32-4FB7-94B5-33C6BF92CDCB}"/>
              </a:ext>
            </a:extLst>
          </p:cNvPr>
          <p:cNvSpPr txBox="1">
            <a:spLocks/>
          </p:cNvSpPr>
          <p:nvPr/>
        </p:nvSpPr>
        <p:spPr>
          <a:xfrm>
            <a:off x="2992215" y="5326166"/>
            <a:ext cx="1035861" cy="984885"/>
          </a:xfrm>
          <a:prstGeom prst="rect">
            <a:avLst/>
          </a:prstGeom>
          <a:noFill/>
        </p:spPr>
        <p:txBody>
          <a:bodyPr wrap="none" rtlCol="0">
            <a:spAutoFit/>
          </a:bodyPr>
          <a:lstStyle/>
          <a:p>
            <a:pPr algn="ctr"/>
            <a:r>
              <a:rPr lang="ja-JP" altLang="en-US" sz="2200" b="1" dirty="0">
                <a:solidFill>
                  <a:srgbClr val="000000"/>
                </a:solidFill>
                <a:latin typeface="+mn-ea"/>
              </a:rPr>
              <a:t>民生</a:t>
            </a:r>
            <a:r>
              <a:rPr lang="ja-JP" altLang="en-US" sz="2200" b="1" i="0" u="none" strike="noStrike" dirty="0">
                <a:solidFill>
                  <a:srgbClr val="000000"/>
                </a:solidFill>
                <a:effectLst/>
                <a:latin typeface="+mn-ea"/>
                <a:ea typeface="+mn-ea"/>
              </a:rPr>
              <a:t>費</a:t>
            </a:r>
          </a:p>
          <a:p>
            <a:pPr algn="ctr"/>
            <a:r>
              <a:rPr lang="en-US" altLang="ja-JP" sz="2200" b="1" dirty="0">
                <a:solidFill>
                  <a:srgbClr val="000000"/>
                </a:solidFill>
                <a:latin typeface="+mn-ea"/>
              </a:rPr>
              <a:t>13.9</a:t>
            </a:r>
            <a:r>
              <a:rPr lang="en-US" altLang="ja-JP" sz="2200" b="1" i="0" u="none" strike="noStrike" dirty="0">
                <a:solidFill>
                  <a:srgbClr val="000000"/>
                </a:solidFill>
                <a:effectLst/>
                <a:latin typeface="+mn-ea"/>
                <a:ea typeface="+mn-ea"/>
              </a:rPr>
              <a:t>%</a:t>
            </a:r>
          </a:p>
          <a:p>
            <a:pPr algn="ctr"/>
            <a:r>
              <a:rPr lang="en-US" altLang="ja-JP" sz="1400" b="1" dirty="0">
                <a:solidFill>
                  <a:srgbClr val="000000"/>
                </a:solidFill>
                <a:latin typeface="+mn-ea"/>
              </a:rPr>
              <a:t>(841</a:t>
            </a:r>
            <a:r>
              <a:rPr lang="ja-JP" altLang="en-US" sz="1400" b="1" dirty="0">
                <a:solidFill>
                  <a:srgbClr val="000000"/>
                </a:solidFill>
                <a:latin typeface="+mn-ea"/>
              </a:rPr>
              <a:t>億円</a:t>
            </a:r>
            <a:r>
              <a:rPr lang="en-US" altLang="ja-JP" sz="1400" b="1" dirty="0">
                <a:solidFill>
                  <a:srgbClr val="000000"/>
                </a:solidFill>
                <a:latin typeface="+mn-ea"/>
              </a:rPr>
              <a:t>)</a:t>
            </a:r>
            <a:endParaRPr lang="en-US" altLang="ja-JP" sz="1400" b="1" i="0" u="none" strike="noStrike" dirty="0">
              <a:solidFill>
                <a:srgbClr val="000000"/>
              </a:solidFill>
              <a:effectLst/>
              <a:latin typeface="+mn-ea"/>
              <a:ea typeface="+mn-ea"/>
            </a:endParaRPr>
          </a:p>
        </p:txBody>
      </p:sp>
      <p:sp>
        <p:nvSpPr>
          <p:cNvPr id="60" name="テキスト ボックス 59">
            <a:extLst>
              <a:ext uri="{FF2B5EF4-FFF2-40B4-BE49-F238E27FC236}">
                <a16:creationId xmlns:a16="http://schemas.microsoft.com/office/drawing/2014/main" id="{FAF2F7F5-AF86-42D5-899C-299CADA3417C}"/>
              </a:ext>
            </a:extLst>
          </p:cNvPr>
          <p:cNvSpPr txBox="1">
            <a:spLocks/>
          </p:cNvSpPr>
          <p:nvPr/>
        </p:nvSpPr>
        <p:spPr>
          <a:xfrm>
            <a:off x="2078104" y="5648447"/>
            <a:ext cx="1035861" cy="984885"/>
          </a:xfrm>
          <a:prstGeom prst="rect">
            <a:avLst/>
          </a:prstGeom>
          <a:noFill/>
        </p:spPr>
        <p:txBody>
          <a:bodyPr wrap="none" rtlCol="0">
            <a:spAutoFit/>
          </a:bodyPr>
          <a:lstStyle/>
          <a:p>
            <a:pPr algn="ctr"/>
            <a:r>
              <a:rPr lang="ja-JP" altLang="en-US" sz="2200" b="1" i="0" u="none" strike="noStrike" dirty="0">
                <a:solidFill>
                  <a:srgbClr val="000000"/>
                </a:solidFill>
                <a:effectLst/>
                <a:latin typeface="+mn-ea"/>
                <a:ea typeface="+mn-ea"/>
              </a:rPr>
              <a:t>土木費</a:t>
            </a:r>
            <a:endParaRPr lang="en-US" altLang="ja-JP" sz="2200" b="1" i="0" u="none" strike="noStrike" dirty="0">
              <a:solidFill>
                <a:srgbClr val="000000"/>
              </a:solidFill>
              <a:effectLst/>
              <a:latin typeface="+mn-ea"/>
              <a:ea typeface="+mn-ea"/>
            </a:endParaRPr>
          </a:p>
          <a:p>
            <a:pPr algn="ctr"/>
            <a:r>
              <a:rPr lang="en-US" altLang="ja-JP" sz="2200" b="1" dirty="0">
                <a:solidFill>
                  <a:srgbClr val="000000"/>
                </a:solidFill>
                <a:latin typeface="+mn-ea"/>
              </a:rPr>
              <a:t>10.8</a:t>
            </a:r>
            <a:r>
              <a:rPr lang="en-US" altLang="ja-JP" sz="2200" b="1" i="0" u="none" strike="noStrike" dirty="0">
                <a:solidFill>
                  <a:srgbClr val="000000"/>
                </a:solidFill>
                <a:effectLst/>
                <a:latin typeface="+mn-ea"/>
                <a:ea typeface="+mn-ea"/>
              </a:rPr>
              <a:t>%</a:t>
            </a:r>
          </a:p>
          <a:p>
            <a:pPr algn="ctr"/>
            <a:r>
              <a:rPr lang="en-US" altLang="ja-JP" sz="1400" b="1" dirty="0">
                <a:solidFill>
                  <a:srgbClr val="000000"/>
                </a:solidFill>
                <a:latin typeface="+mn-ea"/>
              </a:rPr>
              <a:t>(651</a:t>
            </a:r>
            <a:r>
              <a:rPr lang="ja-JP" altLang="en-US" sz="1400" b="1" dirty="0">
                <a:solidFill>
                  <a:srgbClr val="000000"/>
                </a:solidFill>
                <a:latin typeface="+mn-ea"/>
              </a:rPr>
              <a:t>億円</a:t>
            </a:r>
            <a:r>
              <a:rPr lang="en-US" altLang="ja-JP" sz="1400" b="1" dirty="0">
                <a:solidFill>
                  <a:srgbClr val="000000"/>
                </a:solidFill>
                <a:latin typeface="+mn-ea"/>
              </a:rPr>
              <a:t>)</a:t>
            </a:r>
            <a:endParaRPr lang="en-US" altLang="ja-JP" sz="1400" b="1" i="0" u="none" strike="noStrike" dirty="0">
              <a:solidFill>
                <a:srgbClr val="000000"/>
              </a:solidFill>
              <a:effectLst/>
              <a:latin typeface="+mn-ea"/>
              <a:ea typeface="+mn-ea"/>
            </a:endParaRPr>
          </a:p>
        </p:txBody>
      </p:sp>
      <p:sp>
        <p:nvSpPr>
          <p:cNvPr id="61" name="テキスト ボックス 60">
            <a:extLst>
              <a:ext uri="{FF2B5EF4-FFF2-40B4-BE49-F238E27FC236}">
                <a16:creationId xmlns:a16="http://schemas.microsoft.com/office/drawing/2014/main" id="{103FDE71-68C6-40B9-933F-FB64AB2B3BB1}"/>
              </a:ext>
            </a:extLst>
          </p:cNvPr>
          <p:cNvSpPr txBox="1">
            <a:spLocks/>
          </p:cNvSpPr>
          <p:nvPr/>
        </p:nvSpPr>
        <p:spPr>
          <a:xfrm>
            <a:off x="118595" y="5952953"/>
            <a:ext cx="1887056" cy="769441"/>
          </a:xfrm>
          <a:prstGeom prst="rect">
            <a:avLst/>
          </a:prstGeom>
          <a:noFill/>
        </p:spPr>
        <p:txBody>
          <a:bodyPr wrap="none" rtlCol="0">
            <a:spAutoFit/>
          </a:bodyPr>
          <a:lstStyle/>
          <a:p>
            <a:pPr algn="ctr"/>
            <a:r>
              <a:rPr lang="ja-JP" altLang="en-US" sz="2200" b="1" dirty="0">
                <a:solidFill>
                  <a:srgbClr val="000000"/>
                </a:solidFill>
                <a:latin typeface="+mn-ea"/>
              </a:rPr>
              <a:t>農林水産業</a:t>
            </a:r>
            <a:r>
              <a:rPr lang="ja-JP" altLang="en-US" sz="2200" b="1" i="0" u="none" strike="noStrike" dirty="0">
                <a:solidFill>
                  <a:srgbClr val="000000"/>
                </a:solidFill>
                <a:effectLst/>
                <a:latin typeface="+mn-ea"/>
                <a:ea typeface="+mn-ea"/>
              </a:rPr>
              <a:t>費</a:t>
            </a:r>
            <a:endParaRPr lang="en-US" altLang="ja-JP" sz="2200" b="1" i="0" u="none" strike="noStrike" dirty="0">
              <a:solidFill>
                <a:srgbClr val="000000"/>
              </a:solidFill>
              <a:effectLst/>
              <a:latin typeface="+mn-ea"/>
              <a:ea typeface="+mn-ea"/>
            </a:endParaRPr>
          </a:p>
          <a:p>
            <a:pPr algn="ctr"/>
            <a:r>
              <a:rPr lang="en-US" altLang="ja-JP" sz="2200" b="1" i="0" u="none" strike="noStrike" dirty="0">
                <a:solidFill>
                  <a:srgbClr val="000000"/>
                </a:solidFill>
                <a:effectLst/>
                <a:latin typeface="+mn-ea"/>
                <a:ea typeface="+mn-ea"/>
              </a:rPr>
              <a:t>7.6%</a:t>
            </a:r>
            <a:r>
              <a:rPr lang="ja-JP" altLang="en-US" sz="1400" b="1" i="0" u="none" strike="noStrike" dirty="0">
                <a:solidFill>
                  <a:srgbClr val="000000"/>
                </a:solidFill>
                <a:effectLst/>
                <a:latin typeface="+mn-ea"/>
                <a:ea typeface="+mn-ea"/>
              </a:rPr>
              <a:t>　</a:t>
            </a:r>
            <a:r>
              <a:rPr lang="en-US" altLang="ja-JP" sz="1400" b="1" i="0" u="none" strike="noStrike" dirty="0">
                <a:solidFill>
                  <a:srgbClr val="000000"/>
                </a:solidFill>
                <a:effectLst/>
                <a:latin typeface="+mn-ea"/>
                <a:ea typeface="+mn-ea"/>
              </a:rPr>
              <a:t>(462</a:t>
            </a:r>
            <a:r>
              <a:rPr lang="ja-JP" altLang="en-US" sz="1400" b="1" i="0" u="none" strike="noStrike" dirty="0">
                <a:solidFill>
                  <a:srgbClr val="000000"/>
                </a:solidFill>
                <a:effectLst/>
                <a:latin typeface="+mn-ea"/>
                <a:ea typeface="+mn-ea"/>
              </a:rPr>
              <a:t>億円</a:t>
            </a:r>
            <a:r>
              <a:rPr lang="en-US" altLang="ja-JP" sz="1400" b="1" i="0" u="none" strike="noStrike" dirty="0">
                <a:solidFill>
                  <a:srgbClr val="000000"/>
                </a:solidFill>
                <a:effectLst/>
                <a:latin typeface="+mn-ea"/>
                <a:ea typeface="+mn-ea"/>
              </a:rPr>
              <a:t>)</a:t>
            </a:r>
            <a:endParaRPr lang="en-US" altLang="ja-JP" sz="2200" b="1" i="0" u="none" strike="noStrike" dirty="0">
              <a:solidFill>
                <a:srgbClr val="000000"/>
              </a:solidFill>
              <a:effectLst/>
              <a:latin typeface="+mn-ea"/>
              <a:ea typeface="+mn-ea"/>
            </a:endParaRPr>
          </a:p>
        </p:txBody>
      </p:sp>
      <p:sp>
        <p:nvSpPr>
          <p:cNvPr id="62" name="テキスト ボックス 61">
            <a:extLst>
              <a:ext uri="{FF2B5EF4-FFF2-40B4-BE49-F238E27FC236}">
                <a16:creationId xmlns:a16="http://schemas.microsoft.com/office/drawing/2014/main" id="{D4DE19FD-2440-4A84-A6CC-01F8FF9DD4B3}"/>
              </a:ext>
            </a:extLst>
          </p:cNvPr>
          <p:cNvSpPr txBox="1">
            <a:spLocks/>
          </p:cNvSpPr>
          <p:nvPr/>
        </p:nvSpPr>
        <p:spPr>
          <a:xfrm>
            <a:off x="121875" y="5104833"/>
            <a:ext cx="1559209" cy="713016"/>
          </a:xfrm>
          <a:prstGeom prst="rect">
            <a:avLst/>
          </a:prstGeom>
          <a:noFill/>
        </p:spPr>
        <p:txBody>
          <a:bodyPr wrap="none" rtlCol="0">
            <a:spAutoFit/>
          </a:bodyPr>
          <a:lstStyle/>
          <a:p>
            <a:r>
              <a:rPr lang="ja-JP" altLang="en-US" sz="2200" b="1" i="0" u="none" strike="noStrike" dirty="0">
                <a:solidFill>
                  <a:srgbClr val="000000"/>
                </a:solidFill>
                <a:effectLst/>
                <a:latin typeface="+mn-ea"/>
                <a:ea typeface="+mn-ea"/>
              </a:rPr>
              <a:t>商工費</a:t>
            </a:r>
            <a:endParaRPr lang="en-US" altLang="ja-JP" sz="2200" b="1" i="0" u="none" strike="noStrike" dirty="0">
              <a:solidFill>
                <a:srgbClr val="000000"/>
              </a:solidFill>
              <a:effectLst/>
              <a:latin typeface="+mn-ea"/>
              <a:ea typeface="+mn-ea"/>
            </a:endParaRPr>
          </a:p>
          <a:p>
            <a:pPr algn="ctr">
              <a:lnSpc>
                <a:spcPts val="2200"/>
              </a:lnSpc>
            </a:pPr>
            <a:r>
              <a:rPr lang="en-US" altLang="ja-JP" sz="2200" b="1" i="0" u="none" strike="noStrike" dirty="0">
                <a:solidFill>
                  <a:srgbClr val="000000"/>
                </a:solidFill>
                <a:effectLst/>
                <a:latin typeface="+mn-ea"/>
                <a:ea typeface="+mn-ea"/>
              </a:rPr>
              <a:t>7.0%</a:t>
            </a:r>
            <a:r>
              <a:rPr lang="en-US" altLang="ja-JP" sz="1400" b="1" i="0" u="none" strike="noStrike" dirty="0">
                <a:solidFill>
                  <a:srgbClr val="000000"/>
                </a:solidFill>
                <a:effectLst/>
                <a:latin typeface="+mn-ea"/>
                <a:ea typeface="+mn-ea"/>
              </a:rPr>
              <a:t> (421</a:t>
            </a:r>
            <a:r>
              <a:rPr lang="ja-JP" altLang="en-US" sz="1400" b="1" i="0" u="none" strike="noStrike" dirty="0">
                <a:solidFill>
                  <a:srgbClr val="000000"/>
                </a:solidFill>
                <a:effectLst/>
                <a:latin typeface="+mn-ea"/>
                <a:ea typeface="+mn-ea"/>
              </a:rPr>
              <a:t>億円</a:t>
            </a:r>
            <a:r>
              <a:rPr lang="en-US" altLang="ja-JP" sz="1400" b="1" i="0" u="none" strike="noStrike" dirty="0">
                <a:solidFill>
                  <a:srgbClr val="000000"/>
                </a:solidFill>
                <a:effectLst/>
                <a:latin typeface="+mn-ea"/>
                <a:ea typeface="+mn-ea"/>
              </a:rPr>
              <a:t>)</a:t>
            </a:r>
            <a:endParaRPr lang="en-US" altLang="ja-JP" sz="2200" b="1" i="0" u="none" strike="noStrike" dirty="0">
              <a:solidFill>
                <a:srgbClr val="000000"/>
              </a:solidFill>
              <a:effectLst/>
              <a:latin typeface="+mn-ea"/>
              <a:ea typeface="+mn-ea"/>
            </a:endParaRPr>
          </a:p>
        </p:txBody>
      </p:sp>
      <p:sp>
        <p:nvSpPr>
          <p:cNvPr id="63" name="テキスト ボックス 62">
            <a:extLst>
              <a:ext uri="{FF2B5EF4-FFF2-40B4-BE49-F238E27FC236}">
                <a16:creationId xmlns:a16="http://schemas.microsoft.com/office/drawing/2014/main" id="{734530E0-4308-421E-BEE7-E5DA3108FF6E}"/>
              </a:ext>
            </a:extLst>
          </p:cNvPr>
          <p:cNvSpPr txBox="1">
            <a:spLocks/>
          </p:cNvSpPr>
          <p:nvPr/>
        </p:nvSpPr>
        <p:spPr>
          <a:xfrm>
            <a:off x="-23545" y="4400113"/>
            <a:ext cx="1741550" cy="700192"/>
          </a:xfrm>
          <a:prstGeom prst="rect">
            <a:avLst/>
          </a:prstGeom>
          <a:noFill/>
        </p:spPr>
        <p:txBody>
          <a:bodyPr wrap="square" rtlCol="0">
            <a:spAutoFit/>
          </a:bodyPr>
          <a:lstStyle/>
          <a:p>
            <a:r>
              <a:rPr lang="ja-JP" altLang="en-US" sz="2200" b="1" dirty="0">
                <a:solidFill>
                  <a:srgbClr val="000000"/>
                </a:solidFill>
                <a:latin typeface="+mn-ea"/>
              </a:rPr>
              <a:t>警察</a:t>
            </a:r>
            <a:r>
              <a:rPr lang="ja-JP" altLang="en-US" sz="2200" b="1" i="0" u="none" strike="noStrike" dirty="0">
                <a:solidFill>
                  <a:srgbClr val="000000"/>
                </a:solidFill>
                <a:effectLst/>
                <a:latin typeface="+mn-ea"/>
                <a:ea typeface="+mn-ea"/>
              </a:rPr>
              <a:t>費 </a:t>
            </a:r>
            <a:endParaRPr lang="en-US" altLang="ja-JP" sz="2200" b="1" i="0" u="none" strike="noStrike" dirty="0">
              <a:solidFill>
                <a:srgbClr val="000000"/>
              </a:solidFill>
              <a:effectLst/>
              <a:latin typeface="+mn-ea"/>
              <a:ea typeface="+mn-ea"/>
            </a:endParaRPr>
          </a:p>
          <a:p>
            <a:pPr>
              <a:lnSpc>
                <a:spcPts val="2100"/>
              </a:lnSpc>
            </a:pPr>
            <a:r>
              <a:rPr lang="en-US" altLang="ja-JP" sz="2200" b="1" i="0" u="none" strike="noStrike" dirty="0">
                <a:solidFill>
                  <a:srgbClr val="000000"/>
                </a:solidFill>
                <a:effectLst/>
                <a:latin typeface="+mn-ea"/>
                <a:ea typeface="+mn-ea"/>
              </a:rPr>
              <a:t>4.7%</a:t>
            </a:r>
            <a:r>
              <a:rPr lang="en-US" altLang="ja-JP" sz="1400" b="1" dirty="0">
                <a:solidFill>
                  <a:srgbClr val="000000"/>
                </a:solidFill>
                <a:latin typeface="+mn-ea"/>
              </a:rPr>
              <a:t>(284</a:t>
            </a:r>
            <a:r>
              <a:rPr lang="ja-JP" altLang="en-US" sz="1400" b="1" dirty="0">
                <a:solidFill>
                  <a:srgbClr val="000000"/>
                </a:solidFill>
                <a:latin typeface="+mn-ea"/>
              </a:rPr>
              <a:t>億円</a:t>
            </a:r>
            <a:r>
              <a:rPr lang="en-US" altLang="ja-JP" sz="1400" b="1" dirty="0">
                <a:solidFill>
                  <a:srgbClr val="000000"/>
                </a:solidFill>
                <a:latin typeface="+mn-ea"/>
              </a:rPr>
              <a:t>)</a:t>
            </a:r>
            <a:endParaRPr lang="en-US" altLang="ja-JP" sz="2200" b="1" i="0" u="none" strike="noStrike" dirty="0">
              <a:solidFill>
                <a:srgbClr val="000000"/>
              </a:solidFill>
              <a:effectLst/>
              <a:latin typeface="+mn-ea"/>
              <a:ea typeface="+mn-ea"/>
            </a:endParaRPr>
          </a:p>
        </p:txBody>
      </p:sp>
      <p:sp>
        <p:nvSpPr>
          <p:cNvPr id="64" name="テキスト ボックス 63">
            <a:extLst>
              <a:ext uri="{FF2B5EF4-FFF2-40B4-BE49-F238E27FC236}">
                <a16:creationId xmlns:a16="http://schemas.microsoft.com/office/drawing/2014/main" id="{CE4A81F4-6157-4B39-B9FB-60AA31248C8E}"/>
              </a:ext>
            </a:extLst>
          </p:cNvPr>
          <p:cNvSpPr txBox="1">
            <a:spLocks/>
          </p:cNvSpPr>
          <p:nvPr/>
        </p:nvSpPr>
        <p:spPr>
          <a:xfrm>
            <a:off x="1734718" y="3101475"/>
            <a:ext cx="1103186" cy="984885"/>
          </a:xfrm>
          <a:prstGeom prst="rect">
            <a:avLst/>
          </a:prstGeom>
          <a:noFill/>
        </p:spPr>
        <p:txBody>
          <a:bodyPr wrap="none" rtlCol="0">
            <a:spAutoFit/>
          </a:bodyPr>
          <a:lstStyle/>
          <a:p>
            <a:pPr algn="ctr"/>
            <a:r>
              <a:rPr lang="ja-JP" altLang="en-US" sz="2200" b="1" i="0" u="none" strike="noStrike" dirty="0">
                <a:solidFill>
                  <a:srgbClr val="000000"/>
                </a:solidFill>
                <a:effectLst/>
                <a:latin typeface="+mn-ea"/>
                <a:ea typeface="+mn-ea"/>
              </a:rPr>
              <a:t>その他</a:t>
            </a:r>
            <a:endParaRPr lang="en-US" altLang="ja-JP" sz="2200" b="1" i="0" u="none" strike="noStrike" dirty="0">
              <a:solidFill>
                <a:srgbClr val="000000"/>
              </a:solidFill>
              <a:effectLst/>
              <a:latin typeface="+mn-ea"/>
              <a:ea typeface="+mn-ea"/>
            </a:endParaRPr>
          </a:p>
          <a:p>
            <a:pPr algn="ctr"/>
            <a:r>
              <a:rPr lang="en-US" altLang="ja-JP" sz="2200" b="1" i="0" u="none" strike="noStrike" dirty="0">
                <a:solidFill>
                  <a:srgbClr val="000000"/>
                </a:solidFill>
                <a:effectLst/>
                <a:latin typeface="+mn-ea"/>
                <a:ea typeface="+mn-ea"/>
              </a:rPr>
              <a:t>17.0%</a:t>
            </a:r>
          </a:p>
          <a:p>
            <a:pPr algn="ctr"/>
            <a:r>
              <a:rPr kumimoji="1" lang="en-US" altLang="ja-JP" sz="1400" b="1" dirty="0">
                <a:solidFill>
                  <a:srgbClr val="000000"/>
                </a:solidFill>
                <a:latin typeface="+mn-ea"/>
              </a:rPr>
              <a:t>(1,027</a:t>
            </a:r>
            <a:r>
              <a:rPr kumimoji="1" lang="ja-JP" altLang="en-US" sz="1400" b="1" dirty="0">
                <a:solidFill>
                  <a:srgbClr val="000000"/>
                </a:solidFill>
                <a:latin typeface="+mn-ea"/>
              </a:rPr>
              <a:t>億円</a:t>
            </a:r>
            <a:r>
              <a:rPr kumimoji="1" lang="en-US" altLang="ja-JP" sz="1400" b="1" dirty="0">
                <a:solidFill>
                  <a:srgbClr val="000000"/>
                </a:solidFill>
                <a:latin typeface="+mn-ea"/>
              </a:rPr>
              <a:t>)</a:t>
            </a:r>
            <a:endParaRPr kumimoji="1" lang="ja-JP" altLang="en-US" sz="1400" b="1" dirty="0">
              <a:latin typeface="+mn-ea"/>
              <a:ea typeface="+mn-ea"/>
            </a:endParaRPr>
          </a:p>
        </p:txBody>
      </p:sp>
      <p:sp>
        <p:nvSpPr>
          <p:cNvPr id="65" name="テキスト ボックス 64">
            <a:extLst>
              <a:ext uri="{FF2B5EF4-FFF2-40B4-BE49-F238E27FC236}">
                <a16:creationId xmlns:a16="http://schemas.microsoft.com/office/drawing/2014/main" id="{A4F2D656-8F84-48F3-8354-F0CBD9C8D005}"/>
              </a:ext>
            </a:extLst>
          </p:cNvPr>
          <p:cNvSpPr txBox="1">
            <a:spLocks/>
          </p:cNvSpPr>
          <p:nvPr/>
        </p:nvSpPr>
        <p:spPr>
          <a:xfrm>
            <a:off x="2725" y="2791568"/>
            <a:ext cx="1592641" cy="769441"/>
          </a:xfrm>
          <a:prstGeom prst="rect">
            <a:avLst/>
          </a:prstGeom>
          <a:noFill/>
        </p:spPr>
        <p:txBody>
          <a:bodyPr wrap="square" rtlCol="0">
            <a:spAutoFit/>
          </a:bodyPr>
          <a:lstStyle/>
          <a:p>
            <a:r>
              <a:rPr lang="ja-JP" altLang="en-US" sz="2200" b="1" i="0" u="none" strike="noStrike" dirty="0">
                <a:solidFill>
                  <a:srgbClr val="000000"/>
                </a:solidFill>
                <a:effectLst/>
                <a:latin typeface="+mn-ea"/>
                <a:ea typeface="+mn-ea"/>
              </a:rPr>
              <a:t>災害復旧費 </a:t>
            </a:r>
            <a:endParaRPr lang="en-US" altLang="ja-JP" sz="2200" b="1" i="0" u="none" strike="noStrike" dirty="0">
              <a:solidFill>
                <a:srgbClr val="000000"/>
              </a:solidFill>
              <a:effectLst/>
              <a:latin typeface="+mn-ea"/>
              <a:ea typeface="+mn-ea"/>
            </a:endParaRPr>
          </a:p>
          <a:p>
            <a:r>
              <a:rPr lang="en-US" altLang="ja-JP" sz="2200" b="1" i="0" u="none" strike="noStrike" dirty="0">
                <a:solidFill>
                  <a:srgbClr val="000000"/>
                </a:solidFill>
                <a:effectLst/>
                <a:latin typeface="+mn-ea"/>
                <a:ea typeface="+mn-ea"/>
              </a:rPr>
              <a:t>2.6%</a:t>
            </a:r>
            <a:r>
              <a:rPr lang="en-US" altLang="ja-JP" sz="1400" b="1" i="0" u="none" strike="noStrike" dirty="0">
                <a:solidFill>
                  <a:srgbClr val="000000"/>
                </a:solidFill>
                <a:effectLst/>
                <a:latin typeface="+mn-ea"/>
                <a:ea typeface="+mn-ea"/>
              </a:rPr>
              <a:t>(156</a:t>
            </a:r>
            <a:r>
              <a:rPr lang="ja-JP" altLang="en-US" sz="1400" b="1" i="0" u="none" strike="noStrike" dirty="0">
                <a:solidFill>
                  <a:srgbClr val="000000"/>
                </a:solidFill>
                <a:effectLst/>
                <a:latin typeface="+mn-ea"/>
                <a:ea typeface="+mn-ea"/>
              </a:rPr>
              <a:t>億円</a:t>
            </a:r>
            <a:r>
              <a:rPr lang="en-US" altLang="ja-JP" sz="1400" b="1" i="0" u="none" strike="noStrike" dirty="0">
                <a:solidFill>
                  <a:srgbClr val="000000"/>
                </a:solidFill>
                <a:effectLst/>
                <a:latin typeface="+mn-ea"/>
                <a:ea typeface="+mn-ea"/>
              </a:rPr>
              <a:t>)</a:t>
            </a:r>
            <a:endParaRPr lang="en-US" altLang="ja-JP" sz="2200" b="1" i="0" u="none" strike="noStrike" dirty="0">
              <a:solidFill>
                <a:srgbClr val="000000"/>
              </a:solidFill>
              <a:effectLst/>
              <a:latin typeface="+mn-ea"/>
              <a:ea typeface="+mn-ea"/>
            </a:endParaRPr>
          </a:p>
        </p:txBody>
      </p:sp>
      <p:sp>
        <p:nvSpPr>
          <p:cNvPr id="66" name="テキスト ボックス 65">
            <a:extLst>
              <a:ext uri="{FF2B5EF4-FFF2-40B4-BE49-F238E27FC236}">
                <a16:creationId xmlns:a16="http://schemas.microsoft.com/office/drawing/2014/main" id="{7F9E0A36-CBF6-4317-83AB-C9A715416C3F}"/>
              </a:ext>
            </a:extLst>
          </p:cNvPr>
          <p:cNvSpPr txBox="1">
            <a:spLocks/>
          </p:cNvSpPr>
          <p:nvPr/>
        </p:nvSpPr>
        <p:spPr>
          <a:xfrm>
            <a:off x="-39199" y="3698118"/>
            <a:ext cx="1490552" cy="713016"/>
          </a:xfrm>
          <a:prstGeom prst="rect">
            <a:avLst/>
          </a:prstGeom>
          <a:noFill/>
        </p:spPr>
        <p:txBody>
          <a:bodyPr wrap="square" rtlCol="0">
            <a:spAutoFit/>
          </a:bodyPr>
          <a:lstStyle/>
          <a:p>
            <a:r>
              <a:rPr lang="ja-JP" altLang="en-US" sz="2200" b="1" dirty="0">
                <a:solidFill>
                  <a:srgbClr val="000000"/>
                </a:solidFill>
                <a:latin typeface="+mn-ea"/>
              </a:rPr>
              <a:t>衛生</a:t>
            </a:r>
            <a:r>
              <a:rPr lang="ja-JP" altLang="en-US" sz="2200" b="1" i="0" u="none" strike="noStrike" dirty="0">
                <a:solidFill>
                  <a:srgbClr val="000000"/>
                </a:solidFill>
                <a:effectLst/>
                <a:latin typeface="+mn-ea"/>
                <a:ea typeface="+mn-ea"/>
              </a:rPr>
              <a:t>費 </a:t>
            </a:r>
            <a:endParaRPr lang="en-US" altLang="ja-JP" sz="2200" b="1" i="0" u="none" strike="noStrike" dirty="0">
              <a:solidFill>
                <a:srgbClr val="000000"/>
              </a:solidFill>
              <a:effectLst/>
              <a:latin typeface="+mn-ea"/>
              <a:ea typeface="+mn-ea"/>
            </a:endParaRPr>
          </a:p>
          <a:p>
            <a:pPr>
              <a:lnSpc>
                <a:spcPts val="2200"/>
              </a:lnSpc>
            </a:pPr>
            <a:r>
              <a:rPr lang="en-US" altLang="ja-JP" sz="2200" b="1" i="0" u="none" strike="noStrike" dirty="0">
                <a:solidFill>
                  <a:srgbClr val="000000"/>
                </a:solidFill>
                <a:effectLst/>
                <a:latin typeface="+mn-ea"/>
                <a:ea typeface="+mn-ea"/>
              </a:rPr>
              <a:t>2.7%</a:t>
            </a:r>
            <a:r>
              <a:rPr lang="en-US" altLang="ja-JP" sz="1400" b="1" i="0" u="none" strike="noStrike" dirty="0">
                <a:solidFill>
                  <a:srgbClr val="000000"/>
                </a:solidFill>
                <a:effectLst/>
                <a:latin typeface="+mn-ea"/>
                <a:ea typeface="+mn-ea"/>
              </a:rPr>
              <a:t>(166</a:t>
            </a:r>
            <a:r>
              <a:rPr lang="ja-JP" altLang="en-US" sz="1400" b="1" i="0" u="none" strike="noStrike" dirty="0">
                <a:solidFill>
                  <a:srgbClr val="000000"/>
                </a:solidFill>
                <a:effectLst/>
                <a:latin typeface="+mn-ea"/>
                <a:ea typeface="+mn-ea"/>
              </a:rPr>
              <a:t>億円</a:t>
            </a:r>
            <a:r>
              <a:rPr lang="en-US" altLang="ja-JP" sz="1400" b="1" i="0" u="none" strike="noStrike" dirty="0">
                <a:solidFill>
                  <a:srgbClr val="000000"/>
                </a:solidFill>
                <a:effectLst/>
                <a:latin typeface="+mn-ea"/>
                <a:ea typeface="+mn-ea"/>
              </a:rPr>
              <a:t>)</a:t>
            </a:r>
            <a:endParaRPr lang="en-US" altLang="ja-JP" sz="2200" b="1" i="0" u="none" strike="noStrike" dirty="0">
              <a:solidFill>
                <a:srgbClr val="000000"/>
              </a:solidFill>
              <a:effectLst/>
              <a:latin typeface="+mn-ea"/>
              <a:ea typeface="+mn-ea"/>
            </a:endParaRPr>
          </a:p>
        </p:txBody>
      </p:sp>
      <p:cxnSp>
        <p:nvCxnSpPr>
          <p:cNvPr id="67" name="直線コネクタ 66">
            <a:extLst>
              <a:ext uri="{FF2B5EF4-FFF2-40B4-BE49-F238E27FC236}">
                <a16:creationId xmlns:a16="http://schemas.microsoft.com/office/drawing/2014/main" id="{F1083D7C-68D8-4F98-B0A2-4BF95AE25203}"/>
              </a:ext>
            </a:extLst>
          </p:cNvPr>
          <p:cNvCxnSpPr>
            <a:cxnSpLocks/>
          </p:cNvCxnSpPr>
          <p:nvPr/>
        </p:nvCxnSpPr>
        <p:spPr bwMode="auto">
          <a:xfrm flipH="1" flipV="1">
            <a:off x="1007616" y="3429000"/>
            <a:ext cx="290770" cy="595808"/>
          </a:xfrm>
          <a:prstGeom prst="line">
            <a:avLst/>
          </a:prstGeom>
          <a:noFill/>
          <a:ln w="9525" cap="flat" cmpd="sng" algn="ctr">
            <a:solidFill>
              <a:schemeClr val="tx1"/>
            </a:solidFill>
            <a:prstDash val="solid"/>
            <a:round/>
            <a:headEnd type="oval" w="sm" len="sm"/>
            <a:tailEnd type="none" w="sm" len="sm"/>
          </a:ln>
          <a:effectLst/>
        </p:spPr>
      </p:cxnSp>
      <p:cxnSp>
        <p:nvCxnSpPr>
          <p:cNvPr id="69" name="直線コネクタ 68">
            <a:extLst>
              <a:ext uri="{FF2B5EF4-FFF2-40B4-BE49-F238E27FC236}">
                <a16:creationId xmlns:a16="http://schemas.microsoft.com/office/drawing/2014/main" id="{4EA07F0E-0A1F-478F-9719-E210DB2268D8}"/>
              </a:ext>
            </a:extLst>
          </p:cNvPr>
          <p:cNvCxnSpPr>
            <a:cxnSpLocks/>
          </p:cNvCxnSpPr>
          <p:nvPr/>
        </p:nvCxnSpPr>
        <p:spPr bwMode="auto">
          <a:xfrm flipH="1">
            <a:off x="1303020" y="5819313"/>
            <a:ext cx="371679" cy="183904"/>
          </a:xfrm>
          <a:prstGeom prst="line">
            <a:avLst/>
          </a:prstGeom>
          <a:noFill/>
          <a:ln w="9525" cap="flat" cmpd="sng" algn="ctr">
            <a:solidFill>
              <a:schemeClr val="tx1"/>
            </a:solidFill>
            <a:prstDash val="solid"/>
            <a:round/>
            <a:headEnd type="oval" w="sm" len="sm"/>
            <a:tailEnd type="none" w="sm" len="sm"/>
          </a:ln>
          <a:effectLst/>
        </p:spPr>
      </p:cxnSp>
      <p:cxnSp>
        <p:nvCxnSpPr>
          <p:cNvPr id="72" name="直線コネクタ 71">
            <a:extLst>
              <a:ext uri="{FF2B5EF4-FFF2-40B4-BE49-F238E27FC236}">
                <a16:creationId xmlns:a16="http://schemas.microsoft.com/office/drawing/2014/main" id="{E231B888-373A-4459-BB5A-F2C07C19C507}"/>
              </a:ext>
            </a:extLst>
          </p:cNvPr>
          <p:cNvCxnSpPr>
            <a:cxnSpLocks/>
          </p:cNvCxnSpPr>
          <p:nvPr/>
        </p:nvCxnSpPr>
        <p:spPr bwMode="auto">
          <a:xfrm flipH="1">
            <a:off x="1137060" y="5219834"/>
            <a:ext cx="298339" cy="26579"/>
          </a:xfrm>
          <a:prstGeom prst="line">
            <a:avLst/>
          </a:prstGeom>
          <a:noFill/>
          <a:ln w="9525" cap="flat" cmpd="sng" algn="ctr">
            <a:solidFill>
              <a:schemeClr val="tx1"/>
            </a:solidFill>
            <a:prstDash val="solid"/>
            <a:round/>
            <a:headEnd type="oval" w="sm" len="sm"/>
            <a:tailEnd type="none" w="sm" len="sm"/>
          </a:ln>
          <a:effectLst/>
        </p:spPr>
      </p:cxnSp>
      <p:cxnSp>
        <p:nvCxnSpPr>
          <p:cNvPr id="74" name="直線コネクタ 73">
            <a:extLst>
              <a:ext uri="{FF2B5EF4-FFF2-40B4-BE49-F238E27FC236}">
                <a16:creationId xmlns:a16="http://schemas.microsoft.com/office/drawing/2014/main" id="{6F4AEC00-84E8-4544-B757-DBEDA845B149}"/>
              </a:ext>
            </a:extLst>
          </p:cNvPr>
          <p:cNvCxnSpPr>
            <a:cxnSpLocks/>
          </p:cNvCxnSpPr>
          <p:nvPr/>
        </p:nvCxnSpPr>
        <p:spPr bwMode="auto">
          <a:xfrm flipH="1" flipV="1">
            <a:off x="943638" y="4636320"/>
            <a:ext cx="279291" cy="36704"/>
          </a:xfrm>
          <a:prstGeom prst="line">
            <a:avLst/>
          </a:prstGeom>
          <a:noFill/>
          <a:ln w="9525" cap="flat" cmpd="sng" algn="ctr">
            <a:solidFill>
              <a:schemeClr val="tx1"/>
            </a:solidFill>
            <a:prstDash val="solid"/>
            <a:round/>
            <a:headEnd type="oval" w="sm" len="sm"/>
            <a:tailEnd type="none" w="sm" len="sm"/>
          </a:ln>
          <a:effectLst/>
        </p:spPr>
      </p:cxnSp>
      <p:sp>
        <p:nvSpPr>
          <p:cNvPr id="73" name="テキスト ボックス 72">
            <a:extLst>
              <a:ext uri="{FF2B5EF4-FFF2-40B4-BE49-F238E27FC236}">
                <a16:creationId xmlns:a16="http://schemas.microsoft.com/office/drawing/2014/main" id="{79EDCDF1-F717-468A-90F8-40AB2FA513C8}"/>
              </a:ext>
            </a:extLst>
          </p:cNvPr>
          <p:cNvSpPr txBox="1"/>
          <p:nvPr/>
        </p:nvSpPr>
        <p:spPr>
          <a:xfrm>
            <a:off x="4708559" y="2140354"/>
            <a:ext cx="4369057" cy="800219"/>
          </a:xfrm>
          <a:prstGeom prst="rect">
            <a:avLst/>
          </a:prstGeom>
          <a:noFill/>
        </p:spPr>
        <p:txBody>
          <a:bodyPr wrap="square" rtlCol="0">
            <a:spAutoFit/>
          </a:bodyPr>
          <a:lstStyle/>
          <a:p>
            <a:r>
              <a:rPr kumimoji="1" lang="ja-JP" altLang="en-US" b="1" dirty="0"/>
              <a:t>◎ 秋田県の歳出を県民１人当たりにすると </a:t>
            </a:r>
            <a:endParaRPr kumimoji="1" lang="en-US" altLang="ja-JP" b="1" dirty="0"/>
          </a:p>
          <a:p>
            <a:r>
              <a:rPr kumimoji="1" lang="en-US" altLang="ja-JP" sz="1600" dirty="0"/>
              <a:t>     </a:t>
            </a:r>
            <a:r>
              <a:rPr kumimoji="1" lang="ja-JP" altLang="en-US" sz="1600" dirty="0"/>
              <a:t>⇒ </a:t>
            </a:r>
            <a:r>
              <a:rPr kumimoji="1" lang="ja-JP" altLang="en-US" sz="2800" b="1" dirty="0">
                <a:solidFill>
                  <a:srgbClr val="FF0000"/>
                </a:solidFill>
                <a:latin typeface="HGSｺﾞｼｯｸE" panose="020B0900000000000000" pitchFamily="50" charset="-128"/>
                <a:ea typeface="HGSｺﾞｼｯｸE" panose="020B0900000000000000" pitchFamily="50" charset="-128"/>
              </a:rPr>
              <a:t>約 </a:t>
            </a:r>
            <a:r>
              <a:rPr kumimoji="1" lang="en-US" altLang="ja-JP" sz="2800" b="1" dirty="0">
                <a:solidFill>
                  <a:srgbClr val="FF0000"/>
                </a:solidFill>
                <a:latin typeface="HGSｺﾞｼｯｸE" panose="020B0900000000000000" pitchFamily="50" charset="-128"/>
                <a:ea typeface="HGSｺﾞｼｯｸE" panose="020B0900000000000000" pitchFamily="50" charset="-128"/>
              </a:rPr>
              <a:t>691,600 </a:t>
            </a:r>
            <a:r>
              <a:rPr kumimoji="1" lang="ja-JP" altLang="en-US" sz="2800" b="1" dirty="0">
                <a:solidFill>
                  <a:srgbClr val="FF0000"/>
                </a:solidFill>
                <a:latin typeface="HGSｺﾞｼｯｸE" panose="020B0900000000000000" pitchFamily="50" charset="-128"/>
                <a:ea typeface="HGSｺﾞｼｯｸE" panose="020B0900000000000000" pitchFamily="50" charset="-128"/>
              </a:rPr>
              <a:t>円</a:t>
            </a:r>
          </a:p>
        </p:txBody>
      </p:sp>
      <p:sp>
        <p:nvSpPr>
          <p:cNvPr id="75" name="テキスト ボックス 74">
            <a:extLst>
              <a:ext uri="{FF2B5EF4-FFF2-40B4-BE49-F238E27FC236}">
                <a16:creationId xmlns:a16="http://schemas.microsoft.com/office/drawing/2014/main" id="{62458BE8-C935-425B-AB84-20073BD3027B}"/>
              </a:ext>
            </a:extLst>
          </p:cNvPr>
          <p:cNvSpPr txBox="1"/>
          <p:nvPr/>
        </p:nvSpPr>
        <p:spPr>
          <a:xfrm>
            <a:off x="5250931" y="2867345"/>
            <a:ext cx="3826685" cy="292388"/>
          </a:xfrm>
          <a:prstGeom prst="rect">
            <a:avLst/>
          </a:prstGeom>
          <a:noFill/>
        </p:spPr>
        <p:txBody>
          <a:bodyPr wrap="square" rtlCol="0">
            <a:spAutoFit/>
          </a:bodyPr>
          <a:lstStyle/>
          <a:p>
            <a:r>
              <a:rPr kumimoji="1" lang="en-US" altLang="ja-JP" sz="1300" b="1" dirty="0"/>
              <a:t>※</a:t>
            </a:r>
            <a:r>
              <a:rPr kumimoji="1" lang="ja-JP" altLang="en-US" sz="1300" b="1" dirty="0"/>
              <a:t>秋田県内の人口（</a:t>
            </a:r>
            <a:r>
              <a:rPr kumimoji="1" lang="en-US" altLang="ja-JP" sz="1300" b="1" dirty="0"/>
              <a:t>R8.2.1</a:t>
            </a:r>
            <a:r>
              <a:rPr kumimoji="1" lang="ja-JP" altLang="en-US" sz="1300" b="1" dirty="0"/>
              <a:t>現在）  </a:t>
            </a:r>
            <a:r>
              <a:rPr kumimoji="1" lang="en-US" altLang="ja-JP" sz="1300" b="1" dirty="0"/>
              <a:t>873,603</a:t>
            </a:r>
            <a:r>
              <a:rPr kumimoji="1" lang="ja-JP" altLang="en-US" sz="1300" b="1" dirty="0"/>
              <a:t>人で計算</a:t>
            </a:r>
            <a:endParaRPr kumimoji="1" lang="ja-JP" altLang="en-US" sz="1300" b="1" dirty="0">
              <a:solidFill>
                <a:srgbClr val="FF0000"/>
              </a:solidFill>
            </a:endParaRPr>
          </a:p>
        </p:txBody>
      </p:sp>
      <p:sp>
        <p:nvSpPr>
          <p:cNvPr id="77" name="正方形/長方形 76">
            <a:extLst>
              <a:ext uri="{FF2B5EF4-FFF2-40B4-BE49-F238E27FC236}">
                <a16:creationId xmlns:a16="http://schemas.microsoft.com/office/drawing/2014/main" id="{1DF32CDA-4681-4EED-84D2-B39B79D62EA1}"/>
              </a:ext>
            </a:extLst>
          </p:cNvPr>
          <p:cNvSpPr/>
          <p:nvPr/>
        </p:nvSpPr>
        <p:spPr>
          <a:xfrm>
            <a:off x="4929825" y="3512379"/>
            <a:ext cx="1835381" cy="16336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b="1" dirty="0">
                <a:solidFill>
                  <a:schemeClr val="tx1"/>
                </a:solidFill>
              </a:rPr>
              <a:t>【</a:t>
            </a:r>
            <a:r>
              <a:rPr kumimoji="1" lang="ja-JP" altLang="en-US" b="1" dirty="0">
                <a:solidFill>
                  <a:schemeClr val="tx1"/>
                </a:solidFill>
              </a:rPr>
              <a:t>教育費</a:t>
            </a:r>
            <a:r>
              <a:rPr kumimoji="1" lang="en-US" altLang="ja-JP" b="1" dirty="0">
                <a:solidFill>
                  <a:schemeClr val="tx1"/>
                </a:solidFill>
              </a:rPr>
              <a:t>】</a:t>
            </a:r>
          </a:p>
          <a:p>
            <a:r>
              <a:rPr kumimoji="1" lang="ja-JP" altLang="en-US" sz="1200" dirty="0">
                <a:solidFill>
                  <a:schemeClr val="tx1"/>
                </a:solidFill>
              </a:rPr>
              <a:t>　</a:t>
            </a:r>
            <a:r>
              <a:rPr kumimoji="1" lang="ja-JP" altLang="en-US" sz="1200" b="1" dirty="0">
                <a:solidFill>
                  <a:schemeClr val="tx1"/>
                </a:solidFill>
              </a:rPr>
              <a:t>学校教育や文化振興のための費用</a:t>
            </a:r>
          </a:p>
        </p:txBody>
      </p:sp>
      <p:pic>
        <p:nvPicPr>
          <p:cNvPr id="78" name="図 77">
            <a:extLst>
              <a:ext uri="{FF2B5EF4-FFF2-40B4-BE49-F238E27FC236}">
                <a16:creationId xmlns:a16="http://schemas.microsoft.com/office/drawing/2014/main" id="{0E109657-C832-4CEE-9D1E-09878F9AFF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9835" y="4214212"/>
            <a:ext cx="1031947" cy="629724"/>
          </a:xfrm>
          <a:prstGeom prst="rect">
            <a:avLst/>
          </a:prstGeom>
          <a:ln w="6350">
            <a:noFill/>
          </a:ln>
        </p:spPr>
      </p:pic>
      <p:sp>
        <p:nvSpPr>
          <p:cNvPr id="79" name="正方形/長方形 78">
            <a:extLst>
              <a:ext uri="{FF2B5EF4-FFF2-40B4-BE49-F238E27FC236}">
                <a16:creationId xmlns:a16="http://schemas.microsoft.com/office/drawing/2014/main" id="{057DA380-7555-4439-8F1B-50F65BD11A21}"/>
              </a:ext>
            </a:extLst>
          </p:cNvPr>
          <p:cNvSpPr/>
          <p:nvPr/>
        </p:nvSpPr>
        <p:spPr>
          <a:xfrm>
            <a:off x="5046579" y="4840138"/>
            <a:ext cx="1226441" cy="268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600" b="1" dirty="0">
                <a:solidFill>
                  <a:schemeClr val="tx1"/>
                </a:solidFill>
              </a:rPr>
              <a:t>126,400</a:t>
            </a:r>
            <a:r>
              <a:rPr kumimoji="1" lang="ja-JP" altLang="en-US" sz="1600" b="1" dirty="0">
                <a:solidFill>
                  <a:schemeClr val="tx1"/>
                </a:solidFill>
              </a:rPr>
              <a:t>円</a:t>
            </a:r>
          </a:p>
        </p:txBody>
      </p:sp>
      <p:sp>
        <p:nvSpPr>
          <p:cNvPr id="80" name="正方形/長方形 79">
            <a:extLst>
              <a:ext uri="{FF2B5EF4-FFF2-40B4-BE49-F238E27FC236}">
                <a16:creationId xmlns:a16="http://schemas.microsoft.com/office/drawing/2014/main" id="{73571821-7EE8-4349-8EF9-D8E408973198}"/>
              </a:ext>
            </a:extLst>
          </p:cNvPr>
          <p:cNvSpPr/>
          <p:nvPr/>
        </p:nvSpPr>
        <p:spPr>
          <a:xfrm>
            <a:off x="4914494" y="5193016"/>
            <a:ext cx="1835381" cy="15895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b="1" dirty="0">
                <a:solidFill>
                  <a:schemeClr val="tx1"/>
                </a:solidFill>
              </a:rPr>
              <a:t>【</a:t>
            </a:r>
            <a:r>
              <a:rPr kumimoji="1" lang="ja-JP" altLang="en-US" b="1" dirty="0">
                <a:solidFill>
                  <a:schemeClr val="tx1"/>
                </a:solidFill>
              </a:rPr>
              <a:t>土木費</a:t>
            </a:r>
            <a:r>
              <a:rPr kumimoji="1" lang="en-US" altLang="ja-JP" b="1" dirty="0">
                <a:solidFill>
                  <a:schemeClr val="tx1"/>
                </a:solidFill>
              </a:rPr>
              <a:t>】</a:t>
            </a:r>
          </a:p>
          <a:p>
            <a:pPr>
              <a:lnSpc>
                <a:spcPts val="1400"/>
              </a:lnSpc>
            </a:pPr>
            <a:r>
              <a:rPr kumimoji="1" lang="ja-JP" altLang="en-US" sz="1400" dirty="0">
                <a:solidFill>
                  <a:schemeClr val="tx1"/>
                </a:solidFill>
              </a:rPr>
              <a:t>　</a:t>
            </a:r>
            <a:r>
              <a:rPr kumimoji="1" lang="ja-JP" altLang="en-US" sz="1200" b="1" dirty="0">
                <a:solidFill>
                  <a:schemeClr val="tx1"/>
                </a:solidFill>
              </a:rPr>
              <a:t>道路の整備やまちづくりのための費用</a:t>
            </a:r>
          </a:p>
        </p:txBody>
      </p:sp>
      <p:sp>
        <p:nvSpPr>
          <p:cNvPr id="81" name="正方形/長方形 80">
            <a:extLst>
              <a:ext uri="{FF2B5EF4-FFF2-40B4-BE49-F238E27FC236}">
                <a16:creationId xmlns:a16="http://schemas.microsoft.com/office/drawing/2014/main" id="{49262561-0FDB-476D-88C1-43FA4F0CACE7}"/>
              </a:ext>
            </a:extLst>
          </p:cNvPr>
          <p:cNvSpPr/>
          <p:nvPr/>
        </p:nvSpPr>
        <p:spPr>
          <a:xfrm>
            <a:off x="6922332" y="3525356"/>
            <a:ext cx="1835381" cy="15895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b="1" dirty="0">
                <a:solidFill>
                  <a:schemeClr val="tx1"/>
                </a:solidFill>
              </a:rPr>
              <a:t>【</a:t>
            </a:r>
            <a:r>
              <a:rPr kumimoji="1" lang="ja-JP" altLang="en-US" b="1" dirty="0">
                <a:solidFill>
                  <a:schemeClr val="tx1"/>
                </a:solidFill>
              </a:rPr>
              <a:t>民生費</a:t>
            </a:r>
            <a:r>
              <a:rPr kumimoji="1" lang="en-US" altLang="ja-JP" b="1" dirty="0">
                <a:solidFill>
                  <a:schemeClr val="tx1"/>
                </a:solidFill>
              </a:rPr>
              <a:t>】</a:t>
            </a:r>
          </a:p>
          <a:p>
            <a:pPr>
              <a:lnSpc>
                <a:spcPts val="1400"/>
              </a:lnSpc>
            </a:pPr>
            <a:r>
              <a:rPr kumimoji="1" lang="ja-JP" altLang="en-US" sz="1400" dirty="0">
                <a:solidFill>
                  <a:schemeClr val="tx1"/>
                </a:solidFill>
              </a:rPr>
              <a:t>　</a:t>
            </a:r>
            <a:r>
              <a:rPr kumimoji="1" lang="ja-JP" altLang="en-US" sz="1200" b="1" dirty="0">
                <a:solidFill>
                  <a:schemeClr val="tx1"/>
                </a:solidFill>
              </a:rPr>
              <a:t>福祉の充実を図るための費用</a:t>
            </a:r>
          </a:p>
        </p:txBody>
      </p:sp>
      <p:sp>
        <p:nvSpPr>
          <p:cNvPr id="82" name="正方形/長方形 81">
            <a:extLst>
              <a:ext uri="{FF2B5EF4-FFF2-40B4-BE49-F238E27FC236}">
                <a16:creationId xmlns:a16="http://schemas.microsoft.com/office/drawing/2014/main" id="{0058B31C-6435-43B6-8EEB-9439DC6A94E5}"/>
              </a:ext>
            </a:extLst>
          </p:cNvPr>
          <p:cNvSpPr/>
          <p:nvPr/>
        </p:nvSpPr>
        <p:spPr>
          <a:xfrm>
            <a:off x="6982638" y="4815563"/>
            <a:ext cx="1188853" cy="265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600" b="1" dirty="0">
                <a:solidFill>
                  <a:schemeClr val="tx1"/>
                </a:solidFill>
              </a:rPr>
              <a:t>96,200</a:t>
            </a:r>
            <a:r>
              <a:rPr kumimoji="1" lang="ja-JP" altLang="en-US" sz="1600" b="1" dirty="0">
                <a:solidFill>
                  <a:schemeClr val="tx1"/>
                </a:solidFill>
              </a:rPr>
              <a:t>円</a:t>
            </a:r>
          </a:p>
        </p:txBody>
      </p:sp>
      <p:pic>
        <p:nvPicPr>
          <p:cNvPr id="83" name="図 82">
            <a:extLst>
              <a:ext uri="{FF2B5EF4-FFF2-40B4-BE49-F238E27FC236}">
                <a16:creationId xmlns:a16="http://schemas.microsoft.com/office/drawing/2014/main" id="{FBD7B643-E7E2-402B-A758-469C098E10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0093" y="4030304"/>
            <a:ext cx="1065457" cy="809834"/>
          </a:xfrm>
          <a:prstGeom prst="rect">
            <a:avLst/>
          </a:prstGeom>
          <a:ln w="6350">
            <a:noFill/>
          </a:ln>
        </p:spPr>
      </p:pic>
      <p:pic>
        <p:nvPicPr>
          <p:cNvPr id="84" name="図 83">
            <a:extLst>
              <a:ext uri="{FF2B5EF4-FFF2-40B4-BE49-F238E27FC236}">
                <a16:creationId xmlns:a16="http://schemas.microsoft.com/office/drawing/2014/main" id="{27E60287-929B-4BC7-963A-2514750B8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2108" y="5541014"/>
            <a:ext cx="1282517" cy="1282517"/>
          </a:xfrm>
          <a:prstGeom prst="rect">
            <a:avLst/>
          </a:prstGeom>
        </p:spPr>
      </p:pic>
      <p:sp>
        <p:nvSpPr>
          <p:cNvPr id="85" name="正方形/長方形 84">
            <a:extLst>
              <a:ext uri="{FF2B5EF4-FFF2-40B4-BE49-F238E27FC236}">
                <a16:creationId xmlns:a16="http://schemas.microsoft.com/office/drawing/2014/main" id="{F0F16942-AFB3-4EB4-AA1B-B3B610B8393C}"/>
              </a:ext>
            </a:extLst>
          </p:cNvPr>
          <p:cNvSpPr/>
          <p:nvPr/>
        </p:nvSpPr>
        <p:spPr>
          <a:xfrm>
            <a:off x="5036476" y="6500183"/>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600" b="1" dirty="0">
                <a:solidFill>
                  <a:schemeClr val="tx1"/>
                </a:solidFill>
              </a:rPr>
              <a:t>74,600</a:t>
            </a:r>
            <a:r>
              <a:rPr kumimoji="1" lang="ja-JP" altLang="en-US" sz="1600" b="1" dirty="0">
                <a:solidFill>
                  <a:schemeClr val="tx1"/>
                </a:solidFill>
              </a:rPr>
              <a:t>円</a:t>
            </a:r>
          </a:p>
        </p:txBody>
      </p:sp>
      <p:sp>
        <p:nvSpPr>
          <p:cNvPr id="86" name="正方形/長方形 85">
            <a:extLst>
              <a:ext uri="{FF2B5EF4-FFF2-40B4-BE49-F238E27FC236}">
                <a16:creationId xmlns:a16="http://schemas.microsoft.com/office/drawing/2014/main" id="{FE63F88D-E662-43A8-B4D7-2FDE66CBE480}"/>
              </a:ext>
            </a:extLst>
          </p:cNvPr>
          <p:cNvSpPr/>
          <p:nvPr/>
        </p:nvSpPr>
        <p:spPr>
          <a:xfrm>
            <a:off x="6924426" y="5174599"/>
            <a:ext cx="1835381" cy="160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b="1" dirty="0">
                <a:solidFill>
                  <a:schemeClr val="tx1"/>
                </a:solidFill>
              </a:rPr>
              <a:t>【</a:t>
            </a:r>
            <a:r>
              <a:rPr kumimoji="1" lang="ja-JP" altLang="en-US" b="1" dirty="0">
                <a:solidFill>
                  <a:schemeClr val="tx1"/>
                </a:solidFill>
              </a:rPr>
              <a:t>警察費</a:t>
            </a:r>
            <a:r>
              <a:rPr kumimoji="1" lang="en-US" altLang="ja-JP" b="1" dirty="0">
                <a:solidFill>
                  <a:schemeClr val="tx1"/>
                </a:solidFill>
              </a:rPr>
              <a:t>】</a:t>
            </a:r>
          </a:p>
          <a:p>
            <a:r>
              <a:rPr kumimoji="1" lang="ja-JP" altLang="en-US" sz="1200" dirty="0">
                <a:solidFill>
                  <a:schemeClr val="tx1"/>
                </a:solidFill>
              </a:rPr>
              <a:t>　</a:t>
            </a:r>
            <a:r>
              <a:rPr kumimoji="1" lang="ja-JP" altLang="en-US" sz="1200" b="1" dirty="0">
                <a:solidFill>
                  <a:schemeClr val="tx1"/>
                </a:solidFill>
              </a:rPr>
              <a:t>事故や犯罪防止などのための費用</a:t>
            </a:r>
          </a:p>
        </p:txBody>
      </p:sp>
      <p:pic>
        <p:nvPicPr>
          <p:cNvPr id="87" name="図 86">
            <a:extLst>
              <a:ext uri="{FF2B5EF4-FFF2-40B4-BE49-F238E27FC236}">
                <a16:creationId xmlns:a16="http://schemas.microsoft.com/office/drawing/2014/main" id="{63A93AB0-685D-4CB7-ACCD-9B36442201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7895" y="5715348"/>
            <a:ext cx="556756" cy="955361"/>
          </a:xfrm>
          <a:prstGeom prst="rect">
            <a:avLst/>
          </a:prstGeom>
        </p:spPr>
      </p:pic>
      <p:pic>
        <p:nvPicPr>
          <p:cNvPr id="88" name="図 87">
            <a:extLst>
              <a:ext uri="{FF2B5EF4-FFF2-40B4-BE49-F238E27FC236}">
                <a16:creationId xmlns:a16="http://schemas.microsoft.com/office/drawing/2014/main" id="{406B6862-FD9A-4908-84AE-AAA92D0996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6878" y="5848941"/>
            <a:ext cx="895944" cy="470253"/>
          </a:xfrm>
          <a:prstGeom prst="rect">
            <a:avLst/>
          </a:prstGeom>
        </p:spPr>
      </p:pic>
      <p:sp>
        <p:nvSpPr>
          <p:cNvPr id="89" name="正方形/長方形 88">
            <a:extLst>
              <a:ext uri="{FF2B5EF4-FFF2-40B4-BE49-F238E27FC236}">
                <a16:creationId xmlns:a16="http://schemas.microsoft.com/office/drawing/2014/main" id="{891AFD9E-95E4-4529-8936-8E9656101389}"/>
              </a:ext>
            </a:extLst>
          </p:cNvPr>
          <p:cNvSpPr/>
          <p:nvPr/>
        </p:nvSpPr>
        <p:spPr>
          <a:xfrm>
            <a:off x="7021299" y="6484269"/>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600" b="1" dirty="0">
                <a:solidFill>
                  <a:schemeClr val="tx1"/>
                </a:solidFill>
              </a:rPr>
              <a:t>32,500</a:t>
            </a:r>
            <a:r>
              <a:rPr kumimoji="1" lang="ja-JP" altLang="en-US" sz="1600" b="1" dirty="0">
                <a:solidFill>
                  <a:schemeClr val="tx1"/>
                </a:solidFill>
              </a:rPr>
              <a:t>円</a:t>
            </a:r>
          </a:p>
        </p:txBody>
      </p:sp>
      <p:sp>
        <p:nvSpPr>
          <p:cNvPr id="103" name="テキスト ボックス 102">
            <a:extLst>
              <a:ext uri="{FF2B5EF4-FFF2-40B4-BE49-F238E27FC236}">
                <a16:creationId xmlns:a16="http://schemas.microsoft.com/office/drawing/2014/main" id="{2C97E266-BB2D-4EF4-8D63-93340A381C84}"/>
              </a:ext>
            </a:extLst>
          </p:cNvPr>
          <p:cNvSpPr txBox="1"/>
          <p:nvPr/>
        </p:nvSpPr>
        <p:spPr>
          <a:xfrm>
            <a:off x="5065900" y="3184951"/>
            <a:ext cx="2646463" cy="369332"/>
          </a:xfrm>
          <a:prstGeom prst="rect">
            <a:avLst/>
          </a:prstGeom>
          <a:noFill/>
        </p:spPr>
        <p:txBody>
          <a:bodyPr wrap="square" rtlCol="0">
            <a:spAutoFit/>
          </a:bodyPr>
          <a:lstStyle/>
          <a:p>
            <a:r>
              <a:rPr kumimoji="1" lang="ja-JP" altLang="en-US" b="1" dirty="0"/>
              <a:t>主な項目を紹介します。</a:t>
            </a:r>
            <a:endParaRPr kumimoji="1" lang="ja-JP" altLang="en-US" b="1" dirty="0">
              <a:solidFill>
                <a:srgbClr val="FF0000"/>
              </a:solidFill>
            </a:endParaRPr>
          </a:p>
        </p:txBody>
      </p:sp>
    </p:spTree>
    <p:custDataLst>
      <p:tags r:id="rId1"/>
    </p:custDataLst>
    <p:extLst>
      <p:ext uri="{BB962C8B-B14F-4D97-AF65-F5344CB8AC3E}">
        <p14:creationId xmlns:p14="http://schemas.microsoft.com/office/powerpoint/2010/main" val="91374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③その他の地域</a:t>
            </a: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a:xfrm>
            <a:off x="8745829" y="6443281"/>
            <a:ext cx="374107" cy="298426"/>
          </a:xfrm>
        </p:spPr>
        <p:txBody>
          <a:bodyPr/>
          <a:lstStyle/>
          <a:p>
            <a:pPr>
              <a:defRPr/>
            </a:pPr>
            <a:fld id="{40E3B949-1179-4387-B307-F356BE6486A4}" type="slidenum">
              <a:rPr lang="en-US" altLang="ja-JP" smtClean="0"/>
              <a:pPr>
                <a:defRPr/>
              </a:pPr>
              <a:t>25</a:t>
            </a:fld>
            <a:endParaRPr lang="en-US" altLang="ja-JP" dirty="0"/>
          </a:p>
        </p:txBody>
      </p:sp>
      <p:sp>
        <p:nvSpPr>
          <p:cNvPr id="83" name="テキスト ボックス 82">
            <a:extLst>
              <a:ext uri="{FF2B5EF4-FFF2-40B4-BE49-F238E27FC236}">
                <a16:creationId xmlns:a16="http://schemas.microsoft.com/office/drawing/2014/main" id="{6D5F2E17-138C-4A50-BF41-02C89FFB8D02}"/>
              </a:ext>
            </a:extLst>
          </p:cNvPr>
          <p:cNvSpPr txBox="1"/>
          <p:nvPr/>
        </p:nvSpPr>
        <p:spPr>
          <a:xfrm>
            <a:off x="-16278" y="1486863"/>
            <a:ext cx="9144000" cy="888577"/>
          </a:xfrm>
          <a:prstGeom prst="rect">
            <a:avLst/>
          </a:prstGeom>
          <a:noFill/>
        </p:spPr>
        <p:txBody>
          <a:bodyPr wrap="square" rtlCol="0">
            <a:spAutoFit/>
          </a:bodyPr>
          <a:lstStyle/>
          <a:p>
            <a:pPr>
              <a:lnSpc>
                <a:spcPts val="3300"/>
              </a:lnSpc>
            </a:pPr>
            <a:r>
              <a:rPr kumimoji="1" lang="ja-JP" altLang="en-US" sz="2000" dirty="0"/>
              <a:t>　　⇒　</a:t>
            </a:r>
            <a:r>
              <a:rPr kumimoji="1" lang="ja-JP" altLang="en-US" dirty="0"/>
              <a:t>国税庁ホームページ「仙台国税局　租税教育教材（中学生用）」へリンク</a:t>
            </a:r>
            <a:endParaRPr kumimoji="1" lang="en-US" altLang="ja-JP" sz="2000" dirty="0"/>
          </a:p>
          <a:p>
            <a:pPr>
              <a:lnSpc>
                <a:spcPts val="3300"/>
              </a:lnSpc>
            </a:pPr>
            <a:r>
              <a:rPr kumimoji="1" lang="ja-JP" altLang="en-US" sz="2000" dirty="0"/>
              <a:t>　　 　</a:t>
            </a:r>
            <a:r>
              <a:rPr kumimoji="1" lang="ja-JP" altLang="en-US" sz="2000" dirty="0">
                <a:solidFill>
                  <a:schemeClr val="accent4"/>
                </a:solidFill>
              </a:rPr>
              <a:t>青森県</a:t>
            </a:r>
            <a:r>
              <a:rPr kumimoji="1" lang="ja-JP" altLang="en-US" sz="2000" dirty="0"/>
              <a:t>　　　　</a:t>
            </a:r>
            <a:r>
              <a:rPr kumimoji="1" lang="ja-JP" altLang="en-US" sz="2000" dirty="0">
                <a:solidFill>
                  <a:schemeClr val="accent2">
                    <a:lumMod val="75000"/>
                  </a:schemeClr>
                </a:solidFill>
              </a:rPr>
              <a:t>岩手県</a:t>
            </a:r>
            <a:r>
              <a:rPr kumimoji="1" lang="ja-JP" altLang="en-US" sz="2000" dirty="0"/>
              <a:t>　　　　</a:t>
            </a:r>
            <a:r>
              <a:rPr kumimoji="1" lang="ja-JP" altLang="en-US" sz="2000" dirty="0">
                <a:solidFill>
                  <a:schemeClr val="accent6"/>
                </a:solidFill>
              </a:rPr>
              <a:t>宮城県</a:t>
            </a:r>
            <a:r>
              <a:rPr kumimoji="1" lang="ja-JP" altLang="en-US" sz="2000" dirty="0"/>
              <a:t>　　　　</a:t>
            </a:r>
            <a:r>
              <a:rPr kumimoji="1" lang="ja-JP" altLang="en-US" sz="2000" dirty="0">
                <a:solidFill>
                  <a:schemeClr val="accent2"/>
                </a:solidFill>
              </a:rPr>
              <a:t>秋田県</a:t>
            </a:r>
            <a:r>
              <a:rPr kumimoji="1" lang="ja-JP" altLang="en-US" sz="2000" dirty="0"/>
              <a:t>　　　　</a:t>
            </a:r>
            <a:r>
              <a:rPr kumimoji="1" lang="ja-JP" altLang="en-US" sz="2000" dirty="0">
                <a:solidFill>
                  <a:schemeClr val="accent1">
                    <a:lumMod val="75000"/>
                  </a:schemeClr>
                </a:solidFill>
              </a:rPr>
              <a:t>山形県</a:t>
            </a:r>
            <a:r>
              <a:rPr kumimoji="1" lang="ja-JP" altLang="en-US" sz="2000" dirty="0"/>
              <a:t>　　　　</a:t>
            </a:r>
            <a:r>
              <a:rPr kumimoji="1" lang="ja-JP" altLang="en-US" sz="2000" dirty="0">
                <a:solidFill>
                  <a:schemeClr val="accent5">
                    <a:lumMod val="60000"/>
                    <a:lumOff val="40000"/>
                  </a:schemeClr>
                </a:solidFill>
              </a:rPr>
              <a:t>福島県</a:t>
            </a:r>
            <a:endParaRPr kumimoji="1" lang="en-US" altLang="ja-JP" sz="2000" dirty="0">
              <a:solidFill>
                <a:schemeClr val="accent5">
                  <a:lumMod val="60000"/>
                  <a:lumOff val="40000"/>
                </a:schemeClr>
              </a:solidFill>
            </a:endParaRPr>
          </a:p>
        </p:txBody>
      </p:sp>
      <p:pic>
        <p:nvPicPr>
          <p:cNvPr id="84" name="図 83">
            <a:extLst>
              <a:ext uri="{FF2B5EF4-FFF2-40B4-BE49-F238E27FC236}">
                <a16:creationId xmlns:a16="http://schemas.microsoft.com/office/drawing/2014/main" id="{5743F18F-8D87-43C3-A4C0-F114FC731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685" y="2432698"/>
            <a:ext cx="1199037" cy="1199037"/>
          </a:xfrm>
          <a:prstGeom prst="rect">
            <a:avLst/>
          </a:prstGeom>
        </p:spPr>
      </p:pic>
      <p:pic>
        <p:nvPicPr>
          <p:cNvPr id="85" name="図 84">
            <a:extLst>
              <a:ext uri="{FF2B5EF4-FFF2-40B4-BE49-F238E27FC236}">
                <a16:creationId xmlns:a16="http://schemas.microsoft.com/office/drawing/2014/main" id="{CBD5DAC5-C45F-46D0-8DEC-6A3AA887A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7218" y="2434692"/>
            <a:ext cx="1199037" cy="1199037"/>
          </a:xfrm>
          <a:prstGeom prst="rect">
            <a:avLst/>
          </a:prstGeom>
        </p:spPr>
      </p:pic>
      <p:sp>
        <p:nvSpPr>
          <p:cNvPr id="88" name="テキスト ボックス 87">
            <a:extLst>
              <a:ext uri="{FF2B5EF4-FFF2-40B4-BE49-F238E27FC236}">
                <a16:creationId xmlns:a16="http://schemas.microsoft.com/office/drawing/2014/main" id="{B1886D2B-76DD-43B6-A00B-C3AAFD8B2298}"/>
              </a:ext>
            </a:extLst>
          </p:cNvPr>
          <p:cNvSpPr txBox="1"/>
          <p:nvPr/>
        </p:nvSpPr>
        <p:spPr>
          <a:xfrm>
            <a:off x="1082550" y="3673552"/>
            <a:ext cx="7664700" cy="338554"/>
          </a:xfrm>
          <a:prstGeom prst="rect">
            <a:avLst/>
          </a:prstGeom>
          <a:noFill/>
        </p:spPr>
        <p:txBody>
          <a:bodyPr wrap="square" rtlCol="0">
            <a:spAutoFit/>
          </a:bodyPr>
          <a:lstStyle/>
          <a:p>
            <a:r>
              <a:rPr kumimoji="1" lang="en-US" altLang="ja-JP" sz="1600" dirty="0"/>
              <a:t>※</a:t>
            </a:r>
            <a:r>
              <a:rPr kumimoji="1" lang="ja-JP" altLang="en-US" sz="1600" dirty="0"/>
              <a:t>　６県とも、パワーポイント資料の</a:t>
            </a:r>
            <a:r>
              <a:rPr kumimoji="1" lang="en-US" altLang="ja-JP" sz="1600" dirty="0"/>
              <a:t>23</a:t>
            </a:r>
            <a:r>
              <a:rPr kumimoji="1" lang="ja-JP" altLang="en-US" sz="1600" dirty="0"/>
              <a:t>・</a:t>
            </a:r>
            <a:r>
              <a:rPr kumimoji="1" lang="en-US" altLang="ja-JP" sz="1600" dirty="0"/>
              <a:t>24</a:t>
            </a:r>
            <a:r>
              <a:rPr kumimoji="1" lang="ja-JP" altLang="en-US" sz="1600" dirty="0"/>
              <a:t>ページ目に予算のグラフがあります。</a:t>
            </a:r>
          </a:p>
        </p:txBody>
      </p:sp>
      <p:pic>
        <p:nvPicPr>
          <p:cNvPr id="90" name="図 89">
            <a:extLst>
              <a:ext uri="{FF2B5EF4-FFF2-40B4-BE49-F238E27FC236}">
                <a16:creationId xmlns:a16="http://schemas.microsoft.com/office/drawing/2014/main" id="{269F41C6-6A4C-440E-9578-B0C44B186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4071" y="2417382"/>
            <a:ext cx="1199037" cy="1199037"/>
          </a:xfrm>
          <a:prstGeom prst="rect">
            <a:avLst/>
          </a:prstGeom>
        </p:spPr>
      </p:pic>
      <p:sp>
        <p:nvSpPr>
          <p:cNvPr id="92" name="テキスト ボックス 91">
            <a:extLst>
              <a:ext uri="{FF2B5EF4-FFF2-40B4-BE49-F238E27FC236}">
                <a16:creationId xmlns:a16="http://schemas.microsoft.com/office/drawing/2014/main" id="{DE4C6669-CE0E-49F3-9A7F-4EAAB5EA8DA0}"/>
              </a:ext>
            </a:extLst>
          </p:cNvPr>
          <p:cNvSpPr txBox="1"/>
          <p:nvPr/>
        </p:nvSpPr>
        <p:spPr>
          <a:xfrm>
            <a:off x="761374" y="1318096"/>
            <a:ext cx="1001760" cy="230832"/>
          </a:xfrm>
          <a:prstGeom prst="rect">
            <a:avLst/>
          </a:prstGeom>
          <a:noFill/>
        </p:spPr>
        <p:txBody>
          <a:bodyPr wrap="square" rtlCol="0">
            <a:spAutoFit/>
          </a:bodyPr>
          <a:lstStyle/>
          <a:p>
            <a:r>
              <a:rPr kumimoji="1" lang="ja-JP" altLang="en-US" sz="900" dirty="0"/>
              <a:t>こく</a:t>
            </a:r>
            <a:r>
              <a:rPr kumimoji="1" lang="ja-JP" altLang="en-US" sz="900" dirty="0" err="1"/>
              <a:t>ぜい</a:t>
            </a:r>
            <a:r>
              <a:rPr kumimoji="1" lang="ja-JP" altLang="en-US" sz="900" dirty="0"/>
              <a:t>ちょう</a:t>
            </a:r>
          </a:p>
        </p:txBody>
      </p:sp>
      <p:pic>
        <p:nvPicPr>
          <p:cNvPr id="93" name="図 92">
            <a:extLst>
              <a:ext uri="{FF2B5EF4-FFF2-40B4-BE49-F238E27FC236}">
                <a16:creationId xmlns:a16="http://schemas.microsoft.com/office/drawing/2014/main" id="{06550859-8F0E-4149-B843-67064214A8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4363" y="5095304"/>
            <a:ext cx="1196840" cy="1196840"/>
          </a:xfrm>
          <a:prstGeom prst="rect">
            <a:avLst/>
          </a:prstGeom>
        </p:spPr>
      </p:pic>
      <p:pic>
        <p:nvPicPr>
          <p:cNvPr id="94" name="図 93">
            <a:extLst>
              <a:ext uri="{FF2B5EF4-FFF2-40B4-BE49-F238E27FC236}">
                <a16:creationId xmlns:a16="http://schemas.microsoft.com/office/drawing/2014/main" id="{E2239862-6F1C-4340-A998-60FA08AF2A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9060" y="5037601"/>
            <a:ext cx="1188000" cy="1188000"/>
          </a:xfrm>
          <a:prstGeom prst="rect">
            <a:avLst/>
          </a:prstGeom>
        </p:spPr>
      </p:pic>
      <p:sp>
        <p:nvSpPr>
          <p:cNvPr id="95" name="四角形: 角を丸くする 94">
            <a:extLst>
              <a:ext uri="{FF2B5EF4-FFF2-40B4-BE49-F238E27FC236}">
                <a16:creationId xmlns:a16="http://schemas.microsoft.com/office/drawing/2014/main" id="{9DF2CBD6-135C-4EDC-AF4E-855D86A23EF1}"/>
              </a:ext>
            </a:extLst>
          </p:cNvPr>
          <p:cNvSpPr/>
          <p:nvPr/>
        </p:nvSpPr>
        <p:spPr bwMode="auto">
          <a:xfrm>
            <a:off x="144380" y="869130"/>
            <a:ext cx="4238934"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hlinkClick r:id="rId9">
                  <a:extLst>
                    <a:ext uri="{A12FA001-AC4F-418D-AE19-62706E023703}">
                      <ahyp:hlinkClr xmlns:ahyp="http://schemas.microsoft.com/office/drawing/2018/hyperlinkcolor" val="tx"/>
                    </a:ext>
                  </a:extLst>
                </a:hlinkClick>
              </a:rPr>
              <a:t>東北地方の他の県の予算</a:t>
            </a:r>
            <a:endParaRPr lang="ja-JP" altLang="en-US" sz="2400" dirty="0">
              <a:latin typeface="+mn-ea"/>
            </a:endParaRPr>
          </a:p>
        </p:txBody>
      </p:sp>
      <p:sp>
        <p:nvSpPr>
          <p:cNvPr id="96" name="四角形: 角を丸くする 95">
            <a:extLst>
              <a:ext uri="{FF2B5EF4-FFF2-40B4-BE49-F238E27FC236}">
                <a16:creationId xmlns:a16="http://schemas.microsoft.com/office/drawing/2014/main" id="{7784BFC1-BEF4-4CAD-A06B-D7401AEFC9B3}"/>
              </a:ext>
            </a:extLst>
          </p:cNvPr>
          <p:cNvSpPr/>
          <p:nvPr/>
        </p:nvSpPr>
        <p:spPr bwMode="auto">
          <a:xfrm>
            <a:off x="184916" y="4235069"/>
            <a:ext cx="3811823"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東京都の予算</a:t>
            </a:r>
            <a:endParaRPr lang="ja-JP" altLang="en-US" sz="2400" dirty="0">
              <a:latin typeface="+mn-ea"/>
            </a:endParaRPr>
          </a:p>
        </p:txBody>
      </p:sp>
      <p:sp>
        <p:nvSpPr>
          <p:cNvPr id="97" name="四角形: 角を丸くする 96">
            <a:extLst>
              <a:ext uri="{FF2B5EF4-FFF2-40B4-BE49-F238E27FC236}">
                <a16:creationId xmlns:a16="http://schemas.microsoft.com/office/drawing/2014/main" id="{C3B636DF-5D76-4D76-A5A4-C2E1427E0829}"/>
              </a:ext>
            </a:extLst>
          </p:cNvPr>
          <p:cNvSpPr/>
          <p:nvPr/>
        </p:nvSpPr>
        <p:spPr bwMode="auto">
          <a:xfrm>
            <a:off x="5092196" y="4235069"/>
            <a:ext cx="3811823"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兵庫県の予算</a:t>
            </a:r>
            <a:endParaRPr lang="ja-JP" altLang="en-US" sz="2400" dirty="0">
              <a:latin typeface="+mn-ea"/>
            </a:endParaRPr>
          </a:p>
        </p:txBody>
      </p:sp>
      <p:sp>
        <p:nvSpPr>
          <p:cNvPr id="98" name="テキスト ボックス 97">
            <a:extLst>
              <a:ext uri="{FF2B5EF4-FFF2-40B4-BE49-F238E27FC236}">
                <a16:creationId xmlns:a16="http://schemas.microsoft.com/office/drawing/2014/main" id="{D1A260F2-FFF8-4808-860F-C80CD2A7A0E5}"/>
              </a:ext>
            </a:extLst>
          </p:cNvPr>
          <p:cNvSpPr txBox="1"/>
          <p:nvPr/>
        </p:nvSpPr>
        <p:spPr>
          <a:xfrm>
            <a:off x="549080" y="5121454"/>
            <a:ext cx="2417308" cy="1477328"/>
          </a:xfrm>
          <a:prstGeom prst="rect">
            <a:avLst/>
          </a:prstGeom>
          <a:noFill/>
        </p:spPr>
        <p:txBody>
          <a:bodyPr wrap="square" rtlCol="0">
            <a:spAutoFit/>
          </a:bodyPr>
          <a:lstStyle/>
          <a:p>
            <a:r>
              <a:rPr kumimoji="1" lang="ja-JP" altLang="en-US" dirty="0"/>
              <a:t>⇒　外部サイト「東京都財務局ホームページ</a:t>
            </a:r>
            <a:r>
              <a:rPr kumimoji="1" lang="en-US" altLang="ja-JP" dirty="0"/>
              <a:t>『</a:t>
            </a:r>
            <a:r>
              <a:rPr kumimoji="1" lang="ja-JP" altLang="en-US" dirty="0"/>
              <a:t>ＴＯＫＹＯ予算見える化ボード</a:t>
            </a:r>
            <a:r>
              <a:rPr kumimoji="1" lang="en-US" altLang="ja-JP" dirty="0"/>
              <a:t>』</a:t>
            </a:r>
            <a:r>
              <a:rPr kumimoji="1" lang="ja-JP" altLang="en-US" dirty="0"/>
              <a:t>」へリンク</a:t>
            </a:r>
            <a:endParaRPr kumimoji="1" lang="en-US" altLang="ja-JP" dirty="0"/>
          </a:p>
          <a:p>
            <a:endParaRPr kumimoji="1" lang="ja-JP" altLang="en-US" dirty="0"/>
          </a:p>
        </p:txBody>
      </p:sp>
      <p:sp>
        <p:nvSpPr>
          <p:cNvPr id="99" name="テキスト ボックス 98">
            <a:extLst>
              <a:ext uri="{FF2B5EF4-FFF2-40B4-BE49-F238E27FC236}">
                <a16:creationId xmlns:a16="http://schemas.microsoft.com/office/drawing/2014/main" id="{986A9368-EBEC-48C6-82AE-4EB3EE808CBE}"/>
              </a:ext>
            </a:extLst>
          </p:cNvPr>
          <p:cNvSpPr txBox="1"/>
          <p:nvPr/>
        </p:nvSpPr>
        <p:spPr>
          <a:xfrm>
            <a:off x="5356962" y="5022539"/>
            <a:ext cx="2417308" cy="1200329"/>
          </a:xfrm>
          <a:prstGeom prst="rect">
            <a:avLst/>
          </a:prstGeom>
          <a:noFill/>
        </p:spPr>
        <p:txBody>
          <a:bodyPr wrap="square" rtlCol="0">
            <a:spAutoFit/>
          </a:bodyPr>
          <a:lstStyle/>
          <a:p>
            <a:r>
              <a:rPr kumimoji="1" lang="ja-JP" altLang="en-US" dirty="0"/>
              <a:t>⇒　外部サイト「兵庫県ホームページ</a:t>
            </a:r>
            <a:r>
              <a:rPr kumimoji="1" lang="en-US" altLang="ja-JP" dirty="0"/>
              <a:t>『</a:t>
            </a:r>
            <a:r>
              <a:rPr kumimoji="1" lang="ja-JP" altLang="en-US" dirty="0"/>
              <a:t>こどものひろば（県の予算）</a:t>
            </a:r>
            <a:r>
              <a:rPr kumimoji="1" lang="en-US" altLang="ja-JP" dirty="0"/>
              <a:t>』</a:t>
            </a:r>
            <a:r>
              <a:rPr kumimoji="1" lang="ja-JP" altLang="en-US" dirty="0"/>
              <a:t>」へリンク</a:t>
            </a:r>
          </a:p>
        </p:txBody>
      </p:sp>
      <p:sp>
        <p:nvSpPr>
          <p:cNvPr id="103" name="角丸四角形 40">
            <a:extLst>
              <a:ext uri="{FF2B5EF4-FFF2-40B4-BE49-F238E27FC236}">
                <a16:creationId xmlns:a16="http://schemas.microsoft.com/office/drawing/2014/main" id="{3909C36B-17B1-409A-8EDC-F714DB6DC12D}"/>
              </a:ext>
            </a:extLst>
          </p:cNvPr>
          <p:cNvSpPr/>
          <p:nvPr/>
        </p:nvSpPr>
        <p:spPr>
          <a:xfrm>
            <a:off x="7437999" y="6249315"/>
            <a:ext cx="1944598" cy="3599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50" dirty="0">
                <a:solidFill>
                  <a:schemeClr val="tx1"/>
                </a:solidFill>
                <a:latin typeface="+mn-ea"/>
              </a:rPr>
              <a:t>国税庁</a:t>
            </a:r>
            <a:r>
              <a:rPr lang="en-US" altLang="ja-JP" sz="1050" dirty="0">
                <a:solidFill>
                  <a:schemeClr val="tx1"/>
                </a:solidFill>
                <a:latin typeface="+mn-ea"/>
              </a:rPr>
              <a:t>e</a:t>
            </a:r>
            <a:r>
              <a:rPr lang="ja-JP" altLang="en-US" sz="1050" dirty="0">
                <a:solidFill>
                  <a:schemeClr val="tx1"/>
                </a:solidFill>
                <a:latin typeface="+mn-ea"/>
              </a:rPr>
              <a:t>－</a:t>
            </a:r>
            <a:r>
              <a:rPr lang="en-US" altLang="ja-JP" sz="1050" dirty="0">
                <a:solidFill>
                  <a:schemeClr val="tx1"/>
                </a:solidFill>
                <a:latin typeface="+mn-ea"/>
              </a:rPr>
              <a:t>Tax</a:t>
            </a:r>
            <a:r>
              <a:rPr lang="ja-JP" altLang="en-US" sz="1050" dirty="0">
                <a:solidFill>
                  <a:schemeClr val="tx1"/>
                </a:solidFill>
                <a:latin typeface="+mn-ea"/>
              </a:rPr>
              <a:t>キャラクター</a:t>
            </a:r>
            <a:endParaRPr lang="en-US" altLang="ja-JP" sz="1050" dirty="0">
              <a:solidFill>
                <a:schemeClr val="tx1"/>
              </a:solidFill>
              <a:latin typeface="+mn-ea"/>
            </a:endParaRPr>
          </a:p>
          <a:p>
            <a:pPr>
              <a:lnSpc>
                <a:spcPct val="110000"/>
              </a:lnSpc>
            </a:pPr>
            <a:r>
              <a:rPr lang="ja-JP" altLang="en-US" sz="1050" dirty="0">
                <a:solidFill>
                  <a:schemeClr val="tx1"/>
                </a:solidFill>
                <a:latin typeface="+mn-ea"/>
              </a:rPr>
              <a:t>イータくん</a:t>
            </a:r>
          </a:p>
        </p:txBody>
      </p:sp>
      <p:sp>
        <p:nvSpPr>
          <p:cNvPr id="105" name="正方形/長方形 104">
            <a:hlinkClick r:id="rId10"/>
            <a:extLst>
              <a:ext uri="{FF2B5EF4-FFF2-40B4-BE49-F238E27FC236}">
                <a16:creationId xmlns:a16="http://schemas.microsoft.com/office/drawing/2014/main" id="{DBD1997B-E575-4557-9623-1F0B16CBC9F7}"/>
              </a:ext>
            </a:extLst>
          </p:cNvPr>
          <p:cNvSpPr/>
          <p:nvPr/>
        </p:nvSpPr>
        <p:spPr>
          <a:xfrm>
            <a:off x="-71960" y="4111218"/>
            <a:ext cx="4255212" cy="2563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6" name="正方形/長方形 105">
            <a:hlinkClick r:id="rId11"/>
            <a:extLst>
              <a:ext uri="{FF2B5EF4-FFF2-40B4-BE49-F238E27FC236}">
                <a16:creationId xmlns:a16="http://schemas.microsoft.com/office/drawing/2014/main" id="{9811F634-F71F-4DF5-BB5C-AEB8C9341AA9}"/>
              </a:ext>
            </a:extLst>
          </p:cNvPr>
          <p:cNvSpPr/>
          <p:nvPr/>
        </p:nvSpPr>
        <p:spPr>
          <a:xfrm>
            <a:off x="5092195" y="4168352"/>
            <a:ext cx="3945473" cy="2439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7" name="図 106">
            <a:extLst>
              <a:ext uri="{FF2B5EF4-FFF2-40B4-BE49-F238E27FC236}">
                <a16:creationId xmlns:a16="http://schemas.microsoft.com/office/drawing/2014/main" id="{D234A160-FAF9-491B-8250-98772E823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3082" y="2355208"/>
            <a:ext cx="1338936" cy="1338936"/>
          </a:xfrm>
          <a:prstGeom prst="rect">
            <a:avLst/>
          </a:prstGeom>
        </p:spPr>
      </p:pic>
      <p:pic>
        <p:nvPicPr>
          <p:cNvPr id="108" name="図 107">
            <a:extLst>
              <a:ext uri="{FF2B5EF4-FFF2-40B4-BE49-F238E27FC236}">
                <a16:creationId xmlns:a16="http://schemas.microsoft.com/office/drawing/2014/main" id="{0BEE4DBA-FE8E-4FCB-8359-DA31EA2337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78951" y="2339297"/>
            <a:ext cx="1338936" cy="1338936"/>
          </a:xfrm>
          <a:prstGeom prst="rect">
            <a:avLst/>
          </a:prstGeom>
        </p:spPr>
      </p:pic>
      <p:pic>
        <p:nvPicPr>
          <p:cNvPr id="109" name="図 108">
            <a:extLst>
              <a:ext uri="{FF2B5EF4-FFF2-40B4-BE49-F238E27FC236}">
                <a16:creationId xmlns:a16="http://schemas.microsoft.com/office/drawing/2014/main" id="{D7854831-BC9D-4B1D-9CB4-BCD2190264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36183" y="2308805"/>
            <a:ext cx="1338936" cy="1338936"/>
          </a:xfrm>
          <a:prstGeom prst="rect">
            <a:avLst/>
          </a:prstGeom>
        </p:spPr>
      </p:pic>
      <p:sp>
        <p:nvSpPr>
          <p:cNvPr id="101" name="正方形/長方形 100">
            <a:hlinkClick r:id="rId9"/>
            <a:extLst>
              <a:ext uri="{FF2B5EF4-FFF2-40B4-BE49-F238E27FC236}">
                <a16:creationId xmlns:a16="http://schemas.microsoft.com/office/drawing/2014/main" id="{F0B5906D-D11C-4934-91C2-E823545D44B9}"/>
              </a:ext>
            </a:extLst>
          </p:cNvPr>
          <p:cNvSpPr/>
          <p:nvPr/>
        </p:nvSpPr>
        <p:spPr>
          <a:xfrm>
            <a:off x="210403" y="1482480"/>
            <a:ext cx="8855240" cy="2628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ustDataLst>
      <p:tags r:id="rId1"/>
    </p:custDataLst>
    <p:extLst>
      <p:ext uri="{BB962C8B-B14F-4D97-AF65-F5344CB8AC3E}">
        <p14:creationId xmlns:p14="http://schemas.microsoft.com/office/powerpoint/2010/main" val="218654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東日本大震災</a:t>
            </a:r>
          </a:p>
        </p:txBody>
      </p:sp>
      <p:sp>
        <p:nvSpPr>
          <p:cNvPr id="25" name="四角形: 角を丸くする 24">
            <a:extLst>
              <a:ext uri="{FF2B5EF4-FFF2-40B4-BE49-F238E27FC236}">
                <a16:creationId xmlns:a16="http://schemas.microsoft.com/office/drawing/2014/main" id="{5E36E8DF-5484-4E43-9486-D3F26C86BED8}"/>
              </a:ext>
            </a:extLst>
          </p:cNvPr>
          <p:cNvSpPr/>
          <p:nvPr/>
        </p:nvSpPr>
        <p:spPr>
          <a:xfrm>
            <a:off x="4465744" y="2019051"/>
            <a:ext cx="4363346" cy="1493907"/>
          </a:xfrm>
          <a:prstGeom prst="roundRect">
            <a:avLst/>
          </a:prstGeom>
          <a:solidFill>
            <a:srgbClr val="CEECFE">
              <a:alpha val="50000"/>
            </a:srgbClr>
          </a:solidFill>
          <a:ln>
            <a:solidFill>
              <a:srgbClr val="EEF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6" name="グループ化 25">
            <a:extLst>
              <a:ext uri="{FF2B5EF4-FFF2-40B4-BE49-F238E27FC236}">
                <a16:creationId xmlns:a16="http://schemas.microsoft.com/office/drawing/2014/main" id="{6A4F0BA0-0979-4FB3-8604-11EEB3175D28}"/>
              </a:ext>
            </a:extLst>
          </p:cNvPr>
          <p:cNvGrpSpPr/>
          <p:nvPr/>
        </p:nvGrpSpPr>
        <p:grpSpPr>
          <a:xfrm>
            <a:off x="193865" y="2206814"/>
            <a:ext cx="4007651" cy="998576"/>
            <a:chOff x="300121" y="2249676"/>
            <a:chExt cx="4007651" cy="998576"/>
          </a:xfrm>
        </p:grpSpPr>
        <p:sp>
          <p:nvSpPr>
            <p:cNvPr id="27" name="正方形/長方形 26">
              <a:extLst>
                <a:ext uri="{FF2B5EF4-FFF2-40B4-BE49-F238E27FC236}">
                  <a16:creationId xmlns:a16="http://schemas.microsoft.com/office/drawing/2014/main" id="{952B5E26-BD05-4110-9951-E8C2E4C3F6BA}"/>
                </a:ext>
              </a:extLst>
            </p:cNvPr>
            <p:cNvSpPr/>
            <p:nvPr/>
          </p:nvSpPr>
          <p:spPr bwMode="auto">
            <a:xfrm>
              <a:off x="314779" y="2250466"/>
              <a:ext cx="3992993" cy="997786"/>
            </a:xfrm>
            <a:prstGeom prst="rect">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92D050"/>
                </a:solidFill>
                <a:effectLst/>
                <a:uLnTx/>
                <a:uFillTx/>
                <a:latin typeface="+mn-ea"/>
              </a:endParaRPr>
            </a:p>
          </p:txBody>
        </p:sp>
        <p:sp>
          <p:nvSpPr>
            <p:cNvPr id="28" name="正方形/長方形 27">
              <a:extLst>
                <a:ext uri="{FF2B5EF4-FFF2-40B4-BE49-F238E27FC236}">
                  <a16:creationId xmlns:a16="http://schemas.microsoft.com/office/drawing/2014/main" id="{EDFC8A7B-6B05-4FDE-B1BF-6BEAF90E5DAD}"/>
                </a:ext>
              </a:extLst>
            </p:cNvPr>
            <p:cNvSpPr/>
            <p:nvPr/>
          </p:nvSpPr>
          <p:spPr bwMode="auto">
            <a:xfrm>
              <a:off x="300121" y="2249676"/>
              <a:ext cx="1784173" cy="997787"/>
            </a:xfrm>
            <a:prstGeom prst="rect">
              <a:avLst/>
            </a:prstGeom>
            <a:solidFill>
              <a:srgbClr val="0070C0"/>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pc="120" dirty="0">
                  <a:solidFill>
                    <a:schemeClr val="bg1"/>
                  </a:solidFill>
                  <a:latin typeface="HGPｺﾞｼｯｸE"/>
                  <a:ea typeface="HGPｺﾞｼｯｸE"/>
                </a:rPr>
                <a:t>令和８年度</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東日本大震災</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復興特別会計</a:t>
              </a:r>
            </a:p>
          </p:txBody>
        </p:sp>
      </p:grpSp>
      <p:sp>
        <p:nvSpPr>
          <p:cNvPr id="29" name="Rectangle 36">
            <a:extLst>
              <a:ext uri="{FF2B5EF4-FFF2-40B4-BE49-F238E27FC236}">
                <a16:creationId xmlns:a16="http://schemas.microsoft.com/office/drawing/2014/main" id="{CA13E0D2-9F79-487F-A34D-0902C7851F30}"/>
              </a:ext>
            </a:extLst>
          </p:cNvPr>
          <p:cNvSpPr>
            <a:spLocks noChangeArrowheads="1"/>
          </p:cNvSpPr>
          <p:nvPr/>
        </p:nvSpPr>
        <p:spPr bwMode="auto">
          <a:xfrm>
            <a:off x="2052547" y="2476701"/>
            <a:ext cx="1929128" cy="47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ja-JP" altLang="en-US" sz="2400" spc="180" dirty="0">
                <a:latin typeface="HGPｺﾞｼｯｸE"/>
                <a:ea typeface="HGPｺﾞｼｯｸE"/>
              </a:rPr>
              <a:t>　　</a:t>
            </a:r>
          </a:p>
        </p:txBody>
      </p:sp>
      <p:sp>
        <p:nvSpPr>
          <p:cNvPr id="30" name="四角形: 角を丸くする 29">
            <a:extLst>
              <a:ext uri="{FF2B5EF4-FFF2-40B4-BE49-F238E27FC236}">
                <a16:creationId xmlns:a16="http://schemas.microsoft.com/office/drawing/2014/main" id="{882BBB3B-7F5F-41FA-865F-D0075DDC91E1}"/>
              </a:ext>
            </a:extLst>
          </p:cNvPr>
          <p:cNvSpPr/>
          <p:nvPr/>
        </p:nvSpPr>
        <p:spPr>
          <a:xfrm>
            <a:off x="0" y="3779838"/>
            <a:ext cx="8522228" cy="2751936"/>
          </a:xfrm>
          <a:prstGeom prst="roundRect">
            <a:avLst/>
          </a:prstGeom>
          <a:solidFill>
            <a:srgbClr val="CEECF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Rectangle 26">
            <a:extLst>
              <a:ext uri="{FF2B5EF4-FFF2-40B4-BE49-F238E27FC236}">
                <a16:creationId xmlns:a16="http://schemas.microsoft.com/office/drawing/2014/main" id="{07C0FB0C-53F8-4269-B3CF-C5E43D2CF2D3}"/>
              </a:ext>
            </a:extLst>
          </p:cNvPr>
          <p:cNvSpPr>
            <a:spLocks noChangeArrowheads="1"/>
          </p:cNvSpPr>
          <p:nvPr/>
        </p:nvSpPr>
        <p:spPr bwMode="white">
          <a:xfrm>
            <a:off x="82233" y="914161"/>
            <a:ext cx="877612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spcBef>
                <a:spcPct val="0"/>
              </a:spcBef>
              <a:buClrTx/>
              <a:buSzTx/>
              <a:buNone/>
              <a:tabLst/>
              <a:defRPr/>
            </a:pPr>
            <a:r>
              <a:rPr lang="ja-JP" altLang="en-US" sz="1800" dirty="0">
                <a:solidFill>
                  <a:srgbClr val="000000"/>
                </a:solidFill>
                <a:latin typeface="HGPｺﾞｼｯｸE" panose="020B0900000000000000" pitchFamily="50" charset="-128"/>
                <a:ea typeface="HGPｺﾞｼｯｸE" panose="020B0900000000000000" pitchFamily="50" charset="-128"/>
              </a:rPr>
              <a:t>　復興事業に関する国の経理を明確にするために、</a:t>
            </a:r>
            <a:r>
              <a:rPr lang="ja-JP" altLang="en-US" sz="2000" dirty="0">
                <a:solidFill>
                  <a:srgbClr val="000000"/>
                </a:solidFill>
                <a:latin typeface="HGPｺﾞｼｯｸE" panose="020B0900000000000000" pitchFamily="50" charset="-128"/>
                <a:ea typeface="HGPｺﾞｼｯｸE" panose="020B0900000000000000" pitchFamily="50" charset="-128"/>
              </a:rPr>
              <a:t>平成</a:t>
            </a:r>
            <a:r>
              <a:rPr lang="en-US" altLang="ja-JP" sz="2000" dirty="0">
                <a:solidFill>
                  <a:srgbClr val="000000"/>
                </a:solidFill>
                <a:latin typeface="HGPｺﾞｼｯｸE" panose="020B0900000000000000" pitchFamily="50" charset="-128"/>
                <a:ea typeface="HGPｺﾞｼｯｸE" panose="020B0900000000000000" pitchFamily="50" charset="-128"/>
              </a:rPr>
              <a:t>24</a:t>
            </a:r>
            <a:r>
              <a:rPr lang="ja-JP" altLang="en-US" sz="2000" dirty="0">
                <a:solidFill>
                  <a:srgbClr val="000000"/>
                </a:solidFill>
                <a:latin typeface="HGPｺﾞｼｯｸE" panose="020B0900000000000000" pitchFamily="50" charset="-128"/>
                <a:ea typeface="HGPｺﾞｼｯｸE" panose="020B0900000000000000" pitchFamily="50" charset="-128"/>
              </a:rPr>
              <a:t>年度から</a:t>
            </a:r>
            <a:r>
              <a:rPr lang="ja-JP" altLang="en-US" sz="2000" dirty="0">
                <a:solidFill>
                  <a:schemeClr val="tx2">
                    <a:lumMod val="75000"/>
                    <a:lumOff val="25000"/>
                  </a:schemeClr>
                </a:solidFill>
                <a:latin typeface="HGPｺﾞｼｯｸE" panose="020B0900000000000000" pitchFamily="50" charset="-128"/>
                <a:ea typeface="HGPｺﾞｼｯｸE" panose="020B0900000000000000" pitchFamily="50" charset="-128"/>
              </a:rPr>
              <a:t>東日本大震災復興特別会計</a:t>
            </a:r>
            <a:r>
              <a:rPr lang="ja-JP" altLang="en-US" sz="1800" dirty="0">
                <a:solidFill>
                  <a:srgbClr val="000000"/>
                </a:solidFill>
                <a:latin typeface="HGPｺﾞｼｯｸE" panose="020B0900000000000000" pitchFamily="50" charset="-128"/>
                <a:ea typeface="HGPｺﾞｼｯｸE" panose="020B0900000000000000" pitchFamily="50" charset="-128"/>
              </a:rPr>
              <a:t>が創設されました。</a:t>
            </a:r>
            <a:endParaRPr lang="en-US" altLang="ja-JP" sz="18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spcBef>
                <a:spcPct val="0"/>
              </a:spcBef>
              <a:buClrTx/>
              <a:buSzTx/>
              <a:buNone/>
              <a:tabLst/>
              <a:defRPr/>
            </a:pPr>
            <a:r>
              <a:rPr lang="ja-JP" altLang="en-US" sz="1800" dirty="0">
                <a:solidFill>
                  <a:srgbClr val="000000"/>
                </a:solidFill>
                <a:latin typeface="HGPｺﾞｼｯｸE" panose="020B0900000000000000" pitchFamily="50" charset="-128"/>
                <a:ea typeface="HGPｺﾞｼｯｸE" panose="020B0900000000000000" pitchFamily="50" charset="-128"/>
              </a:rPr>
              <a:t>　復興にかかる財源については、一般会計からの繰入金のほか、復興特別税や復興債を発行して確保することとなっています。</a:t>
            </a:r>
            <a:endParaRPr lang="en-US" altLang="ja-JP" sz="18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spcBef>
                <a:spcPct val="0"/>
              </a:spcBef>
              <a:buClrTx/>
              <a:buSzTx/>
              <a:buNone/>
              <a:tabLst/>
              <a:defRPr/>
            </a:pPr>
            <a:endParaRPr lang="en-US" altLang="ja-JP" sz="1800" dirty="0">
              <a:solidFill>
                <a:srgbClr val="000000"/>
              </a:solidFill>
              <a:latin typeface="HGPｺﾞｼｯｸE" panose="020B0900000000000000" pitchFamily="50" charset="-128"/>
              <a:ea typeface="HGPｺﾞｼｯｸE" panose="020B0900000000000000" pitchFamily="50" charset="-128"/>
            </a:endParaRPr>
          </a:p>
        </p:txBody>
      </p:sp>
      <p:sp>
        <p:nvSpPr>
          <p:cNvPr id="33" name="Rectangle 36">
            <a:extLst>
              <a:ext uri="{FF2B5EF4-FFF2-40B4-BE49-F238E27FC236}">
                <a16:creationId xmlns:a16="http://schemas.microsoft.com/office/drawing/2014/main" id="{65141B20-18D3-42EA-820B-7FFEFC6E8157}"/>
              </a:ext>
            </a:extLst>
          </p:cNvPr>
          <p:cNvSpPr>
            <a:spLocks noChangeArrowheads="1"/>
          </p:cNvSpPr>
          <p:nvPr/>
        </p:nvSpPr>
        <p:spPr bwMode="auto">
          <a:xfrm>
            <a:off x="4640832" y="1936285"/>
            <a:ext cx="4188258" cy="15119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838413" eaLnBrk="1" hangingPunct="1">
              <a:lnSpc>
                <a:spcPct val="150000"/>
              </a:lnSpc>
              <a:defRPr/>
            </a:pP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・住宅・河川・海岸・道路・港湾・下水道の</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　整備などのため</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・仮設住宅の補修工事などのため</a:t>
            </a:r>
            <a:endParaRPr lang="en-US" altLang="ja-JP" sz="1600" spc="180" dirty="0">
              <a:latin typeface="HGPｺﾞｼｯｸE"/>
              <a:ea typeface="HGPｺﾞｼｯｸE"/>
            </a:endParaRPr>
          </a:p>
        </p:txBody>
      </p:sp>
      <p:sp>
        <p:nvSpPr>
          <p:cNvPr id="34" name="四角形: 角を丸くする 33">
            <a:extLst>
              <a:ext uri="{FF2B5EF4-FFF2-40B4-BE49-F238E27FC236}">
                <a16:creationId xmlns:a16="http://schemas.microsoft.com/office/drawing/2014/main" id="{254826DA-6F70-4702-87B4-91111B214FB2}"/>
              </a:ext>
            </a:extLst>
          </p:cNvPr>
          <p:cNvSpPr/>
          <p:nvPr/>
        </p:nvSpPr>
        <p:spPr bwMode="auto">
          <a:xfrm>
            <a:off x="568537" y="3590464"/>
            <a:ext cx="2968023" cy="486179"/>
          </a:xfrm>
          <a:prstGeom prst="roundRect">
            <a:avLst>
              <a:gd name="adj" fmla="val 50000"/>
            </a:avLst>
          </a:prstGeom>
          <a:solidFill>
            <a:srgbClr val="005BAD"/>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福島県相馬市の復興状況</a:t>
            </a:r>
          </a:p>
        </p:txBody>
      </p:sp>
      <p:sp>
        <p:nvSpPr>
          <p:cNvPr id="35" name="矢印: 右 34">
            <a:extLst>
              <a:ext uri="{FF2B5EF4-FFF2-40B4-BE49-F238E27FC236}">
                <a16:creationId xmlns:a16="http://schemas.microsoft.com/office/drawing/2014/main" id="{748A8F5E-2380-4BE2-88AD-E53DA6435B74}"/>
              </a:ext>
            </a:extLst>
          </p:cNvPr>
          <p:cNvSpPr/>
          <p:nvPr/>
        </p:nvSpPr>
        <p:spPr>
          <a:xfrm>
            <a:off x="3756754" y="4807363"/>
            <a:ext cx="889525" cy="486179"/>
          </a:xfrm>
          <a:prstGeom prst="rightArrow">
            <a:avLst/>
          </a:prstGeom>
          <a:solidFill>
            <a:srgbClr val="005BA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DC95A6AA-A5DF-42D8-BEAC-AF0D3346FA30}"/>
              </a:ext>
            </a:extLst>
          </p:cNvPr>
          <p:cNvSpPr txBox="1"/>
          <p:nvPr/>
        </p:nvSpPr>
        <p:spPr>
          <a:xfrm>
            <a:off x="1758484" y="6197535"/>
            <a:ext cx="802962" cy="276999"/>
          </a:xfrm>
          <a:prstGeom prst="rect">
            <a:avLst/>
          </a:prstGeom>
          <a:noFill/>
        </p:spPr>
        <p:txBody>
          <a:bodyPr wrap="square" rtlCol="0">
            <a:spAutoFit/>
          </a:bodyPr>
          <a:lstStyle/>
          <a:p>
            <a:r>
              <a:rPr kumimoji="1" lang="ja-JP" altLang="en-US" sz="1200" dirty="0"/>
              <a:t>被災直後</a:t>
            </a:r>
          </a:p>
        </p:txBody>
      </p:sp>
      <p:sp>
        <p:nvSpPr>
          <p:cNvPr id="37" name="テキスト ボックス 36">
            <a:extLst>
              <a:ext uri="{FF2B5EF4-FFF2-40B4-BE49-F238E27FC236}">
                <a16:creationId xmlns:a16="http://schemas.microsoft.com/office/drawing/2014/main" id="{451DE3D1-8FEB-4E32-9CC0-61DADBA613FB}"/>
              </a:ext>
            </a:extLst>
          </p:cNvPr>
          <p:cNvSpPr txBox="1"/>
          <p:nvPr/>
        </p:nvSpPr>
        <p:spPr>
          <a:xfrm>
            <a:off x="5674401" y="6177091"/>
            <a:ext cx="1235483" cy="287324"/>
          </a:xfrm>
          <a:prstGeom prst="rect">
            <a:avLst/>
          </a:prstGeom>
          <a:noFill/>
        </p:spPr>
        <p:txBody>
          <a:bodyPr wrap="square" rtlCol="0">
            <a:spAutoFit/>
          </a:bodyPr>
          <a:lstStyle/>
          <a:p>
            <a:r>
              <a:rPr kumimoji="1" lang="ja-JP" altLang="en-US" sz="1200" dirty="0"/>
              <a:t>被災から９年後</a:t>
            </a:r>
          </a:p>
        </p:txBody>
      </p:sp>
      <p:sp>
        <p:nvSpPr>
          <p:cNvPr id="38" name="テキスト ボックス 37">
            <a:extLst>
              <a:ext uri="{FF2B5EF4-FFF2-40B4-BE49-F238E27FC236}">
                <a16:creationId xmlns:a16="http://schemas.microsoft.com/office/drawing/2014/main" id="{29BEC995-56B1-4D1D-BDE1-EE6918CEE7C6}"/>
              </a:ext>
            </a:extLst>
          </p:cNvPr>
          <p:cNvSpPr txBox="1"/>
          <p:nvPr/>
        </p:nvSpPr>
        <p:spPr>
          <a:xfrm>
            <a:off x="6921152" y="3855074"/>
            <a:ext cx="1379351" cy="261610"/>
          </a:xfrm>
          <a:prstGeom prst="rect">
            <a:avLst/>
          </a:prstGeom>
          <a:noFill/>
        </p:spPr>
        <p:txBody>
          <a:bodyPr wrap="square" rtlCol="0">
            <a:spAutoFit/>
          </a:bodyPr>
          <a:lstStyle/>
          <a:p>
            <a:r>
              <a:rPr kumimoji="1" lang="ja-JP" altLang="en-US" sz="1100" dirty="0"/>
              <a:t>写真提供：福島県</a:t>
            </a:r>
            <a:endParaRPr kumimoji="1" lang="en-US" altLang="ja-JP" sz="1100" dirty="0"/>
          </a:p>
        </p:txBody>
      </p:sp>
      <p:pic>
        <p:nvPicPr>
          <p:cNvPr id="39" name="図 38">
            <a:extLst>
              <a:ext uri="{FF2B5EF4-FFF2-40B4-BE49-F238E27FC236}">
                <a16:creationId xmlns:a16="http://schemas.microsoft.com/office/drawing/2014/main" id="{95C655E2-DF75-459A-9B45-427AF5BCD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84" y="4157877"/>
            <a:ext cx="2719544" cy="2039658"/>
          </a:xfrm>
          <a:prstGeom prst="rect">
            <a:avLst/>
          </a:prstGeom>
        </p:spPr>
      </p:pic>
      <p:pic>
        <p:nvPicPr>
          <p:cNvPr id="40" name="図 39">
            <a:extLst>
              <a:ext uri="{FF2B5EF4-FFF2-40B4-BE49-F238E27FC236}">
                <a16:creationId xmlns:a16="http://schemas.microsoft.com/office/drawing/2014/main" id="{83359A49-CEDA-4503-B64A-C84ADA7C5CE8}"/>
              </a:ext>
            </a:extLst>
          </p:cNvPr>
          <p:cNvPicPr>
            <a:picLocks noChangeAspect="1"/>
          </p:cNvPicPr>
          <p:nvPr/>
        </p:nvPicPr>
        <p:blipFill rotWithShape="1">
          <a:blip r:embed="rId5">
            <a:extLst>
              <a:ext uri="{28A0092B-C50C-407E-A947-70E740481C1C}">
                <a14:useLocalDpi xmlns:a14="http://schemas.microsoft.com/office/drawing/2010/main" val="0"/>
              </a:ext>
            </a:extLst>
          </a:blip>
          <a:srcRect l="7323" r="24240"/>
          <a:stretch/>
        </p:blipFill>
        <p:spPr>
          <a:xfrm>
            <a:off x="5009675" y="4157877"/>
            <a:ext cx="2481526" cy="2039658"/>
          </a:xfrm>
          <a:prstGeom prst="rect">
            <a:avLst/>
          </a:prstGeom>
        </p:spPr>
      </p:pic>
      <p:sp>
        <p:nvSpPr>
          <p:cNvPr id="47" name="二等辺三角形 46">
            <a:extLst>
              <a:ext uri="{FF2B5EF4-FFF2-40B4-BE49-F238E27FC236}">
                <a16:creationId xmlns:a16="http://schemas.microsoft.com/office/drawing/2014/main" id="{7F591370-6478-4E08-9067-9AC4A37ABAFF}"/>
              </a:ext>
            </a:extLst>
          </p:cNvPr>
          <p:cNvSpPr/>
          <p:nvPr/>
        </p:nvSpPr>
        <p:spPr>
          <a:xfrm rot="5400000">
            <a:off x="4138112" y="2569924"/>
            <a:ext cx="632530" cy="327440"/>
          </a:xfrm>
          <a:prstGeom prst="triangl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0F9E24EE-248B-4116-BB55-0BCCFBB00F81}"/>
              </a:ext>
            </a:extLst>
          </p:cNvPr>
          <p:cNvSpPr txBox="1"/>
          <p:nvPr/>
        </p:nvSpPr>
        <p:spPr>
          <a:xfrm>
            <a:off x="129115" y="3297240"/>
            <a:ext cx="4096792" cy="253916"/>
          </a:xfrm>
          <a:prstGeom prst="rect">
            <a:avLst/>
          </a:prstGeom>
          <a:noFill/>
        </p:spPr>
        <p:txBody>
          <a:bodyPr wrap="square" rtlCol="0">
            <a:spAutoFit/>
          </a:bodyPr>
          <a:lstStyle/>
          <a:p>
            <a:r>
              <a:rPr kumimoji="1" lang="ja-JP" altLang="en-US" sz="1050" dirty="0"/>
              <a:t>　</a:t>
            </a:r>
            <a:r>
              <a:rPr kumimoji="1" lang="en-US" altLang="ja-JP" sz="1050" dirty="0"/>
              <a:t>※</a:t>
            </a:r>
            <a:r>
              <a:rPr kumimoji="1" lang="ja-JP" altLang="en-US" sz="1050" dirty="0"/>
              <a:t>出所：財務省「令和８年度予算及び財政投融資計画の説明」</a:t>
            </a:r>
          </a:p>
        </p:txBody>
      </p:sp>
      <p:sp>
        <p:nvSpPr>
          <p:cNvPr id="54" name="Rectangle 36">
            <a:extLst>
              <a:ext uri="{FF2B5EF4-FFF2-40B4-BE49-F238E27FC236}">
                <a16:creationId xmlns:a16="http://schemas.microsoft.com/office/drawing/2014/main" id="{63B5DB46-E4A6-4200-95F5-D0A21FAC4D33}"/>
              </a:ext>
            </a:extLst>
          </p:cNvPr>
          <p:cNvSpPr>
            <a:spLocks noChangeArrowheads="1"/>
          </p:cNvSpPr>
          <p:nvPr/>
        </p:nvSpPr>
        <p:spPr bwMode="auto">
          <a:xfrm>
            <a:off x="2183424" y="2550406"/>
            <a:ext cx="1929128" cy="44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ja-JP" altLang="en-US" sz="2200" spc="180" dirty="0">
                <a:latin typeface="HGPｺﾞｼｯｸE"/>
                <a:ea typeface="HGPｺﾞｼｯｸE"/>
              </a:rPr>
              <a:t>約</a:t>
            </a:r>
            <a:r>
              <a:rPr lang="en-US" altLang="ja-JP" sz="2200" spc="180" dirty="0">
                <a:latin typeface="HGPｺﾞｼｯｸE"/>
                <a:ea typeface="HGPｺﾞｼｯｸE"/>
              </a:rPr>
              <a:t>6,300</a:t>
            </a:r>
            <a:r>
              <a:rPr lang="ja-JP" altLang="en-US" sz="2200" spc="180" dirty="0">
                <a:latin typeface="HGPｺﾞｼｯｸE"/>
                <a:ea typeface="HGPｺﾞｼｯｸE"/>
              </a:rPr>
              <a:t>億円</a:t>
            </a:r>
          </a:p>
        </p:txBody>
      </p:sp>
      <p:sp>
        <p:nvSpPr>
          <p:cNvPr id="55" name="四角形: 角を丸くする 54">
            <a:extLst>
              <a:ext uri="{FF2B5EF4-FFF2-40B4-BE49-F238E27FC236}">
                <a16:creationId xmlns:a16="http://schemas.microsoft.com/office/drawing/2014/main" id="{016AA6FA-C6DA-443A-9357-B7458BA7213A}"/>
              </a:ext>
            </a:extLst>
          </p:cNvPr>
          <p:cNvSpPr/>
          <p:nvPr/>
        </p:nvSpPr>
        <p:spPr bwMode="auto">
          <a:xfrm>
            <a:off x="4503169" y="1920131"/>
            <a:ext cx="1420706" cy="392971"/>
          </a:xfrm>
          <a:prstGeom prst="roundRect">
            <a:avLst>
              <a:gd name="adj" fmla="val 50000"/>
            </a:avLst>
          </a:prstGeom>
          <a:solidFill>
            <a:srgbClr val="005BAD"/>
          </a:solidFill>
          <a:ln w="6350" cap="flat" cmpd="sng" algn="ctr">
            <a:solidFill>
              <a:schemeClr val="accent1"/>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使い道</a:t>
            </a:r>
          </a:p>
        </p:txBody>
      </p:sp>
      <p:sp>
        <p:nvSpPr>
          <p:cNvPr id="41" name="スライド番号プレースホルダー 55">
            <a:extLst>
              <a:ext uri="{FF2B5EF4-FFF2-40B4-BE49-F238E27FC236}">
                <a16:creationId xmlns:a16="http://schemas.microsoft.com/office/drawing/2014/main" id="{596503C5-ACC1-424E-B828-54CB05A36B6A}"/>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26</a:t>
            </a:fld>
            <a:endParaRPr lang="en-US" altLang="ja-JP" dirty="0"/>
          </a:p>
        </p:txBody>
      </p:sp>
    </p:spTree>
    <p:custDataLst>
      <p:tags r:id="rId1"/>
    </p:custDataLst>
    <p:extLst>
      <p:ext uri="{BB962C8B-B14F-4D97-AF65-F5344CB8AC3E}">
        <p14:creationId xmlns:p14="http://schemas.microsoft.com/office/powerpoint/2010/main" val="215893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CD2BF6B4-B4BA-48FF-BE2F-E7B38DC842E1}"/>
              </a:ext>
            </a:extLst>
          </p:cNvPr>
          <p:cNvSpPr txBox="1"/>
          <p:nvPr/>
        </p:nvSpPr>
        <p:spPr>
          <a:xfrm>
            <a:off x="115925" y="4588513"/>
            <a:ext cx="1482136" cy="369332"/>
          </a:xfrm>
          <a:prstGeom prst="rect">
            <a:avLst/>
          </a:prstGeom>
          <a:solidFill>
            <a:srgbClr val="46B1E1"/>
          </a:solidFill>
        </p:spPr>
        <p:txBody>
          <a:bodyPr wrap="square" rtlCol="0">
            <a:spAutoFit/>
          </a:bodyPr>
          <a:lstStyle/>
          <a:p>
            <a:pPr algn="ctr"/>
            <a:r>
              <a:rPr kumimoji="1" lang="ja-JP" altLang="en-US" dirty="0"/>
              <a:t>小さい政府</a:t>
            </a:r>
          </a:p>
        </p:txBody>
      </p:sp>
      <p:sp>
        <p:nvSpPr>
          <p:cNvPr id="19" name="矢印: 左右 18">
            <a:extLst>
              <a:ext uri="{FF2B5EF4-FFF2-40B4-BE49-F238E27FC236}">
                <a16:creationId xmlns:a16="http://schemas.microsoft.com/office/drawing/2014/main" id="{501F3AA4-D029-44F8-BC1F-9D0A26B8F27B}"/>
              </a:ext>
            </a:extLst>
          </p:cNvPr>
          <p:cNvSpPr/>
          <p:nvPr/>
        </p:nvSpPr>
        <p:spPr>
          <a:xfrm rot="19683949">
            <a:off x="1561845" y="2428101"/>
            <a:ext cx="5252373" cy="1774099"/>
          </a:xfrm>
          <a:prstGeom prst="leftRightArrow">
            <a:avLst/>
          </a:prstGeom>
          <a:solidFill>
            <a:schemeClr val="tx2">
              <a:lumMod val="25000"/>
              <a:lumOff val="75000"/>
              <a:alpha val="69804"/>
            </a:scheme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日本と外国の税金比較</a:t>
            </a:r>
          </a:p>
        </p:txBody>
      </p:sp>
      <p:graphicFrame>
        <p:nvGraphicFramePr>
          <p:cNvPr id="4" name="グラフ 3">
            <a:extLst>
              <a:ext uri="{FF2B5EF4-FFF2-40B4-BE49-F238E27FC236}">
                <a16:creationId xmlns:a16="http://schemas.microsoft.com/office/drawing/2014/main" id="{11BA5DFE-F1F1-45B0-A57D-279140376F4B}"/>
              </a:ext>
            </a:extLst>
          </p:cNvPr>
          <p:cNvGraphicFramePr/>
          <p:nvPr>
            <p:extLst>
              <p:ext uri="{D42A27DB-BD31-4B8C-83A1-F6EECF244321}">
                <p14:modId xmlns:p14="http://schemas.microsoft.com/office/powerpoint/2010/main" val="2577567520"/>
              </p:ext>
            </p:extLst>
          </p:nvPr>
        </p:nvGraphicFramePr>
        <p:xfrm>
          <a:off x="1005536" y="1463584"/>
          <a:ext cx="6234112" cy="4160838"/>
        </p:xfrm>
        <a:graphic>
          <a:graphicData uri="http://schemas.openxmlformats.org/drawingml/2006/chart">
            <c:chart xmlns:c="http://schemas.openxmlformats.org/drawingml/2006/chart" xmlns:r="http://schemas.openxmlformats.org/officeDocument/2006/relationships" r:id="rId4"/>
          </a:graphicData>
        </a:graphic>
      </p:graphicFrame>
      <p:sp>
        <p:nvSpPr>
          <p:cNvPr id="55" name="四角形: 角を丸くする 54">
            <a:extLst>
              <a:ext uri="{FF2B5EF4-FFF2-40B4-BE49-F238E27FC236}">
                <a16:creationId xmlns:a16="http://schemas.microsoft.com/office/drawing/2014/main" id="{2FA20BBA-5DAF-4DC9-9F73-1E7FC5B0A0F1}"/>
              </a:ext>
            </a:extLst>
          </p:cNvPr>
          <p:cNvSpPr/>
          <p:nvPr/>
        </p:nvSpPr>
        <p:spPr bwMode="auto">
          <a:xfrm>
            <a:off x="1079913" y="793747"/>
            <a:ext cx="5829218"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lang="ja-JP" altLang="en-US" sz="2400" dirty="0">
                <a:latin typeface="+mn-ea"/>
              </a:rPr>
              <a:t>国民負担率（対国民所得比）の国際比較</a:t>
            </a:r>
          </a:p>
        </p:txBody>
      </p:sp>
      <p:sp>
        <p:nvSpPr>
          <p:cNvPr id="5" name="吹き出し: 四角形 4">
            <a:extLst>
              <a:ext uri="{FF2B5EF4-FFF2-40B4-BE49-F238E27FC236}">
                <a16:creationId xmlns:a16="http://schemas.microsoft.com/office/drawing/2014/main" id="{4123DCB4-B3E5-431F-AF36-8AA0EE44370B}"/>
              </a:ext>
            </a:extLst>
          </p:cNvPr>
          <p:cNvSpPr/>
          <p:nvPr/>
        </p:nvSpPr>
        <p:spPr>
          <a:xfrm>
            <a:off x="6336179" y="2640595"/>
            <a:ext cx="1128712" cy="430504"/>
          </a:xfrm>
          <a:prstGeom prst="wedgeRectCallout">
            <a:avLst>
              <a:gd name="adj1" fmla="val -29711"/>
              <a:gd name="adj2" fmla="val -10012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フランス</a:t>
            </a:r>
          </a:p>
        </p:txBody>
      </p:sp>
      <p:sp>
        <p:nvSpPr>
          <p:cNvPr id="56" name="吹き出し: 四角形 55">
            <a:extLst>
              <a:ext uri="{FF2B5EF4-FFF2-40B4-BE49-F238E27FC236}">
                <a16:creationId xmlns:a16="http://schemas.microsoft.com/office/drawing/2014/main" id="{E12C7839-7D2B-476E-A1EB-2AEB58E3BBF5}"/>
              </a:ext>
            </a:extLst>
          </p:cNvPr>
          <p:cNvSpPr/>
          <p:nvPr/>
        </p:nvSpPr>
        <p:spPr>
          <a:xfrm>
            <a:off x="3189619" y="2278942"/>
            <a:ext cx="1128712" cy="430504"/>
          </a:xfrm>
          <a:prstGeom prst="wedgeRectCallout">
            <a:avLst>
              <a:gd name="adj1" fmla="val 42442"/>
              <a:gd name="adj2" fmla="val 8573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日本</a:t>
            </a:r>
          </a:p>
        </p:txBody>
      </p:sp>
      <p:sp>
        <p:nvSpPr>
          <p:cNvPr id="57" name="吹き出し: 四角形 56">
            <a:extLst>
              <a:ext uri="{FF2B5EF4-FFF2-40B4-BE49-F238E27FC236}">
                <a16:creationId xmlns:a16="http://schemas.microsoft.com/office/drawing/2014/main" id="{7D80F170-3C30-4555-8076-8889B9D17076}"/>
              </a:ext>
            </a:extLst>
          </p:cNvPr>
          <p:cNvSpPr/>
          <p:nvPr/>
        </p:nvSpPr>
        <p:spPr>
          <a:xfrm>
            <a:off x="1956131" y="2915475"/>
            <a:ext cx="1128712" cy="430504"/>
          </a:xfrm>
          <a:prstGeom prst="wedgeRectCallout">
            <a:avLst>
              <a:gd name="adj1" fmla="val 42442"/>
              <a:gd name="adj2" fmla="val 8573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アメリカ</a:t>
            </a:r>
          </a:p>
        </p:txBody>
      </p:sp>
      <p:sp>
        <p:nvSpPr>
          <p:cNvPr id="58" name="吹き出し: 四角形 57">
            <a:extLst>
              <a:ext uri="{FF2B5EF4-FFF2-40B4-BE49-F238E27FC236}">
                <a16:creationId xmlns:a16="http://schemas.microsoft.com/office/drawing/2014/main" id="{95B7B9D3-EA79-498E-B5F7-860DD18627F0}"/>
              </a:ext>
            </a:extLst>
          </p:cNvPr>
          <p:cNvSpPr/>
          <p:nvPr/>
        </p:nvSpPr>
        <p:spPr>
          <a:xfrm>
            <a:off x="3994522" y="4023496"/>
            <a:ext cx="1128712" cy="430504"/>
          </a:xfrm>
          <a:prstGeom prst="wedgeRectCallout">
            <a:avLst>
              <a:gd name="adj1" fmla="val -67685"/>
              <a:gd name="adj2" fmla="val -33745"/>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韓国</a:t>
            </a:r>
          </a:p>
        </p:txBody>
      </p:sp>
      <p:pic>
        <p:nvPicPr>
          <p:cNvPr id="8" name="図 7">
            <a:extLst>
              <a:ext uri="{FF2B5EF4-FFF2-40B4-BE49-F238E27FC236}">
                <a16:creationId xmlns:a16="http://schemas.microsoft.com/office/drawing/2014/main" id="{6F408B96-44FC-488E-B091-2F947012C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3308" y="2751737"/>
            <a:ext cx="828000" cy="563414"/>
          </a:xfrm>
          <a:prstGeom prst="rect">
            <a:avLst/>
          </a:prstGeom>
        </p:spPr>
      </p:pic>
      <p:pic>
        <p:nvPicPr>
          <p:cNvPr id="10" name="図 9">
            <a:extLst>
              <a:ext uri="{FF2B5EF4-FFF2-40B4-BE49-F238E27FC236}">
                <a16:creationId xmlns:a16="http://schemas.microsoft.com/office/drawing/2014/main" id="{848335F8-3A86-4020-83CA-C52A2B35D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8805" y="1828281"/>
            <a:ext cx="828000" cy="563413"/>
          </a:xfrm>
          <a:prstGeom prst="rect">
            <a:avLst/>
          </a:prstGeom>
        </p:spPr>
      </p:pic>
      <p:pic>
        <p:nvPicPr>
          <p:cNvPr id="12" name="図 11">
            <a:extLst>
              <a:ext uri="{FF2B5EF4-FFF2-40B4-BE49-F238E27FC236}">
                <a16:creationId xmlns:a16="http://schemas.microsoft.com/office/drawing/2014/main" id="{602DCC57-9230-41B7-BD78-449F5D6EEC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3821" y="1628304"/>
            <a:ext cx="828000" cy="563414"/>
          </a:xfrm>
          <a:prstGeom prst="rect">
            <a:avLst/>
          </a:prstGeom>
        </p:spPr>
      </p:pic>
      <p:pic>
        <p:nvPicPr>
          <p:cNvPr id="14" name="図 13">
            <a:extLst>
              <a:ext uri="{FF2B5EF4-FFF2-40B4-BE49-F238E27FC236}">
                <a16:creationId xmlns:a16="http://schemas.microsoft.com/office/drawing/2014/main" id="{7C564D5D-2E6B-4981-8E3B-8D2742C657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4843" y="4238749"/>
            <a:ext cx="828000" cy="563413"/>
          </a:xfrm>
          <a:prstGeom prst="rect">
            <a:avLst/>
          </a:prstGeom>
        </p:spPr>
      </p:pic>
      <p:pic>
        <p:nvPicPr>
          <p:cNvPr id="16" name="図 15">
            <a:extLst>
              <a:ext uri="{FF2B5EF4-FFF2-40B4-BE49-F238E27FC236}">
                <a16:creationId xmlns:a16="http://schemas.microsoft.com/office/drawing/2014/main" id="{F88F8C90-41D9-49CA-9DAE-3F103E1301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817" y="1650696"/>
            <a:ext cx="828000" cy="563413"/>
          </a:xfrm>
          <a:prstGeom prst="rect">
            <a:avLst/>
          </a:prstGeom>
        </p:spPr>
      </p:pic>
      <p:pic>
        <p:nvPicPr>
          <p:cNvPr id="18" name="図 17">
            <a:extLst>
              <a:ext uri="{FF2B5EF4-FFF2-40B4-BE49-F238E27FC236}">
                <a16:creationId xmlns:a16="http://schemas.microsoft.com/office/drawing/2014/main" id="{A5275948-71AE-476D-95DD-DA11A488E242}"/>
              </a:ext>
            </a:extLst>
          </p:cNvPr>
          <p:cNvPicPr>
            <a:picLocks noChangeAspect="1"/>
          </p:cNvPicPr>
          <p:nvPr/>
        </p:nvPicPr>
        <p:blipFill rotWithShape="1">
          <a:blip r:embed="rId10">
            <a:extLst>
              <a:ext uri="{28A0092B-C50C-407E-A947-70E740481C1C}">
                <a14:useLocalDpi xmlns:a14="http://schemas.microsoft.com/office/drawing/2010/main" val="0"/>
              </a:ext>
            </a:extLst>
          </a:blip>
          <a:srcRect t="31216" b="28628"/>
          <a:stretch/>
        </p:blipFill>
        <p:spPr>
          <a:xfrm>
            <a:off x="1744023" y="3404191"/>
            <a:ext cx="1403060" cy="563413"/>
          </a:xfrm>
          <a:prstGeom prst="rect">
            <a:avLst/>
          </a:prstGeom>
        </p:spPr>
      </p:pic>
      <p:sp>
        <p:nvSpPr>
          <p:cNvPr id="59" name="テキスト ボックス 1">
            <a:extLst>
              <a:ext uri="{FF2B5EF4-FFF2-40B4-BE49-F238E27FC236}">
                <a16:creationId xmlns:a16="http://schemas.microsoft.com/office/drawing/2014/main" id="{B62B6C34-7E20-44E7-9DB4-FED8048DCDCD}"/>
              </a:ext>
            </a:extLst>
          </p:cNvPr>
          <p:cNvSpPr txBox="1"/>
          <p:nvPr/>
        </p:nvSpPr>
        <p:spPr>
          <a:xfrm>
            <a:off x="5964489" y="1514201"/>
            <a:ext cx="1233488" cy="4300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600" dirty="0">
                <a:solidFill>
                  <a:schemeClr val="tx2">
                    <a:lumMod val="75000"/>
                    <a:lumOff val="25000"/>
                  </a:schemeClr>
                </a:solidFill>
              </a:rPr>
              <a:t>大きい政府</a:t>
            </a:r>
          </a:p>
        </p:txBody>
      </p:sp>
      <p:sp>
        <p:nvSpPr>
          <p:cNvPr id="60" name="テキスト ボックス 59">
            <a:extLst>
              <a:ext uri="{FF2B5EF4-FFF2-40B4-BE49-F238E27FC236}">
                <a16:creationId xmlns:a16="http://schemas.microsoft.com/office/drawing/2014/main" id="{4345721F-4037-4338-8D73-14F8796E5484}"/>
              </a:ext>
            </a:extLst>
          </p:cNvPr>
          <p:cNvSpPr txBox="1"/>
          <p:nvPr/>
        </p:nvSpPr>
        <p:spPr>
          <a:xfrm>
            <a:off x="2057400" y="5621780"/>
            <a:ext cx="6418026" cy="1014912"/>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lang="ja-JP" altLang="en-US" dirty="0">
                <a:latin typeface="+mn-ea"/>
                <a:ea typeface="+mn-ea"/>
              </a:rPr>
              <a:t>国民負担率</a:t>
            </a:r>
            <a:r>
              <a:rPr lang="en-US" altLang="ja-JP" dirty="0">
                <a:latin typeface="+mn-ea"/>
              </a:rPr>
              <a:t>…</a:t>
            </a:r>
            <a:r>
              <a:rPr lang="ja-JP" altLang="en-US" dirty="0">
                <a:latin typeface="+mn-ea"/>
              </a:rPr>
              <a:t>税負担と社会保障費負担（公的年金や公的医療保険など）の合計の、国民所得に占める割合のこと。</a:t>
            </a:r>
            <a:endParaRPr lang="ja-JP" altLang="en-US" dirty="0">
              <a:latin typeface="+mn-ea"/>
              <a:ea typeface="+mn-ea"/>
            </a:endParaRPr>
          </a:p>
        </p:txBody>
      </p:sp>
      <p:sp>
        <p:nvSpPr>
          <p:cNvPr id="20" name="テキスト ボックス 19">
            <a:extLst>
              <a:ext uri="{FF2B5EF4-FFF2-40B4-BE49-F238E27FC236}">
                <a16:creationId xmlns:a16="http://schemas.microsoft.com/office/drawing/2014/main" id="{240AC73A-B3BB-4864-A8C6-DF705FCFD4B2}"/>
              </a:ext>
            </a:extLst>
          </p:cNvPr>
          <p:cNvSpPr txBox="1"/>
          <p:nvPr/>
        </p:nvSpPr>
        <p:spPr>
          <a:xfrm>
            <a:off x="7545121" y="870120"/>
            <a:ext cx="1494000" cy="369332"/>
          </a:xfrm>
          <a:prstGeom prst="rect">
            <a:avLst/>
          </a:prstGeom>
          <a:solidFill>
            <a:srgbClr val="FF7C80"/>
          </a:solidFill>
        </p:spPr>
        <p:txBody>
          <a:bodyPr wrap="square" rtlCol="0">
            <a:spAutoFit/>
          </a:bodyPr>
          <a:lstStyle/>
          <a:p>
            <a:pPr algn="ctr"/>
            <a:r>
              <a:rPr kumimoji="1" lang="ja-JP" altLang="en-US" dirty="0"/>
              <a:t>大きい政府</a:t>
            </a:r>
          </a:p>
        </p:txBody>
      </p:sp>
      <p:sp>
        <p:nvSpPr>
          <p:cNvPr id="21" name="テキスト ボックス 20">
            <a:extLst>
              <a:ext uri="{FF2B5EF4-FFF2-40B4-BE49-F238E27FC236}">
                <a16:creationId xmlns:a16="http://schemas.microsoft.com/office/drawing/2014/main" id="{7ED6A421-DBB7-4F61-AD8B-A6B4FE743A2C}"/>
              </a:ext>
            </a:extLst>
          </p:cNvPr>
          <p:cNvSpPr txBox="1"/>
          <p:nvPr/>
        </p:nvSpPr>
        <p:spPr>
          <a:xfrm>
            <a:off x="7545120" y="1191398"/>
            <a:ext cx="1494000" cy="1923604"/>
          </a:xfrm>
          <a:prstGeom prst="rect">
            <a:avLst/>
          </a:prstGeom>
          <a:noFill/>
          <a:ln>
            <a:solidFill>
              <a:srgbClr val="FF7C80"/>
            </a:solidFill>
          </a:ln>
        </p:spPr>
        <p:txBody>
          <a:bodyPr wrap="square" rtlCol="0">
            <a:spAutoFit/>
          </a:bodyPr>
          <a:lstStyle/>
          <a:p>
            <a:r>
              <a:rPr kumimoji="1" lang="ja-JP" altLang="en-US" sz="1700" dirty="0"/>
              <a:t>公的サービスの水準は高くなりますが、その分国民の負担も大きくなります。</a:t>
            </a:r>
            <a:r>
              <a:rPr kumimoji="1" lang="en-US" altLang="ja-JP" sz="1700" dirty="0"/>
              <a:t>【</a:t>
            </a:r>
            <a:r>
              <a:rPr kumimoji="1" lang="ja-JP" altLang="en-US" sz="1700" dirty="0">
                <a:solidFill>
                  <a:srgbClr val="FF7C80"/>
                </a:solidFill>
              </a:rPr>
              <a:t>高福祉・高負担</a:t>
            </a:r>
            <a:r>
              <a:rPr kumimoji="1" lang="en-US" altLang="ja-JP" sz="1700" dirty="0"/>
              <a:t>】</a:t>
            </a:r>
            <a:endParaRPr kumimoji="1" lang="ja-JP" altLang="en-US" sz="1700" dirty="0"/>
          </a:p>
        </p:txBody>
      </p:sp>
      <p:sp>
        <p:nvSpPr>
          <p:cNvPr id="62" name="テキスト ボックス 61">
            <a:extLst>
              <a:ext uri="{FF2B5EF4-FFF2-40B4-BE49-F238E27FC236}">
                <a16:creationId xmlns:a16="http://schemas.microsoft.com/office/drawing/2014/main" id="{F6FE2BC7-2BEE-4951-B5A4-86C66A50552B}"/>
              </a:ext>
            </a:extLst>
          </p:cNvPr>
          <p:cNvSpPr txBox="1"/>
          <p:nvPr/>
        </p:nvSpPr>
        <p:spPr>
          <a:xfrm>
            <a:off x="115926" y="4959391"/>
            <a:ext cx="1482136" cy="1815882"/>
          </a:xfrm>
          <a:prstGeom prst="rect">
            <a:avLst/>
          </a:prstGeom>
          <a:noFill/>
          <a:ln>
            <a:solidFill>
              <a:srgbClr val="46B1E1"/>
            </a:solidFill>
          </a:ln>
        </p:spPr>
        <p:txBody>
          <a:bodyPr wrap="square" rtlCol="0">
            <a:spAutoFit/>
          </a:bodyPr>
          <a:lstStyle/>
          <a:p>
            <a:r>
              <a:rPr kumimoji="1" lang="ja-JP" altLang="en-US" sz="1600" dirty="0"/>
              <a:t>公的サービスの水準は低くなりますが、その分国民の負担も小さくなります。</a:t>
            </a:r>
            <a:r>
              <a:rPr kumimoji="1" lang="en-US" altLang="ja-JP" sz="1600" dirty="0"/>
              <a:t>【</a:t>
            </a:r>
            <a:r>
              <a:rPr kumimoji="1" lang="ja-JP" altLang="en-US" sz="1600" dirty="0">
                <a:solidFill>
                  <a:srgbClr val="46B1E1"/>
                </a:solidFill>
              </a:rPr>
              <a:t>低福祉・低負担</a:t>
            </a:r>
            <a:r>
              <a:rPr kumimoji="1" lang="en-US" altLang="ja-JP" sz="1600" dirty="0"/>
              <a:t>】</a:t>
            </a:r>
            <a:endParaRPr kumimoji="1" lang="ja-JP" altLang="en-US" sz="1600" dirty="0"/>
          </a:p>
        </p:txBody>
      </p:sp>
      <p:sp>
        <p:nvSpPr>
          <p:cNvPr id="63" name="角丸四角形 31">
            <a:extLst>
              <a:ext uri="{FF2B5EF4-FFF2-40B4-BE49-F238E27FC236}">
                <a16:creationId xmlns:a16="http://schemas.microsoft.com/office/drawing/2014/main" id="{934E3B0A-E224-477C-AA7C-C31B5C1A2C5F}"/>
              </a:ext>
            </a:extLst>
          </p:cNvPr>
          <p:cNvSpPr/>
          <p:nvPr/>
        </p:nvSpPr>
        <p:spPr>
          <a:xfrm>
            <a:off x="2633591" y="6417425"/>
            <a:ext cx="6136301"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　参考資料：日本：内閣府「国民経済計算」等</a:t>
            </a:r>
            <a:r>
              <a:rPr lang="ja-JP" altLang="en-US" sz="1100" dirty="0">
                <a:solidFill>
                  <a:schemeClr val="tx1"/>
                </a:solidFill>
                <a:latin typeface="+mn-ea"/>
              </a:rPr>
              <a:t>　</a:t>
            </a:r>
            <a:r>
              <a:rPr lang="en-US" altLang="ja-JP" sz="1100" dirty="0">
                <a:solidFill>
                  <a:schemeClr val="tx1"/>
                </a:solidFill>
                <a:latin typeface="+mn-ea"/>
              </a:rPr>
              <a:t> 2022</a:t>
            </a:r>
            <a:r>
              <a:rPr lang="ja-JP" altLang="en-US" sz="1100" dirty="0">
                <a:solidFill>
                  <a:schemeClr val="tx1"/>
                </a:solidFill>
                <a:latin typeface="+mn-ea"/>
              </a:rPr>
              <a:t>年の数値</a:t>
            </a:r>
            <a:endParaRPr lang="en-US" altLang="ja-JP" sz="1100" dirty="0">
              <a:solidFill>
                <a:schemeClr val="tx1"/>
              </a:solidFill>
              <a:latin typeface="+mn-ea"/>
            </a:endParaRPr>
          </a:p>
          <a:p>
            <a:r>
              <a:rPr lang="ja-JP" altLang="en-US" sz="1200" dirty="0">
                <a:solidFill>
                  <a:schemeClr val="tx1"/>
                </a:solidFill>
                <a:latin typeface="+mn-ea"/>
              </a:rPr>
              <a:t>　　　　　　　　 ：諸外国：</a:t>
            </a:r>
            <a:r>
              <a:rPr lang="en-US" altLang="ja-JP" sz="1200" dirty="0" err="1">
                <a:solidFill>
                  <a:schemeClr val="tx1"/>
                </a:solidFill>
                <a:latin typeface="+mn-ea"/>
              </a:rPr>
              <a:t>OECD”National</a:t>
            </a:r>
            <a:r>
              <a:rPr lang="en-US" altLang="ja-JP" sz="1200" dirty="0">
                <a:solidFill>
                  <a:schemeClr val="tx1"/>
                </a:solidFill>
                <a:latin typeface="+mn-ea"/>
              </a:rPr>
              <a:t> Accounts”</a:t>
            </a:r>
            <a:r>
              <a:rPr lang="ja-JP" altLang="en-US" sz="1200" dirty="0">
                <a:solidFill>
                  <a:schemeClr val="tx1"/>
                </a:solidFill>
                <a:latin typeface="+mn-ea"/>
              </a:rPr>
              <a:t>、</a:t>
            </a:r>
            <a:r>
              <a:rPr lang="en-US" altLang="ja-JP" sz="1200" dirty="0">
                <a:solidFill>
                  <a:schemeClr val="tx1"/>
                </a:solidFill>
                <a:latin typeface="+mn-ea"/>
              </a:rPr>
              <a:t>”Revenue Statistics”</a:t>
            </a:r>
            <a:r>
              <a:rPr lang="ja-JP" altLang="en-US" sz="1200" dirty="0">
                <a:solidFill>
                  <a:schemeClr val="tx1"/>
                </a:solidFill>
                <a:latin typeface="+mn-ea"/>
              </a:rPr>
              <a:t>等</a:t>
            </a:r>
            <a:r>
              <a:rPr lang="ja-JP" altLang="en-US" sz="1100" dirty="0">
                <a:solidFill>
                  <a:schemeClr val="tx1"/>
                </a:solidFill>
                <a:latin typeface="+mn-ea"/>
              </a:rPr>
              <a:t>　</a:t>
            </a:r>
            <a:r>
              <a:rPr lang="en-US" altLang="ja-JP" sz="1100" dirty="0">
                <a:solidFill>
                  <a:schemeClr val="tx1"/>
                </a:solidFill>
                <a:latin typeface="+mn-ea"/>
              </a:rPr>
              <a:t> 2022</a:t>
            </a:r>
            <a:r>
              <a:rPr lang="ja-JP" altLang="en-US" sz="1100" dirty="0">
                <a:solidFill>
                  <a:schemeClr val="tx1"/>
                </a:solidFill>
                <a:latin typeface="+mn-ea"/>
              </a:rPr>
              <a:t>年の数値</a:t>
            </a:r>
            <a:endParaRPr lang="en-US" altLang="ja-JP" sz="1200" dirty="0">
              <a:solidFill>
                <a:schemeClr val="tx1"/>
              </a:solidFill>
              <a:latin typeface="+mn-ea"/>
            </a:endParaRPr>
          </a:p>
        </p:txBody>
      </p:sp>
      <p:sp>
        <p:nvSpPr>
          <p:cNvPr id="23" name="スライド番号プレースホルダー 55">
            <a:extLst>
              <a:ext uri="{FF2B5EF4-FFF2-40B4-BE49-F238E27FC236}">
                <a16:creationId xmlns:a16="http://schemas.microsoft.com/office/drawing/2014/main" id="{78B25D2F-1766-473D-9714-440718721D29}"/>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27</a:t>
            </a:fld>
            <a:endParaRPr lang="en-US" altLang="ja-JP" dirty="0"/>
          </a:p>
        </p:txBody>
      </p:sp>
    </p:spTree>
    <p:custDataLst>
      <p:tags r:id="rId1"/>
    </p:custDataLst>
    <p:extLst>
      <p:ext uri="{BB962C8B-B14F-4D97-AF65-F5344CB8AC3E}">
        <p14:creationId xmlns:p14="http://schemas.microsoft.com/office/powerpoint/2010/main" val="160717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750" tmFilter="0, 0; .2, .5; .8, .5; 1, 0"/>
                                        <p:tgtEl>
                                          <p:spTgt spid="5"/>
                                        </p:tgtEl>
                                      </p:cBhvr>
                                    </p:animEffect>
                                    <p:animScale>
                                      <p:cBhvr>
                                        <p:cTn id="7" dur="375"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750" tmFilter="0, 0; .2, .5; .8, .5; 1, 0"/>
                                        <p:tgtEl>
                                          <p:spTgt spid="10"/>
                                        </p:tgtEl>
                                      </p:cBhvr>
                                    </p:animEffect>
                                    <p:animScale>
                                      <p:cBhvr>
                                        <p:cTn id="10" dur="375" autoRev="1" fill="hold"/>
                                        <p:tgtEl>
                                          <p:spTgt spid="10"/>
                                        </p:tgtEl>
                                      </p:cBhvr>
                                      <p:by x="105000" y="105000"/>
                                    </p:animScale>
                                  </p:childTnLst>
                                </p:cTn>
                              </p:par>
                              <p:par>
                                <p:cTn id="11" presetID="10" presetClass="entr" presetSubtype="0" fill="hold" grpId="0" nodeType="withEffect">
                                  <p:stCondLst>
                                    <p:cond delay="75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75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750" tmFilter="0, 0; .2, .5; .8, .5; 1, 0"/>
                                        <p:tgtEl>
                                          <p:spTgt spid="18"/>
                                        </p:tgtEl>
                                      </p:cBhvr>
                                    </p:animEffect>
                                    <p:animScale>
                                      <p:cBhvr>
                                        <p:cTn id="21" dur="375" autoRev="1" fill="hold"/>
                                        <p:tgtEl>
                                          <p:spTgt spid="18"/>
                                        </p:tgtEl>
                                      </p:cBhvr>
                                      <p:by x="105000" y="105000"/>
                                    </p:animScale>
                                  </p:childTnLst>
                                </p:cTn>
                              </p:par>
                              <p:par>
                                <p:cTn id="22" presetID="26" presetClass="emph" presetSubtype="0" fill="hold" grpId="0" nodeType="withEffect">
                                  <p:stCondLst>
                                    <p:cond delay="0"/>
                                  </p:stCondLst>
                                  <p:childTnLst>
                                    <p:animEffect transition="out" filter="fade">
                                      <p:cBhvr>
                                        <p:cTn id="23" dur="750" tmFilter="0, 0; .2, .5; .8, .5; 1, 0"/>
                                        <p:tgtEl>
                                          <p:spTgt spid="57"/>
                                        </p:tgtEl>
                                      </p:cBhvr>
                                    </p:animEffect>
                                    <p:animScale>
                                      <p:cBhvr>
                                        <p:cTn id="24" dur="375" autoRev="1" fill="hold"/>
                                        <p:tgtEl>
                                          <p:spTgt spid="57"/>
                                        </p:tgtEl>
                                      </p:cBhvr>
                                      <p:by x="105000" y="105000"/>
                                    </p:animScale>
                                  </p:childTnLst>
                                </p:cTn>
                              </p:par>
                              <p:par>
                                <p:cTn id="25" presetID="10" presetClass="entr" presetSubtype="0" fill="hold" grpId="0" nodeType="withEffect">
                                  <p:stCondLst>
                                    <p:cond delay="75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750"/>
                                        <p:tgtEl>
                                          <p:spTgt spid="62"/>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 grpId="0" animBg="1"/>
      <p:bldP spid="57" grpId="0" animBg="1"/>
      <p:bldP spid="20" grpId="0" animBg="1"/>
      <p:bldP spid="21" grpId="0" animBg="1"/>
      <p:bldP spid="6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13181" y="2212200"/>
            <a:ext cx="3991983" cy="4480372"/>
          </a:xfrm>
          <a:prstGeom prst="rect">
            <a:avLst/>
          </a:prstGeom>
        </p:spPr>
      </p:pic>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grpSp>
        <p:nvGrpSpPr>
          <p:cNvPr id="12" name="グループ化 11">
            <a:extLst>
              <a:ext uri="{FF2B5EF4-FFF2-40B4-BE49-F238E27FC236}">
                <a16:creationId xmlns:a16="http://schemas.microsoft.com/office/drawing/2014/main" id="{4092EC01-C487-4EE3-8B9D-FA6A8ED3F775}"/>
              </a:ext>
            </a:extLst>
          </p:cNvPr>
          <p:cNvGrpSpPr/>
          <p:nvPr/>
        </p:nvGrpSpPr>
        <p:grpSpPr>
          <a:xfrm>
            <a:off x="1284348" y="878401"/>
            <a:ext cx="6947065" cy="1354602"/>
            <a:chOff x="1170048" y="751401"/>
            <a:chExt cx="6947065" cy="1354602"/>
          </a:xfrm>
        </p:grpSpPr>
        <p:sp>
          <p:nvSpPr>
            <p:cNvPr id="7" name="AutoShape 353">
              <a:extLst>
                <a:ext uri="{FF2B5EF4-FFF2-40B4-BE49-F238E27FC236}">
                  <a16:creationId xmlns:a16="http://schemas.microsoft.com/office/drawing/2014/main" id="{C4C45C96-77F9-5881-C837-2E20E18DE474}"/>
                </a:ext>
              </a:extLst>
            </p:cNvPr>
            <p:cNvSpPr>
              <a:spLocks noChangeArrowheads="1"/>
            </p:cNvSpPr>
            <p:nvPr/>
          </p:nvSpPr>
          <p:spPr bwMode="auto">
            <a:xfrm>
              <a:off x="1170048" y="751401"/>
              <a:ext cx="6947065" cy="1354602"/>
            </a:xfrm>
            <a:prstGeom prst="roundRect">
              <a:avLst>
                <a:gd name="adj" fmla="val 0"/>
              </a:avLst>
            </a:prstGeom>
            <a:solidFill>
              <a:srgbClr val="FFFFCC"/>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1300673" y="751401"/>
              <a:ext cx="6706177" cy="1279975"/>
            </a:xfrm>
            <a:prstGeom prst="rect">
              <a:avLst/>
            </a:prstGeom>
            <a:noFill/>
          </p:spPr>
          <p:txBody>
            <a:bodyPr wrap="square" rtlCol="0">
              <a:noAutofit/>
            </a:bodyPr>
            <a:lstStyle/>
            <a:p>
              <a:pPr marL="105750">
                <a:lnSpc>
                  <a:spcPct val="120000"/>
                </a:lnSpc>
                <a:buClr>
                  <a:srgbClr val="005BAD"/>
                </a:buClr>
              </a:pPr>
              <a:r>
                <a:rPr kumimoji="1" lang="ja-JP" altLang="en-US" sz="1700" dirty="0">
                  <a:latin typeface="+mn-ea"/>
                  <a:ea typeface="+mn-ea"/>
                </a:rPr>
                <a:t>税金を考えることは、日本の将来の姿を考えることにも通じます。</a:t>
              </a:r>
            </a:p>
            <a:p>
              <a:pPr marL="105750">
                <a:lnSpc>
                  <a:spcPct val="120000"/>
                </a:lnSpc>
                <a:buClr>
                  <a:srgbClr val="005BAD"/>
                </a:buClr>
              </a:pPr>
              <a:r>
                <a:rPr kumimoji="1" lang="ja-JP" altLang="en-US" sz="1700" dirty="0">
                  <a:latin typeface="+mn-ea"/>
                  <a:ea typeface="+mn-ea"/>
                </a:rPr>
                <a:t>様々な</a:t>
              </a:r>
              <a:r>
                <a:rPr kumimoji="1" lang="ja-JP" altLang="en-US" sz="1700" dirty="0">
                  <a:latin typeface="+mn-ea"/>
                </a:rPr>
                <a:t>問題</a:t>
              </a:r>
              <a:r>
                <a:rPr kumimoji="1" lang="ja-JP" altLang="en-US" sz="1700" dirty="0">
                  <a:latin typeface="+mn-ea"/>
                  <a:ea typeface="+mn-ea"/>
                </a:rPr>
                <a:t>がある中で、誰もが豊かで安心して暮らせる未来のため、</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公平な税負担と給付・受益（福祉・公共サービス）の関係について、</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私たち一人ひとりがこれからも考えることが大切です。</a:t>
              </a:r>
            </a:p>
          </p:txBody>
        </p:sp>
      </p:grpSp>
      <p:grpSp>
        <p:nvGrpSpPr>
          <p:cNvPr id="13" name="グループ化 12">
            <a:extLst>
              <a:ext uri="{FF2B5EF4-FFF2-40B4-BE49-F238E27FC236}">
                <a16:creationId xmlns:a16="http://schemas.microsoft.com/office/drawing/2014/main" id="{BB216EAB-9D30-466C-BAD8-72D42CBC59B4}"/>
              </a:ext>
            </a:extLst>
          </p:cNvPr>
          <p:cNvGrpSpPr/>
          <p:nvPr/>
        </p:nvGrpSpPr>
        <p:grpSpPr>
          <a:xfrm>
            <a:off x="126804" y="3095180"/>
            <a:ext cx="2546598" cy="1354601"/>
            <a:chOff x="126804" y="3095180"/>
            <a:chExt cx="2546598" cy="1354601"/>
          </a:xfrm>
        </p:grpSpPr>
        <p:sp>
          <p:nvSpPr>
            <p:cNvPr id="17" name="楕円 16">
              <a:extLst>
                <a:ext uri="{FF2B5EF4-FFF2-40B4-BE49-F238E27FC236}">
                  <a16:creationId xmlns:a16="http://schemas.microsoft.com/office/drawing/2014/main" id="{414D78E0-0AA2-EA10-B0F4-217FCAAA0264}"/>
                </a:ext>
              </a:extLst>
            </p:cNvPr>
            <p:cNvSpPr/>
            <p:nvPr/>
          </p:nvSpPr>
          <p:spPr bwMode="auto">
            <a:xfrm>
              <a:off x="126804" y="3095180"/>
              <a:ext cx="2546598" cy="1354601"/>
            </a:xfrm>
            <a:prstGeom prst="ellipse">
              <a:avLst/>
            </a:prstGeom>
            <a:solidFill>
              <a:srgbClr val="AEEAF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テキスト ボックス 17">
              <a:extLst>
                <a:ext uri="{FF2B5EF4-FFF2-40B4-BE49-F238E27FC236}">
                  <a16:creationId xmlns:a16="http://schemas.microsoft.com/office/drawing/2014/main" id="{CA3C4DA9-F97F-4596-B634-52453C37DCFB}"/>
                </a:ext>
              </a:extLst>
            </p:cNvPr>
            <p:cNvSpPr txBox="1"/>
            <p:nvPr/>
          </p:nvSpPr>
          <p:spPr>
            <a:xfrm>
              <a:off x="283205" y="3392225"/>
              <a:ext cx="2284600" cy="854080"/>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700" dirty="0">
                  <a:solidFill>
                    <a:prstClr val="black"/>
                  </a:solidFill>
                  <a:latin typeface="+mn-ea"/>
                  <a:ea typeface="+mn-ea"/>
                </a:rPr>
                <a:t>公債の残高</a:t>
              </a:r>
              <a:r>
                <a:rPr lang="ja-JP" altLang="en-US" sz="1700" dirty="0">
                  <a:solidFill>
                    <a:prstClr val="black"/>
                  </a:solidFill>
                  <a:latin typeface="+mn-ea"/>
                </a:rPr>
                <a:t>、</a:t>
              </a:r>
              <a:r>
                <a:rPr lang="ja-JP" altLang="en-US" sz="1700" dirty="0">
                  <a:solidFill>
                    <a:prstClr val="black"/>
                  </a:solidFill>
                  <a:latin typeface="+mn-ea"/>
                  <a:ea typeface="+mn-ea"/>
                </a:rPr>
                <a:t>財政赤字</a:t>
              </a:r>
              <a:endParaRPr lang="en-US" altLang="ja-JP" sz="17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000" b="1" spc="-90" dirty="0">
                  <a:solidFill>
                    <a:prstClr val="black"/>
                  </a:solidFill>
                  <a:latin typeface="+mn-ea"/>
                  <a:ea typeface="+mn-ea"/>
                </a:rPr>
                <a:t>↓</a:t>
              </a:r>
              <a:endParaRPr lang="en-US" altLang="ja-JP" sz="1000" b="1" spc="-90" dirty="0">
                <a:solidFill>
                  <a:prstClr val="black"/>
                </a:solidFill>
                <a:latin typeface="+mn-ea"/>
                <a:ea typeface="+mn-ea"/>
              </a:endParaRPr>
            </a:p>
            <a:p>
              <a:pPr algn="ctr" defTabSz="390997" eaLnBrk="1" fontAlgn="auto" hangingPunct="1">
                <a:lnSpc>
                  <a:spcPts val="1300"/>
                </a:lnSpc>
                <a:spcBef>
                  <a:spcPts val="0"/>
                </a:spcBef>
                <a:spcAft>
                  <a:spcPts val="0"/>
                </a:spcAft>
              </a:pPr>
              <a:r>
                <a:rPr lang="ja-JP" altLang="en-US" sz="1200" spc="-90" dirty="0">
                  <a:solidFill>
                    <a:prstClr val="black"/>
                  </a:solidFill>
                  <a:latin typeface="+mn-ea"/>
                  <a:ea typeface="+mn-ea"/>
                </a:rPr>
                <a:t>（財政健全化、歳出見直し、</a:t>
              </a:r>
              <a:endParaRPr lang="en-US" altLang="ja-JP" sz="1200" spc="-90" dirty="0">
                <a:solidFill>
                  <a:prstClr val="black"/>
                </a:solidFill>
                <a:latin typeface="+mn-ea"/>
                <a:ea typeface="+mn-ea"/>
              </a:endParaRPr>
            </a:p>
            <a:p>
              <a:pPr algn="ctr" defTabSz="390997" eaLnBrk="1" fontAlgn="auto" hangingPunct="1">
                <a:spcBef>
                  <a:spcPts val="0"/>
                </a:spcBef>
                <a:spcAft>
                  <a:spcPts val="0"/>
                </a:spcAft>
              </a:pPr>
              <a:r>
                <a:rPr lang="ja-JP" altLang="en-US" sz="1200" spc="-90" dirty="0">
                  <a:solidFill>
                    <a:prstClr val="black"/>
                  </a:solidFill>
                  <a:latin typeface="+mn-ea"/>
                  <a:ea typeface="+mn-ea"/>
                </a:rPr>
                <a:t>技術革新による生産性の向上）</a:t>
              </a:r>
            </a:p>
          </p:txBody>
        </p:sp>
      </p:grpSp>
      <p:grpSp>
        <p:nvGrpSpPr>
          <p:cNvPr id="4" name="グループ化 3">
            <a:extLst>
              <a:ext uri="{FF2B5EF4-FFF2-40B4-BE49-F238E27FC236}">
                <a16:creationId xmlns:a16="http://schemas.microsoft.com/office/drawing/2014/main" id="{CF5B73FC-EEC4-449E-97A1-7BE4103A7C39}"/>
              </a:ext>
            </a:extLst>
          </p:cNvPr>
          <p:cNvGrpSpPr/>
          <p:nvPr/>
        </p:nvGrpSpPr>
        <p:grpSpPr>
          <a:xfrm>
            <a:off x="5926771" y="3211760"/>
            <a:ext cx="2546597" cy="1354601"/>
            <a:chOff x="6165762" y="1505658"/>
            <a:chExt cx="2546597" cy="1354601"/>
          </a:xfrm>
        </p:grpSpPr>
        <p:sp>
          <p:nvSpPr>
            <p:cNvPr id="51" name="楕円 50">
              <a:extLst>
                <a:ext uri="{FF2B5EF4-FFF2-40B4-BE49-F238E27FC236}">
                  <a16:creationId xmlns:a16="http://schemas.microsoft.com/office/drawing/2014/main" id="{48705674-673A-9F1C-008C-15993B7A10D2}"/>
                </a:ext>
              </a:extLst>
            </p:cNvPr>
            <p:cNvSpPr/>
            <p:nvPr/>
          </p:nvSpPr>
          <p:spPr bwMode="auto">
            <a:xfrm>
              <a:off x="6165762" y="1505658"/>
              <a:ext cx="2546597" cy="1354601"/>
            </a:xfrm>
            <a:prstGeom prst="ellipse">
              <a:avLst/>
            </a:prstGeom>
            <a:solidFill>
              <a:srgbClr val="FBD1E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2" name="テキスト ボックス 51">
              <a:extLst>
                <a:ext uri="{FF2B5EF4-FFF2-40B4-BE49-F238E27FC236}">
                  <a16:creationId xmlns:a16="http://schemas.microsoft.com/office/drawing/2014/main" id="{CE24159F-783F-9F80-3A5A-67B12B9DB81C}"/>
                </a:ext>
              </a:extLst>
            </p:cNvPr>
            <p:cNvSpPr txBox="1"/>
            <p:nvPr/>
          </p:nvSpPr>
          <p:spPr>
            <a:xfrm>
              <a:off x="6367672" y="1687185"/>
              <a:ext cx="2160848" cy="823302"/>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800" dirty="0">
                  <a:solidFill>
                    <a:prstClr val="black"/>
                  </a:solidFill>
                  <a:latin typeface="+mn-ea"/>
                  <a:ea typeface="+mn-ea"/>
                </a:rPr>
                <a:t>少子高齢化</a:t>
              </a:r>
              <a:endParaRPr lang="en-US" altLang="ja-JP" sz="18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200" dirty="0">
                  <a:solidFill>
                    <a:prstClr val="black"/>
                  </a:solidFill>
                  <a:latin typeface="+mn-ea"/>
                </a:rPr>
                <a:t>（</a:t>
              </a:r>
              <a:r>
                <a:rPr lang="ja-JP" altLang="en-US" sz="1200" spc="-90" dirty="0">
                  <a:solidFill>
                    <a:prstClr val="black"/>
                  </a:solidFill>
                  <a:latin typeface="+mn-ea"/>
                </a:rPr>
                <a:t>社会</a:t>
              </a:r>
              <a:r>
                <a:rPr lang="ja-JP" altLang="en-US" sz="1200" spc="-90" dirty="0">
                  <a:solidFill>
                    <a:prstClr val="black"/>
                  </a:solidFill>
                  <a:latin typeface="+mn-ea"/>
                  <a:ea typeface="+mn-ea"/>
                </a:rPr>
                <a:t>保障費の増加等）</a:t>
              </a:r>
              <a:endParaRPr lang="ja-JP" altLang="en-US" sz="120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000" b="1" spc="-90" dirty="0">
                  <a:solidFill>
                    <a:prstClr val="black"/>
                  </a:solidFill>
                  <a:latin typeface="+mn-ea"/>
                  <a:ea typeface="+mn-ea"/>
                </a:rPr>
                <a:t>↓</a:t>
              </a:r>
              <a:endParaRPr lang="en-US" altLang="ja-JP" sz="1000" b="1" spc="-90" dirty="0">
                <a:solidFill>
                  <a:prstClr val="black"/>
                </a:solidFill>
                <a:latin typeface="+mn-ea"/>
                <a:ea typeface="+mn-ea"/>
              </a:endParaRPr>
            </a:p>
            <a:p>
              <a:pPr algn="ctr" defTabSz="390997" eaLnBrk="1" fontAlgn="auto" hangingPunct="1">
                <a:lnSpc>
                  <a:spcPts val="1300"/>
                </a:lnSpc>
                <a:spcBef>
                  <a:spcPts val="0"/>
                </a:spcBef>
                <a:spcAft>
                  <a:spcPts val="0"/>
                </a:spcAft>
              </a:pPr>
              <a:r>
                <a:rPr lang="ja-JP" altLang="en-US" sz="1000" spc="-90" dirty="0">
                  <a:solidFill>
                    <a:prstClr val="black"/>
                  </a:solidFill>
                  <a:latin typeface="+mn-ea"/>
                  <a:ea typeface="+mn-ea"/>
                </a:rPr>
                <a:t>（</a:t>
              </a:r>
              <a:r>
                <a:rPr lang="ja-JP" altLang="en-US" sz="1200" spc="-90" dirty="0">
                  <a:solidFill>
                    <a:prstClr val="black"/>
                  </a:solidFill>
                  <a:latin typeface="+mn-ea"/>
                </a:rPr>
                <a:t>子育て・教育支援等による改善</a:t>
              </a:r>
              <a:r>
                <a:rPr lang="ja-JP" altLang="en-US" sz="1200" spc="-90" dirty="0">
                  <a:solidFill>
                    <a:prstClr val="black"/>
                  </a:solidFill>
                  <a:latin typeface="+mn-ea"/>
                  <a:ea typeface="+mn-ea"/>
                </a:rPr>
                <a:t>）</a:t>
              </a:r>
            </a:p>
          </p:txBody>
        </p:sp>
      </p:gr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28</a:t>
            </a:fld>
            <a:endParaRPr lang="en-US" altLang="ja-JP" dirty="0"/>
          </a:p>
        </p:txBody>
      </p:sp>
      <p:grpSp>
        <p:nvGrpSpPr>
          <p:cNvPr id="3" name="グループ化 2">
            <a:extLst>
              <a:ext uri="{FF2B5EF4-FFF2-40B4-BE49-F238E27FC236}">
                <a16:creationId xmlns:a16="http://schemas.microsoft.com/office/drawing/2014/main" id="{D44A4A21-9C58-410A-9F22-08C605FA0C21}"/>
              </a:ext>
            </a:extLst>
          </p:cNvPr>
          <p:cNvGrpSpPr/>
          <p:nvPr/>
        </p:nvGrpSpPr>
        <p:grpSpPr>
          <a:xfrm>
            <a:off x="79148" y="4912111"/>
            <a:ext cx="2241913" cy="1229834"/>
            <a:chOff x="240030" y="3542490"/>
            <a:chExt cx="2241913" cy="1229834"/>
          </a:xfrm>
        </p:grpSpPr>
        <p:sp>
          <p:nvSpPr>
            <p:cNvPr id="20" name="楕円 19">
              <a:extLst>
                <a:ext uri="{FF2B5EF4-FFF2-40B4-BE49-F238E27FC236}">
                  <a16:creationId xmlns:a16="http://schemas.microsoft.com/office/drawing/2014/main" id="{2A3EB963-331D-2E5B-3136-5F3C5915FF99}"/>
                </a:ext>
              </a:extLst>
            </p:cNvPr>
            <p:cNvSpPr/>
            <p:nvPr/>
          </p:nvSpPr>
          <p:spPr bwMode="auto">
            <a:xfrm>
              <a:off x="240030" y="3542490"/>
              <a:ext cx="2241913" cy="1229834"/>
            </a:xfrm>
            <a:prstGeom prst="ellipse">
              <a:avLst/>
            </a:prstGeom>
            <a:solidFill>
              <a:srgbClr val="BAF08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9" name="テキスト ボックス 48">
              <a:extLst>
                <a:ext uri="{FF2B5EF4-FFF2-40B4-BE49-F238E27FC236}">
                  <a16:creationId xmlns:a16="http://schemas.microsoft.com/office/drawing/2014/main" id="{659BFC85-DA69-2916-B599-15619F75A33F}"/>
                </a:ext>
              </a:extLst>
            </p:cNvPr>
            <p:cNvSpPr txBox="1"/>
            <p:nvPr/>
          </p:nvSpPr>
          <p:spPr>
            <a:xfrm>
              <a:off x="626555" y="3801278"/>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grpSp>
      <p:grpSp>
        <p:nvGrpSpPr>
          <p:cNvPr id="11" name="グループ化 10">
            <a:extLst>
              <a:ext uri="{FF2B5EF4-FFF2-40B4-BE49-F238E27FC236}">
                <a16:creationId xmlns:a16="http://schemas.microsoft.com/office/drawing/2014/main" id="{F8BE03E0-A118-43E2-BAA8-EBF6F71B67F9}"/>
              </a:ext>
            </a:extLst>
          </p:cNvPr>
          <p:cNvGrpSpPr/>
          <p:nvPr/>
        </p:nvGrpSpPr>
        <p:grpSpPr>
          <a:xfrm>
            <a:off x="6248922" y="4848785"/>
            <a:ext cx="2546597" cy="1331260"/>
            <a:chOff x="6248922" y="4848785"/>
            <a:chExt cx="2546597" cy="1331260"/>
          </a:xfrm>
        </p:grpSpPr>
        <p:sp>
          <p:nvSpPr>
            <p:cNvPr id="48" name="楕円 47">
              <a:extLst>
                <a:ext uri="{FF2B5EF4-FFF2-40B4-BE49-F238E27FC236}">
                  <a16:creationId xmlns:a16="http://schemas.microsoft.com/office/drawing/2014/main" id="{A5DE2CC3-CFA2-649B-1937-D63522413876}"/>
                </a:ext>
              </a:extLst>
            </p:cNvPr>
            <p:cNvSpPr/>
            <p:nvPr/>
          </p:nvSpPr>
          <p:spPr bwMode="auto">
            <a:xfrm>
              <a:off x="6248922" y="4848785"/>
              <a:ext cx="2546597" cy="1331260"/>
            </a:xfrm>
            <a:prstGeom prst="ellipse">
              <a:avLst/>
            </a:prstGeom>
            <a:solidFill>
              <a:srgbClr val="DCD1F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5" name="テキスト ボックス 54">
              <a:extLst>
                <a:ext uri="{FF2B5EF4-FFF2-40B4-BE49-F238E27FC236}">
                  <a16:creationId xmlns:a16="http://schemas.microsoft.com/office/drawing/2014/main" id="{DC58E151-ACB1-0A13-5561-FD4C75108DD7}"/>
                </a:ext>
              </a:extLst>
            </p:cNvPr>
            <p:cNvSpPr txBox="1"/>
            <p:nvPr/>
          </p:nvSpPr>
          <p:spPr>
            <a:xfrm>
              <a:off x="6489003" y="5095946"/>
              <a:ext cx="2195794" cy="810478"/>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800" dirty="0">
                  <a:solidFill>
                    <a:prstClr val="black"/>
                  </a:solidFill>
                  <a:latin typeface="+mn-ea"/>
                  <a:ea typeface="+mn-ea"/>
                </a:rPr>
                <a:t>雇用環境の変化</a:t>
              </a:r>
              <a:endParaRPr lang="en-US" altLang="ja-JP" sz="18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200" spc="-90" dirty="0">
                  <a:solidFill>
                    <a:prstClr val="black"/>
                  </a:solidFill>
                  <a:latin typeface="+mn-ea"/>
                  <a:ea typeface="+mn-ea"/>
                </a:rPr>
                <a:t>（働き手も減少）</a:t>
              </a:r>
              <a:endParaRPr lang="ja-JP" altLang="en-US" sz="120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000" b="1" spc="-90" dirty="0">
                  <a:solidFill>
                    <a:prstClr val="black"/>
                  </a:solidFill>
                  <a:latin typeface="+mn-ea"/>
                  <a:ea typeface="+mn-ea"/>
                </a:rPr>
                <a:t>↓</a:t>
              </a:r>
              <a:endParaRPr lang="en-US" altLang="ja-JP" sz="1200" b="1" spc="-9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200" spc="-90" dirty="0">
                  <a:solidFill>
                    <a:prstClr val="black"/>
                  </a:solidFill>
                  <a:latin typeface="+mn-ea"/>
                  <a:ea typeface="+mn-ea"/>
                </a:rPr>
                <a:t>（Ａ</a:t>
              </a:r>
              <a:r>
                <a:rPr lang="en-US" altLang="ja-JP" sz="1200" spc="-90" dirty="0">
                  <a:solidFill>
                    <a:prstClr val="black"/>
                  </a:solidFill>
                  <a:latin typeface="+mn-ea"/>
                  <a:ea typeface="+mn-ea"/>
                </a:rPr>
                <a:t>Ⅰ</a:t>
              </a:r>
              <a:r>
                <a:rPr lang="ja-JP" altLang="en-US" sz="1200" spc="-90" dirty="0">
                  <a:solidFill>
                    <a:prstClr val="black"/>
                  </a:solidFill>
                  <a:latin typeface="+mn-ea"/>
                  <a:ea typeface="+mn-ea"/>
                </a:rPr>
                <a:t>技術の導入、リモートワーク）</a:t>
              </a:r>
            </a:p>
          </p:txBody>
        </p:sp>
      </p:grpSp>
      <p:sp>
        <p:nvSpPr>
          <p:cNvPr id="2" name="テキスト ボックス 1">
            <a:extLst>
              <a:ext uri="{FF2B5EF4-FFF2-40B4-BE49-F238E27FC236}">
                <a16:creationId xmlns:a16="http://schemas.microsoft.com/office/drawing/2014/main" id="{3EC60B4B-DC2D-7C10-B04A-7E44A6526659}"/>
              </a:ext>
            </a:extLst>
          </p:cNvPr>
          <p:cNvSpPr txBox="1"/>
          <p:nvPr/>
        </p:nvSpPr>
        <p:spPr>
          <a:xfrm>
            <a:off x="0" y="6508238"/>
            <a:ext cx="3380999" cy="276999"/>
          </a:xfrm>
          <a:prstGeom prst="rect">
            <a:avLst/>
          </a:prstGeom>
          <a:noFill/>
          <a:ln w="19050">
            <a:noFill/>
            <a:prstDash val="dash"/>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750">
              <a:buSzPct val="120000"/>
            </a:pPr>
            <a:r>
              <a:rPr lang="ja-JP" altLang="en-US" sz="1200" dirty="0">
                <a:latin typeface="BIZ UDPゴシック" panose="020B0400000000000000" pitchFamily="50" charset="-128"/>
                <a:ea typeface="BIZ UDPゴシック" panose="020B0400000000000000" pitchFamily="50" charset="-128"/>
              </a:rPr>
              <a:t>クイズの答え　</a:t>
            </a:r>
            <a:r>
              <a:rPr lang="en-US" altLang="ja-JP" sz="1200" dirty="0">
                <a:latin typeface="BIZ UDPゴシック" panose="020B0400000000000000" pitchFamily="50" charset="-128"/>
                <a:ea typeface="BIZ UDPゴシック" panose="020B0400000000000000" pitchFamily="50" charset="-128"/>
              </a:rPr>
              <a:t>Q1</a:t>
            </a:r>
            <a:r>
              <a:rPr lang="ja-JP" altLang="en-US" sz="1200" dirty="0">
                <a:latin typeface="BIZ UDPゴシック" panose="020B0400000000000000" pitchFamily="50" charset="-128"/>
                <a:ea typeface="BIZ UDPゴシック" panose="020B0400000000000000" pitchFamily="50" charset="-128"/>
              </a:rPr>
              <a:t>： ③　</a:t>
            </a:r>
            <a:r>
              <a:rPr lang="en-US" altLang="ja-JP" sz="1200" dirty="0">
                <a:latin typeface="BIZ UDPゴシック" panose="020B0400000000000000" pitchFamily="50" charset="-128"/>
                <a:ea typeface="BIZ UDPゴシック" panose="020B0400000000000000" pitchFamily="50" charset="-128"/>
              </a:rPr>
              <a:t>Q2</a:t>
            </a:r>
            <a:r>
              <a:rPr lang="ja-JP" altLang="en-US" sz="1200" dirty="0">
                <a:latin typeface="BIZ UDPゴシック" panose="020B0400000000000000" pitchFamily="50" charset="-128"/>
                <a:ea typeface="BIZ UDPゴシック" panose="020B0400000000000000" pitchFamily="50" charset="-128"/>
              </a:rPr>
              <a:t>： ③　Ｑ</a:t>
            </a:r>
            <a:r>
              <a:rPr lang="en-US" altLang="ja-JP" sz="1200" dirty="0">
                <a:latin typeface="BIZ UDPゴシック" panose="020B0400000000000000" pitchFamily="50" charset="-128"/>
                <a:ea typeface="BIZ UDPゴシック" panose="020B0400000000000000" pitchFamily="50" charset="-128"/>
              </a:rPr>
              <a:t>3</a:t>
            </a:r>
            <a:r>
              <a:rPr lang="ja-JP" altLang="en-US" sz="1200" dirty="0">
                <a:latin typeface="BIZ UDPゴシック" panose="020B0400000000000000" pitchFamily="50" charset="-128"/>
                <a:ea typeface="BIZ UDPゴシック" panose="020B0400000000000000" pitchFamily="50" charset="-128"/>
              </a:rPr>
              <a:t>： ③　</a:t>
            </a:r>
          </a:p>
        </p:txBody>
      </p:sp>
    </p:spTree>
    <p:extLst>
      <p:ext uri="{BB962C8B-B14F-4D97-AF65-F5344CB8AC3E}">
        <p14:creationId xmlns:p14="http://schemas.microsoft.com/office/powerpoint/2010/main" val="27156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国税庁ホームページの紹介</a:t>
            </a:r>
          </a:p>
        </p:txBody>
      </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29</a:t>
            </a:fld>
            <a:endParaRPr lang="en-US" altLang="ja-JP" dirty="0"/>
          </a:p>
        </p:txBody>
      </p:sp>
      <p:sp>
        <p:nvSpPr>
          <p:cNvPr id="25" name="Text Box 12">
            <a:extLst>
              <a:ext uri="{FF2B5EF4-FFF2-40B4-BE49-F238E27FC236}">
                <a16:creationId xmlns:a16="http://schemas.microsoft.com/office/drawing/2014/main" id="{F842B513-5A15-4235-9E8A-70E380B5267A}"/>
              </a:ext>
            </a:extLst>
          </p:cNvPr>
          <p:cNvSpPr txBox="1">
            <a:spLocks noChangeArrowheads="1"/>
          </p:cNvSpPr>
          <p:nvPr/>
        </p:nvSpPr>
        <p:spPr bwMode="auto">
          <a:xfrm>
            <a:off x="210679" y="823652"/>
            <a:ext cx="8347157" cy="38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税金について、もっと詳しく知りたい人は、国税庁ホームページの「税の学習コーナー」へ！</a:t>
            </a:r>
          </a:p>
        </p:txBody>
      </p:sp>
      <p:pic>
        <p:nvPicPr>
          <p:cNvPr id="27" name="図 26">
            <a:extLst>
              <a:ext uri="{FF2B5EF4-FFF2-40B4-BE49-F238E27FC236}">
                <a16:creationId xmlns:a16="http://schemas.microsoft.com/office/drawing/2014/main" id="{86AEF594-01AF-46D7-A775-885862327B51}"/>
              </a:ext>
            </a:extLst>
          </p:cNvPr>
          <p:cNvPicPr>
            <a:picLocks noChangeAspect="1"/>
          </p:cNvPicPr>
          <p:nvPr/>
        </p:nvPicPr>
        <p:blipFill>
          <a:blip r:embed="rId3"/>
          <a:stretch>
            <a:fillRect/>
          </a:stretch>
        </p:blipFill>
        <p:spPr>
          <a:xfrm>
            <a:off x="8261595" y="62531"/>
            <a:ext cx="606279" cy="602069"/>
          </a:xfrm>
          <a:prstGeom prst="rect">
            <a:avLst/>
          </a:prstGeom>
        </p:spPr>
      </p:pic>
      <p:grpSp>
        <p:nvGrpSpPr>
          <p:cNvPr id="7" name="グループ化 6">
            <a:extLst>
              <a:ext uri="{FF2B5EF4-FFF2-40B4-BE49-F238E27FC236}">
                <a16:creationId xmlns:a16="http://schemas.microsoft.com/office/drawing/2014/main" id="{011F2541-3ADE-AB84-04E6-371BBB0FAB2F}"/>
              </a:ext>
            </a:extLst>
          </p:cNvPr>
          <p:cNvGrpSpPr/>
          <p:nvPr/>
        </p:nvGrpSpPr>
        <p:grpSpPr>
          <a:xfrm>
            <a:off x="402725" y="3781736"/>
            <a:ext cx="2006355" cy="1408734"/>
            <a:chOff x="276126" y="4999439"/>
            <a:chExt cx="2070467" cy="1453749"/>
          </a:xfrm>
        </p:grpSpPr>
        <p:pic>
          <p:nvPicPr>
            <p:cNvPr id="3" name="図 2" descr="コンピュータ が含まれている画像&#10;&#10;自動的に生成された説明">
              <a:extLst>
                <a:ext uri="{FF2B5EF4-FFF2-40B4-BE49-F238E27FC236}">
                  <a16:creationId xmlns:a16="http://schemas.microsoft.com/office/drawing/2014/main" id="{C945A88D-D1C4-5250-26B5-0E97BB3CF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5" name="図 4">
              <a:extLst>
                <a:ext uri="{FF2B5EF4-FFF2-40B4-BE49-F238E27FC236}">
                  <a16:creationId xmlns:a16="http://schemas.microsoft.com/office/drawing/2014/main" id="{0FE9B8AF-148E-A682-50C5-8D21134978D3}"/>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sp>
        <p:nvSpPr>
          <p:cNvPr id="4" name="フリーフォーム: 図形 3">
            <a:extLst>
              <a:ext uri="{FF2B5EF4-FFF2-40B4-BE49-F238E27FC236}">
                <a16:creationId xmlns:a16="http://schemas.microsoft.com/office/drawing/2014/main" id="{85273A7B-58F3-2FB4-A09A-472D7AE38EE8}"/>
              </a:ext>
            </a:extLst>
          </p:cNvPr>
          <p:cNvSpPr/>
          <p:nvPr/>
        </p:nvSpPr>
        <p:spPr bwMode="auto">
          <a:xfrm>
            <a:off x="1332595" y="1492805"/>
            <a:ext cx="1589073" cy="3288745"/>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8" name="グループ化 7">
            <a:extLst>
              <a:ext uri="{FF2B5EF4-FFF2-40B4-BE49-F238E27FC236}">
                <a16:creationId xmlns:a16="http://schemas.microsoft.com/office/drawing/2014/main" id="{227777BC-DE72-6F4B-5665-EE17DD22BCD4}"/>
              </a:ext>
            </a:extLst>
          </p:cNvPr>
          <p:cNvGrpSpPr/>
          <p:nvPr/>
        </p:nvGrpSpPr>
        <p:grpSpPr>
          <a:xfrm>
            <a:off x="287921" y="6410880"/>
            <a:ext cx="8532000" cy="374400"/>
            <a:chOff x="322211" y="6410880"/>
            <a:chExt cx="8532000" cy="374400"/>
          </a:xfrm>
        </p:grpSpPr>
        <p:sp>
          <p:nvSpPr>
            <p:cNvPr id="9" name="正方形/長方形 8">
              <a:extLst>
                <a:ext uri="{FF2B5EF4-FFF2-40B4-BE49-F238E27FC236}">
                  <a16:creationId xmlns:a16="http://schemas.microsoft.com/office/drawing/2014/main" id="{1FA24665-2568-81B0-3254-42B51C163752}"/>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0" name="正方形/長方形 9">
              <a:extLst>
                <a:ext uri="{FF2B5EF4-FFF2-40B4-BE49-F238E27FC236}">
                  <a16:creationId xmlns:a16="http://schemas.microsoft.com/office/drawing/2014/main" id="{7E6497B7-41F7-D80F-25B3-35379112552D}"/>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1" name="テキスト ボックス 10">
            <a:extLst>
              <a:ext uri="{FF2B5EF4-FFF2-40B4-BE49-F238E27FC236}">
                <a16:creationId xmlns:a16="http://schemas.microsoft.com/office/drawing/2014/main" id="{2449650D-7D8E-924D-E288-47380376F370}"/>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税の学習コーナー  </a:t>
            </a:r>
            <a:r>
              <a:rPr kumimoji="1" lang="en-US" altLang="ja-JP" sz="11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https://www.nta.go.jp/taxes/kids/index.htm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a:latin typeface="ＭＳ Ｐゴシック" panose="020B0600070205080204" pitchFamily="50" charset="-128"/>
                <a:ea typeface="ＭＳ Ｐゴシック" panose="020B0600070205080204" pitchFamily="50" charset="-128"/>
              </a:rPr>
              <a:t>）</a:t>
            </a:r>
            <a:endParaRPr kumimoji="1" lang="en-US" altLang="ja-JP" sz="1100"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7A6771B9-C17C-8A32-78FF-6BD9E5FA363D}"/>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879C51B4-77E8-B2C9-DA3E-58D4628A7E31}"/>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F29C7BAD-1A2E-10D0-6DFB-89654508E75C}"/>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57DC6D8D-788E-0CA5-4AA1-FBFB9EEDD45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21" name="図 20">
            <a:extLst>
              <a:ext uri="{FF2B5EF4-FFF2-40B4-BE49-F238E27FC236}">
                <a16:creationId xmlns:a16="http://schemas.microsoft.com/office/drawing/2014/main" id="{1A1D2B0E-DF74-492C-BA44-CC87663F15F8}"/>
              </a:ext>
            </a:extLst>
          </p:cNvPr>
          <p:cNvPicPr>
            <a:picLocks noChangeAspect="1"/>
          </p:cNvPicPr>
          <p:nvPr/>
        </p:nvPicPr>
        <p:blipFill rotWithShape="1">
          <a:blip r:embed="rId7"/>
          <a:srcRect l="1063" t="1924" r="1901" b="5417"/>
          <a:stretch/>
        </p:blipFill>
        <p:spPr>
          <a:xfrm>
            <a:off x="2921669" y="1246685"/>
            <a:ext cx="5636167" cy="4341558"/>
          </a:xfrm>
          <a:prstGeom prst="rect">
            <a:avLst/>
          </a:prstGeom>
          <a:ln w="25400">
            <a:solidFill>
              <a:schemeClr val="tx1"/>
            </a:solidFill>
          </a:ln>
        </p:spPr>
      </p:pic>
      <p:sp>
        <p:nvSpPr>
          <p:cNvPr id="20" name="テキスト ボックス 19">
            <a:extLst>
              <a:ext uri="{FF2B5EF4-FFF2-40B4-BE49-F238E27FC236}">
                <a16:creationId xmlns:a16="http://schemas.microsoft.com/office/drawing/2014/main" id="{205647E6-F3D9-4BE5-BD2F-F454D1CA6714}"/>
              </a:ext>
            </a:extLst>
          </p:cNvPr>
          <p:cNvSpPr txBox="1"/>
          <p:nvPr/>
        </p:nvSpPr>
        <p:spPr>
          <a:xfrm>
            <a:off x="709510" y="5602267"/>
            <a:ext cx="8087583" cy="811825"/>
          </a:xfrm>
          <a:prstGeom prst="rect">
            <a:avLst/>
          </a:prstGeom>
          <a:noFill/>
        </p:spPr>
        <p:txBody>
          <a:bodyPr wrap="square" rtlCol="0">
            <a:spAutoFit/>
          </a:bodyPr>
          <a:lstStyle/>
          <a:p>
            <a:pPr>
              <a:lnSpc>
                <a:spcPts val="2200"/>
              </a:lnSpc>
            </a:pPr>
            <a:r>
              <a:rPr kumimoji="1" lang="ja-JP" altLang="en-US" sz="1200" dirty="0"/>
              <a:t>　この教材についての</a:t>
            </a:r>
            <a:r>
              <a:rPr kumimoji="1" lang="ja-JP" altLang="en-US" sz="1200" dirty="0">
                <a:latin typeface="+mn-ea"/>
              </a:rPr>
              <a:t>問合せ先：</a:t>
            </a:r>
            <a:r>
              <a:rPr kumimoji="1" lang="zh-TW" altLang="en-US" sz="1200" dirty="0">
                <a:latin typeface="+mn-ea"/>
              </a:rPr>
              <a:t>〒０</a:t>
            </a:r>
            <a:r>
              <a:rPr kumimoji="1" lang="ja-JP" altLang="en-US" sz="1200" dirty="0">
                <a:latin typeface="+mn-ea"/>
              </a:rPr>
              <a:t>１</a:t>
            </a:r>
            <a:r>
              <a:rPr kumimoji="1" lang="zh-TW" altLang="en-US" sz="1200" dirty="0">
                <a:latin typeface="+mn-ea"/>
              </a:rPr>
              <a:t>０</a:t>
            </a:r>
            <a:r>
              <a:rPr kumimoji="1" lang="en-US" altLang="zh-TW" sz="1200" dirty="0">
                <a:latin typeface="+mn-ea"/>
              </a:rPr>
              <a:t>-</a:t>
            </a:r>
            <a:r>
              <a:rPr kumimoji="1" lang="zh-TW" altLang="en-US" sz="1200" dirty="0">
                <a:latin typeface="+mn-ea"/>
              </a:rPr>
              <a:t>８６</a:t>
            </a:r>
            <a:r>
              <a:rPr kumimoji="1" lang="ja-JP" altLang="en-US" sz="1200" dirty="0">
                <a:latin typeface="+mn-ea"/>
              </a:rPr>
              <a:t>２２</a:t>
            </a:r>
            <a:r>
              <a:rPr kumimoji="1" lang="zh-TW" altLang="en-US" sz="1200" dirty="0">
                <a:latin typeface="+mn-ea"/>
              </a:rPr>
              <a:t>　</a:t>
            </a:r>
            <a:r>
              <a:rPr kumimoji="1" lang="ja-JP" altLang="en-US" sz="1200" dirty="0">
                <a:latin typeface="+mn-ea"/>
              </a:rPr>
              <a:t>秋田</a:t>
            </a:r>
            <a:r>
              <a:rPr kumimoji="1" lang="zh-TW" altLang="en-US" sz="1200" dirty="0">
                <a:latin typeface="+mn-ea"/>
              </a:rPr>
              <a:t>市</a:t>
            </a:r>
            <a:r>
              <a:rPr kumimoji="1" lang="ja-JP" altLang="en-US" sz="1200" dirty="0">
                <a:latin typeface="+mn-ea"/>
              </a:rPr>
              <a:t>中</a:t>
            </a:r>
            <a:r>
              <a:rPr kumimoji="1" lang="zh-TW" altLang="en-US" sz="1200" dirty="0">
                <a:latin typeface="+mn-ea"/>
              </a:rPr>
              <a:t>通</a:t>
            </a:r>
            <a:r>
              <a:rPr kumimoji="1" lang="ja-JP" altLang="en-US" sz="1200" dirty="0">
                <a:latin typeface="+mn-ea"/>
              </a:rPr>
              <a:t>５</a:t>
            </a:r>
            <a:r>
              <a:rPr kumimoji="1" lang="zh-TW" altLang="en-US" sz="1200" dirty="0">
                <a:latin typeface="+mn-ea"/>
              </a:rPr>
              <a:t>丁目</a:t>
            </a:r>
            <a:r>
              <a:rPr kumimoji="1" lang="ja-JP" altLang="en-US" sz="1200" dirty="0">
                <a:latin typeface="+mn-ea"/>
              </a:rPr>
              <a:t>５</a:t>
            </a:r>
            <a:r>
              <a:rPr kumimoji="1" lang="en-US" altLang="zh-TW" sz="1200" dirty="0">
                <a:latin typeface="+mn-ea"/>
              </a:rPr>
              <a:t>-</a:t>
            </a:r>
            <a:r>
              <a:rPr kumimoji="1" lang="ja-JP" altLang="en-US" sz="1200" dirty="0">
                <a:latin typeface="+mn-ea"/>
              </a:rPr>
              <a:t>２</a:t>
            </a:r>
            <a:r>
              <a:rPr kumimoji="1" lang="zh-TW" altLang="en-US" sz="1200" dirty="0">
                <a:latin typeface="+mn-ea"/>
              </a:rPr>
              <a:t> </a:t>
            </a:r>
            <a:endParaRPr kumimoji="1" lang="zh-TW" altLang="en-US" sz="1200" dirty="0"/>
          </a:p>
          <a:p>
            <a:pPr>
              <a:lnSpc>
                <a:spcPts val="1800"/>
              </a:lnSpc>
            </a:pPr>
            <a:r>
              <a:rPr kumimoji="1" lang="ja-JP" altLang="en-US" sz="1200" dirty="0"/>
              <a:t>　　　　　　　　　　　　　　　　　　　　　秋田県租税教育推進協議会事務局　</a:t>
            </a:r>
            <a:endParaRPr kumimoji="1" lang="en-US" altLang="ja-JP" sz="1200" dirty="0"/>
          </a:p>
          <a:p>
            <a:pPr>
              <a:lnSpc>
                <a:spcPts val="1800"/>
              </a:lnSpc>
            </a:pPr>
            <a:r>
              <a:rPr kumimoji="1" lang="ja-JP" altLang="en-US" sz="1200" dirty="0"/>
              <a:t>　　　　　　　　　　　　　　　　　　　　　秋田南税務署　税務広報広聴官　</a:t>
            </a:r>
            <a:r>
              <a:rPr kumimoji="1" lang="en-US" altLang="ja-JP" sz="1200" dirty="0">
                <a:latin typeface="+mn-ea"/>
              </a:rPr>
              <a:t>TEL</a:t>
            </a:r>
            <a:r>
              <a:rPr kumimoji="1" lang="ja-JP" altLang="en-US" sz="1200" dirty="0">
                <a:latin typeface="+mn-ea"/>
              </a:rPr>
              <a:t>　</a:t>
            </a:r>
            <a:r>
              <a:rPr kumimoji="1" lang="ja-JP" altLang="en-US" sz="1200" dirty="0"/>
              <a:t> ０１８</a:t>
            </a:r>
            <a:r>
              <a:rPr kumimoji="1" lang="en-US" altLang="ja-JP" sz="1200" dirty="0"/>
              <a:t>-</a:t>
            </a:r>
            <a:r>
              <a:rPr kumimoji="1" lang="ja-JP" altLang="en-US" sz="1200" dirty="0"/>
              <a:t>８３３</a:t>
            </a:r>
            <a:r>
              <a:rPr kumimoji="1" lang="en-US" altLang="ja-JP" sz="1200" dirty="0"/>
              <a:t>-</a:t>
            </a:r>
            <a:r>
              <a:rPr kumimoji="1" lang="ja-JP" altLang="en-US" sz="1200"/>
              <a:t>５２６２</a:t>
            </a:r>
            <a:endParaRPr kumimoji="1" lang="ja-JP" altLang="en-US" sz="1200" dirty="0"/>
          </a:p>
        </p:txBody>
      </p:sp>
    </p:spTree>
    <p:extLst>
      <p:ext uri="{BB962C8B-B14F-4D97-AF65-F5344CB8AC3E}">
        <p14:creationId xmlns:p14="http://schemas.microsoft.com/office/powerpoint/2010/main" val="141887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250"/>
                                        <p:tgtEl>
                                          <p:spTgt spid="25"/>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750"/>
                                        <p:tgtEl>
                                          <p:spTgt spid="4"/>
                                        </p:tgtEl>
                                      </p:cBhvr>
                                    </p:animEffect>
                                  </p:childTnLst>
                                </p:cTn>
                              </p:par>
                            </p:childTnLst>
                          </p:cTn>
                        </p:par>
                        <p:par>
                          <p:cTn id="15" fill="hold">
                            <p:stCondLst>
                              <p:cond delay="2500"/>
                            </p:stCondLst>
                            <p:childTnLst>
                              <p:par>
                                <p:cTn id="16" presetID="2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grpSp>
        <p:nvGrpSpPr>
          <p:cNvPr id="17" name="グループ化 16">
            <a:extLst>
              <a:ext uri="{FF2B5EF4-FFF2-40B4-BE49-F238E27FC236}">
                <a16:creationId xmlns:a16="http://schemas.microsoft.com/office/drawing/2014/main" id="{E2277BE4-655C-D257-B0CF-F8619C91CE83}"/>
              </a:ext>
            </a:extLst>
          </p:cNvPr>
          <p:cNvGrpSpPr>
            <a:grpSpLocks noGrp="1" noUngrp="1" noRot="1" noMove="1" noResize="1"/>
          </p:cNvGrpSpPr>
          <p:nvPr/>
        </p:nvGrpSpPr>
        <p:grpSpPr>
          <a:xfrm>
            <a:off x="287921" y="6410880"/>
            <a:ext cx="8532000" cy="374400"/>
            <a:chOff x="322211" y="6410880"/>
            <a:chExt cx="8532000" cy="374400"/>
          </a:xfrm>
        </p:grpSpPr>
        <p:sp>
          <p:nvSpPr>
            <p:cNvPr id="18" name="正方形/長方形 17">
              <a:extLst>
                <a:ext uri="{FF2B5EF4-FFF2-40B4-BE49-F238E27FC236}">
                  <a16:creationId xmlns:a16="http://schemas.microsoft.com/office/drawing/2014/main" id="{FBF960A9-300F-9F46-67DF-6DDF6E817A85}"/>
                </a:ext>
              </a:extLst>
            </p:cNvPr>
            <p:cNvSpPr>
              <a:spLocks noGrp="1" noRot="1" noMove="1" noResize="1" noEditPoints="1" noAdjustHandles="1" noChangeArrowheads="1" noChangeShapeType="1"/>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sp>
          <p:nvSpPr>
            <p:cNvPr id="19" name="正方形/長方形 18">
              <a:extLst>
                <a:ext uri="{FF2B5EF4-FFF2-40B4-BE49-F238E27FC236}">
                  <a16:creationId xmlns:a16="http://schemas.microsoft.com/office/drawing/2014/main" id="{6CA8983A-272D-E330-3C88-ED13D40EAF21}"/>
                </a:ext>
              </a:extLst>
            </p:cNvPr>
            <p:cNvSpPr>
              <a:spLocks noGrp="1" noRot="1" noMove="1" noResize="1" noEditPoints="1" noAdjustHandles="1" noChangeArrowheads="1" noChangeShapeType="1"/>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grpSp>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3</a:t>
            </a:fld>
            <a:endParaRPr lang="en-US" altLang="ja-JP" dirty="0"/>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762244" y="6473251"/>
            <a:ext cx="5739072" cy="261610"/>
          </a:xfrm>
          <a:prstGeom prst="rect">
            <a:avLst/>
          </a:prstGeom>
          <a:noFill/>
        </p:spPr>
        <p:txBody>
          <a:bodyPr wrap="non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19"/>
            <a:ext cx="832606" cy="749281"/>
            <a:chOff x="-35154" y="5996309"/>
            <a:chExt cx="945432" cy="850816"/>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会社</a:t>
                </a: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外出先</a:t>
                </a: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spTree>
    <p:custDataLst>
      <p:tags r:id="rId1"/>
    </p:custDataLst>
    <p:extLst>
      <p:ext uri="{BB962C8B-B14F-4D97-AF65-F5344CB8AC3E}">
        <p14:creationId xmlns:p14="http://schemas.microsoft.com/office/powerpoint/2010/main" val="273195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extLst>
              <p:ext uri="{D42A27DB-BD31-4B8C-83A1-F6EECF244321}">
                <p14:modId xmlns:p14="http://schemas.microsoft.com/office/powerpoint/2010/main" val="2357299469"/>
              </p:ext>
            </p:extLst>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dirty="0"/>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dirty="0">
                        <a:solidFill>
                          <a:srgbClr val="FFB64B"/>
                        </a:solidFill>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kern="1200" dirty="0">
                        <a:solidFill>
                          <a:schemeClr val="tx1"/>
                        </a:solidFill>
                        <a:latin typeface="+mn-lt"/>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dirty="0"/>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dirty="0"/>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道府県民税・事業税・</a:t>
                      </a:r>
                    </a:p>
                    <a:p>
                      <a:pPr marL="0" algn="ctr" defTabSz="914400" rtl="0" eaLnBrk="1" latinLnBrk="0" hangingPunct="1"/>
                      <a:r>
                        <a:rPr kumimoji="1" lang="ja-JP" altLang="en-US" sz="1800" kern="1200" dirty="0">
                          <a:solidFill>
                            <a:srgbClr val="E38013"/>
                          </a:solidFill>
                          <a:latin typeface="+mn-lt"/>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地方消費税・道府県たばこ税・</a:t>
                      </a:r>
                    </a:p>
                    <a:p>
                      <a:pPr marL="0" algn="ctr" defTabSz="914400" rtl="0" eaLnBrk="1" latinLnBrk="0" hangingPunct="1"/>
                      <a:r>
                        <a:rPr kumimoji="1" lang="ja-JP" altLang="en-US" sz="1800" kern="1200" dirty="0">
                          <a:solidFill>
                            <a:srgbClr val="3D935A"/>
                          </a:solidFill>
                          <a:latin typeface="+mn-lt"/>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dirty="0"/>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kern="1200" dirty="0">
                          <a:solidFill>
                            <a:srgbClr val="3D935A"/>
                          </a:solidFill>
                          <a:latin typeface="+mn-lt"/>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sp>
        <p:nvSpPr>
          <p:cNvPr id="5" name="スライド番号プレースホルダー 4">
            <a:extLst>
              <a:ext uri="{FF2B5EF4-FFF2-40B4-BE49-F238E27FC236}">
                <a16:creationId xmlns:a16="http://schemas.microsoft.com/office/drawing/2014/main" id="{1D7B086C-43A1-1426-7A30-3130CF28FB7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4</a:t>
            </a:fld>
            <a:endParaRPr lang="en-US" altLang="ja-JP" dirty="0"/>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853200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70870" y="6462313"/>
            <a:ext cx="6923892"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https://www.nta.go.jp/taxes/kids/hatten/page02.htm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Arial" panose="020B0604020202020204" pitchFamily="34" charset="0"/>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直　接　税</a:t>
            </a:r>
          </a:p>
          <a:p>
            <a:pPr algn="ctr" eaLnBrk="1" hangingPunct="1">
              <a:lnSpc>
                <a:spcPct val="125000"/>
              </a:lnSpc>
            </a:pPr>
            <a:r>
              <a:rPr lang="ja-JP" altLang="en-US" sz="1400" dirty="0">
                <a:latin typeface="+mn-lt"/>
                <a:ea typeface="+mn-ea"/>
              </a:rPr>
              <a:t>税金を納める人と</a:t>
            </a:r>
            <a:endParaRPr lang="en-US" altLang="ja-JP" sz="1400" dirty="0">
              <a:latin typeface="+mn-lt"/>
              <a:ea typeface="+mn-ea"/>
            </a:endParaRPr>
          </a:p>
          <a:p>
            <a:pPr algn="ctr" eaLnBrk="1" hangingPunct="1">
              <a:lnSpc>
                <a:spcPct val="125000"/>
              </a:lnSpc>
            </a:pPr>
            <a:r>
              <a:rPr lang="ja-JP" altLang="en-US" sz="1400" dirty="0">
                <a:latin typeface="+mn-lt"/>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間　接　税</a:t>
            </a:r>
          </a:p>
          <a:p>
            <a:pPr algn="ctr" eaLnBrk="1" hangingPunct="1">
              <a:lnSpc>
                <a:spcPct val="125000"/>
              </a:lnSpc>
            </a:pPr>
            <a:r>
              <a:rPr lang="ja-JP" altLang="en-US" sz="1400" dirty="0">
                <a:latin typeface="+mn-lt"/>
                <a:ea typeface="+mn-ea"/>
              </a:rPr>
              <a:t>税金を納める人と</a:t>
            </a:r>
          </a:p>
          <a:p>
            <a:pPr algn="ctr" eaLnBrk="1" hangingPunct="1">
              <a:lnSpc>
                <a:spcPct val="110000"/>
              </a:lnSpc>
            </a:pPr>
            <a:r>
              <a:rPr lang="ja-JP" altLang="en-US" sz="1400" dirty="0">
                <a:latin typeface="+mn-lt"/>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750"/>
                                        <p:tgtEl>
                                          <p:spTgt spid="33">
                                            <p:txEl>
                                              <p:pRg st="0" end="0"/>
                                            </p:txEl>
                                          </p:spTgt>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animEffect transition="in" filter="wipe(left)">
                                      <p:cBhvr>
                                        <p:cTn id="11" dur="900"/>
                                        <p:tgtEl>
                                          <p:spTgt spid="3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3">
                                            <p:txEl>
                                              <p:pRg st="2" end="2"/>
                                            </p:txEl>
                                          </p:spTgt>
                                        </p:tgtEl>
                                        <p:attrNameLst>
                                          <p:attrName>style.visibility</p:attrName>
                                        </p:attrNameLst>
                                      </p:cBhvr>
                                      <p:to>
                                        <p:strVal val="visible"/>
                                      </p:to>
                                    </p:set>
                                    <p:animEffect transition="in" filter="wipe(left)">
                                      <p:cBhvr>
                                        <p:cTn id="16" dur="2100"/>
                                        <p:tgtEl>
                                          <p:spTgt spid="33">
                                            <p:txEl>
                                              <p:pRg st="2" end="2"/>
                                            </p:txEl>
                                          </p:spTgt>
                                        </p:tgtEl>
                                      </p:cBhvr>
                                    </p:animEffect>
                                  </p:childTnLst>
                                </p:cTn>
                              </p:par>
                            </p:childTnLst>
                          </p:cTn>
                        </p:par>
                        <p:par>
                          <p:cTn id="17" fill="hold">
                            <p:stCondLst>
                              <p:cond delay="2100"/>
                            </p:stCondLst>
                            <p:childTnLst>
                              <p:par>
                                <p:cTn id="18" presetID="22" presetClass="entr" presetSubtype="8" fill="hold" nodeType="afterEffect">
                                  <p:stCondLst>
                                    <p:cond delay="0"/>
                                  </p:stCondLst>
                                  <p:childTnLst>
                                    <p:set>
                                      <p:cBhvr>
                                        <p:cTn id="19" dur="1" fill="hold">
                                          <p:stCondLst>
                                            <p:cond delay="0"/>
                                          </p:stCondLst>
                                        </p:cTn>
                                        <p:tgtEl>
                                          <p:spTgt spid="33">
                                            <p:txEl>
                                              <p:pRg st="3" end="3"/>
                                            </p:txEl>
                                          </p:spTgt>
                                        </p:tgtEl>
                                        <p:attrNameLst>
                                          <p:attrName>style.visibility</p:attrName>
                                        </p:attrNameLst>
                                      </p:cBhvr>
                                      <p:to>
                                        <p:strVal val="visible"/>
                                      </p:to>
                                    </p:set>
                                    <p:animEffect transition="in" filter="wipe(left)">
                                      <p:cBhvr>
                                        <p:cTn id="20"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a:latin typeface="HGPｺﾞｼｯｸE" panose="020B0900000000000000" pitchFamily="50" charset="-128"/>
                  <a:ea typeface="HGPｺﾞｼｯｸE" panose="020B0900000000000000" pitchFamily="50" charset="-128"/>
                </a:rPr>
                <a:t>商品</a:t>
              </a:r>
              <a:r>
                <a:rPr lang="ja-JP" altLang="en-US" sz="1200" b="0" i="0" u="none" strike="noStrike">
                  <a:effectLst/>
                  <a:latin typeface="HGPｺﾞｼｯｸE" panose="020B0900000000000000" pitchFamily="50" charset="-128"/>
                  <a:ea typeface="HGPｺﾞｼｯｸE" panose="020B0900000000000000" pitchFamily="50" charset="-128"/>
                </a:rPr>
                <a:t>の</a:t>
              </a:r>
              <a:r>
                <a:rPr lang="ja-JP" altLang="en-US" sz="1200" b="0" i="0" u="none" strike="noStrike" dirty="0">
                  <a:effectLst/>
                  <a:latin typeface="HGPｺﾞｼｯｸE" panose="020B0900000000000000" pitchFamily="50" charset="-128"/>
                  <a:ea typeface="HGPｺﾞｼｯｸE" panose="020B0900000000000000" pitchFamily="50" charset="-128"/>
                </a:rPr>
                <a:t>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5</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1085554"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お店の売上げ</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7"/>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7"/>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16433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消費税のしくみ</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left)">
                                      <p:cBhvr>
                                        <p:cTn id="14" dur="500"/>
                                        <p:tgtEl>
                                          <p:spTgt spid="114"/>
                                        </p:tgtEl>
                                      </p:cBhvr>
                                    </p:animEffect>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250"/>
                                  </p:stCondLst>
                                  <p:childTnLst>
                                    <p:set>
                                      <p:cBhvr>
                                        <p:cTn id="22" dur="1" fill="hold">
                                          <p:stCondLst>
                                            <p:cond delay="0"/>
                                          </p:stCondLst>
                                        </p:cTn>
                                        <p:tgtEl>
                                          <p:spTgt spid="172"/>
                                        </p:tgtEl>
                                        <p:attrNameLst>
                                          <p:attrName>style.visibility</p:attrName>
                                        </p:attrNameLst>
                                      </p:cBhvr>
                                      <p:to>
                                        <p:strVal val="visible"/>
                                      </p:to>
                                    </p:set>
                                    <p:animEffect transition="in" filter="fade">
                                      <p:cBhvr>
                                        <p:cTn id="23" dur="500"/>
                                        <p:tgtEl>
                                          <p:spTgt spid="172"/>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22" presetClass="entr" presetSubtype="1" fill="hold" grpId="0" nodeType="withEffect">
                                  <p:stCondLst>
                                    <p:cond delay="250"/>
                                  </p:stCondLst>
                                  <p:childTnLst>
                                    <p:set>
                                      <p:cBhvr>
                                        <p:cTn id="29" dur="1" fill="hold">
                                          <p:stCondLst>
                                            <p:cond delay="0"/>
                                          </p:stCondLst>
                                        </p:cTn>
                                        <p:tgtEl>
                                          <p:spTgt spid="103"/>
                                        </p:tgtEl>
                                        <p:attrNameLst>
                                          <p:attrName>style.visibility</p:attrName>
                                        </p:attrNameLst>
                                      </p:cBhvr>
                                      <p:to>
                                        <p:strVal val="visible"/>
                                      </p:to>
                                    </p:set>
                                    <p:animEffect transition="in" filter="wipe(up)">
                                      <p:cBhvr>
                                        <p:cTn id="30" dur="500"/>
                                        <p:tgtEl>
                                          <p:spTgt spid="103"/>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0" presetClass="entr" presetSubtype="0" fill="hold" nodeType="withEffect">
                                  <p:stCondLst>
                                    <p:cond delay="0"/>
                                  </p:stCondLst>
                                  <p:childTnLst>
                                    <p:set>
                                      <p:cBhvr>
                                        <p:cTn id="39" dur="1" fill="hold">
                                          <p:stCondLst>
                                            <p:cond delay="0"/>
                                          </p:stCondLst>
                                        </p:cTn>
                                        <p:tgtEl>
                                          <p:spTgt spid="173"/>
                                        </p:tgtEl>
                                        <p:attrNameLst>
                                          <p:attrName>style.visibility</p:attrName>
                                        </p:attrNameLst>
                                      </p:cBhvr>
                                      <p:to>
                                        <p:strVal val="visible"/>
                                      </p:to>
                                    </p:set>
                                    <p:animEffect transition="in" filter="fade">
                                      <p:cBhvr>
                                        <p:cTn id="40" dur="500"/>
                                        <p:tgtEl>
                                          <p:spTgt spid="173"/>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22" presetClass="entr" presetSubtype="1" fill="hold" grpId="0" nodeType="withEffect">
                                  <p:stCondLst>
                                    <p:cond delay="250"/>
                                  </p:stCondLst>
                                  <p:childTnLst>
                                    <p:set>
                                      <p:cBhvr>
                                        <p:cTn id="46" dur="1" fill="hold">
                                          <p:stCondLst>
                                            <p:cond delay="0"/>
                                          </p:stCondLst>
                                        </p:cTn>
                                        <p:tgtEl>
                                          <p:spTgt spid="115"/>
                                        </p:tgtEl>
                                        <p:attrNameLst>
                                          <p:attrName>style.visibility</p:attrName>
                                        </p:attrNameLst>
                                      </p:cBhvr>
                                      <p:to>
                                        <p:strVal val="visible"/>
                                      </p:to>
                                    </p:set>
                                    <p:animEffect transition="in" filter="wipe(up)">
                                      <p:cBhvr>
                                        <p:cTn id="47" dur="500"/>
                                        <p:tgtEl>
                                          <p:spTgt spid="115"/>
                                        </p:tgtEl>
                                      </p:cBhvr>
                                    </p:animEffect>
                                  </p:childTnLst>
                                </p:cTn>
                              </p:par>
                            </p:childTnLst>
                          </p:cTn>
                        </p:par>
                        <p:par>
                          <p:cTn id="48" fill="hold">
                            <p:stCondLst>
                              <p:cond delay="325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nodeType="withEffect">
                                  <p:stCondLst>
                                    <p:cond delay="0"/>
                                  </p:stCondLst>
                                  <p:childTnLst>
                                    <p:set>
                                      <p:cBhvr>
                                        <p:cTn id="53" dur="1" fill="hold">
                                          <p:stCondLst>
                                            <p:cond delay="0"/>
                                          </p:stCondLst>
                                        </p:cTn>
                                        <p:tgtEl>
                                          <p:spTgt spid="174"/>
                                        </p:tgtEl>
                                        <p:attrNameLst>
                                          <p:attrName>style.visibility</p:attrName>
                                        </p:attrNameLst>
                                      </p:cBhvr>
                                      <p:to>
                                        <p:strVal val="visible"/>
                                      </p:to>
                                    </p:set>
                                    <p:animEffect transition="in" filter="fade">
                                      <p:cBhvr>
                                        <p:cTn id="54" dur="500"/>
                                        <p:tgtEl>
                                          <p:spTgt spid="174"/>
                                        </p:tgtEl>
                                      </p:cBhvr>
                                    </p:animEffect>
                                  </p:childTnLst>
                                </p:cTn>
                              </p:par>
                            </p:childTnLst>
                          </p:cTn>
                        </p:par>
                        <p:par>
                          <p:cTn id="55" fill="hold">
                            <p:stCondLst>
                              <p:cond delay="3750"/>
                            </p:stCondLst>
                            <p:childTnLst>
                              <p:par>
                                <p:cTn id="56" presetID="10"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22" presetClass="entr" presetSubtype="1" fill="hold" grpId="0" nodeType="withEffect">
                                  <p:stCondLst>
                                    <p:cond delay="250"/>
                                  </p:stCondLst>
                                  <p:childTnLst>
                                    <p:set>
                                      <p:cBhvr>
                                        <p:cTn id="63" dur="1" fill="hold">
                                          <p:stCondLst>
                                            <p:cond delay="0"/>
                                          </p:stCondLst>
                                        </p:cTn>
                                        <p:tgtEl>
                                          <p:spTgt spid="23"/>
                                        </p:tgtEl>
                                        <p:attrNameLst>
                                          <p:attrName>style.visibility</p:attrName>
                                        </p:attrNameLst>
                                      </p:cBhvr>
                                      <p:to>
                                        <p:strVal val="visible"/>
                                      </p:to>
                                    </p:set>
                                    <p:animEffect transition="in" filter="wipe(up)">
                                      <p:cBhvr>
                                        <p:cTn id="64" dur="500"/>
                                        <p:tgtEl>
                                          <p:spTgt spid="23"/>
                                        </p:tgtEl>
                                      </p:cBhvr>
                                    </p:animEffect>
                                  </p:childTnLst>
                                </p:cTn>
                              </p:par>
                              <p:par>
                                <p:cTn id="65" presetID="22" presetClass="entr" presetSubtype="1" fill="hold" grpId="0" nodeType="withEffect">
                                  <p:stCondLst>
                                    <p:cond delay="250"/>
                                  </p:stCondLst>
                                  <p:childTnLst>
                                    <p:set>
                                      <p:cBhvr>
                                        <p:cTn id="66" dur="1" fill="hold">
                                          <p:stCondLst>
                                            <p:cond delay="0"/>
                                          </p:stCondLst>
                                        </p:cTn>
                                        <p:tgtEl>
                                          <p:spTgt spid="123"/>
                                        </p:tgtEl>
                                        <p:attrNameLst>
                                          <p:attrName>style.visibility</p:attrName>
                                        </p:attrNameLst>
                                      </p:cBhvr>
                                      <p:to>
                                        <p:strVal val="visible"/>
                                      </p:to>
                                    </p:set>
                                    <p:animEffect transition="in" filter="wipe(up)">
                                      <p:cBhvr>
                                        <p:cTn id="67" dur="500"/>
                                        <p:tgtEl>
                                          <p:spTgt spid="123"/>
                                        </p:tgtEl>
                                      </p:cBhvr>
                                    </p:animEffect>
                                  </p:childTnLst>
                                </p:cTn>
                              </p:par>
                              <p:par>
                                <p:cTn id="68" presetID="10" presetClass="entr" presetSubtype="0" fill="hold" nodeType="withEffect">
                                  <p:stCondLst>
                                    <p:cond delay="50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nodeType="withEffect">
                                  <p:stCondLst>
                                    <p:cond delay="50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500"/>
                                  </p:stCondLst>
                                  <p:childTnLst>
                                    <p:set>
                                      <p:cBhvr>
                                        <p:cTn id="75" dur="1" fill="hold">
                                          <p:stCondLst>
                                            <p:cond delay="0"/>
                                          </p:stCondLst>
                                        </p:cTn>
                                        <p:tgtEl>
                                          <p:spTgt spid="171"/>
                                        </p:tgtEl>
                                        <p:attrNameLst>
                                          <p:attrName>style.visibility</p:attrName>
                                        </p:attrNameLst>
                                      </p:cBhvr>
                                      <p:to>
                                        <p:strVal val="visible"/>
                                      </p:to>
                                    </p:set>
                                    <p:animEffect transition="in" filter="fade">
                                      <p:cBhvr>
                                        <p:cTn id="76" dur="500"/>
                                        <p:tgtEl>
                                          <p:spTgt spid="171"/>
                                        </p:tgtEl>
                                      </p:cBhvr>
                                    </p:animEffect>
                                  </p:childTnLst>
                                </p:cTn>
                              </p:par>
                            </p:childTnLst>
                          </p:cTn>
                        </p:par>
                        <p:par>
                          <p:cTn id="77" fill="hold">
                            <p:stCondLst>
                              <p:cond delay="4750"/>
                            </p:stCondLst>
                            <p:childTnLst>
                              <p:par>
                                <p:cTn id="78" presetID="10" presetClass="entr" presetSubtype="0" fill="hold" nodeType="afterEffect">
                                  <p:stCondLst>
                                    <p:cond delay="0"/>
                                  </p:stCondLst>
                                  <p:childTnLst>
                                    <p:set>
                                      <p:cBhvr>
                                        <p:cTn id="79" dur="1" fill="hold">
                                          <p:stCondLst>
                                            <p:cond delay="0"/>
                                          </p:stCondLst>
                                        </p:cTn>
                                        <p:tgtEl>
                                          <p:spTgt spid="94"/>
                                        </p:tgtEl>
                                        <p:attrNameLst>
                                          <p:attrName>style.visibility</p:attrName>
                                        </p:attrNameLst>
                                      </p:cBhvr>
                                      <p:to>
                                        <p:strVal val="visible"/>
                                      </p:to>
                                    </p:set>
                                    <p:animEffect transition="in" filter="fade">
                                      <p:cBhvr>
                                        <p:cTn id="80" dur="500"/>
                                        <p:tgtEl>
                                          <p:spTgt spid="94"/>
                                        </p:tgtEl>
                                      </p:cBhvr>
                                    </p:animEffect>
                                  </p:childTnLst>
                                </p:cTn>
                              </p:par>
                              <p:par>
                                <p:cTn id="81" presetID="10" presetClass="entr" presetSubtype="0"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77266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80264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78765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5EFE61AD-73F3-62DE-6197-05FF32C5EBF6}"/>
              </a:ext>
            </a:extLst>
          </p:cNvPr>
          <p:cNvGrpSpPr/>
          <p:nvPr/>
        </p:nvGrpSpPr>
        <p:grpSpPr>
          <a:xfrm>
            <a:off x="2338653" y="4699869"/>
            <a:ext cx="6022752" cy="604694"/>
            <a:chOff x="1845906" y="4699869"/>
            <a:chExt cx="602275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079371" y="469986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845906" y="487251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381032" y="483229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6</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している方は、自分</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で税金を計算して</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13" name="グループ化 12">
            <a:extLst>
              <a:ext uri="{FF2B5EF4-FFF2-40B4-BE49-F238E27FC236}">
                <a16:creationId xmlns:a16="http://schemas.microsoft.com/office/drawing/2014/main" id="{7EEB1EE9-E051-46D6-A659-644109EDCDA4}"/>
              </a:ext>
            </a:extLst>
          </p:cNvPr>
          <p:cNvGrpSpPr/>
          <p:nvPr/>
        </p:nvGrpSpPr>
        <p:grpSpPr>
          <a:xfrm>
            <a:off x="3270527" y="3242378"/>
            <a:ext cx="5544150" cy="1440000"/>
            <a:chOff x="3276000" y="3303310"/>
            <a:chExt cx="5544150" cy="1440000"/>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33033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28181" y="35973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3901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737587"/>
              <a:ext cx="1758815"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税務署に申告（申し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出ること）し、納めます。 </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5" name="グループ化 14">
            <a:extLst>
              <a:ext uri="{FF2B5EF4-FFF2-40B4-BE49-F238E27FC236}">
                <a16:creationId xmlns:a16="http://schemas.microsoft.com/office/drawing/2014/main" id="{37C95B94-A640-4937-918A-6B514C27D128}"/>
              </a:ext>
            </a:extLst>
          </p:cNvPr>
          <p:cNvGrpSpPr/>
          <p:nvPr/>
        </p:nvGrpSpPr>
        <p:grpSpPr>
          <a:xfrm>
            <a:off x="6069674" y="3390161"/>
            <a:ext cx="2925284" cy="1265594"/>
            <a:chOff x="6069674" y="3390161"/>
            <a:chExt cx="2925284" cy="1265594"/>
          </a:xfrm>
        </p:grpSpPr>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32663" y="3627491"/>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3901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69674" y="3678212"/>
              <a:ext cx="1431802"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endParaRPr lang="ja-JP" altLang="en-US" sz="1200" dirty="0">
                <a:latin typeface="HGPｺﾞｼｯｸE" panose="020B0900000000000000" pitchFamily="50" charset="-128"/>
                <a:ea typeface="HGPｺﾞｼｯｸE" panose="020B0900000000000000" pitchFamily="50" charset="-128"/>
              </a:endParaRP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4599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263334" y="524599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25834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680491" y="377274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72589" y="561682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5674" y="538984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731564"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お店で商品を買う時に、</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8" name="グループ化 17">
            <a:extLst>
              <a:ext uri="{FF2B5EF4-FFF2-40B4-BE49-F238E27FC236}">
                <a16:creationId xmlns:a16="http://schemas.microsoft.com/office/drawing/2014/main" id="{BBDDDDD8-E6EF-4ECB-98E3-04E78AE81638}"/>
              </a:ext>
            </a:extLst>
          </p:cNvPr>
          <p:cNvGrpSpPr/>
          <p:nvPr/>
        </p:nvGrpSpPr>
        <p:grpSpPr>
          <a:xfrm>
            <a:off x="533849" y="4704175"/>
            <a:ext cx="4907581" cy="523469"/>
            <a:chOff x="533849" y="4704175"/>
            <a:chExt cx="4907581" cy="523469"/>
          </a:xfrm>
        </p:grpSpPr>
        <p:grpSp>
          <p:nvGrpSpPr>
            <p:cNvPr id="12" name="グループ化 11">
              <a:extLst>
                <a:ext uri="{FF2B5EF4-FFF2-40B4-BE49-F238E27FC236}">
                  <a16:creationId xmlns:a16="http://schemas.microsoft.com/office/drawing/2014/main" id="{21D18A8F-60BB-DB25-7859-AFE50AF34B1F}"/>
                </a:ext>
              </a:extLst>
            </p:cNvPr>
            <p:cNvGrpSpPr/>
            <p:nvPr/>
          </p:nvGrpSpPr>
          <p:grpSpPr>
            <a:xfrm>
              <a:off x="533849" y="4704175"/>
              <a:ext cx="1487626" cy="523469"/>
              <a:chOff x="533849" y="4350441"/>
              <a:chExt cx="1487626" cy="523469"/>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33849" y="444063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757405" y="4350441"/>
                <a:ext cx="264070" cy="523469"/>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60" name="矢印: 折線 59">
              <a:extLst>
                <a:ext uri="{FF2B5EF4-FFF2-40B4-BE49-F238E27FC236}">
                  <a16:creationId xmlns:a16="http://schemas.microsoft.com/office/drawing/2014/main" id="{F0C5DE8A-6D67-4C88-9FEB-2935FB7CD549}"/>
                </a:ext>
              </a:extLst>
            </p:cNvPr>
            <p:cNvSpPr/>
            <p:nvPr/>
          </p:nvSpPr>
          <p:spPr>
            <a:xfrm rot="5400000">
              <a:off x="3480533" y="3238596"/>
              <a:ext cx="420241" cy="3501552"/>
            </a:xfrm>
            <a:prstGeom prst="bentArrow">
              <a:avLst>
                <a:gd name="adj1" fmla="val 21566"/>
                <a:gd name="adj2" fmla="val 31870"/>
                <a:gd name="adj3" fmla="val 25000"/>
                <a:gd name="adj4" fmla="val 43750"/>
              </a:avLst>
            </a:prstGeom>
            <a:solidFill>
              <a:srgbClr val="45B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62" name="フリーフォーム: 図形 61">
            <a:extLst>
              <a:ext uri="{FF2B5EF4-FFF2-40B4-BE49-F238E27FC236}">
                <a16:creationId xmlns:a16="http://schemas.microsoft.com/office/drawing/2014/main" id="{EF038C86-84BB-4803-AFE1-D1AC39CCF215}"/>
              </a:ext>
            </a:extLst>
          </p:cNvPr>
          <p:cNvSpPr/>
          <p:nvPr/>
        </p:nvSpPr>
        <p:spPr bwMode="auto">
          <a:xfrm>
            <a:off x="3566352" y="4703911"/>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59" name="正方形/長方形 58">
            <a:extLst>
              <a:ext uri="{FF2B5EF4-FFF2-40B4-BE49-F238E27FC236}">
                <a16:creationId xmlns:a16="http://schemas.microsoft.com/office/drawing/2014/main" id="{3AA1070A-6982-439B-8A53-0086A62585D9}"/>
              </a:ext>
            </a:extLst>
          </p:cNvPr>
          <p:cNvSpPr/>
          <p:nvPr/>
        </p:nvSpPr>
        <p:spPr>
          <a:xfrm>
            <a:off x="6115671" y="4332455"/>
            <a:ext cx="1145722" cy="250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50" b="1" dirty="0">
                <a:solidFill>
                  <a:srgbClr val="FF3300"/>
                </a:solidFill>
                <a:latin typeface="BIZ UDゴシック" panose="020B0400000000000000" pitchFamily="49" charset="-128"/>
                <a:ea typeface="BIZ UDゴシック" panose="020B0400000000000000" pitchFamily="49" charset="-128"/>
              </a:rPr>
              <a:t>【 </a:t>
            </a:r>
            <a:r>
              <a:rPr kumimoji="1" lang="ja-JP" altLang="en-US" sz="1250" b="1" dirty="0">
                <a:solidFill>
                  <a:srgbClr val="FF3300"/>
                </a:solidFill>
                <a:latin typeface="BIZ UDゴシック" panose="020B0400000000000000" pitchFamily="49" charset="-128"/>
                <a:ea typeface="BIZ UDゴシック" panose="020B0400000000000000" pitchFamily="49" charset="-128"/>
              </a:rPr>
              <a:t>源泉徴収 </a:t>
            </a:r>
            <a:r>
              <a:rPr kumimoji="1" lang="en-US" altLang="ja-JP" sz="1250" b="1" dirty="0">
                <a:solidFill>
                  <a:srgbClr val="FF3300"/>
                </a:solidFill>
                <a:latin typeface="BIZ UDゴシック" panose="020B0400000000000000" pitchFamily="49" charset="-128"/>
                <a:ea typeface="BIZ UDゴシック" panose="020B0400000000000000" pitchFamily="49" charset="-128"/>
              </a:rPr>
              <a:t>】</a:t>
            </a:r>
            <a:endParaRPr kumimoji="1" lang="ja-JP" altLang="en-US" sz="1250" b="1" dirty="0">
              <a:solidFill>
                <a:srgbClr val="FF3300"/>
              </a:solidFill>
              <a:latin typeface="BIZ UDゴシック" panose="020B0400000000000000" pitchFamily="49" charset="-128"/>
              <a:ea typeface="BIZ UDゴシック" panose="020B0400000000000000" pitchFamily="49" charset="-128"/>
            </a:endParaRPr>
          </a:p>
        </p:txBody>
      </p:sp>
      <p:sp>
        <p:nvSpPr>
          <p:cNvPr id="66" name="正方形/長方形 65">
            <a:extLst>
              <a:ext uri="{FF2B5EF4-FFF2-40B4-BE49-F238E27FC236}">
                <a16:creationId xmlns:a16="http://schemas.microsoft.com/office/drawing/2014/main" id="{740A2E58-3575-47FC-8DE7-18C4A7DA07C4}"/>
              </a:ext>
            </a:extLst>
          </p:cNvPr>
          <p:cNvSpPr/>
          <p:nvPr/>
        </p:nvSpPr>
        <p:spPr>
          <a:xfrm>
            <a:off x="3356996" y="4310744"/>
            <a:ext cx="1174057" cy="303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50" b="1" dirty="0">
                <a:solidFill>
                  <a:srgbClr val="0000FF"/>
                </a:solidFill>
                <a:latin typeface="BIZ UDゴシック" panose="020B0400000000000000" pitchFamily="49" charset="-128"/>
                <a:ea typeface="BIZ UDゴシック" panose="020B0400000000000000" pitchFamily="49" charset="-128"/>
              </a:rPr>
              <a:t>【 </a:t>
            </a:r>
            <a:r>
              <a:rPr kumimoji="1" lang="ja-JP" altLang="en-US" sz="1250" b="1" dirty="0">
                <a:solidFill>
                  <a:srgbClr val="0000FF"/>
                </a:solidFill>
                <a:latin typeface="BIZ UDゴシック" panose="020B0400000000000000" pitchFamily="49" charset="-128"/>
                <a:ea typeface="BIZ UDゴシック" panose="020B0400000000000000" pitchFamily="49" charset="-128"/>
              </a:rPr>
              <a:t>確定申告 </a:t>
            </a:r>
            <a:r>
              <a:rPr kumimoji="1" lang="en-US" altLang="ja-JP" sz="1250" b="1" dirty="0">
                <a:solidFill>
                  <a:srgbClr val="0000FF"/>
                </a:solidFill>
                <a:latin typeface="BIZ UDゴシック" panose="020B0400000000000000" pitchFamily="49" charset="-128"/>
                <a:ea typeface="BIZ UDゴシック" panose="020B0400000000000000" pitchFamily="49" charset="-128"/>
              </a:rPr>
              <a:t>】</a:t>
            </a:r>
            <a:endParaRPr kumimoji="1" lang="ja-JP" altLang="en-US" sz="1250" b="1" dirty="0">
              <a:solidFill>
                <a:srgbClr val="0000FF"/>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71"/>
                                        </p:tgtEl>
                                        <p:attrNameLst>
                                          <p:attrName>style.visibility</p:attrName>
                                        </p:attrNameLst>
                                      </p:cBhvr>
                                      <p:to>
                                        <p:strVal val="visible"/>
                                      </p:to>
                                    </p:set>
                                  </p:childTnLst>
                                </p:cTn>
                              </p:par>
                              <p:par>
                                <p:cTn id="10" presetID="10"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50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 presetClass="entr" presetSubtype="0" fill="hold" nodeType="withEffect">
                                  <p:stCondLst>
                                    <p:cond delay="75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 presetClass="entr" presetSubtype="0" fill="hold" grpId="0" nodeType="withEffect">
                                  <p:stCondLst>
                                    <p:cond delay="250"/>
                                  </p:stCondLst>
                                  <p:childTnLst>
                                    <p:set>
                                      <p:cBhvr>
                                        <p:cTn id="37" dur="1" fill="hold">
                                          <p:stCondLst>
                                            <p:cond delay="0"/>
                                          </p:stCondLst>
                                        </p:cTn>
                                        <p:tgtEl>
                                          <p:spTgt spid="27"/>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22" presetClass="entr" presetSubtype="1"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up)">
                                      <p:cBhvr>
                                        <p:cTn id="43" dur="5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66"/>
                                        </p:tgtEl>
                                        <p:attrNameLst>
                                          <p:attrName>style.visibility</p:attrName>
                                        </p:attrNameLst>
                                      </p:cBhvr>
                                      <p:to>
                                        <p:strVal val="visible"/>
                                      </p:to>
                                    </p:set>
                                    <p:anim calcmode="lin" valueType="num">
                                      <p:cBhvr>
                                        <p:cTn id="48" dur="500" fill="hold"/>
                                        <p:tgtEl>
                                          <p:spTgt spid="66"/>
                                        </p:tgtEl>
                                        <p:attrNameLst>
                                          <p:attrName>ppt_w</p:attrName>
                                        </p:attrNameLst>
                                      </p:cBhvr>
                                      <p:tavLst>
                                        <p:tav tm="0">
                                          <p:val>
                                            <p:fltVal val="0"/>
                                          </p:val>
                                        </p:tav>
                                        <p:tav tm="100000">
                                          <p:val>
                                            <p:strVal val="#ppt_w"/>
                                          </p:val>
                                        </p:tav>
                                      </p:tavLst>
                                    </p:anim>
                                    <p:anim calcmode="lin" valueType="num">
                                      <p:cBhvr>
                                        <p:cTn id="49" dur="500" fill="hold"/>
                                        <p:tgtEl>
                                          <p:spTgt spid="66"/>
                                        </p:tgtEl>
                                        <p:attrNameLst>
                                          <p:attrName>ppt_h</p:attrName>
                                        </p:attrNameLst>
                                      </p:cBhvr>
                                      <p:tavLst>
                                        <p:tav tm="0">
                                          <p:val>
                                            <p:fltVal val="0"/>
                                          </p:val>
                                        </p:tav>
                                        <p:tav tm="100000">
                                          <p:val>
                                            <p:strVal val="#ppt_h"/>
                                          </p:val>
                                        </p:tav>
                                      </p:tavLst>
                                    </p:anim>
                                    <p:animEffect transition="in" filter="fade">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 presetClass="entr" presetSubtype="0" fill="hold" grpId="0" nodeType="withEffect">
                                  <p:stCondLst>
                                    <p:cond delay="250"/>
                                  </p:stCondLst>
                                  <p:childTnLst>
                                    <p:set>
                                      <p:cBhvr>
                                        <p:cTn id="57" dur="1" fill="hold">
                                          <p:stCondLst>
                                            <p:cond delay="0"/>
                                          </p:stCondLst>
                                        </p:cTn>
                                        <p:tgtEl>
                                          <p:spTgt spid="31"/>
                                        </p:tgtEl>
                                        <p:attrNameLst>
                                          <p:attrName>style.visibility</p:attrName>
                                        </p:attrNameLst>
                                      </p:cBhvr>
                                      <p:to>
                                        <p:strVal val="visible"/>
                                      </p:to>
                                    </p:se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45" presetClass="entr" presetSubtype="0" fill="hold" grpId="0" nodeType="withEffect">
                                  <p:stCondLst>
                                    <p:cond delay="25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1000"/>
                                        <p:tgtEl>
                                          <p:spTgt spid="62"/>
                                        </p:tgtEl>
                                      </p:cBhvr>
                                    </p:animEffect>
                                    <p:anim calcmode="lin" valueType="num">
                                      <p:cBhvr>
                                        <p:cTn id="64" dur="1000" fill="hold"/>
                                        <p:tgtEl>
                                          <p:spTgt spid="62"/>
                                        </p:tgtEl>
                                        <p:attrNameLst>
                                          <p:attrName>ppt_w</p:attrName>
                                        </p:attrNameLst>
                                      </p:cBhvr>
                                      <p:tavLst>
                                        <p:tav tm="0" fmla="#ppt_w*sin(2.5*pi*$)">
                                          <p:val>
                                            <p:fltVal val="0"/>
                                          </p:val>
                                        </p:tav>
                                        <p:tav tm="100000">
                                          <p:val>
                                            <p:fltVal val="1"/>
                                          </p:val>
                                        </p:tav>
                                      </p:tavLst>
                                    </p:anim>
                                    <p:anim calcmode="lin" valueType="num">
                                      <p:cBhvr>
                                        <p:cTn id="65" dur="1000" fill="hold"/>
                                        <p:tgtEl>
                                          <p:spTgt spid="62"/>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1" grpId="0" animBg="1"/>
      <p:bldP spid="31" grpId="0" animBg="1"/>
      <p:bldP spid="62" grpId="0" animBg="1"/>
      <p:bldP spid="59" grpId="0" animBg="1"/>
      <p:bldP spid="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1166390" y="1204253"/>
            <a:ext cx="5563402" cy="344966"/>
          </a:xfrm>
          <a:prstGeom prst="rect">
            <a:avLst/>
          </a:prstGeom>
          <a:noFill/>
          <a:ln w="9525">
            <a:solidFill>
              <a:srgbClr val="3333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7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rPr>
              <a:t>皆さんは「税金」にどのようなイメージを持っていますか？</a:t>
            </a:r>
            <a:r>
              <a:rPr kumimoji="1" lang="ja-JP" altLang="en-US" sz="17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　</a:t>
            </a:r>
          </a:p>
        </p:txBody>
      </p:sp>
      <p:sp>
        <p:nvSpPr>
          <p:cNvPr id="12" name="四角形: 角を丸くする 11">
            <a:extLst>
              <a:ext uri="{FF2B5EF4-FFF2-40B4-BE49-F238E27FC236}">
                <a16:creationId xmlns:a16="http://schemas.microsoft.com/office/drawing/2014/main" id="{A9C44020-2D07-A284-EC2F-3FBC6676B96E}"/>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29" name="正方形/長方形 28">
            <a:extLst>
              <a:ext uri="{FF2B5EF4-FFF2-40B4-BE49-F238E27FC236}">
                <a16:creationId xmlns:a16="http://schemas.microsoft.com/office/drawing/2014/main" id="{0FC400A9-B3AB-5941-AAF0-1865A288A376}"/>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1" name="四角形: 角を丸くする 10">
            <a:extLst>
              <a:ext uri="{FF2B5EF4-FFF2-40B4-BE49-F238E27FC236}">
                <a16:creationId xmlns:a16="http://schemas.microsoft.com/office/drawing/2014/main" id="{F9F9F496-2535-A33A-1C85-54A3D80B4066}"/>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3" name="正方形/長方形 12">
            <a:extLst>
              <a:ext uri="{FF2B5EF4-FFF2-40B4-BE49-F238E27FC236}">
                <a16:creationId xmlns:a16="http://schemas.microsoft.com/office/drawing/2014/main" id="{0010F418-6D9E-9BE7-E9B0-CF5ED6C5679C}"/>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6157" name="グループ化 6156">
            <a:extLst>
              <a:ext uri="{FF2B5EF4-FFF2-40B4-BE49-F238E27FC236}">
                <a16:creationId xmlns:a16="http://schemas.microsoft.com/office/drawing/2014/main" id="{18415396-4843-87EF-D8A2-56127A77D613}"/>
              </a:ext>
            </a:extLst>
          </p:cNvPr>
          <p:cNvGrpSpPr/>
          <p:nvPr/>
        </p:nvGrpSpPr>
        <p:grpSpPr>
          <a:xfrm>
            <a:off x="6090723" y="2739419"/>
            <a:ext cx="2281056" cy="547009"/>
            <a:chOff x="6299670" y="2713461"/>
            <a:chExt cx="2281056" cy="547009"/>
          </a:xfrm>
        </p:grpSpPr>
        <p:sp>
          <p:nvSpPr>
            <p:cNvPr id="6164" name="Rectangle 56"/>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6155" name="Text Box 23"/>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6160" name="グループ化 6159">
            <a:extLst>
              <a:ext uri="{FF2B5EF4-FFF2-40B4-BE49-F238E27FC236}">
                <a16:creationId xmlns:a16="http://schemas.microsoft.com/office/drawing/2014/main" id="{AADA83D9-5EF8-BF38-6800-8C3151A6C433}"/>
              </a:ext>
            </a:extLst>
          </p:cNvPr>
          <p:cNvGrpSpPr/>
          <p:nvPr/>
        </p:nvGrpSpPr>
        <p:grpSpPr>
          <a:xfrm>
            <a:off x="649926" y="2812868"/>
            <a:ext cx="4576619" cy="400110"/>
            <a:chOff x="843630" y="2786910"/>
            <a:chExt cx="4576619" cy="400110"/>
          </a:xfrm>
        </p:grpSpPr>
        <p:sp>
          <p:nvSpPr>
            <p:cNvPr id="6178" name="Rectangle 45"/>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6153" name="Text Box 22"/>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 name="グループ化 1">
            <a:extLst>
              <a:ext uri="{FF2B5EF4-FFF2-40B4-BE49-F238E27FC236}">
                <a16:creationId xmlns:a16="http://schemas.microsoft.com/office/drawing/2014/main" id="{F7A7315C-47F6-7848-0A99-6BF882002004}"/>
              </a:ext>
            </a:extLst>
          </p:cNvPr>
          <p:cNvGrpSpPr/>
          <p:nvPr/>
        </p:nvGrpSpPr>
        <p:grpSpPr>
          <a:xfrm>
            <a:off x="2040980" y="3669522"/>
            <a:ext cx="1544978" cy="2301821"/>
            <a:chOff x="452035" y="3669522"/>
            <a:chExt cx="1544978" cy="2301821"/>
          </a:xfrm>
        </p:grpSpPr>
        <p:sp>
          <p:nvSpPr>
            <p:cNvPr id="6184" name="正方形/長方形 6183">
              <a:extLst>
                <a:ext uri="{FF2B5EF4-FFF2-40B4-BE49-F238E27FC236}">
                  <a16:creationId xmlns:a16="http://schemas.microsoft.com/office/drawing/2014/main" id="{FA8D1C75-1463-A880-D9EB-7699AF42F3FB}"/>
                </a:ext>
              </a:extLst>
            </p:cNvPr>
            <p:cNvSpPr/>
            <p:nvPr/>
          </p:nvSpPr>
          <p:spPr bwMode="auto">
            <a:xfrm>
              <a:off x="452035" y="4482915"/>
              <a:ext cx="1544978"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dirty="0">
                  <a:solidFill>
                    <a:srgbClr val="005BAD"/>
                  </a:solidFill>
                  <a:latin typeface="HGP創英角ｺﾞｼｯｸUB" panose="020B0900000000000000" pitchFamily="50" charset="-128"/>
                  <a:ea typeface="HGP創英角ｺﾞｼｯｸUB" panose="020B0900000000000000" pitchFamily="50" charset="-128"/>
                </a:rPr>
                <a:t>６</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9</a:t>
              </a:r>
              <a:r>
                <a:rPr kumimoji="1" lang="en-US" altLang="ja-JP" sz="1300" b="1" dirty="0">
                  <a:latin typeface="HGPｺﾞｼｯｸM" panose="020B0600000000000000" pitchFamily="50" charset="-128"/>
                  <a:ea typeface="HGPｺﾞｼｯｸM" panose="020B0600000000000000" pitchFamily="50" charset="-128"/>
                </a:rPr>
                <a:t>,285</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23,700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6168"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グループ化 5">
            <a:extLst>
              <a:ext uri="{FF2B5EF4-FFF2-40B4-BE49-F238E27FC236}">
                <a16:creationId xmlns:a16="http://schemas.microsoft.com/office/drawing/2014/main" id="{3C7801CA-FCAD-8E47-6743-D5D3051E8D04}"/>
              </a:ext>
            </a:extLst>
          </p:cNvPr>
          <p:cNvGrpSpPr/>
          <p:nvPr/>
        </p:nvGrpSpPr>
        <p:grpSpPr>
          <a:xfrm>
            <a:off x="3594441" y="3669522"/>
            <a:ext cx="1694094" cy="2387099"/>
            <a:chOff x="3594441" y="3669522"/>
            <a:chExt cx="1694094" cy="2387099"/>
          </a:xfrm>
        </p:grpSpPr>
        <p:sp>
          <p:nvSpPr>
            <p:cNvPr id="6185" name="正方形/長方形 6184">
              <a:extLst>
                <a:ext uri="{FF2B5EF4-FFF2-40B4-BE49-F238E27FC236}">
                  <a16:creationId xmlns:a16="http://schemas.microsoft.com/office/drawing/2014/main" id="{2FCE51A4-FDCA-70FC-EE01-DAC1FA9542FC}"/>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zh-TW" sz="1300" b="1" dirty="0">
                  <a:latin typeface="HGPｺﾞｼｯｸM" panose="020B0600000000000000" pitchFamily="50" charset="-128"/>
                  <a:ea typeface="HGPｺﾞｼｯｸM" panose="020B0600000000000000" pitchFamily="50" charset="-128"/>
                </a:rPr>
                <a:t>18</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兆 </a:t>
              </a:r>
              <a:r>
                <a:rPr kumimoji="1" lang="en-US" altLang="zh-TW"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331</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lang="ja-JP" altLang="en-US" sz="1100" b="1" baseline="30000" dirty="0">
                  <a:latin typeface="HGPｺﾞｼｯｸM" panose="020B0600000000000000" pitchFamily="50" charset="-128"/>
                  <a:ea typeface="HGPｺﾞｼｯｸM" panose="020B0600000000000000" pitchFamily="50" charset="-128"/>
                </a:rPr>
                <a:t>３</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145,000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6169"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F2F54D04-59C2-7F1A-BB61-42D6F6D2E162}"/>
              </a:ext>
            </a:extLst>
          </p:cNvPr>
          <p:cNvGrpSpPr/>
          <p:nvPr/>
        </p:nvGrpSpPr>
        <p:grpSpPr>
          <a:xfrm>
            <a:off x="420558" y="3669522"/>
            <a:ext cx="1611939" cy="2301821"/>
            <a:chOff x="1989757" y="3669522"/>
            <a:chExt cx="1611939" cy="2301821"/>
          </a:xfrm>
        </p:grpSpPr>
        <p:sp>
          <p:nvSpPr>
            <p:cNvPr id="6186" name="正方形/長方形 6185">
              <a:extLst>
                <a:ext uri="{FF2B5EF4-FFF2-40B4-BE49-F238E27FC236}">
                  <a16:creationId xmlns:a16="http://schemas.microsoft.com/office/drawing/2014/main" id="{B07155DD-FB65-224B-B91B-023A5219324B}"/>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（令和６年度）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dirty="0">
                  <a:solidFill>
                    <a:srgbClr val="000000"/>
                  </a:solidFill>
                  <a:latin typeface="HGPｺﾞｼｯｸM" panose="020B0600000000000000" pitchFamily="50" charset="-128"/>
                  <a:ea typeface="HGPｺﾞｼｯｸM" panose="020B0600000000000000" pitchFamily="50" charset="-128"/>
                </a:rPr>
                <a:t>8</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,081</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46,900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58" name="Picture 50"/>
            <p:cNvPicPr>
              <a:picLocks noChangeAspect="1" noChangeArrowheads="1"/>
            </p:cNvPicPr>
            <p:nvPr/>
          </p:nvPicPr>
          <p:blipFill>
            <a:blip r:embed="rId6"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6C9A8061-BB10-9DB0-3C15-C39BF0C102DD}"/>
              </a:ext>
            </a:extLst>
          </p:cNvPr>
          <p:cNvGrpSpPr/>
          <p:nvPr/>
        </p:nvGrpSpPr>
        <p:grpSpPr>
          <a:xfrm>
            <a:off x="5609265" y="3669522"/>
            <a:ext cx="1579136" cy="2301821"/>
            <a:chOff x="5609265" y="3669522"/>
            <a:chExt cx="1579136" cy="1853119"/>
          </a:xfrm>
        </p:grpSpPr>
        <p:sp>
          <p:nvSpPr>
            <p:cNvPr id="6188" name="正方形/長方形 6187">
              <a:extLst>
                <a:ext uri="{FF2B5EF4-FFF2-40B4-BE49-F238E27FC236}">
                  <a16:creationId xmlns:a16="http://schemas.microsoft.com/office/drawing/2014/main" id="{4422EE7B-58D4-F34E-A080-BA347A5C9CF1}"/>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６</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latin typeface="HGPｺﾞｼｯｸM" panose="020B0600000000000000" pitchFamily="50" charset="-128"/>
                  <a:ea typeface="HGPｺﾞｼｯｸM" panose="020B0600000000000000" pitchFamily="50" charset="-128"/>
                </a:rPr>
                <a:t>6,715</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ja-JP" altLang="en-US" sz="1100" b="1" baseline="30000" dirty="0">
                  <a:solidFill>
                    <a:srgbClr val="000000"/>
                  </a:solidFill>
                  <a:latin typeface="HGPｺﾞｼｯｸM" panose="020B0600000000000000" pitchFamily="50" charset="-128"/>
                  <a:ea typeface="HGPｺﾞｼｯｸM" panose="020B0600000000000000" pitchFamily="50" charset="-128"/>
                </a:rPr>
                <a:t>４</a:t>
              </a:r>
              <a:endParaRPr lang="en-US" altLang="ja-JP" sz="1100" b="1" baseline="30000" dirty="0">
                <a:solidFill>
                  <a:srgbClr val="000000"/>
                </a:solidFill>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13,500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a:p>
              <a:pPr marL="0" marR="0" lvl="0" indent="0" algn="ctr" defTabSz="914400" rtl="0" eaLnBrk="1" fontAlgn="base" latinLnBrk="0" hangingPunct="1">
                <a:lnSpc>
                  <a:spcPct val="120000"/>
                </a:lnSpc>
                <a:spcBef>
                  <a:spcPct val="0"/>
                </a:spcBef>
                <a:spcAft>
                  <a:spcPct val="0"/>
                </a:spcAft>
                <a:buClrTx/>
                <a:buSzTx/>
                <a:buFontTx/>
                <a:buNone/>
                <a:tabLst/>
                <a:defRPr/>
              </a:pP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59" name="Picture 5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DAE833CE-A1A1-CE84-808B-4B45A49D6076}"/>
              </a:ext>
            </a:extLst>
          </p:cNvPr>
          <p:cNvGrpSpPr/>
          <p:nvPr/>
        </p:nvGrpSpPr>
        <p:grpSpPr>
          <a:xfrm>
            <a:off x="7188402" y="3669522"/>
            <a:ext cx="1549281" cy="2496405"/>
            <a:chOff x="7188402" y="3669522"/>
            <a:chExt cx="1549281" cy="2301821"/>
          </a:xfrm>
        </p:grpSpPr>
        <p:sp>
          <p:nvSpPr>
            <p:cNvPr id="6189" name="正方形/長方形 6188">
              <a:extLst>
                <a:ext uri="{FF2B5EF4-FFF2-40B4-BE49-F238E27FC236}">
                  <a16:creationId xmlns:a16="http://schemas.microsoft.com/office/drawing/2014/main" id="{3CEB7047-E49B-C7DB-C94A-2B9B4E368B45}"/>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dirty="0">
                  <a:solidFill>
                    <a:srgbClr val="005BAD"/>
                  </a:solidFill>
                  <a:latin typeface="HGP創英角ｺﾞｼｯｸUB" panose="020B0900000000000000" pitchFamily="50" charset="-128"/>
                  <a:ea typeface="HGP創英角ｺﾞｼｯｸUB" panose="020B0900000000000000" pitchFamily="50" charset="-128"/>
                </a:rPr>
                <a:t>６</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 </a:t>
              </a:r>
              <a:r>
                <a:rPr kumimoji="1" lang="en-US" altLang="zh-TW"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73</a:t>
              </a:r>
              <a:r>
                <a:rPr kumimoji="1" lang="en-US" altLang="zh-TW" sz="1300" b="1" dirty="0">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５</a:t>
              </a:r>
              <a:endPar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 </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6</a:t>
              </a:r>
              <a:r>
                <a:rPr kumimoji="1" lang="en-US" altLang="ja-JP" sz="1300" b="1" dirty="0">
                  <a:latin typeface="HGPｺﾞｼｯｸM" panose="020B0600000000000000" pitchFamily="50" charset="-128"/>
                  <a:ea typeface="HGPｺﾞｼｯｸM" panose="020B0600000000000000" pitchFamily="50" charset="-128"/>
                </a:rPr>
                <a:t>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a:p>
              <a:pPr marL="0" marR="0" lvl="0" indent="0" algn="ctr" defTabSz="914400" rtl="0" eaLnBrk="1" fontAlgn="base" latinLnBrk="0" hangingPunct="1">
                <a:lnSpc>
                  <a:spcPct val="120000"/>
                </a:lnSpc>
                <a:spcBef>
                  <a:spcPct val="0"/>
                </a:spcBef>
                <a:spcAft>
                  <a:spcPct val="0"/>
                </a:spcAft>
                <a:buClrTx/>
                <a:buSzTx/>
                <a:buFontTx/>
                <a:buNone/>
                <a:tabLst/>
                <a:defRPr/>
              </a:pP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67"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線コネクタ 16">
            <a:extLst>
              <a:ext uri="{FF2B5EF4-FFF2-40B4-BE49-F238E27FC236}">
                <a16:creationId xmlns:a16="http://schemas.microsoft.com/office/drawing/2014/main" id="{38C029BE-CF28-2CA7-8C46-43DFD7E2458D}"/>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5BB4B92F-84AF-4D17-DEAB-DA30BC4FBFDB}"/>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6151" name="直線コネクタ 6150">
            <a:extLst>
              <a:ext uri="{FF2B5EF4-FFF2-40B4-BE49-F238E27FC236}">
                <a16:creationId xmlns:a16="http://schemas.microsoft.com/office/drawing/2014/main" id="{157E2902-A67F-C96A-98AE-C1603D4343D9}"/>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3" name="スライド番号プレースホルダー 2">
            <a:extLst>
              <a:ext uri="{FF2B5EF4-FFF2-40B4-BE49-F238E27FC236}">
                <a16:creationId xmlns:a16="http://schemas.microsoft.com/office/drawing/2014/main" id="{F63FA8D0-6493-88C0-C475-BC0B86BC8DE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7</a:t>
            </a:fld>
            <a:endParaRPr lang="en-US" altLang="ja-JP" dirty="0"/>
          </a:p>
        </p:txBody>
      </p:sp>
      <p:sp>
        <p:nvSpPr>
          <p:cNvPr id="6194" name="四角形: 角を丸くする 6193">
            <a:extLst>
              <a:ext uri="{FF2B5EF4-FFF2-40B4-BE49-F238E27FC236}">
                <a16:creationId xmlns:a16="http://schemas.microsoft.com/office/drawing/2014/main" id="{6C03400A-A1C6-5B6B-E574-2912CD497C52}"/>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6195" name="正方形/長方形 6194">
            <a:extLst>
              <a:ext uri="{FF2B5EF4-FFF2-40B4-BE49-F238E27FC236}">
                <a16:creationId xmlns:a16="http://schemas.microsoft.com/office/drawing/2014/main" id="{0B8F34F1-1991-A93C-469E-F9D8ABE3E76D}"/>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9" name="グループ化 8">
            <a:extLst>
              <a:ext uri="{FF2B5EF4-FFF2-40B4-BE49-F238E27FC236}">
                <a16:creationId xmlns:a16="http://schemas.microsoft.com/office/drawing/2014/main" id="{28FE4AA5-5DAF-AE44-1530-91DC83955F52}"/>
              </a:ext>
            </a:extLst>
          </p:cNvPr>
          <p:cNvGrpSpPr/>
          <p:nvPr/>
        </p:nvGrpSpPr>
        <p:grpSpPr>
          <a:xfrm>
            <a:off x="327394" y="6346082"/>
            <a:ext cx="6651884" cy="348032"/>
            <a:chOff x="327394" y="6346082"/>
            <a:chExt cx="6651884" cy="348032"/>
          </a:xfrm>
        </p:grpSpPr>
        <p:sp>
          <p:nvSpPr>
            <p:cNvPr id="6235" name="角丸四角形 15">
              <a:extLst>
                <a:ext uri="{FF2B5EF4-FFF2-40B4-BE49-F238E27FC236}">
                  <a16:creationId xmlns:a16="http://schemas.microsoft.com/office/drawing/2014/main" id="{A8508A09-3A04-B980-C2E4-62A4BEA76F3D}"/>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a:t>
              </a:r>
              <a:r>
                <a:rPr lang="en-US" altLang="ja-JP" sz="800" dirty="0">
                  <a:solidFill>
                    <a:schemeClr val="tx1"/>
                  </a:solidFill>
                  <a:latin typeface="+mn-ea"/>
                </a:rPr>
                <a:t>2</a:t>
              </a:r>
              <a:r>
                <a:rPr lang="ja-JP" altLang="en-US" sz="800" dirty="0">
                  <a:solidFill>
                    <a:schemeClr val="tx1"/>
                  </a:solidFill>
                  <a:latin typeface="+mn-ea"/>
                </a:rPr>
                <a:t>　出所：総務省「令和８年版地方財政白書」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出所：厚生労働省「令和５（</a:t>
              </a:r>
              <a:r>
                <a:rPr lang="en-US" altLang="ja-JP" sz="800" dirty="0">
                  <a:solidFill>
                    <a:schemeClr val="tx1"/>
                  </a:solidFill>
                  <a:latin typeface="+mn-ea"/>
                </a:rPr>
                <a:t>2023</a:t>
              </a:r>
              <a:r>
                <a:rPr lang="ja-JP" altLang="en-US" sz="800" dirty="0">
                  <a:solidFill>
                    <a:schemeClr val="tx1"/>
                  </a:solidFill>
                  <a:latin typeface="+mn-ea"/>
                </a:rPr>
                <a:t>）年度国民医療費の概況」</a:t>
              </a:r>
            </a:p>
          </p:txBody>
        </p:sp>
        <p:sp>
          <p:nvSpPr>
            <p:cNvPr id="6236" name="角丸四角形 40">
              <a:extLst>
                <a:ext uri="{FF2B5EF4-FFF2-40B4-BE49-F238E27FC236}">
                  <a16:creationId xmlns:a16="http://schemas.microsoft.com/office/drawing/2014/main" id="{379B8E8D-FF91-5F8B-327C-DFA2FCB280E6}"/>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a:t>
              </a:r>
              <a:r>
                <a:rPr lang="en-US" altLang="ja-JP" sz="800" dirty="0">
                  <a:solidFill>
                    <a:schemeClr val="tx1"/>
                  </a:solidFill>
                  <a:latin typeface="+mn-ea"/>
                </a:rPr>
                <a:t>5</a:t>
              </a:r>
              <a:r>
                <a:rPr lang="ja-JP" altLang="en-US" sz="800" dirty="0">
                  <a:solidFill>
                    <a:schemeClr val="tx1"/>
                  </a:solidFill>
                  <a:latin typeface="+mn-ea"/>
                </a:rPr>
                <a:t>　出所：財務省</a:t>
              </a:r>
              <a:r>
                <a:rPr lang="en-US" altLang="ja-JP" sz="800" dirty="0">
                  <a:solidFill>
                    <a:schemeClr val="tx1"/>
                  </a:solidFill>
                  <a:latin typeface="+mn-ea"/>
                </a:rPr>
                <a:t>｢</a:t>
              </a:r>
              <a:r>
                <a:rPr lang="ja-JP" altLang="en-US" sz="800" dirty="0">
                  <a:solidFill>
                    <a:schemeClr val="tx1"/>
                  </a:solidFill>
                  <a:latin typeface="+mn-ea"/>
                </a:rPr>
                <a:t>令和６年度予算及び財政投融資計画の説明」　　　</a:t>
              </a:r>
            </a:p>
          </p:txBody>
        </p:sp>
      </p:gr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616933" y="73978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8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8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10" name="正方形/長方形 9">
            <a:extLst>
              <a:ext uri="{FF2B5EF4-FFF2-40B4-BE49-F238E27FC236}">
                <a16:creationId xmlns:a16="http://schemas.microsoft.com/office/drawing/2014/main" id="{9CDC32CC-563E-4818-B5E9-69F2A2618889}"/>
              </a:ext>
            </a:extLst>
          </p:cNvPr>
          <p:cNvSpPr/>
          <p:nvPr/>
        </p:nvSpPr>
        <p:spPr>
          <a:xfrm>
            <a:off x="1141094" y="1580326"/>
            <a:ext cx="5625263" cy="656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spcBef>
                <a:spcPct val="0"/>
              </a:spcBef>
              <a:spcAft>
                <a:spcPct val="0"/>
              </a:spcAft>
              <a:buClrTx/>
              <a:buSzTx/>
              <a:buFontTx/>
              <a:buNone/>
              <a:tabLst/>
              <a:defRPr/>
            </a:pPr>
            <a:r>
              <a:rPr kumimoji="1" lang="ja-JP" altLang="en-US"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a:t>
            </a:r>
            <a:endParaRPr kumimoji="1" lang="en-US" altLang="ja-JP"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「公共サービス」や「公共施設」があります。</a:t>
            </a:r>
            <a:endParaRPr kumimoji="1" lang="ja-JP" altLang="en-US" dirty="0">
              <a:solidFill>
                <a:schemeClr val="tx1"/>
              </a:solidFill>
            </a:endParaRPr>
          </a:p>
        </p:txBody>
      </p:sp>
    </p:spTree>
    <p:extLst>
      <p:ext uri="{BB962C8B-B14F-4D97-AF65-F5344CB8AC3E}">
        <p14:creationId xmlns:p14="http://schemas.microsoft.com/office/powerpoint/2010/main" val="101285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160"/>
                                        </p:tgtEl>
                                        <p:attrNameLst>
                                          <p:attrName>style.visibility</p:attrName>
                                        </p:attrNameLst>
                                      </p:cBhvr>
                                      <p:to>
                                        <p:strVal val="visible"/>
                                      </p:to>
                                    </p:set>
                                    <p:animEffect transition="in" filter="wipe(left)">
                                      <p:cBhvr>
                                        <p:cTn id="16" dur="750"/>
                                        <p:tgtEl>
                                          <p:spTgt spid="616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157"/>
                                        </p:tgtEl>
                                        <p:attrNameLst>
                                          <p:attrName>style.visibility</p:attrName>
                                        </p:attrNameLst>
                                      </p:cBhvr>
                                      <p:to>
                                        <p:strVal val="visible"/>
                                      </p:to>
                                    </p:set>
                                    <p:animEffect transition="in" filter="wipe(left)">
                                      <p:cBhvr>
                                        <p:cTn id="25" dur="900"/>
                                        <p:tgtEl>
                                          <p:spTgt spid="615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5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50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6151"/>
                                        </p:tgtEl>
                                        <p:attrNameLst>
                                          <p:attrName>style.visibility</p:attrName>
                                        </p:attrNameLst>
                                      </p:cBhvr>
                                      <p:to>
                                        <p:strVal val="visible"/>
                                      </p:to>
                                    </p:set>
                                    <p:animEffect transition="in" filter="fade">
                                      <p:cBhvr>
                                        <p:cTn id="52" dur="500"/>
                                        <p:tgtEl>
                                          <p:spTgt spid="6151"/>
                                        </p:tgtEl>
                                      </p:cBhvr>
                                    </p:animEffec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194"/>
                                        </p:tgtEl>
                                        <p:attrNameLst>
                                          <p:attrName>style.visibility</p:attrName>
                                        </p:attrNameLst>
                                      </p:cBhvr>
                                      <p:to>
                                        <p:strVal val="visible"/>
                                      </p:to>
                                    </p:set>
                                    <p:animEffect transition="in" filter="fade">
                                      <p:cBhvr>
                                        <p:cTn id="64" dur="500"/>
                                        <p:tgtEl>
                                          <p:spTgt spid="619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95"/>
                                        </p:tgtEl>
                                        <p:attrNameLst>
                                          <p:attrName>style.visibility</p:attrName>
                                        </p:attrNameLst>
                                      </p:cBhvr>
                                      <p:to>
                                        <p:strVal val="visible"/>
                                      </p:to>
                                    </p:set>
                                    <p:animEffect transition="in" filter="fade">
                                      <p:cBhvr>
                                        <p:cTn id="67" dur="500"/>
                                        <p:tgtEl>
                                          <p:spTgt spid="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6194" grpId="0" animBg="1"/>
      <p:bldP spid="619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5989645" y="1738614"/>
            <a:ext cx="2431357" cy="4224353"/>
            <a:chOff x="5989645" y="1738614"/>
            <a:chExt cx="243135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高校生</a:t>
              </a:r>
              <a:r>
                <a:rPr kumimoji="1" lang="ja-JP" altLang="en-US" sz="1600" dirty="0"/>
                <a:t>（全日制）</a:t>
              </a:r>
              <a:endParaRPr kumimoji="1" lang="ja-JP" altLang="en-US" sz="2000" dirty="0"/>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5989645" y="5554281"/>
              <a:ext cx="2431357"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zh-TW" sz="2600" spc="-30" dirty="0">
                  <a:latin typeface="+mn-ea"/>
                </a:rPr>
                <a:t>064</a:t>
              </a:r>
              <a:r>
                <a:rPr kumimoji="1" lang="en-US" altLang="ja-JP" sz="2600" spc="-30" dirty="0">
                  <a:latin typeface="+mn-ea"/>
                  <a:ea typeface="+mn-ea"/>
                </a:rPr>
                <a:t>,000</a:t>
              </a:r>
              <a:r>
                <a:rPr kumimoji="1" lang="zh-TW" altLang="en-US" sz="2000" spc="-30" dirty="0">
                  <a:latin typeface="+mn-ea"/>
                  <a:ea typeface="+mn-ea"/>
                </a:rPr>
                <a:t>円</a:t>
              </a:r>
              <a:r>
                <a:rPr kumimoji="1" lang="en-US" altLang="zh-TW" sz="1400" b="0" i="0" u="none" strike="noStrike" kern="1200" cap="none" spc="-30" normalizeH="0" baseline="0" noProof="0" dirty="0">
                  <a:ln>
                    <a:noFill/>
                  </a:ln>
                  <a:solidFill>
                    <a:prstClr val="black"/>
                  </a:solidFill>
                  <a:effectLst/>
                  <a:uLnTx/>
                  <a:uFillTx/>
                  <a:latin typeface="HGPｺﾞｼｯｸE"/>
                  <a:ea typeface="HGPｺﾞｼｯｸE"/>
                  <a:cs typeface="+mn-cs"/>
                </a:rPr>
                <a:t>/</a:t>
              </a:r>
              <a:r>
                <a:rPr kumimoji="1" lang="ja-JP" altLang="en-US" sz="1400" b="0" i="0" u="none" strike="noStrike" kern="1200" cap="none" spc="-30" normalizeH="0" baseline="0" noProof="0" dirty="0">
                  <a:ln>
                    <a:noFill/>
                  </a:ln>
                  <a:solidFill>
                    <a:prstClr val="black"/>
                  </a:solidFill>
                  <a:effectLst/>
                  <a:uLnTx/>
                  <a:uFillTx/>
                  <a:latin typeface="HGPｺﾞｼｯｸE"/>
                  <a:ea typeface="HGPｺﾞｼｯｸE"/>
                  <a:cs typeface="+mn-cs"/>
                </a:rPr>
                <a:t>年間</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352782" y="2121440"/>
            <a:ext cx="2431357" cy="3841526"/>
            <a:chOff x="3352782" y="2121440"/>
            <a:chExt cx="243135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352782" y="5554281"/>
              <a:ext cx="2431357"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ja-JP" sz="2600" spc="-30" dirty="0">
                  <a:latin typeface="+mn-ea"/>
                </a:rPr>
                <a:t>1,083,000</a:t>
              </a:r>
              <a:r>
                <a:rPr kumimoji="1" lang="zh-TW" altLang="en-US" sz="2000" spc="-30" dirty="0">
                  <a:latin typeface="+mn-ea"/>
                  <a:ea typeface="+mn-ea"/>
                </a:rPr>
                <a:t>円</a:t>
              </a:r>
              <a:r>
                <a:rPr kumimoji="1" lang="en-US" altLang="zh-TW" sz="1400" b="0" i="0" u="none" strike="noStrike" kern="1200" cap="none" spc="-30" normalizeH="0" baseline="0" noProof="0" dirty="0">
                  <a:ln>
                    <a:noFill/>
                  </a:ln>
                  <a:solidFill>
                    <a:prstClr val="black"/>
                  </a:solidFill>
                  <a:effectLst/>
                  <a:uLnTx/>
                  <a:uFillTx/>
                  <a:latin typeface="HGPｺﾞｼｯｸE"/>
                  <a:ea typeface="HGPｺﾞｼｯｸE"/>
                  <a:cs typeface="+mn-cs"/>
                </a:rPr>
                <a:t>/</a:t>
              </a:r>
              <a:r>
                <a:rPr kumimoji="1" lang="ja-JP" altLang="en-US" sz="1400" b="0" i="0" u="none" strike="noStrike" kern="1200" cap="none" spc="-30" normalizeH="0" baseline="0" noProof="0" dirty="0">
                  <a:ln>
                    <a:noFill/>
                  </a:ln>
                  <a:solidFill>
                    <a:prstClr val="black"/>
                  </a:solidFill>
                  <a:effectLst/>
                  <a:uLnTx/>
                  <a:uFillTx/>
                  <a:latin typeface="HGPｺﾞｼｯｸE"/>
                  <a:ea typeface="HGPｺﾞｼｯｸE"/>
                  <a:cs typeface="+mn-cs"/>
                </a:rPr>
                <a:t>年間</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793013"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ja-JP" sz="2600" spc="-30" dirty="0">
                  <a:latin typeface="+mn-ea"/>
                </a:rPr>
                <a:t>968,000</a:t>
              </a:r>
              <a:r>
                <a:rPr kumimoji="1" lang="zh-TW" altLang="en-US" sz="2000" spc="-30" dirty="0">
                  <a:latin typeface="+mn-ea"/>
                  <a:ea typeface="+mn-ea"/>
                </a:rPr>
                <a:t>円</a:t>
              </a:r>
              <a:r>
                <a:rPr kumimoji="1" lang="en-US" altLang="zh-TW" sz="1400" spc="-30" dirty="0">
                  <a:latin typeface="+mn-ea"/>
                  <a:ea typeface="+mn-ea"/>
                </a:rPr>
                <a:t>/</a:t>
              </a:r>
              <a:r>
                <a:rPr kumimoji="1" lang="ja-JP" altLang="en-US" sz="1400" spc="-30" dirty="0">
                  <a:latin typeface="+mn-ea"/>
                  <a:ea typeface="+mn-ea"/>
                </a:rPr>
                <a:t>年間</a:t>
              </a:r>
              <a:endParaRPr kumimoji="1" lang="zh-TW" altLang="en-US" sz="2200" spc="-30" dirty="0">
                <a:latin typeface="+mn-ea"/>
                <a:ea typeface="+mn-ea"/>
              </a:endParaRPr>
            </a:p>
          </p:txBody>
        </p:sp>
      </p:grpSp>
      <p:sp>
        <p:nvSpPr>
          <p:cNvPr id="2" name="スライド番号プレースホルダー 1">
            <a:extLst>
              <a:ext uri="{FF2B5EF4-FFF2-40B4-BE49-F238E27FC236}">
                <a16:creationId xmlns:a16="http://schemas.microsoft.com/office/drawing/2014/main" id="{EFE7593F-59CC-D85E-7BC8-784CAE0A06E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8</a:t>
            </a:fld>
            <a:endParaRPr lang="en-US" altLang="ja-JP" dirty="0"/>
          </a:p>
        </p:txBody>
      </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229590"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公立学校の児童・生徒１人当たりの公費負担教育費（令和５年度）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22" name="角丸四角形 31">
            <a:extLst>
              <a:ext uri="{FF2B5EF4-FFF2-40B4-BE49-F238E27FC236}">
                <a16:creationId xmlns:a16="http://schemas.microsoft.com/office/drawing/2014/main" id="{CAEAE36E-BD59-4979-8354-4AD2E636EAF6}"/>
              </a:ext>
            </a:extLst>
          </p:cNvPr>
          <p:cNvSpPr/>
          <p:nvPr/>
        </p:nvSpPr>
        <p:spPr>
          <a:xfrm>
            <a:off x="5313931" y="6336023"/>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６</a:t>
            </a:r>
            <a:r>
              <a:rPr lang="zh-TW" altLang="en-US" sz="855" dirty="0">
                <a:solidFill>
                  <a:schemeClr val="tx1"/>
                </a:solidFill>
              </a:rPr>
              <a:t>年度地方教育費調査（令和</a:t>
            </a:r>
            <a:r>
              <a:rPr lang="ja-JP" altLang="en-US" sz="855" dirty="0">
                <a:solidFill>
                  <a:schemeClr val="tx1"/>
                </a:solidFill>
              </a:rPr>
              <a:t>５</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Tree>
    <p:custDataLst>
      <p:tags r:id="rId1"/>
    </p:custDataLst>
    <p:extLst>
      <p:ext uri="{BB962C8B-B14F-4D97-AF65-F5344CB8AC3E}">
        <p14:creationId xmlns:p14="http://schemas.microsoft.com/office/powerpoint/2010/main" val="290951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sp>
        <p:nvSpPr>
          <p:cNvPr id="2" name="スライド番号プレースホルダー 1">
            <a:extLst>
              <a:ext uri="{FF2B5EF4-FFF2-40B4-BE49-F238E27FC236}">
                <a16:creationId xmlns:a16="http://schemas.microsoft.com/office/drawing/2014/main" id="{D4A80ADA-04A3-42BD-844C-870AC28CA7AE}"/>
              </a:ext>
            </a:extLst>
          </p:cNvPr>
          <p:cNvSpPr>
            <a:spLocks noGrp="1" noRot="1" noMove="1" noResize="1" noEditPoints="1" noAdjustHandles="1" noChangeArrowheads="1" noChangeShapeType="1"/>
          </p:cNvSpPr>
          <p:nvPr>
            <p:ph type="sldNum" sz="quarter" idx="12"/>
          </p:nvPr>
        </p:nvSpPr>
        <p:spPr/>
        <p:txBody>
          <a:bodyPr/>
          <a:lstStyle/>
          <a:p>
            <a:pPr>
              <a:defRPr/>
            </a:pPr>
            <a:fld id="{40E3B949-1179-4387-B307-F356BE6486A4}" type="slidenum">
              <a:rPr lang="en-US" altLang="ja-JP" smtClean="0"/>
              <a:pPr>
                <a:defRPr/>
              </a:pPr>
              <a:t>9</a:t>
            </a:fld>
            <a:endParaRPr lang="en-US" altLang="ja-JP" dirty="0"/>
          </a:p>
        </p:txBody>
      </p:sp>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01851" y="6176151"/>
            <a:ext cx="3055784" cy="492443"/>
          </a:xfrm>
          <a:prstGeom prst="rect">
            <a:avLst/>
          </a:prstGeom>
          <a:noFill/>
        </p:spPr>
        <p:txBody>
          <a:bodyPr wrap="square" rtlCol="0">
            <a:spAutoFit/>
          </a:bodyPr>
          <a:lstStyle/>
          <a:p>
            <a:pPr algn="ctr"/>
            <a:r>
              <a:rPr lang="ja-JP" altLang="en-US" sz="1300" dirty="0">
                <a:latin typeface="+mn-ea"/>
                <a:ea typeface="+mn-ea"/>
              </a:rPr>
              <a:t>大会やコンクールなどが行われる競技場</a:t>
            </a:r>
            <a:endParaRPr lang="en-US" altLang="ja-JP" sz="1300" dirty="0">
              <a:latin typeface="+mn-ea"/>
              <a:ea typeface="+mn-ea"/>
            </a:endParaRPr>
          </a:p>
          <a:p>
            <a:pPr algn="ctr"/>
            <a:r>
              <a:rPr lang="ja-JP" altLang="en-US" sz="1300" dirty="0">
                <a:latin typeface="+mn-ea"/>
                <a:ea typeface="+mn-ea"/>
              </a:rPr>
              <a:t>や</a:t>
            </a:r>
            <a:r>
              <a:rPr lang="ja-JP" altLang="en-US" sz="1300" dirty="0">
                <a:latin typeface="+mn-ea"/>
              </a:rPr>
              <a:t>公共のホール</a:t>
            </a:r>
            <a:r>
              <a:rPr lang="ja-JP" altLang="en-US" sz="1300" dirty="0">
                <a:latin typeface="+mn-ea"/>
                <a:ea typeface="+mn-ea"/>
              </a:rPr>
              <a:t>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par>
                                <p:cTn id="11" presetID="10" presetClass="entr" presetSubtype="0" fill="hold" nodeType="withEffect">
                                  <p:stCondLst>
                                    <p:cond delay="0"/>
                                  </p:stCondLst>
                                  <p:childTnLst>
                                    <p:set>
                                      <p:cBhvr>
                                        <p:cTn id="12" dur="1" fill="hold">
                                          <p:stCondLst>
                                            <p:cond delay="0"/>
                                          </p:stCondLst>
                                        </p:cTn>
                                        <p:tgtEl>
                                          <p:spTgt spid="110">
                                            <p:txEl>
                                              <p:pRg st="0" end="0"/>
                                            </p:txEl>
                                          </p:spTgt>
                                        </p:tgtEl>
                                        <p:attrNameLst>
                                          <p:attrName>style.visibility</p:attrName>
                                        </p:attrNameLst>
                                      </p:cBhvr>
                                      <p:to>
                                        <p:strVal val="visible"/>
                                      </p:to>
                                    </p:set>
                                    <p:animEffect transition="in" filter="fade">
                                      <p:cBhvr>
                                        <p:cTn id="13" dur="500"/>
                                        <p:tgtEl>
                                          <p:spTgt spid="110">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0">
                                            <p:txEl>
                                              <p:pRg st="1" end="1"/>
                                            </p:txEl>
                                          </p:spTgt>
                                        </p:tgtEl>
                                        <p:attrNameLst>
                                          <p:attrName>style.visibility</p:attrName>
                                        </p:attrNameLst>
                                      </p:cBhvr>
                                      <p:to>
                                        <p:strVal val="visible"/>
                                      </p:to>
                                    </p:set>
                                    <p:animEffect transition="in" filter="fade">
                                      <p:cBhvr>
                                        <p:cTn id="16" dur="500"/>
                                        <p:tgtEl>
                                          <p:spTgt spid="110">
                                            <p:txEl>
                                              <p:pRg st="1" end="1"/>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wipe(left)">
                                      <p:cBhvr>
                                        <p:cTn id="20" dur="550"/>
                                        <p:tgtEl>
                                          <p:spTgt spid="139"/>
                                        </p:tgtEl>
                                      </p:cBhvr>
                                    </p:animEffect>
                                  </p:childTnLst>
                                </p:cTn>
                              </p:par>
                            </p:childTnLst>
                          </p:cTn>
                        </p:par>
                        <p:par>
                          <p:cTn id="21" fill="hold">
                            <p:stCondLst>
                              <p:cond delay="1050"/>
                            </p:stCondLst>
                            <p:childTnLst>
                              <p:par>
                                <p:cTn id="22" presetID="10" presetClass="entr" presetSubtype="0" fill="hold" nodeType="after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fade">
                                      <p:cBhvr>
                                        <p:cTn id="24" dur="500"/>
                                        <p:tgtEl>
                                          <p:spTgt spid="10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fade">
                                      <p:cBhvr>
                                        <p:cTn id="27" dur="500"/>
                                        <p:tgtEl>
                                          <p:spTgt spid="1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fade">
                                      <p:cBhvr>
                                        <p:cTn id="30" dur="500"/>
                                        <p:tgtEl>
                                          <p:spTgt spid="112"/>
                                        </p:tgtEl>
                                      </p:cBhvr>
                                    </p:animEffect>
                                  </p:childTnLst>
                                </p:cTn>
                              </p:par>
                            </p:childTnLst>
                          </p:cTn>
                        </p:par>
                        <p:par>
                          <p:cTn id="31" fill="hold">
                            <p:stCondLst>
                              <p:cond delay="1550"/>
                            </p:stCondLst>
                            <p:childTnLst>
                              <p:par>
                                <p:cTn id="32" presetID="22" presetClass="entr" presetSubtype="1" fill="hold" grpId="0" nodeType="afterEffect">
                                  <p:stCondLst>
                                    <p:cond delay="0"/>
                                  </p:stCondLst>
                                  <p:childTnLst>
                                    <p:set>
                                      <p:cBhvr>
                                        <p:cTn id="33" dur="1" fill="hold">
                                          <p:stCondLst>
                                            <p:cond delay="0"/>
                                          </p:stCondLst>
                                        </p:cTn>
                                        <p:tgtEl>
                                          <p:spTgt spid="140"/>
                                        </p:tgtEl>
                                        <p:attrNameLst>
                                          <p:attrName>style.visibility</p:attrName>
                                        </p:attrNameLst>
                                      </p:cBhvr>
                                      <p:to>
                                        <p:strVal val="visible"/>
                                      </p:to>
                                    </p:set>
                                    <p:animEffect transition="in" filter="wipe(up)">
                                      <p:cBhvr>
                                        <p:cTn id="34" dur="650"/>
                                        <p:tgtEl>
                                          <p:spTgt spid="140"/>
                                        </p:tgtEl>
                                      </p:cBhvr>
                                    </p:animEffect>
                                  </p:childTnLst>
                                </p:cTn>
                              </p:par>
                            </p:childTnLst>
                          </p:cTn>
                        </p:par>
                        <p:par>
                          <p:cTn id="35" fill="hold">
                            <p:stCondLst>
                              <p:cond delay="2200"/>
                            </p:stCondLst>
                            <p:childTnLst>
                              <p:par>
                                <p:cTn id="36" presetID="10" presetClass="entr" presetSubtype="0" fill="hold" nodeType="after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fade">
                                      <p:cBhvr>
                                        <p:cTn id="38" dur="500"/>
                                        <p:tgtEl>
                                          <p:spTgt spid="10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fade">
                                      <p:cBhvr>
                                        <p:cTn id="41" dur="500"/>
                                        <p:tgtEl>
                                          <p:spTgt spid="1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childTnLst>
                                </p:cTn>
                              </p:par>
                            </p:childTnLst>
                          </p:cTn>
                        </p:par>
                        <p:par>
                          <p:cTn id="45" fill="hold">
                            <p:stCondLst>
                              <p:cond delay="2700"/>
                            </p:stCondLst>
                            <p:childTnLst>
                              <p:par>
                                <p:cTn id="46" presetID="22" presetClass="entr" presetSubtype="2" fill="hold" grpId="0" nodeType="afterEffect">
                                  <p:stCondLst>
                                    <p:cond delay="0"/>
                                  </p:stCondLst>
                                  <p:childTnLst>
                                    <p:set>
                                      <p:cBhvr>
                                        <p:cTn id="47" dur="1" fill="hold">
                                          <p:stCondLst>
                                            <p:cond delay="0"/>
                                          </p:stCondLst>
                                        </p:cTn>
                                        <p:tgtEl>
                                          <p:spTgt spid="141"/>
                                        </p:tgtEl>
                                        <p:attrNameLst>
                                          <p:attrName>style.visibility</p:attrName>
                                        </p:attrNameLst>
                                      </p:cBhvr>
                                      <p:to>
                                        <p:strVal val="visible"/>
                                      </p:to>
                                    </p:set>
                                    <p:animEffect transition="in" filter="wipe(right)">
                                      <p:cBhvr>
                                        <p:cTn id="48" dur="550"/>
                                        <p:tgtEl>
                                          <p:spTgt spid="141"/>
                                        </p:tgtEl>
                                      </p:cBhvr>
                                    </p:animEffect>
                                  </p:childTnLst>
                                </p:cTn>
                              </p:par>
                            </p:childTnLst>
                          </p:cTn>
                        </p:par>
                        <p:par>
                          <p:cTn id="49" fill="hold">
                            <p:stCondLst>
                              <p:cond delay="3250"/>
                            </p:stCondLst>
                            <p:childTnLst>
                              <p:par>
                                <p:cTn id="50" presetID="10" presetClass="entr" presetSubtype="0" fill="hold" nodeType="afterEffect">
                                  <p:stCondLst>
                                    <p:cond delay="0"/>
                                  </p:stCondLst>
                                  <p:childTnLst>
                                    <p:set>
                                      <p:cBhvr>
                                        <p:cTn id="51" dur="1" fill="hold">
                                          <p:stCondLst>
                                            <p:cond delay="0"/>
                                          </p:stCondLst>
                                        </p:cTn>
                                        <p:tgtEl>
                                          <p:spTgt spid="104"/>
                                        </p:tgtEl>
                                        <p:attrNameLst>
                                          <p:attrName>style.visibility</p:attrName>
                                        </p:attrNameLst>
                                      </p:cBhvr>
                                      <p:to>
                                        <p:strVal val="visible"/>
                                      </p:to>
                                    </p:set>
                                    <p:animEffect transition="in" filter="fade">
                                      <p:cBhvr>
                                        <p:cTn id="52" dur="500"/>
                                        <p:tgtEl>
                                          <p:spTgt spid="10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fade">
                                      <p:cBhvr>
                                        <p:cTn id="55" dur="500"/>
                                        <p:tgtEl>
                                          <p:spTgt spid="1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6"/>
                                        </p:tgtEl>
                                        <p:attrNameLst>
                                          <p:attrName>style.visibility</p:attrName>
                                        </p:attrNameLst>
                                      </p:cBhvr>
                                      <p:to>
                                        <p:strVal val="visible"/>
                                      </p:to>
                                    </p:set>
                                    <p:animEffect transition="in" filter="fade">
                                      <p:cBhvr>
                                        <p:cTn id="58" dur="500"/>
                                        <p:tgtEl>
                                          <p:spTgt spid="116"/>
                                        </p:tgtEl>
                                      </p:cBhvr>
                                    </p:animEffect>
                                  </p:childTnLst>
                                </p:cTn>
                              </p:par>
                            </p:childTnLst>
                          </p:cTn>
                        </p:par>
                        <p:par>
                          <p:cTn id="59" fill="hold">
                            <p:stCondLst>
                              <p:cond delay="3750"/>
                            </p:stCondLst>
                            <p:childTnLst>
                              <p:par>
                                <p:cTn id="60" presetID="22" presetClass="entr" presetSubtype="2" fill="hold" grpId="0" nodeType="afterEffect">
                                  <p:stCondLst>
                                    <p:cond delay="0"/>
                                  </p:stCondLst>
                                  <p:childTnLst>
                                    <p:set>
                                      <p:cBhvr>
                                        <p:cTn id="61" dur="1" fill="hold">
                                          <p:stCondLst>
                                            <p:cond delay="0"/>
                                          </p:stCondLst>
                                        </p:cTn>
                                        <p:tgtEl>
                                          <p:spTgt spid="142"/>
                                        </p:tgtEl>
                                        <p:attrNameLst>
                                          <p:attrName>style.visibility</p:attrName>
                                        </p:attrNameLst>
                                      </p:cBhvr>
                                      <p:to>
                                        <p:strVal val="visible"/>
                                      </p:to>
                                    </p:set>
                                    <p:animEffect transition="in" filter="wipe(right)">
                                      <p:cBhvr>
                                        <p:cTn id="62" dur="550"/>
                                        <p:tgtEl>
                                          <p:spTgt spid="142"/>
                                        </p:tgtEl>
                                      </p:cBhvr>
                                    </p:animEffect>
                                  </p:childTnLst>
                                </p:cTn>
                              </p:par>
                            </p:childTnLst>
                          </p:cTn>
                        </p:par>
                        <p:par>
                          <p:cTn id="63" fill="hold">
                            <p:stCondLst>
                              <p:cond delay="4300"/>
                            </p:stCondLst>
                            <p:childTnLst>
                              <p:par>
                                <p:cTn id="64" presetID="10" presetClass="entr" presetSubtype="0" fill="hold" nodeType="afterEffect">
                                  <p:stCondLst>
                                    <p:cond delay="0"/>
                                  </p:stCondLst>
                                  <p:childTnLst>
                                    <p:set>
                                      <p:cBhvr>
                                        <p:cTn id="65" dur="1" fill="hold">
                                          <p:stCondLst>
                                            <p:cond delay="0"/>
                                          </p:stCondLst>
                                        </p:cTn>
                                        <p:tgtEl>
                                          <p:spTgt spid="102"/>
                                        </p:tgtEl>
                                        <p:attrNameLst>
                                          <p:attrName>style.visibility</p:attrName>
                                        </p:attrNameLst>
                                      </p:cBhvr>
                                      <p:to>
                                        <p:strVal val="visible"/>
                                      </p:to>
                                    </p:set>
                                    <p:animEffect transition="in" filter="fade">
                                      <p:cBhvr>
                                        <p:cTn id="66" dur="500"/>
                                        <p:tgtEl>
                                          <p:spTgt spid="10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7"/>
                                        </p:tgtEl>
                                        <p:attrNameLst>
                                          <p:attrName>style.visibility</p:attrName>
                                        </p:attrNameLst>
                                      </p:cBhvr>
                                      <p:to>
                                        <p:strVal val="visible"/>
                                      </p:to>
                                    </p:set>
                                    <p:animEffect transition="in" filter="fade">
                                      <p:cBhvr>
                                        <p:cTn id="69" dur="500"/>
                                        <p:tgtEl>
                                          <p:spTgt spid="11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8"/>
                                        </p:tgtEl>
                                        <p:attrNameLst>
                                          <p:attrName>style.visibility</p:attrName>
                                        </p:attrNameLst>
                                      </p:cBhvr>
                                      <p:to>
                                        <p:strVal val="visible"/>
                                      </p:to>
                                    </p:set>
                                    <p:animEffect transition="in" filter="fade">
                                      <p:cBhvr>
                                        <p:cTn id="72" dur="500"/>
                                        <p:tgtEl>
                                          <p:spTgt spid="118"/>
                                        </p:tgtEl>
                                      </p:cBhvr>
                                    </p:animEffect>
                                  </p:childTnLst>
                                </p:cTn>
                              </p:par>
                            </p:childTnLst>
                          </p:cTn>
                        </p:par>
                        <p:par>
                          <p:cTn id="73" fill="hold">
                            <p:stCondLst>
                              <p:cond delay="4800"/>
                            </p:stCondLst>
                            <p:childTnLst>
                              <p:par>
                                <p:cTn id="74" presetID="22" presetClass="entr" presetSubtype="4" fill="hold" grpId="0" nodeType="after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down)">
                                      <p:cBhvr>
                                        <p:cTn id="76" dur="650"/>
                                        <p:tgtEl>
                                          <p:spTgt spid="6"/>
                                        </p:tgtEl>
                                      </p:cBhvr>
                                    </p:animEffect>
                                  </p:childTnLst>
                                </p:cTn>
                              </p:par>
                            </p:childTnLst>
                          </p:cTn>
                        </p:par>
                        <p:par>
                          <p:cTn id="77" fill="hold">
                            <p:stCondLst>
                              <p:cond delay="5450"/>
                            </p:stCondLst>
                            <p:childTnLst>
                              <p:par>
                                <p:cTn id="78" presetID="10" presetClass="entr" presetSubtype="0" fill="hold"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childTnLst>
                          </p:cTn>
                        </p:par>
                        <p:par>
                          <p:cTn id="84" fill="hold">
                            <p:stCondLst>
                              <p:cond delay="5950"/>
                            </p:stCondLst>
                            <p:childTnLst>
                              <p:par>
                                <p:cTn id="85" presetID="10" presetClass="entr" presetSubtype="0" fill="hold" nodeType="afterEffect">
                                  <p:stCondLst>
                                    <p:cond delay="0"/>
                                  </p:stCondLst>
                                  <p:childTnLst>
                                    <p:set>
                                      <p:cBhvr>
                                        <p:cTn id="86" dur="1" fill="hold">
                                          <p:stCondLst>
                                            <p:cond delay="0"/>
                                          </p:stCondLst>
                                        </p:cTn>
                                        <p:tgtEl>
                                          <p:spTgt spid="154"/>
                                        </p:tgtEl>
                                        <p:attrNameLst>
                                          <p:attrName>style.visibility</p:attrName>
                                        </p:attrNameLst>
                                      </p:cBhvr>
                                      <p:to>
                                        <p:strVal val="visible"/>
                                      </p:to>
                                    </p:set>
                                    <p:animEffect transition="in" filter="fade">
                                      <p:cBhvr>
                                        <p:cTn id="87" dur="500"/>
                                        <p:tgtEl>
                                          <p:spTgt spid="154"/>
                                        </p:tgtEl>
                                      </p:cBhvr>
                                    </p:animEffect>
                                  </p:childTnLst>
                                </p:cTn>
                              </p:par>
                              <p:par>
                                <p:cTn id="88" presetID="10" presetClass="entr" presetSubtype="0" fill="hold" nodeType="withEffect">
                                  <p:stCondLst>
                                    <p:cond delay="0"/>
                                  </p:stCondLst>
                                  <p:childTnLst>
                                    <p:set>
                                      <p:cBhvr>
                                        <p:cTn id="89" dur="1" fill="hold">
                                          <p:stCondLst>
                                            <p:cond delay="0"/>
                                          </p:stCondLst>
                                        </p:cTn>
                                        <p:tgtEl>
                                          <p:spTgt spid="155"/>
                                        </p:tgtEl>
                                        <p:attrNameLst>
                                          <p:attrName>style.visibility</p:attrName>
                                        </p:attrNameLst>
                                      </p:cBhvr>
                                      <p:to>
                                        <p:strVal val="visible"/>
                                      </p:to>
                                    </p:set>
                                    <p:animEffect transition="in" filter="fade">
                                      <p:cBhvr>
                                        <p:cTn id="9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0.7|0.9|0.8|0.7"/>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2"/>
</p:tagLst>
</file>

<file path=ppt/tags/tag8.xml><?xml version="1.0" encoding="utf-8"?>
<p:tagLst xmlns:a="http://schemas.openxmlformats.org/drawingml/2006/main" xmlns:r="http://schemas.openxmlformats.org/officeDocument/2006/relationships" xmlns:p="http://schemas.openxmlformats.org/presentationml/2006/main">
  <p:tag name="TIMING" val="|2"/>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8">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a7020ca-3043-4f00-8933-a083807a8802" xsi:nil="true"/>
    <lcf76f155ced4ddcb4097134ff3c332f xmlns="2f6c676b-5a16-477f-a04e-00976933222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164B35AFCFB1224C97B7B212B426B861" ma:contentTypeVersion="14" ma:contentTypeDescription="新しいドキュメントを作成します。" ma:contentTypeScope="" ma:versionID="f8493ff576d3fb8a0b634c798ca0c5f4">
  <xsd:schema xmlns:xsd="http://www.w3.org/2001/XMLSchema" xmlns:xs="http://www.w3.org/2001/XMLSchema" xmlns:p="http://schemas.microsoft.com/office/2006/metadata/properties" xmlns:ns2="2f6c676b-5a16-477f-a04e-00976933222a" xmlns:ns3="0a7020ca-3043-4f00-8933-a083807a8802" targetNamespace="http://schemas.microsoft.com/office/2006/metadata/properties" ma:root="true" ma:fieldsID="94696b54a13ac8a90bbe0ef6fdda4dec" ns2:_="" ns3:_="">
    <xsd:import namespace="2f6c676b-5a16-477f-a04e-00976933222a"/>
    <xsd:import namespace="0a7020ca-3043-4f00-8933-a083807a880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6c676b-5a16-477f-a04e-0097693322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7020ca-3043-4f00-8933-a083807a880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f5cd888-214b-4258-ac13-eebc6586dcaf}" ma:internalName="TaxCatchAll" ma:showField="CatchAllData" ma:web="0a7020ca-3043-4f00-8933-a083807a88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D8AAD9-E590-4290-A363-413F466E722A}">
  <ds:schemaRefs>
    <ds:schemaRef ds:uri="http://purl.org/dc/elements/1.1/"/>
    <ds:schemaRef ds:uri="http://purl.org/dc/dcmitype/"/>
    <ds:schemaRef ds:uri="http://schemas.microsoft.com/office/2006/documentManagement/types"/>
    <ds:schemaRef ds:uri="http://schemas.openxmlformats.org/package/2006/metadata/core-properties"/>
    <ds:schemaRef ds:uri="2f6c676b-5a16-477f-a04e-00976933222a"/>
    <ds:schemaRef ds:uri="http://purl.org/dc/terms/"/>
    <ds:schemaRef ds:uri="http://www.w3.org/XML/1998/namespace"/>
    <ds:schemaRef ds:uri="http://schemas.microsoft.com/office/infopath/2007/PartnerControls"/>
    <ds:schemaRef ds:uri="0a7020ca-3043-4f00-8933-a083807a8802"/>
    <ds:schemaRef ds:uri="http://schemas.microsoft.com/office/2006/metadata/properties"/>
  </ds:schemaRefs>
</ds:datastoreItem>
</file>

<file path=customXml/itemProps2.xml><?xml version="1.0" encoding="utf-8"?>
<ds:datastoreItem xmlns:ds="http://schemas.openxmlformats.org/officeDocument/2006/customXml" ds:itemID="{04FB32A4-64E6-487D-B74B-5DA76832B5CA}">
  <ds:schemaRefs>
    <ds:schemaRef ds:uri="http://schemas.microsoft.com/sharepoint/v3/contenttype/forms"/>
  </ds:schemaRefs>
</ds:datastoreItem>
</file>

<file path=customXml/itemProps3.xml><?xml version="1.0" encoding="utf-8"?>
<ds:datastoreItem xmlns:ds="http://schemas.openxmlformats.org/officeDocument/2006/customXml" ds:itemID="{40039014-8111-4A11-9915-C5D4D7F5398D}"/>
</file>

<file path=docProps/app.xml><?xml version="1.0" encoding="utf-8"?>
<Properties xmlns="http://schemas.openxmlformats.org/officeDocument/2006/extended-properties" xmlns:vt="http://schemas.openxmlformats.org/officeDocument/2006/docPropsVTypes">
  <Template>Office Theme</Template>
  <TotalTime>0</TotalTime>
  <Words>4108</Words>
  <Application>Microsoft Office PowerPoint</Application>
  <PresentationFormat>画面に合わせる (4:3)</PresentationFormat>
  <Paragraphs>686</Paragraphs>
  <Slides>29</Slides>
  <Notes>21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29</vt:i4>
      </vt:variant>
    </vt:vector>
  </HeadingPairs>
  <TitlesOfParts>
    <vt:vector size="39" baseType="lpstr">
      <vt:lpstr>HGPｺﾞｼｯｸE</vt:lpstr>
      <vt:lpstr>Wingdings</vt:lpstr>
      <vt:lpstr>HGP創英角ｺﾞｼｯｸUB</vt:lpstr>
      <vt:lpstr>HGPｺﾞｼｯｸM</vt:lpstr>
      <vt:lpstr>Arial</vt:lpstr>
      <vt:lpstr>ＭＳ Ｐゴシック</vt:lpstr>
      <vt:lpstr>HGSｺﾞｼｯｸE</vt:lpstr>
      <vt:lpstr>BIZ UDゴシック</vt:lpstr>
      <vt:lpstr>BIZ UDPゴシック</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2024-03-27T07:15:31Z</dcterms:created>
  <dcterms:modified xsi:type="dcterms:W3CDTF">2026-04-24T09:45:55Z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0x010100164B35AFCFB1224C97B7B212B426B861</vt:lpwstr>
  </property>
  <property fmtid="{D5CDD505-2E9C-101B-9397-08002B2CF9AE}" pid="3" name="MediaServiceImageTags">
    <vt:lpwstr/>
  </property>
</Properties>
</file>