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5.xml" ContentType="application/vnd.openxmlformats-officedocument.presentationml.tag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1.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2.xml" ContentType="application/vnd.openxmlformats-officedocument.drawingml.chartshapes+xml"/>
  <Override PartName="/ppt/tags/tag6.xml" ContentType="application/vnd.openxmlformats-officedocument.presentationml.tags+xml"/>
  <Override PartName="/ppt/notesSlides/notesSlide16.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3.xml" ContentType="application/vnd.openxmlformats-officedocument.drawingml.chartshapes+xml"/>
  <Override PartName="/ppt/tags/tag7.xml" ContentType="application/vnd.openxmlformats-officedocument.presentationml.tags+xml"/>
  <Override PartName="/ppt/notesSlides/notesSlide17.xml" ContentType="application/vnd.openxmlformats-officedocument.presentationml.notesSlide+xml"/>
  <Override PartName="/ppt/tags/tag8.xml" ContentType="application/vnd.openxmlformats-officedocument.presentationml.tags+xml"/>
  <Override PartName="/ppt/notesSlides/notesSlide18.xml" ContentType="application/vnd.openxmlformats-officedocument.presentationml.notesSlide+xml"/>
  <Override PartName="/ppt/tags/tag9.xml" ContentType="application/vnd.openxmlformats-officedocument.presentationml.tags+xml"/>
  <Override PartName="/ppt/notesSlides/notesSlide19.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4.xml" ContentType="application/vnd.openxmlformats-officedocument.drawingml.chartshape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60" r:id="rId4"/>
  </p:sldMasterIdLst>
  <p:notesMasterIdLst>
    <p:notesMasterId r:id="rId34"/>
  </p:notesMasterIdLst>
  <p:handoutMasterIdLst>
    <p:handoutMasterId r:id="rId35"/>
  </p:handoutMasterIdLst>
  <p:sldIdLst>
    <p:sldId id="1184" r:id="rId5"/>
    <p:sldId id="1169" r:id="rId6"/>
    <p:sldId id="1207" r:id="rId7"/>
    <p:sldId id="305" r:id="rId8"/>
    <p:sldId id="1172" r:id="rId9"/>
    <p:sldId id="1176" r:id="rId10"/>
    <p:sldId id="1191" r:id="rId11"/>
    <p:sldId id="1192" r:id="rId12"/>
    <p:sldId id="1170" r:id="rId13"/>
    <p:sldId id="483" r:id="rId14"/>
    <p:sldId id="1174" r:id="rId15"/>
    <p:sldId id="1175" r:id="rId16"/>
    <p:sldId id="303" r:id="rId17"/>
    <p:sldId id="1178" r:id="rId18"/>
    <p:sldId id="1218" r:id="rId19"/>
    <p:sldId id="1188" r:id="rId20"/>
    <p:sldId id="1206" r:id="rId21"/>
    <p:sldId id="1196" r:id="rId22"/>
    <p:sldId id="1205" r:id="rId23"/>
    <p:sldId id="1204" r:id="rId24"/>
    <p:sldId id="1203" r:id="rId25"/>
    <p:sldId id="1198" r:id="rId26"/>
    <p:sldId id="1215" r:id="rId27"/>
    <p:sldId id="1217" r:id="rId28"/>
    <p:sldId id="1208" r:id="rId29"/>
    <p:sldId id="1221" r:id="rId30"/>
    <p:sldId id="1210" r:id="rId31"/>
    <p:sldId id="1219" r:id="rId32"/>
    <p:sldId id="1214" r:id="rId33"/>
  </p:sldIdLst>
  <p:sldSz cx="9144000" cy="6858000" type="screen4x3"/>
  <p:notesSz cx="6797675" cy="9926638"/>
  <p:embeddedFontLst>
    <p:embeddedFont>
      <p:font typeface="BIZ UDPゴシック" panose="020B0400000000000000" pitchFamily="50" charset="-128"/>
      <p:regular r:id="rId36"/>
      <p:bold r:id="rId37"/>
    </p:embeddedFont>
    <p:embeddedFont>
      <p:font typeface="BIZ UDゴシック" panose="020B0400000000000000" pitchFamily="49" charset="-128"/>
      <p:regular r:id="rId38"/>
      <p:bold r:id="rId39"/>
    </p:embeddedFont>
    <p:embeddedFont>
      <p:font typeface="HGPｺﾞｼｯｸE" panose="020B0900000000000000" pitchFamily="50" charset="-128"/>
      <p:regular r:id="rId40"/>
    </p:embeddedFont>
    <p:embeddedFont>
      <p:font typeface="HGPｺﾞｼｯｸM" panose="020B0600000000000000" pitchFamily="50" charset="-128"/>
      <p:regular r:id="rId41"/>
    </p:embeddedFont>
    <p:embeddedFont>
      <p:font typeface="HGP創英角ｺﾞｼｯｸUB" panose="020B0900000000000000" pitchFamily="50" charset="-128"/>
      <p:regular r:id="rId42"/>
    </p:embeddedFont>
    <p:embeddedFont>
      <p:font typeface="HGSｺﾞｼｯｸE" panose="020B0900000000000000" pitchFamily="50" charset="-128"/>
      <p:regular r:id="rId43"/>
    </p:embeddedFont>
    <p:embeddedFont>
      <p:font typeface="UD デジタル 教科書体 N-R" panose="02020400000000000000" pitchFamily="17" charset="-128"/>
      <p:regular r:id="rId4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userDrawn="1">
          <p15:clr>
            <a:srgbClr val="A4A3A4"/>
          </p15:clr>
        </p15:guide>
        <p15:guide id="2" pos="57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5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3300"/>
    <a:srgbClr val="0000FF"/>
    <a:srgbClr val="CC66FF"/>
    <a:srgbClr val="005BAD"/>
    <a:srgbClr val="367EBE"/>
    <a:srgbClr val="4E95D9"/>
    <a:srgbClr val="33CC33"/>
    <a:srgbClr val="33CCFF"/>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CE3249-CBE9-4E04-AFD3-F57035798602}" v="15" dt="2026-04-24T09:20:09.125"/>
    <p1510:client id="{C0C99703-0C9B-4DFD-8E4F-1A8789ABC533}" v="1" dt="2026-04-24T09:43:38.1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60" autoAdjust="0"/>
    <p:restoredTop sz="94896" autoAdjust="0"/>
  </p:normalViewPr>
  <p:slideViewPr>
    <p:cSldViewPr snapToGrid="0">
      <p:cViewPr varScale="1">
        <p:scale>
          <a:sx n="70" d="100"/>
          <a:sy n="70" d="100"/>
        </p:scale>
        <p:origin x="1216" y="56"/>
      </p:cViewPr>
      <p:guideLst>
        <p:guide orient="horz"/>
        <p:guide pos="5760"/>
      </p:guideLst>
    </p:cSldViewPr>
  </p:slideViewPr>
  <p:outlineViewPr>
    <p:cViewPr>
      <p:scale>
        <a:sx n="66" d="100"/>
        <a:sy n="66" d="100"/>
      </p:scale>
      <p:origin x="0" y="-8868"/>
    </p:cViewPr>
  </p:outlineViewPr>
  <p:notesTextViewPr>
    <p:cViewPr>
      <p:scale>
        <a:sx n="1" d="1"/>
        <a:sy n="1" d="1"/>
      </p:scale>
      <p:origin x="0" y="0"/>
    </p:cViewPr>
  </p:notesTextViewPr>
  <p:notesViewPr>
    <p:cSldViewPr snapToGrid="0">
      <p:cViewPr varScale="1">
        <p:scale>
          <a:sx n="79" d="100"/>
          <a:sy n="79" d="100"/>
        </p:scale>
        <p:origin x="2484"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4.fntdata"/><Relationship Id="rId21" Type="http://schemas.openxmlformats.org/officeDocument/2006/relationships/slide" Target="slides/slide17.xml"/><Relationship Id="rId34" Type="http://schemas.openxmlformats.org/officeDocument/2006/relationships/notesMaster" Target="notesMasters/notesMaster1.xml"/><Relationship Id="rId42" Type="http://schemas.openxmlformats.org/officeDocument/2006/relationships/font" Target="fonts/font7.fntdata"/><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1.fntdata"/><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43" Type="http://schemas.openxmlformats.org/officeDocument/2006/relationships/font" Target="fonts/font8.fntdata"/><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3.fntdata"/><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1.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2.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3.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7486881014648818E-2"/>
          <c:y val="4.0703040869698989E-2"/>
          <c:w val="0.92537775840555181"/>
          <c:h val="0.92537775840555181"/>
        </c:manualLayout>
      </c:layout>
      <c:doughnutChart>
        <c:varyColors val="1"/>
        <c:ser>
          <c:idx val="0"/>
          <c:order val="0"/>
          <c:tx>
            <c:strRef>
              <c:f>Sheet1!$B$1</c:f>
              <c:strCache>
                <c:ptCount val="1"/>
                <c:pt idx="0">
                  <c:v>%</c:v>
                </c:pt>
              </c:strCache>
            </c:strRef>
          </c:tx>
          <c:spPr>
            <a:ln>
              <a:solidFill>
                <a:srgbClr val="D63636"/>
              </a:solidFill>
            </a:ln>
          </c:spPr>
          <c:dPt>
            <c:idx val="0"/>
            <c:bubble3D val="0"/>
            <c:spPr>
              <a:solidFill>
                <a:srgbClr val="B7CDDA"/>
              </a:solidFill>
              <a:ln w="6350">
                <a:solidFill>
                  <a:schemeClr val="bg1"/>
                </a:solidFill>
              </a:ln>
              <a:effectLst/>
            </c:spPr>
            <c:extLst>
              <c:ext xmlns:c16="http://schemas.microsoft.com/office/drawing/2014/chart" uri="{C3380CC4-5D6E-409C-BE32-E72D297353CC}">
                <c16:uniqueId val="{00000001-2937-4FC4-8209-D97403E98BB2}"/>
              </c:ext>
            </c:extLst>
          </c:dPt>
          <c:dPt>
            <c:idx val="1"/>
            <c:bubble3D val="0"/>
            <c:spPr>
              <a:solidFill>
                <a:srgbClr val="DBE7ED"/>
              </a:solidFill>
              <a:ln w="6350">
                <a:solidFill>
                  <a:schemeClr val="bg1"/>
                </a:solidFill>
              </a:ln>
              <a:effectLst/>
            </c:spPr>
            <c:extLst>
              <c:ext xmlns:c16="http://schemas.microsoft.com/office/drawing/2014/chart" uri="{C3380CC4-5D6E-409C-BE32-E72D297353CC}">
                <c16:uniqueId val="{00000003-2937-4FC4-8209-D97403E98BB2}"/>
              </c:ext>
            </c:extLst>
          </c:dPt>
          <c:dPt>
            <c:idx val="2"/>
            <c:bubble3D val="0"/>
            <c:spPr>
              <a:solidFill>
                <a:srgbClr val="5394E3"/>
              </a:solidFill>
              <a:ln w="6350">
                <a:solidFill>
                  <a:schemeClr val="bg1"/>
                </a:solidFill>
              </a:ln>
              <a:effectLst/>
            </c:spPr>
            <c:extLst>
              <c:ext xmlns:c16="http://schemas.microsoft.com/office/drawing/2014/chart" uri="{C3380CC4-5D6E-409C-BE32-E72D297353CC}">
                <c16:uniqueId val="{00000005-2937-4FC4-8209-D97403E98BB2}"/>
              </c:ext>
            </c:extLst>
          </c:dPt>
          <c:dPt>
            <c:idx val="3"/>
            <c:bubble3D val="0"/>
            <c:spPr>
              <a:solidFill>
                <a:srgbClr val="DBE7ED"/>
              </a:solidFill>
              <a:ln w="6350">
                <a:solidFill>
                  <a:schemeClr val="bg1"/>
                </a:solidFill>
              </a:ln>
              <a:effectLst/>
            </c:spPr>
            <c:extLst>
              <c:ext xmlns:c16="http://schemas.microsoft.com/office/drawing/2014/chart" uri="{C3380CC4-5D6E-409C-BE32-E72D297353CC}">
                <c16:uniqueId val="{00000007-2937-4FC4-8209-D97403E98BB2}"/>
              </c:ext>
            </c:extLst>
          </c:dPt>
          <c:dPt>
            <c:idx val="4"/>
            <c:bubble3D val="0"/>
            <c:spPr>
              <a:solidFill>
                <a:srgbClr val="B7CDDA"/>
              </a:solidFill>
              <a:ln w="19050">
                <a:noFill/>
              </a:ln>
              <a:effectLst/>
            </c:spPr>
            <c:extLst>
              <c:ext xmlns:c16="http://schemas.microsoft.com/office/drawing/2014/chart" uri="{C3380CC4-5D6E-409C-BE32-E72D297353CC}">
                <c16:uniqueId val="{00000009-2937-4FC4-8209-D97403E98BB2}"/>
              </c:ext>
            </c:extLst>
          </c:dPt>
          <c:dPt>
            <c:idx val="5"/>
            <c:bubble3D val="0"/>
            <c:spPr>
              <a:noFill/>
              <a:ln w="28575">
                <a:solidFill>
                  <a:srgbClr val="D63636"/>
                </a:solidFill>
                <a:prstDash val="sysDash"/>
              </a:ln>
              <a:effectLst/>
            </c:spPr>
            <c:extLst>
              <c:ext xmlns:c16="http://schemas.microsoft.com/office/drawing/2014/chart" uri="{C3380CC4-5D6E-409C-BE32-E72D297353CC}">
                <c16:uniqueId val="{0000000B-2937-4FC4-8209-D97403E98BB2}"/>
              </c:ext>
            </c:extLst>
          </c:dPt>
          <c:cat>
            <c:strRef>
              <c:f>Sheet1!$A$2:$A$7</c:f>
              <c:strCache>
                <c:ptCount val="6"/>
                <c:pt idx="0">
                  <c:v>所得税</c:v>
                </c:pt>
                <c:pt idx="1">
                  <c:v>法人税</c:v>
                </c:pt>
                <c:pt idx="2">
                  <c:v>消費税</c:v>
                </c:pt>
                <c:pt idx="3">
                  <c:v>その他税収</c:v>
                </c:pt>
                <c:pt idx="4">
                  <c:v>その他収入</c:v>
                </c:pt>
                <c:pt idx="5">
                  <c:v>公債金</c:v>
                </c:pt>
              </c:strCache>
            </c:strRef>
          </c:cat>
          <c:val>
            <c:numRef>
              <c:f>Sheet1!$B$2:$B$7</c:f>
              <c:numCache>
                <c:formatCode>General</c:formatCode>
                <c:ptCount val="6"/>
                <c:pt idx="0">
                  <c:v>20.7</c:v>
                </c:pt>
                <c:pt idx="1">
                  <c:v>17.399999999999999</c:v>
                </c:pt>
                <c:pt idx="2">
                  <c:v>21.8</c:v>
                </c:pt>
                <c:pt idx="3">
                  <c:v>8.5</c:v>
                </c:pt>
                <c:pt idx="4">
                  <c:v>7.4</c:v>
                </c:pt>
                <c:pt idx="5">
                  <c:v>24.2</c:v>
                </c:pt>
              </c:numCache>
            </c:numRef>
          </c:val>
          <c:extLst>
            <c:ext xmlns:c16="http://schemas.microsoft.com/office/drawing/2014/chart" uri="{C3380CC4-5D6E-409C-BE32-E72D297353CC}">
              <c16:uniqueId val="{0000000C-2937-4FC4-8209-D97403E98BB2}"/>
            </c:ext>
          </c:extLst>
        </c:ser>
        <c:dLbls>
          <c:showLegendKey val="0"/>
          <c:showVal val="0"/>
          <c:showCatName val="0"/>
          <c:showSerName val="0"/>
          <c:showPercent val="0"/>
          <c:showBubbleSize val="0"/>
          <c:showLeaderLines val="1"/>
        </c:dLbls>
        <c:firstSliceAng val="0"/>
        <c:holeSize val="43"/>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v>
                </c:pt>
              </c:strCache>
            </c:strRef>
          </c:tx>
          <c:spPr>
            <a:ln w="6350">
              <a:solidFill>
                <a:schemeClr val="bg1"/>
              </a:solidFill>
            </a:ln>
          </c:spPr>
          <c:dPt>
            <c:idx val="0"/>
            <c:bubble3D val="0"/>
            <c:spPr>
              <a:solidFill>
                <a:srgbClr val="009E47"/>
              </a:solidFill>
              <a:ln w="6350">
                <a:solidFill>
                  <a:schemeClr val="bg1"/>
                </a:solidFill>
              </a:ln>
              <a:effectLst/>
            </c:spPr>
            <c:extLst>
              <c:ext xmlns:c16="http://schemas.microsoft.com/office/drawing/2014/chart" uri="{C3380CC4-5D6E-409C-BE32-E72D297353CC}">
                <c16:uniqueId val="{00000001-657E-40DE-9893-E862A461670A}"/>
              </c:ext>
            </c:extLst>
          </c:dPt>
          <c:dPt>
            <c:idx val="1"/>
            <c:bubble3D val="0"/>
            <c:spPr>
              <a:solidFill>
                <a:srgbClr val="EEC92E"/>
              </a:solidFill>
              <a:ln w="6350">
                <a:solidFill>
                  <a:schemeClr val="bg1"/>
                </a:solidFill>
              </a:ln>
              <a:effectLst/>
            </c:spPr>
            <c:extLst>
              <c:ext xmlns:c16="http://schemas.microsoft.com/office/drawing/2014/chart" uri="{C3380CC4-5D6E-409C-BE32-E72D297353CC}">
                <c16:uniqueId val="{00000003-657E-40DE-9893-E862A461670A}"/>
              </c:ext>
            </c:extLst>
          </c:dPt>
          <c:dPt>
            <c:idx val="2"/>
            <c:bubble3D val="0"/>
            <c:spPr>
              <a:solidFill>
                <a:srgbClr val="A6A6A6"/>
              </a:solidFill>
              <a:ln w="6350">
                <a:solidFill>
                  <a:schemeClr val="bg1"/>
                </a:solidFill>
              </a:ln>
              <a:effectLst/>
            </c:spPr>
            <c:extLst>
              <c:ext xmlns:c16="http://schemas.microsoft.com/office/drawing/2014/chart" uri="{C3380CC4-5D6E-409C-BE32-E72D297353CC}">
                <c16:uniqueId val="{00000005-657E-40DE-9893-E862A461670A}"/>
              </c:ext>
            </c:extLst>
          </c:dPt>
          <c:dPt>
            <c:idx val="3"/>
            <c:bubble3D val="0"/>
            <c:spPr>
              <a:solidFill>
                <a:srgbClr val="B5B5B6"/>
              </a:solidFill>
              <a:ln w="6350">
                <a:solidFill>
                  <a:schemeClr val="bg1"/>
                </a:solidFill>
              </a:ln>
              <a:effectLst/>
            </c:spPr>
            <c:extLst>
              <c:ext xmlns:c16="http://schemas.microsoft.com/office/drawing/2014/chart" uri="{C3380CC4-5D6E-409C-BE32-E72D297353CC}">
                <c16:uniqueId val="{00000007-657E-40DE-9893-E862A461670A}"/>
              </c:ext>
            </c:extLst>
          </c:dPt>
          <c:dPt>
            <c:idx val="4"/>
            <c:bubble3D val="0"/>
            <c:spPr>
              <a:solidFill>
                <a:srgbClr val="C9CACA"/>
              </a:solidFill>
              <a:ln w="6350">
                <a:solidFill>
                  <a:schemeClr val="bg1"/>
                </a:solidFill>
              </a:ln>
              <a:effectLst/>
            </c:spPr>
            <c:extLst>
              <c:ext xmlns:c16="http://schemas.microsoft.com/office/drawing/2014/chart" uri="{C3380CC4-5D6E-409C-BE32-E72D297353CC}">
                <c16:uniqueId val="{00000009-657E-40DE-9893-E862A461670A}"/>
              </c:ext>
            </c:extLst>
          </c:dPt>
          <c:dPt>
            <c:idx val="5"/>
            <c:bubble3D val="0"/>
            <c:spPr>
              <a:solidFill>
                <a:srgbClr val="EAEAEA"/>
              </a:solidFill>
              <a:ln w="6350">
                <a:solidFill>
                  <a:schemeClr val="bg1"/>
                </a:solidFill>
              </a:ln>
              <a:effectLst/>
            </c:spPr>
            <c:extLst>
              <c:ext xmlns:c16="http://schemas.microsoft.com/office/drawing/2014/chart" uri="{C3380CC4-5D6E-409C-BE32-E72D297353CC}">
                <c16:uniqueId val="{0000000B-657E-40DE-9893-E862A461670A}"/>
              </c:ext>
            </c:extLst>
          </c:dPt>
          <c:dPt>
            <c:idx val="6"/>
            <c:bubble3D val="0"/>
            <c:spPr>
              <a:solidFill>
                <a:srgbClr val="EE6E6E"/>
              </a:solidFill>
              <a:ln w="6350">
                <a:solidFill>
                  <a:schemeClr val="bg1"/>
                </a:solidFill>
                <a:prstDash val="sysDash"/>
              </a:ln>
              <a:effectLst/>
            </c:spPr>
            <c:extLst>
              <c:ext xmlns:c16="http://schemas.microsoft.com/office/drawing/2014/chart" uri="{C3380CC4-5D6E-409C-BE32-E72D297353CC}">
                <c16:uniqueId val="{0000000D-657E-40DE-9893-E862A461670A}"/>
              </c:ext>
            </c:extLst>
          </c:dPt>
          <c:cat>
            <c:strRef>
              <c:f>Sheet1!$A$2:$A$8</c:f>
              <c:strCache>
                <c:ptCount val="7"/>
                <c:pt idx="0">
                  <c:v>社会保障</c:v>
                </c:pt>
                <c:pt idx="1">
                  <c:v>地方交付税交付金等</c:v>
                </c:pt>
                <c:pt idx="2">
                  <c:v>防衛</c:v>
                </c:pt>
                <c:pt idx="3">
                  <c:v>公共事業</c:v>
                </c:pt>
                <c:pt idx="4">
                  <c:v>文教及び科学振興</c:v>
                </c:pt>
                <c:pt idx="5">
                  <c:v>その他</c:v>
                </c:pt>
                <c:pt idx="6">
                  <c:v>国債費</c:v>
                </c:pt>
              </c:strCache>
            </c:strRef>
          </c:cat>
          <c:val>
            <c:numRef>
              <c:f>Sheet1!$B$2:$B$8</c:f>
              <c:numCache>
                <c:formatCode>General</c:formatCode>
                <c:ptCount val="7"/>
                <c:pt idx="0">
                  <c:v>31.9</c:v>
                </c:pt>
                <c:pt idx="1">
                  <c:v>17.100000000000001</c:v>
                </c:pt>
                <c:pt idx="2">
                  <c:v>7.3</c:v>
                </c:pt>
                <c:pt idx="3">
                  <c:v>5</c:v>
                </c:pt>
                <c:pt idx="4">
                  <c:v>4.9000000000000004</c:v>
                </c:pt>
                <c:pt idx="5">
                  <c:v>8.1999999999999993</c:v>
                </c:pt>
                <c:pt idx="6">
                  <c:v>25.6</c:v>
                </c:pt>
              </c:numCache>
            </c:numRef>
          </c:val>
          <c:extLst>
            <c:ext xmlns:c16="http://schemas.microsoft.com/office/drawing/2014/chart" uri="{C3380CC4-5D6E-409C-BE32-E72D297353CC}">
              <c16:uniqueId val="{0000000E-657E-40DE-9893-E862A461670A}"/>
            </c:ext>
          </c:extLst>
        </c:ser>
        <c:dLbls>
          <c:showLegendKey val="0"/>
          <c:showVal val="0"/>
          <c:showCatName val="0"/>
          <c:showSerName val="0"/>
          <c:showPercent val="0"/>
          <c:showBubbleSize val="0"/>
          <c:showLeaderLines val="1"/>
        </c:dLbls>
        <c:firstSliceAng val="0"/>
        <c:holeSize val="43"/>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barChart>
        <c:barDir val="col"/>
        <c:grouping val="stacked"/>
        <c:varyColors val="0"/>
        <c:ser>
          <c:idx val="0"/>
          <c:order val="0"/>
          <c:spPr>
            <a:solidFill>
              <a:srgbClr val="5394E3"/>
            </a:solidFill>
            <a:ln>
              <a:noFill/>
            </a:ln>
            <a:effectLst/>
          </c:spPr>
          <c:invertIfNegative val="0"/>
          <c:val>
            <c:numRef>
              <c:f>Sheet1!$B$2:$B$3</c:f>
              <c:numCache>
                <c:formatCode>General</c:formatCode>
                <c:ptCount val="2"/>
                <c:pt idx="0">
                  <c:v>60.6</c:v>
                </c:pt>
                <c:pt idx="1">
                  <c:v>86.6</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系列 1</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2024</c:v>
                      </c:pt>
                    </c:numCache>
                  </c:numRef>
                </c15:cat>
              </c15:filteredCategoryTitle>
            </c:ext>
            <c:ext xmlns:c16="http://schemas.microsoft.com/office/drawing/2014/chart" uri="{C3380CC4-5D6E-409C-BE32-E72D297353CC}">
              <c16:uniqueId val="{00000000-8178-49FB-89E2-64F2CEE98FFA}"/>
            </c:ext>
          </c:extLst>
        </c:ser>
        <c:ser>
          <c:idx val="1"/>
          <c:order val="1"/>
          <c:spPr>
            <a:noFill/>
            <a:ln w="19050">
              <a:solidFill>
                <a:srgbClr val="EE6E6E"/>
              </a:solidFill>
              <a:prstDash val="sysDash"/>
            </a:ln>
            <a:effectLst/>
          </c:spPr>
          <c:invertIfNegative val="0"/>
          <c:val>
            <c:numRef>
              <c:f>Sheet1!$C$2:$C$3</c:f>
              <c:numCache>
                <c:formatCode>General</c:formatCode>
                <c:ptCount val="2"/>
                <c:pt idx="0">
                  <c:v>5.6</c:v>
                </c:pt>
                <c:pt idx="1">
                  <c:v>28.6</c:v>
                </c:pt>
              </c:numCache>
            </c:numRef>
          </c:val>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系列 2</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2024</c:v>
                      </c:pt>
                    </c:numCache>
                  </c:numRef>
                </c15:cat>
              </c15:filteredCategoryTitle>
            </c:ext>
            <c:ext xmlns:c16="http://schemas.microsoft.com/office/drawing/2014/chart" uri="{C3380CC4-5D6E-409C-BE32-E72D297353CC}">
              <c16:uniqueId val="{00000001-8178-49FB-89E2-64F2CEE98FFA}"/>
            </c:ext>
          </c:extLst>
        </c:ser>
        <c:dLbls>
          <c:showLegendKey val="0"/>
          <c:showVal val="0"/>
          <c:showCatName val="0"/>
          <c:showSerName val="0"/>
          <c:showPercent val="0"/>
          <c:showBubbleSize val="0"/>
        </c:dLbls>
        <c:gapWidth val="60"/>
        <c:overlap val="100"/>
        <c:serLines>
          <c:spPr>
            <a:ln w="9525" cap="flat" cmpd="sng" algn="ctr">
              <a:solidFill>
                <a:schemeClr val="tx1">
                  <a:lumMod val="35000"/>
                  <a:lumOff val="65000"/>
                </a:schemeClr>
              </a:solidFill>
              <a:prstDash val="dash"/>
              <a:round/>
            </a:ln>
            <a:effectLst/>
          </c:spPr>
        </c:serLines>
        <c:axId val="834060264"/>
        <c:axId val="834054864"/>
      </c:barChart>
      <c:catAx>
        <c:axId val="834060264"/>
        <c:scaling>
          <c:orientation val="minMax"/>
        </c:scaling>
        <c:delete val="1"/>
        <c:axPos val="b"/>
        <c:numFmt formatCode="General" sourceLinked="1"/>
        <c:majorTickMark val="none"/>
        <c:minorTickMark val="none"/>
        <c:tickLblPos val="nextTo"/>
        <c:crossAx val="834054864"/>
        <c:crosses val="autoZero"/>
        <c:auto val="1"/>
        <c:lblAlgn val="ctr"/>
        <c:lblOffset val="100"/>
        <c:noMultiLvlLbl val="0"/>
      </c:catAx>
      <c:valAx>
        <c:axId val="834054864"/>
        <c:scaling>
          <c:orientation val="minMax"/>
        </c:scaling>
        <c:delete val="1"/>
        <c:axPos val="l"/>
        <c:numFmt formatCode="General" sourceLinked="1"/>
        <c:majorTickMark val="out"/>
        <c:minorTickMark val="none"/>
        <c:tickLblPos val="nextTo"/>
        <c:crossAx val="83406026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272282071202546E-2"/>
          <c:y val="2.4584515239818396E-2"/>
          <c:w val="0.92945543585759494"/>
          <c:h val="0.93990451830266619"/>
        </c:manualLayout>
      </c:layout>
      <c:barChart>
        <c:barDir val="col"/>
        <c:grouping val="stacked"/>
        <c:varyColors val="0"/>
        <c:ser>
          <c:idx val="0"/>
          <c:order val="0"/>
          <c:spPr>
            <a:solidFill>
              <a:srgbClr val="A6A6A6"/>
            </a:solidFill>
            <a:ln>
              <a:noFill/>
            </a:ln>
            <a:effectLst/>
          </c:spPr>
          <c:invertIfNegative val="0"/>
          <c:val>
            <c:numRef>
              <c:f>Sheet1!$B$2:$B$3</c:f>
              <c:numCache>
                <c:formatCode>General</c:formatCode>
                <c:ptCount val="2"/>
                <c:pt idx="0">
                  <c:v>25.1</c:v>
                </c:pt>
                <c:pt idx="1">
                  <c:v>29.8</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系列 1</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2025</c:v>
                      </c:pt>
                    </c:numCache>
                  </c:numRef>
                </c15:cat>
              </c15:filteredCategoryTitle>
            </c:ext>
            <c:ext xmlns:c16="http://schemas.microsoft.com/office/drawing/2014/chart" uri="{C3380CC4-5D6E-409C-BE32-E72D297353CC}">
              <c16:uniqueId val="{00000000-A3B9-46A4-A811-51CB1163067E}"/>
            </c:ext>
          </c:extLst>
        </c:ser>
        <c:ser>
          <c:idx val="1"/>
          <c:order val="1"/>
          <c:spPr>
            <a:solidFill>
              <a:srgbClr val="EAEAEA"/>
            </a:solidFill>
            <a:ln>
              <a:noFill/>
            </a:ln>
            <a:effectLst/>
          </c:spPr>
          <c:invertIfNegative val="0"/>
          <c:val>
            <c:numRef>
              <c:f>Sheet1!$C$2:$C$3</c:f>
              <c:numCache>
                <c:formatCode>General</c:formatCode>
                <c:ptCount val="2"/>
                <c:pt idx="0">
                  <c:v>0</c:v>
                </c:pt>
                <c:pt idx="1">
                  <c:v>0</c:v>
                </c:pt>
              </c:numCache>
            </c:numRef>
          </c:val>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系列 2</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2025</c:v>
                      </c:pt>
                    </c:numCache>
                  </c:numRef>
                </c15:cat>
              </c15:filteredCategoryTitle>
            </c:ext>
            <c:ext xmlns:c16="http://schemas.microsoft.com/office/drawing/2014/chart" uri="{C3380CC4-5D6E-409C-BE32-E72D297353CC}">
              <c16:uniqueId val="{00000003-A3B9-46A4-A811-51CB1163067E}"/>
            </c:ext>
          </c:extLst>
        </c:ser>
        <c:ser>
          <c:idx val="2"/>
          <c:order val="2"/>
          <c:spPr>
            <a:solidFill>
              <a:srgbClr val="009E47"/>
            </a:solidFill>
            <a:ln>
              <a:noFill/>
            </a:ln>
            <a:effectLst/>
          </c:spPr>
          <c:invertIfNegative val="0"/>
          <c:val>
            <c:numRef>
              <c:f>Sheet1!$D$2:$D$3</c:f>
              <c:numCache>
                <c:formatCode>General</c:formatCode>
                <c:ptCount val="2"/>
                <c:pt idx="0">
                  <c:v>11.6</c:v>
                </c:pt>
                <c:pt idx="1">
                  <c:v>38.299999999999997</c:v>
                </c:pt>
              </c:numCache>
            </c:numRef>
          </c:val>
          <c:extLst>
            <c:ext xmlns:c15="http://schemas.microsoft.com/office/drawing/2012/chart" uri="{02D57815-91ED-43cb-92C2-25804820EDAC}">
              <c15:filteredSeriesTitle>
                <c15:tx>
                  <c:strRef>
                    <c:extLst>
                      <c:ext uri="{02D57815-91ED-43cb-92C2-25804820EDAC}">
                        <c15:formulaRef>
                          <c15:sqref>Sheet1!$D$1</c15:sqref>
                        </c15:formulaRef>
                      </c:ext>
                    </c:extLst>
                    <c:strCache>
                      <c:ptCount val="1"/>
                      <c:pt idx="0">
                        <c:v>系列 3</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2025</c:v>
                      </c:pt>
                    </c:numCache>
                  </c:numRef>
                </c15:cat>
              </c15:filteredCategoryTitle>
            </c:ext>
            <c:ext xmlns:c16="http://schemas.microsoft.com/office/drawing/2014/chart" uri="{C3380CC4-5D6E-409C-BE32-E72D297353CC}">
              <c16:uniqueId val="{00000004-A3B9-46A4-A811-51CB1163067E}"/>
            </c:ext>
          </c:extLst>
        </c:ser>
        <c:ser>
          <c:idx val="3"/>
          <c:order val="3"/>
          <c:spPr>
            <a:solidFill>
              <a:srgbClr val="EEC92E"/>
            </a:solidFill>
            <a:ln>
              <a:noFill/>
            </a:ln>
            <a:effectLst/>
          </c:spPr>
          <c:invertIfNegative val="0"/>
          <c:val>
            <c:numRef>
              <c:f>Sheet1!$E$2:$E$3</c:f>
              <c:numCache>
                <c:formatCode>General</c:formatCode>
                <c:ptCount val="2"/>
                <c:pt idx="0">
                  <c:v>15.3</c:v>
                </c:pt>
                <c:pt idx="1">
                  <c:v>18.899999999999999</c:v>
                </c:pt>
              </c:numCache>
            </c:numRef>
          </c:val>
          <c:extLst>
            <c:ext xmlns:c15="http://schemas.microsoft.com/office/drawing/2012/chart" uri="{02D57815-91ED-43cb-92C2-25804820EDAC}">
              <c15:filteredSeriesTitle>
                <c15:tx>
                  <c:strRef>
                    <c:extLst>
                      <c:ext uri="{02D57815-91ED-43cb-92C2-25804820EDAC}">
                        <c15:formulaRef>
                          <c15:sqref>Sheet1!$E$1</c15:sqref>
                        </c15:formulaRef>
                      </c:ext>
                    </c:extLst>
                    <c:strCache>
                      <c:ptCount val="1"/>
                      <c:pt idx="0">
                        <c:v>系列 4</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2025</c:v>
                      </c:pt>
                    </c:numCache>
                  </c:numRef>
                </c15:cat>
              </c15:filteredCategoryTitle>
            </c:ext>
            <c:ext xmlns:c16="http://schemas.microsoft.com/office/drawing/2014/chart" uri="{C3380CC4-5D6E-409C-BE32-E72D297353CC}">
              <c16:uniqueId val="{00000005-A3B9-46A4-A811-51CB1163067E}"/>
            </c:ext>
          </c:extLst>
        </c:ser>
        <c:ser>
          <c:idx val="4"/>
          <c:order val="4"/>
          <c:spPr>
            <a:solidFill>
              <a:srgbClr val="EE6E6E"/>
            </a:solidFill>
            <a:ln>
              <a:noFill/>
            </a:ln>
            <a:effectLst/>
          </c:spPr>
          <c:invertIfNegative val="0"/>
          <c:val>
            <c:numRef>
              <c:f>Sheet1!$F$2:$F$3</c:f>
              <c:numCache>
                <c:formatCode>General</c:formatCode>
                <c:ptCount val="2"/>
                <c:pt idx="0">
                  <c:v>14.3</c:v>
                </c:pt>
                <c:pt idx="1">
                  <c:v>28.2</c:v>
                </c:pt>
              </c:numCache>
            </c:numRef>
          </c:val>
          <c:extLst>
            <c:ext xmlns:c15="http://schemas.microsoft.com/office/drawing/2012/chart" uri="{02D57815-91ED-43cb-92C2-25804820EDAC}">
              <c15:filteredSeriesTitle>
                <c15:tx>
                  <c:strRef>
                    <c:extLst>
                      <c:ext uri="{02D57815-91ED-43cb-92C2-25804820EDAC}">
                        <c15:formulaRef>
                          <c15:sqref>Sheet1!$F$1</c15:sqref>
                        </c15:formulaRef>
                      </c:ext>
                    </c:extLst>
                    <c:strCache>
                      <c:ptCount val="1"/>
                      <c:pt idx="0">
                        <c:v>系列 5</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2025</c:v>
                      </c:pt>
                    </c:numCache>
                  </c:numRef>
                </c15:cat>
              </c15:filteredCategoryTitle>
            </c:ext>
            <c:ext xmlns:c16="http://schemas.microsoft.com/office/drawing/2014/chart" uri="{C3380CC4-5D6E-409C-BE32-E72D297353CC}">
              <c16:uniqueId val="{00000006-A3B9-46A4-A811-51CB1163067E}"/>
            </c:ext>
          </c:extLst>
        </c:ser>
        <c:dLbls>
          <c:showLegendKey val="0"/>
          <c:showVal val="0"/>
          <c:showCatName val="0"/>
          <c:showSerName val="0"/>
          <c:showPercent val="0"/>
          <c:showBubbleSize val="0"/>
        </c:dLbls>
        <c:gapWidth val="60"/>
        <c:overlap val="100"/>
        <c:serLines>
          <c:spPr>
            <a:ln w="9525" cap="flat" cmpd="sng" algn="ctr">
              <a:solidFill>
                <a:schemeClr val="tx1">
                  <a:lumMod val="35000"/>
                  <a:lumOff val="65000"/>
                </a:schemeClr>
              </a:solidFill>
              <a:prstDash val="dash"/>
              <a:round/>
            </a:ln>
            <a:effectLst/>
          </c:spPr>
        </c:serLines>
        <c:axId val="834051624"/>
        <c:axId val="834042624"/>
      </c:barChart>
      <c:catAx>
        <c:axId val="834051624"/>
        <c:scaling>
          <c:orientation val="minMax"/>
        </c:scaling>
        <c:delete val="1"/>
        <c:axPos val="b"/>
        <c:numFmt formatCode="General" sourceLinked="1"/>
        <c:majorTickMark val="none"/>
        <c:minorTickMark val="none"/>
        <c:tickLblPos val="nextTo"/>
        <c:crossAx val="834042624"/>
        <c:crosses val="autoZero"/>
        <c:auto val="1"/>
        <c:lblAlgn val="ctr"/>
        <c:lblOffset val="100"/>
        <c:noMultiLvlLbl val="0"/>
      </c:catAx>
      <c:valAx>
        <c:axId val="834042624"/>
        <c:scaling>
          <c:orientation val="minMax"/>
        </c:scaling>
        <c:delete val="1"/>
        <c:axPos val="l"/>
        <c:numFmt formatCode="General" sourceLinked="1"/>
        <c:majorTickMark val="out"/>
        <c:minorTickMark val="none"/>
        <c:tickLblPos val="nextTo"/>
        <c:crossAx val="8340516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b="1" dirty="0">
                <a:latin typeface="UD デジタル 教科書体 N-R" panose="02020400000000000000" pitchFamily="17" charset="-128"/>
                <a:ea typeface="UD デジタル 教科書体 N-R" panose="02020400000000000000" pitchFamily="17" charset="-128"/>
              </a:rPr>
              <a:t>県税内訳　総額</a:t>
            </a:r>
            <a:r>
              <a:rPr lang="en-US" altLang="ja-JP" b="1" dirty="0">
                <a:latin typeface="UD デジタル 教科書体 N-R" panose="02020400000000000000" pitchFamily="17" charset="-128"/>
                <a:ea typeface="UD デジタル 教科書体 N-R" panose="02020400000000000000" pitchFamily="17" charset="-128"/>
              </a:rPr>
              <a:t>1,358</a:t>
            </a:r>
            <a:r>
              <a:rPr lang="ja-JP" altLang="en-US" b="1" dirty="0">
                <a:latin typeface="UD デジタル 教科書体 N-R" panose="02020400000000000000" pitchFamily="17" charset="-128"/>
                <a:ea typeface="UD デジタル 教科書体 N-R" panose="02020400000000000000" pitchFamily="17" charset="-128"/>
              </a:rPr>
              <a:t>億円</a:t>
            </a:r>
          </a:p>
        </c:rich>
      </c:tx>
      <c:layout>
        <c:manualLayout>
          <c:xMode val="edge"/>
          <c:yMode val="edge"/>
          <c:x val="0.25078573287723294"/>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4300956086257391"/>
          <c:y val="9.6823858382629815E-2"/>
          <c:w val="0.53732174103237096"/>
          <c:h val="0.48155370503051415"/>
        </c:manualLayout>
      </c:layout>
      <c:barChart>
        <c:barDir val="col"/>
        <c:grouping val="clustered"/>
        <c:varyColors val="1"/>
        <c:ser>
          <c:idx val="0"/>
          <c:order val="0"/>
          <c:spPr>
            <a:gradFill>
              <a:gsLst>
                <a:gs pos="51000">
                  <a:schemeClr val="bg1"/>
                </a:gs>
                <a:gs pos="0">
                  <a:schemeClr val="accent1">
                    <a:lumMod val="60000"/>
                    <a:lumOff val="40000"/>
                  </a:schemeClr>
                </a:gs>
                <a:gs pos="98000">
                  <a:schemeClr val="accent1">
                    <a:lumMod val="40000"/>
                    <a:lumOff val="60000"/>
                  </a:schemeClr>
                </a:gs>
              </a:gsLst>
              <a:lin ang="0" scaled="1"/>
            </a:gradFill>
          </c:spPr>
          <c:invertIfNegative val="0"/>
          <c:dPt>
            <c:idx val="0"/>
            <c:invertIfNegative val="0"/>
            <c:bubble3D val="0"/>
            <c:spPr>
              <a:gradFill>
                <a:gsLst>
                  <a:gs pos="51000">
                    <a:schemeClr val="bg1"/>
                  </a:gs>
                  <a:gs pos="0">
                    <a:schemeClr val="accent1">
                      <a:lumMod val="75000"/>
                    </a:schemeClr>
                  </a:gs>
                  <a:gs pos="98000">
                    <a:srgbClr val="0070C0"/>
                  </a:gs>
                </a:gsLst>
                <a:lin ang="0" scaled="1"/>
              </a:gradFill>
              <a:ln>
                <a:noFill/>
              </a:ln>
              <a:effectLst/>
            </c:spPr>
            <c:extLst>
              <c:ext xmlns:c16="http://schemas.microsoft.com/office/drawing/2014/chart" uri="{C3380CC4-5D6E-409C-BE32-E72D297353CC}">
                <c16:uniqueId val="{00000001-D7AB-450C-98D7-9F614E952ACB}"/>
              </c:ext>
            </c:extLst>
          </c:dPt>
          <c:dPt>
            <c:idx val="1"/>
            <c:invertIfNegative val="0"/>
            <c:bubble3D val="0"/>
            <c:spPr>
              <a:gradFill>
                <a:gsLst>
                  <a:gs pos="51000">
                    <a:schemeClr val="bg1"/>
                  </a:gs>
                  <a:gs pos="0">
                    <a:srgbClr val="FF33CC"/>
                  </a:gs>
                  <a:gs pos="98000">
                    <a:srgbClr val="FF33CC"/>
                  </a:gs>
                </a:gsLst>
                <a:lin ang="0" scaled="1"/>
              </a:gradFill>
              <a:ln>
                <a:noFill/>
              </a:ln>
              <a:effectLst/>
            </c:spPr>
            <c:extLst>
              <c:ext xmlns:c16="http://schemas.microsoft.com/office/drawing/2014/chart" uri="{C3380CC4-5D6E-409C-BE32-E72D297353CC}">
                <c16:uniqueId val="{00000003-D7AB-450C-98D7-9F614E952ACB}"/>
              </c:ext>
            </c:extLst>
          </c:dPt>
          <c:dPt>
            <c:idx val="2"/>
            <c:invertIfNegative val="0"/>
            <c:bubble3D val="0"/>
            <c:spPr>
              <a:gradFill>
                <a:gsLst>
                  <a:gs pos="51000">
                    <a:schemeClr val="bg1"/>
                  </a:gs>
                  <a:gs pos="0">
                    <a:srgbClr val="FFFF00"/>
                  </a:gs>
                  <a:gs pos="98000">
                    <a:srgbClr val="FFFF00"/>
                  </a:gs>
                </a:gsLst>
                <a:lin ang="0" scaled="1"/>
              </a:gradFill>
              <a:ln>
                <a:noFill/>
              </a:ln>
              <a:effectLst/>
            </c:spPr>
            <c:extLst>
              <c:ext xmlns:c16="http://schemas.microsoft.com/office/drawing/2014/chart" uri="{C3380CC4-5D6E-409C-BE32-E72D297353CC}">
                <c16:uniqueId val="{00000005-D7AB-450C-98D7-9F614E952ACB}"/>
              </c:ext>
            </c:extLst>
          </c:dPt>
          <c:dPt>
            <c:idx val="3"/>
            <c:invertIfNegative val="0"/>
            <c:bubble3D val="0"/>
            <c:spPr>
              <a:gradFill>
                <a:gsLst>
                  <a:gs pos="51000">
                    <a:schemeClr val="bg1"/>
                  </a:gs>
                  <a:gs pos="0">
                    <a:srgbClr val="33CC33"/>
                  </a:gs>
                  <a:gs pos="98000">
                    <a:srgbClr val="33CC33"/>
                  </a:gs>
                </a:gsLst>
                <a:lin ang="0" scaled="1"/>
              </a:gradFill>
              <a:ln>
                <a:noFill/>
              </a:ln>
              <a:effectLst/>
            </c:spPr>
            <c:extLst>
              <c:ext xmlns:c16="http://schemas.microsoft.com/office/drawing/2014/chart" uri="{C3380CC4-5D6E-409C-BE32-E72D297353CC}">
                <c16:uniqueId val="{00000007-D7AB-450C-98D7-9F614E952ACB}"/>
              </c:ext>
            </c:extLst>
          </c:dPt>
          <c:dPt>
            <c:idx val="4"/>
            <c:invertIfNegative val="0"/>
            <c:bubble3D val="0"/>
            <c:spPr>
              <a:gradFill>
                <a:gsLst>
                  <a:gs pos="51000">
                    <a:schemeClr val="bg1"/>
                  </a:gs>
                  <a:gs pos="0">
                    <a:srgbClr val="FF6600"/>
                  </a:gs>
                  <a:gs pos="98000">
                    <a:srgbClr val="FF6600"/>
                  </a:gs>
                </a:gsLst>
                <a:lin ang="0" scaled="1"/>
              </a:gradFill>
              <a:ln>
                <a:noFill/>
              </a:ln>
              <a:effectLst/>
            </c:spPr>
            <c:extLst>
              <c:ext xmlns:c16="http://schemas.microsoft.com/office/drawing/2014/chart" uri="{C3380CC4-5D6E-409C-BE32-E72D297353CC}">
                <c16:uniqueId val="{00000009-D7AB-450C-98D7-9F614E952ACB}"/>
              </c:ext>
            </c:extLst>
          </c:dPt>
          <c:dPt>
            <c:idx val="5"/>
            <c:invertIfNegative val="0"/>
            <c:bubble3D val="0"/>
            <c:spPr>
              <a:gradFill>
                <a:gsLst>
                  <a:gs pos="51000">
                    <a:schemeClr val="bg1"/>
                  </a:gs>
                  <a:gs pos="0">
                    <a:srgbClr val="99CC00"/>
                  </a:gs>
                  <a:gs pos="98000">
                    <a:srgbClr val="99CC00"/>
                  </a:gs>
                </a:gsLst>
                <a:lin ang="0" scaled="1"/>
              </a:gradFill>
              <a:ln>
                <a:noFill/>
              </a:ln>
              <a:effectLst/>
            </c:spPr>
            <c:extLst>
              <c:ext xmlns:c16="http://schemas.microsoft.com/office/drawing/2014/chart" uri="{C3380CC4-5D6E-409C-BE32-E72D297353CC}">
                <c16:uniqueId val="{0000000B-D7AB-450C-98D7-9F614E952ACB}"/>
              </c:ext>
            </c:extLst>
          </c:dPt>
          <c:cat>
            <c:strRef>
              <c:f>'R8〔データ〕歳入予算'!$D$117:$D$122</c:f>
              <c:strCache>
                <c:ptCount val="6"/>
                <c:pt idx="0">
                  <c:v>県民税</c:v>
                </c:pt>
                <c:pt idx="1">
                  <c:v>法人事業税</c:v>
                </c:pt>
                <c:pt idx="2">
                  <c:v>地方消費税</c:v>
                </c:pt>
                <c:pt idx="3">
                  <c:v>自動車税種別割</c:v>
                </c:pt>
                <c:pt idx="4">
                  <c:v>軽油引取税</c:v>
                </c:pt>
                <c:pt idx="5">
                  <c:v>その他</c:v>
                </c:pt>
              </c:strCache>
            </c:strRef>
          </c:cat>
          <c:val>
            <c:numRef>
              <c:f>'R8〔データ〕歳入予算'!$E$117:$E$122</c:f>
              <c:numCache>
                <c:formatCode>#,##0_ </c:formatCode>
                <c:ptCount val="6"/>
                <c:pt idx="0">
                  <c:v>452</c:v>
                </c:pt>
                <c:pt idx="1">
                  <c:v>317</c:v>
                </c:pt>
                <c:pt idx="2">
                  <c:v>299</c:v>
                </c:pt>
                <c:pt idx="3">
                  <c:v>163</c:v>
                </c:pt>
                <c:pt idx="4">
                  <c:v>66</c:v>
                </c:pt>
                <c:pt idx="5">
                  <c:v>61</c:v>
                </c:pt>
              </c:numCache>
            </c:numRef>
          </c:val>
          <c:extLst>
            <c:ext xmlns:c16="http://schemas.microsoft.com/office/drawing/2014/chart" uri="{C3380CC4-5D6E-409C-BE32-E72D297353CC}">
              <c16:uniqueId val="{0000000C-D7AB-450C-98D7-9F614E952ACB}"/>
            </c:ext>
          </c:extLst>
        </c:ser>
        <c:dLbls>
          <c:showLegendKey val="0"/>
          <c:showVal val="0"/>
          <c:showCatName val="0"/>
          <c:showSerName val="0"/>
          <c:showPercent val="0"/>
          <c:showBubbleSize val="0"/>
        </c:dLbls>
        <c:gapWidth val="48"/>
        <c:overlap val="-2"/>
        <c:axId val="403708080"/>
        <c:axId val="403706000"/>
      </c:barChart>
      <c:catAx>
        <c:axId val="403708080"/>
        <c:scaling>
          <c:orientation val="minMax"/>
        </c:scaling>
        <c:delete val="0"/>
        <c:axPos val="b"/>
        <c:numFmt formatCode="General" sourceLinked="1"/>
        <c:majorTickMark val="none"/>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403706000"/>
        <c:crosses val="autoZero"/>
        <c:auto val="0"/>
        <c:lblAlgn val="ctr"/>
        <c:lblOffset val="100"/>
        <c:noMultiLvlLbl val="0"/>
      </c:catAx>
      <c:valAx>
        <c:axId val="403706000"/>
        <c:scaling>
          <c:orientation val="minMax"/>
        </c:scaling>
        <c:delete val="0"/>
        <c:axPos val="l"/>
        <c:numFmt formatCode="#,##0_ "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4037080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9269415035759936E-2"/>
          <c:y val="6.042804423575069E-2"/>
          <c:w val="0.80146116992848015"/>
          <c:h val="0.93957195576424934"/>
        </c:manualLayout>
      </c:layout>
      <c:doughnutChart>
        <c:varyColors val="1"/>
        <c:ser>
          <c:idx val="0"/>
          <c:order val="0"/>
          <c:dPt>
            <c:idx val="0"/>
            <c:bubble3D val="0"/>
            <c:spPr>
              <a:solidFill>
                <a:schemeClr val="tx2">
                  <a:lumMod val="75000"/>
                  <a:lumOff val="25000"/>
                </a:schemeClr>
              </a:solidFill>
              <a:ln w="19050">
                <a:solidFill>
                  <a:schemeClr val="lt1"/>
                </a:solidFill>
              </a:ln>
              <a:effectLst/>
            </c:spPr>
            <c:extLst>
              <c:ext xmlns:c16="http://schemas.microsoft.com/office/drawing/2014/chart" uri="{C3380CC4-5D6E-409C-BE32-E72D297353CC}">
                <c16:uniqueId val="{00000001-70DA-466B-9378-BF29FF775FD7}"/>
              </c:ext>
            </c:extLst>
          </c:dPt>
          <c:dPt>
            <c:idx val="1"/>
            <c:bubble3D val="0"/>
            <c:spPr>
              <a:solidFill>
                <a:srgbClr val="FF3399"/>
              </a:solidFill>
              <a:ln w="19050">
                <a:solidFill>
                  <a:schemeClr val="lt1"/>
                </a:solidFill>
              </a:ln>
              <a:effectLst/>
            </c:spPr>
            <c:extLst>
              <c:ext xmlns:c16="http://schemas.microsoft.com/office/drawing/2014/chart" uri="{C3380CC4-5D6E-409C-BE32-E72D297353CC}">
                <c16:uniqueId val="{00000003-70DA-466B-9378-BF29FF775FD7}"/>
              </c:ext>
            </c:extLst>
          </c:dPt>
          <c:dPt>
            <c:idx val="2"/>
            <c:bubble3D val="0"/>
            <c:spPr>
              <a:solidFill>
                <a:schemeClr val="accent5">
                  <a:lumMod val="75000"/>
                </a:schemeClr>
              </a:solidFill>
              <a:ln w="19050">
                <a:solidFill>
                  <a:schemeClr val="lt1"/>
                </a:solidFill>
              </a:ln>
              <a:effectLst/>
            </c:spPr>
            <c:extLst>
              <c:ext xmlns:c16="http://schemas.microsoft.com/office/drawing/2014/chart" uri="{C3380CC4-5D6E-409C-BE32-E72D297353CC}">
                <c16:uniqueId val="{00000005-70DA-466B-9378-BF29FF775FD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0DA-466B-9378-BF29FF775FD7}"/>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70DA-466B-9378-BF29FF775FD7}"/>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70DA-466B-9378-BF29FF775FD7}"/>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70DA-466B-9378-BF29FF775FD7}"/>
              </c:ext>
            </c:extLst>
          </c:dPt>
          <c:dPt>
            <c:idx val="7"/>
            <c:bubble3D val="0"/>
            <c:spPr>
              <a:solidFill>
                <a:srgbClr val="C0C0C0"/>
              </a:solidFill>
              <a:ln w="6350">
                <a:solidFill>
                  <a:schemeClr val="bg1"/>
                </a:solidFill>
              </a:ln>
              <a:effectLst/>
            </c:spPr>
            <c:extLst>
              <c:ext xmlns:c16="http://schemas.microsoft.com/office/drawing/2014/chart" uri="{C3380CC4-5D6E-409C-BE32-E72D297353CC}">
                <c16:uniqueId val="{0000000F-70DA-466B-9378-BF29FF775FD7}"/>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70DA-466B-9378-BF29FF775FD7}"/>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70DA-466B-9378-BF29FF775FD7}"/>
              </c:ext>
            </c:extLst>
          </c:dPt>
          <c:val>
            <c:numRef>
              <c:f>Sheet1!$B$2:$B$11</c:f>
              <c:numCache>
                <c:formatCode>General</c:formatCode>
                <c:ptCount val="10"/>
                <c:pt idx="0">
                  <c:v>43.3</c:v>
                </c:pt>
                <c:pt idx="1">
                  <c:v>52.5</c:v>
                </c:pt>
                <c:pt idx="2">
                  <c:v>4.2</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財源区分</c:v>
                      </c:pt>
                    </c:strCache>
                  </c:strRef>
                </c15:tx>
              </c15:filteredSeriesTitle>
            </c:ext>
            <c:ext xmlns:c15="http://schemas.microsoft.com/office/drawing/2012/chart" uri="{02D57815-91ED-43cb-92C2-25804820EDAC}">
              <c15:filteredCategoryTitle>
                <c15:cat>
                  <c:strRef>
                    <c:extLst>
                      <c:ext uri="{02D57815-91ED-43cb-92C2-25804820EDAC}">
                        <c15:formulaRef>
                          <c15:sqref>Sheet1!$A$2:$A$11</c15:sqref>
                        </c15:formulaRef>
                      </c:ext>
                    </c:extLst>
                    <c:strCache>
                      <c:ptCount val="10"/>
                      <c:pt idx="0">
                        <c:v>県税</c:v>
                      </c:pt>
                      <c:pt idx="1">
                        <c:v>地方消費税清算金</c:v>
                      </c:pt>
                      <c:pt idx="2">
                        <c:v>繰入金</c:v>
                      </c:pt>
                      <c:pt idx="3">
                        <c:v>諸収入</c:v>
                      </c:pt>
                      <c:pt idx="4">
                        <c:v>その他</c:v>
                      </c:pt>
                      <c:pt idx="5">
                        <c:v>地方交付税</c:v>
                      </c:pt>
                      <c:pt idx="6">
                        <c:v>国庫支出金</c:v>
                      </c:pt>
                      <c:pt idx="7">
                        <c:v>県債</c:v>
                      </c:pt>
                      <c:pt idx="8">
                        <c:v>その他</c:v>
                      </c:pt>
                      <c:pt idx="9">
                        <c:v>震災分</c:v>
                      </c:pt>
                    </c:strCache>
                  </c:strRef>
                </c15:cat>
              </c15:filteredCategoryTitle>
            </c:ext>
            <c:ext xmlns:c16="http://schemas.microsoft.com/office/drawing/2014/chart" uri="{C3380CC4-5D6E-409C-BE32-E72D297353CC}">
              <c16:uniqueId val="{00000014-70DA-466B-9378-BF29FF775FD7}"/>
            </c:ext>
          </c:extLst>
        </c:ser>
        <c:ser>
          <c:idx val="1"/>
          <c:order val="1"/>
          <c:spPr>
            <a:ln w="6350">
              <a:solidFill>
                <a:schemeClr val="bg1"/>
              </a:solidFill>
            </a:ln>
          </c:spPr>
          <c:dPt>
            <c:idx val="0"/>
            <c:bubble3D val="0"/>
            <c:spPr>
              <a:solidFill>
                <a:srgbClr val="6AE2FE"/>
              </a:solidFill>
              <a:ln w="6350">
                <a:solidFill>
                  <a:schemeClr val="bg1"/>
                </a:solidFill>
              </a:ln>
              <a:effectLst/>
            </c:spPr>
            <c:extLst>
              <c:ext xmlns:c16="http://schemas.microsoft.com/office/drawing/2014/chart" uri="{C3380CC4-5D6E-409C-BE32-E72D297353CC}">
                <c16:uniqueId val="{00000016-70DA-466B-9378-BF29FF775FD7}"/>
              </c:ext>
            </c:extLst>
          </c:dPt>
          <c:dPt>
            <c:idx val="1"/>
            <c:bubble3D val="0"/>
            <c:spPr>
              <a:solidFill>
                <a:srgbClr val="EEC92E"/>
              </a:solidFill>
              <a:ln w="6350">
                <a:solidFill>
                  <a:schemeClr val="bg1"/>
                </a:solidFill>
              </a:ln>
              <a:effectLst/>
            </c:spPr>
            <c:extLst>
              <c:ext xmlns:c16="http://schemas.microsoft.com/office/drawing/2014/chart" uri="{C3380CC4-5D6E-409C-BE32-E72D297353CC}">
                <c16:uniqueId val="{00000018-70DA-466B-9378-BF29FF775FD7}"/>
              </c:ext>
            </c:extLst>
          </c:dPt>
          <c:dPt>
            <c:idx val="2"/>
            <c:bubble3D val="0"/>
            <c:spPr>
              <a:solidFill>
                <a:srgbClr val="009E47"/>
              </a:solidFill>
              <a:ln w="6350">
                <a:solidFill>
                  <a:schemeClr val="bg1"/>
                </a:solidFill>
              </a:ln>
              <a:effectLst/>
            </c:spPr>
            <c:extLst>
              <c:ext xmlns:c16="http://schemas.microsoft.com/office/drawing/2014/chart" uri="{C3380CC4-5D6E-409C-BE32-E72D297353CC}">
                <c16:uniqueId val="{0000001A-70DA-466B-9378-BF29FF775FD7}"/>
              </c:ext>
            </c:extLst>
          </c:dPt>
          <c:dPt>
            <c:idx val="3"/>
            <c:bubble3D val="0"/>
            <c:spPr>
              <a:solidFill>
                <a:srgbClr val="FFCCCC"/>
              </a:solidFill>
              <a:ln w="6350">
                <a:solidFill>
                  <a:schemeClr val="bg1"/>
                </a:solidFill>
              </a:ln>
              <a:effectLst/>
            </c:spPr>
            <c:extLst>
              <c:ext xmlns:c16="http://schemas.microsoft.com/office/drawing/2014/chart" uri="{C3380CC4-5D6E-409C-BE32-E72D297353CC}">
                <c16:uniqueId val="{0000001C-70DA-466B-9378-BF29FF775FD7}"/>
              </c:ext>
            </c:extLst>
          </c:dPt>
          <c:dPt>
            <c:idx val="4"/>
            <c:bubble3D val="0"/>
            <c:spPr>
              <a:solidFill>
                <a:srgbClr val="FF9966"/>
              </a:solidFill>
              <a:ln w="6350">
                <a:solidFill>
                  <a:schemeClr val="bg1"/>
                </a:solidFill>
              </a:ln>
              <a:effectLst/>
            </c:spPr>
            <c:extLst>
              <c:ext xmlns:c16="http://schemas.microsoft.com/office/drawing/2014/chart" uri="{C3380CC4-5D6E-409C-BE32-E72D297353CC}">
                <c16:uniqueId val="{0000001E-70DA-466B-9378-BF29FF775FD7}"/>
              </c:ext>
            </c:extLst>
          </c:dPt>
          <c:dPt>
            <c:idx val="5"/>
            <c:bubble3D val="0"/>
            <c:spPr>
              <a:solidFill>
                <a:srgbClr val="FFFF66"/>
              </a:solidFill>
              <a:ln w="6350">
                <a:solidFill>
                  <a:schemeClr val="bg1"/>
                </a:solidFill>
              </a:ln>
              <a:effectLst/>
            </c:spPr>
            <c:extLst>
              <c:ext xmlns:c16="http://schemas.microsoft.com/office/drawing/2014/chart" uri="{C3380CC4-5D6E-409C-BE32-E72D297353CC}">
                <c16:uniqueId val="{00000020-70DA-466B-9378-BF29FF775FD7}"/>
              </c:ext>
            </c:extLst>
          </c:dPt>
          <c:dPt>
            <c:idx val="6"/>
            <c:bubble3D val="0"/>
            <c:spPr>
              <a:solidFill>
                <a:srgbClr val="C0C0C0"/>
              </a:solidFill>
              <a:ln w="6350">
                <a:solidFill>
                  <a:schemeClr val="bg1"/>
                </a:solidFill>
              </a:ln>
              <a:effectLst/>
            </c:spPr>
            <c:extLst>
              <c:ext xmlns:c16="http://schemas.microsoft.com/office/drawing/2014/chart" uri="{C3380CC4-5D6E-409C-BE32-E72D297353CC}">
                <c16:uniqueId val="{00000022-70DA-466B-9378-BF29FF775FD7}"/>
              </c:ext>
            </c:extLst>
          </c:dPt>
          <c:dPt>
            <c:idx val="7"/>
            <c:bubble3D val="0"/>
            <c:spPr>
              <a:solidFill>
                <a:srgbClr val="FF0066"/>
              </a:solidFill>
              <a:ln w="6350">
                <a:solidFill>
                  <a:schemeClr val="bg1"/>
                </a:solidFill>
              </a:ln>
              <a:effectLst/>
            </c:spPr>
            <c:extLst>
              <c:ext xmlns:c16="http://schemas.microsoft.com/office/drawing/2014/chart" uri="{C3380CC4-5D6E-409C-BE32-E72D297353CC}">
                <c16:uniqueId val="{00000024-70DA-466B-9378-BF29FF775FD7}"/>
              </c:ext>
            </c:extLst>
          </c:dPt>
          <c:dPt>
            <c:idx val="8"/>
            <c:bubble3D val="0"/>
            <c:spPr>
              <a:solidFill>
                <a:schemeClr val="accent6">
                  <a:lumMod val="60000"/>
                  <a:lumOff val="40000"/>
                </a:schemeClr>
              </a:solidFill>
              <a:ln w="6350">
                <a:solidFill>
                  <a:schemeClr val="bg1"/>
                </a:solidFill>
              </a:ln>
              <a:effectLst/>
            </c:spPr>
            <c:extLst>
              <c:ext xmlns:c16="http://schemas.microsoft.com/office/drawing/2014/chart" uri="{C3380CC4-5D6E-409C-BE32-E72D297353CC}">
                <c16:uniqueId val="{00000026-70DA-466B-9378-BF29FF775FD7}"/>
              </c:ext>
            </c:extLst>
          </c:dPt>
          <c:dPt>
            <c:idx val="9"/>
            <c:bubble3D val="0"/>
            <c:spPr>
              <a:solidFill>
                <a:schemeClr val="accent5">
                  <a:lumMod val="75000"/>
                </a:schemeClr>
              </a:solidFill>
              <a:ln w="6350">
                <a:solidFill>
                  <a:schemeClr val="bg1"/>
                </a:solidFill>
              </a:ln>
              <a:effectLst/>
            </c:spPr>
            <c:extLst>
              <c:ext xmlns:c16="http://schemas.microsoft.com/office/drawing/2014/chart" uri="{C3380CC4-5D6E-409C-BE32-E72D297353CC}">
                <c16:uniqueId val="{00000028-70DA-466B-9378-BF29FF775FD7}"/>
              </c:ext>
            </c:extLst>
          </c:dPt>
          <c:val>
            <c:numRef>
              <c:f>Sheet1!$C$2:$C$11</c:f>
              <c:numCache>
                <c:formatCode>0.0%</c:formatCode>
                <c:ptCount val="10"/>
                <c:pt idx="0">
                  <c:v>0.18301886792452829</c:v>
                </c:pt>
                <c:pt idx="1">
                  <c:v>9.8921832884097033E-2</c:v>
                </c:pt>
                <c:pt idx="2">
                  <c:v>2.8975741239892182E-2</c:v>
                </c:pt>
                <c:pt idx="3">
                  <c:v>0.12681940700808625</c:v>
                </c:pt>
                <c:pt idx="4">
                  <c:v>1.4285714285714285E-2</c:v>
                </c:pt>
                <c:pt idx="5">
                  <c:v>0.30543981543868348</c:v>
                </c:pt>
                <c:pt idx="6">
                  <c:v>0.12385525088803963</c:v>
                </c:pt>
                <c:pt idx="7">
                  <c:v>6.5782310358396087E-2</c:v>
                </c:pt>
                <c:pt idx="8">
                  <c:v>5.2896976622592594E-2</c:v>
                </c:pt>
                <c:pt idx="9">
                  <c:v>4.2000000000000003E-2</c:v>
                </c:pt>
              </c:numCache>
            </c:numRef>
          </c:val>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構成比（％）</c:v>
                      </c:pt>
                    </c:strCache>
                  </c:strRef>
                </c15:tx>
              </c15:filteredSeriesTitle>
            </c:ext>
            <c:ext xmlns:c15="http://schemas.microsoft.com/office/drawing/2012/chart" uri="{02D57815-91ED-43cb-92C2-25804820EDAC}">
              <c15:filteredCategoryTitle>
                <c15:cat>
                  <c:strRef>
                    <c:extLst>
                      <c:ext uri="{02D57815-91ED-43cb-92C2-25804820EDAC}">
                        <c15:formulaRef>
                          <c15:sqref>Sheet1!$A$2:$A$11</c15:sqref>
                        </c15:formulaRef>
                      </c:ext>
                    </c:extLst>
                    <c:strCache>
                      <c:ptCount val="10"/>
                      <c:pt idx="0">
                        <c:v>県税</c:v>
                      </c:pt>
                      <c:pt idx="1">
                        <c:v>地方消費税清算金</c:v>
                      </c:pt>
                      <c:pt idx="2">
                        <c:v>繰入金</c:v>
                      </c:pt>
                      <c:pt idx="3">
                        <c:v>諸収入</c:v>
                      </c:pt>
                      <c:pt idx="4">
                        <c:v>その他</c:v>
                      </c:pt>
                      <c:pt idx="5">
                        <c:v>地方交付税</c:v>
                      </c:pt>
                      <c:pt idx="6">
                        <c:v>国庫支出金</c:v>
                      </c:pt>
                      <c:pt idx="7">
                        <c:v>県債</c:v>
                      </c:pt>
                      <c:pt idx="8">
                        <c:v>その他</c:v>
                      </c:pt>
                      <c:pt idx="9">
                        <c:v>震災分</c:v>
                      </c:pt>
                    </c:strCache>
                  </c:strRef>
                </c15:cat>
              </c15:filteredCategoryTitle>
            </c:ext>
            <c:ext xmlns:c16="http://schemas.microsoft.com/office/drawing/2014/chart" uri="{C3380CC4-5D6E-409C-BE32-E72D297353CC}">
              <c16:uniqueId val="{00000029-70DA-466B-9378-BF29FF775FD7}"/>
            </c:ext>
          </c:extLst>
        </c:ser>
        <c:dLbls>
          <c:showLegendKey val="0"/>
          <c:showVal val="0"/>
          <c:showCatName val="0"/>
          <c:showSerName val="0"/>
          <c:showPercent val="0"/>
          <c:showBubbleSize val="0"/>
          <c:showLeaderLines val="1"/>
        </c:dLbls>
        <c:firstSliceAng val="0"/>
        <c:holeSize val="18"/>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469349383159302"/>
          <c:y val="0.11644732977051184"/>
          <c:w val="0.61433848947389924"/>
          <c:h val="0.86490644051042553"/>
        </c:manualLayout>
      </c:layout>
      <c:pieChart>
        <c:varyColors val="1"/>
        <c:ser>
          <c:idx val="0"/>
          <c:order val="0"/>
          <c:dPt>
            <c:idx val="0"/>
            <c:bubble3D val="0"/>
            <c:spPr>
              <a:solidFill>
                <a:srgbClr val="92D050"/>
              </a:solidFill>
              <a:ln w="19050">
                <a:solidFill>
                  <a:schemeClr val="lt1"/>
                </a:solidFill>
              </a:ln>
              <a:effectLst/>
            </c:spPr>
            <c:extLst>
              <c:ext xmlns:c16="http://schemas.microsoft.com/office/drawing/2014/chart" uri="{C3380CC4-5D6E-409C-BE32-E72D297353CC}">
                <c16:uniqueId val="{00000001-51C1-4998-90FF-01EACA89239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1C1-4998-90FF-01EACA892394}"/>
              </c:ext>
            </c:extLst>
          </c:dPt>
          <c:dPt>
            <c:idx val="2"/>
            <c:bubble3D val="0"/>
            <c:spPr>
              <a:solidFill>
                <a:srgbClr val="0070C0"/>
              </a:solidFill>
              <a:ln w="19050">
                <a:solidFill>
                  <a:schemeClr val="lt1"/>
                </a:solidFill>
              </a:ln>
              <a:effectLst/>
            </c:spPr>
            <c:extLst>
              <c:ext xmlns:c16="http://schemas.microsoft.com/office/drawing/2014/chart" uri="{C3380CC4-5D6E-409C-BE32-E72D297353CC}">
                <c16:uniqueId val="{00000005-51C1-4998-90FF-01EACA892394}"/>
              </c:ext>
            </c:extLst>
          </c:dPt>
          <c:dPt>
            <c:idx val="3"/>
            <c:bubble3D val="0"/>
            <c:spPr>
              <a:solidFill>
                <a:srgbClr val="FFFF66"/>
              </a:solidFill>
              <a:ln w="19050">
                <a:solidFill>
                  <a:schemeClr val="lt1"/>
                </a:solidFill>
              </a:ln>
              <a:effectLst/>
            </c:spPr>
            <c:extLst>
              <c:ext xmlns:c16="http://schemas.microsoft.com/office/drawing/2014/chart" uri="{C3380CC4-5D6E-409C-BE32-E72D297353CC}">
                <c16:uniqueId val="{00000007-51C1-4998-90FF-01EACA892394}"/>
              </c:ext>
            </c:extLst>
          </c:dPt>
          <c:dPt>
            <c:idx val="4"/>
            <c:bubble3D val="0"/>
            <c:spPr>
              <a:solidFill>
                <a:srgbClr val="00FFFF"/>
              </a:solidFill>
              <a:ln w="19050">
                <a:solidFill>
                  <a:schemeClr val="lt1"/>
                </a:solidFill>
              </a:ln>
              <a:effectLst/>
            </c:spPr>
            <c:extLst>
              <c:ext xmlns:c16="http://schemas.microsoft.com/office/drawing/2014/chart" uri="{C3380CC4-5D6E-409C-BE32-E72D297353CC}">
                <c16:uniqueId val="{00000009-51C1-4998-90FF-01EACA892394}"/>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51C1-4998-90FF-01EACA892394}"/>
              </c:ext>
            </c:extLst>
          </c:dPt>
          <c:dPt>
            <c:idx val="6"/>
            <c:bubble3D val="0"/>
            <c:spPr>
              <a:solidFill>
                <a:srgbClr val="FF99FF"/>
              </a:solidFill>
              <a:ln w="19050">
                <a:solidFill>
                  <a:schemeClr val="lt1"/>
                </a:solidFill>
              </a:ln>
              <a:effectLst/>
            </c:spPr>
            <c:extLst>
              <c:ext xmlns:c16="http://schemas.microsoft.com/office/drawing/2014/chart" uri="{C3380CC4-5D6E-409C-BE32-E72D297353CC}">
                <c16:uniqueId val="{0000000D-51C1-4998-90FF-01EACA892394}"/>
              </c:ext>
            </c:extLst>
          </c:dPt>
          <c:dPt>
            <c:idx val="7"/>
            <c:bubble3D val="0"/>
            <c:spPr>
              <a:solidFill>
                <a:srgbClr val="CC9900"/>
              </a:solidFill>
              <a:ln w="19050">
                <a:solidFill>
                  <a:schemeClr val="lt1"/>
                </a:solidFill>
              </a:ln>
              <a:effectLst/>
            </c:spPr>
            <c:extLst>
              <c:ext xmlns:c16="http://schemas.microsoft.com/office/drawing/2014/chart" uri="{C3380CC4-5D6E-409C-BE32-E72D297353CC}">
                <c16:uniqueId val="{0000000F-51C1-4998-90FF-01EACA892394}"/>
              </c:ext>
            </c:extLst>
          </c:dPt>
          <c:dPt>
            <c:idx val="8"/>
            <c:bubble3D val="0"/>
            <c:spPr>
              <a:solidFill>
                <a:srgbClr val="99CCFF"/>
              </a:solidFill>
              <a:ln w="19050">
                <a:solidFill>
                  <a:schemeClr val="lt1"/>
                </a:solidFill>
              </a:ln>
              <a:effectLst/>
            </c:spPr>
            <c:extLst>
              <c:ext xmlns:c16="http://schemas.microsoft.com/office/drawing/2014/chart" uri="{C3380CC4-5D6E-409C-BE32-E72D297353CC}">
                <c16:uniqueId val="{00000011-51C1-4998-90FF-01EACA892394}"/>
              </c:ext>
            </c:extLst>
          </c:dPt>
          <c:dPt>
            <c:idx val="9"/>
            <c:bubble3D val="0"/>
            <c:spPr>
              <a:solidFill>
                <a:srgbClr val="FF0066"/>
              </a:solidFill>
              <a:ln w="19050">
                <a:solidFill>
                  <a:schemeClr val="lt1"/>
                </a:solidFill>
              </a:ln>
              <a:effectLst/>
            </c:spPr>
            <c:extLst>
              <c:ext xmlns:c16="http://schemas.microsoft.com/office/drawing/2014/chart" uri="{C3380CC4-5D6E-409C-BE32-E72D297353CC}">
                <c16:uniqueId val="{00000013-51C1-4998-90FF-01EACA892394}"/>
              </c:ext>
            </c:extLst>
          </c:dPt>
          <c:dPt>
            <c:idx val="10"/>
            <c:bubble3D val="0"/>
            <c:spPr>
              <a:solidFill>
                <a:srgbClr val="CCFF33"/>
              </a:solidFill>
              <a:ln w="19050">
                <a:solidFill>
                  <a:schemeClr val="lt1"/>
                </a:solidFill>
              </a:ln>
              <a:effectLst/>
            </c:spPr>
            <c:extLst>
              <c:ext xmlns:c16="http://schemas.microsoft.com/office/drawing/2014/chart" uri="{C3380CC4-5D6E-409C-BE32-E72D297353CC}">
                <c16:uniqueId val="{00000015-51C1-4998-90FF-01EACA892394}"/>
              </c:ext>
            </c:extLst>
          </c:dPt>
          <c:dLbls>
            <c:delete val="1"/>
          </c:dLbls>
          <c:cat>
            <c:strRef>
              <c:f>'R8〔データ〕歳出予算'!$U$28:$U$38</c:f>
              <c:strCache>
                <c:ptCount val="11"/>
                <c:pt idx="0">
                  <c:v>教育費</c:v>
                </c:pt>
                <c:pt idx="1">
                  <c:v>諸支出金</c:v>
                </c:pt>
                <c:pt idx="2">
                  <c:v>民生費</c:v>
                </c:pt>
                <c:pt idx="3">
                  <c:v>公債費</c:v>
                </c:pt>
                <c:pt idx="4">
                  <c:v>商工費</c:v>
                </c:pt>
                <c:pt idx="5">
                  <c:v>土木費</c:v>
                </c:pt>
                <c:pt idx="6">
                  <c:v>農林水産業費</c:v>
                </c:pt>
                <c:pt idx="7">
                  <c:v>警察費</c:v>
                </c:pt>
                <c:pt idx="8">
                  <c:v>総務費</c:v>
                </c:pt>
                <c:pt idx="9">
                  <c:v>衛生費</c:v>
                </c:pt>
                <c:pt idx="10">
                  <c:v>その他</c:v>
                </c:pt>
              </c:strCache>
            </c:strRef>
          </c:cat>
          <c:val>
            <c:numRef>
              <c:f>'R8〔データ〕歳出予算'!$V$28:$V$38</c:f>
              <c:numCache>
                <c:formatCode>General</c:formatCode>
                <c:ptCount val="11"/>
                <c:pt idx="0">
                  <c:v>19.399999999999999</c:v>
                </c:pt>
                <c:pt idx="1">
                  <c:v>14.2</c:v>
                </c:pt>
                <c:pt idx="2">
                  <c:v>12.9</c:v>
                </c:pt>
                <c:pt idx="3">
                  <c:v>12.3</c:v>
                </c:pt>
                <c:pt idx="4">
                  <c:v>11.8</c:v>
                </c:pt>
                <c:pt idx="5">
                  <c:v>8.1</c:v>
                </c:pt>
                <c:pt idx="6">
                  <c:v>7.5</c:v>
                </c:pt>
                <c:pt idx="7">
                  <c:v>4.0999999999999996</c:v>
                </c:pt>
                <c:pt idx="8">
                  <c:v>3.9</c:v>
                </c:pt>
                <c:pt idx="9">
                  <c:v>3.1</c:v>
                </c:pt>
                <c:pt idx="10">
                  <c:v>2.7</c:v>
                </c:pt>
              </c:numCache>
            </c:numRef>
          </c:val>
          <c:extLst>
            <c:ext xmlns:c16="http://schemas.microsoft.com/office/drawing/2014/chart" uri="{C3380CC4-5D6E-409C-BE32-E72D297353CC}">
              <c16:uniqueId val="{00000016-51C1-4998-90FF-01EACA892394}"/>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Sheet1!$C$1</c:f>
              <c:strCache>
                <c:ptCount val="1"/>
                <c:pt idx="0">
                  <c:v>社会保障支出（対GDP比）</c:v>
                </c:pt>
              </c:strCache>
            </c:strRef>
          </c:tx>
          <c:spPr>
            <a:ln w="25400" cap="rnd">
              <a:noFill/>
              <a:round/>
            </a:ln>
            <a:effectLst/>
          </c:spPr>
          <c:marker>
            <c:symbol val="circle"/>
            <c:size val="5"/>
            <c:spPr>
              <a:solidFill>
                <a:schemeClr val="accent1"/>
              </a:solidFill>
              <a:ln w="9525">
                <a:solidFill>
                  <a:schemeClr val="accent1"/>
                </a:solidFill>
              </a:ln>
              <a:effectLst/>
            </c:spPr>
          </c:marker>
          <c:xVal>
            <c:numRef>
              <c:f>Sheet1!$B$2:$B$7</c:f>
              <c:numCache>
                <c:formatCode>General</c:formatCode>
                <c:ptCount val="6"/>
                <c:pt idx="0">
                  <c:v>34.9</c:v>
                </c:pt>
                <c:pt idx="1">
                  <c:v>27.9</c:v>
                </c:pt>
                <c:pt idx="2">
                  <c:v>37</c:v>
                </c:pt>
                <c:pt idx="3">
                  <c:v>31.3</c:v>
                </c:pt>
                <c:pt idx="4">
                  <c:v>37</c:v>
                </c:pt>
                <c:pt idx="5">
                  <c:v>47.7</c:v>
                </c:pt>
              </c:numCache>
            </c:numRef>
          </c:xVal>
          <c:yVal>
            <c:numRef>
              <c:f>Sheet1!$C$2:$C$7</c:f>
              <c:numCache>
                <c:formatCode>General</c:formatCode>
                <c:ptCount val="6"/>
                <c:pt idx="0">
                  <c:v>25.9</c:v>
                </c:pt>
                <c:pt idx="1">
                  <c:v>18.100000000000001</c:v>
                </c:pt>
                <c:pt idx="2">
                  <c:v>24</c:v>
                </c:pt>
                <c:pt idx="3">
                  <c:v>14.6</c:v>
                </c:pt>
                <c:pt idx="4">
                  <c:v>25.5</c:v>
                </c:pt>
                <c:pt idx="5">
                  <c:v>32.700000000000003</c:v>
                </c:pt>
              </c:numCache>
            </c:numRef>
          </c:yVal>
          <c:smooth val="0"/>
          <c:extLst>
            <c:ext xmlns:c16="http://schemas.microsoft.com/office/drawing/2014/chart" uri="{C3380CC4-5D6E-409C-BE32-E72D297353CC}">
              <c16:uniqueId val="{00000000-C201-4655-95FC-2A0FFC5AABB3}"/>
            </c:ext>
          </c:extLst>
        </c:ser>
        <c:dLbls>
          <c:showLegendKey val="0"/>
          <c:showVal val="0"/>
          <c:showCatName val="0"/>
          <c:showSerName val="0"/>
          <c:showPercent val="0"/>
          <c:showBubbleSize val="0"/>
        </c:dLbls>
        <c:axId val="589956592"/>
        <c:axId val="589957840"/>
      </c:scatterChart>
      <c:valAx>
        <c:axId val="589956592"/>
        <c:scaling>
          <c:orientation val="minMax"/>
          <c:max val="50"/>
          <c:min val="2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ja-JP" altLang="en-US" dirty="0"/>
                  <a:t>国民負担率（対</a:t>
                </a:r>
                <a:r>
                  <a:rPr lang="en-US" altLang="ja-JP" dirty="0"/>
                  <a:t>GDP</a:t>
                </a:r>
                <a:r>
                  <a:rPr lang="ja-JP" altLang="en-US" dirty="0"/>
                  <a:t>比）</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589957840"/>
        <c:crosses val="autoZero"/>
        <c:crossBetween val="midCat"/>
      </c:valAx>
      <c:valAx>
        <c:axId val="589957840"/>
        <c:scaling>
          <c:orientation val="minMax"/>
          <c:max val="40"/>
          <c:min val="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ja-JP" altLang="en-US" dirty="0"/>
                  <a:t>社会保障支出（対</a:t>
                </a:r>
                <a:r>
                  <a:rPr lang="en-US" altLang="ja-JP" dirty="0"/>
                  <a:t>GDP</a:t>
                </a:r>
                <a:r>
                  <a:rPr lang="ja-JP" altLang="en-US" dirty="0"/>
                  <a:t>比）</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589956592"/>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Reversed" id="26">
  <a:schemeClr val="accent6"/>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0.05682</cdr:x>
      <cdr:y>0</cdr:y>
    </cdr:from>
    <cdr:to>
      <cdr:x>0.18797</cdr:x>
      <cdr:y>0.09334</cdr:y>
    </cdr:to>
    <cdr:sp macro="" textlink="">
      <cdr:nvSpPr>
        <cdr:cNvPr id="2" name="テキスト ボックス 1">
          <a:extLst xmlns:a="http://schemas.openxmlformats.org/drawingml/2006/main">
            <a:ext uri="{FF2B5EF4-FFF2-40B4-BE49-F238E27FC236}">
              <a16:creationId xmlns:a16="http://schemas.microsoft.com/office/drawing/2014/main" id="{C57598BF-B693-4B65-8D28-16810EB574FD}"/>
            </a:ext>
          </a:extLst>
        </cdr:cNvPr>
        <cdr:cNvSpPr txBox="1"/>
      </cdr:nvSpPr>
      <cdr:spPr>
        <a:xfrm xmlns:a="http://schemas.openxmlformats.org/drawingml/2006/main">
          <a:off x="307964" y="-1834473"/>
          <a:ext cx="710930" cy="21866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800" dirty="0">
              <a:latin typeface="ＭＳ Ｐゴシック" panose="020B0600070205080204" pitchFamily="50" charset="-128"/>
              <a:ea typeface="ＭＳ Ｐゴシック" panose="020B0600070205080204" pitchFamily="50" charset="-128"/>
            </a:rPr>
            <a:t>（億円）</a:t>
          </a:r>
        </a:p>
      </cdr:txBody>
    </cdr:sp>
  </cdr:relSizeAnchor>
  <cdr:relSizeAnchor xmlns:cdr="http://schemas.openxmlformats.org/drawingml/2006/chartDrawing">
    <cdr:from>
      <cdr:x>0.16122</cdr:x>
      <cdr:y>0.58763</cdr:y>
    </cdr:from>
    <cdr:to>
      <cdr:x>0.20082</cdr:x>
      <cdr:y>0.87815</cdr:y>
    </cdr:to>
    <cdr:sp macro="" textlink="">
      <cdr:nvSpPr>
        <cdr:cNvPr id="5" name="テキスト ボックス 8">
          <a:extLst xmlns:a="http://schemas.openxmlformats.org/drawingml/2006/main">
            <a:ext uri="{FF2B5EF4-FFF2-40B4-BE49-F238E27FC236}">
              <a16:creationId xmlns:a16="http://schemas.microsoft.com/office/drawing/2014/main" id="{126E9D94-E6CE-45DE-989E-38A48AE017C1}"/>
            </a:ext>
          </a:extLst>
        </cdr:cNvPr>
        <cdr:cNvSpPr txBox="1"/>
      </cdr:nvSpPr>
      <cdr:spPr>
        <a:xfrm xmlns:a="http://schemas.openxmlformats.org/drawingml/2006/main" flipH="1">
          <a:off x="799671" y="1435445"/>
          <a:ext cx="196421" cy="709659"/>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vert="wordArtVertRtl" wrap="square" lIns="0" tIns="0" rIns="0" bIns="0"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kumimoji="1" lang="ja-JP" altLang="en-US" sz="1100" dirty="0"/>
            <a:t>県民税</a:t>
          </a:r>
        </a:p>
      </cdr:txBody>
    </cdr:sp>
  </cdr:relSizeAnchor>
  <cdr:relSizeAnchor xmlns:cdr="http://schemas.openxmlformats.org/drawingml/2006/chartDrawing">
    <cdr:from>
      <cdr:x>0.33823</cdr:x>
      <cdr:y>0.57525</cdr:y>
    </cdr:from>
    <cdr:to>
      <cdr:x>0.38899</cdr:x>
      <cdr:y>1</cdr:y>
    </cdr:to>
    <cdr:sp macro="" textlink="">
      <cdr:nvSpPr>
        <cdr:cNvPr id="7" name="テキスト ボックス 9">
          <a:extLst xmlns:a="http://schemas.openxmlformats.org/drawingml/2006/main">
            <a:ext uri="{FF2B5EF4-FFF2-40B4-BE49-F238E27FC236}">
              <a16:creationId xmlns:a16="http://schemas.microsoft.com/office/drawing/2014/main" id="{8D7D6193-A523-4B2F-B7EA-8F6C367B6F63}"/>
            </a:ext>
          </a:extLst>
        </cdr:cNvPr>
        <cdr:cNvSpPr txBox="1"/>
      </cdr:nvSpPr>
      <cdr:spPr>
        <a:xfrm xmlns:a="http://schemas.openxmlformats.org/drawingml/2006/main">
          <a:off x="1677628" y="1405190"/>
          <a:ext cx="251794" cy="1037570"/>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marL="0" marR="0" lvl="0" indent="0" defTabSz="914400" eaLnBrk="1" fontAlgn="auto" latinLnBrk="0" hangingPunct="1">
            <a:lnSpc>
              <a:spcPct val="100000"/>
            </a:lnSpc>
            <a:spcBef>
              <a:spcPts val="0"/>
            </a:spcBef>
            <a:spcAft>
              <a:spcPts val="0"/>
            </a:spcAft>
            <a:buClrTx/>
            <a:buSzTx/>
            <a:buFontTx/>
            <a:buNone/>
            <a:tabLst/>
            <a:defRPr/>
          </a:pPr>
          <a:r>
            <a:rPr kumimoji="1" lang="ja-JP" altLang="ja-JP" sz="1100" baseline="0" dirty="0">
              <a:solidFill>
                <a:schemeClr val="dk1"/>
              </a:solidFill>
              <a:effectLst/>
              <a:latin typeface="+mn-lt"/>
              <a:ea typeface="+mn-ea"/>
              <a:cs typeface="+mn-cs"/>
            </a:rPr>
            <a:t>法人事業税</a:t>
          </a:r>
          <a:endParaRPr lang="ja-JP" altLang="ja-JP" dirty="0">
            <a:effectLst/>
          </a:endParaRPr>
        </a:p>
        <a:p xmlns:a="http://schemas.openxmlformats.org/drawingml/2006/main">
          <a:endParaRPr kumimoji="1" lang="ja-JP" altLang="en-US" sz="1100" spc="-100" baseline="0" dirty="0"/>
        </a:p>
      </cdr:txBody>
    </cdr:sp>
  </cdr:relSizeAnchor>
  <cdr:relSizeAnchor xmlns:cdr="http://schemas.openxmlformats.org/drawingml/2006/chartDrawing">
    <cdr:from>
      <cdr:x>0.43087</cdr:x>
      <cdr:y>0.57525</cdr:y>
    </cdr:from>
    <cdr:to>
      <cdr:x>0.48359</cdr:x>
      <cdr:y>0.91502</cdr:y>
    </cdr:to>
    <cdr:sp macro="" textlink="">
      <cdr:nvSpPr>
        <cdr:cNvPr id="8" name="テキスト ボックス 11">
          <a:extLst xmlns:a="http://schemas.openxmlformats.org/drawingml/2006/main">
            <a:ext uri="{FF2B5EF4-FFF2-40B4-BE49-F238E27FC236}">
              <a16:creationId xmlns:a16="http://schemas.microsoft.com/office/drawing/2014/main" id="{5069E5F8-0EA4-455D-BC82-56FF139F74F0}"/>
            </a:ext>
          </a:extLst>
        </cdr:cNvPr>
        <cdr:cNvSpPr txBox="1"/>
      </cdr:nvSpPr>
      <cdr:spPr>
        <a:xfrm xmlns:a="http://schemas.openxmlformats.org/drawingml/2006/main">
          <a:off x="2137137" y="1405190"/>
          <a:ext cx="261476" cy="829983"/>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kumimoji="1" lang="ja-JP" altLang="en-US" sz="1100" dirty="0"/>
            <a:t>自動車税</a:t>
          </a:r>
        </a:p>
      </cdr:txBody>
    </cdr:sp>
  </cdr:relSizeAnchor>
  <cdr:relSizeAnchor xmlns:cdr="http://schemas.openxmlformats.org/drawingml/2006/chartDrawing">
    <cdr:from>
      <cdr:x>0.51408</cdr:x>
      <cdr:y>0.57525</cdr:y>
    </cdr:from>
    <cdr:to>
      <cdr:x>0.58118</cdr:x>
      <cdr:y>1</cdr:y>
    </cdr:to>
    <cdr:sp macro="" textlink="">
      <cdr:nvSpPr>
        <cdr:cNvPr id="9" name="テキスト ボックス 12">
          <a:extLst xmlns:a="http://schemas.openxmlformats.org/drawingml/2006/main">
            <a:ext uri="{FF2B5EF4-FFF2-40B4-BE49-F238E27FC236}">
              <a16:creationId xmlns:a16="http://schemas.microsoft.com/office/drawing/2014/main" id="{A08050BC-E529-47AF-B702-285A6507C1D5}"/>
            </a:ext>
          </a:extLst>
        </cdr:cNvPr>
        <cdr:cNvSpPr txBox="1"/>
      </cdr:nvSpPr>
      <cdr:spPr>
        <a:xfrm xmlns:a="http://schemas.openxmlformats.org/drawingml/2006/main">
          <a:off x="2549863" y="1405191"/>
          <a:ext cx="332790" cy="1037569"/>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kumimoji="1" lang="ja-JP" altLang="en-US" sz="1100" dirty="0"/>
            <a:t>軽油引取税</a:t>
          </a:r>
        </a:p>
      </cdr:txBody>
    </cdr:sp>
  </cdr:relSizeAnchor>
  <cdr:relSizeAnchor xmlns:cdr="http://schemas.openxmlformats.org/drawingml/2006/chartDrawing">
    <cdr:from>
      <cdr:x>0.60101</cdr:x>
      <cdr:y>0.58763</cdr:y>
    </cdr:from>
    <cdr:to>
      <cdr:x>0.6681</cdr:x>
      <cdr:y>0.8746</cdr:y>
    </cdr:to>
    <cdr:sp macro="" textlink="">
      <cdr:nvSpPr>
        <cdr:cNvPr id="10" name="テキスト ボックス 12">
          <a:extLst xmlns:a="http://schemas.openxmlformats.org/drawingml/2006/main">
            <a:ext uri="{FF2B5EF4-FFF2-40B4-BE49-F238E27FC236}">
              <a16:creationId xmlns:a16="http://schemas.microsoft.com/office/drawing/2014/main" id="{A08050BC-E529-47AF-B702-285A6507C1D5}"/>
            </a:ext>
          </a:extLst>
        </cdr:cNvPr>
        <cdr:cNvSpPr txBox="1"/>
      </cdr:nvSpPr>
      <cdr:spPr>
        <a:xfrm xmlns:a="http://schemas.openxmlformats.org/drawingml/2006/main">
          <a:off x="2981021" y="1435445"/>
          <a:ext cx="332790" cy="701005"/>
        </a:xfrm>
        <a:prstGeom xmlns:a="http://schemas.openxmlformats.org/drawingml/2006/main" prst="rect">
          <a:avLst/>
        </a:prstGeom>
        <a:noFill xmlns:a="http://schemas.openxmlformats.org/drawingml/2006/main"/>
        <a:ln xmlns:a="http://schemas.openxmlformats.org/drawingml/2006/main" w="9525" cmpd="sng">
          <a:solidFill>
            <a:schemeClr val="bg1"/>
          </a:solid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kumimoji="1" lang="ja-JP" altLang="en-US" sz="1100" dirty="0"/>
            <a:t>その他</a:t>
          </a:r>
        </a:p>
      </cdr:txBody>
    </cdr:sp>
  </cdr:relSizeAnchor>
  <cdr:relSizeAnchor xmlns:cdr="http://schemas.openxmlformats.org/drawingml/2006/chartDrawing">
    <cdr:from>
      <cdr:x>0.23802</cdr:x>
      <cdr:y>0.56305</cdr:y>
    </cdr:from>
    <cdr:to>
      <cdr:x>0.28878</cdr:x>
      <cdr:y>0.93583</cdr:y>
    </cdr:to>
    <cdr:sp macro="" textlink="">
      <cdr:nvSpPr>
        <cdr:cNvPr id="11" name="テキスト ボックス 10">
          <a:extLst xmlns:a="http://schemas.openxmlformats.org/drawingml/2006/main">
            <a:ext uri="{FF2B5EF4-FFF2-40B4-BE49-F238E27FC236}">
              <a16:creationId xmlns:a16="http://schemas.microsoft.com/office/drawing/2014/main" id="{8D75AA27-BD32-44B8-BEB1-037BB3B36BEA}"/>
            </a:ext>
          </a:extLst>
        </cdr:cNvPr>
        <cdr:cNvSpPr txBox="1"/>
      </cdr:nvSpPr>
      <cdr:spPr>
        <a:xfrm xmlns:a="http://schemas.openxmlformats.org/drawingml/2006/main">
          <a:off x="1290164" y="1499407"/>
          <a:ext cx="275167" cy="992744"/>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xmlns:a="http://schemas.openxmlformats.org/drawingml/2006/main">
          <a:r>
            <a:rPr kumimoji="1" lang="ja-JP" altLang="en-US" sz="1100" dirty="0"/>
            <a:t>地方消費税</a:t>
          </a:r>
        </a:p>
      </cdr:txBody>
    </cdr:sp>
  </cdr:relSizeAnchor>
  <cdr:relSizeAnchor xmlns:cdr="http://schemas.openxmlformats.org/drawingml/2006/chartDrawing">
    <cdr:from>
      <cdr:x>0.15386</cdr:x>
      <cdr:y>0.08111</cdr:y>
    </cdr:from>
    <cdr:to>
      <cdr:x>0.25915</cdr:x>
      <cdr:y>0.24248</cdr:y>
    </cdr:to>
    <cdr:sp macro="" textlink="">
      <cdr:nvSpPr>
        <cdr:cNvPr id="12" name="テキスト ボックス 11">
          <a:extLst xmlns:a="http://schemas.openxmlformats.org/drawingml/2006/main">
            <a:ext uri="{FF2B5EF4-FFF2-40B4-BE49-F238E27FC236}">
              <a16:creationId xmlns:a16="http://schemas.microsoft.com/office/drawing/2014/main" id="{8FE85B9C-38C5-42D7-9C85-E217C2B229D2}"/>
            </a:ext>
          </a:extLst>
        </cdr:cNvPr>
        <cdr:cNvSpPr txBox="1"/>
      </cdr:nvSpPr>
      <cdr:spPr>
        <a:xfrm xmlns:a="http://schemas.openxmlformats.org/drawingml/2006/main">
          <a:off x="833990" y="206964"/>
          <a:ext cx="570745" cy="411805"/>
        </a:xfrm>
        <a:prstGeom xmlns:a="http://schemas.openxmlformats.org/drawingml/2006/main" prst="rect">
          <a:avLst/>
        </a:prstGeom>
      </cdr:spPr>
      <cdr:txBody>
        <a:bodyPr xmlns:a="http://schemas.openxmlformats.org/drawingml/2006/main" vertOverflow="clip" wrap="square" lIns="0" tIns="0" rIns="0" bIns="0" rtlCol="0"/>
        <a:lstStyle xmlns:a="http://schemas.openxmlformats.org/drawingml/2006/main"/>
        <a:p xmlns:a="http://schemas.openxmlformats.org/drawingml/2006/main">
          <a:r>
            <a:rPr lang="en-US" altLang="ja-JP" sz="1100" dirty="0"/>
            <a:t>33.3</a:t>
          </a:r>
          <a:r>
            <a:rPr lang="ja-JP" altLang="en-US" sz="1100" dirty="0"/>
            <a:t>％</a:t>
          </a:r>
        </a:p>
      </cdr:txBody>
    </cdr:sp>
  </cdr:relSizeAnchor>
  <cdr:relSizeAnchor xmlns:cdr="http://schemas.openxmlformats.org/drawingml/2006/chartDrawing">
    <cdr:from>
      <cdr:x>0.24181</cdr:x>
      <cdr:y>0.18729</cdr:y>
    </cdr:from>
    <cdr:to>
      <cdr:x>0.3471</cdr:x>
      <cdr:y>0.27532</cdr:y>
    </cdr:to>
    <cdr:sp macro="" textlink="">
      <cdr:nvSpPr>
        <cdr:cNvPr id="13" name="テキスト ボックス 12">
          <a:extLst xmlns:a="http://schemas.openxmlformats.org/drawingml/2006/main">
            <a:ext uri="{FF2B5EF4-FFF2-40B4-BE49-F238E27FC236}">
              <a16:creationId xmlns:a16="http://schemas.microsoft.com/office/drawing/2014/main" id="{F397A3F1-A572-4CB1-8056-1B6D82C6F69D}"/>
            </a:ext>
          </a:extLst>
        </cdr:cNvPr>
        <cdr:cNvSpPr txBox="1"/>
      </cdr:nvSpPr>
      <cdr:spPr>
        <a:xfrm xmlns:a="http://schemas.openxmlformats.org/drawingml/2006/main">
          <a:off x="1310698" y="477912"/>
          <a:ext cx="570745" cy="224651"/>
        </a:xfrm>
        <a:prstGeom xmlns:a="http://schemas.openxmlformats.org/drawingml/2006/main" prst="rect">
          <a:avLst/>
        </a:prstGeom>
      </cdr:spPr>
      <cdr:txBody>
        <a:bodyPr xmlns:a="http://schemas.openxmlformats.org/drawingml/2006/main" vertOverflow="clip" wrap="square" lIns="0" tIns="0" rIns="0" bIns="0" rtlCol="0"/>
        <a:lstStyle xmlns:a="http://schemas.openxmlformats.org/drawingml/2006/main"/>
        <a:p xmlns:a="http://schemas.openxmlformats.org/drawingml/2006/main">
          <a:r>
            <a:rPr lang="en-US" altLang="ja-JP" dirty="0"/>
            <a:t>2</a:t>
          </a:r>
          <a:r>
            <a:rPr lang="en-US" altLang="ja-JP" sz="1100" dirty="0"/>
            <a:t>3.3</a:t>
          </a:r>
          <a:r>
            <a:rPr lang="ja-JP" altLang="en-US" sz="1100" dirty="0"/>
            <a:t>％</a:t>
          </a:r>
        </a:p>
      </cdr:txBody>
    </cdr:sp>
  </cdr:relSizeAnchor>
  <cdr:relSizeAnchor xmlns:cdr="http://schemas.openxmlformats.org/drawingml/2006/chartDrawing">
    <cdr:from>
      <cdr:x>0.33189</cdr:x>
      <cdr:y>0.21858</cdr:y>
    </cdr:from>
    <cdr:to>
      <cdr:x>0.43719</cdr:x>
      <cdr:y>0.30661</cdr:y>
    </cdr:to>
    <cdr:sp macro="" textlink="">
      <cdr:nvSpPr>
        <cdr:cNvPr id="14" name="テキスト ボックス 13">
          <a:extLst xmlns:a="http://schemas.openxmlformats.org/drawingml/2006/main">
            <a:ext uri="{FF2B5EF4-FFF2-40B4-BE49-F238E27FC236}">
              <a16:creationId xmlns:a16="http://schemas.microsoft.com/office/drawing/2014/main" id="{C370806B-A6EC-4124-B025-39C8ECCFE204}"/>
            </a:ext>
          </a:extLst>
        </cdr:cNvPr>
        <cdr:cNvSpPr txBox="1"/>
      </cdr:nvSpPr>
      <cdr:spPr>
        <a:xfrm xmlns:a="http://schemas.openxmlformats.org/drawingml/2006/main">
          <a:off x="1799018" y="557762"/>
          <a:ext cx="570745" cy="224651"/>
        </a:xfrm>
        <a:prstGeom xmlns:a="http://schemas.openxmlformats.org/drawingml/2006/main" prst="rect">
          <a:avLst/>
        </a:prstGeom>
      </cdr:spPr>
      <cdr:txBody>
        <a:bodyPr xmlns:a="http://schemas.openxmlformats.org/drawingml/2006/main" vertOverflow="clip" wrap="square" lIns="0" tIns="0" rIns="0" bIns="0" rtlCol="0"/>
        <a:lstStyle xmlns:a="http://schemas.openxmlformats.org/drawingml/2006/main"/>
        <a:p xmlns:a="http://schemas.openxmlformats.org/drawingml/2006/main">
          <a:r>
            <a:rPr lang="en-US" altLang="ja-JP" dirty="0"/>
            <a:t>22</a:t>
          </a:r>
          <a:r>
            <a:rPr lang="en-US" altLang="ja-JP" sz="1100" dirty="0"/>
            <a:t>.1</a:t>
          </a:r>
          <a:r>
            <a:rPr lang="ja-JP" altLang="en-US" sz="1100" dirty="0"/>
            <a:t>％</a:t>
          </a:r>
        </a:p>
      </cdr:txBody>
    </cdr:sp>
  </cdr:relSizeAnchor>
  <cdr:relSizeAnchor xmlns:cdr="http://schemas.openxmlformats.org/drawingml/2006/chartDrawing">
    <cdr:from>
      <cdr:x>0.421</cdr:x>
      <cdr:y>0.33865</cdr:y>
    </cdr:from>
    <cdr:to>
      <cdr:x>0.52629</cdr:x>
      <cdr:y>0.42668</cdr:y>
    </cdr:to>
    <cdr:sp macro="" textlink="">
      <cdr:nvSpPr>
        <cdr:cNvPr id="15" name="テキスト ボックス 1">
          <a:extLst xmlns:a="http://schemas.openxmlformats.org/drawingml/2006/main">
            <a:ext uri="{FF2B5EF4-FFF2-40B4-BE49-F238E27FC236}">
              <a16:creationId xmlns:a16="http://schemas.microsoft.com/office/drawing/2014/main" id="{DEAC2BB1-D4C7-42EA-804D-FC3CCABEB39C}"/>
            </a:ext>
          </a:extLst>
        </cdr:cNvPr>
        <cdr:cNvSpPr txBox="1"/>
      </cdr:nvSpPr>
      <cdr:spPr>
        <a:xfrm xmlns:a="http://schemas.openxmlformats.org/drawingml/2006/main">
          <a:off x="2282003" y="864150"/>
          <a:ext cx="570745" cy="224651"/>
        </a:xfrm>
        <a:prstGeom xmlns:a="http://schemas.openxmlformats.org/drawingml/2006/main" prst="rect">
          <a:avLst/>
        </a:prstGeom>
      </cdr:spPr>
      <cdr:txBody>
        <a:bodyPr xmlns:a="http://schemas.openxmlformats.org/drawingml/2006/main" wrap="square" lIns="0" tIns="0" rIns="0" b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ja-JP" dirty="0"/>
            <a:t>12</a:t>
          </a:r>
          <a:r>
            <a:rPr lang="en-US" altLang="ja-JP" sz="1100" dirty="0"/>
            <a:t>.0</a:t>
          </a:r>
          <a:r>
            <a:rPr lang="ja-JP" altLang="en-US" sz="1100" dirty="0"/>
            <a:t>％</a:t>
          </a:r>
        </a:p>
      </cdr:txBody>
    </cdr:sp>
  </cdr:relSizeAnchor>
  <cdr:relSizeAnchor xmlns:cdr="http://schemas.openxmlformats.org/drawingml/2006/chartDrawing">
    <cdr:from>
      <cdr:x>0.5108</cdr:x>
      <cdr:y>0.42755</cdr:y>
    </cdr:from>
    <cdr:to>
      <cdr:x>0.6161</cdr:x>
      <cdr:y>0.51559</cdr:y>
    </cdr:to>
    <cdr:sp macro="" textlink="">
      <cdr:nvSpPr>
        <cdr:cNvPr id="16" name="テキスト ボックス 1">
          <a:extLst xmlns:a="http://schemas.openxmlformats.org/drawingml/2006/main">
            <a:ext uri="{FF2B5EF4-FFF2-40B4-BE49-F238E27FC236}">
              <a16:creationId xmlns:a16="http://schemas.microsoft.com/office/drawing/2014/main" id="{FB4319F6-97BF-453E-8C7F-A8F56264FB76}"/>
            </a:ext>
          </a:extLst>
        </cdr:cNvPr>
        <cdr:cNvSpPr txBox="1"/>
      </cdr:nvSpPr>
      <cdr:spPr>
        <a:xfrm xmlns:a="http://schemas.openxmlformats.org/drawingml/2006/main">
          <a:off x="2768789" y="1091018"/>
          <a:ext cx="570745" cy="224651"/>
        </a:xfrm>
        <a:prstGeom xmlns:a="http://schemas.openxmlformats.org/drawingml/2006/main" prst="rect">
          <a:avLst/>
        </a:prstGeom>
      </cdr:spPr>
      <cdr:txBody>
        <a:bodyPr xmlns:a="http://schemas.openxmlformats.org/drawingml/2006/main" wrap="square" lIns="0" tIns="0" rIns="0" b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ja-JP" dirty="0"/>
            <a:t>4</a:t>
          </a:r>
          <a:r>
            <a:rPr lang="en-US" altLang="ja-JP" sz="1100" dirty="0"/>
            <a:t>.9</a:t>
          </a:r>
          <a:r>
            <a:rPr lang="ja-JP" altLang="en-US" sz="1100" dirty="0"/>
            <a:t>％</a:t>
          </a:r>
        </a:p>
      </cdr:txBody>
    </cdr:sp>
  </cdr:relSizeAnchor>
  <cdr:relSizeAnchor xmlns:cdr="http://schemas.openxmlformats.org/drawingml/2006/chartDrawing">
    <cdr:from>
      <cdr:x>0.6065</cdr:x>
      <cdr:y>0.44526</cdr:y>
    </cdr:from>
    <cdr:to>
      <cdr:x>0.7118</cdr:x>
      <cdr:y>0.53329</cdr:y>
    </cdr:to>
    <cdr:sp macro="" textlink="">
      <cdr:nvSpPr>
        <cdr:cNvPr id="17" name="テキスト ボックス 1">
          <a:extLst xmlns:a="http://schemas.openxmlformats.org/drawingml/2006/main">
            <a:ext uri="{FF2B5EF4-FFF2-40B4-BE49-F238E27FC236}">
              <a16:creationId xmlns:a16="http://schemas.microsoft.com/office/drawing/2014/main" id="{B2882402-6AAF-4885-934C-F5099E5D82DD}"/>
            </a:ext>
          </a:extLst>
        </cdr:cNvPr>
        <cdr:cNvSpPr txBox="1"/>
      </cdr:nvSpPr>
      <cdr:spPr>
        <a:xfrm xmlns:a="http://schemas.openxmlformats.org/drawingml/2006/main">
          <a:off x="3287516" y="1136200"/>
          <a:ext cx="570745" cy="224651"/>
        </a:xfrm>
        <a:prstGeom xmlns:a="http://schemas.openxmlformats.org/drawingml/2006/main" prst="rect">
          <a:avLst/>
        </a:prstGeom>
      </cdr:spPr>
      <cdr:txBody>
        <a:bodyPr xmlns:a="http://schemas.openxmlformats.org/drawingml/2006/main" wrap="square" lIns="0" tIns="0" rIns="0" b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ja-JP" dirty="0"/>
            <a:t>4</a:t>
          </a:r>
          <a:r>
            <a:rPr lang="en-US" altLang="ja-JP" sz="1100" dirty="0"/>
            <a:t>.5</a:t>
          </a:r>
          <a:r>
            <a:rPr lang="ja-JP" altLang="en-US" sz="1100" dirty="0"/>
            <a:t>％</a:t>
          </a:r>
        </a:p>
      </cdr:txBody>
    </cdr:sp>
  </cdr:relSizeAnchor>
</c:userShapes>
</file>

<file path=ppt/drawings/drawing2.xml><?xml version="1.0" encoding="utf-8"?>
<c:userShapes xmlns:c="http://schemas.openxmlformats.org/drawingml/2006/chart">
  <cdr:relSizeAnchor xmlns:cdr="http://schemas.openxmlformats.org/drawingml/2006/chartDrawing">
    <cdr:from>
      <cdr:x>0.93571</cdr:x>
      <cdr:y>0</cdr:y>
    </cdr:from>
    <cdr:to>
      <cdr:x>0.9765</cdr:x>
      <cdr:y>0.23862</cdr:y>
    </cdr:to>
    <cdr:sp macro="" textlink="">
      <cdr:nvSpPr>
        <cdr:cNvPr id="2" name="正方形/長方形 1">
          <a:extLst xmlns:a="http://schemas.openxmlformats.org/drawingml/2006/main">
            <a:ext uri="{FF2B5EF4-FFF2-40B4-BE49-F238E27FC236}">
              <a16:creationId xmlns:a16="http://schemas.microsoft.com/office/drawing/2014/main" id="{04906FA4-B084-4A14-BD28-87A946673637}"/>
            </a:ext>
          </a:extLst>
        </cdr:cNvPr>
        <cdr:cNvSpPr/>
      </cdr:nvSpPr>
      <cdr:spPr>
        <a:xfrm xmlns:a="http://schemas.openxmlformats.org/drawingml/2006/main">
          <a:off x="5071973" y="-2273137"/>
          <a:ext cx="221100" cy="1103303"/>
        </a:xfrm>
        <a:prstGeom xmlns:a="http://schemas.openxmlformats.org/drawingml/2006/main" prst="rect">
          <a:avLst/>
        </a:prstGeom>
        <a:noFill xmlns:a="http://schemas.openxmlformats.org/drawingml/2006/main"/>
      </cdr:spPr>
      <cdr:txBody>
        <a:bodyPr xmlns:a="http://schemas.openxmlformats.org/drawingml/2006/main" wrap="none" lIns="91440" tIns="45720" rIns="91440" bIns="45720">
          <a:spAutoFit/>
        </a:bodyPr>
        <a:lstStyle xmlns:a="http://schemas.openxmlformats.org/drawingml/2006/main"/>
        <a:p xmlns:a="http://schemas.openxmlformats.org/drawingml/2006/main">
          <a:pPr algn="ctr"/>
          <a:endParaRPr lang="ja-JP" altLang="en-US" sz="5400" b="1" cap="none" spc="0" dirty="0">
            <a:ln w="22225">
              <a:solidFill>
                <a:schemeClr val="accent2"/>
              </a:solidFill>
              <a:prstDash val="solid"/>
            </a:ln>
            <a:solidFill>
              <a:schemeClr val="accent2">
                <a:lumMod val="40000"/>
                <a:lumOff val="60000"/>
              </a:schemeClr>
            </a:solidFill>
            <a:effectLst/>
          </a:endParaRPr>
        </a:p>
      </cdr:txBody>
    </cdr:sp>
  </cdr:relSizeAnchor>
  <cdr:relSizeAnchor xmlns:cdr="http://schemas.openxmlformats.org/drawingml/2006/chartDrawing">
    <cdr:from>
      <cdr:x>0.29871</cdr:x>
      <cdr:y>0.29457</cdr:y>
    </cdr:from>
    <cdr:to>
      <cdr:x>0.69267</cdr:x>
      <cdr:y>0.754</cdr:y>
    </cdr:to>
    <cdr:sp macro="" textlink="">
      <cdr:nvSpPr>
        <cdr:cNvPr id="3" name="正方形/長方形 2">
          <a:extLst xmlns:a="http://schemas.openxmlformats.org/drawingml/2006/main">
            <a:ext uri="{FF2B5EF4-FFF2-40B4-BE49-F238E27FC236}">
              <a16:creationId xmlns:a16="http://schemas.microsoft.com/office/drawing/2014/main" id="{E1F00C03-FB5C-4849-A12F-88CE8A874B51}"/>
            </a:ext>
          </a:extLst>
        </cdr:cNvPr>
        <cdr:cNvSpPr/>
      </cdr:nvSpPr>
      <cdr:spPr>
        <a:xfrm xmlns:a="http://schemas.openxmlformats.org/drawingml/2006/main" rot="5400000">
          <a:off x="1624732" y="1356411"/>
          <a:ext cx="2124258" cy="2135441"/>
        </a:xfrm>
        <a:prstGeom xmlns:a="http://schemas.openxmlformats.org/drawingml/2006/main" prst="rect">
          <a:avLst/>
        </a:prstGeom>
        <a:noFill xmlns:a="http://schemas.openxmlformats.org/drawingml/2006/main"/>
      </cdr:spPr>
      <cdr:txBody>
        <a:bodyPr xmlns:a="http://schemas.openxmlformats.org/drawingml/2006/main" wrap="none" lIns="91440" tIns="45720" rIns="91440" bIns="45720">
          <a:prstTxWarp prst="textArchUp">
            <a:avLst>
              <a:gd name="adj" fmla="val 9228386"/>
            </a:avLst>
          </a:prstTxWarp>
          <a:spAutoFit/>
        </a:bodyPr>
        <a:lstStyle xmlns:a="http://schemas.openxmlformats.org/drawingml/2006/main"/>
        <a:p xmlns:a="http://schemas.openxmlformats.org/drawingml/2006/main">
          <a:pPr algn="ctr"/>
          <a:r>
            <a:rPr lang="ja-JP" altLang="en-US" sz="1800" b="1" cap="none" spc="0" dirty="0">
              <a:ln w="22225">
                <a:noFill/>
                <a:prstDash val="solid"/>
              </a:ln>
              <a:solidFill>
                <a:schemeClr val="bg1"/>
              </a:solidFill>
              <a:effectLst/>
              <a:latin typeface="ＭＳ Ｐゴシック" panose="020B0600070205080204" pitchFamily="50" charset="-128"/>
              <a:ea typeface="ＭＳ Ｐゴシック" panose="020B0600070205080204" pitchFamily="50" charset="-128"/>
            </a:rPr>
            <a:t>自　主　財　源</a:t>
          </a:r>
        </a:p>
      </cdr:txBody>
    </cdr:sp>
  </cdr:relSizeAnchor>
  <cdr:relSizeAnchor xmlns:cdr="http://schemas.openxmlformats.org/drawingml/2006/chartDrawing">
    <cdr:from>
      <cdr:x>0.31003</cdr:x>
      <cdr:y>0.31805</cdr:y>
    </cdr:from>
    <cdr:to>
      <cdr:x>0.56932</cdr:x>
      <cdr:y>0.73828</cdr:y>
    </cdr:to>
    <cdr:sp macro="" textlink="">
      <cdr:nvSpPr>
        <cdr:cNvPr id="4" name="正方形/長方形 3">
          <a:extLst xmlns:a="http://schemas.openxmlformats.org/drawingml/2006/main">
            <a:ext uri="{FF2B5EF4-FFF2-40B4-BE49-F238E27FC236}">
              <a16:creationId xmlns:a16="http://schemas.microsoft.com/office/drawing/2014/main" id="{1084D34A-6D5E-4E53-829B-F83C5BBFC138}"/>
            </a:ext>
          </a:extLst>
        </cdr:cNvPr>
        <cdr:cNvSpPr/>
      </cdr:nvSpPr>
      <cdr:spPr>
        <a:xfrm xmlns:a="http://schemas.openxmlformats.org/drawingml/2006/main" rot="16200000">
          <a:off x="1411728" y="1739348"/>
          <a:ext cx="1943016" cy="1405454"/>
        </a:xfrm>
        <a:prstGeom xmlns:a="http://schemas.openxmlformats.org/drawingml/2006/main" prst="rect">
          <a:avLst/>
        </a:prstGeom>
        <a:noFill xmlns:a="http://schemas.openxmlformats.org/drawingml/2006/main"/>
      </cdr:spPr>
      <cdr:txBody>
        <a:bodyPr xmlns:a="http://schemas.openxmlformats.org/drawingml/2006/main" spcFirstLastPara="1" wrap="none" lIns="91440" tIns="45720" rIns="91440" bIns="45720" numCol="1">
          <a:prstTxWarp prst="textArchUp">
            <a:avLst>
              <a:gd name="adj" fmla="val 6630793"/>
            </a:avLst>
          </a:prstTxWarp>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ja-JP" altLang="en-US" sz="1800" b="1" cap="none" spc="0" dirty="0">
              <a:ln w="22225">
                <a:noFill/>
                <a:prstDash val="solid"/>
              </a:ln>
              <a:solidFill>
                <a:schemeClr val="bg1"/>
              </a:solidFill>
              <a:effectLst/>
              <a:latin typeface="ＭＳ Ｐゴシック" panose="020B0600070205080204" pitchFamily="50" charset="-128"/>
              <a:ea typeface="ＭＳ Ｐゴシック" panose="020B0600070205080204" pitchFamily="50" charset="-128"/>
            </a:rPr>
            <a:t>　依　存　財　源</a:t>
          </a:r>
        </a:p>
      </cdr:txBody>
    </cdr:sp>
  </cdr:relSizeAnchor>
</c:userShapes>
</file>

<file path=ppt/drawings/drawing3.xml><?xml version="1.0" encoding="utf-8"?>
<c:userShapes xmlns:c="http://schemas.openxmlformats.org/drawingml/2006/chart">
  <cdr:relSizeAnchor xmlns:cdr="http://schemas.openxmlformats.org/drawingml/2006/chartDrawing">
    <cdr:from>
      <cdr:x>0.35197</cdr:x>
      <cdr:y>0.36464</cdr:y>
    </cdr:from>
    <cdr:to>
      <cdr:x>0.60625</cdr:x>
      <cdr:y>0.73888</cdr:y>
    </cdr:to>
    <cdr:sp macro="" textlink="">
      <cdr:nvSpPr>
        <cdr:cNvPr id="3" name="楕円 2">
          <a:extLst xmlns:a="http://schemas.openxmlformats.org/drawingml/2006/main">
            <a:ext uri="{FF2B5EF4-FFF2-40B4-BE49-F238E27FC236}">
              <a16:creationId xmlns:a16="http://schemas.microsoft.com/office/drawing/2014/main" id="{ADBB36D4-EF57-F033-793D-75C141B74542}"/>
            </a:ext>
          </a:extLst>
        </cdr:cNvPr>
        <cdr:cNvSpPr/>
      </cdr:nvSpPr>
      <cdr:spPr bwMode="auto">
        <a:xfrm xmlns:a="http://schemas.openxmlformats.org/drawingml/2006/main">
          <a:off x="2114572" y="1526851"/>
          <a:ext cx="1527624" cy="1567068"/>
        </a:xfrm>
        <a:prstGeom xmlns:a="http://schemas.openxmlformats.org/drawingml/2006/main" prst="ellipse">
          <a:avLst/>
        </a:prstGeom>
        <a:solidFill xmlns:a="http://schemas.openxmlformats.org/drawingml/2006/main">
          <a:schemeClr val="bg1"/>
        </a:solidFill>
        <a:ln xmlns:a="http://schemas.openxmlformats.org/drawingml/2006/main" w="6350" cap="flat" cmpd="sng" algn="ctr">
          <a:noFill/>
          <a:prstDash val="solid"/>
          <a:round/>
          <a:headEnd type="none" w="med" len="med"/>
          <a:tailEnd type="none" w="med" len="med"/>
        </a:ln>
        <a:effectLst xmlns:a="http://schemas.openxmlformats.org/drawingml/2006/main"/>
      </cdr:spPr>
      <cdr:txBody>
        <a:bodyPr xmlns:a="http://schemas.openxmlformats.org/drawingml/2006/main" vert="horz" wrap="square" lIns="91440" tIns="45720" rIns="91440" bIns="45720" numCol="1" rtlCol="0" anchor="t" anchorCtr="0" compatLnSpc="1">
          <a:prstTxWarp prst="textNoShape">
            <a:avLst/>
          </a:prstTxWarp>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cdr:txBody>
    </cdr:sp>
  </cdr:relSizeAnchor>
  <cdr:relSizeAnchor xmlns:cdr="http://schemas.openxmlformats.org/drawingml/2006/chartDrawing">
    <cdr:from>
      <cdr:x>0.50561</cdr:x>
      <cdr:y>0.20602</cdr:y>
    </cdr:from>
    <cdr:to>
      <cdr:x>0.63658</cdr:x>
      <cdr:y>0.31944</cdr:y>
    </cdr:to>
    <cdr:sp macro="" textlink="">
      <cdr:nvSpPr>
        <cdr:cNvPr id="4" name="テキスト ボックス 3">
          <a:extLst xmlns:a="http://schemas.openxmlformats.org/drawingml/2006/main">
            <a:ext uri="{FF2B5EF4-FFF2-40B4-BE49-F238E27FC236}">
              <a16:creationId xmlns:a16="http://schemas.microsoft.com/office/drawing/2014/main" id="{81107CF5-3131-4728-90A7-BCA0754DFE34}"/>
            </a:ext>
          </a:extLst>
        </cdr:cNvPr>
        <cdr:cNvSpPr txBox="1"/>
      </cdr:nvSpPr>
      <cdr:spPr>
        <a:xfrm xmlns:a="http://schemas.openxmlformats.org/drawingml/2006/main">
          <a:off x="3037600" y="862687"/>
          <a:ext cx="786854" cy="47491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ja-JP" altLang="en-US" sz="1100" dirty="0"/>
        </a:p>
      </cdr:txBody>
    </cdr:sp>
  </cdr:relSizeAnchor>
  <cdr:relSizeAnchor xmlns:cdr="http://schemas.openxmlformats.org/drawingml/2006/chartDrawing">
    <cdr:from>
      <cdr:x>0.5</cdr:x>
      <cdr:y>0.18822</cdr:y>
    </cdr:from>
    <cdr:to>
      <cdr:x>0.6927</cdr:x>
      <cdr:y>0.46285</cdr:y>
    </cdr:to>
    <cdr:sp macro="" textlink="">
      <cdr:nvSpPr>
        <cdr:cNvPr id="5" name="テキスト ボックス 4">
          <a:extLst xmlns:a="http://schemas.openxmlformats.org/drawingml/2006/main">
            <a:ext uri="{FF2B5EF4-FFF2-40B4-BE49-F238E27FC236}">
              <a16:creationId xmlns:a16="http://schemas.microsoft.com/office/drawing/2014/main" id="{37333810-B54C-441B-9B06-52716A969BA4}"/>
            </a:ext>
          </a:extLst>
        </cdr:cNvPr>
        <cdr:cNvSpPr txBox="1"/>
      </cdr:nvSpPr>
      <cdr:spPr>
        <a:xfrm xmlns:a="http://schemas.openxmlformats.org/drawingml/2006/main">
          <a:off x="3003895" y="788130"/>
          <a:ext cx="1157717" cy="114997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ja-JP" altLang="en-US" sz="1600" dirty="0"/>
            <a:t>教育費</a:t>
          </a:r>
          <a:endParaRPr lang="en-US" altLang="ja-JP" sz="1600" dirty="0"/>
        </a:p>
        <a:p xmlns:a="http://schemas.openxmlformats.org/drawingml/2006/main">
          <a:r>
            <a:rPr lang="en-US" altLang="ja-JP" sz="1600" dirty="0"/>
            <a:t>1.501</a:t>
          </a:r>
          <a:r>
            <a:rPr lang="ja-JP" altLang="en-US" sz="1600" dirty="0"/>
            <a:t>億円</a:t>
          </a:r>
          <a:endParaRPr lang="en-US" altLang="ja-JP" sz="1600" dirty="0"/>
        </a:p>
        <a:p xmlns:a="http://schemas.openxmlformats.org/drawingml/2006/main">
          <a:pPr algn="ctr"/>
          <a:r>
            <a:rPr lang="ja-JP" altLang="en-US" sz="1600" dirty="0"/>
            <a:t>（</a:t>
          </a:r>
          <a:r>
            <a:rPr lang="en-US" altLang="ja-JP" sz="1600" dirty="0"/>
            <a:t>19.4</a:t>
          </a:r>
          <a:r>
            <a:rPr lang="ja-JP" altLang="en-US" sz="1600" dirty="0"/>
            <a:t>％）</a:t>
          </a:r>
        </a:p>
      </cdr:txBody>
    </cdr:sp>
  </cdr:relSizeAnchor>
  <cdr:relSizeAnchor xmlns:cdr="http://schemas.openxmlformats.org/drawingml/2006/chartDrawing">
    <cdr:from>
      <cdr:x>0.63287</cdr:x>
      <cdr:y>0.53338</cdr:y>
    </cdr:from>
    <cdr:to>
      <cdr:x>0.75757</cdr:x>
      <cdr:y>0.65096</cdr:y>
    </cdr:to>
    <cdr:sp macro="" textlink="">
      <cdr:nvSpPr>
        <cdr:cNvPr id="6" name="テキスト ボックス 5">
          <a:extLst xmlns:a="http://schemas.openxmlformats.org/drawingml/2006/main">
            <a:ext uri="{FF2B5EF4-FFF2-40B4-BE49-F238E27FC236}">
              <a16:creationId xmlns:a16="http://schemas.microsoft.com/office/drawing/2014/main" id="{7E28C3CE-2E67-4C9D-914E-B7C00A3DD1DF}"/>
            </a:ext>
          </a:extLst>
        </cdr:cNvPr>
        <cdr:cNvSpPr txBox="1"/>
      </cdr:nvSpPr>
      <cdr:spPr>
        <a:xfrm xmlns:a="http://schemas.openxmlformats.org/drawingml/2006/main">
          <a:off x="4302206" y="2538590"/>
          <a:ext cx="847682" cy="5596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ja-JP" altLang="en-US" sz="1100" dirty="0"/>
        </a:p>
      </cdr:txBody>
    </cdr:sp>
  </cdr:relSizeAnchor>
  <cdr:relSizeAnchor xmlns:cdr="http://schemas.openxmlformats.org/drawingml/2006/chartDrawing">
    <cdr:from>
      <cdr:x>0.58995</cdr:x>
      <cdr:y>0.47019</cdr:y>
    </cdr:from>
    <cdr:to>
      <cdr:x>0.80798</cdr:x>
      <cdr:y>0.71555</cdr:y>
    </cdr:to>
    <cdr:sp macro="" textlink="">
      <cdr:nvSpPr>
        <cdr:cNvPr id="7" name="テキスト ボックス 6">
          <a:extLst xmlns:a="http://schemas.openxmlformats.org/drawingml/2006/main">
            <a:ext uri="{FF2B5EF4-FFF2-40B4-BE49-F238E27FC236}">
              <a16:creationId xmlns:a16="http://schemas.microsoft.com/office/drawing/2014/main" id="{851B50DC-7BC9-4696-899A-7B94AE58B3B4}"/>
            </a:ext>
          </a:extLst>
        </cdr:cNvPr>
        <cdr:cNvSpPr txBox="1"/>
      </cdr:nvSpPr>
      <cdr:spPr>
        <a:xfrm xmlns:a="http://schemas.openxmlformats.org/drawingml/2006/main">
          <a:off x="3544290" y="1968850"/>
          <a:ext cx="1309907" cy="102736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ja-JP" altLang="en-US" sz="1600" dirty="0"/>
            <a:t>諸支出金</a:t>
          </a:r>
          <a:endParaRPr lang="en-US" altLang="ja-JP" sz="1600" dirty="0"/>
        </a:p>
        <a:p xmlns:a="http://schemas.openxmlformats.org/drawingml/2006/main">
          <a:pPr algn="ctr"/>
          <a:r>
            <a:rPr lang="en-US" altLang="ja-JP" sz="1600" dirty="0"/>
            <a:t>1,096</a:t>
          </a:r>
          <a:r>
            <a:rPr lang="ja-JP" altLang="en-US" sz="1600" dirty="0"/>
            <a:t>億円</a:t>
          </a:r>
          <a:endParaRPr lang="en-US" altLang="ja-JP" sz="1600" dirty="0"/>
        </a:p>
        <a:p xmlns:a="http://schemas.openxmlformats.org/drawingml/2006/main">
          <a:pPr algn="ctr"/>
          <a:r>
            <a:rPr lang="ja-JP" altLang="en-US" sz="1600" dirty="0"/>
            <a:t>（</a:t>
          </a:r>
          <a:r>
            <a:rPr lang="en-US" altLang="ja-JP" sz="1600" dirty="0"/>
            <a:t>14.2</a:t>
          </a:r>
          <a:r>
            <a:rPr lang="ja-JP" altLang="en-US" sz="1600" dirty="0"/>
            <a:t>％）</a:t>
          </a:r>
        </a:p>
      </cdr:txBody>
    </cdr:sp>
  </cdr:relSizeAnchor>
  <cdr:relSizeAnchor xmlns:cdr="http://schemas.openxmlformats.org/drawingml/2006/chartDrawing">
    <cdr:from>
      <cdr:x>0.51332</cdr:x>
      <cdr:y>0.69608</cdr:y>
    </cdr:from>
    <cdr:to>
      <cdr:x>0.70696</cdr:x>
      <cdr:y>0.9347</cdr:y>
    </cdr:to>
    <cdr:sp macro="" textlink="">
      <cdr:nvSpPr>
        <cdr:cNvPr id="8" name="テキスト ボックス 7">
          <a:extLst xmlns:a="http://schemas.openxmlformats.org/drawingml/2006/main">
            <a:ext uri="{FF2B5EF4-FFF2-40B4-BE49-F238E27FC236}">
              <a16:creationId xmlns:a16="http://schemas.microsoft.com/office/drawing/2014/main" id="{88D8DD5F-C0F1-4B5D-9528-4D312FE2D479}"/>
            </a:ext>
          </a:extLst>
        </cdr:cNvPr>
        <cdr:cNvSpPr txBox="1"/>
      </cdr:nvSpPr>
      <cdr:spPr>
        <a:xfrm xmlns:a="http://schemas.openxmlformats.org/drawingml/2006/main">
          <a:off x="3083921" y="2914691"/>
          <a:ext cx="1163332" cy="99919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ja-JP" altLang="en-US" sz="1600" dirty="0"/>
            <a:t>民生費</a:t>
          </a:r>
          <a:endParaRPr lang="en-US" altLang="ja-JP" sz="1600" dirty="0"/>
        </a:p>
        <a:p xmlns:a="http://schemas.openxmlformats.org/drawingml/2006/main">
          <a:pPr algn="ctr"/>
          <a:r>
            <a:rPr lang="en-US" altLang="ja-JP" sz="1600" dirty="0"/>
            <a:t>999</a:t>
          </a:r>
          <a:r>
            <a:rPr lang="ja-JP" altLang="en-US" sz="1600" dirty="0"/>
            <a:t>億円</a:t>
          </a:r>
          <a:endParaRPr lang="en-US" altLang="ja-JP" sz="1600" dirty="0"/>
        </a:p>
        <a:p xmlns:a="http://schemas.openxmlformats.org/drawingml/2006/main">
          <a:pPr algn="ctr"/>
          <a:r>
            <a:rPr lang="ja-JP" altLang="en-US" sz="1600" dirty="0"/>
            <a:t>（</a:t>
          </a:r>
          <a:r>
            <a:rPr lang="en-US" altLang="ja-JP" sz="1600" dirty="0"/>
            <a:t>12.9</a:t>
          </a:r>
          <a:r>
            <a:rPr lang="ja-JP" altLang="en-US" sz="1600" dirty="0"/>
            <a:t>％）</a:t>
          </a:r>
        </a:p>
      </cdr:txBody>
    </cdr:sp>
  </cdr:relSizeAnchor>
  <cdr:relSizeAnchor xmlns:cdr="http://schemas.openxmlformats.org/drawingml/2006/chartDrawing">
    <cdr:from>
      <cdr:x>0.35697</cdr:x>
      <cdr:y>0.75069</cdr:y>
    </cdr:from>
    <cdr:to>
      <cdr:x>0.53382</cdr:x>
      <cdr:y>0.95801</cdr:y>
    </cdr:to>
    <cdr:sp macro="" textlink="">
      <cdr:nvSpPr>
        <cdr:cNvPr id="9" name="テキスト ボックス 8">
          <a:extLst xmlns:a="http://schemas.openxmlformats.org/drawingml/2006/main">
            <a:ext uri="{FF2B5EF4-FFF2-40B4-BE49-F238E27FC236}">
              <a16:creationId xmlns:a16="http://schemas.microsoft.com/office/drawing/2014/main" id="{9DD5EE41-D0D8-4C7D-BF22-7DAB22A5314E}"/>
            </a:ext>
          </a:extLst>
        </cdr:cNvPr>
        <cdr:cNvSpPr txBox="1"/>
      </cdr:nvSpPr>
      <cdr:spPr>
        <a:xfrm xmlns:a="http://schemas.openxmlformats.org/drawingml/2006/main">
          <a:off x="2144624" y="3143375"/>
          <a:ext cx="1062442" cy="86811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ja-JP" altLang="en-US" sz="1600" dirty="0"/>
            <a:t>公債費</a:t>
          </a:r>
          <a:endParaRPr lang="en-US" altLang="ja-JP" sz="1600" dirty="0"/>
        </a:p>
        <a:p xmlns:a="http://schemas.openxmlformats.org/drawingml/2006/main">
          <a:pPr algn="ctr"/>
          <a:r>
            <a:rPr lang="en-US" altLang="ja-JP" sz="1600" dirty="0"/>
            <a:t>955</a:t>
          </a:r>
          <a:r>
            <a:rPr lang="ja-JP" altLang="en-US" sz="1600" dirty="0"/>
            <a:t>億円</a:t>
          </a:r>
          <a:endParaRPr lang="en-US" altLang="ja-JP" sz="1600" dirty="0"/>
        </a:p>
        <a:p xmlns:a="http://schemas.openxmlformats.org/drawingml/2006/main">
          <a:pPr algn="ctr"/>
          <a:r>
            <a:rPr lang="ja-JP" altLang="en-US" sz="1600" dirty="0"/>
            <a:t>（</a:t>
          </a:r>
          <a:r>
            <a:rPr lang="en-US" altLang="ja-JP" sz="1600" dirty="0"/>
            <a:t>12.3</a:t>
          </a:r>
          <a:r>
            <a:rPr lang="ja-JP" altLang="en-US" sz="1600" dirty="0"/>
            <a:t>％）</a:t>
          </a:r>
        </a:p>
      </cdr:txBody>
    </cdr:sp>
  </cdr:relSizeAnchor>
  <cdr:relSizeAnchor xmlns:cdr="http://schemas.openxmlformats.org/drawingml/2006/chartDrawing">
    <cdr:from>
      <cdr:x>0.21825</cdr:x>
      <cdr:y>0.629</cdr:y>
    </cdr:from>
    <cdr:to>
      <cdr:x>0.39654</cdr:x>
      <cdr:y>0.8705</cdr:y>
    </cdr:to>
    <cdr:sp macro="" textlink="">
      <cdr:nvSpPr>
        <cdr:cNvPr id="10" name="テキスト ボックス 9">
          <a:extLst xmlns:a="http://schemas.openxmlformats.org/drawingml/2006/main">
            <a:ext uri="{FF2B5EF4-FFF2-40B4-BE49-F238E27FC236}">
              <a16:creationId xmlns:a16="http://schemas.microsoft.com/office/drawing/2014/main" id="{C2B00E82-298E-4F4D-AF6C-214ADEE2E529}"/>
            </a:ext>
          </a:extLst>
        </cdr:cNvPr>
        <cdr:cNvSpPr txBox="1"/>
      </cdr:nvSpPr>
      <cdr:spPr>
        <a:xfrm xmlns:a="http://schemas.openxmlformats.org/drawingml/2006/main">
          <a:off x="1311199" y="2633823"/>
          <a:ext cx="1071159" cy="101122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ja-JP" altLang="en-US" sz="1600" dirty="0"/>
            <a:t>商工費</a:t>
          </a:r>
          <a:endParaRPr lang="en-US" altLang="ja-JP" sz="1600" dirty="0"/>
        </a:p>
        <a:p xmlns:a="http://schemas.openxmlformats.org/drawingml/2006/main">
          <a:r>
            <a:rPr lang="en-US" altLang="ja-JP" sz="1600" dirty="0"/>
            <a:t>912</a:t>
          </a:r>
          <a:r>
            <a:rPr lang="ja-JP" altLang="en-US" sz="1600" dirty="0"/>
            <a:t>億円</a:t>
          </a:r>
          <a:endParaRPr lang="en-US" altLang="ja-JP" sz="1600" dirty="0"/>
        </a:p>
        <a:p xmlns:a="http://schemas.openxmlformats.org/drawingml/2006/main">
          <a:r>
            <a:rPr lang="ja-JP" altLang="en-US" sz="1600" dirty="0"/>
            <a:t>（</a:t>
          </a:r>
          <a:r>
            <a:rPr lang="en-US" altLang="ja-JP" sz="1600" dirty="0"/>
            <a:t>11.8</a:t>
          </a:r>
          <a:r>
            <a:rPr lang="ja-JP" altLang="en-US" sz="1600" dirty="0"/>
            <a:t>％）</a:t>
          </a:r>
        </a:p>
      </cdr:txBody>
    </cdr:sp>
  </cdr:relSizeAnchor>
  <cdr:relSizeAnchor xmlns:cdr="http://schemas.openxmlformats.org/drawingml/2006/chartDrawing">
    <cdr:from>
      <cdr:x>0.21313</cdr:x>
      <cdr:y>0.5229</cdr:y>
    </cdr:from>
    <cdr:to>
      <cdr:x>0.34765</cdr:x>
      <cdr:y>0.71503</cdr:y>
    </cdr:to>
    <cdr:sp macro="" textlink="">
      <cdr:nvSpPr>
        <cdr:cNvPr id="11" name="テキスト ボックス 10">
          <a:extLst xmlns:a="http://schemas.openxmlformats.org/drawingml/2006/main">
            <a:ext uri="{FF2B5EF4-FFF2-40B4-BE49-F238E27FC236}">
              <a16:creationId xmlns:a16="http://schemas.microsoft.com/office/drawing/2014/main" id="{44DD14E0-CC83-47A6-8DE6-EA10015A9990}"/>
            </a:ext>
          </a:extLst>
        </cdr:cNvPr>
        <cdr:cNvSpPr txBox="1"/>
      </cdr:nvSpPr>
      <cdr:spPr>
        <a:xfrm xmlns:a="http://schemas.openxmlformats.org/drawingml/2006/main">
          <a:off x="1448862" y="2488719"/>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sz="1100" dirty="0"/>
        </a:p>
      </cdr:txBody>
    </cdr:sp>
  </cdr:relSizeAnchor>
  <cdr:relSizeAnchor xmlns:cdr="http://schemas.openxmlformats.org/drawingml/2006/chartDrawing">
    <cdr:from>
      <cdr:x>0.16758</cdr:x>
      <cdr:y>0.46535</cdr:y>
    </cdr:from>
    <cdr:to>
      <cdr:x>0.32333</cdr:x>
      <cdr:y>0.68962</cdr:y>
    </cdr:to>
    <cdr:sp macro="" textlink="">
      <cdr:nvSpPr>
        <cdr:cNvPr id="12" name="テキスト ボックス 11">
          <a:extLst xmlns:a="http://schemas.openxmlformats.org/drawingml/2006/main">
            <a:ext uri="{FF2B5EF4-FFF2-40B4-BE49-F238E27FC236}">
              <a16:creationId xmlns:a16="http://schemas.microsoft.com/office/drawing/2014/main" id="{E97149DE-0E55-4CC4-8245-4AA0F987458D}"/>
            </a:ext>
          </a:extLst>
        </cdr:cNvPr>
        <cdr:cNvSpPr txBox="1"/>
      </cdr:nvSpPr>
      <cdr:spPr>
        <a:xfrm xmlns:a="http://schemas.openxmlformats.org/drawingml/2006/main">
          <a:off x="1006798" y="1948551"/>
          <a:ext cx="935718" cy="93911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1400" dirty="0"/>
            <a:t>土木費</a:t>
          </a:r>
          <a:endParaRPr lang="en-US" altLang="ja-JP" sz="1400" dirty="0"/>
        </a:p>
        <a:p xmlns:a="http://schemas.openxmlformats.org/drawingml/2006/main">
          <a:r>
            <a:rPr lang="en-US" altLang="ja-JP" sz="1400" dirty="0"/>
            <a:t>626</a:t>
          </a:r>
          <a:r>
            <a:rPr lang="ja-JP" altLang="en-US" sz="1400" dirty="0"/>
            <a:t>億円</a:t>
          </a:r>
          <a:endParaRPr lang="en-US" altLang="ja-JP" sz="1400" dirty="0"/>
        </a:p>
        <a:p xmlns:a="http://schemas.openxmlformats.org/drawingml/2006/main">
          <a:pPr algn="ctr"/>
          <a:r>
            <a:rPr lang="ja-JP" altLang="en-US" sz="1400" dirty="0"/>
            <a:t>（</a:t>
          </a:r>
          <a:r>
            <a:rPr lang="en-US" altLang="ja-JP" sz="1400" dirty="0"/>
            <a:t>8.1</a:t>
          </a:r>
          <a:r>
            <a:rPr lang="ja-JP" altLang="en-US" sz="1400" dirty="0"/>
            <a:t>％）</a:t>
          </a:r>
        </a:p>
      </cdr:txBody>
    </cdr:sp>
  </cdr:relSizeAnchor>
  <cdr:relSizeAnchor xmlns:cdr="http://schemas.openxmlformats.org/drawingml/2006/chartDrawing">
    <cdr:from>
      <cdr:x>0</cdr:x>
      <cdr:y>0.3248</cdr:y>
    </cdr:from>
    <cdr:to>
      <cdr:x>0.29446</cdr:x>
      <cdr:y>0.55176</cdr:y>
    </cdr:to>
    <cdr:sp macro="" textlink="">
      <cdr:nvSpPr>
        <cdr:cNvPr id="13" name="テキスト ボックス 12">
          <a:extLst xmlns:a="http://schemas.openxmlformats.org/drawingml/2006/main">
            <a:ext uri="{FF2B5EF4-FFF2-40B4-BE49-F238E27FC236}">
              <a16:creationId xmlns:a16="http://schemas.microsoft.com/office/drawing/2014/main" id="{311536F9-F5E7-451A-9D7F-2D92C46741CA}"/>
            </a:ext>
          </a:extLst>
        </cdr:cNvPr>
        <cdr:cNvSpPr txBox="1"/>
      </cdr:nvSpPr>
      <cdr:spPr>
        <a:xfrm xmlns:a="http://schemas.openxmlformats.org/drawingml/2006/main">
          <a:off x="0" y="1360047"/>
          <a:ext cx="1769046" cy="95033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1400" dirty="0"/>
            <a:t>農林水産業費</a:t>
          </a:r>
          <a:endParaRPr lang="en-US" altLang="ja-JP" sz="1400" dirty="0"/>
        </a:p>
        <a:p xmlns:a="http://schemas.openxmlformats.org/drawingml/2006/main">
          <a:r>
            <a:rPr lang="en-US" altLang="ja-JP" sz="1400" dirty="0"/>
            <a:t>   577</a:t>
          </a:r>
          <a:r>
            <a:rPr lang="ja-JP" altLang="en-US" sz="1400" dirty="0"/>
            <a:t>億円</a:t>
          </a:r>
          <a:endParaRPr lang="en-US" altLang="ja-JP" sz="1400" dirty="0"/>
        </a:p>
        <a:p xmlns:a="http://schemas.openxmlformats.org/drawingml/2006/main">
          <a:r>
            <a:rPr lang="ja-JP" altLang="en-US" sz="1400" dirty="0"/>
            <a:t>   （</a:t>
          </a:r>
          <a:r>
            <a:rPr lang="en-US" altLang="ja-JP" sz="1400" dirty="0"/>
            <a:t>7.5</a:t>
          </a:r>
          <a:r>
            <a:rPr lang="ja-JP" altLang="en-US" sz="1400" dirty="0"/>
            <a:t>％）</a:t>
          </a:r>
        </a:p>
      </cdr:txBody>
    </cdr:sp>
  </cdr:relSizeAnchor>
  <cdr:relSizeAnchor xmlns:cdr="http://schemas.openxmlformats.org/drawingml/2006/chartDrawing">
    <cdr:from>
      <cdr:x>0</cdr:x>
      <cdr:y>0.19335</cdr:y>
    </cdr:from>
    <cdr:to>
      <cdr:x>0.286</cdr:x>
      <cdr:y>0.34831</cdr:y>
    </cdr:to>
    <cdr:sp macro="" textlink="">
      <cdr:nvSpPr>
        <cdr:cNvPr id="14" name="テキスト ボックス 13">
          <a:extLst xmlns:a="http://schemas.openxmlformats.org/drawingml/2006/main">
            <a:ext uri="{FF2B5EF4-FFF2-40B4-BE49-F238E27FC236}">
              <a16:creationId xmlns:a16="http://schemas.microsoft.com/office/drawing/2014/main" id="{A60085C9-B832-408A-A97A-F448A90A6EC4}"/>
            </a:ext>
          </a:extLst>
        </cdr:cNvPr>
        <cdr:cNvSpPr txBox="1"/>
      </cdr:nvSpPr>
      <cdr:spPr>
        <a:xfrm xmlns:a="http://schemas.openxmlformats.org/drawingml/2006/main">
          <a:off x="0" y="809600"/>
          <a:ext cx="1718230" cy="64889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1400" dirty="0"/>
            <a:t>警察費</a:t>
          </a:r>
          <a:endParaRPr lang="en-US" altLang="ja-JP" sz="1400" dirty="0"/>
        </a:p>
        <a:p xmlns:a="http://schemas.openxmlformats.org/drawingml/2006/main">
          <a:r>
            <a:rPr lang="en-US" altLang="ja-JP" sz="1400" dirty="0"/>
            <a:t>316</a:t>
          </a:r>
          <a:r>
            <a:rPr lang="ja-JP" altLang="en-US" sz="1400" dirty="0"/>
            <a:t>億円（</a:t>
          </a:r>
          <a:r>
            <a:rPr lang="en-US" altLang="ja-JP" sz="1400" dirty="0"/>
            <a:t>4.1</a:t>
          </a:r>
          <a:r>
            <a:rPr lang="ja-JP" altLang="en-US" sz="1400" dirty="0"/>
            <a:t>％）</a:t>
          </a:r>
        </a:p>
      </cdr:txBody>
    </cdr:sp>
  </cdr:relSizeAnchor>
  <cdr:relSizeAnchor xmlns:cdr="http://schemas.openxmlformats.org/drawingml/2006/chartDrawing">
    <cdr:from>
      <cdr:x>0</cdr:x>
      <cdr:y>0.11936</cdr:y>
    </cdr:from>
    <cdr:to>
      <cdr:x>0.40804</cdr:x>
      <cdr:y>0.19057</cdr:y>
    </cdr:to>
    <cdr:sp macro="" textlink="">
      <cdr:nvSpPr>
        <cdr:cNvPr id="15" name="テキスト ボックス 14">
          <a:extLst xmlns:a="http://schemas.openxmlformats.org/drawingml/2006/main">
            <a:ext uri="{FF2B5EF4-FFF2-40B4-BE49-F238E27FC236}">
              <a16:creationId xmlns:a16="http://schemas.microsoft.com/office/drawing/2014/main" id="{0B2B4285-486B-477B-82AE-F86A96962A20}"/>
            </a:ext>
          </a:extLst>
        </cdr:cNvPr>
        <cdr:cNvSpPr txBox="1"/>
      </cdr:nvSpPr>
      <cdr:spPr>
        <a:xfrm xmlns:a="http://schemas.openxmlformats.org/drawingml/2006/main">
          <a:off x="-358451" y="499798"/>
          <a:ext cx="2451425" cy="29819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1400" dirty="0"/>
            <a:t>総務費</a:t>
          </a:r>
          <a:r>
            <a:rPr lang="en-US" altLang="ja-JP" sz="1400" dirty="0"/>
            <a:t>299</a:t>
          </a:r>
          <a:r>
            <a:rPr lang="ja-JP" altLang="en-US" sz="1400" dirty="0"/>
            <a:t>億円（</a:t>
          </a:r>
          <a:r>
            <a:rPr lang="en-US" altLang="ja-JP" sz="1400" dirty="0"/>
            <a:t>3.9</a:t>
          </a:r>
          <a:r>
            <a:rPr lang="ja-JP" altLang="en-US" sz="1400" dirty="0"/>
            <a:t>％）</a:t>
          </a:r>
        </a:p>
      </cdr:txBody>
    </cdr:sp>
  </cdr:relSizeAnchor>
  <cdr:relSizeAnchor xmlns:cdr="http://schemas.openxmlformats.org/drawingml/2006/chartDrawing">
    <cdr:from>
      <cdr:x>0.04517</cdr:x>
      <cdr:y>0.05509</cdr:y>
    </cdr:from>
    <cdr:to>
      <cdr:x>0.50379</cdr:x>
      <cdr:y>0.12201</cdr:y>
    </cdr:to>
    <cdr:sp macro="" textlink="">
      <cdr:nvSpPr>
        <cdr:cNvPr id="16" name="テキスト ボックス 15">
          <a:extLst xmlns:a="http://schemas.openxmlformats.org/drawingml/2006/main">
            <a:ext uri="{FF2B5EF4-FFF2-40B4-BE49-F238E27FC236}">
              <a16:creationId xmlns:a16="http://schemas.microsoft.com/office/drawing/2014/main" id="{8FA0C1F7-02DC-45BE-ACDA-22FCC2084A15}"/>
            </a:ext>
          </a:extLst>
        </cdr:cNvPr>
        <cdr:cNvSpPr txBox="1"/>
      </cdr:nvSpPr>
      <cdr:spPr>
        <a:xfrm xmlns:a="http://schemas.openxmlformats.org/drawingml/2006/main">
          <a:off x="271344" y="230664"/>
          <a:ext cx="2755337" cy="28021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1400" dirty="0"/>
            <a:t>衛生費</a:t>
          </a:r>
          <a:r>
            <a:rPr lang="en-US" altLang="ja-JP" sz="1400" dirty="0"/>
            <a:t>239</a:t>
          </a:r>
          <a:r>
            <a:rPr lang="ja-JP" altLang="en-US" sz="1400" dirty="0"/>
            <a:t>億円（</a:t>
          </a:r>
          <a:r>
            <a:rPr lang="en-US" altLang="ja-JP" sz="1400" dirty="0"/>
            <a:t>3.1</a:t>
          </a:r>
          <a:r>
            <a:rPr lang="ja-JP" altLang="en-US" sz="1400" dirty="0"/>
            <a:t>％）</a:t>
          </a:r>
          <a:endParaRPr lang="en-US" altLang="ja-JP" sz="1400" dirty="0"/>
        </a:p>
        <a:p xmlns:a="http://schemas.openxmlformats.org/drawingml/2006/main">
          <a:endParaRPr lang="en-US" altLang="ja-JP" sz="1600" dirty="0"/>
        </a:p>
      </cdr:txBody>
    </cdr:sp>
  </cdr:relSizeAnchor>
  <cdr:relSizeAnchor xmlns:cdr="http://schemas.openxmlformats.org/drawingml/2006/chartDrawing">
    <cdr:from>
      <cdr:x>0.15937</cdr:x>
      <cdr:y>0</cdr:y>
    </cdr:from>
    <cdr:to>
      <cdr:x>0.63304</cdr:x>
      <cdr:y>0.06832</cdr:y>
    </cdr:to>
    <cdr:sp macro="" textlink="">
      <cdr:nvSpPr>
        <cdr:cNvPr id="17" name="テキスト ボックス 16">
          <a:extLst xmlns:a="http://schemas.openxmlformats.org/drawingml/2006/main">
            <a:ext uri="{FF2B5EF4-FFF2-40B4-BE49-F238E27FC236}">
              <a16:creationId xmlns:a16="http://schemas.microsoft.com/office/drawing/2014/main" id="{80EFF914-E0E0-48F6-9487-B2510E536187}"/>
            </a:ext>
          </a:extLst>
        </cdr:cNvPr>
        <cdr:cNvSpPr txBox="1"/>
      </cdr:nvSpPr>
      <cdr:spPr>
        <a:xfrm xmlns:a="http://schemas.openxmlformats.org/drawingml/2006/main">
          <a:off x="957474" y="-2637577"/>
          <a:ext cx="2845723" cy="28609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1400" dirty="0"/>
            <a:t>その他 </a:t>
          </a:r>
          <a:r>
            <a:rPr lang="en-US" altLang="ja-JP" sz="1400" dirty="0"/>
            <a:t>223</a:t>
          </a:r>
          <a:r>
            <a:rPr lang="ja-JP" altLang="en-US" sz="1400" dirty="0"/>
            <a:t>億円（</a:t>
          </a:r>
          <a:r>
            <a:rPr lang="en-US" altLang="ja-JP" sz="1400" dirty="0"/>
            <a:t>2.7</a:t>
          </a:r>
          <a:r>
            <a:rPr lang="ja-JP" altLang="en-US" sz="1400" dirty="0"/>
            <a:t>％）</a:t>
          </a:r>
        </a:p>
      </cdr:txBody>
    </cdr:sp>
  </cdr:relSizeAnchor>
  <cdr:relSizeAnchor xmlns:cdr="http://schemas.openxmlformats.org/drawingml/2006/chartDrawing">
    <cdr:from>
      <cdr:x>0.36408</cdr:x>
      <cdr:y>0.08844</cdr:y>
    </cdr:from>
    <cdr:to>
      <cdr:x>0.41075</cdr:x>
      <cdr:y>0.21047</cdr:y>
    </cdr:to>
    <cdr:cxnSp macro="">
      <cdr:nvCxnSpPr>
        <cdr:cNvPr id="21" name="直線コネクタ 20">
          <a:extLst xmlns:a="http://schemas.openxmlformats.org/drawingml/2006/main">
            <a:ext uri="{FF2B5EF4-FFF2-40B4-BE49-F238E27FC236}">
              <a16:creationId xmlns:a16="http://schemas.microsoft.com/office/drawing/2014/main" id="{6AEF555C-1151-4CD1-98D3-18420C641BC1}"/>
            </a:ext>
          </a:extLst>
        </cdr:cNvPr>
        <cdr:cNvCxnSpPr/>
      </cdr:nvCxnSpPr>
      <cdr:spPr>
        <a:xfrm xmlns:a="http://schemas.openxmlformats.org/drawingml/2006/main">
          <a:off x="2187303" y="370317"/>
          <a:ext cx="280389" cy="510989"/>
        </a:xfrm>
        <a:prstGeom xmlns:a="http://schemas.openxmlformats.org/drawingml/2006/main" prst="line">
          <a:avLst/>
        </a:prstGeom>
      </cdr:spPr>
      <cdr:style>
        <a:lnRef xmlns:a="http://schemas.openxmlformats.org/drawingml/2006/main" idx="2">
          <a:schemeClr val="dk1"/>
        </a:lnRef>
        <a:fillRef xmlns:a="http://schemas.openxmlformats.org/drawingml/2006/main" idx="0">
          <a:schemeClr val="dk1"/>
        </a:fillRef>
        <a:effectRef xmlns:a="http://schemas.openxmlformats.org/drawingml/2006/main" idx="1">
          <a:schemeClr val="dk1"/>
        </a:effectRef>
        <a:fontRef xmlns:a="http://schemas.openxmlformats.org/drawingml/2006/main" idx="minor">
          <a:schemeClr val="tx1"/>
        </a:fontRef>
      </cdr:style>
    </cdr:cxnSp>
  </cdr:relSizeAnchor>
  <cdr:relSizeAnchor xmlns:cdr="http://schemas.openxmlformats.org/drawingml/2006/chartDrawing">
    <cdr:from>
      <cdr:x>0.3171</cdr:x>
      <cdr:y>0.15864</cdr:y>
    </cdr:from>
    <cdr:to>
      <cdr:x>0.37009</cdr:x>
      <cdr:y>0.24072</cdr:y>
    </cdr:to>
    <cdr:cxnSp macro="">
      <cdr:nvCxnSpPr>
        <cdr:cNvPr id="22" name="直線コネクタ 21">
          <a:extLst xmlns:a="http://schemas.openxmlformats.org/drawingml/2006/main">
            <a:ext uri="{FF2B5EF4-FFF2-40B4-BE49-F238E27FC236}">
              <a16:creationId xmlns:a16="http://schemas.microsoft.com/office/drawing/2014/main" id="{2A9479A9-558C-4246-8B00-21900956C584}"/>
            </a:ext>
          </a:extLst>
        </cdr:cNvPr>
        <cdr:cNvCxnSpPr/>
      </cdr:nvCxnSpPr>
      <cdr:spPr>
        <a:xfrm xmlns:a="http://schemas.openxmlformats.org/drawingml/2006/main">
          <a:off x="1905090" y="664276"/>
          <a:ext cx="318307" cy="343715"/>
        </a:xfrm>
        <a:prstGeom xmlns:a="http://schemas.openxmlformats.org/drawingml/2006/main" prst="line">
          <a:avLst/>
        </a:prstGeom>
      </cdr:spPr>
      <cdr:style>
        <a:lnRef xmlns:a="http://schemas.openxmlformats.org/drawingml/2006/main" idx="2">
          <a:schemeClr val="dk1"/>
        </a:lnRef>
        <a:fillRef xmlns:a="http://schemas.openxmlformats.org/drawingml/2006/main" idx="0">
          <a:schemeClr val="dk1"/>
        </a:fillRef>
        <a:effectRef xmlns:a="http://schemas.openxmlformats.org/drawingml/2006/main" idx="1">
          <a:schemeClr val="dk1"/>
        </a:effectRef>
        <a:fontRef xmlns:a="http://schemas.openxmlformats.org/drawingml/2006/main" idx="minor">
          <a:schemeClr val="tx1"/>
        </a:fontRef>
      </cdr:style>
    </cdr:cxnSp>
  </cdr:relSizeAnchor>
  <cdr:relSizeAnchor xmlns:cdr="http://schemas.openxmlformats.org/drawingml/2006/chartDrawing">
    <cdr:from>
      <cdr:x>0.16242</cdr:x>
      <cdr:y>0.23498</cdr:y>
    </cdr:from>
    <cdr:to>
      <cdr:x>0.30661</cdr:x>
      <cdr:y>0.26371</cdr:y>
    </cdr:to>
    <cdr:cxnSp macro="">
      <cdr:nvCxnSpPr>
        <cdr:cNvPr id="23" name="直線コネクタ 22">
          <a:extLst xmlns:a="http://schemas.openxmlformats.org/drawingml/2006/main">
            <a:ext uri="{FF2B5EF4-FFF2-40B4-BE49-F238E27FC236}">
              <a16:creationId xmlns:a16="http://schemas.microsoft.com/office/drawing/2014/main" id="{2A9479A9-558C-4246-8B00-21900956C584}"/>
            </a:ext>
          </a:extLst>
        </cdr:cNvPr>
        <cdr:cNvCxnSpPr/>
      </cdr:nvCxnSpPr>
      <cdr:spPr>
        <a:xfrm xmlns:a="http://schemas.openxmlformats.org/drawingml/2006/main">
          <a:off x="975776" y="983928"/>
          <a:ext cx="866274" cy="120316"/>
        </a:xfrm>
        <a:prstGeom xmlns:a="http://schemas.openxmlformats.org/drawingml/2006/main" prst="line">
          <a:avLst/>
        </a:prstGeom>
      </cdr:spPr>
      <cdr:style>
        <a:lnRef xmlns:a="http://schemas.openxmlformats.org/drawingml/2006/main" idx="2">
          <a:schemeClr val="dk1"/>
        </a:lnRef>
        <a:fillRef xmlns:a="http://schemas.openxmlformats.org/drawingml/2006/main" idx="0">
          <a:schemeClr val="dk1"/>
        </a:fillRef>
        <a:effectRef xmlns:a="http://schemas.openxmlformats.org/drawingml/2006/main" idx="1">
          <a:schemeClr val="dk1"/>
        </a:effectRef>
        <a:fontRef xmlns:a="http://schemas.openxmlformats.org/drawingml/2006/main" idx="minor">
          <a:schemeClr val="tx1"/>
        </a:fontRef>
      </cdr:style>
    </cdr:cxnSp>
  </cdr:relSizeAnchor>
  <cdr:relSizeAnchor xmlns:cdr="http://schemas.openxmlformats.org/drawingml/2006/chartDrawing">
    <cdr:from>
      <cdr:x>0.17043</cdr:x>
      <cdr:y>0.4045</cdr:y>
    </cdr:from>
    <cdr:to>
      <cdr:x>0.28058</cdr:x>
      <cdr:y>0.4045</cdr:y>
    </cdr:to>
    <cdr:cxnSp macro="">
      <cdr:nvCxnSpPr>
        <cdr:cNvPr id="24" name="直線コネクタ 23">
          <a:extLst xmlns:a="http://schemas.openxmlformats.org/drawingml/2006/main">
            <a:ext uri="{FF2B5EF4-FFF2-40B4-BE49-F238E27FC236}">
              <a16:creationId xmlns:a16="http://schemas.microsoft.com/office/drawing/2014/main" id="{0B7120B2-E043-458B-8F16-1DE2E7EF5397}"/>
            </a:ext>
          </a:extLst>
        </cdr:cNvPr>
        <cdr:cNvCxnSpPr/>
      </cdr:nvCxnSpPr>
      <cdr:spPr>
        <a:xfrm xmlns:a="http://schemas.openxmlformats.org/drawingml/2006/main">
          <a:off x="1023902" y="1693791"/>
          <a:ext cx="661737" cy="0"/>
        </a:xfrm>
        <a:prstGeom xmlns:a="http://schemas.openxmlformats.org/drawingml/2006/main" prst="line">
          <a:avLst/>
        </a:prstGeom>
      </cdr:spPr>
      <cdr:style>
        <a:lnRef xmlns:a="http://schemas.openxmlformats.org/drawingml/2006/main" idx="2">
          <a:schemeClr val="dk1"/>
        </a:lnRef>
        <a:fillRef xmlns:a="http://schemas.openxmlformats.org/drawingml/2006/main" idx="0">
          <a:schemeClr val="dk1"/>
        </a:fillRef>
        <a:effectRef xmlns:a="http://schemas.openxmlformats.org/drawingml/2006/main" idx="1">
          <a:schemeClr val="dk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0.58464</cdr:x>
      <cdr:y>0.19596</cdr:y>
    </cdr:from>
    <cdr:to>
      <cdr:x>0.81635</cdr:x>
      <cdr:y>0.29943</cdr:y>
    </cdr:to>
    <cdr:sp macro="" textlink="">
      <cdr:nvSpPr>
        <cdr:cNvPr id="2" name="吹き出し: 四角形 1">
          <a:extLst xmlns:a="http://schemas.openxmlformats.org/drawingml/2006/main">
            <a:ext uri="{FF2B5EF4-FFF2-40B4-BE49-F238E27FC236}">
              <a16:creationId xmlns:a16="http://schemas.microsoft.com/office/drawing/2014/main" id="{E12C7839-7D2B-476E-A1EB-2AEB58E3BBF5}"/>
            </a:ext>
          </a:extLst>
        </cdr:cNvPr>
        <cdr:cNvSpPr/>
      </cdr:nvSpPr>
      <cdr:spPr>
        <a:xfrm xmlns:a="http://schemas.openxmlformats.org/drawingml/2006/main">
          <a:off x="3644740" y="815358"/>
          <a:ext cx="1444467" cy="430504"/>
        </a:xfrm>
        <a:prstGeom xmlns:a="http://schemas.openxmlformats.org/drawingml/2006/main" prst="wedgeRectCallout">
          <a:avLst>
            <a:gd name="adj1" fmla="val -39836"/>
            <a:gd name="adj2" fmla="val 85731"/>
          </a:avLst>
        </a:prstGeom>
        <a:solidFill xmlns:a="http://schemas.openxmlformats.org/drawingml/2006/main">
          <a:schemeClr val="bg1"/>
        </a:solidFill>
        <a:ln xmlns:a="http://schemas.openxmlformats.org/drawingml/2006/main">
          <a:solidFill>
            <a:schemeClr val="accent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xmlns:a="http://schemas.openxmlformats.org/drawingml/2006/main">
          <a:pPr algn="ctr"/>
          <a:r>
            <a:rPr kumimoji="1" lang="ja-JP" altLang="en-US" dirty="0">
              <a:solidFill>
                <a:schemeClr val="tx2">
                  <a:lumMod val="75000"/>
                  <a:lumOff val="25000"/>
                </a:schemeClr>
              </a:solidFill>
            </a:rPr>
            <a:t>スウェーデン</a:t>
          </a:r>
        </a:p>
      </cdr:txBody>
    </cdr:sp>
  </cdr:relSizeAnchor>
  <cdr:relSizeAnchor xmlns:cdr="http://schemas.openxmlformats.org/drawingml/2006/chartDrawing">
    <cdr:from>
      <cdr:x>0.62338</cdr:x>
      <cdr:y>0.44827</cdr:y>
    </cdr:from>
    <cdr:to>
      <cdr:x>0.80443</cdr:x>
      <cdr:y>0.55173</cdr:y>
    </cdr:to>
    <cdr:sp macro="" textlink="">
      <cdr:nvSpPr>
        <cdr:cNvPr id="3" name="吹き出し: 四角形 2">
          <a:extLst xmlns:a="http://schemas.openxmlformats.org/drawingml/2006/main">
            <a:ext uri="{FF2B5EF4-FFF2-40B4-BE49-F238E27FC236}">
              <a16:creationId xmlns:a16="http://schemas.microsoft.com/office/drawing/2014/main" id="{47D37376-F1F2-44ED-A9CE-A966DAD927C1}"/>
            </a:ext>
          </a:extLst>
        </cdr:cNvPr>
        <cdr:cNvSpPr/>
      </cdr:nvSpPr>
      <cdr:spPr>
        <a:xfrm xmlns:a="http://schemas.openxmlformats.org/drawingml/2006/main">
          <a:off x="3886200" y="1865167"/>
          <a:ext cx="1128712" cy="430504"/>
        </a:xfrm>
        <a:prstGeom xmlns:a="http://schemas.openxmlformats.org/drawingml/2006/main" prst="wedgeRectCallout">
          <a:avLst>
            <a:gd name="adj1" fmla="val -63887"/>
            <a:gd name="adj2" fmla="val -70252"/>
          </a:avLst>
        </a:prstGeom>
        <a:solidFill xmlns:a="http://schemas.openxmlformats.org/drawingml/2006/main">
          <a:schemeClr val="bg1"/>
        </a:solidFill>
        <a:ln xmlns:a="http://schemas.openxmlformats.org/drawingml/2006/main">
          <a:solidFill>
            <a:schemeClr val="accent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kumimoji="1" lang="ja-JP" altLang="en-US" sz="1600" dirty="0">
              <a:solidFill>
                <a:schemeClr val="tx2">
                  <a:lumMod val="75000"/>
                  <a:lumOff val="25000"/>
                </a:schemeClr>
              </a:solidFill>
            </a:rPr>
            <a:t>イギリス</a:t>
          </a:r>
        </a:p>
      </cdr:txBody>
    </cdr:sp>
  </cdr:relSizeAnchor>
  <cdr:relSizeAnchor xmlns:cdr="http://schemas.openxmlformats.org/drawingml/2006/chartDrawing">
    <cdr:from>
      <cdr:x>0.12257</cdr:x>
      <cdr:y>0.72911</cdr:y>
    </cdr:from>
    <cdr:to>
      <cdr:x>0.32044</cdr:x>
      <cdr:y>0.83247</cdr:y>
    </cdr:to>
    <cdr:sp macro="" textlink="">
      <cdr:nvSpPr>
        <cdr:cNvPr id="4" name="テキスト ボックス 3">
          <a:extLst xmlns:a="http://schemas.openxmlformats.org/drawingml/2006/main">
            <a:ext uri="{FF2B5EF4-FFF2-40B4-BE49-F238E27FC236}">
              <a16:creationId xmlns:a16="http://schemas.microsoft.com/office/drawing/2014/main" id="{5ADB10BF-208F-4C54-9AF0-34933104D8C9}"/>
            </a:ext>
          </a:extLst>
        </cdr:cNvPr>
        <cdr:cNvSpPr txBox="1"/>
      </cdr:nvSpPr>
      <cdr:spPr>
        <a:xfrm xmlns:a="http://schemas.openxmlformats.org/drawingml/2006/main">
          <a:off x="764140" y="3033708"/>
          <a:ext cx="1233488" cy="43007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1600" dirty="0">
              <a:solidFill>
                <a:schemeClr val="tx2">
                  <a:lumMod val="75000"/>
                  <a:lumOff val="25000"/>
                </a:schemeClr>
              </a:solidFill>
            </a:rPr>
            <a:t>小さい政府</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FA755CBD-867A-8C17-1F84-A472A4E7FC5A}"/>
              </a:ext>
            </a:extLst>
          </p:cNvPr>
          <p:cNvSpPr>
            <a:spLocks noGrp="1"/>
          </p:cNvSpPr>
          <p:nvPr>
            <p:ph type="hdr" sz="quarter"/>
          </p:nvPr>
        </p:nvSpPr>
        <p:spPr>
          <a:xfrm>
            <a:off x="0" y="0"/>
            <a:ext cx="2945660" cy="498056"/>
          </a:xfrm>
          <a:prstGeom prst="rect">
            <a:avLst/>
          </a:prstGeom>
        </p:spPr>
        <p:txBody>
          <a:bodyPr vert="horz" lIns="92108" tIns="46054" rIns="92108" bIns="46054" rtlCol="0"/>
          <a:lstStyle>
            <a:lvl1pPr algn="l">
              <a:defRPr sz="1200"/>
            </a:lvl1pPr>
          </a:lstStyle>
          <a:p>
            <a:endParaRPr kumimoji="1" lang="ja-JP" altLang="en-US" dirty="0">
              <a:latin typeface="Arial" panose="020B0604020202020204" pitchFamily="34" charset="0"/>
              <a:cs typeface="Arial" panose="020B0604020202020204" pitchFamily="34" charset="0"/>
            </a:endParaRPr>
          </a:p>
        </p:txBody>
      </p:sp>
      <p:sp>
        <p:nvSpPr>
          <p:cNvPr id="3" name="日付プレースホルダー 2">
            <a:extLst>
              <a:ext uri="{FF2B5EF4-FFF2-40B4-BE49-F238E27FC236}">
                <a16:creationId xmlns:a16="http://schemas.microsoft.com/office/drawing/2014/main" id="{56B7BE75-7D93-B609-A6CF-5D09FBF07C0A}"/>
              </a:ext>
            </a:extLst>
          </p:cNvPr>
          <p:cNvSpPr>
            <a:spLocks noGrp="1"/>
          </p:cNvSpPr>
          <p:nvPr>
            <p:ph type="dt" sz="quarter" idx="1"/>
          </p:nvPr>
        </p:nvSpPr>
        <p:spPr>
          <a:xfrm>
            <a:off x="3850442" y="0"/>
            <a:ext cx="2945660" cy="498056"/>
          </a:xfrm>
          <a:prstGeom prst="rect">
            <a:avLst/>
          </a:prstGeom>
        </p:spPr>
        <p:txBody>
          <a:bodyPr vert="horz" lIns="92108" tIns="46054" rIns="92108" bIns="46054" rtlCol="0"/>
          <a:lstStyle>
            <a:lvl1pPr algn="r">
              <a:defRPr sz="1200"/>
            </a:lvl1pPr>
          </a:lstStyle>
          <a:p>
            <a:fld id="{277EEE18-1C25-4E7B-A9BB-6C403591A6E6}" type="datetimeFigureOut">
              <a:rPr kumimoji="1" lang="ja-JP" altLang="en-US" smtClean="0">
                <a:latin typeface="Arial" panose="020B0604020202020204" pitchFamily="34" charset="0"/>
                <a:cs typeface="Arial" panose="020B0604020202020204" pitchFamily="34" charset="0"/>
              </a:rPr>
              <a:t>2026/4/24</a:t>
            </a:fld>
            <a:endParaRPr kumimoji="1" lang="ja-JP" altLang="en-US" dirty="0">
              <a:latin typeface="Arial" panose="020B0604020202020204" pitchFamily="34" charset="0"/>
              <a:cs typeface="Arial" panose="020B0604020202020204" pitchFamily="34" charset="0"/>
            </a:endParaRPr>
          </a:p>
        </p:txBody>
      </p:sp>
      <p:sp>
        <p:nvSpPr>
          <p:cNvPr id="4" name="フッター プレースホルダー 3">
            <a:extLst>
              <a:ext uri="{FF2B5EF4-FFF2-40B4-BE49-F238E27FC236}">
                <a16:creationId xmlns:a16="http://schemas.microsoft.com/office/drawing/2014/main" id="{E0CAB21F-778E-206F-9C54-6E324A99C601}"/>
              </a:ext>
            </a:extLst>
          </p:cNvPr>
          <p:cNvSpPr>
            <a:spLocks noGrp="1"/>
          </p:cNvSpPr>
          <p:nvPr>
            <p:ph type="ftr" sz="quarter" idx="2"/>
          </p:nvPr>
        </p:nvSpPr>
        <p:spPr>
          <a:xfrm>
            <a:off x="0" y="9428584"/>
            <a:ext cx="2945660" cy="498055"/>
          </a:xfrm>
          <a:prstGeom prst="rect">
            <a:avLst/>
          </a:prstGeom>
        </p:spPr>
        <p:txBody>
          <a:bodyPr vert="horz" lIns="92108" tIns="46054" rIns="92108" bIns="46054" rtlCol="0" anchor="b"/>
          <a:lstStyle>
            <a:lvl1pPr algn="l">
              <a:defRPr sz="1200"/>
            </a:lvl1pPr>
          </a:lstStyle>
          <a:p>
            <a:endParaRPr kumimoji="1" lang="ja-JP" altLang="en-US">
              <a:latin typeface="Arial" panose="020B0604020202020204" pitchFamily="34" charset="0"/>
              <a:cs typeface="Arial" panose="020B0604020202020204" pitchFamily="34" charset="0"/>
            </a:endParaRPr>
          </a:p>
        </p:txBody>
      </p:sp>
      <p:sp>
        <p:nvSpPr>
          <p:cNvPr id="5" name="スライド番号プレースホルダー 4">
            <a:extLst>
              <a:ext uri="{FF2B5EF4-FFF2-40B4-BE49-F238E27FC236}">
                <a16:creationId xmlns:a16="http://schemas.microsoft.com/office/drawing/2014/main" id="{66B82D84-8246-56DD-B4D5-4C5E7364BC16}"/>
              </a:ext>
            </a:extLst>
          </p:cNvPr>
          <p:cNvSpPr>
            <a:spLocks noGrp="1"/>
          </p:cNvSpPr>
          <p:nvPr>
            <p:ph type="sldNum" sz="quarter" idx="3"/>
          </p:nvPr>
        </p:nvSpPr>
        <p:spPr>
          <a:xfrm>
            <a:off x="3850442" y="9428584"/>
            <a:ext cx="2945660" cy="498055"/>
          </a:xfrm>
          <a:prstGeom prst="rect">
            <a:avLst/>
          </a:prstGeom>
        </p:spPr>
        <p:txBody>
          <a:bodyPr vert="horz" lIns="92108" tIns="46054" rIns="92108" bIns="46054" rtlCol="0" anchor="b"/>
          <a:lstStyle>
            <a:lvl1pPr algn="r">
              <a:defRPr sz="1200"/>
            </a:lvl1pPr>
          </a:lstStyle>
          <a:p>
            <a:fld id="{94A59A06-C165-4EF6-BFFB-58789231A595}" type="slidenum">
              <a:rPr kumimoji="1" lang="ja-JP" altLang="en-US" smtClean="0">
                <a:latin typeface="Arial" panose="020B0604020202020204" pitchFamily="34" charset="0"/>
                <a:cs typeface="Arial" panose="020B0604020202020204" pitchFamily="34" charset="0"/>
              </a:rPr>
              <a:t>‹#›</a:t>
            </a:fld>
            <a:endParaRPr kumimoji="1" lang="ja-JP"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06111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60" cy="498056"/>
          </a:xfrm>
          <a:prstGeom prst="rect">
            <a:avLst/>
          </a:prstGeom>
        </p:spPr>
        <p:txBody>
          <a:bodyPr vert="horz" lIns="92108" tIns="46054" rIns="92108" bIns="46054" rtlCol="0"/>
          <a:lstStyle>
            <a:lvl1pPr algn="l">
              <a:defRPr sz="1200">
                <a:latin typeface="HGPｺﾞｼｯｸE" panose="020B0900000000000000" pitchFamily="50" charset="-128"/>
                <a:ea typeface="HGPｺﾞｼｯｸE" panose="020B0900000000000000" pitchFamily="50" charset="-128"/>
              </a:defRPr>
            </a:lvl1pPr>
          </a:lstStyle>
          <a:p>
            <a:endParaRPr kumimoji="1" lang="ja-JP" altLang="en-US" dirty="0"/>
          </a:p>
        </p:txBody>
      </p:sp>
      <p:sp>
        <p:nvSpPr>
          <p:cNvPr id="3" name="日付プレースホルダー 2"/>
          <p:cNvSpPr>
            <a:spLocks noGrp="1"/>
          </p:cNvSpPr>
          <p:nvPr>
            <p:ph type="dt" idx="1"/>
          </p:nvPr>
        </p:nvSpPr>
        <p:spPr>
          <a:xfrm>
            <a:off x="3850442" y="0"/>
            <a:ext cx="2945660" cy="498056"/>
          </a:xfrm>
          <a:prstGeom prst="rect">
            <a:avLst/>
          </a:prstGeom>
        </p:spPr>
        <p:txBody>
          <a:bodyPr vert="horz" lIns="92108" tIns="46054" rIns="92108" bIns="46054" rtlCol="0"/>
          <a:lstStyle>
            <a:lvl1pPr algn="r">
              <a:defRPr sz="1200">
                <a:latin typeface="HGPｺﾞｼｯｸE" panose="020B0900000000000000" pitchFamily="50" charset="-128"/>
                <a:ea typeface="HGPｺﾞｼｯｸE" panose="020B0900000000000000" pitchFamily="50" charset="-128"/>
              </a:defRPr>
            </a:lvl1pPr>
          </a:lstStyle>
          <a:p>
            <a:fld id="{F206DF94-7F3B-4F0E-AE01-70F6763788F1}" type="datetimeFigureOut">
              <a:rPr kumimoji="1" lang="ja-JP" altLang="en-US" smtClean="0"/>
              <a:pPr/>
              <a:t>2026/4/24</a:t>
            </a:fld>
            <a:endParaRPr kumimoji="1" lang="ja-JP" altLang="en-US" dirty="0"/>
          </a:p>
        </p:txBody>
      </p:sp>
      <p:sp>
        <p:nvSpPr>
          <p:cNvPr id="4" name="スライド イメージ プレースホルダー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2108" tIns="46054" rIns="92108" bIns="46054" rtlCol="0" anchor="ctr"/>
          <a:lstStyle/>
          <a:p>
            <a:endParaRPr lang="ja-JP" altLang="en-US" dirty="0"/>
          </a:p>
        </p:txBody>
      </p:sp>
      <p:sp>
        <p:nvSpPr>
          <p:cNvPr id="5" name="ノート プレースホルダー 4"/>
          <p:cNvSpPr>
            <a:spLocks noGrp="1"/>
          </p:cNvSpPr>
          <p:nvPr>
            <p:ph type="body" sz="quarter" idx="3"/>
          </p:nvPr>
        </p:nvSpPr>
        <p:spPr>
          <a:xfrm>
            <a:off x="679768" y="4777195"/>
            <a:ext cx="5438140" cy="3908614"/>
          </a:xfrm>
          <a:prstGeom prst="rect">
            <a:avLst/>
          </a:prstGeom>
        </p:spPr>
        <p:txBody>
          <a:bodyPr vert="horz" lIns="92108" tIns="46054" rIns="92108" bIns="46054"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0" y="9428584"/>
            <a:ext cx="2945660" cy="498055"/>
          </a:xfrm>
          <a:prstGeom prst="rect">
            <a:avLst/>
          </a:prstGeom>
        </p:spPr>
        <p:txBody>
          <a:bodyPr vert="horz" lIns="92108" tIns="46054" rIns="92108" bIns="46054" rtlCol="0" anchor="b"/>
          <a:lstStyle>
            <a:lvl1pPr algn="l">
              <a:defRPr sz="1200">
                <a:latin typeface="HGPｺﾞｼｯｸE" panose="020B0900000000000000" pitchFamily="50" charset="-128"/>
                <a:ea typeface="HGPｺﾞｼｯｸE" panose="020B0900000000000000" pitchFamily="50" charset="-128"/>
              </a:defRPr>
            </a:lvl1pPr>
          </a:lstStyle>
          <a:p>
            <a:endParaRPr kumimoji="1" lang="ja-JP" altLang="en-US" dirty="0"/>
          </a:p>
        </p:txBody>
      </p:sp>
      <p:sp>
        <p:nvSpPr>
          <p:cNvPr id="7" name="スライド番号プレースホルダー 6"/>
          <p:cNvSpPr>
            <a:spLocks noGrp="1"/>
          </p:cNvSpPr>
          <p:nvPr>
            <p:ph type="sldNum" sz="quarter" idx="5"/>
          </p:nvPr>
        </p:nvSpPr>
        <p:spPr>
          <a:xfrm>
            <a:off x="3850442" y="9428584"/>
            <a:ext cx="2945660" cy="498055"/>
          </a:xfrm>
          <a:prstGeom prst="rect">
            <a:avLst/>
          </a:prstGeom>
        </p:spPr>
        <p:txBody>
          <a:bodyPr vert="horz" lIns="92108" tIns="46054" rIns="92108" bIns="46054" rtlCol="0" anchor="b"/>
          <a:lstStyle>
            <a:lvl1pPr algn="r">
              <a:defRPr sz="1200">
                <a:latin typeface="HGPｺﾞｼｯｸE" panose="020B0900000000000000" pitchFamily="50" charset="-128"/>
                <a:ea typeface="HGPｺﾞｼｯｸE" panose="020B0900000000000000" pitchFamily="50" charset="-128"/>
              </a:defRPr>
            </a:lvl1pPr>
          </a:lstStyle>
          <a:p>
            <a:fld id="{FE82EA10-0265-43DC-8CCF-1CA193DC6686}" type="slidenum">
              <a:rPr kumimoji="1" lang="ja-JP" altLang="en-US" smtClean="0"/>
              <a:pPr/>
              <a:t>‹#›</a:t>
            </a:fld>
            <a:endParaRPr kumimoji="1" lang="ja-JP" altLang="en-US" dirty="0"/>
          </a:p>
        </p:txBody>
      </p:sp>
    </p:spTree>
    <p:extLst>
      <p:ext uri="{BB962C8B-B14F-4D97-AF65-F5344CB8AC3E}">
        <p14:creationId xmlns:p14="http://schemas.microsoft.com/office/powerpoint/2010/main" val="268171469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HGPｺﾞｼｯｸE" panose="020B0900000000000000" pitchFamily="50" charset="-128"/>
        <a:ea typeface="HGPｺﾞｼｯｸE" panose="020B0900000000000000" pitchFamily="50" charset="-128"/>
        <a:cs typeface="+mn-cs"/>
      </a:defRPr>
    </a:lvl1pPr>
    <a:lvl2pPr marL="457200" algn="l" defTabSz="914400" rtl="0" eaLnBrk="1" latinLnBrk="0" hangingPunct="1">
      <a:defRPr kumimoji="1" sz="1200" kern="1200">
        <a:solidFill>
          <a:schemeClr val="tx1"/>
        </a:solidFill>
        <a:latin typeface="HGPｺﾞｼｯｸE" panose="020B0900000000000000" pitchFamily="50" charset="-128"/>
        <a:ea typeface="HGPｺﾞｼｯｸE" panose="020B0900000000000000" pitchFamily="50" charset="-128"/>
        <a:cs typeface="+mn-cs"/>
      </a:defRPr>
    </a:lvl2pPr>
    <a:lvl3pPr marL="914400" algn="l" defTabSz="914400" rtl="0" eaLnBrk="1" latinLnBrk="0" hangingPunct="1">
      <a:defRPr kumimoji="1" sz="1200" kern="1200">
        <a:solidFill>
          <a:schemeClr val="tx1"/>
        </a:solidFill>
        <a:latin typeface="HGPｺﾞｼｯｸE" panose="020B0900000000000000" pitchFamily="50" charset="-128"/>
        <a:ea typeface="HGPｺﾞｼｯｸE" panose="020B0900000000000000" pitchFamily="50" charset="-128"/>
        <a:cs typeface="+mn-cs"/>
      </a:defRPr>
    </a:lvl3pPr>
    <a:lvl4pPr marL="1371600" algn="l" defTabSz="914400" rtl="0" eaLnBrk="1" latinLnBrk="0" hangingPunct="1">
      <a:defRPr kumimoji="1" sz="1200" kern="1200">
        <a:solidFill>
          <a:schemeClr val="tx1"/>
        </a:solidFill>
        <a:latin typeface="HGPｺﾞｼｯｸE" panose="020B0900000000000000" pitchFamily="50" charset="-128"/>
        <a:ea typeface="HGPｺﾞｼｯｸE" panose="020B0900000000000000" pitchFamily="50" charset="-128"/>
        <a:cs typeface="+mn-cs"/>
      </a:defRPr>
    </a:lvl4pPr>
    <a:lvl5pPr marL="1828800" algn="l" defTabSz="914400" rtl="0" eaLnBrk="1" latinLnBrk="0" hangingPunct="1">
      <a:defRPr kumimoji="1" sz="1200" kern="1200">
        <a:solidFill>
          <a:schemeClr val="tx1"/>
        </a:solidFill>
        <a:latin typeface="HGPｺﾞｼｯｸE" panose="020B0900000000000000" pitchFamily="50" charset="-128"/>
        <a:ea typeface="HGPｺﾞｼｯｸE" panose="020B0900000000000000"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2</a:t>
            </a:fld>
            <a:endParaRPr lang="en-US" altLang="ja-JP"/>
          </a:p>
        </p:txBody>
      </p:sp>
    </p:spTree>
    <p:extLst>
      <p:ext uri="{BB962C8B-B14F-4D97-AF65-F5344CB8AC3E}">
        <p14:creationId xmlns:p14="http://schemas.microsoft.com/office/powerpoint/2010/main" val="17513564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7ED90-73B2-698E-A721-ABF6E231204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44340AA-D3ED-7A2A-69A7-2A23ED9CA48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5697904-C892-22E9-5574-0550B4770B66}"/>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BE63CA74-AD9C-767E-6857-B8645E95641D}"/>
              </a:ext>
            </a:extLst>
          </p:cNvPr>
          <p:cNvSpPr>
            <a:spLocks noGrp="1"/>
          </p:cNvSpPr>
          <p:nvPr>
            <p:ph type="sldNum" sz="quarter" idx="5"/>
          </p:nvPr>
        </p:nvSpPr>
        <p:spPr/>
        <p:txBody>
          <a:bodyPr/>
          <a:lstStyle/>
          <a:p>
            <a:pPr>
              <a:defRPr/>
            </a:pPr>
            <a:fld id="{DEFA9A01-71A4-435A-A68E-07DBF33220B8}" type="slidenum">
              <a:rPr lang="en-US" altLang="ja-JP" smtClean="0"/>
              <a:pPr>
                <a:defRPr/>
              </a:pPr>
              <a:t>17</a:t>
            </a:fld>
            <a:endParaRPr lang="en-US" altLang="ja-JP"/>
          </a:p>
        </p:txBody>
      </p:sp>
    </p:spTree>
    <p:extLst>
      <p:ext uri="{BB962C8B-B14F-4D97-AF65-F5344CB8AC3E}">
        <p14:creationId xmlns:p14="http://schemas.microsoft.com/office/powerpoint/2010/main" val="1023797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18</a:t>
            </a:fld>
            <a:endParaRPr lang="en-US" altLang="ja-JP"/>
          </a:p>
        </p:txBody>
      </p:sp>
    </p:spTree>
    <p:extLst>
      <p:ext uri="{BB962C8B-B14F-4D97-AF65-F5344CB8AC3E}">
        <p14:creationId xmlns:p14="http://schemas.microsoft.com/office/powerpoint/2010/main" val="27400319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912910">
              <a:defRPr/>
            </a:pPr>
            <a:fld id="{A8676293-4F36-4916-A6F1-B94D1E49EEF1}" type="slidenum">
              <a:rPr lang="ja-JP" altLang="en-US">
                <a:solidFill>
                  <a:prstClr val="black"/>
                </a:solidFill>
                <a:ea typeface="ＭＳ Ｐゴシック" panose="020B0600070205080204" pitchFamily="50" charset="-128"/>
              </a:rPr>
              <a:pPr defTabSz="912910">
                <a:defRPr/>
              </a:pPr>
              <a:t>19</a:t>
            </a:fld>
            <a:endParaRPr lang="ja-JP" altLang="en-US" dirty="0">
              <a:solidFill>
                <a:prstClr val="black"/>
              </a:solidFill>
              <a:ea typeface="ＭＳ Ｐゴシック" panose="020B0600070205080204" pitchFamily="50" charset="-128"/>
            </a:endParaRPr>
          </a:p>
        </p:txBody>
      </p:sp>
    </p:spTree>
    <p:extLst>
      <p:ext uri="{BB962C8B-B14F-4D97-AF65-F5344CB8AC3E}">
        <p14:creationId xmlns:p14="http://schemas.microsoft.com/office/powerpoint/2010/main" val="23366055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1ED4B-F46D-6327-B59C-B140EB07820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C8FF32C-EB6E-85E3-8E7F-38A5A9FC20D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98620B8-EC3B-184E-00BF-1D5D5FBC291F}"/>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FC171AF3-E9FE-86CF-A533-CE8BA0151BC8}"/>
              </a:ext>
            </a:extLst>
          </p:cNvPr>
          <p:cNvSpPr>
            <a:spLocks noGrp="1"/>
          </p:cNvSpPr>
          <p:nvPr>
            <p:ph type="sldNum" sz="quarter" idx="5"/>
          </p:nvPr>
        </p:nvSpPr>
        <p:spPr/>
        <p:txBody>
          <a:bodyPr/>
          <a:lstStyle/>
          <a:p>
            <a:pPr defTabSz="912910">
              <a:defRPr/>
            </a:pPr>
            <a:fld id="{A8676293-4F36-4916-A6F1-B94D1E49EEF1}" type="slidenum">
              <a:rPr lang="ja-JP" altLang="en-US">
                <a:solidFill>
                  <a:prstClr val="black"/>
                </a:solidFill>
                <a:ea typeface="ＭＳ Ｐゴシック" panose="020B0600070205080204" pitchFamily="50" charset="-128"/>
              </a:rPr>
              <a:pPr defTabSz="912910">
                <a:defRPr/>
              </a:pPr>
              <a:t>20</a:t>
            </a:fld>
            <a:endParaRPr lang="ja-JP" altLang="en-US" dirty="0">
              <a:solidFill>
                <a:prstClr val="black"/>
              </a:solidFill>
              <a:ea typeface="ＭＳ Ｐゴシック" panose="020B0600070205080204" pitchFamily="50" charset="-128"/>
            </a:endParaRPr>
          </a:p>
        </p:txBody>
      </p:sp>
    </p:spTree>
    <p:extLst>
      <p:ext uri="{BB962C8B-B14F-4D97-AF65-F5344CB8AC3E}">
        <p14:creationId xmlns:p14="http://schemas.microsoft.com/office/powerpoint/2010/main" val="8107097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1ED4B-F46D-6327-B59C-B140EB07820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C8FF32C-EB6E-85E3-8E7F-38A5A9FC20D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98620B8-EC3B-184E-00BF-1D5D5FBC291F}"/>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FC171AF3-E9FE-86CF-A533-CE8BA0151BC8}"/>
              </a:ext>
            </a:extLst>
          </p:cNvPr>
          <p:cNvSpPr>
            <a:spLocks noGrp="1"/>
          </p:cNvSpPr>
          <p:nvPr>
            <p:ph type="sldNum" sz="quarter" idx="5"/>
          </p:nvPr>
        </p:nvSpPr>
        <p:spPr/>
        <p:txBody>
          <a:bodyPr/>
          <a:lstStyle/>
          <a:p>
            <a:pPr defTabSz="912910">
              <a:defRPr/>
            </a:pPr>
            <a:fld id="{A8676293-4F36-4916-A6F1-B94D1E49EEF1}" type="slidenum">
              <a:rPr lang="ja-JP" altLang="en-US">
                <a:solidFill>
                  <a:prstClr val="black"/>
                </a:solidFill>
                <a:ea typeface="ＭＳ Ｐゴシック" panose="020B0600070205080204" pitchFamily="50" charset="-128"/>
              </a:rPr>
              <a:pPr defTabSz="912910">
                <a:defRPr/>
              </a:pPr>
              <a:t>21</a:t>
            </a:fld>
            <a:endParaRPr lang="ja-JP" altLang="en-US" dirty="0">
              <a:solidFill>
                <a:prstClr val="black"/>
              </a:solidFill>
              <a:ea typeface="ＭＳ Ｐゴシック" panose="020B0600070205080204" pitchFamily="50" charset="-128"/>
            </a:endParaRPr>
          </a:p>
        </p:txBody>
      </p:sp>
    </p:spTree>
    <p:extLst>
      <p:ext uri="{BB962C8B-B14F-4D97-AF65-F5344CB8AC3E}">
        <p14:creationId xmlns:p14="http://schemas.microsoft.com/office/powerpoint/2010/main" val="18106953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912910">
              <a:defRPr/>
            </a:pPr>
            <a:fld id="{A8676293-4F36-4916-A6F1-B94D1E49EEF1}" type="slidenum">
              <a:rPr lang="ja-JP" altLang="en-US">
                <a:solidFill>
                  <a:prstClr val="black"/>
                </a:solidFill>
                <a:ea typeface="ＭＳ Ｐゴシック" panose="020B0600070205080204" pitchFamily="50" charset="-128"/>
              </a:rPr>
              <a:pPr defTabSz="912910">
                <a:defRPr/>
              </a:pPr>
              <a:t>22</a:t>
            </a:fld>
            <a:endParaRPr lang="ja-JP" altLang="en-US" dirty="0">
              <a:solidFill>
                <a:prstClr val="black"/>
              </a:solidFill>
              <a:ea typeface="ＭＳ Ｐゴシック" panose="020B0600070205080204" pitchFamily="50" charset="-128"/>
            </a:endParaRPr>
          </a:p>
        </p:txBody>
      </p:sp>
    </p:spTree>
    <p:extLst>
      <p:ext uri="{BB962C8B-B14F-4D97-AF65-F5344CB8AC3E}">
        <p14:creationId xmlns:p14="http://schemas.microsoft.com/office/powerpoint/2010/main" val="1114924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E82EA10-0265-43DC-8CCF-1CA193DC6686}" type="slidenum">
              <a:rPr kumimoji="1" lang="ja-JP" altLang="en-US" smtClean="0"/>
              <a:pPr/>
              <a:t>24</a:t>
            </a:fld>
            <a:endParaRPr kumimoji="1" lang="ja-JP" altLang="en-US" dirty="0"/>
          </a:p>
        </p:txBody>
      </p:sp>
    </p:spTree>
    <p:extLst>
      <p:ext uri="{BB962C8B-B14F-4D97-AF65-F5344CB8AC3E}">
        <p14:creationId xmlns:p14="http://schemas.microsoft.com/office/powerpoint/2010/main" val="34546364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25</a:t>
            </a:fld>
            <a:endParaRPr lang="en-US" altLang="ja-JP"/>
          </a:p>
        </p:txBody>
      </p:sp>
    </p:spTree>
    <p:extLst>
      <p:ext uri="{BB962C8B-B14F-4D97-AF65-F5344CB8AC3E}">
        <p14:creationId xmlns:p14="http://schemas.microsoft.com/office/powerpoint/2010/main" val="26468864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26</a:t>
            </a:fld>
            <a:endParaRPr lang="en-US" altLang="ja-JP"/>
          </a:p>
        </p:txBody>
      </p:sp>
    </p:spTree>
    <p:extLst>
      <p:ext uri="{BB962C8B-B14F-4D97-AF65-F5344CB8AC3E}">
        <p14:creationId xmlns:p14="http://schemas.microsoft.com/office/powerpoint/2010/main" val="36046193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27</a:t>
            </a:fld>
            <a:endParaRPr lang="en-US" altLang="ja-JP"/>
          </a:p>
        </p:txBody>
      </p:sp>
    </p:spTree>
    <p:extLst>
      <p:ext uri="{BB962C8B-B14F-4D97-AF65-F5344CB8AC3E}">
        <p14:creationId xmlns:p14="http://schemas.microsoft.com/office/powerpoint/2010/main" val="619528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3</a:t>
            </a:fld>
            <a:endParaRPr lang="en-US" altLang="ja-JP"/>
          </a:p>
        </p:txBody>
      </p:sp>
    </p:spTree>
    <p:extLst>
      <p:ext uri="{BB962C8B-B14F-4D97-AF65-F5344CB8AC3E}">
        <p14:creationId xmlns:p14="http://schemas.microsoft.com/office/powerpoint/2010/main" val="17409551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5" name="ノート プレースホルダー 4"/>
          <p:cNvSpPr>
            <a:spLocks noGrp="1"/>
          </p:cNvSpPr>
          <p:nvPr>
            <p:ph type="body" sz="quarter" idx="11"/>
          </p:nvPr>
        </p:nvSpPr>
        <p:spPr/>
        <p:txBody>
          <a:bodyPr/>
          <a:lstStyle/>
          <a:p>
            <a:endParaRPr kumimoji="1" lang="ja-JP" altLang="en-US"/>
          </a:p>
        </p:txBody>
      </p:sp>
    </p:spTree>
    <p:extLst>
      <p:ext uri="{BB962C8B-B14F-4D97-AF65-F5344CB8AC3E}">
        <p14:creationId xmlns:p14="http://schemas.microsoft.com/office/powerpoint/2010/main" val="18307157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5" name="ノート プレースホルダー 4"/>
          <p:cNvSpPr>
            <a:spLocks noGrp="1"/>
          </p:cNvSpPr>
          <p:nvPr>
            <p:ph type="body" sz="quarter" idx="11"/>
          </p:nvPr>
        </p:nvSpPr>
        <p:spPr/>
        <p:txBody>
          <a:bodyPr/>
          <a:lstStyle/>
          <a:p>
            <a:endParaRPr kumimoji="1" lang="ja-JP" altLang="en-US"/>
          </a:p>
        </p:txBody>
      </p:sp>
    </p:spTree>
    <p:extLst>
      <p:ext uri="{BB962C8B-B14F-4D97-AF65-F5344CB8AC3E}">
        <p14:creationId xmlns:p14="http://schemas.microsoft.com/office/powerpoint/2010/main" val="3437404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5</a:t>
            </a:fld>
            <a:endParaRPr lang="en-US" altLang="ja-JP"/>
          </a:p>
        </p:txBody>
      </p:sp>
    </p:spTree>
    <p:extLst>
      <p:ext uri="{BB962C8B-B14F-4D97-AF65-F5344CB8AC3E}">
        <p14:creationId xmlns:p14="http://schemas.microsoft.com/office/powerpoint/2010/main" val="2353397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E82EA10-0265-43DC-8CCF-1CA193DC6686}" type="slidenum">
              <a:rPr kumimoji="1" lang="ja-JP" altLang="en-US" smtClean="0"/>
              <a:pPr/>
              <a:t>7</a:t>
            </a:fld>
            <a:endParaRPr kumimoji="1" lang="ja-JP" altLang="en-US" dirty="0"/>
          </a:p>
        </p:txBody>
      </p:sp>
    </p:spTree>
    <p:extLst>
      <p:ext uri="{BB962C8B-B14F-4D97-AF65-F5344CB8AC3E}">
        <p14:creationId xmlns:p14="http://schemas.microsoft.com/office/powerpoint/2010/main" val="2857442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ノート プレースホルダー 2"/>
          <p:cNvSpPr>
            <a:spLocks noGrp="1"/>
          </p:cNvSpPr>
          <p:nvPr>
            <p:ph type="body" idx="1"/>
          </p:nvPr>
        </p:nvSpPr>
        <p:spPr/>
        <p:txBody>
          <a:bodyPr/>
          <a:lstStyle/>
          <a:p>
            <a:endParaRPr lang="ja-JP" altLang="en-US" dirty="0"/>
          </a:p>
        </p:txBody>
      </p:sp>
      <p:sp>
        <p:nvSpPr>
          <p:cNvPr id="3" name="スライド イメージ プレースホルダー 2">
            <a:extLst>
              <a:ext uri="{FF2B5EF4-FFF2-40B4-BE49-F238E27FC236}">
                <a16:creationId xmlns:a16="http://schemas.microsoft.com/office/drawing/2014/main" id="{E12CB9BC-DF21-4E69-B57F-9DBFAF380EE1}"/>
              </a:ext>
            </a:extLst>
          </p:cNvPr>
          <p:cNvSpPr>
            <a:spLocks noGrp="1" noRot="1" noChangeAspect="1"/>
          </p:cNvSpPr>
          <p:nvPr>
            <p:ph type="sldImg"/>
          </p:nvPr>
        </p:nvSpPr>
        <p:spPr>
          <a:xfrm>
            <a:off x="750888" y="596900"/>
            <a:ext cx="5495925" cy="4121150"/>
          </a:xfrm>
        </p:spPr>
      </p:sp>
      <p:sp>
        <p:nvSpPr>
          <p:cNvPr id="7" name="スライド番号プレースホルダー 3">
            <a:extLst>
              <a:ext uri="{FF2B5EF4-FFF2-40B4-BE49-F238E27FC236}">
                <a16:creationId xmlns:a16="http://schemas.microsoft.com/office/drawing/2014/main" id="{6A33C5A6-D996-4231-93BB-8C67575CC319}"/>
              </a:ext>
            </a:extLst>
          </p:cNvPr>
          <p:cNvSpPr>
            <a:spLocks noGrp="1"/>
          </p:cNvSpPr>
          <p:nvPr>
            <p:ph type="sldNum" sz="quarter" idx="5"/>
          </p:nvPr>
        </p:nvSpPr>
        <p:spPr>
          <a:xfrm>
            <a:off x="3959422" y="10440468"/>
            <a:ext cx="3027208" cy="550057"/>
          </a:xfrm>
        </p:spPr>
        <p:txBody>
          <a:bodyPr/>
          <a:lstStyle/>
          <a:p>
            <a:pPr defTabSz="456496">
              <a:defRPr/>
            </a:pPr>
            <a:fld id="{4374078C-8597-4BCE-AD2D-AB8AAB46821F}" type="slidenum">
              <a:rPr lang="ja-JP" altLang="en-US" sz="1100">
                <a:solidFill>
                  <a:prstClr val="black"/>
                </a:solidFill>
              </a:rPr>
              <a:pPr defTabSz="456496">
                <a:defRPr/>
              </a:pPr>
              <a:t>10</a:t>
            </a:fld>
            <a:endParaRPr lang="en-US" altLang="ja-JP" sz="1100" dirty="0">
              <a:solidFill>
                <a:prstClr val="black"/>
              </a:solidFill>
            </a:endParaRPr>
          </a:p>
        </p:txBody>
      </p:sp>
    </p:spTree>
    <p:extLst>
      <p:ext uri="{BB962C8B-B14F-4D97-AF65-F5344CB8AC3E}">
        <p14:creationId xmlns:p14="http://schemas.microsoft.com/office/powerpoint/2010/main" val="995792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13</a:t>
            </a:fld>
            <a:endParaRPr lang="en-US" altLang="ja-JP"/>
          </a:p>
        </p:txBody>
      </p:sp>
    </p:spTree>
    <p:extLst>
      <p:ext uri="{BB962C8B-B14F-4D97-AF65-F5344CB8AC3E}">
        <p14:creationId xmlns:p14="http://schemas.microsoft.com/office/powerpoint/2010/main" val="2824961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B34A9-B420-D6E3-78CA-88341DF8576D}"/>
            </a:ext>
          </a:extLst>
        </p:cNvPr>
        <p:cNvGrpSpPr/>
        <p:nvPr/>
      </p:nvGrpSpPr>
      <p:grpSpPr>
        <a:xfrm>
          <a:off x="0" y="0"/>
          <a:ext cx="0" cy="0"/>
          <a:chOff x="0" y="0"/>
          <a:chExt cx="0" cy="0"/>
        </a:xfrm>
      </p:grpSpPr>
      <p:sp>
        <p:nvSpPr>
          <p:cNvPr id="13315" name="ノート プレースホルダー 2">
            <a:extLst>
              <a:ext uri="{FF2B5EF4-FFF2-40B4-BE49-F238E27FC236}">
                <a16:creationId xmlns:a16="http://schemas.microsoft.com/office/drawing/2014/main" id="{C88CEF45-2EBA-095B-CB47-B0F16FC30967}"/>
              </a:ext>
            </a:extLst>
          </p:cNvPr>
          <p:cNvSpPr>
            <a:spLocks noGrp="1"/>
          </p:cNvSpPr>
          <p:nvPr>
            <p:ph type="body" idx="1"/>
          </p:nvPr>
        </p:nvSpPr>
        <p:spPr/>
        <p:txBody>
          <a:bodyPr/>
          <a:lstStyle/>
          <a:p>
            <a:endParaRPr lang="ja-JP" altLang="en-US" dirty="0"/>
          </a:p>
        </p:txBody>
      </p:sp>
      <p:sp>
        <p:nvSpPr>
          <p:cNvPr id="3" name="スライド イメージ プレースホルダー 2">
            <a:extLst>
              <a:ext uri="{FF2B5EF4-FFF2-40B4-BE49-F238E27FC236}">
                <a16:creationId xmlns:a16="http://schemas.microsoft.com/office/drawing/2014/main" id="{31BA0D3E-ED9C-1578-31DF-A483382F8BD8}"/>
              </a:ext>
            </a:extLst>
          </p:cNvPr>
          <p:cNvSpPr>
            <a:spLocks noGrp="1" noRot="1" noChangeAspect="1"/>
          </p:cNvSpPr>
          <p:nvPr>
            <p:ph type="sldImg"/>
          </p:nvPr>
        </p:nvSpPr>
        <p:spPr>
          <a:xfrm>
            <a:off x="750888" y="596900"/>
            <a:ext cx="5495925" cy="4121150"/>
          </a:xfrm>
        </p:spPr>
      </p:sp>
      <p:sp>
        <p:nvSpPr>
          <p:cNvPr id="7" name="スライド番号プレースホルダー 3">
            <a:extLst>
              <a:ext uri="{FF2B5EF4-FFF2-40B4-BE49-F238E27FC236}">
                <a16:creationId xmlns:a16="http://schemas.microsoft.com/office/drawing/2014/main" id="{BF5F7A29-7382-B2CE-7814-1F787ED7509F}"/>
              </a:ext>
            </a:extLst>
          </p:cNvPr>
          <p:cNvSpPr>
            <a:spLocks noGrp="1"/>
          </p:cNvSpPr>
          <p:nvPr>
            <p:ph type="sldNum" sz="quarter" idx="5"/>
          </p:nvPr>
        </p:nvSpPr>
        <p:spPr>
          <a:xfrm>
            <a:off x="3959422" y="10440468"/>
            <a:ext cx="3027208" cy="550057"/>
          </a:xfrm>
        </p:spPr>
        <p:txBody>
          <a:bodyPr/>
          <a:lstStyle/>
          <a:p>
            <a:pPr defTabSz="456496">
              <a:defRPr/>
            </a:pPr>
            <a:fld id="{4374078C-8597-4BCE-AD2D-AB8AAB46821F}" type="slidenum">
              <a:rPr lang="ja-JP" altLang="en-US" sz="1100">
                <a:solidFill>
                  <a:prstClr val="black"/>
                </a:solidFill>
              </a:rPr>
              <a:pPr defTabSz="456496">
                <a:defRPr/>
              </a:pPr>
              <a:t>14</a:t>
            </a:fld>
            <a:endParaRPr lang="en-US" altLang="ja-JP" sz="1100" dirty="0">
              <a:solidFill>
                <a:prstClr val="black"/>
              </a:solidFill>
            </a:endParaRPr>
          </a:p>
        </p:txBody>
      </p:sp>
    </p:spTree>
    <p:extLst>
      <p:ext uri="{BB962C8B-B14F-4D97-AF65-F5344CB8AC3E}">
        <p14:creationId xmlns:p14="http://schemas.microsoft.com/office/powerpoint/2010/main" val="7063268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CC4B2F-6438-F4C8-A9AF-5063F08421A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AF017A9-1C27-5631-B6DA-62ECEADB505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045E26F-F98C-E5AE-7DD8-AD1813EAE376}"/>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A8B3846E-F927-FC9E-B28F-20A0C1940402}"/>
              </a:ext>
            </a:extLst>
          </p:cNvPr>
          <p:cNvSpPr>
            <a:spLocks noGrp="1"/>
          </p:cNvSpPr>
          <p:nvPr>
            <p:ph type="sldNum" sz="quarter" idx="5"/>
          </p:nvPr>
        </p:nvSpPr>
        <p:spPr/>
        <p:txBody>
          <a:bodyPr/>
          <a:lstStyle/>
          <a:p>
            <a:pPr>
              <a:defRPr/>
            </a:pPr>
            <a:fld id="{DEFA9A01-71A4-435A-A68E-07DBF33220B8}" type="slidenum">
              <a:rPr lang="en-US" altLang="ja-JP" smtClean="0"/>
              <a:pPr>
                <a:defRPr/>
              </a:pPr>
              <a:t>15</a:t>
            </a:fld>
            <a:endParaRPr lang="en-US" altLang="ja-JP"/>
          </a:p>
        </p:txBody>
      </p:sp>
    </p:spTree>
    <p:extLst>
      <p:ext uri="{BB962C8B-B14F-4D97-AF65-F5344CB8AC3E}">
        <p14:creationId xmlns:p14="http://schemas.microsoft.com/office/powerpoint/2010/main" val="11118696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16</a:t>
            </a:fld>
            <a:endParaRPr lang="en-US" altLang="ja-JP"/>
          </a:p>
        </p:txBody>
      </p:sp>
    </p:spTree>
    <p:extLst>
      <p:ext uri="{BB962C8B-B14F-4D97-AF65-F5344CB8AC3E}">
        <p14:creationId xmlns:p14="http://schemas.microsoft.com/office/powerpoint/2010/main" val="2359530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3019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白紙">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4509166"/>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E85256BC-6200-EBDC-5473-473F5F1DD958}"/>
              </a:ext>
            </a:extLst>
          </p:cNvPr>
          <p:cNvSpPr/>
          <p:nvPr userDrawn="1"/>
        </p:nvSpPr>
        <p:spPr bwMode="auto">
          <a:xfrm>
            <a:off x="-1" y="705417"/>
            <a:ext cx="9144001" cy="58673"/>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2" name="スライド番号プレースホルダー 3">
            <a:extLst>
              <a:ext uri="{FF2B5EF4-FFF2-40B4-BE49-F238E27FC236}">
                <a16:creationId xmlns:a16="http://schemas.microsoft.com/office/drawing/2014/main" id="{33F35834-ACC7-9001-35C2-173049029FB5}"/>
              </a:ext>
            </a:extLst>
          </p:cNvPr>
          <p:cNvSpPr>
            <a:spLocks noGrp="1"/>
          </p:cNvSpPr>
          <p:nvPr>
            <p:ph type="sldNum" sz="quarter" idx="12"/>
          </p:nvPr>
        </p:nvSpPr>
        <p:spPr>
          <a:xfrm>
            <a:off x="8769893" y="6443281"/>
            <a:ext cx="374107" cy="298426"/>
          </a:xfrm>
          <a:prstGeom prst="rect">
            <a:avLst/>
          </a:prstGeom>
        </p:spPr>
        <p:txBody>
          <a:bodyPr wrap="none" anchor="ctr" anchorCtr="0"/>
          <a:lstStyle>
            <a:lvl1pPr algn="ctr">
              <a:defRPr sz="1200" b="1">
                <a:latin typeface="Arial" panose="020B0604020202020204" pitchFamily="34" charset="0"/>
                <a:ea typeface="HGP創英角ｺﾞｼｯｸUB" panose="020B0900000000000000" pitchFamily="50" charset="-128"/>
                <a:cs typeface="Arial" panose="020B0604020202020204" pitchFamily="34" charset="0"/>
              </a:defRPr>
            </a:lvl1pPr>
          </a:lstStyle>
          <a:p>
            <a:pPr>
              <a:defRPr/>
            </a:pPr>
            <a:fld id="{40E3B949-1179-4387-B307-F356BE6486A4}" type="slidenum">
              <a:rPr lang="en-US" altLang="ja-JP" smtClean="0"/>
              <a:pPr>
                <a:defRPr/>
              </a:pPr>
              <a:t>‹#›</a:t>
            </a:fld>
            <a:endParaRPr lang="en-US" altLang="ja-JP" dirty="0"/>
          </a:p>
        </p:txBody>
      </p:sp>
    </p:spTree>
    <p:extLst>
      <p:ext uri="{BB962C8B-B14F-4D97-AF65-F5344CB8AC3E}">
        <p14:creationId xmlns:p14="http://schemas.microsoft.com/office/powerpoint/2010/main" val="2551871452"/>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4_白紙">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E85256BC-6200-EBDC-5473-473F5F1DD958}"/>
              </a:ext>
            </a:extLst>
          </p:cNvPr>
          <p:cNvSpPr/>
          <p:nvPr userDrawn="1"/>
        </p:nvSpPr>
        <p:spPr bwMode="auto">
          <a:xfrm>
            <a:off x="-1" y="705417"/>
            <a:ext cx="9144001" cy="58673"/>
          </a:xfrm>
          <a:prstGeom prst="rect">
            <a:avLst/>
          </a:prstGeom>
          <a:solidFill>
            <a:srgbClr val="0088CC"/>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4" name="スライド番号プレースホルダー 3">
            <a:extLst>
              <a:ext uri="{FF2B5EF4-FFF2-40B4-BE49-F238E27FC236}">
                <a16:creationId xmlns:a16="http://schemas.microsoft.com/office/drawing/2014/main" id="{A1170B6F-62EF-45E6-90A2-A04CCA34EECB}"/>
              </a:ext>
            </a:extLst>
          </p:cNvPr>
          <p:cNvSpPr>
            <a:spLocks noGrp="1"/>
          </p:cNvSpPr>
          <p:nvPr>
            <p:ph type="sldNum" sz="quarter" idx="12"/>
          </p:nvPr>
        </p:nvSpPr>
        <p:spPr>
          <a:xfrm>
            <a:off x="8769893" y="6443281"/>
            <a:ext cx="374107" cy="298426"/>
          </a:xfrm>
          <a:prstGeom prst="rect">
            <a:avLst/>
          </a:prstGeom>
        </p:spPr>
        <p:txBody>
          <a:bodyPr wrap="none" anchor="ctr" anchorCtr="0"/>
          <a:lstStyle>
            <a:lvl1pPr algn="ctr">
              <a:defRPr sz="1200" b="1">
                <a:latin typeface="Arial" panose="020B0604020202020204" pitchFamily="34" charset="0"/>
                <a:ea typeface="HGP創英角ｺﾞｼｯｸUB" panose="020B0900000000000000" pitchFamily="50" charset="-128"/>
                <a:cs typeface="Arial" panose="020B0604020202020204" pitchFamily="34" charset="0"/>
              </a:defRPr>
            </a:lvl1pPr>
          </a:lstStyle>
          <a:p>
            <a:pPr>
              <a:defRPr/>
            </a:pPr>
            <a:fld id="{40E3B949-1179-4387-B307-F356BE6486A4}" type="slidenum">
              <a:rPr lang="en-US" altLang="ja-JP" smtClean="0"/>
              <a:pPr>
                <a:defRPr/>
              </a:pPr>
              <a:t>‹#›</a:t>
            </a:fld>
            <a:endParaRPr lang="en-US" altLang="ja-JP" dirty="0"/>
          </a:p>
        </p:txBody>
      </p:sp>
    </p:spTree>
    <p:extLst>
      <p:ext uri="{BB962C8B-B14F-4D97-AF65-F5344CB8AC3E}">
        <p14:creationId xmlns:p14="http://schemas.microsoft.com/office/powerpoint/2010/main" val="32032232"/>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白紙">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CD411C34-C508-20E5-335D-D87BDB805E0C}"/>
              </a:ext>
            </a:extLst>
          </p:cNvPr>
          <p:cNvSpPr/>
          <p:nvPr userDrawn="1"/>
        </p:nvSpPr>
        <p:spPr bwMode="auto">
          <a:xfrm>
            <a:off x="5565760" y="1541748"/>
            <a:ext cx="3254390"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6" name="正方形/長方形 5">
            <a:extLst>
              <a:ext uri="{FF2B5EF4-FFF2-40B4-BE49-F238E27FC236}">
                <a16:creationId xmlns:a16="http://schemas.microsoft.com/office/drawing/2014/main" id="{E85256BC-6200-EBDC-5473-473F5F1DD958}"/>
              </a:ext>
            </a:extLst>
          </p:cNvPr>
          <p:cNvSpPr/>
          <p:nvPr userDrawn="1"/>
        </p:nvSpPr>
        <p:spPr bwMode="auto">
          <a:xfrm>
            <a:off x="-1" y="705417"/>
            <a:ext cx="9144001" cy="58673"/>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j-ea"/>
              <a:ea typeface="+mj-ea"/>
              <a:cs typeface="+mn-cs"/>
            </a:endParaRPr>
          </a:p>
        </p:txBody>
      </p:sp>
      <p:sp>
        <p:nvSpPr>
          <p:cNvPr id="4" name="スライド番号プレースホルダー 3">
            <a:extLst>
              <a:ext uri="{FF2B5EF4-FFF2-40B4-BE49-F238E27FC236}">
                <a16:creationId xmlns:a16="http://schemas.microsoft.com/office/drawing/2014/main" id="{A1170B6F-62EF-45E6-90A2-A04CCA34EECB}"/>
              </a:ext>
            </a:extLst>
          </p:cNvPr>
          <p:cNvSpPr>
            <a:spLocks noGrp="1"/>
          </p:cNvSpPr>
          <p:nvPr>
            <p:ph type="sldNum" sz="quarter" idx="12"/>
          </p:nvPr>
        </p:nvSpPr>
        <p:spPr>
          <a:xfrm>
            <a:off x="8769893" y="6443281"/>
            <a:ext cx="374107" cy="298426"/>
          </a:xfrm>
          <a:prstGeom prst="rect">
            <a:avLst/>
          </a:prstGeom>
        </p:spPr>
        <p:txBody>
          <a:bodyPr wrap="none" anchor="ctr" anchorCtr="0"/>
          <a:lstStyle>
            <a:lvl1pPr algn="ctr">
              <a:defRPr sz="1200" b="1">
                <a:latin typeface="Arial" panose="020B0604020202020204" pitchFamily="34" charset="0"/>
                <a:ea typeface="HGP創英角ｺﾞｼｯｸUB" panose="020B0900000000000000" pitchFamily="50" charset="-128"/>
                <a:cs typeface="Arial" panose="020B0604020202020204" pitchFamily="34" charset="0"/>
              </a:defRPr>
            </a:lvl1pPr>
          </a:lstStyle>
          <a:p>
            <a:pPr>
              <a:defRPr/>
            </a:pPr>
            <a:fld id="{40E3B949-1179-4387-B307-F356BE6486A4}" type="slidenum">
              <a:rPr lang="en-US" altLang="ja-JP" smtClean="0"/>
              <a:pPr>
                <a:defRPr/>
              </a:pPr>
              <a:t>‹#›</a:t>
            </a:fld>
            <a:endParaRPr lang="en-US" altLang="ja-JP" dirty="0"/>
          </a:p>
        </p:txBody>
      </p:sp>
      <p:sp>
        <p:nvSpPr>
          <p:cNvPr id="9" name="正方形/長方形 8">
            <a:extLst>
              <a:ext uri="{FF2B5EF4-FFF2-40B4-BE49-F238E27FC236}">
                <a16:creationId xmlns:a16="http://schemas.microsoft.com/office/drawing/2014/main" id="{1AF0A3EF-5E57-F941-0BFF-1E4FB21C4A0D}"/>
              </a:ext>
            </a:extLst>
          </p:cNvPr>
          <p:cNvSpPr/>
          <p:nvPr userDrawn="1"/>
        </p:nvSpPr>
        <p:spPr bwMode="auto">
          <a:xfrm>
            <a:off x="323642" y="840633"/>
            <a:ext cx="831439"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前提条件</a:t>
            </a:r>
          </a:p>
        </p:txBody>
      </p:sp>
      <p:sp>
        <p:nvSpPr>
          <p:cNvPr id="10" name="正方形/長方形 9">
            <a:extLst>
              <a:ext uri="{FF2B5EF4-FFF2-40B4-BE49-F238E27FC236}">
                <a16:creationId xmlns:a16="http://schemas.microsoft.com/office/drawing/2014/main" id="{5FC5F758-8BE0-9B7E-6837-818F7F95F160}"/>
              </a:ext>
            </a:extLst>
          </p:cNvPr>
          <p:cNvSpPr/>
          <p:nvPr userDrawn="1"/>
        </p:nvSpPr>
        <p:spPr bwMode="auto">
          <a:xfrm>
            <a:off x="323851" y="3614858"/>
            <a:ext cx="1337309" cy="226800"/>
          </a:xfrm>
          <a:prstGeom prst="rect">
            <a:avLst/>
          </a:prstGeom>
          <a:noFill/>
          <a:ln w="19050" cap="flat" cmpd="sng" algn="ctr">
            <a:solidFill>
              <a:srgbClr val="005BAD"/>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solidFill>
                  <a:srgbClr val="005BAD"/>
                </a:solidFill>
                <a:effectLst/>
                <a:latin typeface="+mn-ea"/>
                <a:ea typeface="+mn-ea"/>
              </a:rPr>
              <a:t>討議</a:t>
            </a:r>
            <a:r>
              <a:rPr kumimoji="1" lang="ja-JP" altLang="en-US" sz="1300" b="0" i="0" u="none" strike="noStrike" cap="none" normalizeH="0" baseline="0" dirty="0">
                <a:ln>
                  <a:noFill/>
                </a:ln>
                <a:effectLst/>
                <a:latin typeface="+mn-ea"/>
                <a:ea typeface="+mn-ea"/>
              </a:rPr>
              <a:t>　パターン２</a:t>
            </a:r>
          </a:p>
        </p:txBody>
      </p:sp>
      <p:sp>
        <p:nvSpPr>
          <p:cNvPr id="7" name="正方形/長方形 6">
            <a:extLst>
              <a:ext uri="{FF2B5EF4-FFF2-40B4-BE49-F238E27FC236}">
                <a16:creationId xmlns:a16="http://schemas.microsoft.com/office/drawing/2014/main" id="{66D8D3E2-48D8-A0F2-30BA-B99C1C3F5806}"/>
              </a:ext>
            </a:extLst>
          </p:cNvPr>
          <p:cNvSpPr/>
          <p:nvPr userDrawn="1"/>
        </p:nvSpPr>
        <p:spPr bwMode="auto">
          <a:xfrm>
            <a:off x="323642" y="1144048"/>
            <a:ext cx="3455492" cy="22753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350" kern="1200" dirty="0">
                <a:solidFill>
                  <a:schemeClr val="tx1"/>
                </a:solidFill>
                <a:latin typeface="+mn-ea"/>
                <a:ea typeface="+mn-ea"/>
                <a:cs typeface="+mn-cs"/>
              </a:rPr>
              <a:t>みなさんはメタバタウンの住人です。</a:t>
            </a:r>
            <a:endParaRPr kumimoji="1" lang="en-US" altLang="ja-JP" sz="135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350" kern="1200" dirty="0">
                <a:solidFill>
                  <a:schemeClr val="tx1"/>
                </a:solidFill>
                <a:latin typeface="+mn-ea"/>
                <a:ea typeface="+mn-ea"/>
                <a:cs typeface="+mn-cs"/>
              </a:rPr>
              <a:t>メタバタウンには家が４軒あり、町の真ん中を町が管理する川が流れています。</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350" kern="1200" dirty="0">
                <a:solidFill>
                  <a:schemeClr val="tx1"/>
                </a:solidFill>
                <a:latin typeface="+mn-ea"/>
                <a:ea typeface="+mn-ea"/>
                <a:cs typeface="+mn-cs"/>
              </a:rPr>
              <a:t>行き来には渡し船を使っていますが、</a:t>
            </a:r>
            <a:endParaRPr kumimoji="1" lang="en-US" altLang="ja-JP" sz="135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350" kern="1200" dirty="0">
                <a:solidFill>
                  <a:schemeClr val="tx1"/>
                </a:solidFill>
                <a:latin typeface="+mn-ea"/>
                <a:ea typeface="+mn-ea"/>
                <a:cs typeface="+mn-cs"/>
              </a:rPr>
              <a:t>雨で増水すると運航できず不便でした。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350" kern="1200" dirty="0">
                <a:solidFill>
                  <a:schemeClr val="tx1"/>
                </a:solidFill>
                <a:latin typeface="+mn-ea"/>
                <a:ea typeface="+mn-ea"/>
                <a:cs typeface="+mn-cs"/>
              </a:rPr>
              <a:t>今回、</a:t>
            </a:r>
            <a:r>
              <a:rPr kumimoji="1" lang="ja-JP" altLang="en-US" sz="1350" kern="1200" dirty="0">
                <a:solidFill>
                  <a:srgbClr val="C00000"/>
                </a:solidFill>
                <a:latin typeface="+mn-ea"/>
                <a:ea typeface="+mn-ea"/>
                <a:cs typeface="+mn-cs"/>
              </a:rPr>
              <a:t> メタバタウンの全ての住人の希望 </a:t>
            </a:r>
            <a:r>
              <a:rPr kumimoji="1" lang="ja-JP" altLang="en-US" sz="1350" kern="1200" dirty="0">
                <a:solidFill>
                  <a:schemeClr val="tx1"/>
                </a:solidFill>
                <a:latin typeface="+mn-ea"/>
                <a:ea typeface="+mn-ea"/>
                <a:cs typeface="+mn-cs"/>
              </a:rPr>
              <a:t>により、橋を建設することになりました。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350" kern="1200" dirty="0">
                <a:solidFill>
                  <a:schemeClr val="tx1"/>
                </a:solidFill>
                <a:latin typeface="+mn-ea"/>
                <a:ea typeface="+mn-ea"/>
                <a:cs typeface="+mn-cs"/>
              </a:rPr>
              <a:t>橋の建設費用は</a:t>
            </a:r>
            <a:r>
              <a:rPr kumimoji="1" lang="en-US" altLang="ja-JP" sz="1350" kern="1200" dirty="0">
                <a:solidFill>
                  <a:schemeClr val="tx1"/>
                </a:solidFill>
                <a:latin typeface="+mn-ea"/>
                <a:ea typeface="+mn-ea"/>
                <a:cs typeface="+mn-cs"/>
              </a:rPr>
              <a:t>400</a:t>
            </a:r>
            <a:r>
              <a:rPr kumimoji="1" lang="ja-JP" altLang="en-US" sz="1350" kern="1200" dirty="0">
                <a:solidFill>
                  <a:schemeClr val="tx1"/>
                </a:solidFill>
                <a:latin typeface="+mn-ea"/>
                <a:ea typeface="+mn-ea"/>
                <a:cs typeface="+mn-cs"/>
              </a:rPr>
              <a:t>万円です。</a:t>
            </a:r>
            <a:endParaRPr kumimoji="1" lang="en-US" altLang="ja-JP" sz="135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350" kern="1200" dirty="0">
                <a:solidFill>
                  <a:schemeClr val="tx1"/>
                </a:solidFill>
                <a:latin typeface="+mn-ea"/>
                <a:ea typeface="+mn-ea"/>
                <a:cs typeface="+mn-cs"/>
              </a:rPr>
              <a:t>どのように負担すればいいと思いますか。</a:t>
            </a:r>
          </a:p>
        </p:txBody>
      </p:sp>
      <p:sp>
        <p:nvSpPr>
          <p:cNvPr id="11" name="正方形/長方形 10">
            <a:extLst>
              <a:ext uri="{FF2B5EF4-FFF2-40B4-BE49-F238E27FC236}">
                <a16:creationId xmlns:a16="http://schemas.microsoft.com/office/drawing/2014/main" id="{28AF1350-8E12-4B20-8DDD-CC0234552D7B}"/>
              </a:ext>
            </a:extLst>
          </p:cNvPr>
          <p:cNvSpPr/>
          <p:nvPr userDrawn="1"/>
        </p:nvSpPr>
        <p:spPr bwMode="auto">
          <a:xfrm>
            <a:off x="880291" y="2433601"/>
            <a:ext cx="2462984" cy="176249"/>
          </a:xfrm>
          <a:prstGeom prst="rect">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16" name="正方形/長方形 15">
            <a:extLst>
              <a:ext uri="{FF2B5EF4-FFF2-40B4-BE49-F238E27FC236}">
                <a16:creationId xmlns:a16="http://schemas.microsoft.com/office/drawing/2014/main" id="{FD842687-0D0E-A5AD-ACCD-D81186D29464}"/>
              </a:ext>
            </a:extLst>
          </p:cNvPr>
          <p:cNvSpPr/>
          <p:nvPr userDrawn="1"/>
        </p:nvSpPr>
        <p:spPr bwMode="auto">
          <a:xfrm>
            <a:off x="324417" y="3888724"/>
            <a:ext cx="2829091" cy="2831493"/>
          </a:xfrm>
          <a:prstGeom prst="rect">
            <a:avLst/>
          </a:prstGeom>
          <a:solidFill>
            <a:srgbClr val="EBFAFF"/>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19" name="正方形/長方形 18">
            <a:extLst>
              <a:ext uri="{FF2B5EF4-FFF2-40B4-BE49-F238E27FC236}">
                <a16:creationId xmlns:a16="http://schemas.microsoft.com/office/drawing/2014/main" id="{EEB2D6A2-4F48-66F8-0FD2-FA266D30EC64}"/>
              </a:ext>
            </a:extLst>
          </p:cNvPr>
          <p:cNvSpPr/>
          <p:nvPr userDrawn="1"/>
        </p:nvSpPr>
        <p:spPr bwMode="auto">
          <a:xfrm>
            <a:off x="3890274" y="1183938"/>
            <a:ext cx="1843900" cy="2235441"/>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350" kern="1200" dirty="0">
                <a:solidFill>
                  <a:schemeClr val="tx1"/>
                </a:solidFill>
                <a:latin typeface="+mn-ea"/>
                <a:ea typeface="+mn-ea"/>
                <a:cs typeface="+mn-cs"/>
              </a:rPr>
              <a:t>各家の家族構成・所得金額・使用回数が同じ場合</a:t>
            </a:r>
            <a:endParaRPr kumimoji="1" lang="en-US" altLang="ja-JP" sz="135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endParaRPr kumimoji="1" lang="en-US" altLang="ja-JP" sz="1350" kern="1200" dirty="0">
              <a:solidFill>
                <a:schemeClr val="tx1"/>
              </a:solidFill>
              <a:latin typeface="+mn-ea"/>
              <a:ea typeface="+mn-ea"/>
              <a:cs typeface="+mn-cs"/>
            </a:endParaRPr>
          </a:p>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350" b="1" kern="1200" dirty="0">
                <a:solidFill>
                  <a:schemeClr val="tx1"/>
                </a:solidFill>
                <a:latin typeface="+mn-ea"/>
                <a:ea typeface="+mn-ea"/>
                <a:cs typeface="+mn-cs"/>
              </a:rPr>
              <a:t>ヒント</a:t>
            </a:r>
            <a:endParaRPr kumimoji="1" lang="en-US" altLang="ja-JP" sz="1350" b="1"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350" kern="1200" dirty="0">
                <a:solidFill>
                  <a:schemeClr val="tx1"/>
                </a:solidFill>
                <a:latin typeface="+mn-ea"/>
                <a:ea typeface="+mn-ea"/>
                <a:cs typeface="+mn-cs"/>
              </a:rPr>
              <a:t>４軒とも同じ条件だから、公平に負担すると</a:t>
            </a:r>
            <a:r>
              <a:rPr kumimoji="1" lang="en-US" altLang="ja-JP" sz="1350" kern="1200" dirty="0">
                <a:solidFill>
                  <a:schemeClr val="tx1"/>
                </a:solidFill>
                <a:latin typeface="+mn-ea"/>
                <a:ea typeface="+mn-ea"/>
                <a:cs typeface="+mn-cs"/>
              </a:rPr>
              <a:t>…</a:t>
            </a:r>
            <a:endParaRPr kumimoji="1" lang="ja-JP" altLang="en-US" sz="1350" kern="1200" dirty="0">
              <a:solidFill>
                <a:schemeClr val="tx1"/>
              </a:solidFill>
              <a:latin typeface="+mn-ea"/>
              <a:ea typeface="+mn-ea"/>
              <a:cs typeface="+mn-cs"/>
            </a:endParaRPr>
          </a:p>
        </p:txBody>
      </p:sp>
      <p:graphicFrame>
        <p:nvGraphicFramePr>
          <p:cNvPr id="13" name="表 12">
            <a:extLst>
              <a:ext uri="{FF2B5EF4-FFF2-40B4-BE49-F238E27FC236}">
                <a16:creationId xmlns:a16="http://schemas.microsoft.com/office/drawing/2014/main" id="{658EDF74-866D-FAC0-246F-6CEEBA622E9A}"/>
              </a:ext>
            </a:extLst>
          </p:cNvPr>
          <p:cNvGraphicFramePr>
            <a:graphicFrameLocks noGrp="1"/>
          </p:cNvGraphicFramePr>
          <p:nvPr userDrawn="1">
            <p:extLst>
              <p:ext uri="{D42A27DB-BD31-4B8C-83A1-F6EECF244321}">
                <p14:modId xmlns:p14="http://schemas.microsoft.com/office/powerpoint/2010/main" val="3223460442"/>
              </p:ext>
            </p:extLst>
          </p:nvPr>
        </p:nvGraphicFramePr>
        <p:xfrm>
          <a:off x="3153508" y="3900331"/>
          <a:ext cx="5666851" cy="2822410"/>
        </p:xfrm>
        <a:graphic>
          <a:graphicData uri="http://schemas.openxmlformats.org/drawingml/2006/table">
            <a:tbl>
              <a:tblPr firstRow="1" bandRow="1">
                <a:effectLst/>
                <a:tableStyleId>{775DCB02-9BB8-47FD-8907-85C794F793BA}</a:tableStyleId>
              </a:tblPr>
              <a:tblGrid>
                <a:gridCol w="942177">
                  <a:extLst>
                    <a:ext uri="{9D8B030D-6E8A-4147-A177-3AD203B41FA5}">
                      <a16:colId xmlns:a16="http://schemas.microsoft.com/office/drawing/2014/main" val="869972413"/>
                    </a:ext>
                  </a:extLst>
                </a:gridCol>
                <a:gridCol w="897396">
                  <a:extLst>
                    <a:ext uri="{9D8B030D-6E8A-4147-A177-3AD203B41FA5}">
                      <a16:colId xmlns:a16="http://schemas.microsoft.com/office/drawing/2014/main" val="817503841"/>
                    </a:ext>
                  </a:extLst>
                </a:gridCol>
                <a:gridCol w="1216347">
                  <a:extLst>
                    <a:ext uri="{9D8B030D-6E8A-4147-A177-3AD203B41FA5}">
                      <a16:colId xmlns:a16="http://schemas.microsoft.com/office/drawing/2014/main" val="1686783455"/>
                    </a:ext>
                  </a:extLst>
                </a:gridCol>
                <a:gridCol w="1277960">
                  <a:extLst>
                    <a:ext uri="{9D8B030D-6E8A-4147-A177-3AD203B41FA5}">
                      <a16:colId xmlns:a16="http://schemas.microsoft.com/office/drawing/2014/main" val="4080317083"/>
                    </a:ext>
                  </a:extLst>
                </a:gridCol>
                <a:gridCol w="1332971">
                  <a:extLst>
                    <a:ext uri="{9D8B030D-6E8A-4147-A177-3AD203B41FA5}">
                      <a16:colId xmlns:a16="http://schemas.microsoft.com/office/drawing/2014/main" val="659529276"/>
                    </a:ext>
                  </a:extLst>
                </a:gridCol>
              </a:tblGrid>
              <a:tr h="482220">
                <a:tc>
                  <a:txBody>
                    <a:bodyPr/>
                    <a:lstStyle/>
                    <a:p>
                      <a:pPr algn="ctr"/>
                      <a:endParaRPr kumimoji="1" lang="ja-JP" altLang="en-US" sz="1400" b="0" dirty="0">
                        <a:solidFill>
                          <a:schemeClr val="bg1"/>
                        </a:solidFill>
                        <a:effectLst/>
                      </a:endParaRP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AFF"/>
                    </a:solidFill>
                  </a:tcPr>
                </a:tc>
                <a:tc>
                  <a:txBody>
                    <a:bodyPr/>
                    <a:lstStyle/>
                    <a:p>
                      <a:pPr algn="ctr"/>
                      <a:r>
                        <a:rPr kumimoji="1" lang="ja-JP" altLang="en-US" sz="1400" b="1" dirty="0">
                          <a:solidFill>
                            <a:schemeClr val="bg1"/>
                          </a:solidFill>
                          <a:effectLst/>
                        </a:rPr>
                        <a:t>家族</a:t>
                      </a:r>
                    </a:p>
                  </a:txBody>
                  <a:tcPr anchor="ctr">
                    <a:lnL w="12700" cap="flat" cmpd="sng" algn="ctr">
                      <a:solidFill>
                        <a:srgbClr val="005BAD"/>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所得金額</a:t>
                      </a:r>
                      <a:endParaRPr kumimoji="1" lang="ja-JP" altLang="en-US" sz="11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extLst>
                  <a:ext uri="{0D108BD9-81ED-4DB2-BD59-A6C34878D82A}">
                    <a16:rowId xmlns:a16="http://schemas.microsoft.com/office/drawing/2014/main" val="2135456254"/>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1,000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月１</a:t>
                      </a:r>
                      <a:r>
                        <a:rPr kumimoji="1" lang="en-US" altLang="ja-JP" sz="1200" b="1" dirty="0">
                          <a:effectLst/>
                          <a:latin typeface="HGPｺﾞｼｯｸM" panose="020B0600000000000000" pitchFamily="50" charset="-128"/>
                          <a:ea typeface="HGPｺﾞｼｯｸM" panose="020B0600000000000000" pitchFamily="50" charset="-128"/>
                        </a:rPr>
                        <a:t>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240521073"/>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600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a:t>
                      </a:r>
                      <a:r>
                        <a:rPr kumimoji="1" lang="en-US" altLang="ja-JP" sz="1200" b="1" dirty="0">
                          <a:effectLst/>
                          <a:latin typeface="HGPｺﾞｼｯｸM" panose="020B0600000000000000" pitchFamily="50" charset="-128"/>
                          <a:ea typeface="HGPｺﾞｼｯｸM" panose="020B0600000000000000" pitchFamily="50" charset="-128"/>
                        </a:rPr>
                        <a:t>10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1196817260"/>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300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a:t>
                      </a:r>
                      <a:r>
                        <a:rPr kumimoji="1" lang="en-US" altLang="ja-JP" sz="1200" b="1" dirty="0">
                          <a:effectLst/>
                          <a:latin typeface="HGPｺﾞｼｯｸM" panose="020B0600000000000000" pitchFamily="50" charset="-128"/>
                          <a:ea typeface="HGPｺﾞｼｯｸM" panose="020B0600000000000000" pitchFamily="50" charset="-128"/>
                        </a:rPr>
                        <a:t>10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585846679"/>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100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月１</a:t>
                      </a:r>
                      <a:r>
                        <a:rPr kumimoji="1" lang="en-US" altLang="ja-JP" sz="1200" b="1" dirty="0">
                          <a:effectLst/>
                          <a:latin typeface="HGPｺﾞｼｯｸM" panose="020B0600000000000000" pitchFamily="50" charset="-128"/>
                          <a:ea typeface="HGPｺﾞｼｯｸM" panose="020B0600000000000000" pitchFamily="50" charset="-128"/>
                        </a:rPr>
                        <a:t>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4268042463"/>
                  </a:ext>
                </a:extLst>
              </a:tr>
              <a:tr h="468038">
                <a:tc gridSpan="4">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200" b="1" dirty="0">
                          <a:effectLst/>
                          <a:latin typeface="HGPｺﾞｼｯｸM" panose="020B0600000000000000" pitchFamily="50" charset="-128"/>
                          <a:ea typeface="HGPｺﾞｼｯｸM" panose="020B0600000000000000" pitchFamily="50" charset="-128"/>
                        </a:rPr>
                        <a:t>400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extLst>
                  <a:ext uri="{0D108BD9-81ED-4DB2-BD59-A6C34878D82A}">
                    <a16:rowId xmlns:a16="http://schemas.microsoft.com/office/drawing/2014/main" val="3152522239"/>
                  </a:ext>
                </a:extLst>
              </a:tr>
            </a:tbl>
          </a:graphicData>
        </a:graphic>
      </p:graphicFrame>
      <p:sp>
        <p:nvSpPr>
          <p:cNvPr id="40" name="正方形/長方形 39">
            <a:extLst>
              <a:ext uri="{FF2B5EF4-FFF2-40B4-BE49-F238E27FC236}">
                <a16:creationId xmlns:a16="http://schemas.microsoft.com/office/drawing/2014/main" id="{B7A6DFF8-6BE9-7586-B646-8DCACE5DDAD3}"/>
              </a:ext>
            </a:extLst>
          </p:cNvPr>
          <p:cNvSpPr/>
          <p:nvPr userDrawn="1"/>
        </p:nvSpPr>
        <p:spPr bwMode="auto">
          <a:xfrm>
            <a:off x="323642" y="4528158"/>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400" kern="1200" dirty="0">
                <a:solidFill>
                  <a:srgbClr val="005BAD"/>
                </a:solidFill>
                <a:latin typeface="+mn-ea"/>
                <a:ea typeface="+mn-ea"/>
                <a:cs typeface="+mn-cs"/>
              </a:rPr>
              <a:t>ヒント</a:t>
            </a: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200" kern="1200" dirty="0">
                <a:solidFill>
                  <a:schemeClr val="tx1"/>
                </a:solidFill>
                <a:latin typeface="+mn-ea"/>
                <a:ea typeface="+mn-ea"/>
                <a:cs typeface="+mn-cs"/>
              </a:rPr>
              <a:t>   所得金額によって</a:t>
            </a:r>
            <a:endParaRPr kumimoji="1" lang="en-US" altLang="ja-JP" sz="12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200" kern="120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負担する金額を変えてみよう</a:t>
            </a:r>
          </a:p>
        </p:txBody>
      </p:sp>
      <p:sp>
        <p:nvSpPr>
          <p:cNvPr id="36" name="テキスト プレースホルダー 17">
            <a:extLst>
              <a:ext uri="{FF2B5EF4-FFF2-40B4-BE49-F238E27FC236}">
                <a16:creationId xmlns:a16="http://schemas.microsoft.com/office/drawing/2014/main" id="{3B108D23-4885-8FD5-E963-138DEB863952}"/>
              </a:ext>
            </a:extLst>
          </p:cNvPr>
          <p:cNvSpPr>
            <a:spLocks noGrp="1"/>
          </p:cNvSpPr>
          <p:nvPr>
            <p:ph type="body" sz="quarter" idx="30" hasCustomPrompt="1"/>
          </p:nvPr>
        </p:nvSpPr>
        <p:spPr>
          <a:xfrm>
            <a:off x="7538605" y="4527951"/>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1" name="テキスト プレースホルダー 17">
            <a:extLst>
              <a:ext uri="{FF2B5EF4-FFF2-40B4-BE49-F238E27FC236}">
                <a16:creationId xmlns:a16="http://schemas.microsoft.com/office/drawing/2014/main" id="{9C344413-02E5-2378-0724-971D05FE6747}"/>
              </a:ext>
            </a:extLst>
          </p:cNvPr>
          <p:cNvSpPr>
            <a:spLocks noGrp="1"/>
          </p:cNvSpPr>
          <p:nvPr>
            <p:ph type="body" sz="quarter" idx="38" hasCustomPrompt="1"/>
          </p:nvPr>
        </p:nvSpPr>
        <p:spPr>
          <a:xfrm>
            <a:off x="7538605" y="5008902"/>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7" name="テキスト プレースホルダー 17">
            <a:extLst>
              <a:ext uri="{FF2B5EF4-FFF2-40B4-BE49-F238E27FC236}">
                <a16:creationId xmlns:a16="http://schemas.microsoft.com/office/drawing/2014/main" id="{7256BFC3-1325-7CC9-C6AC-1BAE444EA065}"/>
              </a:ext>
            </a:extLst>
          </p:cNvPr>
          <p:cNvSpPr>
            <a:spLocks noGrp="1"/>
          </p:cNvSpPr>
          <p:nvPr>
            <p:ph type="body" sz="quarter" idx="39" hasCustomPrompt="1"/>
          </p:nvPr>
        </p:nvSpPr>
        <p:spPr>
          <a:xfrm>
            <a:off x="7538605" y="5473678"/>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8" name="テキスト プレースホルダー 17">
            <a:extLst>
              <a:ext uri="{FF2B5EF4-FFF2-40B4-BE49-F238E27FC236}">
                <a16:creationId xmlns:a16="http://schemas.microsoft.com/office/drawing/2014/main" id="{CE7042D9-6040-3AA9-554F-7C053A4AD00E}"/>
              </a:ext>
            </a:extLst>
          </p:cNvPr>
          <p:cNvSpPr>
            <a:spLocks noGrp="1"/>
          </p:cNvSpPr>
          <p:nvPr>
            <p:ph type="body" sz="quarter" idx="40" hasCustomPrompt="1"/>
          </p:nvPr>
        </p:nvSpPr>
        <p:spPr>
          <a:xfrm>
            <a:off x="7538605" y="5943649"/>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17" name="正方形/長方形 16">
            <a:extLst>
              <a:ext uri="{FF2B5EF4-FFF2-40B4-BE49-F238E27FC236}">
                <a16:creationId xmlns:a16="http://schemas.microsoft.com/office/drawing/2014/main" id="{3270C151-A5BE-9BD5-F5A7-0FE8BFA14B05}"/>
              </a:ext>
            </a:extLst>
          </p:cNvPr>
          <p:cNvSpPr/>
          <p:nvPr userDrawn="1"/>
        </p:nvSpPr>
        <p:spPr bwMode="auto">
          <a:xfrm>
            <a:off x="323642" y="4007150"/>
            <a:ext cx="3667513" cy="26788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各家の所得金額</a:t>
            </a:r>
            <a:r>
              <a:rPr kumimoji="1" lang="ja-JP" altLang="en-US" sz="1400" kern="1200" dirty="0">
                <a:solidFill>
                  <a:srgbClr val="005BAD"/>
                </a:solidFill>
                <a:latin typeface="+mn-ea"/>
                <a:ea typeface="+mn-ea"/>
                <a:cs typeface="+mn-cs"/>
              </a:rPr>
              <a:t>（もうけ）</a:t>
            </a:r>
            <a:r>
              <a:rPr kumimoji="1" lang="ja-JP" altLang="en-US" sz="1600" kern="1200" dirty="0">
                <a:solidFill>
                  <a:srgbClr val="005BAD"/>
                </a:solidFill>
                <a:latin typeface="+mn-ea"/>
                <a:ea typeface="+mn-ea"/>
                <a:cs typeface="+mn-cs"/>
              </a:rPr>
              <a:t>が異なる場合</a:t>
            </a:r>
          </a:p>
        </p:txBody>
      </p:sp>
      <p:grpSp>
        <p:nvGrpSpPr>
          <p:cNvPr id="53" name="グループ化 52">
            <a:extLst>
              <a:ext uri="{FF2B5EF4-FFF2-40B4-BE49-F238E27FC236}">
                <a16:creationId xmlns:a16="http://schemas.microsoft.com/office/drawing/2014/main" id="{EBC346CD-F974-A886-B805-712D065C1AD7}"/>
              </a:ext>
            </a:extLst>
          </p:cNvPr>
          <p:cNvGrpSpPr/>
          <p:nvPr userDrawn="1"/>
        </p:nvGrpSpPr>
        <p:grpSpPr>
          <a:xfrm>
            <a:off x="727310" y="5444694"/>
            <a:ext cx="2220900" cy="1141426"/>
            <a:chOff x="608967" y="5456726"/>
            <a:chExt cx="2220900" cy="1141426"/>
          </a:xfrm>
        </p:grpSpPr>
        <p:pic>
          <p:nvPicPr>
            <p:cNvPr id="50" name="図 49">
              <a:extLst>
                <a:ext uri="{FF2B5EF4-FFF2-40B4-BE49-F238E27FC236}">
                  <a16:creationId xmlns:a16="http://schemas.microsoft.com/office/drawing/2014/main" id="{C6154DD8-4C81-1A7C-C051-97E2AC38F45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98"/>
            <a:stretch/>
          </p:blipFill>
          <p:spPr>
            <a:xfrm>
              <a:off x="608967" y="5456726"/>
              <a:ext cx="1797166" cy="1091837"/>
            </a:xfrm>
            <a:prstGeom prst="rect">
              <a:avLst/>
            </a:prstGeom>
            <a:ln w="15875">
              <a:solidFill>
                <a:srgbClr val="005BAD"/>
              </a:solidFill>
            </a:ln>
          </p:spPr>
        </p:pic>
        <p:sp>
          <p:nvSpPr>
            <p:cNvPr id="51" name="楕円 50">
              <a:extLst>
                <a:ext uri="{FF2B5EF4-FFF2-40B4-BE49-F238E27FC236}">
                  <a16:creationId xmlns:a16="http://schemas.microsoft.com/office/drawing/2014/main" id="{48839757-B02E-4715-046D-A42728E30655}"/>
                </a:ext>
              </a:extLst>
            </p:cNvPr>
            <p:cNvSpPr/>
            <p:nvPr userDrawn="1"/>
          </p:nvSpPr>
          <p:spPr bwMode="auto">
            <a:xfrm>
              <a:off x="2111222" y="5879507"/>
              <a:ext cx="718645" cy="718645"/>
            </a:xfrm>
            <a:prstGeom prst="ellipse">
              <a:avLst/>
            </a:prstGeom>
            <a:solidFill>
              <a:srgbClr val="005BAD"/>
            </a:solidFill>
            <a:ln w="22225" cap="flat" cmpd="sng" algn="ctr">
              <a:solidFill>
                <a:srgbClr val="EBFA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52" name="テキスト ボックス 51">
              <a:extLst>
                <a:ext uri="{FF2B5EF4-FFF2-40B4-BE49-F238E27FC236}">
                  <a16:creationId xmlns:a16="http://schemas.microsoft.com/office/drawing/2014/main" id="{4E886911-018A-F460-89F0-5D42C08B28CB}"/>
                </a:ext>
              </a:extLst>
            </p:cNvPr>
            <p:cNvSpPr txBox="1"/>
            <p:nvPr userDrawn="1"/>
          </p:nvSpPr>
          <p:spPr>
            <a:xfrm>
              <a:off x="2144173" y="5977219"/>
              <a:ext cx="652743" cy="523220"/>
            </a:xfrm>
            <a:prstGeom prst="rect">
              <a:avLst/>
            </a:prstGeom>
            <a:noFill/>
          </p:spPr>
          <p:txBody>
            <a:bodyPr wrap="none" rtlCol="0">
              <a:spAutoFit/>
            </a:bodyPr>
            <a:lstStyle/>
            <a:p>
              <a:r>
                <a:rPr kumimoji="1" lang="ja-JP" altLang="en-US" sz="1400" kern="1200" dirty="0">
                  <a:solidFill>
                    <a:srgbClr val="EBFFFC"/>
                  </a:solidFill>
                  <a:latin typeface="+mn-ea"/>
                  <a:ea typeface="+mn-ea"/>
                  <a:cs typeface="+mn-cs"/>
                </a:rPr>
                <a:t>メタバ</a:t>
              </a:r>
              <a:endParaRPr kumimoji="1" lang="en-US" altLang="ja-JP" sz="1400" kern="1200" dirty="0">
                <a:solidFill>
                  <a:srgbClr val="EBFFFC"/>
                </a:solidFill>
                <a:latin typeface="+mn-ea"/>
                <a:ea typeface="+mn-ea"/>
                <a:cs typeface="+mn-cs"/>
              </a:endParaRPr>
            </a:p>
            <a:p>
              <a:r>
                <a:rPr kumimoji="1" lang="ja-JP" altLang="en-US" sz="1400" kern="1200" dirty="0">
                  <a:solidFill>
                    <a:srgbClr val="EBFFFC"/>
                  </a:solidFill>
                  <a:latin typeface="+mn-ea"/>
                  <a:ea typeface="+mn-ea"/>
                  <a:cs typeface="+mn-cs"/>
                </a:rPr>
                <a:t>タウン</a:t>
              </a:r>
            </a:p>
          </p:txBody>
        </p:sp>
      </p:grpSp>
      <p:sp>
        <p:nvSpPr>
          <p:cNvPr id="54" name="正方形/長方形 53">
            <a:extLst>
              <a:ext uri="{FF2B5EF4-FFF2-40B4-BE49-F238E27FC236}">
                <a16:creationId xmlns:a16="http://schemas.microsoft.com/office/drawing/2014/main" id="{584D2F6C-09FA-2F5A-DE99-79F2ABF555EB}"/>
              </a:ext>
            </a:extLst>
          </p:cNvPr>
          <p:cNvSpPr/>
          <p:nvPr userDrawn="1"/>
        </p:nvSpPr>
        <p:spPr bwMode="auto">
          <a:xfrm>
            <a:off x="3991155" y="832260"/>
            <a:ext cx="1332646"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パターン１</a:t>
            </a:r>
            <a:r>
              <a:rPr kumimoji="1" lang="ja-JP" altLang="en-US" sz="1200" b="0" i="0" u="none" strike="noStrike" cap="none" normalizeH="0" baseline="0" dirty="0">
                <a:ln>
                  <a:noFill/>
                </a:ln>
                <a:effectLst/>
                <a:latin typeface="+mn-ea"/>
                <a:ea typeface="+mn-ea"/>
              </a:rPr>
              <a:t>（参考）</a:t>
            </a:r>
            <a:endParaRPr kumimoji="1" lang="ja-JP" altLang="en-US" sz="1300" b="0" i="0" u="none" strike="noStrike" cap="none" normalizeH="0" baseline="0" dirty="0">
              <a:ln>
                <a:noFill/>
              </a:ln>
              <a:effectLst/>
              <a:latin typeface="+mn-ea"/>
              <a:ea typeface="+mn-ea"/>
            </a:endParaRPr>
          </a:p>
        </p:txBody>
      </p:sp>
      <p:graphicFrame>
        <p:nvGraphicFramePr>
          <p:cNvPr id="2" name="表 1">
            <a:extLst>
              <a:ext uri="{FF2B5EF4-FFF2-40B4-BE49-F238E27FC236}">
                <a16:creationId xmlns:a16="http://schemas.microsoft.com/office/drawing/2014/main" id="{151A3B7C-8F55-7733-585C-64BC50482133}"/>
              </a:ext>
            </a:extLst>
          </p:cNvPr>
          <p:cNvGraphicFramePr>
            <a:graphicFrameLocks noGrp="1"/>
          </p:cNvGraphicFramePr>
          <p:nvPr userDrawn="1">
            <p:extLst>
              <p:ext uri="{D42A27DB-BD31-4B8C-83A1-F6EECF244321}">
                <p14:modId xmlns:p14="http://schemas.microsoft.com/office/powerpoint/2010/main" val="60176519"/>
              </p:ext>
            </p:extLst>
          </p:nvPr>
        </p:nvGraphicFramePr>
        <p:xfrm>
          <a:off x="5676900" y="1183938"/>
          <a:ext cx="3143456" cy="1792080"/>
        </p:xfrm>
        <a:graphic>
          <a:graphicData uri="http://schemas.openxmlformats.org/drawingml/2006/table">
            <a:tbl>
              <a:tblPr firstRow="1" bandRow="1">
                <a:effectLst/>
                <a:tableStyleId>{775DCB02-9BB8-47FD-8907-85C794F793BA}</a:tableStyleId>
              </a:tblPr>
              <a:tblGrid>
                <a:gridCol w="522635">
                  <a:extLst>
                    <a:ext uri="{9D8B030D-6E8A-4147-A177-3AD203B41FA5}">
                      <a16:colId xmlns:a16="http://schemas.microsoft.com/office/drawing/2014/main" val="869972413"/>
                    </a:ext>
                  </a:extLst>
                </a:gridCol>
                <a:gridCol w="497794">
                  <a:extLst>
                    <a:ext uri="{9D8B030D-6E8A-4147-A177-3AD203B41FA5}">
                      <a16:colId xmlns:a16="http://schemas.microsoft.com/office/drawing/2014/main" val="817503841"/>
                    </a:ext>
                  </a:extLst>
                </a:gridCol>
                <a:gridCol w="674719">
                  <a:extLst>
                    <a:ext uri="{9D8B030D-6E8A-4147-A177-3AD203B41FA5}">
                      <a16:colId xmlns:a16="http://schemas.microsoft.com/office/drawing/2014/main" val="1686783455"/>
                    </a:ext>
                  </a:extLst>
                </a:gridCol>
                <a:gridCol w="708895">
                  <a:extLst>
                    <a:ext uri="{9D8B030D-6E8A-4147-A177-3AD203B41FA5}">
                      <a16:colId xmlns:a16="http://schemas.microsoft.com/office/drawing/2014/main" val="4080317083"/>
                    </a:ext>
                  </a:extLst>
                </a:gridCol>
                <a:gridCol w="739413">
                  <a:extLst>
                    <a:ext uri="{9D8B030D-6E8A-4147-A177-3AD203B41FA5}">
                      <a16:colId xmlns:a16="http://schemas.microsoft.com/office/drawing/2014/main" val="659529276"/>
                    </a:ext>
                  </a:extLst>
                </a:gridCol>
              </a:tblGrid>
              <a:tr h="361732">
                <a:tc>
                  <a:txBody>
                    <a:bodyPr/>
                    <a:lstStyle/>
                    <a:p>
                      <a:pPr algn="ctr"/>
                      <a:endParaRPr kumimoji="1" lang="ja-JP" altLang="en-US" sz="1000" b="0" dirty="0">
                        <a:solidFill>
                          <a:schemeClr val="bg1"/>
                        </a:solidFill>
                        <a:effectLst/>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kumimoji="1" lang="ja-JP" altLang="en-US" sz="1000" b="1" dirty="0">
                          <a:solidFill>
                            <a:schemeClr val="bg1"/>
                          </a:solidFill>
                          <a:effectLst/>
                        </a:rPr>
                        <a:t>家族</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1000" dirty="0">
                          <a:effectLst/>
                        </a:rPr>
                        <a:t>所得金額</a:t>
                      </a:r>
                      <a:endParaRPr kumimoji="1" lang="ja-JP" altLang="en-US" sz="8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10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10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135456254"/>
                  </a:ext>
                </a:extLst>
              </a:tr>
              <a:tr h="288000">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500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10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100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521073"/>
                  </a:ext>
                </a:extLst>
              </a:tr>
              <a:tr h="288000">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500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10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100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6817260"/>
                  </a:ext>
                </a:extLst>
              </a:tr>
              <a:tr h="288000">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500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10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100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5846679"/>
                  </a:ext>
                </a:extLst>
              </a:tr>
              <a:tr h="288000">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500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10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100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8042463"/>
                  </a:ext>
                </a:extLst>
              </a:tr>
              <a:tr h="0">
                <a:tc gridSpan="4">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400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2522239"/>
                  </a:ext>
                </a:extLst>
              </a:tr>
            </a:tbl>
          </a:graphicData>
        </a:graphic>
      </p:graphicFrame>
    </p:spTree>
    <p:extLst>
      <p:ext uri="{BB962C8B-B14F-4D97-AF65-F5344CB8AC3E}">
        <p14:creationId xmlns:p14="http://schemas.microsoft.com/office/powerpoint/2010/main" val="2311587455"/>
      </p:ext>
    </p:extLst>
  </p:cSld>
  <p:clrMapOvr>
    <a:masterClrMapping/>
  </p:clrMapOvr>
  <p:extLst>
    <p:ext uri="{DCECCB84-F9BA-43D5-87BE-67443E8EF086}">
      <p15:sldGuideLst xmlns:p15="http://schemas.microsoft.com/office/powerpoint/2012/main">
        <p15:guide id="4" orient="horz" pos="4224">
          <p15:clr>
            <a:srgbClr val="FBAE40"/>
          </p15:clr>
        </p15:guide>
        <p15:guide id="5" pos="5760">
          <p15:clr>
            <a:srgbClr val="FBAE40"/>
          </p15:clr>
        </p15:guide>
        <p15:guide id="9" orient="horz">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白紙">
    <p:spTree>
      <p:nvGrpSpPr>
        <p:cNvPr id="1" name=""/>
        <p:cNvGrpSpPr/>
        <p:nvPr/>
      </p:nvGrpSpPr>
      <p:grpSpPr>
        <a:xfrm>
          <a:off x="0" y="0"/>
          <a:ext cx="0" cy="0"/>
          <a:chOff x="0" y="0"/>
          <a:chExt cx="0" cy="0"/>
        </a:xfrm>
      </p:grpSpPr>
      <p:sp>
        <p:nvSpPr>
          <p:cNvPr id="33" name="正方形/長方形 32">
            <a:extLst>
              <a:ext uri="{FF2B5EF4-FFF2-40B4-BE49-F238E27FC236}">
                <a16:creationId xmlns:a16="http://schemas.microsoft.com/office/drawing/2014/main" id="{F5E18B25-2B94-4D8D-A7E5-CFC25F82A74F}"/>
              </a:ext>
            </a:extLst>
          </p:cNvPr>
          <p:cNvSpPr/>
          <p:nvPr userDrawn="1"/>
        </p:nvSpPr>
        <p:spPr bwMode="auto">
          <a:xfrm>
            <a:off x="323642" y="3653806"/>
            <a:ext cx="2829091" cy="2831493"/>
          </a:xfrm>
          <a:prstGeom prst="rect">
            <a:avLst/>
          </a:prstGeom>
          <a:solidFill>
            <a:srgbClr val="EBFAFF"/>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35" name="正方形/長方形 34">
            <a:extLst>
              <a:ext uri="{FF2B5EF4-FFF2-40B4-BE49-F238E27FC236}">
                <a16:creationId xmlns:a16="http://schemas.microsoft.com/office/drawing/2014/main" id="{CD411C34-C508-20E5-335D-D87BDB805E0C}"/>
              </a:ext>
            </a:extLst>
          </p:cNvPr>
          <p:cNvSpPr/>
          <p:nvPr userDrawn="1"/>
        </p:nvSpPr>
        <p:spPr bwMode="auto">
          <a:xfrm>
            <a:off x="5772274" y="1541748"/>
            <a:ext cx="3047876" cy="1568799"/>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6" name="正方形/長方形 5">
            <a:extLst>
              <a:ext uri="{FF2B5EF4-FFF2-40B4-BE49-F238E27FC236}">
                <a16:creationId xmlns:a16="http://schemas.microsoft.com/office/drawing/2014/main" id="{E85256BC-6200-EBDC-5473-473F5F1DD958}"/>
              </a:ext>
            </a:extLst>
          </p:cNvPr>
          <p:cNvSpPr/>
          <p:nvPr userDrawn="1"/>
        </p:nvSpPr>
        <p:spPr bwMode="auto">
          <a:xfrm>
            <a:off x="-1" y="705417"/>
            <a:ext cx="9144001" cy="58673"/>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4" name="スライド番号プレースホルダー 3">
            <a:extLst>
              <a:ext uri="{FF2B5EF4-FFF2-40B4-BE49-F238E27FC236}">
                <a16:creationId xmlns:a16="http://schemas.microsoft.com/office/drawing/2014/main" id="{A1170B6F-62EF-45E6-90A2-A04CCA34EECB}"/>
              </a:ext>
            </a:extLst>
          </p:cNvPr>
          <p:cNvSpPr>
            <a:spLocks noGrp="1"/>
          </p:cNvSpPr>
          <p:nvPr>
            <p:ph type="sldNum" sz="quarter" idx="12"/>
          </p:nvPr>
        </p:nvSpPr>
        <p:spPr>
          <a:xfrm>
            <a:off x="8769893" y="6443281"/>
            <a:ext cx="374107" cy="298426"/>
          </a:xfrm>
          <a:prstGeom prst="rect">
            <a:avLst/>
          </a:prstGeom>
        </p:spPr>
        <p:txBody>
          <a:bodyPr wrap="none" anchor="ctr" anchorCtr="0"/>
          <a:lstStyle>
            <a:lvl1pPr algn="ctr">
              <a:defRPr sz="1200" b="1">
                <a:latin typeface="Arial" panose="020B0604020202020204" pitchFamily="34" charset="0"/>
                <a:ea typeface="HGP創英角ｺﾞｼｯｸUB" panose="020B0900000000000000" pitchFamily="50" charset="-128"/>
                <a:cs typeface="Arial" panose="020B0604020202020204" pitchFamily="34" charset="0"/>
              </a:defRPr>
            </a:lvl1pPr>
          </a:lstStyle>
          <a:p>
            <a:pPr>
              <a:defRPr/>
            </a:pPr>
            <a:fld id="{40E3B949-1179-4387-B307-F356BE6486A4}" type="slidenum">
              <a:rPr lang="en-US" altLang="ja-JP" smtClean="0"/>
              <a:pPr>
                <a:defRPr/>
              </a:pPr>
              <a:t>‹#›</a:t>
            </a:fld>
            <a:endParaRPr lang="en-US" altLang="ja-JP" dirty="0"/>
          </a:p>
        </p:txBody>
      </p:sp>
      <p:sp>
        <p:nvSpPr>
          <p:cNvPr id="9" name="正方形/長方形 8">
            <a:extLst>
              <a:ext uri="{FF2B5EF4-FFF2-40B4-BE49-F238E27FC236}">
                <a16:creationId xmlns:a16="http://schemas.microsoft.com/office/drawing/2014/main" id="{1AF0A3EF-5E57-F941-0BFF-1E4FB21C4A0D}"/>
              </a:ext>
            </a:extLst>
          </p:cNvPr>
          <p:cNvSpPr/>
          <p:nvPr userDrawn="1"/>
        </p:nvSpPr>
        <p:spPr bwMode="auto">
          <a:xfrm>
            <a:off x="323851" y="818965"/>
            <a:ext cx="831439"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前提条件</a:t>
            </a:r>
          </a:p>
        </p:txBody>
      </p:sp>
      <p:sp>
        <p:nvSpPr>
          <p:cNvPr id="10" name="正方形/長方形 9">
            <a:extLst>
              <a:ext uri="{FF2B5EF4-FFF2-40B4-BE49-F238E27FC236}">
                <a16:creationId xmlns:a16="http://schemas.microsoft.com/office/drawing/2014/main" id="{5FC5F758-8BE0-9B7E-6837-818F7F95F160}"/>
              </a:ext>
            </a:extLst>
          </p:cNvPr>
          <p:cNvSpPr/>
          <p:nvPr userDrawn="1"/>
        </p:nvSpPr>
        <p:spPr bwMode="auto">
          <a:xfrm>
            <a:off x="323852" y="3338633"/>
            <a:ext cx="2829658" cy="226800"/>
          </a:xfrm>
          <a:prstGeom prst="rect">
            <a:avLst/>
          </a:prstGeom>
          <a:noFill/>
          <a:ln w="19050" cap="flat" cmpd="sng" algn="ctr">
            <a:solidFill>
              <a:srgbClr val="005BAD"/>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solidFill>
                  <a:srgbClr val="005BAD"/>
                </a:solidFill>
                <a:effectLst/>
                <a:latin typeface="+mn-ea"/>
                <a:ea typeface="+mn-ea"/>
              </a:rPr>
              <a:t>討議</a:t>
            </a:r>
            <a:r>
              <a:rPr kumimoji="1" lang="ja-JP" altLang="en-US" sz="1300" b="0" i="0" u="none" strike="noStrike" cap="none" normalizeH="0" baseline="0" dirty="0">
                <a:ln>
                  <a:noFill/>
                </a:ln>
                <a:effectLst/>
                <a:latin typeface="+mn-ea"/>
                <a:ea typeface="+mn-ea"/>
              </a:rPr>
              <a:t>　パターン３　</a:t>
            </a:r>
            <a:r>
              <a:rPr kumimoji="1" lang="en-US" altLang="ja-JP" sz="1300" b="0" i="0" u="none" strike="noStrike" cap="none" normalizeH="0" baseline="0" dirty="0">
                <a:ln>
                  <a:noFill/>
                </a:ln>
                <a:effectLst/>
                <a:latin typeface="+mn-ea"/>
                <a:ea typeface="+mn-ea"/>
              </a:rPr>
              <a:t>※</a:t>
            </a:r>
            <a:r>
              <a:rPr kumimoji="1" lang="ja-JP" altLang="en-US" sz="1300" b="0" i="0" u="none" strike="noStrike" cap="none" normalizeH="0" baseline="0" dirty="0">
                <a:ln>
                  <a:noFill/>
                </a:ln>
                <a:effectLst/>
                <a:latin typeface="+mn-ea"/>
                <a:ea typeface="+mn-ea"/>
              </a:rPr>
              <a:t>グループ発表あり</a:t>
            </a:r>
          </a:p>
        </p:txBody>
      </p:sp>
      <p:sp>
        <p:nvSpPr>
          <p:cNvPr id="7" name="正方形/長方形 6">
            <a:extLst>
              <a:ext uri="{FF2B5EF4-FFF2-40B4-BE49-F238E27FC236}">
                <a16:creationId xmlns:a16="http://schemas.microsoft.com/office/drawing/2014/main" id="{66D8D3E2-48D8-A0F2-30BA-B99C1C3F5806}"/>
              </a:ext>
            </a:extLst>
          </p:cNvPr>
          <p:cNvSpPr/>
          <p:nvPr userDrawn="1"/>
        </p:nvSpPr>
        <p:spPr bwMode="auto">
          <a:xfrm>
            <a:off x="324417" y="1103598"/>
            <a:ext cx="3455491" cy="2006948"/>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200" kern="1200" dirty="0">
                <a:solidFill>
                  <a:schemeClr val="tx1"/>
                </a:solidFill>
                <a:latin typeface="+mn-ea"/>
                <a:ea typeface="+mn-ea"/>
                <a:cs typeface="+mn-cs"/>
              </a:rPr>
              <a:t>みなさんはメタバタウンの住人です。</a:t>
            </a:r>
            <a:endParaRPr kumimoji="1" lang="en-US" altLang="ja-JP" sz="12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200" kern="1200" dirty="0">
                <a:solidFill>
                  <a:schemeClr val="tx1"/>
                </a:solidFill>
                <a:latin typeface="+mn-ea"/>
                <a:ea typeface="+mn-ea"/>
                <a:cs typeface="+mn-cs"/>
              </a:rPr>
              <a:t>メタバタウンには家が４軒あり、町の真ん中を町が管理する川が流れています。</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200" kern="1200" dirty="0">
                <a:solidFill>
                  <a:schemeClr val="tx1"/>
                </a:solidFill>
                <a:latin typeface="+mn-ea"/>
                <a:ea typeface="+mn-ea"/>
                <a:cs typeface="+mn-cs"/>
              </a:rPr>
              <a:t>行き来には渡し船を使っていますが、</a:t>
            </a:r>
            <a:endParaRPr kumimoji="1" lang="en-US" altLang="ja-JP" sz="12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200" kern="1200" dirty="0">
                <a:solidFill>
                  <a:schemeClr val="tx1"/>
                </a:solidFill>
                <a:latin typeface="+mn-ea"/>
                <a:ea typeface="+mn-ea"/>
                <a:cs typeface="+mn-cs"/>
              </a:rPr>
              <a:t>雨で増水すると運航できず不便でした。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200" kern="1200" dirty="0">
                <a:solidFill>
                  <a:schemeClr val="tx1"/>
                </a:solidFill>
                <a:latin typeface="+mn-ea"/>
                <a:ea typeface="+mn-ea"/>
                <a:cs typeface="+mn-cs"/>
              </a:rPr>
              <a:t>今回、</a:t>
            </a:r>
            <a:r>
              <a:rPr kumimoji="1" lang="ja-JP" altLang="en-US" sz="1200" kern="1200" dirty="0">
                <a:solidFill>
                  <a:srgbClr val="C00000"/>
                </a:solidFill>
                <a:latin typeface="+mn-ea"/>
                <a:ea typeface="+mn-ea"/>
                <a:cs typeface="+mn-cs"/>
              </a:rPr>
              <a:t> メタバタウンの全ての住人の希望 </a:t>
            </a:r>
            <a:r>
              <a:rPr kumimoji="1" lang="ja-JP" altLang="en-US" sz="1200" kern="1200" dirty="0">
                <a:solidFill>
                  <a:schemeClr val="tx1"/>
                </a:solidFill>
                <a:latin typeface="+mn-ea"/>
                <a:ea typeface="+mn-ea"/>
                <a:cs typeface="+mn-cs"/>
              </a:rPr>
              <a:t>により</a:t>
            </a:r>
            <a:endParaRPr kumimoji="1" lang="en-US" altLang="ja-JP" sz="12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200" kern="1200" dirty="0">
                <a:solidFill>
                  <a:schemeClr val="tx1"/>
                </a:solidFill>
                <a:latin typeface="+mn-ea"/>
                <a:ea typeface="+mn-ea"/>
                <a:cs typeface="+mn-cs"/>
              </a:rPr>
              <a:t>橋を建設することになりました。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200" kern="1200" dirty="0">
                <a:solidFill>
                  <a:schemeClr val="tx1"/>
                </a:solidFill>
                <a:latin typeface="+mn-ea"/>
                <a:ea typeface="+mn-ea"/>
                <a:cs typeface="+mn-cs"/>
              </a:rPr>
              <a:t>橋の建設費用は</a:t>
            </a:r>
            <a:r>
              <a:rPr kumimoji="1" lang="en-US" altLang="ja-JP" sz="1200" kern="1200" dirty="0">
                <a:solidFill>
                  <a:schemeClr val="tx1"/>
                </a:solidFill>
                <a:latin typeface="+mn-ea"/>
                <a:ea typeface="+mn-ea"/>
                <a:cs typeface="+mn-cs"/>
              </a:rPr>
              <a:t>400</a:t>
            </a:r>
            <a:r>
              <a:rPr kumimoji="1" lang="ja-JP" altLang="en-US" sz="1200" kern="1200" dirty="0">
                <a:solidFill>
                  <a:schemeClr val="tx1"/>
                </a:solidFill>
                <a:latin typeface="+mn-ea"/>
                <a:ea typeface="+mn-ea"/>
                <a:cs typeface="+mn-cs"/>
              </a:rPr>
              <a:t>万円です。</a:t>
            </a:r>
            <a:endParaRPr kumimoji="1" lang="en-US" altLang="ja-JP" sz="12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200" kern="1200" dirty="0">
                <a:solidFill>
                  <a:schemeClr val="tx1"/>
                </a:solidFill>
                <a:latin typeface="+mn-ea"/>
                <a:ea typeface="+mn-ea"/>
                <a:cs typeface="+mn-cs"/>
              </a:rPr>
              <a:t>どのように負担すればいいと思いますか。</a:t>
            </a:r>
          </a:p>
        </p:txBody>
      </p:sp>
      <p:sp>
        <p:nvSpPr>
          <p:cNvPr id="11" name="正方形/長方形 10">
            <a:extLst>
              <a:ext uri="{FF2B5EF4-FFF2-40B4-BE49-F238E27FC236}">
                <a16:creationId xmlns:a16="http://schemas.microsoft.com/office/drawing/2014/main" id="{28AF1350-8E12-4B20-8DDD-CC0234552D7B}"/>
              </a:ext>
            </a:extLst>
          </p:cNvPr>
          <p:cNvSpPr/>
          <p:nvPr userDrawn="1"/>
        </p:nvSpPr>
        <p:spPr bwMode="auto">
          <a:xfrm>
            <a:off x="817571" y="2218307"/>
            <a:ext cx="2191880" cy="210567"/>
          </a:xfrm>
          <a:prstGeom prst="rect">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19" name="正方形/長方形 18">
            <a:extLst>
              <a:ext uri="{FF2B5EF4-FFF2-40B4-BE49-F238E27FC236}">
                <a16:creationId xmlns:a16="http://schemas.microsoft.com/office/drawing/2014/main" id="{EEB2D6A2-4F48-66F8-0FD2-FA266D30EC64}"/>
              </a:ext>
            </a:extLst>
          </p:cNvPr>
          <p:cNvSpPr/>
          <p:nvPr userDrawn="1"/>
        </p:nvSpPr>
        <p:spPr bwMode="auto">
          <a:xfrm>
            <a:off x="3928374" y="1103598"/>
            <a:ext cx="1843900" cy="2006949"/>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各家の家族構成・所得金額・使用回数が同じ場合</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endParaRPr kumimoji="1" lang="en-US" altLang="ja-JP" sz="1100" kern="1200" dirty="0">
              <a:solidFill>
                <a:schemeClr val="tx1"/>
              </a:solidFill>
              <a:latin typeface="+mn-ea"/>
              <a:ea typeface="+mn-ea"/>
              <a:cs typeface="+mn-cs"/>
            </a:endParaRPr>
          </a:p>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100" b="1" kern="1200" dirty="0">
                <a:solidFill>
                  <a:schemeClr val="tx1"/>
                </a:solidFill>
                <a:latin typeface="+mn-ea"/>
                <a:ea typeface="+mn-ea"/>
                <a:cs typeface="+mn-cs"/>
              </a:rPr>
              <a:t>ヒント</a:t>
            </a:r>
            <a:endParaRPr kumimoji="1" lang="en-US" altLang="ja-JP" sz="1100" b="1"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100" kern="1200" dirty="0">
                <a:solidFill>
                  <a:schemeClr val="tx1"/>
                </a:solidFill>
                <a:latin typeface="+mn-ea"/>
                <a:ea typeface="+mn-ea"/>
                <a:cs typeface="+mn-cs"/>
              </a:rPr>
              <a:t>    ４軒とも同じ条件だから、</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100" kern="1200" dirty="0">
                <a:solidFill>
                  <a:schemeClr val="tx1"/>
                </a:solidFill>
                <a:latin typeface="+mn-ea"/>
                <a:ea typeface="+mn-ea"/>
                <a:cs typeface="+mn-cs"/>
              </a:rPr>
              <a:t>    </a:t>
            </a:r>
            <a:r>
              <a:rPr kumimoji="1" lang="ja-JP" altLang="en-US" sz="1100" kern="1200" dirty="0">
                <a:solidFill>
                  <a:schemeClr val="tx1"/>
                </a:solidFill>
                <a:latin typeface="+mn-ea"/>
                <a:ea typeface="+mn-ea"/>
                <a:cs typeface="+mn-cs"/>
              </a:rPr>
              <a:t>公平に負担すると</a:t>
            </a:r>
            <a:r>
              <a:rPr kumimoji="1" lang="en-US" altLang="ja-JP" sz="1100" kern="1200" dirty="0">
                <a:solidFill>
                  <a:schemeClr val="tx1"/>
                </a:solidFill>
                <a:latin typeface="+mn-ea"/>
                <a:ea typeface="+mn-ea"/>
                <a:cs typeface="+mn-cs"/>
              </a:rPr>
              <a:t>…</a:t>
            </a:r>
            <a:endParaRPr kumimoji="1" lang="ja-JP" altLang="en-US" sz="1100" kern="1200" dirty="0">
              <a:solidFill>
                <a:schemeClr val="tx1"/>
              </a:solidFill>
              <a:latin typeface="+mn-ea"/>
              <a:ea typeface="+mn-ea"/>
              <a:cs typeface="+mn-cs"/>
            </a:endParaRPr>
          </a:p>
        </p:txBody>
      </p:sp>
      <p:graphicFrame>
        <p:nvGraphicFramePr>
          <p:cNvPr id="13" name="表 12">
            <a:extLst>
              <a:ext uri="{FF2B5EF4-FFF2-40B4-BE49-F238E27FC236}">
                <a16:creationId xmlns:a16="http://schemas.microsoft.com/office/drawing/2014/main" id="{658EDF74-866D-FAC0-246F-6CEEBA622E9A}"/>
              </a:ext>
            </a:extLst>
          </p:cNvPr>
          <p:cNvGraphicFramePr>
            <a:graphicFrameLocks noGrp="1"/>
          </p:cNvGraphicFramePr>
          <p:nvPr userDrawn="1">
            <p:extLst>
              <p:ext uri="{D42A27DB-BD31-4B8C-83A1-F6EECF244321}">
                <p14:modId xmlns:p14="http://schemas.microsoft.com/office/powerpoint/2010/main" val="2086783809"/>
              </p:ext>
            </p:extLst>
          </p:nvPr>
        </p:nvGraphicFramePr>
        <p:xfrm>
          <a:off x="3009451" y="3624106"/>
          <a:ext cx="3877259" cy="2822410"/>
        </p:xfrm>
        <a:graphic>
          <a:graphicData uri="http://schemas.openxmlformats.org/drawingml/2006/table">
            <a:tbl>
              <a:tblPr firstRow="1" bandRow="1">
                <a:effectLst/>
                <a:tableStyleId>{775DCB02-9BB8-47FD-8907-85C794F793BA}</a:tableStyleId>
              </a:tblPr>
              <a:tblGrid>
                <a:gridCol w="487756">
                  <a:extLst>
                    <a:ext uri="{9D8B030D-6E8A-4147-A177-3AD203B41FA5}">
                      <a16:colId xmlns:a16="http://schemas.microsoft.com/office/drawing/2014/main" val="869972413"/>
                    </a:ext>
                  </a:extLst>
                </a:gridCol>
                <a:gridCol w="487756">
                  <a:extLst>
                    <a:ext uri="{9D8B030D-6E8A-4147-A177-3AD203B41FA5}">
                      <a16:colId xmlns:a16="http://schemas.microsoft.com/office/drawing/2014/main" val="817503841"/>
                    </a:ext>
                  </a:extLst>
                </a:gridCol>
                <a:gridCol w="826634">
                  <a:extLst>
                    <a:ext uri="{9D8B030D-6E8A-4147-A177-3AD203B41FA5}">
                      <a16:colId xmlns:a16="http://schemas.microsoft.com/office/drawing/2014/main" val="1686783455"/>
                    </a:ext>
                  </a:extLst>
                </a:gridCol>
                <a:gridCol w="826634">
                  <a:extLst>
                    <a:ext uri="{9D8B030D-6E8A-4147-A177-3AD203B41FA5}">
                      <a16:colId xmlns:a16="http://schemas.microsoft.com/office/drawing/2014/main" val="4080317083"/>
                    </a:ext>
                  </a:extLst>
                </a:gridCol>
                <a:gridCol w="1248479">
                  <a:extLst>
                    <a:ext uri="{9D8B030D-6E8A-4147-A177-3AD203B41FA5}">
                      <a16:colId xmlns:a16="http://schemas.microsoft.com/office/drawing/2014/main" val="659529276"/>
                    </a:ext>
                  </a:extLst>
                </a:gridCol>
              </a:tblGrid>
              <a:tr h="482220">
                <a:tc>
                  <a:txBody>
                    <a:bodyPr/>
                    <a:lstStyle/>
                    <a:p>
                      <a:pPr algn="ctr"/>
                      <a:endParaRPr kumimoji="1" lang="ja-JP" altLang="en-US" sz="1050" b="0" dirty="0">
                        <a:solidFill>
                          <a:schemeClr val="bg1"/>
                        </a:solidFill>
                        <a:effectLst/>
                      </a:endParaRP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AFF"/>
                    </a:solidFill>
                  </a:tcPr>
                </a:tc>
                <a:tc>
                  <a:txBody>
                    <a:bodyPr/>
                    <a:lstStyle/>
                    <a:p>
                      <a:pPr algn="ctr"/>
                      <a:r>
                        <a:rPr kumimoji="1" lang="ja-JP" altLang="en-US" sz="1050" b="1" dirty="0">
                          <a:solidFill>
                            <a:schemeClr val="bg1"/>
                          </a:solidFill>
                          <a:effectLst/>
                        </a:rPr>
                        <a:t>家族</a:t>
                      </a:r>
                    </a:p>
                  </a:txBody>
                  <a:tcPr anchor="ctr">
                    <a:lnL w="12700" cap="flat" cmpd="sng" algn="ctr">
                      <a:solidFill>
                        <a:srgbClr val="005BAD"/>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b="1" dirty="0">
                          <a:effectLst/>
                        </a:rPr>
                        <a:t>所得金額</a:t>
                      </a:r>
                      <a:endParaRPr kumimoji="1" lang="ja-JP" altLang="en-US" sz="900" b="1"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b="1"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b="1"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extLst>
                  <a:ext uri="{0D108BD9-81ED-4DB2-BD59-A6C34878D82A}">
                    <a16:rowId xmlns:a16="http://schemas.microsoft.com/office/drawing/2014/main" val="2135456254"/>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1,000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240521073"/>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600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10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1196817260"/>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300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10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585846679"/>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100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20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4268042463"/>
                  </a:ext>
                </a:extLst>
              </a:tr>
              <a:tr h="468038">
                <a:tc gridSpan="4">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00" b="1" dirty="0">
                          <a:effectLst/>
                          <a:latin typeface="HGPｺﾞｼｯｸM" panose="020B0600000000000000" pitchFamily="50" charset="-128"/>
                          <a:ea typeface="HGPｺﾞｼｯｸM" panose="020B0600000000000000" pitchFamily="50" charset="-128"/>
                        </a:rPr>
                        <a:t>400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extLst>
                  <a:ext uri="{0D108BD9-81ED-4DB2-BD59-A6C34878D82A}">
                    <a16:rowId xmlns:a16="http://schemas.microsoft.com/office/drawing/2014/main" val="3152522239"/>
                  </a:ext>
                </a:extLst>
              </a:tr>
            </a:tbl>
          </a:graphicData>
        </a:graphic>
      </p:graphicFrame>
      <p:sp>
        <p:nvSpPr>
          <p:cNvPr id="40" name="正方形/長方形 39">
            <a:extLst>
              <a:ext uri="{FF2B5EF4-FFF2-40B4-BE49-F238E27FC236}">
                <a16:creationId xmlns:a16="http://schemas.microsoft.com/office/drawing/2014/main" id="{B7A6DFF8-6BE9-7586-B646-8DCACE5DDAD3}"/>
              </a:ext>
            </a:extLst>
          </p:cNvPr>
          <p:cNvSpPr/>
          <p:nvPr userDrawn="1"/>
        </p:nvSpPr>
        <p:spPr bwMode="auto">
          <a:xfrm>
            <a:off x="323642" y="5100703"/>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400" kern="1200" dirty="0">
                <a:solidFill>
                  <a:srgbClr val="005BAD"/>
                </a:solidFill>
                <a:latin typeface="+mn-ea"/>
                <a:ea typeface="+mn-ea"/>
                <a:cs typeface="+mn-cs"/>
              </a:rPr>
              <a:t>ヒント</a:t>
            </a: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200" kern="1200" dirty="0">
                <a:solidFill>
                  <a:schemeClr val="tx1"/>
                </a:solidFill>
                <a:latin typeface="+mn-ea"/>
                <a:ea typeface="+mn-ea"/>
                <a:cs typeface="+mn-cs"/>
              </a:rPr>
              <a:t>  </a:t>
            </a:r>
            <a:r>
              <a:rPr kumimoji="1" lang="ja-JP" altLang="en-US" sz="1200" kern="0" spc="100" baseline="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いくつかの負担方法を組み合わせる</a:t>
            </a:r>
            <a:endParaRPr kumimoji="1" lang="en-US" altLang="ja-JP" sz="12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200" kern="120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方法も考えてみよう！</a:t>
            </a:r>
          </a:p>
        </p:txBody>
      </p:sp>
      <p:sp>
        <p:nvSpPr>
          <p:cNvPr id="36" name="テキスト プレースホルダー 17">
            <a:extLst>
              <a:ext uri="{FF2B5EF4-FFF2-40B4-BE49-F238E27FC236}">
                <a16:creationId xmlns:a16="http://schemas.microsoft.com/office/drawing/2014/main" id="{3B108D23-4885-8FD5-E963-138DEB863952}"/>
              </a:ext>
            </a:extLst>
          </p:cNvPr>
          <p:cNvSpPr>
            <a:spLocks noGrp="1"/>
          </p:cNvSpPr>
          <p:nvPr>
            <p:ph type="body" sz="quarter" idx="30" hasCustomPrompt="1"/>
          </p:nvPr>
        </p:nvSpPr>
        <p:spPr>
          <a:xfrm>
            <a:off x="5660000" y="4263625"/>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1" name="テキスト プレースホルダー 17">
            <a:extLst>
              <a:ext uri="{FF2B5EF4-FFF2-40B4-BE49-F238E27FC236}">
                <a16:creationId xmlns:a16="http://schemas.microsoft.com/office/drawing/2014/main" id="{9C344413-02E5-2378-0724-971D05FE6747}"/>
              </a:ext>
            </a:extLst>
          </p:cNvPr>
          <p:cNvSpPr>
            <a:spLocks noGrp="1"/>
          </p:cNvSpPr>
          <p:nvPr>
            <p:ph type="body" sz="quarter" idx="38" hasCustomPrompt="1"/>
          </p:nvPr>
        </p:nvSpPr>
        <p:spPr>
          <a:xfrm>
            <a:off x="5660000" y="4744576"/>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7" name="テキスト プレースホルダー 17">
            <a:extLst>
              <a:ext uri="{FF2B5EF4-FFF2-40B4-BE49-F238E27FC236}">
                <a16:creationId xmlns:a16="http://schemas.microsoft.com/office/drawing/2014/main" id="{7256BFC3-1325-7CC9-C6AC-1BAE444EA065}"/>
              </a:ext>
            </a:extLst>
          </p:cNvPr>
          <p:cNvSpPr>
            <a:spLocks noGrp="1"/>
          </p:cNvSpPr>
          <p:nvPr>
            <p:ph type="body" sz="quarter" idx="39" hasCustomPrompt="1"/>
          </p:nvPr>
        </p:nvSpPr>
        <p:spPr>
          <a:xfrm>
            <a:off x="5660000" y="5209352"/>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8" name="テキスト プレースホルダー 17">
            <a:extLst>
              <a:ext uri="{FF2B5EF4-FFF2-40B4-BE49-F238E27FC236}">
                <a16:creationId xmlns:a16="http://schemas.microsoft.com/office/drawing/2014/main" id="{CE7042D9-6040-3AA9-554F-7C053A4AD00E}"/>
              </a:ext>
            </a:extLst>
          </p:cNvPr>
          <p:cNvSpPr>
            <a:spLocks noGrp="1"/>
          </p:cNvSpPr>
          <p:nvPr>
            <p:ph type="body" sz="quarter" idx="40" hasCustomPrompt="1"/>
          </p:nvPr>
        </p:nvSpPr>
        <p:spPr>
          <a:xfrm>
            <a:off x="5660000" y="5679323"/>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17" name="正方形/長方形 16">
            <a:extLst>
              <a:ext uri="{FF2B5EF4-FFF2-40B4-BE49-F238E27FC236}">
                <a16:creationId xmlns:a16="http://schemas.microsoft.com/office/drawing/2014/main" id="{3270C151-A5BE-9BD5-F5A7-0FE8BFA14B05}"/>
              </a:ext>
            </a:extLst>
          </p:cNvPr>
          <p:cNvSpPr/>
          <p:nvPr userDrawn="1"/>
        </p:nvSpPr>
        <p:spPr bwMode="auto">
          <a:xfrm>
            <a:off x="323642" y="3746292"/>
            <a:ext cx="3667513" cy="518485"/>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各家の所得金額</a:t>
            </a:r>
            <a:r>
              <a:rPr kumimoji="1" lang="ja-JP" altLang="en-US" sz="1400" kern="1200" dirty="0">
                <a:solidFill>
                  <a:srgbClr val="005BAD"/>
                </a:solidFill>
                <a:latin typeface="+mn-ea"/>
                <a:ea typeface="+mn-ea"/>
                <a:cs typeface="+mn-cs"/>
              </a:rPr>
              <a:t>（もうけ）</a:t>
            </a:r>
            <a:r>
              <a:rPr kumimoji="1" lang="ja-JP" altLang="en-US" sz="1600" kern="1200" dirty="0">
                <a:solidFill>
                  <a:srgbClr val="005BAD"/>
                </a:solidFill>
                <a:latin typeface="+mn-ea"/>
                <a:ea typeface="+mn-ea"/>
                <a:cs typeface="+mn-cs"/>
              </a:rPr>
              <a:t>と</a:t>
            </a:r>
            <a:endParaRPr kumimoji="1" lang="en-US" altLang="ja-JP" sz="1600" kern="1200" dirty="0">
              <a:solidFill>
                <a:srgbClr val="005BAD"/>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橋の使用回数が異なる場合</a:t>
            </a:r>
          </a:p>
        </p:txBody>
      </p:sp>
      <p:sp>
        <p:nvSpPr>
          <p:cNvPr id="54" name="正方形/長方形 53">
            <a:extLst>
              <a:ext uri="{FF2B5EF4-FFF2-40B4-BE49-F238E27FC236}">
                <a16:creationId xmlns:a16="http://schemas.microsoft.com/office/drawing/2014/main" id="{584D2F6C-09FA-2F5A-DE99-79F2ABF555EB}"/>
              </a:ext>
            </a:extLst>
          </p:cNvPr>
          <p:cNvSpPr/>
          <p:nvPr userDrawn="1"/>
        </p:nvSpPr>
        <p:spPr bwMode="auto">
          <a:xfrm>
            <a:off x="3928374" y="818965"/>
            <a:ext cx="1332646"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パターン１</a:t>
            </a:r>
            <a:r>
              <a:rPr kumimoji="1" lang="ja-JP" altLang="en-US" sz="1200" b="0" i="0" u="none" strike="noStrike" cap="none" normalizeH="0" baseline="0" dirty="0">
                <a:ln>
                  <a:noFill/>
                </a:ln>
                <a:effectLst/>
                <a:latin typeface="+mn-ea"/>
                <a:ea typeface="+mn-ea"/>
              </a:rPr>
              <a:t>（参考）</a:t>
            </a:r>
            <a:endParaRPr kumimoji="1" lang="ja-JP" altLang="en-US" sz="1300" b="0" i="0" u="none" strike="noStrike" cap="none" normalizeH="0" baseline="0" dirty="0">
              <a:ln>
                <a:noFill/>
              </a:ln>
              <a:effectLst/>
              <a:latin typeface="+mn-ea"/>
              <a:ea typeface="+mn-ea"/>
            </a:endParaRPr>
          </a:p>
        </p:txBody>
      </p:sp>
      <p:sp>
        <p:nvSpPr>
          <p:cNvPr id="3" name="正方形/長方形 2">
            <a:extLst>
              <a:ext uri="{FF2B5EF4-FFF2-40B4-BE49-F238E27FC236}">
                <a16:creationId xmlns:a16="http://schemas.microsoft.com/office/drawing/2014/main" id="{C2A7D9CD-3A65-F245-CFB7-0C7697457671}"/>
              </a:ext>
            </a:extLst>
          </p:cNvPr>
          <p:cNvSpPr/>
          <p:nvPr userDrawn="1"/>
        </p:nvSpPr>
        <p:spPr bwMode="auto">
          <a:xfrm>
            <a:off x="323642" y="4300240"/>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050" kern="1200" dirty="0">
                <a:solidFill>
                  <a:srgbClr val="005BAD"/>
                </a:solidFill>
                <a:latin typeface="+mn-ea"/>
                <a:ea typeface="+mn-ea"/>
                <a:cs typeface="+mn-cs"/>
              </a:rPr>
              <a:t>※</a:t>
            </a:r>
            <a:r>
              <a:rPr kumimoji="1" lang="ja-JP" altLang="en-US" sz="1050" kern="1200" dirty="0">
                <a:solidFill>
                  <a:srgbClr val="005BAD"/>
                </a:solidFill>
                <a:latin typeface="+mn-ea"/>
                <a:ea typeface="+mn-ea"/>
                <a:cs typeface="+mn-cs"/>
              </a:rPr>
              <a:t>グループの意見を集約し、「負担金額」を</a:t>
            </a:r>
            <a:endParaRPr kumimoji="1" lang="en-US" altLang="ja-JP" sz="1050" kern="1200" dirty="0">
              <a:solidFill>
                <a:srgbClr val="005BAD"/>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050" kern="1200" dirty="0">
                <a:solidFill>
                  <a:srgbClr val="005BAD"/>
                </a:solidFill>
                <a:latin typeface="+mn-ea"/>
                <a:ea typeface="+mn-ea"/>
                <a:cs typeface="+mn-cs"/>
              </a:rPr>
              <a:t>   </a:t>
            </a:r>
            <a:r>
              <a:rPr kumimoji="1" lang="ja-JP" altLang="en-US" sz="1050" kern="1200" dirty="0">
                <a:solidFill>
                  <a:srgbClr val="005BAD"/>
                </a:solidFill>
                <a:latin typeface="+mn-ea"/>
                <a:ea typeface="+mn-ea"/>
                <a:cs typeface="+mn-cs"/>
              </a:rPr>
              <a:t>記入しましょう！</a:t>
            </a:r>
          </a:p>
        </p:txBody>
      </p:sp>
      <p:sp>
        <p:nvSpPr>
          <p:cNvPr id="5" name="正方形/長方形 4">
            <a:extLst>
              <a:ext uri="{FF2B5EF4-FFF2-40B4-BE49-F238E27FC236}">
                <a16:creationId xmlns:a16="http://schemas.microsoft.com/office/drawing/2014/main" id="{0F33369F-ADD8-7FAA-6349-4A359085C381}"/>
              </a:ext>
            </a:extLst>
          </p:cNvPr>
          <p:cNvSpPr/>
          <p:nvPr userDrawn="1"/>
        </p:nvSpPr>
        <p:spPr bwMode="auto">
          <a:xfrm>
            <a:off x="6940632" y="3548697"/>
            <a:ext cx="1879518" cy="740401"/>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050" kern="1200" dirty="0">
                <a:solidFill>
                  <a:srgbClr val="005BAD"/>
                </a:solidFill>
                <a:latin typeface="+mn-ea"/>
                <a:ea typeface="+mn-ea"/>
                <a:cs typeface="+mn-cs"/>
              </a:rPr>
              <a:t>※</a:t>
            </a:r>
            <a:r>
              <a:rPr kumimoji="1" lang="ja-JP" altLang="en-US" sz="1050" kern="1200" dirty="0">
                <a:solidFill>
                  <a:srgbClr val="005BAD"/>
                </a:solidFill>
                <a:latin typeface="+mn-ea"/>
                <a:ea typeface="+mn-ea"/>
                <a:cs typeface="+mn-cs"/>
              </a:rPr>
              <a:t>グループでは、どの要素をどれくらい重要視しますか？下の図のどの辺りに位置するか★を動かしてみましょう！</a:t>
            </a:r>
          </a:p>
        </p:txBody>
      </p:sp>
      <p:grpSp>
        <p:nvGrpSpPr>
          <p:cNvPr id="15" name="グループ化 14">
            <a:extLst>
              <a:ext uri="{FF2B5EF4-FFF2-40B4-BE49-F238E27FC236}">
                <a16:creationId xmlns:a16="http://schemas.microsoft.com/office/drawing/2014/main" id="{E8BE1582-D7F3-9C43-2E1F-B930AAEF4268}"/>
              </a:ext>
            </a:extLst>
          </p:cNvPr>
          <p:cNvGrpSpPr/>
          <p:nvPr userDrawn="1"/>
        </p:nvGrpSpPr>
        <p:grpSpPr>
          <a:xfrm>
            <a:off x="7088512" y="4556540"/>
            <a:ext cx="1529836" cy="1529836"/>
            <a:chOff x="7088512" y="4886555"/>
            <a:chExt cx="1529836" cy="1529836"/>
          </a:xfrm>
        </p:grpSpPr>
        <p:sp>
          <p:nvSpPr>
            <p:cNvPr id="8" name="楕円 7">
              <a:extLst>
                <a:ext uri="{FF2B5EF4-FFF2-40B4-BE49-F238E27FC236}">
                  <a16:creationId xmlns:a16="http://schemas.microsoft.com/office/drawing/2014/main" id="{BADBE819-CC75-29C1-9E9D-CDF3CDC16F97}"/>
                </a:ext>
              </a:extLst>
            </p:cNvPr>
            <p:cNvSpPr/>
            <p:nvPr userDrawn="1"/>
          </p:nvSpPr>
          <p:spPr bwMode="auto">
            <a:xfrm>
              <a:off x="7660654" y="5458697"/>
              <a:ext cx="385552" cy="385552"/>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12" name="楕円 11">
              <a:extLst>
                <a:ext uri="{FF2B5EF4-FFF2-40B4-BE49-F238E27FC236}">
                  <a16:creationId xmlns:a16="http://schemas.microsoft.com/office/drawing/2014/main" id="{52F01952-3351-FA15-A5F0-05EB5EAAF8CD}"/>
                </a:ext>
              </a:extLst>
            </p:cNvPr>
            <p:cNvSpPr/>
            <p:nvPr userDrawn="1"/>
          </p:nvSpPr>
          <p:spPr bwMode="auto">
            <a:xfrm>
              <a:off x="7355624" y="5153667"/>
              <a:ext cx="995613" cy="995613"/>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14" name="楕円 13">
              <a:extLst>
                <a:ext uri="{FF2B5EF4-FFF2-40B4-BE49-F238E27FC236}">
                  <a16:creationId xmlns:a16="http://schemas.microsoft.com/office/drawing/2014/main" id="{3A94C8BF-60D0-E94B-DF5F-8E98CF5C37A3}"/>
                </a:ext>
              </a:extLst>
            </p:cNvPr>
            <p:cNvSpPr/>
            <p:nvPr userDrawn="1"/>
          </p:nvSpPr>
          <p:spPr bwMode="auto">
            <a:xfrm>
              <a:off x="7088512" y="4886555"/>
              <a:ext cx="1529836" cy="1529836"/>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grpSp>
      <p:sp>
        <p:nvSpPr>
          <p:cNvPr id="24" name="グラフィックス 20">
            <a:extLst>
              <a:ext uri="{FF2B5EF4-FFF2-40B4-BE49-F238E27FC236}">
                <a16:creationId xmlns:a16="http://schemas.microsoft.com/office/drawing/2014/main" id="{07D10A3D-6EAC-E7DD-B00C-DB3350866F70}"/>
              </a:ext>
            </a:extLst>
          </p:cNvPr>
          <p:cNvSpPr/>
          <p:nvPr userDrawn="1"/>
        </p:nvSpPr>
        <p:spPr>
          <a:xfrm rot="2623897" flipH="1">
            <a:off x="8041477" y="4586270"/>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latin typeface="HGPｺﾞｼｯｸE" panose="020B0900000000000000" pitchFamily="50" charset="-128"/>
            </a:endParaRPr>
          </a:p>
        </p:txBody>
      </p:sp>
      <p:sp>
        <p:nvSpPr>
          <p:cNvPr id="26" name="正方形/長方形 25">
            <a:extLst>
              <a:ext uri="{FF2B5EF4-FFF2-40B4-BE49-F238E27FC236}">
                <a16:creationId xmlns:a16="http://schemas.microsoft.com/office/drawing/2014/main" id="{FD90C96A-43DC-9E17-1EF8-84840B71E1D0}"/>
              </a:ext>
            </a:extLst>
          </p:cNvPr>
          <p:cNvSpPr/>
          <p:nvPr userDrawn="1"/>
        </p:nvSpPr>
        <p:spPr bwMode="auto">
          <a:xfrm>
            <a:off x="6932817" y="4414268"/>
            <a:ext cx="662892"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所得金額</a:t>
            </a:r>
          </a:p>
        </p:txBody>
      </p:sp>
      <p:sp>
        <p:nvSpPr>
          <p:cNvPr id="27" name="正方形/長方形 26">
            <a:extLst>
              <a:ext uri="{FF2B5EF4-FFF2-40B4-BE49-F238E27FC236}">
                <a16:creationId xmlns:a16="http://schemas.microsoft.com/office/drawing/2014/main" id="{6D7B25B4-297A-AE33-4F79-2A43C8DD36E5}"/>
              </a:ext>
            </a:extLst>
          </p:cNvPr>
          <p:cNvSpPr/>
          <p:nvPr userDrawn="1"/>
        </p:nvSpPr>
        <p:spPr bwMode="auto">
          <a:xfrm>
            <a:off x="8117381" y="4414268"/>
            <a:ext cx="662892"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使用回数</a:t>
            </a:r>
          </a:p>
        </p:txBody>
      </p:sp>
      <p:sp>
        <p:nvSpPr>
          <p:cNvPr id="28" name="正方形/長方形 27">
            <a:extLst>
              <a:ext uri="{FF2B5EF4-FFF2-40B4-BE49-F238E27FC236}">
                <a16:creationId xmlns:a16="http://schemas.microsoft.com/office/drawing/2014/main" id="{5A0567D8-B174-B567-2EC2-96C071DCDE13}"/>
              </a:ext>
            </a:extLst>
          </p:cNvPr>
          <p:cNvSpPr/>
          <p:nvPr userDrawn="1"/>
        </p:nvSpPr>
        <p:spPr bwMode="auto">
          <a:xfrm>
            <a:off x="7410353" y="6256576"/>
            <a:ext cx="886151"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その他の要素</a:t>
            </a:r>
          </a:p>
        </p:txBody>
      </p:sp>
      <p:sp>
        <p:nvSpPr>
          <p:cNvPr id="29" name="グラフィックス 20">
            <a:extLst>
              <a:ext uri="{FF2B5EF4-FFF2-40B4-BE49-F238E27FC236}">
                <a16:creationId xmlns:a16="http://schemas.microsoft.com/office/drawing/2014/main" id="{952EDD80-E7B5-776C-BAE4-689F7EDEDC0B}"/>
              </a:ext>
            </a:extLst>
          </p:cNvPr>
          <p:cNvSpPr/>
          <p:nvPr userDrawn="1"/>
        </p:nvSpPr>
        <p:spPr>
          <a:xfrm rot="18997644">
            <a:off x="7453042" y="4578034"/>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latin typeface="HGPｺﾞｼｯｸE" panose="020B0900000000000000" pitchFamily="50" charset="-128"/>
            </a:endParaRPr>
          </a:p>
        </p:txBody>
      </p:sp>
      <p:sp>
        <p:nvSpPr>
          <p:cNvPr id="30" name="グラフィックス 20">
            <a:extLst>
              <a:ext uri="{FF2B5EF4-FFF2-40B4-BE49-F238E27FC236}">
                <a16:creationId xmlns:a16="http://schemas.microsoft.com/office/drawing/2014/main" id="{390148F2-7619-8329-DF1B-DC018D456A52}"/>
              </a:ext>
            </a:extLst>
          </p:cNvPr>
          <p:cNvSpPr/>
          <p:nvPr userDrawn="1"/>
        </p:nvSpPr>
        <p:spPr>
          <a:xfrm rot="10800000">
            <a:off x="7746719" y="5282703"/>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latin typeface="HGPｺﾞｼｯｸE" panose="020B0900000000000000" pitchFamily="50" charset="-128"/>
            </a:endParaRPr>
          </a:p>
        </p:txBody>
      </p:sp>
      <p:sp>
        <p:nvSpPr>
          <p:cNvPr id="2" name="楕円 1">
            <a:extLst>
              <a:ext uri="{FF2B5EF4-FFF2-40B4-BE49-F238E27FC236}">
                <a16:creationId xmlns:a16="http://schemas.microsoft.com/office/drawing/2014/main" id="{0F55EEED-C642-16FF-5301-195D42F9BB01}"/>
              </a:ext>
            </a:extLst>
          </p:cNvPr>
          <p:cNvSpPr/>
          <p:nvPr userDrawn="1"/>
        </p:nvSpPr>
        <p:spPr bwMode="auto">
          <a:xfrm>
            <a:off x="7797217" y="5255720"/>
            <a:ext cx="112426" cy="112426"/>
          </a:xfrm>
          <a:prstGeom prst="ellipse">
            <a:avLst/>
          </a:prstGeom>
          <a:solidFill>
            <a:srgbClr val="005BAD">
              <a:alpha val="70000"/>
            </a:srgbClr>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rgbClr val="FFC000"/>
              </a:solidFill>
              <a:effectLst/>
              <a:latin typeface="+mn-ea"/>
              <a:ea typeface="+mn-ea"/>
            </a:endParaRPr>
          </a:p>
        </p:txBody>
      </p:sp>
      <p:graphicFrame>
        <p:nvGraphicFramePr>
          <p:cNvPr id="20" name="表 19">
            <a:extLst>
              <a:ext uri="{FF2B5EF4-FFF2-40B4-BE49-F238E27FC236}">
                <a16:creationId xmlns:a16="http://schemas.microsoft.com/office/drawing/2014/main" id="{0A8D534C-B688-82F6-74DE-DEA9D26162C6}"/>
              </a:ext>
            </a:extLst>
          </p:cNvPr>
          <p:cNvGraphicFramePr>
            <a:graphicFrameLocks noGrp="1"/>
          </p:cNvGraphicFramePr>
          <p:nvPr userDrawn="1">
            <p:extLst>
              <p:ext uri="{D42A27DB-BD31-4B8C-83A1-F6EECF244321}">
                <p14:modId xmlns:p14="http://schemas.microsoft.com/office/powerpoint/2010/main" val="78492214"/>
              </p:ext>
            </p:extLst>
          </p:nvPr>
        </p:nvGraphicFramePr>
        <p:xfrm>
          <a:off x="5772274" y="1103597"/>
          <a:ext cx="3048083" cy="1742332"/>
        </p:xfrm>
        <a:graphic>
          <a:graphicData uri="http://schemas.openxmlformats.org/drawingml/2006/table">
            <a:tbl>
              <a:tblPr firstRow="1" bandRow="1">
                <a:effectLst/>
                <a:tableStyleId>{775DCB02-9BB8-47FD-8907-85C794F793BA}</a:tableStyleId>
              </a:tblPr>
              <a:tblGrid>
                <a:gridCol w="506778">
                  <a:extLst>
                    <a:ext uri="{9D8B030D-6E8A-4147-A177-3AD203B41FA5}">
                      <a16:colId xmlns:a16="http://schemas.microsoft.com/office/drawing/2014/main" val="869972413"/>
                    </a:ext>
                  </a:extLst>
                </a:gridCol>
                <a:gridCol w="482691">
                  <a:extLst>
                    <a:ext uri="{9D8B030D-6E8A-4147-A177-3AD203B41FA5}">
                      <a16:colId xmlns:a16="http://schemas.microsoft.com/office/drawing/2014/main" val="817503841"/>
                    </a:ext>
                  </a:extLst>
                </a:gridCol>
                <a:gridCol w="654248">
                  <a:extLst>
                    <a:ext uri="{9D8B030D-6E8A-4147-A177-3AD203B41FA5}">
                      <a16:colId xmlns:a16="http://schemas.microsoft.com/office/drawing/2014/main" val="1686783455"/>
                    </a:ext>
                  </a:extLst>
                </a:gridCol>
                <a:gridCol w="687387">
                  <a:extLst>
                    <a:ext uri="{9D8B030D-6E8A-4147-A177-3AD203B41FA5}">
                      <a16:colId xmlns:a16="http://schemas.microsoft.com/office/drawing/2014/main" val="4080317083"/>
                    </a:ext>
                  </a:extLst>
                </a:gridCol>
                <a:gridCol w="716979">
                  <a:extLst>
                    <a:ext uri="{9D8B030D-6E8A-4147-A177-3AD203B41FA5}">
                      <a16:colId xmlns:a16="http://schemas.microsoft.com/office/drawing/2014/main" val="659529276"/>
                    </a:ext>
                  </a:extLst>
                </a:gridCol>
              </a:tblGrid>
              <a:tr h="361732">
                <a:tc>
                  <a:txBody>
                    <a:bodyPr/>
                    <a:lstStyle/>
                    <a:p>
                      <a:pPr algn="ctr"/>
                      <a:endParaRPr kumimoji="1" lang="ja-JP" altLang="en-US" sz="900" b="0" dirty="0">
                        <a:solidFill>
                          <a:schemeClr val="bg1"/>
                        </a:solidFill>
                        <a:effectLst/>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kumimoji="1" lang="ja-JP" altLang="en-US" sz="900" b="1" dirty="0">
                          <a:solidFill>
                            <a:schemeClr val="bg1"/>
                          </a:solidFill>
                          <a:effectLst/>
                        </a:rPr>
                        <a:t>家族</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所得金額</a:t>
                      </a:r>
                      <a:endParaRPr kumimoji="1" lang="ja-JP" altLang="en-US" sz="7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135456254"/>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521073"/>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6817260"/>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5846679"/>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8042463"/>
                  </a:ext>
                </a:extLst>
              </a:tr>
              <a:tr h="0">
                <a:tc gridSpan="4">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400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2522239"/>
                  </a:ext>
                </a:extLst>
              </a:tr>
            </a:tbl>
          </a:graphicData>
        </a:graphic>
      </p:graphicFrame>
    </p:spTree>
    <p:extLst>
      <p:ext uri="{BB962C8B-B14F-4D97-AF65-F5344CB8AC3E}">
        <p14:creationId xmlns:p14="http://schemas.microsoft.com/office/powerpoint/2010/main" val="723582103"/>
      </p:ext>
    </p:extLst>
  </p:cSld>
  <p:clrMapOvr>
    <a:masterClrMapping/>
  </p:clrMapOvr>
  <p:extLst>
    <p:ext uri="{DCECCB84-F9BA-43D5-87BE-67443E8EF086}">
      <p15:sldGuideLst xmlns:p15="http://schemas.microsoft.com/office/powerpoint/2012/main">
        <p15:guide id="4" orient="horz">
          <p15:clr>
            <a:srgbClr val="FBAE40"/>
          </p15:clr>
        </p15:guide>
        <p15:guide id="5" pos="576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4513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www.nta.go.jp/taxes/kids/hatten/page14.htm"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hyperlink" Target="https://www.nichizeiren.or.jp/taxaccount/education/sozei_nichizei/"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hyperlink" Target="https://www.nta.go.jp/taxes/kids/oyo/page08.htm" TargetMode="External"/><Relationship Id="rId7"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chart" Target="../charts/chart2.xml"/></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chart" Target="../charts/chart4.xm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1.xml"/><Relationship Id="rId7" Type="http://schemas.openxmlformats.org/officeDocument/2006/relationships/image" Target="../media/image6.png"/><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sVKTluQsCEs"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sVKTluQsCEs"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slideLayout" Target="../slideLayouts/slideLayout4.xml"/><Relationship Id="rId1" Type="http://schemas.openxmlformats.org/officeDocument/2006/relationships/tags" Target="../tags/tag5.xml"/><Relationship Id="rId5" Type="http://schemas.openxmlformats.org/officeDocument/2006/relationships/chart" Target="../charts/chart6.xml"/><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6.xml"/><Relationship Id="rId7" Type="http://schemas.openxmlformats.org/officeDocument/2006/relationships/image" Target="../media/image59.jpeg"/><Relationship Id="rId2" Type="http://schemas.openxmlformats.org/officeDocument/2006/relationships/slideLayout" Target="../slideLayouts/slideLayout4.xml"/><Relationship Id="rId1" Type="http://schemas.openxmlformats.org/officeDocument/2006/relationships/tags" Target="../tags/tag6.xml"/><Relationship Id="rId6" Type="http://schemas.openxmlformats.org/officeDocument/2006/relationships/image" Target="../media/image58.jpeg"/><Relationship Id="rId5" Type="http://schemas.openxmlformats.org/officeDocument/2006/relationships/chart" Target="../charts/chart7.xml"/><Relationship Id="rId10" Type="http://schemas.openxmlformats.org/officeDocument/2006/relationships/image" Target="../media/image61.jpg"/><Relationship Id="rId4" Type="http://schemas.openxmlformats.org/officeDocument/2006/relationships/image" Target="../media/image55.png"/><Relationship Id="rId9" Type="http://schemas.openxmlformats.org/officeDocument/2006/relationships/image" Target="../media/image60.jpeg"/></Relationships>
</file>

<file path=ppt/slides/_rels/slide25.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68.png"/><Relationship Id="rId3" Type="http://schemas.openxmlformats.org/officeDocument/2006/relationships/notesSlide" Target="../notesSlides/notesSlide17.xml"/><Relationship Id="rId7" Type="http://schemas.openxmlformats.org/officeDocument/2006/relationships/image" Target="../media/image65.png"/><Relationship Id="rId12" Type="http://schemas.openxmlformats.org/officeDocument/2006/relationships/image" Target="../media/image67.png"/><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image" Target="../media/image64.png"/><Relationship Id="rId11" Type="http://schemas.openxmlformats.org/officeDocument/2006/relationships/hyperlink" Target="https://web.pref.hyogo.lg.jp/ac02/kids_bu.html" TargetMode="External"/><Relationship Id="rId5" Type="http://schemas.openxmlformats.org/officeDocument/2006/relationships/image" Target="../media/image63.png"/><Relationship Id="rId10" Type="http://schemas.openxmlformats.org/officeDocument/2006/relationships/hyperlink" Target="https://www.zaimu.metro.tokyo.lg.jp/zaisei/zaisei/dashboard/redirect01r6" TargetMode="External"/><Relationship Id="rId4" Type="http://schemas.openxmlformats.org/officeDocument/2006/relationships/image" Target="../media/image62.png"/><Relationship Id="rId9" Type="http://schemas.openxmlformats.org/officeDocument/2006/relationships/hyperlink" Target="https://www.nta.go.jp/about/organization/sendai/education/index.htm#a-07" TargetMode="External"/><Relationship Id="rId14" Type="http://schemas.openxmlformats.org/officeDocument/2006/relationships/image" Target="../media/image69.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71.jpeg"/><Relationship Id="rId4" Type="http://schemas.openxmlformats.org/officeDocument/2006/relationships/image" Target="../media/image70.jpg"/></Relationships>
</file>

<file path=ppt/slides/_rels/slide27.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notesSlide" Target="../notesSlides/notesSlide19.xml"/><Relationship Id="rId7" Type="http://schemas.openxmlformats.org/officeDocument/2006/relationships/image" Target="../media/image74.png"/><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73.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chart" Target="../charts/chart8.xml"/><Relationship Id="rId9" Type="http://schemas.openxmlformats.org/officeDocument/2006/relationships/image" Target="../media/image76.png"/></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2.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hyperlink" Target="https://www.nta.go.jp/taxes/kids/index.htm" TargetMode="External"/><Relationship Id="rId5" Type="http://schemas.openxmlformats.org/officeDocument/2006/relationships/image" Target="../media/image81.png"/><Relationship Id="rId4" Type="http://schemas.openxmlformats.org/officeDocument/2006/relationships/image" Target="../media/image80.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2.xml"/><Relationship Id="rId7" Type="http://schemas.openxmlformats.org/officeDocument/2006/relationships/image" Target="../media/image4.png"/><Relationship Id="rId2" Type="http://schemas.openxmlformats.org/officeDocument/2006/relationships/slideLayout" Target="../slideLayouts/slideLayout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hyperlink" Target="https://www.mof.go.jp/tax_information/index.html" TargetMode="External"/><Relationship Id="rId4" Type="http://schemas.openxmlformats.org/officeDocument/2006/relationships/image" Target="../media/image11.png"/><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3.xml"/><Relationship Id="rId4" Type="http://schemas.openxmlformats.org/officeDocument/2006/relationships/hyperlink" Target="https://www.nta.go.jp/taxes/kids/hatten/page02.htm"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27.sv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3.xml"/><Relationship Id="rId1" Type="http://schemas.openxmlformats.org/officeDocument/2006/relationships/tags" Target="../tags/tag4.xml"/><Relationship Id="rId5" Type="http://schemas.openxmlformats.org/officeDocument/2006/relationships/image" Target="../media/image40.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7.png"/><Relationship Id="rId7" Type="http://schemas.openxmlformats.org/officeDocument/2006/relationships/image" Target="../media/image45.png"/><Relationship Id="rId2" Type="http://schemas.openxmlformats.org/officeDocument/2006/relationships/image" Target="../media/image41.png"/><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54AB25BA-5121-54A3-2F0F-41CCF3478291}"/>
              </a:ext>
            </a:extLst>
          </p:cNvPr>
          <p:cNvSpPr txBox="1"/>
          <p:nvPr/>
        </p:nvSpPr>
        <p:spPr>
          <a:xfrm>
            <a:off x="5359463" y="6066811"/>
            <a:ext cx="3338414" cy="330860"/>
          </a:xfrm>
          <a:prstGeom prst="rect">
            <a:avLst/>
          </a:prstGeom>
          <a:noFill/>
        </p:spPr>
        <p:txBody>
          <a:bodyPr vert="horz" wrap="none" rtlCol="0">
            <a:spAutoFit/>
          </a:bodyPr>
          <a:lstStyle/>
          <a:p>
            <a:r>
              <a:rPr lang="ja-JP" altLang="en-US" sz="1550" spc="-10" dirty="0">
                <a:solidFill>
                  <a:srgbClr val="005BAD"/>
                </a:solidFill>
                <a:latin typeface="+mn-ea"/>
                <a:ea typeface="+mn-ea"/>
              </a:rPr>
              <a:t>令和８年度版 </a:t>
            </a:r>
            <a:r>
              <a:rPr kumimoji="1" lang="ja-JP" altLang="en-US" sz="1550" spc="-10" dirty="0">
                <a:solidFill>
                  <a:srgbClr val="005BAD"/>
                </a:solidFill>
                <a:latin typeface="+mn-ea"/>
                <a:ea typeface="+mn-ea"/>
              </a:rPr>
              <a:t>中学生用租税教育教材</a:t>
            </a:r>
          </a:p>
        </p:txBody>
      </p:sp>
      <p:sp>
        <p:nvSpPr>
          <p:cNvPr id="3" name="テキスト ボックス 2">
            <a:extLst>
              <a:ext uri="{FF2B5EF4-FFF2-40B4-BE49-F238E27FC236}">
                <a16:creationId xmlns:a16="http://schemas.microsoft.com/office/drawing/2014/main" id="{72BB3F65-B4A5-419C-A8DC-45F63DAE9F42}"/>
              </a:ext>
            </a:extLst>
          </p:cNvPr>
          <p:cNvSpPr txBox="1"/>
          <p:nvPr/>
        </p:nvSpPr>
        <p:spPr>
          <a:xfrm>
            <a:off x="4503420" y="6368684"/>
            <a:ext cx="4861560" cy="374526"/>
          </a:xfrm>
          <a:prstGeom prst="rect">
            <a:avLst/>
          </a:prstGeom>
          <a:noFill/>
        </p:spPr>
        <p:txBody>
          <a:bodyPr wrap="square" rtlCol="0">
            <a:spAutoFit/>
          </a:bodyPr>
          <a:lstStyle/>
          <a:p>
            <a:pPr>
              <a:lnSpc>
                <a:spcPts val="2500"/>
              </a:lnSpc>
            </a:pPr>
            <a:r>
              <a:rPr kumimoji="1" lang="ja-JP" altLang="en-US" sz="1500" dirty="0">
                <a:solidFill>
                  <a:srgbClr val="367EBE"/>
                </a:solidFill>
              </a:rPr>
              <a:t>企画・制作／岩手県租税教育推進協議会・仙台国税局</a:t>
            </a:r>
          </a:p>
        </p:txBody>
      </p:sp>
    </p:spTree>
    <p:extLst>
      <p:ext uri="{BB962C8B-B14F-4D97-AF65-F5344CB8AC3E}">
        <p14:creationId xmlns:p14="http://schemas.microsoft.com/office/powerpoint/2010/main" val="2983967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グループ化 17">
            <a:extLst>
              <a:ext uri="{FF2B5EF4-FFF2-40B4-BE49-F238E27FC236}">
                <a16:creationId xmlns:a16="http://schemas.microsoft.com/office/drawing/2014/main" id="{5144676A-67A3-DC02-5C4D-853BF9DE7B90}"/>
              </a:ext>
            </a:extLst>
          </p:cNvPr>
          <p:cNvGrpSpPr/>
          <p:nvPr/>
        </p:nvGrpSpPr>
        <p:grpSpPr>
          <a:xfrm>
            <a:off x="287921" y="6410880"/>
            <a:ext cx="8532000" cy="374400"/>
            <a:chOff x="322211" y="6410880"/>
            <a:chExt cx="8532000" cy="374400"/>
          </a:xfrm>
        </p:grpSpPr>
        <p:sp>
          <p:nvSpPr>
            <p:cNvPr id="20" name="正方形/長方形 19">
              <a:extLst>
                <a:ext uri="{FF2B5EF4-FFF2-40B4-BE49-F238E27FC236}">
                  <a16:creationId xmlns:a16="http://schemas.microsoft.com/office/drawing/2014/main" id="{1966F72D-B3C3-AC29-E746-14877385F5EB}"/>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2" name="正方形/長方形 21">
              <a:extLst>
                <a:ext uri="{FF2B5EF4-FFF2-40B4-BE49-F238E27FC236}">
                  <a16:creationId xmlns:a16="http://schemas.microsoft.com/office/drawing/2014/main" id="{E3DE0916-6FF1-0F31-0489-03BFA03BB585}"/>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2291" name="テキスト ボックス 18"/>
          <p:cNvSpPr txBox="1">
            <a:spLocks noChangeArrowheads="1"/>
          </p:cNvSpPr>
          <p:nvPr/>
        </p:nvSpPr>
        <p:spPr bwMode="auto">
          <a:xfrm>
            <a:off x="-218564" y="891085"/>
            <a:ext cx="68004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defTabSz="419207" eaLnBrk="1" hangingPunct="1">
              <a:spcBef>
                <a:spcPct val="0"/>
              </a:spcBef>
              <a:buNone/>
            </a:pPr>
            <a:r>
              <a:rPr lang="ja-JP" altLang="en-US" sz="2000" dirty="0">
                <a:solidFill>
                  <a:prstClr val="black"/>
                </a:solidFill>
                <a:latin typeface="+mn-ea"/>
                <a:ea typeface="+mn-ea"/>
              </a:rPr>
              <a:t>納税の義務は憲法で定められています。</a:t>
            </a:r>
          </a:p>
        </p:txBody>
      </p:sp>
      <p:sp>
        <p:nvSpPr>
          <p:cNvPr id="5" name="テキスト ボックス 4">
            <a:extLst>
              <a:ext uri="{FF2B5EF4-FFF2-40B4-BE49-F238E27FC236}">
                <a16:creationId xmlns:a16="http://schemas.microsoft.com/office/drawing/2014/main" id="{5A3D6501-0290-F086-25D2-6B8B3B3AF2B7}"/>
              </a:ext>
            </a:extLst>
          </p:cNvPr>
          <p:cNvSpPr txBox="1"/>
          <p:nvPr/>
        </p:nvSpPr>
        <p:spPr>
          <a:xfrm>
            <a:off x="762245" y="6473251"/>
            <a:ext cx="7171520"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調べてみよう </a:t>
            </a:r>
            <a:r>
              <a:rPr lang="ja-JP" altLang="en-US" sz="1100" b="1" dirty="0">
                <a:solidFill>
                  <a:srgbClr val="005BAD"/>
                </a:solidFill>
                <a:latin typeface="+mj-ea"/>
                <a:ea typeface="+mj-ea"/>
              </a:rPr>
              <a:t>： </a:t>
            </a:r>
            <a:r>
              <a:rPr lang="ja-JP" altLang="en-US" sz="1100" b="1" dirty="0">
                <a:solidFill>
                  <a:srgbClr val="005BAD"/>
                </a:solidFill>
                <a:latin typeface="ＭＳ Ｐゴシック" panose="020B0600070205080204" pitchFamily="50" charset="-128"/>
                <a:ea typeface="ＭＳ Ｐゴシック" panose="020B0600070205080204" pitchFamily="50" charset="-128"/>
              </a:rPr>
              <a:t>納税の義務</a:t>
            </a:r>
            <a:r>
              <a:rPr lang="ja-JP" altLang="en-US" sz="1100" b="1" spc="-150" dirty="0">
                <a:latin typeface="+mj-ea"/>
                <a:ea typeface="+mj-ea"/>
              </a:rPr>
              <a:t>　</a:t>
            </a:r>
            <a:r>
              <a:rPr kumimoji="1" lang="en-US" altLang="ja-JP" sz="11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https://www.nta.go.jp/taxes/kids/hatten/page14.htm</a:t>
            </a:r>
            <a:r>
              <a:rPr kumimoji="1" lang="en-US" altLang="ja-JP" sz="1100" dirty="0">
                <a:latin typeface="Arial" panose="020B0604020202020204" pitchFamily="34" charset="0"/>
                <a:cs typeface="Arial" panose="020B0604020202020204" pitchFamily="34" charset="0"/>
              </a:rPr>
              <a:t> </a:t>
            </a:r>
            <a:r>
              <a:rPr kumimoji="1" lang="en-US" altLang="ja-JP" sz="1100" dirty="0">
                <a:latin typeface="ＭＳ Ｐゴシック" panose="020B0600070205080204" pitchFamily="50" charset="-128"/>
                <a:ea typeface="ＭＳ Ｐゴシック" panose="020B0600070205080204" pitchFamily="50" charset="-128"/>
              </a:rPr>
              <a:t>(</a:t>
            </a:r>
            <a:r>
              <a:rPr kumimoji="1" lang="ja-JP" altLang="en-US" sz="1100" dirty="0">
                <a:latin typeface="ＭＳ Ｐゴシック" panose="020B0600070205080204" pitchFamily="50" charset="-128"/>
                <a:ea typeface="ＭＳ Ｐゴシック" panose="020B0600070205080204" pitchFamily="50" charset="-128"/>
              </a:rPr>
              <a:t>国税庁</a:t>
            </a:r>
            <a:r>
              <a:rPr kumimoji="1" lang="en-US" altLang="ja-JP" sz="1100" dirty="0">
                <a:latin typeface="ＭＳ Ｐゴシック" panose="020B0600070205080204" pitchFamily="50" charset="-128"/>
                <a:ea typeface="ＭＳ Ｐゴシック" panose="020B0600070205080204" pitchFamily="50" charset="-128"/>
              </a:rPr>
              <a:t>HP</a:t>
            </a:r>
            <a:r>
              <a:rPr lang="ja-JP" altLang="en-US" sz="1100" dirty="0">
                <a:latin typeface="ＭＳ Ｐゴシック" panose="020B0600070205080204" pitchFamily="50" charset="-128"/>
                <a:ea typeface="ＭＳ Ｐゴシック" panose="020B0600070205080204" pitchFamily="50" charset="-128"/>
              </a:rPr>
              <a:t>）</a:t>
            </a:r>
          </a:p>
        </p:txBody>
      </p:sp>
      <p:sp>
        <p:nvSpPr>
          <p:cNvPr id="8" name="スライド番号プレースホルダー 7">
            <a:extLst>
              <a:ext uri="{FF2B5EF4-FFF2-40B4-BE49-F238E27FC236}">
                <a16:creationId xmlns:a16="http://schemas.microsoft.com/office/drawing/2014/main" id="{C12B9816-0444-75AD-BDA4-0F3379E409B9}"/>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10</a:t>
            </a:fld>
            <a:endParaRPr lang="en-US" altLang="ja-JP" dirty="0"/>
          </a:p>
        </p:txBody>
      </p:sp>
      <p:grpSp>
        <p:nvGrpSpPr>
          <p:cNvPr id="3" name="グループ化 2">
            <a:extLst>
              <a:ext uri="{FF2B5EF4-FFF2-40B4-BE49-F238E27FC236}">
                <a16:creationId xmlns:a16="http://schemas.microsoft.com/office/drawing/2014/main" id="{92A03DDB-CE3E-07ED-75BF-5961CC08483C}"/>
              </a:ext>
            </a:extLst>
          </p:cNvPr>
          <p:cNvGrpSpPr/>
          <p:nvPr/>
        </p:nvGrpSpPr>
        <p:grpSpPr>
          <a:xfrm>
            <a:off x="698080" y="1511737"/>
            <a:ext cx="7878361" cy="639767"/>
            <a:chOff x="698080" y="1511737"/>
            <a:chExt cx="7878361" cy="639767"/>
          </a:xfrm>
        </p:grpSpPr>
        <p:sp>
          <p:nvSpPr>
            <p:cNvPr id="16" name="正方形/長方形 15">
              <a:extLst>
                <a:ext uri="{FF2B5EF4-FFF2-40B4-BE49-F238E27FC236}">
                  <a16:creationId xmlns:a16="http://schemas.microsoft.com/office/drawing/2014/main" id="{F19718F4-CCB5-7925-7F41-CBF1C444D58B}"/>
                </a:ext>
              </a:extLst>
            </p:cNvPr>
            <p:cNvSpPr/>
            <p:nvPr/>
          </p:nvSpPr>
          <p:spPr bwMode="auto">
            <a:xfrm>
              <a:off x="698080" y="1511737"/>
              <a:ext cx="7878361" cy="639766"/>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7" name="正方形/長方形 16">
              <a:extLst>
                <a:ext uri="{FF2B5EF4-FFF2-40B4-BE49-F238E27FC236}">
                  <a16:creationId xmlns:a16="http://schemas.microsoft.com/office/drawing/2014/main" id="{E0F14D9F-CB8A-794A-BAE9-BB0208041198}"/>
                </a:ext>
              </a:extLst>
            </p:cNvPr>
            <p:cNvSpPr/>
            <p:nvPr/>
          </p:nvSpPr>
          <p:spPr bwMode="auto">
            <a:xfrm>
              <a:off x="698080" y="1511737"/>
              <a:ext cx="1645471" cy="639767"/>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dirty="0">
                  <a:solidFill>
                    <a:schemeClr val="bg1"/>
                  </a:solidFill>
                  <a:latin typeface="+mn-ea"/>
                  <a:ea typeface="+mn-ea"/>
                </a:rPr>
                <a:t>日本国憲法</a:t>
              </a:r>
              <a:endParaRPr lang="en-US" altLang="ja-JP" sz="1800" spc="120" dirty="0">
                <a:solidFill>
                  <a:schemeClr val="bg1"/>
                </a:solidFill>
                <a:latin typeface="+mn-ea"/>
                <a:ea typeface="+mn-ea"/>
              </a:endParaRPr>
            </a:p>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spc="120" normalizeH="0" baseline="0" dirty="0">
                  <a:ln>
                    <a:noFill/>
                  </a:ln>
                  <a:solidFill>
                    <a:schemeClr val="bg1"/>
                  </a:solidFill>
                  <a:effectLst/>
                  <a:latin typeface="+mn-ea"/>
                  <a:ea typeface="+mn-ea"/>
                </a:rPr>
                <a:t>第</a:t>
              </a:r>
              <a:r>
                <a:rPr kumimoji="1" lang="ja-JP" altLang="en-US" sz="1800" b="0" i="0" u="none" strike="noStrike" cap="none" spc="120" normalizeH="0" baseline="0" dirty="0">
                  <a:ln>
                    <a:noFill/>
                  </a:ln>
                  <a:solidFill>
                    <a:schemeClr val="bg1"/>
                  </a:solidFill>
                  <a:effectLst/>
                  <a:latin typeface="+mn-ea"/>
                  <a:ea typeface="+mn-ea"/>
                </a:rPr>
                <a:t>３０</a:t>
              </a:r>
              <a:r>
                <a:rPr kumimoji="1" lang="ja-JP" altLang="en-US" sz="1600" b="0" i="0" u="none" strike="noStrike" cap="none" spc="120" normalizeH="0" baseline="0" dirty="0">
                  <a:ln>
                    <a:noFill/>
                  </a:ln>
                  <a:solidFill>
                    <a:schemeClr val="bg1"/>
                  </a:solidFill>
                  <a:effectLst/>
                  <a:latin typeface="+mn-ea"/>
                  <a:ea typeface="+mn-ea"/>
                </a:rPr>
                <a:t>条</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19" name="Rectangle 36">
            <a:extLst>
              <a:ext uri="{FF2B5EF4-FFF2-40B4-BE49-F238E27FC236}">
                <a16:creationId xmlns:a16="http://schemas.microsoft.com/office/drawing/2014/main" id="{0416F083-34C9-81D2-28BC-6A6402D051EE}"/>
              </a:ext>
            </a:extLst>
          </p:cNvPr>
          <p:cNvSpPr>
            <a:spLocks noChangeArrowheads="1"/>
          </p:cNvSpPr>
          <p:nvPr/>
        </p:nvSpPr>
        <p:spPr bwMode="auto">
          <a:xfrm>
            <a:off x="2494445" y="1633717"/>
            <a:ext cx="622638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838413" eaLnBrk="1" hangingPunct="1">
              <a:defRPr/>
            </a:pPr>
            <a:r>
              <a:rPr lang="ja-JP" altLang="en-US" sz="2000" dirty="0">
                <a:solidFill>
                  <a:srgbClr val="005BAD"/>
                </a:solidFill>
                <a:latin typeface="+mn-ea"/>
                <a:ea typeface="+mn-ea"/>
              </a:rPr>
              <a:t>国民は、法律の定めるところにより、納税の義務を</a:t>
            </a:r>
            <a:r>
              <a:rPr lang="ja-JP" altLang="en-US" sz="2000" dirty="0" err="1">
                <a:solidFill>
                  <a:srgbClr val="005BAD"/>
                </a:solidFill>
                <a:latin typeface="+mn-ea"/>
                <a:ea typeface="+mn-ea"/>
              </a:rPr>
              <a:t>負ふ</a:t>
            </a:r>
            <a:r>
              <a:rPr lang="ja-JP" altLang="en-US" sz="2000" dirty="0">
                <a:solidFill>
                  <a:srgbClr val="005BAD"/>
                </a:solidFill>
                <a:latin typeface="+mn-ea"/>
                <a:ea typeface="+mn-ea"/>
              </a:rPr>
              <a:t>。</a:t>
            </a:r>
          </a:p>
        </p:txBody>
      </p:sp>
      <p:sp>
        <p:nvSpPr>
          <p:cNvPr id="2" name="Rectangle 14">
            <a:extLst>
              <a:ext uri="{FF2B5EF4-FFF2-40B4-BE49-F238E27FC236}">
                <a16:creationId xmlns:a16="http://schemas.microsoft.com/office/drawing/2014/main" id="{24E4F9A0-B4C5-ACD3-67AB-CE6A97734CBE}"/>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２</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納税の義務と公平な税金</a:t>
            </a:r>
          </a:p>
        </p:txBody>
      </p:sp>
      <p:grpSp>
        <p:nvGrpSpPr>
          <p:cNvPr id="10" name="グループ化 9">
            <a:extLst>
              <a:ext uri="{FF2B5EF4-FFF2-40B4-BE49-F238E27FC236}">
                <a16:creationId xmlns:a16="http://schemas.microsoft.com/office/drawing/2014/main" id="{956FBB79-15B9-22D9-AA7D-88DC10FD7C8D}"/>
              </a:ext>
            </a:extLst>
          </p:cNvPr>
          <p:cNvGrpSpPr/>
          <p:nvPr/>
        </p:nvGrpSpPr>
        <p:grpSpPr>
          <a:xfrm>
            <a:off x="-29057" y="6108718"/>
            <a:ext cx="832606" cy="749280"/>
            <a:chOff x="-35154" y="5996309"/>
            <a:chExt cx="945432" cy="850815"/>
          </a:xfrm>
        </p:grpSpPr>
        <p:sp>
          <p:nvSpPr>
            <p:cNvPr id="11" name="フリーフォーム: 図形 10">
              <a:extLst>
                <a:ext uri="{FF2B5EF4-FFF2-40B4-BE49-F238E27FC236}">
                  <a16:creationId xmlns:a16="http://schemas.microsoft.com/office/drawing/2014/main" id="{4E7BC00A-5B05-844E-1D0A-DF39A0DF4032}"/>
                </a:ext>
              </a:extLst>
            </p:cNvPr>
            <p:cNvSpPr/>
            <p:nvPr userDrawn="1"/>
          </p:nvSpPr>
          <p:spPr>
            <a:xfrm rot="5400000">
              <a:off x="29731" y="6013480"/>
              <a:ext cx="803910"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4" name="フリーフォーム: 図形 13">
              <a:extLst>
                <a:ext uri="{FF2B5EF4-FFF2-40B4-BE49-F238E27FC236}">
                  <a16:creationId xmlns:a16="http://schemas.microsoft.com/office/drawing/2014/main" id="{4F7BC0B6-AC13-00AC-2B2C-8D337085D010}"/>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5" name="テキスト ボックス 14">
              <a:extLst>
                <a:ext uri="{FF2B5EF4-FFF2-40B4-BE49-F238E27FC236}">
                  <a16:creationId xmlns:a16="http://schemas.microsoft.com/office/drawing/2014/main" id="{BECF111A-5B32-31BD-8E1F-45B9B286F003}"/>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pic>
        <p:nvPicPr>
          <p:cNvPr id="4" name="Picture 29">
            <a:extLst>
              <a:ext uri="{FF2B5EF4-FFF2-40B4-BE49-F238E27FC236}">
                <a16:creationId xmlns:a16="http://schemas.microsoft.com/office/drawing/2014/main" id="{5C77E564-670F-097E-F4DF-D2832137B38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354"/>
          <a:stretch/>
        </p:blipFill>
        <p:spPr bwMode="auto">
          <a:xfrm>
            <a:off x="7053799" y="2633382"/>
            <a:ext cx="1522642" cy="1652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正方形/長方形 5">
            <a:extLst>
              <a:ext uri="{FF2B5EF4-FFF2-40B4-BE49-F238E27FC236}">
                <a16:creationId xmlns:a16="http://schemas.microsoft.com/office/drawing/2014/main" id="{C2036ED9-75DB-90BD-464A-87108865CEA0}"/>
              </a:ext>
            </a:extLst>
          </p:cNvPr>
          <p:cNvSpPr/>
          <p:nvPr/>
        </p:nvSpPr>
        <p:spPr bwMode="auto">
          <a:xfrm>
            <a:off x="4152738" y="5470644"/>
            <a:ext cx="4858294" cy="639766"/>
          </a:xfrm>
          <a:prstGeom prst="rect">
            <a:avLst/>
          </a:prstGeom>
          <a:noFill/>
          <a:ln>
            <a:noFill/>
          </a:ln>
          <a:effectLst/>
        </p:spPr>
        <p:txBody>
          <a:bodyPr wrap="none" anchor="ctr"/>
          <a:lstStyle/>
          <a:p>
            <a:pPr algn="ctr">
              <a:spcBef>
                <a:spcPts val="0"/>
              </a:spcBef>
              <a:spcAft>
                <a:spcPts val="500"/>
              </a:spcAft>
            </a:pPr>
            <a:r>
              <a:rPr lang="ja-JP" altLang="en-US" dirty="0">
                <a:solidFill>
                  <a:srgbClr val="005BAD"/>
                </a:solidFill>
                <a:latin typeface="HGPｺﾞｼｯｸE" panose="020B0900000000000000" pitchFamily="50" charset="-128"/>
                <a:ea typeface="HGPｺﾞｼｯｸE" panose="020B0900000000000000" pitchFamily="50" charset="-128"/>
              </a:rPr>
              <a:t>⇒ ワークに取り組んで考えてみよう！</a:t>
            </a:r>
          </a:p>
        </p:txBody>
      </p:sp>
      <p:pic>
        <p:nvPicPr>
          <p:cNvPr id="9" name="図 8" descr="挿絵 が含まれている画像&#10;&#10;自動的に生成された説明">
            <a:extLst>
              <a:ext uri="{FF2B5EF4-FFF2-40B4-BE49-F238E27FC236}">
                <a16:creationId xmlns:a16="http://schemas.microsoft.com/office/drawing/2014/main" id="{DDC07CFA-AD97-0287-180E-D66127F165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8080" y="4746128"/>
            <a:ext cx="2019701" cy="1311290"/>
          </a:xfrm>
          <a:prstGeom prst="rect">
            <a:avLst/>
          </a:prstGeom>
        </p:spPr>
      </p:pic>
      <p:grpSp>
        <p:nvGrpSpPr>
          <p:cNvPr id="23" name="グループ化 22">
            <a:extLst>
              <a:ext uri="{FF2B5EF4-FFF2-40B4-BE49-F238E27FC236}">
                <a16:creationId xmlns:a16="http://schemas.microsoft.com/office/drawing/2014/main" id="{D4542E86-1146-EEBB-4B87-253481BB5AE3}"/>
              </a:ext>
            </a:extLst>
          </p:cNvPr>
          <p:cNvGrpSpPr/>
          <p:nvPr/>
        </p:nvGrpSpPr>
        <p:grpSpPr>
          <a:xfrm>
            <a:off x="1029101" y="2479571"/>
            <a:ext cx="6052981" cy="1423960"/>
            <a:chOff x="818081" y="2552178"/>
            <a:chExt cx="6052981" cy="1423960"/>
          </a:xfrm>
        </p:grpSpPr>
        <p:sp>
          <p:nvSpPr>
            <p:cNvPr id="32" name="四角形: 角を丸くする 31">
              <a:extLst>
                <a:ext uri="{FF2B5EF4-FFF2-40B4-BE49-F238E27FC236}">
                  <a16:creationId xmlns:a16="http://schemas.microsoft.com/office/drawing/2014/main" id="{6F45DED2-FCAB-417D-8742-560F58EA20F9}"/>
                </a:ext>
              </a:extLst>
            </p:cNvPr>
            <p:cNvSpPr/>
            <p:nvPr/>
          </p:nvSpPr>
          <p:spPr bwMode="auto">
            <a:xfrm>
              <a:off x="818081" y="2552178"/>
              <a:ext cx="6052981" cy="1034979"/>
            </a:xfrm>
            <a:prstGeom prst="roundRect">
              <a:avLst>
                <a:gd name="adj" fmla="val 9305"/>
              </a:avLst>
            </a:prstGeom>
            <a:solidFill>
              <a:srgbClr val="CEECFE"/>
            </a:solidFill>
            <a:ln>
              <a:noFill/>
            </a:ln>
            <a:effectLst/>
          </p:spPr>
          <p:txBody>
            <a:bodyPr wrap="none" anchor="ctr"/>
            <a:lstStyle/>
            <a:p>
              <a:pPr algn="ctr">
                <a:spcBef>
                  <a:spcPts val="0"/>
                </a:spcBef>
                <a:spcAft>
                  <a:spcPts val="500"/>
                </a:spcAft>
              </a:pPr>
              <a:r>
                <a:rPr lang="ja-JP" altLang="en-US" sz="1900" dirty="0">
                  <a:latin typeface="HGPｺﾞｼｯｸE" panose="020B0900000000000000" pitchFamily="50" charset="-128"/>
                  <a:ea typeface="HGPｺﾞｼｯｸE" panose="020B0900000000000000" pitchFamily="50" charset="-128"/>
                </a:rPr>
                <a:t>納税の義務を果たしてもらうためには、</a:t>
              </a:r>
              <a:endParaRPr lang="en-US" altLang="ja-JP" sz="1900" dirty="0">
                <a:latin typeface="HGPｺﾞｼｯｸE" panose="020B0900000000000000" pitchFamily="50" charset="-128"/>
                <a:ea typeface="HGPｺﾞｼｯｸE" panose="020B0900000000000000" pitchFamily="50" charset="-128"/>
              </a:endParaRPr>
            </a:p>
            <a:p>
              <a:pPr algn="ctr">
                <a:spcBef>
                  <a:spcPts val="0"/>
                </a:spcBef>
                <a:spcAft>
                  <a:spcPts val="500"/>
                </a:spcAft>
              </a:pPr>
              <a:r>
                <a:rPr lang="ja-JP" altLang="en-US" sz="1900" dirty="0">
                  <a:latin typeface="HGPｺﾞｼｯｸE" panose="020B0900000000000000" pitchFamily="50" charset="-128"/>
                  <a:ea typeface="HGPｺﾞｼｯｸE" panose="020B0900000000000000" pitchFamily="50" charset="-128"/>
                </a:rPr>
                <a:t>国民の</a:t>
              </a:r>
              <a:r>
                <a:rPr lang="ja-JP" altLang="en-US" sz="2300" dirty="0">
                  <a:solidFill>
                    <a:srgbClr val="005BAD"/>
                  </a:solidFill>
                  <a:latin typeface="HGPｺﾞｼｯｸE" panose="020B0900000000000000" pitchFamily="50" charset="-128"/>
                  <a:ea typeface="HGPｺﾞｼｯｸE" panose="020B0900000000000000" pitchFamily="50" charset="-128"/>
                </a:rPr>
                <a:t>公平感（納得感）</a:t>
              </a:r>
              <a:r>
                <a:rPr lang="ja-JP" altLang="en-US" sz="1900" dirty="0">
                  <a:latin typeface="HGPｺﾞｼｯｸE" panose="020B0900000000000000" pitchFamily="50" charset="-128"/>
                  <a:ea typeface="HGPｺﾞｼｯｸE" panose="020B0900000000000000" pitchFamily="50" charset="-128"/>
                </a:rPr>
                <a:t>が必要です。</a:t>
              </a:r>
            </a:p>
          </p:txBody>
        </p:sp>
        <p:sp>
          <p:nvSpPr>
            <p:cNvPr id="12" name="フリーフォーム: 図形 11">
              <a:extLst>
                <a:ext uri="{FF2B5EF4-FFF2-40B4-BE49-F238E27FC236}">
                  <a16:creationId xmlns:a16="http://schemas.microsoft.com/office/drawing/2014/main" id="{40367F71-6AE6-23DB-9FC0-91783ABC214E}"/>
                </a:ext>
              </a:extLst>
            </p:cNvPr>
            <p:cNvSpPr/>
            <p:nvPr/>
          </p:nvSpPr>
          <p:spPr bwMode="auto">
            <a:xfrm>
              <a:off x="5939793" y="3433527"/>
              <a:ext cx="693337" cy="542611"/>
            </a:xfrm>
            <a:custGeom>
              <a:avLst/>
              <a:gdLst>
                <a:gd name="connsiteX0" fmla="*/ 0 w 693337"/>
                <a:gd name="connsiteY0" fmla="*/ 145701 h 542611"/>
                <a:gd name="connsiteX1" fmla="*/ 0 w 693337"/>
                <a:gd name="connsiteY1" fmla="*/ 145701 h 542611"/>
                <a:gd name="connsiteX2" fmla="*/ 693337 w 693337"/>
                <a:gd name="connsiteY2" fmla="*/ 542611 h 542611"/>
                <a:gd name="connsiteX3" fmla="*/ 567732 w 693337"/>
                <a:gd name="connsiteY3" fmla="*/ 0 h 542611"/>
                <a:gd name="connsiteX4" fmla="*/ 0 w 693337"/>
                <a:gd name="connsiteY4" fmla="*/ 145701 h 542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337" h="542611">
                  <a:moveTo>
                    <a:pt x="0" y="145701"/>
                  </a:moveTo>
                  <a:lnTo>
                    <a:pt x="0" y="145701"/>
                  </a:lnTo>
                  <a:lnTo>
                    <a:pt x="693337" y="542611"/>
                  </a:lnTo>
                  <a:lnTo>
                    <a:pt x="567732" y="0"/>
                  </a:lnTo>
                  <a:lnTo>
                    <a:pt x="0" y="145701"/>
                  </a:lnTo>
                  <a:close/>
                </a:path>
              </a:pathLst>
            </a:custGeom>
            <a:solidFill>
              <a:srgbClr val="CEECFE"/>
            </a:solidFill>
            <a:ln>
              <a:noFill/>
            </a:ln>
            <a:effectLst/>
          </p:spPr>
          <p:txBody>
            <a:bodyPr wrap="none" anchor="ctr"/>
            <a:lstStyle/>
            <a:p>
              <a:pPr algn="ctr">
                <a:spcBef>
                  <a:spcPts val="0"/>
                </a:spcBef>
                <a:spcAft>
                  <a:spcPts val="500"/>
                </a:spcAft>
              </a:pPr>
              <a:endParaRPr lang="ja-JP" altLang="en-US" sz="1900">
                <a:latin typeface="HGPｺﾞｼｯｸE" panose="020B0900000000000000" pitchFamily="50" charset="-128"/>
                <a:ea typeface="HGPｺﾞｼｯｸE" panose="020B0900000000000000" pitchFamily="50" charset="-128"/>
              </a:endParaRPr>
            </a:p>
          </p:txBody>
        </p:sp>
      </p:grpSp>
      <p:grpSp>
        <p:nvGrpSpPr>
          <p:cNvPr id="21" name="グループ化 20">
            <a:extLst>
              <a:ext uri="{FF2B5EF4-FFF2-40B4-BE49-F238E27FC236}">
                <a16:creationId xmlns:a16="http://schemas.microsoft.com/office/drawing/2014/main" id="{13ACF762-BE14-2D74-5FD0-0E7DD216990E}"/>
              </a:ext>
            </a:extLst>
          </p:cNvPr>
          <p:cNvGrpSpPr/>
          <p:nvPr/>
        </p:nvGrpSpPr>
        <p:grpSpPr>
          <a:xfrm>
            <a:off x="2343551" y="4199594"/>
            <a:ext cx="4028445" cy="1065716"/>
            <a:chOff x="2547031" y="4330121"/>
            <a:chExt cx="4676479" cy="836475"/>
          </a:xfrm>
        </p:grpSpPr>
        <p:sp>
          <p:nvSpPr>
            <p:cNvPr id="33" name="四角形: 角を丸くする 32">
              <a:extLst>
                <a:ext uri="{FF2B5EF4-FFF2-40B4-BE49-F238E27FC236}">
                  <a16:creationId xmlns:a16="http://schemas.microsoft.com/office/drawing/2014/main" id="{F39B3E08-0D7C-4AFD-8529-17382ED684FC}"/>
                </a:ext>
              </a:extLst>
            </p:cNvPr>
            <p:cNvSpPr/>
            <p:nvPr/>
          </p:nvSpPr>
          <p:spPr bwMode="auto">
            <a:xfrm>
              <a:off x="2547031" y="4330121"/>
              <a:ext cx="4676479" cy="618347"/>
            </a:xfrm>
            <a:prstGeom prst="roundRect">
              <a:avLst>
                <a:gd name="adj" fmla="val 23363"/>
              </a:avLst>
            </a:prstGeom>
            <a:solidFill>
              <a:srgbClr val="CEECFE"/>
            </a:solidFill>
            <a:ln>
              <a:noFill/>
            </a:ln>
            <a:effectLst/>
          </p:spPr>
          <p:txBody>
            <a:bodyPr wrap="none" anchor="ctr"/>
            <a:lstStyle/>
            <a:p>
              <a:pPr algn="ctr">
                <a:spcBef>
                  <a:spcPts val="0"/>
                </a:spcBef>
                <a:spcAft>
                  <a:spcPts val="500"/>
                </a:spcAft>
              </a:pPr>
              <a:r>
                <a:rPr lang="ja-JP" altLang="en-US" sz="2000" dirty="0">
                  <a:latin typeface="HGPｺﾞｼｯｸE" panose="020B0900000000000000" pitchFamily="50" charset="-128"/>
                  <a:ea typeface="HGPｺﾞｼｯｸE" panose="020B0900000000000000" pitchFamily="50" charset="-128"/>
                </a:rPr>
                <a:t>公平感とは ？</a:t>
              </a:r>
              <a:endParaRPr lang="en-US" altLang="ja-JP" sz="1900" dirty="0">
                <a:latin typeface="HGPｺﾞｼｯｸE" panose="020B0900000000000000" pitchFamily="50" charset="-128"/>
                <a:ea typeface="HGPｺﾞｼｯｸE" panose="020B0900000000000000" pitchFamily="50" charset="-128"/>
              </a:endParaRPr>
            </a:p>
          </p:txBody>
        </p:sp>
        <p:sp>
          <p:nvSpPr>
            <p:cNvPr id="13" name="フリーフォーム: 図形 12">
              <a:extLst>
                <a:ext uri="{FF2B5EF4-FFF2-40B4-BE49-F238E27FC236}">
                  <a16:creationId xmlns:a16="http://schemas.microsoft.com/office/drawing/2014/main" id="{19D0B15B-F021-E6FB-F108-D405A30D3D19}"/>
                </a:ext>
              </a:extLst>
            </p:cNvPr>
            <p:cNvSpPr/>
            <p:nvPr/>
          </p:nvSpPr>
          <p:spPr bwMode="auto">
            <a:xfrm flipH="1">
              <a:off x="2705985" y="4623985"/>
              <a:ext cx="693337" cy="542611"/>
            </a:xfrm>
            <a:custGeom>
              <a:avLst/>
              <a:gdLst>
                <a:gd name="connsiteX0" fmla="*/ 0 w 693337"/>
                <a:gd name="connsiteY0" fmla="*/ 145701 h 542611"/>
                <a:gd name="connsiteX1" fmla="*/ 0 w 693337"/>
                <a:gd name="connsiteY1" fmla="*/ 145701 h 542611"/>
                <a:gd name="connsiteX2" fmla="*/ 693337 w 693337"/>
                <a:gd name="connsiteY2" fmla="*/ 542611 h 542611"/>
                <a:gd name="connsiteX3" fmla="*/ 567732 w 693337"/>
                <a:gd name="connsiteY3" fmla="*/ 0 h 542611"/>
                <a:gd name="connsiteX4" fmla="*/ 0 w 693337"/>
                <a:gd name="connsiteY4" fmla="*/ 145701 h 542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337" h="542611">
                  <a:moveTo>
                    <a:pt x="0" y="145701"/>
                  </a:moveTo>
                  <a:lnTo>
                    <a:pt x="0" y="145701"/>
                  </a:lnTo>
                  <a:lnTo>
                    <a:pt x="693337" y="542611"/>
                  </a:lnTo>
                  <a:lnTo>
                    <a:pt x="567732" y="0"/>
                  </a:lnTo>
                  <a:lnTo>
                    <a:pt x="0" y="145701"/>
                  </a:lnTo>
                  <a:close/>
                </a:path>
              </a:pathLst>
            </a:custGeom>
            <a:solidFill>
              <a:srgbClr val="CEECFE"/>
            </a:solidFill>
            <a:ln>
              <a:noFill/>
            </a:ln>
            <a:effectLst/>
          </p:spPr>
          <p:txBody>
            <a:bodyPr wrap="none" anchor="ctr"/>
            <a:lstStyle/>
            <a:p>
              <a:pPr algn="ctr">
                <a:spcBef>
                  <a:spcPts val="0"/>
                </a:spcBef>
                <a:spcAft>
                  <a:spcPts val="500"/>
                </a:spcAft>
              </a:pPr>
              <a:endParaRPr lang="ja-JP" altLang="en-US" sz="1900">
                <a:latin typeface="HGPｺﾞｼｯｸE" panose="020B0900000000000000" pitchFamily="50" charset="-128"/>
                <a:ea typeface="HGPｺﾞｼｯｸE" panose="020B0900000000000000" pitchFamily="50" charset="-128"/>
              </a:endParaRPr>
            </a:p>
          </p:txBody>
        </p:sp>
      </p:grpSp>
    </p:spTree>
    <p:extLst>
      <p:ext uri="{BB962C8B-B14F-4D97-AF65-F5344CB8AC3E}">
        <p14:creationId xmlns:p14="http://schemas.microsoft.com/office/powerpoint/2010/main" val="3774892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600"/>
                                        <p:tgtEl>
                                          <p:spTgt spid="4"/>
                                        </p:tgtEl>
                                      </p:cBhvr>
                                    </p:animEffect>
                                    <p:anim calcmode="lin" valueType="num">
                                      <p:cBhvr>
                                        <p:cTn id="8" dur="600" fill="hold"/>
                                        <p:tgtEl>
                                          <p:spTgt spid="4"/>
                                        </p:tgtEl>
                                        <p:attrNameLst>
                                          <p:attrName>ppt_x</p:attrName>
                                        </p:attrNameLst>
                                      </p:cBhvr>
                                      <p:tavLst>
                                        <p:tav tm="0">
                                          <p:val>
                                            <p:strVal val="#ppt_x"/>
                                          </p:val>
                                        </p:tav>
                                        <p:tav tm="100000">
                                          <p:val>
                                            <p:strVal val="#ppt_x"/>
                                          </p:val>
                                        </p:tav>
                                      </p:tavLst>
                                    </p:anim>
                                    <p:anim calcmode="lin" valueType="num">
                                      <p:cBhvr>
                                        <p:cTn id="9" dur="6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600"/>
                            </p:stCondLst>
                            <p:childTnLst>
                              <p:par>
                                <p:cTn id="11" presetID="10" presetClass="entr" presetSubtype="0"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75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600"/>
                                        <p:tgtEl>
                                          <p:spTgt spid="9"/>
                                        </p:tgtEl>
                                      </p:cBhvr>
                                    </p:animEffect>
                                    <p:anim calcmode="lin" valueType="num">
                                      <p:cBhvr>
                                        <p:cTn id="19" dur="600" fill="hold"/>
                                        <p:tgtEl>
                                          <p:spTgt spid="9"/>
                                        </p:tgtEl>
                                        <p:attrNameLst>
                                          <p:attrName>ppt_x</p:attrName>
                                        </p:attrNameLst>
                                      </p:cBhvr>
                                      <p:tavLst>
                                        <p:tav tm="0">
                                          <p:val>
                                            <p:strVal val="#ppt_x"/>
                                          </p:val>
                                        </p:tav>
                                        <p:tav tm="100000">
                                          <p:val>
                                            <p:strVal val="#ppt_x"/>
                                          </p:val>
                                        </p:tav>
                                      </p:tavLst>
                                    </p:anim>
                                    <p:anim calcmode="lin" valueType="num">
                                      <p:cBhvr>
                                        <p:cTn id="20" dur="600" fill="hold"/>
                                        <p:tgtEl>
                                          <p:spTgt spid="9"/>
                                        </p:tgtEl>
                                        <p:attrNameLst>
                                          <p:attrName>ppt_y</p:attrName>
                                        </p:attrNameLst>
                                      </p:cBhvr>
                                      <p:tavLst>
                                        <p:tav tm="0">
                                          <p:val>
                                            <p:strVal val="#ppt_y+.1"/>
                                          </p:val>
                                        </p:tav>
                                        <p:tav tm="100000">
                                          <p:val>
                                            <p:strVal val="#ppt_y"/>
                                          </p:val>
                                        </p:tav>
                                      </p:tavLst>
                                    </p:anim>
                                  </p:childTnLst>
                                </p:cTn>
                              </p:par>
                            </p:childTnLst>
                          </p:cTn>
                        </p:par>
                        <p:par>
                          <p:cTn id="21" fill="hold">
                            <p:stCondLst>
                              <p:cond delay="600"/>
                            </p:stCondLst>
                            <p:childTnLst>
                              <p:par>
                                <p:cTn id="22" presetID="10" presetClass="entr" presetSubtype="0"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par>
                          <p:cTn id="25" fill="hold">
                            <p:stCondLst>
                              <p:cond delay="1100"/>
                            </p:stCondLst>
                            <p:childTnLst>
                              <p:par>
                                <p:cTn id="26" presetID="32" presetClass="emph" presetSubtype="0" fill="hold" nodeType="afterEffect">
                                  <p:stCondLst>
                                    <p:cond delay="0"/>
                                  </p:stCondLst>
                                  <p:childTnLst>
                                    <p:animRot by="120000">
                                      <p:cBhvr>
                                        <p:cTn id="27" dur="50" fill="hold">
                                          <p:stCondLst>
                                            <p:cond delay="0"/>
                                          </p:stCondLst>
                                        </p:cTn>
                                        <p:tgtEl>
                                          <p:spTgt spid="9"/>
                                        </p:tgtEl>
                                        <p:attrNameLst>
                                          <p:attrName>r</p:attrName>
                                        </p:attrNameLst>
                                      </p:cBhvr>
                                    </p:animRot>
                                    <p:animRot by="-240000">
                                      <p:cBhvr>
                                        <p:cTn id="28" dur="100" fill="hold">
                                          <p:stCondLst>
                                            <p:cond delay="100"/>
                                          </p:stCondLst>
                                        </p:cTn>
                                        <p:tgtEl>
                                          <p:spTgt spid="9"/>
                                        </p:tgtEl>
                                        <p:attrNameLst>
                                          <p:attrName>r</p:attrName>
                                        </p:attrNameLst>
                                      </p:cBhvr>
                                    </p:animRot>
                                    <p:animRot by="240000">
                                      <p:cBhvr>
                                        <p:cTn id="29" dur="100" fill="hold">
                                          <p:stCondLst>
                                            <p:cond delay="200"/>
                                          </p:stCondLst>
                                        </p:cTn>
                                        <p:tgtEl>
                                          <p:spTgt spid="9"/>
                                        </p:tgtEl>
                                        <p:attrNameLst>
                                          <p:attrName>r</p:attrName>
                                        </p:attrNameLst>
                                      </p:cBhvr>
                                    </p:animRot>
                                    <p:animRot by="-240000">
                                      <p:cBhvr>
                                        <p:cTn id="30" dur="100" fill="hold">
                                          <p:stCondLst>
                                            <p:cond delay="300"/>
                                          </p:stCondLst>
                                        </p:cTn>
                                        <p:tgtEl>
                                          <p:spTgt spid="9"/>
                                        </p:tgtEl>
                                        <p:attrNameLst>
                                          <p:attrName>r</p:attrName>
                                        </p:attrNameLst>
                                      </p:cBhvr>
                                    </p:animRot>
                                    <p:animRot by="120000">
                                      <p:cBhvr>
                                        <p:cTn id="31" dur="100" fill="hold">
                                          <p:stCondLst>
                                            <p:cond delay="400"/>
                                          </p:stCondLst>
                                        </p:cTn>
                                        <p:tgtEl>
                                          <p:spTgt spid="9"/>
                                        </p:tgtEl>
                                        <p:attrNameLst>
                                          <p:attrName>r</p:attrName>
                                        </p:attrNameLst>
                                      </p:cBhvr>
                                    </p:animRot>
                                  </p:childTnLst>
                                </p:cTn>
                              </p:par>
                              <p:par>
                                <p:cTn id="32" presetID="10" presetClass="entr" presetSubtype="0" fill="hold" grpId="1"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par>
                          <p:cTn id="35" fill="hold">
                            <p:stCondLst>
                              <p:cond delay="1600"/>
                            </p:stCondLst>
                            <p:childTnLst>
                              <p:par>
                                <p:cTn id="36" presetID="26" presetClass="emph" presetSubtype="0" fill="hold" grpId="0" nodeType="afterEffect">
                                  <p:stCondLst>
                                    <p:cond delay="300"/>
                                  </p:stCondLst>
                                  <p:childTnLst>
                                    <p:animEffect transition="out" filter="fade">
                                      <p:cBhvr>
                                        <p:cTn id="37" dur="600" tmFilter="0, 0; .2, .5; .8, .5; 1, 0"/>
                                        <p:tgtEl>
                                          <p:spTgt spid="6"/>
                                        </p:tgtEl>
                                      </p:cBhvr>
                                    </p:animEffect>
                                    <p:animScale>
                                      <p:cBhvr>
                                        <p:cTn id="38" dur="30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6D4073E-C580-42F0-881C-E06902F5B33E}"/>
              </a:ext>
            </a:extLst>
          </p:cNvPr>
          <p:cNvSpPr>
            <a:spLocks noGrp="1"/>
          </p:cNvSpPr>
          <p:nvPr>
            <p:ph type="sldNum" sz="quarter" idx="12"/>
          </p:nvPr>
        </p:nvSpPr>
        <p:spPr/>
        <p:txBody>
          <a:bodyPr/>
          <a:lstStyle/>
          <a:p>
            <a:pPr>
              <a:defRPr/>
            </a:pPr>
            <a:fld id="{40E3B949-1179-4387-B307-F356BE6486A4}" type="slidenum">
              <a:rPr lang="en-US" altLang="ja-JP" smtClean="0"/>
              <a:pPr>
                <a:defRPr/>
              </a:pPr>
              <a:t>11</a:t>
            </a:fld>
            <a:endParaRPr lang="en-US" altLang="ja-JP" dirty="0"/>
          </a:p>
        </p:txBody>
      </p:sp>
      <p:sp>
        <p:nvSpPr>
          <p:cNvPr id="32" name="テキスト プレースホルダー 31">
            <a:extLst>
              <a:ext uri="{FF2B5EF4-FFF2-40B4-BE49-F238E27FC236}">
                <a16:creationId xmlns:a16="http://schemas.microsoft.com/office/drawing/2014/main" id="{5EE55142-2A13-164E-AB42-633ACF27A4C5}"/>
              </a:ext>
            </a:extLst>
          </p:cNvPr>
          <p:cNvSpPr>
            <a:spLocks noGrp="1"/>
          </p:cNvSpPr>
          <p:nvPr>
            <p:ph type="body" sz="quarter" idx="30"/>
          </p:nvPr>
        </p:nvSpPr>
        <p:spPr/>
        <p:txBody>
          <a:bodyPr/>
          <a:lstStyle/>
          <a:p>
            <a:endParaRPr lang="ja-JP" altLang="en-US" dirty="0"/>
          </a:p>
        </p:txBody>
      </p:sp>
      <p:sp>
        <p:nvSpPr>
          <p:cNvPr id="33" name="テキスト プレースホルダー 32">
            <a:extLst>
              <a:ext uri="{FF2B5EF4-FFF2-40B4-BE49-F238E27FC236}">
                <a16:creationId xmlns:a16="http://schemas.microsoft.com/office/drawing/2014/main" id="{D1C06893-8B00-E9AA-4244-A23E42AF5E47}"/>
              </a:ext>
            </a:extLst>
          </p:cNvPr>
          <p:cNvSpPr>
            <a:spLocks noGrp="1"/>
          </p:cNvSpPr>
          <p:nvPr>
            <p:ph type="body" sz="quarter" idx="38"/>
          </p:nvPr>
        </p:nvSpPr>
        <p:spPr/>
        <p:txBody>
          <a:bodyPr/>
          <a:lstStyle/>
          <a:p>
            <a:endParaRPr lang="ja-JP" altLang="en-US" dirty="0"/>
          </a:p>
        </p:txBody>
      </p:sp>
      <p:sp>
        <p:nvSpPr>
          <p:cNvPr id="34" name="テキスト プレースホルダー 33">
            <a:extLst>
              <a:ext uri="{FF2B5EF4-FFF2-40B4-BE49-F238E27FC236}">
                <a16:creationId xmlns:a16="http://schemas.microsoft.com/office/drawing/2014/main" id="{47A61600-9944-274A-5CE0-856DAD3CD013}"/>
              </a:ext>
            </a:extLst>
          </p:cNvPr>
          <p:cNvSpPr>
            <a:spLocks noGrp="1"/>
          </p:cNvSpPr>
          <p:nvPr>
            <p:ph type="body" sz="quarter" idx="39"/>
          </p:nvPr>
        </p:nvSpPr>
        <p:spPr/>
        <p:txBody>
          <a:bodyPr/>
          <a:lstStyle/>
          <a:p>
            <a:endParaRPr lang="ja-JP" altLang="en-US" dirty="0"/>
          </a:p>
        </p:txBody>
      </p:sp>
      <p:sp>
        <p:nvSpPr>
          <p:cNvPr id="35" name="テキスト プレースホルダー 34">
            <a:extLst>
              <a:ext uri="{FF2B5EF4-FFF2-40B4-BE49-F238E27FC236}">
                <a16:creationId xmlns:a16="http://schemas.microsoft.com/office/drawing/2014/main" id="{1E77F666-2EFD-C072-994B-2A47ED5112AF}"/>
              </a:ext>
            </a:extLst>
          </p:cNvPr>
          <p:cNvSpPr>
            <a:spLocks noGrp="1"/>
          </p:cNvSpPr>
          <p:nvPr>
            <p:ph type="body" sz="quarter" idx="40"/>
          </p:nvPr>
        </p:nvSpPr>
        <p:spPr/>
        <p:txBody>
          <a:bodyPr/>
          <a:lstStyle/>
          <a:p>
            <a:endParaRPr lang="ja-JP" altLang="en-US" dirty="0"/>
          </a:p>
        </p:txBody>
      </p:sp>
      <p:sp>
        <p:nvSpPr>
          <p:cNvPr id="6" name="Rectangle 14">
            <a:extLst>
              <a:ext uri="{FF2B5EF4-FFF2-40B4-BE49-F238E27FC236}">
                <a16:creationId xmlns:a16="http://schemas.microsoft.com/office/drawing/2014/main" id="{FF67C1FE-341F-4369-3836-2C45D4B38C5F}"/>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２</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納税の義務と公平な税金　</a:t>
            </a:r>
            <a:r>
              <a:rPr lang="en-US" altLang="ja-JP" sz="22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討議　パターン２</a:t>
            </a:r>
            <a:r>
              <a:rPr lang="en-US" altLang="ja-JP" sz="2200" kern="0" dirty="0">
                <a:solidFill>
                  <a:schemeClr val="tx1"/>
                </a:solidFill>
                <a:latin typeface="HGP創英角ｺﾞｼｯｸUB" panose="020B0900000000000000" pitchFamily="50" charset="-128"/>
                <a:ea typeface="HGP創英角ｺﾞｼｯｸUB" panose="020B0900000000000000" pitchFamily="50" charset="-128"/>
              </a:rPr>
              <a:t>》</a:t>
            </a:r>
            <a:endParaRPr lang="ja-JP" altLang="en-US" sz="2200" kern="0"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3" name="正方形/長方形 2">
            <a:extLst>
              <a:ext uri="{FF2B5EF4-FFF2-40B4-BE49-F238E27FC236}">
                <a16:creationId xmlns:a16="http://schemas.microsoft.com/office/drawing/2014/main" id="{3F981F71-9E37-44E1-A7CC-E4320942A09D}"/>
              </a:ext>
            </a:extLst>
          </p:cNvPr>
          <p:cNvSpPr/>
          <p:nvPr/>
        </p:nvSpPr>
        <p:spPr>
          <a:xfrm>
            <a:off x="3895106" y="2422565"/>
            <a:ext cx="1757549" cy="673152"/>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t" anchorCtr="0"/>
          <a:lstStyle/>
          <a:p>
            <a:r>
              <a:rPr kumimoji="1" lang="ja-JP" altLang="en-US" sz="1300" dirty="0">
                <a:solidFill>
                  <a:schemeClr val="tx1"/>
                </a:solidFill>
                <a:latin typeface="HGPｺﾞｼｯｸE" panose="020B0900000000000000" pitchFamily="50" charset="-128"/>
                <a:ea typeface="HGPｺﾞｼｯｸE" panose="020B0900000000000000" pitchFamily="50" charset="-128"/>
              </a:rPr>
              <a:t>４軒とも同じ条件だから、公平に負担すると</a:t>
            </a:r>
            <a:r>
              <a:rPr kumimoji="1" lang="en-US" altLang="ja-JP" sz="1300" dirty="0">
                <a:solidFill>
                  <a:schemeClr val="tx1"/>
                </a:solidFill>
                <a:latin typeface="HGPｺﾞｼｯｸE" panose="020B0900000000000000" pitchFamily="50" charset="-128"/>
                <a:ea typeface="HGPｺﾞｼｯｸE" panose="020B0900000000000000" pitchFamily="50" charset="-128"/>
              </a:rPr>
              <a:t>…</a:t>
            </a:r>
            <a:endParaRPr kumimoji="1" lang="ja-JP" altLang="en-US" sz="1300" dirty="0">
              <a:solidFill>
                <a:schemeClr val="tx1"/>
              </a:solidFill>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2960403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4A99DA94-FB25-4C13-BAEA-A59ADC3775C9}"/>
              </a:ext>
            </a:extLst>
          </p:cNvPr>
          <p:cNvSpPr>
            <a:spLocks noGrp="1"/>
          </p:cNvSpPr>
          <p:nvPr>
            <p:ph type="sldNum" sz="quarter" idx="12"/>
          </p:nvPr>
        </p:nvSpPr>
        <p:spPr/>
        <p:txBody>
          <a:bodyPr/>
          <a:lstStyle/>
          <a:p>
            <a:pPr>
              <a:defRPr/>
            </a:pPr>
            <a:fld id="{40E3B949-1179-4387-B307-F356BE6486A4}" type="slidenum">
              <a:rPr lang="en-US" altLang="ja-JP" smtClean="0"/>
              <a:pPr>
                <a:defRPr/>
              </a:pPr>
              <a:t>12</a:t>
            </a:fld>
            <a:endParaRPr lang="en-US" altLang="ja-JP" dirty="0"/>
          </a:p>
        </p:txBody>
      </p:sp>
      <p:sp>
        <p:nvSpPr>
          <p:cNvPr id="5" name="テキスト プレースホルダー 4">
            <a:extLst>
              <a:ext uri="{FF2B5EF4-FFF2-40B4-BE49-F238E27FC236}">
                <a16:creationId xmlns:a16="http://schemas.microsoft.com/office/drawing/2014/main" id="{F61FF0A0-85B8-6A6E-BAA9-35A008B239AC}"/>
              </a:ext>
            </a:extLst>
          </p:cNvPr>
          <p:cNvSpPr>
            <a:spLocks noGrp="1"/>
          </p:cNvSpPr>
          <p:nvPr>
            <p:ph type="body" sz="quarter" idx="30"/>
          </p:nvPr>
        </p:nvSpPr>
        <p:spPr/>
        <p:txBody>
          <a:bodyPr/>
          <a:lstStyle/>
          <a:p>
            <a:endParaRPr lang="ja-JP" altLang="en-US" dirty="0"/>
          </a:p>
        </p:txBody>
      </p:sp>
      <p:sp>
        <p:nvSpPr>
          <p:cNvPr id="6" name="テキスト プレースホルダー 5">
            <a:extLst>
              <a:ext uri="{FF2B5EF4-FFF2-40B4-BE49-F238E27FC236}">
                <a16:creationId xmlns:a16="http://schemas.microsoft.com/office/drawing/2014/main" id="{72A38951-856A-F8D4-6545-96F0E5A8C0E2}"/>
              </a:ext>
            </a:extLst>
          </p:cNvPr>
          <p:cNvSpPr>
            <a:spLocks noGrp="1"/>
          </p:cNvSpPr>
          <p:nvPr>
            <p:ph type="body" sz="quarter" idx="38"/>
          </p:nvPr>
        </p:nvSpPr>
        <p:spPr/>
        <p:txBody>
          <a:bodyPr/>
          <a:lstStyle/>
          <a:p>
            <a:endParaRPr lang="ja-JP" altLang="en-US" dirty="0"/>
          </a:p>
        </p:txBody>
      </p:sp>
      <p:sp>
        <p:nvSpPr>
          <p:cNvPr id="7" name="テキスト プレースホルダー 6">
            <a:extLst>
              <a:ext uri="{FF2B5EF4-FFF2-40B4-BE49-F238E27FC236}">
                <a16:creationId xmlns:a16="http://schemas.microsoft.com/office/drawing/2014/main" id="{7E31BE11-38A7-21A2-BE44-1CDDEDDB1D5E}"/>
              </a:ext>
            </a:extLst>
          </p:cNvPr>
          <p:cNvSpPr>
            <a:spLocks noGrp="1"/>
          </p:cNvSpPr>
          <p:nvPr>
            <p:ph type="body" sz="quarter" idx="39"/>
          </p:nvPr>
        </p:nvSpPr>
        <p:spPr/>
        <p:txBody>
          <a:bodyPr/>
          <a:lstStyle/>
          <a:p>
            <a:endParaRPr lang="ja-JP" altLang="en-US"/>
          </a:p>
        </p:txBody>
      </p:sp>
      <p:sp>
        <p:nvSpPr>
          <p:cNvPr id="8" name="テキスト プレースホルダー 7">
            <a:extLst>
              <a:ext uri="{FF2B5EF4-FFF2-40B4-BE49-F238E27FC236}">
                <a16:creationId xmlns:a16="http://schemas.microsoft.com/office/drawing/2014/main" id="{A1AE4D4F-8FB1-F800-5C46-9DA2CF360B9F}"/>
              </a:ext>
            </a:extLst>
          </p:cNvPr>
          <p:cNvSpPr>
            <a:spLocks noGrp="1"/>
          </p:cNvSpPr>
          <p:nvPr>
            <p:ph type="body" sz="quarter" idx="40"/>
          </p:nvPr>
        </p:nvSpPr>
        <p:spPr/>
        <p:txBody>
          <a:bodyPr/>
          <a:lstStyle/>
          <a:p>
            <a:endParaRPr lang="ja-JP" altLang="en-US"/>
          </a:p>
        </p:txBody>
      </p:sp>
      <p:sp>
        <p:nvSpPr>
          <p:cNvPr id="3" name="Rectangle 14">
            <a:extLst>
              <a:ext uri="{FF2B5EF4-FFF2-40B4-BE49-F238E27FC236}">
                <a16:creationId xmlns:a16="http://schemas.microsoft.com/office/drawing/2014/main" id="{6FED8FA0-D1E3-41D2-B334-696704B3F558}"/>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２</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納税の義務と公平な税金　</a:t>
            </a:r>
            <a:r>
              <a:rPr lang="en-US" altLang="ja-JP" sz="22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討議　パターン３</a:t>
            </a:r>
            <a:r>
              <a:rPr lang="en-US" altLang="ja-JP" sz="2200" kern="0" dirty="0">
                <a:solidFill>
                  <a:schemeClr val="tx1"/>
                </a:solidFill>
                <a:latin typeface="HGP創英角ｺﾞｼｯｸUB" panose="020B0900000000000000" pitchFamily="50" charset="-128"/>
                <a:ea typeface="HGP創英角ｺﾞｼｯｸUB" panose="020B0900000000000000" pitchFamily="50" charset="-128"/>
              </a:rPr>
              <a:t>》</a:t>
            </a:r>
            <a:endParaRPr lang="ja-JP" altLang="en-US" sz="2200" kern="0"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8" name="星: 5 pt 17">
            <a:extLst>
              <a:ext uri="{FF2B5EF4-FFF2-40B4-BE49-F238E27FC236}">
                <a16:creationId xmlns:a16="http://schemas.microsoft.com/office/drawing/2014/main" id="{FFA5EC8B-688A-F3AE-DF5E-DD02F5031F76}"/>
              </a:ext>
            </a:extLst>
          </p:cNvPr>
          <p:cNvSpPr/>
          <p:nvPr/>
        </p:nvSpPr>
        <p:spPr bwMode="auto">
          <a:xfrm>
            <a:off x="7724963" y="5164736"/>
            <a:ext cx="274177" cy="274177"/>
          </a:xfrm>
          <a:prstGeom prst="star5">
            <a:avLst/>
          </a:prstGeom>
          <a:solidFill>
            <a:srgbClr val="E3B303"/>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rgbClr val="FFC000"/>
              </a:solidFill>
              <a:effectLst/>
              <a:latin typeface="+mn-ea"/>
            </a:endParaRPr>
          </a:p>
        </p:txBody>
      </p:sp>
    </p:spTree>
    <p:extLst>
      <p:ext uri="{BB962C8B-B14F-4D97-AF65-F5344CB8AC3E}">
        <p14:creationId xmlns:p14="http://schemas.microsoft.com/office/powerpoint/2010/main" val="2735778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9">
            <a:extLst>
              <a:ext uri="{FF2B5EF4-FFF2-40B4-BE49-F238E27FC236}">
                <a16:creationId xmlns:a16="http://schemas.microsoft.com/office/drawing/2014/main" id="{4DEFC44E-E68F-12B6-5CD9-759ECACC448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6990964" y="851029"/>
            <a:ext cx="1190694" cy="134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AutoShape 3">
            <a:extLst>
              <a:ext uri="{FF2B5EF4-FFF2-40B4-BE49-F238E27FC236}">
                <a16:creationId xmlns:a16="http://schemas.microsoft.com/office/drawing/2014/main" id="{0B596E19-037D-2DE3-0612-E934F7FF6DC0}"/>
              </a:ext>
            </a:extLst>
          </p:cNvPr>
          <p:cNvSpPr>
            <a:spLocks noChangeAspect="1" noChangeArrowheads="1" noTextEdit="1"/>
          </p:cNvSpPr>
          <p:nvPr/>
        </p:nvSpPr>
        <p:spPr bwMode="auto">
          <a:xfrm>
            <a:off x="283086" y="2144962"/>
            <a:ext cx="8507412"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19" name="Rectangle 5">
            <a:extLst>
              <a:ext uri="{FF2B5EF4-FFF2-40B4-BE49-F238E27FC236}">
                <a16:creationId xmlns:a16="http://schemas.microsoft.com/office/drawing/2014/main" id="{28C163EA-4F14-9FE0-9850-773B5EE3B8FA}"/>
              </a:ext>
            </a:extLst>
          </p:cNvPr>
          <p:cNvSpPr>
            <a:spLocks noChangeArrowheads="1"/>
          </p:cNvSpPr>
          <p:nvPr/>
        </p:nvSpPr>
        <p:spPr bwMode="auto">
          <a:xfrm>
            <a:off x="289436" y="2151312"/>
            <a:ext cx="1796990" cy="485775"/>
          </a:xfrm>
          <a:prstGeom prst="rect">
            <a:avLst/>
          </a:prstGeom>
          <a:solidFill>
            <a:srgbClr val="4EB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0" name="Rectangle 6">
            <a:extLst>
              <a:ext uri="{FF2B5EF4-FFF2-40B4-BE49-F238E27FC236}">
                <a16:creationId xmlns:a16="http://schemas.microsoft.com/office/drawing/2014/main" id="{4675BF73-C644-942F-F36B-543C5432B1D0}"/>
              </a:ext>
            </a:extLst>
          </p:cNvPr>
          <p:cNvSpPr>
            <a:spLocks noChangeArrowheads="1"/>
          </p:cNvSpPr>
          <p:nvPr/>
        </p:nvSpPr>
        <p:spPr bwMode="auto">
          <a:xfrm>
            <a:off x="2086427" y="2152742"/>
            <a:ext cx="6954837" cy="485775"/>
          </a:xfrm>
          <a:prstGeom prst="rect">
            <a:avLst/>
          </a:prstGeom>
          <a:solidFill>
            <a:srgbClr val="005B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1" name="Rectangle 7">
            <a:extLst>
              <a:ext uri="{FF2B5EF4-FFF2-40B4-BE49-F238E27FC236}">
                <a16:creationId xmlns:a16="http://schemas.microsoft.com/office/drawing/2014/main" id="{C836789E-BFE1-53B1-C81A-A121B5F0B16E}"/>
              </a:ext>
            </a:extLst>
          </p:cNvPr>
          <p:cNvSpPr>
            <a:spLocks noChangeArrowheads="1"/>
          </p:cNvSpPr>
          <p:nvPr/>
        </p:nvSpPr>
        <p:spPr bwMode="auto">
          <a:xfrm>
            <a:off x="692892" y="2637939"/>
            <a:ext cx="1387922" cy="731838"/>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2" name="Rectangle 8">
            <a:extLst>
              <a:ext uri="{FF2B5EF4-FFF2-40B4-BE49-F238E27FC236}">
                <a16:creationId xmlns:a16="http://schemas.microsoft.com/office/drawing/2014/main" id="{D851DADF-60C5-D809-0191-30DE465B4D16}"/>
              </a:ext>
            </a:extLst>
          </p:cNvPr>
          <p:cNvSpPr>
            <a:spLocks noChangeArrowheads="1"/>
          </p:cNvSpPr>
          <p:nvPr/>
        </p:nvSpPr>
        <p:spPr bwMode="auto">
          <a:xfrm>
            <a:off x="2218904" y="2697702"/>
            <a:ext cx="6721422" cy="7318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3" name="Rectangle 9">
            <a:extLst>
              <a:ext uri="{FF2B5EF4-FFF2-40B4-BE49-F238E27FC236}">
                <a16:creationId xmlns:a16="http://schemas.microsoft.com/office/drawing/2014/main" id="{1F3E2EAD-D10C-4E6E-E493-A436D1DA3411}"/>
              </a:ext>
            </a:extLst>
          </p:cNvPr>
          <p:cNvSpPr>
            <a:spLocks noChangeArrowheads="1"/>
          </p:cNvSpPr>
          <p:nvPr/>
        </p:nvSpPr>
        <p:spPr bwMode="auto">
          <a:xfrm>
            <a:off x="678482" y="3368925"/>
            <a:ext cx="1391219" cy="731838"/>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4" name="Rectangle 10">
            <a:extLst>
              <a:ext uri="{FF2B5EF4-FFF2-40B4-BE49-F238E27FC236}">
                <a16:creationId xmlns:a16="http://schemas.microsoft.com/office/drawing/2014/main" id="{F3B9F37D-8C88-2CB2-740E-D614D04A3C70}"/>
              </a:ext>
            </a:extLst>
          </p:cNvPr>
          <p:cNvSpPr>
            <a:spLocks noChangeArrowheads="1"/>
          </p:cNvSpPr>
          <p:nvPr/>
        </p:nvSpPr>
        <p:spPr bwMode="auto">
          <a:xfrm>
            <a:off x="2086427" y="3368925"/>
            <a:ext cx="6954837" cy="7318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5" name="Rectangle 11">
            <a:extLst>
              <a:ext uri="{FF2B5EF4-FFF2-40B4-BE49-F238E27FC236}">
                <a16:creationId xmlns:a16="http://schemas.microsoft.com/office/drawing/2014/main" id="{D5687247-8665-4FAF-788A-BE3AB321B9B2}"/>
              </a:ext>
            </a:extLst>
          </p:cNvPr>
          <p:cNvSpPr>
            <a:spLocks noChangeArrowheads="1"/>
          </p:cNvSpPr>
          <p:nvPr/>
        </p:nvSpPr>
        <p:spPr bwMode="auto">
          <a:xfrm>
            <a:off x="689655" y="4100762"/>
            <a:ext cx="1380044" cy="733425"/>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6" name="Rectangle 12">
            <a:extLst>
              <a:ext uri="{FF2B5EF4-FFF2-40B4-BE49-F238E27FC236}">
                <a16:creationId xmlns:a16="http://schemas.microsoft.com/office/drawing/2014/main" id="{507E1775-7AEC-F24A-C202-BF1CBD31189D}"/>
              </a:ext>
            </a:extLst>
          </p:cNvPr>
          <p:cNvSpPr>
            <a:spLocks noChangeArrowheads="1"/>
          </p:cNvSpPr>
          <p:nvPr/>
        </p:nvSpPr>
        <p:spPr bwMode="auto">
          <a:xfrm>
            <a:off x="2146193" y="4100762"/>
            <a:ext cx="6954837" cy="7334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7" name="Rectangle 13">
            <a:extLst>
              <a:ext uri="{FF2B5EF4-FFF2-40B4-BE49-F238E27FC236}">
                <a16:creationId xmlns:a16="http://schemas.microsoft.com/office/drawing/2014/main" id="{040EBA88-443A-4F4C-29F9-924DCDDC0FD8}"/>
              </a:ext>
            </a:extLst>
          </p:cNvPr>
          <p:cNvSpPr>
            <a:spLocks noChangeArrowheads="1"/>
          </p:cNvSpPr>
          <p:nvPr/>
        </p:nvSpPr>
        <p:spPr bwMode="auto">
          <a:xfrm>
            <a:off x="698080" y="4834187"/>
            <a:ext cx="1386133" cy="731838"/>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8" name="Rectangle 14">
            <a:extLst>
              <a:ext uri="{FF2B5EF4-FFF2-40B4-BE49-F238E27FC236}">
                <a16:creationId xmlns:a16="http://schemas.microsoft.com/office/drawing/2014/main" id="{6BB6E519-DACA-6882-B641-011049FCE449}"/>
              </a:ext>
            </a:extLst>
          </p:cNvPr>
          <p:cNvSpPr>
            <a:spLocks noChangeArrowheads="1"/>
          </p:cNvSpPr>
          <p:nvPr/>
        </p:nvSpPr>
        <p:spPr bwMode="auto">
          <a:xfrm>
            <a:off x="2135583" y="4834187"/>
            <a:ext cx="6642215" cy="7318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9" name="Rectangle 15">
            <a:extLst>
              <a:ext uri="{FF2B5EF4-FFF2-40B4-BE49-F238E27FC236}">
                <a16:creationId xmlns:a16="http://schemas.microsoft.com/office/drawing/2014/main" id="{109EAC32-103D-231D-FCF5-77D4E800E669}"/>
              </a:ext>
            </a:extLst>
          </p:cNvPr>
          <p:cNvSpPr>
            <a:spLocks noChangeArrowheads="1"/>
          </p:cNvSpPr>
          <p:nvPr/>
        </p:nvSpPr>
        <p:spPr bwMode="auto">
          <a:xfrm>
            <a:off x="678482" y="5566025"/>
            <a:ext cx="1391217" cy="731838"/>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0" name="Rectangle 16">
            <a:extLst>
              <a:ext uri="{FF2B5EF4-FFF2-40B4-BE49-F238E27FC236}">
                <a16:creationId xmlns:a16="http://schemas.microsoft.com/office/drawing/2014/main" id="{69D4E3E6-1A2E-BDDA-82F8-277B42C1E30A}"/>
              </a:ext>
            </a:extLst>
          </p:cNvPr>
          <p:cNvSpPr>
            <a:spLocks noChangeArrowheads="1"/>
          </p:cNvSpPr>
          <p:nvPr/>
        </p:nvSpPr>
        <p:spPr bwMode="auto">
          <a:xfrm>
            <a:off x="2098863" y="5566025"/>
            <a:ext cx="6678935" cy="7318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1" name="Line 17">
            <a:extLst>
              <a:ext uri="{FF2B5EF4-FFF2-40B4-BE49-F238E27FC236}">
                <a16:creationId xmlns:a16="http://schemas.microsoft.com/office/drawing/2014/main" id="{D41C8C9B-BBF0-BDC2-95AC-577E842EA032}"/>
              </a:ext>
            </a:extLst>
          </p:cNvPr>
          <p:cNvSpPr>
            <a:spLocks noChangeShapeType="1"/>
          </p:cNvSpPr>
          <p:nvPr/>
        </p:nvSpPr>
        <p:spPr bwMode="auto">
          <a:xfrm>
            <a:off x="2086427" y="2144962"/>
            <a:ext cx="0" cy="4159250"/>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3" name="Line 19">
            <a:extLst>
              <a:ext uri="{FF2B5EF4-FFF2-40B4-BE49-F238E27FC236}">
                <a16:creationId xmlns:a16="http://schemas.microsoft.com/office/drawing/2014/main" id="{BCC57683-6D8B-AF00-26FF-E0328AC5BCC7}"/>
              </a:ext>
            </a:extLst>
          </p:cNvPr>
          <p:cNvSpPr>
            <a:spLocks noChangeShapeType="1"/>
          </p:cNvSpPr>
          <p:nvPr/>
        </p:nvSpPr>
        <p:spPr bwMode="auto">
          <a:xfrm>
            <a:off x="284673" y="3368925"/>
            <a:ext cx="8762941" cy="0"/>
          </a:xfrm>
          <a:prstGeom prst="line">
            <a:avLst/>
          </a:prstGeom>
          <a:noFill/>
          <a:ln w="9525"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5" name="Line 21">
            <a:extLst>
              <a:ext uri="{FF2B5EF4-FFF2-40B4-BE49-F238E27FC236}">
                <a16:creationId xmlns:a16="http://schemas.microsoft.com/office/drawing/2014/main" id="{C5215FD9-4DD9-2850-50BA-0B94CFCB8600}"/>
              </a:ext>
            </a:extLst>
          </p:cNvPr>
          <p:cNvSpPr>
            <a:spLocks noChangeShapeType="1"/>
          </p:cNvSpPr>
          <p:nvPr/>
        </p:nvSpPr>
        <p:spPr bwMode="auto">
          <a:xfrm>
            <a:off x="284673" y="4834186"/>
            <a:ext cx="8726358" cy="41307"/>
          </a:xfrm>
          <a:prstGeom prst="line">
            <a:avLst/>
          </a:prstGeom>
          <a:noFill/>
          <a:ln w="9525"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6" name="Line 22">
            <a:extLst>
              <a:ext uri="{FF2B5EF4-FFF2-40B4-BE49-F238E27FC236}">
                <a16:creationId xmlns:a16="http://schemas.microsoft.com/office/drawing/2014/main" id="{F2629122-A56E-95D6-82E8-91EB22D7421C}"/>
              </a:ext>
            </a:extLst>
          </p:cNvPr>
          <p:cNvSpPr>
            <a:spLocks noChangeShapeType="1"/>
          </p:cNvSpPr>
          <p:nvPr/>
        </p:nvSpPr>
        <p:spPr bwMode="auto">
          <a:xfrm flipV="1">
            <a:off x="295787" y="5566023"/>
            <a:ext cx="8751827" cy="4799"/>
          </a:xfrm>
          <a:prstGeom prst="line">
            <a:avLst/>
          </a:prstGeom>
          <a:noFill/>
          <a:ln w="9525"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8" name="Line 24">
            <a:extLst>
              <a:ext uri="{FF2B5EF4-FFF2-40B4-BE49-F238E27FC236}">
                <a16:creationId xmlns:a16="http://schemas.microsoft.com/office/drawing/2014/main" id="{15B721CC-7841-6C44-8AB5-2E98629D20E6}"/>
              </a:ext>
            </a:extLst>
          </p:cNvPr>
          <p:cNvSpPr>
            <a:spLocks noChangeShapeType="1"/>
          </p:cNvSpPr>
          <p:nvPr/>
        </p:nvSpPr>
        <p:spPr bwMode="auto">
          <a:xfrm>
            <a:off x="9041263" y="2160619"/>
            <a:ext cx="18785" cy="4143594"/>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9" name="Line 25">
            <a:extLst>
              <a:ext uri="{FF2B5EF4-FFF2-40B4-BE49-F238E27FC236}">
                <a16:creationId xmlns:a16="http://schemas.microsoft.com/office/drawing/2014/main" id="{6AC7FFFC-E4C9-997E-5B84-A20F82B7E867}"/>
              </a:ext>
            </a:extLst>
          </p:cNvPr>
          <p:cNvSpPr>
            <a:spLocks noChangeShapeType="1"/>
          </p:cNvSpPr>
          <p:nvPr/>
        </p:nvSpPr>
        <p:spPr bwMode="auto">
          <a:xfrm>
            <a:off x="284673" y="2151311"/>
            <a:ext cx="8771002" cy="22473"/>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40" name="Line 26">
            <a:extLst>
              <a:ext uri="{FF2B5EF4-FFF2-40B4-BE49-F238E27FC236}">
                <a16:creationId xmlns:a16="http://schemas.microsoft.com/office/drawing/2014/main" id="{2246E34E-7485-B1B9-7C9B-52F77F415D90}"/>
              </a:ext>
            </a:extLst>
          </p:cNvPr>
          <p:cNvSpPr>
            <a:spLocks noChangeShapeType="1"/>
          </p:cNvSpPr>
          <p:nvPr/>
        </p:nvSpPr>
        <p:spPr bwMode="auto">
          <a:xfrm>
            <a:off x="284673" y="6297862"/>
            <a:ext cx="8787010" cy="0"/>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41" name="Rectangle 27">
            <a:extLst>
              <a:ext uri="{FF2B5EF4-FFF2-40B4-BE49-F238E27FC236}">
                <a16:creationId xmlns:a16="http://schemas.microsoft.com/office/drawing/2014/main" id="{9CFAB9CE-957F-308A-2501-B99469C70EF7}"/>
              </a:ext>
            </a:extLst>
          </p:cNvPr>
          <p:cNvSpPr>
            <a:spLocks noChangeArrowheads="1"/>
          </p:cNvSpPr>
          <p:nvPr/>
        </p:nvSpPr>
        <p:spPr bwMode="auto">
          <a:xfrm>
            <a:off x="4800595" y="2267200"/>
            <a:ext cx="266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a:ln>
                  <a:noFill/>
                </a:ln>
                <a:solidFill>
                  <a:srgbClr val="FFFFFF"/>
                </a:solidFill>
                <a:effectLst/>
                <a:latin typeface="HGPｺﾞｼｯｸE" panose="020B0900000000000000" pitchFamily="50" charset="-128"/>
                <a:ea typeface="HGPｺﾞｼｯｸE" panose="020B0900000000000000" pitchFamily="50" charset="-128"/>
              </a:rPr>
              <a:t>内</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2" name="Rectangle 28">
            <a:extLst>
              <a:ext uri="{FF2B5EF4-FFF2-40B4-BE49-F238E27FC236}">
                <a16:creationId xmlns:a16="http://schemas.microsoft.com/office/drawing/2014/main" id="{1E030FD9-37E6-367C-B2FA-CA484591BDF7}"/>
              </a:ext>
            </a:extLst>
          </p:cNvPr>
          <p:cNvSpPr>
            <a:spLocks noChangeArrowheads="1"/>
          </p:cNvSpPr>
          <p:nvPr/>
        </p:nvSpPr>
        <p:spPr bwMode="auto">
          <a:xfrm>
            <a:off x="5470840" y="2267200"/>
            <a:ext cx="266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dirty="0">
                <a:ln>
                  <a:noFill/>
                </a:ln>
                <a:solidFill>
                  <a:srgbClr val="FFFFFF"/>
                </a:solidFill>
                <a:effectLst/>
                <a:latin typeface="HGPｺﾞｼｯｸE" panose="020B0900000000000000" pitchFamily="50" charset="-128"/>
                <a:ea typeface="HGPｺﾞｼｯｸE" panose="020B0900000000000000" pitchFamily="50" charset="-128"/>
              </a:rPr>
              <a:t>容</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43" name="Rectangle 29">
            <a:extLst>
              <a:ext uri="{FF2B5EF4-FFF2-40B4-BE49-F238E27FC236}">
                <a16:creationId xmlns:a16="http://schemas.microsoft.com/office/drawing/2014/main" id="{E45E12B4-6317-4FC3-6E4D-FF063E445BAC}"/>
              </a:ext>
            </a:extLst>
          </p:cNvPr>
          <p:cNvSpPr>
            <a:spLocks noChangeArrowheads="1"/>
          </p:cNvSpPr>
          <p:nvPr/>
        </p:nvSpPr>
        <p:spPr bwMode="auto">
          <a:xfrm>
            <a:off x="645274" y="2308475"/>
            <a:ext cx="121026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FFFFFF"/>
                </a:solidFill>
                <a:effectLst/>
                <a:latin typeface="HGPｺﾞｼｯｸE" panose="020B0900000000000000" pitchFamily="50" charset="-128"/>
                <a:ea typeface="HGPｺﾞｼｯｸE" panose="020B0900000000000000" pitchFamily="50" charset="-128"/>
              </a:rPr>
              <a:t>考え方</a:t>
            </a:r>
            <a:r>
              <a:rPr kumimoji="0" lang="ja-JP" altLang="en-US" sz="1600" b="0" i="0" u="none" strike="noStrike" cap="none" normalizeH="0" baseline="0" dirty="0">
                <a:ln>
                  <a:noFill/>
                </a:ln>
                <a:solidFill>
                  <a:srgbClr val="FFFFFF"/>
                </a:solidFill>
                <a:effectLst/>
                <a:latin typeface="HGPｺﾞｼｯｸE" panose="020B0900000000000000" pitchFamily="50" charset="-128"/>
                <a:ea typeface="HGPｺﾞｼｯｸE" panose="020B0900000000000000" pitchFamily="50" charset="-128"/>
              </a:rPr>
              <a:t>の区分</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44" name="Rectangle 30">
            <a:extLst>
              <a:ext uri="{FF2B5EF4-FFF2-40B4-BE49-F238E27FC236}">
                <a16:creationId xmlns:a16="http://schemas.microsoft.com/office/drawing/2014/main" id="{F1EBFBE4-CAF5-2F63-99DD-1766938041D4}"/>
              </a:ext>
            </a:extLst>
          </p:cNvPr>
          <p:cNvSpPr>
            <a:spLocks noChangeArrowheads="1"/>
          </p:cNvSpPr>
          <p:nvPr/>
        </p:nvSpPr>
        <p:spPr bwMode="auto">
          <a:xfrm>
            <a:off x="2300739" y="2887912"/>
            <a:ext cx="358431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各自の能力に応じて負担すること</a:t>
            </a:r>
            <a:endParaRPr kumimoji="0" lang="ja-JP" altLang="ja-JP" sz="2400" b="0" i="0" u="none" strike="noStrike" cap="none" normalizeH="0" baseline="0" dirty="0">
              <a:ln>
                <a:noFill/>
              </a:ln>
              <a:solidFill>
                <a:schemeClr val="tx1"/>
              </a:solidFill>
              <a:effectLst/>
              <a:latin typeface="Arial" panose="020B0604020202020204" pitchFamily="34" charset="0"/>
            </a:endParaRPr>
          </a:p>
        </p:txBody>
      </p:sp>
      <p:sp>
        <p:nvSpPr>
          <p:cNvPr id="45" name="Rectangle 31">
            <a:extLst>
              <a:ext uri="{FF2B5EF4-FFF2-40B4-BE49-F238E27FC236}">
                <a16:creationId xmlns:a16="http://schemas.microsoft.com/office/drawing/2014/main" id="{15003C39-54B1-14A7-8BFC-561BDE6A6A91}"/>
              </a:ext>
            </a:extLst>
          </p:cNvPr>
          <p:cNvSpPr>
            <a:spLocks noChangeArrowheads="1"/>
          </p:cNvSpPr>
          <p:nvPr/>
        </p:nvSpPr>
        <p:spPr bwMode="auto">
          <a:xfrm>
            <a:off x="983323" y="2842154"/>
            <a:ext cx="92333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応能負担</a:t>
            </a:r>
            <a:endParaRPr kumimoji="0" lang="ja-JP" altLang="ja-JP" sz="2000" b="0" i="0" u="none" strike="noStrike" cap="none" normalizeH="0" baseline="0" dirty="0">
              <a:ln>
                <a:noFill/>
              </a:ln>
              <a:solidFill>
                <a:schemeClr val="tx1"/>
              </a:solidFill>
              <a:effectLst/>
              <a:latin typeface="Arial" panose="020B0604020202020204" pitchFamily="34" charset="0"/>
            </a:endParaRPr>
          </a:p>
        </p:txBody>
      </p:sp>
      <p:sp>
        <p:nvSpPr>
          <p:cNvPr id="46" name="Rectangle 32">
            <a:extLst>
              <a:ext uri="{FF2B5EF4-FFF2-40B4-BE49-F238E27FC236}">
                <a16:creationId xmlns:a16="http://schemas.microsoft.com/office/drawing/2014/main" id="{90D7794E-AE5D-22E2-E880-ED1F5F0249FD}"/>
              </a:ext>
            </a:extLst>
          </p:cNvPr>
          <p:cNvSpPr>
            <a:spLocks noChangeArrowheads="1"/>
          </p:cNvSpPr>
          <p:nvPr/>
        </p:nvSpPr>
        <p:spPr bwMode="auto">
          <a:xfrm>
            <a:off x="2300739" y="3619750"/>
            <a:ext cx="500778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自分が受けた利益に応じたものを負担すること</a:t>
            </a:r>
            <a:endParaRPr kumimoji="0" lang="ja-JP" altLang="ja-JP" sz="2400" b="0" i="0" u="none" strike="noStrike" cap="none" normalizeH="0" baseline="0" dirty="0">
              <a:ln>
                <a:noFill/>
              </a:ln>
              <a:solidFill>
                <a:schemeClr val="tx1"/>
              </a:solidFill>
              <a:effectLst/>
              <a:latin typeface="Arial" panose="020B0604020202020204" pitchFamily="34" charset="0"/>
            </a:endParaRPr>
          </a:p>
        </p:txBody>
      </p:sp>
      <p:sp>
        <p:nvSpPr>
          <p:cNvPr id="47" name="Rectangle 33">
            <a:extLst>
              <a:ext uri="{FF2B5EF4-FFF2-40B4-BE49-F238E27FC236}">
                <a16:creationId xmlns:a16="http://schemas.microsoft.com/office/drawing/2014/main" id="{312FE791-AAA3-AC85-C3DC-65625F1EC93F}"/>
              </a:ext>
            </a:extLst>
          </p:cNvPr>
          <p:cNvSpPr>
            <a:spLocks noChangeArrowheads="1"/>
          </p:cNvSpPr>
          <p:nvPr/>
        </p:nvSpPr>
        <p:spPr bwMode="auto">
          <a:xfrm>
            <a:off x="971899" y="3591077"/>
            <a:ext cx="92333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応益負担</a:t>
            </a:r>
            <a:endParaRPr kumimoji="0" lang="ja-JP" altLang="ja-JP" sz="2000" b="0" i="0" u="none" strike="noStrike" cap="none" normalizeH="0" baseline="0" dirty="0">
              <a:ln>
                <a:noFill/>
              </a:ln>
              <a:solidFill>
                <a:schemeClr val="tx1"/>
              </a:solidFill>
              <a:effectLst/>
              <a:latin typeface="Arial" panose="020B0604020202020204" pitchFamily="34" charset="0"/>
            </a:endParaRPr>
          </a:p>
        </p:txBody>
      </p:sp>
      <p:sp>
        <p:nvSpPr>
          <p:cNvPr id="48" name="Rectangle 34">
            <a:extLst>
              <a:ext uri="{FF2B5EF4-FFF2-40B4-BE49-F238E27FC236}">
                <a16:creationId xmlns:a16="http://schemas.microsoft.com/office/drawing/2014/main" id="{8F3D4266-B2AA-C280-169A-ABB9D4C12899}"/>
              </a:ext>
            </a:extLst>
          </p:cNvPr>
          <p:cNvSpPr>
            <a:spLocks noChangeArrowheads="1"/>
          </p:cNvSpPr>
          <p:nvPr/>
        </p:nvSpPr>
        <p:spPr bwMode="auto">
          <a:xfrm>
            <a:off x="2300739" y="4352380"/>
            <a:ext cx="647452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「負担能力が同じ人には、同じ負担を求めるのが公平」という考え方</a:t>
            </a:r>
            <a:endParaRPr kumimoji="0" lang="ja-JP" altLang="ja-JP" b="0" i="0" u="none" strike="noStrike" cap="none" normalizeH="0" baseline="0" dirty="0">
              <a:ln>
                <a:noFill/>
              </a:ln>
              <a:solidFill>
                <a:schemeClr val="tx1"/>
              </a:solidFill>
              <a:effectLst/>
            </a:endParaRPr>
          </a:p>
        </p:txBody>
      </p:sp>
      <p:sp>
        <p:nvSpPr>
          <p:cNvPr id="49" name="Rectangle 35">
            <a:extLst>
              <a:ext uri="{FF2B5EF4-FFF2-40B4-BE49-F238E27FC236}">
                <a16:creationId xmlns:a16="http://schemas.microsoft.com/office/drawing/2014/main" id="{2F5BB867-D6DA-8B0B-F209-2B4D3FBB7385}"/>
              </a:ext>
            </a:extLst>
          </p:cNvPr>
          <p:cNvSpPr>
            <a:spLocks noChangeArrowheads="1"/>
          </p:cNvSpPr>
          <p:nvPr/>
        </p:nvSpPr>
        <p:spPr bwMode="auto">
          <a:xfrm>
            <a:off x="825920" y="4352379"/>
            <a:ext cx="11541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水平的公平</a:t>
            </a:r>
            <a:endParaRPr kumimoji="0" lang="ja-JP" altLang="ja-JP" sz="2000" b="0" i="0" u="none" strike="noStrike" cap="none" normalizeH="0" baseline="0" dirty="0">
              <a:ln>
                <a:noFill/>
              </a:ln>
              <a:solidFill>
                <a:schemeClr val="tx1"/>
              </a:solidFill>
              <a:effectLst/>
              <a:latin typeface="Arial" panose="020B0604020202020204" pitchFamily="34" charset="0"/>
            </a:endParaRPr>
          </a:p>
        </p:txBody>
      </p:sp>
      <p:sp>
        <p:nvSpPr>
          <p:cNvPr id="50" name="Rectangle 36">
            <a:extLst>
              <a:ext uri="{FF2B5EF4-FFF2-40B4-BE49-F238E27FC236}">
                <a16:creationId xmlns:a16="http://schemas.microsoft.com/office/drawing/2014/main" id="{76A9B42F-2DDF-9B67-6FDF-EAB1A4ADDE4B}"/>
              </a:ext>
            </a:extLst>
          </p:cNvPr>
          <p:cNvSpPr>
            <a:spLocks noChangeArrowheads="1"/>
          </p:cNvSpPr>
          <p:nvPr/>
        </p:nvSpPr>
        <p:spPr bwMode="auto">
          <a:xfrm>
            <a:off x="2300739" y="5085012"/>
            <a:ext cx="673902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7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「負担能力が高い人には、より大きな負担を求めるのが公平」という考え方</a:t>
            </a:r>
            <a:endParaRPr kumimoji="0" lang="ja-JP" altLang="ja-JP" sz="1700" b="0" i="0" u="none" strike="noStrike" cap="none" normalizeH="0" baseline="0" dirty="0">
              <a:ln>
                <a:noFill/>
              </a:ln>
              <a:solidFill>
                <a:schemeClr val="tx1"/>
              </a:solidFill>
              <a:effectLst/>
            </a:endParaRPr>
          </a:p>
        </p:txBody>
      </p:sp>
      <p:sp>
        <p:nvSpPr>
          <p:cNvPr id="51" name="Rectangle 37">
            <a:extLst>
              <a:ext uri="{FF2B5EF4-FFF2-40B4-BE49-F238E27FC236}">
                <a16:creationId xmlns:a16="http://schemas.microsoft.com/office/drawing/2014/main" id="{BDE77E00-BFA4-FB94-2A7F-5175B487FA8E}"/>
              </a:ext>
            </a:extLst>
          </p:cNvPr>
          <p:cNvSpPr>
            <a:spLocks noChangeArrowheads="1"/>
          </p:cNvSpPr>
          <p:nvPr/>
        </p:nvSpPr>
        <p:spPr bwMode="auto">
          <a:xfrm>
            <a:off x="828269" y="5070498"/>
            <a:ext cx="11541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垂直的公平</a:t>
            </a:r>
            <a:endParaRPr kumimoji="0" lang="ja-JP" altLang="ja-JP" sz="2000" b="0" i="0" u="none" strike="noStrike" cap="none" normalizeH="0" baseline="0" dirty="0">
              <a:ln>
                <a:noFill/>
              </a:ln>
              <a:solidFill>
                <a:schemeClr val="tx1"/>
              </a:solidFill>
              <a:effectLst/>
              <a:latin typeface="Arial" panose="020B0604020202020204" pitchFamily="34" charset="0"/>
            </a:endParaRPr>
          </a:p>
        </p:txBody>
      </p:sp>
      <p:sp>
        <p:nvSpPr>
          <p:cNvPr id="52" name="Rectangle 38">
            <a:extLst>
              <a:ext uri="{FF2B5EF4-FFF2-40B4-BE49-F238E27FC236}">
                <a16:creationId xmlns:a16="http://schemas.microsoft.com/office/drawing/2014/main" id="{DDA76CBA-653C-27A7-230C-216C1C3496E3}"/>
              </a:ext>
            </a:extLst>
          </p:cNvPr>
          <p:cNvSpPr>
            <a:spLocks noChangeArrowheads="1"/>
          </p:cNvSpPr>
          <p:nvPr/>
        </p:nvSpPr>
        <p:spPr bwMode="auto">
          <a:xfrm>
            <a:off x="2300739" y="5816850"/>
            <a:ext cx="65386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a:t>
            </a:r>
            <a:r>
              <a:rPr kumimoji="0" lang="ja-JP" altLang="en-US"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現在</a:t>
            </a:r>
            <a:r>
              <a:rPr kumimoji="0" lang="ja-JP" altLang="ja-JP"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世代と将来世代の受益と負担のバランスを保つ」という考え方</a:t>
            </a:r>
            <a:endParaRPr kumimoji="0" lang="ja-JP" altLang="ja-JP" sz="2000" b="0" i="0" u="none" strike="noStrike" cap="none" normalizeH="0" baseline="0" dirty="0">
              <a:ln>
                <a:noFill/>
              </a:ln>
              <a:solidFill>
                <a:schemeClr val="tx1"/>
              </a:solidFill>
              <a:effectLst/>
              <a:latin typeface="Arial" panose="020B0604020202020204" pitchFamily="34" charset="0"/>
            </a:endParaRPr>
          </a:p>
        </p:txBody>
      </p:sp>
      <p:sp>
        <p:nvSpPr>
          <p:cNvPr id="53" name="Rectangle 39">
            <a:extLst>
              <a:ext uri="{FF2B5EF4-FFF2-40B4-BE49-F238E27FC236}">
                <a16:creationId xmlns:a16="http://schemas.microsoft.com/office/drawing/2014/main" id="{4BC1A6A6-518C-B5A2-3E80-F510734E44AC}"/>
              </a:ext>
            </a:extLst>
          </p:cNvPr>
          <p:cNvSpPr>
            <a:spLocks noChangeArrowheads="1"/>
          </p:cNvSpPr>
          <p:nvPr/>
        </p:nvSpPr>
        <p:spPr bwMode="auto">
          <a:xfrm>
            <a:off x="931179" y="5685750"/>
            <a:ext cx="91691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世代間の</a:t>
            </a:r>
            <a:endParaRPr kumimoji="0" lang="en-US" altLang="ja-JP"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公平</a:t>
            </a:r>
            <a:endParaRPr kumimoji="0" lang="ja-JP" altLang="ja-JP" sz="2000" b="0" i="0" u="none" strike="noStrike" cap="none" normalizeH="0" baseline="0" dirty="0">
              <a:ln>
                <a:noFill/>
              </a:ln>
              <a:solidFill>
                <a:schemeClr val="tx1"/>
              </a:solidFill>
              <a:effectLst/>
              <a:latin typeface="Arial" panose="020B0604020202020204" pitchFamily="34" charset="0"/>
            </a:endParaRPr>
          </a:p>
        </p:txBody>
      </p:sp>
      <p:grpSp>
        <p:nvGrpSpPr>
          <p:cNvPr id="10" name="グループ化 9">
            <a:extLst>
              <a:ext uri="{FF2B5EF4-FFF2-40B4-BE49-F238E27FC236}">
                <a16:creationId xmlns:a16="http://schemas.microsoft.com/office/drawing/2014/main" id="{D52CBC96-4CB8-CD91-EA22-6AB9BFB89590}"/>
              </a:ext>
            </a:extLst>
          </p:cNvPr>
          <p:cNvGrpSpPr/>
          <p:nvPr/>
        </p:nvGrpSpPr>
        <p:grpSpPr>
          <a:xfrm>
            <a:off x="287921" y="6410880"/>
            <a:ext cx="8532000" cy="374400"/>
            <a:chOff x="322211" y="6410880"/>
            <a:chExt cx="8532000" cy="374400"/>
          </a:xfrm>
        </p:grpSpPr>
        <p:sp>
          <p:nvSpPr>
            <p:cNvPr id="13" name="正方形/長方形 12">
              <a:extLst>
                <a:ext uri="{FF2B5EF4-FFF2-40B4-BE49-F238E27FC236}">
                  <a16:creationId xmlns:a16="http://schemas.microsoft.com/office/drawing/2014/main" id="{5A10F919-57CA-BAEF-A0FA-95C3C7471275}"/>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4" name="正方形/長方形 13">
              <a:extLst>
                <a:ext uri="{FF2B5EF4-FFF2-40B4-BE49-F238E27FC236}">
                  <a16:creationId xmlns:a16="http://schemas.microsoft.com/office/drawing/2014/main" id="{F36D47DC-1A01-0E8E-940E-7984EEA9E5C8}"/>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9" name="スライド番号プレースホルダー 8">
            <a:extLst>
              <a:ext uri="{FF2B5EF4-FFF2-40B4-BE49-F238E27FC236}">
                <a16:creationId xmlns:a16="http://schemas.microsoft.com/office/drawing/2014/main" id="{E9F72DD9-23EB-0B91-91AA-2381005D5F0C}"/>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13</a:t>
            </a:fld>
            <a:endParaRPr lang="en-US" altLang="ja-JP" dirty="0"/>
          </a:p>
        </p:txBody>
      </p:sp>
      <p:sp>
        <p:nvSpPr>
          <p:cNvPr id="12" name="テキスト ボックス 11">
            <a:extLst>
              <a:ext uri="{FF2B5EF4-FFF2-40B4-BE49-F238E27FC236}">
                <a16:creationId xmlns:a16="http://schemas.microsoft.com/office/drawing/2014/main" id="{897C553D-213B-A4C9-F19D-5D03F02B4A46}"/>
              </a:ext>
            </a:extLst>
          </p:cNvPr>
          <p:cNvSpPr txBox="1"/>
          <p:nvPr/>
        </p:nvSpPr>
        <p:spPr>
          <a:xfrm>
            <a:off x="762244" y="1196658"/>
            <a:ext cx="6450521" cy="400110"/>
          </a:xfrm>
          <a:prstGeom prst="rect">
            <a:avLst/>
          </a:prstGeom>
          <a:noFill/>
        </p:spPr>
        <p:txBody>
          <a:bodyPr wrap="square" rtlCol="0">
            <a:spAutoFit/>
          </a:bodyPr>
          <a:lstStyle/>
          <a:p>
            <a:r>
              <a:rPr kumimoji="1" lang="ja-JP" altLang="en-US" sz="2000" dirty="0">
                <a:solidFill>
                  <a:srgbClr val="005BAD"/>
                </a:solidFill>
                <a:latin typeface="+mj-ea"/>
                <a:ea typeface="+mj-ea"/>
              </a:rPr>
              <a:t>税金には、みんながより公平だと思える仕組みが必要！</a:t>
            </a:r>
          </a:p>
        </p:txBody>
      </p:sp>
      <p:sp>
        <p:nvSpPr>
          <p:cNvPr id="16" name="Rectangle 14">
            <a:extLst>
              <a:ext uri="{FF2B5EF4-FFF2-40B4-BE49-F238E27FC236}">
                <a16:creationId xmlns:a16="http://schemas.microsoft.com/office/drawing/2014/main" id="{589B3916-8C64-42BB-9F2F-5A9AA94183E3}"/>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２</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納税の義務と公平な税金</a:t>
            </a:r>
          </a:p>
        </p:txBody>
      </p:sp>
      <p:sp>
        <p:nvSpPr>
          <p:cNvPr id="17" name="テキスト ボックス 16">
            <a:extLst>
              <a:ext uri="{FF2B5EF4-FFF2-40B4-BE49-F238E27FC236}">
                <a16:creationId xmlns:a16="http://schemas.microsoft.com/office/drawing/2014/main" id="{3E6E3A23-C1A9-43A5-B3CA-E4DD417AFC5A}"/>
              </a:ext>
            </a:extLst>
          </p:cNvPr>
          <p:cNvSpPr txBox="1"/>
          <p:nvPr/>
        </p:nvSpPr>
        <p:spPr>
          <a:xfrm>
            <a:off x="839467" y="6461424"/>
            <a:ext cx="7683569" cy="261610"/>
          </a:xfrm>
          <a:prstGeom prst="rect">
            <a:avLst/>
          </a:prstGeom>
          <a:noFill/>
        </p:spPr>
        <p:txBody>
          <a:bodyPr wrap="square" rtlCol="0">
            <a:spAutoFit/>
          </a:bodyPr>
          <a:lstStyle/>
          <a:p>
            <a:r>
              <a:rPr lang="ja-JP" altLang="en-US" sz="1100" b="1" dirty="0">
                <a:solidFill>
                  <a:srgbClr val="005BAD"/>
                </a:solidFill>
                <a:latin typeface="ＭＳ Ｐゴシック" panose="020B0600070205080204" pitchFamily="50" charset="-128"/>
                <a:ea typeface="ＭＳ Ｐゴシック" panose="020B0600070205080204" pitchFamily="50" charset="-128"/>
              </a:rPr>
              <a:t>調べてみよう ： </a:t>
            </a:r>
            <a:r>
              <a:rPr kumimoji="1" lang="en-US" altLang="ja-JP" sz="11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https://www.nichizeiren.or.jp/taxaccount/education/sozei_nichizei/</a:t>
            </a:r>
            <a:r>
              <a:rPr kumimoji="1" lang="en-US" altLang="ja-JP" sz="1100" dirty="0">
                <a:latin typeface="Arial" panose="020B0604020202020204" pitchFamily="34" charset="0"/>
                <a:cs typeface="Arial" panose="020B0604020202020204" pitchFamily="34" charset="0"/>
              </a:rPr>
              <a:t>  </a:t>
            </a:r>
            <a:r>
              <a:rPr kumimoji="1" lang="ja-JP" altLang="en-US" sz="1000" dirty="0">
                <a:latin typeface="ＭＳ Ｐゴシック" panose="020B0600070205080204" pitchFamily="50" charset="-128"/>
                <a:ea typeface="ＭＳ Ｐゴシック" panose="020B0600070205080204" pitchFamily="50" charset="-128"/>
                <a:cs typeface="Arial" panose="020B0604020202020204" pitchFamily="34" charset="0"/>
              </a:rPr>
              <a:t>（</a:t>
            </a:r>
            <a:r>
              <a:rPr lang="ja-JP" altLang="en-US" sz="1000" dirty="0">
                <a:latin typeface="ＭＳ Ｐゴシック" panose="020B0600070205080204" pitchFamily="50" charset="-128"/>
                <a:ea typeface="ＭＳ Ｐゴシック" panose="020B0600070205080204" pitchFamily="50" charset="-128"/>
                <a:cs typeface="Arial" panose="020B0604020202020204" pitchFamily="34" charset="0"/>
              </a:rPr>
              <a:t>日本税理士会連合会</a:t>
            </a:r>
            <a:r>
              <a:rPr lang="en-US" altLang="ja-JP" sz="1000" dirty="0">
                <a:latin typeface="ＭＳ Ｐゴシック" panose="020B0600070205080204" pitchFamily="50" charset="-128"/>
                <a:ea typeface="ＭＳ Ｐゴシック" panose="020B0600070205080204" pitchFamily="50" charset="-128"/>
                <a:cs typeface="Arial" panose="020B0604020202020204" pitchFamily="34" charset="0"/>
              </a:rPr>
              <a:t>HP</a:t>
            </a:r>
            <a:r>
              <a:rPr lang="ja-JP" altLang="en-US" sz="1000" dirty="0">
                <a:latin typeface="ＭＳ Ｐゴシック" panose="020B0600070205080204" pitchFamily="50" charset="-128"/>
                <a:ea typeface="ＭＳ Ｐゴシック" panose="020B0600070205080204" pitchFamily="50" charset="-128"/>
                <a:cs typeface="Arial" panose="020B0604020202020204" pitchFamily="34" charset="0"/>
              </a:rPr>
              <a:t>）</a:t>
            </a:r>
            <a:endParaRPr lang="ja-JP" altLang="en-US" sz="1100" dirty="0">
              <a:latin typeface="ＭＳ Ｐゴシック" panose="020B0600070205080204" pitchFamily="50" charset="-128"/>
              <a:ea typeface="ＭＳ Ｐゴシック" panose="020B0600070205080204" pitchFamily="50" charset="-128"/>
            </a:endParaRPr>
          </a:p>
        </p:txBody>
      </p:sp>
      <p:sp>
        <p:nvSpPr>
          <p:cNvPr id="2" name="正方形/長方形 1">
            <a:extLst>
              <a:ext uri="{FF2B5EF4-FFF2-40B4-BE49-F238E27FC236}">
                <a16:creationId xmlns:a16="http://schemas.microsoft.com/office/drawing/2014/main" id="{369537A7-DEEA-4A41-8570-D861665E733E}"/>
              </a:ext>
            </a:extLst>
          </p:cNvPr>
          <p:cNvSpPr/>
          <p:nvPr/>
        </p:nvSpPr>
        <p:spPr>
          <a:xfrm>
            <a:off x="303151" y="2642686"/>
            <a:ext cx="394930" cy="1450391"/>
          </a:xfrm>
          <a:prstGeom prst="rect">
            <a:avLst/>
          </a:prstGeom>
          <a:solidFill>
            <a:srgbClr val="33CCFF"/>
          </a:solid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a:extLst>
              <a:ext uri="{FF2B5EF4-FFF2-40B4-BE49-F238E27FC236}">
                <a16:creationId xmlns:a16="http://schemas.microsoft.com/office/drawing/2014/main" id="{826681CE-46C4-4754-9FEE-2B37CDAA783D}"/>
              </a:ext>
            </a:extLst>
          </p:cNvPr>
          <p:cNvSpPr/>
          <p:nvPr/>
        </p:nvSpPr>
        <p:spPr>
          <a:xfrm>
            <a:off x="296733" y="4115277"/>
            <a:ext cx="394281" cy="2155372"/>
          </a:xfrm>
          <a:prstGeom prst="rect">
            <a:avLst/>
          </a:prstGeom>
          <a:solidFill>
            <a:srgbClr val="33CCFF"/>
          </a:solid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Rectangle 29">
            <a:extLst>
              <a:ext uri="{FF2B5EF4-FFF2-40B4-BE49-F238E27FC236}">
                <a16:creationId xmlns:a16="http://schemas.microsoft.com/office/drawing/2014/main" id="{4A73A469-814C-46FF-A6D5-2111E093B20D}"/>
              </a:ext>
            </a:extLst>
          </p:cNvPr>
          <p:cNvSpPr>
            <a:spLocks noChangeArrowheads="1"/>
          </p:cNvSpPr>
          <p:nvPr/>
        </p:nvSpPr>
        <p:spPr bwMode="auto">
          <a:xfrm>
            <a:off x="324040" y="2983553"/>
            <a:ext cx="269304" cy="865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wordArtVertRtl" wrap="squar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b="1" i="0" u="none" strike="noStrike" cap="none" normalizeH="0" baseline="0" dirty="0">
                <a:ln w="3175">
                  <a:noFill/>
                </a:ln>
                <a:solidFill>
                  <a:schemeClr val="bg1"/>
                </a:solidFill>
                <a:effectLst/>
                <a:latin typeface="HGPｺﾞｼｯｸM" panose="020B0600000000000000" pitchFamily="50" charset="-128"/>
                <a:ea typeface="HGPｺﾞｼｯｸM" panose="020B0600000000000000" pitchFamily="50" charset="-128"/>
              </a:rPr>
              <a:t>負　担</a:t>
            </a:r>
            <a:endParaRPr kumimoji="0" lang="ja-JP" altLang="ja-JP" b="1" i="0" u="none" strike="noStrike" cap="none" normalizeH="0" baseline="0" dirty="0">
              <a:ln w="3175">
                <a:noFill/>
              </a:ln>
              <a:solidFill>
                <a:schemeClr val="bg1"/>
              </a:solidFill>
              <a:effectLst/>
              <a:latin typeface="HGPｺﾞｼｯｸM" panose="020B0600000000000000" pitchFamily="50" charset="-128"/>
              <a:ea typeface="HGPｺﾞｼｯｸM" panose="020B0600000000000000" pitchFamily="50" charset="-128"/>
            </a:endParaRPr>
          </a:p>
        </p:txBody>
      </p:sp>
      <p:sp>
        <p:nvSpPr>
          <p:cNvPr id="57" name="Rectangle 29">
            <a:extLst>
              <a:ext uri="{FF2B5EF4-FFF2-40B4-BE49-F238E27FC236}">
                <a16:creationId xmlns:a16="http://schemas.microsoft.com/office/drawing/2014/main" id="{2B8FBD1B-0047-418D-BE75-1CFA09842917}"/>
              </a:ext>
            </a:extLst>
          </p:cNvPr>
          <p:cNvSpPr>
            <a:spLocks noChangeArrowheads="1"/>
          </p:cNvSpPr>
          <p:nvPr/>
        </p:nvSpPr>
        <p:spPr bwMode="auto">
          <a:xfrm>
            <a:off x="319413" y="4760174"/>
            <a:ext cx="269304" cy="865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wordArtVertRtl" wrap="squar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b="1" i="0" u="none" strike="noStrike" cap="none" normalizeH="0" baseline="0" dirty="0">
                <a:ln w="3175">
                  <a:noFill/>
                </a:ln>
                <a:solidFill>
                  <a:schemeClr val="bg1"/>
                </a:solidFill>
                <a:effectLst/>
                <a:latin typeface="HGPｺﾞｼｯｸM" panose="020B0600000000000000" pitchFamily="50" charset="-128"/>
                <a:ea typeface="HGPｺﾞｼｯｸM" panose="020B0600000000000000" pitchFamily="50" charset="-128"/>
              </a:rPr>
              <a:t>公　平</a:t>
            </a:r>
            <a:endParaRPr kumimoji="0" lang="ja-JP" altLang="ja-JP" b="1" i="0" u="none" strike="noStrike" cap="none" normalizeH="0" baseline="0" dirty="0">
              <a:ln w="3175">
                <a:noFill/>
              </a:ln>
              <a:solidFill>
                <a:schemeClr val="bg1"/>
              </a:solidFill>
              <a:effectLst/>
              <a:latin typeface="HGPｺﾞｼｯｸM" panose="020B0600000000000000" pitchFamily="50" charset="-128"/>
              <a:ea typeface="HGPｺﾞｼｯｸM" panose="020B0600000000000000" pitchFamily="50" charset="-128"/>
            </a:endParaRPr>
          </a:p>
        </p:txBody>
      </p:sp>
      <p:sp>
        <p:nvSpPr>
          <p:cNvPr id="34" name="Line 20">
            <a:extLst>
              <a:ext uri="{FF2B5EF4-FFF2-40B4-BE49-F238E27FC236}">
                <a16:creationId xmlns:a16="http://schemas.microsoft.com/office/drawing/2014/main" id="{A2DF7E88-D031-2EB6-079F-6D844B0FF065}"/>
              </a:ext>
            </a:extLst>
          </p:cNvPr>
          <p:cNvSpPr>
            <a:spLocks noChangeShapeType="1"/>
          </p:cNvSpPr>
          <p:nvPr/>
        </p:nvSpPr>
        <p:spPr bwMode="auto">
          <a:xfrm>
            <a:off x="284673" y="4100762"/>
            <a:ext cx="8755090" cy="0"/>
          </a:xfrm>
          <a:prstGeom prst="line">
            <a:avLst/>
          </a:prstGeom>
          <a:noFill/>
          <a:ln w="9525"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2" name="Line 18">
            <a:extLst>
              <a:ext uri="{FF2B5EF4-FFF2-40B4-BE49-F238E27FC236}">
                <a16:creationId xmlns:a16="http://schemas.microsoft.com/office/drawing/2014/main" id="{7D8F7459-62B1-ECD3-A87D-AAB8F3A0D195}"/>
              </a:ext>
            </a:extLst>
          </p:cNvPr>
          <p:cNvSpPr>
            <a:spLocks noChangeShapeType="1"/>
          </p:cNvSpPr>
          <p:nvPr/>
        </p:nvSpPr>
        <p:spPr bwMode="auto">
          <a:xfrm flipV="1">
            <a:off x="284673" y="2618567"/>
            <a:ext cx="8762941" cy="4452"/>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7" name="Line 23">
            <a:extLst>
              <a:ext uri="{FF2B5EF4-FFF2-40B4-BE49-F238E27FC236}">
                <a16:creationId xmlns:a16="http://schemas.microsoft.com/office/drawing/2014/main" id="{5F2BC9C4-F4B7-F932-FE1F-C8D2B39B3B8B}"/>
              </a:ext>
            </a:extLst>
          </p:cNvPr>
          <p:cNvSpPr>
            <a:spLocks noChangeShapeType="1"/>
          </p:cNvSpPr>
          <p:nvPr/>
        </p:nvSpPr>
        <p:spPr bwMode="auto">
          <a:xfrm>
            <a:off x="289436" y="2144962"/>
            <a:ext cx="0" cy="4159250"/>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grpSp>
        <p:nvGrpSpPr>
          <p:cNvPr id="5" name="グループ化 4">
            <a:extLst>
              <a:ext uri="{FF2B5EF4-FFF2-40B4-BE49-F238E27FC236}">
                <a16:creationId xmlns:a16="http://schemas.microsoft.com/office/drawing/2014/main" id="{20B3B7F3-B77F-012D-B33C-25EB805C2C11}"/>
              </a:ext>
            </a:extLst>
          </p:cNvPr>
          <p:cNvGrpSpPr/>
          <p:nvPr/>
        </p:nvGrpSpPr>
        <p:grpSpPr>
          <a:xfrm>
            <a:off x="-29057" y="6108719"/>
            <a:ext cx="832606" cy="749281"/>
            <a:chOff x="-35154" y="5996309"/>
            <a:chExt cx="945432" cy="850816"/>
          </a:xfrm>
        </p:grpSpPr>
        <p:sp>
          <p:nvSpPr>
            <p:cNvPr id="6" name="フリーフォーム: 図形 5">
              <a:extLst>
                <a:ext uri="{FF2B5EF4-FFF2-40B4-BE49-F238E27FC236}">
                  <a16:creationId xmlns:a16="http://schemas.microsoft.com/office/drawing/2014/main" id="{1751F53D-53D4-EF64-7BB2-E7BE338C01DB}"/>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7" name="フリーフォーム: 図形 6">
              <a:extLst>
                <a:ext uri="{FF2B5EF4-FFF2-40B4-BE49-F238E27FC236}">
                  <a16:creationId xmlns:a16="http://schemas.microsoft.com/office/drawing/2014/main" id="{26AC96E9-F2B9-EDD8-951A-4A70BAA47323}"/>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8" name="テキスト ボックス 7">
              <a:extLst>
                <a:ext uri="{FF2B5EF4-FFF2-40B4-BE49-F238E27FC236}">
                  <a16:creationId xmlns:a16="http://schemas.microsoft.com/office/drawing/2014/main" id="{5F121D28-F028-E48F-F579-4B3C6521FCE2}"/>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Tree>
    <p:extLst>
      <p:ext uri="{BB962C8B-B14F-4D97-AF65-F5344CB8AC3E}">
        <p14:creationId xmlns:p14="http://schemas.microsoft.com/office/powerpoint/2010/main" val="3444297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500"/>
                                        <p:tgtEl>
                                          <p:spTgt spid="2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500"/>
                                        <p:tgtEl>
                                          <p:spTgt spid="3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fade">
                                      <p:cBhvr>
                                        <p:cTn id="58" dur="500"/>
                                        <p:tgtEl>
                                          <p:spTgt spid="3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fade">
                                      <p:cBhvr>
                                        <p:cTn id="61" dur="500"/>
                                        <p:tgtEl>
                                          <p:spTgt spid="34"/>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5"/>
                                        </p:tgtEl>
                                        <p:attrNameLst>
                                          <p:attrName>style.visibility</p:attrName>
                                        </p:attrNameLst>
                                      </p:cBhvr>
                                      <p:to>
                                        <p:strVal val="visible"/>
                                      </p:to>
                                    </p:set>
                                    <p:animEffect transition="in" filter="fade">
                                      <p:cBhvr>
                                        <p:cTn id="64" dur="500"/>
                                        <p:tgtEl>
                                          <p:spTgt spid="35"/>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fade">
                                      <p:cBhvr>
                                        <p:cTn id="67" dur="500"/>
                                        <p:tgtEl>
                                          <p:spTgt spid="36"/>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fade">
                                      <p:cBhvr>
                                        <p:cTn id="70" dur="500"/>
                                        <p:tgtEl>
                                          <p:spTgt spid="37"/>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fade">
                                      <p:cBhvr>
                                        <p:cTn id="73" dur="500"/>
                                        <p:tgtEl>
                                          <p:spTgt spid="38"/>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9"/>
                                        </p:tgtEl>
                                        <p:attrNameLst>
                                          <p:attrName>style.visibility</p:attrName>
                                        </p:attrNameLst>
                                      </p:cBhvr>
                                      <p:to>
                                        <p:strVal val="visible"/>
                                      </p:to>
                                    </p:set>
                                    <p:animEffect transition="in" filter="fade">
                                      <p:cBhvr>
                                        <p:cTn id="76" dur="500"/>
                                        <p:tgtEl>
                                          <p:spTgt spid="39"/>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40"/>
                                        </p:tgtEl>
                                        <p:attrNameLst>
                                          <p:attrName>style.visibility</p:attrName>
                                        </p:attrNameLst>
                                      </p:cBhvr>
                                      <p:to>
                                        <p:strVal val="visible"/>
                                      </p:to>
                                    </p:set>
                                    <p:animEffect transition="in" filter="fade">
                                      <p:cBhvr>
                                        <p:cTn id="79" dur="500"/>
                                        <p:tgtEl>
                                          <p:spTgt spid="40"/>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41"/>
                                        </p:tgtEl>
                                        <p:attrNameLst>
                                          <p:attrName>style.visibility</p:attrName>
                                        </p:attrNameLst>
                                      </p:cBhvr>
                                      <p:to>
                                        <p:strVal val="visible"/>
                                      </p:to>
                                    </p:set>
                                    <p:animEffect transition="in" filter="fade">
                                      <p:cBhvr>
                                        <p:cTn id="82" dur="500"/>
                                        <p:tgtEl>
                                          <p:spTgt spid="41"/>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42"/>
                                        </p:tgtEl>
                                        <p:attrNameLst>
                                          <p:attrName>style.visibility</p:attrName>
                                        </p:attrNameLst>
                                      </p:cBhvr>
                                      <p:to>
                                        <p:strVal val="visible"/>
                                      </p:to>
                                    </p:set>
                                    <p:animEffect transition="in" filter="fade">
                                      <p:cBhvr>
                                        <p:cTn id="85" dur="500"/>
                                        <p:tgtEl>
                                          <p:spTgt spid="42"/>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43"/>
                                        </p:tgtEl>
                                        <p:attrNameLst>
                                          <p:attrName>style.visibility</p:attrName>
                                        </p:attrNameLst>
                                      </p:cBhvr>
                                      <p:to>
                                        <p:strVal val="visible"/>
                                      </p:to>
                                    </p:set>
                                    <p:animEffect transition="in" filter="fade">
                                      <p:cBhvr>
                                        <p:cTn id="88" dur="500"/>
                                        <p:tgtEl>
                                          <p:spTgt spid="43"/>
                                        </p:tgtEl>
                                      </p:cBhvr>
                                    </p:animEffect>
                                  </p:childTnLst>
                                </p:cTn>
                              </p:par>
                              <p:par>
                                <p:cTn id="89" presetID="1" presetClass="entr" presetSubtype="0" fill="hold" grpId="0" nodeType="withEffect">
                                  <p:stCondLst>
                                    <p:cond delay="0"/>
                                  </p:stCondLst>
                                  <p:childTnLst>
                                    <p:set>
                                      <p:cBhvr>
                                        <p:cTn id="90" dur="1" fill="hold">
                                          <p:stCondLst>
                                            <p:cond delay="0"/>
                                          </p:stCondLst>
                                        </p:cTn>
                                        <p:tgtEl>
                                          <p:spTgt spid="2"/>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54"/>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55"/>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57"/>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45">
                                            <p:txEl>
                                              <p:pRg st="0" end="0"/>
                                            </p:txEl>
                                          </p:spTgt>
                                        </p:tgtEl>
                                        <p:attrNameLst>
                                          <p:attrName>style.visibility</p:attrName>
                                        </p:attrNameLst>
                                      </p:cBhvr>
                                      <p:to>
                                        <p:strVal val="visible"/>
                                      </p:to>
                                    </p:set>
                                    <p:animEffect transition="in" filter="fade">
                                      <p:cBhvr>
                                        <p:cTn id="101" dur="500"/>
                                        <p:tgtEl>
                                          <p:spTgt spid="45">
                                            <p:txEl>
                                              <p:pRg st="0" end="0"/>
                                            </p:txEl>
                                          </p:spTgt>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47"/>
                                        </p:tgtEl>
                                        <p:attrNameLst>
                                          <p:attrName>style.visibility</p:attrName>
                                        </p:attrNameLst>
                                      </p:cBhvr>
                                      <p:to>
                                        <p:strVal val="visible"/>
                                      </p:to>
                                    </p:set>
                                    <p:animEffect transition="in" filter="fade">
                                      <p:cBhvr>
                                        <p:cTn id="104" dur="500"/>
                                        <p:tgtEl>
                                          <p:spTgt spid="47"/>
                                        </p:tgtEl>
                                      </p:cBhvr>
                                    </p:animEffect>
                                  </p:childTnLst>
                                </p:cTn>
                              </p:par>
                            </p:childTnLst>
                          </p:cTn>
                        </p:par>
                        <p:par>
                          <p:cTn id="105" fill="hold">
                            <p:stCondLst>
                              <p:cond delay="500"/>
                            </p:stCondLst>
                            <p:childTnLst>
                              <p:par>
                                <p:cTn id="106" presetID="22" presetClass="entr" presetSubtype="8" fill="hold" nodeType="afterEffect">
                                  <p:stCondLst>
                                    <p:cond delay="250"/>
                                  </p:stCondLst>
                                  <p:childTnLst>
                                    <p:set>
                                      <p:cBhvr>
                                        <p:cTn id="107" dur="1" fill="hold">
                                          <p:stCondLst>
                                            <p:cond delay="0"/>
                                          </p:stCondLst>
                                        </p:cTn>
                                        <p:tgtEl>
                                          <p:spTgt spid="44">
                                            <p:txEl>
                                              <p:pRg st="0" end="0"/>
                                            </p:txEl>
                                          </p:spTgt>
                                        </p:tgtEl>
                                        <p:attrNameLst>
                                          <p:attrName>style.visibility</p:attrName>
                                        </p:attrNameLst>
                                      </p:cBhvr>
                                      <p:to>
                                        <p:strVal val="visible"/>
                                      </p:to>
                                    </p:set>
                                    <p:animEffect transition="in" filter="wipe(left)">
                                      <p:cBhvr>
                                        <p:cTn id="108" dur="1000"/>
                                        <p:tgtEl>
                                          <p:spTgt spid="44">
                                            <p:txEl>
                                              <p:pRg st="0" end="0"/>
                                            </p:txEl>
                                          </p:spTgt>
                                        </p:tgtEl>
                                      </p:cBhvr>
                                    </p:animEffect>
                                  </p:childTnLst>
                                </p:cTn>
                              </p:par>
                            </p:childTnLst>
                          </p:cTn>
                        </p:par>
                        <p:par>
                          <p:cTn id="109" fill="hold">
                            <p:stCondLst>
                              <p:cond delay="1750"/>
                            </p:stCondLst>
                            <p:childTnLst>
                              <p:par>
                                <p:cTn id="110" presetID="22" presetClass="entr" presetSubtype="8" fill="hold" grpId="0" nodeType="afterEffect">
                                  <p:stCondLst>
                                    <p:cond delay="0"/>
                                  </p:stCondLst>
                                  <p:childTnLst>
                                    <p:set>
                                      <p:cBhvr>
                                        <p:cTn id="111" dur="1" fill="hold">
                                          <p:stCondLst>
                                            <p:cond delay="0"/>
                                          </p:stCondLst>
                                        </p:cTn>
                                        <p:tgtEl>
                                          <p:spTgt spid="46"/>
                                        </p:tgtEl>
                                        <p:attrNameLst>
                                          <p:attrName>style.visibility</p:attrName>
                                        </p:attrNameLst>
                                      </p:cBhvr>
                                      <p:to>
                                        <p:strVal val="visible"/>
                                      </p:to>
                                    </p:set>
                                    <p:animEffect transition="in" filter="wipe(left)">
                                      <p:cBhvr>
                                        <p:cTn id="112" dur="1000"/>
                                        <p:tgtEl>
                                          <p:spTgt spid="46"/>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49"/>
                                        </p:tgtEl>
                                        <p:attrNameLst>
                                          <p:attrName>style.visibility</p:attrName>
                                        </p:attrNameLst>
                                      </p:cBhvr>
                                      <p:to>
                                        <p:strVal val="visible"/>
                                      </p:to>
                                    </p:set>
                                    <p:animEffect transition="in" filter="fade">
                                      <p:cBhvr>
                                        <p:cTn id="117" dur="500"/>
                                        <p:tgtEl>
                                          <p:spTgt spid="49"/>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51"/>
                                        </p:tgtEl>
                                        <p:attrNameLst>
                                          <p:attrName>style.visibility</p:attrName>
                                        </p:attrNameLst>
                                      </p:cBhvr>
                                      <p:to>
                                        <p:strVal val="visible"/>
                                      </p:to>
                                    </p:set>
                                    <p:animEffect transition="in" filter="fade">
                                      <p:cBhvr>
                                        <p:cTn id="120" dur="500"/>
                                        <p:tgtEl>
                                          <p:spTgt spid="51"/>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53"/>
                                        </p:tgtEl>
                                        <p:attrNameLst>
                                          <p:attrName>style.visibility</p:attrName>
                                        </p:attrNameLst>
                                      </p:cBhvr>
                                      <p:to>
                                        <p:strVal val="visible"/>
                                      </p:to>
                                    </p:set>
                                    <p:animEffect transition="in" filter="fade">
                                      <p:cBhvr>
                                        <p:cTn id="123" dur="500"/>
                                        <p:tgtEl>
                                          <p:spTgt spid="53"/>
                                        </p:tgtEl>
                                      </p:cBhvr>
                                    </p:animEffect>
                                  </p:childTnLst>
                                </p:cTn>
                              </p:par>
                            </p:childTnLst>
                          </p:cTn>
                        </p:par>
                        <p:par>
                          <p:cTn id="124" fill="hold">
                            <p:stCondLst>
                              <p:cond delay="500"/>
                            </p:stCondLst>
                            <p:childTnLst>
                              <p:par>
                                <p:cTn id="125" presetID="22" presetClass="entr" presetSubtype="8" fill="hold" grpId="0" nodeType="afterEffect">
                                  <p:stCondLst>
                                    <p:cond delay="0"/>
                                  </p:stCondLst>
                                  <p:childTnLst>
                                    <p:set>
                                      <p:cBhvr>
                                        <p:cTn id="126" dur="1" fill="hold">
                                          <p:stCondLst>
                                            <p:cond delay="0"/>
                                          </p:stCondLst>
                                        </p:cTn>
                                        <p:tgtEl>
                                          <p:spTgt spid="48"/>
                                        </p:tgtEl>
                                        <p:attrNameLst>
                                          <p:attrName>style.visibility</p:attrName>
                                        </p:attrNameLst>
                                      </p:cBhvr>
                                      <p:to>
                                        <p:strVal val="visible"/>
                                      </p:to>
                                    </p:set>
                                    <p:animEffect transition="in" filter="wipe(left)">
                                      <p:cBhvr>
                                        <p:cTn id="127" dur="1000"/>
                                        <p:tgtEl>
                                          <p:spTgt spid="48"/>
                                        </p:tgtEl>
                                      </p:cBhvr>
                                    </p:animEffect>
                                  </p:childTnLst>
                                </p:cTn>
                              </p:par>
                            </p:childTnLst>
                          </p:cTn>
                        </p:par>
                        <p:par>
                          <p:cTn id="128" fill="hold">
                            <p:stCondLst>
                              <p:cond delay="1500"/>
                            </p:stCondLst>
                            <p:childTnLst>
                              <p:par>
                                <p:cTn id="129" presetID="22" presetClass="entr" presetSubtype="8" fill="hold" grpId="0" nodeType="afterEffect">
                                  <p:stCondLst>
                                    <p:cond delay="0"/>
                                  </p:stCondLst>
                                  <p:childTnLst>
                                    <p:set>
                                      <p:cBhvr>
                                        <p:cTn id="130" dur="1" fill="hold">
                                          <p:stCondLst>
                                            <p:cond delay="0"/>
                                          </p:stCondLst>
                                        </p:cTn>
                                        <p:tgtEl>
                                          <p:spTgt spid="50"/>
                                        </p:tgtEl>
                                        <p:attrNameLst>
                                          <p:attrName>style.visibility</p:attrName>
                                        </p:attrNameLst>
                                      </p:cBhvr>
                                      <p:to>
                                        <p:strVal val="visible"/>
                                      </p:to>
                                    </p:set>
                                    <p:animEffect transition="in" filter="wipe(left)">
                                      <p:cBhvr>
                                        <p:cTn id="131" dur="1000"/>
                                        <p:tgtEl>
                                          <p:spTgt spid="50"/>
                                        </p:tgtEl>
                                      </p:cBhvr>
                                    </p:animEffect>
                                  </p:childTnLst>
                                </p:cTn>
                              </p:par>
                            </p:childTnLst>
                          </p:cTn>
                        </p:par>
                        <p:par>
                          <p:cTn id="132" fill="hold">
                            <p:stCondLst>
                              <p:cond delay="2500"/>
                            </p:stCondLst>
                            <p:childTnLst>
                              <p:par>
                                <p:cTn id="133" presetID="22" presetClass="entr" presetSubtype="8" fill="hold" grpId="0" nodeType="afterEffect">
                                  <p:stCondLst>
                                    <p:cond delay="0"/>
                                  </p:stCondLst>
                                  <p:childTnLst>
                                    <p:set>
                                      <p:cBhvr>
                                        <p:cTn id="134" dur="1" fill="hold">
                                          <p:stCondLst>
                                            <p:cond delay="0"/>
                                          </p:stCondLst>
                                        </p:cTn>
                                        <p:tgtEl>
                                          <p:spTgt spid="52"/>
                                        </p:tgtEl>
                                        <p:attrNameLst>
                                          <p:attrName>style.visibility</p:attrName>
                                        </p:attrNameLst>
                                      </p:cBhvr>
                                      <p:to>
                                        <p:strVal val="visible"/>
                                      </p:to>
                                    </p:set>
                                    <p:animEffect transition="in" filter="wipe(left)">
                                      <p:cBhvr>
                                        <p:cTn id="135" dur="1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3" grpId="0" animBg="1"/>
      <p:bldP spid="35" grpId="0" animBg="1"/>
      <p:bldP spid="36" grpId="0" animBg="1"/>
      <p:bldP spid="38" grpId="0" animBg="1"/>
      <p:bldP spid="39" grpId="0" animBg="1"/>
      <p:bldP spid="40" grpId="0" animBg="1"/>
      <p:bldP spid="41" grpId="0"/>
      <p:bldP spid="42" grpId="0"/>
      <p:bldP spid="43" grpId="0"/>
      <p:bldP spid="46" grpId="0"/>
      <p:bldP spid="47" grpId="0"/>
      <p:bldP spid="48" grpId="0"/>
      <p:bldP spid="49" grpId="0"/>
      <p:bldP spid="50" grpId="0"/>
      <p:bldP spid="51" grpId="0"/>
      <p:bldP spid="52" grpId="0"/>
      <p:bldP spid="53" grpId="0"/>
      <p:bldP spid="12" grpId="0"/>
      <p:bldP spid="2" grpId="0" animBg="1"/>
      <p:bldP spid="55" grpId="0" animBg="1"/>
      <p:bldP spid="54" grpId="0"/>
      <p:bldP spid="57" grpId="0"/>
      <p:bldP spid="34" grpId="0" animBg="1"/>
      <p:bldP spid="32" grpId="0" animBg="1"/>
      <p:bldP spid="3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FBA04-BAE2-0962-72DE-8526C1DD3C2A}"/>
            </a:ext>
          </a:extLst>
        </p:cNvPr>
        <p:cNvGrpSpPr/>
        <p:nvPr/>
      </p:nvGrpSpPr>
      <p:grpSpPr>
        <a:xfrm>
          <a:off x="0" y="0"/>
          <a:ext cx="0" cy="0"/>
          <a:chOff x="0" y="0"/>
          <a:chExt cx="0" cy="0"/>
        </a:xfrm>
      </p:grpSpPr>
      <p:grpSp>
        <p:nvGrpSpPr>
          <p:cNvPr id="18" name="グループ化 17">
            <a:extLst>
              <a:ext uri="{FF2B5EF4-FFF2-40B4-BE49-F238E27FC236}">
                <a16:creationId xmlns:a16="http://schemas.microsoft.com/office/drawing/2014/main" id="{AA65B57C-0EBB-D27F-5CA4-C6CC734CD489}"/>
              </a:ext>
            </a:extLst>
          </p:cNvPr>
          <p:cNvGrpSpPr/>
          <p:nvPr/>
        </p:nvGrpSpPr>
        <p:grpSpPr>
          <a:xfrm>
            <a:off x="287921" y="6410880"/>
            <a:ext cx="8532000" cy="374400"/>
            <a:chOff x="322211" y="6410880"/>
            <a:chExt cx="8532000" cy="374400"/>
          </a:xfrm>
        </p:grpSpPr>
        <p:sp>
          <p:nvSpPr>
            <p:cNvPr id="20" name="正方形/長方形 19">
              <a:extLst>
                <a:ext uri="{FF2B5EF4-FFF2-40B4-BE49-F238E27FC236}">
                  <a16:creationId xmlns:a16="http://schemas.microsoft.com/office/drawing/2014/main" id="{FC4BDEE6-C78E-3933-D12A-210781583C65}"/>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2" name="正方形/長方形 21">
              <a:extLst>
                <a:ext uri="{FF2B5EF4-FFF2-40B4-BE49-F238E27FC236}">
                  <a16:creationId xmlns:a16="http://schemas.microsoft.com/office/drawing/2014/main" id="{C3721483-EB9D-46F8-1E43-63B6E50FEBC2}"/>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2306" name="テキスト ボックス 18">
            <a:extLst>
              <a:ext uri="{FF2B5EF4-FFF2-40B4-BE49-F238E27FC236}">
                <a16:creationId xmlns:a16="http://schemas.microsoft.com/office/drawing/2014/main" id="{5CD793AB-40B0-0E36-09DB-4C4F46290BBA}"/>
              </a:ext>
            </a:extLst>
          </p:cNvPr>
          <p:cNvSpPr txBox="1">
            <a:spLocks noChangeArrowheads="1"/>
          </p:cNvSpPr>
          <p:nvPr/>
        </p:nvSpPr>
        <p:spPr bwMode="auto">
          <a:xfrm>
            <a:off x="170332" y="720458"/>
            <a:ext cx="8891825" cy="649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419207" eaLnBrk="1" hangingPunct="1">
              <a:lnSpc>
                <a:spcPct val="130000"/>
              </a:lnSpc>
              <a:spcBef>
                <a:spcPct val="0"/>
              </a:spcBef>
              <a:buNone/>
            </a:pPr>
            <a:r>
              <a:rPr lang="ja-JP" altLang="en-US" sz="1500" b="1" dirty="0">
                <a:solidFill>
                  <a:prstClr val="black"/>
                </a:solidFill>
                <a:latin typeface="HGPｺﾞｼｯｸM" panose="020B0600000000000000" pitchFamily="50" charset="-128"/>
                <a:ea typeface="HGPｺﾞｼｯｸM" panose="020B0600000000000000" pitchFamily="50" charset="-128"/>
              </a:rPr>
              <a:t>国の税金に関する法律</a:t>
            </a:r>
            <a:r>
              <a:rPr lang="ja-JP" altLang="en-US" sz="1200" b="1" dirty="0">
                <a:solidFill>
                  <a:prstClr val="black"/>
                </a:solidFill>
                <a:latin typeface="HGPｺﾞｼｯｸM" panose="020B0600000000000000" pitchFamily="50" charset="-128"/>
                <a:ea typeface="HGPｺﾞｼｯｸM" panose="020B0600000000000000" pitchFamily="50" charset="-128"/>
              </a:rPr>
              <a:t>（税負担の方法）</a:t>
            </a:r>
            <a:r>
              <a:rPr lang="ja-JP" altLang="en-US" sz="1500" b="1" dirty="0">
                <a:solidFill>
                  <a:prstClr val="black"/>
                </a:solidFill>
                <a:latin typeface="HGPｺﾞｼｯｸM" panose="020B0600000000000000" pitchFamily="50" charset="-128"/>
                <a:ea typeface="HGPｺﾞｼｯｸM" panose="020B0600000000000000" pitchFamily="50" charset="-128"/>
              </a:rPr>
              <a:t>と税金の使い道</a:t>
            </a:r>
            <a:r>
              <a:rPr lang="ja-JP" altLang="en-US" sz="1200" b="1" dirty="0">
                <a:solidFill>
                  <a:prstClr val="black"/>
                </a:solidFill>
                <a:latin typeface="HGPｺﾞｼｯｸM" panose="020B0600000000000000" pitchFamily="50" charset="-128"/>
                <a:ea typeface="HGPｺﾞｼｯｸM" panose="020B0600000000000000" pitchFamily="50" charset="-128"/>
              </a:rPr>
              <a:t>（予算）</a:t>
            </a:r>
            <a:r>
              <a:rPr lang="ja-JP" altLang="en-US" sz="1500" b="1" dirty="0">
                <a:solidFill>
                  <a:prstClr val="black"/>
                </a:solidFill>
                <a:latin typeface="HGPｺﾞｼｯｸM" panose="020B0600000000000000" pitchFamily="50" charset="-128"/>
                <a:ea typeface="HGPｺﾞｼｯｸM" panose="020B0600000000000000" pitchFamily="50" charset="-128"/>
              </a:rPr>
              <a:t>は、国民の代表者である国会議員が決めています。</a:t>
            </a:r>
            <a:endParaRPr lang="en-US" altLang="ja-JP" sz="1500" b="1" dirty="0">
              <a:solidFill>
                <a:prstClr val="black"/>
              </a:solidFill>
              <a:latin typeface="HGPｺﾞｼｯｸM" panose="020B0600000000000000" pitchFamily="50" charset="-128"/>
              <a:ea typeface="HGPｺﾞｼｯｸM" panose="020B0600000000000000" pitchFamily="50" charset="-128"/>
            </a:endParaRPr>
          </a:p>
          <a:p>
            <a:pPr defTabSz="419207" eaLnBrk="1" hangingPunct="1">
              <a:lnSpc>
                <a:spcPct val="130000"/>
              </a:lnSpc>
              <a:spcBef>
                <a:spcPct val="0"/>
              </a:spcBef>
              <a:buNone/>
            </a:pPr>
            <a:r>
              <a:rPr lang="ja-JP" altLang="en-US" sz="1500" b="1" dirty="0">
                <a:solidFill>
                  <a:prstClr val="black"/>
                </a:solidFill>
                <a:latin typeface="HGPｺﾞｼｯｸM" panose="020B0600000000000000" pitchFamily="50" charset="-128"/>
                <a:ea typeface="HGPｺﾞｼｯｸM" panose="020B0600000000000000" pitchFamily="50" charset="-128"/>
              </a:rPr>
              <a:t>また、都道府県や市区町村の税金に関する法律や使い道も、選挙で選ばれたその地域の議員が決めています。</a:t>
            </a:r>
          </a:p>
        </p:txBody>
      </p:sp>
      <p:sp>
        <p:nvSpPr>
          <p:cNvPr id="5" name="テキスト ボックス 4">
            <a:extLst>
              <a:ext uri="{FF2B5EF4-FFF2-40B4-BE49-F238E27FC236}">
                <a16:creationId xmlns:a16="http://schemas.microsoft.com/office/drawing/2014/main" id="{99827725-142B-22B1-486C-3CAC0C4A50BD}"/>
              </a:ext>
            </a:extLst>
          </p:cNvPr>
          <p:cNvSpPr txBox="1"/>
          <p:nvPr/>
        </p:nvSpPr>
        <p:spPr>
          <a:xfrm>
            <a:off x="843890" y="6473251"/>
            <a:ext cx="6711455"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調べてみよう </a:t>
            </a:r>
            <a:r>
              <a:rPr lang="ja-JP" altLang="en-US" sz="1100" b="1" dirty="0">
                <a:solidFill>
                  <a:srgbClr val="005BAD"/>
                </a:solidFill>
                <a:latin typeface="+mj-ea"/>
                <a:ea typeface="+mj-ea"/>
              </a:rPr>
              <a:t>： </a:t>
            </a:r>
            <a:r>
              <a:rPr lang="ja-JP" altLang="en-US" sz="1100" b="1" dirty="0">
                <a:solidFill>
                  <a:srgbClr val="005BAD"/>
                </a:solidFill>
                <a:latin typeface="ＭＳ Ｐゴシック" panose="020B0600070205080204" pitchFamily="50" charset="-128"/>
                <a:ea typeface="ＭＳ Ｐゴシック" panose="020B0600070205080204" pitchFamily="50" charset="-128"/>
              </a:rPr>
              <a:t>税の決定者：</a:t>
            </a:r>
            <a:r>
              <a:rPr lang="ja-JP" altLang="en-US" sz="1100" b="1" spc="-150" dirty="0">
                <a:solidFill>
                  <a:srgbClr val="005BAD"/>
                </a:solidFill>
                <a:latin typeface="+mj-ea"/>
                <a:ea typeface="+mj-ea"/>
              </a:rPr>
              <a:t>　</a:t>
            </a:r>
            <a:r>
              <a:rPr kumimoji="1" lang="en-US" altLang="ja-JP" sz="11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https://www.nta.go.jp/taxes/kids/oyo/page08.htm</a:t>
            </a:r>
            <a:r>
              <a:rPr kumimoji="1" lang="en-US" altLang="ja-JP" sz="1100" dirty="0">
                <a:latin typeface="Arial" panose="020B0604020202020204" pitchFamily="34" charset="0"/>
                <a:cs typeface="Arial" panose="020B0604020202020204" pitchFamily="34" charset="0"/>
              </a:rPr>
              <a:t> </a:t>
            </a:r>
            <a:r>
              <a:rPr kumimoji="1" lang="en-US" altLang="ja-JP" sz="1100" dirty="0">
                <a:latin typeface="ＭＳ Ｐゴシック" panose="020B0600070205080204" pitchFamily="50" charset="-128"/>
                <a:ea typeface="ＭＳ Ｐゴシック" panose="020B0600070205080204" pitchFamily="50" charset="-128"/>
              </a:rPr>
              <a:t>(</a:t>
            </a:r>
            <a:r>
              <a:rPr kumimoji="1" lang="ja-JP" altLang="en-US" sz="1100" dirty="0">
                <a:latin typeface="ＭＳ Ｐゴシック" panose="020B0600070205080204" pitchFamily="50" charset="-128"/>
                <a:ea typeface="ＭＳ Ｐゴシック" panose="020B0600070205080204" pitchFamily="50" charset="-128"/>
              </a:rPr>
              <a:t>国税庁</a:t>
            </a:r>
            <a:r>
              <a:rPr kumimoji="1" lang="en-US" altLang="ja-JP" sz="1100" dirty="0">
                <a:latin typeface="ＭＳ Ｐゴシック" panose="020B0600070205080204" pitchFamily="50" charset="-128"/>
                <a:ea typeface="ＭＳ Ｐゴシック" panose="020B0600070205080204" pitchFamily="50" charset="-128"/>
              </a:rPr>
              <a:t>HP</a:t>
            </a:r>
            <a:r>
              <a:rPr lang="ja-JP" altLang="en-US" sz="1100" dirty="0">
                <a:latin typeface="ＭＳ Ｐゴシック" panose="020B0600070205080204" pitchFamily="50" charset="-128"/>
                <a:ea typeface="ＭＳ Ｐゴシック" panose="020B0600070205080204" pitchFamily="50" charset="-128"/>
              </a:rPr>
              <a:t>）</a:t>
            </a:r>
          </a:p>
        </p:txBody>
      </p:sp>
      <p:sp>
        <p:nvSpPr>
          <p:cNvPr id="8" name="スライド番号プレースホルダー 7">
            <a:extLst>
              <a:ext uri="{FF2B5EF4-FFF2-40B4-BE49-F238E27FC236}">
                <a16:creationId xmlns:a16="http://schemas.microsoft.com/office/drawing/2014/main" id="{889C64A4-27AA-53FE-4326-F7EB97EFA9EB}"/>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14</a:t>
            </a:fld>
            <a:endParaRPr lang="en-US" altLang="ja-JP" dirty="0"/>
          </a:p>
        </p:txBody>
      </p:sp>
      <p:grpSp>
        <p:nvGrpSpPr>
          <p:cNvPr id="3" name="グループ化 2">
            <a:extLst>
              <a:ext uri="{FF2B5EF4-FFF2-40B4-BE49-F238E27FC236}">
                <a16:creationId xmlns:a16="http://schemas.microsoft.com/office/drawing/2014/main" id="{A00A4C9F-3364-3325-A85E-E7C0A0DCA16C}"/>
              </a:ext>
            </a:extLst>
          </p:cNvPr>
          <p:cNvGrpSpPr/>
          <p:nvPr/>
        </p:nvGrpSpPr>
        <p:grpSpPr>
          <a:xfrm>
            <a:off x="6136099" y="1358233"/>
            <a:ext cx="2699421" cy="4250369"/>
            <a:chOff x="6265192" y="1052509"/>
            <a:chExt cx="2699421" cy="4250369"/>
          </a:xfrm>
        </p:grpSpPr>
        <p:sp>
          <p:nvSpPr>
            <p:cNvPr id="6" name="正方形/長方形 5">
              <a:extLst>
                <a:ext uri="{FF2B5EF4-FFF2-40B4-BE49-F238E27FC236}">
                  <a16:creationId xmlns:a16="http://schemas.microsoft.com/office/drawing/2014/main" id="{D88CE2A4-DCB0-627C-8EC4-6E61DB086FD1}"/>
                </a:ext>
              </a:extLst>
            </p:cNvPr>
            <p:cNvSpPr/>
            <p:nvPr/>
          </p:nvSpPr>
          <p:spPr bwMode="auto">
            <a:xfrm>
              <a:off x="6265192" y="1052509"/>
              <a:ext cx="2697447" cy="4250369"/>
            </a:xfrm>
            <a:prstGeom prst="rect">
              <a:avLst/>
            </a:prstGeom>
            <a:solidFill>
              <a:srgbClr val="D3F1F5"/>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dirty="0">
                <a:latin typeface="+mn-ea"/>
              </a:endParaRPr>
            </a:p>
          </p:txBody>
        </p:sp>
        <p:sp>
          <p:nvSpPr>
            <p:cNvPr id="7" name="正方形/長方形 6">
              <a:extLst>
                <a:ext uri="{FF2B5EF4-FFF2-40B4-BE49-F238E27FC236}">
                  <a16:creationId xmlns:a16="http://schemas.microsoft.com/office/drawing/2014/main" id="{4D55EC2C-28B8-D250-6782-0E20D06ABFD4}"/>
                </a:ext>
              </a:extLst>
            </p:cNvPr>
            <p:cNvSpPr/>
            <p:nvPr/>
          </p:nvSpPr>
          <p:spPr bwMode="auto">
            <a:xfrm>
              <a:off x="6267166" y="1064068"/>
              <a:ext cx="2697447" cy="359818"/>
            </a:xfrm>
            <a:prstGeom prst="rect">
              <a:avLst/>
            </a:prstGeom>
            <a:solidFill>
              <a:srgbClr val="36BFD2"/>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2000" dirty="0">
                  <a:solidFill>
                    <a:schemeClr val="bg1"/>
                  </a:solidFill>
                  <a:latin typeface="HGPｺﾞｼｯｸE" panose="020B0900000000000000" pitchFamily="50" charset="-128"/>
                  <a:ea typeface="HGPｺﾞｼｯｸE" panose="020B0900000000000000" pitchFamily="50" charset="-128"/>
                </a:rPr>
                <a:t>都道府県・市区町村</a:t>
              </a:r>
            </a:p>
          </p:txBody>
        </p:sp>
      </p:grpSp>
      <p:grpSp>
        <p:nvGrpSpPr>
          <p:cNvPr id="4" name="グループ化 3">
            <a:extLst>
              <a:ext uri="{FF2B5EF4-FFF2-40B4-BE49-F238E27FC236}">
                <a16:creationId xmlns:a16="http://schemas.microsoft.com/office/drawing/2014/main" id="{79FA54E3-765E-D1F9-A88A-01E80224C93F}"/>
              </a:ext>
            </a:extLst>
          </p:cNvPr>
          <p:cNvGrpSpPr/>
          <p:nvPr/>
        </p:nvGrpSpPr>
        <p:grpSpPr>
          <a:xfrm>
            <a:off x="328341" y="1358233"/>
            <a:ext cx="2697447" cy="4224635"/>
            <a:chOff x="328341" y="1358233"/>
            <a:chExt cx="2697447" cy="4224635"/>
          </a:xfrm>
        </p:grpSpPr>
        <p:sp>
          <p:nvSpPr>
            <p:cNvPr id="12" name="正方形/長方形 11">
              <a:extLst>
                <a:ext uri="{FF2B5EF4-FFF2-40B4-BE49-F238E27FC236}">
                  <a16:creationId xmlns:a16="http://schemas.microsoft.com/office/drawing/2014/main" id="{35961F1D-BE55-C590-16FF-8BC6956CD05A}"/>
                </a:ext>
              </a:extLst>
            </p:cNvPr>
            <p:cNvSpPr/>
            <p:nvPr/>
          </p:nvSpPr>
          <p:spPr bwMode="auto">
            <a:xfrm>
              <a:off x="328341" y="1373398"/>
              <a:ext cx="2697447" cy="4209470"/>
            </a:xfrm>
            <a:prstGeom prst="rect">
              <a:avLst/>
            </a:prstGeom>
            <a:solidFill>
              <a:srgbClr val="EBFAE6"/>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3" name="正方形/長方形 12">
              <a:extLst>
                <a:ext uri="{FF2B5EF4-FFF2-40B4-BE49-F238E27FC236}">
                  <a16:creationId xmlns:a16="http://schemas.microsoft.com/office/drawing/2014/main" id="{11130020-7684-9363-6163-B8860F012EAB}"/>
                </a:ext>
              </a:extLst>
            </p:cNvPr>
            <p:cNvSpPr/>
            <p:nvPr/>
          </p:nvSpPr>
          <p:spPr bwMode="auto">
            <a:xfrm>
              <a:off x="328341" y="1358233"/>
              <a:ext cx="2697447" cy="359818"/>
            </a:xfrm>
            <a:prstGeom prst="rect">
              <a:avLst/>
            </a:prstGeom>
            <a:solidFill>
              <a:srgbClr val="33CC33"/>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2000" dirty="0">
                  <a:solidFill>
                    <a:schemeClr val="bg1"/>
                  </a:solidFill>
                  <a:latin typeface="HGPｺﾞｼｯｸE" panose="020B0900000000000000" pitchFamily="50" charset="-128"/>
                  <a:ea typeface="HGPｺﾞｼｯｸE" panose="020B0900000000000000" pitchFamily="50" charset="-128"/>
                </a:rPr>
                <a:t>国</a:t>
              </a:r>
            </a:p>
          </p:txBody>
        </p:sp>
      </p:grpSp>
      <p:grpSp>
        <p:nvGrpSpPr>
          <p:cNvPr id="9" name="グループ化 8">
            <a:extLst>
              <a:ext uri="{FF2B5EF4-FFF2-40B4-BE49-F238E27FC236}">
                <a16:creationId xmlns:a16="http://schemas.microsoft.com/office/drawing/2014/main" id="{ADEA4334-2137-36D7-2550-744F18A76738}"/>
              </a:ext>
            </a:extLst>
          </p:cNvPr>
          <p:cNvGrpSpPr/>
          <p:nvPr/>
        </p:nvGrpSpPr>
        <p:grpSpPr>
          <a:xfrm>
            <a:off x="658264" y="1847090"/>
            <a:ext cx="2037600" cy="1275464"/>
            <a:chOff x="658264" y="1847090"/>
            <a:chExt cx="2037600" cy="1275464"/>
          </a:xfrm>
        </p:grpSpPr>
        <p:sp>
          <p:nvSpPr>
            <p:cNvPr id="16" name="四角形: 角を丸くする 15">
              <a:extLst>
                <a:ext uri="{FF2B5EF4-FFF2-40B4-BE49-F238E27FC236}">
                  <a16:creationId xmlns:a16="http://schemas.microsoft.com/office/drawing/2014/main" id="{C9E38346-5BDE-2538-25EE-CB068C2B2B11}"/>
                </a:ext>
              </a:extLst>
            </p:cNvPr>
            <p:cNvSpPr/>
            <p:nvPr/>
          </p:nvSpPr>
          <p:spPr bwMode="auto">
            <a:xfrm>
              <a:off x="658264" y="1847090"/>
              <a:ext cx="2037600" cy="216000"/>
            </a:xfrm>
            <a:prstGeom prst="roundRect">
              <a:avLst>
                <a:gd name="adj" fmla="val 50000"/>
              </a:avLst>
            </a:prstGeom>
            <a:solidFill>
              <a:srgbClr val="33CC33"/>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r>
                <a:rPr lang="ja-JP" altLang="en-US" sz="1200" dirty="0">
                  <a:solidFill>
                    <a:schemeClr val="bg1"/>
                  </a:solidFill>
                  <a:latin typeface="+mn-ea"/>
                  <a:ea typeface="+mn-ea"/>
                </a:rPr>
                <a:t>内　閣</a:t>
              </a:r>
            </a:p>
          </p:txBody>
        </p:sp>
        <p:pic>
          <p:nvPicPr>
            <p:cNvPr id="12295" name="図 12294" descr="建物, 障子, ウィンドウ, 時計 が含まれている画像&#10;&#10;自動的に生成された説明">
              <a:extLst>
                <a:ext uri="{FF2B5EF4-FFF2-40B4-BE49-F238E27FC236}">
                  <a16:creationId xmlns:a16="http://schemas.microsoft.com/office/drawing/2014/main" id="{847023B8-5307-43D5-4C96-AE70388FF0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2621" y="2147788"/>
              <a:ext cx="1333388" cy="974766"/>
            </a:xfrm>
            <a:prstGeom prst="rect">
              <a:avLst/>
            </a:prstGeom>
          </p:spPr>
        </p:pic>
      </p:grpSp>
      <p:sp>
        <p:nvSpPr>
          <p:cNvPr id="12296" name="矢印: 折線 12295">
            <a:extLst>
              <a:ext uri="{FF2B5EF4-FFF2-40B4-BE49-F238E27FC236}">
                <a16:creationId xmlns:a16="http://schemas.microsoft.com/office/drawing/2014/main" id="{6595105C-3F86-2AE8-E328-B0C66EF21DD3}"/>
              </a:ext>
            </a:extLst>
          </p:cNvPr>
          <p:cNvSpPr/>
          <p:nvPr/>
        </p:nvSpPr>
        <p:spPr>
          <a:xfrm flipH="1">
            <a:off x="3090505" y="3655354"/>
            <a:ext cx="1196161" cy="1332513"/>
          </a:xfrm>
          <a:prstGeom prst="bentArrow">
            <a:avLst>
              <a:gd name="adj1" fmla="val 12284"/>
              <a:gd name="adj2" fmla="val 12419"/>
              <a:gd name="adj3" fmla="val 16066"/>
              <a:gd name="adj4" fmla="val 13849"/>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nvGrpSpPr>
          <p:cNvPr id="17" name="グループ化 16">
            <a:extLst>
              <a:ext uri="{FF2B5EF4-FFF2-40B4-BE49-F238E27FC236}">
                <a16:creationId xmlns:a16="http://schemas.microsoft.com/office/drawing/2014/main" id="{5E21B778-4AFE-B3FB-DF12-F7338C3A1296}"/>
              </a:ext>
            </a:extLst>
          </p:cNvPr>
          <p:cNvGrpSpPr/>
          <p:nvPr/>
        </p:nvGrpSpPr>
        <p:grpSpPr>
          <a:xfrm>
            <a:off x="6466951" y="1847090"/>
            <a:ext cx="2035742" cy="1245954"/>
            <a:chOff x="6466951" y="1847090"/>
            <a:chExt cx="2035742" cy="1245954"/>
          </a:xfrm>
        </p:grpSpPr>
        <p:sp>
          <p:nvSpPr>
            <p:cNvPr id="12300" name="四角形: 角を丸くする 12299">
              <a:extLst>
                <a:ext uri="{FF2B5EF4-FFF2-40B4-BE49-F238E27FC236}">
                  <a16:creationId xmlns:a16="http://schemas.microsoft.com/office/drawing/2014/main" id="{D138C670-5F35-152B-CB81-4ED325078E91}"/>
                </a:ext>
              </a:extLst>
            </p:cNvPr>
            <p:cNvSpPr/>
            <p:nvPr/>
          </p:nvSpPr>
          <p:spPr bwMode="auto">
            <a:xfrm>
              <a:off x="6466951" y="1847090"/>
              <a:ext cx="2035742" cy="217276"/>
            </a:xfrm>
            <a:prstGeom prst="roundRect">
              <a:avLst>
                <a:gd name="adj" fmla="val 50000"/>
              </a:avLst>
            </a:prstGeom>
            <a:solidFill>
              <a:srgbClr val="36BFD2"/>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200" dirty="0">
                  <a:solidFill>
                    <a:schemeClr val="bg1"/>
                  </a:solidFill>
                  <a:latin typeface="+mn-ea"/>
                  <a:ea typeface="+mn-ea"/>
                </a:rPr>
                <a:t>都道府県知事・市区町村長</a:t>
              </a:r>
              <a:endParaRPr kumimoji="1" lang="ja-JP" altLang="en-US" sz="1200" b="0" i="0" u="none" strike="noStrike" cap="none" normalizeH="0" baseline="0" dirty="0">
                <a:ln>
                  <a:noFill/>
                </a:ln>
                <a:solidFill>
                  <a:schemeClr val="bg1"/>
                </a:solidFill>
                <a:effectLst/>
                <a:latin typeface="+mn-ea"/>
                <a:ea typeface="+mn-ea"/>
              </a:endParaRPr>
            </a:p>
          </p:txBody>
        </p:sp>
        <p:pic>
          <p:nvPicPr>
            <p:cNvPr id="12301" name="図 12300">
              <a:extLst>
                <a:ext uri="{FF2B5EF4-FFF2-40B4-BE49-F238E27FC236}">
                  <a16:creationId xmlns:a16="http://schemas.microsoft.com/office/drawing/2014/main" id="{A21D852B-073D-4B2B-14E2-FBB0048C267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677461" y="2164738"/>
              <a:ext cx="1676109" cy="928306"/>
            </a:xfrm>
            <a:prstGeom prst="rect">
              <a:avLst/>
            </a:prstGeom>
          </p:spPr>
        </p:pic>
      </p:grpSp>
      <p:sp>
        <p:nvSpPr>
          <p:cNvPr id="12302" name="二等辺三角形 12301">
            <a:extLst>
              <a:ext uri="{FF2B5EF4-FFF2-40B4-BE49-F238E27FC236}">
                <a16:creationId xmlns:a16="http://schemas.microsoft.com/office/drawing/2014/main" id="{5FA63486-8411-1996-C36C-0F5F35780B7A}"/>
              </a:ext>
            </a:extLst>
          </p:cNvPr>
          <p:cNvSpPr/>
          <p:nvPr/>
        </p:nvSpPr>
        <p:spPr>
          <a:xfrm rot="10800000">
            <a:off x="1363045" y="5257872"/>
            <a:ext cx="628038" cy="204009"/>
          </a:xfrm>
          <a:prstGeom prst="triangle">
            <a:avLst/>
          </a:prstGeom>
          <a:gradFill>
            <a:gsLst>
              <a:gs pos="0">
                <a:srgbClr val="78B832"/>
              </a:gs>
              <a:gs pos="100000">
                <a:srgbClr val="B8E08C">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sp>
        <p:nvSpPr>
          <p:cNvPr id="12305" name="テキスト ボックス 12304">
            <a:extLst>
              <a:ext uri="{FF2B5EF4-FFF2-40B4-BE49-F238E27FC236}">
                <a16:creationId xmlns:a16="http://schemas.microsoft.com/office/drawing/2014/main" id="{6A23DC6F-6F02-FACF-2271-B24178C4CF3D}"/>
              </a:ext>
            </a:extLst>
          </p:cNvPr>
          <p:cNvSpPr txBox="1"/>
          <p:nvPr/>
        </p:nvSpPr>
        <p:spPr>
          <a:xfrm>
            <a:off x="1125471" y="3201573"/>
            <a:ext cx="1103187" cy="270652"/>
          </a:xfrm>
          <a:prstGeom prst="rect">
            <a:avLst/>
          </a:prstGeom>
          <a:noFill/>
        </p:spPr>
        <p:txBody>
          <a:bodyPr wrap="none" rtlCol="0">
            <a:spAutoFit/>
          </a:bodyPr>
          <a:lstStyle/>
          <a:p>
            <a:pPr>
              <a:lnSpc>
                <a:spcPct val="110000"/>
              </a:lnSpc>
              <a:spcBef>
                <a:spcPts val="0"/>
              </a:spcBef>
              <a:spcAft>
                <a:spcPts val="0"/>
              </a:spcAft>
            </a:pPr>
            <a:r>
              <a:rPr lang="ja-JP" altLang="en-US" sz="1200" dirty="0">
                <a:solidFill>
                  <a:srgbClr val="6BA42C"/>
                </a:solidFill>
                <a:latin typeface="HGPｺﾞｼｯｸE" panose="020B0900000000000000" pitchFamily="50" charset="-128"/>
                <a:ea typeface="HGPｺﾞｼｯｸE" panose="020B0900000000000000" pitchFamily="50" charset="-128"/>
              </a:rPr>
              <a:t>予算案の提出</a:t>
            </a:r>
            <a:endParaRPr lang="en-US" altLang="ja-JP" sz="1200" dirty="0">
              <a:solidFill>
                <a:srgbClr val="6BA42C"/>
              </a:solidFill>
              <a:latin typeface="HGPｺﾞｼｯｸE" panose="020B0900000000000000" pitchFamily="50" charset="-128"/>
              <a:ea typeface="HGPｺﾞｼｯｸE" panose="020B0900000000000000" pitchFamily="50" charset="-128"/>
            </a:endParaRPr>
          </a:p>
        </p:txBody>
      </p:sp>
      <p:sp>
        <p:nvSpPr>
          <p:cNvPr id="12308" name="矢印: 折線 12307">
            <a:extLst>
              <a:ext uri="{FF2B5EF4-FFF2-40B4-BE49-F238E27FC236}">
                <a16:creationId xmlns:a16="http://schemas.microsoft.com/office/drawing/2014/main" id="{C9675C4D-08D0-4DD7-6494-689D313CCEEB}"/>
              </a:ext>
            </a:extLst>
          </p:cNvPr>
          <p:cNvSpPr/>
          <p:nvPr/>
        </p:nvSpPr>
        <p:spPr>
          <a:xfrm>
            <a:off x="4849049" y="2190065"/>
            <a:ext cx="1269165" cy="2786748"/>
          </a:xfrm>
          <a:prstGeom prst="bentArrow">
            <a:avLst>
              <a:gd name="adj1" fmla="val 13557"/>
              <a:gd name="adj2" fmla="val 13199"/>
              <a:gd name="adj3" fmla="val 19573"/>
              <a:gd name="adj4" fmla="val 17833"/>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nvGrpSpPr>
          <p:cNvPr id="12313" name="グループ化 12312">
            <a:extLst>
              <a:ext uri="{FF2B5EF4-FFF2-40B4-BE49-F238E27FC236}">
                <a16:creationId xmlns:a16="http://schemas.microsoft.com/office/drawing/2014/main" id="{810C1AB5-C4F9-5206-DEF9-3E263033F8F4}"/>
              </a:ext>
            </a:extLst>
          </p:cNvPr>
          <p:cNvGrpSpPr/>
          <p:nvPr/>
        </p:nvGrpSpPr>
        <p:grpSpPr>
          <a:xfrm>
            <a:off x="328341" y="5578914"/>
            <a:ext cx="2697447" cy="637215"/>
            <a:chOff x="274551" y="5671510"/>
            <a:chExt cx="2697447" cy="637215"/>
          </a:xfrm>
        </p:grpSpPr>
        <p:sp>
          <p:nvSpPr>
            <p:cNvPr id="12314" name="正方形/長方形 12313">
              <a:extLst>
                <a:ext uri="{FF2B5EF4-FFF2-40B4-BE49-F238E27FC236}">
                  <a16:creationId xmlns:a16="http://schemas.microsoft.com/office/drawing/2014/main" id="{D7A8F478-9150-FA81-1A63-8E61E3D02074}"/>
                </a:ext>
              </a:extLst>
            </p:cNvPr>
            <p:cNvSpPr/>
            <p:nvPr/>
          </p:nvSpPr>
          <p:spPr bwMode="auto">
            <a:xfrm>
              <a:off x="274551" y="5671510"/>
              <a:ext cx="2697447" cy="637215"/>
            </a:xfrm>
            <a:prstGeom prst="rect">
              <a:avLst/>
            </a:prstGeom>
            <a:solidFill>
              <a:srgbClr val="EBFAE6"/>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2315" name="正方形/長方形 12314">
              <a:extLst>
                <a:ext uri="{FF2B5EF4-FFF2-40B4-BE49-F238E27FC236}">
                  <a16:creationId xmlns:a16="http://schemas.microsoft.com/office/drawing/2014/main" id="{CA279C5F-4A77-F595-5B99-7A9EC8B0513E}"/>
                </a:ext>
              </a:extLst>
            </p:cNvPr>
            <p:cNvSpPr/>
            <p:nvPr/>
          </p:nvSpPr>
          <p:spPr bwMode="auto">
            <a:xfrm>
              <a:off x="274551" y="5682870"/>
              <a:ext cx="2697447" cy="261950"/>
            </a:xfrm>
            <a:prstGeom prst="rect">
              <a:avLst/>
            </a:prstGeom>
            <a:solidFill>
              <a:srgbClr val="33CC33"/>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1400" dirty="0">
                  <a:solidFill>
                    <a:schemeClr val="bg1"/>
                  </a:solidFill>
                  <a:latin typeface="HGPｺﾞｼｯｸE" panose="020B0900000000000000" pitchFamily="50" charset="-128"/>
                  <a:ea typeface="HGPｺﾞｼｯｸE" panose="020B0900000000000000" pitchFamily="50" charset="-128"/>
                </a:rPr>
                <a:t>議決</a:t>
              </a:r>
            </a:p>
          </p:txBody>
        </p:sp>
        <p:sp>
          <p:nvSpPr>
            <p:cNvPr id="12316" name="テキスト ボックス 12315">
              <a:extLst>
                <a:ext uri="{FF2B5EF4-FFF2-40B4-BE49-F238E27FC236}">
                  <a16:creationId xmlns:a16="http://schemas.microsoft.com/office/drawing/2014/main" id="{49EBC512-389F-99F2-B499-A06AB0DC0424}"/>
                </a:ext>
              </a:extLst>
            </p:cNvPr>
            <p:cNvSpPr txBox="1"/>
            <p:nvPr/>
          </p:nvSpPr>
          <p:spPr>
            <a:xfrm>
              <a:off x="318269" y="5981062"/>
              <a:ext cx="2491388" cy="270652"/>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国会の話合いで予算が決まります。</a:t>
              </a:r>
              <a:endParaRPr lang="en-US" altLang="ja-JP" sz="1200" dirty="0">
                <a:latin typeface="HGPｺﾞｼｯｸE" panose="020B0900000000000000" pitchFamily="50" charset="-128"/>
                <a:ea typeface="HGPｺﾞｼｯｸE" panose="020B0900000000000000" pitchFamily="50" charset="-128"/>
              </a:endParaRPr>
            </a:p>
          </p:txBody>
        </p:sp>
      </p:grpSp>
      <p:grpSp>
        <p:nvGrpSpPr>
          <p:cNvPr id="12317" name="グループ化 12316">
            <a:extLst>
              <a:ext uri="{FF2B5EF4-FFF2-40B4-BE49-F238E27FC236}">
                <a16:creationId xmlns:a16="http://schemas.microsoft.com/office/drawing/2014/main" id="{71928FA4-69D3-E6DF-3128-B478518F20CD}"/>
              </a:ext>
            </a:extLst>
          </p:cNvPr>
          <p:cNvGrpSpPr/>
          <p:nvPr/>
        </p:nvGrpSpPr>
        <p:grpSpPr>
          <a:xfrm>
            <a:off x="6134125" y="5578914"/>
            <a:ext cx="2697447" cy="637215"/>
            <a:chOff x="6263218" y="5671510"/>
            <a:chExt cx="2697447" cy="637215"/>
          </a:xfrm>
        </p:grpSpPr>
        <p:sp>
          <p:nvSpPr>
            <p:cNvPr id="12318" name="正方形/長方形 12317">
              <a:extLst>
                <a:ext uri="{FF2B5EF4-FFF2-40B4-BE49-F238E27FC236}">
                  <a16:creationId xmlns:a16="http://schemas.microsoft.com/office/drawing/2014/main" id="{DDFBE273-D560-193F-F375-A58D2B14A94C}"/>
                </a:ext>
              </a:extLst>
            </p:cNvPr>
            <p:cNvSpPr/>
            <p:nvPr/>
          </p:nvSpPr>
          <p:spPr bwMode="auto">
            <a:xfrm>
              <a:off x="6263218" y="5671510"/>
              <a:ext cx="2697447" cy="637215"/>
            </a:xfrm>
            <a:prstGeom prst="rect">
              <a:avLst/>
            </a:prstGeom>
            <a:solidFill>
              <a:srgbClr val="D3F1F5"/>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dirty="0">
                <a:latin typeface="+mn-ea"/>
              </a:endParaRPr>
            </a:p>
          </p:txBody>
        </p:sp>
        <p:sp>
          <p:nvSpPr>
            <p:cNvPr id="12319" name="正方形/長方形 12318">
              <a:extLst>
                <a:ext uri="{FF2B5EF4-FFF2-40B4-BE49-F238E27FC236}">
                  <a16:creationId xmlns:a16="http://schemas.microsoft.com/office/drawing/2014/main" id="{13086BAB-F98E-14CF-362A-DD0DD73DC806}"/>
                </a:ext>
              </a:extLst>
            </p:cNvPr>
            <p:cNvSpPr/>
            <p:nvPr/>
          </p:nvSpPr>
          <p:spPr bwMode="auto">
            <a:xfrm>
              <a:off x="6263218" y="5682870"/>
              <a:ext cx="2697447" cy="261950"/>
            </a:xfrm>
            <a:prstGeom prst="rect">
              <a:avLst/>
            </a:prstGeom>
            <a:solidFill>
              <a:srgbClr val="36BFD2"/>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1400" dirty="0">
                  <a:solidFill>
                    <a:schemeClr val="bg1"/>
                  </a:solidFill>
                  <a:latin typeface="HGPｺﾞｼｯｸE" panose="020B0900000000000000" pitchFamily="50" charset="-128"/>
                  <a:ea typeface="HGPｺﾞｼｯｸE" panose="020B0900000000000000" pitchFamily="50" charset="-128"/>
                </a:rPr>
                <a:t>議決</a:t>
              </a:r>
            </a:p>
          </p:txBody>
        </p:sp>
        <p:sp>
          <p:nvSpPr>
            <p:cNvPr id="12320" name="テキスト ボックス 12319">
              <a:extLst>
                <a:ext uri="{FF2B5EF4-FFF2-40B4-BE49-F238E27FC236}">
                  <a16:creationId xmlns:a16="http://schemas.microsoft.com/office/drawing/2014/main" id="{BD5A66D1-C864-0F0A-1DB7-BC62B941F111}"/>
                </a:ext>
              </a:extLst>
            </p:cNvPr>
            <p:cNvSpPr txBox="1"/>
            <p:nvPr/>
          </p:nvSpPr>
          <p:spPr>
            <a:xfrm>
              <a:off x="6306936" y="5981062"/>
              <a:ext cx="2491388" cy="270652"/>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議会の話合いで予算が決まります。</a:t>
              </a:r>
              <a:endParaRPr lang="en-US" altLang="ja-JP" sz="1200" dirty="0">
                <a:latin typeface="HGPｺﾞｼｯｸE" panose="020B0900000000000000" pitchFamily="50" charset="-128"/>
                <a:ea typeface="HGPｺﾞｼｯｸE" panose="020B0900000000000000" pitchFamily="50" charset="-128"/>
              </a:endParaRPr>
            </a:p>
          </p:txBody>
        </p:sp>
      </p:grpSp>
      <p:grpSp>
        <p:nvGrpSpPr>
          <p:cNvPr id="12321" name="グループ化 12320">
            <a:extLst>
              <a:ext uri="{FF2B5EF4-FFF2-40B4-BE49-F238E27FC236}">
                <a16:creationId xmlns:a16="http://schemas.microsoft.com/office/drawing/2014/main" id="{477344B4-A7F1-B2D4-6078-3EB165E1277C}"/>
              </a:ext>
            </a:extLst>
          </p:cNvPr>
          <p:cNvGrpSpPr/>
          <p:nvPr/>
        </p:nvGrpSpPr>
        <p:grpSpPr>
          <a:xfrm>
            <a:off x="3111614" y="3004534"/>
            <a:ext cx="1196161" cy="631408"/>
            <a:chOff x="3051223" y="3743701"/>
            <a:chExt cx="1196161" cy="631408"/>
          </a:xfrm>
        </p:grpSpPr>
        <p:sp>
          <p:nvSpPr>
            <p:cNvPr id="12322" name="テキスト ボックス 12321">
              <a:extLst>
                <a:ext uri="{FF2B5EF4-FFF2-40B4-BE49-F238E27FC236}">
                  <a16:creationId xmlns:a16="http://schemas.microsoft.com/office/drawing/2014/main" id="{F60726A0-5B0B-C11F-2C31-B7B80030060B}"/>
                </a:ext>
              </a:extLst>
            </p:cNvPr>
            <p:cNvSpPr txBox="1"/>
            <p:nvPr/>
          </p:nvSpPr>
          <p:spPr>
            <a:xfrm>
              <a:off x="3377434" y="3743701"/>
              <a:ext cx="543739" cy="300403"/>
            </a:xfrm>
            <a:prstGeom prst="rect">
              <a:avLst/>
            </a:prstGeom>
            <a:noFill/>
          </p:spPr>
          <p:txBody>
            <a:bodyPr wrap="square" rtlCol="0">
              <a:spAutoFit/>
            </a:bodyPr>
            <a:lstStyle/>
            <a:p>
              <a:pPr>
                <a:lnSpc>
                  <a:spcPct val="110000"/>
                </a:lnSpc>
                <a:spcBef>
                  <a:spcPts val="0"/>
                </a:spcBef>
                <a:spcAft>
                  <a:spcPts val="0"/>
                </a:spcAft>
              </a:pPr>
              <a:r>
                <a:rPr lang="ja-JP" altLang="en-US" sz="1400" dirty="0">
                  <a:solidFill>
                    <a:srgbClr val="DB920F"/>
                  </a:solidFill>
                  <a:latin typeface="HGPｺﾞｼｯｸE" panose="020B0900000000000000" pitchFamily="50" charset="-128"/>
                  <a:ea typeface="HGPｺﾞｼｯｸE" panose="020B0900000000000000" pitchFamily="50" charset="-128"/>
                </a:rPr>
                <a:t>選挙</a:t>
              </a:r>
              <a:endParaRPr lang="en-US" altLang="ja-JP" sz="1400" dirty="0">
                <a:solidFill>
                  <a:srgbClr val="DB920F"/>
                </a:solidFill>
                <a:latin typeface="HGPｺﾞｼｯｸE" panose="020B0900000000000000" pitchFamily="50" charset="-128"/>
                <a:ea typeface="HGPｺﾞｼｯｸE" panose="020B0900000000000000" pitchFamily="50" charset="-128"/>
              </a:endParaRPr>
            </a:p>
          </p:txBody>
        </p:sp>
        <p:sp>
          <p:nvSpPr>
            <p:cNvPr id="12323" name="テキスト ボックス 12322">
              <a:extLst>
                <a:ext uri="{FF2B5EF4-FFF2-40B4-BE49-F238E27FC236}">
                  <a16:creationId xmlns:a16="http://schemas.microsoft.com/office/drawing/2014/main" id="{292DAEBA-8546-D6BE-3B91-C8FFB4359717}"/>
                </a:ext>
              </a:extLst>
            </p:cNvPr>
            <p:cNvSpPr txBox="1"/>
            <p:nvPr/>
          </p:nvSpPr>
          <p:spPr>
            <a:xfrm>
              <a:off x="3051223" y="3996672"/>
              <a:ext cx="1196161" cy="378437"/>
            </a:xfrm>
            <a:prstGeom prst="rect">
              <a:avLst/>
            </a:prstGeom>
            <a:noFill/>
          </p:spPr>
          <p:txBody>
            <a:bodyPr wrap="none" rtlCol="0">
              <a:spAutoFit/>
            </a:bodyPr>
            <a:lstStyle/>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国民の代表である</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国会議員を選びます</a:t>
              </a:r>
              <a:endParaRPr lang="en-US" altLang="ja-JP" sz="900" dirty="0">
                <a:latin typeface="HGPｺﾞｼｯｸE" panose="020B0900000000000000" pitchFamily="50" charset="-128"/>
                <a:ea typeface="HGPｺﾞｼｯｸE" panose="020B0900000000000000" pitchFamily="50" charset="-128"/>
              </a:endParaRPr>
            </a:p>
          </p:txBody>
        </p:sp>
      </p:grpSp>
      <p:grpSp>
        <p:nvGrpSpPr>
          <p:cNvPr id="12324" name="グループ化 12323">
            <a:extLst>
              <a:ext uri="{FF2B5EF4-FFF2-40B4-BE49-F238E27FC236}">
                <a16:creationId xmlns:a16="http://schemas.microsoft.com/office/drawing/2014/main" id="{E2380FDA-8BC2-A6BC-3E81-9905594BF0A0}"/>
              </a:ext>
            </a:extLst>
          </p:cNvPr>
          <p:cNvGrpSpPr/>
          <p:nvPr/>
        </p:nvGrpSpPr>
        <p:grpSpPr>
          <a:xfrm>
            <a:off x="5038096" y="3950360"/>
            <a:ext cx="1072730" cy="930713"/>
            <a:chOff x="5189574" y="3749095"/>
            <a:chExt cx="1072730" cy="930713"/>
          </a:xfrm>
        </p:grpSpPr>
        <p:sp>
          <p:nvSpPr>
            <p:cNvPr id="12325" name="テキスト ボックス 12324">
              <a:extLst>
                <a:ext uri="{FF2B5EF4-FFF2-40B4-BE49-F238E27FC236}">
                  <a16:creationId xmlns:a16="http://schemas.microsoft.com/office/drawing/2014/main" id="{B0CE5D6B-7361-85DB-AA9C-7574AE6F71E7}"/>
                </a:ext>
              </a:extLst>
            </p:cNvPr>
            <p:cNvSpPr txBox="1"/>
            <p:nvPr/>
          </p:nvSpPr>
          <p:spPr>
            <a:xfrm>
              <a:off x="5421485" y="3749095"/>
              <a:ext cx="543739" cy="300403"/>
            </a:xfrm>
            <a:prstGeom prst="rect">
              <a:avLst/>
            </a:prstGeom>
            <a:noFill/>
          </p:spPr>
          <p:txBody>
            <a:bodyPr wrap="none" rtlCol="0">
              <a:spAutoFit/>
            </a:bodyPr>
            <a:lstStyle/>
            <a:p>
              <a:pPr>
                <a:lnSpc>
                  <a:spcPct val="110000"/>
                </a:lnSpc>
                <a:spcBef>
                  <a:spcPts val="0"/>
                </a:spcBef>
                <a:spcAft>
                  <a:spcPts val="0"/>
                </a:spcAft>
              </a:pPr>
              <a:r>
                <a:rPr lang="ja-JP" altLang="en-US" sz="1400" dirty="0">
                  <a:solidFill>
                    <a:srgbClr val="DB920F"/>
                  </a:solidFill>
                  <a:latin typeface="HGPｺﾞｼｯｸE" panose="020B0900000000000000" pitchFamily="50" charset="-128"/>
                  <a:ea typeface="HGPｺﾞｼｯｸE" panose="020B0900000000000000" pitchFamily="50" charset="-128"/>
                </a:rPr>
                <a:t>選挙</a:t>
              </a:r>
              <a:endParaRPr lang="en-US" altLang="ja-JP" sz="1400" dirty="0">
                <a:solidFill>
                  <a:srgbClr val="DB920F"/>
                </a:solidFill>
                <a:latin typeface="HGPｺﾞｼｯｸE" panose="020B0900000000000000" pitchFamily="50" charset="-128"/>
                <a:ea typeface="HGPｺﾞｼｯｸE" panose="020B0900000000000000" pitchFamily="50" charset="-128"/>
              </a:endParaRPr>
            </a:p>
          </p:txBody>
        </p:sp>
        <p:sp>
          <p:nvSpPr>
            <p:cNvPr id="12326" name="テキスト ボックス 12325">
              <a:extLst>
                <a:ext uri="{FF2B5EF4-FFF2-40B4-BE49-F238E27FC236}">
                  <a16:creationId xmlns:a16="http://schemas.microsoft.com/office/drawing/2014/main" id="{09D13067-9CF4-BFD8-ED50-2EB37A2EDEF9}"/>
                </a:ext>
              </a:extLst>
            </p:cNvPr>
            <p:cNvSpPr txBox="1"/>
            <p:nvPr/>
          </p:nvSpPr>
          <p:spPr>
            <a:xfrm>
              <a:off x="5189574" y="3996672"/>
              <a:ext cx="1072730" cy="683136"/>
            </a:xfrm>
            <a:prstGeom prst="rect">
              <a:avLst/>
            </a:prstGeom>
            <a:noFill/>
          </p:spPr>
          <p:txBody>
            <a:bodyPr wrap="none" rtlCol="0">
              <a:spAutoFit/>
            </a:bodyPr>
            <a:lstStyle/>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住民の代表である</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都道府県・</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市区町村議会</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議員を選びます</a:t>
              </a:r>
              <a:endParaRPr lang="en-US" altLang="ja-JP" sz="900" dirty="0">
                <a:latin typeface="HGPｺﾞｼｯｸE" panose="020B0900000000000000" pitchFamily="50" charset="-128"/>
                <a:ea typeface="HGPｺﾞｼｯｸE" panose="020B0900000000000000" pitchFamily="50" charset="-128"/>
              </a:endParaRPr>
            </a:p>
          </p:txBody>
        </p:sp>
      </p:grpSp>
      <p:grpSp>
        <p:nvGrpSpPr>
          <p:cNvPr id="12327" name="グループ化 12326">
            <a:extLst>
              <a:ext uri="{FF2B5EF4-FFF2-40B4-BE49-F238E27FC236}">
                <a16:creationId xmlns:a16="http://schemas.microsoft.com/office/drawing/2014/main" id="{5115B2AB-E9A6-0B58-3722-FCBA41B5CC1D}"/>
              </a:ext>
            </a:extLst>
          </p:cNvPr>
          <p:cNvGrpSpPr/>
          <p:nvPr/>
        </p:nvGrpSpPr>
        <p:grpSpPr>
          <a:xfrm>
            <a:off x="5045101" y="2530582"/>
            <a:ext cx="1072730" cy="935579"/>
            <a:chOff x="5189574" y="2180717"/>
            <a:chExt cx="1072730" cy="935579"/>
          </a:xfrm>
        </p:grpSpPr>
        <p:sp>
          <p:nvSpPr>
            <p:cNvPr id="12328" name="テキスト ボックス 12327">
              <a:extLst>
                <a:ext uri="{FF2B5EF4-FFF2-40B4-BE49-F238E27FC236}">
                  <a16:creationId xmlns:a16="http://schemas.microsoft.com/office/drawing/2014/main" id="{0D0978C7-995B-4C40-7BC5-1121110D0037}"/>
                </a:ext>
              </a:extLst>
            </p:cNvPr>
            <p:cNvSpPr txBox="1"/>
            <p:nvPr/>
          </p:nvSpPr>
          <p:spPr>
            <a:xfrm>
              <a:off x="5426090" y="2180717"/>
              <a:ext cx="543739" cy="300403"/>
            </a:xfrm>
            <a:prstGeom prst="rect">
              <a:avLst/>
            </a:prstGeom>
            <a:noFill/>
          </p:spPr>
          <p:txBody>
            <a:bodyPr wrap="none" rtlCol="0">
              <a:spAutoFit/>
            </a:bodyPr>
            <a:lstStyle/>
            <a:p>
              <a:pPr>
                <a:lnSpc>
                  <a:spcPct val="110000"/>
                </a:lnSpc>
                <a:spcBef>
                  <a:spcPts val="0"/>
                </a:spcBef>
                <a:spcAft>
                  <a:spcPts val="0"/>
                </a:spcAft>
              </a:pPr>
              <a:r>
                <a:rPr lang="ja-JP" altLang="en-US" sz="1400" dirty="0">
                  <a:solidFill>
                    <a:srgbClr val="DB920F"/>
                  </a:solidFill>
                  <a:latin typeface="HGPｺﾞｼｯｸE" panose="020B0900000000000000" pitchFamily="50" charset="-128"/>
                  <a:ea typeface="HGPｺﾞｼｯｸE" panose="020B0900000000000000" pitchFamily="50" charset="-128"/>
                </a:rPr>
                <a:t>選挙</a:t>
              </a:r>
              <a:endParaRPr lang="en-US" altLang="ja-JP" sz="1400" dirty="0">
                <a:solidFill>
                  <a:srgbClr val="DB920F"/>
                </a:solidFill>
                <a:latin typeface="HGPｺﾞｼｯｸE" panose="020B0900000000000000" pitchFamily="50" charset="-128"/>
                <a:ea typeface="HGPｺﾞｼｯｸE" panose="020B0900000000000000" pitchFamily="50" charset="-128"/>
              </a:endParaRPr>
            </a:p>
          </p:txBody>
        </p:sp>
        <p:sp>
          <p:nvSpPr>
            <p:cNvPr id="12329" name="テキスト ボックス 12328">
              <a:extLst>
                <a:ext uri="{FF2B5EF4-FFF2-40B4-BE49-F238E27FC236}">
                  <a16:creationId xmlns:a16="http://schemas.microsoft.com/office/drawing/2014/main" id="{77BB4221-40A5-DF3E-D5FB-09A61C7AB00B}"/>
                </a:ext>
              </a:extLst>
            </p:cNvPr>
            <p:cNvSpPr txBox="1"/>
            <p:nvPr/>
          </p:nvSpPr>
          <p:spPr>
            <a:xfrm>
              <a:off x="5189574" y="2433160"/>
              <a:ext cx="1072730" cy="683136"/>
            </a:xfrm>
            <a:prstGeom prst="rect">
              <a:avLst/>
            </a:prstGeom>
            <a:noFill/>
          </p:spPr>
          <p:txBody>
            <a:bodyPr wrap="none" rtlCol="0">
              <a:spAutoFit/>
            </a:bodyPr>
            <a:lstStyle/>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住民の代表である</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都道府県知事・</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市区町村長</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を選びます</a:t>
              </a:r>
              <a:endParaRPr lang="en-US" altLang="ja-JP" sz="900" dirty="0">
                <a:latin typeface="HGPｺﾞｼｯｸE" panose="020B0900000000000000" pitchFamily="50" charset="-128"/>
                <a:ea typeface="HGPｺﾞｼｯｸE" panose="020B0900000000000000" pitchFamily="50" charset="-128"/>
              </a:endParaRPr>
            </a:p>
          </p:txBody>
        </p:sp>
      </p:grpSp>
      <p:sp>
        <p:nvSpPr>
          <p:cNvPr id="12330" name="テキスト ボックス 12329">
            <a:extLst>
              <a:ext uri="{FF2B5EF4-FFF2-40B4-BE49-F238E27FC236}">
                <a16:creationId xmlns:a16="http://schemas.microsoft.com/office/drawing/2014/main" id="{DF564F5A-AB77-253B-23DA-97F2F0191C49}"/>
              </a:ext>
            </a:extLst>
          </p:cNvPr>
          <p:cNvSpPr txBox="1"/>
          <p:nvPr/>
        </p:nvSpPr>
        <p:spPr>
          <a:xfrm>
            <a:off x="3299404" y="1743780"/>
            <a:ext cx="796033" cy="507639"/>
          </a:xfrm>
          <a:prstGeom prst="rect">
            <a:avLst/>
          </a:prstGeom>
          <a:noFill/>
        </p:spPr>
        <p:txBody>
          <a:bodyPr wrap="square" rtlCol="0">
            <a:spAutoFit/>
          </a:bodyPr>
          <a:lstStyle/>
          <a:p>
            <a:pPr algn="ctr">
              <a:spcBef>
                <a:spcPts val="0"/>
              </a:spcBef>
              <a:spcAft>
                <a:spcPts val="0"/>
              </a:spcAft>
            </a:pPr>
            <a:r>
              <a:rPr lang="ja-JP" altLang="en-US" sz="1400" dirty="0">
                <a:solidFill>
                  <a:srgbClr val="33CC33"/>
                </a:solidFill>
                <a:latin typeface="HGPｺﾞｼｯｸE" panose="020B0900000000000000" pitchFamily="50" charset="-128"/>
                <a:ea typeface="HGPｺﾞｼｯｸE" panose="020B0900000000000000" pitchFamily="50" charset="-128"/>
              </a:rPr>
              <a:t>税金</a:t>
            </a:r>
            <a:endParaRPr lang="en-US" altLang="ja-JP" sz="1400" dirty="0">
              <a:solidFill>
                <a:srgbClr val="33CC33"/>
              </a:solidFill>
              <a:latin typeface="HGPｺﾞｼｯｸE" panose="020B0900000000000000" pitchFamily="50" charset="-128"/>
              <a:ea typeface="HGPｺﾞｼｯｸE" panose="020B0900000000000000" pitchFamily="50" charset="-128"/>
            </a:endParaRPr>
          </a:p>
          <a:p>
            <a:pPr algn="ctr">
              <a:spcBef>
                <a:spcPts val="0"/>
              </a:spcBef>
              <a:spcAft>
                <a:spcPts val="0"/>
              </a:spcAft>
            </a:pPr>
            <a:r>
              <a:rPr lang="ja-JP" altLang="en-US" sz="1200" dirty="0">
                <a:solidFill>
                  <a:srgbClr val="33CC33"/>
                </a:solidFill>
                <a:latin typeface="HGPｺﾞｼｯｸE" panose="020B0900000000000000" pitchFamily="50" charset="-128"/>
                <a:ea typeface="HGPｺﾞｼｯｸE" panose="020B0900000000000000" pitchFamily="50" charset="-128"/>
              </a:rPr>
              <a:t>（国税）</a:t>
            </a:r>
            <a:endParaRPr lang="en-US" altLang="ja-JP" sz="1200" dirty="0">
              <a:solidFill>
                <a:srgbClr val="33CC33"/>
              </a:solidFill>
              <a:latin typeface="HGPｺﾞｼｯｸE" panose="020B0900000000000000" pitchFamily="50" charset="-128"/>
              <a:ea typeface="HGPｺﾞｼｯｸE" panose="020B0900000000000000" pitchFamily="50" charset="-128"/>
            </a:endParaRPr>
          </a:p>
        </p:txBody>
      </p:sp>
      <p:sp>
        <p:nvSpPr>
          <p:cNvPr id="12331" name="テキスト ボックス 12330">
            <a:extLst>
              <a:ext uri="{FF2B5EF4-FFF2-40B4-BE49-F238E27FC236}">
                <a16:creationId xmlns:a16="http://schemas.microsoft.com/office/drawing/2014/main" id="{4B367FF0-5886-3E05-76A1-66A093B52C6E}"/>
              </a:ext>
            </a:extLst>
          </p:cNvPr>
          <p:cNvSpPr txBox="1"/>
          <p:nvPr/>
        </p:nvSpPr>
        <p:spPr>
          <a:xfrm>
            <a:off x="4971119" y="1743780"/>
            <a:ext cx="796033" cy="507639"/>
          </a:xfrm>
          <a:prstGeom prst="rect">
            <a:avLst/>
          </a:prstGeom>
          <a:noFill/>
        </p:spPr>
        <p:txBody>
          <a:bodyPr wrap="square" rtlCol="0">
            <a:spAutoFit/>
          </a:bodyPr>
          <a:lstStyle/>
          <a:p>
            <a:pPr algn="ctr">
              <a:spcBef>
                <a:spcPts val="0"/>
              </a:spcBef>
              <a:spcAft>
                <a:spcPts val="0"/>
              </a:spcAft>
            </a:pPr>
            <a:r>
              <a:rPr lang="ja-JP" altLang="en-US" sz="1400" dirty="0">
                <a:solidFill>
                  <a:srgbClr val="1F7EA9"/>
                </a:solidFill>
                <a:latin typeface="HGPｺﾞｼｯｸE" panose="020B0900000000000000" pitchFamily="50" charset="-128"/>
                <a:ea typeface="HGPｺﾞｼｯｸE" panose="020B0900000000000000" pitchFamily="50" charset="-128"/>
              </a:rPr>
              <a:t>税金</a:t>
            </a:r>
            <a:endParaRPr lang="en-US" altLang="ja-JP" sz="1400" dirty="0">
              <a:solidFill>
                <a:srgbClr val="1F7EA9"/>
              </a:solidFill>
              <a:latin typeface="HGPｺﾞｼｯｸE" panose="020B0900000000000000" pitchFamily="50" charset="-128"/>
              <a:ea typeface="HGPｺﾞｼｯｸE" panose="020B0900000000000000" pitchFamily="50" charset="-128"/>
            </a:endParaRPr>
          </a:p>
          <a:p>
            <a:pPr algn="ctr">
              <a:spcBef>
                <a:spcPts val="0"/>
              </a:spcBef>
              <a:spcAft>
                <a:spcPts val="0"/>
              </a:spcAft>
            </a:pPr>
            <a:r>
              <a:rPr lang="ja-JP" altLang="en-US" sz="1200" dirty="0">
                <a:solidFill>
                  <a:srgbClr val="1F7EA9"/>
                </a:solidFill>
                <a:latin typeface="HGPｺﾞｼｯｸE" panose="020B0900000000000000" pitchFamily="50" charset="-128"/>
                <a:ea typeface="HGPｺﾞｼｯｸE" panose="020B0900000000000000" pitchFamily="50" charset="-128"/>
              </a:rPr>
              <a:t>（地方税）</a:t>
            </a:r>
            <a:endParaRPr lang="en-US" altLang="ja-JP" sz="1200" dirty="0">
              <a:solidFill>
                <a:srgbClr val="1F7EA9"/>
              </a:solidFill>
              <a:latin typeface="HGPｺﾞｼｯｸE" panose="020B0900000000000000" pitchFamily="50" charset="-128"/>
              <a:ea typeface="HGPｺﾞｼｯｸE" panose="020B0900000000000000" pitchFamily="50" charset="-128"/>
            </a:endParaRPr>
          </a:p>
        </p:txBody>
      </p:sp>
      <p:grpSp>
        <p:nvGrpSpPr>
          <p:cNvPr id="10" name="グループ化 9">
            <a:extLst>
              <a:ext uri="{FF2B5EF4-FFF2-40B4-BE49-F238E27FC236}">
                <a16:creationId xmlns:a16="http://schemas.microsoft.com/office/drawing/2014/main" id="{34823C51-FF6F-9EBA-F8B5-7901BE70CAF0}"/>
              </a:ext>
            </a:extLst>
          </p:cNvPr>
          <p:cNvGrpSpPr/>
          <p:nvPr/>
        </p:nvGrpSpPr>
        <p:grpSpPr>
          <a:xfrm>
            <a:off x="-29057" y="6108718"/>
            <a:ext cx="832606" cy="749280"/>
            <a:chOff x="-35154" y="5996309"/>
            <a:chExt cx="945432" cy="850815"/>
          </a:xfrm>
        </p:grpSpPr>
        <p:sp>
          <p:nvSpPr>
            <p:cNvPr id="11" name="フリーフォーム: 図形 10">
              <a:extLst>
                <a:ext uri="{FF2B5EF4-FFF2-40B4-BE49-F238E27FC236}">
                  <a16:creationId xmlns:a16="http://schemas.microsoft.com/office/drawing/2014/main" id="{07ECC775-802B-BAAF-0AAE-F48F4C961CA9}"/>
                </a:ext>
              </a:extLst>
            </p:cNvPr>
            <p:cNvSpPr/>
            <p:nvPr userDrawn="1"/>
          </p:nvSpPr>
          <p:spPr>
            <a:xfrm rot="5400000">
              <a:off x="29731" y="6013480"/>
              <a:ext cx="803910"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4" name="フリーフォーム: 図形 13">
              <a:extLst>
                <a:ext uri="{FF2B5EF4-FFF2-40B4-BE49-F238E27FC236}">
                  <a16:creationId xmlns:a16="http://schemas.microsoft.com/office/drawing/2014/main" id="{01555A36-F5A3-7DD1-697E-450A5DC21734}"/>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5" name="テキスト ボックス 14">
              <a:extLst>
                <a:ext uri="{FF2B5EF4-FFF2-40B4-BE49-F238E27FC236}">
                  <a16:creationId xmlns:a16="http://schemas.microsoft.com/office/drawing/2014/main" id="{854336E6-DEEF-EECF-64E1-74BEA8128D52}"/>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
        <p:nvSpPr>
          <p:cNvPr id="12387" name="二等辺三角形 12386">
            <a:extLst>
              <a:ext uri="{FF2B5EF4-FFF2-40B4-BE49-F238E27FC236}">
                <a16:creationId xmlns:a16="http://schemas.microsoft.com/office/drawing/2014/main" id="{AFB5B66F-72B8-7D8D-2E8F-A3D6D8A4C3D2}"/>
              </a:ext>
            </a:extLst>
          </p:cNvPr>
          <p:cNvSpPr/>
          <p:nvPr/>
        </p:nvSpPr>
        <p:spPr>
          <a:xfrm rot="10800000">
            <a:off x="1363045" y="3451346"/>
            <a:ext cx="628038" cy="204009"/>
          </a:xfrm>
          <a:prstGeom prst="triangle">
            <a:avLst/>
          </a:prstGeom>
          <a:gradFill>
            <a:gsLst>
              <a:gs pos="0">
                <a:srgbClr val="78B832"/>
              </a:gs>
              <a:gs pos="100000">
                <a:srgbClr val="B8E08C">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nvGrpSpPr>
          <p:cNvPr id="23" name="グループ化 22">
            <a:extLst>
              <a:ext uri="{FF2B5EF4-FFF2-40B4-BE49-F238E27FC236}">
                <a16:creationId xmlns:a16="http://schemas.microsoft.com/office/drawing/2014/main" id="{85DD1DDA-708E-CF39-42AD-7A4889AF8384}"/>
              </a:ext>
            </a:extLst>
          </p:cNvPr>
          <p:cNvGrpSpPr/>
          <p:nvPr/>
        </p:nvGrpSpPr>
        <p:grpSpPr>
          <a:xfrm>
            <a:off x="6232922" y="3715330"/>
            <a:ext cx="2599637" cy="1512077"/>
            <a:chOff x="6232922" y="3715330"/>
            <a:chExt cx="2599637" cy="1512077"/>
          </a:xfrm>
        </p:grpSpPr>
        <p:sp>
          <p:nvSpPr>
            <p:cNvPr id="12291" name="四角形: 角を丸くする 12290">
              <a:extLst>
                <a:ext uri="{FF2B5EF4-FFF2-40B4-BE49-F238E27FC236}">
                  <a16:creationId xmlns:a16="http://schemas.microsoft.com/office/drawing/2014/main" id="{8F7C84A7-A0E1-BF60-C77C-828928FC25BF}"/>
                </a:ext>
              </a:extLst>
            </p:cNvPr>
            <p:cNvSpPr/>
            <p:nvPr/>
          </p:nvSpPr>
          <p:spPr bwMode="auto">
            <a:xfrm>
              <a:off x="6471852" y="3715330"/>
              <a:ext cx="2035742" cy="217276"/>
            </a:xfrm>
            <a:prstGeom prst="roundRect">
              <a:avLst>
                <a:gd name="adj" fmla="val 50000"/>
              </a:avLst>
            </a:prstGeom>
            <a:solidFill>
              <a:srgbClr val="36BFD2"/>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200" dirty="0">
                  <a:solidFill>
                    <a:schemeClr val="bg1"/>
                  </a:solidFill>
                  <a:latin typeface="+mn-ea"/>
                  <a:ea typeface="+mn-ea"/>
                </a:rPr>
                <a:t>都道府県・市区町村の議会</a:t>
              </a:r>
              <a:endParaRPr kumimoji="1" lang="ja-JP" altLang="en-US" sz="1200" b="0" i="0" u="none" strike="noStrike" cap="none" normalizeH="0" baseline="0" dirty="0">
                <a:ln>
                  <a:noFill/>
                </a:ln>
                <a:solidFill>
                  <a:schemeClr val="bg1"/>
                </a:solidFill>
                <a:effectLst/>
                <a:latin typeface="+mn-ea"/>
                <a:ea typeface="+mn-ea"/>
              </a:endParaRPr>
            </a:p>
          </p:txBody>
        </p:sp>
        <p:pic>
          <p:nvPicPr>
            <p:cNvPr id="12388" name="図 12387">
              <a:extLst>
                <a:ext uri="{FF2B5EF4-FFF2-40B4-BE49-F238E27FC236}">
                  <a16:creationId xmlns:a16="http://schemas.microsoft.com/office/drawing/2014/main" id="{D2D3156E-7067-36EC-696D-646744BEE82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232922" y="4014778"/>
              <a:ext cx="2599637" cy="1212629"/>
            </a:xfrm>
            <a:prstGeom prst="rect">
              <a:avLst/>
            </a:prstGeom>
          </p:spPr>
        </p:pic>
      </p:grpSp>
      <p:grpSp>
        <p:nvGrpSpPr>
          <p:cNvPr id="21" name="グループ化 20">
            <a:extLst>
              <a:ext uri="{FF2B5EF4-FFF2-40B4-BE49-F238E27FC236}">
                <a16:creationId xmlns:a16="http://schemas.microsoft.com/office/drawing/2014/main" id="{0F943795-E427-1DDB-0B85-B662ECFB961D}"/>
              </a:ext>
            </a:extLst>
          </p:cNvPr>
          <p:cNvGrpSpPr/>
          <p:nvPr/>
        </p:nvGrpSpPr>
        <p:grpSpPr>
          <a:xfrm>
            <a:off x="659193" y="3715330"/>
            <a:ext cx="2035742" cy="1506300"/>
            <a:chOff x="659193" y="3715330"/>
            <a:chExt cx="2035742" cy="1506300"/>
          </a:xfrm>
        </p:grpSpPr>
        <p:sp>
          <p:nvSpPr>
            <p:cNvPr id="12294" name="四角形: 角を丸くする 12293">
              <a:extLst>
                <a:ext uri="{FF2B5EF4-FFF2-40B4-BE49-F238E27FC236}">
                  <a16:creationId xmlns:a16="http://schemas.microsoft.com/office/drawing/2014/main" id="{6868D2FF-A401-84C9-22FB-072A192A72A6}"/>
                </a:ext>
              </a:extLst>
            </p:cNvPr>
            <p:cNvSpPr/>
            <p:nvPr/>
          </p:nvSpPr>
          <p:spPr bwMode="auto">
            <a:xfrm>
              <a:off x="659193" y="3715330"/>
              <a:ext cx="2035742" cy="217276"/>
            </a:xfrm>
            <a:prstGeom prst="roundRect">
              <a:avLst>
                <a:gd name="adj" fmla="val 50000"/>
              </a:avLst>
            </a:prstGeom>
            <a:solidFill>
              <a:srgbClr val="33CC33"/>
            </a:solidFill>
            <a:ln w="6350" cap="flat" cmpd="sng" algn="ctr">
              <a:noFill/>
              <a:prstDash val="solid"/>
              <a:round/>
              <a:headEnd type="none" w="med" len="med"/>
              <a:tailEnd type="none" w="med" len="med"/>
            </a:ln>
            <a:effectLst/>
          </p:spPr>
          <p:txBody>
            <a:bodyPr vert="horz" wrap="square" lIns="91440" tIns="0" rIns="9144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bg1"/>
                  </a:solidFill>
                  <a:effectLst/>
                  <a:latin typeface="+mn-ea"/>
                  <a:ea typeface="+mn-ea"/>
                </a:rPr>
                <a:t>国会</a:t>
              </a:r>
            </a:p>
          </p:txBody>
        </p:sp>
        <p:pic>
          <p:nvPicPr>
            <p:cNvPr id="12389" name="図 12388">
              <a:extLst>
                <a:ext uri="{FF2B5EF4-FFF2-40B4-BE49-F238E27FC236}">
                  <a16:creationId xmlns:a16="http://schemas.microsoft.com/office/drawing/2014/main" id="{B9E344A8-436D-BF86-51BD-63CEA6D6988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766485" y="4014778"/>
              <a:ext cx="1821158" cy="1206852"/>
            </a:xfrm>
            <a:prstGeom prst="rect">
              <a:avLst/>
            </a:prstGeom>
          </p:spPr>
        </p:pic>
      </p:grpSp>
      <p:grpSp>
        <p:nvGrpSpPr>
          <p:cNvPr id="19" name="グループ化 18">
            <a:extLst>
              <a:ext uri="{FF2B5EF4-FFF2-40B4-BE49-F238E27FC236}">
                <a16:creationId xmlns:a16="http://schemas.microsoft.com/office/drawing/2014/main" id="{E219B6A8-3243-B69D-6506-891A738FC16E}"/>
              </a:ext>
            </a:extLst>
          </p:cNvPr>
          <p:cNvGrpSpPr/>
          <p:nvPr/>
        </p:nvGrpSpPr>
        <p:grpSpPr>
          <a:xfrm>
            <a:off x="6931254" y="3201573"/>
            <a:ext cx="1103187" cy="453782"/>
            <a:chOff x="6931254" y="3201573"/>
            <a:chExt cx="1103187" cy="453782"/>
          </a:xfrm>
        </p:grpSpPr>
        <p:sp>
          <p:nvSpPr>
            <p:cNvPr id="12312" name="テキスト ボックス 12311">
              <a:extLst>
                <a:ext uri="{FF2B5EF4-FFF2-40B4-BE49-F238E27FC236}">
                  <a16:creationId xmlns:a16="http://schemas.microsoft.com/office/drawing/2014/main" id="{437FA3C0-4E11-77F0-ACB1-5674064BC69F}"/>
                </a:ext>
              </a:extLst>
            </p:cNvPr>
            <p:cNvSpPr txBox="1"/>
            <p:nvPr/>
          </p:nvSpPr>
          <p:spPr>
            <a:xfrm>
              <a:off x="6931254" y="3201573"/>
              <a:ext cx="1103187" cy="270652"/>
            </a:xfrm>
            <a:prstGeom prst="rect">
              <a:avLst/>
            </a:prstGeom>
            <a:noFill/>
          </p:spPr>
          <p:txBody>
            <a:bodyPr wrap="none" rtlCol="0">
              <a:spAutoFit/>
            </a:bodyPr>
            <a:lstStyle/>
            <a:p>
              <a:pPr>
                <a:lnSpc>
                  <a:spcPct val="110000"/>
                </a:lnSpc>
                <a:spcBef>
                  <a:spcPts val="0"/>
                </a:spcBef>
                <a:spcAft>
                  <a:spcPts val="0"/>
                </a:spcAft>
              </a:pPr>
              <a:r>
                <a:rPr lang="ja-JP" altLang="en-US" sz="1200" dirty="0">
                  <a:solidFill>
                    <a:srgbClr val="1F7EA9"/>
                  </a:solidFill>
                  <a:latin typeface="HGPｺﾞｼｯｸE" panose="020B0900000000000000" pitchFamily="50" charset="-128"/>
                  <a:ea typeface="HGPｺﾞｼｯｸE" panose="020B0900000000000000" pitchFamily="50" charset="-128"/>
                </a:rPr>
                <a:t>予算案の提出</a:t>
              </a:r>
              <a:endParaRPr lang="en-US" altLang="ja-JP" sz="1200" dirty="0">
                <a:solidFill>
                  <a:srgbClr val="1F7EA9"/>
                </a:solidFill>
                <a:latin typeface="HGPｺﾞｼｯｸE" panose="020B0900000000000000" pitchFamily="50" charset="-128"/>
                <a:ea typeface="HGPｺﾞｼｯｸE" panose="020B0900000000000000" pitchFamily="50" charset="-128"/>
              </a:endParaRPr>
            </a:p>
          </p:txBody>
        </p:sp>
        <p:sp>
          <p:nvSpPr>
            <p:cNvPr id="12392" name="二等辺三角形 12391">
              <a:extLst>
                <a:ext uri="{FF2B5EF4-FFF2-40B4-BE49-F238E27FC236}">
                  <a16:creationId xmlns:a16="http://schemas.microsoft.com/office/drawing/2014/main" id="{93CEB8C1-13F2-EB05-6559-1426726657AB}"/>
                </a:ext>
              </a:extLst>
            </p:cNvPr>
            <p:cNvSpPr/>
            <p:nvPr/>
          </p:nvSpPr>
          <p:spPr>
            <a:xfrm rot="10800000">
              <a:off x="7159044" y="3451346"/>
              <a:ext cx="628038" cy="204009"/>
            </a:xfrm>
            <a:prstGeom prst="triangle">
              <a:avLst/>
            </a:prstGeom>
            <a:gradFill>
              <a:gsLst>
                <a:gs pos="0">
                  <a:srgbClr val="2BA3D9"/>
                </a:gs>
                <a:gs pos="100000">
                  <a:srgbClr val="A0D6EE">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sp>
        <p:nvSpPr>
          <p:cNvPr id="12393" name="二等辺三角形 12392">
            <a:extLst>
              <a:ext uri="{FF2B5EF4-FFF2-40B4-BE49-F238E27FC236}">
                <a16:creationId xmlns:a16="http://schemas.microsoft.com/office/drawing/2014/main" id="{911ABF65-E4D3-52AA-4620-0F74EDECF12C}"/>
              </a:ext>
            </a:extLst>
          </p:cNvPr>
          <p:cNvSpPr/>
          <p:nvPr/>
        </p:nvSpPr>
        <p:spPr>
          <a:xfrm rot="10800000">
            <a:off x="7218721" y="5257872"/>
            <a:ext cx="628038" cy="204009"/>
          </a:xfrm>
          <a:prstGeom prst="triangle">
            <a:avLst/>
          </a:prstGeom>
          <a:gradFill>
            <a:gsLst>
              <a:gs pos="0">
                <a:srgbClr val="2BA3D9"/>
              </a:gs>
              <a:gs pos="100000">
                <a:srgbClr val="A0D6EE">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sp>
        <p:nvSpPr>
          <p:cNvPr id="12297" name="矢印: 折線 12296">
            <a:extLst>
              <a:ext uri="{FF2B5EF4-FFF2-40B4-BE49-F238E27FC236}">
                <a16:creationId xmlns:a16="http://schemas.microsoft.com/office/drawing/2014/main" id="{ACDEDA1E-3616-43ED-C1E9-C56A10E3656E}"/>
              </a:ext>
            </a:extLst>
          </p:cNvPr>
          <p:cNvSpPr/>
          <p:nvPr/>
        </p:nvSpPr>
        <p:spPr>
          <a:xfrm>
            <a:off x="4597273" y="1416426"/>
            <a:ext cx="1543726" cy="3571442"/>
          </a:xfrm>
          <a:prstGeom prst="bentArrow">
            <a:avLst>
              <a:gd name="adj1" fmla="val 11677"/>
              <a:gd name="adj2" fmla="val 11675"/>
              <a:gd name="adj3" fmla="val 16276"/>
              <a:gd name="adj4" fmla="val 19948"/>
            </a:avLst>
          </a:prstGeom>
          <a:solidFill>
            <a:srgbClr val="69CFD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ts val="0"/>
              </a:spcBef>
              <a:spcAft>
                <a:spcPts val="0"/>
              </a:spcAft>
            </a:pPr>
            <a:endParaRPr lang="ja-JP" altLang="en-US" sz="2000">
              <a:solidFill>
                <a:schemeClr val="bg1"/>
              </a:solidFill>
              <a:latin typeface="HGPｺﾞｼｯｸE" panose="020B0900000000000000" pitchFamily="50" charset="-128"/>
              <a:ea typeface="HGPｺﾞｼｯｸE" panose="020B0900000000000000" pitchFamily="50" charset="-128"/>
            </a:endParaRPr>
          </a:p>
        </p:txBody>
      </p:sp>
      <p:sp>
        <p:nvSpPr>
          <p:cNvPr id="12394" name="矢印: 折線 12393">
            <a:extLst>
              <a:ext uri="{FF2B5EF4-FFF2-40B4-BE49-F238E27FC236}">
                <a16:creationId xmlns:a16="http://schemas.microsoft.com/office/drawing/2014/main" id="{0BE8F179-B2C9-B42A-CEC1-E5697CDE62F8}"/>
              </a:ext>
            </a:extLst>
          </p:cNvPr>
          <p:cNvSpPr/>
          <p:nvPr/>
        </p:nvSpPr>
        <p:spPr>
          <a:xfrm flipH="1">
            <a:off x="3043321" y="1416426"/>
            <a:ext cx="1503406" cy="3571442"/>
          </a:xfrm>
          <a:prstGeom prst="bentArrow">
            <a:avLst>
              <a:gd name="adj1" fmla="val 12609"/>
              <a:gd name="adj2" fmla="val 12377"/>
              <a:gd name="adj3" fmla="val 14932"/>
              <a:gd name="adj4" fmla="val 17609"/>
            </a:avLst>
          </a:prstGeom>
          <a:solidFill>
            <a:srgbClr val="33CC33"/>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ts val="0"/>
              </a:spcBef>
              <a:spcAft>
                <a:spcPts val="0"/>
              </a:spcAft>
            </a:pPr>
            <a:endParaRPr lang="ja-JP" altLang="en-US" sz="2000">
              <a:solidFill>
                <a:schemeClr val="bg1"/>
              </a:solidFill>
              <a:latin typeface="HGPｺﾞｼｯｸE" panose="020B0900000000000000" pitchFamily="50" charset="-128"/>
              <a:ea typeface="HGPｺﾞｼｯｸE" panose="020B0900000000000000" pitchFamily="50" charset="-128"/>
            </a:endParaRPr>
          </a:p>
        </p:txBody>
      </p:sp>
      <p:sp>
        <p:nvSpPr>
          <p:cNvPr id="12397" name="矢印: 折線 12396">
            <a:extLst>
              <a:ext uri="{FF2B5EF4-FFF2-40B4-BE49-F238E27FC236}">
                <a16:creationId xmlns:a16="http://schemas.microsoft.com/office/drawing/2014/main" id="{7FBCAC7B-ACBB-0D8C-C270-1CB078A822F6}"/>
              </a:ext>
            </a:extLst>
          </p:cNvPr>
          <p:cNvSpPr/>
          <p:nvPr/>
        </p:nvSpPr>
        <p:spPr>
          <a:xfrm>
            <a:off x="4852330" y="3655354"/>
            <a:ext cx="1271006" cy="1332513"/>
          </a:xfrm>
          <a:prstGeom prst="bentArrow">
            <a:avLst>
              <a:gd name="adj1" fmla="val 12284"/>
              <a:gd name="adj2" fmla="val 12419"/>
              <a:gd name="adj3" fmla="val 16066"/>
              <a:gd name="adj4" fmla="val 13849"/>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nvGrpSpPr>
          <p:cNvPr id="12396" name="グループ化 12395">
            <a:extLst>
              <a:ext uri="{FF2B5EF4-FFF2-40B4-BE49-F238E27FC236}">
                <a16:creationId xmlns:a16="http://schemas.microsoft.com/office/drawing/2014/main" id="{6BEEDA63-CAB9-A2A9-EB1E-AC95B308A09E}"/>
              </a:ext>
            </a:extLst>
          </p:cNvPr>
          <p:cNvGrpSpPr/>
          <p:nvPr/>
        </p:nvGrpSpPr>
        <p:grpSpPr>
          <a:xfrm>
            <a:off x="3344844" y="4771999"/>
            <a:ext cx="2454312" cy="1453558"/>
            <a:chOff x="3344844" y="4762571"/>
            <a:chExt cx="2454312" cy="1453558"/>
          </a:xfrm>
        </p:grpSpPr>
        <p:pic>
          <p:nvPicPr>
            <p:cNvPr id="12385" name="図 12384">
              <a:extLst>
                <a:ext uri="{FF2B5EF4-FFF2-40B4-BE49-F238E27FC236}">
                  <a16:creationId xmlns:a16="http://schemas.microsoft.com/office/drawing/2014/main" id="{08574FB3-BB49-B27F-5C6D-4BC98C4916D9}"/>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3693230" y="4762571"/>
              <a:ext cx="1757540" cy="1210660"/>
            </a:xfrm>
            <a:prstGeom prst="rect">
              <a:avLst/>
            </a:prstGeom>
          </p:spPr>
        </p:pic>
        <p:sp>
          <p:nvSpPr>
            <p:cNvPr id="12386" name="四角形: 角を丸くする 12385">
              <a:extLst>
                <a:ext uri="{FF2B5EF4-FFF2-40B4-BE49-F238E27FC236}">
                  <a16:creationId xmlns:a16="http://schemas.microsoft.com/office/drawing/2014/main" id="{6F869E7A-D828-654E-E2B5-03BA18595E36}"/>
                </a:ext>
              </a:extLst>
            </p:cNvPr>
            <p:cNvSpPr/>
            <p:nvPr/>
          </p:nvSpPr>
          <p:spPr bwMode="auto">
            <a:xfrm>
              <a:off x="3344844" y="5954179"/>
              <a:ext cx="2454312" cy="261950"/>
            </a:xfrm>
            <a:prstGeom prst="roundRect">
              <a:avLst>
                <a:gd name="adj" fmla="val 50000"/>
              </a:avLst>
            </a:prstGeom>
            <a:solidFill>
              <a:srgbClr val="CC66FF"/>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150" dirty="0">
                  <a:solidFill>
                    <a:schemeClr val="bg1"/>
                  </a:solidFill>
                  <a:latin typeface="+mn-ea"/>
                  <a:ea typeface="+mn-ea"/>
                </a:rPr>
                <a:t>国　民 ・ 住　民</a:t>
              </a:r>
              <a:endParaRPr kumimoji="1" lang="ja-JP" altLang="en-US" sz="1150" i="0" u="none" strike="noStrike" cap="none" normalizeH="0" baseline="0" dirty="0">
                <a:ln>
                  <a:noFill/>
                </a:ln>
                <a:solidFill>
                  <a:schemeClr val="bg1"/>
                </a:solidFill>
                <a:effectLst/>
                <a:latin typeface="+mn-ea"/>
                <a:ea typeface="+mn-ea"/>
              </a:endParaRPr>
            </a:p>
          </p:txBody>
        </p:sp>
      </p:grpSp>
      <p:sp>
        <p:nvSpPr>
          <p:cNvPr id="24" name="Rectangle 14">
            <a:extLst>
              <a:ext uri="{FF2B5EF4-FFF2-40B4-BE49-F238E27FC236}">
                <a16:creationId xmlns:a16="http://schemas.microsoft.com/office/drawing/2014/main" id="{FBE93CA3-0086-4011-9EF4-37C37BE19424}"/>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２</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納税の義務と公平な税金</a:t>
            </a:r>
          </a:p>
        </p:txBody>
      </p:sp>
    </p:spTree>
    <p:extLst>
      <p:ext uri="{BB962C8B-B14F-4D97-AF65-F5344CB8AC3E}">
        <p14:creationId xmlns:p14="http://schemas.microsoft.com/office/powerpoint/2010/main" val="144261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306">
                                            <p:txEl>
                                              <p:pRg st="0" end="0"/>
                                            </p:txEl>
                                          </p:spTgt>
                                        </p:tgtEl>
                                        <p:attrNameLst>
                                          <p:attrName>style.visibility</p:attrName>
                                        </p:attrNameLst>
                                      </p:cBhvr>
                                      <p:to>
                                        <p:strVal val="visible"/>
                                      </p:to>
                                    </p:set>
                                    <p:animEffect transition="in" filter="wipe(left)">
                                      <p:cBhvr>
                                        <p:cTn id="7" dur="1750"/>
                                        <p:tgtEl>
                                          <p:spTgt spid="1230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305"/>
                                        </p:tgtEl>
                                        <p:attrNameLst>
                                          <p:attrName>style.visibility</p:attrName>
                                        </p:attrNameLst>
                                      </p:cBhvr>
                                      <p:to>
                                        <p:strVal val="visible"/>
                                      </p:to>
                                    </p:set>
                                    <p:animEffect transition="in" filter="fade">
                                      <p:cBhvr>
                                        <p:cTn id="16" dur="500"/>
                                        <p:tgtEl>
                                          <p:spTgt spid="1230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387"/>
                                        </p:tgtEl>
                                        <p:attrNameLst>
                                          <p:attrName>style.visibility</p:attrName>
                                        </p:attrNameLst>
                                      </p:cBhvr>
                                      <p:to>
                                        <p:strVal val="visible"/>
                                      </p:to>
                                    </p:set>
                                    <p:animEffect transition="in" filter="fade">
                                      <p:cBhvr>
                                        <p:cTn id="19" dur="500"/>
                                        <p:tgtEl>
                                          <p:spTgt spid="12387"/>
                                        </p:tgtEl>
                                      </p:cBhvr>
                                    </p:animEffect>
                                  </p:childTnLst>
                                </p:cTn>
                              </p:par>
                              <p:par>
                                <p:cTn id="20" presetID="10"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302"/>
                                        </p:tgtEl>
                                        <p:attrNameLst>
                                          <p:attrName>style.visibility</p:attrName>
                                        </p:attrNameLst>
                                      </p:cBhvr>
                                      <p:to>
                                        <p:strVal val="visible"/>
                                      </p:to>
                                    </p:set>
                                    <p:animEffect transition="in" filter="fade">
                                      <p:cBhvr>
                                        <p:cTn id="25" dur="500"/>
                                        <p:tgtEl>
                                          <p:spTgt spid="12302"/>
                                        </p:tgtEl>
                                      </p:cBhvr>
                                    </p:animEffect>
                                  </p:childTnLst>
                                </p:cTn>
                              </p:par>
                              <p:par>
                                <p:cTn id="26" presetID="10" presetClass="entr" presetSubtype="0" fill="hold" nodeType="withEffect">
                                  <p:stCondLst>
                                    <p:cond delay="0"/>
                                  </p:stCondLst>
                                  <p:childTnLst>
                                    <p:set>
                                      <p:cBhvr>
                                        <p:cTn id="27" dur="1" fill="hold">
                                          <p:stCondLst>
                                            <p:cond delay="0"/>
                                          </p:stCondLst>
                                        </p:cTn>
                                        <p:tgtEl>
                                          <p:spTgt spid="12313"/>
                                        </p:tgtEl>
                                        <p:attrNameLst>
                                          <p:attrName>style.visibility</p:attrName>
                                        </p:attrNameLst>
                                      </p:cBhvr>
                                      <p:to>
                                        <p:strVal val="visible"/>
                                      </p:to>
                                    </p:set>
                                    <p:animEffect transition="in" filter="fade">
                                      <p:cBhvr>
                                        <p:cTn id="28" dur="500"/>
                                        <p:tgtEl>
                                          <p:spTgt spid="12313"/>
                                        </p:tgtEl>
                                      </p:cBhvr>
                                    </p:animEffect>
                                  </p:childTnLst>
                                </p:cTn>
                              </p:par>
                              <p:par>
                                <p:cTn id="29" presetID="10" presetClass="entr" presetSubtype="0" fill="hold" nodeType="withEffect">
                                  <p:stCondLst>
                                    <p:cond delay="500"/>
                                  </p:stCondLst>
                                  <p:childTnLst>
                                    <p:set>
                                      <p:cBhvr>
                                        <p:cTn id="30" dur="1" fill="hold">
                                          <p:stCondLst>
                                            <p:cond delay="0"/>
                                          </p:stCondLst>
                                        </p:cTn>
                                        <p:tgtEl>
                                          <p:spTgt spid="12396"/>
                                        </p:tgtEl>
                                        <p:attrNameLst>
                                          <p:attrName>style.visibility</p:attrName>
                                        </p:attrNameLst>
                                      </p:cBhvr>
                                      <p:to>
                                        <p:strVal val="visible"/>
                                      </p:to>
                                    </p:set>
                                    <p:animEffect transition="in" filter="fade">
                                      <p:cBhvr>
                                        <p:cTn id="31" dur="500"/>
                                        <p:tgtEl>
                                          <p:spTgt spid="12396"/>
                                        </p:tgtEl>
                                      </p:cBhvr>
                                    </p:animEffect>
                                  </p:childTnLst>
                                </p:cTn>
                              </p:par>
                              <p:par>
                                <p:cTn id="32" presetID="10" presetClass="entr" presetSubtype="0" fill="hold" grpId="0" nodeType="withEffect">
                                  <p:stCondLst>
                                    <p:cond delay="1000"/>
                                  </p:stCondLst>
                                  <p:childTnLst>
                                    <p:set>
                                      <p:cBhvr>
                                        <p:cTn id="33" dur="1" fill="hold">
                                          <p:stCondLst>
                                            <p:cond delay="0"/>
                                          </p:stCondLst>
                                        </p:cTn>
                                        <p:tgtEl>
                                          <p:spTgt spid="12394"/>
                                        </p:tgtEl>
                                        <p:attrNameLst>
                                          <p:attrName>style.visibility</p:attrName>
                                        </p:attrNameLst>
                                      </p:cBhvr>
                                      <p:to>
                                        <p:strVal val="visible"/>
                                      </p:to>
                                    </p:set>
                                    <p:animEffect transition="in" filter="fade">
                                      <p:cBhvr>
                                        <p:cTn id="34" dur="500"/>
                                        <p:tgtEl>
                                          <p:spTgt spid="12394"/>
                                        </p:tgtEl>
                                      </p:cBhvr>
                                    </p:animEffect>
                                  </p:childTnLst>
                                </p:cTn>
                              </p:par>
                              <p:par>
                                <p:cTn id="35" presetID="10" presetClass="entr" presetSubtype="0" fill="hold" grpId="0" nodeType="withEffect">
                                  <p:stCondLst>
                                    <p:cond delay="1250"/>
                                  </p:stCondLst>
                                  <p:childTnLst>
                                    <p:set>
                                      <p:cBhvr>
                                        <p:cTn id="36" dur="1" fill="hold">
                                          <p:stCondLst>
                                            <p:cond delay="0"/>
                                          </p:stCondLst>
                                        </p:cTn>
                                        <p:tgtEl>
                                          <p:spTgt spid="12330"/>
                                        </p:tgtEl>
                                        <p:attrNameLst>
                                          <p:attrName>style.visibility</p:attrName>
                                        </p:attrNameLst>
                                      </p:cBhvr>
                                      <p:to>
                                        <p:strVal val="visible"/>
                                      </p:to>
                                    </p:set>
                                    <p:animEffect transition="in" filter="fade">
                                      <p:cBhvr>
                                        <p:cTn id="37" dur="500"/>
                                        <p:tgtEl>
                                          <p:spTgt spid="12330"/>
                                        </p:tgtEl>
                                      </p:cBhvr>
                                    </p:animEffect>
                                  </p:childTnLst>
                                </p:cTn>
                              </p:par>
                              <p:par>
                                <p:cTn id="38" presetID="10" presetClass="entr" presetSubtype="0" fill="hold" grpId="0" nodeType="withEffect">
                                  <p:stCondLst>
                                    <p:cond delay="1750"/>
                                  </p:stCondLst>
                                  <p:childTnLst>
                                    <p:set>
                                      <p:cBhvr>
                                        <p:cTn id="39" dur="1" fill="hold">
                                          <p:stCondLst>
                                            <p:cond delay="0"/>
                                          </p:stCondLst>
                                        </p:cTn>
                                        <p:tgtEl>
                                          <p:spTgt spid="12296"/>
                                        </p:tgtEl>
                                        <p:attrNameLst>
                                          <p:attrName>style.visibility</p:attrName>
                                        </p:attrNameLst>
                                      </p:cBhvr>
                                      <p:to>
                                        <p:strVal val="visible"/>
                                      </p:to>
                                    </p:set>
                                    <p:animEffect transition="in" filter="fade">
                                      <p:cBhvr>
                                        <p:cTn id="40" dur="500"/>
                                        <p:tgtEl>
                                          <p:spTgt spid="12296"/>
                                        </p:tgtEl>
                                      </p:cBhvr>
                                    </p:animEffect>
                                  </p:childTnLst>
                                </p:cTn>
                              </p:par>
                              <p:par>
                                <p:cTn id="41" presetID="10" presetClass="entr" presetSubtype="0" fill="hold" nodeType="withEffect">
                                  <p:stCondLst>
                                    <p:cond delay="2000"/>
                                  </p:stCondLst>
                                  <p:childTnLst>
                                    <p:set>
                                      <p:cBhvr>
                                        <p:cTn id="42" dur="1" fill="hold">
                                          <p:stCondLst>
                                            <p:cond delay="0"/>
                                          </p:stCondLst>
                                        </p:cTn>
                                        <p:tgtEl>
                                          <p:spTgt spid="12321"/>
                                        </p:tgtEl>
                                        <p:attrNameLst>
                                          <p:attrName>style.visibility</p:attrName>
                                        </p:attrNameLst>
                                      </p:cBhvr>
                                      <p:to>
                                        <p:strVal val="visible"/>
                                      </p:to>
                                    </p:set>
                                    <p:animEffect transition="in" filter="fade">
                                      <p:cBhvr>
                                        <p:cTn id="43" dur="500"/>
                                        <p:tgtEl>
                                          <p:spTgt spid="1232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12306">
                                            <p:txEl>
                                              <p:pRg st="1" end="1"/>
                                            </p:txEl>
                                          </p:spTgt>
                                        </p:tgtEl>
                                        <p:attrNameLst>
                                          <p:attrName>style.visibility</p:attrName>
                                        </p:attrNameLst>
                                      </p:cBhvr>
                                      <p:to>
                                        <p:strVal val="visible"/>
                                      </p:to>
                                    </p:set>
                                    <p:animEffect transition="in" filter="wipe(left)">
                                      <p:cBhvr>
                                        <p:cTn id="48" dur="1750"/>
                                        <p:tgtEl>
                                          <p:spTgt spid="12306">
                                            <p:txEl>
                                              <p:pRg st="1" end="1"/>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fade">
                                      <p:cBhvr>
                                        <p:cTn id="51" dur="500"/>
                                        <p:tgtEl>
                                          <p:spTgt spid="3"/>
                                        </p:tgtEl>
                                      </p:cBhvr>
                                    </p:animEffect>
                                  </p:childTnLst>
                                </p:cTn>
                              </p:par>
                              <p:par>
                                <p:cTn id="52" presetID="10" presetClass="entr" presetSubtype="0" fill="hold"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childTnLst>
                                </p:cTn>
                              </p:par>
                              <p:par>
                                <p:cTn id="55" presetID="10" presetClass="entr" presetSubtype="0" fill="hold"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par>
                                <p:cTn id="58" presetID="10" presetClass="entr" presetSubtype="0" fill="hold" nodeType="with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fade">
                                      <p:cBhvr>
                                        <p:cTn id="60" dur="500"/>
                                        <p:tgtEl>
                                          <p:spTgt spid="23"/>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2393"/>
                                        </p:tgtEl>
                                        <p:attrNameLst>
                                          <p:attrName>style.visibility</p:attrName>
                                        </p:attrNameLst>
                                      </p:cBhvr>
                                      <p:to>
                                        <p:strVal val="visible"/>
                                      </p:to>
                                    </p:set>
                                    <p:animEffect transition="in" filter="fade">
                                      <p:cBhvr>
                                        <p:cTn id="63" dur="500"/>
                                        <p:tgtEl>
                                          <p:spTgt spid="12393"/>
                                        </p:tgtEl>
                                      </p:cBhvr>
                                    </p:animEffect>
                                  </p:childTnLst>
                                </p:cTn>
                              </p:par>
                              <p:par>
                                <p:cTn id="64" presetID="10" presetClass="entr" presetSubtype="0" fill="hold" nodeType="withEffect">
                                  <p:stCondLst>
                                    <p:cond delay="0"/>
                                  </p:stCondLst>
                                  <p:childTnLst>
                                    <p:set>
                                      <p:cBhvr>
                                        <p:cTn id="65" dur="1" fill="hold">
                                          <p:stCondLst>
                                            <p:cond delay="0"/>
                                          </p:stCondLst>
                                        </p:cTn>
                                        <p:tgtEl>
                                          <p:spTgt spid="12317"/>
                                        </p:tgtEl>
                                        <p:attrNameLst>
                                          <p:attrName>style.visibility</p:attrName>
                                        </p:attrNameLst>
                                      </p:cBhvr>
                                      <p:to>
                                        <p:strVal val="visible"/>
                                      </p:to>
                                    </p:set>
                                    <p:animEffect transition="in" filter="fade">
                                      <p:cBhvr>
                                        <p:cTn id="66" dur="500"/>
                                        <p:tgtEl>
                                          <p:spTgt spid="12317"/>
                                        </p:tgtEl>
                                      </p:cBhvr>
                                    </p:animEffect>
                                  </p:childTnLst>
                                </p:cTn>
                              </p:par>
                              <p:par>
                                <p:cTn id="67" presetID="10" presetClass="entr" presetSubtype="0" fill="hold" grpId="0" nodeType="withEffect">
                                  <p:stCondLst>
                                    <p:cond delay="500"/>
                                  </p:stCondLst>
                                  <p:childTnLst>
                                    <p:set>
                                      <p:cBhvr>
                                        <p:cTn id="68" dur="1" fill="hold">
                                          <p:stCondLst>
                                            <p:cond delay="0"/>
                                          </p:stCondLst>
                                        </p:cTn>
                                        <p:tgtEl>
                                          <p:spTgt spid="12297"/>
                                        </p:tgtEl>
                                        <p:attrNameLst>
                                          <p:attrName>style.visibility</p:attrName>
                                        </p:attrNameLst>
                                      </p:cBhvr>
                                      <p:to>
                                        <p:strVal val="visible"/>
                                      </p:to>
                                    </p:set>
                                    <p:animEffect transition="in" filter="fade">
                                      <p:cBhvr>
                                        <p:cTn id="69" dur="500"/>
                                        <p:tgtEl>
                                          <p:spTgt spid="12297"/>
                                        </p:tgtEl>
                                      </p:cBhvr>
                                    </p:animEffect>
                                  </p:childTnLst>
                                </p:cTn>
                              </p:par>
                              <p:par>
                                <p:cTn id="70" presetID="10" presetClass="entr" presetSubtype="0" fill="hold" grpId="0" nodeType="withEffect">
                                  <p:stCondLst>
                                    <p:cond delay="750"/>
                                  </p:stCondLst>
                                  <p:childTnLst>
                                    <p:set>
                                      <p:cBhvr>
                                        <p:cTn id="71" dur="1" fill="hold">
                                          <p:stCondLst>
                                            <p:cond delay="0"/>
                                          </p:stCondLst>
                                        </p:cTn>
                                        <p:tgtEl>
                                          <p:spTgt spid="12331"/>
                                        </p:tgtEl>
                                        <p:attrNameLst>
                                          <p:attrName>style.visibility</p:attrName>
                                        </p:attrNameLst>
                                      </p:cBhvr>
                                      <p:to>
                                        <p:strVal val="visible"/>
                                      </p:to>
                                    </p:set>
                                    <p:animEffect transition="in" filter="fade">
                                      <p:cBhvr>
                                        <p:cTn id="72" dur="500"/>
                                        <p:tgtEl>
                                          <p:spTgt spid="12331"/>
                                        </p:tgtEl>
                                      </p:cBhvr>
                                    </p:animEffect>
                                  </p:childTnLst>
                                </p:cTn>
                              </p:par>
                              <p:par>
                                <p:cTn id="73" presetID="10" presetClass="entr" presetSubtype="0" fill="hold" grpId="0" nodeType="withEffect">
                                  <p:stCondLst>
                                    <p:cond delay="1250"/>
                                  </p:stCondLst>
                                  <p:childTnLst>
                                    <p:set>
                                      <p:cBhvr>
                                        <p:cTn id="74" dur="1" fill="hold">
                                          <p:stCondLst>
                                            <p:cond delay="0"/>
                                          </p:stCondLst>
                                        </p:cTn>
                                        <p:tgtEl>
                                          <p:spTgt spid="12308"/>
                                        </p:tgtEl>
                                        <p:attrNameLst>
                                          <p:attrName>style.visibility</p:attrName>
                                        </p:attrNameLst>
                                      </p:cBhvr>
                                      <p:to>
                                        <p:strVal val="visible"/>
                                      </p:to>
                                    </p:set>
                                    <p:animEffect transition="in" filter="fade">
                                      <p:cBhvr>
                                        <p:cTn id="75" dur="500"/>
                                        <p:tgtEl>
                                          <p:spTgt spid="12308"/>
                                        </p:tgtEl>
                                      </p:cBhvr>
                                    </p:animEffect>
                                  </p:childTnLst>
                                </p:cTn>
                              </p:par>
                              <p:par>
                                <p:cTn id="76" presetID="10" presetClass="entr" presetSubtype="0" fill="hold" nodeType="withEffect">
                                  <p:stCondLst>
                                    <p:cond delay="1500"/>
                                  </p:stCondLst>
                                  <p:childTnLst>
                                    <p:set>
                                      <p:cBhvr>
                                        <p:cTn id="77" dur="1" fill="hold">
                                          <p:stCondLst>
                                            <p:cond delay="0"/>
                                          </p:stCondLst>
                                        </p:cTn>
                                        <p:tgtEl>
                                          <p:spTgt spid="12327"/>
                                        </p:tgtEl>
                                        <p:attrNameLst>
                                          <p:attrName>style.visibility</p:attrName>
                                        </p:attrNameLst>
                                      </p:cBhvr>
                                      <p:to>
                                        <p:strVal val="visible"/>
                                      </p:to>
                                    </p:set>
                                    <p:animEffect transition="in" filter="fade">
                                      <p:cBhvr>
                                        <p:cTn id="78" dur="500"/>
                                        <p:tgtEl>
                                          <p:spTgt spid="12327"/>
                                        </p:tgtEl>
                                      </p:cBhvr>
                                    </p:animEffect>
                                  </p:childTnLst>
                                </p:cTn>
                              </p:par>
                              <p:par>
                                <p:cTn id="79" presetID="10" presetClass="entr" presetSubtype="0" fill="hold" grpId="0" nodeType="withEffect">
                                  <p:stCondLst>
                                    <p:cond delay="1250"/>
                                  </p:stCondLst>
                                  <p:childTnLst>
                                    <p:set>
                                      <p:cBhvr>
                                        <p:cTn id="80" dur="1" fill="hold">
                                          <p:stCondLst>
                                            <p:cond delay="0"/>
                                          </p:stCondLst>
                                        </p:cTn>
                                        <p:tgtEl>
                                          <p:spTgt spid="12397"/>
                                        </p:tgtEl>
                                        <p:attrNameLst>
                                          <p:attrName>style.visibility</p:attrName>
                                        </p:attrNameLst>
                                      </p:cBhvr>
                                      <p:to>
                                        <p:strVal val="visible"/>
                                      </p:to>
                                    </p:set>
                                    <p:animEffect transition="in" filter="fade">
                                      <p:cBhvr>
                                        <p:cTn id="81" dur="500"/>
                                        <p:tgtEl>
                                          <p:spTgt spid="12397"/>
                                        </p:tgtEl>
                                      </p:cBhvr>
                                    </p:animEffect>
                                  </p:childTnLst>
                                </p:cTn>
                              </p:par>
                              <p:par>
                                <p:cTn id="82" presetID="10" presetClass="entr" presetSubtype="0" fill="hold" nodeType="withEffect">
                                  <p:stCondLst>
                                    <p:cond delay="1500"/>
                                  </p:stCondLst>
                                  <p:childTnLst>
                                    <p:set>
                                      <p:cBhvr>
                                        <p:cTn id="83" dur="1" fill="hold">
                                          <p:stCondLst>
                                            <p:cond delay="0"/>
                                          </p:stCondLst>
                                        </p:cTn>
                                        <p:tgtEl>
                                          <p:spTgt spid="12324"/>
                                        </p:tgtEl>
                                        <p:attrNameLst>
                                          <p:attrName>style.visibility</p:attrName>
                                        </p:attrNameLst>
                                      </p:cBhvr>
                                      <p:to>
                                        <p:strVal val="visible"/>
                                      </p:to>
                                    </p:set>
                                    <p:animEffect transition="in" filter="fade">
                                      <p:cBhvr>
                                        <p:cTn id="84" dur="500"/>
                                        <p:tgtEl>
                                          <p:spTgt spid="12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6" grpId="0" animBg="1"/>
      <p:bldP spid="12302" grpId="0" animBg="1"/>
      <p:bldP spid="12305" grpId="0"/>
      <p:bldP spid="12308" grpId="0" animBg="1"/>
      <p:bldP spid="12330" grpId="0"/>
      <p:bldP spid="12331" grpId="0"/>
      <p:bldP spid="12387" grpId="0" animBg="1"/>
      <p:bldP spid="12393" grpId="0" animBg="1"/>
      <p:bldP spid="12297" grpId="0" animBg="1"/>
      <p:bldP spid="12394" grpId="0" animBg="1"/>
      <p:bldP spid="1239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4ED7F-441D-4531-1DDA-E709F7E13E9F}"/>
            </a:ext>
          </a:extLst>
        </p:cNvPr>
        <p:cNvGrpSpPr/>
        <p:nvPr/>
      </p:nvGrpSpPr>
      <p:grpSpPr>
        <a:xfrm>
          <a:off x="0" y="0"/>
          <a:ext cx="0" cy="0"/>
          <a:chOff x="0" y="0"/>
          <a:chExt cx="0" cy="0"/>
        </a:xfrm>
      </p:grpSpPr>
      <p:sp>
        <p:nvSpPr>
          <p:cNvPr id="30" name="スライド番号プレースホルダー 29">
            <a:extLst>
              <a:ext uri="{FF2B5EF4-FFF2-40B4-BE49-F238E27FC236}">
                <a16:creationId xmlns:a16="http://schemas.microsoft.com/office/drawing/2014/main" id="{498FF9D3-F5D9-B6F5-1F03-1BD0EBDCE2AE}"/>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15</a:t>
            </a:fld>
            <a:endParaRPr lang="en-US" altLang="ja-JP" dirty="0"/>
          </a:p>
        </p:txBody>
      </p:sp>
      <p:sp>
        <p:nvSpPr>
          <p:cNvPr id="9" name="Rectangle 14">
            <a:extLst>
              <a:ext uri="{FF2B5EF4-FFF2-40B4-BE49-F238E27FC236}">
                <a16:creationId xmlns:a16="http://schemas.microsoft.com/office/drawing/2014/main" id="{1CCFF2A7-4910-2786-0D1B-9F0757D96D70}"/>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国の財政を見てみよう①</a:t>
            </a:r>
          </a:p>
        </p:txBody>
      </p:sp>
      <p:sp>
        <p:nvSpPr>
          <p:cNvPr id="39" name="テキスト ボックス 38">
            <a:extLst>
              <a:ext uri="{FF2B5EF4-FFF2-40B4-BE49-F238E27FC236}">
                <a16:creationId xmlns:a16="http://schemas.microsoft.com/office/drawing/2014/main" id="{BA993332-4B3C-44F8-A340-6E66947FF544}"/>
              </a:ext>
            </a:extLst>
          </p:cNvPr>
          <p:cNvSpPr txBox="1"/>
          <p:nvPr/>
        </p:nvSpPr>
        <p:spPr>
          <a:xfrm>
            <a:off x="139768" y="942237"/>
            <a:ext cx="3531736" cy="430887"/>
          </a:xfrm>
          <a:prstGeom prst="rect">
            <a:avLst/>
          </a:prstGeom>
          <a:noFill/>
        </p:spPr>
        <p:txBody>
          <a:bodyPr wrap="none" rtlCol="0">
            <a:spAutoFit/>
          </a:bodyPr>
          <a:lstStyle/>
          <a:p>
            <a:r>
              <a:rPr lang="ja-JP" altLang="en-US" sz="2200" dirty="0">
                <a:latin typeface="HGPｺﾞｼｯｸE" panose="020B0900000000000000" pitchFamily="50" charset="-128"/>
                <a:ea typeface="HGPｺﾞｼｯｸE" panose="020B0900000000000000" pitchFamily="50" charset="-128"/>
              </a:rPr>
              <a:t>国の予算</a:t>
            </a:r>
            <a:r>
              <a:rPr lang="zh-CN" altLang="en-US" dirty="0">
                <a:latin typeface="HGPｺﾞｼｯｸE" panose="020B0900000000000000" pitchFamily="50" charset="-128"/>
                <a:ea typeface="HGPｺﾞｼｯｸE" panose="020B0900000000000000" pitchFamily="50" charset="-128"/>
              </a:rPr>
              <a:t>（令和</a:t>
            </a:r>
            <a:r>
              <a:rPr lang="ja-JP" altLang="en-US" dirty="0">
                <a:latin typeface="HGPｺﾞｼｯｸE" panose="020B0900000000000000" pitchFamily="50" charset="-128"/>
                <a:ea typeface="HGPｺﾞｼｯｸE" panose="020B0900000000000000" pitchFamily="50" charset="-128"/>
              </a:rPr>
              <a:t>８</a:t>
            </a:r>
            <a:r>
              <a:rPr lang="zh-CN" altLang="en-US" dirty="0">
                <a:latin typeface="HGPｺﾞｼｯｸE" panose="020B0900000000000000" pitchFamily="50" charset="-128"/>
                <a:ea typeface="HGPｺﾞｼｯｸE" panose="020B0900000000000000" pitchFamily="50" charset="-128"/>
              </a:rPr>
              <a:t>年度当初予算）</a:t>
            </a:r>
          </a:p>
        </p:txBody>
      </p:sp>
      <p:grpSp>
        <p:nvGrpSpPr>
          <p:cNvPr id="36" name="グループ化 35">
            <a:extLst>
              <a:ext uri="{FF2B5EF4-FFF2-40B4-BE49-F238E27FC236}">
                <a16:creationId xmlns:a16="http://schemas.microsoft.com/office/drawing/2014/main" id="{47C69C18-FB53-4475-8FBF-95A5D8447720}"/>
              </a:ext>
            </a:extLst>
          </p:cNvPr>
          <p:cNvGrpSpPr/>
          <p:nvPr/>
        </p:nvGrpSpPr>
        <p:grpSpPr>
          <a:xfrm>
            <a:off x="216015" y="1755669"/>
            <a:ext cx="3954581" cy="3744192"/>
            <a:chOff x="216015" y="1755669"/>
            <a:chExt cx="3954581" cy="3744192"/>
          </a:xfrm>
        </p:grpSpPr>
        <p:graphicFrame>
          <p:nvGraphicFramePr>
            <p:cNvPr id="37" name="グラフ 36">
              <a:extLst>
                <a:ext uri="{FF2B5EF4-FFF2-40B4-BE49-F238E27FC236}">
                  <a16:creationId xmlns:a16="http://schemas.microsoft.com/office/drawing/2014/main" id="{523525E2-8365-4907-879A-605AB196822B}"/>
                </a:ext>
              </a:extLst>
            </p:cNvPr>
            <p:cNvGraphicFramePr/>
            <p:nvPr/>
          </p:nvGraphicFramePr>
          <p:xfrm>
            <a:off x="426404" y="1755669"/>
            <a:ext cx="3744192" cy="3744192"/>
          </p:xfrm>
          <a:graphic>
            <a:graphicData uri="http://schemas.openxmlformats.org/drawingml/2006/chart">
              <c:chart xmlns:c="http://schemas.openxmlformats.org/drawingml/2006/chart" xmlns:r="http://schemas.openxmlformats.org/officeDocument/2006/relationships" r:id="rId3"/>
            </a:graphicData>
          </a:graphic>
        </p:graphicFrame>
        <p:sp>
          <p:nvSpPr>
            <p:cNvPr id="40" name="object 14">
              <a:extLst>
                <a:ext uri="{FF2B5EF4-FFF2-40B4-BE49-F238E27FC236}">
                  <a16:creationId xmlns:a16="http://schemas.microsoft.com/office/drawing/2014/main" id="{BD22A8CD-86EB-4AB9-BA91-93EEEBB73926}"/>
                </a:ext>
              </a:extLst>
            </p:cNvPr>
            <p:cNvSpPr txBox="1"/>
            <p:nvPr/>
          </p:nvSpPr>
          <p:spPr>
            <a:xfrm>
              <a:off x="2568510" y="2331424"/>
              <a:ext cx="1099638" cy="595035"/>
            </a:xfrm>
            <a:prstGeom prst="rect">
              <a:avLst/>
            </a:prstGeom>
          </p:spPr>
          <p:txBody>
            <a:bodyPr vert="horz" wrap="square" lIns="0" tIns="0" rIns="0" bIns="0" rtlCol="0">
              <a:spAutoFit/>
            </a:bodyPr>
            <a:lstStyle/>
            <a:p>
              <a:pPr algn="ctr" defTabSz="844083" eaLnBrk="1" fontAlgn="auto" hangingPunct="1">
                <a:lnSpc>
                  <a:spcPts val="1809"/>
                </a:lnSpc>
                <a:spcBef>
                  <a:spcPts val="0"/>
                </a:spcBef>
                <a:spcAft>
                  <a:spcPts val="0"/>
                </a:spcAft>
                <a:defRPr/>
              </a:pPr>
              <a:r>
                <a:rPr sz="1600" spc="74" dirty="0" err="1">
                  <a:solidFill>
                    <a:srgbClr val="231916"/>
                  </a:solidFill>
                  <a:latin typeface="+mn-ea"/>
                  <a:ea typeface="+mn-ea"/>
                  <a:cs typeface="Meiryo"/>
                </a:rPr>
                <a:t>所得</a:t>
              </a:r>
              <a:r>
                <a:rPr lang="ja-JP" altLang="en-US" sz="1600" spc="74" dirty="0">
                  <a:solidFill>
                    <a:srgbClr val="231916"/>
                  </a:solidFill>
                  <a:latin typeface="+mn-ea"/>
                  <a:ea typeface="+mn-ea"/>
                  <a:cs typeface="Meiryo"/>
                </a:rPr>
                <a:t>税</a:t>
              </a:r>
              <a:endParaRPr sz="1600" dirty="0">
                <a:solidFill>
                  <a:prstClr val="black"/>
                </a:solidFill>
                <a:latin typeface="+mn-ea"/>
                <a:ea typeface="+mn-ea"/>
                <a:cs typeface="Meiryo"/>
              </a:endParaRPr>
            </a:p>
            <a:p>
              <a:pPr algn="ctr" defTabSz="844083" eaLnBrk="1" fontAlgn="auto" hangingPunct="1">
                <a:spcBef>
                  <a:spcPts val="65"/>
                </a:spcBef>
                <a:spcAft>
                  <a:spcPts val="0"/>
                </a:spcAft>
                <a:defRPr/>
              </a:pPr>
              <a:r>
                <a:rPr lang="en-US" altLang="ja-JP" sz="1100" spc="69" dirty="0">
                  <a:solidFill>
                    <a:srgbClr val="231916"/>
                  </a:solidFill>
                  <a:latin typeface="+mn-ea"/>
                  <a:cs typeface="Meiryo"/>
                </a:rPr>
                <a:t>20</a:t>
              </a:r>
              <a:r>
                <a:rPr lang="en-US" altLang="ja-JP" sz="1100" spc="69" dirty="0">
                  <a:solidFill>
                    <a:srgbClr val="231916"/>
                  </a:solidFill>
                  <a:latin typeface="+mn-ea"/>
                  <a:ea typeface="+mn-ea"/>
                  <a:cs typeface="Meiryo"/>
                </a:rPr>
                <a:t>.7</a:t>
              </a:r>
              <a:r>
                <a:rPr lang="ja-JP" altLang="en-US" sz="1100" spc="69" dirty="0">
                  <a:solidFill>
                    <a:srgbClr val="231916"/>
                  </a:solidFill>
                  <a:latin typeface="+mn-ea"/>
                  <a:ea typeface="+mn-ea"/>
                  <a:cs typeface="Meiryo"/>
                </a:rPr>
                <a:t>％</a:t>
              </a:r>
            </a:p>
            <a:p>
              <a:pPr algn="ctr" defTabSz="844083" eaLnBrk="1" fontAlgn="auto" hangingPunct="1">
                <a:spcBef>
                  <a:spcPts val="65"/>
                </a:spcBef>
                <a:spcAft>
                  <a:spcPts val="0"/>
                </a:spcAft>
                <a:defRPr/>
              </a:pPr>
              <a:r>
                <a:rPr lang="ja-JP" altLang="en-US" sz="1100" spc="69" dirty="0">
                  <a:solidFill>
                    <a:srgbClr val="231916"/>
                  </a:solidFill>
                  <a:latin typeface="+mn-ea"/>
                  <a:ea typeface="+mn-ea"/>
                  <a:cs typeface="Meiryo"/>
                </a:rPr>
                <a:t>（</a:t>
              </a:r>
              <a:r>
                <a:rPr lang="en-US" altLang="ja-JP" sz="1100" spc="69" dirty="0">
                  <a:solidFill>
                    <a:srgbClr val="231916"/>
                  </a:solidFill>
                  <a:latin typeface="+mn-ea"/>
                  <a:ea typeface="+mn-ea"/>
                  <a:cs typeface="Meiryo"/>
                </a:rPr>
                <a:t>25.4</a:t>
              </a:r>
              <a:r>
                <a:rPr lang="ja-JP" altLang="en-US" sz="1100" spc="69" dirty="0">
                  <a:solidFill>
                    <a:srgbClr val="231916"/>
                  </a:solidFill>
                  <a:latin typeface="+mn-ea"/>
                  <a:ea typeface="+mn-ea"/>
                  <a:cs typeface="Meiryo"/>
                </a:rPr>
                <a:t>兆円）</a:t>
              </a:r>
            </a:p>
          </p:txBody>
        </p:sp>
        <p:sp>
          <p:nvSpPr>
            <p:cNvPr id="41" name="object 15">
              <a:extLst>
                <a:ext uri="{FF2B5EF4-FFF2-40B4-BE49-F238E27FC236}">
                  <a16:creationId xmlns:a16="http://schemas.microsoft.com/office/drawing/2014/main" id="{99CBA24F-0329-4D28-A827-9262429E5611}"/>
                </a:ext>
              </a:extLst>
            </p:cNvPr>
            <p:cNvSpPr txBox="1"/>
            <p:nvPr/>
          </p:nvSpPr>
          <p:spPr>
            <a:xfrm>
              <a:off x="3077596" y="3688514"/>
              <a:ext cx="854662" cy="595035"/>
            </a:xfrm>
            <a:prstGeom prst="rect">
              <a:avLst/>
            </a:prstGeom>
          </p:spPr>
          <p:txBody>
            <a:bodyPr vert="horz" wrap="square" lIns="0" tIns="0" rIns="0" bIns="0" rtlCol="0">
              <a:spAutoFit/>
            </a:bodyPr>
            <a:lstStyle/>
            <a:p>
              <a:pPr algn="ctr" defTabSz="844083" eaLnBrk="1" fontAlgn="auto" hangingPunct="1">
                <a:lnSpc>
                  <a:spcPts val="1809"/>
                </a:lnSpc>
                <a:spcBef>
                  <a:spcPts val="0"/>
                </a:spcBef>
                <a:spcAft>
                  <a:spcPts val="0"/>
                </a:spcAft>
                <a:defRPr/>
              </a:pPr>
              <a:r>
                <a:rPr sz="1600" spc="74" dirty="0">
                  <a:solidFill>
                    <a:srgbClr val="231916"/>
                  </a:solidFill>
                  <a:latin typeface="+mn-ea"/>
                  <a:ea typeface="+mn-ea"/>
                  <a:cs typeface="Meiryo"/>
                </a:rPr>
                <a:t>法人税</a:t>
              </a:r>
              <a:endParaRPr sz="1600" dirty="0">
                <a:solidFill>
                  <a:prstClr val="black"/>
                </a:solidFill>
                <a:latin typeface="+mn-ea"/>
                <a:ea typeface="+mn-ea"/>
                <a:cs typeface="Meiryo"/>
              </a:endParaRPr>
            </a:p>
            <a:p>
              <a:pPr algn="ctr" defTabSz="844083" eaLnBrk="1" fontAlgn="auto" hangingPunct="1">
                <a:spcBef>
                  <a:spcPts val="65"/>
                </a:spcBef>
                <a:spcAft>
                  <a:spcPts val="0"/>
                </a:spcAft>
                <a:defRPr/>
              </a:pPr>
              <a:r>
                <a:rPr lang="en-US" altLang="ja-JP" sz="1100" spc="69" dirty="0">
                  <a:solidFill>
                    <a:srgbClr val="231916"/>
                  </a:solidFill>
                  <a:latin typeface="+mn-ea"/>
                  <a:ea typeface="+mn-ea"/>
                  <a:cs typeface="Meiryo"/>
                </a:rPr>
                <a:t>17.4</a:t>
              </a:r>
              <a:r>
                <a:rPr lang="ja-JP" altLang="en-US" sz="1100" spc="69" dirty="0">
                  <a:solidFill>
                    <a:srgbClr val="231916"/>
                  </a:solidFill>
                  <a:latin typeface="+mn-ea"/>
                  <a:ea typeface="+mn-ea"/>
                  <a:cs typeface="Meiryo"/>
                </a:rPr>
                <a:t>％</a:t>
              </a:r>
            </a:p>
            <a:p>
              <a:pPr algn="ctr" defTabSz="844083" eaLnBrk="1" fontAlgn="auto" hangingPunct="1">
                <a:spcBef>
                  <a:spcPts val="65"/>
                </a:spcBef>
                <a:spcAft>
                  <a:spcPts val="0"/>
                </a:spcAft>
                <a:defRPr/>
              </a:pPr>
              <a:r>
                <a:rPr lang="ja-JP" altLang="en-US" sz="1100" spc="69" dirty="0">
                  <a:solidFill>
                    <a:srgbClr val="231916"/>
                  </a:solidFill>
                  <a:latin typeface="+mn-ea"/>
                  <a:ea typeface="+mn-ea"/>
                  <a:cs typeface="Meiryo"/>
                </a:rPr>
                <a:t>（</a:t>
              </a:r>
              <a:r>
                <a:rPr lang="en-US" altLang="ja-JP" sz="1100" spc="69" dirty="0">
                  <a:solidFill>
                    <a:srgbClr val="231916"/>
                  </a:solidFill>
                  <a:latin typeface="+mn-ea"/>
                  <a:cs typeface="Meiryo"/>
                </a:rPr>
                <a:t>21</a:t>
              </a:r>
              <a:r>
                <a:rPr lang="en-US" altLang="ja-JP" sz="1100" spc="69" dirty="0">
                  <a:solidFill>
                    <a:srgbClr val="231916"/>
                  </a:solidFill>
                  <a:latin typeface="+mn-ea"/>
                  <a:ea typeface="+mn-ea"/>
                  <a:cs typeface="Meiryo"/>
                </a:rPr>
                <a:t>.3</a:t>
              </a:r>
              <a:r>
                <a:rPr lang="ja-JP" altLang="en-US" sz="1100" spc="69" dirty="0">
                  <a:solidFill>
                    <a:srgbClr val="231916"/>
                  </a:solidFill>
                  <a:latin typeface="+mn-ea"/>
                  <a:ea typeface="+mn-ea"/>
                  <a:cs typeface="Meiryo"/>
                </a:rPr>
                <a:t>兆円）</a:t>
              </a:r>
            </a:p>
          </p:txBody>
        </p:sp>
        <p:sp>
          <p:nvSpPr>
            <p:cNvPr id="42" name="object 16">
              <a:extLst>
                <a:ext uri="{FF2B5EF4-FFF2-40B4-BE49-F238E27FC236}">
                  <a16:creationId xmlns:a16="http://schemas.microsoft.com/office/drawing/2014/main" id="{5239C804-D63B-4D6D-93E6-B218B024ABA9}"/>
                </a:ext>
              </a:extLst>
            </p:cNvPr>
            <p:cNvSpPr txBox="1"/>
            <p:nvPr/>
          </p:nvSpPr>
          <p:spPr>
            <a:xfrm>
              <a:off x="1735945" y="4531411"/>
              <a:ext cx="1243519" cy="595035"/>
            </a:xfrm>
            <a:prstGeom prst="rect">
              <a:avLst/>
            </a:prstGeom>
          </p:spPr>
          <p:txBody>
            <a:bodyPr vert="horz" wrap="square" lIns="0" tIns="0" rIns="0" bIns="0" rtlCol="0">
              <a:spAutoFit/>
            </a:bodyPr>
            <a:lstStyle/>
            <a:p>
              <a:pPr algn="ctr" defTabSz="844083" eaLnBrk="1" fontAlgn="auto" hangingPunct="1">
                <a:lnSpc>
                  <a:spcPts val="1809"/>
                </a:lnSpc>
                <a:spcBef>
                  <a:spcPts val="0"/>
                </a:spcBef>
                <a:spcAft>
                  <a:spcPts val="0"/>
                </a:spcAft>
                <a:defRPr/>
              </a:pPr>
              <a:r>
                <a:rPr sz="1600" spc="74" dirty="0">
                  <a:latin typeface="+mn-ea"/>
                  <a:ea typeface="+mn-ea"/>
                  <a:cs typeface="Meiryo"/>
                </a:rPr>
                <a:t>消費税</a:t>
              </a:r>
              <a:endParaRPr sz="1600" dirty="0">
                <a:latin typeface="+mn-ea"/>
                <a:ea typeface="+mn-ea"/>
                <a:cs typeface="Meiryo"/>
              </a:endParaRPr>
            </a:p>
            <a:p>
              <a:pPr algn="ctr" defTabSz="844083" eaLnBrk="1" fontAlgn="auto" hangingPunct="1">
                <a:spcBef>
                  <a:spcPts val="65"/>
                </a:spcBef>
                <a:spcAft>
                  <a:spcPts val="0"/>
                </a:spcAft>
                <a:defRPr/>
              </a:pPr>
              <a:r>
                <a:rPr lang="en-US" altLang="ja-JP" sz="1100" spc="69" dirty="0">
                  <a:latin typeface="+mn-ea"/>
                  <a:ea typeface="+mn-ea"/>
                  <a:cs typeface="Meiryo"/>
                </a:rPr>
                <a:t>21.8</a:t>
              </a:r>
              <a:r>
                <a:rPr lang="ja-JP" altLang="en-US" sz="1100" spc="69" dirty="0">
                  <a:latin typeface="+mn-ea"/>
                  <a:ea typeface="+mn-ea"/>
                  <a:cs typeface="Meiryo"/>
                </a:rPr>
                <a:t>％</a:t>
              </a:r>
            </a:p>
            <a:p>
              <a:pPr algn="ctr" defTabSz="844083" eaLnBrk="1" fontAlgn="auto" hangingPunct="1">
                <a:spcBef>
                  <a:spcPts val="65"/>
                </a:spcBef>
                <a:spcAft>
                  <a:spcPts val="0"/>
                </a:spcAft>
                <a:defRPr/>
              </a:pPr>
              <a:r>
                <a:rPr lang="ja-JP" altLang="en-US" sz="1100" spc="69" dirty="0">
                  <a:latin typeface="+mn-ea"/>
                  <a:ea typeface="+mn-ea"/>
                  <a:cs typeface="Meiryo"/>
                </a:rPr>
                <a:t>（</a:t>
              </a:r>
              <a:r>
                <a:rPr lang="en-US" altLang="ja-JP" sz="1100" spc="69" dirty="0">
                  <a:latin typeface="+mn-ea"/>
                  <a:ea typeface="+mn-ea"/>
                  <a:cs typeface="Meiryo"/>
                </a:rPr>
                <a:t>26.7</a:t>
              </a:r>
              <a:r>
                <a:rPr lang="ja-JP" altLang="en-US" sz="1100" spc="69" dirty="0">
                  <a:latin typeface="+mn-ea"/>
                  <a:ea typeface="+mn-ea"/>
                  <a:cs typeface="Meiryo"/>
                </a:rPr>
                <a:t>兆円）</a:t>
              </a:r>
            </a:p>
          </p:txBody>
        </p:sp>
        <p:sp>
          <p:nvSpPr>
            <p:cNvPr id="43" name="object 17">
              <a:extLst>
                <a:ext uri="{FF2B5EF4-FFF2-40B4-BE49-F238E27FC236}">
                  <a16:creationId xmlns:a16="http://schemas.microsoft.com/office/drawing/2014/main" id="{86930E57-CCC3-4048-A4DF-E06A6A77C517}"/>
                </a:ext>
              </a:extLst>
            </p:cNvPr>
            <p:cNvSpPr txBox="1"/>
            <p:nvPr/>
          </p:nvSpPr>
          <p:spPr>
            <a:xfrm>
              <a:off x="929468" y="4217186"/>
              <a:ext cx="736714" cy="477951"/>
            </a:xfrm>
            <a:prstGeom prst="rect">
              <a:avLst/>
            </a:prstGeom>
          </p:spPr>
          <p:txBody>
            <a:bodyPr vert="horz" wrap="square" lIns="0" tIns="0" rIns="0" bIns="0" rtlCol="0">
              <a:spAutoFit/>
            </a:bodyPr>
            <a:lstStyle/>
            <a:p>
              <a:pPr algn="ctr" defTabSz="844083" eaLnBrk="1" fontAlgn="auto" hangingPunct="1">
                <a:lnSpc>
                  <a:spcPts val="1300"/>
                </a:lnSpc>
                <a:spcBef>
                  <a:spcPts val="0"/>
                </a:spcBef>
                <a:spcAft>
                  <a:spcPts val="0"/>
                </a:spcAft>
                <a:defRPr/>
              </a:pPr>
              <a:r>
                <a:rPr sz="1050" spc="51" dirty="0">
                  <a:solidFill>
                    <a:srgbClr val="231916"/>
                  </a:solidFill>
                  <a:latin typeface="+mn-ea"/>
                  <a:ea typeface="+mn-ea"/>
                  <a:cs typeface="Meiryo"/>
                </a:rPr>
                <a:t>そ</a:t>
              </a:r>
              <a:r>
                <a:rPr lang="ja-JP" altLang="en-US" sz="1050" spc="51" dirty="0">
                  <a:solidFill>
                    <a:srgbClr val="231916"/>
                  </a:solidFill>
                  <a:latin typeface="+mn-ea"/>
                  <a:cs typeface="Meiryo"/>
                </a:rPr>
                <a:t>の</a:t>
              </a:r>
              <a:r>
                <a:rPr sz="1050" spc="51" dirty="0" err="1">
                  <a:solidFill>
                    <a:srgbClr val="231916"/>
                  </a:solidFill>
                  <a:latin typeface="+mn-ea"/>
                  <a:ea typeface="+mn-ea"/>
                  <a:cs typeface="Meiryo"/>
                </a:rPr>
                <a:t>他税収</a:t>
              </a:r>
              <a:endParaRPr sz="1050" dirty="0">
                <a:solidFill>
                  <a:prstClr val="black"/>
                </a:solidFill>
                <a:latin typeface="+mn-ea"/>
                <a:ea typeface="+mn-ea"/>
                <a:cs typeface="Meiryo"/>
              </a:endParaRPr>
            </a:p>
            <a:p>
              <a:pPr algn="ctr" defTabSz="844083" eaLnBrk="1" fontAlgn="auto" hangingPunct="1">
                <a:lnSpc>
                  <a:spcPts val="1300"/>
                </a:lnSpc>
                <a:spcBef>
                  <a:spcPts val="0"/>
                </a:spcBef>
                <a:spcAft>
                  <a:spcPts val="0"/>
                </a:spcAft>
                <a:defRPr/>
              </a:pPr>
              <a:r>
                <a:rPr lang="en-US" sz="1050" spc="51" dirty="0">
                  <a:solidFill>
                    <a:srgbClr val="231916"/>
                  </a:solidFill>
                  <a:latin typeface="+mn-ea"/>
                  <a:cs typeface="Meiryo"/>
                </a:rPr>
                <a:t>8</a:t>
              </a:r>
              <a:r>
                <a:rPr lang="en-US" sz="1050" spc="51" dirty="0">
                  <a:solidFill>
                    <a:srgbClr val="231916"/>
                  </a:solidFill>
                  <a:latin typeface="+mn-ea"/>
                  <a:ea typeface="+mn-ea"/>
                  <a:cs typeface="Meiryo"/>
                </a:rPr>
                <a:t>.5</a:t>
              </a:r>
              <a:r>
                <a:rPr sz="1050" spc="51" dirty="0">
                  <a:solidFill>
                    <a:srgbClr val="231916"/>
                  </a:solidFill>
                  <a:latin typeface="+mn-ea"/>
                  <a:ea typeface="+mn-ea"/>
                  <a:cs typeface="Meiryo"/>
                </a:rPr>
                <a:t>％</a:t>
              </a:r>
              <a:endParaRPr lang="en-US" sz="1050" spc="51" dirty="0">
                <a:solidFill>
                  <a:srgbClr val="231916"/>
                </a:solidFill>
                <a:latin typeface="+mn-ea"/>
                <a:ea typeface="+mn-ea"/>
                <a:cs typeface="Meiryo"/>
              </a:endParaRPr>
            </a:p>
            <a:p>
              <a:pPr algn="ctr" defTabSz="844083" eaLnBrk="1" fontAlgn="auto" hangingPunct="1">
                <a:lnSpc>
                  <a:spcPts val="1300"/>
                </a:lnSpc>
                <a:spcBef>
                  <a:spcPts val="0"/>
                </a:spcBef>
                <a:spcAft>
                  <a:spcPts val="0"/>
                </a:spcAft>
                <a:defRPr/>
              </a:pPr>
              <a:r>
                <a:rPr lang="ja-JP" altLang="en-US" sz="1050" spc="42" dirty="0">
                  <a:solidFill>
                    <a:srgbClr val="231916"/>
                  </a:solidFill>
                  <a:latin typeface="+mn-ea"/>
                  <a:ea typeface="+mn-ea"/>
                  <a:cs typeface="Meiryo"/>
                </a:rPr>
                <a:t>（</a:t>
              </a:r>
              <a:r>
                <a:rPr lang="en-US" altLang="ja-JP" sz="1050" spc="42" dirty="0">
                  <a:solidFill>
                    <a:srgbClr val="231916"/>
                  </a:solidFill>
                  <a:latin typeface="+mn-ea"/>
                  <a:ea typeface="+mn-ea"/>
                  <a:cs typeface="Meiryo"/>
                </a:rPr>
                <a:t>10.4</a:t>
              </a:r>
              <a:r>
                <a:rPr lang="ja-JP" altLang="en-US" sz="1050" spc="42" dirty="0">
                  <a:solidFill>
                    <a:srgbClr val="231916"/>
                  </a:solidFill>
                  <a:latin typeface="+mn-ea"/>
                  <a:ea typeface="+mn-ea"/>
                  <a:cs typeface="Meiryo"/>
                </a:rPr>
                <a:t>兆円）</a:t>
              </a:r>
              <a:endParaRPr lang="ja-JP" altLang="en-US" sz="1050" dirty="0">
                <a:solidFill>
                  <a:prstClr val="black"/>
                </a:solidFill>
                <a:latin typeface="+mn-ea"/>
                <a:ea typeface="+mn-ea"/>
                <a:cs typeface="Meiryo"/>
              </a:endParaRPr>
            </a:p>
          </p:txBody>
        </p:sp>
        <p:sp>
          <p:nvSpPr>
            <p:cNvPr id="44" name="object 5">
              <a:extLst>
                <a:ext uri="{FF2B5EF4-FFF2-40B4-BE49-F238E27FC236}">
                  <a16:creationId xmlns:a16="http://schemas.microsoft.com/office/drawing/2014/main" id="{D5B91AE9-7D90-4DA5-AFAA-878AFFD918A7}"/>
                </a:ext>
              </a:extLst>
            </p:cNvPr>
            <p:cNvSpPr txBox="1"/>
            <p:nvPr/>
          </p:nvSpPr>
          <p:spPr>
            <a:xfrm>
              <a:off x="559459" y="3623054"/>
              <a:ext cx="771909" cy="480068"/>
            </a:xfrm>
            <a:prstGeom prst="rect">
              <a:avLst/>
            </a:prstGeom>
          </p:spPr>
          <p:txBody>
            <a:bodyPr vert="horz" wrap="square" lIns="0" tIns="0" rIns="0" bIns="0" rtlCol="0">
              <a:spAutoFit/>
            </a:bodyPr>
            <a:lstStyle/>
            <a:p>
              <a:pPr marL="11723" algn="ctr" defTabSz="844083" eaLnBrk="1" fontAlgn="auto" hangingPunct="1">
                <a:lnSpc>
                  <a:spcPts val="1300"/>
                </a:lnSpc>
                <a:spcBef>
                  <a:spcPts val="0"/>
                </a:spcBef>
                <a:spcAft>
                  <a:spcPts val="0"/>
                </a:spcAft>
                <a:defRPr/>
              </a:pPr>
              <a:r>
                <a:rPr sz="1050" spc="51" dirty="0" err="1">
                  <a:solidFill>
                    <a:srgbClr val="231916"/>
                  </a:solidFill>
                  <a:latin typeface="+mn-ea"/>
                  <a:ea typeface="+mn-ea"/>
                </a:rPr>
                <a:t>その他</a:t>
              </a:r>
              <a:r>
                <a:rPr lang="ja-JP" altLang="en-US" sz="1050" spc="51" dirty="0">
                  <a:solidFill>
                    <a:srgbClr val="231916"/>
                  </a:solidFill>
                  <a:latin typeface="+mn-ea"/>
                  <a:ea typeface="+mn-ea"/>
                </a:rPr>
                <a:t>収</a:t>
              </a:r>
              <a:r>
                <a:rPr sz="1050" spc="51" dirty="0">
                  <a:solidFill>
                    <a:srgbClr val="231916"/>
                  </a:solidFill>
                  <a:latin typeface="+mn-ea"/>
                  <a:ea typeface="+mn-ea"/>
                </a:rPr>
                <a:t>入</a:t>
              </a:r>
            </a:p>
            <a:p>
              <a:pPr marL="11723" algn="ctr" defTabSz="844083" eaLnBrk="1" fontAlgn="auto" hangingPunct="1">
                <a:lnSpc>
                  <a:spcPts val="1300"/>
                </a:lnSpc>
                <a:spcBef>
                  <a:spcPts val="0"/>
                </a:spcBef>
                <a:spcAft>
                  <a:spcPts val="0"/>
                </a:spcAft>
                <a:defRPr/>
              </a:pPr>
              <a:r>
                <a:rPr lang="en-US" altLang="ja-JP" sz="1050" spc="51" dirty="0">
                  <a:solidFill>
                    <a:srgbClr val="231916"/>
                  </a:solidFill>
                  <a:latin typeface="+mn-ea"/>
                  <a:ea typeface="+mn-ea"/>
                </a:rPr>
                <a:t>7.4</a:t>
              </a:r>
              <a:r>
                <a:rPr lang="ja-JP" altLang="en-US" sz="1050" spc="51" dirty="0">
                  <a:solidFill>
                    <a:srgbClr val="231916"/>
                  </a:solidFill>
                  <a:latin typeface="+mn-ea"/>
                  <a:ea typeface="+mn-ea"/>
                </a:rPr>
                <a:t>％</a:t>
              </a:r>
            </a:p>
            <a:p>
              <a:pPr marL="11723" algn="ctr" defTabSz="844083" eaLnBrk="1" fontAlgn="auto" hangingPunct="1">
                <a:lnSpc>
                  <a:spcPts val="1300"/>
                </a:lnSpc>
                <a:spcBef>
                  <a:spcPts val="0"/>
                </a:spcBef>
                <a:spcAft>
                  <a:spcPts val="0"/>
                </a:spcAft>
                <a:defRPr/>
              </a:pPr>
              <a:r>
                <a:rPr lang="ja-JP" altLang="en-US" sz="1050" spc="51" dirty="0">
                  <a:solidFill>
                    <a:srgbClr val="231916"/>
                  </a:solidFill>
                  <a:latin typeface="+mn-ea"/>
                  <a:ea typeface="+mn-ea"/>
                </a:rPr>
                <a:t>（</a:t>
              </a:r>
              <a:r>
                <a:rPr lang="en-US" altLang="ja-JP" sz="1050" spc="51" dirty="0">
                  <a:solidFill>
                    <a:srgbClr val="231916"/>
                  </a:solidFill>
                  <a:latin typeface="+mn-ea"/>
                </a:rPr>
                <a:t>9</a:t>
              </a:r>
              <a:r>
                <a:rPr lang="en-US" altLang="ja-JP" sz="1050" spc="51" dirty="0">
                  <a:solidFill>
                    <a:srgbClr val="231916"/>
                  </a:solidFill>
                  <a:latin typeface="+mn-ea"/>
                  <a:ea typeface="+mn-ea"/>
                </a:rPr>
                <a:t>.0</a:t>
              </a:r>
              <a:r>
                <a:rPr lang="ja-JP" altLang="en-US" sz="1050" spc="51" dirty="0">
                  <a:solidFill>
                    <a:srgbClr val="231916"/>
                  </a:solidFill>
                  <a:latin typeface="+mn-ea"/>
                  <a:ea typeface="+mn-ea"/>
                </a:rPr>
                <a:t>兆円）</a:t>
              </a:r>
            </a:p>
          </p:txBody>
        </p:sp>
        <p:sp>
          <p:nvSpPr>
            <p:cNvPr id="45" name="object 18">
              <a:extLst>
                <a:ext uri="{FF2B5EF4-FFF2-40B4-BE49-F238E27FC236}">
                  <a16:creationId xmlns:a16="http://schemas.microsoft.com/office/drawing/2014/main" id="{63ACDD42-10E3-41E3-89E6-97DD594D7A0C}"/>
                </a:ext>
              </a:extLst>
            </p:cNvPr>
            <p:cNvSpPr txBox="1"/>
            <p:nvPr/>
          </p:nvSpPr>
          <p:spPr>
            <a:xfrm>
              <a:off x="700921" y="2422506"/>
              <a:ext cx="1099638" cy="899733"/>
            </a:xfrm>
            <a:prstGeom prst="rect">
              <a:avLst/>
            </a:prstGeom>
          </p:spPr>
          <p:txBody>
            <a:bodyPr vert="horz" wrap="square" lIns="0" tIns="0" rIns="0" bIns="0" rtlCol="0">
              <a:spAutoFit/>
            </a:bodyPr>
            <a:lstStyle/>
            <a:p>
              <a:pPr algn="ctr" defTabSz="844083" eaLnBrk="1" fontAlgn="auto" hangingPunct="1">
                <a:lnSpc>
                  <a:spcPts val="1809"/>
                </a:lnSpc>
                <a:spcBef>
                  <a:spcPts val="0"/>
                </a:spcBef>
                <a:spcAft>
                  <a:spcPts val="0"/>
                </a:spcAft>
                <a:defRPr/>
              </a:pPr>
              <a:r>
                <a:rPr lang="en-US" sz="1600" spc="74" dirty="0">
                  <a:solidFill>
                    <a:srgbClr val="D63636"/>
                  </a:solidFill>
                  <a:latin typeface="+mn-ea"/>
                  <a:ea typeface="+mn-ea"/>
                  <a:cs typeface="Meiryo"/>
                </a:rPr>
                <a:t>     </a:t>
              </a:r>
              <a:r>
                <a:rPr sz="1600" spc="74" dirty="0" err="1">
                  <a:solidFill>
                    <a:srgbClr val="D63636"/>
                  </a:solidFill>
                  <a:latin typeface="+mn-ea"/>
                  <a:ea typeface="+mn-ea"/>
                  <a:cs typeface="Meiryo"/>
                </a:rPr>
                <a:t>公債金</a:t>
              </a:r>
              <a:endParaRPr lang="en-US" sz="1600" spc="74" dirty="0">
                <a:solidFill>
                  <a:srgbClr val="D63636"/>
                </a:solidFill>
                <a:latin typeface="+mn-ea"/>
                <a:ea typeface="+mn-ea"/>
                <a:cs typeface="Meiryo"/>
              </a:endParaRPr>
            </a:p>
            <a:p>
              <a:pPr algn="ctr" defTabSz="844083" eaLnBrk="1" fontAlgn="auto" hangingPunct="1">
                <a:lnSpc>
                  <a:spcPts val="1809"/>
                </a:lnSpc>
                <a:spcBef>
                  <a:spcPts val="0"/>
                </a:spcBef>
                <a:spcAft>
                  <a:spcPts val="0"/>
                </a:spcAft>
                <a:defRPr/>
              </a:pPr>
              <a:r>
                <a:rPr lang="ja-JP" altLang="en-US" sz="1600" spc="74" dirty="0">
                  <a:solidFill>
                    <a:srgbClr val="D63636"/>
                  </a:solidFill>
                  <a:latin typeface="+mn-ea"/>
                  <a:ea typeface="+mn-ea"/>
                  <a:cs typeface="Meiryo"/>
                </a:rPr>
                <a:t>     （借金）</a:t>
              </a:r>
              <a:endParaRPr lang="en-US" altLang="ja-JP" sz="1600" spc="74" dirty="0">
                <a:solidFill>
                  <a:srgbClr val="D63636"/>
                </a:solidFill>
                <a:latin typeface="+mn-ea"/>
                <a:ea typeface="+mn-ea"/>
                <a:cs typeface="Meiryo"/>
              </a:endParaRPr>
            </a:p>
            <a:p>
              <a:pPr algn="ctr" defTabSz="844083" eaLnBrk="1" fontAlgn="auto" hangingPunct="1">
                <a:lnSpc>
                  <a:spcPct val="30000"/>
                </a:lnSpc>
                <a:spcBef>
                  <a:spcPts val="0"/>
                </a:spcBef>
                <a:spcAft>
                  <a:spcPts val="0"/>
                </a:spcAft>
                <a:defRPr/>
              </a:pPr>
              <a:endParaRPr sz="1600" dirty="0">
                <a:solidFill>
                  <a:srgbClr val="D63636"/>
                </a:solidFill>
                <a:latin typeface="+mn-ea"/>
                <a:ea typeface="+mn-ea"/>
                <a:cs typeface="Meiryo"/>
              </a:endParaRPr>
            </a:p>
            <a:p>
              <a:pPr algn="ctr" defTabSz="844083" eaLnBrk="1" fontAlgn="auto" hangingPunct="1">
                <a:spcBef>
                  <a:spcPts val="65"/>
                </a:spcBef>
                <a:spcAft>
                  <a:spcPts val="0"/>
                </a:spcAft>
                <a:defRPr/>
              </a:pPr>
              <a:r>
                <a:rPr lang="en-US" altLang="ja-JP" sz="1100" spc="69" dirty="0">
                  <a:solidFill>
                    <a:srgbClr val="D63636"/>
                  </a:solidFill>
                  <a:latin typeface="+mn-ea"/>
                  <a:cs typeface="Meiryo"/>
                </a:rPr>
                <a:t>24</a:t>
              </a:r>
              <a:r>
                <a:rPr lang="en-US" altLang="ja-JP" sz="1100" spc="69" dirty="0">
                  <a:solidFill>
                    <a:srgbClr val="D63636"/>
                  </a:solidFill>
                  <a:latin typeface="+mn-ea"/>
                  <a:ea typeface="+mn-ea"/>
                  <a:cs typeface="Meiryo"/>
                </a:rPr>
                <a:t>.2</a:t>
              </a:r>
              <a:r>
                <a:rPr lang="ja-JP" altLang="en-US" sz="1100" spc="69" dirty="0">
                  <a:solidFill>
                    <a:srgbClr val="D63636"/>
                  </a:solidFill>
                  <a:latin typeface="+mn-ea"/>
                  <a:ea typeface="+mn-ea"/>
                  <a:cs typeface="Meiryo"/>
                </a:rPr>
                <a:t>％</a:t>
              </a:r>
            </a:p>
            <a:p>
              <a:pPr algn="ctr" defTabSz="844083" eaLnBrk="1" fontAlgn="auto" hangingPunct="1">
                <a:spcBef>
                  <a:spcPts val="65"/>
                </a:spcBef>
                <a:spcAft>
                  <a:spcPts val="0"/>
                </a:spcAft>
                <a:defRPr/>
              </a:pPr>
              <a:r>
                <a:rPr lang="ja-JP" altLang="en-US" sz="1100" spc="69" dirty="0">
                  <a:solidFill>
                    <a:srgbClr val="D63636"/>
                  </a:solidFill>
                  <a:latin typeface="+mn-ea"/>
                  <a:ea typeface="+mn-ea"/>
                  <a:cs typeface="Meiryo"/>
                </a:rPr>
                <a:t>（</a:t>
              </a:r>
              <a:r>
                <a:rPr lang="en-US" altLang="ja-JP" sz="1100" spc="69" dirty="0">
                  <a:solidFill>
                    <a:srgbClr val="D63636"/>
                  </a:solidFill>
                  <a:latin typeface="+mn-ea"/>
                  <a:cs typeface="Meiryo"/>
                </a:rPr>
                <a:t>29</a:t>
              </a:r>
              <a:r>
                <a:rPr lang="en-US" altLang="ja-JP" sz="1100" spc="69" dirty="0">
                  <a:solidFill>
                    <a:srgbClr val="D63636"/>
                  </a:solidFill>
                  <a:latin typeface="+mn-ea"/>
                  <a:ea typeface="+mn-ea"/>
                  <a:cs typeface="Meiryo"/>
                </a:rPr>
                <a:t>.6</a:t>
              </a:r>
              <a:r>
                <a:rPr lang="ja-JP" altLang="en-US" sz="1100" spc="69" dirty="0">
                  <a:solidFill>
                    <a:srgbClr val="D63636"/>
                  </a:solidFill>
                  <a:latin typeface="+mn-ea"/>
                  <a:ea typeface="+mn-ea"/>
                  <a:cs typeface="Meiryo"/>
                </a:rPr>
                <a:t>兆円）</a:t>
              </a:r>
            </a:p>
          </p:txBody>
        </p:sp>
        <p:sp>
          <p:nvSpPr>
            <p:cNvPr id="46" name="楕円 45">
              <a:extLst>
                <a:ext uri="{FF2B5EF4-FFF2-40B4-BE49-F238E27FC236}">
                  <a16:creationId xmlns:a16="http://schemas.microsoft.com/office/drawing/2014/main" id="{DD2D7DB3-BAF2-4DDE-A8A4-C73A7C97D74B}"/>
                </a:ext>
              </a:extLst>
            </p:cNvPr>
            <p:cNvSpPr/>
            <p:nvPr/>
          </p:nvSpPr>
          <p:spPr bwMode="auto">
            <a:xfrm>
              <a:off x="1623901" y="2906004"/>
              <a:ext cx="1468039" cy="1468039"/>
            </a:xfrm>
            <a:prstGeom prst="ellipse">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dirty="0">
                <a:ln>
                  <a:noFill/>
                </a:ln>
                <a:solidFill>
                  <a:schemeClr val="tx1"/>
                </a:solidFill>
                <a:effectLst/>
                <a:latin typeface="+mn-ea"/>
              </a:endParaRPr>
            </a:p>
          </p:txBody>
        </p:sp>
        <p:sp>
          <p:nvSpPr>
            <p:cNvPr id="48" name="object 11">
              <a:extLst>
                <a:ext uri="{FF2B5EF4-FFF2-40B4-BE49-F238E27FC236}">
                  <a16:creationId xmlns:a16="http://schemas.microsoft.com/office/drawing/2014/main" id="{04866CAA-D312-4908-A848-2338C64B5F4B}"/>
                </a:ext>
              </a:extLst>
            </p:cNvPr>
            <p:cNvSpPr txBox="1"/>
            <p:nvPr/>
          </p:nvSpPr>
          <p:spPr>
            <a:xfrm>
              <a:off x="1711264" y="3264178"/>
              <a:ext cx="1157094" cy="911532"/>
            </a:xfrm>
            <a:prstGeom prst="rect">
              <a:avLst/>
            </a:prstGeom>
          </p:spPr>
          <p:txBody>
            <a:bodyPr vert="horz" wrap="square" lIns="0" tIns="0" rIns="0" bIns="0" rtlCol="0">
              <a:spAutoFit/>
            </a:bodyPr>
            <a:lstStyle/>
            <a:p>
              <a:pPr marL="11723" marR="4689" algn="ctr" defTabSz="844083" eaLnBrk="1" fontAlgn="auto" hangingPunct="1">
                <a:lnSpc>
                  <a:spcPct val="110500"/>
                </a:lnSpc>
                <a:spcBef>
                  <a:spcPts val="0"/>
                </a:spcBef>
                <a:spcAft>
                  <a:spcPts val="0"/>
                </a:spcAft>
                <a:defRPr/>
              </a:pPr>
              <a:r>
                <a:rPr sz="2000" spc="51" dirty="0" err="1">
                  <a:solidFill>
                    <a:srgbClr val="231916"/>
                  </a:solidFill>
                  <a:latin typeface="+mn-ea"/>
                  <a:ea typeface="+mn-ea"/>
                  <a:cs typeface="Meiryo"/>
                </a:rPr>
                <a:t>一般会計</a:t>
              </a:r>
              <a:endParaRPr lang="en-US" sz="2000" spc="51" dirty="0">
                <a:solidFill>
                  <a:srgbClr val="231916"/>
                </a:solidFill>
                <a:latin typeface="+mn-ea"/>
                <a:ea typeface="+mn-ea"/>
                <a:cs typeface="Meiryo"/>
              </a:endParaRPr>
            </a:p>
            <a:p>
              <a:pPr marL="11723" marR="4689" algn="ctr" defTabSz="844083" eaLnBrk="1" fontAlgn="auto" hangingPunct="1">
                <a:lnSpc>
                  <a:spcPct val="110500"/>
                </a:lnSpc>
                <a:spcBef>
                  <a:spcPts val="0"/>
                </a:spcBef>
                <a:spcAft>
                  <a:spcPts val="0"/>
                </a:spcAft>
                <a:defRPr/>
              </a:pPr>
              <a:r>
                <a:rPr lang="ja-JP" altLang="en-US" sz="2000" spc="51" dirty="0">
                  <a:solidFill>
                    <a:srgbClr val="231916"/>
                  </a:solidFill>
                  <a:latin typeface="+mn-ea"/>
                  <a:ea typeface="+mn-ea"/>
                  <a:cs typeface="Meiryo"/>
                </a:rPr>
                <a:t>歳入</a:t>
              </a:r>
              <a:r>
                <a:rPr sz="2000" spc="51" dirty="0" err="1">
                  <a:solidFill>
                    <a:srgbClr val="231916"/>
                  </a:solidFill>
                  <a:latin typeface="+mn-ea"/>
                  <a:ea typeface="+mn-ea"/>
                  <a:cs typeface="Meiryo"/>
                </a:rPr>
                <a:t>総額</a:t>
              </a:r>
              <a:endParaRPr sz="2000" dirty="0">
                <a:solidFill>
                  <a:prstClr val="black"/>
                </a:solidFill>
                <a:latin typeface="+mn-ea"/>
                <a:ea typeface="+mn-ea"/>
                <a:cs typeface="Meiryo"/>
              </a:endParaRPr>
            </a:p>
            <a:p>
              <a:pPr marL="46893" algn="ctr" defTabSz="844083" eaLnBrk="1" fontAlgn="auto" hangingPunct="1">
                <a:spcBef>
                  <a:spcPts val="125"/>
                </a:spcBef>
                <a:spcAft>
                  <a:spcPts val="0"/>
                </a:spcAft>
                <a:defRPr/>
              </a:pPr>
              <a:r>
                <a:rPr lang="en-US" altLang="ja-JP" sz="1400" spc="51" dirty="0">
                  <a:solidFill>
                    <a:srgbClr val="231916"/>
                  </a:solidFill>
                  <a:latin typeface="+mn-ea"/>
                  <a:ea typeface="+mn-ea"/>
                  <a:cs typeface="Meiryo"/>
                </a:rPr>
                <a:t>(122.3</a:t>
              </a:r>
              <a:r>
                <a:rPr lang="ja-JP" altLang="en-US" sz="1400" spc="51" dirty="0">
                  <a:solidFill>
                    <a:srgbClr val="231916"/>
                  </a:solidFill>
                  <a:latin typeface="+mn-ea"/>
                  <a:ea typeface="+mn-ea"/>
                  <a:cs typeface="Meiryo"/>
                </a:rPr>
                <a:t>兆円</a:t>
              </a:r>
              <a:r>
                <a:rPr lang="en-US" altLang="ja-JP" sz="1400" spc="51" dirty="0">
                  <a:solidFill>
                    <a:srgbClr val="231916"/>
                  </a:solidFill>
                  <a:latin typeface="+mn-ea"/>
                  <a:ea typeface="+mn-ea"/>
                  <a:cs typeface="Meiryo"/>
                </a:rPr>
                <a:t>)</a:t>
              </a:r>
            </a:p>
          </p:txBody>
        </p:sp>
        <p:grpSp>
          <p:nvGrpSpPr>
            <p:cNvPr id="49" name="グループ化 48">
              <a:extLst>
                <a:ext uri="{FF2B5EF4-FFF2-40B4-BE49-F238E27FC236}">
                  <a16:creationId xmlns:a16="http://schemas.microsoft.com/office/drawing/2014/main" id="{9CE7BF9F-AC10-46C4-9D73-424167FF03D6}"/>
                </a:ext>
              </a:extLst>
            </p:cNvPr>
            <p:cNvGrpSpPr/>
            <p:nvPr/>
          </p:nvGrpSpPr>
          <p:grpSpPr>
            <a:xfrm>
              <a:off x="216015" y="1963479"/>
              <a:ext cx="828219" cy="284403"/>
              <a:chOff x="4781156" y="2669544"/>
              <a:chExt cx="828219" cy="284403"/>
            </a:xfrm>
          </p:grpSpPr>
          <p:sp>
            <p:nvSpPr>
              <p:cNvPr id="50" name="object 21">
                <a:extLst>
                  <a:ext uri="{FF2B5EF4-FFF2-40B4-BE49-F238E27FC236}">
                    <a16:creationId xmlns:a16="http://schemas.microsoft.com/office/drawing/2014/main" id="{6EFF549A-69FE-4BE3-BF08-6E97E53EDC47}"/>
                  </a:ext>
                </a:extLst>
              </p:cNvPr>
              <p:cNvSpPr txBox="1"/>
              <p:nvPr/>
            </p:nvSpPr>
            <p:spPr>
              <a:xfrm>
                <a:off x="4855347" y="2679703"/>
                <a:ext cx="679837" cy="246221"/>
              </a:xfrm>
              <a:prstGeom prst="rect">
                <a:avLst/>
              </a:prstGeom>
            </p:spPr>
            <p:txBody>
              <a:bodyPr vert="horz" wrap="square" lIns="0" tIns="0" rIns="0" bIns="0" rtlCol="0">
                <a:spAutoFit/>
              </a:bodyPr>
              <a:lstStyle/>
              <a:p>
                <a:pPr marL="11723" algn="ctr" defTabSz="844083" eaLnBrk="1" fontAlgn="auto" hangingPunct="1">
                  <a:spcBef>
                    <a:spcPts val="0"/>
                  </a:spcBef>
                  <a:spcAft>
                    <a:spcPts val="0"/>
                  </a:spcAft>
                  <a:defRPr/>
                </a:pPr>
                <a:r>
                  <a:rPr lang="ja-JP" altLang="en-US" sz="1600" spc="18" dirty="0">
                    <a:solidFill>
                      <a:srgbClr val="231916"/>
                    </a:solidFill>
                    <a:latin typeface="+mn-ea"/>
                    <a:ea typeface="+mn-ea"/>
                    <a:cs typeface="Meiryo"/>
                  </a:rPr>
                  <a:t>歳 入</a:t>
                </a:r>
                <a:endParaRPr sz="1600" dirty="0">
                  <a:solidFill>
                    <a:prstClr val="black"/>
                  </a:solidFill>
                  <a:latin typeface="+mn-ea"/>
                  <a:ea typeface="+mn-ea"/>
                  <a:cs typeface="Meiryo"/>
                </a:endParaRPr>
              </a:p>
            </p:txBody>
          </p:sp>
          <p:sp>
            <p:nvSpPr>
              <p:cNvPr id="51" name="正方形/長方形 50">
                <a:extLst>
                  <a:ext uri="{FF2B5EF4-FFF2-40B4-BE49-F238E27FC236}">
                    <a16:creationId xmlns:a16="http://schemas.microsoft.com/office/drawing/2014/main" id="{29F7B800-37E0-4E30-903C-E21EA4105C9F}"/>
                  </a:ext>
                </a:extLst>
              </p:cNvPr>
              <p:cNvSpPr/>
              <p:nvPr/>
            </p:nvSpPr>
            <p:spPr bwMode="auto">
              <a:xfrm>
                <a:off x="4781156" y="2669544"/>
                <a:ext cx="828219" cy="284403"/>
              </a:xfrm>
              <a:prstGeom prst="rect">
                <a:avLst/>
              </a:prstGeom>
              <a:noFill/>
              <a:ln w="19050" cap="flat" cmpd="sng" algn="ctr">
                <a:solidFill>
                  <a:srgbClr val="00488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dirty="0">
                  <a:ln>
                    <a:noFill/>
                  </a:ln>
                  <a:solidFill>
                    <a:schemeClr val="tx1"/>
                  </a:solidFill>
                  <a:effectLst/>
                  <a:latin typeface="+mn-ea"/>
                </a:endParaRPr>
              </a:p>
            </p:txBody>
          </p:sp>
        </p:grpSp>
      </p:grpSp>
      <p:grpSp>
        <p:nvGrpSpPr>
          <p:cNvPr id="52" name="グループ化 51">
            <a:extLst>
              <a:ext uri="{FF2B5EF4-FFF2-40B4-BE49-F238E27FC236}">
                <a16:creationId xmlns:a16="http://schemas.microsoft.com/office/drawing/2014/main" id="{22D6E676-6D50-465E-BAB2-C462D1B063EE}"/>
              </a:ext>
            </a:extLst>
          </p:cNvPr>
          <p:cNvGrpSpPr/>
          <p:nvPr/>
        </p:nvGrpSpPr>
        <p:grpSpPr>
          <a:xfrm>
            <a:off x="4599702" y="1755669"/>
            <a:ext cx="4177821" cy="4066744"/>
            <a:chOff x="4599702" y="1755669"/>
            <a:chExt cx="4177821" cy="4066744"/>
          </a:xfrm>
        </p:grpSpPr>
        <p:graphicFrame>
          <p:nvGraphicFramePr>
            <p:cNvPr id="53" name="グラフ 52">
              <a:extLst>
                <a:ext uri="{FF2B5EF4-FFF2-40B4-BE49-F238E27FC236}">
                  <a16:creationId xmlns:a16="http://schemas.microsoft.com/office/drawing/2014/main" id="{EEF39AAE-46D6-4D93-835E-7391C6A2E4A3}"/>
                </a:ext>
              </a:extLst>
            </p:cNvPr>
            <p:cNvGraphicFramePr/>
            <p:nvPr/>
          </p:nvGraphicFramePr>
          <p:xfrm>
            <a:off x="5033331" y="1755669"/>
            <a:ext cx="3744192" cy="3744192"/>
          </p:xfrm>
          <a:graphic>
            <a:graphicData uri="http://schemas.openxmlformats.org/drawingml/2006/chart">
              <c:chart xmlns:c="http://schemas.openxmlformats.org/drawingml/2006/chart" xmlns:r="http://schemas.openxmlformats.org/officeDocument/2006/relationships" r:id="rId4"/>
            </a:graphicData>
          </a:graphic>
        </p:graphicFrame>
        <p:sp>
          <p:nvSpPr>
            <p:cNvPr id="54" name="object 10">
              <a:extLst>
                <a:ext uri="{FF2B5EF4-FFF2-40B4-BE49-F238E27FC236}">
                  <a16:creationId xmlns:a16="http://schemas.microsoft.com/office/drawing/2014/main" id="{FEDB9343-B878-4BC1-B44A-2B15E39931BF}"/>
                </a:ext>
              </a:extLst>
            </p:cNvPr>
            <p:cNvSpPr txBox="1"/>
            <p:nvPr/>
          </p:nvSpPr>
          <p:spPr>
            <a:xfrm>
              <a:off x="7546140" y="2891727"/>
              <a:ext cx="986676" cy="294953"/>
            </a:xfrm>
            <a:prstGeom prst="rect">
              <a:avLst/>
            </a:prstGeom>
          </p:spPr>
          <p:txBody>
            <a:bodyPr vert="horz" wrap="square" lIns="0" tIns="0" rIns="0" bIns="0" rtlCol="0">
              <a:spAutoFit/>
            </a:bodyPr>
            <a:lstStyle/>
            <a:p>
              <a:pPr marR="39859" algn="ctr" defTabSz="844083" eaLnBrk="1" fontAlgn="auto" hangingPunct="1">
                <a:lnSpc>
                  <a:spcPts val="1140"/>
                </a:lnSpc>
                <a:spcBef>
                  <a:spcPts val="0"/>
                </a:spcBef>
                <a:spcAft>
                  <a:spcPts val="0"/>
                </a:spcAft>
                <a:defRPr/>
              </a:pPr>
              <a:r>
                <a:rPr lang="en-US" altLang="ja-JP" sz="1100" spc="60" dirty="0">
                  <a:latin typeface="+mn-ea"/>
                  <a:ea typeface="+mn-ea"/>
                  <a:cs typeface="Meiryo"/>
                </a:rPr>
                <a:t>31.9</a:t>
              </a:r>
              <a:r>
                <a:rPr lang="ja-JP" altLang="en-US" sz="1100" spc="60" dirty="0">
                  <a:latin typeface="+mn-ea"/>
                  <a:ea typeface="+mn-ea"/>
                  <a:cs typeface="Meiryo"/>
                </a:rPr>
                <a:t>％</a:t>
              </a:r>
            </a:p>
            <a:p>
              <a:pPr marR="39859" algn="ctr" defTabSz="844083" eaLnBrk="1" fontAlgn="auto" hangingPunct="1">
                <a:lnSpc>
                  <a:spcPts val="1200"/>
                </a:lnSpc>
                <a:spcBef>
                  <a:spcPts val="0"/>
                </a:spcBef>
                <a:spcAft>
                  <a:spcPts val="0"/>
                </a:spcAft>
                <a:defRPr/>
              </a:pPr>
              <a:r>
                <a:rPr lang="ja-JP" altLang="en-US" sz="1100" spc="60" dirty="0">
                  <a:latin typeface="+mn-ea"/>
                  <a:ea typeface="+mn-ea"/>
                  <a:cs typeface="Meiryo"/>
                </a:rPr>
                <a:t>（</a:t>
              </a:r>
              <a:r>
                <a:rPr lang="en-US" altLang="ja-JP" sz="1100" spc="60" dirty="0">
                  <a:latin typeface="+mn-ea"/>
                  <a:ea typeface="+mn-ea"/>
                  <a:cs typeface="Meiryo"/>
                </a:rPr>
                <a:t>39.1</a:t>
              </a:r>
              <a:r>
                <a:rPr lang="ja-JP" altLang="en-US" sz="1100" spc="60" dirty="0">
                  <a:latin typeface="+mn-ea"/>
                  <a:ea typeface="+mn-ea"/>
                  <a:cs typeface="Meiryo"/>
                </a:rPr>
                <a:t>兆円）</a:t>
              </a:r>
            </a:p>
          </p:txBody>
        </p:sp>
        <p:sp>
          <p:nvSpPr>
            <p:cNvPr id="55" name="object 12">
              <a:extLst>
                <a:ext uri="{FF2B5EF4-FFF2-40B4-BE49-F238E27FC236}">
                  <a16:creationId xmlns:a16="http://schemas.microsoft.com/office/drawing/2014/main" id="{E2923F96-046C-4E4C-B2E8-D1029B9A257F}"/>
                </a:ext>
              </a:extLst>
            </p:cNvPr>
            <p:cNvSpPr txBox="1"/>
            <p:nvPr/>
          </p:nvSpPr>
          <p:spPr>
            <a:xfrm>
              <a:off x="7078619" y="4801124"/>
              <a:ext cx="820460" cy="351378"/>
            </a:xfrm>
            <a:prstGeom prst="rect">
              <a:avLst/>
            </a:prstGeom>
          </p:spPr>
          <p:txBody>
            <a:bodyPr vert="horz" wrap="square" lIns="0" tIns="0" rIns="0" bIns="0" rtlCol="0">
              <a:spAutoFit/>
            </a:bodyPr>
            <a:lstStyle/>
            <a:p>
              <a:pPr algn="ctr" defTabSz="844083" eaLnBrk="1" fontAlgn="auto" hangingPunct="1">
                <a:spcBef>
                  <a:spcPts val="55"/>
                </a:spcBef>
                <a:spcAft>
                  <a:spcPts val="0"/>
                </a:spcAft>
                <a:defRPr/>
              </a:pPr>
              <a:r>
                <a:rPr lang="en-US" altLang="ja-JP" sz="1100" spc="-28" dirty="0">
                  <a:latin typeface="+mn-ea"/>
                  <a:ea typeface="+mn-ea"/>
                  <a:cs typeface="Meiryo"/>
                </a:rPr>
                <a:t>17.1</a:t>
              </a:r>
              <a:r>
                <a:rPr lang="ja-JP" altLang="en-US" sz="1100" spc="-28" dirty="0">
                  <a:latin typeface="+mn-ea"/>
                  <a:ea typeface="+mn-ea"/>
                  <a:cs typeface="Meiryo"/>
                </a:rPr>
                <a:t>％</a:t>
              </a:r>
            </a:p>
            <a:p>
              <a:pPr algn="ctr" defTabSz="844083" eaLnBrk="1" fontAlgn="auto" hangingPunct="1">
                <a:spcBef>
                  <a:spcPts val="55"/>
                </a:spcBef>
                <a:spcAft>
                  <a:spcPts val="0"/>
                </a:spcAft>
                <a:defRPr/>
              </a:pPr>
              <a:r>
                <a:rPr lang="ja-JP" altLang="en-US" sz="1100" spc="-28" dirty="0">
                  <a:latin typeface="+mn-ea"/>
                  <a:ea typeface="+mn-ea"/>
                  <a:cs typeface="Meiryo"/>
                </a:rPr>
                <a:t>（</a:t>
              </a:r>
              <a:r>
                <a:rPr lang="en-US" altLang="ja-JP" sz="1100" spc="-28" dirty="0">
                  <a:latin typeface="+mn-ea"/>
                  <a:ea typeface="+mn-ea"/>
                  <a:cs typeface="Meiryo"/>
                </a:rPr>
                <a:t>20.9</a:t>
              </a:r>
              <a:r>
                <a:rPr lang="ja-JP" altLang="en-US" sz="1100" spc="-28" dirty="0">
                  <a:latin typeface="+mn-ea"/>
                  <a:ea typeface="+mn-ea"/>
                  <a:cs typeface="Meiryo"/>
                </a:rPr>
                <a:t>兆円）</a:t>
              </a:r>
            </a:p>
          </p:txBody>
        </p:sp>
        <p:sp>
          <p:nvSpPr>
            <p:cNvPr id="56" name="object 14">
              <a:extLst>
                <a:ext uri="{FF2B5EF4-FFF2-40B4-BE49-F238E27FC236}">
                  <a16:creationId xmlns:a16="http://schemas.microsoft.com/office/drawing/2014/main" id="{B929A392-B2B8-478B-9766-F2417FF767B1}"/>
                </a:ext>
              </a:extLst>
            </p:cNvPr>
            <p:cNvSpPr txBox="1"/>
            <p:nvPr/>
          </p:nvSpPr>
          <p:spPr>
            <a:xfrm>
              <a:off x="5315751" y="5281752"/>
              <a:ext cx="1003447" cy="540661"/>
            </a:xfrm>
            <a:prstGeom prst="rect">
              <a:avLst/>
            </a:prstGeom>
          </p:spPr>
          <p:txBody>
            <a:bodyPr vert="horz" wrap="square" lIns="0" tIns="0" rIns="0" bIns="0" rtlCol="0">
              <a:spAutoFit/>
            </a:bodyPr>
            <a:lstStyle/>
            <a:p>
              <a:pPr marL="11723" algn="ctr" defTabSz="844083" eaLnBrk="1" fontAlgn="auto" hangingPunct="1">
                <a:lnSpc>
                  <a:spcPct val="120000"/>
                </a:lnSpc>
                <a:spcBef>
                  <a:spcPts val="0"/>
                </a:spcBef>
                <a:spcAft>
                  <a:spcPts val="0"/>
                </a:spcAft>
                <a:defRPr/>
              </a:pPr>
              <a:r>
                <a:rPr sz="1400" spc="-9" dirty="0">
                  <a:solidFill>
                    <a:srgbClr val="231916"/>
                  </a:solidFill>
                  <a:latin typeface="+mn-ea"/>
                  <a:ea typeface="+mn-ea"/>
                  <a:cs typeface="Meiryo"/>
                </a:rPr>
                <a:t>公共事業</a:t>
              </a:r>
              <a:endParaRPr sz="1400" dirty="0">
                <a:solidFill>
                  <a:prstClr val="black"/>
                </a:solidFill>
                <a:latin typeface="+mn-ea"/>
                <a:ea typeface="+mn-ea"/>
                <a:cs typeface="Meiryo"/>
              </a:endParaRPr>
            </a:p>
            <a:p>
              <a:pPr marL="11723" algn="ctr" defTabSz="844083" eaLnBrk="1" fontAlgn="auto" hangingPunct="1">
                <a:lnSpc>
                  <a:spcPts val="992"/>
                </a:lnSpc>
                <a:spcBef>
                  <a:spcPts val="0"/>
                </a:spcBef>
                <a:spcAft>
                  <a:spcPts val="0"/>
                </a:spcAft>
                <a:defRPr/>
              </a:pPr>
              <a:r>
                <a:rPr lang="en-US" altLang="ja-JP" sz="1050" spc="37" dirty="0">
                  <a:solidFill>
                    <a:srgbClr val="231916"/>
                  </a:solidFill>
                  <a:latin typeface="+mn-ea"/>
                  <a:ea typeface="+mn-ea"/>
                  <a:cs typeface="Meiryo"/>
                </a:rPr>
                <a:t>5.0</a:t>
              </a:r>
              <a:r>
                <a:rPr lang="ja-JP" altLang="en-US" sz="1050" spc="37" dirty="0">
                  <a:solidFill>
                    <a:srgbClr val="231916"/>
                  </a:solidFill>
                  <a:latin typeface="+mn-ea"/>
                  <a:ea typeface="+mn-ea"/>
                  <a:cs typeface="Meiryo"/>
                </a:rPr>
                <a:t>％</a:t>
              </a:r>
            </a:p>
            <a:p>
              <a:pPr marL="11723" algn="ctr" defTabSz="844083" eaLnBrk="1" fontAlgn="auto" hangingPunct="1">
                <a:lnSpc>
                  <a:spcPts val="1200"/>
                </a:lnSpc>
                <a:spcBef>
                  <a:spcPts val="0"/>
                </a:spcBef>
                <a:spcAft>
                  <a:spcPts val="0"/>
                </a:spcAft>
                <a:defRPr/>
              </a:pPr>
              <a:r>
                <a:rPr lang="ja-JP" altLang="en-US" sz="1050" spc="37" dirty="0">
                  <a:solidFill>
                    <a:srgbClr val="231916"/>
                  </a:solidFill>
                  <a:latin typeface="+mn-ea"/>
                  <a:ea typeface="+mn-ea"/>
                  <a:cs typeface="Meiryo"/>
                </a:rPr>
                <a:t>（</a:t>
              </a:r>
              <a:r>
                <a:rPr lang="en-US" altLang="ja-JP" sz="1050" spc="37" dirty="0">
                  <a:solidFill>
                    <a:srgbClr val="231916"/>
                  </a:solidFill>
                  <a:latin typeface="+mn-ea"/>
                  <a:ea typeface="+mn-ea"/>
                  <a:cs typeface="Meiryo"/>
                </a:rPr>
                <a:t>6.1</a:t>
              </a:r>
              <a:r>
                <a:rPr lang="ja-JP" altLang="en-US" sz="1050" spc="37" dirty="0">
                  <a:solidFill>
                    <a:srgbClr val="231916"/>
                  </a:solidFill>
                  <a:latin typeface="+mn-ea"/>
                  <a:ea typeface="+mn-ea"/>
                  <a:cs typeface="Meiryo"/>
                </a:rPr>
                <a:t>兆円）</a:t>
              </a:r>
            </a:p>
          </p:txBody>
        </p:sp>
        <p:sp>
          <p:nvSpPr>
            <p:cNvPr id="57" name="object 15">
              <a:extLst>
                <a:ext uri="{FF2B5EF4-FFF2-40B4-BE49-F238E27FC236}">
                  <a16:creationId xmlns:a16="http://schemas.microsoft.com/office/drawing/2014/main" id="{013AE012-8793-4891-BA1C-A8593F072203}"/>
                </a:ext>
              </a:extLst>
            </p:cNvPr>
            <p:cNvSpPr txBox="1"/>
            <p:nvPr/>
          </p:nvSpPr>
          <p:spPr>
            <a:xfrm>
              <a:off x="4599702" y="4576597"/>
              <a:ext cx="762364" cy="770980"/>
            </a:xfrm>
            <a:prstGeom prst="rect">
              <a:avLst/>
            </a:prstGeom>
          </p:spPr>
          <p:txBody>
            <a:bodyPr vert="horz" wrap="square" lIns="0" tIns="0" rIns="0" bIns="0" rtlCol="0">
              <a:spAutoFit/>
            </a:bodyPr>
            <a:lstStyle/>
            <a:p>
              <a:pPr marL="11723" marR="4689" algn="ctr" defTabSz="844083" eaLnBrk="1" fontAlgn="auto" hangingPunct="1">
                <a:lnSpc>
                  <a:spcPct val="102000"/>
                </a:lnSpc>
                <a:spcBef>
                  <a:spcPts val="0"/>
                </a:spcBef>
                <a:spcAft>
                  <a:spcPts val="0"/>
                </a:spcAft>
                <a:defRPr/>
              </a:pPr>
              <a:r>
                <a:rPr sz="1400" spc="-9" dirty="0" err="1">
                  <a:solidFill>
                    <a:srgbClr val="231916"/>
                  </a:solidFill>
                  <a:latin typeface="+mn-ea"/>
                  <a:ea typeface="+mn-ea"/>
                  <a:cs typeface="Meiryo"/>
                </a:rPr>
                <a:t>文教及び</a:t>
              </a:r>
              <a:endParaRPr lang="en-US" sz="1400" spc="-9" dirty="0">
                <a:solidFill>
                  <a:srgbClr val="231916"/>
                </a:solidFill>
                <a:latin typeface="+mn-ea"/>
                <a:ea typeface="+mn-ea"/>
                <a:cs typeface="Meiryo"/>
              </a:endParaRPr>
            </a:p>
            <a:p>
              <a:pPr marL="11723" marR="4689" algn="ctr" defTabSz="844083" eaLnBrk="1" fontAlgn="auto" hangingPunct="1">
                <a:lnSpc>
                  <a:spcPct val="102000"/>
                </a:lnSpc>
                <a:spcBef>
                  <a:spcPts val="0"/>
                </a:spcBef>
                <a:spcAft>
                  <a:spcPts val="100"/>
                </a:spcAft>
                <a:defRPr/>
              </a:pPr>
              <a:r>
                <a:rPr sz="1400" spc="-9" dirty="0" err="1">
                  <a:solidFill>
                    <a:srgbClr val="231916"/>
                  </a:solidFill>
                  <a:latin typeface="+mn-ea"/>
                  <a:ea typeface="+mn-ea"/>
                  <a:cs typeface="Meiryo"/>
                </a:rPr>
                <a:t>科学振興</a:t>
              </a:r>
              <a:endParaRPr lang="en-US" sz="1400" spc="-9" dirty="0">
                <a:solidFill>
                  <a:srgbClr val="231916"/>
                </a:solidFill>
                <a:latin typeface="+mn-ea"/>
                <a:ea typeface="+mn-ea"/>
                <a:cs typeface="Meiryo"/>
              </a:endParaRPr>
            </a:p>
            <a:p>
              <a:pPr marL="11723" marR="4689" algn="ctr" defTabSz="844083" eaLnBrk="1" fontAlgn="auto" hangingPunct="1">
                <a:lnSpc>
                  <a:spcPct val="102000"/>
                </a:lnSpc>
                <a:spcBef>
                  <a:spcPts val="0"/>
                </a:spcBef>
                <a:spcAft>
                  <a:spcPts val="0"/>
                </a:spcAft>
                <a:defRPr/>
              </a:pPr>
              <a:r>
                <a:rPr lang="en-US" altLang="ja-JP" sz="1050" spc="37" dirty="0">
                  <a:solidFill>
                    <a:srgbClr val="231916"/>
                  </a:solidFill>
                  <a:latin typeface="+mn-ea"/>
                  <a:ea typeface="+mn-ea"/>
                  <a:cs typeface="Meiryo"/>
                </a:rPr>
                <a:t>4.9</a:t>
              </a:r>
              <a:r>
                <a:rPr lang="ja-JP" altLang="en-US" sz="1050" spc="37" dirty="0">
                  <a:solidFill>
                    <a:srgbClr val="231916"/>
                  </a:solidFill>
                  <a:latin typeface="+mn-ea"/>
                  <a:ea typeface="+mn-ea"/>
                  <a:cs typeface="Meiryo"/>
                </a:rPr>
                <a:t>％</a:t>
              </a:r>
            </a:p>
            <a:p>
              <a:pPr marL="11723" marR="4689" algn="ctr" defTabSz="844083" eaLnBrk="1" fontAlgn="auto" hangingPunct="1">
                <a:lnSpc>
                  <a:spcPts val="1200"/>
                </a:lnSpc>
                <a:spcBef>
                  <a:spcPts val="0"/>
                </a:spcBef>
                <a:spcAft>
                  <a:spcPts val="0"/>
                </a:spcAft>
                <a:defRPr/>
              </a:pPr>
              <a:r>
                <a:rPr lang="ja-JP" altLang="en-US" sz="1050" spc="37" dirty="0">
                  <a:solidFill>
                    <a:srgbClr val="231916"/>
                  </a:solidFill>
                  <a:latin typeface="+mn-ea"/>
                  <a:ea typeface="+mn-ea"/>
                  <a:cs typeface="Meiryo"/>
                </a:rPr>
                <a:t>（</a:t>
              </a:r>
              <a:r>
                <a:rPr lang="en-US" altLang="ja-JP" sz="1050" spc="37" dirty="0">
                  <a:solidFill>
                    <a:srgbClr val="231916"/>
                  </a:solidFill>
                  <a:latin typeface="+mn-ea"/>
                  <a:cs typeface="Meiryo"/>
                </a:rPr>
                <a:t>6</a:t>
              </a:r>
              <a:r>
                <a:rPr lang="en-US" altLang="ja-JP" sz="1050" spc="37" dirty="0">
                  <a:solidFill>
                    <a:srgbClr val="231916"/>
                  </a:solidFill>
                  <a:latin typeface="+mn-ea"/>
                  <a:ea typeface="+mn-ea"/>
                  <a:cs typeface="Meiryo"/>
                </a:rPr>
                <a:t>.0</a:t>
              </a:r>
              <a:r>
                <a:rPr lang="ja-JP" altLang="en-US" sz="1050" spc="37" dirty="0">
                  <a:solidFill>
                    <a:srgbClr val="231916"/>
                  </a:solidFill>
                  <a:latin typeface="+mn-ea"/>
                  <a:ea typeface="+mn-ea"/>
                  <a:cs typeface="Meiryo"/>
                </a:rPr>
                <a:t>兆円）</a:t>
              </a:r>
            </a:p>
          </p:txBody>
        </p:sp>
        <p:sp>
          <p:nvSpPr>
            <p:cNvPr id="58" name="object 17">
              <a:extLst>
                <a:ext uri="{FF2B5EF4-FFF2-40B4-BE49-F238E27FC236}">
                  <a16:creationId xmlns:a16="http://schemas.microsoft.com/office/drawing/2014/main" id="{7E8D7BB9-6A9F-467C-9F2B-7F78B2B22B29}"/>
                </a:ext>
              </a:extLst>
            </p:cNvPr>
            <p:cNvSpPr txBox="1"/>
            <p:nvPr/>
          </p:nvSpPr>
          <p:spPr>
            <a:xfrm>
              <a:off x="5280575" y="3724066"/>
              <a:ext cx="750342" cy="523092"/>
            </a:xfrm>
            <a:prstGeom prst="rect">
              <a:avLst/>
            </a:prstGeom>
          </p:spPr>
          <p:txBody>
            <a:bodyPr vert="horz" wrap="square" lIns="0" tIns="0" rIns="0" bIns="0" rtlCol="0">
              <a:spAutoFit/>
            </a:bodyPr>
            <a:lstStyle/>
            <a:p>
              <a:pPr marL="11723" algn="ctr" defTabSz="844083" eaLnBrk="1" fontAlgn="auto" hangingPunct="1">
                <a:lnSpc>
                  <a:spcPct val="110000"/>
                </a:lnSpc>
                <a:spcBef>
                  <a:spcPts val="0"/>
                </a:spcBef>
                <a:spcAft>
                  <a:spcPts val="0"/>
                </a:spcAft>
                <a:defRPr/>
              </a:pPr>
              <a:r>
                <a:rPr sz="1400" spc="-9" dirty="0" err="1">
                  <a:solidFill>
                    <a:srgbClr val="231916"/>
                  </a:solidFill>
                  <a:latin typeface="+mn-ea"/>
                  <a:ea typeface="+mn-ea"/>
                  <a:cs typeface="Meiryo"/>
                </a:rPr>
                <a:t>その他</a:t>
              </a:r>
              <a:endParaRPr sz="1400" dirty="0">
                <a:solidFill>
                  <a:prstClr val="black"/>
                </a:solidFill>
                <a:latin typeface="+mn-ea"/>
                <a:ea typeface="+mn-ea"/>
                <a:cs typeface="Meiryo"/>
              </a:endParaRPr>
            </a:p>
            <a:p>
              <a:pPr marL="11723" algn="ctr" defTabSz="844083" eaLnBrk="1" fontAlgn="auto" hangingPunct="1">
                <a:lnSpc>
                  <a:spcPct val="110000"/>
                </a:lnSpc>
                <a:spcBef>
                  <a:spcPts val="0"/>
                </a:spcBef>
                <a:spcAft>
                  <a:spcPts val="0"/>
                </a:spcAft>
                <a:defRPr/>
              </a:pPr>
              <a:r>
                <a:rPr lang="en-US" altLang="ja-JP" sz="900" spc="37" dirty="0">
                  <a:solidFill>
                    <a:srgbClr val="231916"/>
                  </a:solidFill>
                  <a:latin typeface="+mn-ea"/>
                  <a:ea typeface="+mn-ea"/>
                  <a:cs typeface="Meiryo"/>
                </a:rPr>
                <a:t>8.2</a:t>
              </a:r>
              <a:r>
                <a:rPr lang="ja-JP" altLang="en-US" sz="900" spc="37" dirty="0">
                  <a:solidFill>
                    <a:srgbClr val="231916"/>
                  </a:solidFill>
                  <a:latin typeface="+mn-ea"/>
                  <a:ea typeface="+mn-ea"/>
                  <a:cs typeface="Meiryo"/>
                </a:rPr>
                <a:t>％</a:t>
              </a:r>
            </a:p>
            <a:p>
              <a:pPr marL="11723" algn="ctr" defTabSz="844083" eaLnBrk="1" fontAlgn="auto" hangingPunct="1">
                <a:lnSpc>
                  <a:spcPct val="110000"/>
                </a:lnSpc>
                <a:spcBef>
                  <a:spcPts val="0"/>
                </a:spcBef>
                <a:spcAft>
                  <a:spcPts val="0"/>
                </a:spcAft>
                <a:defRPr/>
              </a:pPr>
              <a:r>
                <a:rPr lang="ja-JP" altLang="en-US" sz="900" spc="37" dirty="0">
                  <a:solidFill>
                    <a:srgbClr val="231916"/>
                  </a:solidFill>
                  <a:latin typeface="+mn-ea"/>
                  <a:ea typeface="+mn-ea"/>
                  <a:cs typeface="Meiryo"/>
                </a:rPr>
                <a:t>（</a:t>
              </a:r>
              <a:r>
                <a:rPr lang="en-US" altLang="ja-JP" sz="900" spc="37" dirty="0">
                  <a:solidFill>
                    <a:srgbClr val="231916"/>
                  </a:solidFill>
                  <a:latin typeface="+mn-ea"/>
                  <a:cs typeface="Meiryo"/>
                </a:rPr>
                <a:t>10</a:t>
              </a:r>
              <a:r>
                <a:rPr lang="en-US" altLang="ja-JP" sz="900" spc="37" dirty="0">
                  <a:solidFill>
                    <a:srgbClr val="231916"/>
                  </a:solidFill>
                  <a:latin typeface="+mn-ea"/>
                  <a:ea typeface="+mn-ea"/>
                  <a:cs typeface="Meiryo"/>
                </a:rPr>
                <a:t>.0</a:t>
              </a:r>
              <a:r>
                <a:rPr lang="ja-JP" altLang="en-US" sz="900" spc="37" dirty="0">
                  <a:solidFill>
                    <a:srgbClr val="231916"/>
                  </a:solidFill>
                  <a:latin typeface="+mn-ea"/>
                  <a:ea typeface="+mn-ea"/>
                  <a:cs typeface="Meiryo"/>
                </a:rPr>
                <a:t>兆円）</a:t>
              </a:r>
              <a:endParaRPr lang="ja-JP" altLang="en-US" sz="900" dirty="0">
                <a:solidFill>
                  <a:prstClr val="black"/>
                </a:solidFill>
                <a:latin typeface="+mn-ea"/>
                <a:ea typeface="+mn-ea"/>
                <a:cs typeface="Meiryo"/>
              </a:endParaRPr>
            </a:p>
          </p:txBody>
        </p:sp>
        <p:sp>
          <p:nvSpPr>
            <p:cNvPr id="60" name="object 13">
              <a:extLst>
                <a:ext uri="{FF2B5EF4-FFF2-40B4-BE49-F238E27FC236}">
                  <a16:creationId xmlns:a16="http://schemas.microsoft.com/office/drawing/2014/main" id="{808F08A8-5B40-4DF7-9FDE-52D1B271F275}"/>
                </a:ext>
              </a:extLst>
            </p:cNvPr>
            <p:cNvSpPr txBox="1"/>
            <p:nvPr/>
          </p:nvSpPr>
          <p:spPr>
            <a:xfrm>
              <a:off x="5411246" y="2257796"/>
              <a:ext cx="1534295" cy="677108"/>
            </a:xfrm>
            <a:prstGeom prst="rect">
              <a:avLst/>
            </a:prstGeom>
          </p:spPr>
          <p:txBody>
            <a:bodyPr vert="horz" wrap="square" lIns="0" tIns="0" rIns="0" bIns="0" rtlCol="0">
              <a:spAutoFit/>
            </a:bodyPr>
            <a:lstStyle/>
            <a:p>
              <a:pPr marL="22861" algn="ctr" defTabSz="844083" eaLnBrk="1" fontAlgn="auto" hangingPunct="1">
                <a:spcBef>
                  <a:spcPts val="0"/>
                </a:spcBef>
                <a:spcAft>
                  <a:spcPts val="0"/>
                </a:spcAft>
                <a:defRPr/>
              </a:pPr>
              <a:r>
                <a:rPr sz="1600" spc="46" dirty="0" err="1">
                  <a:latin typeface="+mn-ea"/>
                  <a:ea typeface="+mn-ea"/>
                  <a:cs typeface="Meiryo"/>
                </a:rPr>
                <a:t>国債費</a:t>
              </a:r>
              <a:endParaRPr lang="en-US" sz="1600" spc="46" dirty="0">
                <a:latin typeface="+mn-ea"/>
                <a:ea typeface="+mn-ea"/>
                <a:cs typeface="Meiryo"/>
              </a:endParaRPr>
            </a:p>
            <a:p>
              <a:pPr marL="22861" algn="ctr" defTabSz="844083" eaLnBrk="1" fontAlgn="auto" hangingPunct="1">
                <a:spcBef>
                  <a:spcPts val="0"/>
                </a:spcBef>
                <a:spcAft>
                  <a:spcPts val="0"/>
                </a:spcAft>
                <a:defRPr/>
              </a:pPr>
              <a:r>
                <a:rPr lang="ja-JP" altLang="en-US" sz="1400" spc="46" dirty="0">
                  <a:latin typeface="+mn-ea"/>
                  <a:ea typeface="+mn-ea"/>
                  <a:cs typeface="Meiryo"/>
                </a:rPr>
                <a:t>（過去の借金の</a:t>
              </a:r>
              <a:endParaRPr lang="en-US" altLang="ja-JP" sz="1400" spc="46" dirty="0">
                <a:latin typeface="+mn-ea"/>
                <a:ea typeface="+mn-ea"/>
                <a:cs typeface="Meiryo"/>
              </a:endParaRPr>
            </a:p>
            <a:p>
              <a:pPr marL="22861" algn="ctr" defTabSz="844083" eaLnBrk="1" fontAlgn="auto" hangingPunct="1">
                <a:spcBef>
                  <a:spcPts val="0"/>
                </a:spcBef>
                <a:spcAft>
                  <a:spcPts val="0"/>
                </a:spcAft>
                <a:defRPr/>
              </a:pPr>
              <a:r>
                <a:rPr lang="ja-JP" altLang="en-US" sz="1400" spc="46" dirty="0">
                  <a:latin typeface="+mn-ea"/>
                  <a:ea typeface="+mn-ea"/>
                  <a:cs typeface="Meiryo"/>
                </a:rPr>
                <a:t>返済と利息）</a:t>
              </a:r>
              <a:endParaRPr lang="en-US" altLang="ja-JP" sz="1400" spc="46" dirty="0">
                <a:latin typeface="+mn-ea"/>
                <a:ea typeface="+mn-ea"/>
                <a:cs typeface="Meiryo"/>
              </a:endParaRPr>
            </a:p>
          </p:txBody>
        </p:sp>
        <p:sp>
          <p:nvSpPr>
            <p:cNvPr id="61" name="object 16">
              <a:extLst>
                <a:ext uri="{FF2B5EF4-FFF2-40B4-BE49-F238E27FC236}">
                  <a16:creationId xmlns:a16="http://schemas.microsoft.com/office/drawing/2014/main" id="{CEA209AA-9E88-4D73-9CB2-A385E9AC2FC2}"/>
                </a:ext>
              </a:extLst>
            </p:cNvPr>
            <p:cNvSpPr txBox="1"/>
            <p:nvPr/>
          </p:nvSpPr>
          <p:spPr>
            <a:xfrm>
              <a:off x="6290455" y="4669562"/>
              <a:ext cx="817800" cy="566309"/>
            </a:xfrm>
            <a:prstGeom prst="rect">
              <a:avLst/>
            </a:prstGeom>
          </p:spPr>
          <p:txBody>
            <a:bodyPr vert="horz" wrap="square" lIns="0" tIns="0" rIns="0" bIns="0" rtlCol="0">
              <a:spAutoFit/>
            </a:bodyPr>
            <a:lstStyle/>
            <a:p>
              <a:pPr marL="11723" algn="ctr" defTabSz="844083" eaLnBrk="1" fontAlgn="auto" hangingPunct="1">
                <a:lnSpc>
                  <a:spcPct val="120000"/>
                </a:lnSpc>
                <a:spcBef>
                  <a:spcPts val="0"/>
                </a:spcBef>
                <a:spcAft>
                  <a:spcPts val="0"/>
                </a:spcAft>
                <a:defRPr/>
              </a:pPr>
              <a:r>
                <a:rPr sz="1400" spc="-9" dirty="0" err="1">
                  <a:solidFill>
                    <a:srgbClr val="231916"/>
                  </a:solidFill>
                  <a:latin typeface="+mn-ea"/>
                  <a:ea typeface="+mn-ea"/>
                  <a:cs typeface="Meiryo"/>
                </a:rPr>
                <a:t>防衛</a:t>
              </a:r>
              <a:endParaRPr sz="1200" baseline="30000" dirty="0">
                <a:solidFill>
                  <a:prstClr val="black"/>
                </a:solidFill>
                <a:latin typeface="+mn-ea"/>
                <a:ea typeface="+mn-ea"/>
                <a:cs typeface="Meiryo"/>
              </a:endParaRPr>
            </a:p>
            <a:p>
              <a:pPr marL="11723" algn="ctr" defTabSz="844083" eaLnBrk="1" fontAlgn="auto" hangingPunct="1">
                <a:lnSpc>
                  <a:spcPts val="1200"/>
                </a:lnSpc>
                <a:spcBef>
                  <a:spcPts val="0"/>
                </a:spcBef>
                <a:spcAft>
                  <a:spcPts val="0"/>
                </a:spcAft>
                <a:defRPr/>
              </a:pPr>
              <a:r>
                <a:rPr lang="en-US" altLang="ja-JP" sz="1100" spc="37" dirty="0">
                  <a:solidFill>
                    <a:srgbClr val="231916"/>
                  </a:solidFill>
                  <a:latin typeface="+mn-ea"/>
                  <a:ea typeface="+mn-ea"/>
                  <a:cs typeface="Meiryo"/>
                </a:rPr>
                <a:t>7.3</a:t>
              </a:r>
              <a:r>
                <a:rPr lang="ja-JP" altLang="en-US" sz="1100" spc="37" dirty="0">
                  <a:solidFill>
                    <a:srgbClr val="231916"/>
                  </a:solidFill>
                  <a:latin typeface="+mn-ea"/>
                  <a:ea typeface="+mn-ea"/>
                  <a:cs typeface="Meiryo"/>
                </a:rPr>
                <a:t>％</a:t>
              </a:r>
            </a:p>
            <a:p>
              <a:pPr marL="11723" algn="ctr" defTabSz="844083" eaLnBrk="1" fontAlgn="auto" hangingPunct="1">
                <a:lnSpc>
                  <a:spcPts val="1200"/>
                </a:lnSpc>
                <a:spcBef>
                  <a:spcPts val="0"/>
                </a:spcBef>
                <a:spcAft>
                  <a:spcPts val="0"/>
                </a:spcAft>
                <a:defRPr/>
              </a:pPr>
              <a:r>
                <a:rPr lang="ja-JP" altLang="en-US" sz="1100" spc="37" dirty="0">
                  <a:solidFill>
                    <a:srgbClr val="231916"/>
                  </a:solidFill>
                  <a:latin typeface="+mn-ea"/>
                  <a:ea typeface="+mn-ea"/>
                  <a:cs typeface="Meiryo"/>
                </a:rPr>
                <a:t>（</a:t>
              </a:r>
              <a:r>
                <a:rPr lang="en-US" altLang="ja-JP" sz="1100" spc="37" dirty="0">
                  <a:solidFill>
                    <a:srgbClr val="231916"/>
                  </a:solidFill>
                  <a:latin typeface="+mn-ea"/>
                  <a:cs typeface="Meiryo"/>
                </a:rPr>
                <a:t>9</a:t>
              </a:r>
              <a:r>
                <a:rPr lang="en-US" altLang="ja-JP" sz="1100" spc="37" dirty="0">
                  <a:solidFill>
                    <a:srgbClr val="231916"/>
                  </a:solidFill>
                  <a:latin typeface="+mn-ea"/>
                  <a:ea typeface="+mn-ea"/>
                  <a:cs typeface="Meiryo"/>
                </a:rPr>
                <a:t>.0</a:t>
              </a:r>
              <a:r>
                <a:rPr lang="ja-JP" altLang="en-US" sz="1050" spc="37" dirty="0">
                  <a:solidFill>
                    <a:srgbClr val="231916"/>
                  </a:solidFill>
                  <a:latin typeface="+mn-ea"/>
                  <a:ea typeface="+mn-ea"/>
                  <a:cs typeface="Meiryo"/>
                </a:rPr>
                <a:t>兆円）</a:t>
              </a:r>
            </a:p>
          </p:txBody>
        </p:sp>
        <p:grpSp>
          <p:nvGrpSpPr>
            <p:cNvPr id="62" name="グループ化 61">
              <a:extLst>
                <a:ext uri="{FF2B5EF4-FFF2-40B4-BE49-F238E27FC236}">
                  <a16:creationId xmlns:a16="http://schemas.microsoft.com/office/drawing/2014/main" id="{B6F04547-28F9-498D-B139-817E5D0C8946}"/>
                </a:ext>
              </a:extLst>
            </p:cNvPr>
            <p:cNvGrpSpPr/>
            <p:nvPr/>
          </p:nvGrpSpPr>
          <p:grpSpPr>
            <a:xfrm>
              <a:off x="4695917" y="1897979"/>
              <a:ext cx="828219" cy="284403"/>
              <a:chOff x="4781156" y="2669544"/>
              <a:chExt cx="828219" cy="284403"/>
            </a:xfrm>
          </p:grpSpPr>
          <p:sp>
            <p:nvSpPr>
              <p:cNvPr id="70" name="object 21">
                <a:extLst>
                  <a:ext uri="{FF2B5EF4-FFF2-40B4-BE49-F238E27FC236}">
                    <a16:creationId xmlns:a16="http://schemas.microsoft.com/office/drawing/2014/main" id="{3DAD4B0B-6FEE-4FD5-B3DE-D4C3EAA189D6}"/>
                  </a:ext>
                </a:extLst>
              </p:cNvPr>
              <p:cNvSpPr txBox="1"/>
              <p:nvPr/>
            </p:nvSpPr>
            <p:spPr>
              <a:xfrm>
                <a:off x="4855347" y="2679703"/>
                <a:ext cx="679837" cy="246221"/>
              </a:xfrm>
              <a:prstGeom prst="rect">
                <a:avLst/>
              </a:prstGeom>
            </p:spPr>
            <p:txBody>
              <a:bodyPr vert="horz" wrap="square" lIns="0" tIns="0" rIns="0" bIns="0" rtlCol="0">
                <a:spAutoFit/>
              </a:bodyPr>
              <a:lstStyle/>
              <a:p>
                <a:pPr marL="11723" algn="ctr" defTabSz="844083" eaLnBrk="1" fontAlgn="auto" hangingPunct="1">
                  <a:spcBef>
                    <a:spcPts val="0"/>
                  </a:spcBef>
                  <a:spcAft>
                    <a:spcPts val="0"/>
                  </a:spcAft>
                  <a:defRPr/>
                </a:pPr>
                <a:r>
                  <a:rPr lang="ja-JP" altLang="en-US" sz="1600" spc="18" dirty="0">
                    <a:solidFill>
                      <a:srgbClr val="231916"/>
                    </a:solidFill>
                    <a:latin typeface="+mn-ea"/>
                    <a:ea typeface="+mn-ea"/>
                    <a:cs typeface="Meiryo"/>
                  </a:rPr>
                  <a:t>歳 出</a:t>
                </a:r>
                <a:endParaRPr sz="1600" dirty="0">
                  <a:solidFill>
                    <a:prstClr val="black"/>
                  </a:solidFill>
                  <a:latin typeface="+mn-ea"/>
                  <a:ea typeface="+mn-ea"/>
                  <a:cs typeface="Meiryo"/>
                </a:endParaRPr>
              </a:p>
            </p:txBody>
          </p:sp>
          <p:sp>
            <p:nvSpPr>
              <p:cNvPr id="71" name="正方形/長方形 70">
                <a:extLst>
                  <a:ext uri="{FF2B5EF4-FFF2-40B4-BE49-F238E27FC236}">
                    <a16:creationId xmlns:a16="http://schemas.microsoft.com/office/drawing/2014/main" id="{F5A85CA0-28B4-4693-9264-88BE45505EC6}"/>
                  </a:ext>
                </a:extLst>
              </p:cNvPr>
              <p:cNvSpPr/>
              <p:nvPr/>
            </p:nvSpPr>
            <p:spPr bwMode="auto">
              <a:xfrm>
                <a:off x="4781156" y="2669544"/>
                <a:ext cx="828219" cy="284403"/>
              </a:xfrm>
              <a:prstGeom prst="rect">
                <a:avLst/>
              </a:prstGeom>
              <a:noFill/>
              <a:ln w="19050" cap="flat" cmpd="sng" algn="ctr">
                <a:solidFill>
                  <a:srgbClr val="00488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dirty="0">
                  <a:ln>
                    <a:noFill/>
                  </a:ln>
                  <a:solidFill>
                    <a:schemeClr val="tx1"/>
                  </a:solidFill>
                  <a:effectLst/>
                  <a:latin typeface="+mn-ea"/>
                </a:endParaRPr>
              </a:p>
            </p:txBody>
          </p:sp>
        </p:grpSp>
        <p:sp>
          <p:nvSpPr>
            <p:cNvPr id="63" name="楕円 62">
              <a:extLst>
                <a:ext uri="{FF2B5EF4-FFF2-40B4-BE49-F238E27FC236}">
                  <a16:creationId xmlns:a16="http://schemas.microsoft.com/office/drawing/2014/main" id="{4A53F4B4-9A15-4D15-B089-27273DF0BCC4}"/>
                </a:ext>
              </a:extLst>
            </p:cNvPr>
            <p:cNvSpPr/>
            <p:nvPr/>
          </p:nvSpPr>
          <p:spPr bwMode="auto">
            <a:xfrm>
              <a:off x="6160188" y="2905791"/>
              <a:ext cx="1468039" cy="1468039"/>
            </a:xfrm>
            <a:prstGeom prst="ellipse">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dirty="0">
                <a:ln>
                  <a:noFill/>
                </a:ln>
                <a:solidFill>
                  <a:schemeClr val="tx1"/>
                </a:solidFill>
                <a:effectLst/>
                <a:latin typeface="+mn-ea"/>
              </a:endParaRPr>
            </a:p>
          </p:txBody>
        </p:sp>
        <p:sp>
          <p:nvSpPr>
            <p:cNvPr id="64" name="object 11">
              <a:extLst>
                <a:ext uri="{FF2B5EF4-FFF2-40B4-BE49-F238E27FC236}">
                  <a16:creationId xmlns:a16="http://schemas.microsoft.com/office/drawing/2014/main" id="{FC1FDBB7-118D-4A17-9601-5AD097BD96D1}"/>
                </a:ext>
              </a:extLst>
            </p:cNvPr>
            <p:cNvSpPr txBox="1"/>
            <p:nvPr/>
          </p:nvSpPr>
          <p:spPr>
            <a:xfrm>
              <a:off x="6294196" y="3156689"/>
              <a:ext cx="1214457" cy="911532"/>
            </a:xfrm>
            <a:prstGeom prst="rect">
              <a:avLst/>
            </a:prstGeom>
          </p:spPr>
          <p:txBody>
            <a:bodyPr vert="horz" wrap="square" lIns="0" tIns="0" rIns="0" bIns="0" rtlCol="0">
              <a:spAutoFit/>
            </a:bodyPr>
            <a:lstStyle/>
            <a:p>
              <a:pPr marL="11723" marR="4689" algn="ctr" defTabSz="844083" eaLnBrk="1" fontAlgn="auto" hangingPunct="1">
                <a:lnSpc>
                  <a:spcPct val="110500"/>
                </a:lnSpc>
                <a:spcBef>
                  <a:spcPts val="0"/>
                </a:spcBef>
                <a:spcAft>
                  <a:spcPts val="0"/>
                </a:spcAft>
                <a:defRPr/>
              </a:pPr>
              <a:r>
                <a:rPr sz="2000" spc="51" dirty="0" err="1">
                  <a:solidFill>
                    <a:srgbClr val="231916"/>
                  </a:solidFill>
                  <a:latin typeface="+mn-ea"/>
                  <a:ea typeface="+mn-ea"/>
                  <a:cs typeface="Meiryo"/>
                </a:rPr>
                <a:t>一般会計</a:t>
              </a:r>
              <a:r>
                <a:rPr sz="2000" spc="51" dirty="0">
                  <a:solidFill>
                    <a:srgbClr val="231916"/>
                  </a:solidFill>
                  <a:latin typeface="+mn-ea"/>
                  <a:ea typeface="+mn-ea"/>
                  <a:cs typeface="Meiryo"/>
                </a:rPr>
                <a:t> 歳出総額</a:t>
              </a:r>
              <a:endParaRPr sz="2000" dirty="0">
                <a:solidFill>
                  <a:prstClr val="black"/>
                </a:solidFill>
                <a:latin typeface="+mn-ea"/>
                <a:ea typeface="+mn-ea"/>
                <a:cs typeface="Meiryo"/>
              </a:endParaRPr>
            </a:p>
            <a:p>
              <a:pPr marL="46893" algn="ctr" defTabSz="844083" eaLnBrk="1" fontAlgn="auto" hangingPunct="1">
                <a:spcBef>
                  <a:spcPts val="125"/>
                </a:spcBef>
                <a:spcAft>
                  <a:spcPts val="0"/>
                </a:spcAft>
                <a:defRPr/>
              </a:pPr>
              <a:r>
                <a:rPr lang="en-US" altLang="ja-JP" sz="1400" spc="51" dirty="0">
                  <a:solidFill>
                    <a:srgbClr val="231916"/>
                  </a:solidFill>
                  <a:latin typeface="+mn-ea"/>
                  <a:ea typeface="+mn-ea"/>
                  <a:cs typeface="Meiryo"/>
                </a:rPr>
                <a:t>(122.3</a:t>
              </a:r>
              <a:r>
                <a:rPr lang="ja-JP" altLang="en-US" sz="1400" spc="51" dirty="0">
                  <a:solidFill>
                    <a:srgbClr val="231916"/>
                  </a:solidFill>
                  <a:latin typeface="+mn-ea"/>
                  <a:ea typeface="+mn-ea"/>
                  <a:cs typeface="Meiryo"/>
                </a:rPr>
                <a:t>兆円</a:t>
              </a:r>
              <a:r>
                <a:rPr lang="en-US" altLang="ja-JP" sz="1400" spc="51" dirty="0">
                  <a:solidFill>
                    <a:srgbClr val="231916"/>
                  </a:solidFill>
                  <a:latin typeface="+mn-ea"/>
                  <a:ea typeface="+mn-ea"/>
                  <a:cs typeface="Meiryo"/>
                </a:rPr>
                <a:t>)</a:t>
              </a:r>
            </a:p>
          </p:txBody>
        </p:sp>
        <p:sp>
          <p:nvSpPr>
            <p:cNvPr id="65" name="object 13">
              <a:extLst>
                <a:ext uri="{FF2B5EF4-FFF2-40B4-BE49-F238E27FC236}">
                  <a16:creationId xmlns:a16="http://schemas.microsoft.com/office/drawing/2014/main" id="{E9BB1678-53AA-4D81-9C86-B3563EF24BDA}"/>
                </a:ext>
              </a:extLst>
            </p:cNvPr>
            <p:cNvSpPr txBox="1"/>
            <p:nvPr/>
          </p:nvSpPr>
          <p:spPr>
            <a:xfrm>
              <a:off x="5310306" y="2969984"/>
              <a:ext cx="873425" cy="349648"/>
            </a:xfrm>
            <a:prstGeom prst="rect">
              <a:avLst/>
            </a:prstGeom>
          </p:spPr>
          <p:txBody>
            <a:bodyPr vert="horz" wrap="square" lIns="0" tIns="0" rIns="0" bIns="0" rtlCol="0">
              <a:spAutoFit/>
            </a:bodyPr>
            <a:lstStyle/>
            <a:p>
              <a:pPr algn="ctr" defTabSz="844083" eaLnBrk="1" fontAlgn="auto" hangingPunct="1">
                <a:lnSpc>
                  <a:spcPct val="110000"/>
                </a:lnSpc>
                <a:spcBef>
                  <a:spcPts val="0"/>
                </a:spcBef>
                <a:spcAft>
                  <a:spcPts val="0"/>
                </a:spcAft>
                <a:defRPr/>
              </a:pPr>
              <a:r>
                <a:rPr lang="en-US" altLang="ja-JP" sz="1100" spc="88">
                  <a:latin typeface="+mn-ea"/>
                  <a:ea typeface="+mn-ea"/>
                  <a:cs typeface="Meiryo"/>
                </a:rPr>
                <a:t>25.6</a:t>
              </a:r>
              <a:r>
                <a:rPr lang="ja-JP" altLang="en-US" sz="1100" spc="88">
                  <a:latin typeface="+mn-ea"/>
                  <a:ea typeface="+mn-ea"/>
                  <a:cs typeface="Meiryo"/>
                </a:rPr>
                <a:t>％</a:t>
              </a:r>
              <a:endParaRPr lang="ja-JP" altLang="en-US" sz="1100" spc="88" dirty="0">
                <a:latin typeface="+mn-ea"/>
                <a:ea typeface="+mn-ea"/>
                <a:cs typeface="Meiryo"/>
              </a:endParaRPr>
            </a:p>
            <a:p>
              <a:pPr algn="ctr" defTabSz="844083" eaLnBrk="1" fontAlgn="auto" hangingPunct="1">
                <a:lnSpc>
                  <a:spcPct val="110000"/>
                </a:lnSpc>
                <a:spcBef>
                  <a:spcPts val="0"/>
                </a:spcBef>
                <a:spcAft>
                  <a:spcPts val="0"/>
                </a:spcAft>
                <a:defRPr/>
              </a:pPr>
              <a:r>
                <a:rPr lang="ja-JP" altLang="en-US" sz="1100" spc="88" dirty="0">
                  <a:latin typeface="+mn-ea"/>
                  <a:ea typeface="+mn-ea"/>
                  <a:cs typeface="Meiryo"/>
                </a:rPr>
                <a:t>（</a:t>
              </a:r>
              <a:r>
                <a:rPr lang="en-US" altLang="ja-JP" sz="1100" spc="88" dirty="0">
                  <a:latin typeface="+mn-ea"/>
                  <a:cs typeface="Meiryo"/>
                </a:rPr>
                <a:t>31</a:t>
              </a:r>
              <a:r>
                <a:rPr lang="en-US" altLang="ja-JP" sz="1100" spc="88" dirty="0">
                  <a:latin typeface="+mn-ea"/>
                  <a:ea typeface="+mn-ea"/>
                  <a:cs typeface="Meiryo"/>
                </a:rPr>
                <a:t>.3</a:t>
              </a:r>
              <a:r>
                <a:rPr lang="ja-JP" altLang="en-US" sz="1100" spc="88" dirty="0">
                  <a:latin typeface="+mn-ea"/>
                  <a:ea typeface="+mn-ea"/>
                  <a:cs typeface="Meiryo"/>
                </a:rPr>
                <a:t>兆円）</a:t>
              </a:r>
            </a:p>
          </p:txBody>
        </p:sp>
        <p:sp>
          <p:nvSpPr>
            <p:cNvPr id="66" name="object 12">
              <a:extLst>
                <a:ext uri="{FF2B5EF4-FFF2-40B4-BE49-F238E27FC236}">
                  <a16:creationId xmlns:a16="http://schemas.microsoft.com/office/drawing/2014/main" id="{068C655E-DCCC-4C45-8D83-6493938DE37A}"/>
                </a:ext>
              </a:extLst>
            </p:cNvPr>
            <p:cNvSpPr txBox="1"/>
            <p:nvPr/>
          </p:nvSpPr>
          <p:spPr>
            <a:xfrm>
              <a:off x="7175989" y="4331449"/>
              <a:ext cx="1050388" cy="430887"/>
            </a:xfrm>
            <a:prstGeom prst="rect">
              <a:avLst/>
            </a:prstGeom>
          </p:spPr>
          <p:txBody>
            <a:bodyPr vert="horz" wrap="square" lIns="0" tIns="0" rIns="0" bIns="0" rtlCol="0">
              <a:spAutoFit/>
            </a:bodyPr>
            <a:lstStyle/>
            <a:p>
              <a:pPr marL="11723" marR="4689" algn="ctr" defTabSz="844083" eaLnBrk="1" fontAlgn="auto" hangingPunct="1">
                <a:spcBef>
                  <a:spcPts val="0"/>
                </a:spcBef>
                <a:spcAft>
                  <a:spcPts val="0"/>
                </a:spcAft>
                <a:defRPr/>
              </a:pPr>
              <a:r>
                <a:rPr sz="1400" spc="46" dirty="0" err="1">
                  <a:latin typeface="+mn-ea"/>
                  <a:ea typeface="+mn-ea"/>
                  <a:cs typeface="Meiryo"/>
                </a:rPr>
                <a:t>地方交付税</a:t>
              </a:r>
              <a:r>
                <a:rPr sz="1400" spc="46" dirty="0">
                  <a:latin typeface="+mn-ea"/>
                  <a:ea typeface="+mn-ea"/>
                  <a:cs typeface="Meiryo"/>
                </a:rPr>
                <a:t>  </a:t>
              </a:r>
              <a:r>
                <a:rPr sz="1400" spc="46" dirty="0" err="1">
                  <a:latin typeface="+mn-ea"/>
                  <a:ea typeface="+mn-ea"/>
                  <a:cs typeface="Meiryo"/>
                </a:rPr>
                <a:t>交付金等</a:t>
              </a:r>
              <a:endParaRPr sz="1400" dirty="0">
                <a:latin typeface="+mn-ea"/>
                <a:ea typeface="+mn-ea"/>
                <a:cs typeface="Meiryo"/>
              </a:endParaRPr>
            </a:p>
          </p:txBody>
        </p:sp>
        <p:cxnSp>
          <p:nvCxnSpPr>
            <p:cNvPr id="67" name="直線コネクタ 66">
              <a:extLst>
                <a:ext uri="{FF2B5EF4-FFF2-40B4-BE49-F238E27FC236}">
                  <a16:creationId xmlns:a16="http://schemas.microsoft.com/office/drawing/2014/main" id="{8FF89C17-5F29-4DFF-9FB1-FF1FDDA0287C}"/>
                </a:ext>
              </a:extLst>
            </p:cNvPr>
            <p:cNvCxnSpPr>
              <a:cxnSpLocks/>
            </p:cNvCxnSpPr>
            <p:nvPr/>
          </p:nvCxnSpPr>
          <p:spPr bwMode="auto">
            <a:xfrm flipV="1">
              <a:off x="5393623" y="4584365"/>
              <a:ext cx="353939" cy="117016"/>
            </a:xfrm>
            <a:prstGeom prst="line">
              <a:avLst/>
            </a:prstGeom>
            <a:noFill/>
            <a:ln w="9525" cap="flat" cmpd="sng" algn="ctr">
              <a:solidFill>
                <a:schemeClr val="tx1"/>
              </a:solidFill>
              <a:prstDash val="solid"/>
              <a:round/>
              <a:headEnd type="none" w="med" len="med"/>
              <a:tailEnd type="oval" w="med" len="med"/>
            </a:ln>
            <a:effectLst/>
          </p:spPr>
        </p:cxnSp>
        <p:sp>
          <p:nvSpPr>
            <p:cNvPr id="68" name="object 10">
              <a:extLst>
                <a:ext uri="{FF2B5EF4-FFF2-40B4-BE49-F238E27FC236}">
                  <a16:creationId xmlns:a16="http://schemas.microsoft.com/office/drawing/2014/main" id="{5EBAE7FC-7077-4FE3-A1D1-6461EF5793E7}"/>
                </a:ext>
              </a:extLst>
            </p:cNvPr>
            <p:cNvSpPr txBox="1"/>
            <p:nvPr/>
          </p:nvSpPr>
          <p:spPr>
            <a:xfrm>
              <a:off x="7208764" y="2551243"/>
              <a:ext cx="1114935" cy="243656"/>
            </a:xfrm>
            <a:prstGeom prst="rect">
              <a:avLst/>
            </a:prstGeom>
          </p:spPr>
          <p:txBody>
            <a:bodyPr vert="horz" wrap="square" lIns="0" tIns="0" rIns="0" bIns="0" rtlCol="0">
              <a:spAutoFit/>
            </a:bodyPr>
            <a:lstStyle/>
            <a:p>
              <a:pPr algn="ctr" defTabSz="844083" eaLnBrk="1" fontAlgn="auto" hangingPunct="1">
                <a:lnSpc>
                  <a:spcPts val="1859"/>
                </a:lnSpc>
                <a:spcBef>
                  <a:spcPts val="0"/>
                </a:spcBef>
                <a:spcAft>
                  <a:spcPts val="0"/>
                </a:spcAft>
                <a:defRPr/>
              </a:pPr>
              <a:r>
                <a:rPr sz="1600" spc="46" dirty="0" err="1">
                  <a:latin typeface="+mn-ea"/>
                  <a:ea typeface="+mn-ea"/>
                  <a:cs typeface="Meiryo"/>
                </a:rPr>
                <a:t>社会保障</a:t>
              </a:r>
              <a:endParaRPr sz="1600" dirty="0">
                <a:latin typeface="+mn-ea"/>
                <a:ea typeface="+mn-ea"/>
                <a:cs typeface="Meiryo"/>
              </a:endParaRPr>
            </a:p>
          </p:txBody>
        </p:sp>
        <p:cxnSp>
          <p:nvCxnSpPr>
            <p:cNvPr id="69" name="直線コネクタ 68">
              <a:extLst>
                <a:ext uri="{FF2B5EF4-FFF2-40B4-BE49-F238E27FC236}">
                  <a16:creationId xmlns:a16="http://schemas.microsoft.com/office/drawing/2014/main" id="{89050A96-5842-4EC9-95AE-74423BB912C9}"/>
                </a:ext>
              </a:extLst>
            </p:cNvPr>
            <p:cNvCxnSpPr>
              <a:cxnSpLocks/>
            </p:cNvCxnSpPr>
            <p:nvPr/>
          </p:nvCxnSpPr>
          <p:spPr bwMode="auto">
            <a:xfrm flipV="1">
              <a:off x="5810250" y="4935189"/>
              <a:ext cx="257112" cy="351462"/>
            </a:xfrm>
            <a:prstGeom prst="line">
              <a:avLst/>
            </a:prstGeom>
            <a:noFill/>
            <a:ln w="9525" cap="flat" cmpd="sng" algn="ctr">
              <a:solidFill>
                <a:schemeClr val="tx1"/>
              </a:solidFill>
              <a:prstDash val="solid"/>
              <a:round/>
              <a:headEnd type="none" w="med" len="med"/>
              <a:tailEnd type="oval" w="med" len="med"/>
            </a:ln>
            <a:effectLst/>
          </p:spPr>
        </p:cxnSp>
      </p:grpSp>
      <p:sp>
        <p:nvSpPr>
          <p:cNvPr id="38" name="角丸四角形 40">
            <a:extLst>
              <a:ext uri="{FF2B5EF4-FFF2-40B4-BE49-F238E27FC236}">
                <a16:creationId xmlns:a16="http://schemas.microsoft.com/office/drawing/2014/main" id="{51E588A0-76B5-486E-854F-C1711ADFA098}"/>
              </a:ext>
            </a:extLst>
          </p:cNvPr>
          <p:cNvSpPr/>
          <p:nvPr/>
        </p:nvSpPr>
        <p:spPr>
          <a:xfrm>
            <a:off x="246055" y="6476700"/>
            <a:ext cx="4661265" cy="18937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en-US" altLang="ja-JP" sz="1050" dirty="0">
                <a:solidFill>
                  <a:schemeClr val="tx1"/>
                </a:solidFill>
                <a:latin typeface="+mn-ea"/>
              </a:rPr>
              <a:t>※</a:t>
            </a:r>
            <a:r>
              <a:rPr lang="ja-JP" altLang="en-US" sz="1050" dirty="0">
                <a:solidFill>
                  <a:schemeClr val="tx1"/>
                </a:solidFill>
                <a:latin typeface="+mn-ea"/>
              </a:rPr>
              <a:t>出所：財務省</a:t>
            </a:r>
            <a:r>
              <a:rPr lang="en-US" altLang="ja-JP" sz="1050" dirty="0">
                <a:solidFill>
                  <a:schemeClr val="tx1"/>
                </a:solidFill>
                <a:latin typeface="+mn-ea"/>
              </a:rPr>
              <a:t>｢</a:t>
            </a:r>
            <a:r>
              <a:rPr lang="ja-JP" altLang="en-US" sz="1050" dirty="0">
                <a:solidFill>
                  <a:schemeClr val="tx1"/>
                </a:solidFill>
                <a:latin typeface="+mn-ea"/>
              </a:rPr>
              <a:t>令和８年度予算及び財政投融資計画の説明」　　　</a:t>
            </a:r>
          </a:p>
        </p:txBody>
      </p:sp>
    </p:spTree>
    <p:extLst>
      <p:ext uri="{BB962C8B-B14F-4D97-AF65-F5344CB8AC3E}">
        <p14:creationId xmlns:p14="http://schemas.microsoft.com/office/powerpoint/2010/main" val="1493263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fade">
                                      <p:cBhvr>
                                        <p:cTn id="14" dur="1000"/>
                                        <p:tgtEl>
                                          <p:spTgt spid="52"/>
                                        </p:tgtEl>
                                      </p:cBhvr>
                                    </p:animEffect>
                                    <p:anim calcmode="lin" valueType="num">
                                      <p:cBhvr>
                                        <p:cTn id="15" dur="1000" fill="hold"/>
                                        <p:tgtEl>
                                          <p:spTgt spid="52"/>
                                        </p:tgtEl>
                                        <p:attrNameLst>
                                          <p:attrName>ppt_x</p:attrName>
                                        </p:attrNameLst>
                                      </p:cBhvr>
                                      <p:tavLst>
                                        <p:tav tm="0">
                                          <p:val>
                                            <p:strVal val="#ppt_x"/>
                                          </p:val>
                                        </p:tav>
                                        <p:tav tm="100000">
                                          <p:val>
                                            <p:strVal val="#ppt_x"/>
                                          </p:val>
                                        </p:tav>
                                      </p:tavLst>
                                    </p:anim>
                                    <p:anim calcmode="lin" valueType="num">
                                      <p:cBhvr>
                                        <p:cTn id="16"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AutoShape 353">
            <a:extLst>
              <a:ext uri="{FF2B5EF4-FFF2-40B4-BE49-F238E27FC236}">
                <a16:creationId xmlns:a16="http://schemas.microsoft.com/office/drawing/2014/main" id="{FFB3A0D5-964F-CE78-D0A3-7DA89FA6488E}"/>
              </a:ext>
            </a:extLst>
          </p:cNvPr>
          <p:cNvSpPr>
            <a:spLocks noChangeArrowheads="1"/>
          </p:cNvSpPr>
          <p:nvPr/>
        </p:nvSpPr>
        <p:spPr bwMode="auto">
          <a:xfrm>
            <a:off x="323851" y="952937"/>
            <a:ext cx="8519134" cy="1023347"/>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18" name="テキスト ボックス 17">
            <a:extLst>
              <a:ext uri="{FF2B5EF4-FFF2-40B4-BE49-F238E27FC236}">
                <a16:creationId xmlns:a16="http://schemas.microsoft.com/office/drawing/2014/main" id="{BFC59406-BE32-0A1E-EB10-9B231ABF7CF4}"/>
              </a:ext>
            </a:extLst>
          </p:cNvPr>
          <p:cNvSpPr txBox="1"/>
          <p:nvPr/>
        </p:nvSpPr>
        <p:spPr>
          <a:xfrm>
            <a:off x="266465" y="2165279"/>
            <a:ext cx="8479945" cy="4471494"/>
          </a:xfrm>
          <a:prstGeom prst="rect">
            <a:avLst/>
          </a:prstGeom>
          <a:noFill/>
        </p:spPr>
        <p:txBody>
          <a:bodyPr wrap="square" rtlCol="0">
            <a:noAutofit/>
          </a:bodyPr>
          <a:lstStyle/>
          <a:p>
            <a:pPr marL="252000" indent="-252000">
              <a:lnSpc>
                <a:spcPct val="110000"/>
              </a:lnSpc>
              <a:spcBef>
                <a:spcPts val="600"/>
              </a:spcBef>
              <a:buClr>
                <a:srgbClr val="005BAD"/>
              </a:buClr>
              <a:buFont typeface="Wingdings" panose="05000000000000000000" pitchFamily="2" charset="2"/>
              <a:buChar char="l"/>
            </a:pPr>
            <a:r>
              <a:rPr kumimoji="1" lang="en-US" altLang="ja-JP" dirty="0">
                <a:latin typeface="+mn-ea"/>
              </a:rPr>
              <a:t>2026</a:t>
            </a:r>
            <a:r>
              <a:rPr kumimoji="1" lang="ja-JP" altLang="en-US" dirty="0">
                <a:latin typeface="+mn-ea"/>
              </a:rPr>
              <a:t>年度（令和８年度）予算の国の一般会計歳出</a:t>
            </a:r>
            <a:r>
              <a:rPr kumimoji="1" lang="en-US" altLang="ja-JP" sz="2400" dirty="0">
                <a:solidFill>
                  <a:srgbClr val="005BAD"/>
                </a:solidFill>
                <a:latin typeface="+mn-ea"/>
              </a:rPr>
              <a:t>122.3</a:t>
            </a:r>
            <a:r>
              <a:rPr kumimoji="1" lang="ja-JP" altLang="en-US" sz="2400" dirty="0">
                <a:solidFill>
                  <a:srgbClr val="005BAD"/>
                </a:solidFill>
                <a:latin typeface="+mn-ea"/>
              </a:rPr>
              <a:t>兆円</a:t>
            </a:r>
            <a:r>
              <a:rPr kumimoji="1" lang="ja-JP" altLang="en-US" dirty="0">
                <a:latin typeface="+mn-ea"/>
              </a:rPr>
              <a:t>は、主に、</a:t>
            </a:r>
            <a:endParaRPr kumimoji="1" lang="en-US" altLang="ja-JP" dirty="0">
              <a:latin typeface="+mn-ea"/>
            </a:endParaRPr>
          </a:p>
          <a:p>
            <a:pPr>
              <a:lnSpc>
                <a:spcPct val="110000"/>
              </a:lnSpc>
              <a:spcBef>
                <a:spcPts val="600"/>
              </a:spcBef>
              <a:buClr>
                <a:srgbClr val="005BAD"/>
              </a:buClr>
            </a:pPr>
            <a:r>
              <a:rPr kumimoji="1" lang="ja-JP" altLang="en-US" sz="2400" dirty="0">
                <a:solidFill>
                  <a:srgbClr val="005BAD"/>
                </a:solidFill>
                <a:latin typeface="+mn-ea"/>
              </a:rPr>
              <a:t>　①社会保障、</a:t>
            </a:r>
            <a:r>
              <a:rPr lang="en-US" altLang="ja-JP" sz="2400" dirty="0">
                <a:solidFill>
                  <a:srgbClr val="005BAD"/>
                </a:solidFill>
                <a:latin typeface="+mn-ea"/>
              </a:rPr>
              <a:t> </a:t>
            </a:r>
            <a:r>
              <a:rPr kumimoji="1" lang="ja-JP" altLang="en-US" sz="2400" dirty="0">
                <a:solidFill>
                  <a:srgbClr val="005BAD"/>
                </a:solidFill>
                <a:latin typeface="+mn-ea"/>
              </a:rPr>
              <a:t>②国債費、③地方交付税交付金等</a:t>
            </a:r>
            <a:endParaRPr kumimoji="1" lang="en-US" altLang="ja-JP" sz="2400" dirty="0">
              <a:solidFill>
                <a:srgbClr val="005BAD"/>
              </a:solidFill>
              <a:latin typeface="+mn-ea"/>
            </a:endParaRPr>
          </a:p>
          <a:p>
            <a:pPr>
              <a:lnSpc>
                <a:spcPct val="110000"/>
              </a:lnSpc>
              <a:spcBef>
                <a:spcPts val="600"/>
              </a:spcBef>
              <a:buClr>
                <a:srgbClr val="005BAD"/>
              </a:buClr>
            </a:pPr>
            <a:r>
              <a:rPr kumimoji="1" lang="ja-JP" altLang="en-US" sz="2400" dirty="0">
                <a:solidFill>
                  <a:srgbClr val="005BAD"/>
                </a:solidFill>
                <a:latin typeface="+mn-ea"/>
              </a:rPr>
              <a:t>　に使われており、これらで約</a:t>
            </a:r>
            <a:r>
              <a:rPr kumimoji="1" lang="en-US" altLang="ja-JP" sz="2400" dirty="0">
                <a:solidFill>
                  <a:srgbClr val="005BAD"/>
                </a:solidFill>
                <a:latin typeface="+mn-ea"/>
              </a:rPr>
              <a:t>3/</a:t>
            </a:r>
            <a:r>
              <a:rPr lang="en-US" altLang="ja-JP" sz="2400" dirty="0">
                <a:solidFill>
                  <a:srgbClr val="005BAD"/>
                </a:solidFill>
                <a:latin typeface="+mn-ea"/>
              </a:rPr>
              <a:t>4</a:t>
            </a:r>
            <a:r>
              <a:rPr kumimoji="1" lang="en-US" altLang="ja-JP" sz="2400" dirty="0">
                <a:solidFill>
                  <a:srgbClr val="005BAD"/>
                </a:solidFill>
                <a:latin typeface="+mn-ea"/>
              </a:rPr>
              <a:t> </a:t>
            </a:r>
            <a:r>
              <a:rPr kumimoji="1" lang="ja-JP" altLang="en-US" dirty="0">
                <a:latin typeface="+mn-ea"/>
              </a:rPr>
              <a:t>を占めています。</a:t>
            </a:r>
          </a:p>
          <a:p>
            <a:pPr marL="252000" indent="-252000">
              <a:lnSpc>
                <a:spcPct val="110000"/>
              </a:lnSpc>
              <a:spcBef>
                <a:spcPts val="1800"/>
              </a:spcBef>
              <a:buClr>
                <a:srgbClr val="005BAD"/>
              </a:buClr>
              <a:buFont typeface="Wingdings" panose="05000000000000000000" pitchFamily="2" charset="2"/>
              <a:buChar char="l"/>
            </a:pPr>
            <a:r>
              <a:rPr kumimoji="1" lang="en-US" altLang="ja-JP" dirty="0">
                <a:latin typeface="+mn-ea"/>
              </a:rPr>
              <a:t>2026</a:t>
            </a:r>
            <a:r>
              <a:rPr kumimoji="1" lang="ja-JP" altLang="en-US" dirty="0">
                <a:latin typeface="+mn-ea"/>
              </a:rPr>
              <a:t>年度（令和８年度）予算の国の一般会計歳入</a:t>
            </a:r>
            <a:r>
              <a:rPr kumimoji="1" lang="en-US" altLang="ja-JP" sz="2400" dirty="0">
                <a:solidFill>
                  <a:srgbClr val="005BAD"/>
                </a:solidFill>
                <a:latin typeface="+mn-ea"/>
              </a:rPr>
              <a:t>122.3</a:t>
            </a:r>
            <a:r>
              <a:rPr kumimoji="1" lang="ja-JP" altLang="en-US" sz="2400" dirty="0">
                <a:solidFill>
                  <a:srgbClr val="005BAD"/>
                </a:solidFill>
                <a:latin typeface="+mn-ea"/>
              </a:rPr>
              <a:t>兆円</a:t>
            </a:r>
            <a:r>
              <a:rPr kumimoji="1" lang="ja-JP" altLang="en-US" sz="2000" dirty="0">
                <a:latin typeface="+mn-ea"/>
              </a:rPr>
              <a:t>は、</a:t>
            </a:r>
            <a:endParaRPr kumimoji="1" lang="en-US" altLang="ja-JP" sz="2000" dirty="0">
              <a:latin typeface="+mn-ea"/>
            </a:endParaRPr>
          </a:p>
          <a:p>
            <a:pPr>
              <a:lnSpc>
                <a:spcPct val="110000"/>
              </a:lnSpc>
              <a:spcBef>
                <a:spcPts val="600"/>
              </a:spcBef>
              <a:buClr>
                <a:srgbClr val="005BAD"/>
              </a:buClr>
            </a:pPr>
            <a:r>
              <a:rPr lang="en-US" altLang="ja-JP" sz="2000" dirty="0">
                <a:solidFill>
                  <a:srgbClr val="005BAD"/>
                </a:solidFill>
                <a:latin typeface="+mn-ea"/>
                <a:ea typeface="+mn-ea"/>
              </a:rPr>
              <a:t>   </a:t>
            </a:r>
            <a:r>
              <a:rPr kumimoji="1" lang="ja-JP" altLang="en-US" sz="2400" dirty="0">
                <a:solidFill>
                  <a:srgbClr val="005BAD"/>
                </a:solidFill>
                <a:latin typeface="+mn-ea"/>
                <a:ea typeface="+mn-ea"/>
              </a:rPr>
              <a:t>税収等と公債金（借金）で構成</a:t>
            </a:r>
            <a:r>
              <a:rPr kumimoji="1" lang="ja-JP" altLang="en-US" dirty="0">
                <a:latin typeface="+mn-ea"/>
                <a:ea typeface="+mn-ea"/>
              </a:rPr>
              <a:t>されています。</a:t>
            </a:r>
          </a:p>
          <a:p>
            <a:pPr marL="252000" indent="-252000">
              <a:lnSpc>
                <a:spcPct val="110000"/>
              </a:lnSpc>
              <a:spcBef>
                <a:spcPts val="1800"/>
              </a:spcBef>
              <a:buClr>
                <a:srgbClr val="005BAD"/>
              </a:buClr>
              <a:buFont typeface="Wingdings" panose="05000000000000000000" pitchFamily="2" charset="2"/>
              <a:buChar char="l"/>
            </a:pPr>
            <a:r>
              <a:rPr kumimoji="1" lang="ja-JP" altLang="en-US" dirty="0">
                <a:latin typeface="+mn-ea"/>
                <a:ea typeface="+mn-ea"/>
              </a:rPr>
              <a:t>現在、</a:t>
            </a:r>
            <a:r>
              <a:rPr kumimoji="1" lang="ja-JP" altLang="en-US" sz="2000" dirty="0">
                <a:solidFill>
                  <a:srgbClr val="005BAD"/>
                </a:solidFill>
                <a:latin typeface="+mn-ea"/>
              </a:rPr>
              <a:t>税収等では歳出全体の約</a:t>
            </a:r>
            <a:r>
              <a:rPr kumimoji="1" lang="en-US" altLang="ja-JP" sz="2000" dirty="0">
                <a:solidFill>
                  <a:srgbClr val="005BAD"/>
                </a:solidFill>
                <a:latin typeface="+mn-ea"/>
              </a:rPr>
              <a:t>3/</a:t>
            </a:r>
            <a:r>
              <a:rPr lang="en-US" altLang="ja-JP" sz="2000" dirty="0">
                <a:solidFill>
                  <a:srgbClr val="005BAD"/>
                </a:solidFill>
                <a:latin typeface="+mn-ea"/>
              </a:rPr>
              <a:t>4</a:t>
            </a:r>
            <a:r>
              <a:rPr kumimoji="1" lang="ja-JP" altLang="en-US" sz="2000" dirty="0">
                <a:solidFill>
                  <a:srgbClr val="005BAD"/>
                </a:solidFill>
                <a:latin typeface="+mn-ea"/>
              </a:rPr>
              <a:t>しか賄えておらず、</a:t>
            </a:r>
            <a:endParaRPr lang="en-US" altLang="ja-JP" sz="2000" dirty="0">
              <a:solidFill>
                <a:srgbClr val="005BAD"/>
              </a:solidFill>
              <a:latin typeface="+mn-ea"/>
            </a:endParaRPr>
          </a:p>
          <a:p>
            <a:pPr>
              <a:lnSpc>
                <a:spcPts val="3000"/>
              </a:lnSpc>
              <a:spcBef>
                <a:spcPts val="0"/>
              </a:spcBef>
              <a:buClr>
                <a:srgbClr val="005BAD"/>
              </a:buClr>
            </a:pPr>
            <a:r>
              <a:rPr kumimoji="1" lang="ja-JP" altLang="en-US" sz="2000" dirty="0">
                <a:solidFill>
                  <a:srgbClr val="005BAD"/>
                </a:solidFill>
                <a:latin typeface="+mn-ea"/>
                <a:ea typeface="+mn-ea"/>
              </a:rPr>
              <a:t> </a:t>
            </a:r>
            <a:r>
              <a:rPr kumimoji="1" lang="ja-JP" altLang="en-US" sz="2000" spc="100" dirty="0">
                <a:solidFill>
                  <a:srgbClr val="005BAD"/>
                </a:solidFill>
                <a:latin typeface="+mn-ea"/>
                <a:ea typeface="+mn-ea"/>
              </a:rPr>
              <a:t>  </a:t>
            </a:r>
            <a:r>
              <a:rPr kumimoji="1" lang="ja-JP" altLang="en-US" sz="2000" dirty="0">
                <a:solidFill>
                  <a:srgbClr val="005BAD"/>
                </a:solidFill>
                <a:latin typeface="+mn-ea"/>
                <a:ea typeface="+mn-ea"/>
              </a:rPr>
              <a:t>残りの約</a:t>
            </a:r>
            <a:r>
              <a:rPr kumimoji="1" lang="en-US" altLang="ja-JP" sz="2000" dirty="0">
                <a:solidFill>
                  <a:srgbClr val="005BAD"/>
                </a:solidFill>
                <a:latin typeface="+mn-ea"/>
                <a:ea typeface="+mn-ea"/>
              </a:rPr>
              <a:t>1/</a:t>
            </a:r>
            <a:r>
              <a:rPr lang="en-US" altLang="ja-JP" sz="2000" dirty="0">
                <a:solidFill>
                  <a:srgbClr val="005BAD"/>
                </a:solidFill>
                <a:latin typeface="+mn-ea"/>
                <a:ea typeface="+mn-ea"/>
              </a:rPr>
              <a:t>4</a:t>
            </a:r>
            <a:r>
              <a:rPr kumimoji="1" lang="ja-JP" altLang="en-US" sz="2000" dirty="0">
                <a:solidFill>
                  <a:srgbClr val="005BAD"/>
                </a:solidFill>
                <a:latin typeface="+mn-ea"/>
                <a:ea typeface="+mn-ea"/>
              </a:rPr>
              <a:t>は公債金（借金）に依存</a:t>
            </a:r>
            <a:r>
              <a:rPr kumimoji="1" lang="ja-JP" altLang="en-US" dirty="0">
                <a:latin typeface="+mn-ea"/>
                <a:ea typeface="+mn-ea"/>
              </a:rPr>
              <a:t>しています。</a:t>
            </a:r>
            <a:endParaRPr kumimoji="1" lang="en-US" altLang="ja-JP" dirty="0">
              <a:latin typeface="+mn-ea"/>
              <a:ea typeface="+mn-ea"/>
            </a:endParaRPr>
          </a:p>
          <a:p>
            <a:pPr marL="252000" indent="-252000">
              <a:lnSpc>
                <a:spcPts val="3000"/>
              </a:lnSpc>
              <a:spcBef>
                <a:spcPts val="0"/>
              </a:spcBef>
              <a:buClr>
                <a:srgbClr val="005BAD"/>
              </a:buClr>
            </a:pPr>
            <a:r>
              <a:rPr kumimoji="1" lang="ja-JP" altLang="en-US" dirty="0">
                <a:latin typeface="+mn-ea"/>
                <a:ea typeface="+mn-ea"/>
              </a:rPr>
              <a:t>  </a:t>
            </a:r>
            <a:r>
              <a:rPr kumimoji="1" lang="ja-JP" altLang="en-US" spc="100" dirty="0">
                <a:latin typeface="+mn-ea"/>
                <a:ea typeface="+mn-ea"/>
              </a:rPr>
              <a:t> </a:t>
            </a:r>
            <a:r>
              <a:rPr kumimoji="1" lang="ja-JP" altLang="en-US" dirty="0">
                <a:latin typeface="+mn-ea"/>
                <a:ea typeface="+mn-ea"/>
              </a:rPr>
              <a:t>この借金の返済には将来世代の税収等が充てられることになるため、</a:t>
            </a:r>
            <a:endParaRPr kumimoji="1" lang="en-US" altLang="ja-JP" dirty="0">
              <a:latin typeface="+mn-ea"/>
              <a:ea typeface="+mn-ea"/>
            </a:endParaRPr>
          </a:p>
          <a:p>
            <a:pPr marL="252000" indent="-252000">
              <a:lnSpc>
                <a:spcPts val="3000"/>
              </a:lnSpc>
              <a:spcBef>
                <a:spcPts val="0"/>
              </a:spcBef>
              <a:buClr>
                <a:srgbClr val="005BAD"/>
              </a:buClr>
            </a:pPr>
            <a:r>
              <a:rPr lang="en-US" altLang="ja-JP" dirty="0">
                <a:latin typeface="+mn-ea"/>
                <a:ea typeface="+mn-ea"/>
              </a:rPr>
              <a:t>   </a:t>
            </a:r>
            <a:r>
              <a:rPr kumimoji="1" lang="ja-JP" altLang="en-US" dirty="0">
                <a:latin typeface="+mn-ea"/>
                <a:ea typeface="+mn-ea"/>
              </a:rPr>
              <a:t>将来世代へ負担を先送りしていることになります。</a:t>
            </a:r>
          </a:p>
        </p:txBody>
      </p:sp>
      <p:sp>
        <p:nvSpPr>
          <p:cNvPr id="30" name="スライド番号プレースホルダー 29">
            <a:extLst>
              <a:ext uri="{FF2B5EF4-FFF2-40B4-BE49-F238E27FC236}">
                <a16:creationId xmlns:a16="http://schemas.microsoft.com/office/drawing/2014/main" id="{9845313A-A272-D98D-9255-116C5C94087C}"/>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16</a:t>
            </a:fld>
            <a:endParaRPr lang="en-US" altLang="ja-JP" dirty="0"/>
          </a:p>
        </p:txBody>
      </p:sp>
      <p:sp>
        <p:nvSpPr>
          <p:cNvPr id="9" name="Rectangle 14">
            <a:extLst>
              <a:ext uri="{FF2B5EF4-FFF2-40B4-BE49-F238E27FC236}">
                <a16:creationId xmlns:a16="http://schemas.microsoft.com/office/drawing/2014/main" id="{931F0B08-317A-2D55-BC27-CC07FFE4E9EB}"/>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国の財政を見てみよう①</a:t>
            </a:r>
          </a:p>
        </p:txBody>
      </p:sp>
      <p:sp>
        <p:nvSpPr>
          <p:cNvPr id="29" name="テキスト ボックス 28">
            <a:extLst>
              <a:ext uri="{FF2B5EF4-FFF2-40B4-BE49-F238E27FC236}">
                <a16:creationId xmlns:a16="http://schemas.microsoft.com/office/drawing/2014/main" id="{B5474C34-E7D0-560E-068B-A76B94D84366}"/>
              </a:ext>
            </a:extLst>
          </p:cNvPr>
          <p:cNvSpPr txBox="1"/>
          <p:nvPr/>
        </p:nvSpPr>
        <p:spPr>
          <a:xfrm>
            <a:off x="649915" y="999044"/>
            <a:ext cx="6050656" cy="907941"/>
          </a:xfrm>
          <a:prstGeom prst="rect">
            <a:avLst/>
          </a:prstGeom>
          <a:noFill/>
        </p:spPr>
        <p:txBody>
          <a:bodyPr wrap="square" rtlCol="0">
            <a:spAutoFit/>
          </a:bodyPr>
          <a:lstStyle/>
          <a:p>
            <a:r>
              <a:rPr kumimoji="1" lang="en-US" altLang="ja-JP" sz="1800" dirty="0">
                <a:latin typeface="+mn-ea"/>
                <a:ea typeface="+mn-ea"/>
              </a:rPr>
              <a:t>1</a:t>
            </a:r>
            <a:r>
              <a:rPr kumimoji="1" lang="ja-JP" altLang="en-US" sz="1800" dirty="0">
                <a:latin typeface="+mn-ea"/>
                <a:ea typeface="+mn-ea"/>
              </a:rPr>
              <a:t>年間に得た国の収入を</a:t>
            </a:r>
            <a:r>
              <a:rPr kumimoji="1" lang="ja-JP" altLang="en-US" sz="2400" dirty="0">
                <a:latin typeface="+mn-ea"/>
                <a:ea typeface="+mn-ea"/>
              </a:rPr>
              <a:t>「歳入」</a:t>
            </a:r>
            <a:r>
              <a:rPr kumimoji="1" lang="ja-JP" altLang="en-US" sz="1800" dirty="0">
                <a:latin typeface="+mn-ea"/>
                <a:ea typeface="+mn-ea"/>
              </a:rPr>
              <a:t>、支出を</a:t>
            </a:r>
            <a:r>
              <a:rPr kumimoji="1" lang="ja-JP" altLang="en-US" sz="2400" dirty="0">
                <a:latin typeface="+mn-ea"/>
                <a:ea typeface="+mn-ea"/>
              </a:rPr>
              <a:t>「歳出」</a:t>
            </a:r>
            <a:r>
              <a:rPr kumimoji="1" lang="ja-JP" altLang="en-US" sz="1800" dirty="0">
                <a:latin typeface="+mn-ea"/>
                <a:ea typeface="+mn-ea"/>
              </a:rPr>
              <a:t>といい、</a:t>
            </a:r>
          </a:p>
          <a:p>
            <a:pPr>
              <a:spcBef>
                <a:spcPts val="600"/>
              </a:spcBef>
            </a:pPr>
            <a:r>
              <a:rPr kumimoji="1" lang="ja-JP" altLang="en-US" sz="1800" dirty="0">
                <a:latin typeface="+mn-ea"/>
                <a:ea typeface="+mn-ea"/>
              </a:rPr>
              <a:t>国や地方公共団体が行う経済活動を</a:t>
            </a:r>
            <a:r>
              <a:rPr kumimoji="1" lang="ja-JP" altLang="en-US" sz="2400" dirty="0">
                <a:latin typeface="+mn-ea"/>
                <a:ea typeface="+mn-ea"/>
              </a:rPr>
              <a:t>「財政」</a:t>
            </a:r>
            <a:r>
              <a:rPr kumimoji="1" lang="ja-JP" altLang="en-US" sz="1800" dirty="0">
                <a:latin typeface="+mn-ea"/>
                <a:ea typeface="+mn-ea"/>
              </a:rPr>
              <a:t>といいます。</a:t>
            </a:r>
          </a:p>
        </p:txBody>
      </p:sp>
      <p:pic>
        <p:nvPicPr>
          <p:cNvPr id="2" name="Picture 29">
            <a:extLst>
              <a:ext uri="{FF2B5EF4-FFF2-40B4-BE49-F238E27FC236}">
                <a16:creationId xmlns:a16="http://schemas.microsoft.com/office/drawing/2014/main" id="{0755A79A-3DF9-A2AE-1126-9EB6C3E6D78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445937" y="938944"/>
            <a:ext cx="1323956" cy="15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3720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62F8D-7E00-5E24-FE47-4AF25414C37E}"/>
            </a:ext>
          </a:extLst>
        </p:cNvPr>
        <p:cNvGrpSpPr/>
        <p:nvPr/>
      </p:nvGrpSpPr>
      <p:grpSpPr>
        <a:xfrm>
          <a:off x="0" y="0"/>
          <a:ext cx="0" cy="0"/>
          <a:chOff x="0" y="0"/>
          <a:chExt cx="0" cy="0"/>
        </a:xfrm>
      </p:grpSpPr>
      <p:sp>
        <p:nvSpPr>
          <p:cNvPr id="169" name="スライド番号プレースホルダー 168">
            <a:extLst>
              <a:ext uri="{FF2B5EF4-FFF2-40B4-BE49-F238E27FC236}">
                <a16:creationId xmlns:a16="http://schemas.microsoft.com/office/drawing/2014/main" id="{3C1746B7-6883-964A-4F74-CE7DE576E954}"/>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17</a:t>
            </a:fld>
            <a:endParaRPr lang="en-US" altLang="ja-JP" dirty="0"/>
          </a:p>
        </p:txBody>
      </p:sp>
      <p:sp>
        <p:nvSpPr>
          <p:cNvPr id="8" name="Rectangle 14">
            <a:extLst>
              <a:ext uri="{FF2B5EF4-FFF2-40B4-BE49-F238E27FC236}">
                <a16:creationId xmlns:a16="http://schemas.microsoft.com/office/drawing/2014/main" id="{E4133E53-7739-0816-3638-C0A98A0FD731}"/>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国の財政を見てみよう②</a:t>
            </a:r>
          </a:p>
        </p:txBody>
      </p:sp>
      <p:grpSp>
        <p:nvGrpSpPr>
          <p:cNvPr id="6" name="グループ化 5">
            <a:extLst>
              <a:ext uri="{FF2B5EF4-FFF2-40B4-BE49-F238E27FC236}">
                <a16:creationId xmlns:a16="http://schemas.microsoft.com/office/drawing/2014/main" id="{E1C808ED-F900-7193-9C11-DC6A4AB1A3B1}"/>
              </a:ext>
            </a:extLst>
          </p:cNvPr>
          <p:cNvGrpSpPr/>
          <p:nvPr/>
        </p:nvGrpSpPr>
        <p:grpSpPr>
          <a:xfrm>
            <a:off x="251722" y="540000"/>
            <a:ext cx="3960000" cy="5167043"/>
            <a:chOff x="4527724" y="1207262"/>
            <a:chExt cx="3960000" cy="5167043"/>
          </a:xfrm>
        </p:grpSpPr>
        <p:grpSp>
          <p:nvGrpSpPr>
            <p:cNvPr id="139" name="グループ化 138">
              <a:extLst>
                <a:ext uri="{FF2B5EF4-FFF2-40B4-BE49-F238E27FC236}">
                  <a16:creationId xmlns:a16="http://schemas.microsoft.com/office/drawing/2014/main" id="{6EBE00C2-3924-2A93-BA40-1784F1C44145}"/>
                </a:ext>
              </a:extLst>
            </p:cNvPr>
            <p:cNvGrpSpPr>
              <a:grpSpLocks/>
            </p:cNvGrpSpPr>
            <p:nvPr/>
          </p:nvGrpSpPr>
          <p:grpSpPr>
            <a:xfrm>
              <a:off x="4527724" y="1207262"/>
              <a:ext cx="3960000" cy="4648372"/>
              <a:chOff x="4527724" y="2423028"/>
              <a:chExt cx="3960000" cy="3744000"/>
            </a:xfrm>
          </p:grpSpPr>
          <p:graphicFrame>
            <p:nvGraphicFramePr>
              <p:cNvPr id="135" name="グラフ 134">
                <a:extLst>
                  <a:ext uri="{FF2B5EF4-FFF2-40B4-BE49-F238E27FC236}">
                    <a16:creationId xmlns:a16="http://schemas.microsoft.com/office/drawing/2014/main" id="{414BED73-23C7-8192-190B-1874F4451F87}"/>
                  </a:ext>
                </a:extLst>
              </p:cNvPr>
              <p:cNvGraphicFramePr>
                <a:graphicFrameLocks/>
              </p:cNvGraphicFramePr>
              <p:nvPr/>
            </p:nvGraphicFramePr>
            <p:xfrm>
              <a:off x="4527724" y="2423028"/>
              <a:ext cx="3960000" cy="3744000"/>
            </p:xfrm>
            <a:graphic>
              <a:graphicData uri="http://schemas.openxmlformats.org/drawingml/2006/chart">
                <c:chart xmlns:c="http://schemas.openxmlformats.org/drawingml/2006/chart" xmlns:r="http://schemas.openxmlformats.org/officeDocument/2006/relationships" r:id="rId3"/>
              </a:graphicData>
            </a:graphic>
          </p:graphicFrame>
          <p:cxnSp>
            <p:nvCxnSpPr>
              <p:cNvPr id="137" name="直線コネクタ 136">
                <a:extLst>
                  <a:ext uri="{FF2B5EF4-FFF2-40B4-BE49-F238E27FC236}">
                    <a16:creationId xmlns:a16="http://schemas.microsoft.com/office/drawing/2014/main" id="{B9446D6C-55A1-BE0F-FE2B-6FE1B985B016}"/>
                  </a:ext>
                </a:extLst>
              </p:cNvPr>
              <p:cNvCxnSpPr>
                <a:cxnSpLocks/>
              </p:cNvCxnSpPr>
              <p:nvPr/>
            </p:nvCxnSpPr>
            <p:spPr bwMode="auto">
              <a:xfrm>
                <a:off x="4812790" y="6041566"/>
                <a:ext cx="3389868" cy="0"/>
              </a:xfrm>
              <a:prstGeom prst="line">
                <a:avLst/>
              </a:prstGeom>
              <a:noFill/>
              <a:ln w="19050" cap="flat" cmpd="sng" algn="ctr">
                <a:solidFill>
                  <a:schemeClr val="tx1">
                    <a:lumMod val="65000"/>
                    <a:lumOff val="35000"/>
                  </a:schemeClr>
                </a:solidFill>
                <a:prstDash val="sysDash"/>
                <a:round/>
                <a:headEnd type="none" w="med" len="med"/>
                <a:tailEnd type="none" w="med" len="med"/>
              </a:ln>
              <a:effectLst/>
            </p:spPr>
          </p:cxnSp>
        </p:grpSp>
        <p:grpSp>
          <p:nvGrpSpPr>
            <p:cNvPr id="5" name="グループ化 4">
              <a:extLst>
                <a:ext uri="{FF2B5EF4-FFF2-40B4-BE49-F238E27FC236}">
                  <a16:creationId xmlns:a16="http://schemas.microsoft.com/office/drawing/2014/main" id="{E38C7A32-F33F-9E9A-018B-DCCE65592A5F}"/>
                </a:ext>
              </a:extLst>
            </p:cNvPr>
            <p:cNvGrpSpPr/>
            <p:nvPr/>
          </p:nvGrpSpPr>
          <p:grpSpPr>
            <a:xfrm>
              <a:off x="4781156" y="1879576"/>
              <a:ext cx="3198787" cy="4494729"/>
              <a:chOff x="4781156" y="1879576"/>
              <a:chExt cx="3198787" cy="4494729"/>
            </a:xfrm>
          </p:grpSpPr>
          <p:sp>
            <p:nvSpPr>
              <p:cNvPr id="114" name="テキスト ボックス 113">
                <a:extLst>
                  <a:ext uri="{FF2B5EF4-FFF2-40B4-BE49-F238E27FC236}">
                    <a16:creationId xmlns:a16="http://schemas.microsoft.com/office/drawing/2014/main" id="{B6B5C4FB-35B9-8C1B-216F-626E448C55DB}"/>
                  </a:ext>
                </a:extLst>
              </p:cNvPr>
              <p:cNvSpPr txBox="1">
                <a:spLocks/>
              </p:cNvSpPr>
              <p:nvPr/>
            </p:nvSpPr>
            <p:spPr>
              <a:xfrm>
                <a:off x="5002050" y="4482574"/>
                <a:ext cx="1141658" cy="427168"/>
              </a:xfrm>
              <a:prstGeom prst="rect">
                <a:avLst/>
              </a:prstGeom>
              <a:noFill/>
            </p:spPr>
            <p:txBody>
              <a:bodyPr wrap="none" rtlCol="0">
                <a:spAutoFit/>
              </a:bodyPr>
              <a:lstStyle/>
              <a:p>
                <a:pPr algn="ctr">
                  <a:lnSpc>
                    <a:spcPct val="105000"/>
                  </a:lnSpc>
                </a:pPr>
                <a:r>
                  <a:rPr kumimoji="1" lang="ja-JP" altLang="en-US" sz="1100" kern="0" dirty="0">
                    <a:latin typeface="+mn-ea"/>
                    <a:ea typeface="+mn-ea"/>
                  </a:rPr>
                  <a:t>税収などの収入</a:t>
                </a:r>
                <a:endParaRPr kumimoji="1" lang="en-US" altLang="ja-JP" sz="1100" kern="0" dirty="0">
                  <a:latin typeface="+mn-ea"/>
                  <a:ea typeface="+mn-ea"/>
                </a:endParaRPr>
              </a:p>
              <a:p>
                <a:pPr algn="ctr">
                  <a:lnSpc>
                    <a:spcPct val="105000"/>
                  </a:lnSpc>
                </a:pPr>
                <a:r>
                  <a:rPr kumimoji="1" lang="en-US" altLang="ja-JP" sz="1050" kern="0" dirty="0">
                    <a:latin typeface="+mn-ea"/>
                    <a:ea typeface="+mn-ea"/>
                  </a:rPr>
                  <a:t>60.6</a:t>
                </a:r>
                <a:r>
                  <a:rPr kumimoji="1" lang="ja-JP" altLang="en-US" sz="1050" kern="0" dirty="0">
                    <a:latin typeface="+mn-ea"/>
                    <a:ea typeface="+mn-ea"/>
                  </a:rPr>
                  <a:t>兆円</a:t>
                </a:r>
                <a:endParaRPr kumimoji="1" lang="zh-CN" altLang="en-US" sz="1050" kern="0" dirty="0">
                  <a:latin typeface="+mn-ea"/>
                  <a:ea typeface="+mn-ea"/>
                </a:endParaRPr>
              </a:p>
            </p:txBody>
          </p:sp>
          <p:sp>
            <p:nvSpPr>
              <p:cNvPr id="117" name="テキスト ボックス 116">
                <a:extLst>
                  <a:ext uri="{FF2B5EF4-FFF2-40B4-BE49-F238E27FC236}">
                    <a16:creationId xmlns:a16="http://schemas.microsoft.com/office/drawing/2014/main" id="{63B13439-C81D-54E9-1D1C-BAD78DD48A18}"/>
                  </a:ext>
                </a:extLst>
              </p:cNvPr>
              <p:cNvSpPr txBox="1">
                <a:spLocks/>
              </p:cNvSpPr>
              <p:nvPr/>
            </p:nvSpPr>
            <p:spPr>
              <a:xfrm>
                <a:off x="6838285" y="3996622"/>
                <a:ext cx="1141658" cy="427168"/>
              </a:xfrm>
              <a:prstGeom prst="rect">
                <a:avLst/>
              </a:prstGeom>
              <a:noFill/>
            </p:spPr>
            <p:txBody>
              <a:bodyPr wrap="none" rtlCol="0">
                <a:spAutoFit/>
              </a:bodyPr>
              <a:lstStyle/>
              <a:p>
                <a:pPr algn="ctr">
                  <a:lnSpc>
                    <a:spcPct val="105000"/>
                  </a:lnSpc>
                </a:pPr>
                <a:r>
                  <a:rPr kumimoji="1" lang="ja-JP" altLang="en-US" sz="1100" kern="0" dirty="0">
                    <a:latin typeface="+mn-ea"/>
                    <a:ea typeface="+mn-ea"/>
                  </a:rPr>
                  <a:t>税収などの収入</a:t>
                </a:r>
                <a:endParaRPr kumimoji="1" lang="en-US" altLang="ja-JP" sz="1100" kern="0" dirty="0">
                  <a:latin typeface="+mn-ea"/>
                  <a:ea typeface="+mn-ea"/>
                </a:endParaRPr>
              </a:p>
              <a:p>
                <a:pPr algn="ctr">
                  <a:lnSpc>
                    <a:spcPct val="105000"/>
                  </a:lnSpc>
                </a:pPr>
                <a:r>
                  <a:rPr kumimoji="1" lang="en-US" altLang="ja-JP" sz="1050" kern="0" dirty="0">
                    <a:latin typeface="+mn-ea"/>
                    <a:ea typeface="+mn-ea"/>
                  </a:rPr>
                  <a:t>86.6</a:t>
                </a:r>
                <a:r>
                  <a:rPr kumimoji="1" lang="ja-JP" altLang="en-US" sz="1050" kern="0" dirty="0">
                    <a:latin typeface="+mn-ea"/>
                    <a:ea typeface="+mn-ea"/>
                  </a:rPr>
                  <a:t>兆円</a:t>
                </a:r>
                <a:endParaRPr kumimoji="1" lang="zh-CN" altLang="en-US" sz="1050" kern="0" dirty="0">
                  <a:latin typeface="+mn-ea"/>
                  <a:ea typeface="+mn-ea"/>
                </a:endParaRPr>
              </a:p>
            </p:txBody>
          </p:sp>
          <p:sp>
            <p:nvSpPr>
              <p:cNvPr id="118" name="矢印: 右 117">
                <a:extLst>
                  <a:ext uri="{FF2B5EF4-FFF2-40B4-BE49-F238E27FC236}">
                    <a16:creationId xmlns:a16="http://schemas.microsoft.com/office/drawing/2014/main" id="{E0ABABA4-EE1C-FD84-BB2B-FB5B4DC69705}"/>
                  </a:ext>
                </a:extLst>
              </p:cNvPr>
              <p:cNvSpPr>
                <a:spLocks/>
              </p:cNvSpPr>
              <p:nvPr/>
            </p:nvSpPr>
            <p:spPr bwMode="auto">
              <a:xfrm rot="19572920">
                <a:off x="6115037" y="4663216"/>
                <a:ext cx="773009" cy="116996"/>
              </a:xfrm>
              <a:prstGeom prst="rightArrow">
                <a:avLst>
                  <a:gd name="adj1" fmla="val 31772"/>
                  <a:gd name="adj2" fmla="val 65569"/>
                </a:avLst>
              </a:prstGeom>
              <a:solidFill>
                <a:srgbClr val="5394E3"/>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19" name="テキスト ボックス 118">
                <a:extLst>
                  <a:ext uri="{FF2B5EF4-FFF2-40B4-BE49-F238E27FC236}">
                    <a16:creationId xmlns:a16="http://schemas.microsoft.com/office/drawing/2014/main" id="{539CC568-6C15-DAA3-EB66-E4AF72537CF2}"/>
                  </a:ext>
                </a:extLst>
              </p:cNvPr>
              <p:cNvSpPr txBox="1">
                <a:spLocks/>
              </p:cNvSpPr>
              <p:nvPr/>
            </p:nvSpPr>
            <p:spPr>
              <a:xfrm>
                <a:off x="6159607" y="4931464"/>
                <a:ext cx="752129" cy="246221"/>
              </a:xfrm>
              <a:prstGeom prst="rect">
                <a:avLst/>
              </a:prstGeom>
              <a:noFill/>
            </p:spPr>
            <p:txBody>
              <a:bodyPr wrap="none" rtlCol="0">
                <a:spAutoFit/>
              </a:bodyPr>
              <a:lstStyle/>
              <a:p>
                <a:r>
                  <a:rPr lang="en-US" altLang="ja-JP" sz="1000" b="1" dirty="0">
                    <a:solidFill>
                      <a:srgbClr val="216FCD"/>
                    </a:solidFill>
                    <a:latin typeface="+mn-ea"/>
                    <a:ea typeface="+mn-ea"/>
                  </a:rPr>
                  <a:t>+</a:t>
                </a:r>
                <a:r>
                  <a:rPr kumimoji="1" lang="en-US" altLang="ja-JP" sz="1000" b="1" dirty="0">
                    <a:solidFill>
                      <a:srgbClr val="216FCD"/>
                    </a:solidFill>
                    <a:latin typeface="+mn-ea"/>
                    <a:ea typeface="+mn-ea"/>
                  </a:rPr>
                  <a:t>25.9</a:t>
                </a:r>
                <a:r>
                  <a:rPr kumimoji="1" lang="ja-JP" altLang="en-US" sz="1000" b="1" dirty="0">
                    <a:solidFill>
                      <a:srgbClr val="216FCD"/>
                    </a:solidFill>
                    <a:latin typeface="+mn-ea"/>
                    <a:ea typeface="+mn-ea"/>
                  </a:rPr>
                  <a:t>兆円</a:t>
                </a:r>
              </a:p>
            </p:txBody>
          </p:sp>
          <p:sp>
            <p:nvSpPr>
              <p:cNvPr id="121" name="テキスト ボックス 120">
                <a:extLst>
                  <a:ext uri="{FF2B5EF4-FFF2-40B4-BE49-F238E27FC236}">
                    <a16:creationId xmlns:a16="http://schemas.microsoft.com/office/drawing/2014/main" id="{335438F0-2ECE-EC85-A564-71F1643CAA23}"/>
                  </a:ext>
                </a:extLst>
              </p:cNvPr>
              <p:cNvSpPr txBox="1">
                <a:spLocks/>
              </p:cNvSpPr>
              <p:nvPr/>
            </p:nvSpPr>
            <p:spPr>
              <a:xfrm>
                <a:off x="6940016" y="2293813"/>
                <a:ext cx="954108" cy="420051"/>
              </a:xfrm>
              <a:prstGeom prst="rect">
                <a:avLst/>
              </a:prstGeom>
              <a:noFill/>
            </p:spPr>
            <p:txBody>
              <a:bodyPr wrap="none" rtlCol="0">
                <a:spAutoFit/>
              </a:bodyPr>
              <a:lstStyle/>
              <a:p>
                <a:pPr algn="ctr">
                  <a:lnSpc>
                    <a:spcPct val="105000"/>
                  </a:lnSpc>
                </a:pPr>
                <a:r>
                  <a:rPr kumimoji="1" lang="zh-TW" altLang="en-US" sz="1100" kern="0" dirty="0">
                    <a:solidFill>
                      <a:srgbClr val="EA5050"/>
                    </a:solidFill>
                    <a:latin typeface="+mn-ea"/>
                    <a:ea typeface="+mn-ea"/>
                  </a:rPr>
                  <a:t>公債金</a:t>
                </a:r>
                <a:r>
                  <a:rPr kumimoji="1" lang="zh-TW" altLang="en-US" sz="900" kern="0" dirty="0">
                    <a:solidFill>
                      <a:srgbClr val="EA5050"/>
                    </a:solidFill>
                    <a:latin typeface="+mn-ea"/>
                    <a:ea typeface="+mn-ea"/>
                  </a:rPr>
                  <a:t>（借金）</a:t>
                </a:r>
                <a:endParaRPr kumimoji="1" lang="en-US" altLang="zh-TW" sz="900" kern="0" dirty="0">
                  <a:solidFill>
                    <a:srgbClr val="EA5050"/>
                  </a:solidFill>
                  <a:latin typeface="+mn-ea"/>
                  <a:ea typeface="+mn-ea"/>
                </a:endParaRPr>
              </a:p>
              <a:p>
                <a:pPr algn="ctr">
                  <a:lnSpc>
                    <a:spcPct val="105000"/>
                  </a:lnSpc>
                </a:pPr>
                <a:r>
                  <a:rPr kumimoji="1" lang="en-US" altLang="ja-JP" sz="1050" kern="0" dirty="0">
                    <a:solidFill>
                      <a:srgbClr val="EA5050"/>
                    </a:solidFill>
                    <a:latin typeface="+mn-ea"/>
                  </a:rPr>
                  <a:t>28.6</a:t>
                </a:r>
                <a:r>
                  <a:rPr kumimoji="1" lang="zh-TW" altLang="en-US" sz="1050" kern="0" dirty="0">
                    <a:solidFill>
                      <a:srgbClr val="EA5050"/>
                    </a:solidFill>
                    <a:latin typeface="+mn-ea"/>
                    <a:ea typeface="+mn-ea"/>
                  </a:rPr>
                  <a:t>兆円</a:t>
                </a:r>
                <a:endParaRPr kumimoji="1" lang="zh-CN" altLang="en-US" sz="1050" kern="0" dirty="0">
                  <a:solidFill>
                    <a:srgbClr val="EA5050"/>
                  </a:solidFill>
                  <a:latin typeface="+mn-ea"/>
                  <a:ea typeface="+mn-ea"/>
                </a:endParaRPr>
              </a:p>
            </p:txBody>
          </p:sp>
          <p:sp>
            <p:nvSpPr>
              <p:cNvPr id="150" name="テキスト ボックス 149">
                <a:extLst>
                  <a:ext uri="{FF2B5EF4-FFF2-40B4-BE49-F238E27FC236}">
                    <a16:creationId xmlns:a16="http://schemas.microsoft.com/office/drawing/2014/main" id="{7031F8E0-B231-EB25-C039-12EFA2B1B001}"/>
                  </a:ext>
                </a:extLst>
              </p:cNvPr>
              <p:cNvSpPr txBox="1">
                <a:spLocks/>
              </p:cNvSpPr>
              <p:nvPr/>
            </p:nvSpPr>
            <p:spPr>
              <a:xfrm>
                <a:off x="5115713" y="5751057"/>
                <a:ext cx="980397" cy="623248"/>
              </a:xfrm>
              <a:prstGeom prst="rect">
                <a:avLst/>
              </a:prstGeom>
              <a:noFill/>
            </p:spPr>
            <p:txBody>
              <a:bodyPr wrap="none" rtlCol="0">
                <a:spAutoFit/>
              </a:bodyPr>
              <a:lstStyle/>
              <a:p>
                <a:pPr algn="ctr"/>
                <a:r>
                  <a:rPr kumimoji="1" lang="en-US" altLang="ja-JP" sz="1200" kern="0" spc="40" dirty="0">
                    <a:latin typeface="+mn-ea"/>
                    <a:ea typeface="+mn-ea"/>
                  </a:rPr>
                  <a:t>1990</a:t>
                </a:r>
                <a:r>
                  <a:rPr kumimoji="1" lang="ja-JP" altLang="en-US" sz="1200" kern="0" spc="40" dirty="0">
                    <a:latin typeface="+mn-ea"/>
                    <a:ea typeface="+mn-ea"/>
                  </a:rPr>
                  <a:t>年度</a:t>
                </a:r>
                <a:endParaRPr kumimoji="1" lang="en-US" altLang="ja-JP" sz="1200" kern="0" spc="40" dirty="0">
                  <a:latin typeface="+mn-ea"/>
                  <a:ea typeface="+mn-ea"/>
                </a:endParaRPr>
              </a:p>
              <a:p>
                <a:pPr algn="ctr"/>
                <a:r>
                  <a:rPr kumimoji="1" lang="ja-JP" altLang="en-US" sz="1050" kern="0" spc="40" dirty="0">
                    <a:latin typeface="+mn-ea"/>
                  </a:rPr>
                  <a:t>（平成２年度）</a:t>
                </a:r>
                <a:endParaRPr kumimoji="1" lang="en-US" altLang="ja-JP" sz="1050" kern="0" spc="40" dirty="0">
                  <a:latin typeface="+mn-ea"/>
                  <a:ea typeface="+mn-ea"/>
                </a:endParaRPr>
              </a:p>
              <a:p>
                <a:pPr algn="ctr"/>
                <a:r>
                  <a:rPr kumimoji="1" lang="en-US" altLang="ja-JP" sz="1200" kern="0" spc="40" dirty="0">
                    <a:latin typeface="+mn-ea"/>
                    <a:ea typeface="+mn-ea"/>
                  </a:rPr>
                  <a:t>66.2</a:t>
                </a:r>
                <a:r>
                  <a:rPr kumimoji="1" lang="ja-JP" altLang="en-US" sz="1200" kern="0" spc="40" dirty="0">
                    <a:latin typeface="+mn-ea"/>
                    <a:ea typeface="+mn-ea"/>
                  </a:rPr>
                  <a:t>兆円</a:t>
                </a:r>
              </a:p>
            </p:txBody>
          </p:sp>
          <p:sp>
            <p:nvSpPr>
              <p:cNvPr id="151" name="テキスト ボックス 150">
                <a:extLst>
                  <a:ext uri="{FF2B5EF4-FFF2-40B4-BE49-F238E27FC236}">
                    <a16:creationId xmlns:a16="http://schemas.microsoft.com/office/drawing/2014/main" id="{D7BD5F3F-A1D5-D0DE-0F29-B37AAF6CB27F}"/>
                  </a:ext>
                </a:extLst>
              </p:cNvPr>
              <p:cNvSpPr txBox="1">
                <a:spLocks/>
              </p:cNvSpPr>
              <p:nvPr/>
            </p:nvSpPr>
            <p:spPr>
              <a:xfrm>
                <a:off x="6961705" y="5751057"/>
                <a:ext cx="980398" cy="623248"/>
              </a:xfrm>
              <a:prstGeom prst="rect">
                <a:avLst/>
              </a:prstGeom>
              <a:noFill/>
            </p:spPr>
            <p:txBody>
              <a:bodyPr wrap="none" rtlCol="0">
                <a:spAutoFit/>
              </a:bodyPr>
              <a:lstStyle/>
              <a:p>
                <a:pPr algn="ctr"/>
                <a:r>
                  <a:rPr lang="en-US" altLang="ja-JP" sz="1200" kern="0" spc="40" dirty="0">
                    <a:latin typeface="+mn-ea"/>
                    <a:ea typeface="+mn-ea"/>
                  </a:rPr>
                  <a:t>2025</a:t>
                </a:r>
                <a:r>
                  <a:rPr kumimoji="1" lang="ja-JP" altLang="en-US" sz="1200" kern="0" spc="40" dirty="0">
                    <a:latin typeface="+mn-ea"/>
                    <a:ea typeface="+mn-ea"/>
                  </a:rPr>
                  <a:t>年度</a:t>
                </a:r>
                <a:endParaRPr kumimoji="1" lang="en-US" altLang="ja-JP" sz="1200" kern="0" spc="40" dirty="0">
                  <a:latin typeface="+mn-ea"/>
                  <a:ea typeface="+mn-ea"/>
                </a:endParaRPr>
              </a:p>
              <a:p>
                <a:pPr algn="ctr"/>
                <a:r>
                  <a:rPr lang="ja-JP" altLang="en-US" sz="1050" kern="0" spc="40" dirty="0">
                    <a:latin typeface="+mn-ea"/>
                    <a:ea typeface="+mn-ea"/>
                  </a:rPr>
                  <a:t>（令和７年度）</a:t>
                </a:r>
                <a:endParaRPr kumimoji="1" lang="en-US" altLang="ja-JP" sz="1050" kern="0" spc="40" dirty="0">
                  <a:latin typeface="+mn-ea"/>
                  <a:ea typeface="+mn-ea"/>
                </a:endParaRPr>
              </a:p>
              <a:p>
                <a:pPr algn="ctr"/>
                <a:r>
                  <a:rPr kumimoji="1" lang="en-US" altLang="ja-JP" sz="1200" kern="0" spc="40" dirty="0">
                    <a:latin typeface="+mn-ea"/>
                  </a:rPr>
                  <a:t>115.2</a:t>
                </a:r>
                <a:r>
                  <a:rPr kumimoji="1" lang="ja-JP" altLang="en-US" sz="1200" kern="0" spc="40" dirty="0">
                    <a:latin typeface="+mn-ea"/>
                    <a:ea typeface="+mn-ea"/>
                  </a:rPr>
                  <a:t>兆円</a:t>
                </a:r>
              </a:p>
            </p:txBody>
          </p:sp>
          <p:cxnSp>
            <p:nvCxnSpPr>
              <p:cNvPr id="153" name="直線コネクタ 152">
                <a:extLst>
                  <a:ext uri="{FF2B5EF4-FFF2-40B4-BE49-F238E27FC236}">
                    <a16:creationId xmlns:a16="http://schemas.microsoft.com/office/drawing/2014/main" id="{89640CF2-7C0B-979B-B167-374C4D234608}"/>
                  </a:ext>
                </a:extLst>
              </p:cNvPr>
              <p:cNvCxnSpPr>
                <a:cxnSpLocks/>
              </p:cNvCxnSpPr>
              <p:nvPr/>
            </p:nvCxnSpPr>
            <p:spPr bwMode="auto">
              <a:xfrm flipH="1" flipV="1">
                <a:off x="5461923" y="3329585"/>
                <a:ext cx="79875" cy="379352"/>
              </a:xfrm>
              <a:prstGeom prst="line">
                <a:avLst/>
              </a:prstGeom>
              <a:noFill/>
              <a:ln w="15875" cap="flat" cmpd="sng" algn="ctr">
                <a:solidFill>
                  <a:schemeClr val="tx1"/>
                </a:solidFill>
                <a:prstDash val="solid"/>
                <a:round/>
                <a:headEnd type="none" w="med" len="med"/>
                <a:tailEnd type="none" w="med" len="med"/>
              </a:ln>
              <a:effectLst/>
            </p:spPr>
          </p:cxnSp>
          <p:sp>
            <p:nvSpPr>
              <p:cNvPr id="159" name="テキスト ボックス 158">
                <a:extLst>
                  <a:ext uri="{FF2B5EF4-FFF2-40B4-BE49-F238E27FC236}">
                    <a16:creationId xmlns:a16="http://schemas.microsoft.com/office/drawing/2014/main" id="{4C4719D4-336C-87BB-BBA6-85D2DCB552D5}"/>
                  </a:ext>
                </a:extLst>
              </p:cNvPr>
              <p:cNvSpPr txBox="1">
                <a:spLocks/>
              </p:cNvSpPr>
              <p:nvPr/>
            </p:nvSpPr>
            <p:spPr>
              <a:xfrm>
                <a:off x="6186304" y="3544291"/>
                <a:ext cx="752129" cy="246221"/>
              </a:xfrm>
              <a:prstGeom prst="rect">
                <a:avLst/>
              </a:prstGeom>
              <a:noFill/>
            </p:spPr>
            <p:txBody>
              <a:bodyPr wrap="none" rtlCol="0">
                <a:spAutoFit/>
              </a:bodyPr>
              <a:lstStyle/>
              <a:p>
                <a:r>
                  <a:rPr kumimoji="1" lang="en-US" altLang="ja-JP" sz="1000" b="1" dirty="0">
                    <a:solidFill>
                      <a:srgbClr val="EA5050"/>
                    </a:solidFill>
                    <a:latin typeface="+mn-ea"/>
                    <a:ea typeface="+mn-ea"/>
                  </a:rPr>
                  <a:t>+</a:t>
                </a:r>
                <a:r>
                  <a:rPr kumimoji="1" lang="en-US" altLang="ja-JP" sz="1000" b="1" dirty="0">
                    <a:solidFill>
                      <a:srgbClr val="EA5050"/>
                    </a:solidFill>
                    <a:latin typeface="+mn-ea"/>
                  </a:rPr>
                  <a:t>23.1</a:t>
                </a:r>
                <a:r>
                  <a:rPr kumimoji="1" lang="ja-JP" altLang="en-US" sz="1000" b="1" dirty="0">
                    <a:solidFill>
                      <a:srgbClr val="EA5050"/>
                    </a:solidFill>
                    <a:latin typeface="+mn-ea"/>
                    <a:ea typeface="+mn-ea"/>
                  </a:rPr>
                  <a:t>兆円</a:t>
                </a:r>
              </a:p>
            </p:txBody>
          </p:sp>
          <p:grpSp>
            <p:nvGrpSpPr>
              <p:cNvPr id="161" name="グループ化 160">
                <a:extLst>
                  <a:ext uri="{FF2B5EF4-FFF2-40B4-BE49-F238E27FC236}">
                    <a16:creationId xmlns:a16="http://schemas.microsoft.com/office/drawing/2014/main" id="{02D90C89-0AE2-4D5B-1DCC-E1FB25FA547D}"/>
                  </a:ext>
                </a:extLst>
              </p:cNvPr>
              <p:cNvGrpSpPr>
                <a:grpSpLocks/>
              </p:cNvGrpSpPr>
              <p:nvPr/>
            </p:nvGrpSpPr>
            <p:grpSpPr>
              <a:xfrm>
                <a:off x="4905242" y="2909534"/>
                <a:ext cx="1123559" cy="421633"/>
                <a:chOff x="4834843" y="3601937"/>
                <a:chExt cx="1123559" cy="421633"/>
              </a:xfrm>
            </p:grpSpPr>
            <p:sp>
              <p:nvSpPr>
                <p:cNvPr id="120" name="テキスト ボックス 119">
                  <a:extLst>
                    <a:ext uri="{FF2B5EF4-FFF2-40B4-BE49-F238E27FC236}">
                      <a16:creationId xmlns:a16="http://schemas.microsoft.com/office/drawing/2014/main" id="{C121DE90-5B05-4A80-802C-1543AE2CFB99}"/>
                    </a:ext>
                  </a:extLst>
                </p:cNvPr>
                <p:cNvSpPr txBox="1">
                  <a:spLocks/>
                </p:cNvSpPr>
                <p:nvPr/>
              </p:nvSpPr>
              <p:spPr>
                <a:xfrm>
                  <a:off x="4834843" y="3601937"/>
                  <a:ext cx="1123559" cy="420051"/>
                </a:xfrm>
                <a:prstGeom prst="rect">
                  <a:avLst/>
                </a:prstGeom>
                <a:noFill/>
              </p:spPr>
              <p:txBody>
                <a:bodyPr wrap="square" rtlCol="0">
                  <a:spAutoFit/>
                </a:bodyPr>
                <a:lstStyle/>
                <a:p>
                  <a:pPr algn="ctr">
                    <a:lnSpc>
                      <a:spcPct val="105000"/>
                    </a:lnSpc>
                  </a:pPr>
                  <a:r>
                    <a:rPr kumimoji="1" lang="zh-TW" altLang="en-US" sz="1100" kern="0" dirty="0">
                      <a:solidFill>
                        <a:srgbClr val="EA5050"/>
                      </a:solidFill>
                      <a:latin typeface="+mn-ea"/>
                      <a:ea typeface="+mn-ea"/>
                    </a:rPr>
                    <a:t>公債金</a:t>
                  </a:r>
                  <a:r>
                    <a:rPr kumimoji="1" lang="zh-TW" altLang="en-US" sz="900" kern="0" dirty="0">
                      <a:solidFill>
                        <a:srgbClr val="EA5050"/>
                      </a:solidFill>
                      <a:latin typeface="+mn-ea"/>
                      <a:ea typeface="+mn-ea"/>
                    </a:rPr>
                    <a:t>（借金）</a:t>
                  </a:r>
                  <a:endParaRPr kumimoji="1" lang="en-US" altLang="zh-TW" sz="900" kern="0" dirty="0">
                    <a:solidFill>
                      <a:srgbClr val="EA5050"/>
                    </a:solidFill>
                    <a:latin typeface="+mn-ea"/>
                    <a:ea typeface="+mn-ea"/>
                  </a:endParaRPr>
                </a:p>
                <a:p>
                  <a:pPr algn="ctr">
                    <a:lnSpc>
                      <a:spcPct val="105000"/>
                    </a:lnSpc>
                  </a:pPr>
                  <a:r>
                    <a:rPr kumimoji="1" lang="en-US" altLang="zh-TW" sz="1050" kern="0" dirty="0">
                      <a:solidFill>
                        <a:srgbClr val="EA5050"/>
                      </a:solidFill>
                      <a:latin typeface="+mn-ea"/>
                      <a:ea typeface="+mn-ea"/>
                    </a:rPr>
                    <a:t>5.6</a:t>
                  </a:r>
                  <a:r>
                    <a:rPr kumimoji="1" lang="zh-TW" altLang="en-US" sz="1050" kern="0" dirty="0">
                      <a:solidFill>
                        <a:srgbClr val="EA5050"/>
                      </a:solidFill>
                      <a:latin typeface="+mn-ea"/>
                      <a:ea typeface="+mn-ea"/>
                    </a:rPr>
                    <a:t>兆円</a:t>
                  </a:r>
                  <a:endParaRPr kumimoji="1" lang="zh-CN" altLang="en-US" sz="1050" kern="0" dirty="0">
                    <a:solidFill>
                      <a:srgbClr val="EA5050"/>
                    </a:solidFill>
                    <a:latin typeface="+mn-ea"/>
                    <a:ea typeface="+mn-ea"/>
                  </a:endParaRPr>
                </a:p>
              </p:txBody>
            </p:sp>
            <p:sp>
              <p:nvSpPr>
                <p:cNvPr id="160" name="正方形/長方形 159">
                  <a:extLst>
                    <a:ext uri="{FF2B5EF4-FFF2-40B4-BE49-F238E27FC236}">
                      <a16:creationId xmlns:a16="http://schemas.microsoft.com/office/drawing/2014/main" id="{DD7C60A0-D0C1-512E-AB83-2BCF33BDA456}"/>
                    </a:ext>
                  </a:extLst>
                </p:cNvPr>
                <p:cNvSpPr>
                  <a:spLocks/>
                </p:cNvSpPr>
                <p:nvPr/>
              </p:nvSpPr>
              <p:spPr bwMode="auto">
                <a:xfrm>
                  <a:off x="4966423" y="3607056"/>
                  <a:ext cx="860400" cy="416514"/>
                </a:xfrm>
                <a:prstGeom prst="rect">
                  <a:avLst/>
                </a:prstGeom>
                <a:noFill/>
                <a:ln w="15875" cap="flat" cmpd="sng" algn="ctr">
                  <a:solidFill>
                    <a:srgbClr val="EA5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63" name="正方形/長方形 162">
                <a:extLst>
                  <a:ext uri="{FF2B5EF4-FFF2-40B4-BE49-F238E27FC236}">
                    <a16:creationId xmlns:a16="http://schemas.microsoft.com/office/drawing/2014/main" id="{BEC68C2D-5D57-4023-501A-3CBC58F22E4C}"/>
                  </a:ext>
                </a:extLst>
              </p:cNvPr>
              <p:cNvSpPr>
                <a:spLocks/>
              </p:cNvSpPr>
              <p:nvPr/>
            </p:nvSpPr>
            <p:spPr bwMode="auto">
              <a:xfrm>
                <a:off x="6986522" y="2306934"/>
                <a:ext cx="861096" cy="427168"/>
              </a:xfrm>
              <a:prstGeom prst="rect">
                <a:avLst/>
              </a:prstGeom>
              <a:noFill/>
              <a:ln w="15875" cap="flat" cmpd="sng" algn="ctr">
                <a:solidFill>
                  <a:srgbClr val="EA5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6" name="矢印: 右 15">
                <a:extLst>
                  <a:ext uri="{FF2B5EF4-FFF2-40B4-BE49-F238E27FC236}">
                    <a16:creationId xmlns:a16="http://schemas.microsoft.com/office/drawing/2014/main" id="{6B7B385A-C4D6-6C8D-39A3-F3C3753627C0}"/>
                  </a:ext>
                </a:extLst>
              </p:cNvPr>
              <p:cNvSpPr>
                <a:spLocks/>
              </p:cNvSpPr>
              <p:nvPr/>
            </p:nvSpPr>
            <p:spPr bwMode="auto">
              <a:xfrm rot="18274761">
                <a:off x="5927227" y="3207121"/>
                <a:ext cx="1089186" cy="128386"/>
              </a:xfrm>
              <a:prstGeom prst="rightArrow">
                <a:avLst>
                  <a:gd name="adj1" fmla="val 27833"/>
                  <a:gd name="adj2" fmla="val 64874"/>
                </a:avLst>
              </a:prstGeom>
              <a:solidFill>
                <a:srgbClr val="EE6E6E"/>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nvGrpSpPr>
              <p:cNvPr id="9" name="グループ化 8">
                <a:extLst>
                  <a:ext uri="{FF2B5EF4-FFF2-40B4-BE49-F238E27FC236}">
                    <a16:creationId xmlns:a16="http://schemas.microsoft.com/office/drawing/2014/main" id="{CE9C983E-5DDA-0963-F5B8-8747C8B5C8AD}"/>
                  </a:ext>
                </a:extLst>
              </p:cNvPr>
              <p:cNvGrpSpPr/>
              <p:nvPr/>
            </p:nvGrpSpPr>
            <p:grpSpPr>
              <a:xfrm>
                <a:off x="4781156" y="1879576"/>
                <a:ext cx="828219" cy="284403"/>
                <a:chOff x="4781156" y="2669544"/>
                <a:chExt cx="828219" cy="284403"/>
              </a:xfrm>
            </p:grpSpPr>
            <p:sp>
              <p:nvSpPr>
                <p:cNvPr id="12" name="object 21">
                  <a:extLst>
                    <a:ext uri="{FF2B5EF4-FFF2-40B4-BE49-F238E27FC236}">
                      <a16:creationId xmlns:a16="http://schemas.microsoft.com/office/drawing/2014/main" id="{22F27C77-2D58-E0FA-944E-BC58E6A9BC3F}"/>
                    </a:ext>
                  </a:extLst>
                </p:cNvPr>
                <p:cNvSpPr txBox="1"/>
                <p:nvPr/>
              </p:nvSpPr>
              <p:spPr>
                <a:xfrm>
                  <a:off x="4855347" y="2679703"/>
                  <a:ext cx="679837" cy="230832"/>
                </a:xfrm>
                <a:prstGeom prst="rect">
                  <a:avLst/>
                </a:prstGeom>
              </p:spPr>
              <p:txBody>
                <a:bodyPr vert="horz" wrap="square" lIns="0" tIns="0" rIns="0" bIns="0" rtlCol="0">
                  <a:spAutoFit/>
                </a:bodyPr>
                <a:lstStyle/>
                <a:p>
                  <a:pPr marL="11723" algn="ctr" defTabSz="844083" eaLnBrk="1" fontAlgn="auto" hangingPunct="1">
                    <a:spcBef>
                      <a:spcPts val="0"/>
                    </a:spcBef>
                    <a:spcAft>
                      <a:spcPts val="0"/>
                    </a:spcAft>
                    <a:defRPr/>
                  </a:pPr>
                  <a:r>
                    <a:rPr lang="ja-JP" altLang="en-US" sz="1500" spc="18" dirty="0">
                      <a:solidFill>
                        <a:srgbClr val="231916"/>
                      </a:solidFill>
                      <a:latin typeface="+mn-ea"/>
                      <a:ea typeface="+mn-ea"/>
                      <a:cs typeface="Meiryo"/>
                    </a:rPr>
                    <a:t>歳 入</a:t>
                  </a:r>
                  <a:endParaRPr sz="1500" dirty="0">
                    <a:solidFill>
                      <a:prstClr val="black"/>
                    </a:solidFill>
                    <a:latin typeface="+mn-ea"/>
                    <a:ea typeface="+mn-ea"/>
                    <a:cs typeface="Meiryo"/>
                  </a:endParaRPr>
                </a:p>
              </p:txBody>
            </p:sp>
            <p:sp>
              <p:nvSpPr>
                <p:cNvPr id="13" name="正方形/長方形 12">
                  <a:extLst>
                    <a:ext uri="{FF2B5EF4-FFF2-40B4-BE49-F238E27FC236}">
                      <a16:creationId xmlns:a16="http://schemas.microsoft.com/office/drawing/2014/main" id="{85E490C2-BE3A-2311-50E3-1B747CE28228}"/>
                    </a:ext>
                  </a:extLst>
                </p:cNvPr>
                <p:cNvSpPr/>
                <p:nvPr/>
              </p:nvSpPr>
              <p:spPr bwMode="auto">
                <a:xfrm>
                  <a:off x="4781156" y="2669544"/>
                  <a:ext cx="828219" cy="284403"/>
                </a:xfrm>
                <a:prstGeom prst="rect">
                  <a:avLst/>
                </a:prstGeom>
                <a:noFill/>
                <a:ln w="19050" cap="flat" cmpd="sng" algn="ctr">
                  <a:solidFill>
                    <a:srgbClr val="00488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grpSp>
      </p:grpSp>
      <p:grpSp>
        <p:nvGrpSpPr>
          <p:cNvPr id="4" name="グループ化 3">
            <a:extLst>
              <a:ext uri="{FF2B5EF4-FFF2-40B4-BE49-F238E27FC236}">
                <a16:creationId xmlns:a16="http://schemas.microsoft.com/office/drawing/2014/main" id="{BD716D72-CE49-57A2-3053-231A63EDFE26}"/>
              </a:ext>
            </a:extLst>
          </p:cNvPr>
          <p:cNvGrpSpPr/>
          <p:nvPr/>
        </p:nvGrpSpPr>
        <p:grpSpPr>
          <a:xfrm>
            <a:off x="4644510" y="540000"/>
            <a:ext cx="4159662" cy="5173794"/>
            <a:chOff x="323850" y="1200511"/>
            <a:chExt cx="4159662" cy="5173794"/>
          </a:xfrm>
        </p:grpSpPr>
        <p:grpSp>
          <p:nvGrpSpPr>
            <p:cNvPr id="138" name="グループ化 137">
              <a:extLst>
                <a:ext uri="{FF2B5EF4-FFF2-40B4-BE49-F238E27FC236}">
                  <a16:creationId xmlns:a16="http://schemas.microsoft.com/office/drawing/2014/main" id="{CD0CAF0C-40D7-06E5-98B5-44C00B57BCDA}"/>
                </a:ext>
              </a:extLst>
            </p:cNvPr>
            <p:cNvGrpSpPr>
              <a:grpSpLocks/>
            </p:cNvGrpSpPr>
            <p:nvPr/>
          </p:nvGrpSpPr>
          <p:grpSpPr>
            <a:xfrm>
              <a:off x="522895" y="1200511"/>
              <a:ext cx="3960617" cy="4649268"/>
              <a:chOff x="522895" y="2416451"/>
              <a:chExt cx="3960617" cy="3744722"/>
            </a:xfrm>
          </p:grpSpPr>
          <p:graphicFrame>
            <p:nvGraphicFramePr>
              <p:cNvPr id="130" name="グラフ 129">
                <a:extLst>
                  <a:ext uri="{FF2B5EF4-FFF2-40B4-BE49-F238E27FC236}">
                    <a16:creationId xmlns:a16="http://schemas.microsoft.com/office/drawing/2014/main" id="{53B51F48-6909-59D9-5D2D-4179A8022B14}"/>
                  </a:ext>
                </a:extLst>
              </p:cNvPr>
              <p:cNvGraphicFramePr>
                <a:graphicFrameLocks/>
              </p:cNvGraphicFramePr>
              <p:nvPr/>
            </p:nvGraphicFramePr>
            <p:xfrm>
              <a:off x="522895" y="2416451"/>
              <a:ext cx="3960617" cy="3744722"/>
            </p:xfrm>
            <a:graphic>
              <a:graphicData uri="http://schemas.openxmlformats.org/drawingml/2006/chart">
                <c:chart xmlns:c="http://schemas.openxmlformats.org/drawingml/2006/chart" xmlns:r="http://schemas.openxmlformats.org/officeDocument/2006/relationships" r:id="rId4"/>
              </a:graphicData>
            </a:graphic>
          </p:graphicFrame>
          <p:cxnSp>
            <p:nvCxnSpPr>
              <p:cNvPr id="136" name="直線コネクタ 135">
                <a:extLst>
                  <a:ext uri="{FF2B5EF4-FFF2-40B4-BE49-F238E27FC236}">
                    <a16:creationId xmlns:a16="http://schemas.microsoft.com/office/drawing/2014/main" id="{CB4D172D-C309-FB8C-A92A-4B7E4D63A507}"/>
                  </a:ext>
                </a:extLst>
              </p:cNvPr>
              <p:cNvCxnSpPr>
                <a:cxnSpLocks/>
              </p:cNvCxnSpPr>
              <p:nvPr/>
            </p:nvCxnSpPr>
            <p:spPr bwMode="auto">
              <a:xfrm>
                <a:off x="808269" y="6041566"/>
                <a:ext cx="3389868" cy="0"/>
              </a:xfrm>
              <a:prstGeom prst="line">
                <a:avLst/>
              </a:prstGeom>
              <a:noFill/>
              <a:ln w="19050" cap="flat" cmpd="sng" algn="ctr">
                <a:solidFill>
                  <a:schemeClr val="tx1">
                    <a:lumMod val="65000"/>
                    <a:lumOff val="35000"/>
                  </a:schemeClr>
                </a:solidFill>
                <a:prstDash val="sysDash"/>
                <a:round/>
                <a:headEnd type="none" w="med" len="med"/>
                <a:tailEnd type="none" w="med" len="med"/>
              </a:ln>
              <a:effectLst/>
            </p:spPr>
          </p:cxnSp>
        </p:grpSp>
        <p:sp>
          <p:nvSpPr>
            <p:cNvPr id="42" name="テキスト ボックス 41">
              <a:extLst>
                <a:ext uri="{FF2B5EF4-FFF2-40B4-BE49-F238E27FC236}">
                  <a16:creationId xmlns:a16="http://schemas.microsoft.com/office/drawing/2014/main" id="{6D1A125D-48F4-9893-EE2D-29909D0E6A70}"/>
                </a:ext>
              </a:extLst>
            </p:cNvPr>
            <p:cNvSpPr txBox="1">
              <a:spLocks/>
            </p:cNvSpPr>
            <p:nvPr/>
          </p:nvSpPr>
          <p:spPr>
            <a:xfrm>
              <a:off x="1114528" y="5751057"/>
              <a:ext cx="980397" cy="623248"/>
            </a:xfrm>
            <a:prstGeom prst="rect">
              <a:avLst/>
            </a:prstGeom>
            <a:noFill/>
          </p:spPr>
          <p:txBody>
            <a:bodyPr wrap="none" rtlCol="0">
              <a:spAutoFit/>
            </a:bodyPr>
            <a:lstStyle/>
            <a:p>
              <a:pPr algn="ctr"/>
              <a:r>
                <a:rPr kumimoji="1" lang="en-US" altLang="ja-JP" sz="1200" kern="0" spc="40" dirty="0">
                  <a:latin typeface="+mn-ea"/>
                  <a:ea typeface="+mn-ea"/>
                </a:rPr>
                <a:t>1990</a:t>
              </a:r>
              <a:r>
                <a:rPr kumimoji="1" lang="ja-JP" altLang="en-US" sz="1200" kern="0" spc="40" dirty="0">
                  <a:latin typeface="+mn-ea"/>
                  <a:ea typeface="+mn-ea"/>
                </a:rPr>
                <a:t>年度</a:t>
              </a:r>
              <a:endParaRPr kumimoji="1" lang="en-US" altLang="ja-JP" sz="1200" kern="0" spc="40" dirty="0">
                <a:latin typeface="+mn-ea"/>
                <a:ea typeface="+mn-ea"/>
              </a:endParaRPr>
            </a:p>
            <a:p>
              <a:pPr algn="ctr"/>
              <a:r>
                <a:rPr kumimoji="1" lang="ja-JP" altLang="en-US" sz="1050" kern="0" spc="40" dirty="0">
                  <a:latin typeface="+mn-ea"/>
                </a:rPr>
                <a:t>（平成２年度）</a:t>
              </a:r>
              <a:endParaRPr kumimoji="1" lang="en-US" altLang="ja-JP" sz="1050" kern="0" spc="40" dirty="0">
                <a:latin typeface="+mn-ea"/>
                <a:ea typeface="+mn-ea"/>
              </a:endParaRPr>
            </a:p>
            <a:p>
              <a:pPr algn="ctr"/>
              <a:r>
                <a:rPr kumimoji="1" lang="en-US" altLang="ja-JP" sz="1200" kern="0" spc="40" dirty="0">
                  <a:latin typeface="+mn-ea"/>
                  <a:ea typeface="+mn-ea"/>
                </a:rPr>
                <a:t>66.2</a:t>
              </a:r>
              <a:r>
                <a:rPr kumimoji="1" lang="ja-JP" altLang="en-US" sz="1200" kern="0" spc="40" dirty="0">
                  <a:latin typeface="+mn-ea"/>
                  <a:ea typeface="+mn-ea"/>
                </a:rPr>
                <a:t>兆円</a:t>
              </a:r>
            </a:p>
          </p:txBody>
        </p:sp>
        <p:sp>
          <p:nvSpPr>
            <p:cNvPr id="45" name="テキスト ボックス 44">
              <a:extLst>
                <a:ext uri="{FF2B5EF4-FFF2-40B4-BE49-F238E27FC236}">
                  <a16:creationId xmlns:a16="http://schemas.microsoft.com/office/drawing/2014/main" id="{697D0D1C-A01E-6188-2B92-9C485AC81085}"/>
                </a:ext>
              </a:extLst>
            </p:cNvPr>
            <p:cNvSpPr txBox="1">
              <a:spLocks/>
            </p:cNvSpPr>
            <p:nvPr/>
          </p:nvSpPr>
          <p:spPr>
            <a:xfrm>
              <a:off x="2925352" y="5751057"/>
              <a:ext cx="980398" cy="623248"/>
            </a:xfrm>
            <a:prstGeom prst="rect">
              <a:avLst/>
            </a:prstGeom>
            <a:noFill/>
          </p:spPr>
          <p:txBody>
            <a:bodyPr wrap="none" rtlCol="0">
              <a:spAutoFit/>
            </a:bodyPr>
            <a:lstStyle/>
            <a:p>
              <a:pPr algn="ctr"/>
              <a:r>
                <a:rPr lang="en-US" altLang="ja-JP" sz="1200" kern="0" spc="40" dirty="0">
                  <a:latin typeface="+mn-ea"/>
                </a:rPr>
                <a:t>2025</a:t>
              </a:r>
              <a:r>
                <a:rPr kumimoji="1" lang="ja-JP" altLang="en-US" sz="1200" kern="0" spc="40" dirty="0">
                  <a:latin typeface="+mn-ea"/>
                </a:rPr>
                <a:t>年度</a:t>
              </a:r>
              <a:endParaRPr kumimoji="1" lang="en-US" altLang="ja-JP" sz="1200" kern="0" spc="40" dirty="0">
                <a:latin typeface="+mn-ea"/>
              </a:endParaRPr>
            </a:p>
            <a:p>
              <a:pPr algn="ctr"/>
              <a:r>
                <a:rPr lang="ja-JP" altLang="en-US" sz="1050" kern="0" spc="40" dirty="0">
                  <a:latin typeface="+mn-ea"/>
                </a:rPr>
                <a:t>（令和７年度）</a:t>
              </a:r>
              <a:endParaRPr kumimoji="1" lang="en-US" altLang="ja-JP" sz="1050" kern="0" spc="40" dirty="0">
                <a:latin typeface="+mn-ea"/>
              </a:endParaRPr>
            </a:p>
            <a:p>
              <a:pPr algn="ctr"/>
              <a:r>
                <a:rPr kumimoji="1" lang="en-US" altLang="ja-JP" sz="1200" kern="0" spc="40" dirty="0">
                  <a:latin typeface="+mn-ea"/>
                </a:rPr>
                <a:t>115.2</a:t>
              </a:r>
              <a:r>
                <a:rPr kumimoji="1" lang="ja-JP" altLang="en-US" sz="1200" kern="0" spc="40" dirty="0">
                  <a:latin typeface="+mn-ea"/>
                </a:rPr>
                <a:t>兆円</a:t>
              </a:r>
            </a:p>
          </p:txBody>
        </p:sp>
        <p:sp>
          <p:nvSpPr>
            <p:cNvPr id="47" name="テキスト ボックス 46">
              <a:extLst>
                <a:ext uri="{FF2B5EF4-FFF2-40B4-BE49-F238E27FC236}">
                  <a16:creationId xmlns:a16="http://schemas.microsoft.com/office/drawing/2014/main" id="{8E253A08-3496-7E9B-7F12-3F9DC6AC5DD7}"/>
                </a:ext>
              </a:extLst>
            </p:cNvPr>
            <p:cNvSpPr txBox="1">
              <a:spLocks/>
            </p:cNvSpPr>
            <p:nvPr/>
          </p:nvSpPr>
          <p:spPr>
            <a:xfrm>
              <a:off x="2828996" y="4905257"/>
              <a:ext cx="1217000" cy="600164"/>
            </a:xfrm>
            <a:prstGeom prst="rect">
              <a:avLst/>
            </a:prstGeom>
            <a:noFill/>
          </p:spPr>
          <p:txBody>
            <a:bodyPr wrap="none" rtlCol="0">
              <a:spAutoFit/>
            </a:bodyPr>
            <a:lstStyle/>
            <a:p>
              <a:pPr algn="ctr">
                <a:lnSpc>
                  <a:spcPct val="105000"/>
                </a:lnSpc>
              </a:pPr>
              <a:r>
                <a:rPr kumimoji="1" lang="ja-JP" altLang="en-US" sz="1100" kern="0" dirty="0">
                  <a:latin typeface="+mn-ea"/>
                  <a:ea typeface="+mn-ea"/>
                </a:rPr>
                <a:t>公共事業、教育、</a:t>
              </a:r>
              <a:endParaRPr kumimoji="1" lang="en-US" altLang="ja-JP" sz="1100" kern="0" dirty="0">
                <a:latin typeface="+mn-ea"/>
                <a:ea typeface="+mn-ea"/>
              </a:endParaRPr>
            </a:p>
            <a:p>
              <a:pPr algn="ctr">
                <a:lnSpc>
                  <a:spcPct val="105000"/>
                </a:lnSpc>
              </a:pPr>
              <a:r>
                <a:rPr kumimoji="1" lang="ja-JP" altLang="en-US" sz="1100" kern="0" dirty="0">
                  <a:latin typeface="+mn-ea"/>
                  <a:ea typeface="+mn-ea"/>
                </a:rPr>
                <a:t>防衛など</a:t>
              </a:r>
              <a:endParaRPr kumimoji="1" lang="en-US" altLang="ja-JP" sz="1100" kern="0" dirty="0">
                <a:latin typeface="+mn-ea"/>
                <a:ea typeface="+mn-ea"/>
              </a:endParaRPr>
            </a:p>
            <a:p>
              <a:pPr algn="ctr">
                <a:lnSpc>
                  <a:spcPct val="105000"/>
                </a:lnSpc>
              </a:pPr>
              <a:r>
                <a:rPr kumimoji="1" lang="en-US" altLang="ja-JP" sz="1050" kern="0" dirty="0">
                  <a:latin typeface="+mn-ea"/>
                </a:rPr>
                <a:t>29.8</a:t>
              </a:r>
              <a:r>
                <a:rPr kumimoji="1" lang="ja-JP" altLang="en-US" sz="1050" kern="0" dirty="0">
                  <a:latin typeface="+mn-ea"/>
                  <a:ea typeface="+mn-ea"/>
                </a:rPr>
                <a:t>兆円</a:t>
              </a:r>
            </a:p>
          </p:txBody>
        </p:sp>
        <p:sp>
          <p:nvSpPr>
            <p:cNvPr id="50" name="矢印: 右 49">
              <a:extLst>
                <a:ext uri="{FF2B5EF4-FFF2-40B4-BE49-F238E27FC236}">
                  <a16:creationId xmlns:a16="http://schemas.microsoft.com/office/drawing/2014/main" id="{9AA45F38-54C6-34FE-E1CA-77929828F634}"/>
                </a:ext>
              </a:extLst>
            </p:cNvPr>
            <p:cNvSpPr>
              <a:spLocks/>
            </p:cNvSpPr>
            <p:nvPr/>
          </p:nvSpPr>
          <p:spPr bwMode="auto">
            <a:xfrm rot="21290028">
              <a:off x="2124076" y="5218784"/>
              <a:ext cx="733767" cy="116996"/>
            </a:xfrm>
            <a:prstGeom prst="rightArrow">
              <a:avLst>
                <a:gd name="adj1" fmla="val 38545"/>
                <a:gd name="adj2" fmla="val 65569"/>
              </a:avLst>
            </a:prstGeom>
            <a:solidFill>
              <a:srgbClr val="A6A6A6"/>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1" i="0" u="none" strike="noStrike" cap="none" normalizeH="0" baseline="0" dirty="0">
                <a:ln>
                  <a:noFill/>
                </a:ln>
                <a:solidFill>
                  <a:schemeClr val="tx1"/>
                </a:solidFill>
                <a:effectLst/>
                <a:latin typeface="+mn-ea"/>
              </a:endParaRPr>
            </a:p>
          </p:txBody>
        </p:sp>
        <p:sp>
          <p:nvSpPr>
            <p:cNvPr id="51" name="テキスト ボックス 50">
              <a:extLst>
                <a:ext uri="{FF2B5EF4-FFF2-40B4-BE49-F238E27FC236}">
                  <a16:creationId xmlns:a16="http://schemas.microsoft.com/office/drawing/2014/main" id="{D9804FC6-48E3-C31F-C54D-E175D40EF81E}"/>
                </a:ext>
              </a:extLst>
            </p:cNvPr>
            <p:cNvSpPr txBox="1">
              <a:spLocks/>
            </p:cNvSpPr>
            <p:nvPr/>
          </p:nvSpPr>
          <p:spPr>
            <a:xfrm>
              <a:off x="2157868" y="5295226"/>
              <a:ext cx="681597" cy="246221"/>
            </a:xfrm>
            <a:prstGeom prst="rect">
              <a:avLst/>
            </a:prstGeom>
            <a:noFill/>
          </p:spPr>
          <p:txBody>
            <a:bodyPr wrap="none" rtlCol="0">
              <a:spAutoFit/>
            </a:bodyPr>
            <a:lstStyle/>
            <a:p>
              <a:r>
                <a:rPr kumimoji="1" lang="en-US" altLang="ja-JP" sz="1000" b="1" dirty="0">
                  <a:solidFill>
                    <a:schemeClr val="tx1">
                      <a:lumMod val="75000"/>
                      <a:lumOff val="25000"/>
                    </a:schemeClr>
                  </a:solidFill>
                  <a:latin typeface="+mn-ea"/>
                  <a:ea typeface="+mn-ea"/>
                </a:rPr>
                <a:t>+4.8</a:t>
              </a:r>
              <a:r>
                <a:rPr kumimoji="1" lang="ja-JP" altLang="en-US" sz="1000" b="1" dirty="0">
                  <a:solidFill>
                    <a:schemeClr val="tx1">
                      <a:lumMod val="75000"/>
                      <a:lumOff val="25000"/>
                    </a:schemeClr>
                  </a:solidFill>
                  <a:latin typeface="+mn-ea"/>
                  <a:ea typeface="+mn-ea"/>
                </a:rPr>
                <a:t>兆円</a:t>
              </a:r>
            </a:p>
          </p:txBody>
        </p:sp>
        <p:grpSp>
          <p:nvGrpSpPr>
            <p:cNvPr id="140" name="グループ化 139">
              <a:extLst>
                <a:ext uri="{FF2B5EF4-FFF2-40B4-BE49-F238E27FC236}">
                  <a16:creationId xmlns:a16="http://schemas.microsoft.com/office/drawing/2014/main" id="{51D75D1A-66B7-60E9-A8F3-0CA2653EEF98}"/>
                </a:ext>
              </a:extLst>
            </p:cNvPr>
            <p:cNvGrpSpPr>
              <a:grpSpLocks/>
            </p:cNvGrpSpPr>
            <p:nvPr/>
          </p:nvGrpSpPr>
          <p:grpSpPr>
            <a:xfrm>
              <a:off x="2078811" y="5858032"/>
              <a:ext cx="825255" cy="356522"/>
              <a:chOff x="2085845" y="6241617"/>
              <a:chExt cx="825255" cy="356522"/>
            </a:xfrm>
          </p:grpSpPr>
          <p:sp>
            <p:nvSpPr>
              <p:cNvPr id="52" name="矢印: 右 51">
                <a:extLst>
                  <a:ext uri="{FF2B5EF4-FFF2-40B4-BE49-F238E27FC236}">
                    <a16:creationId xmlns:a16="http://schemas.microsoft.com/office/drawing/2014/main" id="{6CB493E2-92C6-6D42-530B-0323708ED050}"/>
                  </a:ext>
                </a:extLst>
              </p:cNvPr>
              <p:cNvSpPr>
                <a:spLocks/>
              </p:cNvSpPr>
              <p:nvPr/>
            </p:nvSpPr>
            <p:spPr bwMode="auto">
              <a:xfrm>
                <a:off x="2102308" y="6241617"/>
                <a:ext cx="808792" cy="116996"/>
              </a:xfrm>
              <a:prstGeom prst="rightArrow">
                <a:avLst>
                  <a:gd name="adj1" fmla="val 40412"/>
                  <a:gd name="adj2" fmla="val 68684"/>
                </a:avLst>
              </a:prstGeom>
              <a:solidFill>
                <a:srgbClr val="EE6E6E"/>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1" i="0" u="none" strike="noStrike" cap="none" normalizeH="0" baseline="0" dirty="0">
                  <a:ln>
                    <a:noFill/>
                  </a:ln>
                  <a:solidFill>
                    <a:schemeClr val="tx1"/>
                  </a:solidFill>
                  <a:effectLst/>
                  <a:latin typeface="+mn-ea"/>
                </a:endParaRPr>
              </a:p>
            </p:txBody>
          </p:sp>
          <p:sp>
            <p:nvSpPr>
              <p:cNvPr id="53" name="テキスト ボックス 52">
                <a:extLst>
                  <a:ext uri="{FF2B5EF4-FFF2-40B4-BE49-F238E27FC236}">
                    <a16:creationId xmlns:a16="http://schemas.microsoft.com/office/drawing/2014/main" id="{2F24B769-E223-D9D3-C778-31C6BBC8CE50}"/>
                  </a:ext>
                </a:extLst>
              </p:cNvPr>
              <p:cNvSpPr txBox="1">
                <a:spLocks/>
              </p:cNvSpPr>
              <p:nvPr/>
            </p:nvSpPr>
            <p:spPr>
              <a:xfrm>
                <a:off x="2085845" y="6351918"/>
                <a:ext cx="752129" cy="246221"/>
              </a:xfrm>
              <a:prstGeom prst="rect">
                <a:avLst/>
              </a:prstGeom>
              <a:noFill/>
            </p:spPr>
            <p:txBody>
              <a:bodyPr wrap="none" rtlCol="0">
                <a:spAutoFit/>
              </a:bodyPr>
              <a:lstStyle/>
              <a:p>
                <a:r>
                  <a:rPr kumimoji="1" lang="en-US" altLang="ja-JP" sz="1000" b="1" dirty="0">
                    <a:solidFill>
                      <a:srgbClr val="EA5050"/>
                    </a:solidFill>
                    <a:latin typeface="+mn-ea"/>
                    <a:ea typeface="+mn-ea"/>
                  </a:rPr>
                  <a:t>+</a:t>
                </a:r>
                <a:r>
                  <a:rPr kumimoji="1" lang="en-US" altLang="ja-JP" sz="1000" b="1" dirty="0">
                    <a:solidFill>
                      <a:srgbClr val="EA5050"/>
                    </a:solidFill>
                    <a:latin typeface="+mn-ea"/>
                  </a:rPr>
                  <a:t>49.0</a:t>
                </a:r>
                <a:r>
                  <a:rPr kumimoji="1" lang="ja-JP" altLang="en-US" sz="1000" b="1" dirty="0">
                    <a:solidFill>
                      <a:srgbClr val="EA5050"/>
                    </a:solidFill>
                    <a:latin typeface="+mn-ea"/>
                    <a:ea typeface="+mn-ea"/>
                  </a:rPr>
                  <a:t>兆円</a:t>
                </a:r>
              </a:p>
            </p:txBody>
          </p:sp>
        </p:grpSp>
        <p:sp>
          <p:nvSpPr>
            <p:cNvPr id="55" name="矢印: 右 54">
              <a:extLst>
                <a:ext uri="{FF2B5EF4-FFF2-40B4-BE49-F238E27FC236}">
                  <a16:creationId xmlns:a16="http://schemas.microsoft.com/office/drawing/2014/main" id="{D8D49A2A-B3A9-D55A-4B85-818B75239959}"/>
                </a:ext>
              </a:extLst>
            </p:cNvPr>
            <p:cNvSpPr>
              <a:spLocks/>
            </p:cNvSpPr>
            <p:nvPr/>
          </p:nvSpPr>
          <p:spPr bwMode="auto">
            <a:xfrm rot="19104277">
              <a:off x="2028700" y="4427800"/>
              <a:ext cx="828391" cy="116996"/>
            </a:xfrm>
            <a:prstGeom prst="rightArrow">
              <a:avLst>
                <a:gd name="adj1" fmla="val 31464"/>
                <a:gd name="adj2" fmla="val 65569"/>
              </a:avLst>
            </a:prstGeom>
            <a:solidFill>
              <a:srgbClr val="009E47"/>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56" name="テキスト ボックス 55">
              <a:extLst>
                <a:ext uri="{FF2B5EF4-FFF2-40B4-BE49-F238E27FC236}">
                  <a16:creationId xmlns:a16="http://schemas.microsoft.com/office/drawing/2014/main" id="{92E2678D-97DF-237E-5C82-61102223B4C1}"/>
                </a:ext>
              </a:extLst>
            </p:cNvPr>
            <p:cNvSpPr txBox="1">
              <a:spLocks/>
            </p:cNvSpPr>
            <p:nvPr/>
          </p:nvSpPr>
          <p:spPr>
            <a:xfrm>
              <a:off x="2180505" y="4590226"/>
              <a:ext cx="725199" cy="246221"/>
            </a:xfrm>
            <a:prstGeom prst="rect">
              <a:avLst/>
            </a:prstGeom>
            <a:noFill/>
          </p:spPr>
          <p:txBody>
            <a:bodyPr wrap="none" rtlCol="0">
              <a:spAutoFit/>
            </a:bodyPr>
            <a:lstStyle/>
            <a:p>
              <a:r>
                <a:rPr kumimoji="1" lang="en-US" altLang="ja-JP" sz="1000" b="1" kern="0" spc="-30" dirty="0">
                  <a:solidFill>
                    <a:srgbClr val="009E47"/>
                  </a:solidFill>
                  <a:latin typeface="+mn-ea"/>
                  <a:ea typeface="+mn-ea"/>
                </a:rPr>
                <a:t>+26.7</a:t>
              </a:r>
              <a:r>
                <a:rPr kumimoji="1" lang="ja-JP" altLang="en-US" sz="1000" b="1" kern="0" spc="-30" dirty="0">
                  <a:solidFill>
                    <a:srgbClr val="009E47"/>
                  </a:solidFill>
                  <a:latin typeface="+mn-ea"/>
                  <a:ea typeface="+mn-ea"/>
                </a:rPr>
                <a:t>兆円</a:t>
              </a:r>
            </a:p>
          </p:txBody>
        </p:sp>
        <p:sp>
          <p:nvSpPr>
            <p:cNvPr id="57" name="矢印: 右 56">
              <a:extLst>
                <a:ext uri="{FF2B5EF4-FFF2-40B4-BE49-F238E27FC236}">
                  <a16:creationId xmlns:a16="http://schemas.microsoft.com/office/drawing/2014/main" id="{03BFB879-9AA9-31D1-AE46-DDFB45F9D22D}"/>
                </a:ext>
              </a:extLst>
            </p:cNvPr>
            <p:cNvSpPr>
              <a:spLocks/>
            </p:cNvSpPr>
            <p:nvPr/>
          </p:nvSpPr>
          <p:spPr bwMode="auto">
            <a:xfrm rot="18188065">
              <a:off x="1842827" y="3805625"/>
              <a:ext cx="1199353" cy="116996"/>
            </a:xfrm>
            <a:prstGeom prst="rightArrow">
              <a:avLst>
                <a:gd name="adj1" fmla="val 31630"/>
                <a:gd name="adj2" fmla="val 65569"/>
              </a:avLst>
            </a:prstGeom>
            <a:solidFill>
              <a:srgbClr val="EEC92E"/>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73" name="テキスト ボックス 72">
              <a:extLst>
                <a:ext uri="{FF2B5EF4-FFF2-40B4-BE49-F238E27FC236}">
                  <a16:creationId xmlns:a16="http://schemas.microsoft.com/office/drawing/2014/main" id="{AE762718-3F8D-6CE6-EC26-834363A46106}"/>
                </a:ext>
              </a:extLst>
            </p:cNvPr>
            <p:cNvSpPr txBox="1">
              <a:spLocks/>
            </p:cNvSpPr>
            <p:nvPr/>
          </p:nvSpPr>
          <p:spPr>
            <a:xfrm>
              <a:off x="2134626" y="3972300"/>
              <a:ext cx="681597" cy="246221"/>
            </a:xfrm>
            <a:prstGeom prst="rect">
              <a:avLst/>
            </a:prstGeom>
            <a:noFill/>
          </p:spPr>
          <p:txBody>
            <a:bodyPr wrap="none" rtlCol="0">
              <a:spAutoFit/>
            </a:bodyPr>
            <a:lstStyle/>
            <a:p>
              <a:r>
                <a:rPr lang="en-US" altLang="ja-JP" sz="1000" b="1" dirty="0">
                  <a:solidFill>
                    <a:srgbClr val="AE900E"/>
                  </a:solidFill>
                  <a:effectLst>
                    <a:glow rad="63500">
                      <a:schemeClr val="bg1">
                        <a:alpha val="80000"/>
                      </a:schemeClr>
                    </a:glow>
                  </a:effectLst>
                  <a:latin typeface="+mn-ea"/>
                  <a:ea typeface="+mn-ea"/>
                </a:rPr>
                <a:t>+</a:t>
              </a:r>
              <a:r>
                <a:rPr lang="en-US" altLang="ja-JP" sz="1000" b="1" dirty="0">
                  <a:solidFill>
                    <a:srgbClr val="AE900E"/>
                  </a:solidFill>
                  <a:effectLst>
                    <a:glow rad="63500">
                      <a:schemeClr val="bg1">
                        <a:alpha val="80000"/>
                      </a:schemeClr>
                    </a:glow>
                  </a:effectLst>
                  <a:latin typeface="+mn-ea"/>
                </a:rPr>
                <a:t>3.6</a:t>
              </a:r>
              <a:r>
                <a:rPr kumimoji="1" lang="ja-JP" altLang="en-US" sz="1000" b="1" dirty="0">
                  <a:solidFill>
                    <a:srgbClr val="AE900E"/>
                  </a:solidFill>
                  <a:effectLst>
                    <a:glow rad="63500">
                      <a:schemeClr val="bg1">
                        <a:alpha val="80000"/>
                      </a:schemeClr>
                    </a:glow>
                  </a:effectLst>
                  <a:latin typeface="+mn-ea"/>
                  <a:ea typeface="+mn-ea"/>
                </a:rPr>
                <a:t>兆円</a:t>
              </a:r>
            </a:p>
          </p:txBody>
        </p:sp>
        <p:sp>
          <p:nvSpPr>
            <p:cNvPr id="74" name="矢印: 右 73">
              <a:extLst>
                <a:ext uri="{FF2B5EF4-FFF2-40B4-BE49-F238E27FC236}">
                  <a16:creationId xmlns:a16="http://schemas.microsoft.com/office/drawing/2014/main" id="{8DFAAD40-4A76-F898-0A72-146F54ADC9A7}"/>
                </a:ext>
              </a:extLst>
            </p:cNvPr>
            <p:cNvSpPr>
              <a:spLocks/>
            </p:cNvSpPr>
            <p:nvPr/>
          </p:nvSpPr>
          <p:spPr bwMode="auto">
            <a:xfrm rot="18077574">
              <a:off x="1844657" y="3214775"/>
              <a:ext cx="1231656" cy="116996"/>
            </a:xfrm>
            <a:prstGeom prst="rightArrow">
              <a:avLst>
                <a:gd name="adj1" fmla="val 27833"/>
                <a:gd name="adj2" fmla="val 64874"/>
              </a:avLst>
            </a:prstGeom>
            <a:solidFill>
              <a:srgbClr val="EE6E6E"/>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77" name="テキスト ボックス 76">
              <a:extLst>
                <a:ext uri="{FF2B5EF4-FFF2-40B4-BE49-F238E27FC236}">
                  <a16:creationId xmlns:a16="http://schemas.microsoft.com/office/drawing/2014/main" id="{0A1931BE-BCF3-FDC9-C4CD-8901A3559F81}"/>
                </a:ext>
              </a:extLst>
            </p:cNvPr>
            <p:cNvSpPr txBox="1">
              <a:spLocks/>
            </p:cNvSpPr>
            <p:nvPr/>
          </p:nvSpPr>
          <p:spPr>
            <a:xfrm>
              <a:off x="1831574" y="2935382"/>
              <a:ext cx="752129" cy="246221"/>
            </a:xfrm>
            <a:prstGeom prst="rect">
              <a:avLst/>
            </a:prstGeom>
            <a:noFill/>
          </p:spPr>
          <p:txBody>
            <a:bodyPr wrap="none" rtlCol="0">
              <a:spAutoFit/>
            </a:bodyPr>
            <a:lstStyle/>
            <a:p>
              <a:r>
                <a:rPr kumimoji="1" lang="en-US" altLang="ja-JP" sz="1000" b="1" dirty="0">
                  <a:solidFill>
                    <a:srgbClr val="EA5050"/>
                  </a:solidFill>
                  <a:latin typeface="+mn-ea"/>
                  <a:ea typeface="+mn-ea"/>
                </a:rPr>
                <a:t>+13.9</a:t>
              </a:r>
              <a:r>
                <a:rPr kumimoji="1" lang="ja-JP" altLang="en-US" sz="1000" b="1" dirty="0">
                  <a:solidFill>
                    <a:srgbClr val="EA5050"/>
                  </a:solidFill>
                  <a:latin typeface="+mn-ea"/>
                  <a:ea typeface="+mn-ea"/>
                </a:rPr>
                <a:t>兆円</a:t>
              </a:r>
            </a:p>
          </p:txBody>
        </p:sp>
        <p:sp>
          <p:nvSpPr>
            <p:cNvPr id="80" name="テキスト ボックス 79">
              <a:extLst>
                <a:ext uri="{FF2B5EF4-FFF2-40B4-BE49-F238E27FC236}">
                  <a16:creationId xmlns:a16="http://schemas.microsoft.com/office/drawing/2014/main" id="{59F078BC-8041-87BF-E854-CC0464CC88BC}"/>
                </a:ext>
              </a:extLst>
            </p:cNvPr>
            <p:cNvSpPr txBox="1">
              <a:spLocks/>
            </p:cNvSpPr>
            <p:nvPr/>
          </p:nvSpPr>
          <p:spPr>
            <a:xfrm>
              <a:off x="950113" y="4594752"/>
              <a:ext cx="1259960" cy="249427"/>
            </a:xfrm>
            <a:prstGeom prst="rect">
              <a:avLst/>
            </a:prstGeom>
            <a:noFill/>
            <a:ln w="15875">
              <a:noFill/>
            </a:ln>
          </p:spPr>
          <p:txBody>
            <a:bodyPr wrap="none" rtlCol="0">
              <a:spAutoFit/>
            </a:bodyPr>
            <a:lstStyle/>
            <a:p>
              <a:pPr algn="ctr">
                <a:lnSpc>
                  <a:spcPct val="105000"/>
                </a:lnSpc>
              </a:pPr>
              <a:r>
                <a:rPr kumimoji="1" lang="zh-CN" altLang="en-US" sz="1100" kern="0" spc="-40" dirty="0">
                  <a:latin typeface="+mn-ea"/>
                  <a:ea typeface="+mn-ea"/>
                </a:rPr>
                <a:t>社会保障</a:t>
              </a:r>
              <a:r>
                <a:rPr lang="en-US" altLang="zh-CN" sz="1100" kern="0" spc="-40" dirty="0">
                  <a:latin typeface="+mn-ea"/>
                  <a:ea typeface="+mn-ea"/>
                </a:rPr>
                <a:t> </a:t>
              </a:r>
              <a:r>
                <a:rPr kumimoji="1" lang="en-US" altLang="zh-CN" sz="1050" kern="0" spc="-40" dirty="0">
                  <a:latin typeface="+mn-ea"/>
                  <a:ea typeface="+mn-ea"/>
                </a:rPr>
                <a:t>11.6</a:t>
              </a:r>
              <a:r>
                <a:rPr kumimoji="1" lang="zh-CN" altLang="en-US" sz="1050" kern="0" spc="-40" dirty="0">
                  <a:latin typeface="+mn-ea"/>
                  <a:ea typeface="+mn-ea"/>
                </a:rPr>
                <a:t>兆円</a:t>
              </a:r>
            </a:p>
          </p:txBody>
        </p:sp>
        <p:sp>
          <p:nvSpPr>
            <p:cNvPr id="81" name="テキスト ボックス 80">
              <a:extLst>
                <a:ext uri="{FF2B5EF4-FFF2-40B4-BE49-F238E27FC236}">
                  <a16:creationId xmlns:a16="http://schemas.microsoft.com/office/drawing/2014/main" id="{37C2D94B-4C93-9280-F6DC-444782C3B8FB}"/>
                </a:ext>
              </a:extLst>
            </p:cNvPr>
            <p:cNvSpPr txBox="1">
              <a:spLocks/>
            </p:cNvSpPr>
            <p:nvPr/>
          </p:nvSpPr>
          <p:spPr>
            <a:xfrm>
              <a:off x="918110" y="4072447"/>
              <a:ext cx="1293944" cy="427168"/>
            </a:xfrm>
            <a:prstGeom prst="rect">
              <a:avLst/>
            </a:prstGeom>
            <a:noFill/>
          </p:spPr>
          <p:txBody>
            <a:bodyPr wrap="square" rtlCol="0">
              <a:spAutoFit/>
            </a:bodyPr>
            <a:lstStyle/>
            <a:p>
              <a:pPr algn="ctr">
                <a:lnSpc>
                  <a:spcPct val="105000"/>
                </a:lnSpc>
              </a:pPr>
              <a:r>
                <a:rPr kumimoji="1" lang="zh-CN" altLang="en-US" sz="1100" kern="0" spc="-30" dirty="0">
                  <a:latin typeface="+mn-ea"/>
                  <a:ea typeface="+mn-ea"/>
                </a:rPr>
                <a:t>地方交付税</a:t>
              </a:r>
              <a:endParaRPr kumimoji="1" lang="en-US" altLang="zh-CN" sz="1100" kern="0" spc="-30" dirty="0">
                <a:latin typeface="+mn-ea"/>
                <a:ea typeface="+mn-ea"/>
              </a:endParaRPr>
            </a:p>
            <a:p>
              <a:pPr algn="ctr">
                <a:lnSpc>
                  <a:spcPct val="105000"/>
                </a:lnSpc>
              </a:pPr>
              <a:r>
                <a:rPr kumimoji="1" lang="zh-CN" altLang="en-US" sz="1100" kern="0" spc="-30" dirty="0">
                  <a:latin typeface="+mn-ea"/>
                  <a:ea typeface="+mn-ea"/>
                </a:rPr>
                <a:t>交付金等</a:t>
              </a:r>
              <a:r>
                <a:rPr kumimoji="1" lang="en-US" altLang="zh-CN" sz="1050" kern="0" spc="-30" dirty="0">
                  <a:latin typeface="+mn-ea"/>
                  <a:ea typeface="+mn-ea"/>
                </a:rPr>
                <a:t>15.3</a:t>
              </a:r>
              <a:r>
                <a:rPr kumimoji="1" lang="zh-CN" altLang="en-US" sz="1050" kern="0" spc="-30" dirty="0">
                  <a:latin typeface="+mn-ea"/>
                  <a:ea typeface="+mn-ea"/>
                </a:rPr>
                <a:t>兆円</a:t>
              </a:r>
              <a:endParaRPr kumimoji="1" lang="ja-JP" altLang="en-US" sz="1050" kern="0" spc="-30" dirty="0">
                <a:latin typeface="+mn-ea"/>
                <a:ea typeface="+mn-ea"/>
              </a:endParaRPr>
            </a:p>
          </p:txBody>
        </p:sp>
        <p:sp>
          <p:nvSpPr>
            <p:cNvPr id="87" name="テキスト ボックス 86">
              <a:extLst>
                <a:ext uri="{FF2B5EF4-FFF2-40B4-BE49-F238E27FC236}">
                  <a16:creationId xmlns:a16="http://schemas.microsoft.com/office/drawing/2014/main" id="{8210EFCC-BCD8-38A7-6E22-184B7AE35CFF}"/>
                </a:ext>
              </a:extLst>
            </p:cNvPr>
            <p:cNvSpPr txBox="1">
              <a:spLocks/>
            </p:cNvSpPr>
            <p:nvPr/>
          </p:nvSpPr>
          <p:spPr>
            <a:xfrm>
              <a:off x="2962205" y="2144617"/>
              <a:ext cx="883575" cy="710900"/>
            </a:xfrm>
            <a:prstGeom prst="rect">
              <a:avLst/>
            </a:prstGeom>
            <a:noFill/>
          </p:spPr>
          <p:txBody>
            <a:bodyPr wrap="none" rtlCol="0">
              <a:spAutoFit/>
            </a:bodyPr>
            <a:lstStyle/>
            <a:p>
              <a:pPr algn="ctr">
                <a:lnSpc>
                  <a:spcPct val="105000"/>
                </a:lnSpc>
              </a:pPr>
              <a:r>
                <a:rPr kumimoji="1" lang="ja-JP" altLang="en-US" sz="1100" kern="0" dirty="0">
                  <a:latin typeface="+mn-ea"/>
                  <a:ea typeface="+mn-ea"/>
                </a:rPr>
                <a:t>国債費</a:t>
              </a:r>
              <a:endParaRPr kumimoji="1" lang="en-US" altLang="ja-JP" sz="1100" kern="0" dirty="0">
                <a:latin typeface="+mn-ea"/>
                <a:ea typeface="+mn-ea"/>
              </a:endParaRPr>
            </a:p>
            <a:p>
              <a:pPr algn="ctr">
                <a:lnSpc>
                  <a:spcPct val="105000"/>
                </a:lnSpc>
              </a:pPr>
              <a:r>
                <a:rPr kumimoji="1" lang="ja-JP" altLang="en-US" sz="900" kern="0" spc="-50" dirty="0">
                  <a:latin typeface="+mn-ea"/>
                  <a:ea typeface="+mn-ea"/>
                </a:rPr>
                <a:t>（過去の借金の</a:t>
              </a:r>
              <a:endParaRPr kumimoji="1" lang="en-US" altLang="ja-JP" sz="900" kern="0" spc="-50" dirty="0">
                <a:latin typeface="+mn-ea"/>
                <a:ea typeface="+mn-ea"/>
              </a:endParaRPr>
            </a:p>
            <a:p>
              <a:pPr algn="ctr">
                <a:lnSpc>
                  <a:spcPct val="105000"/>
                </a:lnSpc>
              </a:pPr>
              <a:r>
                <a:rPr kumimoji="1" lang="ja-JP" altLang="en-US" sz="900" kern="0" spc="-50" dirty="0">
                  <a:latin typeface="+mn-ea"/>
                  <a:ea typeface="+mn-ea"/>
                </a:rPr>
                <a:t>返済と利息）</a:t>
              </a:r>
              <a:endParaRPr kumimoji="1" lang="en-US" altLang="ja-JP" sz="900" kern="0" spc="-50" dirty="0">
                <a:latin typeface="+mn-ea"/>
                <a:ea typeface="+mn-ea"/>
              </a:endParaRPr>
            </a:p>
            <a:p>
              <a:pPr algn="ctr">
                <a:lnSpc>
                  <a:spcPct val="105000"/>
                </a:lnSpc>
              </a:pPr>
              <a:r>
                <a:rPr kumimoji="1" lang="en-US" altLang="ja-JP" sz="1050" kern="0" dirty="0">
                  <a:latin typeface="+mn-ea"/>
                  <a:ea typeface="+mn-ea"/>
                </a:rPr>
                <a:t>28.2</a:t>
              </a:r>
              <a:r>
                <a:rPr kumimoji="1" lang="ja-JP" altLang="en-US" sz="1050" kern="0" dirty="0">
                  <a:latin typeface="+mn-ea"/>
                  <a:ea typeface="+mn-ea"/>
                </a:rPr>
                <a:t>兆円</a:t>
              </a:r>
            </a:p>
          </p:txBody>
        </p:sp>
        <p:sp>
          <p:nvSpPr>
            <p:cNvPr id="93" name="テキスト ボックス 92">
              <a:extLst>
                <a:ext uri="{FF2B5EF4-FFF2-40B4-BE49-F238E27FC236}">
                  <a16:creationId xmlns:a16="http://schemas.microsoft.com/office/drawing/2014/main" id="{84443C1D-5126-DBD0-CF74-3B046E3931EB}"/>
                </a:ext>
              </a:extLst>
            </p:cNvPr>
            <p:cNvSpPr txBox="1">
              <a:spLocks/>
            </p:cNvSpPr>
            <p:nvPr/>
          </p:nvSpPr>
          <p:spPr>
            <a:xfrm>
              <a:off x="2798436" y="3012986"/>
              <a:ext cx="1231427" cy="427168"/>
            </a:xfrm>
            <a:prstGeom prst="rect">
              <a:avLst/>
            </a:prstGeom>
            <a:noFill/>
          </p:spPr>
          <p:txBody>
            <a:bodyPr wrap="none" rtlCol="0">
              <a:spAutoFit/>
            </a:bodyPr>
            <a:lstStyle/>
            <a:p>
              <a:pPr algn="ctr">
                <a:lnSpc>
                  <a:spcPct val="105000"/>
                </a:lnSpc>
              </a:pPr>
              <a:r>
                <a:rPr lang="zh-CN" altLang="en-US" sz="1100" kern="0" spc="-30" dirty="0">
                  <a:latin typeface="+mn-ea"/>
                  <a:ea typeface="+mn-ea"/>
                </a:rPr>
                <a:t>地方交付税</a:t>
              </a:r>
              <a:endParaRPr lang="en-US" altLang="zh-CN" sz="1100" kern="0" spc="-30" dirty="0">
                <a:latin typeface="+mn-ea"/>
                <a:ea typeface="+mn-ea"/>
              </a:endParaRPr>
            </a:p>
            <a:p>
              <a:pPr algn="ctr">
                <a:lnSpc>
                  <a:spcPct val="105000"/>
                </a:lnSpc>
              </a:pPr>
              <a:r>
                <a:rPr lang="zh-CN" altLang="en-US" sz="1100" kern="0" spc="-30" dirty="0">
                  <a:latin typeface="+mn-ea"/>
                  <a:ea typeface="+mn-ea"/>
                </a:rPr>
                <a:t>交付金等</a:t>
              </a:r>
              <a:r>
                <a:rPr lang="en-US" altLang="ja-JP" sz="1050" kern="0" spc="-30" dirty="0">
                  <a:latin typeface="+mn-ea"/>
                  <a:ea typeface="+mn-ea"/>
                </a:rPr>
                <a:t>18.9</a:t>
              </a:r>
              <a:r>
                <a:rPr lang="zh-CN" altLang="en-US" sz="1050" kern="0" spc="-30" dirty="0">
                  <a:latin typeface="+mn-ea"/>
                  <a:ea typeface="+mn-ea"/>
                </a:rPr>
                <a:t>兆円</a:t>
              </a:r>
              <a:endParaRPr lang="ja-JP" altLang="en-US" sz="1050" kern="0" spc="-30" dirty="0">
                <a:latin typeface="+mn-ea"/>
                <a:ea typeface="+mn-ea"/>
              </a:endParaRPr>
            </a:p>
          </p:txBody>
        </p:sp>
        <p:sp>
          <p:nvSpPr>
            <p:cNvPr id="94" name="テキスト ボックス 93">
              <a:extLst>
                <a:ext uri="{FF2B5EF4-FFF2-40B4-BE49-F238E27FC236}">
                  <a16:creationId xmlns:a16="http://schemas.microsoft.com/office/drawing/2014/main" id="{99FA5610-B81B-50F2-172E-5DE70D6455CA}"/>
                </a:ext>
              </a:extLst>
            </p:cNvPr>
            <p:cNvSpPr txBox="1">
              <a:spLocks/>
            </p:cNvSpPr>
            <p:nvPr/>
          </p:nvSpPr>
          <p:spPr>
            <a:xfrm>
              <a:off x="550063" y="2892116"/>
              <a:ext cx="1469313" cy="565476"/>
            </a:xfrm>
            <a:prstGeom prst="rect">
              <a:avLst/>
            </a:prstGeom>
            <a:noFill/>
          </p:spPr>
          <p:txBody>
            <a:bodyPr wrap="none" rtlCol="0">
              <a:spAutoFit/>
            </a:bodyPr>
            <a:lstStyle/>
            <a:p>
              <a:pPr algn="ctr">
                <a:lnSpc>
                  <a:spcPct val="105000"/>
                </a:lnSpc>
              </a:pPr>
              <a:r>
                <a:rPr kumimoji="1" lang="ja-JP" altLang="en-US" sz="1100" kern="0" dirty="0">
                  <a:latin typeface="+mn-ea"/>
                  <a:ea typeface="+mn-ea"/>
                </a:rPr>
                <a:t>国債費</a:t>
              </a:r>
              <a:endParaRPr kumimoji="1" lang="en-US" altLang="ja-JP" sz="1100" kern="0" dirty="0">
                <a:latin typeface="+mn-ea"/>
                <a:ea typeface="+mn-ea"/>
              </a:endParaRPr>
            </a:p>
            <a:p>
              <a:pPr algn="ctr">
                <a:lnSpc>
                  <a:spcPct val="105000"/>
                </a:lnSpc>
              </a:pPr>
              <a:r>
                <a:rPr kumimoji="1" lang="ja-JP" altLang="en-US" sz="900" kern="0" spc="-40" dirty="0">
                  <a:latin typeface="+mn-ea"/>
                  <a:ea typeface="+mn-ea"/>
                </a:rPr>
                <a:t>（過去の借金の返済と利息）</a:t>
              </a:r>
              <a:endParaRPr kumimoji="1" lang="en-US" altLang="ja-JP" sz="900" kern="0" spc="-40" dirty="0">
                <a:latin typeface="+mn-ea"/>
                <a:ea typeface="+mn-ea"/>
              </a:endParaRPr>
            </a:p>
            <a:p>
              <a:pPr algn="ctr">
                <a:lnSpc>
                  <a:spcPct val="105000"/>
                </a:lnSpc>
              </a:pPr>
              <a:r>
                <a:rPr kumimoji="1" lang="en-US" altLang="ja-JP" sz="1050" kern="0" dirty="0">
                  <a:latin typeface="+mn-ea"/>
                  <a:ea typeface="+mn-ea"/>
                </a:rPr>
                <a:t>14.3</a:t>
              </a:r>
              <a:r>
                <a:rPr kumimoji="1" lang="ja-JP" altLang="en-US" sz="1050" kern="0" dirty="0">
                  <a:latin typeface="+mn-ea"/>
                  <a:ea typeface="+mn-ea"/>
                </a:rPr>
                <a:t>兆円</a:t>
              </a:r>
            </a:p>
          </p:txBody>
        </p:sp>
        <p:cxnSp>
          <p:nvCxnSpPr>
            <p:cNvPr id="99" name="直線コネクタ 98">
              <a:extLst>
                <a:ext uri="{FF2B5EF4-FFF2-40B4-BE49-F238E27FC236}">
                  <a16:creationId xmlns:a16="http://schemas.microsoft.com/office/drawing/2014/main" id="{C639B91C-3DFC-C861-ADA0-1131638723C6}"/>
                </a:ext>
              </a:extLst>
            </p:cNvPr>
            <p:cNvCxnSpPr>
              <a:cxnSpLocks/>
            </p:cNvCxnSpPr>
            <p:nvPr/>
          </p:nvCxnSpPr>
          <p:spPr bwMode="auto">
            <a:xfrm flipH="1" flipV="1">
              <a:off x="1536820" y="3417267"/>
              <a:ext cx="106050" cy="297966"/>
            </a:xfrm>
            <a:prstGeom prst="line">
              <a:avLst/>
            </a:prstGeom>
            <a:noFill/>
            <a:ln w="15875" cap="flat" cmpd="sng" algn="ctr">
              <a:solidFill>
                <a:schemeClr val="tx1"/>
              </a:solidFill>
              <a:prstDash val="solid"/>
              <a:round/>
              <a:headEnd type="none" w="med" len="med"/>
              <a:tailEnd type="none" w="med" len="med"/>
            </a:ln>
            <a:effectLst/>
          </p:spPr>
        </p:cxnSp>
        <p:sp>
          <p:nvSpPr>
            <p:cNvPr id="113" name="テキスト ボックス 112">
              <a:extLst>
                <a:ext uri="{FF2B5EF4-FFF2-40B4-BE49-F238E27FC236}">
                  <a16:creationId xmlns:a16="http://schemas.microsoft.com/office/drawing/2014/main" id="{35600262-1F85-8770-9507-C0FD1D2994EC}"/>
                </a:ext>
              </a:extLst>
            </p:cNvPr>
            <p:cNvSpPr txBox="1">
              <a:spLocks/>
            </p:cNvSpPr>
            <p:nvPr/>
          </p:nvSpPr>
          <p:spPr>
            <a:xfrm>
              <a:off x="2761990" y="3978278"/>
              <a:ext cx="1284006" cy="249427"/>
            </a:xfrm>
            <a:prstGeom prst="rect">
              <a:avLst/>
            </a:prstGeom>
            <a:noFill/>
          </p:spPr>
          <p:txBody>
            <a:bodyPr wrap="square" rtlCol="0">
              <a:spAutoFit/>
            </a:bodyPr>
            <a:lstStyle/>
            <a:p>
              <a:pPr algn="ctr">
                <a:lnSpc>
                  <a:spcPct val="105000"/>
                </a:lnSpc>
              </a:pPr>
              <a:r>
                <a:rPr kumimoji="1" lang="zh-CN" altLang="en-US" sz="1100" kern="0" spc="-50" dirty="0">
                  <a:latin typeface="+mn-ea"/>
                  <a:ea typeface="+mn-ea"/>
                </a:rPr>
                <a:t>社会保障</a:t>
              </a:r>
              <a:r>
                <a:rPr lang="ja-JP" altLang="en-US" sz="1100" kern="0" spc="-50" dirty="0">
                  <a:latin typeface="+mn-ea"/>
                  <a:ea typeface="+mn-ea"/>
                </a:rPr>
                <a:t> </a:t>
              </a:r>
              <a:r>
                <a:rPr kumimoji="1" lang="en-US" altLang="ja-JP" sz="1050" kern="0" spc="-50" dirty="0">
                  <a:latin typeface="+mn-ea"/>
                </a:rPr>
                <a:t>38.3</a:t>
              </a:r>
              <a:r>
                <a:rPr kumimoji="1" lang="zh-CN" altLang="en-US" sz="1050" kern="0" spc="-50" dirty="0">
                  <a:latin typeface="+mn-ea"/>
                  <a:ea typeface="+mn-ea"/>
                </a:rPr>
                <a:t>兆円</a:t>
              </a:r>
              <a:endParaRPr kumimoji="1" lang="ja-JP" altLang="en-US" sz="1050" kern="0" spc="-50" dirty="0">
                <a:latin typeface="+mn-ea"/>
                <a:ea typeface="+mn-ea"/>
              </a:endParaRPr>
            </a:p>
          </p:txBody>
        </p:sp>
        <p:sp>
          <p:nvSpPr>
            <p:cNvPr id="116" name="正方形/長方形 115">
              <a:extLst>
                <a:ext uri="{FF2B5EF4-FFF2-40B4-BE49-F238E27FC236}">
                  <a16:creationId xmlns:a16="http://schemas.microsoft.com/office/drawing/2014/main" id="{7EC82E39-8A0A-A518-9471-CB9EED6E1606}"/>
                </a:ext>
              </a:extLst>
            </p:cNvPr>
            <p:cNvSpPr>
              <a:spLocks/>
            </p:cNvSpPr>
            <p:nvPr/>
          </p:nvSpPr>
          <p:spPr bwMode="auto">
            <a:xfrm>
              <a:off x="2866810" y="3991233"/>
              <a:ext cx="1094681" cy="213987"/>
            </a:xfrm>
            <a:prstGeom prst="rect">
              <a:avLst/>
            </a:prstGeom>
            <a:noFill/>
            <a:ln w="15875" cap="flat" cmpd="sng" algn="ctr">
              <a:solidFill>
                <a:srgbClr val="00EE6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46" name="テキスト ボックス 45">
              <a:extLst>
                <a:ext uri="{FF2B5EF4-FFF2-40B4-BE49-F238E27FC236}">
                  <a16:creationId xmlns:a16="http://schemas.microsoft.com/office/drawing/2014/main" id="{30FB8DF0-DC88-76B3-225A-6400185AE873}"/>
                </a:ext>
              </a:extLst>
            </p:cNvPr>
            <p:cNvSpPr txBox="1">
              <a:spLocks/>
            </p:cNvSpPr>
            <p:nvPr/>
          </p:nvSpPr>
          <p:spPr>
            <a:xfrm>
              <a:off x="996225" y="4953936"/>
              <a:ext cx="1217000" cy="600164"/>
            </a:xfrm>
            <a:prstGeom prst="rect">
              <a:avLst/>
            </a:prstGeom>
            <a:noFill/>
          </p:spPr>
          <p:txBody>
            <a:bodyPr wrap="none" rtlCol="0">
              <a:spAutoFit/>
            </a:bodyPr>
            <a:lstStyle/>
            <a:p>
              <a:pPr algn="ctr">
                <a:lnSpc>
                  <a:spcPct val="105000"/>
                </a:lnSpc>
              </a:pPr>
              <a:r>
                <a:rPr kumimoji="1" lang="ja-JP" altLang="en-US" sz="1100" kern="0" dirty="0">
                  <a:latin typeface="+mn-ea"/>
                  <a:ea typeface="+mn-ea"/>
                </a:rPr>
                <a:t>公共事業、教育、</a:t>
              </a:r>
              <a:endParaRPr kumimoji="1" lang="en-US" altLang="ja-JP" sz="1100" kern="0" dirty="0">
                <a:latin typeface="+mn-ea"/>
                <a:ea typeface="+mn-ea"/>
              </a:endParaRPr>
            </a:p>
            <a:p>
              <a:pPr algn="ctr">
                <a:lnSpc>
                  <a:spcPct val="105000"/>
                </a:lnSpc>
              </a:pPr>
              <a:r>
                <a:rPr kumimoji="1" lang="ja-JP" altLang="en-US" sz="1100" kern="0" dirty="0">
                  <a:latin typeface="+mn-ea"/>
                  <a:ea typeface="+mn-ea"/>
                </a:rPr>
                <a:t>防衛など</a:t>
              </a:r>
              <a:endParaRPr kumimoji="1" lang="en-US" altLang="ja-JP" sz="1100" kern="0" dirty="0">
                <a:latin typeface="+mn-ea"/>
                <a:ea typeface="+mn-ea"/>
              </a:endParaRPr>
            </a:p>
            <a:p>
              <a:pPr algn="ctr">
                <a:lnSpc>
                  <a:spcPct val="105000"/>
                </a:lnSpc>
              </a:pPr>
              <a:r>
                <a:rPr kumimoji="1" lang="en-US" altLang="ja-JP" sz="1050" kern="0" dirty="0">
                  <a:latin typeface="+mn-ea"/>
                  <a:ea typeface="+mn-ea"/>
                </a:rPr>
                <a:t>25.1</a:t>
              </a:r>
              <a:r>
                <a:rPr kumimoji="1" lang="ja-JP" altLang="en-US" sz="1050" kern="0" dirty="0">
                  <a:latin typeface="+mn-ea"/>
                  <a:ea typeface="+mn-ea"/>
                </a:rPr>
                <a:t>兆円</a:t>
              </a:r>
            </a:p>
          </p:txBody>
        </p:sp>
        <p:sp>
          <p:nvSpPr>
            <p:cNvPr id="147" name="正方形/長方形 146">
              <a:extLst>
                <a:ext uri="{FF2B5EF4-FFF2-40B4-BE49-F238E27FC236}">
                  <a16:creationId xmlns:a16="http://schemas.microsoft.com/office/drawing/2014/main" id="{1BCF1068-2D3F-484F-B6BF-2796E0C1A03A}"/>
                </a:ext>
              </a:extLst>
            </p:cNvPr>
            <p:cNvSpPr>
              <a:spLocks/>
            </p:cNvSpPr>
            <p:nvPr/>
          </p:nvSpPr>
          <p:spPr bwMode="auto">
            <a:xfrm>
              <a:off x="1027705" y="4608308"/>
              <a:ext cx="1106921" cy="213987"/>
            </a:xfrm>
            <a:prstGeom prst="rect">
              <a:avLst/>
            </a:prstGeom>
            <a:noFill/>
            <a:ln w="15875" cap="flat" cmpd="sng" algn="ctr">
              <a:solidFill>
                <a:srgbClr val="00EE6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nvGrpSpPr>
            <p:cNvPr id="15" name="グループ化 14">
              <a:extLst>
                <a:ext uri="{FF2B5EF4-FFF2-40B4-BE49-F238E27FC236}">
                  <a16:creationId xmlns:a16="http://schemas.microsoft.com/office/drawing/2014/main" id="{BF16D924-6889-C015-CADB-768EA7A30EAE}"/>
                </a:ext>
              </a:extLst>
            </p:cNvPr>
            <p:cNvGrpSpPr/>
            <p:nvPr/>
          </p:nvGrpSpPr>
          <p:grpSpPr>
            <a:xfrm>
              <a:off x="323850" y="1879576"/>
              <a:ext cx="828219" cy="284403"/>
              <a:chOff x="4781156" y="2669544"/>
              <a:chExt cx="828219" cy="284403"/>
            </a:xfrm>
          </p:grpSpPr>
          <p:sp>
            <p:nvSpPr>
              <p:cNvPr id="17" name="object 21">
                <a:extLst>
                  <a:ext uri="{FF2B5EF4-FFF2-40B4-BE49-F238E27FC236}">
                    <a16:creationId xmlns:a16="http://schemas.microsoft.com/office/drawing/2014/main" id="{3B408E0B-84B7-C55F-D3D1-F257F040A33A}"/>
                  </a:ext>
                </a:extLst>
              </p:cNvPr>
              <p:cNvSpPr txBox="1"/>
              <p:nvPr/>
            </p:nvSpPr>
            <p:spPr>
              <a:xfrm>
                <a:off x="4855347" y="2679703"/>
                <a:ext cx="679837" cy="230832"/>
              </a:xfrm>
              <a:prstGeom prst="rect">
                <a:avLst/>
              </a:prstGeom>
            </p:spPr>
            <p:txBody>
              <a:bodyPr vert="horz" wrap="square" lIns="0" tIns="0" rIns="0" bIns="0" rtlCol="0">
                <a:spAutoFit/>
              </a:bodyPr>
              <a:lstStyle/>
              <a:p>
                <a:pPr marL="11723" algn="ctr" defTabSz="844083" eaLnBrk="1" fontAlgn="auto" hangingPunct="1">
                  <a:spcBef>
                    <a:spcPts val="0"/>
                  </a:spcBef>
                  <a:spcAft>
                    <a:spcPts val="0"/>
                  </a:spcAft>
                  <a:defRPr/>
                </a:pPr>
                <a:r>
                  <a:rPr lang="ja-JP" altLang="en-US" sz="1500" spc="18" dirty="0">
                    <a:solidFill>
                      <a:srgbClr val="231916"/>
                    </a:solidFill>
                    <a:latin typeface="+mn-ea"/>
                    <a:ea typeface="+mn-ea"/>
                    <a:cs typeface="Meiryo"/>
                  </a:rPr>
                  <a:t>歳 出</a:t>
                </a:r>
                <a:endParaRPr sz="1500" dirty="0">
                  <a:solidFill>
                    <a:prstClr val="black"/>
                  </a:solidFill>
                  <a:latin typeface="+mn-ea"/>
                  <a:ea typeface="+mn-ea"/>
                  <a:cs typeface="Meiryo"/>
                </a:endParaRPr>
              </a:p>
            </p:txBody>
          </p:sp>
          <p:sp>
            <p:nvSpPr>
              <p:cNvPr id="18" name="正方形/長方形 17">
                <a:extLst>
                  <a:ext uri="{FF2B5EF4-FFF2-40B4-BE49-F238E27FC236}">
                    <a16:creationId xmlns:a16="http://schemas.microsoft.com/office/drawing/2014/main" id="{D93B78F4-A0CA-761A-49EE-7CAA7AF786A0}"/>
                  </a:ext>
                </a:extLst>
              </p:cNvPr>
              <p:cNvSpPr/>
              <p:nvPr/>
            </p:nvSpPr>
            <p:spPr bwMode="auto">
              <a:xfrm>
                <a:off x="4781156" y="2669544"/>
                <a:ext cx="828219" cy="284403"/>
              </a:xfrm>
              <a:prstGeom prst="rect">
                <a:avLst/>
              </a:prstGeom>
              <a:noFill/>
              <a:ln w="19050" cap="flat" cmpd="sng" algn="ctr">
                <a:solidFill>
                  <a:srgbClr val="00488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grpSp>
      <p:sp>
        <p:nvSpPr>
          <p:cNvPr id="58" name="object 66">
            <a:extLst>
              <a:ext uri="{FF2B5EF4-FFF2-40B4-BE49-F238E27FC236}">
                <a16:creationId xmlns:a16="http://schemas.microsoft.com/office/drawing/2014/main" id="{2F9534CF-E00B-4590-AA09-C07961BAA76D}"/>
              </a:ext>
            </a:extLst>
          </p:cNvPr>
          <p:cNvSpPr txBox="1"/>
          <p:nvPr/>
        </p:nvSpPr>
        <p:spPr>
          <a:xfrm>
            <a:off x="720000" y="5832000"/>
            <a:ext cx="5400000" cy="171650"/>
          </a:xfrm>
          <a:prstGeom prst="rect">
            <a:avLst/>
          </a:prstGeom>
        </p:spPr>
        <p:txBody>
          <a:bodyPr vert="horz" wrap="square" lIns="0" tIns="0" rIns="0" bIns="0" rtlCol="0" anchor="ctr">
            <a:spAutoFit/>
          </a:bodyPr>
          <a:lstStyle/>
          <a:p>
            <a:pPr marL="11723" defTabSz="844083">
              <a:lnSpc>
                <a:spcPct val="130000"/>
              </a:lnSpc>
              <a:defRPr/>
            </a:pPr>
            <a:r>
              <a:rPr lang="ja-JP" altLang="en-US" sz="1000" dirty="0">
                <a:latin typeface="+mn-ea"/>
              </a:rPr>
              <a:t>（注）</a:t>
            </a:r>
            <a:r>
              <a:rPr lang="ja-JP" altLang="en-US" sz="1000" dirty="0">
                <a:latin typeface="+mn-ea"/>
                <a:ea typeface="+mn-ea"/>
              </a:rPr>
              <a:t>当初予算ベース。</a:t>
            </a:r>
            <a:endParaRPr lang="en-US" altLang="ja-JP" sz="1000" dirty="0">
              <a:latin typeface="+mn-ea"/>
              <a:ea typeface="+mn-ea"/>
            </a:endParaRPr>
          </a:p>
        </p:txBody>
      </p:sp>
      <p:sp>
        <p:nvSpPr>
          <p:cNvPr id="59" name="object 66">
            <a:extLst>
              <a:ext uri="{FF2B5EF4-FFF2-40B4-BE49-F238E27FC236}">
                <a16:creationId xmlns:a16="http://schemas.microsoft.com/office/drawing/2014/main" id="{B2A864DF-7AAB-4329-A436-E3B7A7C6A221}"/>
              </a:ext>
            </a:extLst>
          </p:cNvPr>
          <p:cNvSpPr txBox="1"/>
          <p:nvPr/>
        </p:nvSpPr>
        <p:spPr>
          <a:xfrm>
            <a:off x="752234" y="6251411"/>
            <a:ext cx="5400000" cy="171650"/>
          </a:xfrm>
          <a:prstGeom prst="rect">
            <a:avLst/>
          </a:prstGeom>
        </p:spPr>
        <p:txBody>
          <a:bodyPr vert="horz" wrap="square" lIns="0" tIns="0" rIns="0" bIns="0" rtlCol="0" anchor="ctr">
            <a:spAutoFit/>
          </a:bodyPr>
          <a:lstStyle/>
          <a:p>
            <a:pPr marL="11723" defTabSz="844083">
              <a:lnSpc>
                <a:spcPct val="130000"/>
              </a:lnSpc>
              <a:defRPr/>
            </a:pPr>
            <a:r>
              <a:rPr lang="ja-JP" altLang="en-US" sz="1000" dirty="0">
                <a:latin typeface="+mn-ea"/>
              </a:rPr>
              <a:t>出所：財務省「これからの日本のために財政を考える」（令和７年４月）</a:t>
            </a:r>
            <a:endParaRPr lang="en-US" altLang="ja-JP" sz="1000" dirty="0">
              <a:latin typeface="+mn-ea"/>
              <a:ea typeface="+mn-ea"/>
            </a:endParaRPr>
          </a:p>
        </p:txBody>
      </p:sp>
    </p:spTree>
    <p:extLst>
      <p:ext uri="{BB962C8B-B14F-4D97-AF65-F5344CB8AC3E}">
        <p14:creationId xmlns:p14="http://schemas.microsoft.com/office/powerpoint/2010/main" val="4219157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58"/>
                                        </p:tgtEl>
                                        <p:attrNameLst>
                                          <p:attrName>style.visibility</p:attrName>
                                        </p:attrNameLst>
                                      </p:cBhvr>
                                      <p:to>
                                        <p:strVal val="visible"/>
                                      </p:to>
                                    </p:set>
                                    <p:animEffect transition="in" filter="fade">
                                      <p:cBhvr>
                                        <p:cTn id="20" dur="500"/>
                                        <p:tgtEl>
                                          <p:spTgt spid="58"/>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59"/>
                                        </p:tgtEl>
                                        <p:attrNameLst>
                                          <p:attrName>style.visibility</p:attrName>
                                        </p:attrNameLst>
                                      </p:cBhvr>
                                      <p:to>
                                        <p:strVal val="visible"/>
                                      </p:to>
                                    </p:set>
                                    <p:animEffect transition="in" filter="fade">
                                      <p:cBhvr>
                                        <p:cTn id="24"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四角形: 角を丸くする 4">
            <a:extLst>
              <a:ext uri="{FF2B5EF4-FFF2-40B4-BE49-F238E27FC236}">
                <a16:creationId xmlns:a16="http://schemas.microsoft.com/office/drawing/2014/main" id="{68BDAA98-4023-44D1-AEF5-6AFF356427D5}"/>
              </a:ext>
            </a:extLst>
          </p:cNvPr>
          <p:cNvSpPr/>
          <p:nvPr/>
        </p:nvSpPr>
        <p:spPr>
          <a:xfrm>
            <a:off x="555371" y="5204277"/>
            <a:ext cx="8155530" cy="1537430"/>
          </a:xfrm>
          <a:prstGeom prst="round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EF8168C4-4C75-E748-BEB5-5AB574AC8AC4}"/>
              </a:ext>
            </a:extLst>
          </p:cNvPr>
          <p:cNvGrpSpPr/>
          <p:nvPr/>
        </p:nvGrpSpPr>
        <p:grpSpPr>
          <a:xfrm>
            <a:off x="323851" y="982434"/>
            <a:ext cx="8519134" cy="827030"/>
            <a:chOff x="323851" y="982434"/>
            <a:chExt cx="8519134" cy="827030"/>
          </a:xfrm>
        </p:grpSpPr>
        <p:sp>
          <p:nvSpPr>
            <p:cNvPr id="28" name="AutoShape 353">
              <a:extLst>
                <a:ext uri="{FF2B5EF4-FFF2-40B4-BE49-F238E27FC236}">
                  <a16:creationId xmlns:a16="http://schemas.microsoft.com/office/drawing/2014/main" id="{F8279F98-163D-B9A7-F081-520483C90710}"/>
                </a:ext>
              </a:extLst>
            </p:cNvPr>
            <p:cNvSpPr>
              <a:spLocks noChangeArrowheads="1"/>
            </p:cNvSpPr>
            <p:nvPr/>
          </p:nvSpPr>
          <p:spPr bwMode="auto">
            <a:xfrm>
              <a:off x="323851" y="982434"/>
              <a:ext cx="8519134" cy="827030"/>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22" name="テキスト ボックス 21">
              <a:extLst>
                <a:ext uri="{FF2B5EF4-FFF2-40B4-BE49-F238E27FC236}">
                  <a16:creationId xmlns:a16="http://schemas.microsoft.com/office/drawing/2014/main" id="{CA2EB194-2126-941B-9F43-963B999CC2DF}"/>
                </a:ext>
              </a:extLst>
            </p:cNvPr>
            <p:cNvSpPr txBox="1"/>
            <p:nvPr/>
          </p:nvSpPr>
          <p:spPr>
            <a:xfrm>
              <a:off x="620417" y="1196535"/>
              <a:ext cx="5420516" cy="369332"/>
            </a:xfrm>
            <a:prstGeom prst="rect">
              <a:avLst/>
            </a:prstGeom>
            <a:noFill/>
          </p:spPr>
          <p:txBody>
            <a:bodyPr wrap="square" rtlCol="0">
              <a:spAutoFit/>
            </a:bodyPr>
            <a:lstStyle/>
            <a:p>
              <a:r>
                <a:rPr kumimoji="1" lang="ja-JP" altLang="en-US" sz="1800" dirty="0">
                  <a:latin typeface="+mn-ea"/>
                  <a:ea typeface="+mn-ea"/>
                </a:rPr>
                <a:t>なぜ財政は悪化したのか（財政構造の変化）</a:t>
              </a:r>
            </a:p>
          </p:txBody>
        </p:sp>
      </p:grpSp>
      <p:sp>
        <p:nvSpPr>
          <p:cNvPr id="169" name="スライド番号プレースホルダー 168">
            <a:extLst>
              <a:ext uri="{FF2B5EF4-FFF2-40B4-BE49-F238E27FC236}">
                <a16:creationId xmlns:a16="http://schemas.microsoft.com/office/drawing/2014/main" id="{F4B859ED-DDC5-5919-FF62-9DD7824C103D}"/>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18</a:t>
            </a:fld>
            <a:endParaRPr lang="en-US" altLang="ja-JP" dirty="0"/>
          </a:p>
        </p:txBody>
      </p:sp>
      <p:sp>
        <p:nvSpPr>
          <p:cNvPr id="8" name="Rectangle 14">
            <a:extLst>
              <a:ext uri="{FF2B5EF4-FFF2-40B4-BE49-F238E27FC236}">
                <a16:creationId xmlns:a16="http://schemas.microsoft.com/office/drawing/2014/main" id="{FBD99C1E-F22A-1D44-E2B6-8D570433373F}"/>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国の財政を見てみよう②</a:t>
            </a:r>
          </a:p>
        </p:txBody>
      </p:sp>
      <p:sp>
        <p:nvSpPr>
          <p:cNvPr id="19" name="テキスト ボックス 18">
            <a:extLst>
              <a:ext uri="{FF2B5EF4-FFF2-40B4-BE49-F238E27FC236}">
                <a16:creationId xmlns:a16="http://schemas.microsoft.com/office/drawing/2014/main" id="{42A22258-102B-3FBE-4D4B-F8BB01F34D9F}"/>
              </a:ext>
            </a:extLst>
          </p:cNvPr>
          <p:cNvSpPr txBox="1"/>
          <p:nvPr/>
        </p:nvSpPr>
        <p:spPr>
          <a:xfrm>
            <a:off x="495772" y="1891268"/>
            <a:ext cx="8479945" cy="3231205"/>
          </a:xfrm>
          <a:prstGeom prst="rect">
            <a:avLst/>
          </a:prstGeom>
          <a:noFill/>
        </p:spPr>
        <p:txBody>
          <a:bodyPr wrap="square" rtlCol="0">
            <a:noAutofit/>
          </a:bodyPr>
          <a:lstStyle/>
          <a:p>
            <a:pPr marL="252000" indent="-252000">
              <a:lnSpc>
                <a:spcPct val="110000"/>
              </a:lnSpc>
              <a:spcBef>
                <a:spcPts val="600"/>
              </a:spcBef>
              <a:buClr>
                <a:srgbClr val="005BAD"/>
              </a:buClr>
              <a:buFont typeface="Wingdings" panose="05000000000000000000" pitchFamily="2" charset="2"/>
              <a:buChar char="l"/>
            </a:pPr>
            <a:r>
              <a:rPr kumimoji="1" lang="en-US" altLang="ja-JP" dirty="0">
                <a:latin typeface="+mn-ea"/>
                <a:ea typeface="+mn-ea"/>
              </a:rPr>
              <a:t>1990</a:t>
            </a:r>
            <a:r>
              <a:rPr kumimoji="1" lang="ja-JP" altLang="en-US" dirty="0">
                <a:latin typeface="+mn-ea"/>
                <a:ea typeface="+mn-ea"/>
              </a:rPr>
              <a:t>年度（平成２年度）と現在の歳出を比較すると、</a:t>
            </a:r>
            <a:endParaRPr kumimoji="1" lang="en-US" altLang="ja-JP" dirty="0">
              <a:latin typeface="+mn-ea"/>
              <a:ea typeface="+mn-ea"/>
            </a:endParaRPr>
          </a:p>
          <a:p>
            <a:pPr>
              <a:lnSpc>
                <a:spcPct val="110000"/>
              </a:lnSpc>
              <a:spcBef>
                <a:spcPts val="600"/>
              </a:spcBef>
              <a:buClr>
                <a:srgbClr val="005BAD"/>
              </a:buClr>
            </a:pPr>
            <a:r>
              <a:rPr kumimoji="1" lang="ja-JP" altLang="en-US" sz="2400" dirty="0">
                <a:solidFill>
                  <a:srgbClr val="005BAD"/>
                </a:solidFill>
                <a:latin typeface="+mn-ea"/>
              </a:rPr>
              <a:t>　 </a:t>
            </a:r>
            <a:r>
              <a:rPr kumimoji="1" lang="ja-JP" altLang="en-US" sz="2400" dirty="0">
                <a:solidFill>
                  <a:srgbClr val="005BAD"/>
                </a:solidFill>
                <a:latin typeface="+mn-ea"/>
                <a:ea typeface="+mn-ea"/>
              </a:rPr>
              <a:t>社会保障関係費や国債費が大きく伸びて</a:t>
            </a:r>
            <a:r>
              <a:rPr kumimoji="1" lang="ja-JP" altLang="en-US" dirty="0">
                <a:latin typeface="+mn-ea"/>
                <a:ea typeface="+mn-ea"/>
              </a:rPr>
              <a:t>います。</a:t>
            </a:r>
            <a:endParaRPr kumimoji="1" lang="en-US" altLang="ja-JP" dirty="0">
              <a:latin typeface="+mn-ea"/>
              <a:ea typeface="+mn-ea"/>
            </a:endParaRPr>
          </a:p>
          <a:p>
            <a:pPr>
              <a:lnSpc>
                <a:spcPct val="110000"/>
              </a:lnSpc>
              <a:spcBef>
                <a:spcPts val="600"/>
              </a:spcBef>
              <a:buClr>
                <a:srgbClr val="005BAD"/>
              </a:buClr>
            </a:pPr>
            <a:r>
              <a:rPr kumimoji="1" lang="ja-JP" altLang="en-US" dirty="0">
                <a:latin typeface="+mn-ea"/>
              </a:rPr>
              <a:t>　  </a:t>
            </a:r>
            <a:r>
              <a:rPr kumimoji="1" lang="ja-JP" altLang="en-US" dirty="0">
                <a:latin typeface="+mn-ea"/>
                <a:ea typeface="+mn-ea"/>
              </a:rPr>
              <a:t>特に社会保障は、</a:t>
            </a:r>
            <a:r>
              <a:rPr lang="ja-JP" altLang="en-US" sz="2000" dirty="0">
                <a:solidFill>
                  <a:srgbClr val="005BAD"/>
                </a:solidFill>
                <a:latin typeface="+mn-ea"/>
                <a:ea typeface="+mn-ea"/>
              </a:rPr>
              <a:t>年金、医療、介護、こども・子育て</a:t>
            </a:r>
            <a:r>
              <a:rPr kumimoji="1" lang="ja-JP" altLang="en-US" dirty="0">
                <a:latin typeface="+mn-ea"/>
                <a:ea typeface="+mn-ea"/>
              </a:rPr>
              <a:t>などの分野に分けられ、</a:t>
            </a:r>
            <a:endParaRPr kumimoji="1" lang="en-US" altLang="ja-JP" dirty="0">
              <a:latin typeface="+mn-ea"/>
              <a:ea typeface="+mn-ea"/>
            </a:endParaRPr>
          </a:p>
          <a:p>
            <a:pPr>
              <a:lnSpc>
                <a:spcPct val="110000"/>
              </a:lnSpc>
              <a:spcBef>
                <a:spcPts val="600"/>
              </a:spcBef>
              <a:buClr>
                <a:srgbClr val="005BAD"/>
              </a:buClr>
            </a:pPr>
            <a:r>
              <a:rPr kumimoji="1" lang="ja-JP" altLang="en-US" sz="2400" dirty="0">
                <a:solidFill>
                  <a:srgbClr val="005BAD"/>
                </a:solidFill>
                <a:latin typeface="+mn-ea"/>
              </a:rPr>
              <a:t>　 </a:t>
            </a:r>
            <a:r>
              <a:rPr lang="ja-JP" altLang="en-US" sz="2400" dirty="0">
                <a:solidFill>
                  <a:srgbClr val="005BAD"/>
                </a:solidFill>
                <a:latin typeface="+mn-ea"/>
                <a:ea typeface="+mn-ea"/>
              </a:rPr>
              <a:t>国の一般会計歳出の約</a:t>
            </a:r>
            <a:r>
              <a:rPr lang="en-US" altLang="ja-JP" sz="2400" dirty="0">
                <a:solidFill>
                  <a:srgbClr val="005BAD"/>
                </a:solidFill>
                <a:latin typeface="+mn-ea"/>
                <a:ea typeface="+mn-ea"/>
              </a:rPr>
              <a:t>1/3</a:t>
            </a:r>
            <a:r>
              <a:rPr kumimoji="1" lang="ja-JP" altLang="en-US" dirty="0">
                <a:latin typeface="+mn-ea"/>
                <a:ea typeface="+mn-ea"/>
              </a:rPr>
              <a:t>を占める最大の支出項目となっています。</a:t>
            </a:r>
          </a:p>
          <a:p>
            <a:pPr marL="252000" indent="-252000">
              <a:lnSpc>
                <a:spcPct val="110000"/>
              </a:lnSpc>
              <a:spcBef>
                <a:spcPts val="1800"/>
              </a:spcBef>
              <a:buClr>
                <a:srgbClr val="005BAD"/>
              </a:buClr>
              <a:buFont typeface="Wingdings" panose="05000000000000000000" pitchFamily="2" charset="2"/>
              <a:buChar char="l"/>
            </a:pPr>
            <a:r>
              <a:rPr kumimoji="1" lang="ja-JP" altLang="en-US" dirty="0">
                <a:latin typeface="+mn-ea"/>
                <a:ea typeface="+mn-ea"/>
              </a:rPr>
              <a:t>歳出の増加に対し歳入は、経済成長の停滞などが影響して</a:t>
            </a:r>
            <a:endParaRPr lang="en-US" altLang="ja-JP" dirty="0">
              <a:latin typeface="+mn-ea"/>
              <a:ea typeface="+mn-ea"/>
            </a:endParaRPr>
          </a:p>
          <a:p>
            <a:pPr>
              <a:lnSpc>
                <a:spcPts val="3600"/>
              </a:lnSpc>
              <a:spcBef>
                <a:spcPts val="0"/>
              </a:spcBef>
              <a:buClr>
                <a:srgbClr val="005BAD"/>
              </a:buClr>
            </a:pPr>
            <a:r>
              <a:rPr lang="ja-JP" altLang="en-US" sz="2400" dirty="0">
                <a:solidFill>
                  <a:srgbClr val="005BAD"/>
                </a:solidFill>
                <a:latin typeface="+mn-ea"/>
                <a:ea typeface="+mn-ea"/>
              </a:rPr>
              <a:t>  </a:t>
            </a:r>
            <a:r>
              <a:rPr lang="ja-JP" altLang="en-US" sz="2400" spc="-200" dirty="0">
                <a:solidFill>
                  <a:srgbClr val="005BAD"/>
                </a:solidFill>
                <a:latin typeface="+mn-ea"/>
                <a:ea typeface="+mn-ea"/>
              </a:rPr>
              <a:t> </a:t>
            </a:r>
            <a:r>
              <a:rPr lang="ja-JP" altLang="en-US" sz="2400" dirty="0">
                <a:solidFill>
                  <a:srgbClr val="005BAD"/>
                </a:solidFill>
                <a:latin typeface="+mn-ea"/>
                <a:ea typeface="+mn-ea"/>
              </a:rPr>
              <a:t>税収の伸びが見合っておらず、不足分を</a:t>
            </a:r>
            <a:r>
              <a:rPr lang="ja-JP" altLang="en-US" sz="2400" dirty="0">
                <a:solidFill>
                  <a:srgbClr val="005BAD"/>
                </a:solidFill>
                <a:latin typeface="+mn-ea"/>
              </a:rPr>
              <a:t>公債金（借金）</a:t>
            </a:r>
            <a:r>
              <a:rPr lang="ja-JP" altLang="en-US" sz="2400" dirty="0">
                <a:solidFill>
                  <a:srgbClr val="005BAD"/>
                </a:solidFill>
                <a:latin typeface="+mn-ea"/>
                <a:ea typeface="+mn-ea"/>
              </a:rPr>
              <a:t>に</a:t>
            </a:r>
            <a:endParaRPr lang="en-US" altLang="ja-JP" sz="2400" dirty="0">
              <a:solidFill>
                <a:srgbClr val="005BAD"/>
              </a:solidFill>
              <a:latin typeface="+mn-ea"/>
              <a:ea typeface="+mn-ea"/>
            </a:endParaRPr>
          </a:p>
          <a:p>
            <a:pPr>
              <a:lnSpc>
                <a:spcPts val="3600"/>
              </a:lnSpc>
              <a:spcBef>
                <a:spcPts val="0"/>
              </a:spcBef>
              <a:buClr>
                <a:srgbClr val="005BAD"/>
              </a:buClr>
            </a:pPr>
            <a:r>
              <a:rPr lang="en-US" altLang="ja-JP" sz="2400" dirty="0">
                <a:solidFill>
                  <a:srgbClr val="005BAD"/>
                </a:solidFill>
                <a:latin typeface="+mn-ea"/>
              </a:rPr>
              <a:t>   </a:t>
            </a:r>
            <a:r>
              <a:rPr lang="ja-JP" altLang="en-US" sz="2400" dirty="0">
                <a:solidFill>
                  <a:srgbClr val="005BAD"/>
                </a:solidFill>
                <a:latin typeface="+mn-ea"/>
                <a:ea typeface="+mn-ea"/>
              </a:rPr>
              <a:t>頼っている</a:t>
            </a:r>
            <a:r>
              <a:rPr kumimoji="1" lang="ja-JP" altLang="en-US" dirty="0">
                <a:latin typeface="+mn-ea"/>
                <a:ea typeface="+mn-ea"/>
              </a:rPr>
              <a:t>ため、公債金は約５倍と大幅に増加しています。</a:t>
            </a:r>
          </a:p>
        </p:txBody>
      </p:sp>
      <p:pic>
        <p:nvPicPr>
          <p:cNvPr id="4" name="Picture 29">
            <a:extLst>
              <a:ext uri="{FF2B5EF4-FFF2-40B4-BE49-F238E27FC236}">
                <a16:creationId xmlns:a16="http://schemas.microsoft.com/office/drawing/2014/main" id="{3843A247-C382-6F48-D7E6-EEE0551587A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601021" y="811947"/>
            <a:ext cx="1323956" cy="15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楕円 2">
            <a:extLst>
              <a:ext uri="{FF2B5EF4-FFF2-40B4-BE49-F238E27FC236}">
                <a16:creationId xmlns:a16="http://schemas.microsoft.com/office/drawing/2014/main" id="{5B5E4632-2063-4D58-B556-EF00F1D4C34B}"/>
              </a:ext>
            </a:extLst>
          </p:cNvPr>
          <p:cNvSpPr/>
          <p:nvPr/>
        </p:nvSpPr>
        <p:spPr>
          <a:xfrm>
            <a:off x="205882" y="5102611"/>
            <a:ext cx="1560033" cy="5001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POINT</a:t>
            </a:r>
            <a:endParaRPr kumimoji="1" lang="ja-JP" altLang="en-US" dirty="0"/>
          </a:p>
        </p:txBody>
      </p:sp>
      <p:sp>
        <p:nvSpPr>
          <p:cNvPr id="6" name="テキスト ボックス 5">
            <a:extLst>
              <a:ext uri="{FF2B5EF4-FFF2-40B4-BE49-F238E27FC236}">
                <a16:creationId xmlns:a16="http://schemas.microsoft.com/office/drawing/2014/main" id="{443A8614-1599-4CDE-9699-F2CD83E825C5}"/>
              </a:ext>
            </a:extLst>
          </p:cNvPr>
          <p:cNvSpPr txBox="1"/>
          <p:nvPr/>
        </p:nvSpPr>
        <p:spPr>
          <a:xfrm>
            <a:off x="684419" y="5324101"/>
            <a:ext cx="8026482" cy="1344663"/>
          </a:xfrm>
          <a:prstGeom prst="rect">
            <a:avLst/>
          </a:prstGeom>
          <a:noFill/>
        </p:spPr>
        <p:txBody>
          <a:bodyPr wrap="square" rtlCol="0">
            <a:spAutoFit/>
          </a:bodyPr>
          <a:lstStyle/>
          <a:p>
            <a:pPr>
              <a:lnSpc>
                <a:spcPts val="2500"/>
              </a:lnSpc>
            </a:pPr>
            <a:r>
              <a:rPr kumimoji="1" lang="ja-JP" altLang="en-US" dirty="0"/>
              <a:t>　　　　　　　公債金とは、国が国民や銀行から借りた借金のことです。国は「国債」を発行して公債金（借金）による収入を得ています。</a:t>
            </a:r>
            <a:endParaRPr kumimoji="1" lang="en-US" altLang="ja-JP" dirty="0"/>
          </a:p>
          <a:p>
            <a:pPr>
              <a:lnSpc>
                <a:spcPts val="2500"/>
              </a:lnSpc>
            </a:pPr>
            <a:r>
              <a:rPr kumimoji="1" lang="ja-JP" altLang="en-US" dirty="0"/>
              <a:t>　 国が行う借金である「国債」と、地方公共団体が行う借金である「地方債」を合わせて、公債といいます。</a:t>
            </a:r>
          </a:p>
        </p:txBody>
      </p:sp>
    </p:spTree>
    <p:extLst>
      <p:ext uri="{BB962C8B-B14F-4D97-AF65-F5344CB8AC3E}">
        <p14:creationId xmlns:p14="http://schemas.microsoft.com/office/powerpoint/2010/main" val="1676758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E0C6F68B-640A-A226-11C5-6BD0440BF758}"/>
              </a:ext>
            </a:extLst>
          </p:cNvPr>
          <p:cNvGrpSpPr/>
          <p:nvPr/>
        </p:nvGrpSpPr>
        <p:grpSpPr>
          <a:xfrm>
            <a:off x="323851" y="938190"/>
            <a:ext cx="8519134" cy="827030"/>
            <a:chOff x="323851" y="1085670"/>
            <a:chExt cx="8519134" cy="827030"/>
          </a:xfrm>
        </p:grpSpPr>
        <p:sp>
          <p:nvSpPr>
            <p:cNvPr id="140" name="AutoShape 353">
              <a:extLst>
                <a:ext uri="{FF2B5EF4-FFF2-40B4-BE49-F238E27FC236}">
                  <a16:creationId xmlns:a16="http://schemas.microsoft.com/office/drawing/2014/main" id="{05D734D1-4ECC-32A3-71C3-322AD88A624A}"/>
                </a:ext>
              </a:extLst>
            </p:cNvPr>
            <p:cNvSpPr>
              <a:spLocks noChangeArrowheads="1"/>
            </p:cNvSpPr>
            <p:nvPr/>
          </p:nvSpPr>
          <p:spPr bwMode="auto">
            <a:xfrm>
              <a:off x="323851" y="1085670"/>
              <a:ext cx="8519134" cy="827030"/>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136" name="テキスト ボックス 135">
              <a:extLst>
                <a:ext uri="{FF2B5EF4-FFF2-40B4-BE49-F238E27FC236}">
                  <a16:creationId xmlns:a16="http://schemas.microsoft.com/office/drawing/2014/main" id="{3599C78E-C02B-8236-59A1-84780BBD05C2}"/>
                </a:ext>
              </a:extLst>
            </p:cNvPr>
            <p:cNvSpPr txBox="1"/>
            <p:nvPr/>
          </p:nvSpPr>
          <p:spPr>
            <a:xfrm>
              <a:off x="561425" y="1314519"/>
              <a:ext cx="5420516" cy="369332"/>
            </a:xfrm>
            <a:prstGeom prst="rect">
              <a:avLst/>
            </a:prstGeom>
            <a:noFill/>
          </p:spPr>
          <p:txBody>
            <a:bodyPr wrap="square" rtlCol="0">
              <a:spAutoFit/>
            </a:bodyPr>
            <a:lstStyle/>
            <a:p>
              <a:r>
                <a:rPr kumimoji="1" lang="ja-JP" altLang="en-US" sz="1800" dirty="0">
                  <a:latin typeface="+mn-ea"/>
                  <a:ea typeface="+mn-ea"/>
                </a:rPr>
                <a:t>社会保障関係費はなぜ増えているのか</a:t>
              </a:r>
            </a:p>
          </p:txBody>
        </p:sp>
      </p:grpSp>
      <p:sp>
        <p:nvSpPr>
          <p:cNvPr id="28" name="スライド番号プレースホルダー 27">
            <a:extLst>
              <a:ext uri="{FF2B5EF4-FFF2-40B4-BE49-F238E27FC236}">
                <a16:creationId xmlns:a16="http://schemas.microsoft.com/office/drawing/2014/main" id="{23884669-48C2-26A1-4089-C95D2EBC9B2A}"/>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19</a:t>
            </a:fld>
            <a:endParaRPr lang="en-US" altLang="ja-JP" dirty="0"/>
          </a:p>
        </p:txBody>
      </p:sp>
      <p:sp>
        <p:nvSpPr>
          <p:cNvPr id="9" name="Rectangle 14">
            <a:extLst>
              <a:ext uri="{FF2B5EF4-FFF2-40B4-BE49-F238E27FC236}">
                <a16:creationId xmlns:a16="http://schemas.microsoft.com/office/drawing/2014/main" id="{AEBA2F07-A9F5-0DD8-BCD2-DC76F682CB4C}"/>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国の財政を見てみよう③</a:t>
            </a:r>
          </a:p>
        </p:txBody>
      </p:sp>
      <p:sp>
        <p:nvSpPr>
          <p:cNvPr id="132" name="テキスト ボックス 131">
            <a:extLst>
              <a:ext uri="{FF2B5EF4-FFF2-40B4-BE49-F238E27FC236}">
                <a16:creationId xmlns:a16="http://schemas.microsoft.com/office/drawing/2014/main" id="{511F9FB5-6A30-28E0-D77E-F1A4FED7C125}"/>
              </a:ext>
            </a:extLst>
          </p:cNvPr>
          <p:cNvSpPr txBox="1"/>
          <p:nvPr/>
        </p:nvSpPr>
        <p:spPr>
          <a:xfrm>
            <a:off x="397591" y="2052252"/>
            <a:ext cx="4985568" cy="4449032"/>
          </a:xfrm>
          <a:prstGeom prst="rect">
            <a:avLst/>
          </a:prstGeom>
          <a:noFill/>
        </p:spPr>
        <p:txBody>
          <a:bodyPr wrap="square" lIns="0" rIns="0" rtlCol="0">
            <a:noAutofit/>
          </a:bodyPr>
          <a:lstStyle/>
          <a:p>
            <a:pPr indent="180000" algn="just">
              <a:lnSpc>
                <a:spcPts val="2600"/>
              </a:lnSpc>
              <a:spcBef>
                <a:spcPts val="600"/>
              </a:spcBef>
              <a:buClr>
                <a:srgbClr val="005BAD"/>
              </a:buClr>
              <a:buFont typeface="Wingdings" panose="05000000000000000000" pitchFamily="2" charset="2"/>
              <a:buChar char="l"/>
            </a:pPr>
            <a:r>
              <a:rPr kumimoji="1" lang="ja-JP" altLang="en-US" sz="1700" dirty="0">
                <a:latin typeface="+mn-ea"/>
                <a:ea typeface="+mn-ea"/>
              </a:rPr>
              <a:t>日本は、他国に類を見ない速度で高齢化が進んで</a:t>
            </a:r>
            <a:endParaRPr kumimoji="1" lang="en-US" altLang="ja-JP" sz="1700" dirty="0">
              <a:latin typeface="+mn-ea"/>
              <a:ea typeface="+mn-ea"/>
            </a:endParaRPr>
          </a:p>
          <a:p>
            <a:pPr marL="180000" algn="just">
              <a:lnSpc>
                <a:spcPts val="2800"/>
              </a:lnSpc>
              <a:buClr>
                <a:srgbClr val="005BAD"/>
              </a:buClr>
            </a:pPr>
            <a:r>
              <a:rPr kumimoji="1" lang="ja-JP" altLang="en-US" sz="1700" dirty="0">
                <a:latin typeface="+mn-ea"/>
                <a:ea typeface="+mn-ea"/>
              </a:rPr>
              <a:t>います。</a:t>
            </a:r>
            <a:r>
              <a:rPr kumimoji="1" lang="ja-JP" altLang="en-US" sz="2000" dirty="0">
                <a:solidFill>
                  <a:srgbClr val="005BAD"/>
                </a:solidFill>
                <a:latin typeface="+mn-ea"/>
                <a:ea typeface="+mn-ea"/>
              </a:rPr>
              <a:t>今後、高齢化はさらに進展</a:t>
            </a:r>
            <a:r>
              <a:rPr kumimoji="1" lang="ja-JP" altLang="en-US" sz="1700" dirty="0">
                <a:latin typeface="+mn-ea"/>
                <a:ea typeface="+mn-ea"/>
              </a:rPr>
              <a:t>し、</a:t>
            </a:r>
            <a:r>
              <a:rPr kumimoji="1" lang="en-US" altLang="ja-JP" sz="1700" dirty="0">
                <a:latin typeface="+mn-ea"/>
                <a:ea typeface="+mn-ea"/>
              </a:rPr>
              <a:t>2025</a:t>
            </a:r>
            <a:r>
              <a:rPr kumimoji="1" lang="ja-JP" altLang="en-US" sz="1700" dirty="0">
                <a:latin typeface="+mn-ea"/>
                <a:ea typeface="+mn-ea"/>
              </a:rPr>
              <a:t>年</a:t>
            </a:r>
            <a:endParaRPr kumimoji="1" lang="en-US" altLang="ja-JP" sz="1700" dirty="0">
              <a:latin typeface="+mn-ea"/>
              <a:ea typeface="+mn-ea"/>
            </a:endParaRPr>
          </a:p>
          <a:p>
            <a:pPr marL="180000" algn="just">
              <a:lnSpc>
                <a:spcPts val="2800"/>
              </a:lnSpc>
              <a:buClr>
                <a:srgbClr val="005BAD"/>
              </a:buClr>
            </a:pPr>
            <a:r>
              <a:rPr kumimoji="1" lang="en-US" altLang="ja-JP" sz="1700" dirty="0">
                <a:latin typeface="+mn-ea"/>
                <a:ea typeface="+mn-ea"/>
              </a:rPr>
              <a:t>(</a:t>
            </a:r>
            <a:r>
              <a:rPr kumimoji="1" lang="ja-JP" altLang="en-US" sz="1700" dirty="0">
                <a:latin typeface="+mn-ea"/>
                <a:ea typeface="+mn-ea"/>
              </a:rPr>
              <a:t>令和７年</a:t>
            </a:r>
            <a:r>
              <a:rPr kumimoji="1" lang="en-US" altLang="ja-JP" sz="1700" dirty="0">
                <a:latin typeface="+mn-ea"/>
                <a:ea typeface="+mn-ea"/>
              </a:rPr>
              <a:t>)</a:t>
            </a:r>
            <a:r>
              <a:rPr kumimoji="1" lang="ja-JP" altLang="en-US" sz="1700" dirty="0">
                <a:latin typeface="+mn-ea"/>
                <a:ea typeface="+mn-ea"/>
              </a:rPr>
              <a:t>には、</a:t>
            </a:r>
            <a:r>
              <a:rPr lang="ja-JP" altLang="en-US" sz="1700" dirty="0">
                <a:latin typeface="+mn-ea"/>
              </a:rPr>
              <a:t>いわゆる「団塊の世代（</a:t>
            </a:r>
            <a:r>
              <a:rPr lang="en-US" altLang="ja-JP" sz="1700" dirty="0">
                <a:latin typeface="+mn-ea"/>
              </a:rPr>
              <a:t>※</a:t>
            </a:r>
            <a:r>
              <a:rPr lang="ja-JP" altLang="en-US" sz="1700" dirty="0">
                <a:latin typeface="+mn-ea"/>
              </a:rPr>
              <a:t>）」の全員</a:t>
            </a:r>
            <a:endParaRPr lang="en-US" altLang="ja-JP" sz="1700" dirty="0">
              <a:latin typeface="+mn-ea"/>
            </a:endParaRPr>
          </a:p>
          <a:p>
            <a:pPr marL="180000" algn="just">
              <a:lnSpc>
                <a:spcPts val="2800"/>
              </a:lnSpc>
              <a:buClr>
                <a:srgbClr val="005BAD"/>
              </a:buClr>
            </a:pPr>
            <a:r>
              <a:rPr lang="ja-JP" altLang="en-US" sz="1700" dirty="0">
                <a:latin typeface="+mn-ea"/>
              </a:rPr>
              <a:t>が、後期高齢者である</a:t>
            </a:r>
            <a:r>
              <a:rPr lang="en-US" altLang="ja-JP" sz="1700" dirty="0">
                <a:latin typeface="+mn-ea"/>
              </a:rPr>
              <a:t>75</a:t>
            </a:r>
            <a:r>
              <a:rPr lang="ja-JP" altLang="en-US" sz="1700" dirty="0">
                <a:latin typeface="+mn-ea"/>
              </a:rPr>
              <a:t>歳以上となり</a:t>
            </a:r>
            <a:r>
              <a:rPr kumimoji="1" lang="ja-JP" altLang="en-US" sz="1700" dirty="0">
                <a:latin typeface="+mn-ea"/>
              </a:rPr>
              <a:t>ます。</a:t>
            </a:r>
            <a:endParaRPr lang="en-US" altLang="ja-JP" sz="1700" dirty="0">
              <a:latin typeface="+mn-ea"/>
            </a:endParaRPr>
          </a:p>
          <a:p>
            <a:pPr marL="180000" algn="just">
              <a:lnSpc>
                <a:spcPts val="2800"/>
              </a:lnSpc>
              <a:spcBef>
                <a:spcPts val="0"/>
              </a:spcBef>
              <a:buClr>
                <a:srgbClr val="005BAD"/>
              </a:buClr>
            </a:pPr>
            <a:r>
              <a:rPr kumimoji="1" lang="en-US" altLang="ja-JP" sz="1700" dirty="0">
                <a:latin typeface="+mn-ea"/>
                <a:ea typeface="+mn-ea"/>
              </a:rPr>
              <a:t>※ </a:t>
            </a:r>
            <a:r>
              <a:rPr kumimoji="1" lang="ja-JP" altLang="en-US" sz="1700" dirty="0">
                <a:latin typeface="+mn-ea"/>
                <a:ea typeface="+mn-ea"/>
              </a:rPr>
              <a:t>「団塊の世代」とは、出生率の高かった昭和</a:t>
            </a:r>
            <a:r>
              <a:rPr kumimoji="1" lang="en-US" altLang="ja-JP" sz="1700" dirty="0">
                <a:latin typeface="+mn-ea"/>
                <a:ea typeface="+mn-ea"/>
              </a:rPr>
              <a:t>22</a:t>
            </a:r>
            <a:r>
              <a:rPr kumimoji="1" lang="ja-JP" altLang="en-US" sz="1700" dirty="0">
                <a:latin typeface="+mn-ea"/>
                <a:ea typeface="+mn-ea"/>
              </a:rPr>
              <a:t>年</a:t>
            </a:r>
            <a:endParaRPr kumimoji="1" lang="en-US" altLang="ja-JP" sz="1700" dirty="0">
              <a:latin typeface="+mn-ea"/>
              <a:ea typeface="+mn-ea"/>
            </a:endParaRPr>
          </a:p>
          <a:p>
            <a:pPr marL="360000" algn="just">
              <a:lnSpc>
                <a:spcPts val="2800"/>
              </a:lnSpc>
              <a:spcBef>
                <a:spcPts val="0"/>
              </a:spcBef>
              <a:buClr>
                <a:srgbClr val="005BAD"/>
              </a:buClr>
            </a:pPr>
            <a:r>
              <a:rPr kumimoji="1" lang="ja-JP" altLang="en-US" sz="1700" dirty="0">
                <a:latin typeface="+mn-ea"/>
                <a:ea typeface="+mn-ea"/>
              </a:rPr>
              <a:t>から昭和</a:t>
            </a:r>
            <a:r>
              <a:rPr kumimoji="1" lang="en-US" altLang="ja-JP" sz="1700" dirty="0">
                <a:latin typeface="+mn-ea"/>
                <a:ea typeface="+mn-ea"/>
              </a:rPr>
              <a:t>24</a:t>
            </a:r>
            <a:r>
              <a:rPr kumimoji="1" lang="ja-JP" altLang="en-US" sz="1700" dirty="0">
                <a:latin typeface="+mn-ea"/>
                <a:ea typeface="+mn-ea"/>
              </a:rPr>
              <a:t>年に生まれた世代</a:t>
            </a:r>
            <a:endParaRPr kumimoji="1" lang="en-US" altLang="ja-JP" sz="1700" dirty="0">
              <a:latin typeface="+mn-ea"/>
              <a:ea typeface="+mn-ea"/>
            </a:endParaRPr>
          </a:p>
          <a:p>
            <a:pPr marL="792000" indent="-396000" algn="just">
              <a:lnSpc>
                <a:spcPct val="110000"/>
              </a:lnSpc>
              <a:spcBef>
                <a:spcPts val="0"/>
              </a:spcBef>
              <a:buClr>
                <a:srgbClr val="005BAD"/>
              </a:buClr>
            </a:pPr>
            <a:endParaRPr kumimoji="1" lang="ja-JP" altLang="en-US" sz="1700" dirty="0">
              <a:latin typeface="+mn-ea"/>
              <a:ea typeface="+mn-ea"/>
            </a:endParaRPr>
          </a:p>
          <a:p>
            <a:pPr indent="-180000" algn="just">
              <a:lnSpc>
                <a:spcPct val="110000"/>
              </a:lnSpc>
              <a:buClr>
                <a:srgbClr val="005BAD"/>
              </a:buClr>
              <a:buSzPct val="85000"/>
              <a:buFont typeface="Wingdings" panose="05000000000000000000" pitchFamily="2" charset="2"/>
              <a:buChar char="l"/>
            </a:pPr>
            <a:r>
              <a:rPr lang="ja-JP" altLang="en-US" sz="1700" dirty="0">
                <a:solidFill>
                  <a:prstClr val="black"/>
                </a:solidFill>
                <a:latin typeface="+mn-ea"/>
              </a:rPr>
              <a:t>さらに、これまでの推計よりも相当程度早く少子化が</a:t>
            </a:r>
            <a:endParaRPr lang="en-US" altLang="ja-JP" sz="1700" dirty="0">
              <a:solidFill>
                <a:prstClr val="black"/>
              </a:solidFill>
              <a:latin typeface="+mn-ea"/>
            </a:endParaRPr>
          </a:p>
          <a:p>
            <a:pPr marL="180000" algn="just">
              <a:lnSpc>
                <a:spcPts val="3000"/>
              </a:lnSpc>
              <a:buClr>
                <a:srgbClr val="005BAD"/>
              </a:buClr>
              <a:buSzPct val="85000"/>
            </a:pPr>
            <a:r>
              <a:rPr lang="ja-JP" altLang="en-US" sz="1700" dirty="0">
                <a:solidFill>
                  <a:prstClr val="black"/>
                </a:solidFill>
                <a:latin typeface="+mn-ea"/>
              </a:rPr>
              <a:t>進行しており、</a:t>
            </a:r>
            <a:r>
              <a:rPr lang="ja-JP" altLang="en-US" sz="2000" dirty="0">
                <a:solidFill>
                  <a:srgbClr val="005BAD"/>
                </a:solidFill>
                <a:latin typeface="+mn-ea"/>
              </a:rPr>
              <a:t>社会保障制度の支え手である</a:t>
            </a:r>
            <a:endParaRPr lang="en-US" altLang="ja-JP" sz="2000" dirty="0">
              <a:solidFill>
                <a:srgbClr val="005BAD"/>
              </a:solidFill>
              <a:latin typeface="+mn-ea"/>
            </a:endParaRPr>
          </a:p>
          <a:p>
            <a:pPr marL="180000" algn="just">
              <a:lnSpc>
                <a:spcPts val="3000"/>
              </a:lnSpc>
              <a:buClr>
                <a:srgbClr val="005BAD"/>
              </a:buClr>
              <a:buSzPct val="85000"/>
            </a:pPr>
            <a:r>
              <a:rPr lang="ja-JP" altLang="en-US" sz="2000" dirty="0">
                <a:solidFill>
                  <a:srgbClr val="005BAD"/>
                </a:solidFill>
                <a:latin typeface="+mn-ea"/>
              </a:rPr>
              <a:t>現役世代の人口が減少し、負担がより重く</a:t>
            </a:r>
            <a:endParaRPr lang="en-US" altLang="ja-JP" sz="2000" dirty="0">
              <a:solidFill>
                <a:srgbClr val="005BAD"/>
              </a:solidFill>
              <a:latin typeface="+mn-ea"/>
            </a:endParaRPr>
          </a:p>
          <a:p>
            <a:pPr marL="180000" algn="just">
              <a:lnSpc>
                <a:spcPts val="3000"/>
              </a:lnSpc>
              <a:buClr>
                <a:srgbClr val="005BAD"/>
              </a:buClr>
              <a:buSzPct val="85000"/>
            </a:pPr>
            <a:r>
              <a:rPr lang="ja-JP" altLang="en-US" sz="2000" dirty="0">
                <a:solidFill>
                  <a:srgbClr val="005BAD"/>
                </a:solidFill>
                <a:latin typeface="+mn-ea"/>
              </a:rPr>
              <a:t>なる</a:t>
            </a:r>
            <a:r>
              <a:rPr lang="ja-JP" altLang="en-US" sz="1700" dirty="0">
                <a:solidFill>
                  <a:prstClr val="black"/>
                </a:solidFill>
              </a:rPr>
              <a:t>ことが見込まれます。</a:t>
            </a:r>
            <a:endParaRPr kumimoji="1" lang="ja-JP" altLang="en-US" sz="1700" dirty="0">
              <a:latin typeface="+mn-ea"/>
            </a:endParaRPr>
          </a:p>
        </p:txBody>
      </p:sp>
      <p:pic>
        <p:nvPicPr>
          <p:cNvPr id="4" name="Picture 29">
            <a:extLst>
              <a:ext uri="{FF2B5EF4-FFF2-40B4-BE49-F238E27FC236}">
                <a16:creationId xmlns:a16="http://schemas.microsoft.com/office/drawing/2014/main" id="{F121C140-897A-4A51-7B38-71F273B0A8F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601021" y="811947"/>
            <a:ext cx="1323956" cy="15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角丸四角形 31">
            <a:extLst>
              <a:ext uri="{FF2B5EF4-FFF2-40B4-BE49-F238E27FC236}">
                <a16:creationId xmlns:a16="http://schemas.microsoft.com/office/drawing/2014/main" id="{4907EEE9-8619-4F1F-B61E-4F2402DE4570}"/>
              </a:ext>
            </a:extLst>
          </p:cNvPr>
          <p:cNvSpPr/>
          <p:nvPr/>
        </p:nvSpPr>
        <p:spPr>
          <a:xfrm>
            <a:off x="5437740" y="6039756"/>
            <a:ext cx="3600000" cy="3480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en-US" altLang="ja-JP" sz="900" dirty="0">
                <a:solidFill>
                  <a:schemeClr val="tx1"/>
                </a:solidFill>
                <a:latin typeface="+mn-ea"/>
              </a:rPr>
              <a:t>※</a:t>
            </a:r>
            <a:r>
              <a:rPr lang="ja-JP" altLang="en-US" sz="900" dirty="0">
                <a:solidFill>
                  <a:schemeClr val="tx1"/>
                </a:solidFill>
                <a:latin typeface="+mn-ea"/>
              </a:rPr>
              <a:t>出典：財務省「これからの日本のために財政を考える」（令和７年４月）</a:t>
            </a:r>
            <a:endParaRPr lang="en-US" altLang="ja-JP" sz="900" dirty="0">
              <a:solidFill>
                <a:schemeClr val="tx1"/>
              </a:solidFill>
              <a:latin typeface="+mn-ea"/>
            </a:endParaRPr>
          </a:p>
        </p:txBody>
      </p:sp>
      <p:grpSp>
        <p:nvGrpSpPr>
          <p:cNvPr id="3" name="グループ化 2">
            <a:extLst>
              <a:ext uri="{FF2B5EF4-FFF2-40B4-BE49-F238E27FC236}">
                <a16:creationId xmlns:a16="http://schemas.microsoft.com/office/drawing/2014/main" id="{70384C4F-DDC9-4911-B014-DDFF12AFB9E3}"/>
              </a:ext>
            </a:extLst>
          </p:cNvPr>
          <p:cNvGrpSpPr/>
          <p:nvPr/>
        </p:nvGrpSpPr>
        <p:grpSpPr>
          <a:xfrm>
            <a:off x="5473740" y="2416764"/>
            <a:ext cx="3420000" cy="3505587"/>
            <a:chOff x="5400000" y="2520000"/>
            <a:chExt cx="3420000" cy="3505587"/>
          </a:xfrm>
        </p:grpSpPr>
        <p:pic>
          <p:nvPicPr>
            <p:cNvPr id="5" name="図 4">
              <a:extLst>
                <a:ext uri="{FF2B5EF4-FFF2-40B4-BE49-F238E27FC236}">
                  <a16:creationId xmlns:a16="http://schemas.microsoft.com/office/drawing/2014/main" id="{530303DA-E1D6-46CA-ACEE-627C6FB9E98F}"/>
                </a:ext>
              </a:extLst>
            </p:cNvPr>
            <p:cNvPicPr>
              <a:picLocks noChangeAspect="1"/>
            </p:cNvPicPr>
            <p:nvPr/>
          </p:nvPicPr>
          <p:blipFill rotWithShape="1">
            <a:blip r:embed="rId4"/>
            <a:srcRect t="3061" r="51330" b="57667"/>
            <a:stretch/>
          </p:blipFill>
          <p:spPr>
            <a:xfrm>
              <a:off x="5400000" y="2880000"/>
              <a:ext cx="3420000" cy="3145587"/>
            </a:xfrm>
            <a:prstGeom prst="rect">
              <a:avLst/>
            </a:prstGeom>
          </p:spPr>
        </p:pic>
        <p:sp>
          <p:nvSpPr>
            <p:cNvPr id="12" name="object 131">
              <a:extLst>
                <a:ext uri="{FF2B5EF4-FFF2-40B4-BE49-F238E27FC236}">
                  <a16:creationId xmlns:a16="http://schemas.microsoft.com/office/drawing/2014/main" id="{31EEDA89-FB0B-4E22-A5C5-7E60CBB32B10}"/>
                </a:ext>
              </a:extLst>
            </p:cNvPr>
            <p:cNvSpPr txBox="1"/>
            <p:nvPr/>
          </p:nvSpPr>
          <p:spPr>
            <a:xfrm>
              <a:off x="5400000" y="2520000"/>
              <a:ext cx="3420000" cy="252000"/>
            </a:xfrm>
            <a:prstGeom prst="rect">
              <a:avLst/>
            </a:prstGeom>
          </p:spPr>
          <p:txBody>
            <a:bodyPr vert="horz" wrap="square" lIns="0" tIns="0" rIns="0" bIns="0" rtlCol="0">
              <a:spAutoFit/>
            </a:bodyPr>
            <a:lstStyle/>
            <a:p>
              <a:pPr marL="185815" marR="4689" indent="-174678" algn="ctr" defTabSz="844007" eaLnBrk="1" fontAlgn="auto" hangingPunct="1">
                <a:lnSpc>
                  <a:spcPct val="113999"/>
                </a:lnSpc>
                <a:spcBef>
                  <a:spcPts val="0"/>
                </a:spcBef>
                <a:spcAft>
                  <a:spcPts val="0"/>
                </a:spcAft>
                <a:defRPr/>
              </a:pPr>
              <a:r>
                <a:rPr sz="1500" spc="32" dirty="0" err="1">
                  <a:solidFill>
                    <a:srgbClr val="231916"/>
                  </a:solidFill>
                  <a:latin typeface="+mn-ea"/>
                  <a:ea typeface="+mn-ea"/>
                </a:rPr>
                <a:t>日本の高齢化率</a:t>
              </a:r>
              <a:endParaRPr sz="1500" spc="32" dirty="0">
                <a:solidFill>
                  <a:srgbClr val="231916"/>
                </a:solidFill>
                <a:latin typeface="+mn-ea"/>
                <a:ea typeface="+mn-ea"/>
              </a:endParaRPr>
            </a:p>
          </p:txBody>
        </p:sp>
      </p:grpSp>
    </p:spTree>
    <p:extLst>
      <p:ext uri="{BB962C8B-B14F-4D97-AF65-F5344CB8AC3E}">
        <p14:creationId xmlns:p14="http://schemas.microsoft.com/office/powerpoint/2010/main" val="546003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Line 48">
            <a:hlinkClick r:id="" action="ppaction://hlinkshowjump?jump=previousslide"/>
          </p:cNvPr>
          <p:cNvSpPr>
            <a:spLocks noChangeShapeType="1"/>
          </p:cNvSpPr>
          <p:nvPr/>
        </p:nvSpPr>
        <p:spPr bwMode="auto">
          <a:xfrm>
            <a:off x="8458200" y="142885"/>
            <a:ext cx="228600" cy="0"/>
          </a:xfrm>
          <a:prstGeom prst="line">
            <a:avLst/>
          </a:prstGeom>
          <a:noFill/>
          <a:ln w="50800">
            <a:solidFill>
              <a:srgbClr val="FFFFFF"/>
            </a:solidFill>
            <a:round/>
            <a:headEnd type="triangle" w="med" len="sm"/>
            <a:tailEnd/>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8198" name="Line 49">
            <a:hlinkClick r:id="" action="ppaction://hlinkshowjump?jump=nextslide"/>
          </p:cNvPr>
          <p:cNvSpPr>
            <a:spLocks noChangeShapeType="1"/>
          </p:cNvSpPr>
          <p:nvPr/>
        </p:nvSpPr>
        <p:spPr bwMode="auto">
          <a:xfrm>
            <a:off x="8763000" y="142885"/>
            <a:ext cx="228600" cy="0"/>
          </a:xfrm>
          <a:prstGeom prst="line">
            <a:avLst/>
          </a:prstGeom>
          <a:noFill/>
          <a:ln w="50800">
            <a:solidFill>
              <a:srgbClr val="FFFFFF"/>
            </a:solidFill>
            <a:round/>
            <a:headEnd type="none" w="med" len="sm"/>
            <a:tailEnd type="triangle" w="med" len="sm"/>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6" name="スライド番号プレースホルダー 5">
            <a:extLst>
              <a:ext uri="{FF2B5EF4-FFF2-40B4-BE49-F238E27FC236}">
                <a16:creationId xmlns:a16="http://schemas.microsoft.com/office/drawing/2014/main" id="{72F2F6D7-4A26-29F6-35EC-23F4F9EF64EA}"/>
              </a:ext>
            </a:extLst>
          </p:cNvPr>
          <p:cNvSpPr>
            <a:spLocks noGrp="1"/>
          </p:cNvSpPr>
          <p:nvPr>
            <p:ph type="sldNum" sz="quarter" idx="12"/>
          </p:nvPr>
        </p:nvSpPr>
        <p:spPr>
          <a:xfrm>
            <a:off x="8608643" y="6454688"/>
            <a:ext cx="374107" cy="298426"/>
          </a:xfrm>
          <a:prstGeom prst="rect">
            <a:avLst/>
          </a:prstGeom>
        </p:spPr>
        <p:txBody>
          <a:bodyPr/>
          <a:lstStyle/>
          <a:p>
            <a:pPr>
              <a:defRPr/>
            </a:pPr>
            <a:fld id="{40E3B949-1179-4387-B307-F356BE6486A4}" type="slidenum">
              <a:rPr lang="en-US" altLang="ja-JP" smtClean="0"/>
              <a:pPr>
                <a:defRPr/>
              </a:pPr>
              <a:t>2</a:t>
            </a:fld>
            <a:endParaRPr lang="en-US" altLang="ja-JP" dirty="0"/>
          </a:p>
        </p:txBody>
      </p:sp>
      <p:sp>
        <p:nvSpPr>
          <p:cNvPr id="3" name="Rectangle 14">
            <a:extLst>
              <a:ext uri="{FF2B5EF4-FFF2-40B4-BE49-F238E27FC236}">
                <a16:creationId xmlns:a16="http://schemas.microsoft.com/office/drawing/2014/main" id="{44CF30C8-9FAC-AC6D-8177-527DD9A4D0D0}"/>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200" kern="0">
                <a:solidFill>
                  <a:srgbClr val="005BAD"/>
                </a:solidFill>
                <a:latin typeface="HGP創英角ｺﾞｼｯｸUB" panose="020B0900000000000000" pitchFamily="50" charset="-128"/>
                <a:ea typeface="HGP創英角ｺﾞｼｯｸUB" panose="020B0900000000000000" pitchFamily="50" charset="-128"/>
              </a:rPr>
              <a:t>クイズ</a:t>
            </a:r>
            <a:r>
              <a:rPr lang="ja-JP" altLang="en-US" sz="2200" kern="0" dirty="0">
                <a:solidFill>
                  <a:srgbClr val="005BAD"/>
                </a:solidFill>
                <a:latin typeface="HGP創英角ｺﾞｼｯｸUB" panose="020B0900000000000000" pitchFamily="50" charset="-128"/>
                <a:ea typeface="HGP創英角ｺﾞｼｯｸUB" panose="020B0900000000000000" pitchFamily="50" charset="-128"/>
              </a:rPr>
              <a:t>：税金について考えてみよう</a:t>
            </a:r>
            <a:endParaRPr lang="ja-JP" altLang="en-US" sz="2200" kern="0" dirty="0">
              <a:solidFill>
                <a:schemeClr val="tx1"/>
              </a:solidFill>
              <a:latin typeface="HGP創英角ｺﾞｼｯｸUB" panose="020B0900000000000000" pitchFamily="50" charset="-128"/>
              <a:ea typeface="HGP創英角ｺﾞｼｯｸUB" panose="020B0900000000000000" pitchFamily="50" charset="-128"/>
            </a:endParaRPr>
          </a:p>
        </p:txBody>
      </p:sp>
      <p:grpSp>
        <p:nvGrpSpPr>
          <p:cNvPr id="22" name="グループ化 21" hidden="1">
            <a:extLst>
              <a:ext uri="{FF2B5EF4-FFF2-40B4-BE49-F238E27FC236}">
                <a16:creationId xmlns:a16="http://schemas.microsoft.com/office/drawing/2014/main" id="{43BF6865-4DD2-14CC-3FE6-2FBAB4D14DD5}"/>
              </a:ext>
            </a:extLst>
          </p:cNvPr>
          <p:cNvGrpSpPr/>
          <p:nvPr/>
        </p:nvGrpSpPr>
        <p:grpSpPr>
          <a:xfrm>
            <a:off x="5806112" y="3466667"/>
            <a:ext cx="1837201" cy="623485"/>
            <a:chOff x="5806112" y="3466667"/>
            <a:chExt cx="1837201" cy="623485"/>
          </a:xfrm>
        </p:grpSpPr>
        <p:pic>
          <p:nvPicPr>
            <p:cNvPr id="8" name="図 7" descr="図形&#10;&#10;自動的に生成された説明">
              <a:extLst>
                <a:ext uri="{FF2B5EF4-FFF2-40B4-BE49-F238E27FC236}">
                  <a16:creationId xmlns:a16="http://schemas.microsoft.com/office/drawing/2014/main" id="{1011A783-3ED0-4A38-E22E-A4830C5A0A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6112" y="3466667"/>
              <a:ext cx="1837201" cy="623485"/>
            </a:xfrm>
            <a:prstGeom prst="rect">
              <a:avLst/>
            </a:prstGeom>
          </p:spPr>
        </p:pic>
        <p:sp>
          <p:nvSpPr>
            <p:cNvPr id="8237" name="テキスト ボックス 8236">
              <a:extLst>
                <a:ext uri="{FF2B5EF4-FFF2-40B4-BE49-F238E27FC236}">
                  <a16:creationId xmlns:a16="http://schemas.microsoft.com/office/drawing/2014/main" id="{4B95457D-0D8D-D534-F223-C557E1E36BF8}"/>
                </a:ext>
              </a:extLst>
            </p:cNvPr>
            <p:cNvSpPr txBox="1"/>
            <p:nvPr/>
          </p:nvSpPr>
          <p:spPr>
            <a:xfrm>
              <a:off x="6402870" y="3493544"/>
              <a:ext cx="646331" cy="369332"/>
            </a:xfrm>
            <a:prstGeom prst="rect">
              <a:avLst/>
            </a:prstGeom>
            <a:noFill/>
          </p:spPr>
          <p:txBody>
            <a:bodyPr wrap="none" rtlCol="0" anchor="ctr" anchorCtr="0">
              <a:spAutoFit/>
            </a:bodyPr>
            <a:lstStyle/>
            <a:p>
              <a:pPr algn="ctr"/>
              <a:r>
                <a:rPr kumimoji="1" lang="ja-JP" altLang="en-US" sz="1800" dirty="0">
                  <a:solidFill>
                    <a:schemeClr val="bg1"/>
                  </a:solidFill>
                  <a:latin typeface="+mj-ea"/>
                  <a:ea typeface="+mj-ea"/>
                </a:rPr>
                <a:t>退社</a:t>
              </a:r>
            </a:p>
          </p:txBody>
        </p:sp>
      </p:grpSp>
      <p:grpSp>
        <p:nvGrpSpPr>
          <p:cNvPr id="24" name="グループ化 23" hidden="1">
            <a:extLst>
              <a:ext uri="{FF2B5EF4-FFF2-40B4-BE49-F238E27FC236}">
                <a16:creationId xmlns:a16="http://schemas.microsoft.com/office/drawing/2014/main" id="{5C7EB213-4817-41D8-35BA-D94DC9064D98}"/>
              </a:ext>
            </a:extLst>
          </p:cNvPr>
          <p:cNvGrpSpPr/>
          <p:nvPr/>
        </p:nvGrpSpPr>
        <p:grpSpPr>
          <a:xfrm>
            <a:off x="4388314" y="1321158"/>
            <a:ext cx="705018" cy="1845514"/>
            <a:chOff x="4388314" y="1321158"/>
            <a:chExt cx="705018" cy="1845514"/>
          </a:xfrm>
        </p:grpSpPr>
        <p:pic>
          <p:nvPicPr>
            <p:cNvPr id="21" name="図 20" descr="黒い背景に白い文字がある&#10;&#10;低い精度で自動的に生成された説明">
              <a:extLst>
                <a:ext uri="{FF2B5EF4-FFF2-40B4-BE49-F238E27FC236}">
                  <a16:creationId xmlns:a16="http://schemas.microsoft.com/office/drawing/2014/main" id="{5426AB65-FA93-85E7-DAC6-54A63B8337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5691" y="1321158"/>
              <a:ext cx="627641" cy="1845514"/>
            </a:xfrm>
            <a:prstGeom prst="rect">
              <a:avLst/>
            </a:prstGeom>
          </p:spPr>
        </p:pic>
        <p:sp>
          <p:nvSpPr>
            <p:cNvPr id="27" name="テキスト ボックス 26">
              <a:extLst>
                <a:ext uri="{FF2B5EF4-FFF2-40B4-BE49-F238E27FC236}">
                  <a16:creationId xmlns:a16="http://schemas.microsoft.com/office/drawing/2014/main" id="{B8E8B221-9F91-B55F-667F-9A26FD3A58BB}"/>
                </a:ext>
              </a:extLst>
            </p:cNvPr>
            <p:cNvSpPr txBox="1"/>
            <p:nvPr/>
          </p:nvSpPr>
          <p:spPr>
            <a:xfrm>
              <a:off x="4388314" y="2036948"/>
              <a:ext cx="646331" cy="369332"/>
            </a:xfrm>
            <a:prstGeom prst="rect">
              <a:avLst/>
            </a:prstGeom>
            <a:noFill/>
          </p:spPr>
          <p:txBody>
            <a:bodyPr wrap="none" rtlCol="0" anchor="ctr" anchorCtr="0">
              <a:spAutoFit/>
            </a:bodyPr>
            <a:lstStyle/>
            <a:p>
              <a:pPr algn="ctr"/>
              <a:r>
                <a:rPr lang="ja-JP" altLang="en-US" sz="1800" dirty="0">
                  <a:solidFill>
                    <a:schemeClr val="bg1"/>
                  </a:solidFill>
                  <a:latin typeface="+mj-ea"/>
                  <a:ea typeface="+mj-ea"/>
                </a:rPr>
                <a:t>出社</a:t>
              </a:r>
            </a:p>
          </p:txBody>
        </p:sp>
      </p:grpSp>
      <p:grpSp>
        <p:nvGrpSpPr>
          <p:cNvPr id="16" name="グループ化 15" hidden="1">
            <a:extLst>
              <a:ext uri="{FF2B5EF4-FFF2-40B4-BE49-F238E27FC236}">
                <a16:creationId xmlns:a16="http://schemas.microsoft.com/office/drawing/2014/main" id="{F4B75B61-8CDB-4E5C-DE65-D9BF2AB2208A}"/>
              </a:ext>
            </a:extLst>
          </p:cNvPr>
          <p:cNvGrpSpPr/>
          <p:nvPr/>
        </p:nvGrpSpPr>
        <p:grpSpPr>
          <a:xfrm>
            <a:off x="1476728" y="2963205"/>
            <a:ext cx="1837201" cy="623485"/>
            <a:chOff x="1476728" y="2963205"/>
            <a:chExt cx="1837201" cy="623485"/>
          </a:xfrm>
        </p:grpSpPr>
        <p:pic>
          <p:nvPicPr>
            <p:cNvPr id="8199" name="図 8198" descr="図形&#10;&#10;自動的に生成された説明">
              <a:extLst>
                <a:ext uri="{FF2B5EF4-FFF2-40B4-BE49-F238E27FC236}">
                  <a16:creationId xmlns:a16="http://schemas.microsoft.com/office/drawing/2014/main" id="{EB49B0F4-0209-E140-2093-BAE1FB4A27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6728" y="2963205"/>
              <a:ext cx="1837201" cy="623485"/>
            </a:xfrm>
            <a:prstGeom prst="rect">
              <a:avLst/>
            </a:prstGeom>
          </p:spPr>
        </p:pic>
        <p:sp>
          <p:nvSpPr>
            <p:cNvPr id="25" name="テキスト ボックス 24">
              <a:extLst>
                <a:ext uri="{FF2B5EF4-FFF2-40B4-BE49-F238E27FC236}">
                  <a16:creationId xmlns:a16="http://schemas.microsoft.com/office/drawing/2014/main" id="{6B1A40EB-992E-900B-F56F-D628CF389CC2}"/>
                </a:ext>
              </a:extLst>
            </p:cNvPr>
            <p:cNvSpPr txBox="1"/>
            <p:nvPr/>
          </p:nvSpPr>
          <p:spPr>
            <a:xfrm>
              <a:off x="2058207" y="3169896"/>
              <a:ext cx="646331" cy="369332"/>
            </a:xfrm>
            <a:prstGeom prst="rect">
              <a:avLst/>
            </a:prstGeom>
            <a:noFill/>
          </p:spPr>
          <p:txBody>
            <a:bodyPr wrap="none" rtlCol="0" anchor="ctr" anchorCtr="0">
              <a:spAutoFit/>
            </a:bodyPr>
            <a:lstStyle/>
            <a:p>
              <a:pPr algn="ctr"/>
              <a:r>
                <a:rPr lang="ja-JP" altLang="en-US" sz="1800" dirty="0">
                  <a:solidFill>
                    <a:schemeClr val="bg1"/>
                  </a:solidFill>
                  <a:latin typeface="+mj-ea"/>
                  <a:ea typeface="+mj-ea"/>
                </a:rPr>
                <a:t>起床</a:t>
              </a:r>
              <a:endParaRPr kumimoji="1" lang="ja-JP" altLang="en-US" sz="1800" dirty="0">
                <a:solidFill>
                  <a:schemeClr val="bg1"/>
                </a:solidFill>
                <a:latin typeface="+mj-ea"/>
                <a:ea typeface="+mj-ea"/>
              </a:endParaRPr>
            </a:p>
          </p:txBody>
        </p:sp>
      </p:grpSp>
      <p:grpSp>
        <p:nvGrpSpPr>
          <p:cNvPr id="20" name="グループ化 19" hidden="1">
            <a:extLst>
              <a:ext uri="{FF2B5EF4-FFF2-40B4-BE49-F238E27FC236}">
                <a16:creationId xmlns:a16="http://schemas.microsoft.com/office/drawing/2014/main" id="{A629049F-8F54-968B-A6A2-B23AC5C2C138}"/>
              </a:ext>
            </a:extLst>
          </p:cNvPr>
          <p:cNvGrpSpPr/>
          <p:nvPr/>
        </p:nvGrpSpPr>
        <p:grpSpPr>
          <a:xfrm>
            <a:off x="4019602" y="3915011"/>
            <a:ext cx="697432" cy="1837201"/>
            <a:chOff x="4019602" y="3915011"/>
            <a:chExt cx="697432" cy="1837201"/>
          </a:xfrm>
        </p:grpSpPr>
        <p:pic>
          <p:nvPicPr>
            <p:cNvPr id="23" name="図 22" descr="黒い背景に白い文字がある&#10;&#10;中程度の精度で自動的に生成された説明">
              <a:extLst>
                <a:ext uri="{FF2B5EF4-FFF2-40B4-BE49-F238E27FC236}">
                  <a16:creationId xmlns:a16="http://schemas.microsoft.com/office/drawing/2014/main" id="{89A80474-DFFD-D215-7F57-DE0199049F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19602" y="3915011"/>
              <a:ext cx="623485" cy="1837201"/>
            </a:xfrm>
            <a:prstGeom prst="rect">
              <a:avLst/>
            </a:prstGeom>
          </p:spPr>
        </p:pic>
        <p:sp>
          <p:nvSpPr>
            <p:cNvPr id="8240" name="テキスト ボックス 8239">
              <a:extLst>
                <a:ext uri="{FF2B5EF4-FFF2-40B4-BE49-F238E27FC236}">
                  <a16:creationId xmlns:a16="http://schemas.microsoft.com/office/drawing/2014/main" id="{6A5C6234-B004-8165-8ED0-2FC6C66C0676}"/>
                </a:ext>
              </a:extLst>
            </p:cNvPr>
            <p:cNvSpPr txBox="1"/>
            <p:nvPr/>
          </p:nvSpPr>
          <p:spPr>
            <a:xfrm>
              <a:off x="4070703" y="4621081"/>
              <a:ext cx="646331" cy="369332"/>
            </a:xfrm>
            <a:prstGeom prst="rect">
              <a:avLst/>
            </a:prstGeom>
            <a:noFill/>
          </p:spPr>
          <p:txBody>
            <a:bodyPr wrap="none" rtlCol="0" anchor="ctr" anchorCtr="0">
              <a:spAutoFit/>
            </a:bodyPr>
            <a:lstStyle/>
            <a:p>
              <a:pPr algn="ctr"/>
              <a:r>
                <a:rPr lang="ja-JP" altLang="en-US" sz="1800" dirty="0">
                  <a:solidFill>
                    <a:schemeClr val="bg1"/>
                  </a:solidFill>
                  <a:latin typeface="+mj-ea"/>
                  <a:ea typeface="+mj-ea"/>
                </a:rPr>
                <a:t>帰宅</a:t>
              </a:r>
            </a:p>
          </p:txBody>
        </p:sp>
      </p:grpSp>
      <p:grpSp>
        <p:nvGrpSpPr>
          <p:cNvPr id="2" name="グループ化 1">
            <a:extLst>
              <a:ext uri="{FF2B5EF4-FFF2-40B4-BE49-F238E27FC236}">
                <a16:creationId xmlns:a16="http://schemas.microsoft.com/office/drawing/2014/main" id="{B2507B08-F858-E997-3DBE-16BB179BF33C}"/>
              </a:ext>
            </a:extLst>
          </p:cNvPr>
          <p:cNvGrpSpPr/>
          <p:nvPr/>
        </p:nvGrpSpPr>
        <p:grpSpPr>
          <a:xfrm>
            <a:off x="142737" y="864537"/>
            <a:ext cx="8780557" cy="428029"/>
            <a:chOff x="543947" y="1112751"/>
            <a:chExt cx="8142853" cy="795276"/>
          </a:xfrm>
        </p:grpSpPr>
        <p:grpSp>
          <p:nvGrpSpPr>
            <p:cNvPr id="8208" name="グループ化 8207">
              <a:extLst>
                <a:ext uri="{FF2B5EF4-FFF2-40B4-BE49-F238E27FC236}">
                  <a16:creationId xmlns:a16="http://schemas.microsoft.com/office/drawing/2014/main" id="{C29AEBF0-76FC-9740-0940-6B59A33349C1}"/>
                </a:ext>
              </a:extLst>
            </p:cNvPr>
            <p:cNvGrpSpPr/>
            <p:nvPr/>
          </p:nvGrpSpPr>
          <p:grpSpPr>
            <a:xfrm>
              <a:off x="543947" y="1116027"/>
              <a:ext cx="8142853" cy="792000"/>
              <a:chOff x="403588" y="1116027"/>
              <a:chExt cx="8142853" cy="792000"/>
            </a:xfrm>
          </p:grpSpPr>
          <p:sp>
            <p:nvSpPr>
              <p:cNvPr id="8216" name="正方形/長方形 8215">
                <a:extLst>
                  <a:ext uri="{FF2B5EF4-FFF2-40B4-BE49-F238E27FC236}">
                    <a16:creationId xmlns:a16="http://schemas.microsoft.com/office/drawing/2014/main" id="{48C271E2-5D32-B50F-FC70-C69B14508A5A}"/>
                  </a:ext>
                </a:extLst>
              </p:cNvPr>
              <p:cNvSpPr/>
              <p:nvPr/>
            </p:nvSpPr>
            <p:spPr bwMode="auto">
              <a:xfrm>
                <a:off x="403588" y="1116027"/>
                <a:ext cx="8142853" cy="792000"/>
              </a:xfrm>
              <a:prstGeom prst="rect">
                <a:avLst/>
              </a:prstGeom>
              <a:solidFill>
                <a:schemeClr val="bg1">
                  <a:alpha val="90000"/>
                </a:schemeClr>
              </a:solidFill>
              <a:ln w="19050" cap="flat" cmpd="sng" algn="ctr">
                <a:solidFill>
                  <a:srgbClr val="005BAD"/>
                </a:solidFill>
                <a:prstDash val="solid"/>
                <a:round/>
                <a:headEnd type="none" w="med" len="med"/>
                <a:tailEnd type="none" w="med" len="med"/>
              </a:ln>
              <a:effectLst/>
            </p:spPr>
            <p:txBody>
              <a:bodyPr vert="horz" wrap="square" lIns="36000" tIns="0" rIns="0" bIns="3600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lang="ja-JP" altLang="en-US" dirty="0">
                    <a:solidFill>
                      <a:srgbClr val="005BAD"/>
                    </a:solidFill>
                    <a:latin typeface="HGP創英角ｺﾞｼｯｸUB" panose="020B0900000000000000" pitchFamily="50" charset="-128"/>
                    <a:ea typeface="HGP創英角ｺﾞｼｯｸUB" panose="020B0900000000000000" pitchFamily="50" charset="-128"/>
                  </a:rPr>
                  <a:t> </a:t>
                </a:r>
                <a:r>
                  <a:rPr kumimoji="1" lang="ja-JP" altLang="en-US" sz="2400" dirty="0">
                    <a:solidFill>
                      <a:srgbClr val="005BAD"/>
                    </a:solidFill>
                    <a:latin typeface="HGP創英角ｺﾞｼｯｸUB" panose="020B0900000000000000" pitchFamily="50" charset="-128"/>
                    <a:ea typeface="HGP創英角ｺﾞｼｯｸUB" panose="020B0900000000000000" pitchFamily="50" charset="-128"/>
                  </a:rPr>
                  <a:t>Ｑ１</a:t>
                </a:r>
                <a:endParaRPr kumimoji="1" lang="ja-JP" altLang="en-US" sz="2400" b="0" i="0" u="none" strike="noStrike" cap="none" normalizeH="0" baseline="0" dirty="0">
                  <a:ln>
                    <a:noFill/>
                  </a:ln>
                  <a:solidFill>
                    <a:srgbClr val="005BAD"/>
                  </a:solidFill>
                  <a:effectLst/>
                  <a:latin typeface="HGP創英角ｺﾞｼｯｸUB" panose="020B0900000000000000" pitchFamily="50" charset="-128"/>
                  <a:ea typeface="HGP創英角ｺﾞｼｯｸUB" panose="020B0900000000000000" pitchFamily="50" charset="-128"/>
                </a:endParaRPr>
              </a:p>
            </p:txBody>
          </p:sp>
          <p:cxnSp>
            <p:nvCxnSpPr>
              <p:cNvPr id="8219" name="直線コネクタ 8218">
                <a:extLst>
                  <a:ext uri="{FF2B5EF4-FFF2-40B4-BE49-F238E27FC236}">
                    <a16:creationId xmlns:a16="http://schemas.microsoft.com/office/drawing/2014/main" id="{A3DAB29F-F52E-B95D-897E-78FAE1606348}"/>
                  </a:ext>
                </a:extLst>
              </p:cNvPr>
              <p:cNvCxnSpPr>
                <a:cxnSpLocks/>
              </p:cNvCxnSpPr>
              <p:nvPr/>
            </p:nvCxnSpPr>
            <p:spPr bwMode="auto">
              <a:xfrm>
                <a:off x="1119143" y="1254042"/>
                <a:ext cx="0" cy="540000"/>
              </a:xfrm>
              <a:prstGeom prst="line">
                <a:avLst/>
              </a:prstGeom>
              <a:noFill/>
              <a:ln w="22225" cap="flat" cmpd="sng" algn="ctr">
                <a:solidFill>
                  <a:srgbClr val="005BAD"/>
                </a:solidFill>
                <a:prstDash val="solid"/>
                <a:round/>
                <a:headEnd type="none" w="med" len="med"/>
                <a:tailEnd type="none" w="med" len="med"/>
              </a:ln>
              <a:effectLst/>
            </p:spPr>
          </p:cxnSp>
        </p:grpSp>
        <p:sp>
          <p:nvSpPr>
            <p:cNvPr id="8223" name="テキスト ボックス 8222">
              <a:extLst>
                <a:ext uri="{FF2B5EF4-FFF2-40B4-BE49-F238E27FC236}">
                  <a16:creationId xmlns:a16="http://schemas.microsoft.com/office/drawing/2014/main" id="{F0294FEC-4923-56D7-A6C6-F6E1644B5E7B}"/>
                </a:ext>
              </a:extLst>
            </p:cNvPr>
            <p:cNvSpPr txBox="1"/>
            <p:nvPr/>
          </p:nvSpPr>
          <p:spPr>
            <a:xfrm>
              <a:off x="1240708" y="1112751"/>
              <a:ext cx="7135335" cy="686217"/>
            </a:xfrm>
            <a:prstGeom prst="rect">
              <a:avLst/>
            </a:prstGeom>
            <a:noFill/>
          </p:spPr>
          <p:txBody>
            <a:bodyPr wrap="none" rtlCol="0">
              <a:spAutoFit/>
            </a:bodyPr>
            <a:lstStyle/>
            <a:p>
              <a:pPr marL="105750">
                <a:buSzPct val="120000"/>
              </a:pPr>
              <a:r>
                <a:rPr lang="ja-JP" altLang="en-US" dirty="0">
                  <a:solidFill>
                    <a:srgbClr val="005BAD"/>
                  </a:solidFill>
                  <a:latin typeface="HGPｺﾞｼｯｸE" panose="020B0900000000000000" pitchFamily="50" charset="-128"/>
                  <a:ea typeface="HGPｺﾞｼｯｸE" panose="020B0900000000000000" pitchFamily="50" charset="-128"/>
                </a:rPr>
                <a:t>国の税金の使い道で一番多いのはどれでしょうか。　（ヒント：スライド</a:t>
              </a:r>
              <a:r>
                <a:rPr lang="en-US" altLang="ja-JP" dirty="0">
                  <a:solidFill>
                    <a:srgbClr val="005BAD"/>
                  </a:solidFill>
                  <a:latin typeface="HGPｺﾞｼｯｸE" panose="020B0900000000000000" pitchFamily="50" charset="-128"/>
                  <a:ea typeface="HGPｺﾞｼｯｸE" panose="020B0900000000000000" pitchFamily="50" charset="-128"/>
                </a:rPr>
                <a:t>15</a:t>
              </a:r>
              <a:r>
                <a:rPr lang="ja-JP" altLang="en-US" dirty="0">
                  <a:solidFill>
                    <a:srgbClr val="005BAD"/>
                  </a:solidFill>
                  <a:latin typeface="HGPｺﾞｼｯｸE" panose="020B0900000000000000" pitchFamily="50" charset="-128"/>
                  <a:ea typeface="HGPｺﾞｼｯｸE" panose="020B0900000000000000" pitchFamily="50" charset="-128"/>
                </a:rPr>
                <a:t>）</a:t>
              </a:r>
              <a:endParaRPr lang="ja-JP" altLang="en-US" sz="1800" dirty="0">
                <a:solidFill>
                  <a:srgbClr val="005BAD"/>
                </a:solidFill>
                <a:latin typeface="HGPｺﾞｼｯｸE" panose="020B0900000000000000" pitchFamily="50" charset="-128"/>
                <a:ea typeface="HGPｺﾞｼｯｸE" panose="020B0900000000000000" pitchFamily="50" charset="-128"/>
              </a:endParaRPr>
            </a:p>
          </p:txBody>
        </p:sp>
      </p:grpSp>
      <p:sp>
        <p:nvSpPr>
          <p:cNvPr id="49" name="テキスト ボックス 48">
            <a:extLst>
              <a:ext uri="{FF2B5EF4-FFF2-40B4-BE49-F238E27FC236}">
                <a16:creationId xmlns:a16="http://schemas.microsoft.com/office/drawing/2014/main" id="{491E83C0-2B50-45FA-91A9-34E334A9CB24}"/>
              </a:ext>
            </a:extLst>
          </p:cNvPr>
          <p:cNvSpPr txBox="1"/>
          <p:nvPr/>
        </p:nvSpPr>
        <p:spPr>
          <a:xfrm>
            <a:off x="299676" y="1426969"/>
            <a:ext cx="2725048" cy="630942"/>
          </a:xfrm>
          <a:prstGeom prst="rect">
            <a:avLst/>
          </a:prstGeom>
          <a:solidFill>
            <a:srgbClr val="005BAD"/>
          </a:solidFill>
        </p:spPr>
        <p:txBody>
          <a:bodyPr wrap="square" rtlCol="0">
            <a:spAutoFit/>
          </a:bodyPr>
          <a:lstStyle/>
          <a:p>
            <a:pPr marL="105750">
              <a:buSzPct val="120000"/>
            </a:pPr>
            <a:r>
              <a:rPr lang="ja-JP" altLang="en-US" sz="1750" dirty="0">
                <a:solidFill>
                  <a:schemeClr val="bg1"/>
                </a:solidFill>
                <a:latin typeface="HGPｺﾞｼｯｸE" panose="020B0900000000000000" pitchFamily="50" charset="-128"/>
                <a:ea typeface="HGPｺﾞｼｯｸE" panose="020B0900000000000000" pitchFamily="50" charset="-128"/>
              </a:rPr>
              <a:t>①道路や橋などの整備</a:t>
            </a:r>
            <a:endParaRPr lang="en-US" altLang="ja-JP" sz="1750" dirty="0">
              <a:solidFill>
                <a:schemeClr val="bg1"/>
              </a:solidFill>
              <a:latin typeface="HGPｺﾞｼｯｸE" panose="020B0900000000000000" pitchFamily="50" charset="-128"/>
              <a:ea typeface="HGPｺﾞｼｯｸE" panose="020B0900000000000000" pitchFamily="50" charset="-128"/>
            </a:endParaRPr>
          </a:p>
          <a:p>
            <a:pPr marL="105750">
              <a:buSzPct val="120000"/>
            </a:pPr>
            <a:r>
              <a:rPr lang="ja-JP" altLang="en-US" sz="1750" dirty="0">
                <a:solidFill>
                  <a:schemeClr val="bg1"/>
                </a:solidFill>
                <a:latin typeface="HGPｺﾞｼｯｸE" panose="020B0900000000000000" pitchFamily="50" charset="-128"/>
                <a:ea typeface="HGPｺﾞｼｯｸE" panose="020B0900000000000000" pitchFamily="50" charset="-128"/>
              </a:rPr>
              <a:t>のための公共事業関係費</a:t>
            </a:r>
          </a:p>
        </p:txBody>
      </p:sp>
      <p:sp>
        <p:nvSpPr>
          <p:cNvPr id="50" name="テキスト ボックス 49">
            <a:extLst>
              <a:ext uri="{FF2B5EF4-FFF2-40B4-BE49-F238E27FC236}">
                <a16:creationId xmlns:a16="http://schemas.microsoft.com/office/drawing/2014/main" id="{D9D70A47-5DA8-44E1-BD7E-41A8D2E5803C}"/>
              </a:ext>
            </a:extLst>
          </p:cNvPr>
          <p:cNvSpPr txBox="1"/>
          <p:nvPr/>
        </p:nvSpPr>
        <p:spPr>
          <a:xfrm>
            <a:off x="3137082" y="1422735"/>
            <a:ext cx="3076325" cy="630942"/>
          </a:xfrm>
          <a:prstGeom prst="rect">
            <a:avLst/>
          </a:prstGeom>
          <a:solidFill>
            <a:schemeClr val="accent1">
              <a:lumMod val="60000"/>
              <a:lumOff val="40000"/>
            </a:schemeClr>
          </a:solidFill>
        </p:spPr>
        <p:txBody>
          <a:bodyPr wrap="square" rtlCol="0">
            <a:spAutoFit/>
          </a:bodyPr>
          <a:lstStyle/>
          <a:p>
            <a:pPr marL="105750">
              <a:buSzPct val="120000"/>
            </a:pPr>
            <a:r>
              <a:rPr lang="ja-JP" altLang="en-US" sz="1750" dirty="0">
                <a:solidFill>
                  <a:schemeClr val="bg1"/>
                </a:solidFill>
                <a:latin typeface="HGPｺﾞｼｯｸE" panose="020B0900000000000000" pitchFamily="50" charset="-128"/>
                <a:ea typeface="HGPｺﾞｼｯｸE" panose="020B0900000000000000" pitchFamily="50" charset="-128"/>
              </a:rPr>
              <a:t>②国債を返したり利息を</a:t>
            </a:r>
            <a:endParaRPr lang="en-US" altLang="ja-JP" sz="1750" dirty="0">
              <a:solidFill>
                <a:schemeClr val="bg1"/>
              </a:solidFill>
              <a:latin typeface="HGPｺﾞｼｯｸE" panose="020B0900000000000000" pitchFamily="50" charset="-128"/>
              <a:ea typeface="HGPｺﾞｼｯｸE" panose="020B0900000000000000" pitchFamily="50" charset="-128"/>
            </a:endParaRPr>
          </a:p>
          <a:p>
            <a:pPr marL="105750">
              <a:buSzPct val="120000"/>
            </a:pPr>
            <a:r>
              <a:rPr lang="ja-JP" altLang="en-US" sz="1750" dirty="0">
                <a:solidFill>
                  <a:schemeClr val="bg1"/>
                </a:solidFill>
                <a:latin typeface="HGPｺﾞｼｯｸE" panose="020B0900000000000000" pitchFamily="50" charset="-128"/>
                <a:ea typeface="HGPｺﾞｼｯｸE" panose="020B0900000000000000" pitchFamily="50" charset="-128"/>
              </a:rPr>
              <a:t>支払ったりするための国債費</a:t>
            </a:r>
          </a:p>
        </p:txBody>
      </p:sp>
      <p:sp>
        <p:nvSpPr>
          <p:cNvPr id="51" name="テキスト ボックス 50">
            <a:extLst>
              <a:ext uri="{FF2B5EF4-FFF2-40B4-BE49-F238E27FC236}">
                <a16:creationId xmlns:a16="http://schemas.microsoft.com/office/drawing/2014/main" id="{5289579B-EE50-4B76-AAAF-1AEC6BED730B}"/>
              </a:ext>
            </a:extLst>
          </p:cNvPr>
          <p:cNvSpPr txBox="1"/>
          <p:nvPr/>
        </p:nvSpPr>
        <p:spPr>
          <a:xfrm>
            <a:off x="6312318" y="1417431"/>
            <a:ext cx="2553278" cy="630942"/>
          </a:xfrm>
          <a:prstGeom prst="rect">
            <a:avLst/>
          </a:prstGeom>
          <a:solidFill>
            <a:schemeClr val="tx2">
              <a:lumMod val="50000"/>
              <a:lumOff val="50000"/>
            </a:schemeClr>
          </a:solidFill>
        </p:spPr>
        <p:txBody>
          <a:bodyPr wrap="square" rtlCol="0">
            <a:spAutoFit/>
          </a:bodyPr>
          <a:lstStyle/>
          <a:p>
            <a:pPr marL="105750">
              <a:buSzPct val="120000"/>
            </a:pPr>
            <a:r>
              <a:rPr lang="ja-JP" altLang="en-US" sz="1750" dirty="0">
                <a:solidFill>
                  <a:schemeClr val="bg1"/>
                </a:solidFill>
                <a:latin typeface="HGPｺﾞｼｯｸE" panose="020B0900000000000000" pitchFamily="50" charset="-128"/>
                <a:ea typeface="HGPｺﾞｼｯｸE" panose="020B0900000000000000" pitchFamily="50" charset="-128"/>
              </a:rPr>
              <a:t>③健康や生活を守る</a:t>
            </a:r>
            <a:endParaRPr lang="en-US" altLang="ja-JP" sz="1750" dirty="0">
              <a:solidFill>
                <a:schemeClr val="bg1"/>
              </a:solidFill>
              <a:latin typeface="HGPｺﾞｼｯｸE" panose="020B0900000000000000" pitchFamily="50" charset="-128"/>
              <a:ea typeface="HGPｺﾞｼｯｸE" panose="020B0900000000000000" pitchFamily="50" charset="-128"/>
            </a:endParaRPr>
          </a:p>
          <a:p>
            <a:pPr marL="105750">
              <a:buSzPct val="120000"/>
            </a:pPr>
            <a:r>
              <a:rPr lang="ja-JP" altLang="en-US" sz="1750" dirty="0">
                <a:solidFill>
                  <a:schemeClr val="bg1"/>
                </a:solidFill>
                <a:latin typeface="HGPｺﾞｼｯｸE" panose="020B0900000000000000" pitchFamily="50" charset="-128"/>
                <a:ea typeface="HGPｺﾞｼｯｸE" panose="020B0900000000000000" pitchFamily="50" charset="-128"/>
              </a:rPr>
              <a:t>ための社会保障関係費</a:t>
            </a:r>
          </a:p>
        </p:txBody>
      </p:sp>
      <p:grpSp>
        <p:nvGrpSpPr>
          <p:cNvPr id="60" name="グループ化 59">
            <a:extLst>
              <a:ext uri="{FF2B5EF4-FFF2-40B4-BE49-F238E27FC236}">
                <a16:creationId xmlns:a16="http://schemas.microsoft.com/office/drawing/2014/main" id="{E343CA61-B154-48E9-A9A3-D440D6BAFE76}"/>
              </a:ext>
            </a:extLst>
          </p:cNvPr>
          <p:cNvGrpSpPr/>
          <p:nvPr/>
        </p:nvGrpSpPr>
        <p:grpSpPr>
          <a:xfrm>
            <a:off x="202193" y="3456211"/>
            <a:ext cx="8780557" cy="1141122"/>
            <a:chOff x="580949" y="549212"/>
            <a:chExt cx="8142853" cy="1954835"/>
          </a:xfrm>
        </p:grpSpPr>
        <p:grpSp>
          <p:nvGrpSpPr>
            <p:cNvPr id="61" name="グループ化 60">
              <a:extLst>
                <a:ext uri="{FF2B5EF4-FFF2-40B4-BE49-F238E27FC236}">
                  <a16:creationId xmlns:a16="http://schemas.microsoft.com/office/drawing/2014/main" id="{3363EFB9-6160-4479-AA06-13761C6E7E2E}"/>
                </a:ext>
              </a:extLst>
            </p:cNvPr>
            <p:cNvGrpSpPr/>
            <p:nvPr/>
          </p:nvGrpSpPr>
          <p:grpSpPr>
            <a:xfrm>
              <a:off x="580949" y="549212"/>
              <a:ext cx="8142853" cy="1954835"/>
              <a:chOff x="440590" y="549212"/>
              <a:chExt cx="8142853" cy="1954835"/>
            </a:xfrm>
          </p:grpSpPr>
          <p:sp>
            <p:nvSpPr>
              <p:cNvPr id="63" name="正方形/長方形 62">
                <a:extLst>
                  <a:ext uri="{FF2B5EF4-FFF2-40B4-BE49-F238E27FC236}">
                    <a16:creationId xmlns:a16="http://schemas.microsoft.com/office/drawing/2014/main" id="{95B53B48-E687-4EED-AFD7-D425FF7EEA98}"/>
                  </a:ext>
                </a:extLst>
              </p:cNvPr>
              <p:cNvSpPr/>
              <p:nvPr/>
            </p:nvSpPr>
            <p:spPr bwMode="auto">
              <a:xfrm>
                <a:off x="440590" y="549212"/>
                <a:ext cx="8142853" cy="1954835"/>
              </a:xfrm>
              <a:prstGeom prst="rect">
                <a:avLst/>
              </a:prstGeom>
              <a:solidFill>
                <a:schemeClr val="bg1">
                  <a:alpha val="90000"/>
                </a:schemeClr>
              </a:solidFill>
              <a:ln w="19050" cap="flat" cmpd="sng" algn="ctr">
                <a:solidFill>
                  <a:srgbClr val="005BAD"/>
                </a:solidFill>
                <a:prstDash val="solid"/>
                <a:round/>
                <a:headEnd type="none" w="med" len="med"/>
                <a:tailEnd type="none" w="med" len="med"/>
              </a:ln>
              <a:effectLst/>
            </p:spPr>
            <p:txBody>
              <a:bodyPr vert="horz" wrap="square" lIns="36000" tIns="0" rIns="0" bIns="3600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lang="ja-JP" altLang="en-US" dirty="0">
                    <a:solidFill>
                      <a:srgbClr val="005BAD"/>
                    </a:solidFill>
                    <a:latin typeface="HGP創英角ｺﾞｼｯｸUB" panose="020B0900000000000000" pitchFamily="50" charset="-128"/>
                    <a:ea typeface="HGP創英角ｺﾞｼｯｸUB" panose="020B0900000000000000" pitchFamily="50" charset="-128"/>
                  </a:rPr>
                  <a:t> </a:t>
                </a:r>
                <a:r>
                  <a:rPr kumimoji="1" lang="ja-JP" altLang="en-US" sz="2400" dirty="0">
                    <a:solidFill>
                      <a:srgbClr val="005BAD"/>
                    </a:solidFill>
                    <a:latin typeface="HGP創英角ｺﾞｼｯｸUB" panose="020B0900000000000000" pitchFamily="50" charset="-128"/>
                    <a:ea typeface="HGP創英角ｺﾞｼｯｸUB" panose="020B0900000000000000" pitchFamily="50" charset="-128"/>
                  </a:rPr>
                  <a:t>Ｑ２</a:t>
                </a:r>
                <a:endParaRPr kumimoji="1" lang="ja-JP" altLang="en-US" sz="2400" b="0" i="0" u="none" strike="noStrike" cap="none" normalizeH="0" baseline="0" dirty="0">
                  <a:ln>
                    <a:noFill/>
                  </a:ln>
                  <a:solidFill>
                    <a:srgbClr val="005BAD"/>
                  </a:solidFill>
                  <a:effectLst/>
                  <a:latin typeface="HGP創英角ｺﾞｼｯｸUB" panose="020B0900000000000000" pitchFamily="50" charset="-128"/>
                  <a:ea typeface="HGP創英角ｺﾞｼｯｸUB" panose="020B0900000000000000" pitchFamily="50" charset="-128"/>
                </a:endParaRPr>
              </a:p>
            </p:txBody>
          </p:sp>
          <p:cxnSp>
            <p:nvCxnSpPr>
              <p:cNvPr id="64" name="直線コネクタ 63">
                <a:extLst>
                  <a:ext uri="{FF2B5EF4-FFF2-40B4-BE49-F238E27FC236}">
                    <a16:creationId xmlns:a16="http://schemas.microsoft.com/office/drawing/2014/main" id="{1DC5C891-1F20-4BA2-8982-C69D7B238025}"/>
                  </a:ext>
                </a:extLst>
              </p:cNvPr>
              <p:cNvCxnSpPr>
                <a:cxnSpLocks/>
              </p:cNvCxnSpPr>
              <p:nvPr/>
            </p:nvCxnSpPr>
            <p:spPr bwMode="auto">
              <a:xfrm>
                <a:off x="1119143" y="1254042"/>
                <a:ext cx="0" cy="540000"/>
              </a:xfrm>
              <a:prstGeom prst="line">
                <a:avLst/>
              </a:prstGeom>
              <a:noFill/>
              <a:ln w="22225" cap="flat" cmpd="sng" algn="ctr">
                <a:solidFill>
                  <a:srgbClr val="005BAD"/>
                </a:solidFill>
                <a:prstDash val="solid"/>
                <a:round/>
                <a:headEnd type="none" w="med" len="med"/>
                <a:tailEnd type="none" w="med" len="med"/>
              </a:ln>
              <a:effectLst/>
            </p:spPr>
          </p:cxnSp>
        </p:grpSp>
        <p:sp>
          <p:nvSpPr>
            <p:cNvPr id="62" name="テキスト ボックス 61">
              <a:extLst>
                <a:ext uri="{FF2B5EF4-FFF2-40B4-BE49-F238E27FC236}">
                  <a16:creationId xmlns:a16="http://schemas.microsoft.com/office/drawing/2014/main" id="{7B338FDF-24AE-4787-B536-06CB0963F862}"/>
                </a:ext>
              </a:extLst>
            </p:cNvPr>
            <p:cNvSpPr txBox="1"/>
            <p:nvPr/>
          </p:nvSpPr>
          <p:spPr>
            <a:xfrm>
              <a:off x="1240708" y="784949"/>
              <a:ext cx="7356147" cy="1581739"/>
            </a:xfrm>
            <a:prstGeom prst="rect">
              <a:avLst/>
            </a:prstGeom>
            <a:noFill/>
          </p:spPr>
          <p:txBody>
            <a:bodyPr wrap="square" rtlCol="0">
              <a:spAutoFit/>
            </a:bodyPr>
            <a:lstStyle/>
            <a:p>
              <a:pPr marL="105750">
                <a:buSzPct val="120000"/>
              </a:pPr>
              <a:r>
                <a:rPr lang="ja-JP" altLang="en-US" sz="1800" dirty="0">
                  <a:solidFill>
                    <a:srgbClr val="005BAD"/>
                  </a:solidFill>
                  <a:latin typeface="HGPｺﾞｼｯｸE" panose="020B0900000000000000" pitchFamily="50" charset="-128"/>
                  <a:ea typeface="HGPｺﾞｼｯｸE" panose="020B0900000000000000" pitchFamily="50" charset="-128"/>
                </a:rPr>
                <a:t>国や地方公共団体（都道府県・市区町村）が負担している生徒</a:t>
              </a:r>
              <a:r>
                <a:rPr lang="en-US" altLang="ja-JP" sz="1800" dirty="0">
                  <a:solidFill>
                    <a:srgbClr val="005BAD"/>
                  </a:solidFill>
                  <a:latin typeface="HGPｺﾞｼｯｸE" panose="020B0900000000000000" pitchFamily="50" charset="-128"/>
                  <a:ea typeface="HGPｺﾞｼｯｸE" panose="020B0900000000000000" pitchFamily="50" charset="-128"/>
                </a:rPr>
                <a:t>1</a:t>
              </a:r>
              <a:r>
                <a:rPr lang="ja-JP" altLang="en-US" sz="1800" dirty="0">
                  <a:solidFill>
                    <a:srgbClr val="005BAD"/>
                  </a:solidFill>
                  <a:latin typeface="HGPｺﾞｼｯｸE" panose="020B0900000000000000" pitchFamily="50" charset="-128"/>
                  <a:ea typeface="HGPｺﾞｼｯｸE" panose="020B0900000000000000" pitchFamily="50" charset="-128"/>
                </a:rPr>
                <a:t>人当たりの</a:t>
              </a:r>
              <a:endParaRPr lang="en-US" altLang="ja-JP" sz="1800" dirty="0">
                <a:solidFill>
                  <a:srgbClr val="005BAD"/>
                </a:solidFill>
                <a:latin typeface="HGPｺﾞｼｯｸE" panose="020B0900000000000000" pitchFamily="50" charset="-128"/>
                <a:ea typeface="HGPｺﾞｼｯｸE" panose="020B0900000000000000" pitchFamily="50" charset="-128"/>
              </a:endParaRPr>
            </a:p>
            <a:p>
              <a:pPr marL="105750">
                <a:buSzPct val="120000"/>
              </a:pPr>
              <a:r>
                <a:rPr lang="ja-JP" altLang="en-US" sz="1800" dirty="0">
                  <a:solidFill>
                    <a:srgbClr val="005BAD"/>
                  </a:solidFill>
                  <a:latin typeface="HGPｺﾞｼｯｸE" panose="020B0900000000000000" pitchFamily="50" charset="-128"/>
                  <a:ea typeface="HGPｺﾞｼｯｸE" panose="020B0900000000000000" pitchFamily="50" charset="-128"/>
                </a:rPr>
                <a:t>教育費は、小学校入学から中学校卒業までの９年間の合計はいくらでしょうか。</a:t>
              </a:r>
              <a:endParaRPr lang="en-US" altLang="ja-JP" sz="1800" dirty="0">
                <a:solidFill>
                  <a:srgbClr val="005BAD"/>
                </a:solidFill>
                <a:latin typeface="HGPｺﾞｼｯｸE" panose="020B0900000000000000" pitchFamily="50" charset="-128"/>
                <a:ea typeface="HGPｺﾞｼｯｸE" panose="020B0900000000000000" pitchFamily="50" charset="-128"/>
              </a:endParaRPr>
            </a:p>
            <a:p>
              <a:pPr marL="105750">
                <a:buSzPct val="120000"/>
              </a:pPr>
              <a:r>
                <a:rPr lang="ja-JP" altLang="en-US" dirty="0">
                  <a:solidFill>
                    <a:srgbClr val="005BAD"/>
                  </a:solidFill>
                  <a:latin typeface="HGPｺﾞｼｯｸE" panose="020B0900000000000000" pitchFamily="50" charset="-128"/>
                  <a:ea typeface="HGPｺﾞｼｯｸE" panose="020B0900000000000000" pitchFamily="50" charset="-128"/>
                </a:rPr>
                <a:t>　（ヒント：スライド８）</a:t>
              </a:r>
              <a:endParaRPr lang="ja-JP" altLang="en-US" sz="1800" dirty="0">
                <a:solidFill>
                  <a:srgbClr val="005BAD"/>
                </a:solidFill>
                <a:latin typeface="HGPｺﾞｼｯｸE" panose="020B0900000000000000" pitchFamily="50" charset="-128"/>
                <a:ea typeface="HGPｺﾞｼｯｸE" panose="020B0900000000000000" pitchFamily="50" charset="-128"/>
              </a:endParaRPr>
            </a:p>
          </p:txBody>
        </p:sp>
      </p:grpSp>
      <p:sp>
        <p:nvSpPr>
          <p:cNvPr id="65" name="テキスト ボックス 64">
            <a:extLst>
              <a:ext uri="{FF2B5EF4-FFF2-40B4-BE49-F238E27FC236}">
                <a16:creationId xmlns:a16="http://schemas.microsoft.com/office/drawing/2014/main" id="{A810E394-A438-46F9-A911-C23DACAA2E6F}"/>
              </a:ext>
            </a:extLst>
          </p:cNvPr>
          <p:cNvSpPr txBox="1"/>
          <p:nvPr/>
        </p:nvSpPr>
        <p:spPr>
          <a:xfrm>
            <a:off x="556754" y="4744304"/>
            <a:ext cx="2147784" cy="369332"/>
          </a:xfrm>
          <a:prstGeom prst="rect">
            <a:avLst/>
          </a:prstGeom>
          <a:solidFill>
            <a:srgbClr val="005BAD"/>
          </a:solidFill>
        </p:spPr>
        <p:txBody>
          <a:bodyPr wrap="square" rtlCol="0">
            <a:spAutoFit/>
          </a:bodyPr>
          <a:lstStyle/>
          <a:p>
            <a:pPr marL="105750" algn="ctr">
              <a:buSzPct val="120000"/>
            </a:pPr>
            <a:r>
              <a:rPr lang="ja-JP" altLang="en-US" sz="1800" dirty="0">
                <a:solidFill>
                  <a:schemeClr val="bg1"/>
                </a:solidFill>
                <a:latin typeface="HGPｺﾞｼｯｸE" panose="020B0900000000000000" pitchFamily="50" charset="-128"/>
                <a:ea typeface="HGPｺﾞｼｯｸE" panose="020B0900000000000000" pitchFamily="50" charset="-128"/>
              </a:rPr>
              <a:t>① 約 ３０</a:t>
            </a:r>
            <a:r>
              <a:rPr lang="ja-JP" altLang="en-US" dirty="0">
                <a:solidFill>
                  <a:schemeClr val="bg1"/>
                </a:solidFill>
                <a:latin typeface="HGPｺﾞｼｯｸE" panose="020B0900000000000000" pitchFamily="50" charset="-128"/>
                <a:ea typeface="HGPｺﾞｼｯｸE" panose="020B0900000000000000" pitchFamily="50" charset="-128"/>
              </a:rPr>
              <a:t>０</a:t>
            </a:r>
            <a:r>
              <a:rPr lang="ja-JP" altLang="en-US" sz="1800" dirty="0">
                <a:solidFill>
                  <a:schemeClr val="bg1"/>
                </a:solidFill>
                <a:latin typeface="HGPｺﾞｼｯｸE" panose="020B0900000000000000" pitchFamily="50" charset="-128"/>
                <a:ea typeface="HGPｺﾞｼｯｸE" panose="020B0900000000000000" pitchFamily="50" charset="-128"/>
              </a:rPr>
              <a:t>万円</a:t>
            </a:r>
          </a:p>
        </p:txBody>
      </p:sp>
      <p:sp>
        <p:nvSpPr>
          <p:cNvPr id="66" name="テキスト ボックス 65">
            <a:extLst>
              <a:ext uri="{FF2B5EF4-FFF2-40B4-BE49-F238E27FC236}">
                <a16:creationId xmlns:a16="http://schemas.microsoft.com/office/drawing/2014/main" id="{7235D854-3E51-4F4F-8122-C60E5204B013}"/>
              </a:ext>
            </a:extLst>
          </p:cNvPr>
          <p:cNvSpPr txBox="1"/>
          <p:nvPr/>
        </p:nvSpPr>
        <p:spPr>
          <a:xfrm>
            <a:off x="3069847" y="4735277"/>
            <a:ext cx="1970897" cy="369332"/>
          </a:xfrm>
          <a:prstGeom prst="rect">
            <a:avLst/>
          </a:prstGeom>
          <a:solidFill>
            <a:schemeClr val="accent1">
              <a:lumMod val="60000"/>
              <a:lumOff val="40000"/>
            </a:schemeClr>
          </a:solidFill>
        </p:spPr>
        <p:txBody>
          <a:bodyPr wrap="square" rtlCol="0">
            <a:spAutoFit/>
          </a:bodyPr>
          <a:lstStyle/>
          <a:p>
            <a:pPr marL="105750" algn="ctr">
              <a:buSzPct val="120000"/>
            </a:pPr>
            <a:r>
              <a:rPr lang="ja-JP" altLang="en-US" dirty="0">
                <a:solidFill>
                  <a:schemeClr val="bg1"/>
                </a:solidFill>
                <a:latin typeface="HGPｺﾞｼｯｸE" panose="020B0900000000000000" pitchFamily="50" charset="-128"/>
                <a:ea typeface="HGPｺﾞｼｯｸE" panose="020B0900000000000000" pitchFamily="50" charset="-128"/>
              </a:rPr>
              <a:t>② 約 ６００万円</a:t>
            </a:r>
            <a:endParaRPr lang="ja-JP" altLang="en-US" sz="1800" dirty="0">
              <a:solidFill>
                <a:schemeClr val="bg1"/>
              </a:solidFill>
              <a:latin typeface="HGPｺﾞｼｯｸE" panose="020B0900000000000000" pitchFamily="50" charset="-128"/>
              <a:ea typeface="HGPｺﾞｼｯｸE" panose="020B0900000000000000" pitchFamily="50" charset="-128"/>
            </a:endParaRPr>
          </a:p>
        </p:txBody>
      </p:sp>
      <p:sp>
        <p:nvSpPr>
          <p:cNvPr id="67" name="テキスト ボックス 66">
            <a:extLst>
              <a:ext uri="{FF2B5EF4-FFF2-40B4-BE49-F238E27FC236}">
                <a16:creationId xmlns:a16="http://schemas.microsoft.com/office/drawing/2014/main" id="{9F70F180-9D88-4E38-A61E-3020D5EA75E0}"/>
              </a:ext>
            </a:extLst>
          </p:cNvPr>
          <p:cNvSpPr txBox="1"/>
          <p:nvPr/>
        </p:nvSpPr>
        <p:spPr>
          <a:xfrm>
            <a:off x="5388803" y="4735277"/>
            <a:ext cx="2133431" cy="369332"/>
          </a:xfrm>
          <a:prstGeom prst="rect">
            <a:avLst/>
          </a:prstGeom>
          <a:solidFill>
            <a:schemeClr val="tx2">
              <a:lumMod val="50000"/>
              <a:lumOff val="50000"/>
            </a:schemeClr>
          </a:solidFill>
        </p:spPr>
        <p:txBody>
          <a:bodyPr wrap="square" rtlCol="0">
            <a:spAutoFit/>
          </a:bodyPr>
          <a:lstStyle/>
          <a:p>
            <a:pPr marL="105750" algn="ctr">
              <a:buSzPct val="120000"/>
            </a:pPr>
            <a:r>
              <a:rPr lang="ja-JP" altLang="en-US" dirty="0">
                <a:solidFill>
                  <a:schemeClr val="bg1"/>
                </a:solidFill>
                <a:latin typeface="HGPｺﾞｼｯｸE" panose="020B0900000000000000" pitchFamily="50" charset="-128"/>
                <a:ea typeface="HGPｺﾞｼｯｸE" panose="020B0900000000000000" pitchFamily="50" charset="-128"/>
              </a:rPr>
              <a:t>③ 約 ９００万円</a:t>
            </a:r>
            <a:endParaRPr lang="ja-JP" altLang="en-US" sz="1800" dirty="0">
              <a:solidFill>
                <a:schemeClr val="bg1"/>
              </a:solidFill>
              <a:latin typeface="HGPｺﾞｼｯｸE" panose="020B0900000000000000" pitchFamily="50" charset="-128"/>
              <a:ea typeface="HGPｺﾞｼｯｸE" panose="020B0900000000000000" pitchFamily="50" charset="-128"/>
            </a:endParaRPr>
          </a:p>
        </p:txBody>
      </p:sp>
      <p:sp>
        <p:nvSpPr>
          <p:cNvPr id="68" name="テキスト ボックス 67">
            <a:extLst>
              <a:ext uri="{FF2B5EF4-FFF2-40B4-BE49-F238E27FC236}">
                <a16:creationId xmlns:a16="http://schemas.microsoft.com/office/drawing/2014/main" id="{4E75B824-F6C9-4D53-B429-1324AA571263}"/>
              </a:ext>
            </a:extLst>
          </p:cNvPr>
          <p:cNvSpPr txBox="1"/>
          <p:nvPr/>
        </p:nvSpPr>
        <p:spPr>
          <a:xfrm>
            <a:off x="6943420" y="6054565"/>
            <a:ext cx="995465" cy="646331"/>
          </a:xfrm>
          <a:prstGeom prst="rect">
            <a:avLst/>
          </a:prstGeom>
          <a:noFill/>
        </p:spPr>
        <p:txBody>
          <a:bodyPr wrap="none" rtlCol="0">
            <a:spAutoFit/>
          </a:bodyPr>
          <a:lstStyle/>
          <a:p>
            <a:pPr marL="105750">
              <a:buSzPct val="120000"/>
            </a:pPr>
            <a:r>
              <a:rPr lang="ja-JP" altLang="en-US" sz="1200" dirty="0">
                <a:latin typeface="HGPｺﾞｼｯｸE" panose="020B0900000000000000" pitchFamily="50" charset="-128"/>
                <a:ea typeface="HGPｺﾞｼｯｸE" panose="020B0900000000000000" pitchFamily="50" charset="-128"/>
              </a:rPr>
              <a:t>答えは、</a:t>
            </a:r>
            <a:endParaRPr lang="en-US" altLang="ja-JP" sz="1200" dirty="0">
              <a:latin typeface="HGPｺﾞｼｯｸE" panose="020B0900000000000000" pitchFamily="50" charset="-128"/>
              <a:ea typeface="HGPｺﾞｼｯｸE" panose="020B0900000000000000" pitchFamily="50" charset="-128"/>
            </a:endParaRPr>
          </a:p>
          <a:p>
            <a:pPr marL="105750">
              <a:buSzPct val="120000"/>
            </a:pPr>
            <a:r>
              <a:rPr lang="ja-JP" altLang="en-US" sz="1200" dirty="0">
                <a:latin typeface="HGPｺﾞｼｯｸE" panose="020B0900000000000000" pitchFamily="50" charset="-128"/>
                <a:ea typeface="HGPｺﾞｼｯｸE" panose="020B0900000000000000" pitchFamily="50" charset="-128"/>
              </a:rPr>
              <a:t>スライド</a:t>
            </a:r>
            <a:r>
              <a:rPr lang="en-US" altLang="ja-JP" sz="1200" dirty="0">
                <a:latin typeface="HGPｺﾞｼｯｸE" panose="020B0900000000000000" pitchFamily="50" charset="-128"/>
                <a:ea typeface="HGPｺﾞｼｯｸE" panose="020B0900000000000000" pitchFamily="50" charset="-128"/>
              </a:rPr>
              <a:t>28</a:t>
            </a:r>
          </a:p>
          <a:p>
            <a:pPr marL="105750">
              <a:buSzPct val="120000"/>
            </a:pPr>
            <a:r>
              <a:rPr lang="ja-JP" altLang="en-US" sz="1200">
                <a:latin typeface="HGPｺﾞｼｯｸE" panose="020B0900000000000000" pitchFamily="50" charset="-128"/>
                <a:ea typeface="HGPｺﾞｼｯｸE" panose="020B0900000000000000" pitchFamily="50" charset="-128"/>
              </a:rPr>
              <a:t>「おわりに」</a:t>
            </a:r>
            <a:endParaRPr lang="ja-JP" altLang="en-US" sz="1200" dirty="0">
              <a:latin typeface="HGPｺﾞｼｯｸE" panose="020B0900000000000000" pitchFamily="50" charset="-128"/>
              <a:ea typeface="HGPｺﾞｼｯｸE" panose="020B0900000000000000" pitchFamily="50" charset="-128"/>
            </a:endParaRPr>
          </a:p>
        </p:txBody>
      </p:sp>
      <p:pic>
        <p:nvPicPr>
          <p:cNvPr id="70" name="図 69" descr="挿絵, らくがき が含まれている画像&#10;&#10;自動的に生成された説明">
            <a:extLst>
              <a:ext uri="{FF2B5EF4-FFF2-40B4-BE49-F238E27FC236}">
                <a16:creationId xmlns:a16="http://schemas.microsoft.com/office/drawing/2014/main" id="{8ED91A13-7257-4B63-96BC-5F586A3BAD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41279" y="5991700"/>
            <a:ext cx="657539" cy="871446"/>
          </a:xfrm>
          <a:prstGeom prst="rect">
            <a:avLst/>
          </a:prstGeom>
        </p:spPr>
      </p:pic>
      <p:pic>
        <p:nvPicPr>
          <p:cNvPr id="14" name="図 13">
            <a:extLst>
              <a:ext uri="{FF2B5EF4-FFF2-40B4-BE49-F238E27FC236}">
                <a16:creationId xmlns:a16="http://schemas.microsoft.com/office/drawing/2014/main" id="{F215F750-DB56-40D6-B5DE-FF9F8E076A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20470" y="1964338"/>
            <a:ext cx="1432351" cy="1432351"/>
          </a:xfrm>
          <a:prstGeom prst="rect">
            <a:avLst/>
          </a:prstGeom>
        </p:spPr>
      </p:pic>
      <p:pic>
        <p:nvPicPr>
          <p:cNvPr id="26" name="図 25">
            <a:extLst>
              <a:ext uri="{FF2B5EF4-FFF2-40B4-BE49-F238E27FC236}">
                <a16:creationId xmlns:a16="http://schemas.microsoft.com/office/drawing/2014/main" id="{5466E18F-B885-401F-83F0-B0B9CE4FB4B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38938" y="1747409"/>
            <a:ext cx="1699650" cy="1699650"/>
          </a:xfrm>
          <a:prstGeom prst="rect">
            <a:avLst/>
          </a:prstGeom>
        </p:spPr>
      </p:pic>
      <p:pic>
        <p:nvPicPr>
          <p:cNvPr id="29" name="図 28">
            <a:extLst>
              <a:ext uri="{FF2B5EF4-FFF2-40B4-BE49-F238E27FC236}">
                <a16:creationId xmlns:a16="http://schemas.microsoft.com/office/drawing/2014/main" id="{722F40F8-0D07-4070-96B2-D976F084840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3848" y="1786239"/>
            <a:ext cx="1662211" cy="1662211"/>
          </a:xfrm>
          <a:prstGeom prst="rect">
            <a:avLst/>
          </a:prstGeom>
        </p:spPr>
      </p:pic>
      <p:grpSp>
        <p:nvGrpSpPr>
          <p:cNvPr id="40" name="グループ化 39">
            <a:extLst>
              <a:ext uri="{FF2B5EF4-FFF2-40B4-BE49-F238E27FC236}">
                <a16:creationId xmlns:a16="http://schemas.microsoft.com/office/drawing/2014/main" id="{D187DE12-125A-41ED-99AE-4E34EE6E432A}"/>
              </a:ext>
            </a:extLst>
          </p:cNvPr>
          <p:cNvGrpSpPr/>
          <p:nvPr/>
        </p:nvGrpSpPr>
        <p:grpSpPr>
          <a:xfrm>
            <a:off x="250313" y="5503236"/>
            <a:ext cx="8694829" cy="428029"/>
            <a:chOff x="543947" y="1112751"/>
            <a:chExt cx="8142853" cy="795276"/>
          </a:xfrm>
        </p:grpSpPr>
        <p:grpSp>
          <p:nvGrpSpPr>
            <p:cNvPr id="41" name="グループ化 40">
              <a:extLst>
                <a:ext uri="{FF2B5EF4-FFF2-40B4-BE49-F238E27FC236}">
                  <a16:creationId xmlns:a16="http://schemas.microsoft.com/office/drawing/2014/main" id="{FD98C4E2-299E-440A-A886-16930E2ECB99}"/>
                </a:ext>
              </a:extLst>
            </p:cNvPr>
            <p:cNvGrpSpPr/>
            <p:nvPr/>
          </p:nvGrpSpPr>
          <p:grpSpPr>
            <a:xfrm>
              <a:off x="543947" y="1116027"/>
              <a:ext cx="8142853" cy="792000"/>
              <a:chOff x="403588" y="1116027"/>
              <a:chExt cx="8142853" cy="792000"/>
            </a:xfrm>
          </p:grpSpPr>
          <p:sp>
            <p:nvSpPr>
              <p:cNvPr id="43" name="正方形/長方形 42">
                <a:extLst>
                  <a:ext uri="{FF2B5EF4-FFF2-40B4-BE49-F238E27FC236}">
                    <a16:creationId xmlns:a16="http://schemas.microsoft.com/office/drawing/2014/main" id="{4DF0766C-CFD9-4439-B8FC-7072D3B6F717}"/>
                  </a:ext>
                </a:extLst>
              </p:cNvPr>
              <p:cNvSpPr/>
              <p:nvPr/>
            </p:nvSpPr>
            <p:spPr bwMode="auto">
              <a:xfrm>
                <a:off x="403588" y="1116027"/>
                <a:ext cx="8142853" cy="792000"/>
              </a:xfrm>
              <a:prstGeom prst="rect">
                <a:avLst/>
              </a:prstGeom>
              <a:solidFill>
                <a:schemeClr val="bg1">
                  <a:alpha val="90000"/>
                </a:schemeClr>
              </a:solidFill>
              <a:ln w="19050" cap="flat" cmpd="sng" algn="ctr">
                <a:solidFill>
                  <a:srgbClr val="005BAD"/>
                </a:solidFill>
                <a:prstDash val="solid"/>
                <a:round/>
                <a:headEnd type="none" w="med" len="med"/>
                <a:tailEnd type="none" w="med" len="med"/>
              </a:ln>
              <a:effectLst/>
            </p:spPr>
            <p:txBody>
              <a:bodyPr vert="horz" wrap="square" lIns="36000" tIns="0" rIns="0" bIns="3600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lang="ja-JP" altLang="en-US" dirty="0">
                    <a:solidFill>
                      <a:srgbClr val="005BAD"/>
                    </a:solidFill>
                    <a:latin typeface="HGP創英角ｺﾞｼｯｸUB" panose="020B0900000000000000" pitchFamily="50" charset="-128"/>
                    <a:ea typeface="HGP創英角ｺﾞｼｯｸUB" panose="020B0900000000000000" pitchFamily="50" charset="-128"/>
                  </a:rPr>
                  <a:t> </a:t>
                </a:r>
                <a:r>
                  <a:rPr kumimoji="1" lang="ja-JP" altLang="en-US" sz="2400" dirty="0">
                    <a:solidFill>
                      <a:srgbClr val="005BAD"/>
                    </a:solidFill>
                    <a:latin typeface="HGP創英角ｺﾞｼｯｸUB" panose="020B0900000000000000" pitchFamily="50" charset="-128"/>
                    <a:ea typeface="HGP創英角ｺﾞｼｯｸUB" panose="020B0900000000000000" pitchFamily="50" charset="-128"/>
                  </a:rPr>
                  <a:t>Ｑ３</a:t>
                </a:r>
                <a:endParaRPr kumimoji="1" lang="ja-JP" altLang="en-US" sz="2400" b="0" i="0" u="none" strike="noStrike" cap="none" normalizeH="0" baseline="0" dirty="0">
                  <a:ln>
                    <a:noFill/>
                  </a:ln>
                  <a:solidFill>
                    <a:srgbClr val="005BAD"/>
                  </a:solidFill>
                  <a:effectLst/>
                  <a:latin typeface="HGP創英角ｺﾞｼｯｸUB" panose="020B0900000000000000" pitchFamily="50" charset="-128"/>
                  <a:ea typeface="HGP創英角ｺﾞｼｯｸUB" panose="020B0900000000000000" pitchFamily="50" charset="-128"/>
                </a:endParaRPr>
              </a:p>
            </p:txBody>
          </p:sp>
          <p:cxnSp>
            <p:nvCxnSpPr>
              <p:cNvPr id="44" name="直線コネクタ 43">
                <a:extLst>
                  <a:ext uri="{FF2B5EF4-FFF2-40B4-BE49-F238E27FC236}">
                    <a16:creationId xmlns:a16="http://schemas.microsoft.com/office/drawing/2014/main" id="{525F6526-BA8A-4D17-8AD7-4335F8783A0D}"/>
                  </a:ext>
                </a:extLst>
              </p:cNvPr>
              <p:cNvCxnSpPr>
                <a:cxnSpLocks/>
              </p:cNvCxnSpPr>
              <p:nvPr/>
            </p:nvCxnSpPr>
            <p:spPr bwMode="auto">
              <a:xfrm>
                <a:off x="1119143" y="1254042"/>
                <a:ext cx="0" cy="540000"/>
              </a:xfrm>
              <a:prstGeom prst="line">
                <a:avLst/>
              </a:prstGeom>
              <a:noFill/>
              <a:ln w="22225" cap="flat" cmpd="sng" algn="ctr">
                <a:solidFill>
                  <a:srgbClr val="005BAD"/>
                </a:solidFill>
                <a:prstDash val="solid"/>
                <a:round/>
                <a:headEnd type="none" w="med" len="med"/>
                <a:tailEnd type="none" w="med" len="med"/>
              </a:ln>
              <a:effectLst/>
            </p:spPr>
          </p:cxnSp>
        </p:grpSp>
        <p:sp>
          <p:nvSpPr>
            <p:cNvPr id="42" name="テキスト ボックス 41">
              <a:extLst>
                <a:ext uri="{FF2B5EF4-FFF2-40B4-BE49-F238E27FC236}">
                  <a16:creationId xmlns:a16="http://schemas.microsoft.com/office/drawing/2014/main" id="{C5193AF0-FB8F-4FDA-9321-2A8389A73CB8}"/>
                </a:ext>
              </a:extLst>
            </p:cNvPr>
            <p:cNvSpPr txBox="1"/>
            <p:nvPr/>
          </p:nvSpPr>
          <p:spPr>
            <a:xfrm>
              <a:off x="1240708" y="1112751"/>
              <a:ext cx="6748917" cy="686217"/>
            </a:xfrm>
            <a:prstGeom prst="rect">
              <a:avLst/>
            </a:prstGeom>
            <a:noFill/>
          </p:spPr>
          <p:txBody>
            <a:bodyPr wrap="none" rtlCol="0">
              <a:spAutoFit/>
            </a:bodyPr>
            <a:lstStyle/>
            <a:p>
              <a:pPr marL="105750">
                <a:buSzPct val="120000"/>
              </a:pPr>
              <a:r>
                <a:rPr lang="ja-JP" altLang="en-US" dirty="0">
                  <a:solidFill>
                    <a:srgbClr val="005BAD"/>
                  </a:solidFill>
                  <a:latin typeface="HGPｺﾞｼｯｸE" panose="020B0900000000000000" pitchFamily="50" charset="-128"/>
                  <a:ea typeface="HGPｺﾞｼｯｸE" panose="020B0900000000000000" pitchFamily="50" charset="-128"/>
                </a:rPr>
                <a:t>現在、日本にある税は次のうちどれでしょうか。　（ヒント：スライド４）</a:t>
              </a:r>
              <a:endParaRPr lang="ja-JP" altLang="en-US" sz="1800" dirty="0">
                <a:solidFill>
                  <a:srgbClr val="005BAD"/>
                </a:solidFill>
                <a:latin typeface="HGPｺﾞｼｯｸE" panose="020B0900000000000000" pitchFamily="50" charset="-128"/>
                <a:ea typeface="HGPｺﾞｼｯｸE" panose="020B0900000000000000" pitchFamily="50" charset="-128"/>
              </a:endParaRPr>
            </a:p>
          </p:txBody>
        </p:sp>
      </p:grpSp>
      <p:sp>
        <p:nvSpPr>
          <p:cNvPr id="4" name="吹き出し: 角を丸めた四角形 3">
            <a:extLst>
              <a:ext uri="{FF2B5EF4-FFF2-40B4-BE49-F238E27FC236}">
                <a16:creationId xmlns:a16="http://schemas.microsoft.com/office/drawing/2014/main" id="{55F539FC-9862-480C-AC19-64879B14015E}"/>
              </a:ext>
            </a:extLst>
          </p:cNvPr>
          <p:cNvSpPr/>
          <p:nvPr/>
        </p:nvSpPr>
        <p:spPr>
          <a:xfrm>
            <a:off x="6995179" y="6037879"/>
            <a:ext cx="973729" cy="709629"/>
          </a:xfrm>
          <a:prstGeom prst="wedgeRoundRectCallout">
            <a:avLst>
              <a:gd name="adj1" fmla="val 69486"/>
              <a:gd name="adj2" fmla="val -20283"/>
              <a:gd name="adj3" fmla="val 16667"/>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テキスト ボックス 45">
            <a:extLst>
              <a:ext uri="{FF2B5EF4-FFF2-40B4-BE49-F238E27FC236}">
                <a16:creationId xmlns:a16="http://schemas.microsoft.com/office/drawing/2014/main" id="{77CA21A8-DEFD-4FA5-BAFE-00621A4E2022}"/>
              </a:ext>
            </a:extLst>
          </p:cNvPr>
          <p:cNvSpPr txBox="1"/>
          <p:nvPr/>
        </p:nvSpPr>
        <p:spPr>
          <a:xfrm>
            <a:off x="523848" y="6115210"/>
            <a:ext cx="2147784" cy="369332"/>
          </a:xfrm>
          <a:prstGeom prst="rect">
            <a:avLst/>
          </a:prstGeom>
          <a:solidFill>
            <a:srgbClr val="005BAD"/>
          </a:solidFill>
        </p:spPr>
        <p:txBody>
          <a:bodyPr wrap="square" rtlCol="0">
            <a:spAutoFit/>
          </a:bodyPr>
          <a:lstStyle/>
          <a:p>
            <a:pPr marL="105750" algn="ctr">
              <a:buSzPct val="120000"/>
            </a:pPr>
            <a:r>
              <a:rPr lang="ja-JP" altLang="en-US" sz="1800" dirty="0">
                <a:solidFill>
                  <a:schemeClr val="bg1"/>
                </a:solidFill>
                <a:latin typeface="HGPｺﾞｼｯｸE" panose="020B0900000000000000" pitchFamily="50" charset="-128"/>
                <a:ea typeface="HGPｺﾞｼｯｸE" panose="020B0900000000000000" pitchFamily="50" charset="-128"/>
              </a:rPr>
              <a:t>① </a:t>
            </a:r>
            <a:r>
              <a:rPr lang="ja-JP" altLang="en-US" dirty="0">
                <a:solidFill>
                  <a:schemeClr val="bg1"/>
                </a:solidFill>
                <a:latin typeface="HGPｺﾞｼｯｸE" panose="020B0900000000000000" pitchFamily="50" charset="-128"/>
                <a:ea typeface="HGPｺﾞｼｯｸE" panose="020B0900000000000000" pitchFamily="50" charset="-128"/>
              </a:rPr>
              <a:t>トランプ類税</a:t>
            </a:r>
            <a:endParaRPr lang="ja-JP" altLang="en-US" sz="1800" dirty="0">
              <a:solidFill>
                <a:schemeClr val="bg1"/>
              </a:solidFill>
              <a:latin typeface="HGPｺﾞｼｯｸE" panose="020B0900000000000000" pitchFamily="50" charset="-128"/>
              <a:ea typeface="HGPｺﾞｼｯｸE" panose="020B0900000000000000" pitchFamily="50" charset="-128"/>
            </a:endParaRPr>
          </a:p>
        </p:txBody>
      </p:sp>
      <p:sp>
        <p:nvSpPr>
          <p:cNvPr id="47" name="テキスト ボックス 46">
            <a:extLst>
              <a:ext uri="{FF2B5EF4-FFF2-40B4-BE49-F238E27FC236}">
                <a16:creationId xmlns:a16="http://schemas.microsoft.com/office/drawing/2014/main" id="{12D514F3-DACC-4DE4-9CCC-B0D3DA47ECD8}"/>
              </a:ext>
            </a:extLst>
          </p:cNvPr>
          <p:cNvSpPr txBox="1"/>
          <p:nvPr/>
        </p:nvSpPr>
        <p:spPr>
          <a:xfrm>
            <a:off x="3008811" y="6113889"/>
            <a:ext cx="1379503" cy="369331"/>
          </a:xfrm>
          <a:prstGeom prst="rect">
            <a:avLst/>
          </a:prstGeom>
          <a:solidFill>
            <a:schemeClr val="accent1">
              <a:lumMod val="60000"/>
              <a:lumOff val="40000"/>
            </a:schemeClr>
          </a:solidFill>
        </p:spPr>
        <p:txBody>
          <a:bodyPr wrap="square" rtlCol="0">
            <a:spAutoFit/>
          </a:bodyPr>
          <a:lstStyle/>
          <a:p>
            <a:pPr marL="105750" algn="ctr">
              <a:buSzPct val="120000"/>
            </a:pPr>
            <a:r>
              <a:rPr lang="ja-JP" altLang="en-US" dirty="0">
                <a:solidFill>
                  <a:schemeClr val="bg1"/>
                </a:solidFill>
                <a:latin typeface="HGPｺﾞｼｯｸE" panose="020B0900000000000000" pitchFamily="50" charset="-128"/>
                <a:ea typeface="HGPｺﾞｼｯｸE" panose="020B0900000000000000" pitchFamily="50" charset="-128"/>
              </a:rPr>
              <a:t>② 犬税</a:t>
            </a:r>
            <a:endParaRPr lang="ja-JP" altLang="en-US" sz="1800" dirty="0">
              <a:solidFill>
                <a:schemeClr val="bg1"/>
              </a:solidFill>
              <a:latin typeface="HGPｺﾞｼｯｸE" panose="020B0900000000000000" pitchFamily="50" charset="-128"/>
              <a:ea typeface="HGPｺﾞｼｯｸE" panose="020B0900000000000000" pitchFamily="50" charset="-128"/>
            </a:endParaRPr>
          </a:p>
        </p:txBody>
      </p:sp>
      <p:sp>
        <p:nvSpPr>
          <p:cNvPr id="48" name="テキスト ボックス 47">
            <a:extLst>
              <a:ext uri="{FF2B5EF4-FFF2-40B4-BE49-F238E27FC236}">
                <a16:creationId xmlns:a16="http://schemas.microsoft.com/office/drawing/2014/main" id="{66E1E079-B42D-4374-8D63-40BCA58A05E3}"/>
              </a:ext>
            </a:extLst>
          </p:cNvPr>
          <p:cNvSpPr txBox="1"/>
          <p:nvPr/>
        </p:nvSpPr>
        <p:spPr>
          <a:xfrm>
            <a:off x="4725493" y="6121268"/>
            <a:ext cx="2103017" cy="359517"/>
          </a:xfrm>
          <a:prstGeom prst="rect">
            <a:avLst/>
          </a:prstGeom>
          <a:solidFill>
            <a:schemeClr val="tx2">
              <a:lumMod val="50000"/>
              <a:lumOff val="50000"/>
            </a:schemeClr>
          </a:solidFill>
        </p:spPr>
        <p:txBody>
          <a:bodyPr wrap="square" lIns="36000" tIns="36000" rIns="36000" bIns="36000" rtlCol="0">
            <a:spAutoFit/>
          </a:bodyPr>
          <a:lstStyle/>
          <a:p>
            <a:pPr marL="105750" algn="ctr">
              <a:buSzPct val="120000"/>
            </a:pPr>
            <a:r>
              <a:rPr lang="ja-JP" altLang="en-US" dirty="0">
                <a:solidFill>
                  <a:schemeClr val="bg1"/>
                </a:solidFill>
                <a:latin typeface="HGPｺﾞｼｯｸE" panose="020B0900000000000000" pitchFamily="50" charset="-128"/>
                <a:ea typeface="HGPｺﾞｼｯｸE" panose="020B0900000000000000" pitchFamily="50" charset="-128"/>
              </a:rPr>
              <a:t>③ ゴルフ場利用税</a:t>
            </a:r>
            <a:endParaRPr lang="ja-JP" altLang="en-US" sz="1800" dirty="0">
              <a:solidFill>
                <a:schemeClr val="bg1"/>
              </a:solidFill>
              <a:latin typeface="HGPｺﾞｼｯｸE" panose="020B0900000000000000" pitchFamily="50" charset="-128"/>
              <a:ea typeface="HGPｺﾞｼｯｸE" panose="020B0900000000000000" pitchFamily="50" charset="-128"/>
            </a:endParaRPr>
          </a:p>
        </p:txBody>
      </p:sp>
      <p:sp>
        <p:nvSpPr>
          <p:cNvPr id="52" name="テキスト ボックス 51">
            <a:extLst>
              <a:ext uri="{FF2B5EF4-FFF2-40B4-BE49-F238E27FC236}">
                <a16:creationId xmlns:a16="http://schemas.microsoft.com/office/drawing/2014/main" id="{B11EC98B-2985-49CE-ADED-53594A5385D6}"/>
              </a:ext>
            </a:extLst>
          </p:cNvPr>
          <p:cNvSpPr txBox="1"/>
          <p:nvPr/>
        </p:nvSpPr>
        <p:spPr>
          <a:xfrm>
            <a:off x="324484" y="1441307"/>
            <a:ext cx="2725048" cy="630942"/>
          </a:xfrm>
          <a:prstGeom prst="rect">
            <a:avLst/>
          </a:prstGeom>
          <a:solidFill>
            <a:srgbClr val="005BAD"/>
          </a:solidFill>
        </p:spPr>
        <p:txBody>
          <a:bodyPr wrap="square" rtlCol="0">
            <a:spAutoFit/>
          </a:bodyPr>
          <a:lstStyle/>
          <a:p>
            <a:pPr marL="105750">
              <a:buSzPct val="120000"/>
            </a:pPr>
            <a:r>
              <a:rPr lang="ja-JP" altLang="en-US" sz="1750" dirty="0">
                <a:solidFill>
                  <a:schemeClr val="bg1"/>
                </a:solidFill>
                <a:latin typeface="HGPｺﾞｼｯｸE" panose="020B0900000000000000" pitchFamily="50" charset="-128"/>
                <a:ea typeface="HGPｺﾞｼｯｸE" panose="020B0900000000000000" pitchFamily="50" charset="-128"/>
              </a:rPr>
              <a:t>①道路や橋などの整備</a:t>
            </a:r>
            <a:endParaRPr lang="en-US" altLang="ja-JP" sz="1750" dirty="0">
              <a:solidFill>
                <a:schemeClr val="bg1"/>
              </a:solidFill>
              <a:latin typeface="HGPｺﾞｼｯｸE" panose="020B0900000000000000" pitchFamily="50" charset="-128"/>
              <a:ea typeface="HGPｺﾞｼｯｸE" panose="020B0900000000000000" pitchFamily="50" charset="-128"/>
            </a:endParaRPr>
          </a:p>
          <a:p>
            <a:pPr marL="105750">
              <a:buSzPct val="120000"/>
            </a:pPr>
            <a:r>
              <a:rPr lang="ja-JP" altLang="en-US" sz="1750" dirty="0">
                <a:solidFill>
                  <a:schemeClr val="bg1"/>
                </a:solidFill>
                <a:latin typeface="HGPｺﾞｼｯｸE" panose="020B0900000000000000" pitchFamily="50" charset="-128"/>
                <a:ea typeface="HGPｺﾞｼｯｸE" panose="020B0900000000000000" pitchFamily="50" charset="-128"/>
              </a:rPr>
              <a:t>のための公共事業関係費</a:t>
            </a:r>
          </a:p>
        </p:txBody>
      </p:sp>
      <p:sp>
        <p:nvSpPr>
          <p:cNvPr id="53" name="テキスト ボックス 52">
            <a:extLst>
              <a:ext uri="{FF2B5EF4-FFF2-40B4-BE49-F238E27FC236}">
                <a16:creationId xmlns:a16="http://schemas.microsoft.com/office/drawing/2014/main" id="{1206DAD9-0180-4645-A2A2-FD6372A80BB6}"/>
              </a:ext>
            </a:extLst>
          </p:cNvPr>
          <p:cNvSpPr txBox="1"/>
          <p:nvPr/>
        </p:nvSpPr>
        <p:spPr>
          <a:xfrm>
            <a:off x="3161890" y="1437073"/>
            <a:ext cx="3076325" cy="630942"/>
          </a:xfrm>
          <a:prstGeom prst="rect">
            <a:avLst/>
          </a:prstGeom>
          <a:solidFill>
            <a:schemeClr val="accent1">
              <a:lumMod val="60000"/>
              <a:lumOff val="40000"/>
            </a:schemeClr>
          </a:solidFill>
        </p:spPr>
        <p:txBody>
          <a:bodyPr wrap="square" rtlCol="0">
            <a:spAutoFit/>
          </a:bodyPr>
          <a:lstStyle/>
          <a:p>
            <a:pPr marL="105750">
              <a:buSzPct val="120000"/>
            </a:pPr>
            <a:r>
              <a:rPr lang="ja-JP" altLang="en-US" sz="1750" dirty="0">
                <a:solidFill>
                  <a:schemeClr val="bg1"/>
                </a:solidFill>
                <a:latin typeface="HGPｺﾞｼｯｸE" panose="020B0900000000000000" pitchFamily="50" charset="-128"/>
                <a:ea typeface="HGPｺﾞｼｯｸE" panose="020B0900000000000000" pitchFamily="50" charset="-128"/>
              </a:rPr>
              <a:t>②国債を返したり利息を</a:t>
            </a:r>
            <a:endParaRPr lang="en-US" altLang="ja-JP" sz="1750" dirty="0">
              <a:solidFill>
                <a:schemeClr val="bg1"/>
              </a:solidFill>
              <a:latin typeface="HGPｺﾞｼｯｸE" panose="020B0900000000000000" pitchFamily="50" charset="-128"/>
              <a:ea typeface="HGPｺﾞｼｯｸE" panose="020B0900000000000000" pitchFamily="50" charset="-128"/>
            </a:endParaRPr>
          </a:p>
          <a:p>
            <a:pPr marL="105750">
              <a:buSzPct val="120000"/>
            </a:pPr>
            <a:r>
              <a:rPr lang="ja-JP" altLang="en-US" sz="1750" dirty="0">
                <a:solidFill>
                  <a:schemeClr val="bg1"/>
                </a:solidFill>
                <a:latin typeface="HGPｺﾞｼｯｸE" panose="020B0900000000000000" pitchFamily="50" charset="-128"/>
                <a:ea typeface="HGPｺﾞｼｯｸE" panose="020B0900000000000000" pitchFamily="50" charset="-128"/>
              </a:rPr>
              <a:t>支払ったりするための国債費</a:t>
            </a:r>
          </a:p>
        </p:txBody>
      </p:sp>
      <p:pic>
        <p:nvPicPr>
          <p:cNvPr id="54" name="図 53">
            <a:extLst>
              <a:ext uri="{FF2B5EF4-FFF2-40B4-BE49-F238E27FC236}">
                <a16:creationId xmlns:a16="http://schemas.microsoft.com/office/drawing/2014/main" id="{64854283-A4CF-46D0-957E-92CEEB287E7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90640" y="1761747"/>
            <a:ext cx="1699650" cy="1699650"/>
          </a:xfrm>
          <a:prstGeom prst="rect">
            <a:avLst/>
          </a:prstGeom>
        </p:spPr>
      </p:pic>
      <p:pic>
        <p:nvPicPr>
          <p:cNvPr id="55" name="図 54">
            <a:extLst>
              <a:ext uri="{FF2B5EF4-FFF2-40B4-BE49-F238E27FC236}">
                <a16:creationId xmlns:a16="http://schemas.microsoft.com/office/drawing/2014/main" id="{83A8CF0C-E5D2-49F7-81C4-261289CE905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762" y="1800577"/>
            <a:ext cx="1662211" cy="1662211"/>
          </a:xfrm>
          <a:prstGeom prst="rect">
            <a:avLst/>
          </a:prstGeom>
        </p:spPr>
      </p:pic>
    </p:spTree>
    <p:custDataLst>
      <p:tags r:id="rId1"/>
    </p:custDataLst>
    <p:extLst>
      <p:ext uri="{BB962C8B-B14F-4D97-AF65-F5344CB8AC3E}">
        <p14:creationId xmlns:p14="http://schemas.microsoft.com/office/powerpoint/2010/main" val="1811183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0396A-D2C9-C644-DC14-201DD6E9AB06}"/>
            </a:ext>
          </a:extLst>
        </p:cNvPr>
        <p:cNvGrpSpPr/>
        <p:nvPr/>
      </p:nvGrpSpPr>
      <p:grpSpPr>
        <a:xfrm>
          <a:off x="0" y="0"/>
          <a:ext cx="0" cy="0"/>
          <a:chOff x="0" y="0"/>
          <a:chExt cx="0" cy="0"/>
        </a:xfrm>
      </p:grpSpPr>
      <p:sp>
        <p:nvSpPr>
          <p:cNvPr id="124" name="スライド番号プレースホルダー 123">
            <a:extLst>
              <a:ext uri="{FF2B5EF4-FFF2-40B4-BE49-F238E27FC236}">
                <a16:creationId xmlns:a16="http://schemas.microsoft.com/office/drawing/2014/main" id="{5305B1A5-399A-6DA2-11A0-E6EF04B9DD59}"/>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20</a:t>
            </a:fld>
            <a:endParaRPr lang="en-US" altLang="ja-JP" dirty="0"/>
          </a:p>
        </p:txBody>
      </p:sp>
      <p:sp>
        <p:nvSpPr>
          <p:cNvPr id="7" name="Rectangle 14">
            <a:extLst>
              <a:ext uri="{FF2B5EF4-FFF2-40B4-BE49-F238E27FC236}">
                <a16:creationId xmlns:a16="http://schemas.microsoft.com/office/drawing/2014/main" id="{E0040E79-9926-2109-D86B-F93F1AA79446}"/>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国の財政を見てみよう④</a:t>
            </a:r>
            <a:endParaRPr lang="en-US" altLang="ja-JP" sz="2200" kern="0"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30" name="object 23">
            <a:extLst>
              <a:ext uri="{FF2B5EF4-FFF2-40B4-BE49-F238E27FC236}">
                <a16:creationId xmlns:a16="http://schemas.microsoft.com/office/drawing/2014/main" id="{E6D3C259-7C10-BB44-4E48-072460E97262}"/>
              </a:ext>
            </a:extLst>
          </p:cNvPr>
          <p:cNvSpPr txBox="1"/>
          <p:nvPr/>
        </p:nvSpPr>
        <p:spPr>
          <a:xfrm>
            <a:off x="713955" y="752520"/>
            <a:ext cx="3600000" cy="360000"/>
          </a:xfrm>
          <a:prstGeom prst="rect">
            <a:avLst/>
          </a:prstGeom>
        </p:spPr>
        <p:txBody>
          <a:bodyPr vert="horz" wrap="square" lIns="0" tIns="0" rIns="0" bIns="0" rtlCol="0" anchor="ctr" anchorCtr="0">
            <a:noAutofit/>
          </a:bodyPr>
          <a:lstStyle/>
          <a:p>
            <a:pPr marL="185815" marR="4689" indent="-174678" defTabSz="844007" eaLnBrk="1" fontAlgn="auto" hangingPunct="1">
              <a:lnSpc>
                <a:spcPct val="113999"/>
              </a:lnSpc>
              <a:spcBef>
                <a:spcPts val="0"/>
              </a:spcBef>
              <a:spcAft>
                <a:spcPts val="0"/>
              </a:spcAft>
              <a:defRPr/>
            </a:pPr>
            <a:r>
              <a:rPr lang="ja-JP" altLang="en-US" sz="2000" spc="32" dirty="0">
                <a:solidFill>
                  <a:srgbClr val="231916"/>
                </a:solidFill>
                <a:latin typeface="+mn-ea"/>
                <a:ea typeface="+mn-ea"/>
                <a:cs typeface="Meiryo"/>
              </a:rPr>
              <a:t>日本の普通国債残高の推移</a:t>
            </a:r>
            <a:endParaRPr sz="2000" dirty="0">
              <a:solidFill>
                <a:prstClr val="black"/>
              </a:solidFill>
              <a:latin typeface="+mn-ea"/>
              <a:ea typeface="+mn-ea"/>
              <a:cs typeface="Yu Gothic"/>
            </a:endParaRPr>
          </a:p>
        </p:txBody>
      </p:sp>
      <p:grpSp>
        <p:nvGrpSpPr>
          <p:cNvPr id="19" name="グループ化 18">
            <a:extLst>
              <a:ext uri="{FF2B5EF4-FFF2-40B4-BE49-F238E27FC236}">
                <a16:creationId xmlns:a16="http://schemas.microsoft.com/office/drawing/2014/main" id="{8B90CC2E-5107-4E5D-84B4-574A2E1FEF45}"/>
              </a:ext>
            </a:extLst>
          </p:cNvPr>
          <p:cNvGrpSpPr>
            <a:grpSpLocks noChangeAspect="1"/>
          </p:cNvGrpSpPr>
          <p:nvPr/>
        </p:nvGrpSpPr>
        <p:grpSpPr>
          <a:xfrm>
            <a:off x="266748" y="2103670"/>
            <a:ext cx="8581881" cy="4344751"/>
            <a:chOff x="1142337" y="1800000"/>
            <a:chExt cx="6118082" cy="3097403"/>
          </a:xfrm>
        </p:grpSpPr>
        <p:pic>
          <p:nvPicPr>
            <p:cNvPr id="18" name="図 17">
              <a:extLst>
                <a:ext uri="{FF2B5EF4-FFF2-40B4-BE49-F238E27FC236}">
                  <a16:creationId xmlns:a16="http://schemas.microsoft.com/office/drawing/2014/main" id="{E8EACC68-148F-4D96-A1BC-A29BC533821F}"/>
                </a:ext>
              </a:extLst>
            </p:cNvPr>
            <p:cNvPicPr>
              <a:picLocks noChangeAspect="1"/>
            </p:cNvPicPr>
            <p:nvPr/>
          </p:nvPicPr>
          <p:blipFill rotWithShape="1">
            <a:blip r:embed="rId3"/>
            <a:srcRect t="2034" b="52801"/>
            <a:stretch/>
          </p:blipFill>
          <p:spPr>
            <a:xfrm>
              <a:off x="1142337" y="1800000"/>
              <a:ext cx="6118082" cy="3097403"/>
            </a:xfrm>
            <a:prstGeom prst="rect">
              <a:avLst/>
            </a:prstGeom>
          </p:spPr>
        </p:pic>
        <p:pic>
          <p:nvPicPr>
            <p:cNvPr id="85" name="図 84">
              <a:extLst>
                <a:ext uri="{FF2B5EF4-FFF2-40B4-BE49-F238E27FC236}">
                  <a16:creationId xmlns:a16="http://schemas.microsoft.com/office/drawing/2014/main" id="{E67A82DA-B1AF-4BF7-B982-770B900E6F5A}"/>
                </a:ext>
              </a:extLst>
            </p:cNvPr>
            <p:cNvPicPr>
              <a:picLocks noChangeAspect="1"/>
            </p:cNvPicPr>
            <p:nvPr/>
          </p:nvPicPr>
          <p:blipFill rotWithShape="1">
            <a:blip r:embed="rId3"/>
            <a:srcRect l="65061" t="283" b="94898"/>
            <a:stretch/>
          </p:blipFill>
          <p:spPr>
            <a:xfrm>
              <a:off x="3315470" y="1800000"/>
              <a:ext cx="2137576" cy="330505"/>
            </a:xfrm>
            <a:prstGeom prst="rect">
              <a:avLst/>
            </a:prstGeom>
          </p:spPr>
        </p:pic>
      </p:grpSp>
      <p:sp>
        <p:nvSpPr>
          <p:cNvPr id="87" name="角丸四角形 31">
            <a:extLst>
              <a:ext uri="{FF2B5EF4-FFF2-40B4-BE49-F238E27FC236}">
                <a16:creationId xmlns:a16="http://schemas.microsoft.com/office/drawing/2014/main" id="{5BACA4CC-7DC9-4D9E-AD9D-4D2C1E64934B}"/>
              </a:ext>
            </a:extLst>
          </p:cNvPr>
          <p:cNvSpPr/>
          <p:nvPr/>
        </p:nvSpPr>
        <p:spPr>
          <a:xfrm>
            <a:off x="3856764" y="6426684"/>
            <a:ext cx="4860000" cy="3480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200" dirty="0">
                <a:solidFill>
                  <a:schemeClr val="tx1"/>
                </a:solidFill>
                <a:latin typeface="+mn-ea"/>
              </a:rPr>
              <a:t>※</a:t>
            </a:r>
            <a:r>
              <a:rPr lang="ja-JP" altLang="en-US" sz="1200" dirty="0">
                <a:solidFill>
                  <a:schemeClr val="tx1"/>
                </a:solidFill>
                <a:latin typeface="+mn-ea"/>
              </a:rPr>
              <a:t>出典：財務省「これからの日本のために財政を考える」（令和７年４月）</a:t>
            </a:r>
            <a:endParaRPr lang="en-US" altLang="ja-JP" sz="1200" dirty="0">
              <a:solidFill>
                <a:schemeClr val="tx1"/>
              </a:solidFill>
              <a:latin typeface="+mn-ea"/>
            </a:endParaRPr>
          </a:p>
        </p:txBody>
      </p:sp>
      <p:sp>
        <p:nvSpPr>
          <p:cNvPr id="9" name="object 23">
            <a:extLst>
              <a:ext uri="{FF2B5EF4-FFF2-40B4-BE49-F238E27FC236}">
                <a16:creationId xmlns:a16="http://schemas.microsoft.com/office/drawing/2014/main" id="{4FA9642B-9710-4DF8-AA20-7CF0E8973245}"/>
              </a:ext>
            </a:extLst>
          </p:cNvPr>
          <p:cNvSpPr txBox="1"/>
          <p:nvPr/>
        </p:nvSpPr>
        <p:spPr>
          <a:xfrm>
            <a:off x="1356852" y="1171512"/>
            <a:ext cx="7020231" cy="902662"/>
          </a:xfrm>
          <a:prstGeom prst="rect">
            <a:avLst/>
          </a:prstGeom>
        </p:spPr>
        <p:txBody>
          <a:bodyPr vert="horz" wrap="square" lIns="0" tIns="0" rIns="0" bIns="0" rtlCol="0" anchor="ctr" anchorCtr="0">
            <a:noAutofit/>
          </a:bodyPr>
          <a:lstStyle/>
          <a:p>
            <a:pPr marL="185815" marR="4689" indent="-174678" defTabSz="844007">
              <a:lnSpc>
                <a:spcPct val="113999"/>
              </a:lnSpc>
              <a:defRPr/>
            </a:pPr>
            <a:r>
              <a:rPr lang="ja-JP" altLang="en-US" sz="1700" dirty="0">
                <a:solidFill>
                  <a:prstClr val="black"/>
                </a:solidFill>
                <a:latin typeface="+mn-ea"/>
                <a:cs typeface="Yu Gothic"/>
              </a:rPr>
              <a:t>　普通国債残高は、増加の一途をたどっています。</a:t>
            </a:r>
            <a:endParaRPr lang="en-US" altLang="ja-JP" sz="1700" dirty="0">
              <a:solidFill>
                <a:prstClr val="black"/>
              </a:solidFill>
              <a:latin typeface="+mn-ea"/>
              <a:cs typeface="Yu Gothic"/>
            </a:endParaRPr>
          </a:p>
          <a:p>
            <a:pPr marL="185815" marR="4689" indent="-174678" defTabSz="844007">
              <a:lnSpc>
                <a:spcPct val="113999"/>
              </a:lnSpc>
              <a:defRPr/>
            </a:pPr>
            <a:r>
              <a:rPr lang="ja-JP" altLang="en-US" sz="1700" dirty="0">
                <a:solidFill>
                  <a:prstClr val="black"/>
                </a:solidFill>
                <a:latin typeface="+mn-ea"/>
                <a:cs typeface="Yu Gothic"/>
              </a:rPr>
              <a:t>　</a:t>
            </a:r>
            <a:r>
              <a:rPr lang="en-US" altLang="ja-JP" sz="1700" dirty="0">
                <a:solidFill>
                  <a:prstClr val="black"/>
                </a:solidFill>
                <a:latin typeface="+mn-ea"/>
                <a:cs typeface="Yu Gothic"/>
              </a:rPr>
              <a:t>2025</a:t>
            </a:r>
            <a:r>
              <a:rPr lang="ja-JP" altLang="en-US" sz="1700" dirty="0">
                <a:solidFill>
                  <a:prstClr val="black"/>
                </a:solidFill>
                <a:latin typeface="+mn-ea"/>
                <a:cs typeface="Yu Gothic"/>
              </a:rPr>
              <a:t>年度（令和７年度）末には、</a:t>
            </a:r>
            <a:r>
              <a:rPr lang="en-US" altLang="ja-JP" sz="1700" dirty="0">
                <a:solidFill>
                  <a:prstClr val="black"/>
                </a:solidFill>
                <a:latin typeface="+mn-ea"/>
                <a:cs typeface="Yu Gothic"/>
              </a:rPr>
              <a:t>1,129</a:t>
            </a:r>
            <a:r>
              <a:rPr lang="ja-JP" altLang="en-US" sz="1700" dirty="0">
                <a:solidFill>
                  <a:prstClr val="black"/>
                </a:solidFill>
                <a:latin typeface="+mn-ea"/>
                <a:cs typeface="Yu Gothic"/>
              </a:rPr>
              <a:t>兆円に上ると見込まれ、主要先進国の中でも高い水準となっています。</a:t>
            </a:r>
            <a:endParaRPr sz="1700" dirty="0">
              <a:solidFill>
                <a:prstClr val="black"/>
              </a:solidFill>
              <a:latin typeface="+mn-ea"/>
              <a:cs typeface="Yu Gothic"/>
            </a:endParaRPr>
          </a:p>
        </p:txBody>
      </p:sp>
    </p:spTree>
    <p:extLst>
      <p:ext uri="{BB962C8B-B14F-4D97-AF65-F5344CB8AC3E}">
        <p14:creationId xmlns:p14="http://schemas.microsoft.com/office/powerpoint/2010/main" val="4181025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750" fill="hold"/>
                                        <p:tgtEl>
                                          <p:spTgt spid="19"/>
                                        </p:tgtEl>
                                        <p:attrNameLst>
                                          <p:attrName>ppt_w</p:attrName>
                                        </p:attrNameLst>
                                      </p:cBhvr>
                                      <p:tavLst>
                                        <p:tav tm="0">
                                          <p:val>
                                            <p:fltVal val="0"/>
                                          </p:val>
                                        </p:tav>
                                        <p:tav tm="100000">
                                          <p:val>
                                            <p:strVal val="#ppt_w"/>
                                          </p:val>
                                        </p:tav>
                                      </p:tavLst>
                                    </p:anim>
                                    <p:anim calcmode="lin" valueType="num">
                                      <p:cBhvr>
                                        <p:cTn id="8" dur="750" fill="hold"/>
                                        <p:tgtEl>
                                          <p:spTgt spid="19"/>
                                        </p:tgtEl>
                                        <p:attrNameLst>
                                          <p:attrName>ppt_h</p:attrName>
                                        </p:attrNameLst>
                                      </p:cBhvr>
                                      <p:tavLst>
                                        <p:tav tm="0">
                                          <p:val>
                                            <p:fltVal val="0"/>
                                          </p:val>
                                        </p:tav>
                                        <p:tav tm="100000">
                                          <p:val>
                                            <p:strVal val="#ppt_h"/>
                                          </p:val>
                                        </p:tav>
                                      </p:tavLst>
                                    </p:anim>
                                    <p:animEffect transition="in" filter="fade">
                                      <p:cBhvr>
                                        <p:cTn id="9" dur="750"/>
                                        <p:tgtEl>
                                          <p:spTgt spid="19"/>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87"/>
                                        </p:tgtEl>
                                        <p:attrNameLst>
                                          <p:attrName>style.visibility</p:attrName>
                                        </p:attrNameLst>
                                      </p:cBhvr>
                                      <p:to>
                                        <p:strVal val="visible"/>
                                      </p:to>
                                    </p:set>
                                  </p:childTnLst>
                                </p:cTn>
                              </p:par>
                            </p:childTnLst>
                          </p:cTn>
                        </p:par>
                        <p:par>
                          <p:cTn id="12" fill="hold">
                            <p:stCondLst>
                              <p:cond delay="750"/>
                            </p:stCondLst>
                            <p:childTnLst>
                              <p:par>
                                <p:cTn id="13" presetID="3" presetClass="entr" presetSubtype="1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0396A-D2C9-C644-DC14-201DD6E9AB06}"/>
            </a:ext>
          </a:extLst>
        </p:cNvPr>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C3522C6D-4CF9-6BB8-CA16-F4A47D9EF2A9}"/>
              </a:ext>
            </a:extLst>
          </p:cNvPr>
          <p:cNvGrpSpPr/>
          <p:nvPr/>
        </p:nvGrpSpPr>
        <p:grpSpPr>
          <a:xfrm>
            <a:off x="287921" y="6410880"/>
            <a:ext cx="8532000" cy="374400"/>
            <a:chOff x="322211" y="6410880"/>
            <a:chExt cx="8532000" cy="374400"/>
          </a:xfrm>
        </p:grpSpPr>
        <p:sp>
          <p:nvSpPr>
            <p:cNvPr id="6" name="正方形/長方形 5">
              <a:extLst>
                <a:ext uri="{FF2B5EF4-FFF2-40B4-BE49-F238E27FC236}">
                  <a16:creationId xmlns:a16="http://schemas.microsoft.com/office/drawing/2014/main" id="{74A4353E-27B7-6E60-CE46-147FF638BABA}"/>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0" name="正方形/長方形 19">
              <a:extLst>
                <a:ext uri="{FF2B5EF4-FFF2-40B4-BE49-F238E27FC236}">
                  <a16:creationId xmlns:a16="http://schemas.microsoft.com/office/drawing/2014/main" id="{5D52DA49-6C33-4DAB-C628-08A90D80A1C5}"/>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00" name="テキスト ボックス 99">
            <a:extLst>
              <a:ext uri="{FF2B5EF4-FFF2-40B4-BE49-F238E27FC236}">
                <a16:creationId xmlns:a16="http://schemas.microsoft.com/office/drawing/2014/main" id="{453984B6-9F56-1849-AEC2-099FE6637A48}"/>
              </a:ext>
            </a:extLst>
          </p:cNvPr>
          <p:cNvSpPr txBox="1"/>
          <p:nvPr/>
        </p:nvSpPr>
        <p:spPr>
          <a:xfrm>
            <a:off x="827561" y="6473251"/>
            <a:ext cx="7113394"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動画で学ぼう</a:t>
            </a:r>
            <a:r>
              <a:rPr kumimoji="1" lang="ja-JP" altLang="en-US" sz="1100" b="1" spc="-150" dirty="0">
                <a:solidFill>
                  <a:srgbClr val="005BAD"/>
                </a:solidFill>
                <a:latin typeface="+mj-ea"/>
                <a:ea typeface="+mj-ea"/>
              </a:rPr>
              <a:t> </a:t>
            </a:r>
            <a:r>
              <a:rPr kumimoji="1" lang="ja-JP" altLang="en-US" sz="1100" b="1" dirty="0">
                <a:solidFill>
                  <a:srgbClr val="005BAD"/>
                </a:solidFill>
                <a:latin typeface="+mj-ea"/>
                <a:ea typeface="+mj-ea"/>
              </a:rPr>
              <a:t>：</a:t>
            </a:r>
            <a:r>
              <a:rPr lang="ja-JP" altLang="en-US" sz="1100" b="1" spc="-150" dirty="0">
                <a:solidFill>
                  <a:srgbClr val="005BAD"/>
                </a:solidFill>
                <a:latin typeface="+mj-ea"/>
                <a:ea typeface="+mj-ea"/>
              </a:rPr>
              <a:t> </a:t>
            </a:r>
            <a:r>
              <a:rPr lang="ja-JP" altLang="en-US" sz="1100" b="1" dirty="0">
                <a:solidFill>
                  <a:srgbClr val="005BAD"/>
                </a:solidFill>
                <a:latin typeface="ＭＳ Ｐゴシック" panose="020B0600070205080204" pitchFamily="50" charset="-128"/>
                <a:ea typeface="ＭＳ Ｐゴシック" panose="020B0600070205080204" pitchFamily="50" charset="-128"/>
              </a:rPr>
              <a:t>日本の「財政」を考えよう　</a:t>
            </a:r>
            <a:r>
              <a:rPr kumimoji="1" lang="en-US" altLang="ja-JP" sz="11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https://www.youtube.com/watch?v=sVKTluQsCEs</a:t>
            </a:r>
            <a:r>
              <a:rPr kumimoji="1" lang="ja-JP" altLang="en-US" sz="1000" dirty="0">
                <a:latin typeface="Arial" panose="020B0604020202020204" pitchFamily="34" charset="0"/>
                <a:cs typeface="Arial" panose="020B0604020202020204" pitchFamily="34" charset="0"/>
              </a:rPr>
              <a:t>（財務省作成動画）</a:t>
            </a:r>
            <a:endParaRPr kumimoji="1" lang="ja-JP" altLang="en-US" sz="1100" dirty="0">
              <a:latin typeface="Arial" panose="020B0604020202020204" pitchFamily="34" charset="0"/>
              <a:cs typeface="Arial" panose="020B0604020202020204" pitchFamily="34" charset="0"/>
            </a:endParaRPr>
          </a:p>
        </p:txBody>
      </p:sp>
      <p:sp>
        <p:nvSpPr>
          <p:cNvPr id="124" name="スライド番号プレースホルダー 123">
            <a:extLst>
              <a:ext uri="{FF2B5EF4-FFF2-40B4-BE49-F238E27FC236}">
                <a16:creationId xmlns:a16="http://schemas.microsoft.com/office/drawing/2014/main" id="{5305B1A5-399A-6DA2-11A0-E6EF04B9DD59}"/>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21</a:t>
            </a:fld>
            <a:endParaRPr lang="en-US" altLang="ja-JP" dirty="0"/>
          </a:p>
        </p:txBody>
      </p:sp>
      <p:sp>
        <p:nvSpPr>
          <p:cNvPr id="7" name="Rectangle 14">
            <a:extLst>
              <a:ext uri="{FF2B5EF4-FFF2-40B4-BE49-F238E27FC236}">
                <a16:creationId xmlns:a16="http://schemas.microsoft.com/office/drawing/2014/main" id="{E0040E79-9926-2109-D86B-F93F1AA79446}"/>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国の財政を見てみよう④</a:t>
            </a:r>
            <a:endParaRPr lang="en-US" altLang="ja-JP" sz="2200" kern="0" dirty="0">
              <a:solidFill>
                <a:schemeClr val="tx1"/>
              </a:solidFill>
              <a:latin typeface="HGP創英角ｺﾞｼｯｸUB" panose="020B0900000000000000" pitchFamily="50" charset="-128"/>
              <a:ea typeface="HGP創英角ｺﾞｼｯｸUB" panose="020B0900000000000000" pitchFamily="50" charset="-128"/>
            </a:endParaRPr>
          </a:p>
        </p:txBody>
      </p:sp>
      <p:grpSp>
        <p:nvGrpSpPr>
          <p:cNvPr id="3" name="グループ化 2">
            <a:extLst>
              <a:ext uri="{FF2B5EF4-FFF2-40B4-BE49-F238E27FC236}">
                <a16:creationId xmlns:a16="http://schemas.microsoft.com/office/drawing/2014/main" id="{59E037D8-6563-2DAF-0D41-E45B1D24AA67}"/>
              </a:ext>
            </a:extLst>
          </p:cNvPr>
          <p:cNvGrpSpPr/>
          <p:nvPr/>
        </p:nvGrpSpPr>
        <p:grpSpPr>
          <a:xfrm>
            <a:off x="-29057" y="6108719"/>
            <a:ext cx="832606" cy="749281"/>
            <a:chOff x="-35154" y="5996309"/>
            <a:chExt cx="945432" cy="850816"/>
          </a:xfrm>
        </p:grpSpPr>
        <p:sp>
          <p:nvSpPr>
            <p:cNvPr id="13" name="フリーフォーム: 図形 12">
              <a:extLst>
                <a:ext uri="{FF2B5EF4-FFF2-40B4-BE49-F238E27FC236}">
                  <a16:creationId xmlns:a16="http://schemas.microsoft.com/office/drawing/2014/main" id="{151C366B-E49E-75F3-03F1-D32EACD3AEC0}"/>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4" name="フリーフォーム: 図形 13">
              <a:extLst>
                <a:ext uri="{FF2B5EF4-FFF2-40B4-BE49-F238E27FC236}">
                  <a16:creationId xmlns:a16="http://schemas.microsoft.com/office/drawing/2014/main" id="{C9B11546-32BA-FA80-11DB-9DA10405340B}"/>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7" name="テキスト ボックス 16">
              <a:extLst>
                <a:ext uri="{FF2B5EF4-FFF2-40B4-BE49-F238E27FC236}">
                  <a16:creationId xmlns:a16="http://schemas.microsoft.com/office/drawing/2014/main" id="{914DF7C1-522A-0D3C-7453-9F72789BED06}"/>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
        <p:nvSpPr>
          <p:cNvPr id="130" name="object 23">
            <a:extLst>
              <a:ext uri="{FF2B5EF4-FFF2-40B4-BE49-F238E27FC236}">
                <a16:creationId xmlns:a16="http://schemas.microsoft.com/office/drawing/2014/main" id="{E6D3C259-7C10-BB44-4E48-072460E97262}"/>
              </a:ext>
            </a:extLst>
          </p:cNvPr>
          <p:cNvSpPr txBox="1"/>
          <p:nvPr/>
        </p:nvSpPr>
        <p:spPr>
          <a:xfrm>
            <a:off x="943394" y="759035"/>
            <a:ext cx="3600000" cy="360000"/>
          </a:xfrm>
          <a:prstGeom prst="rect">
            <a:avLst/>
          </a:prstGeom>
        </p:spPr>
        <p:txBody>
          <a:bodyPr vert="horz" wrap="square" lIns="0" tIns="0" rIns="0" bIns="0" rtlCol="0" anchor="ctr" anchorCtr="0">
            <a:noAutofit/>
          </a:bodyPr>
          <a:lstStyle/>
          <a:p>
            <a:pPr marL="185815" marR="4689" indent="-174678" defTabSz="844007">
              <a:lnSpc>
                <a:spcPct val="113999"/>
              </a:lnSpc>
              <a:defRPr/>
            </a:pPr>
            <a:r>
              <a:rPr lang="ja-JP" altLang="en-US" sz="2000" spc="32" dirty="0">
                <a:solidFill>
                  <a:srgbClr val="231916"/>
                </a:solidFill>
                <a:latin typeface="+mn-ea"/>
                <a:cs typeface="Meiryo"/>
              </a:rPr>
              <a:t>主な国の債務残高（対</a:t>
            </a:r>
            <a:r>
              <a:rPr lang="en-US" altLang="ja-JP" sz="2000" spc="32" dirty="0">
                <a:solidFill>
                  <a:srgbClr val="231916"/>
                </a:solidFill>
                <a:latin typeface="+mn-ea"/>
                <a:cs typeface="Meiryo"/>
              </a:rPr>
              <a:t>GDP</a:t>
            </a:r>
            <a:r>
              <a:rPr lang="ja-JP" altLang="en-US" sz="2000" spc="32" dirty="0">
                <a:solidFill>
                  <a:srgbClr val="231916"/>
                </a:solidFill>
                <a:latin typeface="+mn-ea"/>
                <a:cs typeface="Meiryo"/>
              </a:rPr>
              <a:t>比）</a:t>
            </a:r>
          </a:p>
        </p:txBody>
      </p:sp>
      <p:grpSp>
        <p:nvGrpSpPr>
          <p:cNvPr id="21" name="グループ化 20">
            <a:extLst>
              <a:ext uri="{FF2B5EF4-FFF2-40B4-BE49-F238E27FC236}">
                <a16:creationId xmlns:a16="http://schemas.microsoft.com/office/drawing/2014/main" id="{BC5062DE-D7D9-4A8D-A112-538A80B46ABA}"/>
              </a:ext>
            </a:extLst>
          </p:cNvPr>
          <p:cNvGrpSpPr>
            <a:grpSpLocks noChangeAspect="1"/>
          </p:cNvGrpSpPr>
          <p:nvPr/>
        </p:nvGrpSpPr>
        <p:grpSpPr>
          <a:xfrm>
            <a:off x="331470" y="1181364"/>
            <a:ext cx="8679562" cy="4861981"/>
            <a:chOff x="1099693" y="1153715"/>
            <a:chExt cx="8175543" cy="4843970"/>
          </a:xfrm>
        </p:grpSpPr>
        <p:pic>
          <p:nvPicPr>
            <p:cNvPr id="18" name="図 17">
              <a:extLst>
                <a:ext uri="{FF2B5EF4-FFF2-40B4-BE49-F238E27FC236}">
                  <a16:creationId xmlns:a16="http://schemas.microsoft.com/office/drawing/2014/main" id="{E8EACC68-148F-4D96-A1BC-A29BC533821F}"/>
                </a:ext>
              </a:extLst>
            </p:cNvPr>
            <p:cNvPicPr>
              <a:picLocks noChangeAspect="1"/>
            </p:cNvPicPr>
            <p:nvPr/>
          </p:nvPicPr>
          <p:blipFill rotWithShape="1">
            <a:blip r:embed="rId4"/>
            <a:srcRect t="48464" b="1521"/>
            <a:stretch/>
          </p:blipFill>
          <p:spPr>
            <a:xfrm>
              <a:off x="1099693" y="1153715"/>
              <a:ext cx="8175543" cy="4843970"/>
            </a:xfrm>
            <a:prstGeom prst="rect">
              <a:avLst/>
            </a:prstGeom>
          </p:spPr>
        </p:pic>
        <p:pic>
          <p:nvPicPr>
            <p:cNvPr id="85" name="図 84">
              <a:extLst>
                <a:ext uri="{FF2B5EF4-FFF2-40B4-BE49-F238E27FC236}">
                  <a16:creationId xmlns:a16="http://schemas.microsoft.com/office/drawing/2014/main" id="{E67A82DA-B1AF-4BF7-B982-770B900E6F5A}"/>
                </a:ext>
              </a:extLst>
            </p:cNvPr>
            <p:cNvPicPr>
              <a:picLocks/>
            </p:cNvPicPr>
            <p:nvPr/>
          </p:nvPicPr>
          <p:blipFill rotWithShape="1">
            <a:blip r:embed="rId4"/>
            <a:srcRect l="65061" t="283" b="94898"/>
            <a:stretch/>
          </p:blipFill>
          <p:spPr>
            <a:xfrm>
              <a:off x="3277478" y="1168687"/>
              <a:ext cx="3600000" cy="396000"/>
            </a:xfrm>
            <a:prstGeom prst="rect">
              <a:avLst/>
            </a:prstGeom>
          </p:spPr>
        </p:pic>
      </p:grpSp>
      <p:sp>
        <p:nvSpPr>
          <p:cNvPr id="87" name="角丸四角形 31">
            <a:extLst>
              <a:ext uri="{FF2B5EF4-FFF2-40B4-BE49-F238E27FC236}">
                <a16:creationId xmlns:a16="http://schemas.microsoft.com/office/drawing/2014/main" id="{5BACA4CC-7DC9-4D9E-AD9D-4D2C1E64934B}"/>
              </a:ext>
            </a:extLst>
          </p:cNvPr>
          <p:cNvSpPr/>
          <p:nvPr/>
        </p:nvSpPr>
        <p:spPr>
          <a:xfrm>
            <a:off x="4231296" y="6049740"/>
            <a:ext cx="4860000" cy="3480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200" dirty="0">
                <a:solidFill>
                  <a:schemeClr val="tx1"/>
                </a:solidFill>
                <a:latin typeface="+mn-ea"/>
              </a:rPr>
              <a:t>※</a:t>
            </a:r>
            <a:r>
              <a:rPr lang="ja-JP" altLang="en-US" sz="1200" dirty="0">
                <a:solidFill>
                  <a:schemeClr val="tx1"/>
                </a:solidFill>
                <a:latin typeface="+mn-ea"/>
              </a:rPr>
              <a:t>出典：財務省「これからの日本のために財政を考える」（令和７年４月）</a:t>
            </a:r>
            <a:endParaRPr lang="en-US" altLang="ja-JP" sz="1200" dirty="0">
              <a:solidFill>
                <a:schemeClr val="tx1"/>
              </a:solidFill>
              <a:latin typeface="+mn-ea"/>
            </a:endParaRPr>
          </a:p>
        </p:txBody>
      </p:sp>
    </p:spTree>
    <p:extLst>
      <p:ext uri="{BB962C8B-B14F-4D97-AF65-F5344CB8AC3E}">
        <p14:creationId xmlns:p14="http://schemas.microsoft.com/office/powerpoint/2010/main" val="1253078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750" fill="hold"/>
                                        <p:tgtEl>
                                          <p:spTgt spid="21"/>
                                        </p:tgtEl>
                                        <p:attrNameLst>
                                          <p:attrName>ppt_w</p:attrName>
                                        </p:attrNameLst>
                                      </p:cBhvr>
                                      <p:tavLst>
                                        <p:tav tm="0">
                                          <p:val>
                                            <p:fltVal val="0"/>
                                          </p:val>
                                        </p:tav>
                                        <p:tav tm="100000">
                                          <p:val>
                                            <p:strVal val="#ppt_w"/>
                                          </p:val>
                                        </p:tav>
                                      </p:tavLst>
                                    </p:anim>
                                    <p:anim calcmode="lin" valueType="num">
                                      <p:cBhvr>
                                        <p:cTn id="8" dur="750" fill="hold"/>
                                        <p:tgtEl>
                                          <p:spTgt spid="21"/>
                                        </p:tgtEl>
                                        <p:attrNameLst>
                                          <p:attrName>ppt_h</p:attrName>
                                        </p:attrNameLst>
                                      </p:cBhvr>
                                      <p:tavLst>
                                        <p:tav tm="0">
                                          <p:val>
                                            <p:fltVal val="0"/>
                                          </p:val>
                                        </p:tav>
                                        <p:tav tm="100000">
                                          <p:val>
                                            <p:strVal val="#ppt_h"/>
                                          </p:val>
                                        </p:tav>
                                      </p:tavLst>
                                    </p:anim>
                                    <p:animEffect transition="in" filter="fade">
                                      <p:cBhvr>
                                        <p:cTn id="9" dur="750"/>
                                        <p:tgtEl>
                                          <p:spTgt spid="21"/>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87"/>
                                        </p:tgtEl>
                                        <p:attrNameLst>
                                          <p:attrName>style.visibility</p:attrName>
                                        </p:attrNameLst>
                                      </p:cBhvr>
                                      <p:to>
                                        <p:strVal val="visible"/>
                                      </p:to>
                                    </p:set>
                                    <p:animEffect transition="in" filter="fade">
                                      <p:cBhvr>
                                        <p:cTn id="12" dur="7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23AA016E-2624-4F20-96EB-B5A66010AFE6}"/>
              </a:ext>
            </a:extLst>
          </p:cNvPr>
          <p:cNvGrpSpPr/>
          <p:nvPr/>
        </p:nvGrpSpPr>
        <p:grpSpPr>
          <a:xfrm>
            <a:off x="332166" y="1041230"/>
            <a:ext cx="8519134" cy="802320"/>
            <a:chOff x="323851" y="1085671"/>
            <a:chExt cx="8519134" cy="709778"/>
          </a:xfrm>
        </p:grpSpPr>
        <p:sp>
          <p:nvSpPr>
            <p:cNvPr id="60" name="AutoShape 353">
              <a:extLst>
                <a:ext uri="{FF2B5EF4-FFF2-40B4-BE49-F238E27FC236}">
                  <a16:creationId xmlns:a16="http://schemas.microsoft.com/office/drawing/2014/main" id="{C4CD31EB-70D7-9C57-CDB7-163F5F6F5126}"/>
                </a:ext>
              </a:extLst>
            </p:cNvPr>
            <p:cNvSpPr>
              <a:spLocks noChangeArrowheads="1"/>
            </p:cNvSpPr>
            <p:nvPr/>
          </p:nvSpPr>
          <p:spPr bwMode="auto">
            <a:xfrm>
              <a:off x="323851" y="1085671"/>
              <a:ext cx="8519134" cy="709778"/>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57" name="テキスト ボックス 56">
              <a:extLst>
                <a:ext uri="{FF2B5EF4-FFF2-40B4-BE49-F238E27FC236}">
                  <a16:creationId xmlns:a16="http://schemas.microsoft.com/office/drawing/2014/main" id="{C0B264B1-BAF6-D79F-B965-760727043382}"/>
                </a:ext>
              </a:extLst>
            </p:cNvPr>
            <p:cNvSpPr txBox="1"/>
            <p:nvPr/>
          </p:nvSpPr>
          <p:spPr>
            <a:xfrm>
              <a:off x="708910" y="1262331"/>
              <a:ext cx="5420516" cy="353960"/>
            </a:xfrm>
            <a:prstGeom prst="rect">
              <a:avLst/>
            </a:prstGeom>
            <a:noFill/>
          </p:spPr>
          <p:txBody>
            <a:bodyPr wrap="square" rtlCol="0">
              <a:spAutoFit/>
            </a:bodyPr>
            <a:lstStyle/>
            <a:p>
              <a:r>
                <a:rPr kumimoji="1" lang="ja-JP" altLang="en-US" sz="2000" dirty="0">
                  <a:latin typeface="+mn-ea"/>
                  <a:ea typeface="+mn-ea"/>
                </a:rPr>
                <a:t>日本の借金の状況</a:t>
              </a:r>
            </a:p>
          </p:txBody>
        </p:sp>
      </p:grpSp>
      <p:grpSp>
        <p:nvGrpSpPr>
          <p:cNvPr id="5" name="グループ化 4">
            <a:extLst>
              <a:ext uri="{FF2B5EF4-FFF2-40B4-BE49-F238E27FC236}">
                <a16:creationId xmlns:a16="http://schemas.microsoft.com/office/drawing/2014/main" id="{6542992E-A4FE-5D8C-1B96-BF8A621D802B}"/>
              </a:ext>
            </a:extLst>
          </p:cNvPr>
          <p:cNvGrpSpPr/>
          <p:nvPr/>
        </p:nvGrpSpPr>
        <p:grpSpPr>
          <a:xfrm>
            <a:off x="287921" y="6410880"/>
            <a:ext cx="8532000" cy="374400"/>
            <a:chOff x="322211" y="6410880"/>
            <a:chExt cx="8532000" cy="374400"/>
          </a:xfrm>
        </p:grpSpPr>
        <p:sp>
          <p:nvSpPr>
            <p:cNvPr id="6" name="正方形/長方形 5">
              <a:extLst>
                <a:ext uri="{FF2B5EF4-FFF2-40B4-BE49-F238E27FC236}">
                  <a16:creationId xmlns:a16="http://schemas.microsoft.com/office/drawing/2014/main" id="{985E36C8-2429-126F-97A3-2B0AB259F57C}"/>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0" name="正方形/長方形 19">
              <a:extLst>
                <a:ext uri="{FF2B5EF4-FFF2-40B4-BE49-F238E27FC236}">
                  <a16:creationId xmlns:a16="http://schemas.microsoft.com/office/drawing/2014/main" id="{45EE1716-E341-D0FD-B596-9B73EED47342}"/>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00" name="テキスト ボックス 99">
            <a:extLst>
              <a:ext uri="{FF2B5EF4-FFF2-40B4-BE49-F238E27FC236}">
                <a16:creationId xmlns:a16="http://schemas.microsoft.com/office/drawing/2014/main" id="{AEA2E2D7-BDD9-93CA-5793-01AC63AF7D59}"/>
              </a:ext>
            </a:extLst>
          </p:cNvPr>
          <p:cNvSpPr txBox="1"/>
          <p:nvPr/>
        </p:nvSpPr>
        <p:spPr>
          <a:xfrm>
            <a:off x="827561" y="6473251"/>
            <a:ext cx="7113394"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動画で学ぼう</a:t>
            </a:r>
            <a:r>
              <a:rPr kumimoji="1" lang="ja-JP" altLang="en-US" sz="1100" b="1" spc="-150" dirty="0">
                <a:solidFill>
                  <a:srgbClr val="005BAD"/>
                </a:solidFill>
                <a:latin typeface="+mj-ea"/>
                <a:ea typeface="+mj-ea"/>
              </a:rPr>
              <a:t> </a:t>
            </a:r>
            <a:r>
              <a:rPr kumimoji="1" lang="ja-JP" altLang="en-US" sz="1100" b="1" dirty="0">
                <a:solidFill>
                  <a:srgbClr val="005BAD"/>
                </a:solidFill>
                <a:latin typeface="+mj-ea"/>
                <a:ea typeface="+mj-ea"/>
              </a:rPr>
              <a:t>：</a:t>
            </a:r>
            <a:r>
              <a:rPr lang="ja-JP" altLang="en-US" sz="1100" b="1" spc="-150" dirty="0">
                <a:solidFill>
                  <a:srgbClr val="005BAD"/>
                </a:solidFill>
                <a:latin typeface="+mj-ea"/>
                <a:ea typeface="+mj-ea"/>
              </a:rPr>
              <a:t> </a:t>
            </a:r>
            <a:r>
              <a:rPr lang="ja-JP" altLang="en-US" sz="1100" b="1" dirty="0">
                <a:solidFill>
                  <a:srgbClr val="005BAD"/>
                </a:solidFill>
                <a:latin typeface="ＭＳ Ｐゴシック" panose="020B0600070205080204" pitchFamily="50" charset="-128"/>
                <a:ea typeface="ＭＳ Ｐゴシック" panose="020B0600070205080204" pitchFamily="50" charset="-128"/>
              </a:rPr>
              <a:t>日本の「財政」を考えよう　</a:t>
            </a:r>
            <a:r>
              <a:rPr kumimoji="1" lang="en-US" altLang="ja-JP" sz="11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https://www.youtube.com/watch?v=sVKTluQsCEs</a:t>
            </a:r>
            <a:r>
              <a:rPr kumimoji="1" lang="ja-JP" altLang="en-US" sz="1000" dirty="0">
                <a:latin typeface="Arial" panose="020B0604020202020204" pitchFamily="34" charset="0"/>
                <a:cs typeface="Arial" panose="020B0604020202020204" pitchFamily="34" charset="0"/>
              </a:rPr>
              <a:t>（財務省作成動画）</a:t>
            </a:r>
            <a:endParaRPr kumimoji="1" lang="ja-JP" altLang="en-US" sz="1100" dirty="0">
              <a:latin typeface="Arial" panose="020B0604020202020204" pitchFamily="34" charset="0"/>
              <a:cs typeface="Arial" panose="020B0604020202020204" pitchFamily="34" charset="0"/>
            </a:endParaRPr>
          </a:p>
        </p:txBody>
      </p:sp>
      <p:sp>
        <p:nvSpPr>
          <p:cNvPr id="124" name="スライド番号プレースホルダー 123">
            <a:extLst>
              <a:ext uri="{FF2B5EF4-FFF2-40B4-BE49-F238E27FC236}">
                <a16:creationId xmlns:a16="http://schemas.microsoft.com/office/drawing/2014/main" id="{5915B15F-FFFD-BAC6-CD8D-121D074292F1}"/>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22</a:t>
            </a:fld>
            <a:endParaRPr lang="en-US" altLang="ja-JP" dirty="0"/>
          </a:p>
        </p:txBody>
      </p:sp>
      <p:sp>
        <p:nvSpPr>
          <p:cNvPr id="7" name="Rectangle 14">
            <a:extLst>
              <a:ext uri="{FF2B5EF4-FFF2-40B4-BE49-F238E27FC236}">
                <a16:creationId xmlns:a16="http://schemas.microsoft.com/office/drawing/2014/main" id="{13CF5482-0152-8D14-6B63-6714105F84B0}"/>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国の財政を見てみよう④</a:t>
            </a:r>
            <a:endParaRPr lang="en-US" altLang="ja-JP" sz="2200" kern="0" dirty="0">
              <a:solidFill>
                <a:schemeClr val="tx1"/>
              </a:solidFill>
              <a:latin typeface="HGP創英角ｺﾞｼｯｸUB" panose="020B0900000000000000" pitchFamily="50" charset="-128"/>
              <a:ea typeface="HGP創英角ｺﾞｼｯｸUB" panose="020B0900000000000000" pitchFamily="50" charset="-128"/>
            </a:endParaRPr>
          </a:p>
        </p:txBody>
      </p:sp>
      <p:grpSp>
        <p:nvGrpSpPr>
          <p:cNvPr id="3" name="グループ化 2">
            <a:extLst>
              <a:ext uri="{FF2B5EF4-FFF2-40B4-BE49-F238E27FC236}">
                <a16:creationId xmlns:a16="http://schemas.microsoft.com/office/drawing/2014/main" id="{8B76692E-CEB2-8E61-3A58-EF731A7A33C1}"/>
              </a:ext>
            </a:extLst>
          </p:cNvPr>
          <p:cNvGrpSpPr/>
          <p:nvPr/>
        </p:nvGrpSpPr>
        <p:grpSpPr>
          <a:xfrm>
            <a:off x="-29057" y="6108719"/>
            <a:ext cx="832606" cy="749281"/>
            <a:chOff x="-35154" y="5996309"/>
            <a:chExt cx="945432" cy="850816"/>
          </a:xfrm>
        </p:grpSpPr>
        <p:sp>
          <p:nvSpPr>
            <p:cNvPr id="13" name="フリーフォーム: 図形 12">
              <a:extLst>
                <a:ext uri="{FF2B5EF4-FFF2-40B4-BE49-F238E27FC236}">
                  <a16:creationId xmlns:a16="http://schemas.microsoft.com/office/drawing/2014/main" id="{962E1824-C8F2-E194-13AB-8AA536039638}"/>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4" name="フリーフォーム: 図形 13">
              <a:extLst>
                <a:ext uri="{FF2B5EF4-FFF2-40B4-BE49-F238E27FC236}">
                  <a16:creationId xmlns:a16="http://schemas.microsoft.com/office/drawing/2014/main" id="{9CF6843B-8B60-7D18-CF33-D6E5C8A8FE10}"/>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7" name="テキスト ボックス 16">
              <a:extLst>
                <a:ext uri="{FF2B5EF4-FFF2-40B4-BE49-F238E27FC236}">
                  <a16:creationId xmlns:a16="http://schemas.microsoft.com/office/drawing/2014/main" id="{53B8E120-551E-F940-20AA-E139B109B17E}"/>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
        <p:nvSpPr>
          <p:cNvPr id="23" name="テキスト ボックス 22">
            <a:extLst>
              <a:ext uri="{FF2B5EF4-FFF2-40B4-BE49-F238E27FC236}">
                <a16:creationId xmlns:a16="http://schemas.microsoft.com/office/drawing/2014/main" id="{3026D49E-D3D3-083E-4A5F-143F17016536}"/>
              </a:ext>
            </a:extLst>
          </p:cNvPr>
          <p:cNvSpPr txBox="1"/>
          <p:nvPr/>
        </p:nvSpPr>
        <p:spPr>
          <a:xfrm>
            <a:off x="827560" y="2214861"/>
            <a:ext cx="7113395" cy="3831192"/>
          </a:xfrm>
          <a:prstGeom prst="rect">
            <a:avLst/>
          </a:prstGeom>
          <a:noFill/>
        </p:spPr>
        <p:txBody>
          <a:bodyPr wrap="square" rtlCol="0">
            <a:noAutofit/>
          </a:bodyPr>
          <a:lstStyle/>
          <a:p>
            <a:pPr>
              <a:lnSpc>
                <a:spcPts val="3000"/>
              </a:lnSpc>
              <a:spcBef>
                <a:spcPts val="1800"/>
              </a:spcBef>
              <a:buClr>
                <a:srgbClr val="005BAD"/>
              </a:buClr>
            </a:pPr>
            <a:r>
              <a:rPr lang="ja-JP" altLang="en-US" sz="2000" dirty="0">
                <a:latin typeface="+mn-ea"/>
                <a:ea typeface="+mn-ea"/>
              </a:rPr>
              <a:t>　・　財政の持続可能性を見る上では、税収を生み出す元となる</a:t>
            </a:r>
            <a:endParaRPr lang="en-US" altLang="ja-JP" sz="2000" dirty="0">
              <a:latin typeface="+mn-ea"/>
              <a:ea typeface="+mn-ea"/>
            </a:endParaRPr>
          </a:p>
          <a:p>
            <a:pPr>
              <a:lnSpc>
                <a:spcPts val="3000"/>
              </a:lnSpc>
              <a:buClr>
                <a:srgbClr val="005BAD"/>
              </a:buClr>
            </a:pPr>
            <a:r>
              <a:rPr lang="ja-JP" altLang="en-US" sz="2000" dirty="0">
                <a:latin typeface="+mn-ea"/>
                <a:ea typeface="+mn-ea"/>
              </a:rPr>
              <a:t>　　　国の「経済規模（</a:t>
            </a:r>
            <a:r>
              <a:rPr lang="ja-JP" altLang="en-US" sz="2000" dirty="0">
                <a:latin typeface="+mn-ea"/>
              </a:rPr>
              <a:t>ＧＤＰ）」</a:t>
            </a:r>
            <a:r>
              <a:rPr lang="ja-JP" altLang="en-US" sz="2000" dirty="0">
                <a:latin typeface="+mn-ea"/>
                <a:ea typeface="+mn-ea"/>
              </a:rPr>
              <a:t>に対して、どのぐらいの借金をして</a:t>
            </a:r>
            <a:endParaRPr lang="en-US" altLang="ja-JP" sz="2000" dirty="0">
              <a:latin typeface="+mn-ea"/>
              <a:ea typeface="+mn-ea"/>
            </a:endParaRPr>
          </a:p>
          <a:p>
            <a:pPr>
              <a:lnSpc>
                <a:spcPts val="3000"/>
              </a:lnSpc>
              <a:buClr>
                <a:srgbClr val="005BAD"/>
              </a:buClr>
            </a:pPr>
            <a:r>
              <a:rPr lang="ja-JP" altLang="en-US" sz="2000" dirty="0">
                <a:latin typeface="+mn-ea"/>
              </a:rPr>
              <a:t>　　　</a:t>
            </a:r>
            <a:r>
              <a:rPr lang="ja-JP" altLang="en-US" sz="2000" dirty="0">
                <a:latin typeface="+mn-ea"/>
                <a:ea typeface="+mn-ea"/>
              </a:rPr>
              <a:t>いるかが重要な目安となります。</a:t>
            </a:r>
            <a:endParaRPr lang="en-US" altLang="ja-JP" sz="2000" dirty="0">
              <a:latin typeface="+mn-ea"/>
              <a:ea typeface="+mn-ea"/>
            </a:endParaRPr>
          </a:p>
          <a:p>
            <a:pPr>
              <a:lnSpc>
                <a:spcPts val="3000"/>
              </a:lnSpc>
              <a:buClr>
                <a:srgbClr val="005BAD"/>
              </a:buClr>
            </a:pPr>
            <a:r>
              <a:rPr lang="ja-JP" altLang="en-US" sz="2000" dirty="0">
                <a:latin typeface="+mn-ea"/>
              </a:rPr>
              <a:t>　　　⇒　</a:t>
            </a:r>
            <a:r>
              <a:rPr lang="ja-JP" altLang="en-US" sz="2000" dirty="0">
                <a:latin typeface="+mn-ea"/>
                <a:ea typeface="+mn-ea"/>
              </a:rPr>
              <a:t> 日本の債務残高は、</a:t>
            </a:r>
            <a:r>
              <a:rPr lang="ja-JP" altLang="en-US" sz="2000" dirty="0">
                <a:latin typeface="+mn-ea"/>
              </a:rPr>
              <a:t>ＧＤＰ</a:t>
            </a:r>
            <a:r>
              <a:rPr lang="ja-JP" altLang="en-US" sz="2000" dirty="0">
                <a:latin typeface="+mn-ea"/>
                <a:ea typeface="+mn-ea"/>
              </a:rPr>
              <a:t>の２倍を超えており、主要</a:t>
            </a:r>
            <a:endParaRPr lang="en-US" altLang="ja-JP" sz="2000" dirty="0">
              <a:latin typeface="+mn-ea"/>
              <a:ea typeface="+mn-ea"/>
            </a:endParaRPr>
          </a:p>
          <a:p>
            <a:pPr>
              <a:lnSpc>
                <a:spcPts val="3000"/>
              </a:lnSpc>
              <a:buClr>
                <a:srgbClr val="005BAD"/>
              </a:buClr>
            </a:pPr>
            <a:r>
              <a:rPr lang="ja-JP" altLang="en-US" sz="2000" dirty="0">
                <a:latin typeface="+mn-ea"/>
              </a:rPr>
              <a:t>　　　　　</a:t>
            </a:r>
            <a:r>
              <a:rPr lang="ja-JP" altLang="en-US" sz="2000" dirty="0">
                <a:latin typeface="+mn-ea"/>
                <a:ea typeface="+mn-ea"/>
              </a:rPr>
              <a:t>先進国の中で最も高い水準です。</a:t>
            </a:r>
            <a:endParaRPr lang="en-US" altLang="ja-JP" sz="2000" dirty="0">
              <a:latin typeface="+mn-ea"/>
              <a:ea typeface="+mn-ea"/>
            </a:endParaRPr>
          </a:p>
          <a:p>
            <a:pPr>
              <a:lnSpc>
                <a:spcPts val="3000"/>
              </a:lnSpc>
              <a:buClr>
                <a:srgbClr val="005BAD"/>
              </a:buClr>
            </a:pPr>
            <a:r>
              <a:rPr lang="ja-JP" altLang="en-US" sz="2000" dirty="0">
                <a:latin typeface="+mn-ea"/>
              </a:rPr>
              <a:t>　　　　　　　　　　　　　　　　　　　</a:t>
            </a:r>
            <a:endParaRPr lang="en-US" altLang="ja-JP" sz="2400" b="1" dirty="0">
              <a:latin typeface="+mn-ea"/>
            </a:endParaRPr>
          </a:p>
          <a:p>
            <a:pPr>
              <a:lnSpc>
                <a:spcPts val="3000"/>
              </a:lnSpc>
              <a:buClr>
                <a:srgbClr val="005BAD"/>
              </a:buClr>
            </a:pPr>
            <a:r>
              <a:rPr lang="ja-JP" altLang="en-US" sz="2000" dirty="0">
                <a:latin typeface="+mn-ea"/>
              </a:rPr>
              <a:t>　・　歳入と歳出の差が広がり借金が膨らんでおり、受益と負担の</a:t>
            </a:r>
            <a:endParaRPr lang="en-US" altLang="ja-JP" sz="2000" dirty="0">
              <a:latin typeface="+mn-ea"/>
            </a:endParaRPr>
          </a:p>
          <a:p>
            <a:pPr>
              <a:lnSpc>
                <a:spcPts val="3000"/>
              </a:lnSpc>
              <a:buClr>
                <a:srgbClr val="005BAD"/>
              </a:buClr>
            </a:pPr>
            <a:r>
              <a:rPr lang="ja-JP" altLang="en-US" sz="2000" dirty="0">
                <a:latin typeface="+mn-ea"/>
              </a:rPr>
              <a:t>　　　バランスがとれていない状況。</a:t>
            </a:r>
            <a:endParaRPr lang="en-US" altLang="ja-JP" sz="2000" dirty="0">
              <a:latin typeface="+mn-ea"/>
            </a:endParaRPr>
          </a:p>
          <a:p>
            <a:pPr>
              <a:lnSpc>
                <a:spcPts val="3000"/>
              </a:lnSpc>
              <a:buClr>
                <a:srgbClr val="005BAD"/>
              </a:buClr>
            </a:pPr>
            <a:r>
              <a:rPr lang="ja-JP" altLang="en-US" sz="2000" dirty="0">
                <a:latin typeface="+mn-ea"/>
              </a:rPr>
              <a:t>　　　⇒　</a:t>
            </a:r>
            <a:r>
              <a:rPr lang="ja-JP" altLang="en-US" sz="2000" dirty="0">
                <a:solidFill>
                  <a:srgbClr val="005BAD"/>
                </a:solidFill>
                <a:latin typeface="+mn-ea"/>
              </a:rPr>
              <a:t>将来世代に負担を先送りすることに</a:t>
            </a:r>
            <a:r>
              <a:rPr lang="ja-JP" altLang="en-US" sz="2000" dirty="0">
                <a:latin typeface="+mn-ea"/>
              </a:rPr>
              <a:t>なってしまいます。</a:t>
            </a:r>
            <a:endParaRPr lang="en-US" altLang="ja-JP" sz="2000" dirty="0">
              <a:latin typeface="+mn-ea"/>
            </a:endParaRPr>
          </a:p>
          <a:p>
            <a:pPr>
              <a:lnSpc>
                <a:spcPts val="3000"/>
              </a:lnSpc>
              <a:buClr>
                <a:srgbClr val="005BAD"/>
              </a:buClr>
            </a:pPr>
            <a:r>
              <a:rPr lang="ja-JP" altLang="en-US" sz="2000" dirty="0">
                <a:latin typeface="+mn-ea"/>
                <a:ea typeface="+mn-ea"/>
              </a:rPr>
              <a:t>　　　　　</a:t>
            </a:r>
          </a:p>
        </p:txBody>
      </p:sp>
      <p:pic>
        <p:nvPicPr>
          <p:cNvPr id="8" name="Picture 29">
            <a:extLst>
              <a:ext uri="{FF2B5EF4-FFF2-40B4-BE49-F238E27FC236}">
                <a16:creationId xmlns:a16="http://schemas.microsoft.com/office/drawing/2014/main" id="{0C33A39B-34AF-0111-FF78-A5A7D101365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7601021" y="811947"/>
            <a:ext cx="1323956" cy="15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0898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600"/>
                                        <p:tgtEl>
                                          <p:spTgt spid="8"/>
                                        </p:tgtEl>
                                      </p:cBhvr>
                                    </p:animEffect>
                                    <p:anim calcmode="lin" valueType="num">
                                      <p:cBhvr>
                                        <p:cTn id="8" dur="600" fill="hold"/>
                                        <p:tgtEl>
                                          <p:spTgt spid="8"/>
                                        </p:tgtEl>
                                        <p:attrNameLst>
                                          <p:attrName>ppt_x</p:attrName>
                                        </p:attrNameLst>
                                      </p:cBhvr>
                                      <p:tavLst>
                                        <p:tav tm="0">
                                          <p:val>
                                            <p:strVal val="#ppt_x"/>
                                          </p:val>
                                        </p:tav>
                                        <p:tav tm="100000">
                                          <p:val>
                                            <p:strVal val="#ppt_x"/>
                                          </p:val>
                                        </p:tav>
                                      </p:tavLst>
                                    </p:anim>
                                    <p:anim calcmode="lin" valueType="num">
                                      <p:cBhvr>
                                        <p:cTn id="9" dur="600" fill="hold"/>
                                        <p:tgtEl>
                                          <p:spTgt spid="8"/>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50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fltVal val="0"/>
                                          </p:val>
                                        </p:tav>
                                        <p:tav tm="100000">
                                          <p:val>
                                            <p:strVal val="#ppt_w"/>
                                          </p:val>
                                        </p:tav>
                                      </p:tavLst>
                                    </p:anim>
                                    <p:anim calcmode="lin" valueType="num">
                                      <p:cBhvr>
                                        <p:cTn id="13" dur="1000" fill="hold"/>
                                        <p:tgtEl>
                                          <p:spTgt spid="23"/>
                                        </p:tgtEl>
                                        <p:attrNameLst>
                                          <p:attrName>ppt_h</p:attrName>
                                        </p:attrNameLst>
                                      </p:cBhvr>
                                      <p:tavLst>
                                        <p:tav tm="0">
                                          <p:val>
                                            <p:fltVal val="0"/>
                                          </p:val>
                                        </p:tav>
                                        <p:tav tm="100000">
                                          <p:val>
                                            <p:strVal val="#ppt_h"/>
                                          </p:val>
                                        </p:tav>
                                      </p:tavLst>
                                    </p:anim>
                                    <p:animEffect transition="in" filter="fade">
                                      <p:cBhvr>
                                        <p:cTn id="14"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4720" name="グループ化 114719">
            <a:extLst>
              <a:ext uri="{FF2B5EF4-FFF2-40B4-BE49-F238E27FC236}">
                <a16:creationId xmlns:a16="http://schemas.microsoft.com/office/drawing/2014/main" id="{1068E452-D275-4FB7-8792-3FA8AB8F4671}"/>
              </a:ext>
            </a:extLst>
          </p:cNvPr>
          <p:cNvGrpSpPr/>
          <p:nvPr/>
        </p:nvGrpSpPr>
        <p:grpSpPr>
          <a:xfrm>
            <a:off x="5106313" y="2041182"/>
            <a:ext cx="4960019" cy="2614990"/>
            <a:chOff x="5106313" y="2041182"/>
            <a:chExt cx="4960019" cy="2614990"/>
          </a:xfrm>
        </p:grpSpPr>
        <p:graphicFrame>
          <p:nvGraphicFramePr>
            <p:cNvPr id="76" name="グラフ 75">
              <a:extLst>
                <a:ext uri="{FF2B5EF4-FFF2-40B4-BE49-F238E27FC236}">
                  <a16:creationId xmlns:a16="http://schemas.microsoft.com/office/drawing/2014/main" id="{B4211C1F-215E-4A38-B33E-E0FD69E05BC3}"/>
                </a:ext>
              </a:extLst>
            </p:cNvPr>
            <p:cNvGraphicFramePr>
              <a:graphicFrameLocks/>
            </p:cNvGraphicFramePr>
            <p:nvPr/>
          </p:nvGraphicFramePr>
          <p:xfrm>
            <a:off x="5106313" y="2213412"/>
            <a:ext cx="4960019" cy="2442760"/>
          </p:xfrm>
          <a:graphic>
            <a:graphicData uri="http://schemas.openxmlformats.org/drawingml/2006/chart">
              <c:chart xmlns:c="http://schemas.openxmlformats.org/drawingml/2006/chart" xmlns:r="http://schemas.openxmlformats.org/officeDocument/2006/relationships" r:id="rId3"/>
            </a:graphicData>
          </a:graphic>
        </p:graphicFrame>
        <p:sp>
          <p:nvSpPr>
            <p:cNvPr id="114699" name="吹き出し: 角を丸めた四角形 114698">
              <a:extLst>
                <a:ext uri="{FF2B5EF4-FFF2-40B4-BE49-F238E27FC236}">
                  <a16:creationId xmlns:a16="http://schemas.microsoft.com/office/drawing/2014/main" id="{2BDD9864-95F6-4E57-87AD-AE8DCB248CFF}"/>
                </a:ext>
              </a:extLst>
            </p:cNvPr>
            <p:cNvSpPr/>
            <p:nvPr/>
          </p:nvSpPr>
          <p:spPr>
            <a:xfrm>
              <a:off x="5285244" y="2041182"/>
              <a:ext cx="3412893" cy="2438160"/>
            </a:xfrm>
            <a:prstGeom prst="wedgeRoundRectCallout">
              <a:avLst>
                <a:gd name="adj1" fmla="val -83544"/>
                <a:gd name="adj2" fmla="val -7769"/>
                <a:gd name="adj3" fmla="val 16667"/>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4" name="グループ化 13">
            <a:extLst>
              <a:ext uri="{FF2B5EF4-FFF2-40B4-BE49-F238E27FC236}">
                <a16:creationId xmlns:a16="http://schemas.microsoft.com/office/drawing/2014/main" id="{FD20E4D3-069C-65C3-59B8-91CD60BDA4E6}"/>
              </a:ext>
            </a:extLst>
          </p:cNvPr>
          <p:cNvGrpSpPr/>
          <p:nvPr/>
        </p:nvGrpSpPr>
        <p:grpSpPr>
          <a:xfrm>
            <a:off x="52550" y="797219"/>
            <a:ext cx="7600564" cy="495389"/>
            <a:chOff x="1101395" y="994180"/>
            <a:chExt cx="5679074" cy="412615"/>
          </a:xfrm>
        </p:grpSpPr>
        <p:sp>
          <p:nvSpPr>
            <p:cNvPr id="3" name="AutoShape 353">
              <a:extLst>
                <a:ext uri="{FF2B5EF4-FFF2-40B4-BE49-F238E27FC236}">
                  <a16:creationId xmlns:a16="http://schemas.microsoft.com/office/drawing/2014/main" id="{FA6825F3-D512-A283-AFFE-0AEAECEBFB29}"/>
                </a:ext>
              </a:extLst>
            </p:cNvPr>
            <p:cNvSpPr>
              <a:spLocks noChangeArrowheads="1"/>
            </p:cNvSpPr>
            <p:nvPr/>
          </p:nvSpPr>
          <p:spPr bwMode="auto">
            <a:xfrm rot="5400000">
              <a:off x="3281823" y="-1186248"/>
              <a:ext cx="412615" cy="4773472"/>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8" name="テキスト ボックス 7">
              <a:extLst>
                <a:ext uri="{FF2B5EF4-FFF2-40B4-BE49-F238E27FC236}">
                  <a16:creationId xmlns:a16="http://schemas.microsoft.com/office/drawing/2014/main" id="{94B6C0B5-D683-5242-8A42-028C093D560A}"/>
                </a:ext>
              </a:extLst>
            </p:cNvPr>
            <p:cNvSpPr txBox="1"/>
            <p:nvPr/>
          </p:nvSpPr>
          <p:spPr>
            <a:xfrm>
              <a:off x="1359953" y="1022567"/>
              <a:ext cx="5420516" cy="333256"/>
            </a:xfrm>
            <a:prstGeom prst="rect">
              <a:avLst/>
            </a:prstGeom>
            <a:noFill/>
          </p:spPr>
          <p:txBody>
            <a:bodyPr wrap="square" rtlCol="0">
              <a:spAutoFit/>
            </a:bodyPr>
            <a:lstStyle/>
            <a:p>
              <a:r>
                <a:rPr kumimoji="1" lang="ja-JP" altLang="en-US" sz="2000" dirty="0">
                  <a:latin typeface="+mn-ea"/>
                  <a:ea typeface="+mn-ea"/>
                </a:rPr>
                <a:t>国の歳入と同じく、</a:t>
              </a:r>
              <a:r>
                <a:rPr lang="ja-JP" altLang="en-US" sz="2000" dirty="0">
                  <a:latin typeface="+mn-ea"/>
                  <a:ea typeface="+mn-ea"/>
                </a:rPr>
                <a:t>税金</a:t>
              </a:r>
              <a:r>
                <a:rPr kumimoji="1" lang="ja-JP" altLang="en-US" sz="2000" dirty="0">
                  <a:latin typeface="+mn-ea"/>
                  <a:ea typeface="+mn-ea"/>
                </a:rPr>
                <a:t>が地方の財政を支えています。</a:t>
              </a:r>
            </a:p>
          </p:txBody>
        </p:sp>
      </p:grpSp>
      <p:sp>
        <p:nvSpPr>
          <p:cNvPr id="6" name="Rectangle 14">
            <a:extLst>
              <a:ext uri="{FF2B5EF4-FFF2-40B4-BE49-F238E27FC236}">
                <a16:creationId xmlns:a16="http://schemas.microsoft.com/office/drawing/2014/main" id="{829F2594-513E-6AA9-BBD0-3F82E190FC72}"/>
              </a:ext>
            </a:extLst>
          </p:cNvPr>
          <p:cNvSpPr txBox="1">
            <a:spLocks noChangeArrowheads="1"/>
          </p:cNvSpPr>
          <p:nvPr/>
        </p:nvSpPr>
        <p:spPr bwMode="auto">
          <a:xfrm>
            <a:off x="375265" y="-47881"/>
            <a:ext cx="7772400"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100" kern="0" dirty="0">
                <a:solidFill>
                  <a:schemeClr val="tx1"/>
                </a:solidFill>
                <a:latin typeface="HGP創英角ｺﾞｼｯｸUB" panose="020B0900000000000000" pitchFamily="50" charset="-128"/>
                <a:ea typeface="HGP創英角ｺﾞｼｯｸUB" panose="020B0900000000000000" pitchFamily="50" charset="-128"/>
              </a:rPr>
              <a:t>もっと税金について調べてみよう</a:t>
            </a:r>
            <a:r>
              <a:rPr lang="en-US" altLang="ja-JP" sz="24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400" kern="0" dirty="0">
                <a:solidFill>
                  <a:schemeClr val="tx1"/>
                </a:solidFill>
                <a:latin typeface="HGP創英角ｺﾞｼｯｸUB" panose="020B0900000000000000" pitchFamily="50" charset="-128"/>
                <a:ea typeface="HGP創英角ｺﾞｼｯｸUB" panose="020B0900000000000000" pitchFamily="50" charset="-128"/>
              </a:rPr>
              <a:t>地方の財政−①歳入</a:t>
            </a:r>
          </a:p>
        </p:txBody>
      </p:sp>
      <p:sp>
        <p:nvSpPr>
          <p:cNvPr id="22" name="正方形/長方形 21">
            <a:extLst>
              <a:ext uri="{FF2B5EF4-FFF2-40B4-BE49-F238E27FC236}">
                <a16:creationId xmlns:a16="http://schemas.microsoft.com/office/drawing/2014/main" id="{45E8F525-5CCE-56E7-4E67-8363510B0B4C}"/>
              </a:ext>
            </a:extLst>
          </p:cNvPr>
          <p:cNvSpPr/>
          <p:nvPr/>
        </p:nvSpPr>
        <p:spPr bwMode="auto">
          <a:xfrm>
            <a:off x="166556" y="1345579"/>
            <a:ext cx="1529832" cy="280212"/>
          </a:xfrm>
          <a:prstGeom prst="rect">
            <a:avLst/>
          </a:prstGeom>
          <a:noFill/>
          <a:ln w="19050" cap="flat" cmpd="sng" algn="ctr">
            <a:solidFill>
              <a:srgbClr val="005BAD"/>
            </a:solidFill>
            <a:prstDash val="solid"/>
            <a:round/>
            <a:headEnd type="none" w="med" len="med"/>
            <a:tailEnd type="none" w="med" len="med"/>
          </a:ln>
          <a:effectLst/>
        </p:spPr>
        <p:txBody>
          <a:bodyPr vert="horz" wrap="square" lIns="72000" tIns="36000" rIns="108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a:ln>
                  <a:noFill/>
                </a:ln>
                <a:effectLst/>
                <a:latin typeface="+mn-ea"/>
                <a:ea typeface="+mn-ea"/>
              </a:rPr>
              <a:t>グラフから見えてくる</a:t>
            </a:r>
          </a:p>
        </p:txBody>
      </p:sp>
      <p:sp>
        <p:nvSpPr>
          <p:cNvPr id="23" name="テキスト ボックス 22">
            <a:extLst>
              <a:ext uri="{FF2B5EF4-FFF2-40B4-BE49-F238E27FC236}">
                <a16:creationId xmlns:a16="http://schemas.microsoft.com/office/drawing/2014/main" id="{3DAB34F4-B386-F875-E872-B05CD164E096}"/>
              </a:ext>
            </a:extLst>
          </p:cNvPr>
          <p:cNvSpPr txBox="1"/>
          <p:nvPr/>
        </p:nvSpPr>
        <p:spPr>
          <a:xfrm>
            <a:off x="1696388" y="1281422"/>
            <a:ext cx="6165470" cy="400110"/>
          </a:xfrm>
          <a:prstGeom prst="rect">
            <a:avLst/>
          </a:prstGeom>
          <a:noFill/>
        </p:spPr>
        <p:txBody>
          <a:bodyPr wrap="none" rtlCol="0">
            <a:spAutoFit/>
          </a:bodyPr>
          <a:lstStyle/>
          <a:p>
            <a:r>
              <a:rPr lang="ja-JP" altLang="en-US" sz="1700" dirty="0">
                <a:solidFill>
                  <a:srgbClr val="005BAD"/>
                </a:solidFill>
                <a:latin typeface="+mj-ea"/>
                <a:ea typeface="+mj-ea"/>
              </a:rPr>
              <a:t>地方公共団体の歳入の多くは</a:t>
            </a:r>
            <a:r>
              <a:rPr lang="ja-JP" altLang="en-US" sz="2000" dirty="0">
                <a:solidFill>
                  <a:srgbClr val="005BAD"/>
                </a:solidFill>
                <a:latin typeface="+mj-ea"/>
                <a:ea typeface="+mj-ea"/>
              </a:rPr>
              <a:t>地方税と国からの給付金</a:t>
            </a:r>
            <a:r>
              <a:rPr lang="ja-JP" altLang="en-US" sz="1700" dirty="0">
                <a:solidFill>
                  <a:srgbClr val="005BAD"/>
                </a:solidFill>
                <a:latin typeface="+mj-ea"/>
                <a:ea typeface="+mj-ea"/>
              </a:rPr>
              <a:t>です。</a:t>
            </a:r>
          </a:p>
        </p:txBody>
      </p:sp>
      <p:sp>
        <p:nvSpPr>
          <p:cNvPr id="114715" name="Rectangle 78">
            <a:extLst>
              <a:ext uri="{FF2B5EF4-FFF2-40B4-BE49-F238E27FC236}">
                <a16:creationId xmlns:a16="http://schemas.microsoft.com/office/drawing/2014/main" id="{95418FC4-F00A-F37E-29F1-10D01717100E}"/>
              </a:ext>
            </a:extLst>
          </p:cNvPr>
          <p:cNvSpPr>
            <a:spLocks noChangeArrowheads="1"/>
          </p:cNvSpPr>
          <p:nvPr/>
        </p:nvSpPr>
        <p:spPr bwMode="auto">
          <a:xfrm>
            <a:off x="7427789" y="6431228"/>
            <a:ext cx="2101077" cy="100406"/>
          </a:xfrm>
          <a:prstGeom prst="rect">
            <a:avLst/>
          </a:prstGeom>
          <a:noFill/>
          <a:ln w="9525">
            <a:noFill/>
            <a:miter lim="800000"/>
            <a:headEnd/>
            <a:tailEnd/>
          </a:ln>
        </p:spPr>
        <p:txBody>
          <a:bodyPr wrap="square" lIns="0" tIns="0" rIns="0" bIns="0">
            <a:spAutoFit/>
          </a:bodyPr>
          <a:lstStyle/>
          <a:p>
            <a:pPr algn="r" eaLnBrk="1" hangingPunct="1">
              <a:defRPr/>
            </a:pPr>
            <a:endParaRPr lang="ja-JP" altLang="en-US" sz="1400" dirty="0">
              <a:solidFill>
                <a:srgbClr val="000000"/>
              </a:solidFill>
              <a:latin typeface="+mn-ea"/>
              <a:ea typeface="+mn-ea"/>
              <a:cs typeface="メイリオ" panose="020B0604030504040204" pitchFamily="50" charset="-128"/>
            </a:endParaRPr>
          </a:p>
        </p:txBody>
      </p:sp>
      <p:sp>
        <p:nvSpPr>
          <p:cNvPr id="57" name="スライド番号プレースホルダー 56">
            <a:extLst>
              <a:ext uri="{FF2B5EF4-FFF2-40B4-BE49-F238E27FC236}">
                <a16:creationId xmlns:a16="http://schemas.microsoft.com/office/drawing/2014/main" id="{1999D968-59E7-BAD5-E65B-B1B0699F7D22}"/>
              </a:ext>
            </a:extLst>
          </p:cNvPr>
          <p:cNvSpPr>
            <a:spLocks noGrp="1"/>
          </p:cNvSpPr>
          <p:nvPr>
            <p:ph type="sldNum" sz="quarter" idx="12"/>
          </p:nvPr>
        </p:nvSpPr>
        <p:spPr/>
        <p:txBody>
          <a:bodyPr/>
          <a:lstStyle/>
          <a:p>
            <a:pPr>
              <a:defRPr/>
            </a:pPr>
            <a:fld id="{40E3B949-1179-4387-B307-F356BE6486A4}" type="slidenum">
              <a:rPr lang="en-US" altLang="ja-JP" smtClean="0"/>
              <a:pPr>
                <a:defRPr/>
              </a:pPr>
              <a:t>23</a:t>
            </a:fld>
            <a:endParaRPr lang="en-US" altLang="ja-JP" dirty="0"/>
          </a:p>
        </p:txBody>
      </p:sp>
      <p:pic>
        <p:nvPicPr>
          <p:cNvPr id="26" name="Picture 29">
            <a:extLst>
              <a:ext uri="{FF2B5EF4-FFF2-40B4-BE49-F238E27FC236}">
                <a16:creationId xmlns:a16="http://schemas.microsoft.com/office/drawing/2014/main" id="{EFC6B4C8-4ED4-7E88-D45A-30A080A6474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7848838" y="397342"/>
            <a:ext cx="1136588" cy="1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4688" name="グループ化 114687">
            <a:extLst>
              <a:ext uri="{FF2B5EF4-FFF2-40B4-BE49-F238E27FC236}">
                <a16:creationId xmlns:a16="http://schemas.microsoft.com/office/drawing/2014/main" id="{35B5A745-B323-C5A5-3C3E-D5CD6327B516}"/>
              </a:ext>
            </a:extLst>
          </p:cNvPr>
          <p:cNvGrpSpPr/>
          <p:nvPr/>
        </p:nvGrpSpPr>
        <p:grpSpPr>
          <a:xfrm>
            <a:off x="6306392" y="4566945"/>
            <a:ext cx="2302818" cy="272013"/>
            <a:chOff x="5480278" y="5600222"/>
            <a:chExt cx="2260519" cy="264796"/>
          </a:xfrm>
        </p:grpSpPr>
        <p:sp>
          <p:nvSpPr>
            <p:cNvPr id="114698" name="Rectangle 63">
              <a:extLst>
                <a:ext uri="{FF2B5EF4-FFF2-40B4-BE49-F238E27FC236}">
                  <a16:creationId xmlns:a16="http://schemas.microsoft.com/office/drawing/2014/main" id="{8A069931-FA11-A3EC-2471-66F30F25F77A}"/>
                </a:ext>
              </a:extLst>
            </p:cNvPr>
            <p:cNvSpPr>
              <a:spLocks noChangeArrowheads="1"/>
            </p:cNvSpPr>
            <p:nvPr/>
          </p:nvSpPr>
          <p:spPr bwMode="auto">
            <a:xfrm>
              <a:off x="5480278" y="5600222"/>
              <a:ext cx="64" cy="209728"/>
            </a:xfrm>
            <a:prstGeom prst="rect">
              <a:avLst/>
            </a:prstGeom>
            <a:noFill/>
            <a:ln w="9525">
              <a:noFill/>
              <a:miter lim="800000"/>
              <a:headEnd/>
              <a:tailEnd/>
            </a:ln>
          </p:spPr>
          <p:txBody>
            <a:bodyPr wrap="none" lIns="0" tIns="0" rIns="0" bIns="0">
              <a:spAutoFit/>
            </a:bodyPr>
            <a:lstStyle/>
            <a:p>
              <a:pPr eaLnBrk="1" hangingPunct="1">
                <a:defRPr/>
              </a:pPr>
              <a:endParaRPr lang="ja-JP" altLang="en-US" sz="1400" dirty="0">
                <a:solidFill>
                  <a:srgbClr val="000000"/>
                </a:solidFill>
                <a:latin typeface="+mn-ea"/>
                <a:ea typeface="+mn-ea"/>
                <a:cs typeface="メイリオ" panose="020B0604030504040204" pitchFamily="50" charset="-128"/>
              </a:endParaRPr>
            </a:p>
          </p:txBody>
        </p:sp>
        <p:sp>
          <p:nvSpPr>
            <p:cNvPr id="114700" name="Rectangle 63">
              <a:extLst>
                <a:ext uri="{FF2B5EF4-FFF2-40B4-BE49-F238E27FC236}">
                  <a16:creationId xmlns:a16="http://schemas.microsoft.com/office/drawing/2014/main" id="{5BD08EEC-57D3-8234-15E4-C9736A6EEAE9}"/>
                </a:ext>
              </a:extLst>
            </p:cNvPr>
            <p:cNvSpPr>
              <a:spLocks noChangeArrowheads="1"/>
            </p:cNvSpPr>
            <p:nvPr/>
          </p:nvSpPr>
          <p:spPr bwMode="auto">
            <a:xfrm>
              <a:off x="7682575" y="5655290"/>
              <a:ext cx="58222" cy="209728"/>
            </a:xfrm>
            <a:prstGeom prst="rect">
              <a:avLst/>
            </a:prstGeom>
            <a:noFill/>
            <a:ln w="9525">
              <a:noFill/>
              <a:miter lim="800000"/>
              <a:headEnd/>
              <a:tailEnd/>
            </a:ln>
          </p:spPr>
          <p:txBody>
            <a:bodyPr wrap="none" lIns="0" tIns="0" rIns="0" bIns="0">
              <a:spAutoFit/>
            </a:bodyPr>
            <a:lstStyle/>
            <a:p>
              <a:pPr algn="r" eaLnBrk="1" hangingPunct="1">
                <a:defRPr/>
              </a:pPr>
              <a:r>
                <a:rPr lang="ja-JP" altLang="en-US" sz="1400" dirty="0">
                  <a:solidFill>
                    <a:srgbClr val="000000"/>
                  </a:solidFill>
                  <a:latin typeface="+mn-ea"/>
                  <a:ea typeface="+mn-ea"/>
                  <a:cs typeface="メイリオ" panose="020B0604030504040204" pitchFamily="50" charset="-128"/>
                </a:rPr>
                <a:t> </a:t>
              </a:r>
              <a:endParaRPr lang="en-US" altLang="ja-JP" sz="1400" dirty="0">
                <a:solidFill>
                  <a:srgbClr val="000000"/>
                </a:solidFill>
                <a:latin typeface="+mn-ea"/>
                <a:ea typeface="+mn-ea"/>
                <a:cs typeface="メイリオ" panose="020B0604030504040204" pitchFamily="50" charset="-128"/>
              </a:endParaRPr>
            </a:p>
          </p:txBody>
        </p:sp>
      </p:grpSp>
      <p:grpSp>
        <p:nvGrpSpPr>
          <p:cNvPr id="9" name="グループ化 8">
            <a:extLst>
              <a:ext uri="{FF2B5EF4-FFF2-40B4-BE49-F238E27FC236}">
                <a16:creationId xmlns:a16="http://schemas.microsoft.com/office/drawing/2014/main" id="{48900662-4AC5-47B4-A5AB-38A3110A1665}"/>
              </a:ext>
            </a:extLst>
          </p:cNvPr>
          <p:cNvGrpSpPr/>
          <p:nvPr/>
        </p:nvGrpSpPr>
        <p:grpSpPr>
          <a:xfrm>
            <a:off x="-71438" y="1635234"/>
            <a:ext cx="9447141" cy="5751275"/>
            <a:chOff x="-151571" y="1635234"/>
            <a:chExt cx="9447141" cy="5751275"/>
          </a:xfrm>
        </p:grpSpPr>
        <p:sp>
          <p:nvSpPr>
            <p:cNvPr id="103" name="テキスト ボックス 102">
              <a:extLst>
                <a:ext uri="{FF2B5EF4-FFF2-40B4-BE49-F238E27FC236}">
                  <a16:creationId xmlns:a16="http://schemas.microsoft.com/office/drawing/2014/main" id="{1A4EE7D9-9BB7-45F3-9CE1-0890E65F8218}"/>
                </a:ext>
              </a:extLst>
            </p:cNvPr>
            <p:cNvSpPr txBox="1"/>
            <p:nvPr/>
          </p:nvSpPr>
          <p:spPr>
            <a:xfrm>
              <a:off x="5922546" y="5818410"/>
              <a:ext cx="3081063" cy="954107"/>
            </a:xfrm>
            <a:prstGeom prst="rect">
              <a:avLst/>
            </a:prstGeom>
            <a:noFill/>
          </p:spPr>
          <p:txBody>
            <a:bodyPr wrap="square" anchor="t" anchorCtr="0">
              <a:spAutoFit/>
            </a:bodyPr>
            <a:lstStyle/>
            <a:p>
              <a:pPr defTabSz="844083" eaLnBrk="1" fontAlgn="auto" hangingPunct="1">
                <a:spcBef>
                  <a:spcPts val="0"/>
                </a:spcBef>
                <a:spcAft>
                  <a:spcPts val="0"/>
                </a:spcAft>
                <a:buClr>
                  <a:srgbClr val="005BAD"/>
                </a:buClr>
                <a:defRPr/>
              </a:pPr>
              <a:r>
                <a:rPr lang="ja-JP" altLang="en-US" sz="1400" dirty="0">
                  <a:solidFill>
                    <a:prstClr val="black"/>
                  </a:solidFill>
                  <a:latin typeface="+mn-ea"/>
                  <a:ea typeface="+mn-ea"/>
                </a:rPr>
                <a:t>　　国庫支出金</a:t>
              </a:r>
              <a:endParaRPr lang="en-US" altLang="ja-JP" sz="1400" dirty="0">
                <a:solidFill>
                  <a:prstClr val="black"/>
                </a:solidFill>
                <a:latin typeface="+mn-ea"/>
                <a:ea typeface="+mn-ea"/>
              </a:endParaRPr>
            </a:p>
            <a:p>
              <a:pPr marL="285750" indent="-285750" defTabSz="844083" eaLnBrk="1" fontAlgn="auto" hangingPunct="1">
                <a:spcBef>
                  <a:spcPts val="0"/>
                </a:spcBef>
                <a:spcAft>
                  <a:spcPts val="0"/>
                </a:spcAft>
                <a:buClr>
                  <a:srgbClr val="005BAD"/>
                </a:buClr>
                <a:buFont typeface="Wingdings" panose="05000000000000000000" pitchFamily="2" charset="2"/>
                <a:buChar char="l"/>
                <a:defRPr/>
              </a:pPr>
              <a:r>
                <a:rPr lang="ja-JP" altLang="en-US" sz="1400" dirty="0">
                  <a:solidFill>
                    <a:prstClr val="black"/>
                  </a:solidFill>
                  <a:latin typeface="+mn-ea"/>
                  <a:ea typeface="+mn-ea"/>
                </a:rPr>
                <a:t>国と地方公共団体が協力して行う事業の財源にあてるため、国が補助金・負担金として支出するもの。</a:t>
              </a:r>
            </a:p>
          </p:txBody>
        </p:sp>
        <p:grpSp>
          <p:nvGrpSpPr>
            <p:cNvPr id="2" name="グループ化 1">
              <a:extLst>
                <a:ext uri="{FF2B5EF4-FFF2-40B4-BE49-F238E27FC236}">
                  <a16:creationId xmlns:a16="http://schemas.microsoft.com/office/drawing/2014/main" id="{3A379BFA-BFB1-4D38-B3AA-2AC8EBDCAD90}"/>
                </a:ext>
              </a:extLst>
            </p:cNvPr>
            <p:cNvGrpSpPr/>
            <p:nvPr/>
          </p:nvGrpSpPr>
          <p:grpSpPr>
            <a:xfrm>
              <a:off x="-151571" y="1635234"/>
              <a:ext cx="9447141" cy="5751275"/>
              <a:chOff x="-179361" y="1756658"/>
              <a:chExt cx="9447141" cy="5751275"/>
            </a:xfrm>
          </p:grpSpPr>
          <p:grpSp>
            <p:nvGrpSpPr>
              <p:cNvPr id="114718" name="グループ化 114717">
                <a:extLst>
                  <a:ext uri="{FF2B5EF4-FFF2-40B4-BE49-F238E27FC236}">
                    <a16:creationId xmlns:a16="http://schemas.microsoft.com/office/drawing/2014/main" id="{2684D2C3-5E2E-4D5F-91EC-2E1A0159C87B}"/>
                  </a:ext>
                </a:extLst>
              </p:cNvPr>
              <p:cNvGrpSpPr/>
              <p:nvPr/>
            </p:nvGrpSpPr>
            <p:grpSpPr>
              <a:xfrm>
                <a:off x="5587798" y="4645172"/>
                <a:ext cx="3679982" cy="2862761"/>
                <a:chOff x="2919778" y="3296727"/>
                <a:chExt cx="3510599" cy="4181739"/>
              </a:xfrm>
            </p:grpSpPr>
            <p:grpSp>
              <p:nvGrpSpPr>
                <p:cNvPr id="114717" name="グループ化 114716">
                  <a:extLst>
                    <a:ext uri="{FF2B5EF4-FFF2-40B4-BE49-F238E27FC236}">
                      <a16:creationId xmlns:a16="http://schemas.microsoft.com/office/drawing/2014/main" id="{C65274E1-A4EE-4B6B-B214-47159BE8C690}"/>
                    </a:ext>
                  </a:extLst>
                </p:cNvPr>
                <p:cNvGrpSpPr/>
                <p:nvPr/>
              </p:nvGrpSpPr>
              <p:grpSpPr>
                <a:xfrm>
                  <a:off x="2919778" y="3339914"/>
                  <a:ext cx="3510599" cy="4138552"/>
                  <a:chOff x="2919778" y="3339914"/>
                  <a:chExt cx="3510599" cy="4138552"/>
                </a:xfrm>
              </p:grpSpPr>
              <p:grpSp>
                <p:nvGrpSpPr>
                  <p:cNvPr id="114716" name="グループ化 114715">
                    <a:extLst>
                      <a:ext uri="{FF2B5EF4-FFF2-40B4-BE49-F238E27FC236}">
                        <a16:creationId xmlns:a16="http://schemas.microsoft.com/office/drawing/2014/main" id="{A882FAF2-9AB7-4E31-B060-096ECEC81705}"/>
                      </a:ext>
                    </a:extLst>
                  </p:cNvPr>
                  <p:cNvGrpSpPr/>
                  <p:nvPr/>
                </p:nvGrpSpPr>
                <p:grpSpPr>
                  <a:xfrm>
                    <a:off x="2919778" y="5306721"/>
                    <a:ext cx="3510599" cy="2171745"/>
                    <a:chOff x="3555554" y="5035640"/>
                    <a:chExt cx="3510599" cy="2171745"/>
                  </a:xfrm>
                </p:grpSpPr>
                <p:sp>
                  <p:nvSpPr>
                    <p:cNvPr id="114709" name="正方形/長方形 114708">
                      <a:extLst>
                        <a:ext uri="{FF2B5EF4-FFF2-40B4-BE49-F238E27FC236}">
                          <a16:creationId xmlns:a16="http://schemas.microsoft.com/office/drawing/2014/main" id="{A3E7276D-0CFF-4EEF-990A-012BB5E53C7D}"/>
                        </a:ext>
                      </a:extLst>
                    </p:cNvPr>
                    <p:cNvSpPr/>
                    <p:nvPr/>
                  </p:nvSpPr>
                  <p:spPr>
                    <a:xfrm>
                      <a:off x="3555554" y="5122258"/>
                      <a:ext cx="3510599" cy="20851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kumimoji="1" lang="ja-JP" altLang="en-US" dirty="0"/>
                    </a:p>
                  </p:txBody>
                </p:sp>
                <p:sp>
                  <p:nvSpPr>
                    <p:cNvPr id="98" name="Rectangle 87">
                      <a:extLst>
                        <a:ext uri="{FF2B5EF4-FFF2-40B4-BE49-F238E27FC236}">
                          <a16:creationId xmlns:a16="http://schemas.microsoft.com/office/drawing/2014/main" id="{057ACBE2-639B-4D3B-BBE8-A315C9E7557E}"/>
                        </a:ext>
                      </a:extLst>
                    </p:cNvPr>
                    <p:cNvSpPr>
                      <a:spLocks noChangeArrowheads="1"/>
                    </p:cNvSpPr>
                    <p:nvPr/>
                  </p:nvSpPr>
                  <p:spPr bwMode="auto">
                    <a:xfrm>
                      <a:off x="3658380" y="5035640"/>
                      <a:ext cx="465731" cy="314705"/>
                    </a:xfrm>
                    <a:prstGeom prst="rect">
                      <a:avLst/>
                    </a:prstGeom>
                    <a:solidFill>
                      <a:srgbClr val="CC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t" anchorCtr="0"/>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2400" dirty="0">
                        <a:solidFill>
                          <a:srgbClr val="000000"/>
                        </a:solidFill>
                        <a:latin typeface="+mn-ea"/>
                        <a:ea typeface="+mn-ea"/>
                      </a:endParaRPr>
                    </a:p>
                  </p:txBody>
                </p:sp>
              </p:grpSp>
              <p:sp>
                <p:nvSpPr>
                  <p:cNvPr id="100" name="Rectangle 86">
                    <a:extLst>
                      <a:ext uri="{FF2B5EF4-FFF2-40B4-BE49-F238E27FC236}">
                        <a16:creationId xmlns:a16="http://schemas.microsoft.com/office/drawing/2014/main" id="{9F81A575-A558-4116-90B0-3F5DAD4F34B8}"/>
                      </a:ext>
                    </a:extLst>
                  </p:cNvPr>
                  <p:cNvSpPr>
                    <a:spLocks noChangeArrowheads="1"/>
                  </p:cNvSpPr>
                  <p:nvPr/>
                </p:nvSpPr>
                <p:spPr bwMode="auto">
                  <a:xfrm flipV="1">
                    <a:off x="3006115" y="3339914"/>
                    <a:ext cx="465731" cy="314707"/>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t" anchorCtr="0"/>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2400" dirty="0">
                      <a:solidFill>
                        <a:srgbClr val="000000"/>
                      </a:solidFill>
                      <a:latin typeface="+mn-ea"/>
                      <a:ea typeface="+mn-ea"/>
                    </a:endParaRPr>
                  </a:p>
                </p:txBody>
              </p:sp>
            </p:grpSp>
            <p:sp>
              <p:nvSpPr>
                <p:cNvPr id="4" name="object 66">
                  <a:extLst>
                    <a:ext uri="{FF2B5EF4-FFF2-40B4-BE49-F238E27FC236}">
                      <a16:creationId xmlns:a16="http://schemas.microsoft.com/office/drawing/2014/main" id="{1BA00DC3-B3A9-5077-4AC9-F2EE62B27AA0}"/>
                    </a:ext>
                  </a:extLst>
                </p:cNvPr>
                <p:cNvSpPr txBox="1"/>
                <p:nvPr/>
              </p:nvSpPr>
              <p:spPr>
                <a:xfrm>
                  <a:off x="3300995" y="3296727"/>
                  <a:ext cx="2757069" cy="1653939"/>
                </a:xfrm>
                <a:prstGeom prst="rect">
                  <a:avLst/>
                </a:prstGeom>
              </p:spPr>
              <p:txBody>
                <a:bodyPr vert="horz" wrap="square" lIns="0" tIns="0" rIns="0" bIns="0" rtlCol="0" anchor="t" anchorCtr="0">
                  <a:spAutoFit/>
                </a:bodyPr>
                <a:lstStyle/>
                <a:p>
                  <a:pPr defTabSz="844083" eaLnBrk="1" fontAlgn="auto" hangingPunct="1">
                    <a:spcBef>
                      <a:spcPts val="0"/>
                    </a:spcBef>
                    <a:spcAft>
                      <a:spcPts val="0"/>
                    </a:spcAft>
                    <a:buClr>
                      <a:srgbClr val="005BAD"/>
                    </a:buClr>
                    <a:defRPr/>
                  </a:pPr>
                  <a:r>
                    <a:rPr lang="ja-JP" altLang="en-US" sz="1400" dirty="0">
                      <a:solidFill>
                        <a:prstClr val="black"/>
                      </a:solidFill>
                      <a:latin typeface="+mn-ea"/>
                      <a:ea typeface="+mn-ea"/>
                    </a:rPr>
                    <a:t>　　地方交付税</a:t>
                  </a:r>
                  <a:endParaRPr lang="en-US" altLang="ja-JP" sz="1400" dirty="0">
                    <a:solidFill>
                      <a:prstClr val="black"/>
                    </a:solidFill>
                    <a:latin typeface="+mn-ea"/>
                    <a:ea typeface="+mn-ea"/>
                  </a:endParaRPr>
                </a:p>
                <a:p>
                  <a:pPr marL="285750" indent="-285750" defTabSz="844083" eaLnBrk="1" fontAlgn="auto" hangingPunct="1">
                    <a:spcBef>
                      <a:spcPts val="0"/>
                    </a:spcBef>
                    <a:spcAft>
                      <a:spcPts val="0"/>
                    </a:spcAft>
                    <a:buClr>
                      <a:srgbClr val="005BAD"/>
                    </a:buClr>
                    <a:buFont typeface="Wingdings" panose="05000000000000000000" pitchFamily="2" charset="2"/>
                    <a:buChar char="l"/>
                    <a:defRPr/>
                  </a:pPr>
                  <a:r>
                    <a:rPr lang="ja-JP" altLang="en-US" sz="1400" dirty="0">
                      <a:solidFill>
                        <a:prstClr val="black"/>
                      </a:solidFill>
                      <a:latin typeface="+mn-ea"/>
                      <a:ea typeface="+mn-ea"/>
                    </a:rPr>
                    <a:t>住民がどの地域に住んでいても一定の水準の公共サービスを受けられるように、国が各地方公共団体の財政力を調整するために交付するもの。</a:t>
                  </a:r>
                </a:p>
              </p:txBody>
            </p:sp>
          </p:grpSp>
          <p:grpSp>
            <p:nvGrpSpPr>
              <p:cNvPr id="7" name="グループ化 6">
                <a:extLst>
                  <a:ext uri="{FF2B5EF4-FFF2-40B4-BE49-F238E27FC236}">
                    <a16:creationId xmlns:a16="http://schemas.microsoft.com/office/drawing/2014/main" id="{817D6DE3-A7E8-49F4-91C5-2A141B656F98}"/>
                  </a:ext>
                </a:extLst>
              </p:cNvPr>
              <p:cNvGrpSpPr/>
              <p:nvPr/>
            </p:nvGrpSpPr>
            <p:grpSpPr>
              <a:xfrm>
                <a:off x="-179361" y="1756658"/>
                <a:ext cx="6102836" cy="5196099"/>
                <a:chOff x="-179361" y="1756658"/>
                <a:chExt cx="6102836" cy="5196099"/>
              </a:xfrm>
            </p:grpSpPr>
            <p:sp>
              <p:nvSpPr>
                <p:cNvPr id="5" name="Rectangle 8">
                  <a:extLst>
                    <a:ext uri="{FF2B5EF4-FFF2-40B4-BE49-F238E27FC236}">
                      <a16:creationId xmlns:a16="http://schemas.microsoft.com/office/drawing/2014/main" id="{C5DD5603-BB57-AE24-3D6A-245C466284A4}"/>
                    </a:ext>
                  </a:extLst>
                </p:cNvPr>
                <p:cNvSpPr>
                  <a:spLocks noChangeArrowheads="1"/>
                </p:cNvSpPr>
                <p:nvPr/>
              </p:nvSpPr>
              <p:spPr bwMode="auto">
                <a:xfrm>
                  <a:off x="177648" y="1756658"/>
                  <a:ext cx="5420450" cy="41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ja-JP" altLang="en-US" sz="2000" dirty="0">
                      <a:solidFill>
                        <a:srgbClr val="008000"/>
                      </a:solidFill>
                      <a:latin typeface="+mn-ea"/>
                      <a:ea typeface="+mn-ea"/>
                      <a:cs typeface="メイリオ" panose="020B0604030504040204" pitchFamily="50" charset="-128"/>
                    </a:rPr>
                    <a:t>岩手県の歳入の内訳（令和８年度当初予算）</a:t>
                  </a:r>
                </a:p>
              </p:txBody>
            </p:sp>
            <p:grpSp>
              <p:nvGrpSpPr>
                <p:cNvPr id="49" name="グループ化 48">
                  <a:extLst>
                    <a:ext uri="{FF2B5EF4-FFF2-40B4-BE49-F238E27FC236}">
                      <a16:creationId xmlns:a16="http://schemas.microsoft.com/office/drawing/2014/main" id="{5A55089A-2076-4F68-BD72-8CBB76534ED7}"/>
                    </a:ext>
                  </a:extLst>
                </p:cNvPr>
                <p:cNvGrpSpPr/>
                <p:nvPr/>
              </p:nvGrpSpPr>
              <p:grpSpPr>
                <a:xfrm>
                  <a:off x="-179361" y="2125651"/>
                  <a:ext cx="6102836" cy="4827106"/>
                  <a:chOff x="2467749" y="1837381"/>
                  <a:chExt cx="6102836" cy="4827106"/>
                </a:xfrm>
              </p:grpSpPr>
              <p:cxnSp>
                <p:nvCxnSpPr>
                  <p:cNvPr id="50" name="直線コネクタ 49">
                    <a:extLst>
                      <a:ext uri="{FF2B5EF4-FFF2-40B4-BE49-F238E27FC236}">
                        <a16:creationId xmlns:a16="http://schemas.microsoft.com/office/drawing/2014/main" id="{B7F2809B-644F-4203-9590-B1751C767890}"/>
                      </a:ext>
                    </a:extLst>
                  </p:cNvPr>
                  <p:cNvCxnSpPr>
                    <a:cxnSpLocks/>
                  </p:cNvCxnSpPr>
                  <p:nvPr/>
                </p:nvCxnSpPr>
                <p:spPr>
                  <a:xfrm flipH="1" flipV="1">
                    <a:off x="3558497" y="2620181"/>
                    <a:ext cx="336019" cy="168738"/>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51" name="グループ化 50">
                    <a:extLst>
                      <a:ext uri="{FF2B5EF4-FFF2-40B4-BE49-F238E27FC236}">
                        <a16:creationId xmlns:a16="http://schemas.microsoft.com/office/drawing/2014/main" id="{FADDFEDF-9927-4F33-BC14-AE8146CAF940}"/>
                      </a:ext>
                    </a:extLst>
                  </p:cNvPr>
                  <p:cNvGrpSpPr/>
                  <p:nvPr/>
                </p:nvGrpSpPr>
                <p:grpSpPr>
                  <a:xfrm>
                    <a:off x="2467749" y="1837381"/>
                    <a:ext cx="6102836" cy="4827106"/>
                    <a:chOff x="2467749" y="1837381"/>
                    <a:chExt cx="6102836" cy="4827106"/>
                  </a:xfrm>
                </p:grpSpPr>
                <p:sp>
                  <p:nvSpPr>
                    <p:cNvPr id="52" name="テキスト ボックス 51">
                      <a:extLst>
                        <a:ext uri="{FF2B5EF4-FFF2-40B4-BE49-F238E27FC236}">
                          <a16:creationId xmlns:a16="http://schemas.microsoft.com/office/drawing/2014/main" id="{248E317A-6A49-4186-A46F-1C8B9C9BB1E9}"/>
                        </a:ext>
                      </a:extLst>
                    </p:cNvPr>
                    <p:cNvSpPr txBox="1"/>
                    <p:nvPr/>
                  </p:nvSpPr>
                  <p:spPr>
                    <a:xfrm>
                      <a:off x="2568230" y="1837381"/>
                      <a:ext cx="1927691" cy="584775"/>
                    </a:xfrm>
                    <a:prstGeom prst="rect">
                      <a:avLst/>
                    </a:prstGeom>
                    <a:noFill/>
                  </p:spPr>
                  <p:txBody>
                    <a:bodyPr wrap="square" rtlCol="0">
                      <a:spAutoFit/>
                    </a:bodyPr>
                    <a:lstStyle/>
                    <a:p>
                      <a:pPr algn="ctr"/>
                      <a:r>
                        <a:rPr lang="ja-JP" altLang="en-US" sz="1600" b="0" i="0" u="none" strike="noStrike" dirty="0">
                          <a:solidFill>
                            <a:srgbClr val="000000"/>
                          </a:solidFill>
                          <a:effectLst/>
                          <a:latin typeface="+mn-ea"/>
                          <a:ea typeface="+mn-ea"/>
                        </a:rPr>
                        <a:t>その他</a:t>
                      </a:r>
                      <a:endParaRPr lang="en-US" altLang="ja-JP" sz="1600" b="0" i="0" u="none" strike="noStrike" dirty="0">
                        <a:solidFill>
                          <a:srgbClr val="000000"/>
                        </a:solidFill>
                        <a:effectLst/>
                        <a:latin typeface="+mn-ea"/>
                        <a:ea typeface="+mn-ea"/>
                      </a:endParaRPr>
                    </a:p>
                    <a:p>
                      <a:pPr algn="ctr"/>
                      <a:r>
                        <a:rPr lang="ja-JP" altLang="en-US" sz="1600" b="0" i="0" u="none" strike="noStrike" dirty="0">
                          <a:solidFill>
                            <a:srgbClr val="000000"/>
                          </a:solidFill>
                          <a:effectLst/>
                          <a:latin typeface="+mn-ea"/>
                          <a:ea typeface="+mn-ea"/>
                        </a:rPr>
                        <a:t>　</a:t>
                      </a:r>
                      <a:r>
                        <a:rPr lang="en-US" altLang="ja-JP" sz="1600" b="0" i="0" u="none" strike="noStrike" dirty="0">
                          <a:solidFill>
                            <a:srgbClr val="000000"/>
                          </a:solidFill>
                          <a:effectLst/>
                          <a:latin typeface="+mn-ea"/>
                          <a:ea typeface="+mn-ea"/>
                        </a:rPr>
                        <a:t>392</a:t>
                      </a:r>
                      <a:r>
                        <a:rPr lang="ja-JP" altLang="en-US" sz="1600" dirty="0">
                          <a:solidFill>
                            <a:srgbClr val="000000"/>
                          </a:solidFill>
                          <a:latin typeface="+mn-ea"/>
                        </a:rPr>
                        <a:t>億円</a:t>
                      </a:r>
                      <a:r>
                        <a:rPr lang="ja-JP" altLang="en-US" sz="1600" b="0" i="0" u="none" strike="noStrike" dirty="0">
                          <a:solidFill>
                            <a:srgbClr val="000000"/>
                          </a:solidFill>
                          <a:effectLst/>
                          <a:latin typeface="+mn-ea"/>
                          <a:ea typeface="+mn-ea"/>
                        </a:rPr>
                        <a:t>（</a:t>
                      </a:r>
                      <a:r>
                        <a:rPr lang="en-US" altLang="ja-JP" sz="1600" b="0" i="0" u="none" strike="noStrike" dirty="0">
                          <a:solidFill>
                            <a:srgbClr val="000000"/>
                          </a:solidFill>
                          <a:effectLst/>
                          <a:latin typeface="+mn-ea"/>
                          <a:ea typeface="+mn-ea"/>
                        </a:rPr>
                        <a:t>5.3</a:t>
                      </a:r>
                      <a:r>
                        <a:rPr lang="ja-JP" altLang="en-US" sz="1600" b="0" i="0" u="none" strike="noStrike" dirty="0">
                          <a:solidFill>
                            <a:srgbClr val="000000"/>
                          </a:solidFill>
                          <a:effectLst/>
                          <a:latin typeface="+mn-ea"/>
                          <a:ea typeface="+mn-ea"/>
                        </a:rPr>
                        <a:t>％）</a:t>
                      </a:r>
                      <a:endParaRPr kumimoji="1" lang="ja-JP" altLang="en-US" sz="1600" dirty="0">
                        <a:latin typeface="+mn-ea"/>
                        <a:ea typeface="+mn-ea"/>
                      </a:endParaRPr>
                    </a:p>
                  </p:txBody>
                </p:sp>
                <p:grpSp>
                  <p:nvGrpSpPr>
                    <p:cNvPr id="53" name="グループ化 52">
                      <a:extLst>
                        <a:ext uri="{FF2B5EF4-FFF2-40B4-BE49-F238E27FC236}">
                          <a16:creationId xmlns:a16="http://schemas.microsoft.com/office/drawing/2014/main" id="{49AEA9F1-77C7-4E64-A2E7-A8EB89985E86}"/>
                        </a:ext>
                      </a:extLst>
                    </p:cNvPr>
                    <p:cNvGrpSpPr/>
                    <p:nvPr/>
                  </p:nvGrpSpPr>
                  <p:grpSpPr>
                    <a:xfrm>
                      <a:off x="2467749" y="1990170"/>
                      <a:ext cx="6102836" cy="4674317"/>
                      <a:chOff x="2467749" y="1990170"/>
                      <a:chExt cx="6102836" cy="4674317"/>
                    </a:xfrm>
                  </p:grpSpPr>
                  <p:grpSp>
                    <p:nvGrpSpPr>
                      <p:cNvPr id="62" name="グループ化 61">
                        <a:extLst>
                          <a:ext uri="{FF2B5EF4-FFF2-40B4-BE49-F238E27FC236}">
                            <a16:creationId xmlns:a16="http://schemas.microsoft.com/office/drawing/2014/main" id="{F095053F-E5B0-493C-9815-BD950D8F8F83}"/>
                          </a:ext>
                        </a:extLst>
                      </p:cNvPr>
                      <p:cNvGrpSpPr/>
                      <p:nvPr/>
                    </p:nvGrpSpPr>
                    <p:grpSpPr>
                      <a:xfrm>
                        <a:off x="2467749" y="1990170"/>
                        <a:ext cx="6102836" cy="4674317"/>
                        <a:chOff x="-988999" y="2606120"/>
                        <a:chExt cx="6102836" cy="4674317"/>
                      </a:xfrm>
                    </p:grpSpPr>
                    <p:grpSp>
                      <p:nvGrpSpPr>
                        <p:cNvPr id="64" name="グループ化 63">
                          <a:extLst>
                            <a:ext uri="{FF2B5EF4-FFF2-40B4-BE49-F238E27FC236}">
                              <a16:creationId xmlns:a16="http://schemas.microsoft.com/office/drawing/2014/main" id="{00943F95-713D-408F-A719-F3B829557686}"/>
                            </a:ext>
                          </a:extLst>
                        </p:cNvPr>
                        <p:cNvGrpSpPr/>
                        <p:nvPr/>
                      </p:nvGrpSpPr>
                      <p:grpSpPr>
                        <a:xfrm>
                          <a:off x="-988999" y="2606120"/>
                          <a:ext cx="6102836" cy="4674317"/>
                          <a:chOff x="-988999" y="2606120"/>
                          <a:chExt cx="6102836" cy="4674317"/>
                        </a:xfrm>
                      </p:grpSpPr>
                      <p:grpSp>
                        <p:nvGrpSpPr>
                          <p:cNvPr id="66" name="グループ化 65">
                            <a:extLst>
                              <a:ext uri="{FF2B5EF4-FFF2-40B4-BE49-F238E27FC236}">
                                <a16:creationId xmlns:a16="http://schemas.microsoft.com/office/drawing/2014/main" id="{5B582422-F152-47B5-869B-298A209A83B7}"/>
                              </a:ext>
                            </a:extLst>
                          </p:cNvPr>
                          <p:cNvGrpSpPr/>
                          <p:nvPr/>
                        </p:nvGrpSpPr>
                        <p:grpSpPr>
                          <a:xfrm>
                            <a:off x="-988999" y="2606120"/>
                            <a:ext cx="5898897" cy="4674317"/>
                            <a:chOff x="-2652079" y="3381356"/>
                            <a:chExt cx="5086758" cy="4136961"/>
                          </a:xfrm>
                        </p:grpSpPr>
                        <p:graphicFrame>
                          <p:nvGraphicFramePr>
                            <p:cNvPr id="69" name="グラフ 68">
                              <a:extLst>
                                <a:ext uri="{FF2B5EF4-FFF2-40B4-BE49-F238E27FC236}">
                                  <a16:creationId xmlns:a16="http://schemas.microsoft.com/office/drawing/2014/main" id="{D7DA42E8-7A9F-4B54-92DF-A4C589887DB6}"/>
                                </a:ext>
                              </a:extLst>
                            </p:cNvPr>
                            <p:cNvGraphicFramePr/>
                            <p:nvPr/>
                          </p:nvGraphicFramePr>
                          <p:xfrm>
                            <a:off x="-2652079" y="3381356"/>
                            <a:ext cx="4674183" cy="4092146"/>
                          </p:xfrm>
                          <a:graphic>
                            <a:graphicData uri="http://schemas.openxmlformats.org/drawingml/2006/chart">
                              <c:chart xmlns:c="http://schemas.openxmlformats.org/drawingml/2006/chart" xmlns:r="http://schemas.openxmlformats.org/officeDocument/2006/relationships" r:id="rId5"/>
                            </a:graphicData>
                          </a:graphic>
                        </p:graphicFrame>
                        <p:grpSp>
                          <p:nvGrpSpPr>
                            <p:cNvPr id="70" name="グループ化 69">
                              <a:extLst>
                                <a:ext uri="{FF2B5EF4-FFF2-40B4-BE49-F238E27FC236}">
                                  <a16:creationId xmlns:a16="http://schemas.microsoft.com/office/drawing/2014/main" id="{91EA8AF8-1DB5-4CCA-A5DB-4FCD1317A815}"/>
                                </a:ext>
                              </a:extLst>
                            </p:cNvPr>
                            <p:cNvGrpSpPr/>
                            <p:nvPr/>
                          </p:nvGrpSpPr>
                          <p:grpSpPr>
                            <a:xfrm>
                              <a:off x="-1043063" y="4767362"/>
                              <a:ext cx="1490552" cy="1576412"/>
                              <a:chOff x="-482147" y="4760880"/>
                              <a:chExt cx="1490552" cy="1576412"/>
                            </a:xfrm>
                          </p:grpSpPr>
                          <p:sp>
                            <p:nvSpPr>
                              <p:cNvPr id="79" name="楕円 78">
                                <a:extLst>
                                  <a:ext uri="{FF2B5EF4-FFF2-40B4-BE49-F238E27FC236}">
                                    <a16:creationId xmlns:a16="http://schemas.microsoft.com/office/drawing/2014/main" id="{F6245CE9-083E-46AC-91A2-A9F2357CFDD9}"/>
                                  </a:ext>
                                </a:extLst>
                              </p:cNvPr>
                              <p:cNvSpPr/>
                              <p:nvPr/>
                            </p:nvSpPr>
                            <p:spPr bwMode="auto">
                              <a:xfrm>
                                <a:off x="-482147" y="4760880"/>
                                <a:ext cx="1490552" cy="1576412"/>
                              </a:xfrm>
                              <a:prstGeom prst="ellipse">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80" name="テキスト ボックス 79">
                                <a:extLst>
                                  <a:ext uri="{FF2B5EF4-FFF2-40B4-BE49-F238E27FC236}">
                                    <a16:creationId xmlns:a16="http://schemas.microsoft.com/office/drawing/2014/main" id="{AE3DA5D8-FD1B-45FE-B280-5FE4C1CBAA1F}"/>
                                  </a:ext>
                                </a:extLst>
                              </p:cNvPr>
                              <p:cNvSpPr txBox="1"/>
                              <p:nvPr/>
                            </p:nvSpPr>
                            <p:spPr>
                              <a:xfrm>
                                <a:off x="-260289" y="5258549"/>
                                <a:ext cx="1129622" cy="574299"/>
                              </a:xfrm>
                              <a:prstGeom prst="rect">
                                <a:avLst/>
                              </a:prstGeom>
                              <a:noFill/>
                            </p:spPr>
                            <p:txBody>
                              <a:bodyPr wrap="none" rtlCol="0">
                                <a:spAutoFit/>
                              </a:bodyPr>
                              <a:lstStyle/>
                              <a:p>
                                <a:pPr algn="ctr" rtl="0">
                                  <a:lnSpc>
                                    <a:spcPct val="80000"/>
                                  </a:lnSpc>
                                  <a:spcBef>
                                    <a:spcPts val="0"/>
                                  </a:spcBef>
                                  <a:spcAft>
                                    <a:spcPts val="500"/>
                                  </a:spcAft>
                                </a:pPr>
                                <a:r>
                                  <a:rPr lang="zh-TW" altLang="en-US" sz="2000" i="0" u="none" strike="noStrike" dirty="0">
                                    <a:solidFill>
                                      <a:srgbClr val="000000"/>
                                    </a:solidFill>
                                    <a:effectLst/>
                                    <a:latin typeface="+mn-ea"/>
                                    <a:ea typeface="+mn-ea"/>
                                  </a:rPr>
                                  <a:t>歳入総額</a:t>
                                </a:r>
                                <a:endParaRPr lang="en-US" altLang="zh-TW" sz="2000" i="0" u="none" strike="noStrike" dirty="0">
                                  <a:solidFill>
                                    <a:srgbClr val="000000"/>
                                  </a:solidFill>
                                  <a:effectLst/>
                                  <a:latin typeface="+mn-ea"/>
                                  <a:ea typeface="+mn-ea"/>
                                </a:endParaRPr>
                              </a:p>
                              <a:p>
                                <a:pPr algn="ctr" rtl="0">
                                  <a:lnSpc>
                                    <a:spcPct val="80000"/>
                                  </a:lnSpc>
                                  <a:spcBef>
                                    <a:spcPts val="0"/>
                                  </a:spcBef>
                                  <a:spcAft>
                                    <a:spcPts val="500"/>
                                  </a:spcAft>
                                </a:pPr>
                                <a:r>
                                  <a:rPr lang="en-US" altLang="ja-JP" sz="2000" i="0" u="none" strike="noStrike" dirty="0">
                                    <a:solidFill>
                                      <a:srgbClr val="000000"/>
                                    </a:solidFill>
                                    <a:effectLst/>
                                    <a:latin typeface="+mn-ea"/>
                                    <a:ea typeface="+mn-ea"/>
                                  </a:rPr>
                                  <a:t>7,742</a:t>
                                </a:r>
                                <a:r>
                                  <a:rPr lang="zh-TW" altLang="en-US" sz="2000" i="0" u="none" strike="noStrike" dirty="0">
                                    <a:solidFill>
                                      <a:srgbClr val="000000"/>
                                    </a:solidFill>
                                    <a:effectLst/>
                                    <a:latin typeface="+mn-ea"/>
                                    <a:ea typeface="+mn-ea"/>
                                  </a:rPr>
                                  <a:t>億円</a:t>
                                </a:r>
                                <a:endParaRPr lang="zh-TW" altLang="en-US" sz="2000" dirty="0">
                                  <a:effectLst/>
                                  <a:latin typeface="+mn-ea"/>
                                  <a:ea typeface="+mn-ea"/>
                                </a:endParaRPr>
                              </a:p>
                            </p:txBody>
                          </p:sp>
                        </p:grpSp>
                        <p:sp>
                          <p:nvSpPr>
                            <p:cNvPr id="71" name="テキスト ボックス 70">
                              <a:extLst>
                                <a:ext uri="{FF2B5EF4-FFF2-40B4-BE49-F238E27FC236}">
                                  <a16:creationId xmlns:a16="http://schemas.microsoft.com/office/drawing/2014/main" id="{5F3C5844-6059-4606-B3EA-D1FBCB846A80}"/>
                                </a:ext>
                              </a:extLst>
                            </p:cNvPr>
                            <p:cNvSpPr txBox="1"/>
                            <p:nvPr/>
                          </p:nvSpPr>
                          <p:spPr>
                            <a:xfrm>
                              <a:off x="730813" y="6987824"/>
                              <a:ext cx="1703866" cy="530493"/>
                            </a:xfrm>
                            <a:prstGeom prst="rect">
                              <a:avLst/>
                            </a:prstGeom>
                            <a:noFill/>
                          </p:spPr>
                          <p:txBody>
                            <a:bodyPr wrap="square" rtlCol="0">
                              <a:spAutoFit/>
                            </a:bodyPr>
                            <a:lstStyle/>
                            <a:p>
                              <a:pPr algn="ctr"/>
                              <a:r>
                                <a:rPr lang="ja-JP" altLang="en-US" sz="1600" b="0" i="0" u="none" strike="noStrike" dirty="0">
                                  <a:solidFill>
                                    <a:srgbClr val="000000"/>
                                  </a:solidFill>
                                  <a:effectLst/>
                                  <a:latin typeface="+mn-ea"/>
                                  <a:ea typeface="+mn-ea"/>
                                </a:rPr>
                                <a:t>その他</a:t>
                              </a:r>
                              <a:endParaRPr lang="en-US" altLang="ja-JP" sz="1600" b="0" i="0" u="none" strike="noStrike" dirty="0">
                                <a:solidFill>
                                  <a:srgbClr val="000000"/>
                                </a:solidFill>
                                <a:effectLst/>
                                <a:latin typeface="+mn-ea"/>
                                <a:ea typeface="+mn-ea"/>
                              </a:endParaRPr>
                            </a:p>
                            <a:p>
                              <a:pPr algn="ctr"/>
                              <a:r>
                                <a:rPr lang="ja-JP" altLang="en-US" sz="1600" b="0" i="0" u="none" strike="noStrike" dirty="0">
                                  <a:solidFill>
                                    <a:srgbClr val="000000"/>
                                  </a:solidFill>
                                  <a:effectLst/>
                                  <a:latin typeface="+mn-ea"/>
                                  <a:ea typeface="+mn-ea"/>
                                </a:rPr>
                                <a:t>　</a:t>
                              </a:r>
                              <a:r>
                                <a:rPr lang="en-US" altLang="ja-JP" sz="1600" dirty="0">
                                  <a:solidFill>
                                    <a:srgbClr val="000000"/>
                                  </a:solidFill>
                                  <a:latin typeface="+mn-ea"/>
                                </a:rPr>
                                <a:t>106</a:t>
                              </a:r>
                              <a:r>
                                <a:rPr lang="ja-JP" altLang="en-US" sz="1600" dirty="0">
                                  <a:solidFill>
                                    <a:srgbClr val="000000"/>
                                  </a:solidFill>
                                  <a:latin typeface="+mn-ea"/>
                                </a:rPr>
                                <a:t>億円</a:t>
                              </a:r>
                              <a:r>
                                <a:rPr lang="ja-JP" altLang="en-US" sz="1600" b="0" i="0" u="none" strike="noStrike" dirty="0">
                                  <a:solidFill>
                                    <a:srgbClr val="000000"/>
                                  </a:solidFill>
                                  <a:effectLst/>
                                  <a:latin typeface="+mn-ea"/>
                                  <a:ea typeface="+mn-ea"/>
                                </a:rPr>
                                <a:t>（</a:t>
                              </a:r>
                              <a:r>
                                <a:rPr lang="en-US" altLang="ja-JP" sz="1600" b="0" i="0" u="none" strike="noStrike" dirty="0">
                                  <a:solidFill>
                                    <a:srgbClr val="000000"/>
                                  </a:solidFill>
                                  <a:effectLst/>
                                  <a:latin typeface="+mn-ea"/>
                                  <a:ea typeface="+mn-ea"/>
                                </a:rPr>
                                <a:t>1.4</a:t>
                              </a:r>
                              <a:r>
                                <a:rPr lang="ja-JP" altLang="en-US" sz="1600" b="0" i="0" u="none" strike="noStrike" dirty="0">
                                  <a:solidFill>
                                    <a:srgbClr val="000000"/>
                                  </a:solidFill>
                                  <a:effectLst/>
                                  <a:latin typeface="+mn-ea"/>
                                  <a:ea typeface="+mn-ea"/>
                                </a:rPr>
                                <a:t>％）</a:t>
                              </a:r>
                              <a:endParaRPr kumimoji="1" lang="ja-JP" altLang="en-US" sz="1600" dirty="0">
                                <a:latin typeface="+mn-ea"/>
                                <a:ea typeface="+mn-ea"/>
                              </a:endParaRPr>
                            </a:p>
                          </p:txBody>
                        </p:sp>
                        <p:sp>
                          <p:nvSpPr>
                            <p:cNvPr id="72" name="テキスト ボックス 71">
                              <a:extLst>
                                <a:ext uri="{FF2B5EF4-FFF2-40B4-BE49-F238E27FC236}">
                                  <a16:creationId xmlns:a16="http://schemas.microsoft.com/office/drawing/2014/main" id="{C4A6DBA4-0D84-4A3F-91A6-2CC4330CECBC}"/>
                                </a:ext>
                              </a:extLst>
                            </p:cNvPr>
                            <p:cNvSpPr txBox="1"/>
                            <p:nvPr/>
                          </p:nvSpPr>
                          <p:spPr>
                            <a:xfrm>
                              <a:off x="-2554756" y="3684310"/>
                              <a:ext cx="1143834" cy="735466"/>
                            </a:xfrm>
                            <a:prstGeom prst="rect">
                              <a:avLst/>
                            </a:prstGeom>
                            <a:noFill/>
                          </p:spPr>
                          <p:txBody>
                            <a:bodyPr wrap="square" rtlCol="0">
                              <a:spAutoFit/>
                            </a:bodyPr>
                            <a:lstStyle/>
                            <a:p>
                              <a:pPr algn="ctr"/>
                              <a:r>
                                <a:rPr lang="ja-JP" altLang="en-US" sz="1600" dirty="0">
                                  <a:solidFill>
                                    <a:srgbClr val="000000"/>
                                  </a:solidFill>
                                  <a:latin typeface="+mn-ea"/>
                                </a:rPr>
                                <a:t>県</a:t>
                              </a:r>
                              <a:r>
                                <a:rPr lang="ja-JP" altLang="en-US" sz="1600" b="0" i="0" u="none" strike="noStrike" dirty="0">
                                  <a:solidFill>
                                    <a:srgbClr val="000000"/>
                                  </a:solidFill>
                                  <a:effectLst/>
                                  <a:latin typeface="+mn-ea"/>
                                  <a:ea typeface="+mn-ea"/>
                                </a:rPr>
                                <a:t>債</a:t>
                              </a:r>
                              <a:endParaRPr lang="en-US" altLang="ja-JP" sz="1600" b="0" i="0" u="none" strike="noStrike" dirty="0">
                                <a:solidFill>
                                  <a:srgbClr val="000000"/>
                                </a:solidFill>
                                <a:effectLst/>
                                <a:latin typeface="+mn-ea"/>
                                <a:ea typeface="+mn-ea"/>
                              </a:endParaRPr>
                            </a:p>
                            <a:p>
                              <a:pPr algn="ctr"/>
                              <a:r>
                                <a:rPr lang="en-US" altLang="ja-JP" sz="1600" dirty="0">
                                  <a:solidFill>
                                    <a:srgbClr val="000000"/>
                                  </a:solidFill>
                                  <a:latin typeface="+mn-ea"/>
                                </a:rPr>
                                <a:t>488</a:t>
                              </a:r>
                              <a:r>
                                <a:rPr lang="ja-JP" altLang="en-US" sz="1600" dirty="0">
                                  <a:solidFill>
                                    <a:srgbClr val="000000"/>
                                  </a:solidFill>
                                  <a:latin typeface="+mn-ea"/>
                                </a:rPr>
                                <a:t>億円</a:t>
                              </a:r>
                              <a:endParaRPr lang="ja-JP" altLang="en-US" sz="1600" b="0" i="0" u="none" strike="noStrike" dirty="0">
                                <a:solidFill>
                                  <a:srgbClr val="000000"/>
                                </a:solidFill>
                                <a:effectLst/>
                                <a:latin typeface="+mn-ea"/>
                                <a:ea typeface="+mn-ea"/>
                              </a:endParaRPr>
                            </a:p>
                            <a:p>
                              <a:pPr algn="ctr"/>
                              <a:r>
                                <a:rPr lang="ja-JP" altLang="en-US" sz="1600" b="0" i="0" u="none" strike="noStrike" dirty="0">
                                  <a:solidFill>
                                    <a:srgbClr val="000000"/>
                                  </a:solidFill>
                                  <a:effectLst/>
                                  <a:latin typeface="+mn-ea"/>
                                  <a:ea typeface="+mn-ea"/>
                                </a:rPr>
                                <a:t>（</a:t>
                              </a:r>
                              <a:r>
                                <a:rPr lang="en-US" altLang="ja-JP" sz="1600" b="0" i="0" u="none" strike="noStrike" dirty="0">
                                  <a:solidFill>
                                    <a:srgbClr val="000000"/>
                                  </a:solidFill>
                                  <a:effectLst/>
                                  <a:latin typeface="+mn-ea"/>
                                  <a:ea typeface="+mn-ea"/>
                                </a:rPr>
                                <a:t>6.6%</a:t>
                              </a:r>
                              <a:r>
                                <a:rPr lang="ja-JP" altLang="en-US" sz="1600" b="0" i="0" u="none" strike="noStrike" dirty="0">
                                  <a:solidFill>
                                    <a:srgbClr val="000000"/>
                                  </a:solidFill>
                                  <a:effectLst/>
                                  <a:latin typeface="+mn-ea"/>
                                  <a:ea typeface="+mn-ea"/>
                                </a:rPr>
                                <a:t>）</a:t>
                              </a:r>
                              <a:endParaRPr kumimoji="1" lang="ja-JP" altLang="en-US" sz="1600" dirty="0">
                                <a:latin typeface="+mn-ea"/>
                                <a:ea typeface="+mn-ea"/>
                              </a:endParaRPr>
                            </a:p>
                          </p:txBody>
                        </p:sp>
                        <p:sp>
                          <p:nvSpPr>
                            <p:cNvPr id="73" name="テキスト ボックス 72">
                              <a:extLst>
                                <a:ext uri="{FF2B5EF4-FFF2-40B4-BE49-F238E27FC236}">
                                  <a16:creationId xmlns:a16="http://schemas.microsoft.com/office/drawing/2014/main" id="{6B57D4E3-9C51-4E72-9568-E7A96993D551}"/>
                                </a:ext>
                              </a:extLst>
                            </p:cNvPr>
                            <p:cNvSpPr txBox="1"/>
                            <p:nvPr/>
                          </p:nvSpPr>
                          <p:spPr>
                            <a:xfrm>
                              <a:off x="-1728096" y="6604260"/>
                              <a:ext cx="1668387" cy="735466"/>
                            </a:xfrm>
                            <a:prstGeom prst="rect">
                              <a:avLst/>
                            </a:prstGeom>
                            <a:noFill/>
                          </p:spPr>
                          <p:txBody>
                            <a:bodyPr wrap="square" rtlCol="0">
                              <a:spAutoFit/>
                            </a:bodyPr>
                            <a:lstStyle/>
                            <a:p>
                              <a:pPr algn="ctr"/>
                              <a:r>
                                <a:rPr lang="ja-JP" altLang="en-US" sz="1600" dirty="0">
                                  <a:latin typeface="+mn-ea"/>
                                  <a:ea typeface="+mn-ea"/>
                                </a:rPr>
                                <a:t>地方交付税</a:t>
                              </a:r>
                            </a:p>
                            <a:p>
                              <a:pPr algn="ctr"/>
                              <a:r>
                                <a:rPr lang="en-US" altLang="ja-JP" sz="1600" b="0" i="0" u="none" strike="noStrike" dirty="0">
                                  <a:solidFill>
                                    <a:srgbClr val="000000"/>
                                  </a:solidFill>
                                  <a:effectLst/>
                                  <a:latin typeface="+mn-ea"/>
                                  <a:ea typeface="+mn-ea"/>
                                </a:rPr>
                                <a:t>2,267</a:t>
                              </a:r>
                              <a:r>
                                <a:rPr lang="ja-JP" altLang="en-US" sz="1600" b="0" i="0" u="none" strike="noStrike" dirty="0">
                                  <a:solidFill>
                                    <a:srgbClr val="000000"/>
                                  </a:solidFill>
                                  <a:effectLst/>
                                  <a:latin typeface="+mn-ea"/>
                                  <a:ea typeface="+mn-ea"/>
                                </a:rPr>
                                <a:t>億円</a:t>
                              </a:r>
                              <a:endParaRPr lang="en-US" altLang="ja-JP" sz="1600" b="0" i="0" u="none" strike="noStrike" dirty="0">
                                <a:solidFill>
                                  <a:srgbClr val="000000"/>
                                </a:solidFill>
                                <a:effectLst/>
                                <a:latin typeface="+mn-ea"/>
                                <a:ea typeface="+mn-ea"/>
                              </a:endParaRPr>
                            </a:p>
                            <a:p>
                              <a:pPr algn="ctr"/>
                              <a:r>
                                <a:rPr lang="ja-JP" altLang="en-US" sz="1600" b="0" i="0" u="none" strike="noStrike" dirty="0">
                                  <a:solidFill>
                                    <a:srgbClr val="000000"/>
                                  </a:solidFill>
                                  <a:effectLst/>
                                  <a:latin typeface="+mn-ea"/>
                                  <a:ea typeface="+mn-ea"/>
                                </a:rPr>
                                <a:t>（</a:t>
                              </a:r>
                              <a:r>
                                <a:rPr lang="en-US" altLang="ja-JP" sz="1600" b="0" i="0" u="none" strike="noStrike" dirty="0">
                                  <a:solidFill>
                                    <a:srgbClr val="000000"/>
                                  </a:solidFill>
                                  <a:effectLst/>
                                  <a:latin typeface="+mn-ea"/>
                                  <a:ea typeface="+mn-ea"/>
                                </a:rPr>
                                <a:t>30.5%</a:t>
                              </a:r>
                              <a:r>
                                <a:rPr lang="ja-JP" altLang="en-US" sz="1600" b="0" i="0" u="none" strike="noStrike" dirty="0">
                                  <a:solidFill>
                                    <a:srgbClr val="000000"/>
                                  </a:solidFill>
                                  <a:effectLst/>
                                  <a:latin typeface="+mn-ea"/>
                                  <a:ea typeface="+mn-ea"/>
                                </a:rPr>
                                <a:t>）</a:t>
                              </a:r>
                              <a:endParaRPr kumimoji="1" lang="ja-JP" altLang="en-US" sz="1600" dirty="0">
                                <a:latin typeface="+mn-ea"/>
                                <a:ea typeface="+mn-ea"/>
                              </a:endParaRPr>
                            </a:p>
                          </p:txBody>
                        </p:sp>
                        <p:sp>
                          <p:nvSpPr>
                            <p:cNvPr id="74" name="テキスト ボックス 73">
                              <a:extLst>
                                <a:ext uri="{FF2B5EF4-FFF2-40B4-BE49-F238E27FC236}">
                                  <a16:creationId xmlns:a16="http://schemas.microsoft.com/office/drawing/2014/main" id="{5B71B243-EEF8-4AAD-A4E9-83320E0265B3}"/>
                                </a:ext>
                              </a:extLst>
                            </p:cNvPr>
                            <p:cNvSpPr txBox="1"/>
                            <p:nvPr/>
                          </p:nvSpPr>
                          <p:spPr>
                            <a:xfrm>
                              <a:off x="442531" y="6102928"/>
                              <a:ext cx="843485" cy="735466"/>
                            </a:xfrm>
                            <a:prstGeom prst="rect">
                              <a:avLst/>
                            </a:prstGeom>
                            <a:noFill/>
                          </p:spPr>
                          <p:txBody>
                            <a:bodyPr wrap="none" rtlCol="0">
                              <a:spAutoFit/>
                            </a:bodyPr>
                            <a:lstStyle/>
                            <a:p>
                              <a:pPr algn="ctr"/>
                              <a:r>
                                <a:rPr kumimoji="1" lang="ja-JP" altLang="en-US" sz="1600" dirty="0">
                                  <a:latin typeface="+mn-ea"/>
                                  <a:ea typeface="+mn-ea"/>
                                </a:rPr>
                                <a:t>諸収入</a:t>
                              </a:r>
                              <a:endParaRPr kumimoji="1" lang="en-US" altLang="ja-JP" sz="1600" dirty="0">
                                <a:latin typeface="+mn-ea"/>
                                <a:ea typeface="+mn-ea"/>
                              </a:endParaRPr>
                            </a:p>
                            <a:p>
                              <a:pPr algn="ctr"/>
                              <a:r>
                                <a:rPr kumimoji="1" lang="en-US" altLang="ja-JP" sz="1600" dirty="0">
                                  <a:latin typeface="+mn-ea"/>
                                </a:rPr>
                                <a:t>941</a:t>
                              </a:r>
                              <a:r>
                                <a:rPr kumimoji="1" lang="ja-JP" altLang="en-US" sz="1600" dirty="0">
                                  <a:latin typeface="+mn-ea"/>
                                </a:rPr>
                                <a:t>億円</a:t>
                              </a:r>
                              <a:endParaRPr kumimoji="1" lang="en-US" altLang="ja-JP" sz="1600" dirty="0">
                                <a:latin typeface="+mn-ea"/>
                                <a:ea typeface="+mn-ea"/>
                              </a:endParaRPr>
                            </a:p>
                            <a:p>
                              <a:pPr algn="ctr"/>
                              <a:r>
                                <a:rPr lang="ja-JP" altLang="en-US" sz="1600" b="0" i="0" u="none" strike="noStrike" dirty="0">
                                  <a:solidFill>
                                    <a:srgbClr val="000000"/>
                                  </a:solidFill>
                                  <a:effectLst/>
                                  <a:latin typeface="+mn-ea"/>
                                  <a:ea typeface="+mn-ea"/>
                                </a:rPr>
                                <a:t>（</a:t>
                              </a:r>
                              <a:r>
                                <a:rPr lang="en-US" altLang="ja-JP" sz="1600" b="0" i="0" u="none" strike="noStrike" dirty="0">
                                  <a:solidFill>
                                    <a:srgbClr val="000000"/>
                                  </a:solidFill>
                                  <a:effectLst/>
                                  <a:latin typeface="+mn-ea"/>
                                  <a:ea typeface="+mn-ea"/>
                                </a:rPr>
                                <a:t>12.7</a:t>
                              </a:r>
                              <a:r>
                                <a:rPr lang="ja-JP" altLang="en-US" sz="1600" b="0" i="0" u="none" strike="noStrike" dirty="0">
                                  <a:solidFill>
                                    <a:srgbClr val="000000"/>
                                  </a:solidFill>
                                  <a:effectLst/>
                                  <a:latin typeface="+mn-ea"/>
                                  <a:ea typeface="+mn-ea"/>
                                </a:rPr>
                                <a:t>％）</a:t>
                              </a:r>
                              <a:endParaRPr kumimoji="1" lang="ja-JP" altLang="en-US" sz="1800" dirty="0">
                                <a:latin typeface="+mn-ea"/>
                                <a:ea typeface="+mn-ea"/>
                              </a:endParaRPr>
                            </a:p>
                          </p:txBody>
                        </p:sp>
                        <p:sp>
                          <p:nvSpPr>
                            <p:cNvPr id="75" name="テキスト ボックス 74">
                              <a:extLst>
                                <a:ext uri="{FF2B5EF4-FFF2-40B4-BE49-F238E27FC236}">
                                  <a16:creationId xmlns:a16="http://schemas.microsoft.com/office/drawing/2014/main" id="{EA880DB3-F6D7-40D4-BF3C-BC232D509890}"/>
                                </a:ext>
                              </a:extLst>
                            </p:cNvPr>
                            <p:cNvSpPr txBox="1"/>
                            <p:nvPr/>
                          </p:nvSpPr>
                          <p:spPr>
                            <a:xfrm>
                              <a:off x="656595" y="4764858"/>
                              <a:ext cx="1292095" cy="953382"/>
                            </a:xfrm>
                            <a:prstGeom prst="rect">
                              <a:avLst/>
                            </a:prstGeom>
                            <a:noFill/>
                          </p:spPr>
                          <p:txBody>
                            <a:bodyPr wrap="square" rtlCol="0">
                              <a:spAutoFit/>
                            </a:bodyPr>
                            <a:lstStyle/>
                            <a:p>
                              <a:pPr algn="ctr"/>
                              <a:r>
                                <a:rPr kumimoji="1" lang="ja-JP" altLang="en-US" sz="1600" dirty="0">
                                  <a:latin typeface="+mn-ea"/>
                                  <a:ea typeface="+mn-ea"/>
                                </a:rPr>
                                <a:t>地方</a:t>
                              </a:r>
                              <a:endParaRPr kumimoji="1" lang="en-US" altLang="ja-JP" sz="1600" dirty="0">
                                <a:latin typeface="+mn-ea"/>
                                <a:ea typeface="+mn-ea"/>
                              </a:endParaRPr>
                            </a:p>
                            <a:p>
                              <a:pPr algn="ctr"/>
                              <a:r>
                                <a:rPr kumimoji="1" lang="ja-JP" altLang="en-US" sz="1600" dirty="0">
                                  <a:latin typeface="+mn-ea"/>
                                  <a:ea typeface="+mn-ea"/>
                                </a:rPr>
                                <a:t>消費税</a:t>
                              </a:r>
                              <a:r>
                                <a:rPr kumimoji="1" lang="ja-JP" altLang="en-US" sz="1600" dirty="0">
                                  <a:latin typeface="+mn-ea"/>
                                </a:rPr>
                                <a:t>清算金</a:t>
                              </a:r>
                              <a:endParaRPr kumimoji="1" lang="en-US" altLang="ja-JP" sz="1600" dirty="0">
                                <a:latin typeface="+mn-ea"/>
                                <a:ea typeface="+mn-ea"/>
                              </a:endParaRPr>
                            </a:p>
                            <a:p>
                              <a:pPr algn="ctr"/>
                              <a:r>
                                <a:rPr lang="en-US" altLang="ja-JP" sz="1600" b="0" i="0" u="none" strike="noStrike" dirty="0">
                                  <a:solidFill>
                                    <a:srgbClr val="000000"/>
                                  </a:solidFill>
                                  <a:effectLst/>
                                  <a:latin typeface="+mn-ea"/>
                                  <a:ea typeface="+mn-ea"/>
                                </a:rPr>
                                <a:t>734</a:t>
                              </a:r>
                              <a:r>
                                <a:rPr lang="ja-JP" altLang="en-US" sz="1600" b="0" i="0" u="none" strike="noStrike" dirty="0">
                                  <a:solidFill>
                                    <a:srgbClr val="000000"/>
                                  </a:solidFill>
                                  <a:effectLst/>
                                  <a:latin typeface="+mn-ea"/>
                                  <a:ea typeface="+mn-ea"/>
                                </a:rPr>
                                <a:t>億円</a:t>
                              </a:r>
                              <a:endParaRPr lang="en-US" altLang="ja-JP" sz="1600" b="0" i="0" u="none" strike="noStrike" dirty="0">
                                <a:solidFill>
                                  <a:srgbClr val="000000"/>
                                </a:solidFill>
                                <a:effectLst/>
                                <a:latin typeface="+mn-ea"/>
                                <a:ea typeface="+mn-ea"/>
                              </a:endParaRPr>
                            </a:p>
                            <a:p>
                              <a:pPr algn="ctr"/>
                              <a:r>
                                <a:rPr lang="ja-JP" altLang="en-US" sz="1600" dirty="0">
                                  <a:solidFill>
                                    <a:srgbClr val="000000"/>
                                  </a:solidFill>
                                  <a:latin typeface="+mn-ea"/>
                                </a:rPr>
                                <a:t>（</a:t>
                              </a:r>
                              <a:r>
                                <a:rPr lang="en-US" altLang="ja-JP" sz="1600" b="0" i="0" u="none" strike="noStrike" dirty="0">
                                  <a:solidFill>
                                    <a:srgbClr val="000000"/>
                                  </a:solidFill>
                                  <a:effectLst/>
                                  <a:latin typeface="+mn-ea"/>
                                  <a:ea typeface="+mn-ea"/>
                                </a:rPr>
                                <a:t>9.9%</a:t>
                              </a:r>
                              <a:r>
                                <a:rPr lang="ja-JP" altLang="en-US" sz="1600" b="0" i="0" u="none" strike="noStrike" dirty="0">
                                  <a:solidFill>
                                    <a:srgbClr val="000000"/>
                                  </a:solidFill>
                                  <a:effectLst/>
                                  <a:latin typeface="+mn-ea"/>
                                  <a:ea typeface="+mn-ea"/>
                                </a:rPr>
                                <a:t>）</a:t>
                              </a:r>
                              <a:endParaRPr kumimoji="1" lang="ja-JP" altLang="en-US" sz="1600" dirty="0">
                                <a:latin typeface="+mn-ea"/>
                                <a:ea typeface="+mn-ea"/>
                              </a:endParaRPr>
                            </a:p>
                          </p:txBody>
                        </p:sp>
                        <p:sp>
                          <p:nvSpPr>
                            <p:cNvPr id="77" name="テキスト ボックス 76">
                              <a:extLst>
                                <a:ext uri="{FF2B5EF4-FFF2-40B4-BE49-F238E27FC236}">
                                  <a16:creationId xmlns:a16="http://schemas.microsoft.com/office/drawing/2014/main" id="{71DEA47C-16EC-407F-8C37-56B2C2BB744D}"/>
                                </a:ext>
                              </a:extLst>
                            </p:cNvPr>
                            <p:cNvSpPr txBox="1"/>
                            <p:nvPr/>
                          </p:nvSpPr>
                          <p:spPr>
                            <a:xfrm>
                              <a:off x="-2181352" y="4652213"/>
                              <a:ext cx="803397" cy="953382"/>
                            </a:xfrm>
                            <a:prstGeom prst="rect">
                              <a:avLst/>
                            </a:prstGeom>
                            <a:noFill/>
                          </p:spPr>
                          <p:txBody>
                            <a:bodyPr wrap="none" rtlCol="0">
                              <a:spAutoFit/>
                            </a:bodyPr>
                            <a:lstStyle/>
                            <a:p>
                              <a:pPr algn="ctr"/>
                              <a:r>
                                <a:rPr lang="ja-JP" altLang="en-US" sz="1600" dirty="0">
                                  <a:latin typeface="+mn-ea"/>
                                  <a:ea typeface="+mn-ea"/>
                                </a:rPr>
                                <a:t>国庫</a:t>
                              </a:r>
                              <a:endParaRPr lang="en-US" altLang="ja-JP" sz="1600" dirty="0">
                                <a:latin typeface="+mn-ea"/>
                                <a:ea typeface="+mn-ea"/>
                              </a:endParaRPr>
                            </a:p>
                            <a:p>
                              <a:pPr algn="ctr"/>
                              <a:r>
                                <a:rPr lang="ja-JP" altLang="en-US" sz="1600" dirty="0">
                                  <a:latin typeface="+mn-ea"/>
                                  <a:ea typeface="+mn-ea"/>
                                </a:rPr>
                                <a:t>支出金</a:t>
                              </a:r>
                              <a:endParaRPr lang="en-US" altLang="ja-JP" sz="1600" dirty="0">
                                <a:latin typeface="+mn-ea"/>
                                <a:ea typeface="+mn-ea"/>
                              </a:endParaRPr>
                            </a:p>
                            <a:p>
                              <a:pPr algn="ctr"/>
                              <a:r>
                                <a:rPr lang="en-US" altLang="ja-JP" sz="1600" b="0" i="0" u="none" strike="noStrike" dirty="0">
                                  <a:solidFill>
                                    <a:srgbClr val="000000"/>
                                  </a:solidFill>
                                  <a:effectLst/>
                                  <a:latin typeface="+mn-ea"/>
                                  <a:ea typeface="+mn-ea"/>
                                </a:rPr>
                                <a:t>919</a:t>
                              </a:r>
                              <a:r>
                                <a:rPr lang="ja-JP" altLang="en-US" sz="1600" b="0" i="0" u="none" strike="noStrike" dirty="0">
                                  <a:solidFill>
                                    <a:srgbClr val="000000"/>
                                  </a:solidFill>
                                  <a:effectLst/>
                                  <a:latin typeface="+mn-ea"/>
                                  <a:ea typeface="+mn-ea"/>
                                </a:rPr>
                                <a:t>億円</a:t>
                              </a:r>
                              <a:endParaRPr lang="en-US" altLang="ja-JP" sz="1600" b="0" i="0" u="none" strike="noStrike" dirty="0">
                                <a:solidFill>
                                  <a:srgbClr val="000000"/>
                                </a:solidFill>
                                <a:effectLst/>
                                <a:latin typeface="+mn-ea"/>
                                <a:ea typeface="+mn-ea"/>
                              </a:endParaRPr>
                            </a:p>
                            <a:p>
                              <a:pPr algn="ctr"/>
                              <a:r>
                                <a:rPr lang="ja-JP" altLang="en-US" sz="1600" b="0" i="0" u="none" strike="noStrike" dirty="0">
                                  <a:solidFill>
                                    <a:srgbClr val="000000"/>
                                  </a:solidFill>
                                  <a:effectLst/>
                                  <a:latin typeface="+mn-ea"/>
                                  <a:ea typeface="+mn-ea"/>
                                </a:rPr>
                                <a:t>（</a:t>
                              </a:r>
                              <a:r>
                                <a:rPr lang="en-US" altLang="ja-JP" sz="1600" b="0" i="0" u="none" strike="noStrike" dirty="0">
                                  <a:solidFill>
                                    <a:srgbClr val="000000"/>
                                  </a:solidFill>
                                  <a:effectLst/>
                                  <a:latin typeface="+mn-ea"/>
                                  <a:ea typeface="+mn-ea"/>
                                </a:rPr>
                                <a:t>12.4%</a:t>
                              </a:r>
                              <a:r>
                                <a:rPr lang="ja-JP" altLang="en-US" sz="1600" b="0" i="0" u="none" strike="noStrike" dirty="0">
                                  <a:solidFill>
                                    <a:srgbClr val="000000"/>
                                  </a:solidFill>
                                  <a:effectLst/>
                                  <a:latin typeface="+mn-ea"/>
                                  <a:ea typeface="+mn-ea"/>
                                </a:rPr>
                                <a:t>）</a:t>
                              </a:r>
                              <a:endParaRPr kumimoji="1" lang="ja-JP" altLang="en-US" sz="1600" dirty="0">
                                <a:latin typeface="+mn-ea"/>
                                <a:ea typeface="+mn-ea"/>
                              </a:endParaRPr>
                            </a:p>
                          </p:txBody>
                        </p:sp>
                        <p:sp>
                          <p:nvSpPr>
                            <p:cNvPr id="78" name="テキスト ボックス 77">
                              <a:extLst>
                                <a:ext uri="{FF2B5EF4-FFF2-40B4-BE49-F238E27FC236}">
                                  <a16:creationId xmlns:a16="http://schemas.microsoft.com/office/drawing/2014/main" id="{A00141EA-D1A4-4ADB-9D06-30462267833F}"/>
                                </a:ext>
                              </a:extLst>
                            </p:cNvPr>
                            <p:cNvSpPr txBox="1"/>
                            <p:nvPr/>
                          </p:nvSpPr>
                          <p:spPr>
                            <a:xfrm>
                              <a:off x="-243877" y="3861127"/>
                              <a:ext cx="1228258" cy="735466"/>
                            </a:xfrm>
                            <a:prstGeom prst="rect">
                              <a:avLst/>
                            </a:prstGeom>
                            <a:noFill/>
                          </p:spPr>
                          <p:txBody>
                            <a:bodyPr wrap="square" rtlCol="0">
                              <a:spAutoFit/>
                            </a:bodyPr>
                            <a:lstStyle/>
                            <a:p>
                              <a:pPr algn="ctr"/>
                              <a:r>
                                <a:rPr lang="ja-JP" altLang="en-US" sz="1600" dirty="0">
                                  <a:latin typeface="+mn-ea"/>
                                </a:rPr>
                                <a:t>県</a:t>
                              </a:r>
                              <a:r>
                                <a:rPr lang="ja-JP" altLang="en-US" sz="1600" dirty="0">
                                  <a:latin typeface="+mn-ea"/>
                                  <a:ea typeface="+mn-ea"/>
                                </a:rPr>
                                <a:t>税</a:t>
                              </a:r>
                              <a:endParaRPr lang="en-US" altLang="ja-JP" sz="1600" dirty="0">
                                <a:latin typeface="+mn-ea"/>
                                <a:ea typeface="+mn-ea"/>
                              </a:endParaRPr>
                            </a:p>
                            <a:p>
                              <a:pPr algn="ctr"/>
                              <a:r>
                                <a:rPr lang="en-US" altLang="ja-JP" sz="1600" dirty="0">
                                  <a:latin typeface="+mn-ea"/>
                                  <a:ea typeface="+mn-ea"/>
                                </a:rPr>
                                <a:t>1,358</a:t>
                              </a:r>
                              <a:r>
                                <a:rPr lang="ja-JP" altLang="en-US" sz="1600" dirty="0">
                                  <a:latin typeface="+mn-ea"/>
                                  <a:ea typeface="+mn-ea"/>
                                </a:rPr>
                                <a:t>億円</a:t>
                              </a:r>
                              <a:endParaRPr lang="en-US" altLang="ja-JP" sz="1600" dirty="0">
                                <a:latin typeface="+mn-ea"/>
                                <a:ea typeface="+mn-ea"/>
                              </a:endParaRPr>
                            </a:p>
                            <a:p>
                              <a:pPr algn="ctr"/>
                              <a:r>
                                <a:rPr lang="ja-JP" altLang="en-US" sz="1600" b="0" i="0" u="none" strike="noStrike" dirty="0">
                                  <a:solidFill>
                                    <a:srgbClr val="000000"/>
                                  </a:solidFill>
                                  <a:effectLst/>
                                  <a:latin typeface="+mn-ea"/>
                                  <a:ea typeface="+mn-ea"/>
                                </a:rPr>
                                <a:t>（</a:t>
                              </a:r>
                              <a:r>
                                <a:rPr lang="en-US" altLang="ja-JP" sz="1600" b="0" i="0" u="none" strike="noStrike" dirty="0">
                                  <a:solidFill>
                                    <a:srgbClr val="000000"/>
                                  </a:solidFill>
                                  <a:effectLst/>
                                  <a:latin typeface="+mn-ea"/>
                                  <a:ea typeface="+mn-ea"/>
                                </a:rPr>
                                <a:t>18.3%</a:t>
                              </a:r>
                              <a:r>
                                <a:rPr lang="ja-JP" altLang="en-US" sz="1600" b="0" i="0" u="none" strike="noStrike" dirty="0">
                                  <a:solidFill>
                                    <a:srgbClr val="000000"/>
                                  </a:solidFill>
                                  <a:effectLst/>
                                  <a:latin typeface="+mn-ea"/>
                                  <a:ea typeface="+mn-ea"/>
                                </a:rPr>
                                <a:t>）</a:t>
                              </a:r>
                              <a:endParaRPr kumimoji="1" lang="ja-JP" altLang="en-US" sz="1600" dirty="0">
                                <a:latin typeface="+mn-ea"/>
                                <a:ea typeface="+mn-ea"/>
                              </a:endParaRPr>
                            </a:p>
                          </p:txBody>
                        </p:sp>
                      </p:grpSp>
                      <p:sp>
                        <p:nvSpPr>
                          <p:cNvPr id="67" name="テキスト ボックス 66">
                            <a:extLst>
                              <a:ext uri="{FF2B5EF4-FFF2-40B4-BE49-F238E27FC236}">
                                <a16:creationId xmlns:a16="http://schemas.microsoft.com/office/drawing/2014/main" id="{09E6FEC1-D5DB-431C-87E0-0BD208EE3DC2}"/>
                              </a:ext>
                            </a:extLst>
                          </p:cNvPr>
                          <p:cNvSpPr txBox="1"/>
                          <p:nvPr/>
                        </p:nvSpPr>
                        <p:spPr>
                          <a:xfrm>
                            <a:off x="3913542" y="5615511"/>
                            <a:ext cx="1200295" cy="830997"/>
                          </a:xfrm>
                          <a:prstGeom prst="rect">
                            <a:avLst/>
                          </a:prstGeom>
                          <a:noFill/>
                        </p:spPr>
                        <p:txBody>
                          <a:bodyPr wrap="square" rtlCol="0">
                            <a:spAutoFit/>
                          </a:bodyPr>
                          <a:lstStyle/>
                          <a:p>
                            <a:pPr algn="ctr"/>
                            <a:r>
                              <a:rPr kumimoji="1" lang="ja-JP" altLang="en-US" sz="1600" dirty="0"/>
                              <a:t>繰入金</a:t>
                            </a:r>
                            <a:endParaRPr kumimoji="1" lang="en-US" altLang="ja-JP" sz="1600" dirty="0"/>
                          </a:p>
                          <a:p>
                            <a:pPr algn="ctr"/>
                            <a:r>
                              <a:rPr kumimoji="1" lang="en-US" altLang="ja-JP" sz="1600" dirty="0"/>
                              <a:t>215</a:t>
                            </a:r>
                            <a:r>
                              <a:rPr kumimoji="1" lang="ja-JP" altLang="en-US" sz="1600" dirty="0"/>
                              <a:t>億円（</a:t>
                            </a:r>
                            <a:r>
                              <a:rPr kumimoji="1" lang="en-US" altLang="ja-JP" sz="1600" dirty="0"/>
                              <a:t>2.9</a:t>
                            </a:r>
                            <a:r>
                              <a:rPr kumimoji="1" lang="ja-JP" altLang="en-US" sz="1600" dirty="0"/>
                              <a:t>％）</a:t>
                            </a:r>
                          </a:p>
                        </p:txBody>
                      </p:sp>
                      <p:cxnSp>
                        <p:nvCxnSpPr>
                          <p:cNvPr id="68" name="直線コネクタ 67">
                            <a:extLst>
                              <a:ext uri="{FF2B5EF4-FFF2-40B4-BE49-F238E27FC236}">
                                <a16:creationId xmlns:a16="http://schemas.microsoft.com/office/drawing/2014/main" id="{55138C40-A672-4AB6-8B26-35F2A26BE5A5}"/>
                              </a:ext>
                            </a:extLst>
                          </p:cNvPr>
                          <p:cNvCxnSpPr>
                            <a:cxnSpLocks/>
                          </p:cNvCxnSpPr>
                          <p:nvPr/>
                        </p:nvCxnSpPr>
                        <p:spPr>
                          <a:xfrm>
                            <a:off x="3592861" y="5422208"/>
                            <a:ext cx="536914" cy="23617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65" name="テキスト ボックス 64">
                          <a:extLst>
                            <a:ext uri="{FF2B5EF4-FFF2-40B4-BE49-F238E27FC236}">
                              <a16:creationId xmlns:a16="http://schemas.microsoft.com/office/drawing/2014/main" id="{407B90F3-A35C-491A-849B-6F8931F01190}"/>
                            </a:ext>
                          </a:extLst>
                        </p:cNvPr>
                        <p:cNvSpPr txBox="1"/>
                        <p:nvPr/>
                      </p:nvSpPr>
                      <p:spPr>
                        <a:xfrm rot="21413166">
                          <a:off x="1434037" y="3110177"/>
                          <a:ext cx="272821" cy="738664"/>
                        </a:xfrm>
                        <a:prstGeom prst="rect">
                          <a:avLst/>
                        </a:prstGeom>
                        <a:solidFill>
                          <a:schemeClr val="accent5">
                            <a:lumMod val="75000"/>
                          </a:schemeClr>
                        </a:solidFill>
                      </p:spPr>
                      <p:txBody>
                        <a:bodyPr wrap="square" lIns="0" tIns="0" rIns="0" bIns="0" rtlCol="0">
                          <a:spAutoFit/>
                        </a:bodyPr>
                        <a:lstStyle/>
                        <a:p>
                          <a:r>
                            <a:rPr kumimoji="1" lang="ja-JP" altLang="en-US" sz="1600" dirty="0">
                              <a:solidFill>
                                <a:schemeClr val="bg1"/>
                              </a:solidFill>
                            </a:rPr>
                            <a:t>震災分</a:t>
                          </a:r>
                        </a:p>
                      </p:txBody>
                    </p:sp>
                  </p:grpSp>
                  <p:cxnSp>
                    <p:nvCxnSpPr>
                      <p:cNvPr id="63" name="直線コネクタ 62">
                        <a:extLst>
                          <a:ext uri="{FF2B5EF4-FFF2-40B4-BE49-F238E27FC236}">
                            <a16:creationId xmlns:a16="http://schemas.microsoft.com/office/drawing/2014/main" id="{E93C7EB1-5F67-45F0-9FC0-7CC2B84C7EDC}"/>
                          </a:ext>
                        </a:extLst>
                      </p:cNvPr>
                      <p:cNvCxnSpPr>
                        <a:cxnSpLocks/>
                      </p:cNvCxnSpPr>
                      <p:nvPr/>
                    </p:nvCxnSpPr>
                    <p:spPr>
                      <a:xfrm>
                        <a:off x="6046227" y="6248322"/>
                        <a:ext cx="760252" cy="7879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cxnSp>
                  <p:nvCxnSpPr>
                    <p:cNvPr id="54" name="直線コネクタ 53">
                      <a:extLst>
                        <a:ext uri="{FF2B5EF4-FFF2-40B4-BE49-F238E27FC236}">
                          <a16:creationId xmlns:a16="http://schemas.microsoft.com/office/drawing/2014/main" id="{F519D3CF-2240-41E0-A1D2-EBD4EA547C85}"/>
                        </a:ext>
                      </a:extLst>
                    </p:cNvPr>
                    <p:cNvCxnSpPr>
                      <a:cxnSpLocks/>
                    </p:cNvCxnSpPr>
                    <p:nvPr/>
                  </p:nvCxnSpPr>
                  <p:spPr>
                    <a:xfrm>
                      <a:off x="4201859" y="2378756"/>
                      <a:ext cx="198735" cy="41016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grpSp>
          </p:grpSp>
        </p:grpSp>
      </p:grpSp>
    </p:spTree>
    <p:custDataLst>
      <p:tags r:id="rId1"/>
    </p:custDataLst>
    <p:extLst>
      <p:ext uri="{BB962C8B-B14F-4D97-AF65-F5344CB8AC3E}">
        <p14:creationId xmlns:p14="http://schemas.microsoft.com/office/powerpoint/2010/main" val="2124283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14720"/>
                                        </p:tgtEl>
                                        <p:attrNameLst>
                                          <p:attrName>style.visibility</p:attrName>
                                        </p:attrNameLst>
                                      </p:cBhvr>
                                      <p:to>
                                        <p:strVal val="visible"/>
                                      </p:to>
                                    </p:set>
                                    <p:anim calcmode="lin" valueType="num">
                                      <p:cBhvr additive="base">
                                        <p:cTn id="13" dur="500" fill="hold"/>
                                        <p:tgtEl>
                                          <p:spTgt spid="114720"/>
                                        </p:tgtEl>
                                        <p:attrNameLst>
                                          <p:attrName>ppt_x</p:attrName>
                                        </p:attrNameLst>
                                      </p:cBhvr>
                                      <p:tavLst>
                                        <p:tav tm="0">
                                          <p:val>
                                            <p:strVal val="1+#ppt_w/2"/>
                                          </p:val>
                                        </p:tav>
                                        <p:tav tm="100000">
                                          <p:val>
                                            <p:strVal val="#ppt_x"/>
                                          </p:val>
                                        </p:tav>
                                      </p:tavLst>
                                    </p:anim>
                                    <p:anim calcmode="lin" valueType="num">
                                      <p:cBhvr additive="base">
                                        <p:cTn id="14" dur="500" fill="hold"/>
                                        <p:tgtEl>
                                          <p:spTgt spid="1147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テキスト ボックス 51">
            <a:extLst>
              <a:ext uri="{FF2B5EF4-FFF2-40B4-BE49-F238E27FC236}">
                <a16:creationId xmlns:a16="http://schemas.microsoft.com/office/drawing/2014/main" id="{FA6C7E9B-0119-47F7-8808-DE7CB81EC116}"/>
              </a:ext>
            </a:extLst>
          </p:cNvPr>
          <p:cNvSpPr txBox="1"/>
          <p:nvPr/>
        </p:nvSpPr>
        <p:spPr>
          <a:xfrm>
            <a:off x="1635946" y="1559710"/>
            <a:ext cx="6511719" cy="369332"/>
          </a:xfrm>
          <a:prstGeom prst="rect">
            <a:avLst/>
          </a:prstGeom>
          <a:noFill/>
        </p:spPr>
        <p:txBody>
          <a:bodyPr wrap="none" rtlCol="0">
            <a:spAutoFit/>
          </a:bodyPr>
          <a:lstStyle/>
          <a:p>
            <a:r>
              <a:rPr lang="ja-JP" altLang="en-US" sz="1700" dirty="0">
                <a:solidFill>
                  <a:srgbClr val="005BAD"/>
                </a:solidFill>
                <a:latin typeface="+mj-ea"/>
                <a:ea typeface="+mj-ea"/>
              </a:rPr>
              <a:t>地方公共団体では</a:t>
            </a:r>
            <a:r>
              <a:rPr lang="ja-JP" altLang="en-US" dirty="0">
                <a:solidFill>
                  <a:srgbClr val="005BAD"/>
                </a:solidFill>
                <a:latin typeface="+mj-ea"/>
                <a:ea typeface="+mj-ea"/>
              </a:rPr>
              <a:t>住人の生活を支えるため</a:t>
            </a:r>
            <a:r>
              <a:rPr lang="ja-JP" altLang="en-US" sz="1700" dirty="0">
                <a:solidFill>
                  <a:srgbClr val="005BAD"/>
                </a:solidFill>
                <a:latin typeface="+mj-ea"/>
                <a:ea typeface="+mj-ea"/>
              </a:rPr>
              <a:t>にお金を使っています。</a:t>
            </a:r>
          </a:p>
        </p:txBody>
      </p:sp>
      <p:sp>
        <p:nvSpPr>
          <p:cNvPr id="6" name="Rectangle 14">
            <a:extLst>
              <a:ext uri="{FF2B5EF4-FFF2-40B4-BE49-F238E27FC236}">
                <a16:creationId xmlns:a16="http://schemas.microsoft.com/office/drawing/2014/main" id="{829F2594-513E-6AA9-BBD0-3F82E190FC72}"/>
              </a:ext>
            </a:extLst>
          </p:cNvPr>
          <p:cNvSpPr txBox="1">
            <a:spLocks noChangeArrowheads="1"/>
          </p:cNvSpPr>
          <p:nvPr/>
        </p:nvSpPr>
        <p:spPr bwMode="auto">
          <a:xfrm>
            <a:off x="375265" y="-92874"/>
            <a:ext cx="7772400"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100" kern="0" dirty="0">
                <a:solidFill>
                  <a:schemeClr val="tx1"/>
                </a:solidFill>
                <a:latin typeface="HGP創英角ｺﾞｼｯｸUB" panose="020B0900000000000000" pitchFamily="50" charset="-128"/>
                <a:ea typeface="HGP創英角ｺﾞｼｯｸUB" panose="020B0900000000000000" pitchFamily="50" charset="-128"/>
              </a:rPr>
              <a:t>もっと税金について調べてみよう</a:t>
            </a:r>
            <a:r>
              <a:rPr lang="en-US" altLang="ja-JP" sz="24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400" kern="0" dirty="0">
                <a:solidFill>
                  <a:schemeClr val="tx1"/>
                </a:solidFill>
                <a:latin typeface="HGP創英角ｺﾞｼｯｸUB" panose="020B0900000000000000" pitchFamily="50" charset="-128"/>
                <a:ea typeface="HGP創英角ｺﾞｼｯｸUB" panose="020B0900000000000000" pitchFamily="50" charset="-128"/>
              </a:rPr>
              <a:t>地方の財政−②歳出</a:t>
            </a:r>
          </a:p>
        </p:txBody>
      </p:sp>
      <p:sp>
        <p:nvSpPr>
          <p:cNvPr id="22" name="正方形/長方形 21">
            <a:extLst>
              <a:ext uri="{FF2B5EF4-FFF2-40B4-BE49-F238E27FC236}">
                <a16:creationId xmlns:a16="http://schemas.microsoft.com/office/drawing/2014/main" id="{45E8F525-5CCE-56E7-4E67-8363510B0B4C}"/>
              </a:ext>
            </a:extLst>
          </p:cNvPr>
          <p:cNvSpPr/>
          <p:nvPr/>
        </p:nvSpPr>
        <p:spPr bwMode="auto">
          <a:xfrm>
            <a:off x="8122" y="1559710"/>
            <a:ext cx="1529832" cy="280212"/>
          </a:xfrm>
          <a:prstGeom prst="rect">
            <a:avLst/>
          </a:prstGeom>
          <a:noFill/>
          <a:ln w="19050" cap="flat" cmpd="sng" algn="ctr">
            <a:solidFill>
              <a:srgbClr val="005BAD"/>
            </a:solidFill>
            <a:prstDash val="solid"/>
            <a:round/>
            <a:headEnd type="none" w="med" len="med"/>
            <a:tailEnd type="none" w="med" len="med"/>
          </a:ln>
          <a:effectLst/>
        </p:spPr>
        <p:txBody>
          <a:bodyPr vert="horz" wrap="square" lIns="72000" tIns="36000" rIns="108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a:ln>
                  <a:noFill/>
                </a:ln>
                <a:effectLst/>
                <a:latin typeface="+mn-ea"/>
                <a:ea typeface="+mn-ea"/>
              </a:rPr>
              <a:t>グラフから見えてくる</a:t>
            </a:r>
          </a:p>
        </p:txBody>
      </p:sp>
      <p:sp>
        <p:nvSpPr>
          <p:cNvPr id="114715" name="Rectangle 78">
            <a:extLst>
              <a:ext uri="{FF2B5EF4-FFF2-40B4-BE49-F238E27FC236}">
                <a16:creationId xmlns:a16="http://schemas.microsoft.com/office/drawing/2014/main" id="{95418FC4-F00A-F37E-29F1-10D01717100E}"/>
              </a:ext>
            </a:extLst>
          </p:cNvPr>
          <p:cNvSpPr>
            <a:spLocks noChangeArrowheads="1"/>
          </p:cNvSpPr>
          <p:nvPr/>
        </p:nvSpPr>
        <p:spPr bwMode="auto">
          <a:xfrm>
            <a:off x="7427789" y="6431228"/>
            <a:ext cx="2101077" cy="100406"/>
          </a:xfrm>
          <a:prstGeom prst="rect">
            <a:avLst/>
          </a:prstGeom>
          <a:noFill/>
          <a:ln w="9525">
            <a:noFill/>
            <a:miter lim="800000"/>
            <a:headEnd/>
            <a:tailEnd/>
          </a:ln>
        </p:spPr>
        <p:txBody>
          <a:bodyPr wrap="square" lIns="0" tIns="0" rIns="0" bIns="0">
            <a:spAutoFit/>
          </a:bodyPr>
          <a:lstStyle/>
          <a:p>
            <a:pPr algn="r" eaLnBrk="1" hangingPunct="1">
              <a:defRPr/>
            </a:pPr>
            <a:endParaRPr lang="ja-JP" altLang="en-US" sz="1400" dirty="0">
              <a:solidFill>
                <a:srgbClr val="000000"/>
              </a:solidFill>
              <a:latin typeface="+mn-ea"/>
              <a:ea typeface="+mn-ea"/>
              <a:cs typeface="メイリオ" panose="020B0604030504040204" pitchFamily="50" charset="-128"/>
            </a:endParaRPr>
          </a:p>
        </p:txBody>
      </p:sp>
      <p:sp>
        <p:nvSpPr>
          <p:cNvPr id="57" name="スライド番号プレースホルダー 56">
            <a:extLst>
              <a:ext uri="{FF2B5EF4-FFF2-40B4-BE49-F238E27FC236}">
                <a16:creationId xmlns:a16="http://schemas.microsoft.com/office/drawing/2014/main" id="{1999D968-59E7-BAD5-E65B-B1B0699F7D22}"/>
              </a:ext>
            </a:extLst>
          </p:cNvPr>
          <p:cNvSpPr>
            <a:spLocks noGrp="1"/>
          </p:cNvSpPr>
          <p:nvPr>
            <p:ph type="sldNum" sz="quarter" idx="12"/>
          </p:nvPr>
        </p:nvSpPr>
        <p:spPr/>
        <p:txBody>
          <a:bodyPr/>
          <a:lstStyle/>
          <a:p>
            <a:pPr>
              <a:defRPr/>
            </a:pPr>
            <a:fld id="{40E3B949-1179-4387-B307-F356BE6486A4}" type="slidenum">
              <a:rPr lang="en-US" altLang="ja-JP" smtClean="0"/>
              <a:pPr>
                <a:defRPr/>
              </a:pPr>
              <a:t>24</a:t>
            </a:fld>
            <a:endParaRPr lang="en-US" altLang="ja-JP" dirty="0"/>
          </a:p>
        </p:txBody>
      </p:sp>
      <p:pic>
        <p:nvPicPr>
          <p:cNvPr id="26" name="Picture 29">
            <a:extLst>
              <a:ext uri="{FF2B5EF4-FFF2-40B4-BE49-F238E27FC236}">
                <a16:creationId xmlns:a16="http://schemas.microsoft.com/office/drawing/2014/main" id="{EFC6B4C8-4ED4-7E88-D45A-30A080A6474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7840856" y="528239"/>
            <a:ext cx="1323956" cy="15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4688" name="グループ化 114687">
            <a:extLst>
              <a:ext uri="{FF2B5EF4-FFF2-40B4-BE49-F238E27FC236}">
                <a16:creationId xmlns:a16="http://schemas.microsoft.com/office/drawing/2014/main" id="{35B5A745-B323-C5A5-3C3E-D5CD6327B516}"/>
              </a:ext>
            </a:extLst>
          </p:cNvPr>
          <p:cNvGrpSpPr/>
          <p:nvPr/>
        </p:nvGrpSpPr>
        <p:grpSpPr>
          <a:xfrm>
            <a:off x="6306392" y="4566945"/>
            <a:ext cx="2302818" cy="272013"/>
            <a:chOff x="5480278" y="5600222"/>
            <a:chExt cx="2260519" cy="264796"/>
          </a:xfrm>
        </p:grpSpPr>
        <p:sp>
          <p:nvSpPr>
            <p:cNvPr id="114698" name="Rectangle 63">
              <a:extLst>
                <a:ext uri="{FF2B5EF4-FFF2-40B4-BE49-F238E27FC236}">
                  <a16:creationId xmlns:a16="http://schemas.microsoft.com/office/drawing/2014/main" id="{8A069931-FA11-A3EC-2471-66F30F25F77A}"/>
                </a:ext>
              </a:extLst>
            </p:cNvPr>
            <p:cNvSpPr>
              <a:spLocks noChangeArrowheads="1"/>
            </p:cNvSpPr>
            <p:nvPr/>
          </p:nvSpPr>
          <p:spPr bwMode="auto">
            <a:xfrm>
              <a:off x="5480278" y="5600222"/>
              <a:ext cx="64" cy="209728"/>
            </a:xfrm>
            <a:prstGeom prst="rect">
              <a:avLst/>
            </a:prstGeom>
            <a:noFill/>
            <a:ln w="9525">
              <a:noFill/>
              <a:miter lim="800000"/>
              <a:headEnd/>
              <a:tailEnd/>
            </a:ln>
          </p:spPr>
          <p:txBody>
            <a:bodyPr wrap="none" lIns="0" tIns="0" rIns="0" bIns="0">
              <a:spAutoFit/>
            </a:bodyPr>
            <a:lstStyle/>
            <a:p>
              <a:pPr eaLnBrk="1" hangingPunct="1">
                <a:defRPr/>
              </a:pPr>
              <a:endParaRPr lang="ja-JP" altLang="en-US" sz="1400" dirty="0">
                <a:solidFill>
                  <a:srgbClr val="000000"/>
                </a:solidFill>
                <a:latin typeface="+mn-ea"/>
                <a:ea typeface="+mn-ea"/>
                <a:cs typeface="メイリオ" panose="020B0604030504040204" pitchFamily="50" charset="-128"/>
              </a:endParaRPr>
            </a:p>
          </p:txBody>
        </p:sp>
        <p:sp>
          <p:nvSpPr>
            <p:cNvPr id="114700" name="Rectangle 63">
              <a:extLst>
                <a:ext uri="{FF2B5EF4-FFF2-40B4-BE49-F238E27FC236}">
                  <a16:creationId xmlns:a16="http://schemas.microsoft.com/office/drawing/2014/main" id="{5BD08EEC-57D3-8234-15E4-C9736A6EEAE9}"/>
                </a:ext>
              </a:extLst>
            </p:cNvPr>
            <p:cNvSpPr>
              <a:spLocks noChangeArrowheads="1"/>
            </p:cNvSpPr>
            <p:nvPr/>
          </p:nvSpPr>
          <p:spPr bwMode="auto">
            <a:xfrm>
              <a:off x="7682575" y="5655290"/>
              <a:ext cx="58222" cy="209728"/>
            </a:xfrm>
            <a:prstGeom prst="rect">
              <a:avLst/>
            </a:prstGeom>
            <a:noFill/>
            <a:ln w="9525">
              <a:noFill/>
              <a:miter lim="800000"/>
              <a:headEnd/>
              <a:tailEnd/>
            </a:ln>
          </p:spPr>
          <p:txBody>
            <a:bodyPr wrap="none" lIns="0" tIns="0" rIns="0" bIns="0">
              <a:spAutoFit/>
            </a:bodyPr>
            <a:lstStyle/>
            <a:p>
              <a:pPr algn="r" eaLnBrk="1" hangingPunct="1">
                <a:defRPr/>
              </a:pPr>
              <a:r>
                <a:rPr lang="ja-JP" altLang="en-US" sz="1400" dirty="0">
                  <a:solidFill>
                    <a:srgbClr val="000000"/>
                  </a:solidFill>
                  <a:latin typeface="+mn-ea"/>
                  <a:ea typeface="+mn-ea"/>
                  <a:cs typeface="メイリオ" panose="020B0604030504040204" pitchFamily="50" charset="-128"/>
                </a:rPr>
                <a:t> </a:t>
              </a:r>
              <a:endParaRPr lang="en-US" altLang="ja-JP" sz="1400" dirty="0">
                <a:solidFill>
                  <a:srgbClr val="000000"/>
                </a:solidFill>
                <a:latin typeface="+mn-ea"/>
                <a:ea typeface="+mn-ea"/>
                <a:cs typeface="メイリオ" panose="020B0604030504040204" pitchFamily="50" charset="-128"/>
              </a:endParaRPr>
            </a:p>
          </p:txBody>
        </p:sp>
      </p:grpSp>
      <p:grpSp>
        <p:nvGrpSpPr>
          <p:cNvPr id="49" name="グループ化 48">
            <a:extLst>
              <a:ext uri="{FF2B5EF4-FFF2-40B4-BE49-F238E27FC236}">
                <a16:creationId xmlns:a16="http://schemas.microsoft.com/office/drawing/2014/main" id="{D18841A1-4625-4302-BC46-958B8688D1CC}"/>
              </a:ext>
            </a:extLst>
          </p:cNvPr>
          <p:cNvGrpSpPr/>
          <p:nvPr/>
        </p:nvGrpSpPr>
        <p:grpSpPr>
          <a:xfrm>
            <a:off x="-44054" y="776245"/>
            <a:ext cx="7665710" cy="721928"/>
            <a:chOff x="143092" y="1338856"/>
            <a:chExt cx="8519134" cy="772480"/>
          </a:xfrm>
        </p:grpSpPr>
        <p:sp>
          <p:nvSpPr>
            <p:cNvPr id="50" name="AutoShape 353">
              <a:extLst>
                <a:ext uri="{FF2B5EF4-FFF2-40B4-BE49-F238E27FC236}">
                  <a16:creationId xmlns:a16="http://schemas.microsoft.com/office/drawing/2014/main" id="{44373AE5-E4B2-4CBA-B33F-5CFBFD3A2FFF}"/>
                </a:ext>
              </a:extLst>
            </p:cNvPr>
            <p:cNvSpPr>
              <a:spLocks noChangeArrowheads="1"/>
            </p:cNvSpPr>
            <p:nvPr/>
          </p:nvSpPr>
          <p:spPr bwMode="auto">
            <a:xfrm>
              <a:off x="143092" y="1338856"/>
              <a:ext cx="8519134" cy="772480"/>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51" name="テキスト ボックス 50">
              <a:extLst>
                <a:ext uri="{FF2B5EF4-FFF2-40B4-BE49-F238E27FC236}">
                  <a16:creationId xmlns:a16="http://schemas.microsoft.com/office/drawing/2014/main" id="{6B2A85DB-0643-4D83-95D8-6053412CBAE9}"/>
                </a:ext>
              </a:extLst>
            </p:cNvPr>
            <p:cNvSpPr txBox="1"/>
            <p:nvPr/>
          </p:nvSpPr>
          <p:spPr>
            <a:xfrm>
              <a:off x="339211" y="1373153"/>
              <a:ext cx="7847598" cy="615553"/>
            </a:xfrm>
            <a:prstGeom prst="rect">
              <a:avLst/>
            </a:prstGeom>
            <a:noFill/>
          </p:spPr>
          <p:txBody>
            <a:bodyPr wrap="square" rtlCol="0">
              <a:spAutoFit/>
            </a:bodyPr>
            <a:lstStyle/>
            <a:p>
              <a:r>
                <a:rPr kumimoji="1" lang="ja-JP" altLang="en-US" sz="1700" dirty="0">
                  <a:latin typeface="+mn-ea"/>
                  <a:ea typeface="+mn-ea"/>
                </a:rPr>
                <a:t>地方公共団体は、私たちのふだんの暮らしに結びついた公共サービスを行っています。</a:t>
              </a:r>
            </a:p>
          </p:txBody>
        </p:sp>
      </p:grpSp>
      <p:grpSp>
        <p:nvGrpSpPr>
          <p:cNvPr id="46" name="グループ化 45">
            <a:extLst>
              <a:ext uri="{FF2B5EF4-FFF2-40B4-BE49-F238E27FC236}">
                <a16:creationId xmlns:a16="http://schemas.microsoft.com/office/drawing/2014/main" id="{62ECEA65-D55D-46F6-9395-5E5E6247BE4A}"/>
              </a:ext>
            </a:extLst>
          </p:cNvPr>
          <p:cNvGrpSpPr/>
          <p:nvPr/>
        </p:nvGrpSpPr>
        <p:grpSpPr>
          <a:xfrm>
            <a:off x="-32459" y="1899751"/>
            <a:ext cx="6007791" cy="4701654"/>
            <a:chOff x="-32459" y="1899751"/>
            <a:chExt cx="6007791" cy="4701654"/>
          </a:xfrm>
        </p:grpSpPr>
        <p:grpSp>
          <p:nvGrpSpPr>
            <p:cNvPr id="17" name="グループ化 16">
              <a:extLst>
                <a:ext uri="{FF2B5EF4-FFF2-40B4-BE49-F238E27FC236}">
                  <a16:creationId xmlns:a16="http://schemas.microsoft.com/office/drawing/2014/main" id="{7C792D92-12F9-4773-BC36-172688119B06}"/>
                </a:ext>
              </a:extLst>
            </p:cNvPr>
            <p:cNvGrpSpPr/>
            <p:nvPr/>
          </p:nvGrpSpPr>
          <p:grpSpPr>
            <a:xfrm>
              <a:off x="-32459" y="2414087"/>
              <a:ext cx="6007791" cy="4187318"/>
              <a:chOff x="-32459" y="2414087"/>
              <a:chExt cx="6007791" cy="4187318"/>
            </a:xfrm>
          </p:grpSpPr>
          <p:grpSp>
            <p:nvGrpSpPr>
              <p:cNvPr id="12" name="グループ化 11">
                <a:extLst>
                  <a:ext uri="{FF2B5EF4-FFF2-40B4-BE49-F238E27FC236}">
                    <a16:creationId xmlns:a16="http://schemas.microsoft.com/office/drawing/2014/main" id="{B62CE414-FE80-4D53-9D19-467C7BC28F2E}"/>
                  </a:ext>
                </a:extLst>
              </p:cNvPr>
              <p:cNvGrpSpPr/>
              <p:nvPr/>
            </p:nvGrpSpPr>
            <p:grpSpPr>
              <a:xfrm>
                <a:off x="-32459" y="2414087"/>
                <a:ext cx="6007791" cy="4187318"/>
                <a:chOff x="-32459" y="2414087"/>
                <a:chExt cx="6007791" cy="4187318"/>
              </a:xfrm>
            </p:grpSpPr>
            <p:graphicFrame>
              <p:nvGraphicFramePr>
                <p:cNvPr id="41" name="グラフ 40">
                  <a:extLst>
                    <a:ext uri="{FF2B5EF4-FFF2-40B4-BE49-F238E27FC236}">
                      <a16:creationId xmlns:a16="http://schemas.microsoft.com/office/drawing/2014/main" id="{AD4070C0-E34F-48ED-8BEA-230CFA1E791E}"/>
                    </a:ext>
                  </a:extLst>
                </p:cNvPr>
                <p:cNvGraphicFramePr>
                  <a:graphicFrameLocks/>
                </p:cNvGraphicFramePr>
                <p:nvPr/>
              </p:nvGraphicFramePr>
              <p:xfrm>
                <a:off x="-32459" y="2414087"/>
                <a:ext cx="6007791" cy="4187318"/>
              </p:xfrm>
              <a:graphic>
                <a:graphicData uri="http://schemas.openxmlformats.org/drawingml/2006/chart">
                  <c:chart xmlns:c="http://schemas.openxmlformats.org/drawingml/2006/chart" xmlns:r="http://schemas.openxmlformats.org/officeDocument/2006/relationships" r:id="rId5"/>
                </a:graphicData>
              </a:graphic>
            </p:graphicFrame>
            <p:sp>
              <p:nvSpPr>
                <p:cNvPr id="42" name="テキスト ボックス 41">
                  <a:extLst>
                    <a:ext uri="{FF2B5EF4-FFF2-40B4-BE49-F238E27FC236}">
                      <a16:creationId xmlns:a16="http://schemas.microsoft.com/office/drawing/2014/main" id="{91D34375-C7BB-4F97-86CE-F0DD828BFDB9}"/>
                    </a:ext>
                  </a:extLst>
                </p:cNvPr>
                <p:cNvSpPr txBox="1"/>
                <p:nvPr/>
              </p:nvSpPr>
              <p:spPr>
                <a:xfrm>
                  <a:off x="2170805" y="4363761"/>
                  <a:ext cx="1309974" cy="648896"/>
                </a:xfrm>
                <a:prstGeom prst="rect">
                  <a:avLst/>
                </a:prstGeom>
                <a:noFill/>
              </p:spPr>
              <p:txBody>
                <a:bodyPr wrap="none" rtlCol="0">
                  <a:spAutoFit/>
                </a:bodyPr>
                <a:lstStyle/>
                <a:p>
                  <a:pPr algn="ctr" rtl="0">
                    <a:lnSpc>
                      <a:spcPct val="80000"/>
                    </a:lnSpc>
                    <a:spcBef>
                      <a:spcPts val="0"/>
                    </a:spcBef>
                    <a:spcAft>
                      <a:spcPts val="500"/>
                    </a:spcAft>
                  </a:pPr>
                  <a:r>
                    <a:rPr lang="zh-TW" altLang="en-US" sz="2000" i="0" u="none" strike="noStrike" dirty="0">
                      <a:solidFill>
                        <a:srgbClr val="000000"/>
                      </a:solidFill>
                      <a:effectLst/>
                      <a:latin typeface="+mn-ea"/>
                      <a:ea typeface="+mn-ea"/>
                    </a:rPr>
                    <a:t>歳</a:t>
                  </a:r>
                  <a:r>
                    <a:rPr lang="ja-JP" altLang="en-US" sz="2000" i="0" u="none" strike="noStrike" dirty="0">
                      <a:solidFill>
                        <a:srgbClr val="000000"/>
                      </a:solidFill>
                      <a:effectLst/>
                      <a:latin typeface="+mn-ea"/>
                      <a:ea typeface="+mn-ea"/>
                    </a:rPr>
                    <a:t>出</a:t>
                  </a:r>
                  <a:r>
                    <a:rPr lang="zh-TW" altLang="en-US" sz="2000" i="0" u="none" strike="noStrike" dirty="0">
                      <a:solidFill>
                        <a:srgbClr val="000000"/>
                      </a:solidFill>
                      <a:effectLst/>
                      <a:latin typeface="+mn-ea"/>
                      <a:ea typeface="+mn-ea"/>
                    </a:rPr>
                    <a:t>総額</a:t>
                  </a:r>
                  <a:endParaRPr lang="en-US" altLang="zh-TW" sz="2000" i="0" u="none" strike="noStrike" dirty="0">
                    <a:solidFill>
                      <a:srgbClr val="000000"/>
                    </a:solidFill>
                    <a:effectLst/>
                    <a:latin typeface="+mn-ea"/>
                    <a:ea typeface="+mn-ea"/>
                  </a:endParaRPr>
                </a:p>
                <a:p>
                  <a:pPr algn="ctr" rtl="0">
                    <a:lnSpc>
                      <a:spcPct val="80000"/>
                    </a:lnSpc>
                    <a:spcBef>
                      <a:spcPts val="0"/>
                    </a:spcBef>
                    <a:spcAft>
                      <a:spcPts val="500"/>
                    </a:spcAft>
                  </a:pPr>
                  <a:r>
                    <a:rPr lang="en-US" altLang="ja-JP" sz="2000" i="0" u="none" strike="noStrike" dirty="0">
                      <a:solidFill>
                        <a:srgbClr val="000000"/>
                      </a:solidFill>
                      <a:effectLst/>
                      <a:latin typeface="+mn-ea"/>
                      <a:ea typeface="+mn-ea"/>
                    </a:rPr>
                    <a:t>7,742</a:t>
                  </a:r>
                  <a:r>
                    <a:rPr lang="zh-TW" altLang="en-US" sz="2000" i="0" u="none" strike="noStrike" dirty="0">
                      <a:solidFill>
                        <a:srgbClr val="000000"/>
                      </a:solidFill>
                      <a:effectLst/>
                      <a:latin typeface="+mn-ea"/>
                      <a:ea typeface="+mn-ea"/>
                    </a:rPr>
                    <a:t>億円</a:t>
                  </a:r>
                  <a:endParaRPr lang="zh-TW" altLang="en-US" sz="2000" dirty="0">
                    <a:effectLst/>
                    <a:latin typeface="+mn-ea"/>
                    <a:ea typeface="+mn-ea"/>
                  </a:endParaRPr>
                </a:p>
              </p:txBody>
            </p:sp>
          </p:grpSp>
          <p:cxnSp>
            <p:nvCxnSpPr>
              <p:cNvPr id="15" name="直線コネクタ 14">
                <a:extLst>
                  <a:ext uri="{FF2B5EF4-FFF2-40B4-BE49-F238E27FC236}">
                    <a16:creationId xmlns:a16="http://schemas.microsoft.com/office/drawing/2014/main" id="{9D1F38EF-07D0-4630-A9D3-CF3E93A587B4}"/>
                  </a:ext>
                </a:extLst>
              </p:cNvPr>
              <p:cNvCxnSpPr/>
              <p:nvPr/>
            </p:nvCxnSpPr>
            <p:spPr>
              <a:xfrm>
                <a:off x="2671763" y="2689479"/>
                <a:ext cx="0" cy="540900"/>
              </a:xfrm>
              <a:prstGeom prst="line">
                <a:avLst/>
              </a:prstGeom>
            </p:spPr>
            <p:style>
              <a:lnRef idx="2">
                <a:schemeClr val="dk1"/>
              </a:lnRef>
              <a:fillRef idx="0">
                <a:schemeClr val="dk1"/>
              </a:fillRef>
              <a:effectRef idx="1">
                <a:schemeClr val="dk1"/>
              </a:effectRef>
              <a:fontRef idx="minor">
                <a:schemeClr val="tx1"/>
              </a:fontRef>
            </p:style>
          </p:cxnSp>
        </p:grpSp>
        <p:sp>
          <p:nvSpPr>
            <p:cNvPr id="81" name="Rectangle 8">
              <a:extLst>
                <a:ext uri="{FF2B5EF4-FFF2-40B4-BE49-F238E27FC236}">
                  <a16:creationId xmlns:a16="http://schemas.microsoft.com/office/drawing/2014/main" id="{70A099CF-DEEB-4C4C-8D98-E78E7A2F5BC2}"/>
                </a:ext>
              </a:extLst>
            </p:cNvPr>
            <p:cNvSpPr>
              <a:spLocks noChangeArrowheads="1"/>
            </p:cNvSpPr>
            <p:nvPr/>
          </p:nvSpPr>
          <p:spPr bwMode="auto">
            <a:xfrm>
              <a:off x="194963" y="1899751"/>
              <a:ext cx="4953600" cy="41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ja-JP" altLang="en-US" sz="2000" dirty="0">
                  <a:solidFill>
                    <a:srgbClr val="008000"/>
                  </a:solidFill>
                  <a:latin typeface="+mn-ea"/>
                  <a:ea typeface="+mn-ea"/>
                  <a:cs typeface="メイリオ" panose="020B0604030504040204" pitchFamily="50" charset="-128"/>
                </a:rPr>
                <a:t>岩手県の歳出の内訳（令和８年度当初予算）</a:t>
              </a:r>
            </a:p>
          </p:txBody>
        </p:sp>
      </p:grpSp>
      <p:grpSp>
        <p:nvGrpSpPr>
          <p:cNvPr id="55" name="グループ化 54">
            <a:extLst>
              <a:ext uri="{FF2B5EF4-FFF2-40B4-BE49-F238E27FC236}">
                <a16:creationId xmlns:a16="http://schemas.microsoft.com/office/drawing/2014/main" id="{3B9EDD4A-C1FE-4564-9C98-2D080B886E75}"/>
              </a:ext>
            </a:extLst>
          </p:cNvPr>
          <p:cNvGrpSpPr/>
          <p:nvPr/>
        </p:nvGrpSpPr>
        <p:grpSpPr>
          <a:xfrm>
            <a:off x="4766599" y="2299866"/>
            <a:ext cx="4238431" cy="4386449"/>
            <a:chOff x="4766599" y="2403384"/>
            <a:chExt cx="4238431" cy="4386449"/>
          </a:xfrm>
        </p:grpSpPr>
        <p:sp>
          <p:nvSpPr>
            <p:cNvPr id="77" name="テキスト ボックス 76">
              <a:extLst>
                <a:ext uri="{FF2B5EF4-FFF2-40B4-BE49-F238E27FC236}">
                  <a16:creationId xmlns:a16="http://schemas.microsoft.com/office/drawing/2014/main" id="{F83A6484-BE2A-42EA-BD0F-9010F0EB7D36}"/>
                </a:ext>
              </a:extLst>
            </p:cNvPr>
            <p:cNvSpPr txBox="1"/>
            <p:nvPr/>
          </p:nvSpPr>
          <p:spPr>
            <a:xfrm>
              <a:off x="4766599" y="2403384"/>
              <a:ext cx="3934047" cy="615553"/>
            </a:xfrm>
            <a:prstGeom prst="rect">
              <a:avLst/>
            </a:prstGeom>
            <a:noFill/>
          </p:spPr>
          <p:txBody>
            <a:bodyPr wrap="square" rtlCol="0">
              <a:spAutoFit/>
            </a:bodyPr>
            <a:lstStyle/>
            <a:p>
              <a:r>
                <a:rPr kumimoji="1" lang="ja-JP" altLang="en-US" sz="1600" dirty="0"/>
                <a:t>◎ 岩手県の歳出を県民１人当たりにすると </a:t>
              </a:r>
              <a:endParaRPr kumimoji="1" lang="en-US" altLang="ja-JP" sz="1600" dirty="0"/>
            </a:p>
            <a:p>
              <a:r>
                <a:rPr kumimoji="1" lang="en-US" altLang="ja-JP" sz="1600" dirty="0"/>
                <a:t>     </a:t>
              </a:r>
              <a:r>
                <a:rPr kumimoji="1" lang="ja-JP" altLang="en-US" sz="1600" dirty="0"/>
                <a:t>⇒ </a:t>
              </a:r>
              <a:r>
                <a:rPr kumimoji="1" lang="ja-JP" altLang="en-US" dirty="0">
                  <a:solidFill>
                    <a:srgbClr val="FF0000"/>
                  </a:solidFill>
                  <a:latin typeface="HGSｺﾞｼｯｸE" panose="020B0900000000000000" pitchFamily="50" charset="-128"/>
                  <a:ea typeface="HGSｺﾞｼｯｸE" panose="020B0900000000000000" pitchFamily="50" charset="-128"/>
                </a:rPr>
                <a:t>約 </a:t>
              </a:r>
              <a:r>
                <a:rPr kumimoji="1" lang="en-US" altLang="ja-JP" dirty="0">
                  <a:solidFill>
                    <a:srgbClr val="FF0000"/>
                  </a:solidFill>
                  <a:latin typeface="HGSｺﾞｼｯｸE" panose="020B0900000000000000" pitchFamily="50" charset="-128"/>
                  <a:ea typeface="HGSｺﾞｼｯｸE" panose="020B0900000000000000" pitchFamily="50" charset="-128"/>
                </a:rPr>
                <a:t>689,300 </a:t>
              </a:r>
              <a:r>
                <a:rPr kumimoji="1" lang="ja-JP" altLang="en-US" dirty="0">
                  <a:solidFill>
                    <a:srgbClr val="FF0000"/>
                  </a:solidFill>
                  <a:latin typeface="HGSｺﾞｼｯｸE" panose="020B0900000000000000" pitchFamily="50" charset="-128"/>
                  <a:ea typeface="HGSｺﾞｼｯｸE" panose="020B0900000000000000" pitchFamily="50" charset="-128"/>
                </a:rPr>
                <a:t>円</a:t>
              </a:r>
            </a:p>
          </p:txBody>
        </p:sp>
        <p:sp>
          <p:nvSpPr>
            <p:cNvPr id="78" name="テキスト ボックス 77">
              <a:extLst>
                <a:ext uri="{FF2B5EF4-FFF2-40B4-BE49-F238E27FC236}">
                  <a16:creationId xmlns:a16="http://schemas.microsoft.com/office/drawing/2014/main" id="{2B0130C6-387E-4EA8-8A51-850729714B5E}"/>
                </a:ext>
              </a:extLst>
            </p:cNvPr>
            <p:cNvSpPr txBox="1"/>
            <p:nvPr/>
          </p:nvSpPr>
          <p:spPr>
            <a:xfrm>
              <a:off x="5281086" y="2920982"/>
              <a:ext cx="3723944" cy="261610"/>
            </a:xfrm>
            <a:prstGeom prst="rect">
              <a:avLst/>
            </a:prstGeom>
            <a:noFill/>
          </p:spPr>
          <p:txBody>
            <a:bodyPr wrap="square" rtlCol="0">
              <a:spAutoFit/>
            </a:bodyPr>
            <a:lstStyle/>
            <a:p>
              <a:r>
                <a:rPr kumimoji="1" lang="en-US" altLang="ja-JP" sz="1100" dirty="0"/>
                <a:t>※</a:t>
              </a:r>
              <a:r>
                <a:rPr kumimoji="1" lang="ja-JP" altLang="en-US" sz="1100" dirty="0"/>
                <a:t>岩手県内の人口（</a:t>
              </a:r>
              <a:r>
                <a:rPr kumimoji="1" lang="en-US" altLang="ja-JP" sz="1100" dirty="0"/>
                <a:t>R8.1.1</a:t>
              </a:r>
              <a:r>
                <a:rPr kumimoji="1" lang="ja-JP" altLang="en-US" sz="1100" dirty="0"/>
                <a:t>現在）  </a:t>
              </a:r>
              <a:r>
                <a:rPr kumimoji="1" lang="en-US" altLang="ja-JP" sz="1100" dirty="0"/>
                <a:t>112</a:t>
              </a:r>
              <a:r>
                <a:rPr kumimoji="1" lang="ja-JP" altLang="en-US" sz="1100" dirty="0"/>
                <a:t>万</a:t>
              </a:r>
              <a:r>
                <a:rPr kumimoji="1" lang="en-US" altLang="ja-JP" sz="1100" dirty="0"/>
                <a:t>3,921</a:t>
              </a:r>
              <a:r>
                <a:rPr kumimoji="1" lang="ja-JP" altLang="en-US" sz="1100" dirty="0"/>
                <a:t>人で計算</a:t>
              </a:r>
              <a:endParaRPr kumimoji="1" lang="ja-JP" altLang="en-US" sz="1100" dirty="0">
                <a:solidFill>
                  <a:srgbClr val="FF0000"/>
                </a:solidFill>
              </a:endParaRPr>
            </a:p>
          </p:txBody>
        </p:sp>
        <p:sp>
          <p:nvSpPr>
            <p:cNvPr id="79" name="テキスト ボックス 78">
              <a:extLst>
                <a:ext uri="{FF2B5EF4-FFF2-40B4-BE49-F238E27FC236}">
                  <a16:creationId xmlns:a16="http://schemas.microsoft.com/office/drawing/2014/main" id="{2C940C54-C8DC-4BA8-AC11-7D5C92A9C26C}"/>
                </a:ext>
              </a:extLst>
            </p:cNvPr>
            <p:cNvSpPr txBox="1"/>
            <p:nvPr/>
          </p:nvSpPr>
          <p:spPr>
            <a:xfrm>
              <a:off x="5041224" y="3197167"/>
              <a:ext cx="1893288" cy="307777"/>
            </a:xfrm>
            <a:prstGeom prst="rect">
              <a:avLst/>
            </a:prstGeom>
            <a:noFill/>
          </p:spPr>
          <p:txBody>
            <a:bodyPr wrap="square" rtlCol="0">
              <a:spAutoFit/>
            </a:bodyPr>
            <a:lstStyle/>
            <a:p>
              <a:r>
                <a:rPr kumimoji="1" lang="ja-JP" altLang="en-US" sz="1400" dirty="0"/>
                <a:t>主な項目を紹介します。</a:t>
              </a:r>
              <a:endParaRPr kumimoji="1" lang="ja-JP" altLang="en-US" sz="1400" dirty="0">
                <a:solidFill>
                  <a:srgbClr val="FF0000"/>
                </a:solidFill>
              </a:endParaRPr>
            </a:p>
          </p:txBody>
        </p:sp>
        <p:sp>
          <p:nvSpPr>
            <p:cNvPr id="80" name="正方形/長方形 79">
              <a:extLst>
                <a:ext uri="{FF2B5EF4-FFF2-40B4-BE49-F238E27FC236}">
                  <a16:creationId xmlns:a16="http://schemas.microsoft.com/office/drawing/2014/main" id="{342DC8BB-1703-45B3-AAA0-C812795532E9}"/>
                </a:ext>
              </a:extLst>
            </p:cNvPr>
            <p:cNvSpPr/>
            <p:nvPr/>
          </p:nvSpPr>
          <p:spPr>
            <a:xfrm>
              <a:off x="4929825" y="3512379"/>
              <a:ext cx="1835381" cy="163367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nchorCtr="0"/>
            <a:lstStyle/>
            <a:p>
              <a:r>
                <a:rPr kumimoji="1" lang="en-US" altLang="ja-JP" sz="1400" dirty="0">
                  <a:solidFill>
                    <a:schemeClr val="tx1"/>
                  </a:solidFill>
                </a:rPr>
                <a:t>【</a:t>
              </a:r>
              <a:r>
                <a:rPr kumimoji="1" lang="ja-JP" altLang="en-US" sz="1400" dirty="0">
                  <a:solidFill>
                    <a:schemeClr val="tx1"/>
                  </a:solidFill>
                </a:rPr>
                <a:t>教育費</a:t>
              </a:r>
              <a:r>
                <a:rPr kumimoji="1" lang="en-US" altLang="ja-JP" sz="1400" dirty="0">
                  <a:solidFill>
                    <a:schemeClr val="tx1"/>
                  </a:solidFill>
                </a:rPr>
                <a:t>】</a:t>
              </a:r>
            </a:p>
            <a:p>
              <a:r>
                <a:rPr kumimoji="1" lang="ja-JP" altLang="en-US" sz="1200" dirty="0">
                  <a:solidFill>
                    <a:schemeClr val="tx1"/>
                  </a:solidFill>
                </a:rPr>
                <a:t>　学校教育や文化振興のための費用</a:t>
              </a:r>
            </a:p>
          </p:txBody>
        </p:sp>
        <p:pic>
          <p:nvPicPr>
            <p:cNvPr id="82" name="図 81">
              <a:extLst>
                <a:ext uri="{FF2B5EF4-FFF2-40B4-BE49-F238E27FC236}">
                  <a16:creationId xmlns:a16="http://schemas.microsoft.com/office/drawing/2014/main" id="{86B5DAE4-E556-4D85-B35C-C14F3F4A67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16790" y="4108614"/>
              <a:ext cx="1204993" cy="735322"/>
            </a:xfrm>
            <a:prstGeom prst="rect">
              <a:avLst/>
            </a:prstGeom>
            <a:ln w="6350">
              <a:noFill/>
            </a:ln>
          </p:spPr>
        </p:pic>
        <p:sp>
          <p:nvSpPr>
            <p:cNvPr id="83" name="正方形/長方形 82">
              <a:extLst>
                <a:ext uri="{FF2B5EF4-FFF2-40B4-BE49-F238E27FC236}">
                  <a16:creationId xmlns:a16="http://schemas.microsoft.com/office/drawing/2014/main" id="{A92C4D5A-3CF9-4E4A-916E-EBF16DA881BD}"/>
                </a:ext>
              </a:extLst>
            </p:cNvPr>
            <p:cNvSpPr/>
            <p:nvPr/>
          </p:nvSpPr>
          <p:spPr>
            <a:xfrm>
              <a:off x="5046579" y="4840138"/>
              <a:ext cx="1065457" cy="2615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dirty="0">
                  <a:solidFill>
                    <a:schemeClr val="tx1"/>
                  </a:solidFill>
                </a:rPr>
                <a:t>約 </a:t>
              </a:r>
              <a:r>
                <a:rPr kumimoji="1" lang="en-US" altLang="ja-JP" sz="1400" dirty="0">
                  <a:solidFill>
                    <a:schemeClr val="tx1"/>
                  </a:solidFill>
                </a:rPr>
                <a:t>133,600</a:t>
              </a:r>
              <a:r>
                <a:rPr kumimoji="1" lang="ja-JP" altLang="en-US" sz="1400" dirty="0">
                  <a:solidFill>
                    <a:schemeClr val="tx1"/>
                  </a:solidFill>
                </a:rPr>
                <a:t>円</a:t>
              </a:r>
            </a:p>
          </p:txBody>
        </p:sp>
        <p:sp>
          <p:nvSpPr>
            <p:cNvPr id="84" name="正方形/長方形 83">
              <a:extLst>
                <a:ext uri="{FF2B5EF4-FFF2-40B4-BE49-F238E27FC236}">
                  <a16:creationId xmlns:a16="http://schemas.microsoft.com/office/drawing/2014/main" id="{8B5E19FA-E0BD-4A08-BD60-C90C532F3F36}"/>
                </a:ext>
              </a:extLst>
            </p:cNvPr>
            <p:cNvSpPr/>
            <p:nvPr/>
          </p:nvSpPr>
          <p:spPr>
            <a:xfrm>
              <a:off x="4914494" y="5193016"/>
              <a:ext cx="1835381" cy="158958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nchorCtr="0"/>
            <a:lstStyle/>
            <a:p>
              <a:r>
                <a:rPr kumimoji="1" lang="en-US" altLang="ja-JP" sz="1400" dirty="0">
                  <a:solidFill>
                    <a:schemeClr val="tx1"/>
                  </a:solidFill>
                </a:rPr>
                <a:t>【</a:t>
              </a:r>
              <a:r>
                <a:rPr kumimoji="1" lang="ja-JP" altLang="en-US" sz="1400" dirty="0">
                  <a:solidFill>
                    <a:schemeClr val="tx1"/>
                  </a:solidFill>
                </a:rPr>
                <a:t>土木費</a:t>
              </a:r>
              <a:r>
                <a:rPr kumimoji="1" lang="en-US" altLang="ja-JP" sz="1400" dirty="0">
                  <a:solidFill>
                    <a:schemeClr val="tx1"/>
                  </a:solidFill>
                </a:rPr>
                <a:t>】</a:t>
              </a:r>
            </a:p>
            <a:p>
              <a:pPr>
                <a:lnSpc>
                  <a:spcPts val="1400"/>
                </a:lnSpc>
              </a:pPr>
              <a:r>
                <a:rPr kumimoji="1" lang="ja-JP" altLang="en-US" sz="1400" dirty="0">
                  <a:solidFill>
                    <a:schemeClr val="tx1"/>
                  </a:solidFill>
                </a:rPr>
                <a:t>　</a:t>
              </a:r>
              <a:r>
                <a:rPr kumimoji="1" lang="ja-JP" altLang="en-US" sz="1200" dirty="0">
                  <a:solidFill>
                    <a:schemeClr val="tx1"/>
                  </a:solidFill>
                </a:rPr>
                <a:t>道路の整備やまちづくりのための費用</a:t>
              </a:r>
            </a:p>
          </p:txBody>
        </p:sp>
        <p:sp>
          <p:nvSpPr>
            <p:cNvPr id="85" name="正方形/長方形 84">
              <a:extLst>
                <a:ext uri="{FF2B5EF4-FFF2-40B4-BE49-F238E27FC236}">
                  <a16:creationId xmlns:a16="http://schemas.microsoft.com/office/drawing/2014/main" id="{258CA810-AEDD-47F3-ABD0-B9E31B7057FF}"/>
                </a:ext>
              </a:extLst>
            </p:cNvPr>
            <p:cNvSpPr/>
            <p:nvPr/>
          </p:nvSpPr>
          <p:spPr>
            <a:xfrm>
              <a:off x="6922332" y="3525356"/>
              <a:ext cx="1835381" cy="158958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nchorCtr="0"/>
            <a:lstStyle/>
            <a:p>
              <a:r>
                <a:rPr kumimoji="1" lang="en-US" altLang="ja-JP" sz="1400" dirty="0">
                  <a:solidFill>
                    <a:schemeClr val="tx1"/>
                  </a:solidFill>
                </a:rPr>
                <a:t>【</a:t>
              </a:r>
              <a:r>
                <a:rPr kumimoji="1" lang="ja-JP" altLang="en-US" sz="1400" dirty="0">
                  <a:solidFill>
                    <a:schemeClr val="tx1"/>
                  </a:solidFill>
                </a:rPr>
                <a:t>民生費</a:t>
              </a:r>
              <a:r>
                <a:rPr kumimoji="1" lang="en-US" altLang="ja-JP" sz="1400" dirty="0">
                  <a:solidFill>
                    <a:schemeClr val="tx1"/>
                  </a:solidFill>
                </a:rPr>
                <a:t>】</a:t>
              </a:r>
            </a:p>
            <a:p>
              <a:pPr>
                <a:lnSpc>
                  <a:spcPts val="1400"/>
                </a:lnSpc>
              </a:pPr>
              <a:r>
                <a:rPr kumimoji="1" lang="ja-JP" altLang="en-US" sz="1400" dirty="0">
                  <a:solidFill>
                    <a:schemeClr val="tx1"/>
                  </a:solidFill>
                </a:rPr>
                <a:t>　</a:t>
              </a:r>
              <a:r>
                <a:rPr kumimoji="1" lang="ja-JP" altLang="en-US" sz="1200" dirty="0">
                  <a:solidFill>
                    <a:schemeClr val="tx1"/>
                  </a:solidFill>
                </a:rPr>
                <a:t>福祉の充実を図るための費用</a:t>
              </a:r>
            </a:p>
          </p:txBody>
        </p:sp>
        <p:sp>
          <p:nvSpPr>
            <p:cNvPr id="86" name="正方形/長方形 85">
              <a:extLst>
                <a:ext uri="{FF2B5EF4-FFF2-40B4-BE49-F238E27FC236}">
                  <a16:creationId xmlns:a16="http://schemas.microsoft.com/office/drawing/2014/main" id="{47114825-8D1B-4E60-84D0-35325612167F}"/>
                </a:ext>
              </a:extLst>
            </p:cNvPr>
            <p:cNvSpPr/>
            <p:nvPr/>
          </p:nvSpPr>
          <p:spPr>
            <a:xfrm>
              <a:off x="6982638" y="4815563"/>
              <a:ext cx="1065457" cy="2615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dirty="0">
                  <a:solidFill>
                    <a:schemeClr val="tx1"/>
                  </a:solidFill>
                </a:rPr>
                <a:t>約 </a:t>
              </a:r>
              <a:r>
                <a:rPr kumimoji="1" lang="en-US" altLang="ja-JP" sz="1400" dirty="0">
                  <a:solidFill>
                    <a:schemeClr val="tx1"/>
                  </a:solidFill>
                </a:rPr>
                <a:t>88,900</a:t>
              </a:r>
              <a:r>
                <a:rPr kumimoji="1" lang="ja-JP" altLang="en-US" sz="1400" dirty="0">
                  <a:solidFill>
                    <a:schemeClr val="tx1"/>
                  </a:solidFill>
                </a:rPr>
                <a:t>円</a:t>
              </a:r>
            </a:p>
          </p:txBody>
        </p:sp>
        <p:pic>
          <p:nvPicPr>
            <p:cNvPr id="87" name="図 86">
              <a:extLst>
                <a:ext uri="{FF2B5EF4-FFF2-40B4-BE49-F238E27FC236}">
                  <a16:creationId xmlns:a16="http://schemas.microsoft.com/office/drawing/2014/main" id="{3788D0A1-CECF-41B5-A550-5BD3C36598E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00051" y="4012362"/>
              <a:ext cx="1065457" cy="809834"/>
            </a:xfrm>
            <a:prstGeom prst="rect">
              <a:avLst/>
            </a:prstGeom>
            <a:ln w="6350">
              <a:noFill/>
            </a:ln>
          </p:spPr>
        </p:pic>
        <p:pic>
          <p:nvPicPr>
            <p:cNvPr id="88" name="図 87">
              <a:extLst>
                <a:ext uri="{FF2B5EF4-FFF2-40B4-BE49-F238E27FC236}">
                  <a16:creationId xmlns:a16="http://schemas.microsoft.com/office/drawing/2014/main" id="{0431743B-74B8-4988-83EC-DF4DCB8E4B4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70809" y="5519608"/>
              <a:ext cx="1270225" cy="1270225"/>
            </a:xfrm>
            <a:prstGeom prst="rect">
              <a:avLst/>
            </a:prstGeom>
          </p:spPr>
        </p:pic>
        <p:sp>
          <p:nvSpPr>
            <p:cNvPr id="89" name="正方形/長方形 88">
              <a:extLst>
                <a:ext uri="{FF2B5EF4-FFF2-40B4-BE49-F238E27FC236}">
                  <a16:creationId xmlns:a16="http://schemas.microsoft.com/office/drawing/2014/main" id="{17FE1CF2-9A53-4C2B-AAB9-D6825B3BF134}"/>
                </a:ext>
              </a:extLst>
            </p:cNvPr>
            <p:cNvSpPr/>
            <p:nvPr/>
          </p:nvSpPr>
          <p:spPr>
            <a:xfrm>
              <a:off x="5036476" y="6500183"/>
              <a:ext cx="1065457" cy="2615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dirty="0">
                  <a:solidFill>
                    <a:schemeClr val="tx1"/>
                  </a:solidFill>
                </a:rPr>
                <a:t>約 </a:t>
              </a:r>
              <a:r>
                <a:rPr kumimoji="1" lang="en-US" altLang="ja-JP" sz="1400" dirty="0">
                  <a:solidFill>
                    <a:schemeClr val="tx1"/>
                  </a:solidFill>
                </a:rPr>
                <a:t>55,700</a:t>
              </a:r>
              <a:r>
                <a:rPr kumimoji="1" lang="ja-JP" altLang="en-US" sz="1400" dirty="0">
                  <a:solidFill>
                    <a:schemeClr val="tx1"/>
                  </a:solidFill>
                </a:rPr>
                <a:t>円</a:t>
              </a:r>
            </a:p>
          </p:txBody>
        </p:sp>
        <p:sp>
          <p:nvSpPr>
            <p:cNvPr id="90" name="正方形/長方形 89">
              <a:extLst>
                <a:ext uri="{FF2B5EF4-FFF2-40B4-BE49-F238E27FC236}">
                  <a16:creationId xmlns:a16="http://schemas.microsoft.com/office/drawing/2014/main" id="{FB1F702F-AA7C-4F4A-BF2B-D4633012C873}"/>
                </a:ext>
              </a:extLst>
            </p:cNvPr>
            <p:cNvSpPr/>
            <p:nvPr/>
          </p:nvSpPr>
          <p:spPr>
            <a:xfrm>
              <a:off x="6924426" y="5174599"/>
              <a:ext cx="1835381" cy="160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nchorCtr="0"/>
            <a:lstStyle/>
            <a:p>
              <a:r>
                <a:rPr kumimoji="1" lang="en-US" altLang="ja-JP" sz="1400" dirty="0">
                  <a:solidFill>
                    <a:schemeClr val="tx1"/>
                  </a:solidFill>
                </a:rPr>
                <a:t>【</a:t>
              </a:r>
              <a:r>
                <a:rPr kumimoji="1" lang="ja-JP" altLang="en-US" sz="1400" dirty="0">
                  <a:solidFill>
                    <a:schemeClr val="tx1"/>
                  </a:solidFill>
                </a:rPr>
                <a:t>警察費</a:t>
              </a:r>
              <a:r>
                <a:rPr kumimoji="1" lang="en-US" altLang="ja-JP" sz="1400" dirty="0">
                  <a:solidFill>
                    <a:schemeClr val="tx1"/>
                  </a:solidFill>
                </a:rPr>
                <a:t>】</a:t>
              </a:r>
            </a:p>
            <a:p>
              <a:r>
                <a:rPr kumimoji="1" lang="ja-JP" altLang="en-US" sz="1200" dirty="0">
                  <a:solidFill>
                    <a:schemeClr val="tx1"/>
                  </a:solidFill>
                </a:rPr>
                <a:t>　事故や犯罪防止などのための費用</a:t>
              </a:r>
            </a:p>
          </p:txBody>
        </p:sp>
        <p:pic>
          <p:nvPicPr>
            <p:cNvPr id="91" name="図 90">
              <a:extLst>
                <a:ext uri="{FF2B5EF4-FFF2-40B4-BE49-F238E27FC236}">
                  <a16:creationId xmlns:a16="http://schemas.microsoft.com/office/drawing/2014/main" id="{34A5FA85-E2F7-4CEB-AB10-3AF2A03A8C7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98606" y="5653525"/>
              <a:ext cx="558291" cy="957995"/>
            </a:xfrm>
            <a:prstGeom prst="rect">
              <a:avLst/>
            </a:prstGeom>
          </p:spPr>
        </p:pic>
        <p:pic>
          <p:nvPicPr>
            <p:cNvPr id="92" name="図 91">
              <a:extLst>
                <a:ext uri="{FF2B5EF4-FFF2-40B4-BE49-F238E27FC236}">
                  <a16:creationId xmlns:a16="http://schemas.microsoft.com/office/drawing/2014/main" id="{3BED848D-D906-4D9B-9A64-3DA86BCDB6F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92963" y="5820643"/>
              <a:ext cx="949859" cy="498551"/>
            </a:xfrm>
            <a:prstGeom prst="rect">
              <a:avLst/>
            </a:prstGeom>
          </p:spPr>
        </p:pic>
        <p:sp>
          <p:nvSpPr>
            <p:cNvPr id="93" name="正方形/長方形 92">
              <a:extLst>
                <a:ext uri="{FF2B5EF4-FFF2-40B4-BE49-F238E27FC236}">
                  <a16:creationId xmlns:a16="http://schemas.microsoft.com/office/drawing/2014/main" id="{05B69E45-36CC-44BE-ADC9-327D21847F89}"/>
                </a:ext>
              </a:extLst>
            </p:cNvPr>
            <p:cNvSpPr/>
            <p:nvPr/>
          </p:nvSpPr>
          <p:spPr>
            <a:xfrm>
              <a:off x="7021299" y="6484269"/>
              <a:ext cx="1065457" cy="2615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dirty="0">
                  <a:solidFill>
                    <a:schemeClr val="tx1"/>
                  </a:solidFill>
                </a:rPr>
                <a:t>約 </a:t>
              </a:r>
              <a:r>
                <a:rPr kumimoji="1" lang="en-US" altLang="ja-JP" sz="1400" dirty="0">
                  <a:solidFill>
                    <a:schemeClr val="tx1"/>
                  </a:solidFill>
                </a:rPr>
                <a:t>28,100</a:t>
              </a:r>
              <a:r>
                <a:rPr kumimoji="1" lang="ja-JP" altLang="en-US" sz="1400" dirty="0">
                  <a:solidFill>
                    <a:schemeClr val="tx1"/>
                  </a:solidFill>
                </a:rPr>
                <a:t>円</a:t>
              </a:r>
            </a:p>
          </p:txBody>
        </p:sp>
      </p:grpSp>
    </p:spTree>
    <p:custDataLst>
      <p:tags r:id="rId1"/>
    </p:custDataLst>
    <p:extLst>
      <p:ext uri="{BB962C8B-B14F-4D97-AF65-F5344CB8AC3E}">
        <p14:creationId xmlns:p14="http://schemas.microsoft.com/office/powerpoint/2010/main" val="1552674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anim calcmode="lin" valueType="num">
                                      <p:cBhvr>
                                        <p:cTn id="8" dur="1000" fill="hold"/>
                                        <p:tgtEl>
                                          <p:spTgt spid="46"/>
                                        </p:tgtEl>
                                        <p:attrNameLst>
                                          <p:attrName>ppt_x</p:attrName>
                                        </p:attrNameLst>
                                      </p:cBhvr>
                                      <p:tavLst>
                                        <p:tav tm="0">
                                          <p:val>
                                            <p:strVal val="#ppt_x"/>
                                          </p:val>
                                        </p:tav>
                                        <p:tav tm="100000">
                                          <p:val>
                                            <p:strVal val="#ppt_x"/>
                                          </p:val>
                                        </p:tav>
                                      </p:tavLst>
                                    </p:anim>
                                    <p:anim calcmode="lin" valueType="num">
                                      <p:cBhvr>
                                        <p:cTn id="9"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4">
            <a:extLst>
              <a:ext uri="{FF2B5EF4-FFF2-40B4-BE49-F238E27FC236}">
                <a16:creationId xmlns:a16="http://schemas.microsoft.com/office/drawing/2014/main" id="{68C0AC65-30C0-F01F-DBAD-B2EAB9AB031D}"/>
              </a:ext>
            </a:extLst>
          </p:cNvPr>
          <p:cNvSpPr txBox="1">
            <a:spLocks noChangeArrowheads="1"/>
          </p:cNvSpPr>
          <p:nvPr/>
        </p:nvSpPr>
        <p:spPr bwMode="auto">
          <a:xfrm>
            <a:off x="240030" y="-19510"/>
            <a:ext cx="7772400"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100" kern="0" dirty="0">
                <a:solidFill>
                  <a:schemeClr val="tx1"/>
                </a:solidFill>
                <a:latin typeface="HGP創英角ｺﾞｼｯｸUB" panose="020B0900000000000000" pitchFamily="50" charset="-128"/>
                <a:ea typeface="HGP創英角ｺﾞｼｯｸUB" panose="020B0900000000000000" pitchFamily="50" charset="-128"/>
              </a:rPr>
              <a:t>もっと税金について調べてみよう</a:t>
            </a:r>
            <a:r>
              <a:rPr lang="en-US" altLang="ja-JP" sz="24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400" kern="0" dirty="0">
                <a:solidFill>
                  <a:schemeClr val="tx1"/>
                </a:solidFill>
                <a:latin typeface="HGP創英角ｺﾞｼｯｸUB" panose="020B0900000000000000" pitchFamily="50" charset="-128"/>
                <a:ea typeface="HGP創英角ｺﾞｼｯｸUB" panose="020B0900000000000000" pitchFamily="50" charset="-128"/>
              </a:rPr>
              <a:t>地方の財政</a:t>
            </a:r>
            <a:r>
              <a:rPr lang="en-US" altLang="ja-JP" sz="24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400" kern="0" dirty="0">
                <a:solidFill>
                  <a:schemeClr val="tx1"/>
                </a:solidFill>
                <a:latin typeface="HGP創英角ｺﾞｼｯｸUB" panose="020B0900000000000000" pitchFamily="50" charset="-128"/>
                <a:ea typeface="HGP創英角ｺﾞｼｯｸUB" panose="020B0900000000000000" pitchFamily="50" charset="-128"/>
              </a:rPr>
              <a:t>③その他の地域</a:t>
            </a:r>
          </a:p>
        </p:txBody>
      </p:sp>
      <p:sp>
        <p:nvSpPr>
          <p:cNvPr id="9" name="スライド番号プレースホルダー 8">
            <a:extLst>
              <a:ext uri="{FF2B5EF4-FFF2-40B4-BE49-F238E27FC236}">
                <a16:creationId xmlns:a16="http://schemas.microsoft.com/office/drawing/2014/main" id="{3E313CDE-622C-6193-23D8-DE88C8F0411E}"/>
              </a:ext>
            </a:extLst>
          </p:cNvPr>
          <p:cNvSpPr>
            <a:spLocks noGrp="1"/>
          </p:cNvSpPr>
          <p:nvPr>
            <p:ph type="sldNum" sz="quarter" idx="12"/>
          </p:nvPr>
        </p:nvSpPr>
        <p:spPr>
          <a:xfrm>
            <a:off x="8745829" y="6443281"/>
            <a:ext cx="374107" cy="298426"/>
          </a:xfrm>
        </p:spPr>
        <p:txBody>
          <a:bodyPr/>
          <a:lstStyle/>
          <a:p>
            <a:pPr>
              <a:defRPr/>
            </a:pPr>
            <a:fld id="{40E3B949-1179-4387-B307-F356BE6486A4}" type="slidenum">
              <a:rPr lang="en-US" altLang="ja-JP" smtClean="0"/>
              <a:pPr>
                <a:defRPr/>
              </a:pPr>
              <a:t>25</a:t>
            </a:fld>
            <a:endParaRPr lang="en-US" altLang="ja-JP" dirty="0"/>
          </a:p>
        </p:txBody>
      </p:sp>
      <p:sp>
        <p:nvSpPr>
          <p:cNvPr id="83" name="テキスト ボックス 82">
            <a:extLst>
              <a:ext uri="{FF2B5EF4-FFF2-40B4-BE49-F238E27FC236}">
                <a16:creationId xmlns:a16="http://schemas.microsoft.com/office/drawing/2014/main" id="{6D5F2E17-138C-4A50-BF41-02C89FFB8D02}"/>
              </a:ext>
            </a:extLst>
          </p:cNvPr>
          <p:cNvSpPr txBox="1"/>
          <p:nvPr/>
        </p:nvSpPr>
        <p:spPr>
          <a:xfrm>
            <a:off x="-16278" y="1486863"/>
            <a:ext cx="9144000" cy="888577"/>
          </a:xfrm>
          <a:prstGeom prst="rect">
            <a:avLst/>
          </a:prstGeom>
          <a:noFill/>
        </p:spPr>
        <p:txBody>
          <a:bodyPr wrap="square" rtlCol="0">
            <a:spAutoFit/>
          </a:bodyPr>
          <a:lstStyle/>
          <a:p>
            <a:pPr>
              <a:lnSpc>
                <a:spcPts val="3300"/>
              </a:lnSpc>
            </a:pPr>
            <a:r>
              <a:rPr kumimoji="1" lang="ja-JP" altLang="en-US" sz="2000" dirty="0"/>
              <a:t>　　⇒　</a:t>
            </a:r>
            <a:r>
              <a:rPr kumimoji="1" lang="ja-JP" altLang="en-US" dirty="0"/>
              <a:t>国税庁ホームページ「仙台国税局　租税教育教材（中学生用）」へリンク</a:t>
            </a:r>
            <a:endParaRPr kumimoji="1" lang="en-US" altLang="ja-JP" sz="2000" dirty="0"/>
          </a:p>
          <a:p>
            <a:pPr>
              <a:lnSpc>
                <a:spcPts val="3300"/>
              </a:lnSpc>
            </a:pPr>
            <a:r>
              <a:rPr kumimoji="1" lang="ja-JP" altLang="en-US" sz="2000" dirty="0"/>
              <a:t>　　 　</a:t>
            </a:r>
            <a:r>
              <a:rPr kumimoji="1" lang="ja-JP" altLang="en-US" sz="2000" dirty="0">
                <a:solidFill>
                  <a:schemeClr val="accent4"/>
                </a:solidFill>
              </a:rPr>
              <a:t>青森県</a:t>
            </a:r>
            <a:r>
              <a:rPr kumimoji="1" lang="ja-JP" altLang="en-US" sz="2000" dirty="0"/>
              <a:t>　　　　</a:t>
            </a:r>
            <a:r>
              <a:rPr kumimoji="1" lang="ja-JP" altLang="en-US" sz="2000" dirty="0">
                <a:solidFill>
                  <a:schemeClr val="accent2">
                    <a:lumMod val="75000"/>
                  </a:schemeClr>
                </a:solidFill>
              </a:rPr>
              <a:t>岩手県</a:t>
            </a:r>
            <a:r>
              <a:rPr kumimoji="1" lang="ja-JP" altLang="en-US" sz="2000" dirty="0"/>
              <a:t>　　　　</a:t>
            </a:r>
            <a:r>
              <a:rPr kumimoji="1" lang="ja-JP" altLang="en-US" sz="2000" dirty="0">
                <a:solidFill>
                  <a:schemeClr val="accent6"/>
                </a:solidFill>
              </a:rPr>
              <a:t>宮城県</a:t>
            </a:r>
            <a:r>
              <a:rPr kumimoji="1" lang="ja-JP" altLang="en-US" sz="2000" dirty="0"/>
              <a:t>　　　　</a:t>
            </a:r>
            <a:r>
              <a:rPr kumimoji="1" lang="ja-JP" altLang="en-US" sz="2000" dirty="0">
                <a:solidFill>
                  <a:schemeClr val="accent2"/>
                </a:solidFill>
              </a:rPr>
              <a:t>秋田県</a:t>
            </a:r>
            <a:r>
              <a:rPr kumimoji="1" lang="ja-JP" altLang="en-US" sz="2000" dirty="0"/>
              <a:t>　　　　</a:t>
            </a:r>
            <a:r>
              <a:rPr kumimoji="1" lang="ja-JP" altLang="en-US" sz="2000" dirty="0">
                <a:solidFill>
                  <a:schemeClr val="accent1">
                    <a:lumMod val="75000"/>
                  </a:schemeClr>
                </a:solidFill>
              </a:rPr>
              <a:t>山形県</a:t>
            </a:r>
            <a:r>
              <a:rPr kumimoji="1" lang="ja-JP" altLang="en-US" sz="2000" dirty="0"/>
              <a:t>　　　　</a:t>
            </a:r>
            <a:r>
              <a:rPr kumimoji="1" lang="ja-JP" altLang="en-US" sz="2000" dirty="0">
                <a:solidFill>
                  <a:schemeClr val="accent5">
                    <a:lumMod val="60000"/>
                    <a:lumOff val="40000"/>
                  </a:schemeClr>
                </a:solidFill>
              </a:rPr>
              <a:t>福島県</a:t>
            </a:r>
            <a:endParaRPr kumimoji="1" lang="en-US" altLang="ja-JP" sz="2000" dirty="0">
              <a:solidFill>
                <a:schemeClr val="accent5">
                  <a:lumMod val="60000"/>
                  <a:lumOff val="40000"/>
                </a:schemeClr>
              </a:solidFill>
            </a:endParaRPr>
          </a:p>
        </p:txBody>
      </p:sp>
      <p:pic>
        <p:nvPicPr>
          <p:cNvPr id="84" name="図 83">
            <a:extLst>
              <a:ext uri="{FF2B5EF4-FFF2-40B4-BE49-F238E27FC236}">
                <a16:creationId xmlns:a16="http://schemas.microsoft.com/office/drawing/2014/main" id="{5743F18F-8D87-43C3-A4C0-F114FC731F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6685" y="2432698"/>
            <a:ext cx="1199037" cy="1199037"/>
          </a:xfrm>
          <a:prstGeom prst="rect">
            <a:avLst/>
          </a:prstGeom>
        </p:spPr>
      </p:pic>
      <p:pic>
        <p:nvPicPr>
          <p:cNvPr id="85" name="図 84">
            <a:extLst>
              <a:ext uri="{FF2B5EF4-FFF2-40B4-BE49-F238E27FC236}">
                <a16:creationId xmlns:a16="http://schemas.microsoft.com/office/drawing/2014/main" id="{CBD5DAC5-C45F-46D0-8DEC-6A3AA887A4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77218" y="2434692"/>
            <a:ext cx="1199037" cy="1199037"/>
          </a:xfrm>
          <a:prstGeom prst="rect">
            <a:avLst/>
          </a:prstGeom>
        </p:spPr>
      </p:pic>
      <p:sp>
        <p:nvSpPr>
          <p:cNvPr id="88" name="テキスト ボックス 87">
            <a:extLst>
              <a:ext uri="{FF2B5EF4-FFF2-40B4-BE49-F238E27FC236}">
                <a16:creationId xmlns:a16="http://schemas.microsoft.com/office/drawing/2014/main" id="{B1886D2B-76DD-43B6-A00B-C3AAFD8B2298}"/>
              </a:ext>
            </a:extLst>
          </p:cNvPr>
          <p:cNvSpPr txBox="1"/>
          <p:nvPr/>
        </p:nvSpPr>
        <p:spPr>
          <a:xfrm>
            <a:off x="1082550" y="3673552"/>
            <a:ext cx="7664700" cy="338554"/>
          </a:xfrm>
          <a:prstGeom prst="rect">
            <a:avLst/>
          </a:prstGeom>
          <a:noFill/>
        </p:spPr>
        <p:txBody>
          <a:bodyPr wrap="square" rtlCol="0">
            <a:spAutoFit/>
          </a:bodyPr>
          <a:lstStyle/>
          <a:p>
            <a:r>
              <a:rPr kumimoji="1" lang="en-US" altLang="ja-JP" sz="1600" dirty="0"/>
              <a:t>※</a:t>
            </a:r>
            <a:r>
              <a:rPr kumimoji="1" lang="ja-JP" altLang="en-US" sz="1600" dirty="0"/>
              <a:t>　６県とも、パワーポイント資料の</a:t>
            </a:r>
            <a:r>
              <a:rPr kumimoji="1" lang="en-US" altLang="ja-JP" sz="1600" dirty="0"/>
              <a:t>23</a:t>
            </a:r>
            <a:r>
              <a:rPr kumimoji="1" lang="ja-JP" altLang="en-US" sz="1600" dirty="0"/>
              <a:t>・</a:t>
            </a:r>
            <a:r>
              <a:rPr kumimoji="1" lang="en-US" altLang="ja-JP" sz="1600" dirty="0"/>
              <a:t>24</a:t>
            </a:r>
            <a:r>
              <a:rPr kumimoji="1" lang="ja-JP" altLang="en-US" sz="1600" dirty="0"/>
              <a:t>ページ目に予算のグラフがあります。</a:t>
            </a:r>
          </a:p>
        </p:txBody>
      </p:sp>
      <p:pic>
        <p:nvPicPr>
          <p:cNvPr id="90" name="図 89">
            <a:extLst>
              <a:ext uri="{FF2B5EF4-FFF2-40B4-BE49-F238E27FC236}">
                <a16:creationId xmlns:a16="http://schemas.microsoft.com/office/drawing/2014/main" id="{269F41C6-6A4C-440E-9578-B0C44B1863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54071" y="2417382"/>
            <a:ext cx="1199037" cy="1199037"/>
          </a:xfrm>
          <a:prstGeom prst="rect">
            <a:avLst/>
          </a:prstGeom>
        </p:spPr>
      </p:pic>
      <p:sp>
        <p:nvSpPr>
          <p:cNvPr id="92" name="テキスト ボックス 91">
            <a:extLst>
              <a:ext uri="{FF2B5EF4-FFF2-40B4-BE49-F238E27FC236}">
                <a16:creationId xmlns:a16="http://schemas.microsoft.com/office/drawing/2014/main" id="{DE4C6669-CE0E-49F3-9A7F-4EAAB5EA8DA0}"/>
              </a:ext>
            </a:extLst>
          </p:cNvPr>
          <p:cNvSpPr txBox="1"/>
          <p:nvPr/>
        </p:nvSpPr>
        <p:spPr>
          <a:xfrm>
            <a:off x="761374" y="1318096"/>
            <a:ext cx="1001760" cy="230832"/>
          </a:xfrm>
          <a:prstGeom prst="rect">
            <a:avLst/>
          </a:prstGeom>
          <a:noFill/>
        </p:spPr>
        <p:txBody>
          <a:bodyPr wrap="square" rtlCol="0">
            <a:spAutoFit/>
          </a:bodyPr>
          <a:lstStyle/>
          <a:p>
            <a:r>
              <a:rPr kumimoji="1" lang="ja-JP" altLang="en-US" sz="900" dirty="0"/>
              <a:t>こく</a:t>
            </a:r>
            <a:r>
              <a:rPr kumimoji="1" lang="ja-JP" altLang="en-US" sz="900" dirty="0" err="1"/>
              <a:t>ぜい</a:t>
            </a:r>
            <a:r>
              <a:rPr kumimoji="1" lang="ja-JP" altLang="en-US" sz="900" dirty="0"/>
              <a:t>ちょう</a:t>
            </a:r>
          </a:p>
        </p:txBody>
      </p:sp>
      <p:pic>
        <p:nvPicPr>
          <p:cNvPr id="93" name="図 92">
            <a:extLst>
              <a:ext uri="{FF2B5EF4-FFF2-40B4-BE49-F238E27FC236}">
                <a16:creationId xmlns:a16="http://schemas.microsoft.com/office/drawing/2014/main" id="{06550859-8F0E-4149-B843-67064214A8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04363" y="5095304"/>
            <a:ext cx="1196840" cy="1196840"/>
          </a:xfrm>
          <a:prstGeom prst="rect">
            <a:avLst/>
          </a:prstGeom>
        </p:spPr>
      </p:pic>
      <p:pic>
        <p:nvPicPr>
          <p:cNvPr id="94" name="図 93">
            <a:extLst>
              <a:ext uri="{FF2B5EF4-FFF2-40B4-BE49-F238E27FC236}">
                <a16:creationId xmlns:a16="http://schemas.microsoft.com/office/drawing/2014/main" id="{E2239862-6F1C-4340-A998-60FA08AF2A5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59060" y="5037601"/>
            <a:ext cx="1188000" cy="1188000"/>
          </a:xfrm>
          <a:prstGeom prst="rect">
            <a:avLst/>
          </a:prstGeom>
        </p:spPr>
      </p:pic>
      <p:sp>
        <p:nvSpPr>
          <p:cNvPr id="95" name="四角形: 角を丸くする 94">
            <a:extLst>
              <a:ext uri="{FF2B5EF4-FFF2-40B4-BE49-F238E27FC236}">
                <a16:creationId xmlns:a16="http://schemas.microsoft.com/office/drawing/2014/main" id="{9DF2CBD6-135C-4EDC-AF4E-855D86A23EF1}"/>
              </a:ext>
            </a:extLst>
          </p:cNvPr>
          <p:cNvSpPr/>
          <p:nvPr/>
        </p:nvSpPr>
        <p:spPr bwMode="auto">
          <a:xfrm>
            <a:off x="144380" y="869130"/>
            <a:ext cx="4238934" cy="669837"/>
          </a:xfrm>
          <a:prstGeom prst="roundRect">
            <a:avLst>
              <a:gd name="adj" fmla="val 50000"/>
            </a:avLst>
          </a:prstGeom>
          <a:solidFill>
            <a:srgbClr val="CEECFE"/>
          </a:solidFill>
          <a:ln w="6350" cap="flat" cmpd="sng" algn="ctr">
            <a:solidFill>
              <a:schemeClr val="accent6">
                <a:lumMod val="20000"/>
                <a:lumOff val="80000"/>
              </a:schemeClr>
            </a:solid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a:r>
              <a:rPr kumimoji="1" lang="ja-JP" altLang="en-US" sz="2400" dirty="0">
                <a:hlinkClick r:id="rId9">
                  <a:extLst>
                    <a:ext uri="{A12FA001-AC4F-418D-AE19-62706E023703}">
                      <ahyp:hlinkClr xmlns:ahyp="http://schemas.microsoft.com/office/drawing/2018/hyperlinkcolor" val="tx"/>
                    </a:ext>
                  </a:extLst>
                </a:hlinkClick>
              </a:rPr>
              <a:t>東北地方の他の県の予算</a:t>
            </a:r>
            <a:endParaRPr lang="ja-JP" altLang="en-US" sz="2400" dirty="0">
              <a:latin typeface="+mn-ea"/>
            </a:endParaRPr>
          </a:p>
        </p:txBody>
      </p:sp>
      <p:sp>
        <p:nvSpPr>
          <p:cNvPr id="96" name="四角形: 角を丸くする 95">
            <a:extLst>
              <a:ext uri="{FF2B5EF4-FFF2-40B4-BE49-F238E27FC236}">
                <a16:creationId xmlns:a16="http://schemas.microsoft.com/office/drawing/2014/main" id="{7784BFC1-BEF4-4CAD-A06B-D7401AEFC9B3}"/>
              </a:ext>
            </a:extLst>
          </p:cNvPr>
          <p:cNvSpPr/>
          <p:nvPr/>
        </p:nvSpPr>
        <p:spPr bwMode="auto">
          <a:xfrm>
            <a:off x="184916" y="4235069"/>
            <a:ext cx="3811823" cy="669837"/>
          </a:xfrm>
          <a:prstGeom prst="roundRect">
            <a:avLst>
              <a:gd name="adj" fmla="val 50000"/>
            </a:avLst>
          </a:prstGeom>
          <a:solidFill>
            <a:srgbClr val="CEECFE"/>
          </a:solidFill>
          <a:ln w="6350" cap="flat" cmpd="sng" algn="ctr">
            <a:solidFill>
              <a:schemeClr val="accent6">
                <a:lumMod val="20000"/>
                <a:lumOff val="80000"/>
              </a:schemeClr>
            </a:solid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a:r>
              <a:rPr kumimoji="1" lang="ja-JP" altLang="en-US" sz="2400" dirty="0"/>
              <a:t>東京都の予算</a:t>
            </a:r>
            <a:endParaRPr lang="ja-JP" altLang="en-US" sz="2400" dirty="0">
              <a:latin typeface="+mn-ea"/>
            </a:endParaRPr>
          </a:p>
        </p:txBody>
      </p:sp>
      <p:sp>
        <p:nvSpPr>
          <p:cNvPr id="97" name="四角形: 角を丸くする 96">
            <a:extLst>
              <a:ext uri="{FF2B5EF4-FFF2-40B4-BE49-F238E27FC236}">
                <a16:creationId xmlns:a16="http://schemas.microsoft.com/office/drawing/2014/main" id="{C3B636DF-5D76-4D76-A5A4-C2E1427E0829}"/>
              </a:ext>
            </a:extLst>
          </p:cNvPr>
          <p:cNvSpPr/>
          <p:nvPr/>
        </p:nvSpPr>
        <p:spPr bwMode="auto">
          <a:xfrm>
            <a:off x="5092196" y="4235069"/>
            <a:ext cx="3811823" cy="669837"/>
          </a:xfrm>
          <a:prstGeom prst="roundRect">
            <a:avLst>
              <a:gd name="adj" fmla="val 50000"/>
            </a:avLst>
          </a:prstGeom>
          <a:solidFill>
            <a:srgbClr val="CEECFE"/>
          </a:solidFill>
          <a:ln w="6350" cap="flat" cmpd="sng" algn="ctr">
            <a:solidFill>
              <a:schemeClr val="accent6">
                <a:lumMod val="20000"/>
                <a:lumOff val="80000"/>
              </a:schemeClr>
            </a:solid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a:r>
              <a:rPr kumimoji="1" lang="ja-JP" altLang="en-US" sz="2400" dirty="0"/>
              <a:t>兵庫県の予算</a:t>
            </a:r>
            <a:endParaRPr lang="ja-JP" altLang="en-US" sz="2400" dirty="0">
              <a:latin typeface="+mn-ea"/>
            </a:endParaRPr>
          </a:p>
        </p:txBody>
      </p:sp>
      <p:sp>
        <p:nvSpPr>
          <p:cNvPr id="98" name="テキスト ボックス 97">
            <a:extLst>
              <a:ext uri="{FF2B5EF4-FFF2-40B4-BE49-F238E27FC236}">
                <a16:creationId xmlns:a16="http://schemas.microsoft.com/office/drawing/2014/main" id="{D1A260F2-FFF8-4808-860F-C80CD2A7A0E5}"/>
              </a:ext>
            </a:extLst>
          </p:cNvPr>
          <p:cNvSpPr txBox="1"/>
          <p:nvPr/>
        </p:nvSpPr>
        <p:spPr>
          <a:xfrm>
            <a:off x="549080" y="5121454"/>
            <a:ext cx="2417308" cy="1477328"/>
          </a:xfrm>
          <a:prstGeom prst="rect">
            <a:avLst/>
          </a:prstGeom>
          <a:noFill/>
        </p:spPr>
        <p:txBody>
          <a:bodyPr wrap="square" rtlCol="0">
            <a:spAutoFit/>
          </a:bodyPr>
          <a:lstStyle/>
          <a:p>
            <a:r>
              <a:rPr kumimoji="1" lang="ja-JP" altLang="en-US" dirty="0"/>
              <a:t>⇒　外部サイト「東京都財務局ホームページ</a:t>
            </a:r>
            <a:r>
              <a:rPr kumimoji="1" lang="en-US" altLang="ja-JP" dirty="0"/>
              <a:t>『</a:t>
            </a:r>
            <a:r>
              <a:rPr kumimoji="1" lang="ja-JP" altLang="en-US" dirty="0"/>
              <a:t>ＴＯＫＹＯ予算見える化ボード</a:t>
            </a:r>
            <a:r>
              <a:rPr kumimoji="1" lang="en-US" altLang="ja-JP" dirty="0"/>
              <a:t>』</a:t>
            </a:r>
            <a:r>
              <a:rPr kumimoji="1" lang="ja-JP" altLang="en-US" dirty="0"/>
              <a:t>」へリンク</a:t>
            </a:r>
            <a:endParaRPr kumimoji="1" lang="en-US" altLang="ja-JP" dirty="0"/>
          </a:p>
          <a:p>
            <a:endParaRPr kumimoji="1" lang="ja-JP" altLang="en-US" dirty="0"/>
          </a:p>
        </p:txBody>
      </p:sp>
      <p:sp>
        <p:nvSpPr>
          <p:cNvPr id="99" name="テキスト ボックス 98">
            <a:extLst>
              <a:ext uri="{FF2B5EF4-FFF2-40B4-BE49-F238E27FC236}">
                <a16:creationId xmlns:a16="http://schemas.microsoft.com/office/drawing/2014/main" id="{986A9368-EBEC-48C6-82AE-4EB3EE808CBE}"/>
              </a:ext>
            </a:extLst>
          </p:cNvPr>
          <p:cNvSpPr txBox="1"/>
          <p:nvPr/>
        </p:nvSpPr>
        <p:spPr>
          <a:xfrm>
            <a:off x="5356962" y="5022539"/>
            <a:ext cx="2417308" cy="1200329"/>
          </a:xfrm>
          <a:prstGeom prst="rect">
            <a:avLst/>
          </a:prstGeom>
          <a:noFill/>
        </p:spPr>
        <p:txBody>
          <a:bodyPr wrap="square" rtlCol="0">
            <a:spAutoFit/>
          </a:bodyPr>
          <a:lstStyle/>
          <a:p>
            <a:r>
              <a:rPr kumimoji="1" lang="ja-JP" altLang="en-US" dirty="0"/>
              <a:t>⇒　外部サイト「兵庫県ホームページ</a:t>
            </a:r>
            <a:r>
              <a:rPr kumimoji="1" lang="en-US" altLang="ja-JP" dirty="0"/>
              <a:t>『</a:t>
            </a:r>
            <a:r>
              <a:rPr kumimoji="1" lang="ja-JP" altLang="en-US" dirty="0"/>
              <a:t>こどものひろば（県の予算）</a:t>
            </a:r>
            <a:r>
              <a:rPr kumimoji="1" lang="en-US" altLang="ja-JP" dirty="0"/>
              <a:t>』</a:t>
            </a:r>
            <a:r>
              <a:rPr kumimoji="1" lang="ja-JP" altLang="en-US" dirty="0"/>
              <a:t>」へリンク</a:t>
            </a:r>
          </a:p>
        </p:txBody>
      </p:sp>
      <p:sp>
        <p:nvSpPr>
          <p:cNvPr id="103" name="角丸四角形 40">
            <a:extLst>
              <a:ext uri="{FF2B5EF4-FFF2-40B4-BE49-F238E27FC236}">
                <a16:creationId xmlns:a16="http://schemas.microsoft.com/office/drawing/2014/main" id="{3909C36B-17B1-409A-8EDC-F714DB6DC12D}"/>
              </a:ext>
            </a:extLst>
          </p:cNvPr>
          <p:cNvSpPr/>
          <p:nvPr/>
        </p:nvSpPr>
        <p:spPr>
          <a:xfrm>
            <a:off x="7437999" y="6249315"/>
            <a:ext cx="1944598" cy="35999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ja-JP" altLang="en-US" sz="1050" dirty="0">
                <a:solidFill>
                  <a:schemeClr val="tx1"/>
                </a:solidFill>
                <a:latin typeface="+mn-ea"/>
              </a:rPr>
              <a:t>国税庁</a:t>
            </a:r>
            <a:r>
              <a:rPr lang="en-US" altLang="ja-JP" sz="1050" dirty="0">
                <a:solidFill>
                  <a:schemeClr val="tx1"/>
                </a:solidFill>
                <a:latin typeface="+mn-ea"/>
              </a:rPr>
              <a:t>e</a:t>
            </a:r>
            <a:r>
              <a:rPr lang="ja-JP" altLang="en-US" sz="1050" dirty="0">
                <a:solidFill>
                  <a:schemeClr val="tx1"/>
                </a:solidFill>
                <a:latin typeface="+mn-ea"/>
              </a:rPr>
              <a:t>－</a:t>
            </a:r>
            <a:r>
              <a:rPr lang="en-US" altLang="ja-JP" sz="1050" dirty="0">
                <a:solidFill>
                  <a:schemeClr val="tx1"/>
                </a:solidFill>
                <a:latin typeface="+mn-ea"/>
              </a:rPr>
              <a:t>Tax</a:t>
            </a:r>
            <a:r>
              <a:rPr lang="ja-JP" altLang="en-US" sz="1050" dirty="0">
                <a:solidFill>
                  <a:schemeClr val="tx1"/>
                </a:solidFill>
                <a:latin typeface="+mn-ea"/>
              </a:rPr>
              <a:t>キャラクター</a:t>
            </a:r>
            <a:endParaRPr lang="en-US" altLang="ja-JP" sz="1050" dirty="0">
              <a:solidFill>
                <a:schemeClr val="tx1"/>
              </a:solidFill>
              <a:latin typeface="+mn-ea"/>
            </a:endParaRPr>
          </a:p>
          <a:p>
            <a:pPr>
              <a:lnSpc>
                <a:spcPct val="110000"/>
              </a:lnSpc>
            </a:pPr>
            <a:r>
              <a:rPr lang="ja-JP" altLang="en-US" sz="1050" dirty="0">
                <a:solidFill>
                  <a:schemeClr val="tx1"/>
                </a:solidFill>
                <a:latin typeface="+mn-ea"/>
              </a:rPr>
              <a:t>イータくん</a:t>
            </a:r>
          </a:p>
        </p:txBody>
      </p:sp>
      <p:sp>
        <p:nvSpPr>
          <p:cNvPr id="105" name="正方形/長方形 104">
            <a:hlinkClick r:id="rId10"/>
            <a:extLst>
              <a:ext uri="{FF2B5EF4-FFF2-40B4-BE49-F238E27FC236}">
                <a16:creationId xmlns:a16="http://schemas.microsoft.com/office/drawing/2014/main" id="{DBD1997B-E575-4557-9623-1F0B16CBC9F7}"/>
              </a:ext>
            </a:extLst>
          </p:cNvPr>
          <p:cNvSpPr/>
          <p:nvPr/>
        </p:nvSpPr>
        <p:spPr>
          <a:xfrm>
            <a:off x="-71960" y="4111218"/>
            <a:ext cx="4255212" cy="25631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6" name="正方形/長方形 105">
            <a:hlinkClick r:id="rId11"/>
            <a:extLst>
              <a:ext uri="{FF2B5EF4-FFF2-40B4-BE49-F238E27FC236}">
                <a16:creationId xmlns:a16="http://schemas.microsoft.com/office/drawing/2014/main" id="{9811F634-F71F-4DF5-BB5C-AEB8C9341AA9}"/>
              </a:ext>
            </a:extLst>
          </p:cNvPr>
          <p:cNvSpPr/>
          <p:nvPr/>
        </p:nvSpPr>
        <p:spPr>
          <a:xfrm>
            <a:off x="5092195" y="4168352"/>
            <a:ext cx="3945473" cy="24395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7" name="図 106">
            <a:extLst>
              <a:ext uri="{FF2B5EF4-FFF2-40B4-BE49-F238E27FC236}">
                <a16:creationId xmlns:a16="http://schemas.microsoft.com/office/drawing/2014/main" id="{D234A160-FAF9-491B-8250-98772E82334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3082" y="2355208"/>
            <a:ext cx="1338936" cy="1338936"/>
          </a:xfrm>
          <a:prstGeom prst="rect">
            <a:avLst/>
          </a:prstGeom>
        </p:spPr>
      </p:pic>
      <p:pic>
        <p:nvPicPr>
          <p:cNvPr id="108" name="図 107">
            <a:extLst>
              <a:ext uri="{FF2B5EF4-FFF2-40B4-BE49-F238E27FC236}">
                <a16:creationId xmlns:a16="http://schemas.microsoft.com/office/drawing/2014/main" id="{0BEE4DBA-FE8E-4FCB-8359-DA31EA2337E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878951" y="2339297"/>
            <a:ext cx="1338936" cy="1338936"/>
          </a:xfrm>
          <a:prstGeom prst="rect">
            <a:avLst/>
          </a:prstGeom>
        </p:spPr>
      </p:pic>
      <p:pic>
        <p:nvPicPr>
          <p:cNvPr id="109" name="図 108">
            <a:extLst>
              <a:ext uri="{FF2B5EF4-FFF2-40B4-BE49-F238E27FC236}">
                <a16:creationId xmlns:a16="http://schemas.microsoft.com/office/drawing/2014/main" id="{D7854831-BC9D-4B1D-9CB4-BCD21902645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336183" y="2308805"/>
            <a:ext cx="1338936" cy="1338936"/>
          </a:xfrm>
          <a:prstGeom prst="rect">
            <a:avLst/>
          </a:prstGeom>
        </p:spPr>
      </p:pic>
      <p:sp>
        <p:nvSpPr>
          <p:cNvPr id="101" name="正方形/長方形 100">
            <a:hlinkClick r:id="rId9"/>
            <a:extLst>
              <a:ext uri="{FF2B5EF4-FFF2-40B4-BE49-F238E27FC236}">
                <a16:creationId xmlns:a16="http://schemas.microsoft.com/office/drawing/2014/main" id="{F0B5906D-D11C-4934-91C2-E823545D44B9}"/>
              </a:ext>
            </a:extLst>
          </p:cNvPr>
          <p:cNvSpPr/>
          <p:nvPr/>
        </p:nvSpPr>
        <p:spPr>
          <a:xfrm>
            <a:off x="210403" y="1482480"/>
            <a:ext cx="8855240" cy="26287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custDataLst>
      <p:tags r:id="rId1"/>
    </p:custDataLst>
    <p:extLst>
      <p:ext uri="{BB962C8B-B14F-4D97-AF65-F5344CB8AC3E}">
        <p14:creationId xmlns:p14="http://schemas.microsoft.com/office/powerpoint/2010/main" val="2186547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4">
            <a:extLst>
              <a:ext uri="{FF2B5EF4-FFF2-40B4-BE49-F238E27FC236}">
                <a16:creationId xmlns:a16="http://schemas.microsoft.com/office/drawing/2014/main" id="{68C0AC65-30C0-F01F-DBAD-B2EAB9AB031D}"/>
              </a:ext>
            </a:extLst>
          </p:cNvPr>
          <p:cNvSpPr txBox="1">
            <a:spLocks noChangeArrowheads="1"/>
          </p:cNvSpPr>
          <p:nvPr/>
        </p:nvSpPr>
        <p:spPr bwMode="auto">
          <a:xfrm>
            <a:off x="240030" y="-19510"/>
            <a:ext cx="7772400"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100" kern="0" dirty="0">
                <a:solidFill>
                  <a:schemeClr val="tx1"/>
                </a:solidFill>
                <a:latin typeface="HGP創英角ｺﾞｼｯｸUB" panose="020B0900000000000000" pitchFamily="50" charset="-128"/>
                <a:ea typeface="HGP創英角ｺﾞｼｯｸUB" panose="020B0900000000000000" pitchFamily="50" charset="-128"/>
              </a:rPr>
              <a:t>もっと税金について調べてみよう</a:t>
            </a:r>
            <a:r>
              <a:rPr lang="en-US" altLang="ja-JP" sz="24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400" kern="0" dirty="0">
                <a:solidFill>
                  <a:schemeClr val="tx1"/>
                </a:solidFill>
                <a:latin typeface="HGP創英角ｺﾞｼｯｸUB" panose="020B0900000000000000" pitchFamily="50" charset="-128"/>
                <a:ea typeface="HGP創英角ｺﾞｼｯｸUB" panose="020B0900000000000000" pitchFamily="50" charset="-128"/>
              </a:rPr>
              <a:t>東日本大震災</a:t>
            </a:r>
          </a:p>
        </p:txBody>
      </p:sp>
      <p:sp>
        <p:nvSpPr>
          <p:cNvPr id="25" name="四角形: 角を丸くする 24">
            <a:extLst>
              <a:ext uri="{FF2B5EF4-FFF2-40B4-BE49-F238E27FC236}">
                <a16:creationId xmlns:a16="http://schemas.microsoft.com/office/drawing/2014/main" id="{5E36E8DF-5484-4E43-9486-D3F26C86BED8}"/>
              </a:ext>
            </a:extLst>
          </p:cNvPr>
          <p:cNvSpPr/>
          <p:nvPr/>
        </p:nvSpPr>
        <p:spPr>
          <a:xfrm>
            <a:off x="4465744" y="2019051"/>
            <a:ext cx="4363346" cy="1493907"/>
          </a:xfrm>
          <a:prstGeom prst="roundRect">
            <a:avLst/>
          </a:prstGeom>
          <a:solidFill>
            <a:srgbClr val="CEECFE">
              <a:alpha val="50000"/>
            </a:srgbClr>
          </a:solidFill>
          <a:ln>
            <a:solidFill>
              <a:srgbClr val="EEF8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26" name="グループ化 25">
            <a:extLst>
              <a:ext uri="{FF2B5EF4-FFF2-40B4-BE49-F238E27FC236}">
                <a16:creationId xmlns:a16="http://schemas.microsoft.com/office/drawing/2014/main" id="{6A4F0BA0-0979-4FB3-8604-11EEB3175D28}"/>
              </a:ext>
            </a:extLst>
          </p:cNvPr>
          <p:cNvGrpSpPr/>
          <p:nvPr/>
        </p:nvGrpSpPr>
        <p:grpSpPr>
          <a:xfrm>
            <a:off x="193865" y="2206814"/>
            <a:ext cx="4007651" cy="998576"/>
            <a:chOff x="300121" y="2249676"/>
            <a:chExt cx="4007651" cy="998576"/>
          </a:xfrm>
        </p:grpSpPr>
        <p:sp>
          <p:nvSpPr>
            <p:cNvPr id="27" name="正方形/長方形 26">
              <a:extLst>
                <a:ext uri="{FF2B5EF4-FFF2-40B4-BE49-F238E27FC236}">
                  <a16:creationId xmlns:a16="http://schemas.microsoft.com/office/drawing/2014/main" id="{952B5E26-BD05-4110-9951-E8C2E4C3F6BA}"/>
                </a:ext>
              </a:extLst>
            </p:cNvPr>
            <p:cNvSpPr/>
            <p:nvPr/>
          </p:nvSpPr>
          <p:spPr bwMode="auto">
            <a:xfrm>
              <a:off x="314779" y="2250466"/>
              <a:ext cx="3992993" cy="997786"/>
            </a:xfrm>
            <a:prstGeom prst="rect">
              <a:avLst/>
            </a:prstGeom>
            <a:solidFill>
              <a:srgbClr val="FFFFFF"/>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dirty="0">
                <a:ln>
                  <a:noFill/>
                </a:ln>
                <a:solidFill>
                  <a:srgbClr val="92D050"/>
                </a:solidFill>
                <a:effectLst/>
                <a:uLnTx/>
                <a:uFillTx/>
                <a:latin typeface="+mn-ea"/>
              </a:endParaRPr>
            </a:p>
          </p:txBody>
        </p:sp>
        <p:sp>
          <p:nvSpPr>
            <p:cNvPr id="28" name="正方形/長方形 27">
              <a:extLst>
                <a:ext uri="{FF2B5EF4-FFF2-40B4-BE49-F238E27FC236}">
                  <a16:creationId xmlns:a16="http://schemas.microsoft.com/office/drawing/2014/main" id="{EDFC8A7B-6B05-4FDE-B1BF-6BEAF90E5DAD}"/>
                </a:ext>
              </a:extLst>
            </p:cNvPr>
            <p:cNvSpPr/>
            <p:nvPr/>
          </p:nvSpPr>
          <p:spPr bwMode="auto">
            <a:xfrm>
              <a:off x="300121" y="2249676"/>
              <a:ext cx="1784173" cy="997787"/>
            </a:xfrm>
            <a:prstGeom prst="rect">
              <a:avLst/>
            </a:prstGeom>
            <a:solidFill>
              <a:srgbClr val="0070C0"/>
            </a:solidFill>
            <a:ln w="635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ja-JP" altLang="en-US" spc="120" dirty="0">
                  <a:solidFill>
                    <a:schemeClr val="bg1"/>
                  </a:solidFill>
                  <a:latin typeface="HGPｺﾞｼｯｸE"/>
                  <a:ea typeface="HGPｺﾞｼｯｸE"/>
                </a:rPr>
                <a:t>令和８年度</a:t>
              </a:r>
              <a:endParaRPr lang="en-US" altLang="ja-JP" spc="120" dirty="0">
                <a:solidFill>
                  <a:schemeClr val="bg1"/>
                </a:solidFill>
                <a:latin typeface="HGPｺﾞｼｯｸE"/>
                <a:ea typeface="HGPｺﾞｼｯｸE"/>
              </a:endParaRPr>
            </a:p>
            <a:p>
              <a:pPr algn="ctr" eaLnBrk="1" hangingPunct="1"/>
              <a:r>
                <a:rPr lang="ja-JP" altLang="en-US" spc="120" dirty="0">
                  <a:solidFill>
                    <a:schemeClr val="bg1"/>
                  </a:solidFill>
                  <a:latin typeface="HGPｺﾞｼｯｸE"/>
                  <a:ea typeface="HGPｺﾞｼｯｸE"/>
                </a:rPr>
                <a:t>東日本大震災</a:t>
              </a:r>
              <a:endParaRPr lang="en-US" altLang="ja-JP" spc="120" dirty="0">
                <a:solidFill>
                  <a:schemeClr val="bg1"/>
                </a:solidFill>
                <a:latin typeface="HGPｺﾞｼｯｸE"/>
                <a:ea typeface="HGPｺﾞｼｯｸE"/>
              </a:endParaRPr>
            </a:p>
            <a:p>
              <a:pPr algn="ctr" eaLnBrk="1" hangingPunct="1"/>
              <a:r>
                <a:rPr lang="ja-JP" altLang="en-US" spc="120" dirty="0">
                  <a:solidFill>
                    <a:schemeClr val="bg1"/>
                  </a:solidFill>
                  <a:latin typeface="HGPｺﾞｼｯｸE"/>
                  <a:ea typeface="HGPｺﾞｼｯｸE"/>
                </a:rPr>
                <a:t>復興特別会計</a:t>
              </a:r>
            </a:p>
          </p:txBody>
        </p:sp>
      </p:grpSp>
      <p:sp>
        <p:nvSpPr>
          <p:cNvPr id="29" name="Rectangle 36">
            <a:extLst>
              <a:ext uri="{FF2B5EF4-FFF2-40B4-BE49-F238E27FC236}">
                <a16:creationId xmlns:a16="http://schemas.microsoft.com/office/drawing/2014/main" id="{CA13E0D2-9F79-487F-A34D-0902C7851F30}"/>
              </a:ext>
            </a:extLst>
          </p:cNvPr>
          <p:cNvSpPr>
            <a:spLocks noChangeArrowheads="1"/>
          </p:cNvSpPr>
          <p:nvPr/>
        </p:nvSpPr>
        <p:spPr bwMode="auto">
          <a:xfrm>
            <a:off x="2052547" y="2476701"/>
            <a:ext cx="1929128" cy="476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defTabSz="838413" eaLnBrk="1" hangingPunct="1">
              <a:lnSpc>
                <a:spcPct val="120000"/>
              </a:lnSpc>
              <a:defRPr/>
            </a:pPr>
            <a:r>
              <a:rPr lang="ja-JP" altLang="en-US" sz="2400" spc="180" dirty="0">
                <a:latin typeface="HGPｺﾞｼｯｸE"/>
                <a:ea typeface="HGPｺﾞｼｯｸE"/>
              </a:rPr>
              <a:t>　　</a:t>
            </a:r>
          </a:p>
        </p:txBody>
      </p:sp>
      <p:sp>
        <p:nvSpPr>
          <p:cNvPr id="30" name="四角形: 角を丸くする 29">
            <a:extLst>
              <a:ext uri="{FF2B5EF4-FFF2-40B4-BE49-F238E27FC236}">
                <a16:creationId xmlns:a16="http://schemas.microsoft.com/office/drawing/2014/main" id="{882BBB3B-7F5F-41FA-865F-D0075DDC91E1}"/>
              </a:ext>
            </a:extLst>
          </p:cNvPr>
          <p:cNvSpPr/>
          <p:nvPr/>
        </p:nvSpPr>
        <p:spPr>
          <a:xfrm>
            <a:off x="0" y="3779838"/>
            <a:ext cx="8522228" cy="2751936"/>
          </a:xfrm>
          <a:prstGeom prst="roundRect">
            <a:avLst/>
          </a:prstGeom>
          <a:solidFill>
            <a:srgbClr val="CEECFE">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2" name="Rectangle 26">
            <a:extLst>
              <a:ext uri="{FF2B5EF4-FFF2-40B4-BE49-F238E27FC236}">
                <a16:creationId xmlns:a16="http://schemas.microsoft.com/office/drawing/2014/main" id="{07C0FB0C-53F8-4269-B3CF-C5E43D2CF2D3}"/>
              </a:ext>
            </a:extLst>
          </p:cNvPr>
          <p:cNvSpPr>
            <a:spLocks noChangeArrowheads="1"/>
          </p:cNvSpPr>
          <p:nvPr/>
        </p:nvSpPr>
        <p:spPr bwMode="white">
          <a:xfrm>
            <a:off x="82233" y="914161"/>
            <a:ext cx="8776123"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defTabSz="914400" eaLnBrk="1" latinLnBrk="0" hangingPunct="1">
              <a:spcBef>
                <a:spcPct val="0"/>
              </a:spcBef>
              <a:buClrTx/>
              <a:buSzTx/>
              <a:buNone/>
              <a:tabLst/>
              <a:defRPr/>
            </a:pPr>
            <a:r>
              <a:rPr lang="ja-JP" altLang="en-US" sz="1800" dirty="0">
                <a:solidFill>
                  <a:srgbClr val="000000"/>
                </a:solidFill>
                <a:latin typeface="HGPｺﾞｼｯｸE" panose="020B0900000000000000" pitchFamily="50" charset="-128"/>
                <a:ea typeface="HGPｺﾞｼｯｸE" panose="020B0900000000000000" pitchFamily="50" charset="-128"/>
              </a:rPr>
              <a:t>　復興事業に関する国の経理を明確にするために、</a:t>
            </a:r>
            <a:r>
              <a:rPr lang="ja-JP" altLang="en-US" sz="2000" dirty="0">
                <a:solidFill>
                  <a:srgbClr val="000000"/>
                </a:solidFill>
                <a:latin typeface="HGPｺﾞｼｯｸE" panose="020B0900000000000000" pitchFamily="50" charset="-128"/>
                <a:ea typeface="HGPｺﾞｼｯｸE" panose="020B0900000000000000" pitchFamily="50" charset="-128"/>
              </a:rPr>
              <a:t>平成</a:t>
            </a:r>
            <a:r>
              <a:rPr lang="en-US" altLang="ja-JP" sz="2000" dirty="0">
                <a:solidFill>
                  <a:srgbClr val="000000"/>
                </a:solidFill>
                <a:latin typeface="HGPｺﾞｼｯｸE" panose="020B0900000000000000" pitchFamily="50" charset="-128"/>
                <a:ea typeface="HGPｺﾞｼｯｸE" panose="020B0900000000000000" pitchFamily="50" charset="-128"/>
              </a:rPr>
              <a:t>24</a:t>
            </a:r>
            <a:r>
              <a:rPr lang="ja-JP" altLang="en-US" sz="2000" dirty="0">
                <a:solidFill>
                  <a:srgbClr val="000000"/>
                </a:solidFill>
                <a:latin typeface="HGPｺﾞｼｯｸE" panose="020B0900000000000000" pitchFamily="50" charset="-128"/>
                <a:ea typeface="HGPｺﾞｼｯｸE" panose="020B0900000000000000" pitchFamily="50" charset="-128"/>
              </a:rPr>
              <a:t>年度から</a:t>
            </a:r>
            <a:r>
              <a:rPr lang="ja-JP" altLang="en-US" sz="2000" dirty="0">
                <a:solidFill>
                  <a:schemeClr val="tx2">
                    <a:lumMod val="75000"/>
                    <a:lumOff val="25000"/>
                  </a:schemeClr>
                </a:solidFill>
                <a:latin typeface="HGPｺﾞｼｯｸE" panose="020B0900000000000000" pitchFamily="50" charset="-128"/>
                <a:ea typeface="HGPｺﾞｼｯｸE" panose="020B0900000000000000" pitchFamily="50" charset="-128"/>
              </a:rPr>
              <a:t>東日本大震災復興特別会計</a:t>
            </a:r>
            <a:r>
              <a:rPr lang="ja-JP" altLang="en-US" sz="1800" dirty="0">
                <a:solidFill>
                  <a:srgbClr val="000000"/>
                </a:solidFill>
                <a:latin typeface="HGPｺﾞｼｯｸE" panose="020B0900000000000000" pitchFamily="50" charset="-128"/>
                <a:ea typeface="HGPｺﾞｼｯｸE" panose="020B0900000000000000" pitchFamily="50" charset="-128"/>
              </a:rPr>
              <a:t>が創設されました。</a:t>
            </a:r>
            <a:endParaRPr lang="en-US" altLang="ja-JP" sz="1800" dirty="0">
              <a:solidFill>
                <a:srgbClr val="000000"/>
              </a:solidFill>
              <a:latin typeface="HGPｺﾞｼｯｸE" panose="020B0900000000000000" pitchFamily="50" charset="-128"/>
              <a:ea typeface="HGPｺﾞｼｯｸE" panose="020B0900000000000000" pitchFamily="50" charset="-128"/>
            </a:endParaRPr>
          </a:p>
          <a:p>
            <a:pPr marL="0" marR="0" lvl="0" indent="0" defTabSz="914400" eaLnBrk="1" latinLnBrk="0" hangingPunct="1">
              <a:spcBef>
                <a:spcPct val="0"/>
              </a:spcBef>
              <a:buClrTx/>
              <a:buSzTx/>
              <a:buNone/>
              <a:tabLst/>
              <a:defRPr/>
            </a:pPr>
            <a:r>
              <a:rPr lang="ja-JP" altLang="en-US" sz="1800" dirty="0">
                <a:solidFill>
                  <a:srgbClr val="000000"/>
                </a:solidFill>
                <a:latin typeface="HGPｺﾞｼｯｸE" panose="020B0900000000000000" pitchFamily="50" charset="-128"/>
                <a:ea typeface="HGPｺﾞｼｯｸE" panose="020B0900000000000000" pitchFamily="50" charset="-128"/>
              </a:rPr>
              <a:t>　復興にかかる財源については、一般会計からの繰入金のほか、復興特別税や復興債を発行して確保することとなっています。</a:t>
            </a:r>
            <a:endParaRPr lang="en-US" altLang="ja-JP" sz="1800" dirty="0">
              <a:solidFill>
                <a:srgbClr val="000000"/>
              </a:solidFill>
              <a:latin typeface="HGPｺﾞｼｯｸE" panose="020B0900000000000000" pitchFamily="50" charset="-128"/>
              <a:ea typeface="HGPｺﾞｼｯｸE" panose="020B0900000000000000" pitchFamily="50" charset="-128"/>
            </a:endParaRPr>
          </a:p>
          <a:p>
            <a:pPr marL="0" marR="0" lvl="0" indent="0" defTabSz="914400" eaLnBrk="1" latinLnBrk="0" hangingPunct="1">
              <a:spcBef>
                <a:spcPct val="0"/>
              </a:spcBef>
              <a:buClrTx/>
              <a:buSzTx/>
              <a:buNone/>
              <a:tabLst/>
              <a:defRPr/>
            </a:pPr>
            <a:endParaRPr lang="en-US" altLang="ja-JP" sz="1800" dirty="0">
              <a:solidFill>
                <a:srgbClr val="000000"/>
              </a:solidFill>
              <a:latin typeface="HGPｺﾞｼｯｸE" panose="020B0900000000000000" pitchFamily="50" charset="-128"/>
              <a:ea typeface="HGPｺﾞｼｯｸE" panose="020B0900000000000000" pitchFamily="50" charset="-128"/>
            </a:endParaRPr>
          </a:p>
        </p:txBody>
      </p:sp>
      <p:sp>
        <p:nvSpPr>
          <p:cNvPr id="33" name="Rectangle 36">
            <a:extLst>
              <a:ext uri="{FF2B5EF4-FFF2-40B4-BE49-F238E27FC236}">
                <a16:creationId xmlns:a16="http://schemas.microsoft.com/office/drawing/2014/main" id="{65141B20-18D3-42EA-820B-7FFEFC6E8157}"/>
              </a:ext>
            </a:extLst>
          </p:cNvPr>
          <p:cNvSpPr>
            <a:spLocks noChangeArrowheads="1"/>
          </p:cNvSpPr>
          <p:nvPr/>
        </p:nvSpPr>
        <p:spPr bwMode="auto">
          <a:xfrm>
            <a:off x="4640832" y="1936285"/>
            <a:ext cx="4188258" cy="151195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defTabSz="838413" eaLnBrk="1" hangingPunct="1">
              <a:lnSpc>
                <a:spcPct val="150000"/>
              </a:lnSpc>
              <a:defRPr/>
            </a:pPr>
            <a:endParaRPr lang="en-US" altLang="ja-JP" sz="1600" spc="180" dirty="0">
              <a:latin typeface="HGPｺﾞｼｯｸE"/>
              <a:ea typeface="HGPｺﾞｼｯｸE"/>
            </a:endParaRPr>
          </a:p>
          <a:p>
            <a:pPr defTabSz="838413" eaLnBrk="1" hangingPunct="1">
              <a:lnSpc>
                <a:spcPct val="150000"/>
              </a:lnSpc>
              <a:defRPr/>
            </a:pPr>
            <a:r>
              <a:rPr lang="ja-JP" altLang="en-US" sz="1600" spc="180" dirty="0">
                <a:latin typeface="HGPｺﾞｼｯｸE"/>
                <a:ea typeface="HGPｺﾞｼｯｸE"/>
              </a:rPr>
              <a:t>・住宅・河川・海岸・道路・港湾・下水道の</a:t>
            </a:r>
            <a:endParaRPr lang="en-US" altLang="ja-JP" sz="1600" spc="180" dirty="0">
              <a:latin typeface="HGPｺﾞｼｯｸE"/>
              <a:ea typeface="HGPｺﾞｼｯｸE"/>
            </a:endParaRPr>
          </a:p>
          <a:p>
            <a:pPr defTabSz="838413" eaLnBrk="1" hangingPunct="1">
              <a:lnSpc>
                <a:spcPct val="150000"/>
              </a:lnSpc>
              <a:defRPr/>
            </a:pPr>
            <a:r>
              <a:rPr lang="ja-JP" altLang="en-US" sz="1600" spc="180" dirty="0">
                <a:latin typeface="HGPｺﾞｼｯｸE"/>
                <a:ea typeface="HGPｺﾞｼｯｸE"/>
              </a:rPr>
              <a:t>　整備などのため</a:t>
            </a:r>
            <a:endParaRPr lang="en-US" altLang="ja-JP" sz="1600" spc="180" dirty="0">
              <a:latin typeface="HGPｺﾞｼｯｸE"/>
              <a:ea typeface="HGPｺﾞｼｯｸE"/>
            </a:endParaRPr>
          </a:p>
          <a:p>
            <a:pPr defTabSz="838413" eaLnBrk="1" hangingPunct="1">
              <a:lnSpc>
                <a:spcPct val="150000"/>
              </a:lnSpc>
              <a:defRPr/>
            </a:pPr>
            <a:r>
              <a:rPr lang="ja-JP" altLang="en-US" sz="1600" spc="180" dirty="0">
                <a:latin typeface="HGPｺﾞｼｯｸE"/>
                <a:ea typeface="HGPｺﾞｼｯｸE"/>
              </a:rPr>
              <a:t>・仮設住宅の補修工事などのため</a:t>
            </a:r>
            <a:endParaRPr lang="en-US" altLang="ja-JP" sz="1600" spc="180" dirty="0">
              <a:latin typeface="HGPｺﾞｼｯｸE"/>
              <a:ea typeface="HGPｺﾞｼｯｸE"/>
            </a:endParaRPr>
          </a:p>
        </p:txBody>
      </p:sp>
      <p:sp>
        <p:nvSpPr>
          <p:cNvPr id="34" name="四角形: 角を丸くする 33">
            <a:extLst>
              <a:ext uri="{FF2B5EF4-FFF2-40B4-BE49-F238E27FC236}">
                <a16:creationId xmlns:a16="http://schemas.microsoft.com/office/drawing/2014/main" id="{254826DA-6F70-4702-87B4-91111B214FB2}"/>
              </a:ext>
            </a:extLst>
          </p:cNvPr>
          <p:cNvSpPr/>
          <p:nvPr/>
        </p:nvSpPr>
        <p:spPr bwMode="auto">
          <a:xfrm>
            <a:off x="568537" y="3590464"/>
            <a:ext cx="2968023" cy="486179"/>
          </a:xfrm>
          <a:prstGeom prst="roundRect">
            <a:avLst>
              <a:gd name="adj" fmla="val 50000"/>
            </a:avLst>
          </a:prstGeom>
          <a:solidFill>
            <a:srgbClr val="005BAD"/>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r>
              <a:rPr lang="ja-JP" altLang="en-US" dirty="0">
                <a:solidFill>
                  <a:schemeClr val="bg1"/>
                </a:solidFill>
                <a:latin typeface="+mn-ea"/>
              </a:rPr>
              <a:t>福島県相馬市の復興状況</a:t>
            </a:r>
          </a:p>
        </p:txBody>
      </p:sp>
      <p:sp>
        <p:nvSpPr>
          <p:cNvPr id="35" name="矢印: 右 34">
            <a:extLst>
              <a:ext uri="{FF2B5EF4-FFF2-40B4-BE49-F238E27FC236}">
                <a16:creationId xmlns:a16="http://schemas.microsoft.com/office/drawing/2014/main" id="{748A8F5E-2380-4BE2-88AD-E53DA6435B74}"/>
              </a:ext>
            </a:extLst>
          </p:cNvPr>
          <p:cNvSpPr/>
          <p:nvPr/>
        </p:nvSpPr>
        <p:spPr>
          <a:xfrm>
            <a:off x="3756754" y="4807363"/>
            <a:ext cx="889525" cy="486179"/>
          </a:xfrm>
          <a:prstGeom prst="rightArrow">
            <a:avLst/>
          </a:prstGeom>
          <a:solidFill>
            <a:srgbClr val="005BAD"/>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DC95A6AA-A5DF-42D8-BEAC-AF0D3346FA30}"/>
              </a:ext>
            </a:extLst>
          </p:cNvPr>
          <p:cNvSpPr txBox="1"/>
          <p:nvPr/>
        </p:nvSpPr>
        <p:spPr>
          <a:xfrm>
            <a:off x="1758484" y="6197535"/>
            <a:ext cx="802962" cy="276999"/>
          </a:xfrm>
          <a:prstGeom prst="rect">
            <a:avLst/>
          </a:prstGeom>
          <a:noFill/>
        </p:spPr>
        <p:txBody>
          <a:bodyPr wrap="square" rtlCol="0">
            <a:spAutoFit/>
          </a:bodyPr>
          <a:lstStyle/>
          <a:p>
            <a:r>
              <a:rPr kumimoji="1" lang="ja-JP" altLang="en-US" sz="1200" dirty="0"/>
              <a:t>被災直後</a:t>
            </a:r>
          </a:p>
        </p:txBody>
      </p:sp>
      <p:sp>
        <p:nvSpPr>
          <p:cNvPr id="37" name="テキスト ボックス 36">
            <a:extLst>
              <a:ext uri="{FF2B5EF4-FFF2-40B4-BE49-F238E27FC236}">
                <a16:creationId xmlns:a16="http://schemas.microsoft.com/office/drawing/2014/main" id="{451DE3D1-8FEB-4E32-9CC0-61DADBA613FB}"/>
              </a:ext>
            </a:extLst>
          </p:cNvPr>
          <p:cNvSpPr txBox="1"/>
          <p:nvPr/>
        </p:nvSpPr>
        <p:spPr>
          <a:xfrm>
            <a:off x="5674401" y="6177091"/>
            <a:ext cx="1235483" cy="287324"/>
          </a:xfrm>
          <a:prstGeom prst="rect">
            <a:avLst/>
          </a:prstGeom>
          <a:noFill/>
        </p:spPr>
        <p:txBody>
          <a:bodyPr wrap="square" rtlCol="0">
            <a:spAutoFit/>
          </a:bodyPr>
          <a:lstStyle/>
          <a:p>
            <a:r>
              <a:rPr kumimoji="1" lang="ja-JP" altLang="en-US" sz="1200" dirty="0"/>
              <a:t>被災から９年後</a:t>
            </a:r>
          </a:p>
        </p:txBody>
      </p:sp>
      <p:sp>
        <p:nvSpPr>
          <p:cNvPr id="38" name="テキスト ボックス 37">
            <a:extLst>
              <a:ext uri="{FF2B5EF4-FFF2-40B4-BE49-F238E27FC236}">
                <a16:creationId xmlns:a16="http://schemas.microsoft.com/office/drawing/2014/main" id="{29BEC995-56B1-4D1D-BDE1-EE6918CEE7C6}"/>
              </a:ext>
            </a:extLst>
          </p:cNvPr>
          <p:cNvSpPr txBox="1"/>
          <p:nvPr/>
        </p:nvSpPr>
        <p:spPr>
          <a:xfrm>
            <a:off x="6921152" y="3855074"/>
            <a:ext cx="1379351" cy="261610"/>
          </a:xfrm>
          <a:prstGeom prst="rect">
            <a:avLst/>
          </a:prstGeom>
          <a:noFill/>
        </p:spPr>
        <p:txBody>
          <a:bodyPr wrap="square" rtlCol="0">
            <a:spAutoFit/>
          </a:bodyPr>
          <a:lstStyle/>
          <a:p>
            <a:r>
              <a:rPr kumimoji="1" lang="ja-JP" altLang="en-US" sz="1100" dirty="0"/>
              <a:t>写真提供：福島県</a:t>
            </a:r>
            <a:endParaRPr kumimoji="1" lang="en-US" altLang="ja-JP" sz="1100" dirty="0"/>
          </a:p>
        </p:txBody>
      </p:sp>
      <p:pic>
        <p:nvPicPr>
          <p:cNvPr id="39" name="図 38">
            <a:extLst>
              <a:ext uri="{FF2B5EF4-FFF2-40B4-BE49-F238E27FC236}">
                <a16:creationId xmlns:a16="http://schemas.microsoft.com/office/drawing/2014/main" id="{95C655E2-DF75-459A-9B45-427AF5BCDB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484" y="4157877"/>
            <a:ext cx="2719544" cy="2039658"/>
          </a:xfrm>
          <a:prstGeom prst="rect">
            <a:avLst/>
          </a:prstGeom>
        </p:spPr>
      </p:pic>
      <p:pic>
        <p:nvPicPr>
          <p:cNvPr id="40" name="図 39">
            <a:extLst>
              <a:ext uri="{FF2B5EF4-FFF2-40B4-BE49-F238E27FC236}">
                <a16:creationId xmlns:a16="http://schemas.microsoft.com/office/drawing/2014/main" id="{83359A49-CEDA-4503-B64A-C84ADA7C5CE8}"/>
              </a:ext>
            </a:extLst>
          </p:cNvPr>
          <p:cNvPicPr>
            <a:picLocks noChangeAspect="1"/>
          </p:cNvPicPr>
          <p:nvPr/>
        </p:nvPicPr>
        <p:blipFill rotWithShape="1">
          <a:blip r:embed="rId5">
            <a:extLst>
              <a:ext uri="{28A0092B-C50C-407E-A947-70E740481C1C}">
                <a14:useLocalDpi xmlns:a14="http://schemas.microsoft.com/office/drawing/2010/main" val="0"/>
              </a:ext>
            </a:extLst>
          </a:blip>
          <a:srcRect l="7323" r="24240"/>
          <a:stretch/>
        </p:blipFill>
        <p:spPr>
          <a:xfrm>
            <a:off x="5009675" y="4157877"/>
            <a:ext cx="2481526" cy="2039658"/>
          </a:xfrm>
          <a:prstGeom prst="rect">
            <a:avLst/>
          </a:prstGeom>
        </p:spPr>
      </p:pic>
      <p:sp>
        <p:nvSpPr>
          <p:cNvPr id="47" name="二等辺三角形 46">
            <a:extLst>
              <a:ext uri="{FF2B5EF4-FFF2-40B4-BE49-F238E27FC236}">
                <a16:creationId xmlns:a16="http://schemas.microsoft.com/office/drawing/2014/main" id="{7F591370-6478-4E08-9067-9AC4A37ABAFF}"/>
              </a:ext>
            </a:extLst>
          </p:cNvPr>
          <p:cNvSpPr/>
          <p:nvPr/>
        </p:nvSpPr>
        <p:spPr>
          <a:xfrm rot="5400000">
            <a:off x="4138112" y="2569924"/>
            <a:ext cx="632530" cy="327440"/>
          </a:xfrm>
          <a:prstGeom prst="triangle">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a:extLst>
              <a:ext uri="{FF2B5EF4-FFF2-40B4-BE49-F238E27FC236}">
                <a16:creationId xmlns:a16="http://schemas.microsoft.com/office/drawing/2014/main" id="{0F9E24EE-248B-4116-BB55-0BCCFBB00F81}"/>
              </a:ext>
            </a:extLst>
          </p:cNvPr>
          <p:cNvSpPr txBox="1"/>
          <p:nvPr/>
        </p:nvSpPr>
        <p:spPr>
          <a:xfrm>
            <a:off x="129115" y="3297240"/>
            <a:ext cx="4096792" cy="253916"/>
          </a:xfrm>
          <a:prstGeom prst="rect">
            <a:avLst/>
          </a:prstGeom>
          <a:noFill/>
        </p:spPr>
        <p:txBody>
          <a:bodyPr wrap="square" rtlCol="0">
            <a:spAutoFit/>
          </a:bodyPr>
          <a:lstStyle/>
          <a:p>
            <a:r>
              <a:rPr kumimoji="1" lang="ja-JP" altLang="en-US" sz="1050" dirty="0"/>
              <a:t>　</a:t>
            </a:r>
            <a:r>
              <a:rPr kumimoji="1" lang="en-US" altLang="ja-JP" sz="1050" dirty="0"/>
              <a:t>※</a:t>
            </a:r>
            <a:r>
              <a:rPr kumimoji="1" lang="ja-JP" altLang="en-US" sz="1050" dirty="0"/>
              <a:t>出所：財務省「令和８年度予算及び財政投融資計画の説明」</a:t>
            </a:r>
          </a:p>
        </p:txBody>
      </p:sp>
      <p:sp>
        <p:nvSpPr>
          <p:cNvPr id="54" name="Rectangle 36">
            <a:extLst>
              <a:ext uri="{FF2B5EF4-FFF2-40B4-BE49-F238E27FC236}">
                <a16:creationId xmlns:a16="http://schemas.microsoft.com/office/drawing/2014/main" id="{63B5DB46-E4A6-4200-95F5-D0A21FAC4D33}"/>
              </a:ext>
            </a:extLst>
          </p:cNvPr>
          <p:cNvSpPr>
            <a:spLocks noChangeArrowheads="1"/>
          </p:cNvSpPr>
          <p:nvPr/>
        </p:nvSpPr>
        <p:spPr bwMode="auto">
          <a:xfrm>
            <a:off x="2183424" y="2550406"/>
            <a:ext cx="1929128" cy="444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defTabSz="838413" eaLnBrk="1" hangingPunct="1">
              <a:lnSpc>
                <a:spcPct val="120000"/>
              </a:lnSpc>
              <a:defRPr/>
            </a:pPr>
            <a:r>
              <a:rPr lang="ja-JP" altLang="en-US" sz="2200" spc="180" dirty="0">
                <a:latin typeface="HGPｺﾞｼｯｸE"/>
                <a:ea typeface="HGPｺﾞｼｯｸE"/>
              </a:rPr>
              <a:t>約</a:t>
            </a:r>
            <a:r>
              <a:rPr lang="en-US" altLang="ja-JP" sz="2200" spc="180" dirty="0">
                <a:latin typeface="HGPｺﾞｼｯｸE"/>
                <a:ea typeface="HGPｺﾞｼｯｸE"/>
              </a:rPr>
              <a:t>6,300</a:t>
            </a:r>
            <a:r>
              <a:rPr lang="ja-JP" altLang="en-US" sz="2200" spc="180" dirty="0">
                <a:latin typeface="HGPｺﾞｼｯｸE"/>
                <a:ea typeface="HGPｺﾞｼｯｸE"/>
              </a:rPr>
              <a:t>億円</a:t>
            </a:r>
          </a:p>
        </p:txBody>
      </p:sp>
      <p:sp>
        <p:nvSpPr>
          <p:cNvPr id="55" name="四角形: 角を丸くする 54">
            <a:extLst>
              <a:ext uri="{FF2B5EF4-FFF2-40B4-BE49-F238E27FC236}">
                <a16:creationId xmlns:a16="http://schemas.microsoft.com/office/drawing/2014/main" id="{016AA6FA-C6DA-443A-9357-B7458BA7213A}"/>
              </a:ext>
            </a:extLst>
          </p:cNvPr>
          <p:cNvSpPr/>
          <p:nvPr/>
        </p:nvSpPr>
        <p:spPr bwMode="auto">
          <a:xfrm>
            <a:off x="4503169" y="1920131"/>
            <a:ext cx="1420706" cy="392971"/>
          </a:xfrm>
          <a:prstGeom prst="roundRect">
            <a:avLst>
              <a:gd name="adj" fmla="val 50000"/>
            </a:avLst>
          </a:prstGeom>
          <a:solidFill>
            <a:srgbClr val="005BAD"/>
          </a:solidFill>
          <a:ln w="6350" cap="flat" cmpd="sng" algn="ctr">
            <a:solidFill>
              <a:schemeClr val="accent1"/>
            </a:solid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r>
              <a:rPr lang="ja-JP" altLang="en-US" dirty="0">
                <a:solidFill>
                  <a:schemeClr val="bg1"/>
                </a:solidFill>
                <a:latin typeface="+mn-ea"/>
              </a:rPr>
              <a:t>使い道</a:t>
            </a:r>
          </a:p>
        </p:txBody>
      </p:sp>
      <p:sp>
        <p:nvSpPr>
          <p:cNvPr id="41" name="スライド番号プレースホルダー 55">
            <a:extLst>
              <a:ext uri="{FF2B5EF4-FFF2-40B4-BE49-F238E27FC236}">
                <a16:creationId xmlns:a16="http://schemas.microsoft.com/office/drawing/2014/main" id="{596503C5-ACC1-424E-B828-54CB05A36B6A}"/>
              </a:ext>
            </a:extLst>
          </p:cNvPr>
          <p:cNvSpPr>
            <a:spLocks noGrp="1"/>
          </p:cNvSpPr>
          <p:nvPr>
            <p:ph type="sldNum" sz="quarter" idx="12"/>
          </p:nvPr>
        </p:nvSpPr>
        <p:spPr>
          <a:xfrm>
            <a:off x="8769893" y="6443281"/>
            <a:ext cx="374107" cy="298426"/>
          </a:xfrm>
          <a:prstGeom prst="rect">
            <a:avLst/>
          </a:prstGeom>
        </p:spPr>
        <p:txBody>
          <a:bodyPr/>
          <a:lstStyle/>
          <a:p>
            <a:pPr>
              <a:defRPr/>
            </a:pPr>
            <a:fld id="{40E3B949-1179-4387-B307-F356BE6486A4}" type="slidenum">
              <a:rPr lang="en-US" altLang="ja-JP" smtClean="0"/>
              <a:pPr>
                <a:defRPr/>
              </a:pPr>
              <a:t>26</a:t>
            </a:fld>
            <a:endParaRPr lang="en-US" altLang="ja-JP" dirty="0"/>
          </a:p>
        </p:txBody>
      </p:sp>
    </p:spTree>
    <p:custDataLst>
      <p:tags r:id="rId1"/>
    </p:custDataLst>
    <p:extLst>
      <p:ext uri="{BB962C8B-B14F-4D97-AF65-F5344CB8AC3E}">
        <p14:creationId xmlns:p14="http://schemas.microsoft.com/office/powerpoint/2010/main" val="1421796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par>
                                <p:cTn id="8" presetID="16" presetClass="entr" presetSubtype="21" fill="hold" grpId="0" nodeType="withEffect">
                                  <p:stCondLst>
                                    <p:cond delay="500"/>
                                  </p:stCondLst>
                                  <p:childTnLst>
                                    <p:set>
                                      <p:cBhvr>
                                        <p:cTn id="9" dur="1" fill="hold">
                                          <p:stCondLst>
                                            <p:cond delay="0"/>
                                          </p:stCondLst>
                                        </p:cTn>
                                        <p:tgtEl>
                                          <p:spTgt spid="33"/>
                                        </p:tgtEl>
                                        <p:attrNameLst>
                                          <p:attrName>style.visibility</p:attrName>
                                        </p:attrNameLst>
                                      </p:cBhvr>
                                      <p:to>
                                        <p:strVal val="visible"/>
                                      </p:to>
                                    </p:set>
                                    <p:animEffect transition="in" filter="barn(inVertical)">
                                      <p:cBhvr>
                                        <p:cTn id="1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テキスト ボックス 60">
            <a:extLst>
              <a:ext uri="{FF2B5EF4-FFF2-40B4-BE49-F238E27FC236}">
                <a16:creationId xmlns:a16="http://schemas.microsoft.com/office/drawing/2014/main" id="{CD2BF6B4-B4BA-48FF-BE2F-E7B38DC842E1}"/>
              </a:ext>
            </a:extLst>
          </p:cNvPr>
          <p:cNvSpPr txBox="1"/>
          <p:nvPr/>
        </p:nvSpPr>
        <p:spPr>
          <a:xfrm>
            <a:off x="115925" y="4588513"/>
            <a:ext cx="1482136" cy="369332"/>
          </a:xfrm>
          <a:prstGeom prst="rect">
            <a:avLst/>
          </a:prstGeom>
          <a:solidFill>
            <a:srgbClr val="46B1E1"/>
          </a:solidFill>
        </p:spPr>
        <p:txBody>
          <a:bodyPr wrap="square" rtlCol="0">
            <a:spAutoFit/>
          </a:bodyPr>
          <a:lstStyle/>
          <a:p>
            <a:pPr algn="ctr"/>
            <a:r>
              <a:rPr kumimoji="1" lang="ja-JP" altLang="en-US" dirty="0"/>
              <a:t>小さい政府</a:t>
            </a:r>
          </a:p>
        </p:txBody>
      </p:sp>
      <p:sp>
        <p:nvSpPr>
          <p:cNvPr id="19" name="矢印: 左右 18">
            <a:extLst>
              <a:ext uri="{FF2B5EF4-FFF2-40B4-BE49-F238E27FC236}">
                <a16:creationId xmlns:a16="http://schemas.microsoft.com/office/drawing/2014/main" id="{501F3AA4-D029-44F8-BC1F-9D0A26B8F27B}"/>
              </a:ext>
            </a:extLst>
          </p:cNvPr>
          <p:cNvSpPr/>
          <p:nvPr/>
        </p:nvSpPr>
        <p:spPr>
          <a:xfrm rot="19683949">
            <a:off x="1561845" y="2428101"/>
            <a:ext cx="5252373" cy="1774099"/>
          </a:xfrm>
          <a:prstGeom prst="leftRightArrow">
            <a:avLst/>
          </a:prstGeom>
          <a:solidFill>
            <a:schemeClr val="tx2">
              <a:lumMod val="25000"/>
              <a:lumOff val="75000"/>
              <a:alpha val="69804"/>
            </a:schemeClr>
          </a:solidFill>
          <a:ln>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Rectangle 14">
            <a:extLst>
              <a:ext uri="{FF2B5EF4-FFF2-40B4-BE49-F238E27FC236}">
                <a16:creationId xmlns:a16="http://schemas.microsoft.com/office/drawing/2014/main" id="{68C0AC65-30C0-F01F-DBAD-B2EAB9AB031D}"/>
              </a:ext>
            </a:extLst>
          </p:cNvPr>
          <p:cNvSpPr txBox="1">
            <a:spLocks noChangeArrowheads="1"/>
          </p:cNvSpPr>
          <p:nvPr/>
        </p:nvSpPr>
        <p:spPr bwMode="auto">
          <a:xfrm>
            <a:off x="240030" y="-19510"/>
            <a:ext cx="7772400"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100" kern="0" dirty="0">
                <a:solidFill>
                  <a:schemeClr val="tx1"/>
                </a:solidFill>
                <a:latin typeface="HGP創英角ｺﾞｼｯｸUB" panose="020B0900000000000000" pitchFamily="50" charset="-128"/>
                <a:ea typeface="HGP創英角ｺﾞｼｯｸUB" panose="020B0900000000000000" pitchFamily="50" charset="-128"/>
              </a:rPr>
              <a:t>もっと税金について調べてみよう</a:t>
            </a:r>
            <a:r>
              <a:rPr lang="en-US" altLang="ja-JP" sz="24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400" kern="0" dirty="0">
                <a:solidFill>
                  <a:schemeClr val="tx1"/>
                </a:solidFill>
                <a:latin typeface="HGP創英角ｺﾞｼｯｸUB" panose="020B0900000000000000" pitchFamily="50" charset="-128"/>
                <a:ea typeface="HGP創英角ｺﾞｼｯｸUB" panose="020B0900000000000000" pitchFamily="50" charset="-128"/>
              </a:rPr>
              <a:t>日本と外国の税金比較</a:t>
            </a:r>
          </a:p>
        </p:txBody>
      </p:sp>
      <p:graphicFrame>
        <p:nvGraphicFramePr>
          <p:cNvPr id="4" name="グラフ 3">
            <a:extLst>
              <a:ext uri="{FF2B5EF4-FFF2-40B4-BE49-F238E27FC236}">
                <a16:creationId xmlns:a16="http://schemas.microsoft.com/office/drawing/2014/main" id="{11BA5DFE-F1F1-45B0-A57D-279140376F4B}"/>
              </a:ext>
            </a:extLst>
          </p:cNvPr>
          <p:cNvGraphicFramePr/>
          <p:nvPr>
            <p:extLst>
              <p:ext uri="{D42A27DB-BD31-4B8C-83A1-F6EECF244321}">
                <p14:modId xmlns:p14="http://schemas.microsoft.com/office/powerpoint/2010/main" val="2577567520"/>
              </p:ext>
            </p:extLst>
          </p:nvPr>
        </p:nvGraphicFramePr>
        <p:xfrm>
          <a:off x="1005536" y="1463584"/>
          <a:ext cx="6234112" cy="4160838"/>
        </p:xfrm>
        <a:graphic>
          <a:graphicData uri="http://schemas.openxmlformats.org/drawingml/2006/chart">
            <c:chart xmlns:c="http://schemas.openxmlformats.org/drawingml/2006/chart" xmlns:r="http://schemas.openxmlformats.org/officeDocument/2006/relationships" r:id="rId4"/>
          </a:graphicData>
        </a:graphic>
      </p:graphicFrame>
      <p:sp>
        <p:nvSpPr>
          <p:cNvPr id="55" name="四角形: 角を丸くする 54">
            <a:extLst>
              <a:ext uri="{FF2B5EF4-FFF2-40B4-BE49-F238E27FC236}">
                <a16:creationId xmlns:a16="http://schemas.microsoft.com/office/drawing/2014/main" id="{2FA20BBA-5DAF-4DC9-9F73-1E7FC5B0A0F1}"/>
              </a:ext>
            </a:extLst>
          </p:cNvPr>
          <p:cNvSpPr/>
          <p:nvPr/>
        </p:nvSpPr>
        <p:spPr bwMode="auto">
          <a:xfrm>
            <a:off x="1079913" y="793747"/>
            <a:ext cx="5829218" cy="669837"/>
          </a:xfrm>
          <a:prstGeom prst="roundRect">
            <a:avLst>
              <a:gd name="adj" fmla="val 50000"/>
            </a:avLst>
          </a:prstGeom>
          <a:solidFill>
            <a:srgbClr val="CEECFE"/>
          </a:solidFill>
          <a:ln w="6350" cap="flat" cmpd="sng" algn="ctr">
            <a:solidFill>
              <a:schemeClr val="accent6">
                <a:lumMod val="20000"/>
                <a:lumOff val="80000"/>
              </a:schemeClr>
            </a:solid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a:r>
              <a:rPr lang="ja-JP" altLang="en-US" sz="2400" dirty="0">
                <a:latin typeface="+mn-ea"/>
              </a:rPr>
              <a:t>国民負担率（対国民所得比）の国際比較</a:t>
            </a:r>
          </a:p>
        </p:txBody>
      </p:sp>
      <p:sp>
        <p:nvSpPr>
          <p:cNvPr id="5" name="吹き出し: 四角形 4">
            <a:extLst>
              <a:ext uri="{FF2B5EF4-FFF2-40B4-BE49-F238E27FC236}">
                <a16:creationId xmlns:a16="http://schemas.microsoft.com/office/drawing/2014/main" id="{4123DCB4-B3E5-431F-AF36-8AA0EE44370B}"/>
              </a:ext>
            </a:extLst>
          </p:cNvPr>
          <p:cNvSpPr/>
          <p:nvPr/>
        </p:nvSpPr>
        <p:spPr>
          <a:xfrm>
            <a:off x="6336179" y="2640595"/>
            <a:ext cx="1128712" cy="430504"/>
          </a:xfrm>
          <a:prstGeom prst="wedgeRectCallout">
            <a:avLst>
              <a:gd name="adj1" fmla="val -29711"/>
              <a:gd name="adj2" fmla="val -100122"/>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2">
                    <a:lumMod val="75000"/>
                    <a:lumOff val="25000"/>
                  </a:schemeClr>
                </a:solidFill>
              </a:rPr>
              <a:t>フランス</a:t>
            </a:r>
          </a:p>
        </p:txBody>
      </p:sp>
      <p:sp>
        <p:nvSpPr>
          <p:cNvPr id="56" name="吹き出し: 四角形 55">
            <a:extLst>
              <a:ext uri="{FF2B5EF4-FFF2-40B4-BE49-F238E27FC236}">
                <a16:creationId xmlns:a16="http://schemas.microsoft.com/office/drawing/2014/main" id="{E12C7839-7D2B-476E-A1EB-2AEB58E3BBF5}"/>
              </a:ext>
            </a:extLst>
          </p:cNvPr>
          <p:cNvSpPr/>
          <p:nvPr/>
        </p:nvSpPr>
        <p:spPr>
          <a:xfrm>
            <a:off x="3189619" y="2278942"/>
            <a:ext cx="1128712" cy="430504"/>
          </a:xfrm>
          <a:prstGeom prst="wedgeRectCallout">
            <a:avLst>
              <a:gd name="adj1" fmla="val 42442"/>
              <a:gd name="adj2" fmla="val 85731"/>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2">
                    <a:lumMod val="75000"/>
                    <a:lumOff val="25000"/>
                  </a:schemeClr>
                </a:solidFill>
              </a:rPr>
              <a:t>日本</a:t>
            </a:r>
          </a:p>
        </p:txBody>
      </p:sp>
      <p:sp>
        <p:nvSpPr>
          <p:cNvPr id="57" name="吹き出し: 四角形 56">
            <a:extLst>
              <a:ext uri="{FF2B5EF4-FFF2-40B4-BE49-F238E27FC236}">
                <a16:creationId xmlns:a16="http://schemas.microsoft.com/office/drawing/2014/main" id="{7D80F170-3C30-4555-8076-8889B9D17076}"/>
              </a:ext>
            </a:extLst>
          </p:cNvPr>
          <p:cNvSpPr/>
          <p:nvPr/>
        </p:nvSpPr>
        <p:spPr>
          <a:xfrm>
            <a:off x="1956131" y="2915475"/>
            <a:ext cx="1128712" cy="430504"/>
          </a:xfrm>
          <a:prstGeom prst="wedgeRectCallout">
            <a:avLst>
              <a:gd name="adj1" fmla="val 42442"/>
              <a:gd name="adj2" fmla="val 85731"/>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2">
                    <a:lumMod val="75000"/>
                    <a:lumOff val="25000"/>
                  </a:schemeClr>
                </a:solidFill>
              </a:rPr>
              <a:t>アメリカ</a:t>
            </a:r>
          </a:p>
        </p:txBody>
      </p:sp>
      <p:sp>
        <p:nvSpPr>
          <p:cNvPr id="58" name="吹き出し: 四角形 57">
            <a:extLst>
              <a:ext uri="{FF2B5EF4-FFF2-40B4-BE49-F238E27FC236}">
                <a16:creationId xmlns:a16="http://schemas.microsoft.com/office/drawing/2014/main" id="{95B7B9D3-EA79-498E-B5F7-860DD18627F0}"/>
              </a:ext>
            </a:extLst>
          </p:cNvPr>
          <p:cNvSpPr/>
          <p:nvPr/>
        </p:nvSpPr>
        <p:spPr>
          <a:xfrm>
            <a:off x="3994522" y="4023496"/>
            <a:ext cx="1128712" cy="430504"/>
          </a:xfrm>
          <a:prstGeom prst="wedgeRectCallout">
            <a:avLst>
              <a:gd name="adj1" fmla="val -67685"/>
              <a:gd name="adj2" fmla="val -33745"/>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2">
                    <a:lumMod val="75000"/>
                    <a:lumOff val="25000"/>
                  </a:schemeClr>
                </a:solidFill>
              </a:rPr>
              <a:t>韓国</a:t>
            </a:r>
          </a:p>
        </p:txBody>
      </p:sp>
      <p:pic>
        <p:nvPicPr>
          <p:cNvPr id="8" name="図 7">
            <a:extLst>
              <a:ext uri="{FF2B5EF4-FFF2-40B4-BE49-F238E27FC236}">
                <a16:creationId xmlns:a16="http://schemas.microsoft.com/office/drawing/2014/main" id="{6F408B96-44FC-488E-B091-2F947012CC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3308" y="2751737"/>
            <a:ext cx="828000" cy="563414"/>
          </a:xfrm>
          <a:prstGeom prst="rect">
            <a:avLst/>
          </a:prstGeom>
        </p:spPr>
      </p:pic>
      <p:pic>
        <p:nvPicPr>
          <p:cNvPr id="10" name="図 9">
            <a:extLst>
              <a:ext uri="{FF2B5EF4-FFF2-40B4-BE49-F238E27FC236}">
                <a16:creationId xmlns:a16="http://schemas.microsoft.com/office/drawing/2014/main" id="{848335F8-3A86-4020-83CA-C52A2B35D6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48805" y="1828281"/>
            <a:ext cx="828000" cy="563413"/>
          </a:xfrm>
          <a:prstGeom prst="rect">
            <a:avLst/>
          </a:prstGeom>
        </p:spPr>
      </p:pic>
      <p:pic>
        <p:nvPicPr>
          <p:cNvPr id="12" name="図 11">
            <a:extLst>
              <a:ext uri="{FF2B5EF4-FFF2-40B4-BE49-F238E27FC236}">
                <a16:creationId xmlns:a16="http://schemas.microsoft.com/office/drawing/2014/main" id="{602DCC57-9230-41B7-BD78-449F5D6EEC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13821" y="1628304"/>
            <a:ext cx="828000" cy="563414"/>
          </a:xfrm>
          <a:prstGeom prst="rect">
            <a:avLst/>
          </a:prstGeom>
        </p:spPr>
      </p:pic>
      <p:pic>
        <p:nvPicPr>
          <p:cNvPr id="14" name="図 13">
            <a:extLst>
              <a:ext uri="{FF2B5EF4-FFF2-40B4-BE49-F238E27FC236}">
                <a16:creationId xmlns:a16="http://schemas.microsoft.com/office/drawing/2014/main" id="{7C564D5D-2E6B-4981-8E3B-8D2742C657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84843" y="4238749"/>
            <a:ext cx="828000" cy="563413"/>
          </a:xfrm>
          <a:prstGeom prst="rect">
            <a:avLst/>
          </a:prstGeom>
        </p:spPr>
      </p:pic>
      <p:pic>
        <p:nvPicPr>
          <p:cNvPr id="16" name="図 15">
            <a:extLst>
              <a:ext uri="{FF2B5EF4-FFF2-40B4-BE49-F238E27FC236}">
                <a16:creationId xmlns:a16="http://schemas.microsoft.com/office/drawing/2014/main" id="{F88F8C90-41D9-49CA-9DAE-3F103E13011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07817" y="1650696"/>
            <a:ext cx="828000" cy="563413"/>
          </a:xfrm>
          <a:prstGeom prst="rect">
            <a:avLst/>
          </a:prstGeom>
        </p:spPr>
      </p:pic>
      <p:pic>
        <p:nvPicPr>
          <p:cNvPr id="18" name="図 17">
            <a:extLst>
              <a:ext uri="{FF2B5EF4-FFF2-40B4-BE49-F238E27FC236}">
                <a16:creationId xmlns:a16="http://schemas.microsoft.com/office/drawing/2014/main" id="{A5275948-71AE-476D-95DD-DA11A488E242}"/>
              </a:ext>
            </a:extLst>
          </p:cNvPr>
          <p:cNvPicPr>
            <a:picLocks noChangeAspect="1"/>
          </p:cNvPicPr>
          <p:nvPr/>
        </p:nvPicPr>
        <p:blipFill rotWithShape="1">
          <a:blip r:embed="rId10">
            <a:extLst>
              <a:ext uri="{28A0092B-C50C-407E-A947-70E740481C1C}">
                <a14:useLocalDpi xmlns:a14="http://schemas.microsoft.com/office/drawing/2010/main" val="0"/>
              </a:ext>
            </a:extLst>
          </a:blip>
          <a:srcRect t="31216" b="28628"/>
          <a:stretch/>
        </p:blipFill>
        <p:spPr>
          <a:xfrm>
            <a:off x="1744023" y="3404191"/>
            <a:ext cx="1403060" cy="563413"/>
          </a:xfrm>
          <a:prstGeom prst="rect">
            <a:avLst/>
          </a:prstGeom>
        </p:spPr>
      </p:pic>
      <p:sp>
        <p:nvSpPr>
          <p:cNvPr id="59" name="テキスト ボックス 1">
            <a:extLst>
              <a:ext uri="{FF2B5EF4-FFF2-40B4-BE49-F238E27FC236}">
                <a16:creationId xmlns:a16="http://schemas.microsoft.com/office/drawing/2014/main" id="{B62B6C34-7E20-44E7-9DB4-FED8048DCDCD}"/>
              </a:ext>
            </a:extLst>
          </p:cNvPr>
          <p:cNvSpPr txBox="1"/>
          <p:nvPr/>
        </p:nvSpPr>
        <p:spPr>
          <a:xfrm>
            <a:off x="5964489" y="1514201"/>
            <a:ext cx="1233488" cy="43007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600" dirty="0">
                <a:solidFill>
                  <a:schemeClr val="tx2">
                    <a:lumMod val="75000"/>
                    <a:lumOff val="25000"/>
                  </a:schemeClr>
                </a:solidFill>
              </a:rPr>
              <a:t>大きい政府</a:t>
            </a:r>
          </a:p>
        </p:txBody>
      </p:sp>
      <p:sp>
        <p:nvSpPr>
          <p:cNvPr id="60" name="テキスト ボックス 59">
            <a:extLst>
              <a:ext uri="{FF2B5EF4-FFF2-40B4-BE49-F238E27FC236}">
                <a16:creationId xmlns:a16="http://schemas.microsoft.com/office/drawing/2014/main" id="{4345721F-4037-4338-8D73-14F8796E5484}"/>
              </a:ext>
            </a:extLst>
          </p:cNvPr>
          <p:cNvSpPr txBox="1"/>
          <p:nvPr/>
        </p:nvSpPr>
        <p:spPr>
          <a:xfrm>
            <a:off x="2057400" y="5621780"/>
            <a:ext cx="6418026" cy="1014912"/>
          </a:xfrm>
          <a:prstGeom prst="rect">
            <a:avLst/>
          </a:prstGeom>
          <a:noFill/>
        </p:spPr>
        <p:txBody>
          <a:bodyPr wrap="square" rtlCol="0">
            <a:noAutofit/>
          </a:bodyPr>
          <a:lstStyle/>
          <a:p>
            <a:pPr marL="252000" indent="-252000">
              <a:lnSpc>
                <a:spcPct val="110000"/>
              </a:lnSpc>
              <a:spcBef>
                <a:spcPts val="600"/>
              </a:spcBef>
              <a:buClr>
                <a:srgbClr val="005BAD"/>
              </a:buClr>
              <a:buFont typeface="Wingdings" panose="05000000000000000000" pitchFamily="2" charset="2"/>
              <a:buChar char="l"/>
            </a:pPr>
            <a:r>
              <a:rPr lang="ja-JP" altLang="en-US" dirty="0">
                <a:latin typeface="+mn-ea"/>
                <a:ea typeface="+mn-ea"/>
              </a:rPr>
              <a:t>国民負担率</a:t>
            </a:r>
            <a:r>
              <a:rPr lang="en-US" altLang="ja-JP" dirty="0">
                <a:latin typeface="+mn-ea"/>
              </a:rPr>
              <a:t>…</a:t>
            </a:r>
            <a:r>
              <a:rPr lang="ja-JP" altLang="en-US" dirty="0">
                <a:latin typeface="+mn-ea"/>
              </a:rPr>
              <a:t>税負担と社会保障費負担（公的年金や公的医療保険など）の合計の、国民所得に占める割合のこと。</a:t>
            </a:r>
            <a:endParaRPr lang="ja-JP" altLang="en-US" dirty="0">
              <a:latin typeface="+mn-ea"/>
              <a:ea typeface="+mn-ea"/>
            </a:endParaRPr>
          </a:p>
        </p:txBody>
      </p:sp>
      <p:sp>
        <p:nvSpPr>
          <p:cNvPr id="20" name="テキスト ボックス 19">
            <a:extLst>
              <a:ext uri="{FF2B5EF4-FFF2-40B4-BE49-F238E27FC236}">
                <a16:creationId xmlns:a16="http://schemas.microsoft.com/office/drawing/2014/main" id="{240AC73A-B3BB-4864-A8C6-DF705FCFD4B2}"/>
              </a:ext>
            </a:extLst>
          </p:cNvPr>
          <p:cNvSpPr txBox="1"/>
          <p:nvPr/>
        </p:nvSpPr>
        <p:spPr>
          <a:xfrm>
            <a:off x="7545121" y="870120"/>
            <a:ext cx="1494000" cy="369332"/>
          </a:xfrm>
          <a:prstGeom prst="rect">
            <a:avLst/>
          </a:prstGeom>
          <a:solidFill>
            <a:srgbClr val="FF7C80"/>
          </a:solidFill>
        </p:spPr>
        <p:txBody>
          <a:bodyPr wrap="square" rtlCol="0">
            <a:spAutoFit/>
          </a:bodyPr>
          <a:lstStyle/>
          <a:p>
            <a:pPr algn="ctr"/>
            <a:r>
              <a:rPr kumimoji="1" lang="ja-JP" altLang="en-US" dirty="0"/>
              <a:t>大きい政府</a:t>
            </a:r>
          </a:p>
        </p:txBody>
      </p:sp>
      <p:sp>
        <p:nvSpPr>
          <p:cNvPr id="21" name="テキスト ボックス 20">
            <a:extLst>
              <a:ext uri="{FF2B5EF4-FFF2-40B4-BE49-F238E27FC236}">
                <a16:creationId xmlns:a16="http://schemas.microsoft.com/office/drawing/2014/main" id="{7ED6A421-DBB7-4F61-AD8B-A6B4FE743A2C}"/>
              </a:ext>
            </a:extLst>
          </p:cNvPr>
          <p:cNvSpPr txBox="1"/>
          <p:nvPr/>
        </p:nvSpPr>
        <p:spPr>
          <a:xfrm>
            <a:off x="7545120" y="1191398"/>
            <a:ext cx="1494000" cy="1923604"/>
          </a:xfrm>
          <a:prstGeom prst="rect">
            <a:avLst/>
          </a:prstGeom>
          <a:noFill/>
          <a:ln>
            <a:solidFill>
              <a:srgbClr val="FF7C80"/>
            </a:solidFill>
          </a:ln>
        </p:spPr>
        <p:txBody>
          <a:bodyPr wrap="square" rtlCol="0">
            <a:spAutoFit/>
          </a:bodyPr>
          <a:lstStyle/>
          <a:p>
            <a:r>
              <a:rPr kumimoji="1" lang="ja-JP" altLang="en-US" sz="1700" dirty="0"/>
              <a:t>公的サービスの水準は高くなりますが、その分国民の負担も大きくなります。</a:t>
            </a:r>
            <a:r>
              <a:rPr kumimoji="1" lang="en-US" altLang="ja-JP" sz="1700" dirty="0"/>
              <a:t>【</a:t>
            </a:r>
            <a:r>
              <a:rPr kumimoji="1" lang="ja-JP" altLang="en-US" sz="1700" dirty="0">
                <a:solidFill>
                  <a:srgbClr val="FF7C80"/>
                </a:solidFill>
              </a:rPr>
              <a:t>高福祉・高負担</a:t>
            </a:r>
            <a:r>
              <a:rPr kumimoji="1" lang="en-US" altLang="ja-JP" sz="1700" dirty="0"/>
              <a:t>】</a:t>
            </a:r>
            <a:endParaRPr kumimoji="1" lang="ja-JP" altLang="en-US" sz="1700" dirty="0"/>
          </a:p>
        </p:txBody>
      </p:sp>
      <p:sp>
        <p:nvSpPr>
          <p:cNvPr id="62" name="テキスト ボックス 61">
            <a:extLst>
              <a:ext uri="{FF2B5EF4-FFF2-40B4-BE49-F238E27FC236}">
                <a16:creationId xmlns:a16="http://schemas.microsoft.com/office/drawing/2014/main" id="{F6FE2BC7-2BEE-4951-B5A4-86C66A50552B}"/>
              </a:ext>
            </a:extLst>
          </p:cNvPr>
          <p:cNvSpPr txBox="1"/>
          <p:nvPr/>
        </p:nvSpPr>
        <p:spPr>
          <a:xfrm>
            <a:off x="115926" y="4959391"/>
            <a:ext cx="1482136" cy="1815882"/>
          </a:xfrm>
          <a:prstGeom prst="rect">
            <a:avLst/>
          </a:prstGeom>
          <a:noFill/>
          <a:ln>
            <a:solidFill>
              <a:srgbClr val="46B1E1"/>
            </a:solidFill>
          </a:ln>
        </p:spPr>
        <p:txBody>
          <a:bodyPr wrap="square" rtlCol="0">
            <a:spAutoFit/>
          </a:bodyPr>
          <a:lstStyle/>
          <a:p>
            <a:r>
              <a:rPr kumimoji="1" lang="ja-JP" altLang="en-US" sz="1600" dirty="0"/>
              <a:t>公的サービスの水準は低くなりますが、その分国民の負担も小さくなります。</a:t>
            </a:r>
            <a:r>
              <a:rPr kumimoji="1" lang="en-US" altLang="ja-JP" sz="1600" dirty="0"/>
              <a:t>【</a:t>
            </a:r>
            <a:r>
              <a:rPr kumimoji="1" lang="ja-JP" altLang="en-US" sz="1600" dirty="0">
                <a:solidFill>
                  <a:srgbClr val="46B1E1"/>
                </a:solidFill>
              </a:rPr>
              <a:t>低福祉・低負担</a:t>
            </a:r>
            <a:r>
              <a:rPr kumimoji="1" lang="en-US" altLang="ja-JP" sz="1600" dirty="0"/>
              <a:t>】</a:t>
            </a:r>
            <a:endParaRPr kumimoji="1" lang="ja-JP" altLang="en-US" sz="1600" dirty="0"/>
          </a:p>
        </p:txBody>
      </p:sp>
      <p:sp>
        <p:nvSpPr>
          <p:cNvPr id="63" name="角丸四角形 31">
            <a:extLst>
              <a:ext uri="{FF2B5EF4-FFF2-40B4-BE49-F238E27FC236}">
                <a16:creationId xmlns:a16="http://schemas.microsoft.com/office/drawing/2014/main" id="{934E3B0A-E224-477C-AA7C-C31B5C1A2C5F}"/>
              </a:ext>
            </a:extLst>
          </p:cNvPr>
          <p:cNvSpPr/>
          <p:nvPr/>
        </p:nvSpPr>
        <p:spPr>
          <a:xfrm>
            <a:off x="2633591" y="6417425"/>
            <a:ext cx="6136301" cy="3480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200" dirty="0">
                <a:solidFill>
                  <a:schemeClr val="tx1"/>
                </a:solidFill>
                <a:latin typeface="+mn-ea"/>
              </a:rPr>
              <a:t>※</a:t>
            </a:r>
            <a:r>
              <a:rPr lang="ja-JP" altLang="en-US" sz="1200" dirty="0">
                <a:solidFill>
                  <a:schemeClr val="tx1"/>
                </a:solidFill>
                <a:latin typeface="+mn-ea"/>
              </a:rPr>
              <a:t>　参考資料：日本：内閣府「国民経済計算」等</a:t>
            </a:r>
            <a:r>
              <a:rPr lang="ja-JP" altLang="en-US" sz="1100" dirty="0">
                <a:solidFill>
                  <a:schemeClr val="tx1"/>
                </a:solidFill>
                <a:latin typeface="+mn-ea"/>
              </a:rPr>
              <a:t>　</a:t>
            </a:r>
            <a:r>
              <a:rPr lang="en-US" altLang="ja-JP" sz="1100" dirty="0">
                <a:solidFill>
                  <a:schemeClr val="tx1"/>
                </a:solidFill>
                <a:latin typeface="+mn-ea"/>
              </a:rPr>
              <a:t> 2022</a:t>
            </a:r>
            <a:r>
              <a:rPr lang="ja-JP" altLang="en-US" sz="1100" dirty="0">
                <a:solidFill>
                  <a:schemeClr val="tx1"/>
                </a:solidFill>
                <a:latin typeface="+mn-ea"/>
              </a:rPr>
              <a:t>年の数値</a:t>
            </a:r>
            <a:endParaRPr lang="en-US" altLang="ja-JP" sz="1100" dirty="0">
              <a:solidFill>
                <a:schemeClr val="tx1"/>
              </a:solidFill>
              <a:latin typeface="+mn-ea"/>
            </a:endParaRPr>
          </a:p>
          <a:p>
            <a:r>
              <a:rPr lang="ja-JP" altLang="en-US" sz="1200" dirty="0">
                <a:solidFill>
                  <a:schemeClr val="tx1"/>
                </a:solidFill>
                <a:latin typeface="+mn-ea"/>
              </a:rPr>
              <a:t>　　　　　　　　 ：諸外国：</a:t>
            </a:r>
            <a:r>
              <a:rPr lang="en-US" altLang="ja-JP" sz="1200" dirty="0" err="1">
                <a:solidFill>
                  <a:schemeClr val="tx1"/>
                </a:solidFill>
                <a:latin typeface="+mn-ea"/>
              </a:rPr>
              <a:t>OECD”National</a:t>
            </a:r>
            <a:r>
              <a:rPr lang="en-US" altLang="ja-JP" sz="1200" dirty="0">
                <a:solidFill>
                  <a:schemeClr val="tx1"/>
                </a:solidFill>
                <a:latin typeface="+mn-ea"/>
              </a:rPr>
              <a:t> Accounts”</a:t>
            </a:r>
            <a:r>
              <a:rPr lang="ja-JP" altLang="en-US" sz="1200" dirty="0">
                <a:solidFill>
                  <a:schemeClr val="tx1"/>
                </a:solidFill>
                <a:latin typeface="+mn-ea"/>
              </a:rPr>
              <a:t>、</a:t>
            </a:r>
            <a:r>
              <a:rPr lang="en-US" altLang="ja-JP" sz="1200" dirty="0">
                <a:solidFill>
                  <a:schemeClr val="tx1"/>
                </a:solidFill>
                <a:latin typeface="+mn-ea"/>
              </a:rPr>
              <a:t>”Revenue Statistics”</a:t>
            </a:r>
            <a:r>
              <a:rPr lang="ja-JP" altLang="en-US" sz="1200" dirty="0">
                <a:solidFill>
                  <a:schemeClr val="tx1"/>
                </a:solidFill>
                <a:latin typeface="+mn-ea"/>
              </a:rPr>
              <a:t>等</a:t>
            </a:r>
            <a:r>
              <a:rPr lang="ja-JP" altLang="en-US" sz="1100" dirty="0">
                <a:solidFill>
                  <a:schemeClr val="tx1"/>
                </a:solidFill>
                <a:latin typeface="+mn-ea"/>
              </a:rPr>
              <a:t>　</a:t>
            </a:r>
            <a:r>
              <a:rPr lang="en-US" altLang="ja-JP" sz="1100" dirty="0">
                <a:solidFill>
                  <a:schemeClr val="tx1"/>
                </a:solidFill>
                <a:latin typeface="+mn-ea"/>
              </a:rPr>
              <a:t> 2022</a:t>
            </a:r>
            <a:r>
              <a:rPr lang="ja-JP" altLang="en-US" sz="1100" dirty="0">
                <a:solidFill>
                  <a:schemeClr val="tx1"/>
                </a:solidFill>
                <a:latin typeface="+mn-ea"/>
              </a:rPr>
              <a:t>年の数値</a:t>
            </a:r>
            <a:endParaRPr lang="en-US" altLang="ja-JP" sz="1200" dirty="0">
              <a:solidFill>
                <a:schemeClr val="tx1"/>
              </a:solidFill>
              <a:latin typeface="+mn-ea"/>
            </a:endParaRPr>
          </a:p>
        </p:txBody>
      </p:sp>
      <p:sp>
        <p:nvSpPr>
          <p:cNvPr id="23" name="スライド番号プレースホルダー 55">
            <a:extLst>
              <a:ext uri="{FF2B5EF4-FFF2-40B4-BE49-F238E27FC236}">
                <a16:creationId xmlns:a16="http://schemas.microsoft.com/office/drawing/2014/main" id="{78B25D2F-1766-473D-9714-440718721D29}"/>
              </a:ext>
            </a:extLst>
          </p:cNvPr>
          <p:cNvSpPr>
            <a:spLocks noGrp="1"/>
          </p:cNvSpPr>
          <p:nvPr>
            <p:ph type="sldNum" sz="quarter" idx="12"/>
          </p:nvPr>
        </p:nvSpPr>
        <p:spPr>
          <a:xfrm>
            <a:off x="8769893" y="6443281"/>
            <a:ext cx="374107" cy="298426"/>
          </a:xfrm>
          <a:prstGeom prst="rect">
            <a:avLst/>
          </a:prstGeom>
        </p:spPr>
        <p:txBody>
          <a:bodyPr/>
          <a:lstStyle/>
          <a:p>
            <a:pPr>
              <a:defRPr/>
            </a:pPr>
            <a:fld id="{40E3B949-1179-4387-B307-F356BE6486A4}" type="slidenum">
              <a:rPr lang="en-US" altLang="ja-JP" smtClean="0"/>
              <a:pPr>
                <a:defRPr/>
              </a:pPr>
              <a:t>27</a:t>
            </a:fld>
            <a:endParaRPr lang="en-US" altLang="ja-JP" dirty="0"/>
          </a:p>
        </p:txBody>
      </p:sp>
    </p:spTree>
    <p:custDataLst>
      <p:tags r:id="rId1"/>
    </p:custDataLst>
    <p:extLst>
      <p:ext uri="{BB962C8B-B14F-4D97-AF65-F5344CB8AC3E}">
        <p14:creationId xmlns:p14="http://schemas.microsoft.com/office/powerpoint/2010/main" val="1607170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750" tmFilter="0, 0; .2, .5; .8, .5; 1, 0"/>
                                        <p:tgtEl>
                                          <p:spTgt spid="5"/>
                                        </p:tgtEl>
                                      </p:cBhvr>
                                    </p:animEffect>
                                    <p:animScale>
                                      <p:cBhvr>
                                        <p:cTn id="7" dur="375" autoRev="1" fill="hold"/>
                                        <p:tgtEl>
                                          <p:spTgt spid="5"/>
                                        </p:tgtEl>
                                      </p:cBhvr>
                                      <p:by x="105000" y="105000"/>
                                    </p:animScale>
                                  </p:childTnLst>
                                </p:cTn>
                              </p:par>
                              <p:par>
                                <p:cTn id="8" presetID="26" presetClass="emph" presetSubtype="0" fill="hold" nodeType="withEffect">
                                  <p:stCondLst>
                                    <p:cond delay="0"/>
                                  </p:stCondLst>
                                  <p:childTnLst>
                                    <p:animEffect transition="out" filter="fade">
                                      <p:cBhvr>
                                        <p:cTn id="9" dur="750" tmFilter="0, 0; .2, .5; .8, .5; 1, 0"/>
                                        <p:tgtEl>
                                          <p:spTgt spid="10"/>
                                        </p:tgtEl>
                                      </p:cBhvr>
                                    </p:animEffect>
                                    <p:animScale>
                                      <p:cBhvr>
                                        <p:cTn id="10" dur="375" autoRev="1" fill="hold"/>
                                        <p:tgtEl>
                                          <p:spTgt spid="10"/>
                                        </p:tgtEl>
                                      </p:cBhvr>
                                      <p:by x="105000" y="105000"/>
                                    </p:animScale>
                                  </p:childTnLst>
                                </p:cTn>
                              </p:par>
                              <p:par>
                                <p:cTn id="11" presetID="10" presetClass="entr" presetSubtype="0" fill="hold" grpId="0" nodeType="withEffect">
                                  <p:stCondLst>
                                    <p:cond delay="75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750"/>
                                        <p:tgtEl>
                                          <p:spTgt spid="21"/>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75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mph" presetSubtype="0" fill="hold" nodeType="clickEffect">
                                  <p:stCondLst>
                                    <p:cond delay="0"/>
                                  </p:stCondLst>
                                  <p:childTnLst>
                                    <p:animEffect transition="out" filter="fade">
                                      <p:cBhvr>
                                        <p:cTn id="20" dur="750" tmFilter="0, 0; .2, .5; .8, .5; 1, 0"/>
                                        <p:tgtEl>
                                          <p:spTgt spid="18"/>
                                        </p:tgtEl>
                                      </p:cBhvr>
                                    </p:animEffect>
                                    <p:animScale>
                                      <p:cBhvr>
                                        <p:cTn id="21" dur="375" autoRev="1" fill="hold"/>
                                        <p:tgtEl>
                                          <p:spTgt spid="18"/>
                                        </p:tgtEl>
                                      </p:cBhvr>
                                      <p:by x="105000" y="105000"/>
                                    </p:animScale>
                                  </p:childTnLst>
                                </p:cTn>
                              </p:par>
                              <p:par>
                                <p:cTn id="22" presetID="26" presetClass="emph" presetSubtype="0" fill="hold" grpId="0" nodeType="withEffect">
                                  <p:stCondLst>
                                    <p:cond delay="0"/>
                                  </p:stCondLst>
                                  <p:childTnLst>
                                    <p:animEffect transition="out" filter="fade">
                                      <p:cBhvr>
                                        <p:cTn id="23" dur="750" tmFilter="0, 0; .2, .5; .8, .5; 1, 0"/>
                                        <p:tgtEl>
                                          <p:spTgt spid="57"/>
                                        </p:tgtEl>
                                      </p:cBhvr>
                                    </p:animEffect>
                                    <p:animScale>
                                      <p:cBhvr>
                                        <p:cTn id="24" dur="375" autoRev="1" fill="hold"/>
                                        <p:tgtEl>
                                          <p:spTgt spid="57"/>
                                        </p:tgtEl>
                                      </p:cBhvr>
                                      <p:by x="105000" y="105000"/>
                                    </p:animScale>
                                  </p:childTnLst>
                                </p:cTn>
                              </p:par>
                              <p:par>
                                <p:cTn id="25" presetID="10" presetClass="entr" presetSubtype="0" fill="hold" grpId="0" nodeType="withEffect">
                                  <p:stCondLst>
                                    <p:cond delay="750"/>
                                  </p:stCondLst>
                                  <p:childTnLst>
                                    <p:set>
                                      <p:cBhvr>
                                        <p:cTn id="26" dur="1" fill="hold">
                                          <p:stCondLst>
                                            <p:cond delay="0"/>
                                          </p:stCondLst>
                                        </p:cTn>
                                        <p:tgtEl>
                                          <p:spTgt spid="62"/>
                                        </p:tgtEl>
                                        <p:attrNameLst>
                                          <p:attrName>style.visibility</p:attrName>
                                        </p:attrNameLst>
                                      </p:cBhvr>
                                      <p:to>
                                        <p:strVal val="visible"/>
                                      </p:to>
                                    </p:set>
                                    <p:animEffect transition="in" filter="fade">
                                      <p:cBhvr>
                                        <p:cTn id="27" dur="750"/>
                                        <p:tgtEl>
                                          <p:spTgt spid="62"/>
                                        </p:tgtEl>
                                      </p:cBhvr>
                                    </p:animEffect>
                                  </p:childTnLst>
                                </p:cTn>
                              </p:par>
                              <p:par>
                                <p:cTn id="28" presetID="10" presetClass="entr" presetSubtype="0" fill="hold" grpId="0" nodeType="withEffect">
                                  <p:stCondLst>
                                    <p:cond delay="750"/>
                                  </p:stCondLst>
                                  <p:childTnLst>
                                    <p:set>
                                      <p:cBhvr>
                                        <p:cTn id="29" dur="1" fill="hold">
                                          <p:stCondLst>
                                            <p:cond delay="0"/>
                                          </p:stCondLst>
                                        </p:cTn>
                                        <p:tgtEl>
                                          <p:spTgt spid="61"/>
                                        </p:tgtEl>
                                        <p:attrNameLst>
                                          <p:attrName>style.visibility</p:attrName>
                                        </p:attrNameLst>
                                      </p:cBhvr>
                                      <p:to>
                                        <p:strVal val="visible"/>
                                      </p:to>
                                    </p:set>
                                    <p:animEffect transition="in" filter="fade">
                                      <p:cBhvr>
                                        <p:cTn id="30" dur="75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5" grpId="0" animBg="1"/>
      <p:bldP spid="57" grpId="0" animBg="1"/>
      <p:bldP spid="20" grpId="0" animBg="1"/>
      <p:bldP spid="21" grpId="0" animBg="1"/>
      <p:bldP spid="6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98B4CA44-C6AA-846B-FC19-AAFAE06F106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313181" y="2212200"/>
            <a:ext cx="3991983" cy="4480372"/>
          </a:xfrm>
          <a:prstGeom prst="rect">
            <a:avLst/>
          </a:prstGeom>
        </p:spPr>
      </p:pic>
      <p:sp>
        <p:nvSpPr>
          <p:cNvPr id="6" name="Rectangle 14">
            <a:extLst>
              <a:ext uri="{FF2B5EF4-FFF2-40B4-BE49-F238E27FC236}">
                <a16:creationId xmlns:a16="http://schemas.microsoft.com/office/drawing/2014/main" id="{E7567949-C1F6-D123-03D9-62390A12E365}"/>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おわりに</a:t>
            </a:r>
          </a:p>
        </p:txBody>
      </p:sp>
      <p:grpSp>
        <p:nvGrpSpPr>
          <p:cNvPr id="12" name="グループ化 11">
            <a:extLst>
              <a:ext uri="{FF2B5EF4-FFF2-40B4-BE49-F238E27FC236}">
                <a16:creationId xmlns:a16="http://schemas.microsoft.com/office/drawing/2014/main" id="{4092EC01-C487-4EE3-8B9D-FA6A8ED3F775}"/>
              </a:ext>
            </a:extLst>
          </p:cNvPr>
          <p:cNvGrpSpPr/>
          <p:nvPr/>
        </p:nvGrpSpPr>
        <p:grpSpPr>
          <a:xfrm>
            <a:off x="1284348" y="878401"/>
            <a:ext cx="6947065" cy="1354602"/>
            <a:chOff x="1170048" y="751401"/>
            <a:chExt cx="6947065" cy="1354602"/>
          </a:xfrm>
        </p:grpSpPr>
        <p:sp>
          <p:nvSpPr>
            <p:cNvPr id="7" name="AutoShape 353">
              <a:extLst>
                <a:ext uri="{FF2B5EF4-FFF2-40B4-BE49-F238E27FC236}">
                  <a16:creationId xmlns:a16="http://schemas.microsoft.com/office/drawing/2014/main" id="{C4C45C96-77F9-5881-C837-2E20E18DE474}"/>
                </a:ext>
              </a:extLst>
            </p:cNvPr>
            <p:cNvSpPr>
              <a:spLocks noChangeArrowheads="1"/>
            </p:cNvSpPr>
            <p:nvPr/>
          </p:nvSpPr>
          <p:spPr bwMode="auto">
            <a:xfrm>
              <a:off x="1170048" y="751401"/>
              <a:ext cx="6947065" cy="1354602"/>
            </a:xfrm>
            <a:prstGeom prst="roundRect">
              <a:avLst>
                <a:gd name="adj" fmla="val 0"/>
              </a:avLst>
            </a:prstGeom>
            <a:solidFill>
              <a:srgbClr val="FFFFCC"/>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8" name="テキスト ボックス 7">
              <a:extLst>
                <a:ext uri="{FF2B5EF4-FFF2-40B4-BE49-F238E27FC236}">
                  <a16:creationId xmlns:a16="http://schemas.microsoft.com/office/drawing/2014/main" id="{39376161-C4C7-AEC9-73F4-808C41894E1D}"/>
                </a:ext>
              </a:extLst>
            </p:cNvPr>
            <p:cNvSpPr txBox="1">
              <a:spLocks/>
            </p:cNvSpPr>
            <p:nvPr/>
          </p:nvSpPr>
          <p:spPr>
            <a:xfrm>
              <a:off x="1300673" y="751401"/>
              <a:ext cx="6706177" cy="1279975"/>
            </a:xfrm>
            <a:prstGeom prst="rect">
              <a:avLst/>
            </a:prstGeom>
            <a:noFill/>
          </p:spPr>
          <p:txBody>
            <a:bodyPr wrap="square" rtlCol="0">
              <a:noAutofit/>
            </a:bodyPr>
            <a:lstStyle/>
            <a:p>
              <a:pPr marL="105750">
                <a:lnSpc>
                  <a:spcPct val="120000"/>
                </a:lnSpc>
                <a:buClr>
                  <a:srgbClr val="005BAD"/>
                </a:buClr>
              </a:pPr>
              <a:r>
                <a:rPr kumimoji="1" lang="ja-JP" altLang="en-US" sz="1700" dirty="0">
                  <a:latin typeface="+mn-ea"/>
                  <a:ea typeface="+mn-ea"/>
                </a:rPr>
                <a:t>税金を考えることは、日本の将来の姿を考えることにも通じます。</a:t>
              </a:r>
            </a:p>
            <a:p>
              <a:pPr marL="105750">
                <a:lnSpc>
                  <a:spcPct val="120000"/>
                </a:lnSpc>
                <a:buClr>
                  <a:srgbClr val="005BAD"/>
                </a:buClr>
              </a:pPr>
              <a:r>
                <a:rPr kumimoji="1" lang="ja-JP" altLang="en-US" sz="1700" dirty="0">
                  <a:latin typeface="+mn-ea"/>
                  <a:ea typeface="+mn-ea"/>
                </a:rPr>
                <a:t>様々な</a:t>
              </a:r>
              <a:r>
                <a:rPr kumimoji="1" lang="ja-JP" altLang="en-US" sz="1700" dirty="0">
                  <a:latin typeface="+mn-ea"/>
                </a:rPr>
                <a:t>問題</a:t>
              </a:r>
              <a:r>
                <a:rPr kumimoji="1" lang="ja-JP" altLang="en-US" sz="1700" dirty="0">
                  <a:latin typeface="+mn-ea"/>
                  <a:ea typeface="+mn-ea"/>
                </a:rPr>
                <a:t>がある中で、誰もが豊かで安心して暮らせる未来のため、</a:t>
              </a:r>
              <a:endParaRPr kumimoji="1" lang="en-US" altLang="ja-JP" sz="1700" dirty="0">
                <a:latin typeface="+mn-ea"/>
                <a:ea typeface="+mn-ea"/>
              </a:endParaRPr>
            </a:p>
            <a:p>
              <a:pPr marL="105750">
                <a:lnSpc>
                  <a:spcPct val="120000"/>
                </a:lnSpc>
                <a:buClr>
                  <a:srgbClr val="005BAD"/>
                </a:buClr>
              </a:pPr>
              <a:r>
                <a:rPr kumimoji="1" lang="ja-JP" altLang="en-US" sz="1700" dirty="0">
                  <a:latin typeface="+mn-ea"/>
                  <a:ea typeface="+mn-ea"/>
                </a:rPr>
                <a:t>公平な税負担と給付・受益（福祉・公共サービス）の関係について、</a:t>
              </a:r>
              <a:endParaRPr kumimoji="1" lang="en-US" altLang="ja-JP" sz="1700" dirty="0">
                <a:latin typeface="+mn-ea"/>
                <a:ea typeface="+mn-ea"/>
              </a:endParaRPr>
            </a:p>
            <a:p>
              <a:pPr marL="105750">
                <a:lnSpc>
                  <a:spcPct val="120000"/>
                </a:lnSpc>
                <a:buClr>
                  <a:srgbClr val="005BAD"/>
                </a:buClr>
              </a:pPr>
              <a:r>
                <a:rPr kumimoji="1" lang="ja-JP" altLang="en-US" sz="1700" dirty="0">
                  <a:latin typeface="+mn-ea"/>
                  <a:ea typeface="+mn-ea"/>
                </a:rPr>
                <a:t>私たち一人ひとりがこれからも考えることが大切です。</a:t>
              </a:r>
            </a:p>
          </p:txBody>
        </p:sp>
      </p:grpSp>
      <p:grpSp>
        <p:nvGrpSpPr>
          <p:cNvPr id="13" name="グループ化 12">
            <a:extLst>
              <a:ext uri="{FF2B5EF4-FFF2-40B4-BE49-F238E27FC236}">
                <a16:creationId xmlns:a16="http://schemas.microsoft.com/office/drawing/2014/main" id="{BB216EAB-9D30-466C-BAD8-72D42CBC59B4}"/>
              </a:ext>
            </a:extLst>
          </p:cNvPr>
          <p:cNvGrpSpPr/>
          <p:nvPr/>
        </p:nvGrpSpPr>
        <p:grpSpPr>
          <a:xfrm>
            <a:off x="126804" y="3095180"/>
            <a:ext cx="2546598" cy="1354601"/>
            <a:chOff x="126804" y="3095180"/>
            <a:chExt cx="2546598" cy="1354601"/>
          </a:xfrm>
        </p:grpSpPr>
        <p:sp>
          <p:nvSpPr>
            <p:cNvPr id="17" name="楕円 16">
              <a:extLst>
                <a:ext uri="{FF2B5EF4-FFF2-40B4-BE49-F238E27FC236}">
                  <a16:creationId xmlns:a16="http://schemas.microsoft.com/office/drawing/2014/main" id="{414D78E0-0AA2-EA10-B0F4-217FCAAA0264}"/>
                </a:ext>
              </a:extLst>
            </p:cNvPr>
            <p:cNvSpPr/>
            <p:nvPr/>
          </p:nvSpPr>
          <p:spPr bwMode="auto">
            <a:xfrm>
              <a:off x="126804" y="3095180"/>
              <a:ext cx="2546598" cy="1354601"/>
            </a:xfrm>
            <a:prstGeom prst="ellipse">
              <a:avLst/>
            </a:prstGeom>
            <a:solidFill>
              <a:srgbClr val="AEEAF8"/>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8" name="テキスト ボックス 17">
              <a:extLst>
                <a:ext uri="{FF2B5EF4-FFF2-40B4-BE49-F238E27FC236}">
                  <a16:creationId xmlns:a16="http://schemas.microsoft.com/office/drawing/2014/main" id="{CA3C4DA9-F97F-4596-B634-52453C37DCFB}"/>
                </a:ext>
              </a:extLst>
            </p:cNvPr>
            <p:cNvSpPr txBox="1"/>
            <p:nvPr/>
          </p:nvSpPr>
          <p:spPr>
            <a:xfrm>
              <a:off x="283205" y="3392225"/>
              <a:ext cx="2284600" cy="854080"/>
            </a:xfrm>
            <a:prstGeom prst="rect">
              <a:avLst/>
            </a:prstGeom>
            <a:noFill/>
          </p:spPr>
          <p:txBody>
            <a:bodyPr wrap="none" rtlCol="0">
              <a:spAutoFit/>
            </a:bodyPr>
            <a:lstStyle/>
            <a:p>
              <a:pPr algn="ctr" defTabSz="390997" eaLnBrk="1" fontAlgn="auto" hangingPunct="1">
                <a:lnSpc>
                  <a:spcPts val="1600"/>
                </a:lnSpc>
                <a:spcBef>
                  <a:spcPts val="0"/>
                </a:spcBef>
                <a:spcAft>
                  <a:spcPts val="0"/>
                </a:spcAft>
              </a:pPr>
              <a:r>
                <a:rPr lang="ja-JP" altLang="en-US" sz="1700" dirty="0">
                  <a:solidFill>
                    <a:prstClr val="black"/>
                  </a:solidFill>
                  <a:latin typeface="+mn-ea"/>
                  <a:ea typeface="+mn-ea"/>
                </a:rPr>
                <a:t>公債の残高</a:t>
              </a:r>
              <a:r>
                <a:rPr lang="ja-JP" altLang="en-US" sz="1700" dirty="0">
                  <a:solidFill>
                    <a:prstClr val="black"/>
                  </a:solidFill>
                  <a:latin typeface="+mn-ea"/>
                </a:rPr>
                <a:t>、</a:t>
              </a:r>
              <a:r>
                <a:rPr lang="ja-JP" altLang="en-US" sz="1700" dirty="0">
                  <a:solidFill>
                    <a:prstClr val="black"/>
                  </a:solidFill>
                  <a:latin typeface="+mn-ea"/>
                  <a:ea typeface="+mn-ea"/>
                </a:rPr>
                <a:t>財政赤字</a:t>
              </a:r>
              <a:endParaRPr lang="en-US" altLang="ja-JP" sz="1700" dirty="0">
                <a:solidFill>
                  <a:prstClr val="black"/>
                </a:solidFill>
                <a:latin typeface="+mn-ea"/>
                <a:ea typeface="+mn-ea"/>
              </a:endParaRPr>
            </a:p>
            <a:p>
              <a:pPr algn="ctr" defTabSz="390997" eaLnBrk="1" fontAlgn="auto" hangingPunct="1">
                <a:lnSpc>
                  <a:spcPts val="1600"/>
                </a:lnSpc>
                <a:spcBef>
                  <a:spcPts val="0"/>
                </a:spcBef>
                <a:spcAft>
                  <a:spcPts val="0"/>
                </a:spcAft>
              </a:pPr>
              <a:r>
                <a:rPr lang="ja-JP" altLang="en-US" sz="1000" b="1" spc="-90" dirty="0">
                  <a:solidFill>
                    <a:prstClr val="black"/>
                  </a:solidFill>
                  <a:latin typeface="+mn-ea"/>
                  <a:ea typeface="+mn-ea"/>
                </a:rPr>
                <a:t>↓</a:t>
              </a:r>
              <a:endParaRPr lang="en-US" altLang="ja-JP" sz="1000" b="1" spc="-90" dirty="0">
                <a:solidFill>
                  <a:prstClr val="black"/>
                </a:solidFill>
                <a:latin typeface="+mn-ea"/>
                <a:ea typeface="+mn-ea"/>
              </a:endParaRPr>
            </a:p>
            <a:p>
              <a:pPr algn="ctr" defTabSz="390997" eaLnBrk="1" fontAlgn="auto" hangingPunct="1">
                <a:lnSpc>
                  <a:spcPts val="1300"/>
                </a:lnSpc>
                <a:spcBef>
                  <a:spcPts val="0"/>
                </a:spcBef>
                <a:spcAft>
                  <a:spcPts val="0"/>
                </a:spcAft>
              </a:pPr>
              <a:r>
                <a:rPr lang="ja-JP" altLang="en-US" sz="1200" spc="-90" dirty="0">
                  <a:solidFill>
                    <a:prstClr val="black"/>
                  </a:solidFill>
                  <a:latin typeface="+mn-ea"/>
                  <a:ea typeface="+mn-ea"/>
                </a:rPr>
                <a:t>（財政健全化、歳出見直し、</a:t>
              </a:r>
              <a:endParaRPr lang="en-US" altLang="ja-JP" sz="1200" spc="-90" dirty="0">
                <a:solidFill>
                  <a:prstClr val="black"/>
                </a:solidFill>
                <a:latin typeface="+mn-ea"/>
                <a:ea typeface="+mn-ea"/>
              </a:endParaRPr>
            </a:p>
            <a:p>
              <a:pPr algn="ctr" defTabSz="390997" eaLnBrk="1" fontAlgn="auto" hangingPunct="1">
                <a:spcBef>
                  <a:spcPts val="0"/>
                </a:spcBef>
                <a:spcAft>
                  <a:spcPts val="0"/>
                </a:spcAft>
              </a:pPr>
              <a:r>
                <a:rPr lang="ja-JP" altLang="en-US" sz="1200" spc="-90" dirty="0">
                  <a:solidFill>
                    <a:prstClr val="black"/>
                  </a:solidFill>
                  <a:latin typeface="+mn-ea"/>
                  <a:ea typeface="+mn-ea"/>
                </a:rPr>
                <a:t>技術革新による生産性の向上）</a:t>
              </a:r>
            </a:p>
          </p:txBody>
        </p:sp>
      </p:grpSp>
      <p:grpSp>
        <p:nvGrpSpPr>
          <p:cNvPr id="4" name="グループ化 3">
            <a:extLst>
              <a:ext uri="{FF2B5EF4-FFF2-40B4-BE49-F238E27FC236}">
                <a16:creationId xmlns:a16="http://schemas.microsoft.com/office/drawing/2014/main" id="{CF5B73FC-EEC4-449E-97A1-7BE4103A7C39}"/>
              </a:ext>
            </a:extLst>
          </p:cNvPr>
          <p:cNvGrpSpPr/>
          <p:nvPr/>
        </p:nvGrpSpPr>
        <p:grpSpPr>
          <a:xfrm>
            <a:off x="5926771" y="3211760"/>
            <a:ext cx="2546597" cy="1354601"/>
            <a:chOff x="6165762" y="1505658"/>
            <a:chExt cx="2546597" cy="1354601"/>
          </a:xfrm>
        </p:grpSpPr>
        <p:sp>
          <p:nvSpPr>
            <p:cNvPr id="51" name="楕円 50">
              <a:extLst>
                <a:ext uri="{FF2B5EF4-FFF2-40B4-BE49-F238E27FC236}">
                  <a16:creationId xmlns:a16="http://schemas.microsoft.com/office/drawing/2014/main" id="{48705674-673A-9F1C-008C-15993B7A10D2}"/>
                </a:ext>
              </a:extLst>
            </p:cNvPr>
            <p:cNvSpPr/>
            <p:nvPr/>
          </p:nvSpPr>
          <p:spPr bwMode="auto">
            <a:xfrm>
              <a:off x="6165762" y="1505658"/>
              <a:ext cx="2546597" cy="1354601"/>
            </a:xfrm>
            <a:prstGeom prst="ellipse">
              <a:avLst/>
            </a:prstGeom>
            <a:solidFill>
              <a:srgbClr val="FBD1E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52" name="テキスト ボックス 51">
              <a:extLst>
                <a:ext uri="{FF2B5EF4-FFF2-40B4-BE49-F238E27FC236}">
                  <a16:creationId xmlns:a16="http://schemas.microsoft.com/office/drawing/2014/main" id="{CE24159F-783F-9F80-3A5A-67B12B9DB81C}"/>
                </a:ext>
              </a:extLst>
            </p:cNvPr>
            <p:cNvSpPr txBox="1"/>
            <p:nvPr/>
          </p:nvSpPr>
          <p:spPr>
            <a:xfrm>
              <a:off x="6367672" y="1687185"/>
              <a:ext cx="2160848" cy="823302"/>
            </a:xfrm>
            <a:prstGeom prst="rect">
              <a:avLst/>
            </a:prstGeom>
            <a:noFill/>
          </p:spPr>
          <p:txBody>
            <a:bodyPr wrap="none" rtlCol="0">
              <a:spAutoFit/>
            </a:bodyPr>
            <a:lstStyle/>
            <a:p>
              <a:pPr algn="ctr" defTabSz="390997" eaLnBrk="1" fontAlgn="auto" hangingPunct="1">
                <a:lnSpc>
                  <a:spcPts val="1600"/>
                </a:lnSpc>
                <a:spcBef>
                  <a:spcPts val="0"/>
                </a:spcBef>
                <a:spcAft>
                  <a:spcPts val="0"/>
                </a:spcAft>
              </a:pPr>
              <a:r>
                <a:rPr lang="ja-JP" altLang="en-US" sz="1800" dirty="0">
                  <a:solidFill>
                    <a:prstClr val="black"/>
                  </a:solidFill>
                  <a:latin typeface="+mn-ea"/>
                  <a:ea typeface="+mn-ea"/>
                </a:rPr>
                <a:t>少子高齢化</a:t>
              </a:r>
              <a:endParaRPr lang="en-US" altLang="ja-JP" sz="1800" dirty="0">
                <a:solidFill>
                  <a:prstClr val="black"/>
                </a:solidFill>
                <a:latin typeface="+mn-ea"/>
                <a:ea typeface="+mn-ea"/>
              </a:endParaRPr>
            </a:p>
            <a:p>
              <a:pPr algn="ctr" defTabSz="390997" eaLnBrk="1" fontAlgn="auto" hangingPunct="1">
                <a:lnSpc>
                  <a:spcPts val="1600"/>
                </a:lnSpc>
                <a:spcBef>
                  <a:spcPts val="0"/>
                </a:spcBef>
                <a:spcAft>
                  <a:spcPts val="0"/>
                </a:spcAft>
              </a:pPr>
              <a:r>
                <a:rPr lang="ja-JP" altLang="en-US" sz="1200" dirty="0">
                  <a:solidFill>
                    <a:prstClr val="black"/>
                  </a:solidFill>
                  <a:latin typeface="+mn-ea"/>
                </a:rPr>
                <a:t>（</a:t>
              </a:r>
              <a:r>
                <a:rPr lang="ja-JP" altLang="en-US" sz="1200" spc="-90" dirty="0">
                  <a:solidFill>
                    <a:prstClr val="black"/>
                  </a:solidFill>
                  <a:latin typeface="+mn-ea"/>
                </a:rPr>
                <a:t>社会</a:t>
              </a:r>
              <a:r>
                <a:rPr lang="ja-JP" altLang="en-US" sz="1200" spc="-90" dirty="0">
                  <a:solidFill>
                    <a:prstClr val="black"/>
                  </a:solidFill>
                  <a:latin typeface="+mn-ea"/>
                  <a:ea typeface="+mn-ea"/>
                </a:rPr>
                <a:t>保障費の増加等）</a:t>
              </a:r>
              <a:endParaRPr lang="ja-JP" altLang="en-US" sz="1200" dirty="0">
                <a:solidFill>
                  <a:prstClr val="black"/>
                </a:solidFill>
                <a:latin typeface="+mn-ea"/>
                <a:ea typeface="+mn-ea"/>
              </a:endParaRPr>
            </a:p>
            <a:p>
              <a:pPr algn="ctr" defTabSz="390997" eaLnBrk="1" fontAlgn="auto" hangingPunct="1">
                <a:lnSpc>
                  <a:spcPts val="1200"/>
                </a:lnSpc>
                <a:spcBef>
                  <a:spcPts val="0"/>
                </a:spcBef>
                <a:spcAft>
                  <a:spcPts val="0"/>
                </a:spcAft>
              </a:pPr>
              <a:r>
                <a:rPr lang="ja-JP" altLang="en-US" sz="1000" b="1" spc="-90" dirty="0">
                  <a:solidFill>
                    <a:prstClr val="black"/>
                  </a:solidFill>
                  <a:latin typeface="+mn-ea"/>
                  <a:ea typeface="+mn-ea"/>
                </a:rPr>
                <a:t>↓</a:t>
              </a:r>
              <a:endParaRPr lang="en-US" altLang="ja-JP" sz="1000" b="1" spc="-90" dirty="0">
                <a:solidFill>
                  <a:prstClr val="black"/>
                </a:solidFill>
                <a:latin typeface="+mn-ea"/>
                <a:ea typeface="+mn-ea"/>
              </a:endParaRPr>
            </a:p>
            <a:p>
              <a:pPr algn="ctr" defTabSz="390997" eaLnBrk="1" fontAlgn="auto" hangingPunct="1">
                <a:lnSpc>
                  <a:spcPts val="1300"/>
                </a:lnSpc>
                <a:spcBef>
                  <a:spcPts val="0"/>
                </a:spcBef>
                <a:spcAft>
                  <a:spcPts val="0"/>
                </a:spcAft>
              </a:pPr>
              <a:r>
                <a:rPr lang="ja-JP" altLang="en-US" sz="1000" spc="-90" dirty="0">
                  <a:solidFill>
                    <a:prstClr val="black"/>
                  </a:solidFill>
                  <a:latin typeface="+mn-ea"/>
                  <a:ea typeface="+mn-ea"/>
                </a:rPr>
                <a:t>（</a:t>
              </a:r>
              <a:r>
                <a:rPr lang="ja-JP" altLang="en-US" sz="1200" spc="-90" dirty="0">
                  <a:solidFill>
                    <a:prstClr val="black"/>
                  </a:solidFill>
                  <a:latin typeface="+mn-ea"/>
                </a:rPr>
                <a:t>子育て・教育支援等による改善</a:t>
              </a:r>
              <a:r>
                <a:rPr lang="ja-JP" altLang="en-US" sz="1200" spc="-90" dirty="0">
                  <a:solidFill>
                    <a:prstClr val="black"/>
                  </a:solidFill>
                  <a:latin typeface="+mn-ea"/>
                  <a:ea typeface="+mn-ea"/>
                </a:rPr>
                <a:t>）</a:t>
              </a:r>
            </a:p>
          </p:txBody>
        </p:sp>
      </p:grpSp>
      <p:sp>
        <p:nvSpPr>
          <p:cNvPr id="56" name="スライド番号プレースホルダー 55">
            <a:extLst>
              <a:ext uri="{FF2B5EF4-FFF2-40B4-BE49-F238E27FC236}">
                <a16:creationId xmlns:a16="http://schemas.microsoft.com/office/drawing/2014/main" id="{060D849A-B1D9-ED8E-D3D7-69D86DA2B8C2}"/>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28</a:t>
            </a:fld>
            <a:endParaRPr lang="en-US" altLang="ja-JP" dirty="0"/>
          </a:p>
        </p:txBody>
      </p:sp>
      <p:grpSp>
        <p:nvGrpSpPr>
          <p:cNvPr id="3" name="グループ化 2">
            <a:extLst>
              <a:ext uri="{FF2B5EF4-FFF2-40B4-BE49-F238E27FC236}">
                <a16:creationId xmlns:a16="http://schemas.microsoft.com/office/drawing/2014/main" id="{D44A4A21-9C58-410A-9F22-08C605FA0C21}"/>
              </a:ext>
            </a:extLst>
          </p:cNvPr>
          <p:cNvGrpSpPr/>
          <p:nvPr/>
        </p:nvGrpSpPr>
        <p:grpSpPr>
          <a:xfrm>
            <a:off x="79148" y="4912111"/>
            <a:ext cx="2241913" cy="1229834"/>
            <a:chOff x="240030" y="3542490"/>
            <a:chExt cx="2241913" cy="1229834"/>
          </a:xfrm>
        </p:grpSpPr>
        <p:sp>
          <p:nvSpPr>
            <p:cNvPr id="20" name="楕円 19">
              <a:extLst>
                <a:ext uri="{FF2B5EF4-FFF2-40B4-BE49-F238E27FC236}">
                  <a16:creationId xmlns:a16="http://schemas.microsoft.com/office/drawing/2014/main" id="{2A3EB963-331D-2E5B-3136-5F3C5915FF99}"/>
                </a:ext>
              </a:extLst>
            </p:cNvPr>
            <p:cNvSpPr/>
            <p:nvPr/>
          </p:nvSpPr>
          <p:spPr bwMode="auto">
            <a:xfrm>
              <a:off x="240030" y="3542490"/>
              <a:ext cx="2241913" cy="1229834"/>
            </a:xfrm>
            <a:prstGeom prst="ellipse">
              <a:avLst/>
            </a:prstGeom>
            <a:solidFill>
              <a:srgbClr val="BAF088"/>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49" name="テキスト ボックス 48">
              <a:extLst>
                <a:ext uri="{FF2B5EF4-FFF2-40B4-BE49-F238E27FC236}">
                  <a16:creationId xmlns:a16="http://schemas.microsoft.com/office/drawing/2014/main" id="{659BFC85-DA69-2916-B599-15619F75A33F}"/>
                </a:ext>
              </a:extLst>
            </p:cNvPr>
            <p:cNvSpPr txBox="1"/>
            <p:nvPr/>
          </p:nvSpPr>
          <p:spPr>
            <a:xfrm>
              <a:off x="626555" y="3801278"/>
              <a:ext cx="1510350" cy="664477"/>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1800" dirty="0">
                  <a:solidFill>
                    <a:prstClr val="black"/>
                  </a:solidFill>
                  <a:latin typeface="+mn-ea"/>
                  <a:ea typeface="+mn-ea"/>
                </a:rPr>
                <a:t>経済の</a:t>
              </a:r>
            </a:p>
            <a:p>
              <a:pPr algn="ctr" defTabSz="390997" eaLnBrk="1" fontAlgn="auto" hangingPunct="1">
                <a:lnSpc>
                  <a:spcPct val="110000"/>
                </a:lnSpc>
                <a:spcBef>
                  <a:spcPts val="0"/>
                </a:spcBef>
                <a:spcAft>
                  <a:spcPts val="0"/>
                </a:spcAft>
              </a:pPr>
              <a:r>
                <a:rPr lang="ja-JP" altLang="en-US" sz="1800" dirty="0">
                  <a:solidFill>
                    <a:prstClr val="black"/>
                  </a:solidFill>
                  <a:latin typeface="+mn-ea"/>
                  <a:ea typeface="+mn-ea"/>
                </a:rPr>
                <a:t>グローバル化</a:t>
              </a:r>
            </a:p>
          </p:txBody>
        </p:sp>
      </p:grpSp>
      <p:grpSp>
        <p:nvGrpSpPr>
          <p:cNvPr id="11" name="グループ化 10">
            <a:extLst>
              <a:ext uri="{FF2B5EF4-FFF2-40B4-BE49-F238E27FC236}">
                <a16:creationId xmlns:a16="http://schemas.microsoft.com/office/drawing/2014/main" id="{F8BE03E0-A118-43E2-BAA8-EBF6F71B67F9}"/>
              </a:ext>
            </a:extLst>
          </p:cNvPr>
          <p:cNvGrpSpPr/>
          <p:nvPr/>
        </p:nvGrpSpPr>
        <p:grpSpPr>
          <a:xfrm>
            <a:off x="6248922" y="4848785"/>
            <a:ext cx="2546597" cy="1331260"/>
            <a:chOff x="6248922" y="4848785"/>
            <a:chExt cx="2546597" cy="1331260"/>
          </a:xfrm>
        </p:grpSpPr>
        <p:sp>
          <p:nvSpPr>
            <p:cNvPr id="48" name="楕円 47">
              <a:extLst>
                <a:ext uri="{FF2B5EF4-FFF2-40B4-BE49-F238E27FC236}">
                  <a16:creationId xmlns:a16="http://schemas.microsoft.com/office/drawing/2014/main" id="{A5DE2CC3-CFA2-649B-1937-D63522413876}"/>
                </a:ext>
              </a:extLst>
            </p:cNvPr>
            <p:cNvSpPr/>
            <p:nvPr/>
          </p:nvSpPr>
          <p:spPr bwMode="auto">
            <a:xfrm>
              <a:off x="6248922" y="4848785"/>
              <a:ext cx="2546597" cy="1331260"/>
            </a:xfrm>
            <a:prstGeom prst="ellipse">
              <a:avLst/>
            </a:prstGeom>
            <a:solidFill>
              <a:srgbClr val="DCD1F7"/>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55" name="テキスト ボックス 54">
              <a:extLst>
                <a:ext uri="{FF2B5EF4-FFF2-40B4-BE49-F238E27FC236}">
                  <a16:creationId xmlns:a16="http://schemas.microsoft.com/office/drawing/2014/main" id="{DC58E151-ACB1-0A13-5561-FD4C75108DD7}"/>
                </a:ext>
              </a:extLst>
            </p:cNvPr>
            <p:cNvSpPr txBox="1"/>
            <p:nvPr/>
          </p:nvSpPr>
          <p:spPr>
            <a:xfrm>
              <a:off x="6489003" y="5095946"/>
              <a:ext cx="2195794" cy="810478"/>
            </a:xfrm>
            <a:prstGeom prst="rect">
              <a:avLst/>
            </a:prstGeom>
            <a:noFill/>
          </p:spPr>
          <p:txBody>
            <a:bodyPr wrap="none" rtlCol="0">
              <a:spAutoFit/>
            </a:bodyPr>
            <a:lstStyle/>
            <a:p>
              <a:pPr algn="ctr" defTabSz="390997" eaLnBrk="1" fontAlgn="auto" hangingPunct="1">
                <a:lnSpc>
                  <a:spcPts val="1600"/>
                </a:lnSpc>
                <a:spcBef>
                  <a:spcPts val="0"/>
                </a:spcBef>
                <a:spcAft>
                  <a:spcPts val="0"/>
                </a:spcAft>
              </a:pPr>
              <a:r>
                <a:rPr lang="ja-JP" altLang="en-US" sz="1800" dirty="0">
                  <a:solidFill>
                    <a:prstClr val="black"/>
                  </a:solidFill>
                  <a:latin typeface="+mn-ea"/>
                  <a:ea typeface="+mn-ea"/>
                </a:rPr>
                <a:t>雇用環境の変化</a:t>
              </a:r>
              <a:endParaRPr lang="en-US" altLang="ja-JP" sz="1800" dirty="0">
                <a:solidFill>
                  <a:prstClr val="black"/>
                </a:solidFill>
                <a:latin typeface="+mn-ea"/>
                <a:ea typeface="+mn-ea"/>
              </a:endParaRPr>
            </a:p>
            <a:p>
              <a:pPr algn="ctr" defTabSz="390997" eaLnBrk="1" fontAlgn="auto" hangingPunct="1">
                <a:lnSpc>
                  <a:spcPts val="1600"/>
                </a:lnSpc>
                <a:spcBef>
                  <a:spcPts val="0"/>
                </a:spcBef>
                <a:spcAft>
                  <a:spcPts val="0"/>
                </a:spcAft>
              </a:pPr>
              <a:r>
                <a:rPr lang="ja-JP" altLang="en-US" sz="1200" spc="-90" dirty="0">
                  <a:solidFill>
                    <a:prstClr val="black"/>
                  </a:solidFill>
                  <a:latin typeface="+mn-ea"/>
                  <a:ea typeface="+mn-ea"/>
                </a:rPr>
                <a:t>（働き手も減少）</a:t>
              </a:r>
              <a:endParaRPr lang="ja-JP" altLang="en-US" sz="1200" dirty="0">
                <a:solidFill>
                  <a:prstClr val="black"/>
                </a:solidFill>
                <a:latin typeface="+mn-ea"/>
                <a:ea typeface="+mn-ea"/>
              </a:endParaRPr>
            </a:p>
            <a:p>
              <a:pPr algn="ctr" defTabSz="390997" eaLnBrk="1" fontAlgn="auto" hangingPunct="1">
                <a:lnSpc>
                  <a:spcPts val="1200"/>
                </a:lnSpc>
                <a:spcBef>
                  <a:spcPts val="0"/>
                </a:spcBef>
                <a:spcAft>
                  <a:spcPts val="0"/>
                </a:spcAft>
              </a:pPr>
              <a:r>
                <a:rPr lang="ja-JP" altLang="en-US" sz="1000" b="1" spc="-90" dirty="0">
                  <a:solidFill>
                    <a:prstClr val="black"/>
                  </a:solidFill>
                  <a:latin typeface="+mn-ea"/>
                  <a:ea typeface="+mn-ea"/>
                </a:rPr>
                <a:t>↓</a:t>
              </a:r>
              <a:endParaRPr lang="en-US" altLang="ja-JP" sz="1200" b="1" spc="-90" dirty="0">
                <a:solidFill>
                  <a:prstClr val="black"/>
                </a:solidFill>
                <a:latin typeface="+mn-ea"/>
                <a:ea typeface="+mn-ea"/>
              </a:endParaRPr>
            </a:p>
            <a:p>
              <a:pPr algn="ctr" defTabSz="390997" eaLnBrk="1" fontAlgn="auto" hangingPunct="1">
                <a:lnSpc>
                  <a:spcPts val="1200"/>
                </a:lnSpc>
                <a:spcBef>
                  <a:spcPts val="0"/>
                </a:spcBef>
                <a:spcAft>
                  <a:spcPts val="0"/>
                </a:spcAft>
              </a:pPr>
              <a:r>
                <a:rPr lang="ja-JP" altLang="en-US" sz="1200" spc="-90" dirty="0">
                  <a:solidFill>
                    <a:prstClr val="black"/>
                  </a:solidFill>
                  <a:latin typeface="+mn-ea"/>
                  <a:ea typeface="+mn-ea"/>
                </a:rPr>
                <a:t>（Ａ</a:t>
              </a:r>
              <a:r>
                <a:rPr lang="en-US" altLang="ja-JP" sz="1200" spc="-90" dirty="0">
                  <a:solidFill>
                    <a:prstClr val="black"/>
                  </a:solidFill>
                  <a:latin typeface="+mn-ea"/>
                  <a:ea typeface="+mn-ea"/>
                </a:rPr>
                <a:t>Ⅰ</a:t>
              </a:r>
              <a:r>
                <a:rPr lang="ja-JP" altLang="en-US" sz="1200" spc="-90" dirty="0">
                  <a:solidFill>
                    <a:prstClr val="black"/>
                  </a:solidFill>
                  <a:latin typeface="+mn-ea"/>
                  <a:ea typeface="+mn-ea"/>
                </a:rPr>
                <a:t>技術の導入、リモートワーク）</a:t>
              </a:r>
            </a:p>
          </p:txBody>
        </p:sp>
      </p:grpSp>
      <p:sp>
        <p:nvSpPr>
          <p:cNvPr id="2" name="テキスト ボックス 1">
            <a:extLst>
              <a:ext uri="{FF2B5EF4-FFF2-40B4-BE49-F238E27FC236}">
                <a16:creationId xmlns:a16="http://schemas.microsoft.com/office/drawing/2014/main" id="{3EC60B4B-DC2D-7C10-B04A-7E44A6526659}"/>
              </a:ext>
            </a:extLst>
          </p:cNvPr>
          <p:cNvSpPr txBox="1"/>
          <p:nvPr/>
        </p:nvSpPr>
        <p:spPr>
          <a:xfrm>
            <a:off x="0" y="6517311"/>
            <a:ext cx="3380999" cy="276999"/>
          </a:xfrm>
          <a:prstGeom prst="rect">
            <a:avLst/>
          </a:prstGeom>
          <a:noFill/>
          <a:ln w="19050">
            <a:noFill/>
            <a:prstDash val="dash"/>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750">
              <a:buSzPct val="120000"/>
            </a:pPr>
            <a:r>
              <a:rPr lang="ja-JP" altLang="en-US" sz="1200" dirty="0">
                <a:latin typeface="BIZ UDPゴシック" panose="020B0400000000000000" pitchFamily="50" charset="-128"/>
                <a:ea typeface="BIZ UDPゴシック" panose="020B0400000000000000" pitchFamily="50" charset="-128"/>
              </a:rPr>
              <a:t>クイズの答え　</a:t>
            </a:r>
            <a:r>
              <a:rPr lang="en-US" altLang="ja-JP" sz="1200" dirty="0">
                <a:latin typeface="BIZ UDPゴシック" panose="020B0400000000000000" pitchFamily="50" charset="-128"/>
                <a:ea typeface="BIZ UDPゴシック" panose="020B0400000000000000" pitchFamily="50" charset="-128"/>
              </a:rPr>
              <a:t>Q1</a:t>
            </a:r>
            <a:r>
              <a:rPr lang="ja-JP" altLang="en-US" sz="1200" dirty="0">
                <a:latin typeface="BIZ UDPゴシック" panose="020B0400000000000000" pitchFamily="50" charset="-128"/>
                <a:ea typeface="BIZ UDPゴシック" panose="020B0400000000000000" pitchFamily="50" charset="-128"/>
              </a:rPr>
              <a:t>： ③　</a:t>
            </a:r>
            <a:r>
              <a:rPr lang="en-US" altLang="ja-JP" sz="1200" dirty="0">
                <a:latin typeface="BIZ UDPゴシック" panose="020B0400000000000000" pitchFamily="50" charset="-128"/>
                <a:ea typeface="BIZ UDPゴシック" panose="020B0400000000000000" pitchFamily="50" charset="-128"/>
              </a:rPr>
              <a:t>Q2</a:t>
            </a:r>
            <a:r>
              <a:rPr lang="ja-JP" altLang="en-US" sz="1200" dirty="0">
                <a:latin typeface="BIZ UDPゴシック" panose="020B0400000000000000" pitchFamily="50" charset="-128"/>
                <a:ea typeface="BIZ UDPゴシック" panose="020B0400000000000000" pitchFamily="50" charset="-128"/>
              </a:rPr>
              <a:t>： ③　Ｑ</a:t>
            </a:r>
            <a:r>
              <a:rPr lang="en-US" altLang="ja-JP" sz="1200" dirty="0">
                <a:latin typeface="BIZ UDPゴシック" panose="020B0400000000000000" pitchFamily="50" charset="-128"/>
                <a:ea typeface="BIZ UDPゴシック" panose="020B0400000000000000" pitchFamily="50" charset="-128"/>
              </a:rPr>
              <a:t>3</a:t>
            </a:r>
            <a:r>
              <a:rPr lang="ja-JP" altLang="en-US" sz="1200" dirty="0">
                <a:latin typeface="BIZ UDPゴシック" panose="020B0400000000000000" pitchFamily="50" charset="-128"/>
                <a:ea typeface="BIZ UDPゴシック" panose="020B0400000000000000" pitchFamily="50" charset="-128"/>
              </a:rPr>
              <a:t>： ③　</a:t>
            </a:r>
          </a:p>
        </p:txBody>
      </p:sp>
    </p:spTree>
    <p:extLst>
      <p:ext uri="{BB962C8B-B14F-4D97-AF65-F5344CB8AC3E}">
        <p14:creationId xmlns:p14="http://schemas.microsoft.com/office/powerpoint/2010/main" val="913364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4">
            <a:extLst>
              <a:ext uri="{FF2B5EF4-FFF2-40B4-BE49-F238E27FC236}">
                <a16:creationId xmlns:a16="http://schemas.microsoft.com/office/drawing/2014/main" id="{E7567949-C1F6-D123-03D9-62390A12E365}"/>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国税庁ホームページの紹介</a:t>
            </a:r>
          </a:p>
        </p:txBody>
      </p:sp>
      <p:sp>
        <p:nvSpPr>
          <p:cNvPr id="56" name="スライド番号プレースホルダー 55">
            <a:extLst>
              <a:ext uri="{FF2B5EF4-FFF2-40B4-BE49-F238E27FC236}">
                <a16:creationId xmlns:a16="http://schemas.microsoft.com/office/drawing/2014/main" id="{060D849A-B1D9-ED8E-D3D7-69D86DA2B8C2}"/>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29</a:t>
            </a:fld>
            <a:endParaRPr lang="en-US" altLang="ja-JP" dirty="0"/>
          </a:p>
        </p:txBody>
      </p:sp>
      <p:sp>
        <p:nvSpPr>
          <p:cNvPr id="25" name="Text Box 12">
            <a:extLst>
              <a:ext uri="{FF2B5EF4-FFF2-40B4-BE49-F238E27FC236}">
                <a16:creationId xmlns:a16="http://schemas.microsoft.com/office/drawing/2014/main" id="{F842B513-5A15-4235-9E8A-70E380B5267A}"/>
              </a:ext>
            </a:extLst>
          </p:cNvPr>
          <p:cNvSpPr txBox="1">
            <a:spLocks noChangeArrowheads="1"/>
          </p:cNvSpPr>
          <p:nvPr/>
        </p:nvSpPr>
        <p:spPr bwMode="auto">
          <a:xfrm>
            <a:off x="210679" y="823652"/>
            <a:ext cx="8347157" cy="38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30000"/>
              </a:lnSpc>
              <a:spcBef>
                <a:spcPct val="0"/>
              </a:spcBef>
              <a:buNone/>
            </a:pPr>
            <a:r>
              <a:rPr lang="ja-JP" altLang="en-US" sz="1700" dirty="0">
                <a:solidFill>
                  <a:srgbClr val="005BAD"/>
                </a:solidFill>
                <a:latin typeface="HGPｺﾞｼｯｸE" panose="020B0900000000000000" pitchFamily="50" charset="-128"/>
                <a:ea typeface="HGPｺﾞｼｯｸE" panose="020B0900000000000000" pitchFamily="50" charset="-128"/>
              </a:rPr>
              <a:t>税金について、もっと詳しく知りたい人は、国税庁ホームページの「税の学習コーナー」へ！</a:t>
            </a:r>
          </a:p>
        </p:txBody>
      </p:sp>
      <p:pic>
        <p:nvPicPr>
          <p:cNvPr id="27" name="図 26">
            <a:extLst>
              <a:ext uri="{FF2B5EF4-FFF2-40B4-BE49-F238E27FC236}">
                <a16:creationId xmlns:a16="http://schemas.microsoft.com/office/drawing/2014/main" id="{86AEF594-01AF-46D7-A775-885862327B51}"/>
              </a:ext>
            </a:extLst>
          </p:cNvPr>
          <p:cNvPicPr>
            <a:picLocks noChangeAspect="1"/>
          </p:cNvPicPr>
          <p:nvPr/>
        </p:nvPicPr>
        <p:blipFill>
          <a:blip r:embed="rId3"/>
          <a:stretch>
            <a:fillRect/>
          </a:stretch>
        </p:blipFill>
        <p:spPr>
          <a:xfrm>
            <a:off x="8261595" y="62531"/>
            <a:ext cx="606279" cy="602069"/>
          </a:xfrm>
          <a:prstGeom prst="rect">
            <a:avLst/>
          </a:prstGeom>
        </p:spPr>
      </p:pic>
      <p:grpSp>
        <p:nvGrpSpPr>
          <p:cNvPr id="7" name="グループ化 6">
            <a:extLst>
              <a:ext uri="{FF2B5EF4-FFF2-40B4-BE49-F238E27FC236}">
                <a16:creationId xmlns:a16="http://schemas.microsoft.com/office/drawing/2014/main" id="{011F2541-3ADE-AB84-04E6-371BBB0FAB2F}"/>
              </a:ext>
            </a:extLst>
          </p:cNvPr>
          <p:cNvGrpSpPr/>
          <p:nvPr/>
        </p:nvGrpSpPr>
        <p:grpSpPr>
          <a:xfrm>
            <a:off x="402725" y="3781736"/>
            <a:ext cx="2006355" cy="1408734"/>
            <a:chOff x="276126" y="4999439"/>
            <a:chExt cx="2070467" cy="1453749"/>
          </a:xfrm>
        </p:grpSpPr>
        <p:pic>
          <p:nvPicPr>
            <p:cNvPr id="3" name="図 2" descr="コンピュータ が含まれている画像&#10;&#10;自動的に生成された説明">
              <a:extLst>
                <a:ext uri="{FF2B5EF4-FFF2-40B4-BE49-F238E27FC236}">
                  <a16:creationId xmlns:a16="http://schemas.microsoft.com/office/drawing/2014/main" id="{C945A88D-D1C4-5250-26B5-0E97BB3CFB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126" y="4999439"/>
              <a:ext cx="2070467" cy="1453749"/>
            </a:xfrm>
            <a:prstGeom prst="rect">
              <a:avLst/>
            </a:prstGeom>
          </p:spPr>
        </p:pic>
        <p:pic>
          <p:nvPicPr>
            <p:cNvPr id="5" name="図 4">
              <a:extLst>
                <a:ext uri="{FF2B5EF4-FFF2-40B4-BE49-F238E27FC236}">
                  <a16:creationId xmlns:a16="http://schemas.microsoft.com/office/drawing/2014/main" id="{0FE9B8AF-148E-A682-50C5-8D21134978D3}"/>
                </a:ext>
              </a:extLst>
            </p:cNvPr>
            <p:cNvPicPr>
              <a:picLocks noChangeAspect="1"/>
            </p:cNvPicPr>
            <p:nvPr/>
          </p:nvPicPr>
          <p:blipFill>
            <a:blip r:embed="rId5"/>
            <a:stretch>
              <a:fillRect/>
            </a:stretch>
          </p:blipFill>
          <p:spPr>
            <a:xfrm>
              <a:off x="1217079" y="5450114"/>
              <a:ext cx="548824" cy="413743"/>
            </a:xfrm>
            <a:prstGeom prst="rect">
              <a:avLst/>
            </a:prstGeom>
            <a:ln w="28575">
              <a:noFill/>
            </a:ln>
          </p:spPr>
        </p:pic>
      </p:grpSp>
      <p:sp>
        <p:nvSpPr>
          <p:cNvPr id="4" name="フリーフォーム: 図形 3">
            <a:extLst>
              <a:ext uri="{FF2B5EF4-FFF2-40B4-BE49-F238E27FC236}">
                <a16:creationId xmlns:a16="http://schemas.microsoft.com/office/drawing/2014/main" id="{85273A7B-58F3-2FB4-A09A-472D7AE38EE8}"/>
              </a:ext>
            </a:extLst>
          </p:cNvPr>
          <p:cNvSpPr/>
          <p:nvPr/>
        </p:nvSpPr>
        <p:spPr bwMode="auto">
          <a:xfrm>
            <a:off x="1332595" y="1492805"/>
            <a:ext cx="1589073" cy="3288745"/>
          </a:xfrm>
          <a:custGeom>
            <a:avLst/>
            <a:gdLst>
              <a:gd name="connsiteX0" fmla="*/ 1553379 w 1575412"/>
              <a:gd name="connsiteY0" fmla="*/ 0 h 4616068"/>
              <a:gd name="connsiteX1" fmla="*/ 0 w 1575412"/>
              <a:gd name="connsiteY1" fmla="*/ 3888955 h 4616068"/>
              <a:gd name="connsiteX2" fmla="*/ 0 w 1575412"/>
              <a:gd name="connsiteY2" fmla="*/ 4318612 h 4616068"/>
              <a:gd name="connsiteX3" fmla="*/ 550844 w 1575412"/>
              <a:gd name="connsiteY3" fmla="*/ 4329629 h 4616068"/>
              <a:gd name="connsiteX4" fmla="*/ 1575412 w 1575412"/>
              <a:gd name="connsiteY4" fmla="*/ 4616068 h 4616068"/>
              <a:gd name="connsiteX5" fmla="*/ 1553379 w 1575412"/>
              <a:gd name="connsiteY5" fmla="*/ 66102 h 4616068"/>
              <a:gd name="connsiteX6" fmla="*/ 1553379 w 1575412"/>
              <a:gd name="connsiteY6" fmla="*/ 0 h 4616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5412" h="4616068">
                <a:moveTo>
                  <a:pt x="1553379" y="0"/>
                </a:moveTo>
                <a:lnTo>
                  <a:pt x="0" y="3888955"/>
                </a:lnTo>
                <a:lnTo>
                  <a:pt x="0" y="4318612"/>
                </a:lnTo>
                <a:lnTo>
                  <a:pt x="550844" y="4329629"/>
                </a:lnTo>
                <a:lnTo>
                  <a:pt x="1575412" y="4616068"/>
                </a:lnTo>
                <a:lnTo>
                  <a:pt x="1553379" y="66102"/>
                </a:lnTo>
                <a:lnTo>
                  <a:pt x="1553379" y="0"/>
                </a:lnTo>
                <a:close/>
              </a:path>
            </a:pathLst>
          </a:custGeom>
          <a:solidFill>
            <a:srgbClr val="AFF0FF">
              <a:alpha val="40000"/>
            </a:srgbClr>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nvGrpSpPr>
          <p:cNvPr id="8" name="グループ化 7">
            <a:extLst>
              <a:ext uri="{FF2B5EF4-FFF2-40B4-BE49-F238E27FC236}">
                <a16:creationId xmlns:a16="http://schemas.microsoft.com/office/drawing/2014/main" id="{227777BC-DE72-6F4B-5665-EE17DD22BCD4}"/>
              </a:ext>
            </a:extLst>
          </p:cNvPr>
          <p:cNvGrpSpPr/>
          <p:nvPr/>
        </p:nvGrpSpPr>
        <p:grpSpPr>
          <a:xfrm>
            <a:off x="287921" y="6410880"/>
            <a:ext cx="8532000" cy="374400"/>
            <a:chOff x="322211" y="6410880"/>
            <a:chExt cx="8532000" cy="374400"/>
          </a:xfrm>
        </p:grpSpPr>
        <p:sp>
          <p:nvSpPr>
            <p:cNvPr id="9" name="正方形/長方形 8">
              <a:extLst>
                <a:ext uri="{FF2B5EF4-FFF2-40B4-BE49-F238E27FC236}">
                  <a16:creationId xmlns:a16="http://schemas.microsoft.com/office/drawing/2014/main" id="{1FA24665-2568-81B0-3254-42B51C163752}"/>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0" name="正方形/長方形 9">
              <a:extLst>
                <a:ext uri="{FF2B5EF4-FFF2-40B4-BE49-F238E27FC236}">
                  <a16:creationId xmlns:a16="http://schemas.microsoft.com/office/drawing/2014/main" id="{7E6497B7-41F7-D80F-25B3-35379112552D}"/>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1" name="テキスト ボックス 10">
            <a:extLst>
              <a:ext uri="{FF2B5EF4-FFF2-40B4-BE49-F238E27FC236}">
                <a16:creationId xmlns:a16="http://schemas.microsoft.com/office/drawing/2014/main" id="{2449650D-7D8E-924D-E288-47380376F370}"/>
              </a:ext>
            </a:extLst>
          </p:cNvPr>
          <p:cNvSpPr txBox="1"/>
          <p:nvPr/>
        </p:nvSpPr>
        <p:spPr>
          <a:xfrm>
            <a:off x="827561" y="6473251"/>
            <a:ext cx="7113394"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税の学習コーナー  </a:t>
            </a:r>
            <a:r>
              <a:rPr kumimoji="1" lang="en-US" altLang="ja-JP" sz="1100" dirty="0">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https://www.nta.go.jp/taxes/kids/index.htm</a:t>
            </a:r>
            <a:r>
              <a:rPr kumimoji="1" lang="en-US" altLang="ja-JP" sz="1100" dirty="0">
                <a:latin typeface="Arial" panose="020B0604020202020204" pitchFamily="34" charset="0"/>
                <a:cs typeface="Arial" panose="020B0604020202020204" pitchFamily="34" charset="0"/>
              </a:rPr>
              <a:t> </a:t>
            </a:r>
            <a:r>
              <a:rPr kumimoji="1" lang="en-US" altLang="ja-JP" sz="1100" dirty="0">
                <a:latin typeface="ＭＳ Ｐゴシック" panose="020B0600070205080204" pitchFamily="50" charset="-128"/>
                <a:ea typeface="ＭＳ Ｐゴシック" panose="020B0600070205080204" pitchFamily="50" charset="-128"/>
              </a:rPr>
              <a:t>(</a:t>
            </a:r>
            <a:r>
              <a:rPr kumimoji="1" lang="ja-JP" altLang="en-US" sz="1100" dirty="0">
                <a:latin typeface="ＭＳ Ｐゴシック" panose="020B0600070205080204" pitchFamily="50" charset="-128"/>
                <a:ea typeface="ＭＳ Ｐゴシック" panose="020B0600070205080204" pitchFamily="50" charset="-128"/>
              </a:rPr>
              <a:t>国税庁</a:t>
            </a:r>
            <a:r>
              <a:rPr kumimoji="1" lang="en-US" altLang="ja-JP" sz="1100" dirty="0">
                <a:latin typeface="ＭＳ Ｐゴシック" panose="020B0600070205080204" pitchFamily="50" charset="-128"/>
                <a:ea typeface="ＭＳ Ｐゴシック" panose="020B0600070205080204" pitchFamily="50" charset="-128"/>
              </a:rPr>
              <a:t>HP</a:t>
            </a:r>
            <a:r>
              <a:rPr lang="ja-JP" altLang="en-US" sz="1100" dirty="0">
                <a:latin typeface="ＭＳ Ｐゴシック" panose="020B0600070205080204" pitchFamily="50" charset="-128"/>
                <a:ea typeface="ＭＳ Ｐゴシック" panose="020B0600070205080204" pitchFamily="50" charset="-128"/>
              </a:rPr>
              <a:t>）</a:t>
            </a:r>
            <a:endParaRPr kumimoji="1" lang="en-US" altLang="ja-JP" sz="1100" dirty="0">
              <a:latin typeface="Arial" panose="020B0604020202020204" pitchFamily="34" charset="0"/>
              <a:cs typeface="Arial" panose="020B0604020202020204" pitchFamily="34" charset="0"/>
            </a:endParaRPr>
          </a:p>
        </p:txBody>
      </p:sp>
      <p:grpSp>
        <p:nvGrpSpPr>
          <p:cNvPr id="12" name="グループ化 11">
            <a:extLst>
              <a:ext uri="{FF2B5EF4-FFF2-40B4-BE49-F238E27FC236}">
                <a16:creationId xmlns:a16="http://schemas.microsoft.com/office/drawing/2014/main" id="{7A6771B9-C17C-8A32-78FF-6BD9E5FA363D}"/>
              </a:ext>
            </a:extLst>
          </p:cNvPr>
          <p:cNvGrpSpPr/>
          <p:nvPr/>
        </p:nvGrpSpPr>
        <p:grpSpPr>
          <a:xfrm>
            <a:off x="-29057" y="6108719"/>
            <a:ext cx="832606" cy="749281"/>
            <a:chOff x="-35154" y="5996309"/>
            <a:chExt cx="945432" cy="850816"/>
          </a:xfrm>
        </p:grpSpPr>
        <p:sp>
          <p:nvSpPr>
            <p:cNvPr id="13" name="フリーフォーム: 図形 12">
              <a:extLst>
                <a:ext uri="{FF2B5EF4-FFF2-40B4-BE49-F238E27FC236}">
                  <a16:creationId xmlns:a16="http://schemas.microsoft.com/office/drawing/2014/main" id="{879C51B4-77E8-B2C9-DA3E-58D4628A7E31}"/>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4" name="フリーフォーム: 図形 13">
              <a:extLst>
                <a:ext uri="{FF2B5EF4-FFF2-40B4-BE49-F238E27FC236}">
                  <a16:creationId xmlns:a16="http://schemas.microsoft.com/office/drawing/2014/main" id="{F29C7BAD-1A2E-10D0-6DFB-89654508E75C}"/>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5" name="テキスト ボックス 14">
              <a:extLst>
                <a:ext uri="{FF2B5EF4-FFF2-40B4-BE49-F238E27FC236}">
                  <a16:creationId xmlns:a16="http://schemas.microsoft.com/office/drawing/2014/main" id="{57DC6D8D-788E-0CA5-4AA1-FBFB9EEDD45A}"/>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pic>
        <p:nvPicPr>
          <p:cNvPr id="21" name="図 20">
            <a:extLst>
              <a:ext uri="{FF2B5EF4-FFF2-40B4-BE49-F238E27FC236}">
                <a16:creationId xmlns:a16="http://schemas.microsoft.com/office/drawing/2014/main" id="{1A1D2B0E-DF74-492C-BA44-CC87663F15F8}"/>
              </a:ext>
            </a:extLst>
          </p:cNvPr>
          <p:cNvPicPr>
            <a:picLocks noChangeAspect="1"/>
          </p:cNvPicPr>
          <p:nvPr/>
        </p:nvPicPr>
        <p:blipFill rotWithShape="1">
          <a:blip r:embed="rId7"/>
          <a:srcRect l="1063" t="1924" r="1901" b="5417"/>
          <a:stretch/>
        </p:blipFill>
        <p:spPr>
          <a:xfrm>
            <a:off x="2921669" y="1246685"/>
            <a:ext cx="5636167" cy="4341558"/>
          </a:xfrm>
          <a:prstGeom prst="rect">
            <a:avLst/>
          </a:prstGeom>
          <a:ln w="25400">
            <a:solidFill>
              <a:schemeClr val="tx1"/>
            </a:solidFill>
          </a:ln>
        </p:spPr>
      </p:pic>
      <p:sp>
        <p:nvSpPr>
          <p:cNvPr id="20" name="テキスト ボックス 19">
            <a:extLst>
              <a:ext uri="{FF2B5EF4-FFF2-40B4-BE49-F238E27FC236}">
                <a16:creationId xmlns:a16="http://schemas.microsoft.com/office/drawing/2014/main" id="{205647E6-F3D9-4BE5-BD2F-F454D1CA6714}"/>
              </a:ext>
            </a:extLst>
          </p:cNvPr>
          <p:cNvSpPr txBox="1"/>
          <p:nvPr/>
        </p:nvSpPr>
        <p:spPr>
          <a:xfrm>
            <a:off x="709510" y="5602267"/>
            <a:ext cx="8087583" cy="811825"/>
          </a:xfrm>
          <a:prstGeom prst="rect">
            <a:avLst/>
          </a:prstGeom>
          <a:noFill/>
        </p:spPr>
        <p:txBody>
          <a:bodyPr wrap="square" rtlCol="0">
            <a:spAutoFit/>
          </a:bodyPr>
          <a:lstStyle/>
          <a:p>
            <a:pPr>
              <a:lnSpc>
                <a:spcPts val="2200"/>
              </a:lnSpc>
            </a:pPr>
            <a:r>
              <a:rPr kumimoji="1" lang="ja-JP" altLang="en-US" sz="1200" dirty="0"/>
              <a:t>　この教材についての</a:t>
            </a:r>
            <a:r>
              <a:rPr kumimoji="1" lang="ja-JP" altLang="en-US" sz="1200" dirty="0">
                <a:latin typeface="+mn-ea"/>
              </a:rPr>
              <a:t>問合せ先：</a:t>
            </a:r>
            <a:r>
              <a:rPr kumimoji="1" lang="zh-TW" altLang="en-US" sz="1200" dirty="0">
                <a:latin typeface="+mn-ea"/>
              </a:rPr>
              <a:t>〒０２０</a:t>
            </a:r>
            <a:r>
              <a:rPr kumimoji="1" lang="en-US" altLang="zh-TW" sz="1200" dirty="0">
                <a:latin typeface="+mn-ea"/>
              </a:rPr>
              <a:t>-</a:t>
            </a:r>
            <a:r>
              <a:rPr kumimoji="1" lang="zh-TW" altLang="en-US" sz="1200" dirty="0">
                <a:latin typeface="+mn-ea"/>
              </a:rPr>
              <a:t>８６７７　盛岡市本町通３丁目８</a:t>
            </a:r>
            <a:r>
              <a:rPr kumimoji="1" lang="en-US" altLang="zh-TW" sz="1200" dirty="0">
                <a:latin typeface="+mn-ea"/>
              </a:rPr>
              <a:t>-</a:t>
            </a:r>
            <a:r>
              <a:rPr kumimoji="1" lang="zh-TW" altLang="en-US" sz="1200" dirty="0">
                <a:latin typeface="+mn-ea"/>
              </a:rPr>
              <a:t>３７ </a:t>
            </a:r>
            <a:endParaRPr kumimoji="1" lang="zh-TW" altLang="en-US" sz="1200" dirty="0"/>
          </a:p>
          <a:p>
            <a:pPr>
              <a:lnSpc>
                <a:spcPts val="1800"/>
              </a:lnSpc>
            </a:pPr>
            <a:r>
              <a:rPr kumimoji="1" lang="ja-JP" altLang="en-US" sz="1200" dirty="0"/>
              <a:t>　　　　　　　　　　　　　　　　　　　　　岩手県租税教育推進協議会事務局　</a:t>
            </a:r>
            <a:endParaRPr kumimoji="1" lang="en-US" altLang="ja-JP" sz="1200" dirty="0"/>
          </a:p>
          <a:p>
            <a:pPr>
              <a:lnSpc>
                <a:spcPts val="1800"/>
              </a:lnSpc>
            </a:pPr>
            <a:r>
              <a:rPr kumimoji="1" lang="ja-JP" altLang="en-US" sz="1200" dirty="0"/>
              <a:t>　　　　　　　　　　　　　　　　　　　　　盛岡税務署　税務広報広聴官　</a:t>
            </a:r>
            <a:r>
              <a:rPr kumimoji="1" lang="en-US" altLang="ja-JP" sz="1200" dirty="0">
                <a:latin typeface="+mn-ea"/>
              </a:rPr>
              <a:t>TEL</a:t>
            </a:r>
            <a:r>
              <a:rPr kumimoji="1" lang="ja-JP" altLang="en-US" sz="1200" dirty="0">
                <a:latin typeface="+mn-ea"/>
              </a:rPr>
              <a:t>　</a:t>
            </a:r>
            <a:r>
              <a:rPr kumimoji="1" lang="ja-JP" altLang="en-US" sz="1200" dirty="0"/>
              <a:t> ０１９</a:t>
            </a:r>
            <a:r>
              <a:rPr kumimoji="1" lang="en-US" altLang="ja-JP" sz="1200" dirty="0"/>
              <a:t>-</a:t>
            </a:r>
            <a:r>
              <a:rPr kumimoji="1" lang="ja-JP" altLang="en-US" sz="1200" dirty="0"/>
              <a:t>６２２</a:t>
            </a:r>
            <a:r>
              <a:rPr kumimoji="1" lang="en-US" altLang="ja-JP" sz="1200" dirty="0"/>
              <a:t>-</a:t>
            </a:r>
            <a:r>
              <a:rPr kumimoji="1" lang="ja-JP" altLang="en-US" sz="1200"/>
              <a:t>６１５７</a:t>
            </a:r>
            <a:endParaRPr kumimoji="1" lang="ja-JP" altLang="en-US" sz="1200" dirty="0"/>
          </a:p>
        </p:txBody>
      </p:sp>
    </p:spTree>
    <p:extLst>
      <p:ext uri="{BB962C8B-B14F-4D97-AF65-F5344CB8AC3E}">
        <p14:creationId xmlns:p14="http://schemas.microsoft.com/office/powerpoint/2010/main" val="1418879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1250"/>
                                        <p:tgtEl>
                                          <p:spTgt spid="25"/>
                                        </p:tgtEl>
                                      </p:cBhvr>
                                    </p:animEffect>
                                  </p:childTnLst>
                                </p:cTn>
                              </p:par>
                            </p:childTnLst>
                          </p:cTn>
                        </p:par>
                        <p:par>
                          <p:cTn id="8" fill="hold">
                            <p:stCondLst>
                              <p:cond delay="125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750"/>
                                        <p:tgtEl>
                                          <p:spTgt spid="7"/>
                                        </p:tgtEl>
                                      </p:cBhvr>
                                    </p:animEffect>
                                  </p:childTnLst>
                                </p:cTn>
                              </p:par>
                              <p:par>
                                <p:cTn id="12" presetID="22" presetClass="entr" presetSubtype="8" fill="hold" grpId="0" nodeType="withEffect">
                                  <p:stCondLst>
                                    <p:cond delay="50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750"/>
                                        <p:tgtEl>
                                          <p:spTgt spid="4"/>
                                        </p:tgtEl>
                                      </p:cBhvr>
                                    </p:animEffect>
                                  </p:childTnLst>
                                </p:cTn>
                              </p:par>
                            </p:childTnLst>
                          </p:cTn>
                        </p:par>
                        <p:par>
                          <p:cTn id="15" fill="hold">
                            <p:stCondLst>
                              <p:cond delay="2500"/>
                            </p:stCondLst>
                            <p:childTnLst>
                              <p:par>
                                <p:cTn id="16" presetID="22" presetClass="entr" presetSubtype="8"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left)">
                                      <p:cBhvr>
                                        <p:cTn id="18"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図 8194">
            <a:extLst>
              <a:ext uri="{FF2B5EF4-FFF2-40B4-BE49-F238E27FC236}">
                <a16:creationId xmlns:a16="http://schemas.microsoft.com/office/drawing/2014/main" id="{94C4052A-96A3-0470-E435-2B4B81929D3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40031" y="882587"/>
            <a:ext cx="8571030" cy="5060737"/>
          </a:xfrm>
          <a:prstGeom prst="rect">
            <a:avLst/>
          </a:prstGeom>
        </p:spPr>
      </p:pic>
      <p:grpSp>
        <p:nvGrpSpPr>
          <p:cNvPr id="17" name="グループ化 16">
            <a:extLst>
              <a:ext uri="{FF2B5EF4-FFF2-40B4-BE49-F238E27FC236}">
                <a16:creationId xmlns:a16="http://schemas.microsoft.com/office/drawing/2014/main" id="{E2277BE4-655C-D257-B0CF-F8619C91CE83}"/>
              </a:ext>
            </a:extLst>
          </p:cNvPr>
          <p:cNvGrpSpPr>
            <a:grpSpLocks noGrp="1" noUngrp="1" noRot="1" noMove="1" noResize="1"/>
          </p:cNvGrpSpPr>
          <p:nvPr/>
        </p:nvGrpSpPr>
        <p:grpSpPr>
          <a:xfrm>
            <a:off x="287921" y="6410880"/>
            <a:ext cx="8532000" cy="374400"/>
            <a:chOff x="322211" y="6410880"/>
            <a:chExt cx="8532000" cy="374400"/>
          </a:xfrm>
        </p:grpSpPr>
        <p:sp>
          <p:nvSpPr>
            <p:cNvPr id="18" name="正方形/長方形 17">
              <a:extLst>
                <a:ext uri="{FF2B5EF4-FFF2-40B4-BE49-F238E27FC236}">
                  <a16:creationId xmlns:a16="http://schemas.microsoft.com/office/drawing/2014/main" id="{FBF960A9-300F-9F46-67DF-6DDF6E817A85}"/>
                </a:ext>
              </a:extLst>
            </p:cNvPr>
            <p:cNvSpPr>
              <a:spLocks noGrp="1" noRot="1" noMove="1" noResize="1" noEditPoints="1" noAdjustHandles="1" noChangeArrowheads="1" noChangeShapeType="1"/>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j-ea"/>
                <a:ea typeface="+mj-ea"/>
              </a:endParaRPr>
            </a:p>
          </p:txBody>
        </p:sp>
        <p:sp>
          <p:nvSpPr>
            <p:cNvPr id="19" name="正方形/長方形 18">
              <a:extLst>
                <a:ext uri="{FF2B5EF4-FFF2-40B4-BE49-F238E27FC236}">
                  <a16:creationId xmlns:a16="http://schemas.microsoft.com/office/drawing/2014/main" id="{6CA8983A-272D-E330-3C88-ED13D40EAF21}"/>
                </a:ext>
              </a:extLst>
            </p:cNvPr>
            <p:cNvSpPr>
              <a:spLocks noGrp="1" noRot="1" noMove="1" noResize="1" noEditPoints="1" noAdjustHandles="1" noChangeArrowheads="1" noChangeShapeType="1"/>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j-ea"/>
                <a:ea typeface="+mj-ea"/>
              </a:endParaRPr>
            </a:p>
          </p:txBody>
        </p:sp>
      </p:grpSp>
      <p:sp>
        <p:nvSpPr>
          <p:cNvPr id="8197" name="Line 48">
            <a:hlinkClick r:id="" action="ppaction://hlinkshowjump?jump=previousslide"/>
          </p:cNvPr>
          <p:cNvSpPr>
            <a:spLocks noChangeShapeType="1"/>
          </p:cNvSpPr>
          <p:nvPr/>
        </p:nvSpPr>
        <p:spPr bwMode="auto">
          <a:xfrm>
            <a:off x="8458200" y="228600"/>
            <a:ext cx="228600" cy="0"/>
          </a:xfrm>
          <a:prstGeom prst="line">
            <a:avLst/>
          </a:prstGeom>
          <a:noFill/>
          <a:ln w="50800">
            <a:solidFill>
              <a:srgbClr val="FFFFFF"/>
            </a:solidFill>
            <a:round/>
            <a:headEnd type="triangle" w="med" len="sm"/>
            <a:tailEnd/>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8198" name="Line 49">
            <a:hlinkClick r:id="" action="ppaction://hlinkshowjump?jump=nextslide"/>
          </p:cNvPr>
          <p:cNvSpPr>
            <a:spLocks noChangeShapeType="1"/>
          </p:cNvSpPr>
          <p:nvPr/>
        </p:nvSpPr>
        <p:spPr bwMode="auto">
          <a:xfrm>
            <a:off x="8763000" y="228600"/>
            <a:ext cx="228600" cy="0"/>
          </a:xfrm>
          <a:prstGeom prst="line">
            <a:avLst/>
          </a:prstGeom>
          <a:noFill/>
          <a:ln w="50800">
            <a:solidFill>
              <a:srgbClr val="FFFFFF"/>
            </a:solidFill>
            <a:round/>
            <a:headEnd type="none" w="med" len="sm"/>
            <a:tailEnd type="triangle" w="med" len="sm"/>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6" name="スライド番号プレースホルダー 5">
            <a:extLst>
              <a:ext uri="{FF2B5EF4-FFF2-40B4-BE49-F238E27FC236}">
                <a16:creationId xmlns:a16="http://schemas.microsoft.com/office/drawing/2014/main" id="{72F2F6D7-4A26-29F6-35EC-23F4F9EF64EA}"/>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3</a:t>
            </a:fld>
            <a:endParaRPr lang="en-US" altLang="ja-JP" dirty="0"/>
          </a:p>
        </p:txBody>
      </p:sp>
      <p:sp>
        <p:nvSpPr>
          <p:cNvPr id="4" name="テキスト ボックス 3">
            <a:extLst>
              <a:ext uri="{FF2B5EF4-FFF2-40B4-BE49-F238E27FC236}">
                <a16:creationId xmlns:a16="http://schemas.microsoft.com/office/drawing/2014/main" id="{3C3765E1-DB81-8015-D62B-103E8C8AA7F9}"/>
              </a:ext>
            </a:extLst>
          </p:cNvPr>
          <p:cNvSpPr txBox="1"/>
          <p:nvPr/>
        </p:nvSpPr>
        <p:spPr>
          <a:xfrm>
            <a:off x="762244" y="6473251"/>
            <a:ext cx="5739072" cy="261610"/>
          </a:xfrm>
          <a:prstGeom prst="rect">
            <a:avLst/>
          </a:prstGeom>
          <a:noFill/>
        </p:spPr>
        <p:txBody>
          <a:bodyPr wrap="non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身近な税金をもっと調べよう</a:t>
            </a:r>
            <a:r>
              <a:rPr lang="ja-JP" altLang="en-US" sz="1100" b="1" dirty="0">
                <a:solidFill>
                  <a:srgbClr val="005BAD"/>
                </a:solidFill>
                <a:latin typeface="ＭＳ Ｐゴシック" panose="020B0600070205080204" pitchFamily="50" charset="-128"/>
                <a:ea typeface="ＭＳ Ｐゴシック" panose="020B0600070205080204" pitchFamily="50" charset="-128"/>
              </a:rPr>
              <a:t>　</a:t>
            </a:r>
            <a:r>
              <a:rPr kumimoji="1" lang="en-US" altLang="ja-JP" sz="1100" dirty="0">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https://www.mof.go.jp/tax_information/index.html </a:t>
            </a:r>
            <a:r>
              <a:rPr kumimoji="1" lang="en-US" altLang="ja-JP" sz="1000" dirty="0">
                <a:latin typeface="ＭＳ Ｐゴシック" panose="020B0600070205080204" pitchFamily="50" charset="-128"/>
                <a:ea typeface="ＭＳ Ｐゴシック" panose="020B0600070205080204" pitchFamily="50" charset="-128"/>
              </a:rPr>
              <a:t>(</a:t>
            </a:r>
            <a:r>
              <a:rPr kumimoji="1" lang="ja-JP" altLang="en-US" sz="1000" dirty="0">
                <a:latin typeface="ＭＳ Ｐゴシック" panose="020B0600070205080204" pitchFamily="50" charset="-128"/>
                <a:ea typeface="ＭＳ Ｐゴシック" panose="020B0600070205080204" pitchFamily="50" charset="-128"/>
              </a:rPr>
              <a:t>財務省</a:t>
            </a:r>
            <a:r>
              <a:rPr kumimoji="1" lang="en-US" altLang="ja-JP" sz="1000" dirty="0">
                <a:latin typeface="ＭＳ Ｐゴシック" panose="020B0600070205080204" pitchFamily="50" charset="-128"/>
                <a:ea typeface="ＭＳ Ｐゴシック" panose="020B0600070205080204" pitchFamily="50" charset="-128"/>
              </a:rPr>
              <a:t>HP</a:t>
            </a:r>
            <a:r>
              <a:rPr lang="ja-JP" altLang="en-US" sz="1000" dirty="0">
                <a:latin typeface="ＭＳ Ｐゴシック" panose="020B0600070205080204" pitchFamily="50" charset="-128"/>
                <a:ea typeface="ＭＳ Ｐゴシック" panose="020B0600070205080204" pitchFamily="50" charset="-128"/>
              </a:rPr>
              <a:t>）</a:t>
            </a:r>
            <a:endParaRPr lang="ja-JP" altLang="en-US" sz="1100" dirty="0">
              <a:latin typeface="ＭＳ Ｐゴシック" panose="020B0600070205080204" pitchFamily="50" charset="-128"/>
              <a:ea typeface="ＭＳ Ｐゴシック" panose="020B0600070205080204" pitchFamily="50" charset="-128"/>
            </a:endParaRPr>
          </a:p>
        </p:txBody>
      </p:sp>
      <p:sp>
        <p:nvSpPr>
          <p:cNvPr id="3" name="Rectangle 14">
            <a:extLst>
              <a:ext uri="{FF2B5EF4-FFF2-40B4-BE49-F238E27FC236}">
                <a16:creationId xmlns:a16="http://schemas.microsoft.com/office/drawing/2014/main" id="{44CF30C8-9FAC-AC6D-8177-527DD9A4D0D0}"/>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 </a:t>
            </a:r>
          </a:p>
        </p:txBody>
      </p:sp>
      <p:grpSp>
        <p:nvGrpSpPr>
          <p:cNvPr id="5" name="グループ化 4">
            <a:extLst>
              <a:ext uri="{FF2B5EF4-FFF2-40B4-BE49-F238E27FC236}">
                <a16:creationId xmlns:a16="http://schemas.microsoft.com/office/drawing/2014/main" id="{D765EC00-A491-1384-1250-6279AA2F125C}"/>
              </a:ext>
            </a:extLst>
          </p:cNvPr>
          <p:cNvGrpSpPr/>
          <p:nvPr/>
        </p:nvGrpSpPr>
        <p:grpSpPr>
          <a:xfrm>
            <a:off x="-29057" y="6108719"/>
            <a:ext cx="832606" cy="749281"/>
            <a:chOff x="-35154" y="5996309"/>
            <a:chExt cx="945432" cy="850816"/>
          </a:xfrm>
        </p:grpSpPr>
        <p:sp>
          <p:nvSpPr>
            <p:cNvPr id="7" name="フリーフォーム: 図形 6">
              <a:extLst>
                <a:ext uri="{FF2B5EF4-FFF2-40B4-BE49-F238E27FC236}">
                  <a16:creationId xmlns:a16="http://schemas.microsoft.com/office/drawing/2014/main" id="{A6E43E3D-7E63-A881-30BF-DADD09673E77}"/>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9" name="フリーフォーム: 図形 8">
              <a:extLst>
                <a:ext uri="{FF2B5EF4-FFF2-40B4-BE49-F238E27FC236}">
                  <a16:creationId xmlns:a16="http://schemas.microsoft.com/office/drawing/2014/main" id="{FA937CC1-6989-5468-E08A-A913C470570D}"/>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1" name="テキスト ボックス 10">
              <a:extLst>
                <a:ext uri="{FF2B5EF4-FFF2-40B4-BE49-F238E27FC236}">
                  <a16:creationId xmlns:a16="http://schemas.microsoft.com/office/drawing/2014/main" id="{81FBA09C-AA3E-67BA-292F-88B6268341EA}"/>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grpSp>
        <p:nvGrpSpPr>
          <p:cNvPr id="22" name="グループ化 21" hidden="1">
            <a:extLst>
              <a:ext uri="{FF2B5EF4-FFF2-40B4-BE49-F238E27FC236}">
                <a16:creationId xmlns:a16="http://schemas.microsoft.com/office/drawing/2014/main" id="{43BF6865-4DD2-14CC-3FE6-2FBAB4D14DD5}"/>
              </a:ext>
            </a:extLst>
          </p:cNvPr>
          <p:cNvGrpSpPr/>
          <p:nvPr/>
        </p:nvGrpSpPr>
        <p:grpSpPr>
          <a:xfrm>
            <a:off x="5806112" y="3466667"/>
            <a:ext cx="1837201" cy="623485"/>
            <a:chOff x="5806112" y="3466667"/>
            <a:chExt cx="1837201" cy="623485"/>
          </a:xfrm>
        </p:grpSpPr>
        <p:pic>
          <p:nvPicPr>
            <p:cNvPr id="8" name="図 7" descr="図形&#10;&#10;自動的に生成された説明">
              <a:extLst>
                <a:ext uri="{FF2B5EF4-FFF2-40B4-BE49-F238E27FC236}">
                  <a16:creationId xmlns:a16="http://schemas.microsoft.com/office/drawing/2014/main" id="{1011A783-3ED0-4A38-E22E-A4830C5A0A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06112" y="3466667"/>
              <a:ext cx="1837201" cy="623485"/>
            </a:xfrm>
            <a:prstGeom prst="rect">
              <a:avLst/>
            </a:prstGeom>
          </p:spPr>
        </p:pic>
        <p:sp>
          <p:nvSpPr>
            <p:cNvPr id="8237" name="テキスト ボックス 8236">
              <a:extLst>
                <a:ext uri="{FF2B5EF4-FFF2-40B4-BE49-F238E27FC236}">
                  <a16:creationId xmlns:a16="http://schemas.microsoft.com/office/drawing/2014/main" id="{4B95457D-0D8D-D534-F223-C557E1E36BF8}"/>
                </a:ext>
              </a:extLst>
            </p:cNvPr>
            <p:cNvSpPr txBox="1"/>
            <p:nvPr/>
          </p:nvSpPr>
          <p:spPr>
            <a:xfrm>
              <a:off x="6402870" y="3493544"/>
              <a:ext cx="646331" cy="369332"/>
            </a:xfrm>
            <a:prstGeom prst="rect">
              <a:avLst/>
            </a:prstGeom>
            <a:noFill/>
          </p:spPr>
          <p:txBody>
            <a:bodyPr wrap="none" rtlCol="0" anchor="ctr" anchorCtr="0">
              <a:spAutoFit/>
            </a:bodyPr>
            <a:lstStyle/>
            <a:p>
              <a:pPr algn="ctr"/>
              <a:r>
                <a:rPr kumimoji="1" lang="ja-JP" altLang="en-US" sz="1800" dirty="0">
                  <a:solidFill>
                    <a:schemeClr val="bg1"/>
                  </a:solidFill>
                  <a:latin typeface="+mj-ea"/>
                  <a:ea typeface="+mj-ea"/>
                </a:rPr>
                <a:t>退社</a:t>
              </a:r>
            </a:p>
          </p:txBody>
        </p:sp>
      </p:grpSp>
      <p:grpSp>
        <p:nvGrpSpPr>
          <p:cNvPr id="24" name="グループ化 23" hidden="1">
            <a:extLst>
              <a:ext uri="{FF2B5EF4-FFF2-40B4-BE49-F238E27FC236}">
                <a16:creationId xmlns:a16="http://schemas.microsoft.com/office/drawing/2014/main" id="{5C7EB213-4817-41D8-35BA-D94DC9064D98}"/>
              </a:ext>
            </a:extLst>
          </p:cNvPr>
          <p:cNvGrpSpPr/>
          <p:nvPr/>
        </p:nvGrpSpPr>
        <p:grpSpPr>
          <a:xfrm>
            <a:off x="4388314" y="1321158"/>
            <a:ext cx="705018" cy="1845514"/>
            <a:chOff x="4388314" y="1321158"/>
            <a:chExt cx="705018" cy="1845514"/>
          </a:xfrm>
        </p:grpSpPr>
        <p:pic>
          <p:nvPicPr>
            <p:cNvPr id="21" name="図 20" descr="黒い背景に白い文字がある&#10;&#10;低い精度で自動的に生成された説明">
              <a:extLst>
                <a:ext uri="{FF2B5EF4-FFF2-40B4-BE49-F238E27FC236}">
                  <a16:creationId xmlns:a16="http://schemas.microsoft.com/office/drawing/2014/main" id="{5426AB65-FA93-85E7-DAC6-54A63B8337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65691" y="1321158"/>
              <a:ext cx="627641" cy="1845514"/>
            </a:xfrm>
            <a:prstGeom prst="rect">
              <a:avLst/>
            </a:prstGeom>
          </p:spPr>
        </p:pic>
        <p:sp>
          <p:nvSpPr>
            <p:cNvPr id="27" name="テキスト ボックス 26">
              <a:extLst>
                <a:ext uri="{FF2B5EF4-FFF2-40B4-BE49-F238E27FC236}">
                  <a16:creationId xmlns:a16="http://schemas.microsoft.com/office/drawing/2014/main" id="{B8E8B221-9F91-B55F-667F-9A26FD3A58BB}"/>
                </a:ext>
              </a:extLst>
            </p:cNvPr>
            <p:cNvSpPr txBox="1"/>
            <p:nvPr/>
          </p:nvSpPr>
          <p:spPr>
            <a:xfrm>
              <a:off x="4388314" y="2036948"/>
              <a:ext cx="646331" cy="369332"/>
            </a:xfrm>
            <a:prstGeom prst="rect">
              <a:avLst/>
            </a:prstGeom>
            <a:noFill/>
          </p:spPr>
          <p:txBody>
            <a:bodyPr wrap="none" rtlCol="0" anchor="ctr" anchorCtr="0">
              <a:spAutoFit/>
            </a:bodyPr>
            <a:lstStyle/>
            <a:p>
              <a:pPr algn="ctr"/>
              <a:r>
                <a:rPr lang="ja-JP" altLang="en-US" sz="1800" dirty="0">
                  <a:solidFill>
                    <a:schemeClr val="bg1"/>
                  </a:solidFill>
                  <a:latin typeface="+mj-ea"/>
                  <a:ea typeface="+mj-ea"/>
                </a:rPr>
                <a:t>出社</a:t>
              </a:r>
            </a:p>
          </p:txBody>
        </p:sp>
      </p:grpSp>
      <p:grpSp>
        <p:nvGrpSpPr>
          <p:cNvPr id="16" name="グループ化 15" hidden="1">
            <a:extLst>
              <a:ext uri="{FF2B5EF4-FFF2-40B4-BE49-F238E27FC236}">
                <a16:creationId xmlns:a16="http://schemas.microsoft.com/office/drawing/2014/main" id="{F4B75B61-8CDB-4E5C-DE65-D9BF2AB2208A}"/>
              </a:ext>
            </a:extLst>
          </p:cNvPr>
          <p:cNvGrpSpPr/>
          <p:nvPr/>
        </p:nvGrpSpPr>
        <p:grpSpPr>
          <a:xfrm>
            <a:off x="1476728" y="2963205"/>
            <a:ext cx="1837201" cy="623485"/>
            <a:chOff x="1476728" y="2963205"/>
            <a:chExt cx="1837201" cy="623485"/>
          </a:xfrm>
        </p:grpSpPr>
        <p:pic>
          <p:nvPicPr>
            <p:cNvPr id="8199" name="図 8198" descr="図形&#10;&#10;自動的に生成された説明">
              <a:extLst>
                <a:ext uri="{FF2B5EF4-FFF2-40B4-BE49-F238E27FC236}">
                  <a16:creationId xmlns:a16="http://schemas.microsoft.com/office/drawing/2014/main" id="{EB49B0F4-0209-E140-2093-BAE1FB4A27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76728" y="2963205"/>
              <a:ext cx="1837201" cy="623485"/>
            </a:xfrm>
            <a:prstGeom prst="rect">
              <a:avLst/>
            </a:prstGeom>
          </p:spPr>
        </p:pic>
        <p:sp>
          <p:nvSpPr>
            <p:cNvPr id="25" name="テキスト ボックス 24">
              <a:extLst>
                <a:ext uri="{FF2B5EF4-FFF2-40B4-BE49-F238E27FC236}">
                  <a16:creationId xmlns:a16="http://schemas.microsoft.com/office/drawing/2014/main" id="{6B1A40EB-992E-900B-F56F-D628CF389CC2}"/>
                </a:ext>
              </a:extLst>
            </p:cNvPr>
            <p:cNvSpPr txBox="1"/>
            <p:nvPr/>
          </p:nvSpPr>
          <p:spPr>
            <a:xfrm>
              <a:off x="2058207" y="3169896"/>
              <a:ext cx="646331" cy="369332"/>
            </a:xfrm>
            <a:prstGeom prst="rect">
              <a:avLst/>
            </a:prstGeom>
            <a:noFill/>
          </p:spPr>
          <p:txBody>
            <a:bodyPr wrap="none" rtlCol="0" anchor="ctr" anchorCtr="0">
              <a:spAutoFit/>
            </a:bodyPr>
            <a:lstStyle/>
            <a:p>
              <a:pPr algn="ctr"/>
              <a:r>
                <a:rPr lang="ja-JP" altLang="en-US" sz="1800" dirty="0">
                  <a:solidFill>
                    <a:schemeClr val="bg1"/>
                  </a:solidFill>
                  <a:latin typeface="+mj-ea"/>
                  <a:ea typeface="+mj-ea"/>
                </a:rPr>
                <a:t>起床</a:t>
              </a:r>
              <a:endParaRPr kumimoji="1" lang="ja-JP" altLang="en-US" sz="1800" dirty="0">
                <a:solidFill>
                  <a:schemeClr val="bg1"/>
                </a:solidFill>
                <a:latin typeface="+mj-ea"/>
                <a:ea typeface="+mj-ea"/>
              </a:endParaRPr>
            </a:p>
          </p:txBody>
        </p:sp>
      </p:grpSp>
      <p:grpSp>
        <p:nvGrpSpPr>
          <p:cNvPr id="20" name="グループ化 19" hidden="1">
            <a:extLst>
              <a:ext uri="{FF2B5EF4-FFF2-40B4-BE49-F238E27FC236}">
                <a16:creationId xmlns:a16="http://schemas.microsoft.com/office/drawing/2014/main" id="{A629049F-8F54-968B-A6A2-B23AC5C2C138}"/>
              </a:ext>
            </a:extLst>
          </p:cNvPr>
          <p:cNvGrpSpPr/>
          <p:nvPr/>
        </p:nvGrpSpPr>
        <p:grpSpPr>
          <a:xfrm>
            <a:off x="4019602" y="3915011"/>
            <a:ext cx="697432" cy="1837201"/>
            <a:chOff x="4019602" y="3915011"/>
            <a:chExt cx="697432" cy="1837201"/>
          </a:xfrm>
        </p:grpSpPr>
        <p:pic>
          <p:nvPicPr>
            <p:cNvPr id="23" name="図 22" descr="黒い背景に白い文字がある&#10;&#10;中程度の精度で自動的に生成された説明">
              <a:extLst>
                <a:ext uri="{FF2B5EF4-FFF2-40B4-BE49-F238E27FC236}">
                  <a16:creationId xmlns:a16="http://schemas.microsoft.com/office/drawing/2014/main" id="{89A80474-DFFD-D215-7F57-DE0199049F4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19602" y="3915011"/>
              <a:ext cx="623485" cy="1837201"/>
            </a:xfrm>
            <a:prstGeom prst="rect">
              <a:avLst/>
            </a:prstGeom>
          </p:spPr>
        </p:pic>
        <p:sp>
          <p:nvSpPr>
            <p:cNvPr id="8240" name="テキスト ボックス 8239">
              <a:extLst>
                <a:ext uri="{FF2B5EF4-FFF2-40B4-BE49-F238E27FC236}">
                  <a16:creationId xmlns:a16="http://schemas.microsoft.com/office/drawing/2014/main" id="{6A5C6234-B004-8165-8ED0-2FC6C66C0676}"/>
                </a:ext>
              </a:extLst>
            </p:cNvPr>
            <p:cNvSpPr txBox="1"/>
            <p:nvPr/>
          </p:nvSpPr>
          <p:spPr>
            <a:xfrm>
              <a:off x="4070703" y="4621081"/>
              <a:ext cx="646331" cy="369332"/>
            </a:xfrm>
            <a:prstGeom prst="rect">
              <a:avLst/>
            </a:prstGeom>
            <a:noFill/>
          </p:spPr>
          <p:txBody>
            <a:bodyPr wrap="none" rtlCol="0" anchor="ctr" anchorCtr="0">
              <a:spAutoFit/>
            </a:bodyPr>
            <a:lstStyle/>
            <a:p>
              <a:pPr algn="ctr"/>
              <a:r>
                <a:rPr lang="ja-JP" altLang="en-US" sz="1800" dirty="0">
                  <a:solidFill>
                    <a:schemeClr val="bg1"/>
                  </a:solidFill>
                  <a:latin typeface="+mj-ea"/>
                  <a:ea typeface="+mj-ea"/>
                </a:rPr>
                <a:t>帰宅</a:t>
              </a:r>
            </a:p>
          </p:txBody>
        </p:sp>
      </p:grpSp>
      <p:grpSp>
        <p:nvGrpSpPr>
          <p:cNvPr id="2" name="グループ化 1">
            <a:extLst>
              <a:ext uri="{FF2B5EF4-FFF2-40B4-BE49-F238E27FC236}">
                <a16:creationId xmlns:a16="http://schemas.microsoft.com/office/drawing/2014/main" id="{B2507B08-F858-E997-3DBE-16BB179BF33C}"/>
              </a:ext>
            </a:extLst>
          </p:cNvPr>
          <p:cNvGrpSpPr/>
          <p:nvPr/>
        </p:nvGrpSpPr>
        <p:grpSpPr>
          <a:xfrm>
            <a:off x="543947" y="1116027"/>
            <a:ext cx="2160591" cy="792000"/>
            <a:chOff x="543947" y="1116027"/>
            <a:chExt cx="2160591" cy="792000"/>
          </a:xfrm>
        </p:grpSpPr>
        <p:grpSp>
          <p:nvGrpSpPr>
            <p:cNvPr id="8208" name="グループ化 8207">
              <a:extLst>
                <a:ext uri="{FF2B5EF4-FFF2-40B4-BE49-F238E27FC236}">
                  <a16:creationId xmlns:a16="http://schemas.microsoft.com/office/drawing/2014/main" id="{C29AEBF0-76FC-9740-0940-6B59A33349C1}"/>
                </a:ext>
              </a:extLst>
            </p:cNvPr>
            <p:cNvGrpSpPr/>
            <p:nvPr/>
          </p:nvGrpSpPr>
          <p:grpSpPr>
            <a:xfrm>
              <a:off x="543947" y="1116027"/>
              <a:ext cx="2160591" cy="792000"/>
              <a:chOff x="403588" y="1116027"/>
              <a:chExt cx="2160591" cy="792000"/>
            </a:xfrm>
          </p:grpSpPr>
          <p:sp>
            <p:nvSpPr>
              <p:cNvPr id="8216" name="正方形/長方形 8215">
                <a:extLst>
                  <a:ext uri="{FF2B5EF4-FFF2-40B4-BE49-F238E27FC236}">
                    <a16:creationId xmlns:a16="http://schemas.microsoft.com/office/drawing/2014/main" id="{48C271E2-5D32-B50F-FC70-C69B14508A5A}"/>
                  </a:ext>
                </a:extLst>
              </p:cNvPr>
              <p:cNvSpPr/>
              <p:nvPr/>
            </p:nvSpPr>
            <p:spPr bwMode="auto">
              <a:xfrm>
                <a:off x="403588" y="1116027"/>
                <a:ext cx="2160591" cy="792000"/>
              </a:xfrm>
              <a:prstGeom prst="rect">
                <a:avLst/>
              </a:prstGeom>
              <a:solidFill>
                <a:schemeClr val="bg1">
                  <a:alpha val="90000"/>
                </a:schemeClr>
              </a:solidFill>
              <a:ln w="19050" cap="flat" cmpd="sng" algn="ctr">
                <a:solidFill>
                  <a:srgbClr val="005BAD"/>
                </a:solidFill>
                <a:prstDash val="solid"/>
                <a:round/>
                <a:headEnd type="none" w="med" len="med"/>
                <a:tailEnd type="none" w="med" len="med"/>
              </a:ln>
              <a:effectLst/>
            </p:spPr>
            <p:txBody>
              <a:bodyPr vert="horz" wrap="square" lIns="36000" tIns="0" rIns="0" bIns="3600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lang="ja-JP" altLang="en-US" dirty="0">
                    <a:solidFill>
                      <a:srgbClr val="005BAD"/>
                    </a:solidFill>
                    <a:latin typeface="HGP創英角ｺﾞｼｯｸUB" panose="020B0900000000000000" pitchFamily="50" charset="-128"/>
                    <a:ea typeface="HGP創英角ｺﾞｼｯｸUB" panose="020B0900000000000000" pitchFamily="50" charset="-128"/>
                  </a:rPr>
                  <a:t> </a:t>
                </a:r>
                <a:r>
                  <a:rPr kumimoji="1" lang="ja-JP" altLang="en-US" sz="2400" b="0" i="0" u="none" strike="noStrike" cap="none" normalizeH="0" baseline="0" dirty="0">
                    <a:ln>
                      <a:noFill/>
                    </a:ln>
                    <a:solidFill>
                      <a:srgbClr val="005BAD"/>
                    </a:solidFill>
                    <a:effectLst/>
                    <a:latin typeface="HGP創英角ｺﾞｼｯｸUB" panose="020B0900000000000000" pitchFamily="50" charset="-128"/>
                    <a:ea typeface="HGP創英角ｺﾞｼｯｸUB" panose="020B0900000000000000" pitchFamily="50" charset="-128"/>
                  </a:rPr>
                  <a:t>家</a:t>
                </a:r>
              </a:p>
            </p:txBody>
          </p:sp>
          <p:cxnSp>
            <p:nvCxnSpPr>
              <p:cNvPr id="8219" name="直線コネクタ 8218">
                <a:extLst>
                  <a:ext uri="{FF2B5EF4-FFF2-40B4-BE49-F238E27FC236}">
                    <a16:creationId xmlns:a16="http://schemas.microsoft.com/office/drawing/2014/main" id="{A3DAB29F-F52E-B95D-897E-78FAE1606348}"/>
                  </a:ext>
                </a:extLst>
              </p:cNvPr>
              <p:cNvCxnSpPr>
                <a:cxnSpLocks/>
              </p:cNvCxnSpPr>
              <p:nvPr/>
            </p:nvCxnSpPr>
            <p:spPr bwMode="auto">
              <a:xfrm>
                <a:off x="920691" y="1242027"/>
                <a:ext cx="0" cy="540000"/>
              </a:xfrm>
              <a:prstGeom prst="line">
                <a:avLst/>
              </a:prstGeom>
              <a:noFill/>
              <a:ln w="22225" cap="flat" cmpd="sng" algn="ctr">
                <a:solidFill>
                  <a:srgbClr val="005BAD"/>
                </a:solidFill>
                <a:prstDash val="solid"/>
                <a:round/>
                <a:headEnd type="none" w="med" len="med"/>
                <a:tailEnd type="none" w="med" len="med"/>
              </a:ln>
              <a:effectLst/>
            </p:spPr>
          </p:cxnSp>
        </p:grpSp>
        <p:grpSp>
          <p:nvGrpSpPr>
            <p:cNvPr id="14" name="グループ化 13">
              <a:extLst>
                <a:ext uri="{FF2B5EF4-FFF2-40B4-BE49-F238E27FC236}">
                  <a16:creationId xmlns:a16="http://schemas.microsoft.com/office/drawing/2014/main" id="{E2B971C7-18F5-6945-8E1F-4DC8E5122026}"/>
                </a:ext>
              </a:extLst>
            </p:cNvPr>
            <p:cNvGrpSpPr/>
            <p:nvPr/>
          </p:nvGrpSpPr>
          <p:grpSpPr>
            <a:xfrm>
              <a:off x="1009534" y="1170278"/>
              <a:ext cx="1627369" cy="683498"/>
              <a:chOff x="897608" y="1223729"/>
              <a:chExt cx="1627369" cy="683498"/>
            </a:xfrm>
          </p:grpSpPr>
          <p:sp>
            <p:nvSpPr>
              <p:cNvPr id="8223" name="テキスト ボックス 8222">
                <a:extLst>
                  <a:ext uri="{FF2B5EF4-FFF2-40B4-BE49-F238E27FC236}">
                    <a16:creationId xmlns:a16="http://schemas.microsoft.com/office/drawing/2014/main" id="{F0294FEC-4923-56D7-A6C6-F6E1644B5E7B}"/>
                  </a:ext>
                </a:extLst>
              </p:cNvPr>
              <p:cNvSpPr txBox="1"/>
              <p:nvPr/>
            </p:nvSpPr>
            <p:spPr>
              <a:xfrm>
                <a:off x="897608" y="1223729"/>
                <a:ext cx="1165704"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住民税</a:t>
                </a:r>
              </a:p>
            </p:txBody>
          </p:sp>
          <p:sp>
            <p:nvSpPr>
              <p:cNvPr id="8227" name="テキスト ボックス 8226">
                <a:extLst>
                  <a:ext uri="{FF2B5EF4-FFF2-40B4-BE49-F238E27FC236}">
                    <a16:creationId xmlns:a16="http://schemas.microsoft.com/office/drawing/2014/main" id="{0D445153-94D6-9528-3159-D3551CE0156B}"/>
                  </a:ext>
                </a:extLst>
              </p:cNvPr>
              <p:cNvSpPr txBox="1"/>
              <p:nvPr/>
            </p:nvSpPr>
            <p:spPr>
              <a:xfrm>
                <a:off x="897608" y="1537895"/>
                <a:ext cx="1627369" cy="369332"/>
              </a:xfrm>
              <a:prstGeom prst="rect">
                <a:avLst/>
              </a:prstGeom>
              <a:noFill/>
            </p:spPr>
            <p:txBody>
              <a:bodyPr wrap="none" rtlCol="0">
                <a:spAutoFit/>
              </a:bodyPr>
              <a:lstStyle>
                <a:defPPr>
                  <a:defRPr lang="ja-JP"/>
                </a:defPPr>
                <a:lvl1pPr marL="285750" indent="-180000">
                  <a:buSzPct val="120000"/>
                  <a:buFont typeface="Arial" panose="020B0604020202020204" pitchFamily="34" charset="0"/>
                  <a:buChar char="•"/>
                  <a:defRPr sz="1800">
                    <a:solidFill>
                      <a:srgbClr val="005BAD"/>
                    </a:solidFill>
                    <a:latin typeface="HGPｺﾞｼｯｸE" panose="020B0900000000000000" pitchFamily="50" charset="-128"/>
                    <a:ea typeface="HGPｺﾞｼｯｸE" panose="020B0900000000000000" pitchFamily="50" charset="-128"/>
                  </a:defRPr>
                </a:lvl1pPr>
              </a:lstStyle>
              <a:p>
                <a:r>
                  <a:rPr lang="ja-JP" altLang="en-US" dirty="0"/>
                  <a:t>固定資産税</a:t>
                </a:r>
              </a:p>
            </p:txBody>
          </p:sp>
        </p:grpSp>
      </p:grpSp>
      <p:grpSp>
        <p:nvGrpSpPr>
          <p:cNvPr id="10" name="グループ化 9">
            <a:extLst>
              <a:ext uri="{FF2B5EF4-FFF2-40B4-BE49-F238E27FC236}">
                <a16:creationId xmlns:a16="http://schemas.microsoft.com/office/drawing/2014/main" id="{6A7419E1-7CBF-93BC-4D00-69C834A666C1}"/>
              </a:ext>
            </a:extLst>
          </p:cNvPr>
          <p:cNvGrpSpPr/>
          <p:nvPr/>
        </p:nvGrpSpPr>
        <p:grpSpPr>
          <a:xfrm>
            <a:off x="4970206" y="1116027"/>
            <a:ext cx="2373906" cy="791657"/>
            <a:chOff x="4970206" y="1164174"/>
            <a:chExt cx="2373906" cy="791657"/>
          </a:xfrm>
        </p:grpSpPr>
        <p:grpSp>
          <p:nvGrpSpPr>
            <p:cNvPr id="8211" name="グループ化 8210">
              <a:extLst>
                <a:ext uri="{FF2B5EF4-FFF2-40B4-BE49-F238E27FC236}">
                  <a16:creationId xmlns:a16="http://schemas.microsoft.com/office/drawing/2014/main" id="{75A55564-41A9-A6CC-D759-0DBF649FF023}"/>
                </a:ext>
              </a:extLst>
            </p:cNvPr>
            <p:cNvGrpSpPr/>
            <p:nvPr/>
          </p:nvGrpSpPr>
          <p:grpSpPr>
            <a:xfrm>
              <a:off x="4970206" y="1164174"/>
              <a:ext cx="2315497" cy="791657"/>
              <a:chOff x="6297163" y="2594917"/>
              <a:chExt cx="2315497" cy="791657"/>
            </a:xfrm>
          </p:grpSpPr>
          <p:sp>
            <p:nvSpPr>
              <p:cNvPr id="8217" name="正方形/長方形 8216">
                <a:extLst>
                  <a:ext uri="{FF2B5EF4-FFF2-40B4-BE49-F238E27FC236}">
                    <a16:creationId xmlns:a16="http://schemas.microsoft.com/office/drawing/2014/main" id="{F22A48AA-CB50-D766-7CDB-C75CEEDFAC69}"/>
                  </a:ext>
                </a:extLst>
              </p:cNvPr>
              <p:cNvSpPr/>
              <p:nvPr/>
            </p:nvSpPr>
            <p:spPr bwMode="auto">
              <a:xfrm>
                <a:off x="6297163" y="2594917"/>
                <a:ext cx="2315497" cy="791657"/>
              </a:xfrm>
              <a:prstGeom prst="rect">
                <a:avLst/>
              </a:prstGeom>
              <a:solidFill>
                <a:schemeClr val="bg1">
                  <a:alpha val="95000"/>
                </a:schemeClr>
              </a:solidFill>
              <a:ln w="19050" cap="flat" cmpd="sng" algn="ctr">
                <a:solidFill>
                  <a:srgbClr val="005BAD"/>
                </a:solidFill>
                <a:prstDash val="solid"/>
                <a:round/>
                <a:headEnd type="none" w="med" len="med"/>
                <a:tailEnd type="none" w="med" len="med"/>
              </a:ln>
              <a:effectLst/>
            </p:spPr>
            <p:txBody>
              <a:bodyPr vert="horz" wrap="square" lIns="36000" tIns="0" rIns="0" bIns="36000" numCol="1" rtlCol="0" anchor="ctr" anchorCtr="0" compatLnSpc="1">
                <a:prstTxWarp prst="textNoShape">
                  <a:avLst/>
                </a:prstTxWarp>
              </a:bodyPr>
              <a:lstStyle/>
              <a:p>
                <a:pPr eaLnBrk="1" hangingPunct="1"/>
                <a:r>
                  <a:rPr lang="ja-JP" altLang="en-US" dirty="0">
                    <a:solidFill>
                      <a:srgbClr val="005BAD"/>
                    </a:solidFill>
                    <a:latin typeface="HGP創英角ｺﾞｼｯｸUB" panose="020B0900000000000000" pitchFamily="50" charset="-128"/>
                    <a:ea typeface="HGP創英角ｺﾞｼｯｸUB" panose="020B0900000000000000" pitchFamily="50" charset="-128"/>
                  </a:rPr>
                  <a:t> 会社</a:t>
                </a:r>
              </a:p>
            </p:txBody>
          </p:sp>
          <p:cxnSp>
            <p:nvCxnSpPr>
              <p:cNvPr id="8224" name="直線コネクタ 8223">
                <a:extLst>
                  <a:ext uri="{FF2B5EF4-FFF2-40B4-BE49-F238E27FC236}">
                    <a16:creationId xmlns:a16="http://schemas.microsoft.com/office/drawing/2014/main" id="{C1559CF7-9DC8-7853-DF2C-FEC3087EF03B}"/>
                  </a:ext>
                </a:extLst>
              </p:cNvPr>
              <p:cNvCxnSpPr>
                <a:cxnSpLocks/>
              </p:cNvCxnSpPr>
              <p:nvPr/>
            </p:nvCxnSpPr>
            <p:spPr bwMode="auto">
              <a:xfrm>
                <a:off x="6989438" y="2720745"/>
                <a:ext cx="0" cy="540000"/>
              </a:xfrm>
              <a:prstGeom prst="line">
                <a:avLst/>
              </a:prstGeom>
              <a:noFill/>
              <a:ln w="22225" cap="flat" cmpd="sng" algn="ctr">
                <a:solidFill>
                  <a:srgbClr val="005BAD"/>
                </a:solidFill>
                <a:prstDash val="solid"/>
                <a:round/>
                <a:headEnd type="none" w="med" len="med"/>
                <a:tailEnd type="none" w="med" len="med"/>
              </a:ln>
              <a:effectLst/>
            </p:spPr>
          </p:cxnSp>
        </p:grpSp>
        <p:grpSp>
          <p:nvGrpSpPr>
            <p:cNvPr id="8213" name="グループ化 8212">
              <a:extLst>
                <a:ext uri="{FF2B5EF4-FFF2-40B4-BE49-F238E27FC236}">
                  <a16:creationId xmlns:a16="http://schemas.microsoft.com/office/drawing/2014/main" id="{95C2517E-EFF0-7E44-7F59-970D8AB93439}"/>
                </a:ext>
              </a:extLst>
            </p:cNvPr>
            <p:cNvGrpSpPr/>
            <p:nvPr/>
          </p:nvGrpSpPr>
          <p:grpSpPr>
            <a:xfrm>
              <a:off x="5553237" y="1221775"/>
              <a:ext cx="1790875" cy="676454"/>
              <a:chOff x="6929462" y="2642814"/>
              <a:chExt cx="1790875" cy="676454"/>
            </a:xfrm>
          </p:grpSpPr>
          <p:sp>
            <p:nvSpPr>
              <p:cNvPr id="8225" name="テキスト ボックス 8224">
                <a:extLst>
                  <a:ext uri="{FF2B5EF4-FFF2-40B4-BE49-F238E27FC236}">
                    <a16:creationId xmlns:a16="http://schemas.microsoft.com/office/drawing/2014/main" id="{3F9BC289-59AE-300C-BF15-57C0136F9ECE}"/>
                  </a:ext>
                </a:extLst>
              </p:cNvPr>
              <p:cNvSpPr txBox="1"/>
              <p:nvPr/>
            </p:nvSpPr>
            <p:spPr>
              <a:xfrm>
                <a:off x="6929462" y="2642814"/>
                <a:ext cx="1165704"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法人税</a:t>
                </a:r>
              </a:p>
            </p:txBody>
          </p:sp>
          <p:sp>
            <p:nvSpPr>
              <p:cNvPr id="8226" name="テキスト ボックス 8225">
                <a:extLst>
                  <a:ext uri="{FF2B5EF4-FFF2-40B4-BE49-F238E27FC236}">
                    <a16:creationId xmlns:a16="http://schemas.microsoft.com/office/drawing/2014/main" id="{0C129613-0DA1-0D28-4403-5D941D68D455}"/>
                  </a:ext>
                </a:extLst>
              </p:cNvPr>
              <p:cNvSpPr txBox="1"/>
              <p:nvPr/>
            </p:nvSpPr>
            <p:spPr>
              <a:xfrm>
                <a:off x="6929462" y="2949936"/>
                <a:ext cx="1790875"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所得税</a:t>
                </a:r>
                <a:r>
                  <a:rPr lang="en-US" altLang="ja-JP" sz="1600" dirty="0">
                    <a:solidFill>
                      <a:srgbClr val="005BAD"/>
                    </a:solidFill>
                    <a:latin typeface="HGPｺﾞｼｯｸE" panose="020B0900000000000000" pitchFamily="50" charset="-128"/>
                    <a:ea typeface="HGPｺﾞｼｯｸE" panose="020B0900000000000000" pitchFamily="50" charset="-128"/>
                  </a:rPr>
                  <a:t>(</a:t>
                </a:r>
                <a:r>
                  <a:rPr lang="ja-JP" altLang="en-US" sz="1600" dirty="0">
                    <a:solidFill>
                      <a:srgbClr val="005BAD"/>
                    </a:solidFill>
                    <a:latin typeface="HGPｺﾞｼｯｸE" panose="020B0900000000000000" pitchFamily="50" charset="-128"/>
                    <a:ea typeface="HGPｺﾞｼｯｸE" panose="020B0900000000000000" pitchFamily="50" charset="-128"/>
                  </a:rPr>
                  <a:t>給料</a:t>
                </a:r>
                <a:r>
                  <a:rPr lang="en-US" altLang="ja-JP" sz="1600" dirty="0">
                    <a:solidFill>
                      <a:srgbClr val="005BAD"/>
                    </a:solidFill>
                    <a:latin typeface="HGPｺﾞｼｯｸE" panose="020B0900000000000000" pitchFamily="50" charset="-128"/>
                    <a:ea typeface="HGPｺﾞｼｯｸE" panose="020B0900000000000000" pitchFamily="50" charset="-128"/>
                  </a:rPr>
                  <a:t>)</a:t>
                </a:r>
                <a:endParaRPr lang="ja-JP" altLang="en-US" sz="1800" dirty="0">
                  <a:solidFill>
                    <a:srgbClr val="005BAD"/>
                  </a:solidFill>
                  <a:latin typeface="HGPｺﾞｼｯｸE" panose="020B0900000000000000" pitchFamily="50" charset="-128"/>
                  <a:ea typeface="HGPｺﾞｼｯｸE" panose="020B0900000000000000" pitchFamily="50" charset="-128"/>
                </a:endParaRPr>
              </a:p>
            </p:txBody>
          </p:sp>
        </p:grpSp>
      </p:grpSp>
      <p:grpSp>
        <p:nvGrpSpPr>
          <p:cNvPr id="12" name="グループ化 11">
            <a:extLst>
              <a:ext uri="{FF2B5EF4-FFF2-40B4-BE49-F238E27FC236}">
                <a16:creationId xmlns:a16="http://schemas.microsoft.com/office/drawing/2014/main" id="{EABC54D1-31A7-DF57-FB52-F9232DBEAC47}"/>
              </a:ext>
            </a:extLst>
          </p:cNvPr>
          <p:cNvGrpSpPr/>
          <p:nvPr/>
        </p:nvGrpSpPr>
        <p:grpSpPr>
          <a:xfrm>
            <a:off x="1259502" y="5556178"/>
            <a:ext cx="6624996" cy="499594"/>
            <a:chOff x="1374709" y="5556178"/>
            <a:chExt cx="6624996" cy="499594"/>
          </a:xfrm>
        </p:grpSpPr>
        <p:grpSp>
          <p:nvGrpSpPr>
            <p:cNvPr id="8210" name="グループ化 8209">
              <a:extLst>
                <a:ext uri="{FF2B5EF4-FFF2-40B4-BE49-F238E27FC236}">
                  <a16:creationId xmlns:a16="http://schemas.microsoft.com/office/drawing/2014/main" id="{EE5211C2-9FCA-25CC-CA81-1BABDDA36BCF}"/>
                </a:ext>
              </a:extLst>
            </p:cNvPr>
            <p:cNvGrpSpPr/>
            <p:nvPr/>
          </p:nvGrpSpPr>
          <p:grpSpPr>
            <a:xfrm>
              <a:off x="1374709" y="5556178"/>
              <a:ext cx="6624994" cy="499594"/>
              <a:chOff x="5697778" y="4643078"/>
              <a:chExt cx="3595339" cy="1277643"/>
            </a:xfrm>
          </p:grpSpPr>
          <p:sp>
            <p:nvSpPr>
              <p:cNvPr id="8228" name="正方形/長方形 8227">
                <a:extLst>
                  <a:ext uri="{FF2B5EF4-FFF2-40B4-BE49-F238E27FC236}">
                    <a16:creationId xmlns:a16="http://schemas.microsoft.com/office/drawing/2014/main" id="{D25B3324-F9E5-D4A4-0277-C19629F69D64}"/>
                  </a:ext>
                </a:extLst>
              </p:cNvPr>
              <p:cNvSpPr/>
              <p:nvPr/>
            </p:nvSpPr>
            <p:spPr bwMode="auto">
              <a:xfrm>
                <a:off x="5697778" y="4643078"/>
                <a:ext cx="3595339" cy="1277643"/>
              </a:xfrm>
              <a:prstGeom prst="rect">
                <a:avLst/>
              </a:prstGeom>
              <a:solidFill>
                <a:schemeClr val="bg1">
                  <a:alpha val="80000"/>
                </a:schemeClr>
              </a:solidFill>
              <a:ln w="19050" cap="flat" cmpd="sng" algn="ctr">
                <a:solidFill>
                  <a:srgbClr val="005BAD"/>
                </a:solidFill>
                <a:prstDash val="solid"/>
                <a:round/>
                <a:headEnd type="none" w="med" len="med"/>
                <a:tailEnd type="none" w="med" len="med"/>
              </a:ln>
              <a:effectLst/>
            </p:spPr>
            <p:txBody>
              <a:bodyPr vert="horz" wrap="square" lIns="0" tIns="0" rIns="0" bIns="36000" numCol="1" rtlCol="0" anchor="ctr" anchorCtr="0" compatLnSpc="1">
                <a:prstTxWarp prst="textNoShape">
                  <a:avLst/>
                </a:prstTxWarp>
              </a:bodyPr>
              <a:lstStyle/>
              <a:p>
                <a:pPr eaLnBrk="1" hangingPunct="1"/>
                <a:r>
                  <a:rPr lang="ja-JP" altLang="en-US" dirty="0">
                    <a:solidFill>
                      <a:srgbClr val="005BAD"/>
                    </a:solidFill>
                    <a:latin typeface="HGP創英角ｺﾞｼｯｸUB" panose="020B0900000000000000" pitchFamily="50" charset="-128"/>
                    <a:ea typeface="HGP創英角ｺﾞｼｯｸUB" panose="020B0900000000000000" pitchFamily="50" charset="-128"/>
                  </a:rPr>
                  <a:t> 外出先</a:t>
                </a:r>
              </a:p>
            </p:txBody>
          </p:sp>
          <p:cxnSp>
            <p:nvCxnSpPr>
              <p:cNvPr id="8229" name="直線コネクタ 8228">
                <a:extLst>
                  <a:ext uri="{FF2B5EF4-FFF2-40B4-BE49-F238E27FC236}">
                    <a16:creationId xmlns:a16="http://schemas.microsoft.com/office/drawing/2014/main" id="{F8B24710-C74F-3EDE-F8FF-DF64E7CD7E22}"/>
                  </a:ext>
                </a:extLst>
              </p:cNvPr>
              <p:cNvCxnSpPr>
                <a:cxnSpLocks/>
              </p:cNvCxnSpPr>
              <p:nvPr/>
            </p:nvCxnSpPr>
            <p:spPr bwMode="auto">
              <a:xfrm>
                <a:off x="6161167" y="4770744"/>
                <a:ext cx="0" cy="1022313"/>
              </a:xfrm>
              <a:prstGeom prst="line">
                <a:avLst/>
              </a:prstGeom>
              <a:noFill/>
              <a:ln w="22225" cap="flat" cmpd="sng" algn="ctr">
                <a:solidFill>
                  <a:srgbClr val="005BAD"/>
                </a:solidFill>
                <a:prstDash val="solid"/>
                <a:round/>
                <a:headEnd type="none" w="med" len="med"/>
                <a:tailEnd type="none" w="med" len="med"/>
              </a:ln>
              <a:effectLst/>
            </p:spPr>
          </p:cxnSp>
        </p:grpSp>
        <p:grpSp>
          <p:nvGrpSpPr>
            <p:cNvPr id="8200" name="グループ化 8199">
              <a:extLst>
                <a:ext uri="{FF2B5EF4-FFF2-40B4-BE49-F238E27FC236}">
                  <a16:creationId xmlns:a16="http://schemas.microsoft.com/office/drawing/2014/main" id="{B972046B-E68C-9ED0-E3BD-4C005B9E4473}"/>
                </a:ext>
              </a:extLst>
            </p:cNvPr>
            <p:cNvGrpSpPr/>
            <p:nvPr/>
          </p:nvGrpSpPr>
          <p:grpSpPr>
            <a:xfrm>
              <a:off x="2245245" y="5621309"/>
              <a:ext cx="5754460" cy="369332"/>
              <a:chOff x="2442079" y="5549752"/>
              <a:chExt cx="5754460" cy="369332"/>
            </a:xfrm>
          </p:grpSpPr>
          <p:sp>
            <p:nvSpPr>
              <p:cNvPr id="8230" name="テキスト ボックス 8229">
                <a:extLst>
                  <a:ext uri="{FF2B5EF4-FFF2-40B4-BE49-F238E27FC236}">
                    <a16:creationId xmlns:a16="http://schemas.microsoft.com/office/drawing/2014/main" id="{96B0215A-A37E-DF86-C09B-CD930D92AD31}"/>
                  </a:ext>
                </a:extLst>
              </p:cNvPr>
              <p:cNvSpPr txBox="1"/>
              <p:nvPr/>
            </p:nvSpPr>
            <p:spPr>
              <a:xfrm>
                <a:off x="6415282" y="5549752"/>
                <a:ext cx="1781257"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入湯税</a:t>
                </a:r>
                <a:r>
                  <a:rPr lang="ja-JP" altLang="en-US" sz="1600" dirty="0">
                    <a:solidFill>
                      <a:srgbClr val="005BAD"/>
                    </a:solidFill>
                    <a:latin typeface="HGPｺﾞｼｯｸE" panose="020B0900000000000000" pitchFamily="50" charset="-128"/>
                    <a:ea typeface="HGPｺﾞｼｯｸE" panose="020B0900000000000000" pitchFamily="50" charset="-128"/>
                  </a:rPr>
                  <a:t>（温泉）</a:t>
                </a:r>
                <a:endParaRPr lang="ja-JP" altLang="en-US" sz="1800" dirty="0">
                  <a:solidFill>
                    <a:srgbClr val="005BAD"/>
                  </a:solidFill>
                  <a:latin typeface="HGPｺﾞｼｯｸE" panose="020B0900000000000000" pitchFamily="50" charset="-128"/>
                  <a:ea typeface="HGPｺﾞｼｯｸE" panose="020B0900000000000000" pitchFamily="50" charset="-128"/>
                </a:endParaRPr>
              </a:p>
            </p:txBody>
          </p:sp>
          <p:sp>
            <p:nvSpPr>
              <p:cNvPr id="8231" name="テキスト ボックス 8230">
                <a:extLst>
                  <a:ext uri="{FF2B5EF4-FFF2-40B4-BE49-F238E27FC236}">
                    <a16:creationId xmlns:a16="http://schemas.microsoft.com/office/drawing/2014/main" id="{7AA30773-9C56-1D69-E715-7625A8419D1D}"/>
                  </a:ext>
                </a:extLst>
              </p:cNvPr>
              <p:cNvSpPr txBox="1"/>
              <p:nvPr/>
            </p:nvSpPr>
            <p:spPr>
              <a:xfrm>
                <a:off x="4700342" y="5549752"/>
                <a:ext cx="1915909"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消費税</a:t>
                </a:r>
                <a:r>
                  <a:rPr lang="en-US" altLang="ja-JP" sz="1600" dirty="0">
                    <a:solidFill>
                      <a:srgbClr val="005BAD"/>
                    </a:solidFill>
                    <a:latin typeface="HGPｺﾞｼｯｸE" panose="020B0900000000000000" pitchFamily="50" charset="-128"/>
                    <a:ea typeface="HGPｺﾞｼｯｸE" panose="020B0900000000000000" pitchFamily="50" charset="-128"/>
                  </a:rPr>
                  <a:t>(</a:t>
                </a:r>
                <a:r>
                  <a:rPr lang="ja-JP" altLang="en-US" sz="1600" dirty="0">
                    <a:solidFill>
                      <a:srgbClr val="005BAD"/>
                    </a:solidFill>
                    <a:latin typeface="HGPｺﾞｼｯｸE" panose="020B0900000000000000" pitchFamily="50" charset="-128"/>
                    <a:ea typeface="HGPｺﾞｼｯｸE" panose="020B0900000000000000" pitchFamily="50" charset="-128"/>
                  </a:rPr>
                  <a:t>買い物</a:t>
                </a:r>
                <a:r>
                  <a:rPr lang="en-US" altLang="ja-JP" sz="1600" dirty="0">
                    <a:solidFill>
                      <a:srgbClr val="005BAD"/>
                    </a:solidFill>
                    <a:latin typeface="HGPｺﾞｼｯｸE" panose="020B0900000000000000" pitchFamily="50" charset="-128"/>
                    <a:ea typeface="HGPｺﾞｼｯｸE" panose="020B0900000000000000" pitchFamily="50" charset="-128"/>
                  </a:rPr>
                  <a:t>)</a:t>
                </a:r>
                <a:endParaRPr lang="ja-JP" altLang="en-US" sz="1800" dirty="0">
                  <a:solidFill>
                    <a:srgbClr val="005BAD"/>
                  </a:solidFill>
                  <a:latin typeface="HGPｺﾞｼｯｸE" panose="020B0900000000000000" pitchFamily="50" charset="-128"/>
                  <a:ea typeface="HGPｺﾞｼｯｸE" panose="020B0900000000000000" pitchFamily="50" charset="-128"/>
                </a:endParaRPr>
              </a:p>
            </p:txBody>
          </p:sp>
          <p:sp>
            <p:nvSpPr>
              <p:cNvPr id="30" name="テキスト ボックス 29">
                <a:extLst>
                  <a:ext uri="{FF2B5EF4-FFF2-40B4-BE49-F238E27FC236}">
                    <a16:creationId xmlns:a16="http://schemas.microsoft.com/office/drawing/2014/main" id="{E1BF19EE-B396-D458-DCBF-FE52D39A135C}"/>
                  </a:ext>
                </a:extLst>
              </p:cNvPr>
              <p:cNvSpPr txBox="1"/>
              <p:nvPr/>
            </p:nvSpPr>
            <p:spPr>
              <a:xfrm>
                <a:off x="2442079" y="5549752"/>
                <a:ext cx="2501006"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揮発油税</a:t>
                </a:r>
                <a:r>
                  <a:rPr lang="ja-JP" altLang="en-US" sz="1600" dirty="0">
                    <a:solidFill>
                      <a:srgbClr val="005BAD"/>
                    </a:solidFill>
                    <a:latin typeface="HGPｺﾞｼｯｸE" panose="020B0900000000000000" pitchFamily="50" charset="-128"/>
                    <a:ea typeface="HGPｺﾞｼｯｸE" panose="020B0900000000000000" pitchFamily="50" charset="-128"/>
                  </a:rPr>
                  <a:t>（ガソリン税）</a:t>
                </a:r>
                <a:endParaRPr lang="ja-JP" altLang="en-US" sz="1800" dirty="0">
                  <a:solidFill>
                    <a:srgbClr val="005BAD"/>
                  </a:solidFill>
                  <a:latin typeface="HGPｺﾞｼｯｸE" panose="020B0900000000000000" pitchFamily="50" charset="-128"/>
                  <a:ea typeface="HGPｺﾞｼｯｸE" panose="020B0900000000000000" pitchFamily="50" charset="-128"/>
                </a:endParaRPr>
              </a:p>
            </p:txBody>
          </p:sp>
        </p:grpSp>
      </p:grpSp>
    </p:spTree>
    <p:custDataLst>
      <p:tags r:id="rId1"/>
    </p:custDataLst>
    <p:extLst>
      <p:ext uri="{BB962C8B-B14F-4D97-AF65-F5344CB8AC3E}">
        <p14:creationId xmlns:p14="http://schemas.microsoft.com/office/powerpoint/2010/main" val="2731959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fade">
                                      <p:cBhvr>
                                        <p:cTn id="7" dur="500"/>
                                        <p:tgtEl>
                                          <p:spTgt spid="81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9">
            <a:extLst>
              <a:ext uri="{FF2B5EF4-FFF2-40B4-BE49-F238E27FC236}">
                <a16:creationId xmlns:a16="http://schemas.microsoft.com/office/drawing/2014/main" id="{A8E93FE8-9E08-DB23-8A1A-F5B6D990BB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562755" y="773687"/>
            <a:ext cx="1216876" cy="1451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表 2">
            <a:extLst>
              <a:ext uri="{FF2B5EF4-FFF2-40B4-BE49-F238E27FC236}">
                <a16:creationId xmlns:a16="http://schemas.microsoft.com/office/drawing/2014/main" id="{166D73D6-7840-E4FC-BFC3-5F7278F706A7}"/>
              </a:ext>
            </a:extLst>
          </p:cNvPr>
          <p:cNvGraphicFramePr>
            <a:graphicFrameLocks noGrp="1"/>
          </p:cNvGraphicFramePr>
          <p:nvPr>
            <p:extLst>
              <p:ext uri="{D42A27DB-BD31-4B8C-83A1-F6EECF244321}">
                <p14:modId xmlns:p14="http://schemas.microsoft.com/office/powerpoint/2010/main" val="2357299469"/>
              </p:ext>
            </p:extLst>
          </p:nvPr>
        </p:nvGraphicFramePr>
        <p:xfrm>
          <a:off x="322211" y="1088711"/>
          <a:ext cx="8497741" cy="3677759"/>
        </p:xfrm>
        <a:graphic>
          <a:graphicData uri="http://schemas.openxmlformats.org/drawingml/2006/table">
            <a:tbl>
              <a:tblPr firstRow="1" bandRow="1">
                <a:tableStyleId>{00A15C55-8517-42AA-B614-E9B94910E393}</a:tableStyleId>
              </a:tblPr>
              <a:tblGrid>
                <a:gridCol w="1660415">
                  <a:extLst>
                    <a:ext uri="{9D8B030D-6E8A-4147-A177-3AD203B41FA5}">
                      <a16:colId xmlns:a16="http://schemas.microsoft.com/office/drawing/2014/main" val="1384209715"/>
                    </a:ext>
                  </a:extLst>
                </a:gridCol>
                <a:gridCol w="3418663">
                  <a:extLst>
                    <a:ext uri="{9D8B030D-6E8A-4147-A177-3AD203B41FA5}">
                      <a16:colId xmlns:a16="http://schemas.microsoft.com/office/drawing/2014/main" val="2515404064"/>
                    </a:ext>
                  </a:extLst>
                </a:gridCol>
                <a:gridCol w="3418663">
                  <a:extLst>
                    <a:ext uri="{9D8B030D-6E8A-4147-A177-3AD203B41FA5}">
                      <a16:colId xmlns:a16="http://schemas.microsoft.com/office/drawing/2014/main" val="757528786"/>
                    </a:ext>
                  </a:extLst>
                </a:gridCol>
              </a:tblGrid>
              <a:tr h="1051178">
                <a:tc>
                  <a:txBody>
                    <a:bodyPr/>
                    <a:lstStyle/>
                    <a:p>
                      <a:pPr algn="ctr"/>
                      <a:endParaRPr kumimoji="1" lang="ja-JP" altLang="en-US" dirty="0"/>
                    </a:p>
                  </a:txBody>
                  <a:tcPr anchor="ctr">
                    <a:lnL w="19050" cap="flat" cmpd="sng" algn="ctr">
                      <a:noFill/>
                      <a:prstDash val="solid"/>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noFill/>
                  </a:tcPr>
                </a:tc>
                <a:tc>
                  <a:txBody>
                    <a:bodyPr/>
                    <a:lstStyle/>
                    <a:p>
                      <a:pPr algn="ctr">
                        <a:lnSpc>
                          <a:spcPct val="125000"/>
                        </a:lnSpc>
                      </a:pPr>
                      <a:endParaRPr kumimoji="1" lang="ja-JP" altLang="en-US" sz="1400" b="0" dirty="0">
                        <a:solidFill>
                          <a:srgbClr val="FFB64B"/>
                        </a:solidFill>
                      </a:endParaRPr>
                    </a:p>
                  </a:txBody>
                  <a:tcPr marL="108000" marR="108000" marT="72000" marB="72000"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64B"/>
                    </a:solidFill>
                  </a:tcPr>
                </a:tc>
                <a:tc>
                  <a:txBody>
                    <a:bodyPr/>
                    <a:lstStyle/>
                    <a:p>
                      <a:pPr marL="0" algn="ctr" defTabSz="914400" rtl="0" eaLnBrk="1" latinLnBrk="0" hangingPunct="1">
                        <a:lnSpc>
                          <a:spcPct val="125000"/>
                        </a:lnSpc>
                      </a:pPr>
                      <a:endParaRPr kumimoji="1" lang="ja-JP" altLang="en-US" sz="1400" b="0" kern="1200" dirty="0">
                        <a:solidFill>
                          <a:schemeClr val="tx1"/>
                        </a:solidFill>
                        <a:latin typeface="+mn-lt"/>
                        <a:ea typeface="+mn-ea"/>
                        <a:cs typeface="+mn-cs"/>
                      </a:endParaRPr>
                    </a:p>
                  </a:txBody>
                  <a:tcPr marL="108000" marR="108000" marT="72000" marB="72000" anchor="ctr">
                    <a:lnL w="12700" cap="flat" cmpd="sng" algn="ctr">
                      <a:solidFill>
                        <a:schemeClr val="tx1">
                          <a:lumMod val="75000"/>
                          <a:lumOff val="25000"/>
                        </a:schemeClr>
                      </a:solidFill>
                      <a:prstDash val="solid"/>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935A"/>
                    </a:solidFill>
                  </a:tcPr>
                </a:tc>
                <a:extLst>
                  <a:ext uri="{0D108BD9-81ED-4DB2-BD59-A6C34878D82A}">
                    <a16:rowId xmlns:a16="http://schemas.microsoft.com/office/drawing/2014/main" val="3427912983"/>
                  </a:ext>
                </a:extLst>
              </a:tr>
              <a:tr h="875527">
                <a:tc>
                  <a:txBody>
                    <a:bodyPr/>
                    <a:lstStyle/>
                    <a:p>
                      <a:pPr algn="ctr"/>
                      <a:r>
                        <a:rPr kumimoji="1" lang="ja-JP" altLang="en-US" dirty="0"/>
                        <a:t>国　　　税</a:t>
                      </a:r>
                    </a:p>
                  </a:txBody>
                  <a:tcPr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rgbClr val="F6EA94"/>
                    </a:solidFill>
                  </a:tcPr>
                </a:tc>
                <a:tc>
                  <a:txBody>
                    <a:bodyPr/>
                    <a:lstStyle/>
                    <a:p>
                      <a:pPr marL="0" algn="ctr" defTabSz="914400" rtl="0" eaLnBrk="1" latinLnBrk="0" hangingPunct="1"/>
                      <a:r>
                        <a:rPr kumimoji="1" lang="ja-JP" altLang="en-US" sz="1800" kern="1200" dirty="0">
                          <a:solidFill>
                            <a:srgbClr val="E38013"/>
                          </a:solidFill>
                          <a:latin typeface="+mn-lt"/>
                          <a:ea typeface="+mn-ea"/>
                          <a:cs typeface="+mn-cs"/>
                        </a:rPr>
                        <a:t>所得税・法人税・相続税・贈与税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kumimoji="1" lang="ja-JP" altLang="en-US" sz="1800" kern="1200" dirty="0">
                          <a:solidFill>
                            <a:srgbClr val="3D935A"/>
                          </a:solidFill>
                          <a:latin typeface="+mn-lt"/>
                          <a:ea typeface="+mn-ea"/>
                          <a:cs typeface="+mn-cs"/>
                        </a:rPr>
                        <a:t>消費税・酒税・たばこ税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18391416"/>
                  </a:ext>
                </a:extLst>
              </a:tr>
              <a:tr h="875527">
                <a:tc>
                  <a:txBody>
                    <a:bodyPr/>
                    <a:lstStyle/>
                    <a:p>
                      <a:pPr algn="ctr"/>
                      <a:r>
                        <a:rPr kumimoji="1" lang="zh-CN" altLang="en-US" dirty="0"/>
                        <a:t>地方税</a:t>
                      </a:r>
                      <a:endParaRPr kumimoji="1" lang="en-US" altLang="zh-CN" dirty="0"/>
                    </a:p>
                    <a:p>
                      <a:pPr algn="ctr"/>
                      <a:r>
                        <a:rPr kumimoji="1" lang="zh-CN" altLang="en-US" sz="1500" dirty="0"/>
                        <a:t>（道府県税）</a:t>
                      </a:r>
                    </a:p>
                  </a:txBody>
                  <a:tcPr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rgbClr val="9ADFF8"/>
                    </a:solidFill>
                  </a:tcPr>
                </a:tc>
                <a:tc>
                  <a:txBody>
                    <a:bodyPr/>
                    <a:lstStyle/>
                    <a:p>
                      <a:pPr marL="0" algn="ctr" defTabSz="914400" rtl="0" eaLnBrk="1" latinLnBrk="0" hangingPunct="1"/>
                      <a:r>
                        <a:rPr kumimoji="1" lang="ja-JP" altLang="en-US" sz="1800" kern="1200" dirty="0">
                          <a:solidFill>
                            <a:srgbClr val="E38013"/>
                          </a:solidFill>
                          <a:latin typeface="+mn-lt"/>
                          <a:ea typeface="+mn-ea"/>
                          <a:cs typeface="+mn-cs"/>
                        </a:rPr>
                        <a:t>道府県民税・事業税・</a:t>
                      </a:r>
                    </a:p>
                    <a:p>
                      <a:pPr marL="0" algn="ctr" defTabSz="914400" rtl="0" eaLnBrk="1" latinLnBrk="0" hangingPunct="1"/>
                      <a:r>
                        <a:rPr kumimoji="1" lang="ja-JP" altLang="en-US" sz="1800" kern="1200" dirty="0">
                          <a:solidFill>
                            <a:srgbClr val="E38013"/>
                          </a:solidFill>
                          <a:latin typeface="+mn-lt"/>
                          <a:ea typeface="+mn-ea"/>
                          <a:cs typeface="+mn-cs"/>
                        </a:rPr>
                        <a:t>自動車税（種別割）</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kumimoji="1" lang="ja-JP" altLang="en-US" sz="1800" kern="1200" dirty="0">
                          <a:solidFill>
                            <a:srgbClr val="3D935A"/>
                          </a:solidFill>
                          <a:latin typeface="+mn-lt"/>
                          <a:ea typeface="+mn-ea"/>
                          <a:cs typeface="+mn-cs"/>
                        </a:rPr>
                        <a:t>地方消費税・道府県たばこ税・</a:t>
                      </a:r>
                    </a:p>
                    <a:p>
                      <a:pPr marL="0" algn="ctr" defTabSz="914400" rtl="0" eaLnBrk="1" latinLnBrk="0" hangingPunct="1"/>
                      <a:r>
                        <a:rPr kumimoji="1" lang="ja-JP" altLang="en-US" sz="1800" kern="1200" dirty="0">
                          <a:solidFill>
                            <a:srgbClr val="3D935A"/>
                          </a:solidFill>
                          <a:latin typeface="+mn-lt"/>
                          <a:ea typeface="+mn-ea"/>
                          <a:cs typeface="+mn-cs"/>
                        </a:rPr>
                        <a:t>ゴルフ場利用税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98689427"/>
                  </a:ext>
                </a:extLst>
              </a:tr>
              <a:tr h="875527">
                <a:tc>
                  <a:txBody>
                    <a:bodyPr/>
                    <a:lstStyle/>
                    <a:p>
                      <a:pPr algn="ctr"/>
                      <a:r>
                        <a:rPr kumimoji="1" lang="zh-CN" altLang="en-US" dirty="0"/>
                        <a:t>地方税</a:t>
                      </a:r>
                      <a:endParaRPr kumimoji="1" lang="en-US" altLang="zh-CN" dirty="0"/>
                    </a:p>
                    <a:p>
                      <a:pPr algn="ctr"/>
                      <a:r>
                        <a:rPr kumimoji="1" lang="zh-CN" altLang="en-US" sz="1500" dirty="0"/>
                        <a:t>（市町村税）</a:t>
                      </a:r>
                    </a:p>
                  </a:txBody>
                  <a:tcPr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solidFill>
                      <a:srgbClr val="BFBFF3"/>
                    </a:solidFill>
                  </a:tcPr>
                </a:tc>
                <a:tc>
                  <a:txBody>
                    <a:bodyPr/>
                    <a:lstStyle/>
                    <a:p>
                      <a:pPr marL="0" algn="ctr" defTabSz="914400" rtl="0" eaLnBrk="1" latinLnBrk="0" hangingPunct="1"/>
                      <a:r>
                        <a:rPr kumimoji="1" lang="ja-JP" altLang="en-US" sz="1800" kern="1200" dirty="0">
                          <a:solidFill>
                            <a:srgbClr val="E38013"/>
                          </a:solidFill>
                          <a:latin typeface="+mn-lt"/>
                          <a:ea typeface="+mn-ea"/>
                          <a:cs typeface="+mn-cs"/>
                        </a:rPr>
                        <a:t>市町村民税・固定資産税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kern="1200" dirty="0">
                          <a:solidFill>
                            <a:srgbClr val="3D935A"/>
                          </a:solidFill>
                          <a:latin typeface="+mn-lt"/>
                          <a:ea typeface="+mn-ea"/>
                          <a:cs typeface="+mn-cs"/>
                        </a:rPr>
                        <a:t>市町村たばこ税・入湯税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91341676"/>
                  </a:ext>
                </a:extLst>
              </a:tr>
            </a:tbl>
          </a:graphicData>
        </a:graphic>
      </p:graphicFrame>
      <p:sp>
        <p:nvSpPr>
          <p:cNvPr id="8197" name="Line 48">
            <a:hlinkClick r:id="" action="ppaction://hlinkshowjump?jump=previousslide"/>
          </p:cNvPr>
          <p:cNvSpPr>
            <a:spLocks noChangeShapeType="1"/>
          </p:cNvSpPr>
          <p:nvPr/>
        </p:nvSpPr>
        <p:spPr bwMode="auto">
          <a:xfrm>
            <a:off x="8458200" y="228600"/>
            <a:ext cx="228600" cy="0"/>
          </a:xfrm>
          <a:prstGeom prst="line">
            <a:avLst/>
          </a:prstGeom>
          <a:noFill/>
          <a:ln w="50800">
            <a:solidFill>
              <a:srgbClr val="FFFFFF"/>
            </a:solidFill>
            <a:round/>
            <a:headEnd type="triangle" w="med" len="sm"/>
            <a:tailEnd/>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8198" name="Line 49">
            <a:hlinkClick r:id="" action="ppaction://hlinkshowjump?jump=nextslide"/>
          </p:cNvPr>
          <p:cNvSpPr>
            <a:spLocks noChangeShapeType="1"/>
          </p:cNvSpPr>
          <p:nvPr/>
        </p:nvSpPr>
        <p:spPr bwMode="auto">
          <a:xfrm>
            <a:off x="8763000" y="228600"/>
            <a:ext cx="228600" cy="0"/>
          </a:xfrm>
          <a:prstGeom prst="line">
            <a:avLst/>
          </a:prstGeom>
          <a:noFill/>
          <a:ln w="50800">
            <a:solidFill>
              <a:srgbClr val="FFFFFF"/>
            </a:solidFill>
            <a:round/>
            <a:headEnd type="none" w="med" len="sm"/>
            <a:tailEnd type="triangle" w="med" len="sm"/>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33" name="正方形/長方形 32">
            <a:extLst>
              <a:ext uri="{FF2B5EF4-FFF2-40B4-BE49-F238E27FC236}">
                <a16:creationId xmlns:a16="http://schemas.microsoft.com/office/drawing/2014/main" id="{F643AA56-8552-4656-AF43-C5B84FF1F8FD}"/>
              </a:ext>
            </a:extLst>
          </p:cNvPr>
          <p:cNvSpPr/>
          <p:nvPr/>
        </p:nvSpPr>
        <p:spPr>
          <a:xfrm>
            <a:off x="181334" y="4924698"/>
            <a:ext cx="8638620" cy="1253741"/>
          </a:xfrm>
          <a:prstGeom prst="rect">
            <a:avLst/>
          </a:prstGeom>
        </p:spPr>
        <p:txBody>
          <a:bodyPr wrap="square">
            <a:spAutoFit/>
          </a:bodyPr>
          <a:lstStyle/>
          <a:p>
            <a:pPr marL="285750" indent="-216000">
              <a:lnSpc>
                <a:spcPct val="140000"/>
              </a:lnSpc>
              <a:buClr>
                <a:srgbClr val="005BAD"/>
              </a:buClr>
              <a:buFont typeface="Wingdings" panose="05000000000000000000" pitchFamily="2" charset="2"/>
              <a:buChar char="l"/>
            </a:pPr>
            <a:r>
              <a:rPr lang="ja-JP" altLang="en-US" sz="1400" dirty="0">
                <a:latin typeface="HGPｺﾞｼｯｸM" panose="020B0600000000000000" pitchFamily="50" charset="-128"/>
                <a:ea typeface="HGPｺﾞｼｯｸM" panose="020B0600000000000000" pitchFamily="50" charset="-128"/>
              </a:rPr>
              <a:t>国に納める税金を「</a:t>
            </a:r>
            <a:r>
              <a:rPr lang="ja-JP" altLang="en-US" sz="1400" dirty="0">
                <a:solidFill>
                  <a:srgbClr val="005BAD"/>
                </a:solidFill>
                <a:latin typeface="HGPｺﾞｼｯｸE" panose="020B0900000000000000" pitchFamily="50" charset="-128"/>
                <a:ea typeface="HGPｺﾞｼｯｸE" panose="020B0900000000000000" pitchFamily="50" charset="-128"/>
              </a:rPr>
              <a:t>国税</a:t>
            </a:r>
            <a:r>
              <a:rPr lang="ja-JP" altLang="en-US" sz="1400" dirty="0">
                <a:latin typeface="HGPｺﾞｼｯｸM" panose="020B0600000000000000" pitchFamily="50" charset="-128"/>
                <a:ea typeface="HGPｺﾞｼｯｸM" panose="020B0600000000000000" pitchFamily="50" charset="-128"/>
              </a:rPr>
              <a:t>」、地方公共団体に納める税金を「</a:t>
            </a:r>
            <a:r>
              <a:rPr lang="ja-JP" altLang="en-US" sz="1400" dirty="0">
                <a:solidFill>
                  <a:srgbClr val="005BAD"/>
                </a:solidFill>
                <a:latin typeface="+mn-ea"/>
                <a:ea typeface="+mn-ea"/>
              </a:rPr>
              <a:t>地方税</a:t>
            </a:r>
            <a:r>
              <a:rPr lang="ja-JP" altLang="en-US" sz="1400" dirty="0">
                <a:latin typeface="HGPｺﾞｼｯｸM" panose="020B0600000000000000" pitchFamily="50" charset="-128"/>
                <a:ea typeface="HGPｺﾞｼｯｸM" panose="020B0600000000000000" pitchFamily="50" charset="-128"/>
              </a:rPr>
              <a:t>」といい、地方税はさらに「</a:t>
            </a:r>
            <a:r>
              <a:rPr lang="ja-JP" altLang="en-US" sz="1400" b="1" dirty="0">
                <a:solidFill>
                  <a:srgbClr val="0070C0"/>
                </a:solidFill>
                <a:latin typeface="+mn-ea"/>
                <a:ea typeface="+mn-ea"/>
              </a:rPr>
              <a:t>道府県税</a:t>
            </a:r>
            <a:r>
              <a:rPr lang="ja-JP" altLang="en-US" sz="1400" dirty="0">
                <a:latin typeface="HGPｺﾞｼｯｸM" panose="020B0600000000000000" pitchFamily="50" charset="-128"/>
                <a:ea typeface="HGPｺﾞｼｯｸM" panose="020B0600000000000000" pitchFamily="50" charset="-128"/>
              </a:rPr>
              <a:t>」と</a:t>
            </a:r>
            <a:endParaRPr lang="en-US" altLang="ja-JP" sz="1400" dirty="0">
              <a:latin typeface="HGPｺﾞｼｯｸM" panose="020B0600000000000000" pitchFamily="50" charset="-128"/>
              <a:ea typeface="HGPｺﾞｼｯｸM" panose="020B0600000000000000" pitchFamily="50" charset="-128"/>
            </a:endParaRPr>
          </a:p>
          <a:p>
            <a:pPr marL="69750">
              <a:lnSpc>
                <a:spcPct val="140000"/>
              </a:lnSpc>
              <a:buClr>
                <a:srgbClr val="005BAD"/>
              </a:buClr>
            </a:pPr>
            <a:r>
              <a:rPr lang="en-US" altLang="ja-JP" sz="1400" dirty="0">
                <a:latin typeface="HGPｺﾞｼｯｸM" panose="020B0600000000000000" pitchFamily="50" charset="-128"/>
                <a:ea typeface="HGPｺﾞｼｯｸM" panose="020B0600000000000000" pitchFamily="50" charset="-128"/>
              </a:rPr>
              <a:t>    </a:t>
            </a:r>
            <a:r>
              <a:rPr lang="ja-JP" altLang="en-US" sz="1400" dirty="0">
                <a:latin typeface="HGPｺﾞｼｯｸM" panose="020B0600000000000000" pitchFamily="50" charset="-128"/>
                <a:ea typeface="HGPｺﾞｼｯｸM" panose="020B0600000000000000" pitchFamily="50" charset="-128"/>
              </a:rPr>
              <a:t>「</a:t>
            </a:r>
            <a:r>
              <a:rPr lang="ja-JP" altLang="en-US" sz="1400" dirty="0">
                <a:solidFill>
                  <a:srgbClr val="005BAD"/>
                </a:solidFill>
                <a:latin typeface="+mn-ea"/>
                <a:ea typeface="+mn-ea"/>
              </a:rPr>
              <a:t>市町村税</a:t>
            </a:r>
            <a:r>
              <a:rPr lang="ja-JP" altLang="en-US" sz="1400" dirty="0">
                <a:latin typeface="HGPｺﾞｼｯｸM" panose="020B0600000000000000" pitchFamily="50" charset="-128"/>
                <a:ea typeface="HGPｺﾞｼｯｸM" panose="020B0600000000000000" pitchFamily="50" charset="-128"/>
              </a:rPr>
              <a:t>」に分けられます。</a:t>
            </a:r>
            <a:endParaRPr lang="ja-JP" altLang="en-US" sz="1400" dirty="0">
              <a:solidFill>
                <a:srgbClr val="7030A0"/>
              </a:solidFill>
              <a:latin typeface="HGPｺﾞｼｯｸM" panose="020B0600000000000000" pitchFamily="50" charset="-128"/>
              <a:ea typeface="HGPｺﾞｼｯｸM" panose="020B0600000000000000" pitchFamily="50" charset="-128"/>
            </a:endParaRPr>
          </a:p>
          <a:p>
            <a:pPr marL="285750" indent="-216000">
              <a:lnSpc>
                <a:spcPct val="140000"/>
              </a:lnSpc>
              <a:buClr>
                <a:srgbClr val="005BAD"/>
              </a:buClr>
              <a:buFont typeface="Wingdings" panose="05000000000000000000" pitchFamily="2" charset="2"/>
              <a:buChar char="l"/>
            </a:pPr>
            <a:r>
              <a:rPr lang="ja-JP" altLang="en-US" sz="1400" dirty="0">
                <a:latin typeface="HGPｺﾞｼｯｸM" panose="020B0600000000000000" pitchFamily="50" charset="-128"/>
                <a:ea typeface="HGPｺﾞｼｯｸM" panose="020B0600000000000000" pitchFamily="50" charset="-128"/>
              </a:rPr>
              <a:t>税金を納める人と負担する人が同じ税金を「</a:t>
            </a:r>
            <a:r>
              <a:rPr lang="ja-JP" altLang="en-US" sz="1400" dirty="0">
                <a:solidFill>
                  <a:srgbClr val="005BAD"/>
                </a:solidFill>
                <a:latin typeface="+mn-ea"/>
                <a:ea typeface="+mn-ea"/>
              </a:rPr>
              <a:t>直接税</a:t>
            </a:r>
            <a:r>
              <a:rPr lang="ja-JP" altLang="en-US" sz="1400" dirty="0">
                <a:latin typeface="HGPｺﾞｼｯｸM" panose="020B0600000000000000" pitchFamily="50" charset="-128"/>
                <a:ea typeface="HGPｺﾞｼｯｸM" panose="020B0600000000000000" pitchFamily="50" charset="-128"/>
              </a:rPr>
              <a:t>」といい、税金を納める人と負担する人が異なる税金を</a:t>
            </a:r>
            <a:endParaRPr lang="en-US" altLang="ja-JP" sz="1400" dirty="0">
              <a:latin typeface="HGPｺﾞｼｯｸM" panose="020B0600000000000000" pitchFamily="50" charset="-128"/>
              <a:ea typeface="HGPｺﾞｼｯｸM" panose="020B0600000000000000" pitchFamily="50" charset="-128"/>
            </a:endParaRPr>
          </a:p>
          <a:p>
            <a:pPr marL="69750">
              <a:lnSpc>
                <a:spcPct val="140000"/>
              </a:lnSpc>
              <a:buClr>
                <a:srgbClr val="005BAD"/>
              </a:buClr>
            </a:pPr>
            <a:r>
              <a:rPr lang="ja-JP" altLang="en-US" sz="1400" dirty="0">
                <a:latin typeface="HGPｺﾞｼｯｸM" panose="020B0600000000000000" pitchFamily="50" charset="-128"/>
                <a:ea typeface="HGPｺﾞｼｯｸM" panose="020B0600000000000000" pitchFamily="50" charset="-128"/>
              </a:rPr>
              <a:t>    「</a:t>
            </a:r>
            <a:r>
              <a:rPr lang="ja-JP" altLang="en-US" sz="1400" dirty="0">
                <a:solidFill>
                  <a:srgbClr val="005BAD"/>
                </a:solidFill>
                <a:latin typeface="+mn-ea"/>
                <a:ea typeface="+mn-ea"/>
              </a:rPr>
              <a:t>間接税</a:t>
            </a:r>
            <a:r>
              <a:rPr lang="ja-JP" altLang="en-US" sz="1400" dirty="0">
                <a:latin typeface="HGPｺﾞｼｯｸM" panose="020B0600000000000000" pitchFamily="50" charset="-128"/>
                <a:ea typeface="HGPｺﾞｼｯｸM" panose="020B0600000000000000" pitchFamily="50" charset="-128"/>
              </a:rPr>
              <a:t>」といいます。たとえば、消費税は、消費者が負担し、事業者が納めるため、間接税に分類されます。</a:t>
            </a:r>
          </a:p>
        </p:txBody>
      </p:sp>
      <p:sp>
        <p:nvSpPr>
          <p:cNvPr id="5" name="スライド番号プレースホルダー 4">
            <a:extLst>
              <a:ext uri="{FF2B5EF4-FFF2-40B4-BE49-F238E27FC236}">
                <a16:creationId xmlns:a16="http://schemas.microsoft.com/office/drawing/2014/main" id="{1D7B086C-43A1-1426-7A30-3130CF28FB7B}"/>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4</a:t>
            </a:fld>
            <a:endParaRPr lang="en-US" altLang="ja-JP" dirty="0"/>
          </a:p>
        </p:txBody>
      </p:sp>
      <p:grpSp>
        <p:nvGrpSpPr>
          <p:cNvPr id="17" name="グループ化 16">
            <a:extLst>
              <a:ext uri="{FF2B5EF4-FFF2-40B4-BE49-F238E27FC236}">
                <a16:creationId xmlns:a16="http://schemas.microsoft.com/office/drawing/2014/main" id="{2F432AC7-ACD7-AFD4-7D3C-A7E66B135717}"/>
              </a:ext>
            </a:extLst>
          </p:cNvPr>
          <p:cNvGrpSpPr/>
          <p:nvPr/>
        </p:nvGrpSpPr>
        <p:grpSpPr>
          <a:xfrm>
            <a:off x="287921" y="6410880"/>
            <a:ext cx="8532000" cy="374400"/>
            <a:chOff x="322211" y="6410880"/>
            <a:chExt cx="8532000" cy="374400"/>
          </a:xfrm>
        </p:grpSpPr>
        <p:sp>
          <p:nvSpPr>
            <p:cNvPr id="16" name="正方形/長方形 15">
              <a:extLst>
                <a:ext uri="{FF2B5EF4-FFF2-40B4-BE49-F238E27FC236}">
                  <a16:creationId xmlns:a16="http://schemas.microsoft.com/office/drawing/2014/main" id="{1196B3F1-C6BC-2BE0-7FDC-15732B211876}"/>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6" name="正方形/長方形 5">
              <a:extLst>
                <a:ext uri="{FF2B5EF4-FFF2-40B4-BE49-F238E27FC236}">
                  <a16:creationId xmlns:a16="http://schemas.microsoft.com/office/drawing/2014/main" id="{EDD4CA67-8015-CE17-AF07-0B5DA3FF8904}"/>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7" name="テキスト ボックス 6">
            <a:extLst>
              <a:ext uri="{FF2B5EF4-FFF2-40B4-BE49-F238E27FC236}">
                <a16:creationId xmlns:a16="http://schemas.microsoft.com/office/drawing/2014/main" id="{4D5357BA-F1EC-65FA-7AF9-18D061428AC1}"/>
              </a:ext>
            </a:extLst>
          </p:cNvPr>
          <p:cNvSpPr txBox="1"/>
          <p:nvPr/>
        </p:nvSpPr>
        <p:spPr>
          <a:xfrm>
            <a:off x="762244" y="6473251"/>
            <a:ext cx="6725484"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税金の種類をもっと詳しく見てみよう</a:t>
            </a:r>
            <a:r>
              <a:rPr lang="ja-JP" altLang="en-US" sz="1100" b="1" dirty="0">
                <a:solidFill>
                  <a:srgbClr val="005BAD"/>
                </a:solidFill>
                <a:latin typeface="ＭＳ Ｐゴシック" panose="020B0600070205080204" pitchFamily="50" charset="-128"/>
                <a:ea typeface="ＭＳ Ｐゴシック" panose="020B0600070205080204" pitchFamily="50" charset="-128"/>
              </a:rPr>
              <a:t>　</a:t>
            </a:r>
            <a:r>
              <a:rPr kumimoji="1" lang="en-US" altLang="ja-JP" sz="11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https://www.nta.go.jp/taxes/kids/hatten/page02.htm</a:t>
            </a:r>
            <a:r>
              <a:rPr kumimoji="1" lang="en-US" altLang="ja-JP" sz="1100" dirty="0">
                <a:latin typeface="Arial" panose="020B0604020202020204" pitchFamily="34" charset="0"/>
                <a:cs typeface="Arial" panose="020B0604020202020204" pitchFamily="34" charset="0"/>
              </a:rPr>
              <a:t> </a:t>
            </a:r>
            <a:r>
              <a:rPr kumimoji="1" lang="en-US" altLang="ja-JP" sz="1100" dirty="0">
                <a:latin typeface="ＭＳ Ｐゴシック" panose="020B0600070205080204" pitchFamily="50" charset="-128"/>
                <a:ea typeface="ＭＳ Ｐゴシック" panose="020B0600070205080204" pitchFamily="50" charset="-128"/>
              </a:rPr>
              <a:t>(</a:t>
            </a:r>
            <a:r>
              <a:rPr kumimoji="1" lang="ja-JP" altLang="en-US" sz="1100" dirty="0">
                <a:latin typeface="ＭＳ Ｐゴシック" panose="020B0600070205080204" pitchFamily="50" charset="-128"/>
                <a:ea typeface="ＭＳ Ｐゴシック" panose="020B0600070205080204" pitchFamily="50" charset="-128"/>
              </a:rPr>
              <a:t>国税庁</a:t>
            </a:r>
            <a:r>
              <a:rPr kumimoji="1" lang="en-US" altLang="ja-JP" sz="1100" dirty="0">
                <a:latin typeface="ＭＳ Ｐゴシック" panose="020B0600070205080204" pitchFamily="50" charset="-128"/>
                <a:ea typeface="ＭＳ Ｐゴシック" panose="020B0600070205080204" pitchFamily="50" charset="-128"/>
              </a:rPr>
              <a:t>HP</a:t>
            </a:r>
            <a:r>
              <a:rPr lang="ja-JP" altLang="en-US" sz="1100" dirty="0">
                <a:latin typeface="ＭＳ Ｐゴシック" panose="020B0600070205080204" pitchFamily="50" charset="-128"/>
                <a:ea typeface="ＭＳ Ｐゴシック" panose="020B0600070205080204" pitchFamily="50" charset="-128"/>
              </a:rPr>
              <a:t>）</a:t>
            </a:r>
            <a:endParaRPr kumimoji="1" lang="en-US" altLang="ja-JP" sz="1100" dirty="0">
              <a:latin typeface="Arial" panose="020B0604020202020204" pitchFamily="34" charset="0"/>
              <a:cs typeface="Arial" panose="020B0604020202020204" pitchFamily="34" charset="0"/>
            </a:endParaRPr>
          </a:p>
        </p:txBody>
      </p:sp>
      <p:sp>
        <p:nvSpPr>
          <p:cNvPr id="2" name="Rectangle 14">
            <a:extLst>
              <a:ext uri="{FF2B5EF4-FFF2-40B4-BE49-F238E27FC236}">
                <a16:creationId xmlns:a16="http://schemas.microsoft.com/office/drawing/2014/main" id="{63299375-C3F3-E852-100A-922641C97D7A}"/>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 </a:t>
            </a:r>
          </a:p>
        </p:txBody>
      </p:sp>
      <p:sp>
        <p:nvSpPr>
          <p:cNvPr id="13" name="正方形/長方形 12">
            <a:extLst>
              <a:ext uri="{FF2B5EF4-FFF2-40B4-BE49-F238E27FC236}">
                <a16:creationId xmlns:a16="http://schemas.microsoft.com/office/drawing/2014/main" id="{4E1A8872-E6EA-C9F7-289C-7ABD96C9EB84}"/>
              </a:ext>
            </a:extLst>
          </p:cNvPr>
          <p:cNvSpPr/>
          <p:nvPr/>
        </p:nvSpPr>
        <p:spPr bwMode="auto">
          <a:xfrm>
            <a:off x="2522184" y="1558010"/>
            <a:ext cx="2257832" cy="520338"/>
          </a:xfrm>
          <a:prstGeom prst="rect">
            <a:avLst/>
          </a:prstGeom>
          <a:solidFill>
            <a:srgbClr val="FBE6B3"/>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1" name="テキスト ボックス 10">
            <a:extLst>
              <a:ext uri="{FF2B5EF4-FFF2-40B4-BE49-F238E27FC236}">
                <a16:creationId xmlns:a16="http://schemas.microsoft.com/office/drawing/2014/main" id="{F7AD2524-3AAD-2469-20D3-AC6EEE4139EF}"/>
              </a:ext>
            </a:extLst>
          </p:cNvPr>
          <p:cNvSpPr txBox="1"/>
          <p:nvPr/>
        </p:nvSpPr>
        <p:spPr>
          <a:xfrm>
            <a:off x="2697413" y="1125538"/>
            <a:ext cx="1904689" cy="987258"/>
          </a:xfrm>
          <a:prstGeom prst="rect">
            <a:avLst/>
          </a:prstGeom>
          <a:noFill/>
        </p:spPr>
        <p:txBody>
          <a:bodyPr wrap="none" rtlCol="0">
            <a:spAutoFit/>
          </a:bodyPr>
          <a:lstStyle/>
          <a:p>
            <a:pPr algn="ctr" eaLnBrk="1" hangingPunct="1">
              <a:lnSpc>
                <a:spcPct val="125000"/>
              </a:lnSpc>
            </a:pPr>
            <a:r>
              <a:rPr lang="ja-JP" altLang="en-US" sz="2000" dirty="0">
                <a:latin typeface="+mn-lt"/>
                <a:ea typeface="+mn-ea"/>
              </a:rPr>
              <a:t>直　接　税</a:t>
            </a:r>
          </a:p>
          <a:p>
            <a:pPr algn="ctr" eaLnBrk="1" hangingPunct="1">
              <a:lnSpc>
                <a:spcPct val="125000"/>
              </a:lnSpc>
            </a:pPr>
            <a:r>
              <a:rPr lang="ja-JP" altLang="en-US" sz="1400" dirty="0">
                <a:latin typeface="+mn-lt"/>
                <a:ea typeface="+mn-ea"/>
              </a:rPr>
              <a:t>税金を納める人と</a:t>
            </a:r>
            <a:endParaRPr lang="en-US" altLang="ja-JP" sz="1400" dirty="0">
              <a:latin typeface="+mn-lt"/>
              <a:ea typeface="+mn-ea"/>
            </a:endParaRPr>
          </a:p>
          <a:p>
            <a:pPr algn="ctr" eaLnBrk="1" hangingPunct="1">
              <a:lnSpc>
                <a:spcPct val="125000"/>
              </a:lnSpc>
            </a:pPr>
            <a:r>
              <a:rPr lang="ja-JP" altLang="en-US" sz="1400" dirty="0">
                <a:latin typeface="+mn-lt"/>
                <a:ea typeface="+mn-ea"/>
              </a:rPr>
              <a:t>負担する人が同じ税金</a:t>
            </a:r>
          </a:p>
        </p:txBody>
      </p:sp>
      <p:sp>
        <p:nvSpPr>
          <p:cNvPr id="14" name="正方形/長方形 13">
            <a:extLst>
              <a:ext uri="{FF2B5EF4-FFF2-40B4-BE49-F238E27FC236}">
                <a16:creationId xmlns:a16="http://schemas.microsoft.com/office/drawing/2014/main" id="{F1726494-A59B-C716-AD4C-D9F2363EFB1A}"/>
              </a:ext>
            </a:extLst>
          </p:cNvPr>
          <p:cNvSpPr/>
          <p:nvPr/>
        </p:nvSpPr>
        <p:spPr bwMode="auto">
          <a:xfrm>
            <a:off x="5990549" y="1558010"/>
            <a:ext cx="2257832" cy="520338"/>
          </a:xfrm>
          <a:prstGeom prst="rect">
            <a:avLst/>
          </a:prstGeom>
          <a:solidFill>
            <a:srgbClr val="88CE78"/>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2" name="テキスト ボックス 11">
            <a:extLst>
              <a:ext uri="{FF2B5EF4-FFF2-40B4-BE49-F238E27FC236}">
                <a16:creationId xmlns:a16="http://schemas.microsoft.com/office/drawing/2014/main" id="{F8672C75-52C9-86C7-D39C-780A5E10BB93}"/>
              </a:ext>
            </a:extLst>
          </p:cNvPr>
          <p:cNvSpPr txBox="1"/>
          <p:nvPr/>
        </p:nvSpPr>
        <p:spPr>
          <a:xfrm>
            <a:off x="6071743" y="1125538"/>
            <a:ext cx="2095445" cy="987258"/>
          </a:xfrm>
          <a:prstGeom prst="rect">
            <a:avLst/>
          </a:prstGeom>
          <a:noFill/>
        </p:spPr>
        <p:txBody>
          <a:bodyPr wrap="none" rtlCol="0">
            <a:spAutoFit/>
          </a:bodyPr>
          <a:lstStyle/>
          <a:p>
            <a:pPr algn="ctr" eaLnBrk="1" hangingPunct="1">
              <a:lnSpc>
                <a:spcPct val="125000"/>
              </a:lnSpc>
            </a:pPr>
            <a:r>
              <a:rPr lang="ja-JP" altLang="en-US" sz="2000" dirty="0">
                <a:latin typeface="+mn-lt"/>
                <a:ea typeface="+mn-ea"/>
              </a:rPr>
              <a:t>間　接　税</a:t>
            </a:r>
          </a:p>
          <a:p>
            <a:pPr algn="ctr" eaLnBrk="1" hangingPunct="1">
              <a:lnSpc>
                <a:spcPct val="125000"/>
              </a:lnSpc>
            </a:pPr>
            <a:r>
              <a:rPr lang="ja-JP" altLang="en-US" sz="1400" dirty="0">
                <a:latin typeface="+mn-lt"/>
                <a:ea typeface="+mn-ea"/>
              </a:rPr>
              <a:t>税金を納める人と</a:t>
            </a:r>
          </a:p>
          <a:p>
            <a:pPr algn="ctr" eaLnBrk="1" hangingPunct="1">
              <a:lnSpc>
                <a:spcPct val="110000"/>
              </a:lnSpc>
            </a:pPr>
            <a:r>
              <a:rPr lang="ja-JP" altLang="en-US" sz="1400" dirty="0">
                <a:latin typeface="+mn-lt"/>
                <a:ea typeface="+mn-ea"/>
              </a:rPr>
              <a:t>負担する人が異なる税金</a:t>
            </a:r>
          </a:p>
        </p:txBody>
      </p:sp>
      <p:grpSp>
        <p:nvGrpSpPr>
          <p:cNvPr id="4" name="グループ化 3">
            <a:extLst>
              <a:ext uri="{FF2B5EF4-FFF2-40B4-BE49-F238E27FC236}">
                <a16:creationId xmlns:a16="http://schemas.microsoft.com/office/drawing/2014/main" id="{6CA838FC-E7DE-47E7-168E-F313030DD7E2}"/>
              </a:ext>
            </a:extLst>
          </p:cNvPr>
          <p:cNvGrpSpPr/>
          <p:nvPr/>
        </p:nvGrpSpPr>
        <p:grpSpPr>
          <a:xfrm>
            <a:off x="-29057" y="6108719"/>
            <a:ext cx="832606" cy="749281"/>
            <a:chOff x="-35154" y="5996309"/>
            <a:chExt cx="945432" cy="850816"/>
          </a:xfrm>
        </p:grpSpPr>
        <p:sp>
          <p:nvSpPr>
            <p:cNvPr id="8" name="フリーフォーム: 図形 7">
              <a:extLst>
                <a:ext uri="{FF2B5EF4-FFF2-40B4-BE49-F238E27FC236}">
                  <a16:creationId xmlns:a16="http://schemas.microsoft.com/office/drawing/2014/main" id="{AD61701D-876B-0DC9-53C1-432F064506D3}"/>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9" name="フリーフォーム: 図形 8">
              <a:extLst>
                <a:ext uri="{FF2B5EF4-FFF2-40B4-BE49-F238E27FC236}">
                  <a16:creationId xmlns:a16="http://schemas.microsoft.com/office/drawing/2014/main" id="{56507152-4CD5-71F6-410D-A55102422BD1}"/>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0" name="テキスト ボックス 9">
              <a:extLst>
                <a:ext uri="{FF2B5EF4-FFF2-40B4-BE49-F238E27FC236}">
                  <a16:creationId xmlns:a16="http://schemas.microsoft.com/office/drawing/2014/main" id="{FE54DCFA-36A5-89B4-5A84-CFE850CE4A66}"/>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animEffect transition="in" filter="wipe(left)">
                                      <p:cBhvr>
                                        <p:cTn id="7" dur="1750"/>
                                        <p:tgtEl>
                                          <p:spTgt spid="33">
                                            <p:txEl>
                                              <p:pRg st="0" end="0"/>
                                            </p:txEl>
                                          </p:spTgt>
                                        </p:tgtEl>
                                      </p:cBhvr>
                                    </p:animEffect>
                                  </p:childTnLst>
                                </p:cTn>
                              </p:par>
                            </p:childTnLst>
                          </p:cTn>
                        </p:par>
                        <p:par>
                          <p:cTn id="8" fill="hold">
                            <p:stCondLst>
                              <p:cond delay="1750"/>
                            </p:stCondLst>
                            <p:childTnLst>
                              <p:par>
                                <p:cTn id="9" presetID="22" presetClass="entr" presetSubtype="8" fill="hold" nodeType="afterEffect">
                                  <p:stCondLst>
                                    <p:cond delay="0"/>
                                  </p:stCondLst>
                                  <p:childTnLst>
                                    <p:set>
                                      <p:cBhvr>
                                        <p:cTn id="10" dur="1" fill="hold">
                                          <p:stCondLst>
                                            <p:cond delay="0"/>
                                          </p:stCondLst>
                                        </p:cTn>
                                        <p:tgtEl>
                                          <p:spTgt spid="33">
                                            <p:txEl>
                                              <p:pRg st="1" end="1"/>
                                            </p:txEl>
                                          </p:spTgt>
                                        </p:tgtEl>
                                        <p:attrNameLst>
                                          <p:attrName>style.visibility</p:attrName>
                                        </p:attrNameLst>
                                      </p:cBhvr>
                                      <p:to>
                                        <p:strVal val="visible"/>
                                      </p:to>
                                    </p:set>
                                    <p:animEffect transition="in" filter="wipe(left)">
                                      <p:cBhvr>
                                        <p:cTn id="11" dur="900"/>
                                        <p:tgtEl>
                                          <p:spTgt spid="3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3">
                                            <p:txEl>
                                              <p:pRg st="2" end="2"/>
                                            </p:txEl>
                                          </p:spTgt>
                                        </p:tgtEl>
                                        <p:attrNameLst>
                                          <p:attrName>style.visibility</p:attrName>
                                        </p:attrNameLst>
                                      </p:cBhvr>
                                      <p:to>
                                        <p:strVal val="visible"/>
                                      </p:to>
                                    </p:set>
                                    <p:animEffect transition="in" filter="wipe(left)">
                                      <p:cBhvr>
                                        <p:cTn id="16" dur="2100"/>
                                        <p:tgtEl>
                                          <p:spTgt spid="33">
                                            <p:txEl>
                                              <p:pRg st="2" end="2"/>
                                            </p:txEl>
                                          </p:spTgt>
                                        </p:tgtEl>
                                      </p:cBhvr>
                                    </p:animEffect>
                                  </p:childTnLst>
                                </p:cTn>
                              </p:par>
                            </p:childTnLst>
                          </p:cTn>
                        </p:par>
                        <p:par>
                          <p:cTn id="17" fill="hold">
                            <p:stCondLst>
                              <p:cond delay="2100"/>
                            </p:stCondLst>
                            <p:childTnLst>
                              <p:par>
                                <p:cTn id="18" presetID="22" presetClass="entr" presetSubtype="8" fill="hold" nodeType="afterEffect">
                                  <p:stCondLst>
                                    <p:cond delay="0"/>
                                  </p:stCondLst>
                                  <p:childTnLst>
                                    <p:set>
                                      <p:cBhvr>
                                        <p:cTn id="19" dur="1" fill="hold">
                                          <p:stCondLst>
                                            <p:cond delay="0"/>
                                          </p:stCondLst>
                                        </p:cTn>
                                        <p:tgtEl>
                                          <p:spTgt spid="33">
                                            <p:txEl>
                                              <p:pRg st="3" end="3"/>
                                            </p:txEl>
                                          </p:spTgt>
                                        </p:tgtEl>
                                        <p:attrNameLst>
                                          <p:attrName>style.visibility</p:attrName>
                                        </p:attrNameLst>
                                      </p:cBhvr>
                                      <p:to>
                                        <p:strVal val="visible"/>
                                      </p:to>
                                    </p:set>
                                    <p:animEffect transition="in" filter="wipe(left)">
                                      <p:cBhvr>
                                        <p:cTn id="20" dur="2200"/>
                                        <p:tgtEl>
                                          <p:spTgt spid="3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D99F5906-829A-2E6D-655A-49AE5F2A4058}"/>
              </a:ext>
            </a:extLst>
          </p:cNvPr>
          <p:cNvGrpSpPr/>
          <p:nvPr/>
        </p:nvGrpSpPr>
        <p:grpSpPr>
          <a:xfrm>
            <a:off x="250825" y="1400548"/>
            <a:ext cx="2181719" cy="2601618"/>
            <a:chOff x="250825" y="1066180"/>
            <a:chExt cx="2181719" cy="2601618"/>
          </a:xfrm>
        </p:grpSpPr>
        <p:sp>
          <p:nvSpPr>
            <p:cNvPr id="96" name="正方形/長方形 95">
              <a:extLst>
                <a:ext uri="{FF2B5EF4-FFF2-40B4-BE49-F238E27FC236}">
                  <a16:creationId xmlns:a16="http://schemas.microsoft.com/office/drawing/2014/main" id="{F781A3F7-CC93-2A11-8B82-22D67569380D}"/>
                </a:ext>
              </a:extLst>
            </p:cNvPr>
            <p:cNvSpPr/>
            <p:nvPr/>
          </p:nvSpPr>
          <p:spPr>
            <a:xfrm>
              <a:off x="250825" y="1066180"/>
              <a:ext cx="2181719" cy="2601618"/>
            </a:xfrm>
            <a:prstGeom prst="rect">
              <a:avLst/>
            </a:prstGeom>
            <a:solidFill>
              <a:srgbClr val="D4ECFC"/>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7" name="正方形/長方形 96">
              <a:extLst>
                <a:ext uri="{FF2B5EF4-FFF2-40B4-BE49-F238E27FC236}">
                  <a16:creationId xmlns:a16="http://schemas.microsoft.com/office/drawing/2014/main" id="{FF8CB23A-5BAA-CBFC-DF77-BB3FE68975A0}"/>
                </a:ext>
              </a:extLst>
            </p:cNvPr>
            <p:cNvSpPr/>
            <p:nvPr/>
          </p:nvSpPr>
          <p:spPr bwMode="auto">
            <a:xfrm>
              <a:off x="250825" y="1066181"/>
              <a:ext cx="2181719"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消費者</a:t>
              </a:r>
            </a:p>
          </p:txBody>
        </p:sp>
        <p:sp>
          <p:nvSpPr>
            <p:cNvPr id="101" name="テキスト ボックス 100">
              <a:extLst>
                <a:ext uri="{FF2B5EF4-FFF2-40B4-BE49-F238E27FC236}">
                  <a16:creationId xmlns:a16="http://schemas.microsoft.com/office/drawing/2014/main" id="{03595052-07FF-8ED9-C794-566F3C2F0A6C}"/>
                </a:ext>
              </a:extLst>
            </p:cNvPr>
            <p:cNvSpPr txBox="1"/>
            <p:nvPr/>
          </p:nvSpPr>
          <p:spPr>
            <a:xfrm>
              <a:off x="321212" y="2896382"/>
              <a:ext cx="2040943" cy="662041"/>
            </a:xfrm>
            <a:prstGeom prst="rect">
              <a:avLst/>
            </a:prstGeom>
            <a:noFill/>
          </p:spPr>
          <p:txBody>
            <a:bodyPr wrap="none" rtlCol="0">
              <a:spAutoFit/>
            </a:bodyPr>
            <a:lstStyle/>
            <a:p>
              <a:pPr rtl="0">
                <a:lnSpc>
                  <a:spcPct val="110000"/>
                </a:lnSpc>
                <a:spcBef>
                  <a:spcPts val="0"/>
                </a:spcBef>
                <a:spcAft>
                  <a:spcPts val="0"/>
                </a:spcAft>
              </a:pPr>
              <a:r>
                <a:rPr lang="ja-JP" altLang="en-US" sz="1200">
                  <a:latin typeface="HGPｺﾞｼｯｸE" panose="020B0900000000000000" pitchFamily="50" charset="-128"/>
                  <a:ea typeface="HGPｺﾞｼｯｸE" panose="020B0900000000000000" pitchFamily="50" charset="-128"/>
                </a:rPr>
                <a:t>商品</a:t>
              </a:r>
              <a:r>
                <a:rPr lang="ja-JP" altLang="en-US" sz="1200" b="0" i="0" u="none" strike="noStrike">
                  <a:effectLst/>
                  <a:latin typeface="HGPｺﾞｼｯｸE" panose="020B0900000000000000" pitchFamily="50" charset="-128"/>
                  <a:ea typeface="HGPｺﾞｼｯｸE" panose="020B0900000000000000" pitchFamily="50" charset="-128"/>
                </a:rPr>
                <a:t>の</a:t>
              </a:r>
              <a:r>
                <a:rPr lang="ja-JP" altLang="en-US" sz="1200" b="0" i="0" u="none" strike="noStrike" dirty="0">
                  <a:effectLst/>
                  <a:latin typeface="HGPｺﾞｼｯｸE" panose="020B0900000000000000" pitchFamily="50" charset="-128"/>
                  <a:ea typeface="HGPｺﾞｼｯｸE" panose="020B0900000000000000" pitchFamily="50" charset="-128"/>
                </a:rPr>
                <a:t>金額</a:t>
              </a:r>
              <a:r>
                <a:rPr lang="en-US" altLang="ja-JP" sz="1200" b="0" i="0" u="none" strike="noStrike" dirty="0">
                  <a:effectLst/>
                  <a:latin typeface="HGPｺﾞｼｯｸE" panose="020B0900000000000000" pitchFamily="50" charset="-128"/>
                  <a:ea typeface="HGPｺﾞｼｯｸE" panose="020B0900000000000000" pitchFamily="50" charset="-128"/>
                </a:rPr>
                <a:t>1,000</a:t>
              </a:r>
              <a:r>
                <a:rPr lang="ja-JP" altLang="en-US" sz="1200" b="0" i="0" u="none" strike="noStrike" dirty="0">
                  <a:effectLst/>
                  <a:latin typeface="HGPｺﾞｼｯｸE" panose="020B0900000000000000" pitchFamily="50" charset="-128"/>
                  <a:ea typeface="HGPｺﾞｼｯｸE" panose="020B0900000000000000" pitchFamily="50" charset="-128"/>
                </a:rPr>
                <a:t>円と一緒に</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消費税</a:t>
              </a:r>
              <a:r>
                <a:rPr lang="en-US" altLang="ja-JP" sz="1200" b="0" i="0" u="none" strike="noStrike" dirty="0">
                  <a:effectLst/>
                  <a:latin typeface="HGPｺﾞｼｯｸE" panose="020B0900000000000000" pitchFamily="50" charset="-128"/>
                  <a:ea typeface="HGPｺﾞｼｯｸE" panose="020B0900000000000000" pitchFamily="50" charset="-128"/>
                </a:rPr>
                <a:t>100</a:t>
              </a:r>
              <a:r>
                <a:rPr lang="ja-JP" altLang="en-US" sz="1200" b="0" i="0" u="none" strike="noStrike" dirty="0">
                  <a:effectLst/>
                  <a:latin typeface="HGPｺﾞｼｯｸE" panose="020B0900000000000000" pitchFamily="50" charset="-128"/>
                  <a:ea typeface="HGPｺﾞｼｯｸE" panose="020B0900000000000000" pitchFamily="50" charset="-128"/>
                </a:rPr>
                <a:t>円を</a:t>
              </a:r>
              <a:r>
                <a:rPr lang="ja-JP" altLang="en-US" sz="1200" dirty="0">
                  <a:latin typeface="HGPｺﾞｼｯｸE" panose="020B0900000000000000" pitchFamily="50" charset="-128"/>
                  <a:ea typeface="HGPｺﾞｼｯｸE" panose="020B0900000000000000" pitchFamily="50" charset="-128"/>
                </a:rPr>
                <a:t>支払う</a:t>
              </a:r>
              <a:r>
                <a:rPr lang="ja-JP" altLang="en-US" sz="1200" b="0" i="0" u="none" strike="noStrike" dirty="0">
                  <a:effectLst/>
                  <a:latin typeface="HGPｺﾞｼｯｸE" panose="020B0900000000000000" pitchFamily="50" charset="-128"/>
                  <a:ea typeface="HGPｺﾞｼｯｸE" panose="020B0900000000000000" pitchFamily="50" charset="-128"/>
                </a:rPr>
                <a:t>。</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100" b="0" i="0" u="none" strike="noStrike" dirty="0">
                  <a:effectLst/>
                  <a:latin typeface="HGPｺﾞｼｯｸE" panose="020B0900000000000000" pitchFamily="50" charset="-128"/>
                  <a:ea typeface="HGPｺﾞｼｯｸE" panose="020B0900000000000000" pitchFamily="50" charset="-128"/>
                </a:rPr>
                <a:t>消費税を</a:t>
              </a:r>
              <a:r>
                <a:rPr lang="ja-JP" altLang="en-US" sz="1100" dirty="0">
                  <a:latin typeface="HGPｺﾞｼｯｸE" panose="020B0900000000000000" pitchFamily="50" charset="-128"/>
                  <a:ea typeface="HGPｺﾞｼｯｸE" panose="020B0900000000000000" pitchFamily="50" charset="-128"/>
                </a:rPr>
                <a:t>負担する</a:t>
              </a:r>
              <a:r>
                <a:rPr lang="en-US" altLang="ja-JP" sz="1100" b="0" i="0" u="none" strike="noStrike" dirty="0">
                  <a:effectLst/>
                  <a:latin typeface="HGPｺﾞｼｯｸE" panose="020B0900000000000000" pitchFamily="50" charset="-128"/>
                  <a:ea typeface="HGPｺﾞｼｯｸE" panose="020B0900000000000000" pitchFamily="50" charset="-128"/>
                </a:rPr>
                <a:t>)</a:t>
              </a:r>
              <a:endParaRPr lang="ja-JP" altLang="en-US" sz="1100" b="0" dirty="0">
                <a:effectLst/>
                <a:latin typeface="HGPｺﾞｼｯｸE" panose="020B0900000000000000" pitchFamily="50" charset="-128"/>
                <a:ea typeface="HGPｺﾞｼｯｸE" panose="020B0900000000000000" pitchFamily="50" charset="-128"/>
              </a:endParaRPr>
            </a:p>
          </p:txBody>
        </p:sp>
        <p:pic>
          <p:nvPicPr>
            <p:cNvPr id="98" name="図 97">
              <a:extLst>
                <a:ext uri="{FF2B5EF4-FFF2-40B4-BE49-F238E27FC236}">
                  <a16:creationId xmlns:a16="http://schemas.microsoft.com/office/drawing/2014/main" id="{A4CC9879-96D9-23E3-E7B2-EDDC4EA8F3C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25141" y="1498016"/>
              <a:ext cx="1042898" cy="1362795"/>
            </a:xfrm>
            <a:prstGeom prst="rect">
              <a:avLst/>
            </a:prstGeom>
          </p:spPr>
        </p:pic>
      </p:grpSp>
      <p:sp>
        <p:nvSpPr>
          <p:cNvPr id="2" name="スライド番号プレースホルダー 1">
            <a:extLst>
              <a:ext uri="{FF2B5EF4-FFF2-40B4-BE49-F238E27FC236}">
                <a16:creationId xmlns:a16="http://schemas.microsoft.com/office/drawing/2014/main" id="{0D5FAE38-430B-488F-ACD5-B161A8CC79D4}"/>
              </a:ext>
            </a:extLst>
          </p:cNvPr>
          <p:cNvSpPr>
            <a:spLocks noGrp="1"/>
          </p:cNvSpPr>
          <p:nvPr>
            <p:ph type="sldNum" sz="quarter" idx="12"/>
          </p:nvPr>
        </p:nvSpPr>
        <p:spPr/>
        <p:txBody>
          <a:bodyPr/>
          <a:lstStyle/>
          <a:p>
            <a:pPr>
              <a:defRPr/>
            </a:pPr>
            <a:fld id="{40E3B949-1179-4387-B307-F356BE6486A4}" type="slidenum">
              <a:rPr lang="en-US" altLang="ja-JP" smtClean="0"/>
              <a:pPr>
                <a:defRPr/>
              </a:pPr>
              <a:t>5</a:t>
            </a:fld>
            <a:endParaRPr lang="en-US" altLang="ja-JP" dirty="0"/>
          </a:p>
        </p:txBody>
      </p:sp>
      <p:sp>
        <p:nvSpPr>
          <p:cNvPr id="3" name="Rectangle 14">
            <a:extLst>
              <a:ext uri="{FF2B5EF4-FFF2-40B4-BE49-F238E27FC236}">
                <a16:creationId xmlns:a16="http://schemas.microsoft.com/office/drawing/2014/main" id="{44C58116-E4DC-434F-A621-C242A6B032A1}"/>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a:t>
            </a:r>
          </a:p>
        </p:txBody>
      </p:sp>
      <p:pic>
        <p:nvPicPr>
          <p:cNvPr id="94" name="図 93">
            <a:extLst>
              <a:ext uri="{FF2B5EF4-FFF2-40B4-BE49-F238E27FC236}">
                <a16:creationId xmlns:a16="http://schemas.microsoft.com/office/drawing/2014/main" id="{35F17327-8FD4-A602-5993-6D07A2DED19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30063" y="5106433"/>
            <a:ext cx="1308244" cy="1515967"/>
          </a:xfrm>
          <a:prstGeom prst="rect">
            <a:avLst/>
          </a:prstGeom>
        </p:spPr>
      </p:pic>
      <p:sp>
        <p:nvSpPr>
          <p:cNvPr id="103" name="矢印: 下 102">
            <a:extLst>
              <a:ext uri="{FF2B5EF4-FFF2-40B4-BE49-F238E27FC236}">
                <a16:creationId xmlns:a16="http://schemas.microsoft.com/office/drawing/2014/main" id="{E89E4FCF-3D62-16D1-600B-B760748B9802}"/>
              </a:ext>
            </a:extLst>
          </p:cNvPr>
          <p:cNvSpPr/>
          <p:nvPr/>
        </p:nvSpPr>
        <p:spPr>
          <a:xfrm>
            <a:off x="5919612" y="2092545"/>
            <a:ext cx="259687" cy="390662"/>
          </a:xfrm>
          <a:prstGeom prst="downArrow">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 name="グループ化 5">
            <a:extLst>
              <a:ext uri="{FF2B5EF4-FFF2-40B4-BE49-F238E27FC236}">
                <a16:creationId xmlns:a16="http://schemas.microsoft.com/office/drawing/2014/main" id="{5AFF56A1-DC9F-CBBC-C149-E1BB08B50BF9}"/>
              </a:ext>
            </a:extLst>
          </p:cNvPr>
          <p:cNvGrpSpPr/>
          <p:nvPr/>
        </p:nvGrpSpPr>
        <p:grpSpPr>
          <a:xfrm>
            <a:off x="5326437" y="2072885"/>
            <a:ext cx="439544" cy="373627"/>
            <a:chOff x="5326437" y="2072885"/>
            <a:chExt cx="439544" cy="373627"/>
          </a:xfrm>
        </p:grpSpPr>
        <p:pic>
          <p:nvPicPr>
            <p:cNvPr id="112" name="図 111">
              <a:extLst>
                <a:ext uri="{FF2B5EF4-FFF2-40B4-BE49-F238E27FC236}">
                  <a16:creationId xmlns:a16="http://schemas.microsoft.com/office/drawing/2014/main" id="{AE1F6B86-D150-D8EE-0B50-757DDD26D44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359396" y="2072885"/>
              <a:ext cx="373627" cy="373627"/>
            </a:xfrm>
            <a:prstGeom prst="rect">
              <a:avLst/>
            </a:prstGeom>
          </p:spPr>
        </p:pic>
        <p:sp>
          <p:nvSpPr>
            <p:cNvPr id="113" name="テキスト ボックス 112">
              <a:extLst>
                <a:ext uri="{FF2B5EF4-FFF2-40B4-BE49-F238E27FC236}">
                  <a16:creationId xmlns:a16="http://schemas.microsoft.com/office/drawing/2014/main" id="{B3526B60-EB3D-7C37-90AA-449606C0AC08}"/>
                </a:ext>
              </a:extLst>
            </p:cNvPr>
            <p:cNvSpPr txBox="1"/>
            <p:nvPr/>
          </p:nvSpPr>
          <p:spPr>
            <a:xfrm>
              <a:off x="5326437" y="2126998"/>
              <a:ext cx="439544" cy="261610"/>
            </a:xfrm>
            <a:prstGeom prst="rect">
              <a:avLst/>
            </a:prstGeom>
            <a:noFill/>
          </p:spPr>
          <p:txBody>
            <a:bodyPr wrap="none" rtlCol="0">
              <a:spAutoFit/>
            </a:bodyPr>
            <a:lstStyle/>
            <a:p>
              <a:r>
                <a:rPr kumimoji="1" lang="ja-JP" altLang="en-US" sz="11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1100" dirty="0">
                  <a:solidFill>
                    <a:schemeClr val="bg1"/>
                  </a:solidFill>
                  <a:latin typeface="HGPｺﾞｼｯｸE" panose="020B0900000000000000" pitchFamily="50" charset="-128"/>
                  <a:ea typeface="HGPｺﾞｼｯｸE" panose="020B0900000000000000" pitchFamily="50" charset="-128"/>
                </a:rPr>
                <a:t>００</a:t>
              </a:r>
            </a:p>
          </p:txBody>
        </p:sp>
      </p:grpSp>
      <p:sp>
        <p:nvSpPr>
          <p:cNvPr id="114" name="矢印: 右 113">
            <a:extLst>
              <a:ext uri="{FF2B5EF4-FFF2-40B4-BE49-F238E27FC236}">
                <a16:creationId xmlns:a16="http://schemas.microsoft.com/office/drawing/2014/main" id="{453B4202-183E-5220-C65D-4FD4D5CD04A1}"/>
              </a:ext>
            </a:extLst>
          </p:cNvPr>
          <p:cNvSpPr/>
          <p:nvPr/>
        </p:nvSpPr>
        <p:spPr>
          <a:xfrm>
            <a:off x="2510313" y="1420637"/>
            <a:ext cx="592659" cy="279958"/>
          </a:xfrm>
          <a:prstGeom prst="rightArrow">
            <a:avLst>
              <a:gd name="adj1" fmla="val 46058"/>
              <a:gd name="adj2" fmla="val 49840"/>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5" name="矢印: 上 114">
            <a:extLst>
              <a:ext uri="{FF2B5EF4-FFF2-40B4-BE49-F238E27FC236}">
                <a16:creationId xmlns:a16="http://schemas.microsoft.com/office/drawing/2014/main" id="{EAB8D181-3CCE-3839-5AEF-29F12DB2AE7A}"/>
              </a:ext>
            </a:extLst>
          </p:cNvPr>
          <p:cNvSpPr/>
          <p:nvPr/>
        </p:nvSpPr>
        <p:spPr>
          <a:xfrm rot="10800000">
            <a:off x="5916539" y="3468590"/>
            <a:ext cx="265834" cy="419218"/>
          </a:xfrm>
          <a:prstGeom prst="upArrow">
            <a:avLst>
              <a:gd name="adj1" fmla="val 55085"/>
              <a:gd name="adj2" fmla="val 55021"/>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 name="グループ化 13">
            <a:extLst>
              <a:ext uri="{FF2B5EF4-FFF2-40B4-BE49-F238E27FC236}">
                <a16:creationId xmlns:a16="http://schemas.microsoft.com/office/drawing/2014/main" id="{77861F56-DEA4-3C7A-286D-F3E8E3944FCC}"/>
              </a:ext>
            </a:extLst>
          </p:cNvPr>
          <p:cNvGrpSpPr/>
          <p:nvPr/>
        </p:nvGrpSpPr>
        <p:grpSpPr>
          <a:xfrm>
            <a:off x="5326437" y="3468591"/>
            <a:ext cx="439544" cy="373627"/>
            <a:chOff x="5326437" y="3468591"/>
            <a:chExt cx="439544" cy="373627"/>
          </a:xfrm>
        </p:grpSpPr>
        <p:pic>
          <p:nvPicPr>
            <p:cNvPr id="117" name="図 116">
              <a:extLst>
                <a:ext uri="{FF2B5EF4-FFF2-40B4-BE49-F238E27FC236}">
                  <a16:creationId xmlns:a16="http://schemas.microsoft.com/office/drawing/2014/main" id="{FEE1983F-9633-AB6E-C902-C745A408E2C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359396" y="3468591"/>
              <a:ext cx="373627" cy="373627"/>
            </a:xfrm>
            <a:prstGeom prst="rect">
              <a:avLst/>
            </a:prstGeom>
          </p:spPr>
        </p:pic>
        <p:sp>
          <p:nvSpPr>
            <p:cNvPr id="118" name="テキスト ボックス 117">
              <a:extLst>
                <a:ext uri="{FF2B5EF4-FFF2-40B4-BE49-F238E27FC236}">
                  <a16:creationId xmlns:a16="http://schemas.microsoft.com/office/drawing/2014/main" id="{B33C0B9C-341F-A42F-77D6-D52532B426A3}"/>
                </a:ext>
              </a:extLst>
            </p:cNvPr>
            <p:cNvSpPr txBox="1"/>
            <p:nvPr/>
          </p:nvSpPr>
          <p:spPr>
            <a:xfrm>
              <a:off x="5326437" y="3522704"/>
              <a:ext cx="439544" cy="261610"/>
            </a:xfrm>
            <a:prstGeom prst="rect">
              <a:avLst/>
            </a:prstGeom>
            <a:noFill/>
          </p:spPr>
          <p:txBody>
            <a:bodyPr wrap="none" rtlCol="0">
              <a:spAutoFit/>
            </a:bodyPr>
            <a:lstStyle/>
            <a:p>
              <a:r>
                <a:rPr kumimoji="1" lang="ja-JP" altLang="en-US" sz="11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1100" dirty="0">
                  <a:solidFill>
                    <a:schemeClr val="bg1"/>
                  </a:solidFill>
                  <a:latin typeface="HGPｺﾞｼｯｸE" panose="020B0900000000000000" pitchFamily="50" charset="-128"/>
                  <a:ea typeface="HGPｺﾞｼｯｸE" panose="020B0900000000000000" pitchFamily="50" charset="-128"/>
                </a:rPr>
                <a:t>００</a:t>
              </a:r>
            </a:p>
          </p:txBody>
        </p:sp>
      </p:grpSp>
      <p:grpSp>
        <p:nvGrpSpPr>
          <p:cNvPr id="11" name="グループ化 10">
            <a:extLst>
              <a:ext uri="{FF2B5EF4-FFF2-40B4-BE49-F238E27FC236}">
                <a16:creationId xmlns:a16="http://schemas.microsoft.com/office/drawing/2014/main" id="{287438EA-99E0-9A61-6C70-1F795DAD8B02}"/>
              </a:ext>
            </a:extLst>
          </p:cNvPr>
          <p:cNvGrpSpPr/>
          <p:nvPr/>
        </p:nvGrpSpPr>
        <p:grpSpPr>
          <a:xfrm>
            <a:off x="3188677" y="3882453"/>
            <a:ext cx="5631474" cy="927245"/>
            <a:chOff x="3188676" y="3882453"/>
            <a:chExt cx="5775937" cy="927245"/>
          </a:xfrm>
        </p:grpSpPr>
        <p:sp>
          <p:nvSpPr>
            <p:cNvPr id="120" name="正方形/長方形 119">
              <a:extLst>
                <a:ext uri="{FF2B5EF4-FFF2-40B4-BE49-F238E27FC236}">
                  <a16:creationId xmlns:a16="http://schemas.microsoft.com/office/drawing/2014/main" id="{F3DB039A-98B0-4571-C2AD-F5C251998923}"/>
                </a:ext>
              </a:extLst>
            </p:cNvPr>
            <p:cNvSpPr/>
            <p:nvPr/>
          </p:nvSpPr>
          <p:spPr bwMode="auto">
            <a:xfrm>
              <a:off x="3188676" y="3909698"/>
              <a:ext cx="5775937" cy="900000"/>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121" name="正方形/長方形 120">
              <a:extLst>
                <a:ext uri="{FF2B5EF4-FFF2-40B4-BE49-F238E27FC236}">
                  <a16:creationId xmlns:a16="http://schemas.microsoft.com/office/drawing/2014/main" id="{313956CA-CA53-570F-7D0E-5AFCAFF16B2C}"/>
                </a:ext>
              </a:extLst>
            </p:cNvPr>
            <p:cNvSpPr/>
            <p:nvPr/>
          </p:nvSpPr>
          <p:spPr bwMode="auto">
            <a:xfrm>
              <a:off x="3188676" y="3909698"/>
              <a:ext cx="1262017"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72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日本銀行</a:t>
              </a:r>
            </a:p>
          </p:txBody>
        </p:sp>
        <p:sp>
          <p:nvSpPr>
            <p:cNvPr id="122" name="テキスト ボックス 121">
              <a:extLst>
                <a:ext uri="{FF2B5EF4-FFF2-40B4-BE49-F238E27FC236}">
                  <a16:creationId xmlns:a16="http://schemas.microsoft.com/office/drawing/2014/main" id="{4674A1CC-7219-48CF-052F-99721948FCE3}"/>
                </a:ext>
              </a:extLst>
            </p:cNvPr>
            <p:cNvSpPr txBox="1"/>
            <p:nvPr/>
          </p:nvSpPr>
          <p:spPr>
            <a:xfrm>
              <a:off x="3204878" y="4386091"/>
              <a:ext cx="3796232" cy="276999"/>
            </a:xfrm>
            <a:prstGeom prst="rect">
              <a:avLst/>
            </a:prstGeom>
            <a:noFill/>
          </p:spPr>
          <p:txBody>
            <a:bodyPr wrap="none" rtlCol="0">
              <a:spAutoFit/>
            </a:bodyPr>
            <a:lstStyle/>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預けられた消費税を国のお金 </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100" b="0" i="0" u="none" strike="noStrike" dirty="0">
                  <a:effectLst/>
                  <a:latin typeface="HGPｺﾞｼｯｸE" panose="020B0900000000000000" pitchFamily="50" charset="-128"/>
                  <a:ea typeface="HGPｺﾞｼｯｸE" panose="020B0900000000000000" pitchFamily="50" charset="-128"/>
                </a:rPr>
                <a:t>国庫金</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en-US" altLang="ja-JP" sz="1200" b="0" i="0" u="none" strike="noStrike" dirty="0">
                  <a:effectLst/>
                  <a:latin typeface="HGPｺﾞｼｯｸE" panose="020B0900000000000000" pitchFamily="50" charset="-128"/>
                  <a:ea typeface="HGPｺﾞｼｯｸE" panose="020B0900000000000000" pitchFamily="50" charset="-128"/>
                </a:rPr>
                <a:t> </a:t>
              </a:r>
              <a:r>
                <a:rPr lang="ja-JP" altLang="en-US" sz="1200" b="0" i="0" u="none" strike="noStrike" dirty="0">
                  <a:effectLst/>
                  <a:latin typeface="HGPｺﾞｼｯｸE" panose="020B0900000000000000" pitchFamily="50" charset="-128"/>
                  <a:ea typeface="HGPｺﾞｼｯｸE" panose="020B0900000000000000" pitchFamily="50" charset="-128"/>
                </a:rPr>
                <a:t>として保管する。</a:t>
              </a:r>
              <a:endParaRPr lang="en-US" altLang="ja-JP" sz="1200" b="0" i="0" u="none" strike="noStrike" dirty="0">
                <a:effectLst/>
                <a:latin typeface="HGPｺﾞｼｯｸE" panose="020B0900000000000000" pitchFamily="50" charset="-128"/>
                <a:ea typeface="HGPｺﾞｼｯｸE" panose="020B0900000000000000" pitchFamily="50" charset="-128"/>
              </a:endParaRPr>
            </a:p>
          </p:txBody>
        </p:sp>
        <p:sp>
          <p:nvSpPr>
            <p:cNvPr id="17" name="正方形/長方形 16">
              <a:extLst>
                <a:ext uri="{FF2B5EF4-FFF2-40B4-BE49-F238E27FC236}">
                  <a16:creationId xmlns:a16="http://schemas.microsoft.com/office/drawing/2014/main" id="{42B75AA8-755C-25E2-6A5C-E1C6F1EAA978}"/>
                </a:ext>
              </a:extLst>
            </p:cNvPr>
            <p:cNvSpPr/>
            <p:nvPr/>
          </p:nvSpPr>
          <p:spPr bwMode="auto">
            <a:xfrm>
              <a:off x="3405568" y="3882453"/>
              <a:ext cx="431090" cy="169277"/>
            </a:xfrm>
            <a:prstGeom prst="rect">
              <a:avLst/>
            </a:prstGeom>
            <a:noFill/>
          </p:spPr>
          <p:txBody>
            <a:bodyPr wrap="none" rtlCol="0">
              <a:spAutoFit/>
            </a:bodyPr>
            <a:lstStyle/>
            <a:p>
              <a:pPr>
                <a:spcBef>
                  <a:spcPts val="0"/>
                </a:spcBef>
                <a:spcAft>
                  <a:spcPts val="500"/>
                </a:spcAft>
              </a:pPr>
              <a:r>
                <a:rPr lang="ja-JP" altLang="en-US" sz="500" dirty="0">
                  <a:solidFill>
                    <a:schemeClr val="bg1"/>
                  </a:solidFill>
                  <a:latin typeface="HGPｺﾞｼｯｸE" panose="020B0900000000000000" pitchFamily="50" charset="-128"/>
                  <a:ea typeface="HGPｺﾞｼｯｸE" panose="020B0900000000000000" pitchFamily="50" charset="-128"/>
                </a:rPr>
                <a:t>にっぽん</a:t>
              </a:r>
            </a:p>
          </p:txBody>
        </p:sp>
      </p:grpSp>
      <p:sp>
        <p:nvSpPr>
          <p:cNvPr id="123" name="矢印: 上 122">
            <a:extLst>
              <a:ext uri="{FF2B5EF4-FFF2-40B4-BE49-F238E27FC236}">
                <a16:creationId xmlns:a16="http://schemas.microsoft.com/office/drawing/2014/main" id="{BA4618EB-70D8-388C-D35A-7C94ECB8EAE5}"/>
              </a:ext>
            </a:extLst>
          </p:cNvPr>
          <p:cNvSpPr/>
          <p:nvPr/>
        </p:nvSpPr>
        <p:spPr>
          <a:xfrm rot="10800000">
            <a:off x="4543549" y="4870454"/>
            <a:ext cx="298495" cy="578982"/>
          </a:xfrm>
          <a:prstGeom prst="upArrow">
            <a:avLst>
              <a:gd name="adj1" fmla="val 59510"/>
              <a:gd name="adj2" fmla="val 46830"/>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5" name="グループ化 14">
            <a:extLst>
              <a:ext uri="{FF2B5EF4-FFF2-40B4-BE49-F238E27FC236}">
                <a16:creationId xmlns:a16="http://schemas.microsoft.com/office/drawing/2014/main" id="{9C405EF0-D82B-4E10-7080-0D6AEA907723}"/>
              </a:ext>
            </a:extLst>
          </p:cNvPr>
          <p:cNvGrpSpPr/>
          <p:nvPr/>
        </p:nvGrpSpPr>
        <p:grpSpPr>
          <a:xfrm>
            <a:off x="3544755" y="4870455"/>
            <a:ext cx="863837" cy="519561"/>
            <a:chOff x="3544755" y="4870455"/>
            <a:chExt cx="863837" cy="519561"/>
          </a:xfrm>
        </p:grpSpPr>
        <p:sp>
          <p:nvSpPr>
            <p:cNvPr id="125" name="楕円 124">
              <a:extLst>
                <a:ext uri="{FF2B5EF4-FFF2-40B4-BE49-F238E27FC236}">
                  <a16:creationId xmlns:a16="http://schemas.microsoft.com/office/drawing/2014/main" id="{206C52B9-BABE-BEE6-5AEF-819526A2BBBF}"/>
                </a:ext>
              </a:extLst>
            </p:cNvPr>
            <p:cNvSpPr/>
            <p:nvPr/>
          </p:nvSpPr>
          <p:spPr>
            <a:xfrm>
              <a:off x="3544755" y="4870455"/>
              <a:ext cx="863837" cy="519561"/>
            </a:xfrm>
            <a:prstGeom prst="ellipse">
              <a:avLst/>
            </a:prstGeom>
            <a:solidFill>
              <a:srgbClr val="E3F2F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126" name="図 125">
              <a:extLst>
                <a:ext uri="{FF2B5EF4-FFF2-40B4-BE49-F238E27FC236}">
                  <a16:creationId xmlns:a16="http://schemas.microsoft.com/office/drawing/2014/main" id="{BEC0D212-0254-CA1F-AB3E-D158DDE5230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638286" y="4943421"/>
              <a:ext cx="373627" cy="373627"/>
            </a:xfrm>
            <a:prstGeom prst="rect">
              <a:avLst/>
            </a:prstGeom>
          </p:spPr>
        </p:pic>
        <p:pic>
          <p:nvPicPr>
            <p:cNvPr id="127" name="図 126">
              <a:extLst>
                <a:ext uri="{FF2B5EF4-FFF2-40B4-BE49-F238E27FC236}">
                  <a16:creationId xmlns:a16="http://schemas.microsoft.com/office/drawing/2014/main" id="{75A944D8-17F6-9B3F-EFC0-82C59B49207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773244" y="4943421"/>
              <a:ext cx="373627" cy="373627"/>
            </a:xfrm>
            <a:prstGeom prst="rect">
              <a:avLst/>
            </a:prstGeom>
          </p:spPr>
        </p:pic>
        <p:pic>
          <p:nvPicPr>
            <p:cNvPr id="128" name="図 127">
              <a:extLst>
                <a:ext uri="{FF2B5EF4-FFF2-40B4-BE49-F238E27FC236}">
                  <a16:creationId xmlns:a16="http://schemas.microsoft.com/office/drawing/2014/main" id="{6E964183-DE1E-70B2-5485-5AAD5F513606}"/>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941433" y="4944063"/>
              <a:ext cx="373627" cy="372343"/>
            </a:xfrm>
            <a:prstGeom prst="rect">
              <a:avLst/>
            </a:prstGeom>
          </p:spPr>
        </p:pic>
        <p:sp>
          <p:nvSpPr>
            <p:cNvPr id="129" name="テキスト ボックス 128">
              <a:extLst>
                <a:ext uri="{FF2B5EF4-FFF2-40B4-BE49-F238E27FC236}">
                  <a16:creationId xmlns:a16="http://schemas.microsoft.com/office/drawing/2014/main" id="{C4285CDB-CB6A-6881-20C2-D38FE9DECB05}"/>
                </a:ext>
              </a:extLst>
            </p:cNvPr>
            <p:cNvSpPr txBox="1"/>
            <p:nvPr/>
          </p:nvSpPr>
          <p:spPr>
            <a:xfrm>
              <a:off x="3656042" y="4956331"/>
              <a:ext cx="655949" cy="338554"/>
            </a:xfrm>
            <a:prstGeom prst="rect">
              <a:avLst/>
            </a:prstGeom>
            <a:noFill/>
          </p:spPr>
          <p:txBody>
            <a:bodyPr wrap="none" rtlCol="0">
              <a:spAutoFit/>
            </a:bodyPr>
            <a:lstStyle/>
            <a:p>
              <a:r>
                <a:rPr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rPr>
                <a:t>７８円</a:t>
              </a:r>
              <a:endParaRPr kumimoji="1"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endParaRPr>
            </a:p>
          </p:txBody>
        </p:sp>
      </p:grpSp>
      <p:grpSp>
        <p:nvGrpSpPr>
          <p:cNvPr id="21" name="グループ化 20">
            <a:extLst>
              <a:ext uri="{FF2B5EF4-FFF2-40B4-BE49-F238E27FC236}">
                <a16:creationId xmlns:a16="http://schemas.microsoft.com/office/drawing/2014/main" id="{5D885052-D3C1-2FD2-9698-5E0B79E248EF}"/>
              </a:ext>
            </a:extLst>
          </p:cNvPr>
          <p:cNvGrpSpPr/>
          <p:nvPr/>
        </p:nvGrpSpPr>
        <p:grpSpPr>
          <a:xfrm>
            <a:off x="6741856" y="4870455"/>
            <a:ext cx="863837" cy="519561"/>
            <a:chOff x="6741856" y="4870455"/>
            <a:chExt cx="863837" cy="519561"/>
          </a:xfrm>
        </p:grpSpPr>
        <p:sp>
          <p:nvSpPr>
            <p:cNvPr id="132" name="楕円 131">
              <a:extLst>
                <a:ext uri="{FF2B5EF4-FFF2-40B4-BE49-F238E27FC236}">
                  <a16:creationId xmlns:a16="http://schemas.microsoft.com/office/drawing/2014/main" id="{B828E7FF-4893-F8D1-33EA-F58D9C532AC5}"/>
                </a:ext>
              </a:extLst>
            </p:cNvPr>
            <p:cNvSpPr/>
            <p:nvPr/>
          </p:nvSpPr>
          <p:spPr>
            <a:xfrm>
              <a:off x="6741856" y="4870455"/>
              <a:ext cx="863837" cy="519561"/>
            </a:xfrm>
            <a:prstGeom prst="ellipse">
              <a:avLst/>
            </a:prstGeom>
            <a:solidFill>
              <a:srgbClr val="E3F2F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nvGrpSpPr>
            <p:cNvPr id="20" name="グループ化 19">
              <a:extLst>
                <a:ext uri="{FF2B5EF4-FFF2-40B4-BE49-F238E27FC236}">
                  <a16:creationId xmlns:a16="http://schemas.microsoft.com/office/drawing/2014/main" id="{FFF14E53-A86E-39C4-9A0E-CD232EED7A46}"/>
                </a:ext>
              </a:extLst>
            </p:cNvPr>
            <p:cNvGrpSpPr/>
            <p:nvPr/>
          </p:nvGrpSpPr>
          <p:grpSpPr>
            <a:xfrm>
              <a:off x="6842206" y="4943421"/>
              <a:ext cx="681052" cy="373627"/>
              <a:chOff x="6842206" y="4943421"/>
              <a:chExt cx="681052" cy="373627"/>
            </a:xfrm>
          </p:grpSpPr>
          <p:pic>
            <p:nvPicPr>
              <p:cNvPr id="133" name="図 132">
                <a:extLst>
                  <a:ext uri="{FF2B5EF4-FFF2-40B4-BE49-F238E27FC236}">
                    <a16:creationId xmlns:a16="http://schemas.microsoft.com/office/drawing/2014/main" id="{4F5C96FD-9FD0-E7C8-F071-7CF3078A7A8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842206" y="4943421"/>
                <a:ext cx="373627" cy="373627"/>
              </a:xfrm>
              <a:prstGeom prst="rect">
                <a:avLst/>
              </a:prstGeom>
            </p:spPr>
          </p:pic>
          <p:pic>
            <p:nvPicPr>
              <p:cNvPr id="134" name="図 133">
                <a:extLst>
                  <a:ext uri="{FF2B5EF4-FFF2-40B4-BE49-F238E27FC236}">
                    <a16:creationId xmlns:a16="http://schemas.microsoft.com/office/drawing/2014/main" id="{03EF6914-1102-959D-746A-B493E63C8EF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977164" y="4944063"/>
                <a:ext cx="373627" cy="372343"/>
              </a:xfrm>
              <a:prstGeom prst="rect">
                <a:avLst/>
              </a:prstGeom>
            </p:spPr>
          </p:pic>
          <p:pic>
            <p:nvPicPr>
              <p:cNvPr id="135" name="図 134">
                <a:extLst>
                  <a:ext uri="{FF2B5EF4-FFF2-40B4-BE49-F238E27FC236}">
                    <a16:creationId xmlns:a16="http://schemas.microsoft.com/office/drawing/2014/main" id="{F878543F-1647-BC4B-A9F7-23889DBCA4E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7145353" y="4944063"/>
                <a:ext cx="373627" cy="372343"/>
              </a:xfrm>
              <a:prstGeom prst="rect">
                <a:avLst/>
              </a:prstGeom>
            </p:spPr>
          </p:pic>
          <p:sp>
            <p:nvSpPr>
              <p:cNvPr id="136" name="テキスト ボックス 135">
                <a:extLst>
                  <a:ext uri="{FF2B5EF4-FFF2-40B4-BE49-F238E27FC236}">
                    <a16:creationId xmlns:a16="http://schemas.microsoft.com/office/drawing/2014/main" id="{AFC03A04-9DCC-592C-16C4-171AFCA31A12}"/>
                  </a:ext>
                </a:extLst>
              </p:cNvPr>
              <p:cNvSpPr txBox="1"/>
              <p:nvPr/>
            </p:nvSpPr>
            <p:spPr>
              <a:xfrm>
                <a:off x="6867309" y="4947089"/>
                <a:ext cx="655949" cy="338554"/>
              </a:xfrm>
              <a:prstGeom prst="rect">
                <a:avLst/>
              </a:prstGeom>
              <a:noFill/>
            </p:spPr>
            <p:txBody>
              <a:bodyPr wrap="none" rtlCol="0">
                <a:spAutoFit/>
              </a:bodyPr>
              <a:lstStyle/>
              <a:p>
                <a:r>
                  <a:rPr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rPr>
                  <a:t>２２円</a:t>
                </a:r>
                <a:endParaRPr kumimoji="1"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endParaRPr>
              </a:p>
            </p:txBody>
          </p:sp>
        </p:grpSp>
      </p:grpSp>
      <p:grpSp>
        <p:nvGrpSpPr>
          <p:cNvPr id="12" name="グループ化 11">
            <a:extLst>
              <a:ext uri="{FF2B5EF4-FFF2-40B4-BE49-F238E27FC236}">
                <a16:creationId xmlns:a16="http://schemas.microsoft.com/office/drawing/2014/main" id="{15C3F862-0613-A5E5-9E3D-ECC7179915FC}"/>
              </a:ext>
            </a:extLst>
          </p:cNvPr>
          <p:cNvGrpSpPr/>
          <p:nvPr/>
        </p:nvGrpSpPr>
        <p:grpSpPr>
          <a:xfrm>
            <a:off x="3188676" y="5493830"/>
            <a:ext cx="2823484" cy="815490"/>
            <a:chOff x="3188676" y="5493830"/>
            <a:chExt cx="2823484" cy="815490"/>
          </a:xfrm>
        </p:grpSpPr>
        <p:sp>
          <p:nvSpPr>
            <p:cNvPr id="138" name="正方形/長方形 137">
              <a:extLst>
                <a:ext uri="{FF2B5EF4-FFF2-40B4-BE49-F238E27FC236}">
                  <a16:creationId xmlns:a16="http://schemas.microsoft.com/office/drawing/2014/main" id="{4430DAF4-195A-A5B4-DCAC-28B5C6E24D9B}"/>
                </a:ext>
              </a:extLst>
            </p:cNvPr>
            <p:cNvSpPr/>
            <p:nvPr/>
          </p:nvSpPr>
          <p:spPr bwMode="auto">
            <a:xfrm>
              <a:off x="3188676" y="5494198"/>
              <a:ext cx="2823484" cy="815122"/>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139" name="正方形/長方形 138">
              <a:extLst>
                <a:ext uri="{FF2B5EF4-FFF2-40B4-BE49-F238E27FC236}">
                  <a16:creationId xmlns:a16="http://schemas.microsoft.com/office/drawing/2014/main" id="{0EF1FF4D-F650-1472-07E0-A8B04E075E2F}"/>
                </a:ext>
              </a:extLst>
            </p:cNvPr>
            <p:cNvSpPr/>
            <p:nvPr/>
          </p:nvSpPr>
          <p:spPr bwMode="auto">
            <a:xfrm>
              <a:off x="3188676" y="5493830"/>
              <a:ext cx="2823484"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国　（国税）</a:t>
              </a:r>
              <a:endParaRPr lang="en-US" altLang="ja-JP" sz="1600" dirty="0">
                <a:solidFill>
                  <a:schemeClr val="bg1"/>
                </a:solidFill>
                <a:latin typeface="HGPｺﾞｼｯｸE" panose="020B0900000000000000" pitchFamily="50" charset="-128"/>
                <a:ea typeface="HGPｺﾞｼｯｸE" panose="020B0900000000000000" pitchFamily="50" charset="-128"/>
              </a:endParaRPr>
            </a:p>
          </p:txBody>
        </p:sp>
        <p:sp>
          <p:nvSpPr>
            <p:cNvPr id="140" name="テキスト ボックス 139">
              <a:extLst>
                <a:ext uri="{FF2B5EF4-FFF2-40B4-BE49-F238E27FC236}">
                  <a16:creationId xmlns:a16="http://schemas.microsoft.com/office/drawing/2014/main" id="{02266900-A961-C600-EFA7-7898845042BA}"/>
                </a:ext>
              </a:extLst>
            </p:cNvPr>
            <p:cNvSpPr txBox="1"/>
            <p:nvPr/>
          </p:nvSpPr>
          <p:spPr>
            <a:xfrm>
              <a:off x="4243590" y="5920259"/>
              <a:ext cx="713657" cy="307777"/>
            </a:xfrm>
            <a:prstGeom prst="rect">
              <a:avLst/>
            </a:prstGeom>
            <a:noFill/>
          </p:spPr>
          <p:txBody>
            <a:bodyPr wrap="none" rtlCol="0">
              <a:spAutoFit/>
            </a:bodyPr>
            <a:lstStyle/>
            <a:p>
              <a:pPr rtl="0">
                <a:spcBef>
                  <a:spcPts val="0"/>
                </a:spcBef>
                <a:spcAft>
                  <a:spcPts val="500"/>
                </a:spcAft>
              </a:pPr>
              <a:r>
                <a:rPr lang="ja-JP" altLang="en-US" sz="1400" b="0" i="0" u="none" strike="noStrike" dirty="0">
                  <a:effectLst/>
                  <a:latin typeface="HGPｺﾞｼｯｸE" panose="020B0900000000000000" pitchFamily="50" charset="-128"/>
                  <a:ea typeface="HGPｺﾞｼｯｸE" panose="020B0900000000000000" pitchFamily="50" charset="-128"/>
                </a:rPr>
                <a:t>７．８％</a:t>
              </a:r>
              <a:endParaRPr lang="en-US" altLang="ja-JP" sz="1400" b="0" i="0" u="none" strike="noStrike" dirty="0">
                <a:effectLst/>
                <a:latin typeface="HGPｺﾞｼｯｸE" panose="020B0900000000000000" pitchFamily="50" charset="-128"/>
                <a:ea typeface="HGPｺﾞｼｯｸE" panose="020B0900000000000000" pitchFamily="50" charset="-128"/>
              </a:endParaRPr>
            </a:p>
          </p:txBody>
        </p:sp>
      </p:grpSp>
      <p:grpSp>
        <p:nvGrpSpPr>
          <p:cNvPr id="13" name="グループ化 12">
            <a:extLst>
              <a:ext uri="{FF2B5EF4-FFF2-40B4-BE49-F238E27FC236}">
                <a16:creationId xmlns:a16="http://schemas.microsoft.com/office/drawing/2014/main" id="{743F1719-39D0-CFA9-54DE-5E503A01F604}"/>
              </a:ext>
            </a:extLst>
          </p:cNvPr>
          <p:cNvGrpSpPr/>
          <p:nvPr/>
        </p:nvGrpSpPr>
        <p:grpSpPr>
          <a:xfrm>
            <a:off x="6213137" y="5493830"/>
            <a:ext cx="2751476" cy="815490"/>
            <a:chOff x="6213137" y="5493830"/>
            <a:chExt cx="2751476" cy="815490"/>
          </a:xfrm>
        </p:grpSpPr>
        <p:sp>
          <p:nvSpPr>
            <p:cNvPr id="142" name="正方形/長方形 141">
              <a:extLst>
                <a:ext uri="{FF2B5EF4-FFF2-40B4-BE49-F238E27FC236}">
                  <a16:creationId xmlns:a16="http://schemas.microsoft.com/office/drawing/2014/main" id="{95F5A0A8-CB6C-E7D9-8A18-F258EA92C68F}"/>
                </a:ext>
              </a:extLst>
            </p:cNvPr>
            <p:cNvSpPr/>
            <p:nvPr/>
          </p:nvSpPr>
          <p:spPr bwMode="auto">
            <a:xfrm>
              <a:off x="6213137" y="5494198"/>
              <a:ext cx="2751476" cy="815122"/>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143" name="正方形/長方形 142">
              <a:extLst>
                <a:ext uri="{FF2B5EF4-FFF2-40B4-BE49-F238E27FC236}">
                  <a16:creationId xmlns:a16="http://schemas.microsoft.com/office/drawing/2014/main" id="{B9D0335A-1A0F-BDDE-10F2-76DE765E8DB3}"/>
                </a:ext>
              </a:extLst>
            </p:cNvPr>
            <p:cNvSpPr/>
            <p:nvPr/>
          </p:nvSpPr>
          <p:spPr bwMode="auto">
            <a:xfrm>
              <a:off x="6221609" y="5493830"/>
              <a:ext cx="2743004"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地方　（地方税）</a:t>
              </a:r>
            </a:p>
          </p:txBody>
        </p:sp>
        <p:sp>
          <p:nvSpPr>
            <p:cNvPr id="144" name="テキスト ボックス 143">
              <a:extLst>
                <a:ext uri="{FF2B5EF4-FFF2-40B4-BE49-F238E27FC236}">
                  <a16:creationId xmlns:a16="http://schemas.microsoft.com/office/drawing/2014/main" id="{3324D612-086F-5692-9204-05F60A2C14AC}"/>
                </a:ext>
              </a:extLst>
            </p:cNvPr>
            <p:cNvSpPr txBox="1"/>
            <p:nvPr/>
          </p:nvSpPr>
          <p:spPr>
            <a:xfrm>
              <a:off x="7232047" y="5920259"/>
              <a:ext cx="713657" cy="307777"/>
            </a:xfrm>
            <a:prstGeom prst="rect">
              <a:avLst/>
            </a:prstGeom>
            <a:noFill/>
          </p:spPr>
          <p:txBody>
            <a:bodyPr wrap="none" rtlCol="0">
              <a:spAutoFit/>
            </a:bodyPr>
            <a:lstStyle/>
            <a:p>
              <a:pPr rtl="0">
                <a:spcBef>
                  <a:spcPts val="0"/>
                </a:spcBef>
                <a:spcAft>
                  <a:spcPts val="500"/>
                </a:spcAft>
              </a:pPr>
              <a:r>
                <a:rPr lang="ja-JP" altLang="en-US" sz="1400" dirty="0">
                  <a:latin typeface="HGPｺﾞｼｯｸE" panose="020B0900000000000000" pitchFamily="50" charset="-128"/>
                  <a:ea typeface="HGPｺﾞｼｯｸE" panose="020B0900000000000000" pitchFamily="50" charset="-128"/>
                </a:rPr>
                <a:t>２</a:t>
              </a:r>
              <a:r>
                <a:rPr lang="ja-JP" altLang="en-US" sz="1400" b="0" i="0" u="none" strike="noStrike" dirty="0">
                  <a:effectLst/>
                  <a:latin typeface="HGPｺﾞｼｯｸE" panose="020B0900000000000000" pitchFamily="50" charset="-128"/>
                  <a:ea typeface="HGPｺﾞｼｯｸE" panose="020B0900000000000000" pitchFamily="50" charset="-128"/>
                </a:rPr>
                <a:t>．２％</a:t>
              </a:r>
              <a:endParaRPr lang="en-US" altLang="ja-JP" sz="1400" b="0" i="0" u="none" strike="noStrike" dirty="0">
                <a:effectLst/>
                <a:latin typeface="HGPｺﾞｼｯｸE" panose="020B0900000000000000" pitchFamily="50" charset="-128"/>
                <a:ea typeface="HGPｺﾞｼｯｸE" panose="020B0900000000000000" pitchFamily="50" charset="-128"/>
              </a:endParaRPr>
            </a:p>
          </p:txBody>
        </p:sp>
      </p:grpSp>
      <p:grpSp>
        <p:nvGrpSpPr>
          <p:cNvPr id="22" name="グループ化 21">
            <a:extLst>
              <a:ext uri="{FF2B5EF4-FFF2-40B4-BE49-F238E27FC236}">
                <a16:creationId xmlns:a16="http://schemas.microsoft.com/office/drawing/2014/main" id="{79902AC5-E08B-397C-615D-627C1F25973D}"/>
              </a:ext>
            </a:extLst>
          </p:cNvPr>
          <p:cNvGrpSpPr/>
          <p:nvPr/>
        </p:nvGrpSpPr>
        <p:grpSpPr>
          <a:xfrm>
            <a:off x="806814" y="4287053"/>
            <a:ext cx="2181719" cy="870352"/>
            <a:chOff x="806814" y="4287053"/>
            <a:chExt cx="2181719" cy="870352"/>
          </a:xfrm>
        </p:grpSpPr>
        <p:sp>
          <p:nvSpPr>
            <p:cNvPr id="146" name="吹き出し: 円形 145">
              <a:extLst>
                <a:ext uri="{FF2B5EF4-FFF2-40B4-BE49-F238E27FC236}">
                  <a16:creationId xmlns:a16="http://schemas.microsoft.com/office/drawing/2014/main" id="{C64630BD-947B-8F3B-96AD-EB17B77E81FE}"/>
                </a:ext>
              </a:extLst>
            </p:cNvPr>
            <p:cNvSpPr/>
            <p:nvPr/>
          </p:nvSpPr>
          <p:spPr>
            <a:xfrm>
              <a:off x="806814" y="4287053"/>
              <a:ext cx="2181719" cy="870352"/>
            </a:xfrm>
            <a:prstGeom prst="wedgeEllipseCallout">
              <a:avLst>
                <a:gd name="adj1" fmla="val -32959"/>
                <a:gd name="adj2" fmla="val 56807"/>
              </a:avLst>
            </a:pr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8" name="テキスト ボックス 147">
              <a:extLst>
                <a:ext uri="{FF2B5EF4-FFF2-40B4-BE49-F238E27FC236}">
                  <a16:creationId xmlns:a16="http://schemas.microsoft.com/office/drawing/2014/main" id="{AA7A8FD7-42B2-4A4F-6C5E-27A3745866C3}"/>
                </a:ext>
              </a:extLst>
            </p:cNvPr>
            <p:cNvSpPr txBox="1"/>
            <p:nvPr/>
          </p:nvSpPr>
          <p:spPr>
            <a:xfrm>
              <a:off x="982205" y="4482923"/>
              <a:ext cx="1853392" cy="495007"/>
            </a:xfrm>
            <a:prstGeom prst="rect">
              <a:avLst/>
            </a:prstGeom>
            <a:noFill/>
          </p:spPr>
          <p:txBody>
            <a:bodyPr wrap="none" rtlCol="0">
              <a:spAutoFit/>
            </a:bodyPr>
            <a:lstStyle/>
            <a:p>
              <a:pPr rtl="0">
                <a:spcBef>
                  <a:spcPts val="0"/>
                </a:spcBef>
                <a:spcAft>
                  <a:spcPts val="500"/>
                </a:spcAft>
              </a:pPr>
              <a:r>
                <a:rPr lang="ja-JP" altLang="en-US" sz="1100" b="0" i="0" u="none" strike="noStrike" dirty="0">
                  <a:effectLst/>
                  <a:latin typeface="HGPｺﾞｼｯｸE" panose="020B0900000000000000" pitchFamily="50" charset="-128"/>
                  <a:ea typeface="HGPｺﾞｼｯｸE" panose="020B0900000000000000" pitchFamily="50" charset="-128"/>
                </a:rPr>
                <a:t>お店は、 消費税を預かって</a:t>
              </a:r>
              <a:endParaRPr lang="en-US" altLang="ja-JP" sz="1100" b="0" i="0" u="none" strike="noStrike" dirty="0">
                <a:effectLst/>
                <a:latin typeface="HGPｺﾞｼｯｸE" panose="020B0900000000000000" pitchFamily="50" charset="-128"/>
                <a:ea typeface="HGPｺﾞｼｯｸE" panose="020B0900000000000000" pitchFamily="50" charset="-128"/>
              </a:endParaRPr>
            </a:p>
            <a:p>
              <a:pPr rtl="0">
                <a:spcBef>
                  <a:spcPts val="0"/>
                </a:spcBef>
                <a:spcAft>
                  <a:spcPts val="500"/>
                </a:spcAft>
              </a:pPr>
              <a:r>
                <a:rPr lang="ja-JP" altLang="en-US" sz="1100" b="0" i="0" u="none" strike="noStrike" dirty="0">
                  <a:effectLst/>
                  <a:latin typeface="HGPｺﾞｼｯｸE" panose="020B0900000000000000" pitchFamily="50" charset="-128"/>
                  <a:ea typeface="HGPｺﾞｼｯｸE" panose="020B0900000000000000" pitchFamily="50" charset="-128"/>
                </a:rPr>
                <a:t>まとめて納めているんだね。</a:t>
              </a:r>
              <a:endParaRPr lang="ja-JP" altLang="en-US" sz="1050" b="0" dirty="0">
                <a:effectLst/>
                <a:latin typeface="HGPｺﾞｼｯｸE" panose="020B0900000000000000" pitchFamily="50" charset="-128"/>
                <a:ea typeface="HGPｺﾞｼｯｸE" panose="020B0900000000000000" pitchFamily="50" charset="-128"/>
              </a:endParaRPr>
            </a:p>
          </p:txBody>
        </p:sp>
      </p:grpSp>
      <p:grpSp>
        <p:nvGrpSpPr>
          <p:cNvPr id="10" name="グループ化 9">
            <a:extLst>
              <a:ext uri="{FF2B5EF4-FFF2-40B4-BE49-F238E27FC236}">
                <a16:creationId xmlns:a16="http://schemas.microsoft.com/office/drawing/2014/main" id="{87A2CB89-7E97-AEFC-A1FF-7EDCBD94C141}"/>
              </a:ext>
            </a:extLst>
          </p:cNvPr>
          <p:cNvGrpSpPr/>
          <p:nvPr/>
        </p:nvGrpSpPr>
        <p:grpSpPr>
          <a:xfrm>
            <a:off x="3188676" y="2525899"/>
            <a:ext cx="5631475" cy="900000"/>
            <a:chOff x="3188676" y="2525899"/>
            <a:chExt cx="5631475" cy="900000"/>
          </a:xfrm>
        </p:grpSpPr>
        <p:sp>
          <p:nvSpPr>
            <p:cNvPr id="151" name="正方形/長方形 150">
              <a:extLst>
                <a:ext uri="{FF2B5EF4-FFF2-40B4-BE49-F238E27FC236}">
                  <a16:creationId xmlns:a16="http://schemas.microsoft.com/office/drawing/2014/main" id="{C2698C01-A0B1-ECD3-07DA-EF7527AB3EBB}"/>
                </a:ext>
              </a:extLst>
            </p:cNvPr>
            <p:cNvSpPr/>
            <p:nvPr/>
          </p:nvSpPr>
          <p:spPr bwMode="auto">
            <a:xfrm>
              <a:off x="3188677" y="2525899"/>
              <a:ext cx="5631474" cy="900000"/>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152" name="正方形/長方形 151">
              <a:extLst>
                <a:ext uri="{FF2B5EF4-FFF2-40B4-BE49-F238E27FC236}">
                  <a16:creationId xmlns:a16="http://schemas.microsoft.com/office/drawing/2014/main" id="{C1CF0B65-1F72-C3FC-5D52-E55896CC59B2}"/>
                </a:ext>
              </a:extLst>
            </p:cNvPr>
            <p:cNvSpPr/>
            <p:nvPr/>
          </p:nvSpPr>
          <p:spPr bwMode="auto">
            <a:xfrm>
              <a:off x="3188676" y="2525899"/>
              <a:ext cx="1262017"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税務署</a:t>
              </a:r>
            </a:p>
          </p:txBody>
        </p:sp>
        <p:sp>
          <p:nvSpPr>
            <p:cNvPr id="154" name="テキスト ボックス 153">
              <a:extLst>
                <a:ext uri="{FF2B5EF4-FFF2-40B4-BE49-F238E27FC236}">
                  <a16:creationId xmlns:a16="http://schemas.microsoft.com/office/drawing/2014/main" id="{29280401-26C9-1893-2B3B-5DC0D49977C8}"/>
                </a:ext>
              </a:extLst>
            </p:cNvPr>
            <p:cNvSpPr txBox="1"/>
            <p:nvPr/>
          </p:nvSpPr>
          <p:spPr>
            <a:xfrm>
              <a:off x="3204878" y="2995835"/>
              <a:ext cx="2848857" cy="276999"/>
            </a:xfrm>
            <a:prstGeom prst="rect">
              <a:avLst/>
            </a:prstGeom>
            <a:noFill/>
          </p:spPr>
          <p:txBody>
            <a:bodyPr wrap="none" rtlCol="0">
              <a:spAutoFit/>
            </a:bodyPr>
            <a:lstStyle/>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納められた消費税を日本銀行に預ける。</a:t>
              </a:r>
            </a:p>
          </p:txBody>
        </p:sp>
      </p:grpSp>
      <p:grpSp>
        <p:nvGrpSpPr>
          <p:cNvPr id="9" name="グループ化 8">
            <a:extLst>
              <a:ext uri="{FF2B5EF4-FFF2-40B4-BE49-F238E27FC236}">
                <a16:creationId xmlns:a16="http://schemas.microsoft.com/office/drawing/2014/main" id="{4579631C-84C5-EB2F-8383-266008BC2E3C}"/>
              </a:ext>
            </a:extLst>
          </p:cNvPr>
          <p:cNvGrpSpPr/>
          <p:nvPr/>
        </p:nvGrpSpPr>
        <p:grpSpPr>
          <a:xfrm>
            <a:off x="5390701" y="1116218"/>
            <a:ext cx="1660098" cy="846530"/>
            <a:chOff x="5390701" y="1116218"/>
            <a:chExt cx="1660098" cy="846530"/>
          </a:xfrm>
        </p:grpSpPr>
        <p:sp>
          <p:nvSpPr>
            <p:cNvPr id="166" name="正方形/長方形 165">
              <a:extLst>
                <a:ext uri="{FF2B5EF4-FFF2-40B4-BE49-F238E27FC236}">
                  <a16:creationId xmlns:a16="http://schemas.microsoft.com/office/drawing/2014/main" id="{B69F1D12-A352-87B0-67C3-3A6D0491268B}"/>
                </a:ext>
              </a:extLst>
            </p:cNvPr>
            <p:cNvSpPr/>
            <p:nvPr/>
          </p:nvSpPr>
          <p:spPr>
            <a:xfrm>
              <a:off x="5410911" y="1144731"/>
              <a:ext cx="1639888" cy="818017"/>
            </a:xfrm>
            <a:prstGeom prst="rect">
              <a:avLst/>
            </a:prstGeom>
            <a:solidFill>
              <a:srgbClr val="E3F2F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67" name="テキスト ボックス 166">
              <a:extLst>
                <a:ext uri="{FF2B5EF4-FFF2-40B4-BE49-F238E27FC236}">
                  <a16:creationId xmlns:a16="http://schemas.microsoft.com/office/drawing/2014/main" id="{64A6A31A-8093-62E4-6270-98D44C1AB9AE}"/>
                </a:ext>
              </a:extLst>
            </p:cNvPr>
            <p:cNvSpPr txBox="1"/>
            <p:nvPr/>
          </p:nvSpPr>
          <p:spPr>
            <a:xfrm>
              <a:off x="5390701" y="1116218"/>
              <a:ext cx="1085554" cy="276999"/>
            </a:xfrm>
            <a:prstGeom prst="rect">
              <a:avLst/>
            </a:prstGeom>
            <a:noFill/>
          </p:spPr>
          <p:txBody>
            <a:bodyPr wrap="none" rtlCol="0">
              <a:spAutoFit/>
            </a:bodyPr>
            <a:lstStyle/>
            <a:p>
              <a:pPr rtl="0">
                <a:spcBef>
                  <a:spcPts val="0"/>
                </a:spcBef>
                <a:spcAft>
                  <a:spcPts val="500"/>
                </a:spcAft>
              </a:pPr>
              <a:r>
                <a:rPr lang="ja-JP" altLang="en-US" sz="1200" b="0" i="0" u="none" strike="noStrike" dirty="0">
                  <a:solidFill>
                    <a:srgbClr val="005BAD"/>
                  </a:solidFill>
                  <a:effectLst/>
                  <a:latin typeface="HGPｺﾞｼｯｸE" panose="020B0900000000000000" pitchFamily="50" charset="-128"/>
                  <a:ea typeface="HGPｺﾞｼｯｸE" panose="020B0900000000000000" pitchFamily="50" charset="-128"/>
                </a:rPr>
                <a:t>お店の売上げ</a:t>
              </a:r>
              <a:endParaRPr lang="ja-JP" altLang="en-US" sz="1100" b="0" dirty="0">
                <a:solidFill>
                  <a:srgbClr val="005BAD"/>
                </a:solidFill>
                <a:effectLst/>
                <a:latin typeface="HGPｺﾞｼｯｸE" panose="020B0900000000000000" pitchFamily="50" charset="-128"/>
                <a:ea typeface="HGPｺﾞｼｯｸE" panose="020B0900000000000000" pitchFamily="50" charset="-128"/>
              </a:endParaRPr>
            </a:p>
          </p:txBody>
        </p:sp>
        <p:grpSp>
          <p:nvGrpSpPr>
            <p:cNvPr id="168" name="グループ化 167">
              <a:extLst>
                <a:ext uri="{FF2B5EF4-FFF2-40B4-BE49-F238E27FC236}">
                  <a16:creationId xmlns:a16="http://schemas.microsoft.com/office/drawing/2014/main" id="{B386BD7B-A08B-090F-7153-338EB263F99F}"/>
                </a:ext>
              </a:extLst>
            </p:cNvPr>
            <p:cNvGrpSpPr/>
            <p:nvPr/>
          </p:nvGrpSpPr>
          <p:grpSpPr>
            <a:xfrm>
              <a:off x="5817922" y="1419772"/>
              <a:ext cx="825867" cy="408386"/>
              <a:chOff x="2078852" y="2232915"/>
              <a:chExt cx="997926" cy="493469"/>
            </a:xfrm>
          </p:grpSpPr>
          <p:pic>
            <p:nvPicPr>
              <p:cNvPr id="169" name="図 168" descr="図形&#10;&#10;自動的に生成された説明">
                <a:extLst>
                  <a:ext uri="{FF2B5EF4-FFF2-40B4-BE49-F238E27FC236}">
                    <a16:creationId xmlns:a16="http://schemas.microsoft.com/office/drawing/2014/main" id="{37CE357B-9F1C-4A01-91F8-BD116295D32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78852" y="2236872"/>
                <a:ext cx="991148" cy="489512"/>
              </a:xfrm>
              <a:prstGeom prst="rect">
                <a:avLst/>
              </a:prstGeom>
            </p:spPr>
          </p:pic>
          <p:sp>
            <p:nvSpPr>
              <p:cNvPr id="170" name="テキスト ボックス 169">
                <a:extLst>
                  <a:ext uri="{FF2B5EF4-FFF2-40B4-BE49-F238E27FC236}">
                    <a16:creationId xmlns:a16="http://schemas.microsoft.com/office/drawing/2014/main" id="{5C60ABC6-FEE6-2688-C789-7E394528592D}"/>
                  </a:ext>
                </a:extLst>
              </p:cNvPr>
              <p:cNvSpPr txBox="1"/>
              <p:nvPr/>
            </p:nvSpPr>
            <p:spPr>
              <a:xfrm>
                <a:off x="2078852" y="2232915"/>
                <a:ext cx="997926" cy="483467"/>
              </a:xfrm>
              <a:prstGeom prst="rect">
                <a:avLst/>
              </a:prstGeom>
              <a:noFill/>
            </p:spPr>
            <p:txBody>
              <a:bodyPr wrap="none" rtlCol="0">
                <a:spAutoFit/>
              </a:bodyPr>
              <a:lstStyle/>
              <a:p>
                <a:r>
                  <a:rPr lang="ja-JP" altLang="en-US" sz="20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2000" dirty="0">
                    <a:solidFill>
                      <a:schemeClr val="bg1"/>
                    </a:solidFill>
                    <a:latin typeface="HGPｺﾞｼｯｸE" panose="020B0900000000000000" pitchFamily="50" charset="-128"/>
                    <a:ea typeface="HGPｺﾞｼｯｸE" panose="020B0900000000000000" pitchFamily="50" charset="-128"/>
                  </a:rPr>
                  <a:t>０００</a:t>
                </a:r>
              </a:p>
            </p:txBody>
          </p:sp>
        </p:grpSp>
      </p:grpSp>
      <p:grpSp>
        <p:nvGrpSpPr>
          <p:cNvPr id="8" name="グループ化 7">
            <a:extLst>
              <a:ext uri="{FF2B5EF4-FFF2-40B4-BE49-F238E27FC236}">
                <a16:creationId xmlns:a16="http://schemas.microsoft.com/office/drawing/2014/main" id="{B5D30D73-CAA4-C65E-C602-95D1509327D9}"/>
              </a:ext>
            </a:extLst>
          </p:cNvPr>
          <p:cNvGrpSpPr/>
          <p:nvPr/>
        </p:nvGrpSpPr>
        <p:grpSpPr>
          <a:xfrm>
            <a:off x="3165967" y="1065378"/>
            <a:ext cx="5654183" cy="976722"/>
            <a:chOff x="3165967" y="1065378"/>
            <a:chExt cx="5654183" cy="976722"/>
          </a:xfrm>
        </p:grpSpPr>
        <p:sp>
          <p:nvSpPr>
            <p:cNvPr id="160" name="正方形/長方形 159">
              <a:extLst>
                <a:ext uri="{FF2B5EF4-FFF2-40B4-BE49-F238E27FC236}">
                  <a16:creationId xmlns:a16="http://schemas.microsoft.com/office/drawing/2014/main" id="{B2CE6652-8853-A793-E2FD-ADE7A37CCFB3}"/>
                </a:ext>
              </a:extLst>
            </p:cNvPr>
            <p:cNvSpPr/>
            <p:nvPr/>
          </p:nvSpPr>
          <p:spPr bwMode="auto">
            <a:xfrm>
              <a:off x="3165967" y="1065378"/>
              <a:ext cx="5654183" cy="976722"/>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grpSp>
          <p:nvGrpSpPr>
            <p:cNvPr id="7" name="グループ化 6">
              <a:extLst>
                <a:ext uri="{FF2B5EF4-FFF2-40B4-BE49-F238E27FC236}">
                  <a16:creationId xmlns:a16="http://schemas.microsoft.com/office/drawing/2014/main" id="{A83D414A-CB2D-99D7-6BAA-5B6FA89FBF83}"/>
                </a:ext>
              </a:extLst>
            </p:cNvPr>
            <p:cNvGrpSpPr/>
            <p:nvPr/>
          </p:nvGrpSpPr>
          <p:grpSpPr>
            <a:xfrm>
              <a:off x="3165967" y="1066181"/>
              <a:ext cx="2233743" cy="903661"/>
              <a:chOff x="3165967" y="1066181"/>
              <a:chExt cx="2233743" cy="903661"/>
            </a:xfrm>
          </p:grpSpPr>
          <p:sp>
            <p:nvSpPr>
              <p:cNvPr id="161" name="正方形/長方形 160">
                <a:extLst>
                  <a:ext uri="{FF2B5EF4-FFF2-40B4-BE49-F238E27FC236}">
                    <a16:creationId xmlns:a16="http://schemas.microsoft.com/office/drawing/2014/main" id="{44D4C6F9-43CF-47E2-03AD-B9EADEFED560}"/>
                  </a:ext>
                </a:extLst>
              </p:cNvPr>
              <p:cNvSpPr/>
              <p:nvPr/>
            </p:nvSpPr>
            <p:spPr bwMode="auto">
              <a:xfrm>
                <a:off x="3165967" y="1066181"/>
                <a:ext cx="1262017"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お店</a:t>
                </a:r>
              </a:p>
            </p:txBody>
          </p:sp>
          <p:sp>
            <p:nvSpPr>
              <p:cNvPr id="164" name="テキスト ボックス 163">
                <a:extLst>
                  <a:ext uri="{FF2B5EF4-FFF2-40B4-BE49-F238E27FC236}">
                    <a16:creationId xmlns:a16="http://schemas.microsoft.com/office/drawing/2014/main" id="{B412A46F-5B23-4E15-348B-4D2B34398D17}"/>
                  </a:ext>
                </a:extLst>
              </p:cNvPr>
              <p:cNvSpPr txBox="1"/>
              <p:nvPr/>
            </p:nvSpPr>
            <p:spPr>
              <a:xfrm>
                <a:off x="3204878" y="1444057"/>
                <a:ext cx="2194832" cy="525785"/>
              </a:xfrm>
              <a:prstGeom prst="rect">
                <a:avLst/>
              </a:prstGeom>
              <a:noFill/>
            </p:spPr>
            <p:txBody>
              <a:bodyPr wrap="none" rtlCol="0">
                <a:spAutoFit/>
              </a:bodyPr>
              <a:lstStyle/>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消費者から預かった</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消費税の額を計算して納める。</a:t>
                </a:r>
                <a:endParaRPr lang="ja-JP" altLang="en-US" sz="1100" b="0" dirty="0">
                  <a:effectLst/>
                  <a:latin typeface="HGPｺﾞｼｯｸE" panose="020B0900000000000000" pitchFamily="50" charset="-128"/>
                  <a:ea typeface="HGPｺﾞｼｯｸE" panose="020B0900000000000000" pitchFamily="50" charset="-128"/>
                </a:endParaRPr>
              </a:p>
            </p:txBody>
          </p:sp>
        </p:grpSp>
      </p:grpSp>
      <p:sp>
        <p:nvSpPr>
          <p:cNvPr id="171" name="角丸四角形 15">
            <a:extLst>
              <a:ext uri="{FF2B5EF4-FFF2-40B4-BE49-F238E27FC236}">
                <a16:creationId xmlns:a16="http://schemas.microsoft.com/office/drawing/2014/main" id="{54893164-C9A2-EE98-1F6B-4FAACEB501A0}"/>
              </a:ext>
            </a:extLst>
          </p:cNvPr>
          <p:cNvSpPr/>
          <p:nvPr/>
        </p:nvSpPr>
        <p:spPr>
          <a:xfrm>
            <a:off x="3102973" y="6432897"/>
            <a:ext cx="5281871" cy="13217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ja-JP" sz="800" dirty="0">
                <a:solidFill>
                  <a:schemeClr val="tx1"/>
                </a:solidFill>
                <a:latin typeface="+mn-ea"/>
              </a:rPr>
              <a:t>※</a:t>
            </a:r>
            <a:r>
              <a:rPr lang="ja-JP" altLang="en-US" sz="800" dirty="0">
                <a:solidFill>
                  <a:schemeClr val="tx1"/>
                </a:solidFill>
                <a:latin typeface="+mn-ea"/>
              </a:rPr>
              <a:t>消費税は国税（消費税）と地方税（地方消費税）に分かれていて</a:t>
            </a:r>
            <a:r>
              <a:rPr lang="en-US" altLang="ja-JP" sz="800" dirty="0">
                <a:solidFill>
                  <a:schemeClr val="tx1"/>
                </a:solidFill>
                <a:latin typeface="+mn-ea"/>
              </a:rPr>
              <a:t>10%</a:t>
            </a:r>
            <a:r>
              <a:rPr lang="ja-JP" altLang="en-US" sz="800" dirty="0">
                <a:solidFill>
                  <a:schemeClr val="tx1"/>
                </a:solidFill>
                <a:latin typeface="+mn-ea"/>
              </a:rPr>
              <a:t>のうち</a:t>
            </a:r>
            <a:r>
              <a:rPr lang="en-US" altLang="ja-JP" sz="800" dirty="0">
                <a:solidFill>
                  <a:schemeClr val="tx1"/>
                </a:solidFill>
                <a:latin typeface="+mn-ea"/>
              </a:rPr>
              <a:t>7.8%</a:t>
            </a:r>
            <a:r>
              <a:rPr lang="ja-JP" altLang="en-US" sz="800" dirty="0">
                <a:solidFill>
                  <a:schemeClr val="tx1"/>
                </a:solidFill>
                <a:latin typeface="+mn-ea"/>
              </a:rPr>
              <a:t>が国税、</a:t>
            </a:r>
            <a:r>
              <a:rPr lang="en-US" altLang="ja-JP" sz="800" dirty="0">
                <a:solidFill>
                  <a:schemeClr val="tx1"/>
                </a:solidFill>
                <a:latin typeface="+mn-ea"/>
              </a:rPr>
              <a:t>2.2</a:t>
            </a:r>
            <a:r>
              <a:rPr lang="ja-JP" altLang="en-US" sz="800" dirty="0">
                <a:solidFill>
                  <a:schemeClr val="tx1"/>
                </a:solidFill>
                <a:latin typeface="+mn-ea"/>
              </a:rPr>
              <a:t>％が地方税です。</a:t>
            </a:r>
          </a:p>
        </p:txBody>
      </p:sp>
      <p:pic>
        <p:nvPicPr>
          <p:cNvPr id="172" name="図 171">
            <a:extLst>
              <a:ext uri="{FF2B5EF4-FFF2-40B4-BE49-F238E27FC236}">
                <a16:creationId xmlns:a16="http://schemas.microsoft.com/office/drawing/2014/main" id="{B8472064-5DCA-25E7-880C-FCCDDA307790}"/>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7239352" y="1029349"/>
            <a:ext cx="1654829" cy="1069432"/>
          </a:xfrm>
          <a:prstGeom prst="rect">
            <a:avLst/>
          </a:prstGeom>
        </p:spPr>
      </p:pic>
      <p:pic>
        <p:nvPicPr>
          <p:cNvPr id="173" name="図 172">
            <a:extLst>
              <a:ext uri="{FF2B5EF4-FFF2-40B4-BE49-F238E27FC236}">
                <a16:creationId xmlns:a16="http://schemas.microsoft.com/office/drawing/2014/main" id="{B0D47E3C-E9BD-9C87-DDA7-9CDC4C168B2A}"/>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7285826" y="2233915"/>
            <a:ext cx="1473744" cy="1433883"/>
          </a:xfrm>
          <a:prstGeom prst="rect">
            <a:avLst/>
          </a:prstGeom>
        </p:spPr>
      </p:pic>
      <p:pic>
        <p:nvPicPr>
          <p:cNvPr id="174" name="図 173">
            <a:extLst>
              <a:ext uri="{FF2B5EF4-FFF2-40B4-BE49-F238E27FC236}">
                <a16:creationId xmlns:a16="http://schemas.microsoft.com/office/drawing/2014/main" id="{C902C530-2227-B036-67D6-168E1F24BD65}"/>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7034127" y="3865094"/>
            <a:ext cx="1977142" cy="956682"/>
          </a:xfrm>
          <a:prstGeom prst="rect">
            <a:avLst/>
          </a:prstGeom>
        </p:spPr>
      </p:pic>
      <p:grpSp>
        <p:nvGrpSpPr>
          <p:cNvPr id="5" name="グループ化 4">
            <a:extLst>
              <a:ext uri="{FF2B5EF4-FFF2-40B4-BE49-F238E27FC236}">
                <a16:creationId xmlns:a16="http://schemas.microsoft.com/office/drawing/2014/main" id="{ED964FA1-8EEC-D6BF-04BC-810203C85FD6}"/>
              </a:ext>
            </a:extLst>
          </p:cNvPr>
          <p:cNvGrpSpPr/>
          <p:nvPr/>
        </p:nvGrpSpPr>
        <p:grpSpPr>
          <a:xfrm>
            <a:off x="2262331" y="1884469"/>
            <a:ext cx="825867" cy="910293"/>
            <a:chOff x="2262331" y="1697320"/>
            <a:chExt cx="825867" cy="910293"/>
          </a:xfrm>
        </p:grpSpPr>
        <p:grpSp>
          <p:nvGrpSpPr>
            <p:cNvPr id="107" name="グループ化 106">
              <a:extLst>
                <a:ext uri="{FF2B5EF4-FFF2-40B4-BE49-F238E27FC236}">
                  <a16:creationId xmlns:a16="http://schemas.microsoft.com/office/drawing/2014/main" id="{88CF2ED9-0C3F-6DB2-F1AD-DA22D1EB866D}"/>
                </a:ext>
              </a:extLst>
            </p:cNvPr>
            <p:cNvGrpSpPr/>
            <p:nvPr/>
          </p:nvGrpSpPr>
          <p:grpSpPr>
            <a:xfrm>
              <a:off x="2262331" y="1697320"/>
              <a:ext cx="825867" cy="408386"/>
              <a:chOff x="2078852" y="2232915"/>
              <a:chExt cx="997926" cy="493469"/>
            </a:xfrm>
          </p:grpSpPr>
          <p:pic>
            <p:nvPicPr>
              <p:cNvPr id="109" name="図 108" descr="図形&#10;&#10;自動的に生成された説明">
                <a:extLst>
                  <a:ext uri="{FF2B5EF4-FFF2-40B4-BE49-F238E27FC236}">
                    <a16:creationId xmlns:a16="http://schemas.microsoft.com/office/drawing/2014/main" id="{63D93899-2B64-65B8-80B9-D5CD2F229DC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78852" y="2236872"/>
                <a:ext cx="991148" cy="489512"/>
              </a:xfrm>
              <a:prstGeom prst="rect">
                <a:avLst/>
              </a:prstGeom>
            </p:spPr>
          </p:pic>
          <p:sp>
            <p:nvSpPr>
              <p:cNvPr id="110" name="テキスト ボックス 109">
                <a:extLst>
                  <a:ext uri="{FF2B5EF4-FFF2-40B4-BE49-F238E27FC236}">
                    <a16:creationId xmlns:a16="http://schemas.microsoft.com/office/drawing/2014/main" id="{67112D5F-F529-D69C-6E1F-827988DCDEF0}"/>
                  </a:ext>
                </a:extLst>
              </p:cNvPr>
              <p:cNvSpPr txBox="1"/>
              <p:nvPr/>
            </p:nvSpPr>
            <p:spPr>
              <a:xfrm>
                <a:off x="2078852" y="2232915"/>
                <a:ext cx="997926" cy="483467"/>
              </a:xfrm>
              <a:prstGeom prst="rect">
                <a:avLst/>
              </a:prstGeom>
              <a:noFill/>
            </p:spPr>
            <p:txBody>
              <a:bodyPr wrap="none" rtlCol="0">
                <a:spAutoFit/>
              </a:bodyPr>
              <a:lstStyle/>
              <a:p>
                <a:r>
                  <a:rPr lang="ja-JP" altLang="en-US" sz="20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2000" dirty="0">
                    <a:solidFill>
                      <a:schemeClr val="bg1"/>
                    </a:solidFill>
                    <a:latin typeface="HGPｺﾞｼｯｸE" panose="020B0900000000000000" pitchFamily="50" charset="-128"/>
                    <a:ea typeface="HGPｺﾞｼｯｸE" panose="020B0900000000000000" pitchFamily="50" charset="-128"/>
                  </a:rPr>
                  <a:t>０００</a:t>
                </a:r>
              </a:p>
            </p:txBody>
          </p:sp>
        </p:grpSp>
        <p:grpSp>
          <p:nvGrpSpPr>
            <p:cNvPr id="175" name="グループ化 174">
              <a:extLst>
                <a:ext uri="{FF2B5EF4-FFF2-40B4-BE49-F238E27FC236}">
                  <a16:creationId xmlns:a16="http://schemas.microsoft.com/office/drawing/2014/main" id="{65D414BE-C32A-865E-AB31-4BBED59A4369}"/>
                </a:ext>
              </a:extLst>
            </p:cNvPr>
            <p:cNvGrpSpPr/>
            <p:nvPr/>
          </p:nvGrpSpPr>
          <p:grpSpPr>
            <a:xfrm>
              <a:off x="2424952" y="2162039"/>
              <a:ext cx="511679" cy="445574"/>
              <a:chOff x="1704581" y="1628189"/>
              <a:chExt cx="511679" cy="445574"/>
            </a:xfrm>
          </p:grpSpPr>
          <p:pic>
            <p:nvPicPr>
              <p:cNvPr id="105" name="図 104">
                <a:extLst>
                  <a:ext uri="{FF2B5EF4-FFF2-40B4-BE49-F238E27FC236}">
                    <a16:creationId xmlns:a16="http://schemas.microsoft.com/office/drawing/2014/main" id="{BD90660E-E9ED-14F0-75BC-875B705D412E}"/>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1739131" y="1628189"/>
                <a:ext cx="445574" cy="445574"/>
              </a:xfrm>
              <a:prstGeom prst="rect">
                <a:avLst/>
              </a:prstGeom>
            </p:spPr>
          </p:pic>
          <p:sp>
            <p:nvSpPr>
              <p:cNvPr id="108" name="テキスト ボックス 107">
                <a:extLst>
                  <a:ext uri="{FF2B5EF4-FFF2-40B4-BE49-F238E27FC236}">
                    <a16:creationId xmlns:a16="http://schemas.microsoft.com/office/drawing/2014/main" id="{22604DB2-9BFA-50F1-F139-CE9B7E6450D7}"/>
                  </a:ext>
                </a:extLst>
              </p:cNvPr>
              <p:cNvSpPr txBox="1"/>
              <p:nvPr/>
            </p:nvSpPr>
            <p:spPr>
              <a:xfrm>
                <a:off x="1704581" y="1692722"/>
                <a:ext cx="511679" cy="307777"/>
              </a:xfrm>
              <a:prstGeom prst="rect">
                <a:avLst/>
              </a:prstGeom>
              <a:noFill/>
            </p:spPr>
            <p:txBody>
              <a:bodyPr wrap="none" rtlCol="0">
                <a:spAutoFit/>
              </a:bodyPr>
              <a:lstStyle/>
              <a:p>
                <a:r>
                  <a:rPr kumimoji="1" lang="ja-JP" altLang="en-US" sz="14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1400" dirty="0">
                    <a:solidFill>
                      <a:schemeClr val="bg1"/>
                    </a:solidFill>
                    <a:latin typeface="HGPｺﾞｼｯｸE" panose="020B0900000000000000" pitchFamily="50" charset="-128"/>
                    <a:ea typeface="HGPｺﾞｼｯｸE" panose="020B0900000000000000" pitchFamily="50" charset="-128"/>
                  </a:rPr>
                  <a:t>００</a:t>
                </a:r>
              </a:p>
            </p:txBody>
          </p:sp>
        </p:grpSp>
      </p:grpSp>
      <p:sp>
        <p:nvSpPr>
          <p:cNvPr id="23" name="矢印: 上 22">
            <a:extLst>
              <a:ext uri="{FF2B5EF4-FFF2-40B4-BE49-F238E27FC236}">
                <a16:creationId xmlns:a16="http://schemas.microsoft.com/office/drawing/2014/main" id="{C12F3FBA-4924-7B42-7878-CACB4942C411}"/>
              </a:ext>
            </a:extLst>
          </p:cNvPr>
          <p:cNvSpPr/>
          <p:nvPr/>
        </p:nvSpPr>
        <p:spPr>
          <a:xfrm rot="10800000">
            <a:off x="7707471" y="4870454"/>
            <a:ext cx="298495" cy="578982"/>
          </a:xfrm>
          <a:prstGeom prst="upArrow">
            <a:avLst>
              <a:gd name="adj1" fmla="val 59510"/>
              <a:gd name="adj2" fmla="val 46830"/>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B3FC43CA-E89C-001F-090D-477648100987}"/>
              </a:ext>
            </a:extLst>
          </p:cNvPr>
          <p:cNvSpPr txBox="1"/>
          <p:nvPr/>
        </p:nvSpPr>
        <p:spPr>
          <a:xfrm>
            <a:off x="194203" y="957280"/>
            <a:ext cx="1643399" cy="369332"/>
          </a:xfrm>
          <a:prstGeom prst="rect">
            <a:avLst/>
          </a:prstGeom>
          <a:noFill/>
        </p:spPr>
        <p:txBody>
          <a:bodyPr wrap="none" rtlCol="0">
            <a:spAutoFit/>
          </a:bodyPr>
          <a:lstStyle/>
          <a:p>
            <a:pPr>
              <a:spcBef>
                <a:spcPts val="0"/>
              </a:spcBef>
              <a:spcAft>
                <a:spcPts val="500"/>
              </a:spcAft>
            </a:pPr>
            <a:r>
              <a:rPr lang="ja-JP" altLang="en-US" sz="1800" dirty="0">
                <a:latin typeface="HGPｺﾞｼｯｸE" panose="020B0900000000000000" pitchFamily="50" charset="-128"/>
                <a:ea typeface="HGPｺﾞｼｯｸE" panose="020B0900000000000000" pitchFamily="50" charset="-128"/>
              </a:rPr>
              <a:t>消費税のしくみ</a:t>
            </a:r>
          </a:p>
        </p:txBody>
      </p:sp>
      <p:sp>
        <p:nvSpPr>
          <p:cNvPr id="77" name="テキスト ボックス 76">
            <a:extLst>
              <a:ext uri="{FF2B5EF4-FFF2-40B4-BE49-F238E27FC236}">
                <a16:creationId xmlns:a16="http://schemas.microsoft.com/office/drawing/2014/main" id="{661B186C-0036-4820-ADE7-B60E8D075464}"/>
              </a:ext>
            </a:extLst>
          </p:cNvPr>
          <p:cNvSpPr txBox="1"/>
          <p:nvPr/>
        </p:nvSpPr>
        <p:spPr>
          <a:xfrm>
            <a:off x="4552454" y="2941162"/>
            <a:ext cx="420308" cy="169277"/>
          </a:xfrm>
          <a:prstGeom prst="rect">
            <a:avLst/>
          </a:prstGeom>
          <a:noFill/>
        </p:spPr>
        <p:txBody>
          <a:bodyPr wrap="none" rtlCol="0">
            <a:spAutoFit/>
          </a:bodyPr>
          <a:lstStyle>
            <a:defPPr>
              <a:defRPr lang="ja-JP"/>
            </a:defPPr>
            <a:lvl1pPr>
              <a:spcBef>
                <a:spcPts val="0"/>
              </a:spcBef>
              <a:spcAft>
                <a:spcPts val="500"/>
              </a:spcAft>
              <a:defRPr sz="500">
                <a:latin typeface="HGPｺﾞｼｯｸE" panose="020B0900000000000000" pitchFamily="50" charset="-128"/>
                <a:ea typeface="HGPｺﾞｼｯｸE" panose="020B0900000000000000" pitchFamily="50" charset="-128"/>
              </a:defRPr>
            </a:lvl1pPr>
          </a:lstStyle>
          <a:p>
            <a:r>
              <a:rPr lang="ja-JP" altLang="en-US" dirty="0"/>
              <a:t>にっぽん</a:t>
            </a:r>
          </a:p>
        </p:txBody>
      </p:sp>
    </p:spTree>
    <p:extLst>
      <p:ext uri="{BB962C8B-B14F-4D97-AF65-F5344CB8AC3E}">
        <p14:creationId xmlns:p14="http://schemas.microsoft.com/office/powerpoint/2010/main" val="2883005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14"/>
                                        </p:tgtEl>
                                        <p:attrNameLst>
                                          <p:attrName>style.visibility</p:attrName>
                                        </p:attrNameLst>
                                      </p:cBhvr>
                                      <p:to>
                                        <p:strVal val="visible"/>
                                      </p:to>
                                    </p:set>
                                    <p:animEffect transition="in" filter="wipe(left)">
                                      <p:cBhvr>
                                        <p:cTn id="14" dur="500"/>
                                        <p:tgtEl>
                                          <p:spTgt spid="114"/>
                                        </p:tgtEl>
                                      </p:cBhvr>
                                    </p:animEffect>
                                  </p:childTnLst>
                                </p:cTn>
                              </p:par>
                              <p:par>
                                <p:cTn id="15" presetID="10" presetClass="entr" presetSubtype="0" fill="hold" nodeType="withEffect">
                                  <p:stCondLst>
                                    <p:cond delay="25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25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nodeType="withEffect">
                                  <p:stCondLst>
                                    <p:cond delay="250"/>
                                  </p:stCondLst>
                                  <p:childTnLst>
                                    <p:set>
                                      <p:cBhvr>
                                        <p:cTn id="22" dur="1" fill="hold">
                                          <p:stCondLst>
                                            <p:cond delay="0"/>
                                          </p:stCondLst>
                                        </p:cTn>
                                        <p:tgtEl>
                                          <p:spTgt spid="172"/>
                                        </p:tgtEl>
                                        <p:attrNameLst>
                                          <p:attrName>style.visibility</p:attrName>
                                        </p:attrNameLst>
                                      </p:cBhvr>
                                      <p:to>
                                        <p:strVal val="visible"/>
                                      </p:to>
                                    </p:set>
                                    <p:animEffect transition="in" filter="fade">
                                      <p:cBhvr>
                                        <p:cTn id="23" dur="500"/>
                                        <p:tgtEl>
                                          <p:spTgt spid="172"/>
                                        </p:tgtEl>
                                      </p:cBhvr>
                                    </p:animEffect>
                                  </p:childTnLst>
                                </p:cTn>
                              </p:par>
                            </p:childTnLst>
                          </p:cTn>
                        </p:par>
                        <p:par>
                          <p:cTn id="24" fill="hold">
                            <p:stCondLst>
                              <p:cond delay="1250"/>
                            </p:stCondLst>
                            <p:childTnLst>
                              <p:par>
                                <p:cTn id="25" presetID="10" presetClass="entr" presetSubtype="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22" presetClass="entr" presetSubtype="1" fill="hold" grpId="0" nodeType="withEffect">
                                  <p:stCondLst>
                                    <p:cond delay="250"/>
                                  </p:stCondLst>
                                  <p:childTnLst>
                                    <p:set>
                                      <p:cBhvr>
                                        <p:cTn id="29" dur="1" fill="hold">
                                          <p:stCondLst>
                                            <p:cond delay="0"/>
                                          </p:stCondLst>
                                        </p:cTn>
                                        <p:tgtEl>
                                          <p:spTgt spid="103"/>
                                        </p:tgtEl>
                                        <p:attrNameLst>
                                          <p:attrName>style.visibility</p:attrName>
                                        </p:attrNameLst>
                                      </p:cBhvr>
                                      <p:to>
                                        <p:strVal val="visible"/>
                                      </p:to>
                                    </p:set>
                                    <p:animEffect transition="in" filter="wipe(up)">
                                      <p:cBhvr>
                                        <p:cTn id="30" dur="500"/>
                                        <p:tgtEl>
                                          <p:spTgt spid="103"/>
                                        </p:tgtEl>
                                      </p:cBhvr>
                                    </p:animEffect>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7"/>
                                        </p:tgtEl>
                                        <p:attrNameLst>
                                          <p:attrName>style.visibility</p:attrName>
                                        </p:attrNameLst>
                                      </p:cBhvr>
                                      <p:to>
                                        <p:strVal val="visible"/>
                                      </p:to>
                                    </p:set>
                                    <p:animEffect transition="in" filter="fade">
                                      <p:cBhvr>
                                        <p:cTn id="37" dur="500"/>
                                        <p:tgtEl>
                                          <p:spTgt spid="77"/>
                                        </p:tgtEl>
                                      </p:cBhvr>
                                    </p:animEffect>
                                  </p:childTnLst>
                                </p:cTn>
                              </p:par>
                              <p:par>
                                <p:cTn id="38" presetID="10" presetClass="entr" presetSubtype="0" fill="hold" nodeType="withEffect">
                                  <p:stCondLst>
                                    <p:cond delay="0"/>
                                  </p:stCondLst>
                                  <p:childTnLst>
                                    <p:set>
                                      <p:cBhvr>
                                        <p:cTn id="39" dur="1" fill="hold">
                                          <p:stCondLst>
                                            <p:cond delay="0"/>
                                          </p:stCondLst>
                                        </p:cTn>
                                        <p:tgtEl>
                                          <p:spTgt spid="173"/>
                                        </p:tgtEl>
                                        <p:attrNameLst>
                                          <p:attrName>style.visibility</p:attrName>
                                        </p:attrNameLst>
                                      </p:cBhvr>
                                      <p:to>
                                        <p:strVal val="visible"/>
                                      </p:to>
                                    </p:set>
                                    <p:animEffect transition="in" filter="fade">
                                      <p:cBhvr>
                                        <p:cTn id="40" dur="500"/>
                                        <p:tgtEl>
                                          <p:spTgt spid="173"/>
                                        </p:tgtEl>
                                      </p:cBhvr>
                                    </p:animEffect>
                                  </p:childTnLst>
                                </p:cTn>
                              </p:par>
                            </p:childTnLst>
                          </p:cTn>
                        </p:par>
                        <p:par>
                          <p:cTn id="41" fill="hold">
                            <p:stCondLst>
                              <p:cond delay="2500"/>
                            </p:stCondLst>
                            <p:childTnLst>
                              <p:par>
                                <p:cTn id="42" presetID="10" presetClass="entr" presetSubtype="0" fill="hold"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par>
                                <p:cTn id="45" presetID="22" presetClass="entr" presetSubtype="1" fill="hold" grpId="0" nodeType="withEffect">
                                  <p:stCondLst>
                                    <p:cond delay="250"/>
                                  </p:stCondLst>
                                  <p:childTnLst>
                                    <p:set>
                                      <p:cBhvr>
                                        <p:cTn id="46" dur="1" fill="hold">
                                          <p:stCondLst>
                                            <p:cond delay="0"/>
                                          </p:stCondLst>
                                        </p:cTn>
                                        <p:tgtEl>
                                          <p:spTgt spid="115"/>
                                        </p:tgtEl>
                                        <p:attrNameLst>
                                          <p:attrName>style.visibility</p:attrName>
                                        </p:attrNameLst>
                                      </p:cBhvr>
                                      <p:to>
                                        <p:strVal val="visible"/>
                                      </p:to>
                                    </p:set>
                                    <p:animEffect transition="in" filter="wipe(up)">
                                      <p:cBhvr>
                                        <p:cTn id="47" dur="500"/>
                                        <p:tgtEl>
                                          <p:spTgt spid="115"/>
                                        </p:tgtEl>
                                      </p:cBhvr>
                                    </p:animEffect>
                                  </p:childTnLst>
                                </p:cTn>
                              </p:par>
                            </p:childTnLst>
                          </p:cTn>
                        </p:par>
                        <p:par>
                          <p:cTn id="48" fill="hold">
                            <p:stCondLst>
                              <p:cond delay="3250"/>
                            </p:stCondLst>
                            <p:childTnLst>
                              <p:par>
                                <p:cTn id="49" presetID="10" presetClass="entr" presetSubtype="0" fill="hold"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par>
                                <p:cTn id="52" presetID="10" presetClass="entr" presetSubtype="0" fill="hold" nodeType="withEffect">
                                  <p:stCondLst>
                                    <p:cond delay="0"/>
                                  </p:stCondLst>
                                  <p:childTnLst>
                                    <p:set>
                                      <p:cBhvr>
                                        <p:cTn id="53" dur="1" fill="hold">
                                          <p:stCondLst>
                                            <p:cond delay="0"/>
                                          </p:stCondLst>
                                        </p:cTn>
                                        <p:tgtEl>
                                          <p:spTgt spid="174"/>
                                        </p:tgtEl>
                                        <p:attrNameLst>
                                          <p:attrName>style.visibility</p:attrName>
                                        </p:attrNameLst>
                                      </p:cBhvr>
                                      <p:to>
                                        <p:strVal val="visible"/>
                                      </p:to>
                                    </p:set>
                                    <p:animEffect transition="in" filter="fade">
                                      <p:cBhvr>
                                        <p:cTn id="54" dur="500"/>
                                        <p:tgtEl>
                                          <p:spTgt spid="174"/>
                                        </p:tgtEl>
                                      </p:cBhvr>
                                    </p:animEffect>
                                  </p:childTnLst>
                                </p:cTn>
                              </p:par>
                            </p:childTnLst>
                          </p:cTn>
                        </p:par>
                        <p:par>
                          <p:cTn id="55" fill="hold">
                            <p:stCondLst>
                              <p:cond delay="3750"/>
                            </p:stCondLst>
                            <p:childTnLst>
                              <p:par>
                                <p:cTn id="56" presetID="10" presetClass="entr" presetSubtype="0" fill="hold" nodeType="after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500"/>
                                        <p:tgtEl>
                                          <p:spTgt spid="15"/>
                                        </p:tgtEl>
                                      </p:cBhvr>
                                    </p:animEffect>
                                  </p:childTnLst>
                                </p:cTn>
                              </p:par>
                              <p:par>
                                <p:cTn id="59" presetID="10" presetClass="entr" presetSubtype="0" fill="hold" nodeType="with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500"/>
                                        <p:tgtEl>
                                          <p:spTgt spid="21"/>
                                        </p:tgtEl>
                                      </p:cBhvr>
                                    </p:animEffect>
                                  </p:childTnLst>
                                </p:cTn>
                              </p:par>
                              <p:par>
                                <p:cTn id="62" presetID="22" presetClass="entr" presetSubtype="1" fill="hold" grpId="0" nodeType="withEffect">
                                  <p:stCondLst>
                                    <p:cond delay="250"/>
                                  </p:stCondLst>
                                  <p:childTnLst>
                                    <p:set>
                                      <p:cBhvr>
                                        <p:cTn id="63" dur="1" fill="hold">
                                          <p:stCondLst>
                                            <p:cond delay="0"/>
                                          </p:stCondLst>
                                        </p:cTn>
                                        <p:tgtEl>
                                          <p:spTgt spid="23"/>
                                        </p:tgtEl>
                                        <p:attrNameLst>
                                          <p:attrName>style.visibility</p:attrName>
                                        </p:attrNameLst>
                                      </p:cBhvr>
                                      <p:to>
                                        <p:strVal val="visible"/>
                                      </p:to>
                                    </p:set>
                                    <p:animEffect transition="in" filter="wipe(up)">
                                      <p:cBhvr>
                                        <p:cTn id="64" dur="500"/>
                                        <p:tgtEl>
                                          <p:spTgt spid="23"/>
                                        </p:tgtEl>
                                      </p:cBhvr>
                                    </p:animEffect>
                                  </p:childTnLst>
                                </p:cTn>
                              </p:par>
                              <p:par>
                                <p:cTn id="65" presetID="22" presetClass="entr" presetSubtype="1" fill="hold" grpId="0" nodeType="withEffect">
                                  <p:stCondLst>
                                    <p:cond delay="250"/>
                                  </p:stCondLst>
                                  <p:childTnLst>
                                    <p:set>
                                      <p:cBhvr>
                                        <p:cTn id="66" dur="1" fill="hold">
                                          <p:stCondLst>
                                            <p:cond delay="0"/>
                                          </p:stCondLst>
                                        </p:cTn>
                                        <p:tgtEl>
                                          <p:spTgt spid="123"/>
                                        </p:tgtEl>
                                        <p:attrNameLst>
                                          <p:attrName>style.visibility</p:attrName>
                                        </p:attrNameLst>
                                      </p:cBhvr>
                                      <p:to>
                                        <p:strVal val="visible"/>
                                      </p:to>
                                    </p:set>
                                    <p:animEffect transition="in" filter="wipe(up)">
                                      <p:cBhvr>
                                        <p:cTn id="67" dur="500"/>
                                        <p:tgtEl>
                                          <p:spTgt spid="123"/>
                                        </p:tgtEl>
                                      </p:cBhvr>
                                    </p:animEffect>
                                  </p:childTnLst>
                                </p:cTn>
                              </p:par>
                              <p:par>
                                <p:cTn id="68" presetID="10" presetClass="entr" presetSubtype="0" fill="hold" nodeType="withEffect">
                                  <p:stCondLst>
                                    <p:cond delay="50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
                                        <p:tgtEl>
                                          <p:spTgt spid="12"/>
                                        </p:tgtEl>
                                      </p:cBhvr>
                                    </p:animEffect>
                                  </p:childTnLst>
                                </p:cTn>
                              </p:par>
                              <p:par>
                                <p:cTn id="71" presetID="10" presetClass="entr" presetSubtype="0" fill="hold" nodeType="withEffect">
                                  <p:stCondLst>
                                    <p:cond delay="500"/>
                                  </p:stCondLst>
                                  <p:childTnLst>
                                    <p:set>
                                      <p:cBhvr>
                                        <p:cTn id="72" dur="1" fill="hold">
                                          <p:stCondLst>
                                            <p:cond delay="0"/>
                                          </p:stCondLst>
                                        </p:cTn>
                                        <p:tgtEl>
                                          <p:spTgt spid="13"/>
                                        </p:tgtEl>
                                        <p:attrNameLst>
                                          <p:attrName>style.visibility</p:attrName>
                                        </p:attrNameLst>
                                      </p:cBhvr>
                                      <p:to>
                                        <p:strVal val="visible"/>
                                      </p:to>
                                    </p:set>
                                    <p:animEffect transition="in" filter="fade">
                                      <p:cBhvr>
                                        <p:cTn id="73" dur="500"/>
                                        <p:tgtEl>
                                          <p:spTgt spid="13"/>
                                        </p:tgtEl>
                                      </p:cBhvr>
                                    </p:animEffect>
                                  </p:childTnLst>
                                </p:cTn>
                              </p:par>
                              <p:par>
                                <p:cTn id="74" presetID="10" presetClass="entr" presetSubtype="0" fill="hold" grpId="0" nodeType="withEffect">
                                  <p:stCondLst>
                                    <p:cond delay="500"/>
                                  </p:stCondLst>
                                  <p:childTnLst>
                                    <p:set>
                                      <p:cBhvr>
                                        <p:cTn id="75" dur="1" fill="hold">
                                          <p:stCondLst>
                                            <p:cond delay="0"/>
                                          </p:stCondLst>
                                        </p:cTn>
                                        <p:tgtEl>
                                          <p:spTgt spid="171"/>
                                        </p:tgtEl>
                                        <p:attrNameLst>
                                          <p:attrName>style.visibility</p:attrName>
                                        </p:attrNameLst>
                                      </p:cBhvr>
                                      <p:to>
                                        <p:strVal val="visible"/>
                                      </p:to>
                                    </p:set>
                                    <p:animEffect transition="in" filter="fade">
                                      <p:cBhvr>
                                        <p:cTn id="76" dur="500"/>
                                        <p:tgtEl>
                                          <p:spTgt spid="171"/>
                                        </p:tgtEl>
                                      </p:cBhvr>
                                    </p:animEffect>
                                  </p:childTnLst>
                                </p:cTn>
                              </p:par>
                            </p:childTnLst>
                          </p:cTn>
                        </p:par>
                        <p:par>
                          <p:cTn id="77" fill="hold">
                            <p:stCondLst>
                              <p:cond delay="4750"/>
                            </p:stCondLst>
                            <p:childTnLst>
                              <p:par>
                                <p:cTn id="78" presetID="10" presetClass="entr" presetSubtype="0" fill="hold" nodeType="afterEffect">
                                  <p:stCondLst>
                                    <p:cond delay="0"/>
                                  </p:stCondLst>
                                  <p:childTnLst>
                                    <p:set>
                                      <p:cBhvr>
                                        <p:cTn id="79" dur="1" fill="hold">
                                          <p:stCondLst>
                                            <p:cond delay="0"/>
                                          </p:stCondLst>
                                        </p:cTn>
                                        <p:tgtEl>
                                          <p:spTgt spid="94"/>
                                        </p:tgtEl>
                                        <p:attrNameLst>
                                          <p:attrName>style.visibility</p:attrName>
                                        </p:attrNameLst>
                                      </p:cBhvr>
                                      <p:to>
                                        <p:strVal val="visible"/>
                                      </p:to>
                                    </p:set>
                                    <p:animEffect transition="in" filter="fade">
                                      <p:cBhvr>
                                        <p:cTn id="80" dur="500"/>
                                        <p:tgtEl>
                                          <p:spTgt spid="94"/>
                                        </p:tgtEl>
                                      </p:cBhvr>
                                    </p:animEffect>
                                  </p:childTnLst>
                                </p:cTn>
                              </p:par>
                              <p:par>
                                <p:cTn id="81" presetID="10" presetClass="entr" presetSubtype="0" fill="hold" nodeType="withEffect">
                                  <p:stCondLst>
                                    <p:cond delay="0"/>
                                  </p:stCondLst>
                                  <p:childTnLst>
                                    <p:set>
                                      <p:cBhvr>
                                        <p:cTn id="82" dur="1" fill="hold">
                                          <p:stCondLst>
                                            <p:cond delay="0"/>
                                          </p:stCondLst>
                                        </p:cTn>
                                        <p:tgtEl>
                                          <p:spTgt spid="22"/>
                                        </p:tgtEl>
                                        <p:attrNameLst>
                                          <p:attrName>style.visibility</p:attrName>
                                        </p:attrNameLst>
                                      </p:cBhvr>
                                      <p:to>
                                        <p:strVal val="visible"/>
                                      </p:to>
                                    </p:set>
                                    <p:animEffect transition="in" filter="fade">
                                      <p:cBhvr>
                                        <p:cTn id="8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14" grpId="0" animBg="1"/>
      <p:bldP spid="115" grpId="0" animBg="1"/>
      <p:bldP spid="123" grpId="0" animBg="1"/>
      <p:bldP spid="171" grpId="0"/>
      <p:bldP spid="23" grpId="0" animBg="1"/>
      <p:bldP spid="7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矢印: 下 26">
            <a:extLst>
              <a:ext uri="{FF2B5EF4-FFF2-40B4-BE49-F238E27FC236}">
                <a16:creationId xmlns:a16="http://schemas.microsoft.com/office/drawing/2014/main" id="{48D82840-187F-3CB0-966F-7A3E72D7598A}"/>
              </a:ext>
            </a:extLst>
          </p:cNvPr>
          <p:cNvSpPr/>
          <p:nvPr/>
        </p:nvSpPr>
        <p:spPr>
          <a:xfrm>
            <a:off x="4485755" y="2772663"/>
            <a:ext cx="238718" cy="468000"/>
          </a:xfrm>
          <a:prstGeom prst="downArrow">
            <a:avLst>
              <a:gd name="adj1" fmla="val 55548"/>
              <a:gd name="adj2" fmla="val 55947"/>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矢印: 下 70">
            <a:extLst>
              <a:ext uri="{FF2B5EF4-FFF2-40B4-BE49-F238E27FC236}">
                <a16:creationId xmlns:a16="http://schemas.microsoft.com/office/drawing/2014/main" id="{1DCF960F-1CFC-7DA9-4038-B31CAD46B627}"/>
              </a:ext>
            </a:extLst>
          </p:cNvPr>
          <p:cNvSpPr/>
          <p:nvPr/>
        </p:nvSpPr>
        <p:spPr>
          <a:xfrm>
            <a:off x="1435943" y="2802643"/>
            <a:ext cx="238718" cy="468000"/>
          </a:xfrm>
          <a:prstGeom prst="downArrow">
            <a:avLst>
              <a:gd name="adj1" fmla="val 55548"/>
              <a:gd name="adj2" fmla="val 55947"/>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 name="矢印: 下 30">
            <a:extLst>
              <a:ext uri="{FF2B5EF4-FFF2-40B4-BE49-F238E27FC236}">
                <a16:creationId xmlns:a16="http://schemas.microsoft.com/office/drawing/2014/main" id="{5827F6A3-6FBC-061C-E24F-38B48743EAC1}"/>
              </a:ext>
            </a:extLst>
          </p:cNvPr>
          <p:cNvSpPr/>
          <p:nvPr/>
        </p:nvSpPr>
        <p:spPr>
          <a:xfrm>
            <a:off x="7463757" y="2787653"/>
            <a:ext cx="238718" cy="468000"/>
          </a:xfrm>
          <a:prstGeom prst="downArrow">
            <a:avLst>
              <a:gd name="adj1" fmla="val 55548"/>
              <a:gd name="adj2" fmla="val 55947"/>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0" name="グループ化 49">
            <a:extLst>
              <a:ext uri="{FF2B5EF4-FFF2-40B4-BE49-F238E27FC236}">
                <a16:creationId xmlns:a16="http://schemas.microsoft.com/office/drawing/2014/main" id="{5EFE61AD-73F3-62DE-6197-05FF32C5EBF6}"/>
              </a:ext>
            </a:extLst>
          </p:cNvPr>
          <p:cNvGrpSpPr/>
          <p:nvPr/>
        </p:nvGrpSpPr>
        <p:grpSpPr>
          <a:xfrm>
            <a:off x="2338653" y="4699869"/>
            <a:ext cx="6022752" cy="604694"/>
            <a:chOff x="1845906" y="4699869"/>
            <a:chExt cx="6022752" cy="604694"/>
          </a:xfrm>
        </p:grpSpPr>
        <p:sp>
          <p:nvSpPr>
            <p:cNvPr id="48" name="フリーフォーム: 図形 47">
              <a:extLst>
                <a:ext uri="{FF2B5EF4-FFF2-40B4-BE49-F238E27FC236}">
                  <a16:creationId xmlns:a16="http://schemas.microsoft.com/office/drawing/2014/main" id="{2E5BBD77-C74F-43ED-203F-7DFA6A15ADFE}"/>
                </a:ext>
              </a:extLst>
            </p:cNvPr>
            <p:cNvSpPr/>
            <p:nvPr/>
          </p:nvSpPr>
          <p:spPr bwMode="auto">
            <a:xfrm>
              <a:off x="3079371" y="4699869"/>
              <a:ext cx="3659416" cy="563125"/>
            </a:xfrm>
            <a:custGeom>
              <a:avLst/>
              <a:gdLst>
                <a:gd name="connsiteX0" fmla="*/ 1980982 w 3362951"/>
                <a:gd name="connsiteY0" fmla="*/ 0 h 563125"/>
                <a:gd name="connsiteX1" fmla="*/ 2124982 w 3362951"/>
                <a:gd name="connsiteY1" fmla="*/ 0 h 563125"/>
                <a:gd name="connsiteX2" fmla="*/ 2124982 w 3362951"/>
                <a:gd name="connsiteY2" fmla="*/ 237297 h 563125"/>
                <a:gd name="connsiteX3" fmla="*/ 3301294 w 3362951"/>
                <a:gd name="connsiteY3" fmla="*/ 237297 h 563125"/>
                <a:gd name="connsiteX4" fmla="*/ 3301294 w 3362951"/>
                <a:gd name="connsiteY4" fmla="*/ 316984 h 563125"/>
                <a:gd name="connsiteX5" fmla="*/ 3303551 w 3362951"/>
                <a:gd name="connsiteY5" fmla="*/ 316984 h 563125"/>
                <a:gd name="connsiteX6" fmla="*/ 3303551 w 3362951"/>
                <a:gd name="connsiteY6" fmla="*/ 444325 h 563125"/>
                <a:gd name="connsiteX7" fmla="*/ 3362951 w 3362951"/>
                <a:gd name="connsiteY7" fmla="*/ 444325 h 563125"/>
                <a:gd name="connsiteX8" fmla="*/ 3244151 w 3362951"/>
                <a:gd name="connsiteY8" fmla="*/ 563125 h 563125"/>
                <a:gd name="connsiteX9" fmla="*/ 3125350 w 3362951"/>
                <a:gd name="connsiteY9" fmla="*/ 444325 h 563125"/>
                <a:gd name="connsiteX10" fmla="*/ 3184750 w 3362951"/>
                <a:gd name="connsiteY10" fmla="*/ 444325 h 563125"/>
                <a:gd name="connsiteX11" fmla="*/ 3184750 w 3362951"/>
                <a:gd name="connsiteY11" fmla="*/ 347942 h 563125"/>
                <a:gd name="connsiteX12" fmla="*/ 178201 w 3362951"/>
                <a:gd name="connsiteY12" fmla="*/ 347942 h 563125"/>
                <a:gd name="connsiteX13" fmla="*/ 178201 w 3362951"/>
                <a:gd name="connsiteY13" fmla="*/ 444325 h 563125"/>
                <a:gd name="connsiteX14" fmla="*/ 237601 w 3362951"/>
                <a:gd name="connsiteY14" fmla="*/ 444325 h 563125"/>
                <a:gd name="connsiteX15" fmla="*/ 118801 w 3362951"/>
                <a:gd name="connsiteY15" fmla="*/ 563125 h 563125"/>
                <a:gd name="connsiteX16" fmla="*/ 0 w 3362951"/>
                <a:gd name="connsiteY16" fmla="*/ 444325 h 563125"/>
                <a:gd name="connsiteX17" fmla="*/ 59400 w 3362951"/>
                <a:gd name="connsiteY17" fmla="*/ 444325 h 563125"/>
                <a:gd name="connsiteX18" fmla="*/ 59400 w 3362951"/>
                <a:gd name="connsiteY18" fmla="*/ 347942 h 563125"/>
                <a:gd name="connsiteX19" fmla="*/ 57956 w 3362951"/>
                <a:gd name="connsiteY19" fmla="*/ 347942 h 563125"/>
                <a:gd name="connsiteX20" fmla="*/ 57956 w 3362951"/>
                <a:gd name="connsiteY20" fmla="*/ 237297 h 563125"/>
                <a:gd name="connsiteX21" fmla="*/ 1980982 w 3362951"/>
                <a:gd name="connsiteY21" fmla="*/ 237297 h 56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62951" h="563125">
                  <a:moveTo>
                    <a:pt x="1980982" y="0"/>
                  </a:moveTo>
                  <a:lnTo>
                    <a:pt x="2124982" y="0"/>
                  </a:lnTo>
                  <a:lnTo>
                    <a:pt x="2124982" y="237297"/>
                  </a:lnTo>
                  <a:lnTo>
                    <a:pt x="3301294" y="237297"/>
                  </a:lnTo>
                  <a:lnTo>
                    <a:pt x="3301294" y="316984"/>
                  </a:lnTo>
                  <a:lnTo>
                    <a:pt x="3303551" y="316984"/>
                  </a:lnTo>
                  <a:lnTo>
                    <a:pt x="3303551" y="444325"/>
                  </a:lnTo>
                  <a:lnTo>
                    <a:pt x="3362951" y="444325"/>
                  </a:lnTo>
                  <a:lnTo>
                    <a:pt x="3244151" y="563125"/>
                  </a:lnTo>
                  <a:lnTo>
                    <a:pt x="3125350" y="444325"/>
                  </a:lnTo>
                  <a:lnTo>
                    <a:pt x="3184750" y="444325"/>
                  </a:lnTo>
                  <a:lnTo>
                    <a:pt x="3184750" y="347942"/>
                  </a:lnTo>
                  <a:lnTo>
                    <a:pt x="178201" y="347942"/>
                  </a:lnTo>
                  <a:lnTo>
                    <a:pt x="178201" y="444325"/>
                  </a:lnTo>
                  <a:lnTo>
                    <a:pt x="237601" y="444325"/>
                  </a:lnTo>
                  <a:lnTo>
                    <a:pt x="118801" y="563125"/>
                  </a:lnTo>
                  <a:lnTo>
                    <a:pt x="0" y="444325"/>
                  </a:lnTo>
                  <a:lnTo>
                    <a:pt x="59400" y="444325"/>
                  </a:lnTo>
                  <a:lnTo>
                    <a:pt x="59400" y="347942"/>
                  </a:lnTo>
                  <a:lnTo>
                    <a:pt x="57956" y="347942"/>
                  </a:lnTo>
                  <a:lnTo>
                    <a:pt x="57956" y="237297"/>
                  </a:lnTo>
                  <a:lnTo>
                    <a:pt x="1980982" y="237297"/>
                  </a:lnTo>
                  <a:close/>
                </a:path>
              </a:pathLst>
            </a:custGeom>
            <a:solidFill>
              <a:srgbClr val="9374D2"/>
            </a:solidFill>
            <a:ln w="190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dirty="0"/>
            </a:p>
          </p:txBody>
        </p:sp>
        <p:sp>
          <p:nvSpPr>
            <p:cNvPr id="17" name="正方形/長方形 16">
              <a:extLst>
                <a:ext uri="{FF2B5EF4-FFF2-40B4-BE49-F238E27FC236}">
                  <a16:creationId xmlns:a16="http://schemas.microsoft.com/office/drawing/2014/main" id="{B27425D1-0565-830B-A2D7-0BEC204DF7C8}"/>
                </a:ext>
              </a:extLst>
            </p:cNvPr>
            <p:cNvSpPr/>
            <p:nvPr/>
          </p:nvSpPr>
          <p:spPr bwMode="auto">
            <a:xfrm>
              <a:off x="1845906" y="4872515"/>
              <a:ext cx="1487626" cy="432048"/>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2100" dirty="0">
                  <a:solidFill>
                    <a:srgbClr val="805BC9"/>
                  </a:solidFill>
                  <a:latin typeface="HGPｺﾞｼｯｸE" panose="020B0900000000000000" pitchFamily="50" charset="-128"/>
                  <a:ea typeface="HGPｺﾞｼｯｸE" panose="020B0900000000000000" pitchFamily="50" charset="-128"/>
                </a:rPr>
                <a:t>所得税</a:t>
              </a:r>
            </a:p>
          </p:txBody>
        </p:sp>
        <p:sp>
          <p:nvSpPr>
            <p:cNvPr id="14" name="正方形/長方形 13">
              <a:extLst>
                <a:ext uri="{FF2B5EF4-FFF2-40B4-BE49-F238E27FC236}">
                  <a16:creationId xmlns:a16="http://schemas.microsoft.com/office/drawing/2014/main" id="{FE407F90-DD29-437E-40F9-485D08AF5AB6}"/>
                </a:ext>
              </a:extLst>
            </p:cNvPr>
            <p:cNvSpPr/>
            <p:nvPr/>
          </p:nvSpPr>
          <p:spPr bwMode="auto">
            <a:xfrm>
              <a:off x="6381032" y="4832298"/>
              <a:ext cx="1487626" cy="432048"/>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2100" dirty="0">
                  <a:solidFill>
                    <a:srgbClr val="805BC9"/>
                  </a:solidFill>
                  <a:latin typeface="HGPｺﾞｼｯｸE" panose="020B0900000000000000" pitchFamily="50" charset="-128"/>
                  <a:ea typeface="HGPｺﾞｼｯｸE" panose="020B0900000000000000" pitchFamily="50" charset="-128"/>
                </a:rPr>
                <a:t>住民税</a:t>
              </a:r>
            </a:p>
          </p:txBody>
        </p:sp>
      </p:grpSp>
      <p:sp>
        <p:nvSpPr>
          <p:cNvPr id="2" name="スライド番号プレースホルダー 1">
            <a:extLst>
              <a:ext uri="{FF2B5EF4-FFF2-40B4-BE49-F238E27FC236}">
                <a16:creationId xmlns:a16="http://schemas.microsoft.com/office/drawing/2014/main" id="{0D5FAE38-430B-488F-ACD5-B161A8CC79D4}"/>
              </a:ext>
            </a:extLst>
          </p:cNvPr>
          <p:cNvSpPr>
            <a:spLocks noGrp="1"/>
          </p:cNvSpPr>
          <p:nvPr>
            <p:ph type="sldNum" sz="quarter" idx="12"/>
          </p:nvPr>
        </p:nvSpPr>
        <p:spPr/>
        <p:txBody>
          <a:bodyPr/>
          <a:lstStyle/>
          <a:p>
            <a:pPr>
              <a:defRPr/>
            </a:pPr>
            <a:fld id="{40E3B949-1179-4387-B307-F356BE6486A4}" type="slidenum">
              <a:rPr lang="en-US" altLang="ja-JP" smtClean="0"/>
              <a:pPr>
                <a:defRPr/>
              </a:pPr>
              <a:t>6</a:t>
            </a:fld>
            <a:endParaRPr lang="en-US" altLang="ja-JP" dirty="0"/>
          </a:p>
        </p:txBody>
      </p:sp>
      <p:sp>
        <p:nvSpPr>
          <p:cNvPr id="3" name="Rectangle 14">
            <a:extLst>
              <a:ext uri="{FF2B5EF4-FFF2-40B4-BE49-F238E27FC236}">
                <a16:creationId xmlns:a16="http://schemas.microsoft.com/office/drawing/2014/main" id="{44C58116-E4DC-434F-A621-C242A6B032A1}"/>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a:t>
            </a:r>
          </a:p>
        </p:txBody>
      </p:sp>
      <p:grpSp>
        <p:nvGrpSpPr>
          <p:cNvPr id="5" name="グループ化 4">
            <a:extLst>
              <a:ext uri="{FF2B5EF4-FFF2-40B4-BE49-F238E27FC236}">
                <a16:creationId xmlns:a16="http://schemas.microsoft.com/office/drawing/2014/main" id="{C05F90AF-3738-4212-2B1A-E26FBC2C7C5B}"/>
              </a:ext>
            </a:extLst>
          </p:cNvPr>
          <p:cNvGrpSpPr/>
          <p:nvPr/>
        </p:nvGrpSpPr>
        <p:grpSpPr>
          <a:xfrm>
            <a:off x="3276624" y="1397881"/>
            <a:ext cx="2592001" cy="1447719"/>
            <a:chOff x="3276624" y="1066181"/>
            <a:chExt cx="2592001" cy="1447719"/>
          </a:xfrm>
        </p:grpSpPr>
        <p:sp>
          <p:nvSpPr>
            <p:cNvPr id="28" name="正方形/長方形 27">
              <a:extLst>
                <a:ext uri="{FF2B5EF4-FFF2-40B4-BE49-F238E27FC236}">
                  <a16:creationId xmlns:a16="http://schemas.microsoft.com/office/drawing/2014/main" id="{1A43CDC7-CACA-ABFD-3D8E-002C8F432487}"/>
                </a:ext>
              </a:extLst>
            </p:cNvPr>
            <p:cNvSpPr/>
            <p:nvPr/>
          </p:nvSpPr>
          <p:spPr bwMode="auto">
            <a:xfrm>
              <a:off x="3276625" y="1073900"/>
              <a:ext cx="2592000" cy="1440000"/>
            </a:xfrm>
            <a:prstGeom prst="rect">
              <a:avLst/>
            </a:pr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pic>
          <p:nvPicPr>
            <p:cNvPr id="29" name="図 28">
              <a:extLst>
                <a:ext uri="{FF2B5EF4-FFF2-40B4-BE49-F238E27FC236}">
                  <a16:creationId xmlns:a16="http://schemas.microsoft.com/office/drawing/2014/main" id="{5E4FCD3F-57DB-C60F-A072-40FB6A71153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001050" y="1466301"/>
              <a:ext cx="843389" cy="1035662"/>
            </a:xfrm>
            <a:prstGeom prst="rect">
              <a:avLst/>
            </a:prstGeom>
          </p:spPr>
        </p:pic>
        <p:sp>
          <p:nvSpPr>
            <p:cNvPr id="30" name="正方形/長方形 29">
              <a:extLst>
                <a:ext uri="{FF2B5EF4-FFF2-40B4-BE49-F238E27FC236}">
                  <a16:creationId xmlns:a16="http://schemas.microsoft.com/office/drawing/2014/main" id="{1F05B907-49F7-8DC2-8D9D-49210F77249E}"/>
                </a:ext>
              </a:extLst>
            </p:cNvPr>
            <p:cNvSpPr/>
            <p:nvPr/>
          </p:nvSpPr>
          <p:spPr bwMode="auto">
            <a:xfrm>
              <a:off x="3276625" y="1066181"/>
              <a:ext cx="2592000"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ja-JP" altLang="en-US" sz="1600" dirty="0">
                  <a:solidFill>
                    <a:schemeClr val="bg1"/>
                  </a:solidFill>
                  <a:latin typeface="HGPｺﾞｼｯｸE" panose="020B0900000000000000" pitchFamily="50" charset="-128"/>
                  <a:ea typeface="HGPｺﾞｼｯｸE" panose="020B0900000000000000" pitchFamily="50" charset="-128"/>
                </a:rPr>
                <a:t>自分で商売をしている場合</a:t>
              </a:r>
            </a:p>
          </p:txBody>
        </p:sp>
        <p:sp>
          <p:nvSpPr>
            <p:cNvPr id="32" name="テキスト ボックス 31">
              <a:extLst>
                <a:ext uri="{FF2B5EF4-FFF2-40B4-BE49-F238E27FC236}">
                  <a16:creationId xmlns:a16="http://schemas.microsoft.com/office/drawing/2014/main" id="{E812F88B-DDAE-928B-0F63-A2E585E05585}"/>
                </a:ext>
              </a:extLst>
            </p:cNvPr>
            <p:cNvSpPr txBox="1"/>
            <p:nvPr/>
          </p:nvSpPr>
          <p:spPr>
            <a:xfrm>
              <a:off x="3276624" y="1460682"/>
              <a:ext cx="1696298" cy="1015663"/>
            </a:xfrm>
            <a:prstGeom prst="rect">
              <a:avLst/>
            </a:prstGeom>
            <a:noFill/>
          </p:spPr>
          <p:txBody>
            <a:bodyPr wrap="none" rtlCol="0">
              <a:spAutoFit/>
            </a:bodyPr>
            <a:lstStyle/>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ＹｏｕＴｕｂｅｒや大工さん</a:t>
              </a:r>
            </a:p>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など自分で商売を</a:t>
              </a:r>
              <a:endParaRPr lang="en-US" altLang="ja-JP" sz="1200" dirty="0">
                <a:latin typeface="HGPｺﾞｼｯｸE" panose="020B0900000000000000" pitchFamily="50" charset="-128"/>
                <a:ea typeface="HGPｺﾞｼｯｸE" panose="020B0900000000000000" pitchFamily="50" charset="-128"/>
              </a:endParaRPr>
            </a:p>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している方は、自分</a:t>
              </a:r>
              <a:endParaRPr lang="en-US" altLang="ja-JP" sz="1200" dirty="0">
                <a:latin typeface="HGPｺﾞｼｯｸE" panose="020B0900000000000000" pitchFamily="50" charset="-128"/>
                <a:ea typeface="HGPｺﾞｼｯｸE" panose="020B0900000000000000" pitchFamily="50" charset="-128"/>
              </a:endParaRPr>
            </a:p>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で税金を計算して</a:t>
              </a:r>
            </a:p>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納めています。</a:t>
              </a:r>
            </a:p>
          </p:txBody>
        </p:sp>
      </p:grpSp>
      <p:grpSp>
        <p:nvGrpSpPr>
          <p:cNvPr id="6" name="グループ化 5">
            <a:extLst>
              <a:ext uri="{FF2B5EF4-FFF2-40B4-BE49-F238E27FC236}">
                <a16:creationId xmlns:a16="http://schemas.microsoft.com/office/drawing/2014/main" id="{7AE87038-9C71-BD07-2462-92A1ACB7BD45}"/>
              </a:ext>
            </a:extLst>
          </p:cNvPr>
          <p:cNvGrpSpPr/>
          <p:nvPr/>
        </p:nvGrpSpPr>
        <p:grpSpPr>
          <a:xfrm>
            <a:off x="6177892" y="1397881"/>
            <a:ext cx="2592001" cy="1447719"/>
            <a:chOff x="6177892" y="1066181"/>
            <a:chExt cx="2592001" cy="1447719"/>
          </a:xfrm>
        </p:grpSpPr>
        <p:sp>
          <p:nvSpPr>
            <p:cNvPr id="35" name="正方形/長方形 34">
              <a:extLst>
                <a:ext uri="{FF2B5EF4-FFF2-40B4-BE49-F238E27FC236}">
                  <a16:creationId xmlns:a16="http://schemas.microsoft.com/office/drawing/2014/main" id="{F7477CF4-8291-DE14-B8D4-BA8C16FE93A3}"/>
                </a:ext>
              </a:extLst>
            </p:cNvPr>
            <p:cNvSpPr/>
            <p:nvPr/>
          </p:nvSpPr>
          <p:spPr bwMode="auto">
            <a:xfrm>
              <a:off x="6177892" y="1073900"/>
              <a:ext cx="2592000" cy="1440000"/>
            </a:xfrm>
            <a:prstGeom prst="rect">
              <a:avLst/>
            </a:pr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37" name="正方形/長方形 36">
              <a:extLst>
                <a:ext uri="{FF2B5EF4-FFF2-40B4-BE49-F238E27FC236}">
                  <a16:creationId xmlns:a16="http://schemas.microsoft.com/office/drawing/2014/main" id="{8432BC26-E718-3179-0964-12D49004E7DD}"/>
                </a:ext>
              </a:extLst>
            </p:cNvPr>
            <p:cNvSpPr/>
            <p:nvPr/>
          </p:nvSpPr>
          <p:spPr bwMode="auto">
            <a:xfrm>
              <a:off x="6177892" y="1066181"/>
              <a:ext cx="2592000"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ja-JP" altLang="en-US" sz="1600" dirty="0">
                  <a:solidFill>
                    <a:schemeClr val="bg1"/>
                  </a:solidFill>
                  <a:latin typeface="HGPｺﾞｼｯｸE" panose="020B0900000000000000" pitchFamily="50" charset="-128"/>
                  <a:ea typeface="HGPｺﾞｼｯｸE" panose="020B0900000000000000" pitchFamily="50" charset="-128"/>
                </a:rPr>
                <a:t>会社などに勤めている場合</a:t>
              </a:r>
            </a:p>
          </p:txBody>
        </p:sp>
        <p:sp>
          <p:nvSpPr>
            <p:cNvPr id="38" name="テキスト ボックス 37">
              <a:extLst>
                <a:ext uri="{FF2B5EF4-FFF2-40B4-BE49-F238E27FC236}">
                  <a16:creationId xmlns:a16="http://schemas.microsoft.com/office/drawing/2014/main" id="{73E790D6-2D5A-C05D-F457-4D42C35A5C39}"/>
                </a:ext>
              </a:extLst>
            </p:cNvPr>
            <p:cNvSpPr txBox="1"/>
            <p:nvPr/>
          </p:nvSpPr>
          <p:spPr>
            <a:xfrm>
              <a:off x="6180616" y="1466301"/>
              <a:ext cx="1784463" cy="880049"/>
            </a:xfrm>
            <a:prstGeom prst="rect">
              <a:avLst/>
            </a:prstGeom>
            <a:noFill/>
          </p:spPr>
          <p:txBody>
            <a:bodyPr wrap="none" rtlCol="0">
              <a:spAutoFit/>
            </a:bodyPr>
            <a:lstStyle/>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会社員は</a:t>
              </a:r>
              <a:r>
                <a:rPr lang="ja-JP" altLang="en-US" sz="1200" dirty="0">
                  <a:latin typeface="HGPｺﾞｼｯｸE" panose="020B0900000000000000" pitchFamily="50" charset="-128"/>
                  <a:ea typeface="HGPｺﾞｼｯｸE" panose="020B0900000000000000" pitchFamily="50" charset="-128"/>
                </a:rPr>
                <a:t>、</a:t>
              </a:r>
              <a:r>
                <a:rPr lang="ja-JP" altLang="en-US" sz="1200" b="0" i="0" u="none" strike="noStrike" dirty="0">
                  <a:effectLst/>
                  <a:latin typeface="HGPｺﾞｼｯｸE" panose="020B0900000000000000" pitchFamily="50" charset="-128"/>
                  <a:ea typeface="HGPｺﾞｼｯｸE" panose="020B0900000000000000" pitchFamily="50" charset="-128"/>
                </a:rPr>
                <a:t>毎月会社から</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払われる給料の中から、</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税金</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100" b="0" i="0" u="none" strike="noStrike" dirty="0">
                  <a:effectLst/>
                  <a:latin typeface="HGPｺﾞｼｯｸE" panose="020B0900000000000000" pitchFamily="50" charset="-128"/>
                  <a:ea typeface="HGPｺﾞｼｯｸE" panose="020B0900000000000000" pitchFamily="50" charset="-128"/>
                </a:rPr>
                <a:t>所得税・住民税</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200" b="0" i="0" u="none" strike="noStrike" dirty="0">
                  <a:effectLst/>
                  <a:latin typeface="HGPｺﾞｼｯｸE" panose="020B0900000000000000" pitchFamily="50" charset="-128"/>
                  <a:ea typeface="HGPｺﾞｼｯｸE" panose="020B0900000000000000" pitchFamily="50" charset="-128"/>
                </a:rPr>
                <a:t>が</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差し引かれています。</a:t>
              </a:r>
              <a:endParaRPr lang="en-US" altLang="ja-JP" sz="1200" b="0" i="0" u="none" strike="noStrike" dirty="0">
                <a:effectLst/>
                <a:latin typeface="HGPｺﾞｼｯｸE" panose="020B0900000000000000" pitchFamily="50" charset="-128"/>
                <a:ea typeface="HGPｺﾞｼｯｸE" panose="020B0900000000000000" pitchFamily="50" charset="-128"/>
              </a:endParaRPr>
            </a:p>
          </p:txBody>
        </p:sp>
        <p:pic>
          <p:nvPicPr>
            <p:cNvPr id="36" name="図 35">
              <a:extLst>
                <a:ext uri="{FF2B5EF4-FFF2-40B4-BE49-F238E27FC236}">
                  <a16:creationId xmlns:a16="http://schemas.microsoft.com/office/drawing/2014/main" id="{DFFDAFDE-B723-CE09-54A8-372EF7E93E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702475" y="1660318"/>
              <a:ext cx="1067418" cy="852403"/>
            </a:xfrm>
            <a:prstGeom prst="rect">
              <a:avLst/>
            </a:prstGeom>
          </p:spPr>
        </p:pic>
      </p:grpSp>
      <p:grpSp>
        <p:nvGrpSpPr>
          <p:cNvPr id="13" name="グループ化 12">
            <a:extLst>
              <a:ext uri="{FF2B5EF4-FFF2-40B4-BE49-F238E27FC236}">
                <a16:creationId xmlns:a16="http://schemas.microsoft.com/office/drawing/2014/main" id="{7EEB1EE9-E051-46D6-A659-644109EDCDA4}"/>
              </a:ext>
            </a:extLst>
          </p:cNvPr>
          <p:cNvGrpSpPr/>
          <p:nvPr/>
        </p:nvGrpSpPr>
        <p:grpSpPr>
          <a:xfrm>
            <a:off x="3270527" y="3242378"/>
            <a:ext cx="5544150" cy="1440000"/>
            <a:chOff x="3276000" y="3303310"/>
            <a:chExt cx="5544150" cy="1440000"/>
          </a:xfrm>
        </p:grpSpPr>
        <p:sp>
          <p:nvSpPr>
            <p:cNvPr id="40" name="正方形/長方形 39">
              <a:extLst>
                <a:ext uri="{FF2B5EF4-FFF2-40B4-BE49-F238E27FC236}">
                  <a16:creationId xmlns:a16="http://schemas.microsoft.com/office/drawing/2014/main" id="{C55BEE94-6ABF-90FA-941E-56CBD16C1337}"/>
                </a:ext>
              </a:extLst>
            </p:cNvPr>
            <p:cNvSpPr/>
            <p:nvPr/>
          </p:nvSpPr>
          <p:spPr bwMode="auto">
            <a:xfrm>
              <a:off x="3276000" y="3303310"/>
              <a:ext cx="5544150" cy="1440000"/>
            </a:xfrm>
            <a:prstGeom prst="rect">
              <a:avLst/>
            </a:prstGeom>
            <a:solidFill>
              <a:schemeClr val="bg1"/>
            </a:solidFill>
            <a:ln w="12700">
              <a:gradFill flip="none" rotWithShape="1">
                <a:gsLst>
                  <a:gs pos="48200">
                    <a:srgbClr val="B474CE"/>
                  </a:gs>
                  <a:gs pos="37000">
                    <a:srgbClr val="22B6E7"/>
                  </a:gs>
                  <a:gs pos="0">
                    <a:srgbClr val="11BAEF"/>
                  </a:gs>
                  <a:gs pos="94215">
                    <a:srgbClr val="F38585"/>
                  </a:gs>
                  <a:gs pos="57000">
                    <a:srgbClr val="F38585"/>
                  </a:gs>
                </a:gsLst>
                <a:lin ang="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pic>
          <p:nvPicPr>
            <p:cNvPr id="43" name="図 42">
              <a:extLst>
                <a:ext uri="{FF2B5EF4-FFF2-40B4-BE49-F238E27FC236}">
                  <a16:creationId xmlns:a16="http://schemas.microsoft.com/office/drawing/2014/main" id="{148F644B-8FA5-6116-C583-B655E266E6B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828181" y="3597382"/>
              <a:ext cx="1088211" cy="1014561"/>
            </a:xfrm>
            <a:prstGeom prst="rect">
              <a:avLst/>
            </a:prstGeom>
          </p:spPr>
        </p:pic>
        <p:sp>
          <p:nvSpPr>
            <p:cNvPr id="44" name="四角形: 角を丸くする 43">
              <a:extLst>
                <a:ext uri="{FF2B5EF4-FFF2-40B4-BE49-F238E27FC236}">
                  <a16:creationId xmlns:a16="http://schemas.microsoft.com/office/drawing/2014/main" id="{16E12664-4484-2BDB-6A45-E16846E0BE9F}"/>
                </a:ext>
              </a:extLst>
            </p:cNvPr>
            <p:cNvSpPr/>
            <p:nvPr/>
          </p:nvSpPr>
          <p:spPr bwMode="auto">
            <a:xfrm>
              <a:off x="3362469" y="3390161"/>
              <a:ext cx="1152128" cy="259745"/>
            </a:xfrm>
            <a:prstGeom prst="roundRect">
              <a:avLst>
                <a:gd name="adj" fmla="val 50000"/>
              </a:avLst>
            </a:prstGeom>
            <a:solidFill>
              <a:srgbClr val="0FBEE7"/>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algn="ctr"/>
              <a:r>
                <a:rPr lang="ja-JP" altLang="en-US" sz="1200" dirty="0">
                  <a:solidFill>
                    <a:schemeClr val="bg1"/>
                  </a:solidFill>
                  <a:latin typeface="HGPｺﾞｼｯｸE" panose="020B0900000000000000" pitchFamily="50" charset="-128"/>
                  <a:ea typeface="HGPｺﾞｼｯｸE" panose="020B0900000000000000" pitchFamily="50" charset="-128"/>
                </a:rPr>
                <a:t>個人事業主</a:t>
              </a:r>
            </a:p>
          </p:txBody>
        </p:sp>
        <p:sp>
          <p:nvSpPr>
            <p:cNvPr id="49" name="テキスト ボックス 48">
              <a:extLst>
                <a:ext uri="{FF2B5EF4-FFF2-40B4-BE49-F238E27FC236}">
                  <a16:creationId xmlns:a16="http://schemas.microsoft.com/office/drawing/2014/main" id="{F6734E0A-D90F-765B-42EE-5FA4210C4EF0}"/>
                </a:ext>
              </a:extLst>
            </p:cNvPr>
            <p:cNvSpPr txBox="1"/>
            <p:nvPr/>
          </p:nvSpPr>
          <p:spPr>
            <a:xfrm>
              <a:off x="3277622" y="3737587"/>
              <a:ext cx="1758815" cy="676917"/>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自分で税金を計算して</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税務署に申告（申し</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出ること）し、納めます。 </a:t>
              </a:r>
              <a:endParaRPr lang="en-US" altLang="ja-JP" sz="1200" dirty="0">
                <a:latin typeface="HGPｺﾞｼｯｸE" panose="020B0900000000000000" pitchFamily="50" charset="-128"/>
                <a:ea typeface="HGPｺﾞｼｯｸE" panose="020B0900000000000000" pitchFamily="50" charset="-128"/>
              </a:endParaRPr>
            </a:p>
          </p:txBody>
        </p:sp>
      </p:grpSp>
      <p:grpSp>
        <p:nvGrpSpPr>
          <p:cNvPr id="15" name="グループ化 14">
            <a:extLst>
              <a:ext uri="{FF2B5EF4-FFF2-40B4-BE49-F238E27FC236}">
                <a16:creationId xmlns:a16="http://schemas.microsoft.com/office/drawing/2014/main" id="{37C95B94-A640-4937-918A-6B514C27D128}"/>
              </a:ext>
            </a:extLst>
          </p:cNvPr>
          <p:cNvGrpSpPr/>
          <p:nvPr/>
        </p:nvGrpSpPr>
        <p:grpSpPr>
          <a:xfrm>
            <a:off x="6069674" y="3390161"/>
            <a:ext cx="2925284" cy="1265594"/>
            <a:chOff x="6069674" y="3390161"/>
            <a:chExt cx="2925284" cy="1265594"/>
          </a:xfrm>
        </p:grpSpPr>
        <p:pic>
          <p:nvPicPr>
            <p:cNvPr id="41" name="図 40">
              <a:extLst>
                <a:ext uri="{FF2B5EF4-FFF2-40B4-BE49-F238E27FC236}">
                  <a16:creationId xmlns:a16="http://schemas.microsoft.com/office/drawing/2014/main" id="{0D13822A-4A0B-FF74-EEEB-12336439A69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432663" y="3627491"/>
              <a:ext cx="1562295" cy="1028264"/>
            </a:xfrm>
            <a:prstGeom prst="rect">
              <a:avLst/>
            </a:prstGeom>
          </p:spPr>
        </p:pic>
        <p:sp>
          <p:nvSpPr>
            <p:cNvPr id="42" name="四角形: 角を丸くする 41">
              <a:extLst>
                <a:ext uri="{FF2B5EF4-FFF2-40B4-BE49-F238E27FC236}">
                  <a16:creationId xmlns:a16="http://schemas.microsoft.com/office/drawing/2014/main" id="{9D7C3A53-4869-9C8A-CA57-B9C06C6509A6}"/>
                </a:ext>
              </a:extLst>
            </p:cNvPr>
            <p:cNvSpPr/>
            <p:nvPr/>
          </p:nvSpPr>
          <p:spPr bwMode="auto">
            <a:xfrm>
              <a:off x="6157530" y="3390161"/>
              <a:ext cx="945835" cy="259745"/>
            </a:xfrm>
            <a:prstGeom prst="roundRect">
              <a:avLst>
                <a:gd name="adj" fmla="val 50000"/>
              </a:avLst>
            </a:prstGeom>
            <a:solidFill>
              <a:srgbClr val="DE5C5C"/>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algn="ctr"/>
              <a:r>
                <a:rPr lang="ja-JP" altLang="en-US" sz="1200" dirty="0">
                  <a:solidFill>
                    <a:schemeClr val="bg1"/>
                  </a:solidFill>
                  <a:latin typeface="HGPｺﾞｼｯｸE" panose="020B0900000000000000" pitchFamily="50" charset="-128"/>
                  <a:ea typeface="HGPｺﾞｼｯｸE" panose="020B0900000000000000" pitchFamily="50" charset="-128"/>
                </a:rPr>
                <a:t>会社</a:t>
              </a:r>
            </a:p>
          </p:txBody>
        </p:sp>
        <p:sp>
          <p:nvSpPr>
            <p:cNvPr id="47" name="テキスト ボックス 46">
              <a:extLst>
                <a:ext uri="{FF2B5EF4-FFF2-40B4-BE49-F238E27FC236}">
                  <a16:creationId xmlns:a16="http://schemas.microsoft.com/office/drawing/2014/main" id="{1860FED4-E4F6-55A1-A245-FC59CEE6003E}"/>
                </a:ext>
              </a:extLst>
            </p:cNvPr>
            <p:cNvSpPr txBox="1"/>
            <p:nvPr/>
          </p:nvSpPr>
          <p:spPr>
            <a:xfrm>
              <a:off x="6069674" y="3678212"/>
              <a:ext cx="1431802" cy="880049"/>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会社は、社員から</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預かった税金を</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まとめて納めます。</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endParaRPr lang="ja-JP" altLang="en-US" sz="1200" dirty="0">
                <a:latin typeface="HGPｺﾞｼｯｸE" panose="020B0900000000000000" pitchFamily="50" charset="-128"/>
                <a:ea typeface="HGPｺﾞｼｯｸE" panose="020B0900000000000000" pitchFamily="50" charset="-128"/>
              </a:endParaRPr>
            </a:p>
          </p:txBody>
        </p:sp>
      </p:grpSp>
      <p:grpSp>
        <p:nvGrpSpPr>
          <p:cNvPr id="11" name="グループ化 10">
            <a:extLst>
              <a:ext uri="{FF2B5EF4-FFF2-40B4-BE49-F238E27FC236}">
                <a16:creationId xmlns:a16="http://schemas.microsoft.com/office/drawing/2014/main" id="{BB4665ED-58DF-C42F-E1CC-C4EDF4F0DD5A}"/>
              </a:ext>
            </a:extLst>
          </p:cNvPr>
          <p:cNvGrpSpPr/>
          <p:nvPr/>
        </p:nvGrpSpPr>
        <p:grpSpPr>
          <a:xfrm>
            <a:off x="5039206" y="5245990"/>
            <a:ext cx="2592000" cy="1440000"/>
            <a:chOff x="5039206" y="4869320"/>
            <a:chExt cx="2592000" cy="1440000"/>
          </a:xfrm>
        </p:grpSpPr>
        <p:sp>
          <p:nvSpPr>
            <p:cNvPr id="54" name="正方形/長方形 53">
              <a:extLst>
                <a:ext uri="{FF2B5EF4-FFF2-40B4-BE49-F238E27FC236}">
                  <a16:creationId xmlns:a16="http://schemas.microsoft.com/office/drawing/2014/main" id="{9803752F-9EC3-3443-E15C-35CF6E0E7AA9}"/>
                </a:ext>
              </a:extLst>
            </p:cNvPr>
            <p:cNvSpPr/>
            <p:nvPr/>
          </p:nvSpPr>
          <p:spPr bwMode="auto">
            <a:xfrm>
              <a:off x="5039206" y="4869320"/>
              <a:ext cx="2592000" cy="1440000"/>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56" name="正方形/長方形 55">
              <a:extLst>
                <a:ext uri="{FF2B5EF4-FFF2-40B4-BE49-F238E27FC236}">
                  <a16:creationId xmlns:a16="http://schemas.microsoft.com/office/drawing/2014/main" id="{2C00E939-2CDC-CD2E-C95E-DB1F25ADEC4C}"/>
                </a:ext>
              </a:extLst>
            </p:cNvPr>
            <p:cNvSpPr/>
            <p:nvPr/>
          </p:nvSpPr>
          <p:spPr bwMode="auto">
            <a:xfrm>
              <a:off x="5091569" y="4948063"/>
              <a:ext cx="1487626" cy="818832"/>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rgbClr val="005BAD"/>
                  </a:solidFill>
                  <a:latin typeface="HGPｺﾞｼｯｸE" panose="020B0900000000000000" pitchFamily="50" charset="-128"/>
                  <a:ea typeface="HGPｺﾞｼｯｸE" panose="020B0900000000000000" pitchFamily="50" charset="-128"/>
                </a:rPr>
                <a:t>都道府県</a:t>
              </a:r>
              <a:endParaRPr lang="en-US" altLang="ja-JP" sz="1600" dirty="0">
                <a:solidFill>
                  <a:srgbClr val="005BAD"/>
                </a:solidFill>
                <a:latin typeface="HGPｺﾞｼｯｸE" panose="020B0900000000000000" pitchFamily="50" charset="-128"/>
                <a:ea typeface="HGPｺﾞｼｯｸE" panose="020B0900000000000000" pitchFamily="50" charset="-128"/>
              </a:endParaRPr>
            </a:p>
            <a:p>
              <a:pPr marL="0" marR="0" indent="0" algn="ctr" defTabSz="914400" latinLnBrk="0">
                <a:lnSpc>
                  <a:spcPct val="100000"/>
                </a:lnSpc>
                <a:buClrTx/>
                <a:buSzTx/>
                <a:buFontTx/>
                <a:buNone/>
                <a:tabLst/>
              </a:pPr>
              <a:r>
                <a:rPr lang="ja-JP" altLang="en-US" sz="1600" dirty="0">
                  <a:solidFill>
                    <a:srgbClr val="005BAD"/>
                  </a:solidFill>
                  <a:latin typeface="HGPｺﾞｼｯｸE" panose="020B0900000000000000" pitchFamily="50" charset="-128"/>
                  <a:ea typeface="HGPｺﾞｼｯｸE" panose="020B0900000000000000" pitchFamily="50" charset="-128"/>
                </a:rPr>
                <a:t>市区町村</a:t>
              </a:r>
              <a:endParaRPr lang="en-US" altLang="ja-JP" sz="1600" dirty="0">
                <a:solidFill>
                  <a:srgbClr val="005BAD"/>
                </a:solidFill>
                <a:latin typeface="HGPｺﾞｼｯｸE" panose="020B0900000000000000" pitchFamily="50" charset="-128"/>
                <a:ea typeface="HGPｺﾞｼｯｸE" panose="020B0900000000000000" pitchFamily="50" charset="-128"/>
              </a:endParaRPr>
            </a:p>
          </p:txBody>
        </p:sp>
        <p:pic>
          <p:nvPicPr>
            <p:cNvPr id="57" name="グラフィックス 56">
              <a:extLst>
                <a:ext uri="{FF2B5EF4-FFF2-40B4-BE49-F238E27FC236}">
                  <a16:creationId xmlns:a16="http://schemas.microsoft.com/office/drawing/2014/main" id="{5C508F82-9849-F298-84EE-9EB1A7DDA50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6200000">
              <a:off x="5726826" y="5206539"/>
              <a:ext cx="217112" cy="1184009"/>
            </a:xfrm>
            <a:prstGeom prst="rect">
              <a:avLst/>
            </a:prstGeom>
          </p:spPr>
        </p:pic>
        <p:sp>
          <p:nvSpPr>
            <p:cNvPr id="58" name="正方形/長方形 57">
              <a:extLst>
                <a:ext uri="{FF2B5EF4-FFF2-40B4-BE49-F238E27FC236}">
                  <a16:creationId xmlns:a16="http://schemas.microsoft.com/office/drawing/2014/main" id="{B886C409-79B9-3120-5F02-3D9E0D047811}"/>
                </a:ext>
              </a:extLst>
            </p:cNvPr>
            <p:cNvSpPr/>
            <p:nvPr/>
          </p:nvSpPr>
          <p:spPr bwMode="auto">
            <a:xfrm>
              <a:off x="5091569" y="5936248"/>
              <a:ext cx="1487626" cy="288357"/>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400" dirty="0">
                  <a:solidFill>
                    <a:srgbClr val="005BAD"/>
                  </a:solidFill>
                  <a:latin typeface="HGPｺﾞｼｯｸE" panose="020B0900000000000000" pitchFamily="50" charset="-128"/>
                  <a:ea typeface="HGPｺﾞｼｯｸE" panose="020B0900000000000000" pitchFamily="50" charset="-128"/>
                </a:rPr>
                <a:t>（地方公共団体）</a:t>
              </a:r>
            </a:p>
          </p:txBody>
        </p:sp>
      </p:grpSp>
      <p:grpSp>
        <p:nvGrpSpPr>
          <p:cNvPr id="10" name="グループ化 9">
            <a:extLst>
              <a:ext uri="{FF2B5EF4-FFF2-40B4-BE49-F238E27FC236}">
                <a16:creationId xmlns:a16="http://schemas.microsoft.com/office/drawing/2014/main" id="{E4900BE6-7261-4520-4675-CA951C41D8CB}"/>
              </a:ext>
            </a:extLst>
          </p:cNvPr>
          <p:cNvGrpSpPr/>
          <p:nvPr/>
        </p:nvGrpSpPr>
        <p:grpSpPr>
          <a:xfrm>
            <a:off x="1263334" y="5245990"/>
            <a:ext cx="2676570" cy="1440000"/>
            <a:chOff x="1428224" y="4869320"/>
            <a:chExt cx="2676570" cy="1440000"/>
          </a:xfrm>
        </p:grpSpPr>
        <p:sp>
          <p:nvSpPr>
            <p:cNvPr id="63" name="正方形/長方形 62">
              <a:extLst>
                <a:ext uri="{FF2B5EF4-FFF2-40B4-BE49-F238E27FC236}">
                  <a16:creationId xmlns:a16="http://schemas.microsoft.com/office/drawing/2014/main" id="{D712D98F-E607-8BFF-A424-73C2FC87A58B}"/>
                </a:ext>
              </a:extLst>
            </p:cNvPr>
            <p:cNvSpPr/>
            <p:nvPr/>
          </p:nvSpPr>
          <p:spPr bwMode="auto">
            <a:xfrm>
              <a:off x="1512794" y="4869320"/>
              <a:ext cx="2592000" cy="1440000"/>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64" name="正方形/長方形 63">
              <a:extLst>
                <a:ext uri="{FF2B5EF4-FFF2-40B4-BE49-F238E27FC236}">
                  <a16:creationId xmlns:a16="http://schemas.microsoft.com/office/drawing/2014/main" id="{9E612FD1-CA30-7124-B669-2293A1206EE2}"/>
                </a:ext>
              </a:extLst>
            </p:cNvPr>
            <p:cNvSpPr/>
            <p:nvPr/>
          </p:nvSpPr>
          <p:spPr bwMode="auto">
            <a:xfrm>
              <a:off x="1428224" y="5327483"/>
              <a:ext cx="1487626" cy="576533"/>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2000" dirty="0">
                  <a:solidFill>
                    <a:srgbClr val="005BAD"/>
                  </a:solidFill>
                  <a:latin typeface="HGPｺﾞｼｯｸE" panose="020B0900000000000000" pitchFamily="50" charset="-128"/>
                  <a:ea typeface="HGPｺﾞｼｯｸE" panose="020B0900000000000000" pitchFamily="50" charset="-128"/>
                </a:rPr>
                <a:t>税務署</a:t>
              </a:r>
              <a:endParaRPr lang="en-US" altLang="ja-JP" sz="2000" dirty="0">
                <a:solidFill>
                  <a:srgbClr val="005BAD"/>
                </a:solidFill>
                <a:latin typeface="HGPｺﾞｼｯｸE" panose="020B0900000000000000" pitchFamily="50" charset="-128"/>
                <a:ea typeface="HGPｺﾞｼｯｸE" panose="020B0900000000000000" pitchFamily="50" charset="-128"/>
              </a:endParaRPr>
            </a:p>
            <a:p>
              <a:pPr marL="0" marR="0" indent="0" algn="ctr" defTabSz="914400" latinLnBrk="0">
                <a:lnSpc>
                  <a:spcPct val="100000"/>
                </a:lnSpc>
                <a:buClrTx/>
                <a:buSzTx/>
                <a:buFontTx/>
                <a:buNone/>
                <a:tabLst/>
              </a:pPr>
              <a:r>
                <a:rPr lang="ja-JP" altLang="en-US" dirty="0">
                  <a:solidFill>
                    <a:srgbClr val="005BAD"/>
                  </a:solidFill>
                  <a:latin typeface="HGPｺﾞｼｯｸE" panose="020B0900000000000000" pitchFamily="50" charset="-128"/>
                  <a:ea typeface="HGPｺﾞｼｯｸE" panose="020B0900000000000000" pitchFamily="50" charset="-128"/>
                </a:rPr>
                <a:t>（国）</a:t>
              </a:r>
            </a:p>
          </p:txBody>
        </p:sp>
      </p:grpSp>
      <p:grpSp>
        <p:nvGrpSpPr>
          <p:cNvPr id="8" name="グループ化 7">
            <a:extLst>
              <a:ext uri="{FF2B5EF4-FFF2-40B4-BE49-F238E27FC236}">
                <a16:creationId xmlns:a16="http://schemas.microsoft.com/office/drawing/2014/main" id="{A83F03DB-A5CD-7F99-F02D-32EE59DBB391}"/>
              </a:ext>
            </a:extLst>
          </p:cNvPr>
          <p:cNvGrpSpPr/>
          <p:nvPr/>
        </p:nvGrpSpPr>
        <p:grpSpPr>
          <a:xfrm>
            <a:off x="250337" y="3258340"/>
            <a:ext cx="2592000" cy="1440000"/>
            <a:chOff x="259302" y="2971610"/>
            <a:chExt cx="2592000" cy="1440000"/>
          </a:xfrm>
        </p:grpSpPr>
        <p:sp>
          <p:nvSpPr>
            <p:cNvPr id="67" name="正方形/長方形 66">
              <a:extLst>
                <a:ext uri="{FF2B5EF4-FFF2-40B4-BE49-F238E27FC236}">
                  <a16:creationId xmlns:a16="http://schemas.microsoft.com/office/drawing/2014/main" id="{5655544B-FACD-0B40-1D37-43BF5D6400AC}"/>
                </a:ext>
              </a:extLst>
            </p:cNvPr>
            <p:cNvSpPr/>
            <p:nvPr/>
          </p:nvSpPr>
          <p:spPr bwMode="auto">
            <a:xfrm>
              <a:off x="259302" y="2971610"/>
              <a:ext cx="2592000" cy="1440000"/>
            </a:xfrm>
            <a:prstGeom prst="rect">
              <a:avLst/>
            </a:prstGeom>
            <a:noFill/>
            <a:ln w="12700">
              <a:solidFill>
                <a:srgbClr val="45B21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68" name="四角形: 角を丸くする 67">
              <a:extLst>
                <a:ext uri="{FF2B5EF4-FFF2-40B4-BE49-F238E27FC236}">
                  <a16:creationId xmlns:a16="http://schemas.microsoft.com/office/drawing/2014/main" id="{6E5D0FE3-0496-6C0F-5B5D-9AAAEEE6E5CE}"/>
                </a:ext>
              </a:extLst>
            </p:cNvPr>
            <p:cNvSpPr/>
            <p:nvPr/>
          </p:nvSpPr>
          <p:spPr bwMode="auto">
            <a:xfrm>
              <a:off x="311150" y="3045761"/>
              <a:ext cx="945835" cy="259745"/>
            </a:xfrm>
            <a:prstGeom prst="roundRect">
              <a:avLst>
                <a:gd name="adj" fmla="val 50000"/>
              </a:avLst>
            </a:prstGeom>
            <a:solidFill>
              <a:srgbClr val="39B10F"/>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200" dirty="0">
                  <a:solidFill>
                    <a:schemeClr val="bg1"/>
                  </a:solidFill>
                  <a:latin typeface="HGPｺﾞｼｯｸE" panose="020B0900000000000000" pitchFamily="50" charset="-128"/>
                  <a:ea typeface="HGPｺﾞｼｯｸE" panose="020B0900000000000000" pitchFamily="50" charset="-128"/>
                </a:rPr>
                <a:t>お店</a:t>
              </a:r>
            </a:p>
          </p:txBody>
        </p:sp>
        <p:sp>
          <p:nvSpPr>
            <p:cNvPr id="69" name="テキスト ボックス 68">
              <a:extLst>
                <a:ext uri="{FF2B5EF4-FFF2-40B4-BE49-F238E27FC236}">
                  <a16:creationId xmlns:a16="http://schemas.microsoft.com/office/drawing/2014/main" id="{CC480ED9-04DD-6FFA-BC74-BC02474FB75B}"/>
                </a:ext>
              </a:extLst>
            </p:cNvPr>
            <p:cNvSpPr txBox="1"/>
            <p:nvPr/>
          </p:nvSpPr>
          <p:spPr>
            <a:xfrm>
              <a:off x="259803" y="3405887"/>
              <a:ext cx="1431802" cy="676917"/>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お店は、預かった</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消費税を</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まとめて納めます。</a:t>
              </a:r>
              <a:endParaRPr lang="en-US" altLang="ja-JP" sz="1200" dirty="0">
                <a:latin typeface="HGPｺﾞｼｯｸE" panose="020B0900000000000000" pitchFamily="50" charset="-128"/>
                <a:ea typeface="HGPｺﾞｼｯｸE" panose="020B0900000000000000" pitchFamily="50" charset="-128"/>
              </a:endParaRPr>
            </a:p>
          </p:txBody>
        </p:sp>
      </p:grpSp>
      <p:pic>
        <p:nvPicPr>
          <p:cNvPr id="70" name="図 69">
            <a:extLst>
              <a:ext uri="{FF2B5EF4-FFF2-40B4-BE49-F238E27FC236}">
                <a16:creationId xmlns:a16="http://schemas.microsoft.com/office/drawing/2014/main" id="{80B1157B-30E2-EBB6-4002-C6283C7D4E6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680491" y="3772747"/>
            <a:ext cx="1420909" cy="918260"/>
          </a:xfrm>
          <a:prstGeom prst="rect">
            <a:avLst/>
          </a:prstGeom>
        </p:spPr>
      </p:pic>
      <p:pic>
        <p:nvPicPr>
          <p:cNvPr id="55" name="図 54">
            <a:extLst>
              <a:ext uri="{FF2B5EF4-FFF2-40B4-BE49-F238E27FC236}">
                <a16:creationId xmlns:a16="http://schemas.microsoft.com/office/drawing/2014/main" id="{E2AE49B3-DC13-4F74-7AFB-123D5F2D42AC}"/>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6672589" y="5616825"/>
            <a:ext cx="1968252" cy="1090108"/>
          </a:xfrm>
          <a:prstGeom prst="rect">
            <a:avLst/>
          </a:prstGeom>
        </p:spPr>
      </p:pic>
      <p:pic>
        <p:nvPicPr>
          <p:cNvPr id="65" name="図 64" descr="ダイアグラム&#10;&#10;自動的に生成された説明">
            <a:extLst>
              <a:ext uri="{FF2B5EF4-FFF2-40B4-BE49-F238E27FC236}">
                <a16:creationId xmlns:a16="http://schemas.microsoft.com/office/drawing/2014/main" id="{D99A4918-07B2-B585-C80C-863EBDED840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75674" y="5389846"/>
            <a:ext cx="1335625" cy="1299499"/>
          </a:xfrm>
          <a:prstGeom prst="rect">
            <a:avLst/>
          </a:prstGeom>
        </p:spPr>
      </p:pic>
      <p:sp>
        <p:nvSpPr>
          <p:cNvPr id="7" name="テキスト ボックス 6">
            <a:extLst>
              <a:ext uri="{FF2B5EF4-FFF2-40B4-BE49-F238E27FC236}">
                <a16:creationId xmlns:a16="http://schemas.microsoft.com/office/drawing/2014/main" id="{854B59B9-9D80-5691-BB24-9F4D6282473B}"/>
              </a:ext>
            </a:extLst>
          </p:cNvPr>
          <p:cNvSpPr txBox="1"/>
          <p:nvPr/>
        </p:nvSpPr>
        <p:spPr>
          <a:xfrm>
            <a:off x="194203" y="957280"/>
            <a:ext cx="2196435" cy="369332"/>
          </a:xfrm>
          <a:prstGeom prst="rect">
            <a:avLst/>
          </a:prstGeom>
          <a:noFill/>
        </p:spPr>
        <p:txBody>
          <a:bodyPr wrap="none" rtlCol="0">
            <a:spAutoFit/>
          </a:bodyPr>
          <a:lstStyle/>
          <a:p>
            <a:pPr>
              <a:spcBef>
                <a:spcPts val="0"/>
              </a:spcBef>
              <a:spcAft>
                <a:spcPts val="500"/>
              </a:spcAft>
            </a:pPr>
            <a:r>
              <a:rPr lang="ja-JP" altLang="en-US" sz="1800" dirty="0">
                <a:latin typeface="HGPｺﾞｼｯｸE" panose="020B0900000000000000" pitchFamily="50" charset="-128"/>
                <a:ea typeface="HGPｺﾞｼｯｸE" panose="020B0900000000000000" pitchFamily="50" charset="-128"/>
              </a:rPr>
              <a:t>税金の流れと納め方</a:t>
            </a:r>
          </a:p>
        </p:txBody>
      </p:sp>
      <p:grpSp>
        <p:nvGrpSpPr>
          <p:cNvPr id="4" name="グループ化 3">
            <a:extLst>
              <a:ext uri="{FF2B5EF4-FFF2-40B4-BE49-F238E27FC236}">
                <a16:creationId xmlns:a16="http://schemas.microsoft.com/office/drawing/2014/main" id="{1CEFA275-8E84-D727-0254-6043D31AA59D}"/>
              </a:ext>
            </a:extLst>
          </p:cNvPr>
          <p:cNvGrpSpPr/>
          <p:nvPr/>
        </p:nvGrpSpPr>
        <p:grpSpPr>
          <a:xfrm>
            <a:off x="250337" y="1397881"/>
            <a:ext cx="2604659" cy="1447719"/>
            <a:chOff x="259302" y="1066181"/>
            <a:chExt cx="2604659" cy="1447719"/>
          </a:xfrm>
        </p:grpSpPr>
        <p:sp>
          <p:nvSpPr>
            <p:cNvPr id="23" name="正方形/長方形 22">
              <a:extLst>
                <a:ext uri="{FF2B5EF4-FFF2-40B4-BE49-F238E27FC236}">
                  <a16:creationId xmlns:a16="http://schemas.microsoft.com/office/drawing/2014/main" id="{7DC845E0-A1A2-89AF-9D90-308D0C36D056}"/>
                </a:ext>
              </a:extLst>
            </p:cNvPr>
            <p:cNvSpPr/>
            <p:nvPr/>
          </p:nvSpPr>
          <p:spPr bwMode="auto">
            <a:xfrm>
              <a:off x="259302" y="1073900"/>
              <a:ext cx="2592000" cy="1440000"/>
            </a:xfrm>
            <a:prstGeom prst="rect">
              <a:avLst/>
            </a:pr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pic>
          <p:nvPicPr>
            <p:cNvPr id="24" name="図 23">
              <a:extLst>
                <a:ext uri="{FF2B5EF4-FFF2-40B4-BE49-F238E27FC236}">
                  <a16:creationId xmlns:a16="http://schemas.microsoft.com/office/drawing/2014/main" id="{2EF3EFF6-3CF4-CB32-AF6E-8D90FFB8ABAA}"/>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485547" y="1530517"/>
              <a:ext cx="1378414" cy="976685"/>
            </a:xfrm>
            <a:prstGeom prst="rect">
              <a:avLst/>
            </a:prstGeom>
          </p:spPr>
        </p:pic>
        <p:sp>
          <p:nvSpPr>
            <p:cNvPr id="25" name="正方形/長方形 24">
              <a:extLst>
                <a:ext uri="{FF2B5EF4-FFF2-40B4-BE49-F238E27FC236}">
                  <a16:creationId xmlns:a16="http://schemas.microsoft.com/office/drawing/2014/main" id="{AC5DA8BE-9346-3C20-C3BB-9458415E9731}"/>
                </a:ext>
              </a:extLst>
            </p:cNvPr>
            <p:cNvSpPr/>
            <p:nvPr/>
          </p:nvSpPr>
          <p:spPr bwMode="auto">
            <a:xfrm>
              <a:off x="259302" y="1066181"/>
              <a:ext cx="2592000"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ja-JP" altLang="en-US" sz="1600" dirty="0">
                  <a:solidFill>
                    <a:schemeClr val="bg1"/>
                  </a:solidFill>
                  <a:latin typeface="HGPｺﾞｼｯｸE" panose="020B0900000000000000" pitchFamily="50" charset="-128"/>
                  <a:ea typeface="HGPｺﾞｼｯｸE" panose="020B0900000000000000" pitchFamily="50" charset="-128"/>
                </a:rPr>
                <a:t>商品を買った場合</a:t>
              </a:r>
            </a:p>
          </p:txBody>
        </p:sp>
        <p:sp>
          <p:nvSpPr>
            <p:cNvPr id="26" name="テキスト ボックス 25">
              <a:extLst>
                <a:ext uri="{FF2B5EF4-FFF2-40B4-BE49-F238E27FC236}">
                  <a16:creationId xmlns:a16="http://schemas.microsoft.com/office/drawing/2014/main" id="{A69F3B75-DEE7-820E-5347-656A915606BC}"/>
                </a:ext>
              </a:extLst>
            </p:cNvPr>
            <p:cNvSpPr txBox="1"/>
            <p:nvPr/>
          </p:nvSpPr>
          <p:spPr>
            <a:xfrm>
              <a:off x="259803" y="1466301"/>
              <a:ext cx="1731564" cy="880049"/>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お店で商品を買う時に、</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代金 </a:t>
              </a:r>
              <a:r>
                <a:rPr lang="en-US" altLang="ja-JP" sz="1200" dirty="0">
                  <a:latin typeface="HGPｺﾞｼｯｸE" panose="020B0900000000000000" pitchFamily="50" charset="-128"/>
                  <a:ea typeface="HGPｺﾞｼｯｸE" panose="020B0900000000000000" pitchFamily="50" charset="-128"/>
                </a:rPr>
                <a:t>1,000</a:t>
              </a:r>
              <a:r>
                <a:rPr lang="ja-JP" altLang="en-US" sz="1200" dirty="0">
                  <a:latin typeface="HGPｺﾞｼｯｸE" panose="020B0900000000000000" pitchFamily="50" charset="-128"/>
                  <a:ea typeface="HGPｺﾞｼｯｸE" panose="020B0900000000000000" pitchFamily="50" charset="-128"/>
                </a:rPr>
                <a:t>円と、</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税金</a:t>
              </a:r>
              <a:r>
                <a:rPr lang="en-US" altLang="ja-JP" sz="1200" dirty="0">
                  <a:latin typeface="HGPｺﾞｼｯｸE" panose="020B0900000000000000" pitchFamily="50" charset="-128"/>
                  <a:ea typeface="HGPｺﾞｼｯｸE" panose="020B0900000000000000" pitchFamily="50" charset="-128"/>
                </a:rPr>
                <a:t>100</a:t>
              </a:r>
              <a:r>
                <a:rPr lang="ja-JP" altLang="en-US" sz="1200" dirty="0">
                  <a:latin typeface="HGPｺﾞｼｯｸE" panose="020B0900000000000000" pitchFamily="50" charset="-128"/>
                  <a:ea typeface="HGPｺﾞｼｯｸE" panose="020B0900000000000000" pitchFamily="50" charset="-128"/>
                </a:rPr>
                <a:t>円を</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支払います。</a:t>
              </a:r>
              <a:endParaRPr lang="en-US" altLang="ja-JP" sz="1200" dirty="0">
                <a:latin typeface="HGPｺﾞｼｯｸE" panose="020B0900000000000000" pitchFamily="50" charset="-128"/>
                <a:ea typeface="HGPｺﾞｼｯｸE" panose="020B0900000000000000" pitchFamily="50" charset="-128"/>
              </a:endParaRPr>
            </a:p>
          </p:txBody>
        </p:sp>
      </p:grpSp>
      <p:grpSp>
        <p:nvGrpSpPr>
          <p:cNvPr id="18" name="グループ化 17">
            <a:extLst>
              <a:ext uri="{FF2B5EF4-FFF2-40B4-BE49-F238E27FC236}">
                <a16:creationId xmlns:a16="http://schemas.microsoft.com/office/drawing/2014/main" id="{BBDDDDD8-E6EF-4ECB-98E3-04E78AE81638}"/>
              </a:ext>
            </a:extLst>
          </p:cNvPr>
          <p:cNvGrpSpPr/>
          <p:nvPr/>
        </p:nvGrpSpPr>
        <p:grpSpPr>
          <a:xfrm>
            <a:off x="533849" y="4704175"/>
            <a:ext cx="4907581" cy="523469"/>
            <a:chOff x="533849" y="4704175"/>
            <a:chExt cx="4907581" cy="523469"/>
          </a:xfrm>
        </p:grpSpPr>
        <p:grpSp>
          <p:nvGrpSpPr>
            <p:cNvPr id="12" name="グループ化 11">
              <a:extLst>
                <a:ext uri="{FF2B5EF4-FFF2-40B4-BE49-F238E27FC236}">
                  <a16:creationId xmlns:a16="http://schemas.microsoft.com/office/drawing/2014/main" id="{21D18A8F-60BB-DB25-7859-AFE50AF34B1F}"/>
                </a:ext>
              </a:extLst>
            </p:cNvPr>
            <p:cNvGrpSpPr/>
            <p:nvPr/>
          </p:nvGrpSpPr>
          <p:grpSpPr>
            <a:xfrm>
              <a:off x="533849" y="4704175"/>
              <a:ext cx="1487626" cy="523469"/>
              <a:chOff x="533849" y="4350441"/>
              <a:chExt cx="1487626" cy="523469"/>
            </a:xfrm>
          </p:grpSpPr>
          <p:sp>
            <p:nvSpPr>
              <p:cNvPr id="61" name="正方形/長方形 60">
                <a:extLst>
                  <a:ext uri="{FF2B5EF4-FFF2-40B4-BE49-F238E27FC236}">
                    <a16:creationId xmlns:a16="http://schemas.microsoft.com/office/drawing/2014/main" id="{3356F76A-8337-C422-DD76-BC71CD47F6FE}"/>
                  </a:ext>
                </a:extLst>
              </p:cNvPr>
              <p:cNvSpPr/>
              <p:nvPr/>
            </p:nvSpPr>
            <p:spPr bwMode="auto">
              <a:xfrm>
                <a:off x="533849" y="4440638"/>
                <a:ext cx="1487626" cy="432048"/>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2100" dirty="0">
                    <a:solidFill>
                      <a:srgbClr val="39B10F"/>
                    </a:solidFill>
                    <a:latin typeface="HGPｺﾞｼｯｸE" panose="020B0900000000000000" pitchFamily="50" charset="-128"/>
                    <a:ea typeface="HGPｺﾞｼｯｸE" panose="020B0900000000000000" pitchFamily="50" charset="-128"/>
                  </a:rPr>
                  <a:t>消費税</a:t>
                </a:r>
              </a:p>
            </p:txBody>
          </p:sp>
          <p:sp>
            <p:nvSpPr>
              <p:cNvPr id="74" name="矢印: 上 73">
                <a:extLst>
                  <a:ext uri="{FF2B5EF4-FFF2-40B4-BE49-F238E27FC236}">
                    <a16:creationId xmlns:a16="http://schemas.microsoft.com/office/drawing/2014/main" id="{91290737-A8C4-2C9C-9F86-F19591946960}"/>
                  </a:ext>
                </a:extLst>
              </p:cNvPr>
              <p:cNvSpPr/>
              <p:nvPr/>
            </p:nvSpPr>
            <p:spPr>
              <a:xfrm rot="10800000">
                <a:off x="1757405" y="4350441"/>
                <a:ext cx="264070" cy="523469"/>
              </a:xfrm>
              <a:prstGeom prst="upArrow">
                <a:avLst/>
              </a:prstGeom>
              <a:solidFill>
                <a:srgbClr val="45B21E"/>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60" name="矢印: 折線 59">
              <a:extLst>
                <a:ext uri="{FF2B5EF4-FFF2-40B4-BE49-F238E27FC236}">
                  <a16:creationId xmlns:a16="http://schemas.microsoft.com/office/drawing/2014/main" id="{F0C5DE8A-6D67-4C88-9FEB-2935FB7CD549}"/>
                </a:ext>
              </a:extLst>
            </p:cNvPr>
            <p:cNvSpPr/>
            <p:nvPr/>
          </p:nvSpPr>
          <p:spPr>
            <a:xfrm rot="5400000">
              <a:off x="3480533" y="3238596"/>
              <a:ext cx="420241" cy="3501552"/>
            </a:xfrm>
            <a:prstGeom prst="bentArrow">
              <a:avLst>
                <a:gd name="adj1" fmla="val 21566"/>
                <a:gd name="adj2" fmla="val 31870"/>
                <a:gd name="adj3" fmla="val 25000"/>
                <a:gd name="adj4" fmla="val 43750"/>
              </a:avLst>
            </a:prstGeom>
            <a:solidFill>
              <a:srgbClr val="45B2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62" name="フリーフォーム: 図形 61">
            <a:extLst>
              <a:ext uri="{FF2B5EF4-FFF2-40B4-BE49-F238E27FC236}">
                <a16:creationId xmlns:a16="http://schemas.microsoft.com/office/drawing/2014/main" id="{EF038C86-84BB-4803-AFE1-D1AC39CCF215}"/>
              </a:ext>
            </a:extLst>
          </p:cNvPr>
          <p:cNvSpPr/>
          <p:nvPr/>
        </p:nvSpPr>
        <p:spPr bwMode="auto">
          <a:xfrm>
            <a:off x="3566352" y="4703911"/>
            <a:ext cx="3659416" cy="563125"/>
          </a:xfrm>
          <a:custGeom>
            <a:avLst/>
            <a:gdLst>
              <a:gd name="connsiteX0" fmla="*/ 1980982 w 3362951"/>
              <a:gd name="connsiteY0" fmla="*/ 0 h 563125"/>
              <a:gd name="connsiteX1" fmla="*/ 2124982 w 3362951"/>
              <a:gd name="connsiteY1" fmla="*/ 0 h 563125"/>
              <a:gd name="connsiteX2" fmla="*/ 2124982 w 3362951"/>
              <a:gd name="connsiteY2" fmla="*/ 237297 h 563125"/>
              <a:gd name="connsiteX3" fmla="*/ 3301294 w 3362951"/>
              <a:gd name="connsiteY3" fmla="*/ 237297 h 563125"/>
              <a:gd name="connsiteX4" fmla="*/ 3301294 w 3362951"/>
              <a:gd name="connsiteY4" fmla="*/ 316984 h 563125"/>
              <a:gd name="connsiteX5" fmla="*/ 3303551 w 3362951"/>
              <a:gd name="connsiteY5" fmla="*/ 316984 h 563125"/>
              <a:gd name="connsiteX6" fmla="*/ 3303551 w 3362951"/>
              <a:gd name="connsiteY6" fmla="*/ 444325 h 563125"/>
              <a:gd name="connsiteX7" fmla="*/ 3362951 w 3362951"/>
              <a:gd name="connsiteY7" fmla="*/ 444325 h 563125"/>
              <a:gd name="connsiteX8" fmla="*/ 3244151 w 3362951"/>
              <a:gd name="connsiteY8" fmla="*/ 563125 h 563125"/>
              <a:gd name="connsiteX9" fmla="*/ 3125350 w 3362951"/>
              <a:gd name="connsiteY9" fmla="*/ 444325 h 563125"/>
              <a:gd name="connsiteX10" fmla="*/ 3184750 w 3362951"/>
              <a:gd name="connsiteY10" fmla="*/ 444325 h 563125"/>
              <a:gd name="connsiteX11" fmla="*/ 3184750 w 3362951"/>
              <a:gd name="connsiteY11" fmla="*/ 347942 h 563125"/>
              <a:gd name="connsiteX12" fmla="*/ 178201 w 3362951"/>
              <a:gd name="connsiteY12" fmla="*/ 347942 h 563125"/>
              <a:gd name="connsiteX13" fmla="*/ 178201 w 3362951"/>
              <a:gd name="connsiteY13" fmla="*/ 444325 h 563125"/>
              <a:gd name="connsiteX14" fmla="*/ 237601 w 3362951"/>
              <a:gd name="connsiteY14" fmla="*/ 444325 h 563125"/>
              <a:gd name="connsiteX15" fmla="*/ 118801 w 3362951"/>
              <a:gd name="connsiteY15" fmla="*/ 563125 h 563125"/>
              <a:gd name="connsiteX16" fmla="*/ 0 w 3362951"/>
              <a:gd name="connsiteY16" fmla="*/ 444325 h 563125"/>
              <a:gd name="connsiteX17" fmla="*/ 59400 w 3362951"/>
              <a:gd name="connsiteY17" fmla="*/ 444325 h 563125"/>
              <a:gd name="connsiteX18" fmla="*/ 59400 w 3362951"/>
              <a:gd name="connsiteY18" fmla="*/ 347942 h 563125"/>
              <a:gd name="connsiteX19" fmla="*/ 57956 w 3362951"/>
              <a:gd name="connsiteY19" fmla="*/ 347942 h 563125"/>
              <a:gd name="connsiteX20" fmla="*/ 57956 w 3362951"/>
              <a:gd name="connsiteY20" fmla="*/ 237297 h 563125"/>
              <a:gd name="connsiteX21" fmla="*/ 1980982 w 3362951"/>
              <a:gd name="connsiteY21" fmla="*/ 237297 h 56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62951" h="563125">
                <a:moveTo>
                  <a:pt x="1980982" y="0"/>
                </a:moveTo>
                <a:lnTo>
                  <a:pt x="2124982" y="0"/>
                </a:lnTo>
                <a:lnTo>
                  <a:pt x="2124982" y="237297"/>
                </a:lnTo>
                <a:lnTo>
                  <a:pt x="3301294" y="237297"/>
                </a:lnTo>
                <a:lnTo>
                  <a:pt x="3301294" y="316984"/>
                </a:lnTo>
                <a:lnTo>
                  <a:pt x="3303551" y="316984"/>
                </a:lnTo>
                <a:lnTo>
                  <a:pt x="3303551" y="444325"/>
                </a:lnTo>
                <a:lnTo>
                  <a:pt x="3362951" y="444325"/>
                </a:lnTo>
                <a:lnTo>
                  <a:pt x="3244151" y="563125"/>
                </a:lnTo>
                <a:lnTo>
                  <a:pt x="3125350" y="444325"/>
                </a:lnTo>
                <a:lnTo>
                  <a:pt x="3184750" y="444325"/>
                </a:lnTo>
                <a:lnTo>
                  <a:pt x="3184750" y="347942"/>
                </a:lnTo>
                <a:lnTo>
                  <a:pt x="178201" y="347942"/>
                </a:lnTo>
                <a:lnTo>
                  <a:pt x="178201" y="444325"/>
                </a:lnTo>
                <a:lnTo>
                  <a:pt x="237601" y="444325"/>
                </a:lnTo>
                <a:lnTo>
                  <a:pt x="118801" y="563125"/>
                </a:lnTo>
                <a:lnTo>
                  <a:pt x="0" y="444325"/>
                </a:lnTo>
                <a:lnTo>
                  <a:pt x="59400" y="444325"/>
                </a:lnTo>
                <a:lnTo>
                  <a:pt x="59400" y="347942"/>
                </a:lnTo>
                <a:lnTo>
                  <a:pt x="57956" y="347942"/>
                </a:lnTo>
                <a:lnTo>
                  <a:pt x="57956" y="237297"/>
                </a:lnTo>
                <a:lnTo>
                  <a:pt x="1980982" y="237297"/>
                </a:lnTo>
                <a:close/>
              </a:path>
            </a:pathLst>
          </a:custGeom>
          <a:solidFill>
            <a:srgbClr val="9374D2"/>
          </a:solidFill>
          <a:ln w="190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dirty="0"/>
          </a:p>
        </p:txBody>
      </p:sp>
      <p:sp>
        <p:nvSpPr>
          <p:cNvPr id="59" name="正方形/長方形 58">
            <a:extLst>
              <a:ext uri="{FF2B5EF4-FFF2-40B4-BE49-F238E27FC236}">
                <a16:creationId xmlns:a16="http://schemas.microsoft.com/office/drawing/2014/main" id="{3AA1070A-6982-439B-8A53-0086A62585D9}"/>
              </a:ext>
            </a:extLst>
          </p:cNvPr>
          <p:cNvSpPr/>
          <p:nvPr/>
        </p:nvSpPr>
        <p:spPr>
          <a:xfrm>
            <a:off x="6115671" y="4332455"/>
            <a:ext cx="1145722" cy="250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50" b="1" dirty="0">
                <a:solidFill>
                  <a:srgbClr val="FF3300"/>
                </a:solidFill>
                <a:latin typeface="BIZ UDゴシック" panose="020B0400000000000000" pitchFamily="49" charset="-128"/>
                <a:ea typeface="BIZ UDゴシック" panose="020B0400000000000000" pitchFamily="49" charset="-128"/>
              </a:rPr>
              <a:t>【 </a:t>
            </a:r>
            <a:r>
              <a:rPr kumimoji="1" lang="ja-JP" altLang="en-US" sz="1250" b="1" dirty="0">
                <a:solidFill>
                  <a:srgbClr val="FF3300"/>
                </a:solidFill>
                <a:latin typeface="BIZ UDゴシック" panose="020B0400000000000000" pitchFamily="49" charset="-128"/>
                <a:ea typeface="BIZ UDゴシック" panose="020B0400000000000000" pitchFamily="49" charset="-128"/>
              </a:rPr>
              <a:t>源泉徴収 </a:t>
            </a:r>
            <a:r>
              <a:rPr kumimoji="1" lang="en-US" altLang="ja-JP" sz="1250" b="1" dirty="0">
                <a:solidFill>
                  <a:srgbClr val="FF3300"/>
                </a:solidFill>
                <a:latin typeface="BIZ UDゴシック" panose="020B0400000000000000" pitchFamily="49" charset="-128"/>
                <a:ea typeface="BIZ UDゴシック" panose="020B0400000000000000" pitchFamily="49" charset="-128"/>
              </a:rPr>
              <a:t>】</a:t>
            </a:r>
            <a:endParaRPr kumimoji="1" lang="ja-JP" altLang="en-US" sz="1250" b="1" dirty="0">
              <a:solidFill>
                <a:srgbClr val="FF3300"/>
              </a:solidFill>
              <a:latin typeface="BIZ UDゴシック" panose="020B0400000000000000" pitchFamily="49" charset="-128"/>
              <a:ea typeface="BIZ UDゴシック" panose="020B0400000000000000" pitchFamily="49" charset="-128"/>
            </a:endParaRPr>
          </a:p>
        </p:txBody>
      </p:sp>
      <p:sp>
        <p:nvSpPr>
          <p:cNvPr id="66" name="正方形/長方形 65">
            <a:extLst>
              <a:ext uri="{FF2B5EF4-FFF2-40B4-BE49-F238E27FC236}">
                <a16:creationId xmlns:a16="http://schemas.microsoft.com/office/drawing/2014/main" id="{740A2E58-3575-47FC-8DE7-18C4A7DA07C4}"/>
              </a:ext>
            </a:extLst>
          </p:cNvPr>
          <p:cNvSpPr/>
          <p:nvPr/>
        </p:nvSpPr>
        <p:spPr>
          <a:xfrm>
            <a:off x="3356996" y="4310744"/>
            <a:ext cx="1174057" cy="303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50" b="1" dirty="0">
                <a:solidFill>
                  <a:srgbClr val="0000FF"/>
                </a:solidFill>
                <a:latin typeface="BIZ UDゴシック" panose="020B0400000000000000" pitchFamily="49" charset="-128"/>
                <a:ea typeface="BIZ UDゴシック" panose="020B0400000000000000" pitchFamily="49" charset="-128"/>
              </a:rPr>
              <a:t>【 </a:t>
            </a:r>
            <a:r>
              <a:rPr kumimoji="1" lang="ja-JP" altLang="en-US" sz="1250" b="1" dirty="0">
                <a:solidFill>
                  <a:srgbClr val="0000FF"/>
                </a:solidFill>
                <a:latin typeface="BIZ UDゴシック" panose="020B0400000000000000" pitchFamily="49" charset="-128"/>
                <a:ea typeface="BIZ UDゴシック" panose="020B0400000000000000" pitchFamily="49" charset="-128"/>
              </a:rPr>
              <a:t>確定申告 </a:t>
            </a:r>
            <a:r>
              <a:rPr kumimoji="1" lang="en-US" altLang="ja-JP" sz="1250" b="1" dirty="0">
                <a:solidFill>
                  <a:srgbClr val="0000FF"/>
                </a:solidFill>
                <a:latin typeface="BIZ UDゴシック" panose="020B0400000000000000" pitchFamily="49" charset="-128"/>
                <a:ea typeface="BIZ UDゴシック" panose="020B0400000000000000" pitchFamily="49" charset="-128"/>
              </a:rPr>
              <a:t>】</a:t>
            </a:r>
            <a:endParaRPr kumimoji="1" lang="ja-JP" altLang="en-US" sz="1250" b="1" dirty="0">
              <a:solidFill>
                <a:srgbClr val="0000FF"/>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371250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 presetClass="entr" presetSubtype="0" fill="hold" grpId="0" nodeType="withEffect">
                                  <p:stCondLst>
                                    <p:cond delay="250"/>
                                  </p:stCondLst>
                                  <p:childTnLst>
                                    <p:set>
                                      <p:cBhvr>
                                        <p:cTn id="9" dur="1" fill="hold">
                                          <p:stCondLst>
                                            <p:cond delay="0"/>
                                          </p:stCondLst>
                                        </p:cTn>
                                        <p:tgtEl>
                                          <p:spTgt spid="71"/>
                                        </p:tgtEl>
                                        <p:attrNameLst>
                                          <p:attrName>style.visibility</p:attrName>
                                        </p:attrNameLst>
                                      </p:cBhvr>
                                      <p:to>
                                        <p:strVal val="visible"/>
                                      </p:to>
                                    </p:set>
                                  </p:childTnLst>
                                </p:cTn>
                              </p:par>
                              <p:par>
                                <p:cTn id="10" presetID="10" presetClass="entr" presetSubtype="0" fill="hold"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500"/>
                                  </p:stCondLst>
                                  <p:childTnLst>
                                    <p:set>
                                      <p:cBhvr>
                                        <p:cTn id="14" dur="1" fill="hold">
                                          <p:stCondLst>
                                            <p:cond delay="0"/>
                                          </p:stCondLst>
                                        </p:cTn>
                                        <p:tgtEl>
                                          <p:spTgt spid="70"/>
                                        </p:tgtEl>
                                        <p:attrNameLst>
                                          <p:attrName>style.visibility</p:attrName>
                                        </p:attrNameLst>
                                      </p:cBhvr>
                                      <p:to>
                                        <p:strVal val="visible"/>
                                      </p:to>
                                    </p:set>
                                    <p:animEffect transition="in" filter="fade">
                                      <p:cBhvr>
                                        <p:cTn id="15" dur="500"/>
                                        <p:tgtEl>
                                          <p:spTgt spid="70"/>
                                        </p:tgtEl>
                                      </p:cBhvr>
                                    </p:animEffect>
                                  </p:childTnLst>
                                </p:cTn>
                              </p:par>
                              <p:par>
                                <p:cTn id="16" presetID="1" presetClass="entr" presetSubtype="0" fill="hold" nodeType="withEffect">
                                  <p:stCondLst>
                                    <p:cond delay="750"/>
                                  </p:stCondLst>
                                  <p:childTnLst>
                                    <p:set>
                                      <p:cBhvr>
                                        <p:cTn id="17" dur="1" fill="hold">
                                          <p:stCondLst>
                                            <p:cond delay="0"/>
                                          </p:stCondLst>
                                        </p:cTn>
                                        <p:tgtEl>
                                          <p:spTgt spid="18"/>
                                        </p:tgtEl>
                                        <p:attrNameLst>
                                          <p:attrName>style.visibility</p:attrName>
                                        </p:attrNameLst>
                                      </p:cBhvr>
                                      <p:to>
                                        <p:strVal val="visible"/>
                                      </p:to>
                                    </p:se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65"/>
                                        </p:tgtEl>
                                        <p:attrNameLst>
                                          <p:attrName>style.visibility</p:attrName>
                                        </p:attrNameLst>
                                      </p:cBhvr>
                                      <p:to>
                                        <p:strVal val="visible"/>
                                      </p:to>
                                    </p:set>
                                    <p:animEffect transition="in" filter="fade">
                                      <p:cBhvr>
                                        <p:cTn id="24" dur="500"/>
                                        <p:tgtEl>
                                          <p:spTgt spid="65"/>
                                        </p:tgtEl>
                                      </p:cBhvr>
                                    </p:animEffect>
                                  </p:childTnLst>
                                </p:cTn>
                              </p:par>
                              <p:par>
                                <p:cTn id="25" presetID="10"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nodeType="with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fade">
                                      <p:cBhvr>
                                        <p:cTn id="30" dur="500"/>
                                        <p:tgtEl>
                                          <p:spTgt spid="5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par>
                                <p:cTn id="36" presetID="1" presetClass="entr" presetSubtype="0" fill="hold" grpId="0" nodeType="withEffect">
                                  <p:stCondLst>
                                    <p:cond delay="250"/>
                                  </p:stCondLst>
                                  <p:childTnLst>
                                    <p:set>
                                      <p:cBhvr>
                                        <p:cTn id="37" dur="1" fill="hold">
                                          <p:stCondLst>
                                            <p:cond delay="0"/>
                                          </p:stCondLst>
                                        </p:cTn>
                                        <p:tgtEl>
                                          <p:spTgt spid="27"/>
                                        </p:tgtEl>
                                        <p:attrNameLst>
                                          <p:attrName>style.visibility</p:attrName>
                                        </p:attrNameLst>
                                      </p:cBhvr>
                                      <p:to>
                                        <p:strVal val="visible"/>
                                      </p:to>
                                    </p:set>
                                  </p:childTnLst>
                                </p:cTn>
                              </p:par>
                            </p:childTnLst>
                          </p:cTn>
                        </p:par>
                        <p:par>
                          <p:cTn id="38" fill="hold">
                            <p:stCondLst>
                              <p:cond delay="500"/>
                            </p:stCondLst>
                            <p:childTnLst>
                              <p:par>
                                <p:cTn id="39" presetID="1" presetClass="entr" presetSubtype="0" fill="hold" nodeType="after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22" presetClass="entr" presetSubtype="1" fill="hold" nodeType="with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wipe(up)">
                                      <p:cBhvr>
                                        <p:cTn id="43" dur="500"/>
                                        <p:tgtEl>
                                          <p:spTgt spid="50"/>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66"/>
                                        </p:tgtEl>
                                        <p:attrNameLst>
                                          <p:attrName>style.visibility</p:attrName>
                                        </p:attrNameLst>
                                      </p:cBhvr>
                                      <p:to>
                                        <p:strVal val="visible"/>
                                      </p:to>
                                    </p:set>
                                    <p:anim calcmode="lin" valueType="num">
                                      <p:cBhvr>
                                        <p:cTn id="48" dur="500" fill="hold"/>
                                        <p:tgtEl>
                                          <p:spTgt spid="66"/>
                                        </p:tgtEl>
                                        <p:attrNameLst>
                                          <p:attrName>ppt_w</p:attrName>
                                        </p:attrNameLst>
                                      </p:cBhvr>
                                      <p:tavLst>
                                        <p:tav tm="0">
                                          <p:val>
                                            <p:fltVal val="0"/>
                                          </p:val>
                                        </p:tav>
                                        <p:tav tm="100000">
                                          <p:val>
                                            <p:strVal val="#ppt_w"/>
                                          </p:val>
                                        </p:tav>
                                      </p:tavLst>
                                    </p:anim>
                                    <p:anim calcmode="lin" valueType="num">
                                      <p:cBhvr>
                                        <p:cTn id="49" dur="500" fill="hold"/>
                                        <p:tgtEl>
                                          <p:spTgt spid="66"/>
                                        </p:tgtEl>
                                        <p:attrNameLst>
                                          <p:attrName>ppt_h</p:attrName>
                                        </p:attrNameLst>
                                      </p:cBhvr>
                                      <p:tavLst>
                                        <p:tav tm="0">
                                          <p:val>
                                            <p:fltVal val="0"/>
                                          </p:val>
                                        </p:tav>
                                        <p:tav tm="100000">
                                          <p:val>
                                            <p:strVal val="#ppt_h"/>
                                          </p:val>
                                        </p:tav>
                                      </p:tavLst>
                                    </p:anim>
                                    <p:animEffect transition="in" filter="fade">
                                      <p:cBhvr>
                                        <p:cTn id="50" dur="500"/>
                                        <p:tgtEl>
                                          <p:spTgt spid="6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500"/>
                                        <p:tgtEl>
                                          <p:spTgt spid="6"/>
                                        </p:tgtEl>
                                      </p:cBhvr>
                                    </p:animEffect>
                                  </p:childTnLst>
                                </p:cTn>
                              </p:par>
                              <p:par>
                                <p:cTn id="56" presetID="1" presetClass="entr" presetSubtype="0" fill="hold" grpId="0" nodeType="withEffect">
                                  <p:stCondLst>
                                    <p:cond delay="250"/>
                                  </p:stCondLst>
                                  <p:childTnLst>
                                    <p:set>
                                      <p:cBhvr>
                                        <p:cTn id="57" dur="1" fill="hold">
                                          <p:stCondLst>
                                            <p:cond delay="0"/>
                                          </p:stCondLst>
                                        </p:cTn>
                                        <p:tgtEl>
                                          <p:spTgt spid="31"/>
                                        </p:tgtEl>
                                        <p:attrNameLst>
                                          <p:attrName>style.visibility</p:attrName>
                                        </p:attrNameLst>
                                      </p:cBhvr>
                                      <p:to>
                                        <p:strVal val="visible"/>
                                      </p:to>
                                    </p:set>
                                  </p:childTnLst>
                                </p:cTn>
                              </p:par>
                            </p:childTnLst>
                          </p:cTn>
                        </p:par>
                        <p:par>
                          <p:cTn id="58" fill="hold">
                            <p:stCondLst>
                              <p:cond delay="500"/>
                            </p:stCondLst>
                            <p:childTnLst>
                              <p:par>
                                <p:cTn id="59" presetID="1" presetClass="entr" presetSubtype="0" fill="hold" nodeType="afterEffect">
                                  <p:stCondLst>
                                    <p:cond delay="0"/>
                                  </p:stCondLst>
                                  <p:childTnLst>
                                    <p:set>
                                      <p:cBhvr>
                                        <p:cTn id="60" dur="1" fill="hold">
                                          <p:stCondLst>
                                            <p:cond delay="0"/>
                                          </p:stCondLst>
                                        </p:cTn>
                                        <p:tgtEl>
                                          <p:spTgt spid="15"/>
                                        </p:tgtEl>
                                        <p:attrNameLst>
                                          <p:attrName>style.visibility</p:attrName>
                                        </p:attrNameLst>
                                      </p:cBhvr>
                                      <p:to>
                                        <p:strVal val="visible"/>
                                      </p:to>
                                    </p:set>
                                  </p:childTnLst>
                                </p:cTn>
                              </p:par>
                              <p:par>
                                <p:cTn id="61" presetID="45" presetClass="entr" presetSubtype="0" fill="hold" grpId="0" nodeType="withEffect">
                                  <p:stCondLst>
                                    <p:cond delay="250"/>
                                  </p:stCondLst>
                                  <p:childTnLst>
                                    <p:set>
                                      <p:cBhvr>
                                        <p:cTn id="62" dur="1" fill="hold">
                                          <p:stCondLst>
                                            <p:cond delay="0"/>
                                          </p:stCondLst>
                                        </p:cTn>
                                        <p:tgtEl>
                                          <p:spTgt spid="62"/>
                                        </p:tgtEl>
                                        <p:attrNameLst>
                                          <p:attrName>style.visibility</p:attrName>
                                        </p:attrNameLst>
                                      </p:cBhvr>
                                      <p:to>
                                        <p:strVal val="visible"/>
                                      </p:to>
                                    </p:set>
                                    <p:animEffect transition="in" filter="fade">
                                      <p:cBhvr>
                                        <p:cTn id="63" dur="1000"/>
                                        <p:tgtEl>
                                          <p:spTgt spid="62"/>
                                        </p:tgtEl>
                                      </p:cBhvr>
                                    </p:animEffect>
                                    <p:anim calcmode="lin" valueType="num">
                                      <p:cBhvr>
                                        <p:cTn id="64" dur="1000" fill="hold"/>
                                        <p:tgtEl>
                                          <p:spTgt spid="62"/>
                                        </p:tgtEl>
                                        <p:attrNameLst>
                                          <p:attrName>ppt_w</p:attrName>
                                        </p:attrNameLst>
                                      </p:cBhvr>
                                      <p:tavLst>
                                        <p:tav tm="0" fmla="#ppt_w*sin(2.5*pi*$)">
                                          <p:val>
                                            <p:fltVal val="0"/>
                                          </p:val>
                                        </p:tav>
                                        <p:tav tm="100000">
                                          <p:val>
                                            <p:fltVal val="1"/>
                                          </p:val>
                                        </p:tav>
                                      </p:tavLst>
                                    </p:anim>
                                    <p:anim calcmode="lin" valueType="num">
                                      <p:cBhvr>
                                        <p:cTn id="65" dur="1000" fill="hold"/>
                                        <p:tgtEl>
                                          <p:spTgt spid="62"/>
                                        </p:tgtEl>
                                        <p:attrNameLst>
                                          <p:attrName>ppt_h</p:attrName>
                                        </p:attrNameLst>
                                      </p:cBhvr>
                                      <p:tavLst>
                                        <p:tav tm="0">
                                          <p:val>
                                            <p:strVal val="#ppt_h"/>
                                          </p:val>
                                        </p:tav>
                                        <p:tav tm="100000">
                                          <p:val>
                                            <p:strVal val="#ppt_h"/>
                                          </p:val>
                                        </p:tav>
                                      </p:tavLst>
                                    </p:anim>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59"/>
                                        </p:tgtEl>
                                        <p:attrNameLst>
                                          <p:attrName>style.visibility</p:attrName>
                                        </p:attrNameLst>
                                      </p:cBhvr>
                                      <p:to>
                                        <p:strVal val="visible"/>
                                      </p:to>
                                    </p:set>
                                    <p:anim calcmode="lin" valueType="num">
                                      <p:cBhvr>
                                        <p:cTn id="70" dur="500" fill="hold"/>
                                        <p:tgtEl>
                                          <p:spTgt spid="59"/>
                                        </p:tgtEl>
                                        <p:attrNameLst>
                                          <p:attrName>ppt_w</p:attrName>
                                        </p:attrNameLst>
                                      </p:cBhvr>
                                      <p:tavLst>
                                        <p:tav tm="0">
                                          <p:val>
                                            <p:fltVal val="0"/>
                                          </p:val>
                                        </p:tav>
                                        <p:tav tm="100000">
                                          <p:val>
                                            <p:strVal val="#ppt_w"/>
                                          </p:val>
                                        </p:tav>
                                      </p:tavLst>
                                    </p:anim>
                                    <p:anim calcmode="lin" valueType="num">
                                      <p:cBhvr>
                                        <p:cTn id="71" dur="500" fill="hold"/>
                                        <p:tgtEl>
                                          <p:spTgt spid="59"/>
                                        </p:tgtEl>
                                        <p:attrNameLst>
                                          <p:attrName>ppt_h</p:attrName>
                                        </p:attrNameLst>
                                      </p:cBhvr>
                                      <p:tavLst>
                                        <p:tav tm="0">
                                          <p:val>
                                            <p:fltVal val="0"/>
                                          </p:val>
                                        </p:tav>
                                        <p:tav tm="100000">
                                          <p:val>
                                            <p:strVal val="#ppt_h"/>
                                          </p:val>
                                        </p:tav>
                                      </p:tavLst>
                                    </p:anim>
                                    <p:animEffect transition="in" filter="fade">
                                      <p:cBhvr>
                                        <p:cTn id="7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71" grpId="0" animBg="1"/>
      <p:bldP spid="31" grpId="0" animBg="1"/>
      <p:bldP spid="62" grpId="0" animBg="1"/>
      <p:bldP spid="59" grpId="0" animBg="1"/>
      <p:bldP spid="6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四角形: 角を丸くする 17">
            <a:extLst>
              <a:ext uri="{FF2B5EF4-FFF2-40B4-BE49-F238E27FC236}">
                <a16:creationId xmlns:a16="http://schemas.microsoft.com/office/drawing/2014/main" id="{ECC342F5-9775-59B4-543A-3464224FEAB0}"/>
              </a:ext>
            </a:extLst>
          </p:cNvPr>
          <p:cNvSpPr/>
          <p:nvPr/>
        </p:nvSpPr>
        <p:spPr bwMode="auto">
          <a:xfrm>
            <a:off x="326210" y="1105052"/>
            <a:ext cx="8493939" cy="1136017"/>
          </a:xfrm>
          <a:prstGeom prst="roundRect">
            <a:avLst>
              <a:gd name="adj" fmla="val 2377"/>
            </a:avLst>
          </a:prstGeom>
          <a:no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pic>
        <p:nvPicPr>
          <p:cNvPr id="6182" name="Picture 2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188401" y="773011"/>
            <a:ext cx="1375366" cy="155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80" name="Rectangle 26"/>
          <p:cNvSpPr>
            <a:spLocks noChangeArrowheads="1"/>
          </p:cNvSpPr>
          <p:nvPr/>
        </p:nvSpPr>
        <p:spPr bwMode="white">
          <a:xfrm>
            <a:off x="1166390" y="1204253"/>
            <a:ext cx="5563402" cy="344966"/>
          </a:xfrm>
          <a:prstGeom prst="rect">
            <a:avLst/>
          </a:prstGeom>
          <a:noFill/>
          <a:ln w="9525">
            <a:solidFill>
              <a:srgbClr val="3333FF"/>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1" lang="ja-JP" altLang="en-US" sz="1700" i="0" u="none" strike="noStrike" kern="1200" cap="none" spc="0" normalizeH="0" baseline="0" noProof="0" dirty="0">
                <a:ln>
                  <a:noFill/>
                </a:ln>
                <a:solidFill>
                  <a:srgbClr val="005BAD"/>
                </a:solidFill>
                <a:effectLst/>
                <a:uLnTx/>
                <a:uFillTx/>
                <a:latin typeface="HGPｺﾞｼｯｸE" panose="020B0900000000000000" pitchFamily="50" charset="-128"/>
                <a:ea typeface="HGPｺﾞｼｯｸE" panose="020B0900000000000000" pitchFamily="50" charset="-128"/>
              </a:rPr>
              <a:t>皆さんは「税金」にどのようなイメージを持っていますか？</a:t>
            </a:r>
            <a:r>
              <a:rPr kumimoji="1" lang="ja-JP" altLang="en-US" sz="170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rPr>
              <a:t>　</a:t>
            </a:r>
          </a:p>
        </p:txBody>
      </p:sp>
      <p:sp>
        <p:nvSpPr>
          <p:cNvPr id="12" name="四角形: 角を丸くする 11">
            <a:extLst>
              <a:ext uri="{FF2B5EF4-FFF2-40B4-BE49-F238E27FC236}">
                <a16:creationId xmlns:a16="http://schemas.microsoft.com/office/drawing/2014/main" id="{A9C44020-2D07-A284-EC2F-3FBC6676B96E}"/>
              </a:ext>
            </a:extLst>
          </p:cNvPr>
          <p:cNvSpPr/>
          <p:nvPr/>
        </p:nvSpPr>
        <p:spPr bwMode="auto">
          <a:xfrm>
            <a:off x="5457555" y="2623432"/>
            <a:ext cx="3362596" cy="3713140"/>
          </a:xfrm>
          <a:prstGeom prst="roundRect">
            <a:avLst>
              <a:gd name="adj" fmla="val 0"/>
            </a:avLst>
          </a:prstGeom>
          <a:solidFill>
            <a:srgbClr val="AEDAF8"/>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mn-ea"/>
              <a:ea typeface="+mn-ea"/>
              <a:cs typeface="+mn-cs"/>
            </a:endParaRPr>
          </a:p>
        </p:txBody>
      </p:sp>
      <p:sp>
        <p:nvSpPr>
          <p:cNvPr id="29" name="正方形/長方形 28">
            <a:extLst>
              <a:ext uri="{FF2B5EF4-FFF2-40B4-BE49-F238E27FC236}">
                <a16:creationId xmlns:a16="http://schemas.microsoft.com/office/drawing/2014/main" id="{0FC400A9-B3AB-5941-AAF0-1865A288A376}"/>
              </a:ext>
            </a:extLst>
          </p:cNvPr>
          <p:cNvSpPr/>
          <p:nvPr/>
        </p:nvSpPr>
        <p:spPr bwMode="auto">
          <a:xfrm>
            <a:off x="5592624" y="3347160"/>
            <a:ext cx="3092459" cy="2818767"/>
          </a:xfrm>
          <a:prstGeom prst="rect">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mn-ea"/>
              <a:ea typeface="+mn-ea"/>
              <a:cs typeface="+mn-cs"/>
            </a:endParaRPr>
          </a:p>
        </p:txBody>
      </p:sp>
      <p:sp>
        <p:nvSpPr>
          <p:cNvPr id="11" name="四角形: 角を丸くする 10">
            <a:extLst>
              <a:ext uri="{FF2B5EF4-FFF2-40B4-BE49-F238E27FC236}">
                <a16:creationId xmlns:a16="http://schemas.microsoft.com/office/drawing/2014/main" id="{F9F9F496-2535-A33A-1C85-54A3D80B4066}"/>
              </a:ext>
            </a:extLst>
          </p:cNvPr>
          <p:cNvSpPr/>
          <p:nvPr/>
        </p:nvSpPr>
        <p:spPr bwMode="auto">
          <a:xfrm>
            <a:off x="326409" y="2623432"/>
            <a:ext cx="5033559" cy="3704763"/>
          </a:xfrm>
          <a:prstGeom prst="roundRect">
            <a:avLst>
              <a:gd name="adj" fmla="val 0"/>
            </a:avLst>
          </a:prstGeom>
          <a:solidFill>
            <a:srgbClr val="AEDAF8"/>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13" name="正方形/長方形 12">
            <a:extLst>
              <a:ext uri="{FF2B5EF4-FFF2-40B4-BE49-F238E27FC236}">
                <a16:creationId xmlns:a16="http://schemas.microsoft.com/office/drawing/2014/main" id="{0010F418-6D9E-9BE7-E9B0-CF5ED6C5679C}"/>
              </a:ext>
            </a:extLst>
          </p:cNvPr>
          <p:cNvSpPr/>
          <p:nvPr/>
        </p:nvSpPr>
        <p:spPr bwMode="auto">
          <a:xfrm>
            <a:off x="476026" y="3347160"/>
            <a:ext cx="4744911" cy="2818767"/>
          </a:xfrm>
          <a:prstGeom prst="rect">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mn-ea"/>
              <a:ea typeface="+mn-ea"/>
              <a:cs typeface="+mn-cs"/>
            </a:endParaRPr>
          </a:p>
        </p:txBody>
      </p:sp>
      <p:grpSp>
        <p:nvGrpSpPr>
          <p:cNvPr id="6157" name="グループ化 6156">
            <a:extLst>
              <a:ext uri="{FF2B5EF4-FFF2-40B4-BE49-F238E27FC236}">
                <a16:creationId xmlns:a16="http://schemas.microsoft.com/office/drawing/2014/main" id="{18415396-4843-87EF-D8A2-56127A77D613}"/>
              </a:ext>
            </a:extLst>
          </p:cNvPr>
          <p:cNvGrpSpPr/>
          <p:nvPr/>
        </p:nvGrpSpPr>
        <p:grpSpPr>
          <a:xfrm>
            <a:off x="6090723" y="2739419"/>
            <a:ext cx="2281056" cy="547009"/>
            <a:chOff x="6299670" y="2713461"/>
            <a:chExt cx="2281056" cy="547009"/>
          </a:xfrm>
        </p:grpSpPr>
        <p:sp>
          <p:nvSpPr>
            <p:cNvPr id="6164" name="Rectangle 56"/>
            <p:cNvSpPr>
              <a:spLocks noChangeArrowheads="1"/>
            </p:cNvSpPr>
            <p:nvPr/>
          </p:nvSpPr>
          <p:spPr bwMode="auto">
            <a:xfrm>
              <a:off x="7563893" y="2713461"/>
              <a:ext cx="1016833" cy="547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道路、学校、公園 など</a:t>
              </a:r>
            </a:p>
          </p:txBody>
        </p:sp>
        <p:sp>
          <p:nvSpPr>
            <p:cNvPr id="6155" name="Text Box 23"/>
            <p:cNvSpPr txBox="1">
              <a:spLocks noChangeArrowheads="1"/>
            </p:cNvSpPr>
            <p:nvPr/>
          </p:nvSpPr>
          <p:spPr bwMode="auto">
            <a:xfrm>
              <a:off x="6299670" y="2786910"/>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公共施設</a:t>
              </a:r>
            </a:p>
          </p:txBody>
        </p:sp>
      </p:grpSp>
      <p:grpSp>
        <p:nvGrpSpPr>
          <p:cNvPr id="6160" name="グループ化 6159">
            <a:extLst>
              <a:ext uri="{FF2B5EF4-FFF2-40B4-BE49-F238E27FC236}">
                <a16:creationId xmlns:a16="http://schemas.microsoft.com/office/drawing/2014/main" id="{AADA83D9-5EF8-BF38-6800-8C3151A6C433}"/>
              </a:ext>
            </a:extLst>
          </p:cNvPr>
          <p:cNvGrpSpPr/>
          <p:nvPr/>
        </p:nvGrpSpPr>
        <p:grpSpPr>
          <a:xfrm>
            <a:off x="649926" y="2812868"/>
            <a:ext cx="4576619" cy="400110"/>
            <a:chOff x="843630" y="2786910"/>
            <a:chExt cx="4576619" cy="400110"/>
          </a:xfrm>
        </p:grpSpPr>
        <p:sp>
          <p:nvSpPr>
            <p:cNvPr id="6178" name="Rectangle 45"/>
            <p:cNvSpPr>
              <a:spLocks noChangeArrowheads="1"/>
            </p:cNvSpPr>
            <p:nvPr/>
          </p:nvSpPr>
          <p:spPr bwMode="auto">
            <a:xfrm>
              <a:off x="2514082" y="2831955"/>
              <a:ext cx="2906167" cy="310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警察、消防、ごみ収集、福祉 など</a:t>
              </a:r>
            </a:p>
          </p:txBody>
        </p:sp>
        <p:sp>
          <p:nvSpPr>
            <p:cNvPr id="6153" name="Text Box 22"/>
            <p:cNvSpPr txBox="1">
              <a:spLocks noChangeArrowheads="1"/>
            </p:cNvSpPr>
            <p:nvPr/>
          </p:nvSpPr>
          <p:spPr bwMode="auto">
            <a:xfrm>
              <a:off x="843630" y="2786910"/>
              <a:ext cx="157286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公共サービス</a:t>
              </a:r>
            </a:p>
          </p:txBody>
        </p:sp>
      </p:grpSp>
      <p:grpSp>
        <p:nvGrpSpPr>
          <p:cNvPr id="2" name="グループ化 1">
            <a:extLst>
              <a:ext uri="{FF2B5EF4-FFF2-40B4-BE49-F238E27FC236}">
                <a16:creationId xmlns:a16="http://schemas.microsoft.com/office/drawing/2014/main" id="{F7A7315C-47F6-7848-0A99-6BF882002004}"/>
              </a:ext>
            </a:extLst>
          </p:cNvPr>
          <p:cNvGrpSpPr/>
          <p:nvPr/>
        </p:nvGrpSpPr>
        <p:grpSpPr>
          <a:xfrm>
            <a:off x="2040980" y="3669522"/>
            <a:ext cx="1544978" cy="2301821"/>
            <a:chOff x="452035" y="3669522"/>
            <a:chExt cx="1544978" cy="2301821"/>
          </a:xfrm>
        </p:grpSpPr>
        <p:sp>
          <p:nvSpPr>
            <p:cNvPr id="6184" name="正方形/長方形 6183">
              <a:extLst>
                <a:ext uri="{FF2B5EF4-FFF2-40B4-BE49-F238E27FC236}">
                  <a16:creationId xmlns:a16="http://schemas.microsoft.com/office/drawing/2014/main" id="{FA8D1C75-1463-A880-D9EB-7699AF42F3FB}"/>
                </a:ext>
              </a:extLst>
            </p:cNvPr>
            <p:cNvSpPr/>
            <p:nvPr/>
          </p:nvSpPr>
          <p:spPr bwMode="auto">
            <a:xfrm>
              <a:off x="452035" y="4482915"/>
              <a:ext cx="1544978" cy="1488428"/>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lang="ja-JP" altLang="en-US" sz="1300" dirty="0">
                  <a:solidFill>
                    <a:srgbClr val="005BAD"/>
                  </a:solidFill>
                  <a:latin typeface="HGP創英角ｺﾞｼｯｸUB" panose="020B0900000000000000" pitchFamily="50" charset="-128"/>
                  <a:ea typeface="HGP創英角ｺﾞｼｯｸUB" panose="020B0900000000000000" pitchFamily="50" charset="-128"/>
                </a:rPr>
                <a:t>ごみ</a:t>
              </a: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処理費用</a:t>
              </a: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（令和</a:t>
              </a:r>
              <a:r>
                <a:rPr kumimoji="1" lang="ja-JP" altLang="en-US" sz="1100" dirty="0">
                  <a:solidFill>
                    <a:srgbClr val="005BAD"/>
                  </a:solidFill>
                  <a:latin typeface="HGP創英角ｺﾞｼｯｸUB" panose="020B0900000000000000" pitchFamily="50" charset="-128"/>
                  <a:ea typeface="HGP創英角ｺﾞｼｯｸUB" panose="020B0900000000000000" pitchFamily="50" charset="-128"/>
                </a:rPr>
                <a:t>６</a:t>
              </a: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2</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兆</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9</a:t>
              </a:r>
              <a:r>
                <a:rPr kumimoji="1" lang="en-US" altLang="ja-JP" sz="1300" b="1" dirty="0">
                  <a:latin typeface="HGPｺﾞｼｯｸM" panose="020B0600000000000000" pitchFamily="50" charset="-128"/>
                  <a:ea typeface="HGPｺﾞｼｯｸM" panose="020B0600000000000000" pitchFamily="50" charset="-128"/>
                </a:rPr>
                <a:t>,285</a:t>
              </a:r>
              <a:r>
                <a:rPr kumimoji="1" lang="zh-TW"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億円</a:t>
              </a:r>
              <a:r>
                <a:rPr kumimoji="1" lang="en-US" altLang="ja-JP" sz="1100" b="1" i="0" u="none" strike="noStrike" kern="1200" cap="none" spc="0" normalizeH="0" baseline="30000" noProof="0" dirty="0">
                  <a:ln>
                    <a:noFill/>
                  </a:ln>
                  <a:effectLst/>
                  <a:uLnTx/>
                  <a:uFillTx/>
                  <a:latin typeface="HGPｺﾞｼｯｸM" panose="020B0600000000000000" pitchFamily="50" charset="-128"/>
                  <a:ea typeface="HGPｺﾞｼｯｸM" panose="020B0600000000000000" pitchFamily="50" charset="-128"/>
                </a:rPr>
                <a:t>※</a:t>
              </a:r>
              <a:r>
                <a:rPr kumimoji="1" lang="ja-JP" altLang="en-US" sz="1100" b="1" i="0" u="none" strike="noStrike" kern="1200" cap="none" spc="0" normalizeH="0" baseline="30000" noProof="0" dirty="0">
                  <a:ln>
                    <a:noFill/>
                  </a:ln>
                  <a:effectLst/>
                  <a:uLnTx/>
                  <a:uFillTx/>
                  <a:latin typeface="HGPｺﾞｼｯｸM" panose="020B0600000000000000" pitchFamily="50" charset="-128"/>
                  <a:ea typeface="HGPｺﾞｼｯｸM" panose="020B0600000000000000" pitchFamily="50" charset="-128"/>
                </a:rPr>
                <a:t>２</a:t>
              </a:r>
              <a:endParaRPr kumimoji="1" lang="ja-JP" altLang="en-US" sz="1300" b="1" i="0" u="none" strike="noStrike" kern="1200" cap="none" spc="0" normalizeH="0" baseline="30000" noProof="0" dirty="0">
                <a:ln>
                  <a:noFill/>
                </a:ln>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国民１人当たり</a:t>
              </a:r>
              <a:endParaRPr kumimoji="1" lang="en-US" altLang="ja-JP"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約</a:t>
              </a:r>
              <a:r>
                <a:rPr kumimoji="1" lang="en-US" altLang="ja-JP" sz="1300" b="1" dirty="0">
                  <a:latin typeface="HGPｺﾞｼｯｸM" panose="020B0600000000000000" pitchFamily="50" charset="-128"/>
                  <a:ea typeface="HGPｺﾞｼｯｸM" panose="020B0600000000000000" pitchFamily="50" charset="-128"/>
                </a:rPr>
                <a:t>23,700</a:t>
              </a:r>
              <a:r>
                <a:rPr kumimoji="1" lang="ja-JP"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円</a:t>
              </a:r>
            </a:p>
          </p:txBody>
        </p:sp>
        <p:pic>
          <p:nvPicPr>
            <p:cNvPr id="6168" name="Picture 3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596286" y="3669522"/>
              <a:ext cx="1142290" cy="644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グループ化 5">
            <a:extLst>
              <a:ext uri="{FF2B5EF4-FFF2-40B4-BE49-F238E27FC236}">
                <a16:creationId xmlns:a16="http://schemas.microsoft.com/office/drawing/2014/main" id="{3C7801CA-FCAD-8E47-6743-D5D3051E8D04}"/>
              </a:ext>
            </a:extLst>
          </p:cNvPr>
          <p:cNvGrpSpPr/>
          <p:nvPr/>
        </p:nvGrpSpPr>
        <p:grpSpPr>
          <a:xfrm>
            <a:off x="3594441" y="3669522"/>
            <a:ext cx="1694094" cy="2387099"/>
            <a:chOff x="3594441" y="3669522"/>
            <a:chExt cx="1694094" cy="2387099"/>
          </a:xfrm>
        </p:grpSpPr>
        <p:sp>
          <p:nvSpPr>
            <p:cNvPr id="6185" name="正方形/長方形 6184">
              <a:extLst>
                <a:ext uri="{FF2B5EF4-FFF2-40B4-BE49-F238E27FC236}">
                  <a16:creationId xmlns:a16="http://schemas.microsoft.com/office/drawing/2014/main" id="{2FCE51A4-FDCA-70FC-EE01-DAC1FA9542FC}"/>
                </a:ext>
              </a:extLst>
            </p:cNvPr>
            <p:cNvSpPr/>
            <p:nvPr/>
          </p:nvSpPr>
          <p:spPr bwMode="auto">
            <a:xfrm>
              <a:off x="3594441" y="4482915"/>
              <a:ext cx="1694094" cy="1573706"/>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国民医療費の</a:t>
              </a:r>
              <a:endParaRPr kumimoji="1" lang="en-US" altLang="ja-JP"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公費負担額</a:t>
              </a: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（令和５年度）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約</a:t>
              </a:r>
              <a:r>
                <a:rPr kumimoji="1" lang="en-US" altLang="zh-TW" sz="1300" b="1" dirty="0">
                  <a:latin typeface="HGPｺﾞｼｯｸM" panose="020B0600000000000000" pitchFamily="50" charset="-128"/>
                  <a:ea typeface="HGPｺﾞｼｯｸM" panose="020B0600000000000000" pitchFamily="50" charset="-128"/>
                </a:rPr>
                <a:t>18</a:t>
              </a:r>
              <a:r>
                <a:rPr kumimoji="1" lang="zh-TW"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兆 </a:t>
              </a:r>
              <a:r>
                <a:rPr kumimoji="1" lang="en-US" altLang="zh-TW"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331</a:t>
              </a:r>
              <a:r>
                <a:rPr kumimoji="1" lang="zh-TW"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億円</a:t>
              </a:r>
              <a:r>
                <a:rPr kumimoji="1" lang="en-US" altLang="ja-JP" sz="1100" b="1" i="0" u="none" strike="noStrike" kern="1200" cap="none" spc="0" normalizeH="0" baseline="30000" noProof="0" dirty="0">
                  <a:ln>
                    <a:noFill/>
                  </a:ln>
                  <a:effectLst/>
                  <a:uLnTx/>
                  <a:uFillTx/>
                  <a:latin typeface="HGPｺﾞｼｯｸM" panose="020B0600000000000000" pitchFamily="50" charset="-128"/>
                  <a:ea typeface="HGPｺﾞｼｯｸM" panose="020B0600000000000000" pitchFamily="50" charset="-128"/>
                </a:rPr>
                <a:t>※</a:t>
              </a:r>
              <a:r>
                <a:rPr lang="ja-JP" altLang="en-US" sz="1100" b="1" baseline="30000" dirty="0">
                  <a:latin typeface="HGPｺﾞｼｯｸM" panose="020B0600000000000000" pitchFamily="50" charset="-128"/>
                  <a:ea typeface="HGPｺﾞｼｯｸM" panose="020B0600000000000000" pitchFamily="50" charset="-128"/>
                </a:rPr>
                <a:t>３</a:t>
              </a:r>
              <a:endParaRPr kumimoji="1" lang="ja-JP" altLang="en-US" sz="1300" b="1" i="0" u="none" strike="noStrike" kern="1200" cap="none" spc="0" normalizeH="0" baseline="30000" noProof="0" dirty="0">
                <a:ln>
                  <a:noFill/>
                </a:ln>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国民１人当たり</a:t>
              </a:r>
              <a:endParaRPr kumimoji="1" lang="en-US" altLang="ja-JP"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約</a:t>
              </a:r>
              <a:r>
                <a:rPr kumimoji="1" lang="en-US" altLang="ja-JP" sz="1300" b="1" dirty="0">
                  <a:latin typeface="HGPｺﾞｼｯｸM" panose="020B0600000000000000" pitchFamily="50" charset="-128"/>
                  <a:ea typeface="HGPｺﾞｼｯｸM" panose="020B0600000000000000" pitchFamily="50" charset="-128"/>
                </a:rPr>
                <a:t>145,000</a:t>
              </a:r>
              <a:r>
                <a:rPr kumimoji="1" lang="ja-JP"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円</a:t>
              </a:r>
            </a:p>
          </p:txBody>
        </p:sp>
        <p:pic>
          <p:nvPicPr>
            <p:cNvPr id="6169" name="Picture 3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4024466" y="3669522"/>
              <a:ext cx="900264" cy="641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グループ化 4">
            <a:extLst>
              <a:ext uri="{FF2B5EF4-FFF2-40B4-BE49-F238E27FC236}">
                <a16:creationId xmlns:a16="http://schemas.microsoft.com/office/drawing/2014/main" id="{F2F54D04-59C2-7F1A-BB61-42D6F6D2E162}"/>
              </a:ext>
            </a:extLst>
          </p:cNvPr>
          <p:cNvGrpSpPr/>
          <p:nvPr/>
        </p:nvGrpSpPr>
        <p:grpSpPr>
          <a:xfrm>
            <a:off x="420558" y="3669522"/>
            <a:ext cx="1611939" cy="2301821"/>
            <a:chOff x="1989757" y="3669522"/>
            <a:chExt cx="1611939" cy="2301821"/>
          </a:xfrm>
        </p:grpSpPr>
        <p:sp>
          <p:nvSpPr>
            <p:cNvPr id="6186" name="正方形/長方形 6185">
              <a:extLst>
                <a:ext uri="{FF2B5EF4-FFF2-40B4-BE49-F238E27FC236}">
                  <a16:creationId xmlns:a16="http://schemas.microsoft.com/office/drawing/2014/main" id="{B07155DD-FB65-224B-B91B-023A5219324B}"/>
                </a:ext>
              </a:extLst>
            </p:cNvPr>
            <p:cNvSpPr/>
            <p:nvPr/>
          </p:nvSpPr>
          <p:spPr bwMode="auto">
            <a:xfrm>
              <a:off x="1989757" y="4482915"/>
              <a:ext cx="1611939" cy="1488428"/>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警察費・消防費</a:t>
              </a:r>
              <a:endParaRPr kumimoji="1" lang="en-US" altLang="ja-JP"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（令和６年度）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5</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兆</a:t>
              </a:r>
              <a:r>
                <a:rPr kumimoji="1" lang="en-US" altLang="zh-TW" sz="1300" b="1" dirty="0">
                  <a:solidFill>
                    <a:srgbClr val="000000"/>
                  </a:solidFill>
                  <a:latin typeface="HGPｺﾞｼｯｸM" panose="020B0600000000000000" pitchFamily="50" charset="-128"/>
                  <a:ea typeface="HGPｺﾞｼｯｸM" panose="020B0600000000000000" pitchFamily="50" charset="-128"/>
                </a:rPr>
                <a:t>8</a:t>
              </a:r>
              <a:r>
                <a:rPr kumimoji="1" lang="en-US" altLang="ja-JP"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,081</a:t>
              </a:r>
              <a:r>
                <a:rPr kumimoji="1" lang="zh-TW"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億円</a:t>
              </a:r>
              <a:r>
                <a:rPr kumimoji="1" lang="en-US" altLang="ja-JP" sz="1100" b="1" i="0" u="none" strike="noStrike" kern="1200" cap="none" spc="0" normalizeH="0" baseline="30000" noProof="0" dirty="0">
                  <a:ln>
                    <a:noFill/>
                  </a:ln>
                  <a:effectLst/>
                  <a:uLnTx/>
                  <a:uFillTx/>
                  <a:latin typeface="HGPｺﾞｼｯｸM" panose="020B0600000000000000" pitchFamily="50" charset="-128"/>
                  <a:ea typeface="HGPｺﾞｼｯｸM" panose="020B0600000000000000" pitchFamily="50" charset="-128"/>
                </a:rPr>
                <a:t>※</a:t>
              </a:r>
              <a:r>
                <a:rPr kumimoji="1" lang="ja-JP" altLang="en-US" sz="1100" b="1" i="0" u="none" strike="noStrike" kern="1200" cap="none" spc="0" normalizeH="0" baseline="30000" noProof="0" dirty="0">
                  <a:ln>
                    <a:noFill/>
                  </a:ln>
                  <a:effectLst/>
                  <a:uLnTx/>
                  <a:uFillTx/>
                  <a:latin typeface="HGPｺﾞｼｯｸM" panose="020B0600000000000000" pitchFamily="50" charset="-128"/>
                  <a:ea typeface="HGPｺﾞｼｯｸM" panose="020B0600000000000000" pitchFamily="50" charset="-128"/>
                </a:rPr>
                <a:t>１</a:t>
              </a:r>
              <a:endParaRPr kumimoji="1" lang="ja-JP" altLang="en-US" sz="1300" b="1" i="0" u="none" strike="noStrike" kern="1200" cap="none" spc="0" normalizeH="0" baseline="30000" noProof="0" dirty="0">
                <a:ln>
                  <a:noFill/>
                </a:ln>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国民１人当たり</a:t>
              </a:r>
              <a:endParaRPr kumimoji="1" lang="en-US" altLang="ja-JP"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約</a:t>
              </a:r>
              <a:r>
                <a:rPr kumimoji="1" lang="en-US" altLang="ja-JP" sz="1300" b="1" dirty="0">
                  <a:latin typeface="HGPｺﾞｼｯｸM" panose="020B0600000000000000" pitchFamily="50" charset="-128"/>
                  <a:ea typeface="HGPｺﾞｼｯｸM" panose="020B0600000000000000" pitchFamily="50" charset="-128"/>
                </a:rPr>
                <a:t>46,900</a:t>
              </a: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円</a:t>
              </a:r>
            </a:p>
          </p:txBody>
        </p:sp>
        <p:pic>
          <p:nvPicPr>
            <p:cNvPr id="6158" name="Picture 50"/>
            <p:cNvPicPr>
              <a:picLocks noChangeAspect="1" noChangeArrowheads="1"/>
            </p:cNvPicPr>
            <p:nvPr/>
          </p:nvPicPr>
          <p:blipFill>
            <a:blip r:embed="rId6" cstate="print">
              <a:extLst>
                <a:ext uri="{28A0092B-C50C-407E-A947-70E740481C1C}">
                  <a14:useLocalDpi xmlns:a14="http://schemas.microsoft.com/office/drawing/2010/main" val="0"/>
                </a:ext>
              </a:extLst>
            </a:blip>
            <a:stretch/>
          </p:blipFill>
          <p:spPr bwMode="auto">
            <a:xfrm>
              <a:off x="2369456" y="3669522"/>
              <a:ext cx="906271" cy="652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グループ化 6">
            <a:extLst>
              <a:ext uri="{FF2B5EF4-FFF2-40B4-BE49-F238E27FC236}">
                <a16:creationId xmlns:a16="http://schemas.microsoft.com/office/drawing/2014/main" id="{6C9A8061-BB10-9DB0-3C15-C39BF0C102DD}"/>
              </a:ext>
            </a:extLst>
          </p:cNvPr>
          <p:cNvGrpSpPr/>
          <p:nvPr/>
        </p:nvGrpSpPr>
        <p:grpSpPr>
          <a:xfrm>
            <a:off x="5609265" y="3669522"/>
            <a:ext cx="1579136" cy="2301821"/>
            <a:chOff x="5609265" y="3669522"/>
            <a:chExt cx="1579136" cy="1853119"/>
          </a:xfrm>
        </p:grpSpPr>
        <p:sp>
          <p:nvSpPr>
            <p:cNvPr id="6188" name="正方形/長方形 6187">
              <a:extLst>
                <a:ext uri="{FF2B5EF4-FFF2-40B4-BE49-F238E27FC236}">
                  <a16:creationId xmlns:a16="http://schemas.microsoft.com/office/drawing/2014/main" id="{4422EE7B-58D4-F34E-A080-BA347A5C9CF1}"/>
                </a:ext>
              </a:extLst>
            </p:cNvPr>
            <p:cNvSpPr/>
            <p:nvPr/>
          </p:nvSpPr>
          <p:spPr bwMode="auto">
            <a:xfrm>
              <a:off x="5609265" y="4482915"/>
              <a:ext cx="1579136" cy="1039726"/>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道路整備事業費</a:t>
              </a:r>
              <a:endParaRPr kumimoji="1" lang="en-US" altLang="zh-TW"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（令和</a:t>
              </a: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６</a:t>
              </a:r>
              <a:r>
                <a:rPr kumimoji="1" lang="zh-TW"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1</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兆</a:t>
              </a:r>
              <a:r>
                <a:rPr kumimoji="1" lang="en-US" altLang="ja-JP" sz="1300" b="1" dirty="0">
                  <a:latin typeface="HGPｺﾞｼｯｸM" panose="020B0600000000000000" pitchFamily="50" charset="-128"/>
                  <a:ea typeface="HGPｺﾞｼｯｸM" panose="020B0600000000000000" pitchFamily="50" charset="-128"/>
                </a:rPr>
                <a:t>6,715</a:t>
              </a:r>
              <a:r>
                <a:rPr kumimoji="1" lang="zh-TW"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億円</a:t>
              </a:r>
              <a:r>
                <a:rPr kumimoji="1" lang="en-US" altLang="ja-JP"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a:t>
              </a:r>
              <a:r>
                <a:rPr lang="ja-JP" altLang="en-US" sz="1100" b="1" baseline="30000" dirty="0">
                  <a:solidFill>
                    <a:srgbClr val="000000"/>
                  </a:solidFill>
                  <a:latin typeface="HGPｺﾞｼｯｸM" panose="020B0600000000000000" pitchFamily="50" charset="-128"/>
                  <a:ea typeface="HGPｺﾞｼｯｸM" panose="020B0600000000000000" pitchFamily="50" charset="-128"/>
                </a:rPr>
                <a:t>４</a:t>
              </a:r>
              <a:endParaRPr lang="en-US" altLang="ja-JP" sz="1100" b="1" baseline="30000" dirty="0">
                <a:solidFill>
                  <a:srgbClr val="000000"/>
                </a:solidFill>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国民１人当たり</a:t>
              </a:r>
              <a:endParaRPr kumimoji="1" lang="en-US" altLang="ja-JP"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約</a:t>
              </a:r>
              <a:r>
                <a:rPr kumimoji="1" lang="en-US" altLang="ja-JP" sz="1300" b="1" dirty="0">
                  <a:latin typeface="HGPｺﾞｼｯｸM" panose="020B0600000000000000" pitchFamily="50" charset="-128"/>
                  <a:ea typeface="HGPｺﾞｼｯｸM" panose="020B0600000000000000" pitchFamily="50" charset="-128"/>
                </a:rPr>
                <a:t>13,500</a:t>
              </a:r>
              <a:r>
                <a:rPr kumimoji="1" lang="ja-JP"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円</a:t>
              </a:r>
            </a:p>
            <a:p>
              <a:pPr marL="0" marR="0" lvl="0" indent="0" algn="ctr" defTabSz="914400" rtl="0" eaLnBrk="1" fontAlgn="base" latinLnBrk="0" hangingPunct="1">
                <a:lnSpc>
                  <a:spcPct val="120000"/>
                </a:lnSpc>
                <a:spcBef>
                  <a:spcPct val="0"/>
                </a:spcBef>
                <a:spcAft>
                  <a:spcPct val="0"/>
                </a:spcAft>
                <a:buClrTx/>
                <a:buSzTx/>
                <a:buFontTx/>
                <a:buNone/>
                <a:tabLst/>
                <a:defRPr/>
              </a:pPr>
              <a:endParaRPr kumimoji="1" lang="zh-TW" altLang="en-US" sz="13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p:txBody>
        </p:sp>
        <p:pic>
          <p:nvPicPr>
            <p:cNvPr id="6159" name="Picture 5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a:off x="5811320" y="3669522"/>
              <a:ext cx="922786" cy="650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グループ化 7">
            <a:extLst>
              <a:ext uri="{FF2B5EF4-FFF2-40B4-BE49-F238E27FC236}">
                <a16:creationId xmlns:a16="http://schemas.microsoft.com/office/drawing/2014/main" id="{DAE833CE-A1A1-CE84-808B-4B45A49D6076}"/>
              </a:ext>
            </a:extLst>
          </p:cNvPr>
          <p:cNvGrpSpPr/>
          <p:nvPr/>
        </p:nvGrpSpPr>
        <p:grpSpPr>
          <a:xfrm>
            <a:off x="7188402" y="3669522"/>
            <a:ext cx="1549281" cy="2496405"/>
            <a:chOff x="7188402" y="3669522"/>
            <a:chExt cx="1549281" cy="2301821"/>
          </a:xfrm>
        </p:grpSpPr>
        <p:sp>
          <p:nvSpPr>
            <p:cNvPr id="6189" name="正方形/長方形 6188">
              <a:extLst>
                <a:ext uri="{FF2B5EF4-FFF2-40B4-BE49-F238E27FC236}">
                  <a16:creationId xmlns:a16="http://schemas.microsoft.com/office/drawing/2014/main" id="{3CEB7047-E49B-C7DB-C94A-2B9B4E368B45}"/>
                </a:ext>
              </a:extLst>
            </p:cNvPr>
            <p:cNvSpPr/>
            <p:nvPr/>
          </p:nvSpPr>
          <p:spPr bwMode="auto">
            <a:xfrm>
              <a:off x="7188402" y="4482915"/>
              <a:ext cx="1549281" cy="1488428"/>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校舎・体育館</a:t>
              </a:r>
              <a:endParaRPr kumimoji="1" lang="en-US" altLang="ja-JP"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などの建設費用</a:t>
              </a:r>
              <a:endParaRPr kumimoji="1" lang="en-US" altLang="ja-JP"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（令和</a:t>
              </a:r>
              <a:r>
                <a:rPr kumimoji="1" lang="ja-JP" altLang="en-US" sz="1100" dirty="0">
                  <a:solidFill>
                    <a:srgbClr val="005BAD"/>
                  </a:solidFill>
                  <a:latin typeface="HGP創英角ｺﾞｼｯｸUB" panose="020B0900000000000000" pitchFamily="50" charset="-128"/>
                  <a:ea typeface="HGP創英角ｺﾞｼｯｸUB" panose="020B0900000000000000" pitchFamily="50" charset="-128"/>
                </a:rPr>
                <a:t>６</a:t>
              </a: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 </a:t>
              </a:r>
              <a:r>
                <a:rPr kumimoji="1" lang="en-US" altLang="zh-TW"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73</a:t>
              </a:r>
              <a:r>
                <a:rPr kumimoji="1" lang="en-US" altLang="zh-TW" sz="1300" b="1" dirty="0">
                  <a:latin typeface="HGPｺﾞｼｯｸM" panose="020B0600000000000000" pitchFamily="50" charset="-128"/>
                  <a:ea typeface="HGPｺﾞｼｯｸM" panose="020B0600000000000000" pitchFamily="50" charset="-128"/>
                </a:rPr>
                <a:t>2</a:t>
              </a:r>
              <a:r>
                <a:rPr kumimoji="1" lang="zh-TW"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億円</a:t>
              </a:r>
              <a:r>
                <a:rPr kumimoji="1" lang="en-US" altLang="zh-TW"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a:t>
              </a:r>
              <a:r>
                <a:rPr kumimoji="1" lang="ja-JP" altLang="en-US"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５</a:t>
              </a:r>
              <a:endParaRPr kumimoji="1" lang="en-US" altLang="ja-JP"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国民１人当たり</a:t>
              </a:r>
              <a:endParaRPr kumimoji="1" lang="en-US" altLang="ja-JP"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約 </a:t>
              </a:r>
              <a:r>
                <a:rPr kumimoji="1" lang="en-US" altLang="ja-JP"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6</a:t>
              </a:r>
              <a:r>
                <a:rPr kumimoji="1" lang="en-US" altLang="ja-JP" sz="1300" b="1" dirty="0">
                  <a:latin typeface="HGPｺﾞｼｯｸM" panose="020B0600000000000000" pitchFamily="50" charset="-128"/>
                  <a:ea typeface="HGPｺﾞｼｯｸM" panose="020B0600000000000000" pitchFamily="50" charset="-128"/>
                </a:rPr>
                <a:t>00</a:t>
              </a:r>
              <a:r>
                <a:rPr kumimoji="1" lang="ja-JP"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円</a:t>
              </a:r>
            </a:p>
            <a:p>
              <a:pPr marL="0" marR="0" lvl="0" indent="0" algn="ctr" defTabSz="914400" rtl="0" eaLnBrk="1" fontAlgn="base" latinLnBrk="0" hangingPunct="1">
                <a:lnSpc>
                  <a:spcPct val="120000"/>
                </a:lnSpc>
                <a:spcBef>
                  <a:spcPct val="0"/>
                </a:spcBef>
                <a:spcAft>
                  <a:spcPct val="0"/>
                </a:spcAft>
                <a:buClrTx/>
                <a:buSzTx/>
                <a:buFontTx/>
                <a:buNone/>
                <a:tabLst/>
                <a:defRPr/>
              </a:pPr>
              <a:endParaRPr kumimoji="1" lang="ja-JP" altLang="en-US" sz="13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p:txBody>
        </p:sp>
        <p:pic>
          <p:nvPicPr>
            <p:cNvPr id="6167" name="Picture 3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p:blipFill>
          <p:spPr bwMode="auto">
            <a:xfrm>
              <a:off x="7381633" y="3669522"/>
              <a:ext cx="1162819" cy="736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7" name="直線コネクタ 16">
            <a:extLst>
              <a:ext uri="{FF2B5EF4-FFF2-40B4-BE49-F238E27FC236}">
                <a16:creationId xmlns:a16="http://schemas.microsoft.com/office/drawing/2014/main" id="{38C029BE-CF28-2CA7-8C46-43DFD7E2458D}"/>
              </a:ext>
            </a:extLst>
          </p:cNvPr>
          <p:cNvCxnSpPr>
            <a:cxnSpLocks/>
          </p:cNvCxnSpPr>
          <p:nvPr/>
        </p:nvCxnSpPr>
        <p:spPr bwMode="auto">
          <a:xfrm>
            <a:off x="2003895" y="3500386"/>
            <a:ext cx="0" cy="2497947"/>
          </a:xfrm>
          <a:prstGeom prst="line">
            <a:avLst/>
          </a:prstGeom>
          <a:noFill/>
          <a:ln w="6350" cap="flat" cmpd="sng" algn="ctr">
            <a:solidFill>
              <a:srgbClr val="005BAD"/>
            </a:solidFill>
            <a:prstDash val="solid"/>
            <a:round/>
            <a:headEnd type="none" w="med" len="med"/>
            <a:tailEnd type="none" w="med" len="med"/>
          </a:ln>
          <a:effectLst/>
        </p:spPr>
      </p:cxnSp>
      <p:cxnSp>
        <p:nvCxnSpPr>
          <p:cNvPr id="20" name="直線コネクタ 19">
            <a:extLst>
              <a:ext uri="{FF2B5EF4-FFF2-40B4-BE49-F238E27FC236}">
                <a16:creationId xmlns:a16="http://schemas.microsoft.com/office/drawing/2014/main" id="{5BB4B92F-84AF-4D17-DEAB-DA30BC4FBFDB}"/>
              </a:ext>
            </a:extLst>
          </p:cNvPr>
          <p:cNvCxnSpPr>
            <a:cxnSpLocks/>
          </p:cNvCxnSpPr>
          <p:nvPr/>
        </p:nvCxnSpPr>
        <p:spPr bwMode="auto">
          <a:xfrm>
            <a:off x="3598068" y="3500386"/>
            <a:ext cx="0" cy="2497947"/>
          </a:xfrm>
          <a:prstGeom prst="line">
            <a:avLst/>
          </a:prstGeom>
          <a:noFill/>
          <a:ln w="6350" cap="flat" cmpd="sng" algn="ctr">
            <a:solidFill>
              <a:srgbClr val="005BAD"/>
            </a:solidFill>
            <a:prstDash val="solid"/>
            <a:round/>
            <a:headEnd type="none" w="med" len="med"/>
            <a:tailEnd type="none" w="med" len="med"/>
          </a:ln>
          <a:effectLst/>
        </p:spPr>
      </p:cxnSp>
      <p:cxnSp>
        <p:nvCxnSpPr>
          <p:cNvPr id="6151" name="直線コネクタ 6150">
            <a:extLst>
              <a:ext uri="{FF2B5EF4-FFF2-40B4-BE49-F238E27FC236}">
                <a16:creationId xmlns:a16="http://schemas.microsoft.com/office/drawing/2014/main" id="{157E2902-A67F-C96A-98AE-C1603D4343D9}"/>
              </a:ext>
            </a:extLst>
          </p:cNvPr>
          <p:cNvCxnSpPr>
            <a:cxnSpLocks/>
          </p:cNvCxnSpPr>
          <p:nvPr/>
        </p:nvCxnSpPr>
        <p:spPr bwMode="auto">
          <a:xfrm>
            <a:off x="7144638" y="3500386"/>
            <a:ext cx="0" cy="2497947"/>
          </a:xfrm>
          <a:prstGeom prst="line">
            <a:avLst/>
          </a:prstGeom>
          <a:noFill/>
          <a:ln w="6350" cap="flat" cmpd="sng" algn="ctr">
            <a:solidFill>
              <a:srgbClr val="005BAD"/>
            </a:solidFill>
            <a:prstDash val="solid"/>
            <a:round/>
            <a:headEnd type="none" w="med" len="med"/>
            <a:tailEnd type="none" w="med" len="med"/>
          </a:ln>
          <a:effectLst/>
        </p:spPr>
      </p:cxnSp>
      <p:sp>
        <p:nvSpPr>
          <p:cNvPr id="3" name="スライド番号プレースホルダー 2">
            <a:extLst>
              <a:ext uri="{FF2B5EF4-FFF2-40B4-BE49-F238E27FC236}">
                <a16:creationId xmlns:a16="http://schemas.microsoft.com/office/drawing/2014/main" id="{F63FA8D0-6493-88C0-C475-BC0B86BC8DE8}"/>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pPr>
                <a:defRPr/>
              </a:pPr>
              <a:t>7</a:t>
            </a:fld>
            <a:endParaRPr lang="en-US" altLang="ja-JP" dirty="0"/>
          </a:p>
        </p:txBody>
      </p:sp>
      <p:sp>
        <p:nvSpPr>
          <p:cNvPr id="6194" name="四角形: 角を丸くする 6193">
            <a:extLst>
              <a:ext uri="{FF2B5EF4-FFF2-40B4-BE49-F238E27FC236}">
                <a16:creationId xmlns:a16="http://schemas.microsoft.com/office/drawing/2014/main" id="{6C03400A-A1C6-5B6B-E574-2912CD497C52}"/>
              </a:ext>
            </a:extLst>
          </p:cNvPr>
          <p:cNvSpPr/>
          <p:nvPr/>
        </p:nvSpPr>
        <p:spPr>
          <a:xfrm>
            <a:off x="326408" y="2210313"/>
            <a:ext cx="8493741" cy="452493"/>
          </a:xfrm>
          <a:prstGeom prst="roundRect">
            <a:avLst>
              <a:gd name="adj" fmla="val 0"/>
            </a:avLst>
          </a:prstGeom>
          <a:solidFill>
            <a:srgbClr val="005BA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52" dirty="0"/>
          </a:p>
        </p:txBody>
      </p:sp>
      <p:sp>
        <p:nvSpPr>
          <p:cNvPr id="6195" name="正方形/長方形 6194">
            <a:extLst>
              <a:ext uri="{FF2B5EF4-FFF2-40B4-BE49-F238E27FC236}">
                <a16:creationId xmlns:a16="http://schemas.microsoft.com/office/drawing/2014/main" id="{0B8F34F1-1991-A93C-469E-F9D8ABE3E76D}"/>
              </a:ext>
            </a:extLst>
          </p:cNvPr>
          <p:cNvSpPr/>
          <p:nvPr/>
        </p:nvSpPr>
        <p:spPr>
          <a:xfrm>
            <a:off x="2886567" y="2217635"/>
            <a:ext cx="3369512"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spAutoFit/>
          </a:bodyPr>
          <a:lstStyle/>
          <a:p>
            <a:pPr algn="ctr">
              <a:spcBef>
                <a:spcPct val="0"/>
              </a:spcBef>
            </a:pPr>
            <a:r>
              <a:rPr lang="ja-JP" altLang="en-US" sz="2800" dirty="0">
                <a:solidFill>
                  <a:srgbClr val="FDC741"/>
                </a:solidFill>
                <a:latin typeface="+mn-ea"/>
              </a:rPr>
              <a:t>「税金」</a:t>
            </a:r>
            <a:r>
              <a:rPr lang="ja-JP" altLang="en-US" sz="2800" kern="0" spc="-1000" dirty="0">
                <a:solidFill>
                  <a:srgbClr val="FDC741"/>
                </a:solidFill>
                <a:latin typeface="+mn-ea"/>
              </a:rPr>
              <a:t>　</a:t>
            </a:r>
            <a:r>
              <a:rPr lang="ja-JP" altLang="en-US" sz="1710" dirty="0">
                <a:solidFill>
                  <a:schemeClr val="bg1"/>
                </a:solidFill>
                <a:latin typeface="+mn-ea"/>
              </a:rPr>
              <a:t>により賄われています。</a:t>
            </a:r>
            <a:endParaRPr lang="ja-JP" altLang="en-US" sz="2052" dirty="0">
              <a:solidFill>
                <a:schemeClr val="bg1"/>
              </a:solidFill>
              <a:latin typeface="+mn-ea"/>
            </a:endParaRPr>
          </a:p>
        </p:txBody>
      </p:sp>
      <p:grpSp>
        <p:nvGrpSpPr>
          <p:cNvPr id="9" name="グループ化 8">
            <a:extLst>
              <a:ext uri="{FF2B5EF4-FFF2-40B4-BE49-F238E27FC236}">
                <a16:creationId xmlns:a16="http://schemas.microsoft.com/office/drawing/2014/main" id="{28FE4AA5-5DAF-AE44-1530-91DC83955F52}"/>
              </a:ext>
            </a:extLst>
          </p:cNvPr>
          <p:cNvGrpSpPr/>
          <p:nvPr/>
        </p:nvGrpSpPr>
        <p:grpSpPr>
          <a:xfrm>
            <a:off x="327394" y="6346082"/>
            <a:ext cx="6651884" cy="348032"/>
            <a:chOff x="327394" y="6346082"/>
            <a:chExt cx="6651884" cy="348032"/>
          </a:xfrm>
        </p:grpSpPr>
        <p:sp>
          <p:nvSpPr>
            <p:cNvPr id="6235" name="角丸四角形 15">
              <a:extLst>
                <a:ext uri="{FF2B5EF4-FFF2-40B4-BE49-F238E27FC236}">
                  <a16:creationId xmlns:a16="http://schemas.microsoft.com/office/drawing/2014/main" id="{A8508A09-3A04-B980-C2E4-62A4BEA76F3D}"/>
                </a:ext>
              </a:extLst>
            </p:cNvPr>
            <p:cNvSpPr/>
            <p:nvPr/>
          </p:nvSpPr>
          <p:spPr>
            <a:xfrm>
              <a:off x="327394" y="6346082"/>
              <a:ext cx="3207410" cy="34803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ja-JP" sz="800" dirty="0">
                  <a:solidFill>
                    <a:schemeClr val="tx1"/>
                  </a:solidFill>
                  <a:latin typeface="+mn-ea"/>
                </a:rPr>
                <a:t>※</a:t>
              </a:r>
              <a:r>
                <a:rPr lang="ja-JP" altLang="en-US" sz="800" dirty="0">
                  <a:solidFill>
                    <a:schemeClr val="tx1"/>
                  </a:solidFill>
                  <a:latin typeface="+mn-ea"/>
                </a:rPr>
                <a:t>１・</a:t>
              </a:r>
              <a:r>
                <a:rPr lang="en-US" altLang="ja-JP" sz="800" dirty="0">
                  <a:solidFill>
                    <a:schemeClr val="tx1"/>
                  </a:solidFill>
                  <a:latin typeface="+mn-ea"/>
                </a:rPr>
                <a:t>2</a:t>
              </a:r>
              <a:r>
                <a:rPr lang="ja-JP" altLang="en-US" sz="800" dirty="0">
                  <a:solidFill>
                    <a:schemeClr val="tx1"/>
                  </a:solidFill>
                  <a:latin typeface="+mn-ea"/>
                </a:rPr>
                <a:t>　出所：総務省「令和８年版地方財政白書」　　　</a:t>
              </a:r>
              <a:endParaRPr lang="en-US" altLang="ja-JP" sz="800" dirty="0">
                <a:solidFill>
                  <a:schemeClr val="tx1"/>
                </a:solidFill>
                <a:latin typeface="+mn-ea"/>
              </a:endParaRPr>
            </a:p>
            <a:p>
              <a:pPr>
                <a:lnSpc>
                  <a:spcPct val="130000"/>
                </a:lnSpc>
              </a:pPr>
              <a:r>
                <a:rPr lang="en-US" altLang="ja-JP" sz="800" dirty="0">
                  <a:solidFill>
                    <a:schemeClr val="tx1"/>
                  </a:solidFill>
                  <a:latin typeface="+mn-ea"/>
                </a:rPr>
                <a:t>※</a:t>
              </a:r>
              <a:r>
                <a:rPr lang="ja-JP" altLang="en-US" sz="800" dirty="0">
                  <a:solidFill>
                    <a:schemeClr val="tx1"/>
                  </a:solidFill>
                  <a:latin typeface="+mn-ea"/>
                </a:rPr>
                <a:t>３　出所：厚生労働省「令和５（</a:t>
              </a:r>
              <a:r>
                <a:rPr lang="en-US" altLang="ja-JP" sz="800" dirty="0">
                  <a:solidFill>
                    <a:schemeClr val="tx1"/>
                  </a:solidFill>
                  <a:latin typeface="+mn-ea"/>
                </a:rPr>
                <a:t>2023</a:t>
              </a:r>
              <a:r>
                <a:rPr lang="ja-JP" altLang="en-US" sz="800" dirty="0">
                  <a:solidFill>
                    <a:schemeClr val="tx1"/>
                  </a:solidFill>
                  <a:latin typeface="+mn-ea"/>
                </a:rPr>
                <a:t>）年度国民医療費の概況」</a:t>
              </a:r>
            </a:p>
          </p:txBody>
        </p:sp>
        <p:sp>
          <p:nvSpPr>
            <p:cNvPr id="6236" name="角丸四角形 40">
              <a:extLst>
                <a:ext uri="{FF2B5EF4-FFF2-40B4-BE49-F238E27FC236}">
                  <a16:creationId xmlns:a16="http://schemas.microsoft.com/office/drawing/2014/main" id="{379B8E8D-FF91-5F8B-327C-DFA2FCB280E6}"/>
                </a:ext>
              </a:extLst>
            </p:cNvPr>
            <p:cNvSpPr/>
            <p:nvPr/>
          </p:nvSpPr>
          <p:spPr>
            <a:xfrm>
              <a:off x="3240998" y="6346082"/>
              <a:ext cx="3738280" cy="1561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en-US" altLang="ja-JP" sz="800" dirty="0">
                  <a:solidFill>
                    <a:schemeClr val="tx1"/>
                  </a:solidFill>
                  <a:latin typeface="+mn-ea"/>
                </a:rPr>
                <a:t>※</a:t>
              </a:r>
              <a:r>
                <a:rPr lang="ja-JP" altLang="en-US" sz="800" dirty="0">
                  <a:solidFill>
                    <a:schemeClr val="tx1"/>
                  </a:solidFill>
                  <a:latin typeface="+mn-ea"/>
                </a:rPr>
                <a:t>４・</a:t>
              </a:r>
              <a:r>
                <a:rPr lang="en-US" altLang="ja-JP" sz="800" dirty="0">
                  <a:solidFill>
                    <a:schemeClr val="tx1"/>
                  </a:solidFill>
                  <a:latin typeface="+mn-ea"/>
                </a:rPr>
                <a:t>5</a:t>
              </a:r>
              <a:r>
                <a:rPr lang="ja-JP" altLang="en-US" sz="800" dirty="0">
                  <a:solidFill>
                    <a:schemeClr val="tx1"/>
                  </a:solidFill>
                  <a:latin typeface="+mn-ea"/>
                </a:rPr>
                <a:t>　出所：財務省</a:t>
              </a:r>
              <a:r>
                <a:rPr lang="en-US" altLang="ja-JP" sz="800" dirty="0">
                  <a:solidFill>
                    <a:schemeClr val="tx1"/>
                  </a:solidFill>
                  <a:latin typeface="+mn-ea"/>
                </a:rPr>
                <a:t>｢</a:t>
              </a:r>
              <a:r>
                <a:rPr lang="ja-JP" altLang="en-US" sz="800" dirty="0">
                  <a:solidFill>
                    <a:schemeClr val="tx1"/>
                  </a:solidFill>
                  <a:latin typeface="+mn-ea"/>
                </a:rPr>
                <a:t>令和６年度予算及び財政投融資計画の説明」　　　</a:t>
              </a:r>
            </a:p>
          </p:txBody>
        </p:sp>
      </p:grpSp>
      <p:sp>
        <p:nvSpPr>
          <p:cNvPr id="4" name="Rectangle 14">
            <a:extLst>
              <a:ext uri="{FF2B5EF4-FFF2-40B4-BE49-F238E27FC236}">
                <a16:creationId xmlns:a16="http://schemas.microsoft.com/office/drawing/2014/main" id="{D9EE3754-C97B-926F-BD9B-95A71B250DE9}"/>
              </a:ext>
            </a:extLst>
          </p:cNvPr>
          <p:cNvSpPr txBox="1">
            <a:spLocks noChangeArrowheads="1"/>
          </p:cNvSpPr>
          <p:nvPr/>
        </p:nvSpPr>
        <p:spPr bwMode="auto">
          <a:xfrm>
            <a:off x="616933" y="739787"/>
            <a:ext cx="591282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en-US" altLang="ja-JP" sz="1800" b="1" dirty="0">
                <a:solidFill>
                  <a:schemeClr val="tx1"/>
                </a:solidFill>
                <a:latin typeface="HGPｺﾞｼｯｸE" panose="020B0900000000000000" pitchFamily="50" charset="-128"/>
                <a:ea typeface="HGPｺﾞｼｯｸE" panose="020B0900000000000000" pitchFamily="50" charset="-128"/>
                <a:cs typeface="+mn-cs"/>
              </a:rPr>
              <a:t> </a:t>
            </a:r>
            <a:r>
              <a:rPr lang="ja-JP" altLang="en-US" sz="1800" b="1" dirty="0">
                <a:solidFill>
                  <a:schemeClr val="tx1"/>
                </a:solidFill>
                <a:latin typeface="HGPｺﾞｼｯｸE" panose="020B0900000000000000" pitchFamily="50" charset="-128"/>
                <a:ea typeface="HGPｺﾞｼｯｸE" panose="020B0900000000000000" pitchFamily="50" charset="-128"/>
                <a:cs typeface="+mn-cs"/>
              </a:rPr>
              <a:t>税金は何のためにあるのだろうか</a:t>
            </a:r>
          </a:p>
        </p:txBody>
      </p:sp>
      <p:sp>
        <p:nvSpPr>
          <p:cNvPr id="34" name="Rectangle 14">
            <a:extLst>
              <a:ext uri="{FF2B5EF4-FFF2-40B4-BE49-F238E27FC236}">
                <a16:creationId xmlns:a16="http://schemas.microsoft.com/office/drawing/2014/main" id="{E8B07BD5-8EF9-48AB-B5C8-90A9FCAFC38D}"/>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a:t>
            </a:r>
          </a:p>
        </p:txBody>
      </p:sp>
      <p:sp>
        <p:nvSpPr>
          <p:cNvPr id="10" name="正方形/長方形 9">
            <a:extLst>
              <a:ext uri="{FF2B5EF4-FFF2-40B4-BE49-F238E27FC236}">
                <a16:creationId xmlns:a16="http://schemas.microsoft.com/office/drawing/2014/main" id="{9CDC32CC-563E-4818-B5E9-69F2A2618889}"/>
              </a:ext>
            </a:extLst>
          </p:cNvPr>
          <p:cNvSpPr/>
          <p:nvPr/>
        </p:nvSpPr>
        <p:spPr>
          <a:xfrm>
            <a:off x="1141094" y="1580326"/>
            <a:ext cx="5625263" cy="6568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spcBef>
                <a:spcPct val="0"/>
              </a:spcBef>
              <a:spcAft>
                <a:spcPct val="0"/>
              </a:spcAft>
              <a:buClrTx/>
              <a:buSzTx/>
              <a:buFontTx/>
              <a:buNone/>
              <a:tabLst/>
              <a:defRPr/>
            </a:pPr>
            <a:r>
              <a:rPr kumimoji="1" lang="ja-JP" altLang="en-US" sz="180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rPr>
              <a:t>わたしたちの身の回りには、国や地方公共団体による</a:t>
            </a:r>
            <a:endParaRPr kumimoji="1" lang="en-US" altLang="ja-JP" sz="180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endParaRPr>
          </a:p>
          <a:p>
            <a:pPr marL="0" marR="0" lvl="0" indent="0" algn="l" defTabSz="914400" rtl="0" eaLnBrk="1" fontAlgn="base" latinLnBrk="0" hangingPunct="1">
              <a:spcBef>
                <a:spcPct val="0"/>
              </a:spcBef>
              <a:spcAft>
                <a:spcPct val="0"/>
              </a:spcAft>
              <a:buClrTx/>
              <a:buSzTx/>
              <a:buFontTx/>
              <a:buNone/>
              <a:tabLst/>
              <a:defRPr/>
            </a:pPr>
            <a:r>
              <a:rPr kumimoji="1" lang="ja-JP" altLang="en-US" sz="180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rPr>
              <a:t>「公共サービス」や「公共施設」があります。</a:t>
            </a:r>
            <a:endParaRPr kumimoji="1" lang="ja-JP" altLang="en-US" dirty="0">
              <a:solidFill>
                <a:schemeClr val="tx1"/>
              </a:solidFill>
            </a:endParaRPr>
          </a:p>
        </p:txBody>
      </p:sp>
    </p:spTree>
    <p:extLst>
      <p:ext uri="{BB962C8B-B14F-4D97-AF65-F5344CB8AC3E}">
        <p14:creationId xmlns:p14="http://schemas.microsoft.com/office/powerpoint/2010/main" val="1012859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6160"/>
                                        </p:tgtEl>
                                        <p:attrNameLst>
                                          <p:attrName>style.visibility</p:attrName>
                                        </p:attrNameLst>
                                      </p:cBhvr>
                                      <p:to>
                                        <p:strVal val="visible"/>
                                      </p:to>
                                    </p:set>
                                    <p:animEffect transition="in" filter="wipe(left)">
                                      <p:cBhvr>
                                        <p:cTn id="16" dur="750"/>
                                        <p:tgtEl>
                                          <p:spTgt spid="616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6157"/>
                                        </p:tgtEl>
                                        <p:attrNameLst>
                                          <p:attrName>style.visibility</p:attrName>
                                        </p:attrNameLst>
                                      </p:cBhvr>
                                      <p:to>
                                        <p:strVal val="visible"/>
                                      </p:to>
                                    </p:set>
                                    <p:animEffect transition="in" filter="wipe(left)">
                                      <p:cBhvr>
                                        <p:cTn id="25" dur="900"/>
                                        <p:tgtEl>
                                          <p:spTgt spid="615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par>
                                <p:cTn id="31" presetID="10" presetClass="entr" presetSubtype="0" fill="hold" nodeType="withEffect">
                                  <p:stCondLst>
                                    <p:cond delay="50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nodeType="withEffect">
                                  <p:stCondLst>
                                    <p:cond delay="50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500"/>
                                        <p:tgtEl>
                                          <p:spTgt spid="2"/>
                                        </p:tgtEl>
                                      </p:cBhvr>
                                    </p:animEffect>
                                  </p:childTnLst>
                                </p:cTn>
                              </p:par>
                            </p:childTnLst>
                          </p:cTn>
                        </p:par>
                        <p:par>
                          <p:cTn id="37" fill="hold">
                            <p:stCondLst>
                              <p:cond delay="1000"/>
                            </p:stCondLst>
                            <p:childTnLst>
                              <p:par>
                                <p:cTn id="38" presetID="10" presetClass="entr" presetSubtype="0"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par>
                                <p:cTn id="41" presetID="10" presetClass="entr" presetSubtype="0" fill="hold"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6151"/>
                                        </p:tgtEl>
                                        <p:attrNameLst>
                                          <p:attrName>style.visibility</p:attrName>
                                        </p:attrNameLst>
                                      </p:cBhvr>
                                      <p:to>
                                        <p:strVal val="visible"/>
                                      </p:to>
                                    </p:set>
                                    <p:animEffect transition="in" filter="fade">
                                      <p:cBhvr>
                                        <p:cTn id="52" dur="500"/>
                                        <p:tgtEl>
                                          <p:spTgt spid="6151"/>
                                        </p:tgtEl>
                                      </p:cBhvr>
                                    </p:animEffect>
                                  </p:childTnLst>
                                </p:cTn>
                              </p:par>
                              <p:par>
                                <p:cTn id="53" presetID="10" presetClass="entr" presetSubtype="0" fill="hold"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childTnLst>
                                </p:cTn>
                              </p:par>
                            </p:childTnLst>
                          </p:cTn>
                        </p:par>
                        <p:par>
                          <p:cTn id="56" fill="hold">
                            <p:stCondLst>
                              <p:cond delay="1000"/>
                            </p:stCondLst>
                            <p:childTnLst>
                              <p:par>
                                <p:cTn id="57" presetID="10" presetClass="entr" presetSubtype="0" fill="hold" nodeType="after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fade">
                                      <p:cBhvr>
                                        <p:cTn id="59" dur="500"/>
                                        <p:tgtEl>
                                          <p:spTgt spid="9"/>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6194"/>
                                        </p:tgtEl>
                                        <p:attrNameLst>
                                          <p:attrName>style.visibility</p:attrName>
                                        </p:attrNameLst>
                                      </p:cBhvr>
                                      <p:to>
                                        <p:strVal val="visible"/>
                                      </p:to>
                                    </p:set>
                                    <p:animEffect transition="in" filter="fade">
                                      <p:cBhvr>
                                        <p:cTn id="64" dur="500"/>
                                        <p:tgtEl>
                                          <p:spTgt spid="6194"/>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6195"/>
                                        </p:tgtEl>
                                        <p:attrNameLst>
                                          <p:attrName>style.visibility</p:attrName>
                                        </p:attrNameLst>
                                      </p:cBhvr>
                                      <p:to>
                                        <p:strVal val="visible"/>
                                      </p:to>
                                    </p:set>
                                    <p:animEffect transition="in" filter="fade">
                                      <p:cBhvr>
                                        <p:cTn id="67" dur="500"/>
                                        <p:tgtEl>
                                          <p:spTgt spid="6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6194" grpId="0" animBg="1"/>
      <p:bldP spid="6195"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正方形/長方形 44">
            <a:extLst>
              <a:ext uri="{FF2B5EF4-FFF2-40B4-BE49-F238E27FC236}">
                <a16:creationId xmlns:a16="http://schemas.microsoft.com/office/drawing/2014/main" id="{737A4112-39AD-4CB4-820A-956FF4C3C72E}"/>
              </a:ext>
            </a:extLst>
          </p:cNvPr>
          <p:cNvSpPr/>
          <p:nvPr/>
        </p:nvSpPr>
        <p:spPr>
          <a:xfrm>
            <a:off x="342377" y="1698405"/>
            <a:ext cx="8477773" cy="4654897"/>
          </a:xfrm>
          <a:prstGeom prst="rect">
            <a:avLst/>
          </a:prstGeom>
          <a:solidFill>
            <a:srgbClr val="CEECFE"/>
          </a:solidFill>
          <a:ln>
            <a:noFill/>
          </a:ln>
          <a:effectLst/>
        </p:spPr>
        <p:txBody>
          <a:bodyPr wrap="none" anchor="ctr"/>
          <a:lstStyle/>
          <a:p>
            <a:pPr defTabSz="838413" eaLnBrk="1" hangingPunct="1">
              <a:spcBef>
                <a:spcPct val="20000"/>
              </a:spcBef>
              <a:buFont typeface="Arial" charset="0"/>
              <a:buChar cha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9" name="正方形/長方形 8">
            <a:extLst>
              <a:ext uri="{FF2B5EF4-FFF2-40B4-BE49-F238E27FC236}">
                <a16:creationId xmlns:a16="http://schemas.microsoft.com/office/drawing/2014/main" id="{E7C64E19-C7C6-765A-F8C6-6EB8B06C5FD4}"/>
              </a:ext>
            </a:extLst>
          </p:cNvPr>
          <p:cNvSpPr/>
          <p:nvPr/>
        </p:nvSpPr>
        <p:spPr bwMode="auto">
          <a:xfrm>
            <a:off x="601839" y="2080128"/>
            <a:ext cx="7958848" cy="4003148"/>
          </a:xfrm>
          <a:prstGeom prst="rect">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46" name="テキスト ボックス 45">
            <a:extLst>
              <a:ext uri="{FF2B5EF4-FFF2-40B4-BE49-F238E27FC236}">
                <a16:creationId xmlns:a16="http://schemas.microsoft.com/office/drawing/2014/main" id="{2B888AFC-B9D5-4A6A-BB97-507695A1D5B2}"/>
              </a:ext>
            </a:extLst>
          </p:cNvPr>
          <p:cNvSpPr txBox="1"/>
          <p:nvPr/>
        </p:nvSpPr>
        <p:spPr>
          <a:xfrm>
            <a:off x="599238" y="1750457"/>
            <a:ext cx="1074332" cy="246221"/>
          </a:xfrm>
          <a:prstGeom prst="rect">
            <a:avLst/>
          </a:prstGeom>
          <a:noFill/>
        </p:spPr>
        <p:txBody>
          <a:bodyPr wrap="square" lIns="0" tIns="0" rIns="0" bIns="0" rtlCol="0">
            <a:spAutoFit/>
          </a:bodyPr>
          <a:lstStyle/>
          <a:p>
            <a:pPr>
              <a:spcAft>
                <a:spcPts val="200"/>
              </a:spcAft>
            </a:pPr>
            <a:r>
              <a:rPr kumimoji="1" lang="ja-JP" altLang="en-US" sz="1600" dirty="0">
                <a:latin typeface="+mn-ea"/>
                <a:ea typeface="+mn-ea"/>
              </a:rPr>
              <a:t>（全国平均）</a:t>
            </a:r>
          </a:p>
        </p:txBody>
      </p:sp>
      <p:grpSp>
        <p:nvGrpSpPr>
          <p:cNvPr id="6" name="グループ化 5">
            <a:extLst>
              <a:ext uri="{FF2B5EF4-FFF2-40B4-BE49-F238E27FC236}">
                <a16:creationId xmlns:a16="http://schemas.microsoft.com/office/drawing/2014/main" id="{2B358F46-7D81-EA32-9F35-EC065A6CD191}"/>
              </a:ext>
            </a:extLst>
          </p:cNvPr>
          <p:cNvGrpSpPr/>
          <p:nvPr/>
        </p:nvGrpSpPr>
        <p:grpSpPr>
          <a:xfrm>
            <a:off x="5989645" y="1738614"/>
            <a:ext cx="2431357" cy="4224353"/>
            <a:chOff x="5989645" y="1738614"/>
            <a:chExt cx="2431357" cy="4224353"/>
          </a:xfrm>
        </p:grpSpPr>
        <p:pic>
          <p:nvPicPr>
            <p:cNvPr id="31" name="図 30">
              <a:extLst>
                <a:ext uri="{FF2B5EF4-FFF2-40B4-BE49-F238E27FC236}">
                  <a16:creationId xmlns:a16="http://schemas.microsoft.com/office/drawing/2014/main" id="{52BD340C-9BC8-4717-8094-CC276A1D2D0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686064" y="1738614"/>
              <a:ext cx="1025567" cy="3291876"/>
            </a:xfrm>
            <a:prstGeom prst="rect">
              <a:avLst/>
            </a:prstGeom>
          </p:spPr>
        </p:pic>
        <p:sp>
          <p:nvSpPr>
            <p:cNvPr id="41" name="四角形: 角を丸くする 40">
              <a:extLst>
                <a:ext uri="{FF2B5EF4-FFF2-40B4-BE49-F238E27FC236}">
                  <a16:creationId xmlns:a16="http://schemas.microsoft.com/office/drawing/2014/main" id="{C4F93FDC-F2F6-4E3F-A02B-E2DFB68EC8D0}"/>
                </a:ext>
              </a:extLst>
            </p:cNvPr>
            <p:cNvSpPr/>
            <p:nvPr/>
          </p:nvSpPr>
          <p:spPr>
            <a:xfrm>
              <a:off x="6074925" y="5013083"/>
              <a:ext cx="2247847" cy="408687"/>
            </a:xfrm>
            <a:prstGeom prst="roundRect">
              <a:avLst>
                <a:gd name="adj" fmla="val 5296"/>
              </a:avLst>
            </a:prstGeom>
            <a:solidFill>
              <a:srgbClr val="005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t>高校生</a:t>
              </a:r>
              <a:r>
                <a:rPr kumimoji="1" lang="ja-JP" altLang="en-US" sz="1600" dirty="0"/>
                <a:t>（全日制）</a:t>
              </a:r>
              <a:endParaRPr kumimoji="1" lang="ja-JP" altLang="en-US" sz="2000" dirty="0"/>
            </a:p>
          </p:txBody>
        </p:sp>
        <p:sp>
          <p:nvSpPr>
            <p:cNvPr id="42" name="テキスト ボックス 41">
              <a:extLst>
                <a:ext uri="{FF2B5EF4-FFF2-40B4-BE49-F238E27FC236}">
                  <a16:creationId xmlns:a16="http://schemas.microsoft.com/office/drawing/2014/main" id="{F14E59E5-602E-4310-AB75-69702115C6B5}"/>
                </a:ext>
              </a:extLst>
            </p:cNvPr>
            <p:cNvSpPr txBox="1"/>
            <p:nvPr/>
          </p:nvSpPr>
          <p:spPr>
            <a:xfrm>
              <a:off x="5989645" y="5554281"/>
              <a:ext cx="2431357" cy="408686"/>
            </a:xfrm>
            <a:prstGeom prst="rect">
              <a:avLst/>
            </a:prstGeom>
            <a:noFill/>
          </p:spPr>
          <p:txBody>
            <a:bodyPr wrap="square" lIns="0" tIns="0" rIns="0" bIns="0" rtlCol="0">
              <a:noAutofit/>
            </a:bodyPr>
            <a:lstStyle/>
            <a:p>
              <a:pPr algn="ctr">
                <a:spcAft>
                  <a:spcPts val="700"/>
                </a:spcAft>
              </a:pPr>
              <a:r>
                <a:rPr kumimoji="1" lang="zh-TW" altLang="en-US" sz="2000" spc="-30" dirty="0">
                  <a:latin typeface="+mn-ea"/>
                  <a:ea typeface="+mn-ea"/>
                </a:rPr>
                <a:t>約</a:t>
              </a:r>
              <a:r>
                <a:rPr kumimoji="1" lang="en-US" altLang="zh-TW" sz="2600" spc="-30" dirty="0">
                  <a:latin typeface="+mn-ea"/>
                  <a:ea typeface="+mn-ea"/>
                </a:rPr>
                <a:t>1,</a:t>
              </a:r>
              <a:r>
                <a:rPr kumimoji="1" lang="en-US" altLang="zh-TW" sz="2600" spc="-30" dirty="0">
                  <a:latin typeface="+mn-ea"/>
                </a:rPr>
                <a:t>064</a:t>
              </a:r>
              <a:r>
                <a:rPr kumimoji="1" lang="en-US" altLang="ja-JP" sz="2600" spc="-30" dirty="0">
                  <a:latin typeface="+mn-ea"/>
                  <a:ea typeface="+mn-ea"/>
                </a:rPr>
                <a:t>,000</a:t>
              </a:r>
              <a:r>
                <a:rPr kumimoji="1" lang="zh-TW" altLang="en-US" sz="2000" spc="-30" dirty="0">
                  <a:latin typeface="+mn-ea"/>
                  <a:ea typeface="+mn-ea"/>
                </a:rPr>
                <a:t>円</a:t>
              </a:r>
              <a:r>
                <a:rPr kumimoji="1" lang="en-US" altLang="zh-TW" sz="1400" b="0" i="0" u="none" strike="noStrike" kern="1200" cap="none" spc="-30" normalizeH="0" baseline="0" noProof="0" dirty="0">
                  <a:ln>
                    <a:noFill/>
                  </a:ln>
                  <a:solidFill>
                    <a:prstClr val="black"/>
                  </a:solidFill>
                  <a:effectLst/>
                  <a:uLnTx/>
                  <a:uFillTx/>
                  <a:latin typeface="HGPｺﾞｼｯｸE"/>
                  <a:ea typeface="HGPｺﾞｼｯｸE"/>
                  <a:cs typeface="+mn-cs"/>
                </a:rPr>
                <a:t>/</a:t>
              </a:r>
              <a:r>
                <a:rPr kumimoji="1" lang="ja-JP" altLang="en-US" sz="1400" b="0" i="0" u="none" strike="noStrike" kern="1200" cap="none" spc="-30" normalizeH="0" baseline="0" noProof="0" dirty="0">
                  <a:ln>
                    <a:noFill/>
                  </a:ln>
                  <a:solidFill>
                    <a:prstClr val="black"/>
                  </a:solidFill>
                  <a:effectLst/>
                  <a:uLnTx/>
                  <a:uFillTx/>
                  <a:latin typeface="HGPｺﾞｼｯｸE"/>
                  <a:ea typeface="HGPｺﾞｼｯｸE"/>
                  <a:cs typeface="+mn-cs"/>
                </a:rPr>
                <a:t>年間</a:t>
              </a:r>
              <a:endParaRPr kumimoji="1" lang="zh-TW" altLang="en-US" sz="2200" spc="-30" dirty="0">
                <a:latin typeface="+mn-ea"/>
                <a:ea typeface="+mn-ea"/>
              </a:endParaRPr>
            </a:p>
          </p:txBody>
        </p:sp>
      </p:grpSp>
      <p:grpSp>
        <p:nvGrpSpPr>
          <p:cNvPr id="5" name="グループ化 4">
            <a:extLst>
              <a:ext uri="{FF2B5EF4-FFF2-40B4-BE49-F238E27FC236}">
                <a16:creationId xmlns:a16="http://schemas.microsoft.com/office/drawing/2014/main" id="{6DA4C0FE-8D6B-65D5-F398-8C17E4E0B162}"/>
              </a:ext>
            </a:extLst>
          </p:cNvPr>
          <p:cNvGrpSpPr/>
          <p:nvPr/>
        </p:nvGrpSpPr>
        <p:grpSpPr>
          <a:xfrm>
            <a:off x="3352782" y="2121440"/>
            <a:ext cx="2431357" cy="3841526"/>
            <a:chOff x="3352782" y="2121440"/>
            <a:chExt cx="2431357" cy="3841526"/>
          </a:xfrm>
        </p:grpSpPr>
        <p:pic>
          <p:nvPicPr>
            <p:cNvPr id="29" name="図 28">
              <a:extLst>
                <a:ext uri="{FF2B5EF4-FFF2-40B4-BE49-F238E27FC236}">
                  <a16:creationId xmlns:a16="http://schemas.microsoft.com/office/drawing/2014/main" id="{8EC0C208-EFD1-43D5-85DC-AB335851BB2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082230" y="2121440"/>
              <a:ext cx="932951" cy="2878478"/>
            </a:xfrm>
            <a:prstGeom prst="rect">
              <a:avLst/>
            </a:prstGeom>
          </p:spPr>
        </p:pic>
        <p:sp>
          <p:nvSpPr>
            <p:cNvPr id="38" name="四角形: 角を丸くする 37">
              <a:extLst>
                <a:ext uri="{FF2B5EF4-FFF2-40B4-BE49-F238E27FC236}">
                  <a16:creationId xmlns:a16="http://schemas.microsoft.com/office/drawing/2014/main" id="{46D2EDD9-84F4-4A4F-8082-A4402AF60502}"/>
                </a:ext>
              </a:extLst>
            </p:cNvPr>
            <p:cNvSpPr/>
            <p:nvPr/>
          </p:nvSpPr>
          <p:spPr>
            <a:xfrm>
              <a:off x="3424782" y="5013083"/>
              <a:ext cx="2247847" cy="408687"/>
            </a:xfrm>
            <a:prstGeom prst="roundRect">
              <a:avLst>
                <a:gd name="adj" fmla="val 8320"/>
              </a:avLst>
            </a:prstGeom>
            <a:solidFill>
              <a:srgbClr val="098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t>中学生</a:t>
              </a:r>
            </a:p>
          </p:txBody>
        </p:sp>
        <p:sp>
          <p:nvSpPr>
            <p:cNvPr id="39" name="テキスト ボックス 38">
              <a:extLst>
                <a:ext uri="{FF2B5EF4-FFF2-40B4-BE49-F238E27FC236}">
                  <a16:creationId xmlns:a16="http://schemas.microsoft.com/office/drawing/2014/main" id="{2D311BA4-C219-40FF-A7B1-BCD6A3899448}"/>
                </a:ext>
              </a:extLst>
            </p:cNvPr>
            <p:cNvSpPr txBox="1"/>
            <p:nvPr/>
          </p:nvSpPr>
          <p:spPr>
            <a:xfrm>
              <a:off x="3352782" y="5554281"/>
              <a:ext cx="2431357" cy="408685"/>
            </a:xfrm>
            <a:prstGeom prst="rect">
              <a:avLst/>
            </a:prstGeom>
            <a:noFill/>
          </p:spPr>
          <p:txBody>
            <a:bodyPr wrap="square" lIns="0" tIns="0" rIns="0" bIns="0" rtlCol="0">
              <a:noAutofit/>
            </a:bodyPr>
            <a:lstStyle/>
            <a:p>
              <a:pPr algn="ctr">
                <a:spcAft>
                  <a:spcPts val="700"/>
                </a:spcAft>
              </a:pPr>
              <a:r>
                <a:rPr kumimoji="1" lang="zh-TW" altLang="en-US" sz="2000" spc="-30" dirty="0">
                  <a:latin typeface="+mn-ea"/>
                  <a:ea typeface="+mn-ea"/>
                </a:rPr>
                <a:t>約</a:t>
              </a:r>
              <a:r>
                <a:rPr kumimoji="1" lang="en-US" altLang="ja-JP" sz="2600" spc="-30" dirty="0">
                  <a:latin typeface="+mn-ea"/>
                </a:rPr>
                <a:t>1,083,000</a:t>
              </a:r>
              <a:r>
                <a:rPr kumimoji="1" lang="zh-TW" altLang="en-US" sz="2000" spc="-30" dirty="0">
                  <a:latin typeface="+mn-ea"/>
                  <a:ea typeface="+mn-ea"/>
                </a:rPr>
                <a:t>円</a:t>
              </a:r>
              <a:r>
                <a:rPr kumimoji="1" lang="en-US" altLang="zh-TW" sz="1400" b="0" i="0" u="none" strike="noStrike" kern="1200" cap="none" spc="-30" normalizeH="0" baseline="0" noProof="0" dirty="0">
                  <a:ln>
                    <a:noFill/>
                  </a:ln>
                  <a:solidFill>
                    <a:prstClr val="black"/>
                  </a:solidFill>
                  <a:effectLst/>
                  <a:uLnTx/>
                  <a:uFillTx/>
                  <a:latin typeface="HGPｺﾞｼｯｸE"/>
                  <a:ea typeface="HGPｺﾞｼｯｸE"/>
                  <a:cs typeface="+mn-cs"/>
                </a:rPr>
                <a:t>/</a:t>
              </a:r>
              <a:r>
                <a:rPr kumimoji="1" lang="ja-JP" altLang="en-US" sz="1400" b="0" i="0" u="none" strike="noStrike" kern="1200" cap="none" spc="-30" normalizeH="0" baseline="0" noProof="0" dirty="0">
                  <a:ln>
                    <a:noFill/>
                  </a:ln>
                  <a:solidFill>
                    <a:prstClr val="black"/>
                  </a:solidFill>
                  <a:effectLst/>
                  <a:uLnTx/>
                  <a:uFillTx/>
                  <a:latin typeface="HGPｺﾞｼｯｸE"/>
                  <a:ea typeface="HGPｺﾞｼｯｸE"/>
                  <a:cs typeface="+mn-cs"/>
                </a:rPr>
                <a:t>年間</a:t>
              </a:r>
              <a:endParaRPr kumimoji="1" lang="zh-TW" altLang="en-US" sz="2200" spc="-30" dirty="0">
                <a:latin typeface="+mn-ea"/>
                <a:ea typeface="+mn-ea"/>
              </a:endParaRPr>
            </a:p>
          </p:txBody>
        </p:sp>
      </p:grpSp>
      <p:grpSp>
        <p:nvGrpSpPr>
          <p:cNvPr id="3" name="グループ化 2">
            <a:extLst>
              <a:ext uri="{FF2B5EF4-FFF2-40B4-BE49-F238E27FC236}">
                <a16:creationId xmlns:a16="http://schemas.microsoft.com/office/drawing/2014/main" id="{11FF8DD2-6987-B6E2-F8A2-765EA4FB2630}"/>
              </a:ext>
            </a:extLst>
          </p:cNvPr>
          <p:cNvGrpSpPr/>
          <p:nvPr/>
        </p:nvGrpSpPr>
        <p:grpSpPr>
          <a:xfrm>
            <a:off x="774639" y="2843304"/>
            <a:ext cx="2247847" cy="3119664"/>
            <a:chOff x="774639" y="2843304"/>
            <a:chExt cx="2247847" cy="3119664"/>
          </a:xfrm>
        </p:grpSpPr>
        <p:pic>
          <p:nvPicPr>
            <p:cNvPr id="28" name="図 27">
              <a:extLst>
                <a:ext uri="{FF2B5EF4-FFF2-40B4-BE49-F238E27FC236}">
                  <a16:creationId xmlns:a16="http://schemas.microsoft.com/office/drawing/2014/main" id="{31C07AF2-1867-4826-A245-C54B1DF48DD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471756" y="2843304"/>
              <a:ext cx="853613" cy="2169751"/>
            </a:xfrm>
            <a:prstGeom prst="rect">
              <a:avLst/>
            </a:prstGeom>
          </p:spPr>
        </p:pic>
        <p:sp>
          <p:nvSpPr>
            <p:cNvPr id="35" name="四角形: 角を丸くする 34">
              <a:extLst>
                <a:ext uri="{FF2B5EF4-FFF2-40B4-BE49-F238E27FC236}">
                  <a16:creationId xmlns:a16="http://schemas.microsoft.com/office/drawing/2014/main" id="{A61605D8-4C1A-4B73-AE46-520C3E9785BD}"/>
                </a:ext>
              </a:extLst>
            </p:cNvPr>
            <p:cNvSpPr/>
            <p:nvPr/>
          </p:nvSpPr>
          <p:spPr>
            <a:xfrm>
              <a:off x="774639" y="5013083"/>
              <a:ext cx="2247847" cy="408687"/>
            </a:xfrm>
            <a:prstGeom prst="roundRect">
              <a:avLst>
                <a:gd name="adj" fmla="val 7312"/>
              </a:avLst>
            </a:prstGeom>
            <a:solidFill>
              <a:srgbClr val="1AB7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t>小学生</a:t>
              </a:r>
            </a:p>
          </p:txBody>
        </p:sp>
        <p:sp>
          <p:nvSpPr>
            <p:cNvPr id="36" name="テキスト ボックス 35">
              <a:extLst>
                <a:ext uri="{FF2B5EF4-FFF2-40B4-BE49-F238E27FC236}">
                  <a16:creationId xmlns:a16="http://schemas.microsoft.com/office/drawing/2014/main" id="{CB738748-681B-44B0-BD8C-C3720D185CF3}"/>
                </a:ext>
              </a:extLst>
            </p:cNvPr>
            <p:cNvSpPr txBox="1"/>
            <p:nvPr/>
          </p:nvSpPr>
          <p:spPr>
            <a:xfrm>
              <a:off x="793013" y="5554281"/>
              <a:ext cx="2166495" cy="408687"/>
            </a:xfrm>
            <a:prstGeom prst="rect">
              <a:avLst/>
            </a:prstGeom>
            <a:noFill/>
          </p:spPr>
          <p:txBody>
            <a:bodyPr wrap="square" lIns="0" tIns="0" rIns="0" bIns="0" rtlCol="0">
              <a:noAutofit/>
            </a:bodyPr>
            <a:lstStyle/>
            <a:p>
              <a:pPr algn="ctr">
                <a:spcAft>
                  <a:spcPts val="700"/>
                </a:spcAft>
              </a:pPr>
              <a:r>
                <a:rPr kumimoji="1" lang="zh-TW" altLang="en-US" sz="2000" spc="-30" dirty="0">
                  <a:latin typeface="+mn-ea"/>
                  <a:ea typeface="+mn-ea"/>
                </a:rPr>
                <a:t>約</a:t>
              </a:r>
              <a:r>
                <a:rPr kumimoji="1" lang="en-US" altLang="ja-JP" sz="2600" spc="-30" dirty="0">
                  <a:latin typeface="+mn-ea"/>
                </a:rPr>
                <a:t>968,000</a:t>
              </a:r>
              <a:r>
                <a:rPr kumimoji="1" lang="zh-TW" altLang="en-US" sz="2000" spc="-30" dirty="0">
                  <a:latin typeface="+mn-ea"/>
                  <a:ea typeface="+mn-ea"/>
                </a:rPr>
                <a:t>円</a:t>
              </a:r>
              <a:r>
                <a:rPr kumimoji="1" lang="en-US" altLang="zh-TW" sz="1400" spc="-30" dirty="0">
                  <a:latin typeface="+mn-ea"/>
                  <a:ea typeface="+mn-ea"/>
                </a:rPr>
                <a:t>/</a:t>
              </a:r>
              <a:r>
                <a:rPr kumimoji="1" lang="ja-JP" altLang="en-US" sz="1400" spc="-30" dirty="0">
                  <a:latin typeface="+mn-ea"/>
                  <a:ea typeface="+mn-ea"/>
                </a:rPr>
                <a:t>年間</a:t>
              </a:r>
              <a:endParaRPr kumimoji="1" lang="zh-TW" altLang="en-US" sz="2200" spc="-30" dirty="0">
                <a:latin typeface="+mn-ea"/>
                <a:ea typeface="+mn-ea"/>
              </a:endParaRPr>
            </a:p>
          </p:txBody>
        </p:sp>
      </p:grpSp>
      <p:sp>
        <p:nvSpPr>
          <p:cNvPr id="2" name="スライド番号プレースホルダー 1">
            <a:extLst>
              <a:ext uri="{FF2B5EF4-FFF2-40B4-BE49-F238E27FC236}">
                <a16:creationId xmlns:a16="http://schemas.microsoft.com/office/drawing/2014/main" id="{EFE7593F-59CC-D85E-7BC8-784CAE0A06EC}"/>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8</a:t>
            </a:fld>
            <a:endParaRPr lang="en-US" altLang="ja-JP" dirty="0"/>
          </a:p>
        </p:txBody>
      </p:sp>
      <p:sp>
        <p:nvSpPr>
          <p:cNvPr id="10" name="正方形/長方形 9">
            <a:extLst>
              <a:ext uri="{FF2B5EF4-FFF2-40B4-BE49-F238E27FC236}">
                <a16:creationId xmlns:a16="http://schemas.microsoft.com/office/drawing/2014/main" id="{5F2C0224-C078-04AC-0AA9-E2A098B3953B}"/>
              </a:ext>
            </a:extLst>
          </p:cNvPr>
          <p:cNvSpPr/>
          <p:nvPr/>
        </p:nvSpPr>
        <p:spPr bwMode="auto">
          <a:xfrm>
            <a:off x="322213" y="1029065"/>
            <a:ext cx="8477773" cy="404274"/>
          </a:xfrm>
          <a:prstGeom prst="rect">
            <a:avLst/>
          </a:prstGeom>
          <a:noFill/>
          <a:ln w="190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1" name="テキスト ボックス 10">
            <a:extLst>
              <a:ext uri="{FF2B5EF4-FFF2-40B4-BE49-F238E27FC236}">
                <a16:creationId xmlns:a16="http://schemas.microsoft.com/office/drawing/2014/main" id="{BFD61CF4-FCF6-62B3-F8D8-09EE70ED5868}"/>
              </a:ext>
            </a:extLst>
          </p:cNvPr>
          <p:cNvSpPr txBox="1"/>
          <p:nvPr/>
        </p:nvSpPr>
        <p:spPr>
          <a:xfrm>
            <a:off x="1484776" y="1052765"/>
            <a:ext cx="6229590" cy="353943"/>
          </a:xfrm>
          <a:prstGeom prst="rect">
            <a:avLst/>
          </a:prstGeom>
          <a:noFill/>
        </p:spPr>
        <p:txBody>
          <a:bodyPr wrap="none" rtlCol="0">
            <a:spAutoFit/>
          </a:bodyPr>
          <a:lstStyle/>
          <a:p>
            <a:r>
              <a:rPr lang="ja-JP" altLang="en-US" sz="1700" dirty="0">
                <a:latin typeface="HGPｺﾞｼｯｸE" panose="020B0900000000000000" pitchFamily="50" charset="-128"/>
                <a:ea typeface="HGPｺﾞｼｯｸE" panose="020B0900000000000000" pitchFamily="50" charset="-128"/>
              </a:rPr>
              <a:t>公立学校の児童・生徒１人当たりの公費負担教育費（令和５年度）</a:t>
            </a:r>
          </a:p>
        </p:txBody>
      </p:sp>
      <p:sp>
        <p:nvSpPr>
          <p:cNvPr id="4" name="Rectangle 14">
            <a:extLst>
              <a:ext uri="{FF2B5EF4-FFF2-40B4-BE49-F238E27FC236}">
                <a16:creationId xmlns:a16="http://schemas.microsoft.com/office/drawing/2014/main" id="{3366463E-6A27-2D0A-91FA-F4CACA006595}"/>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a:t>
            </a:r>
          </a:p>
        </p:txBody>
      </p:sp>
      <p:sp>
        <p:nvSpPr>
          <p:cNvPr id="22" name="角丸四角形 31">
            <a:extLst>
              <a:ext uri="{FF2B5EF4-FFF2-40B4-BE49-F238E27FC236}">
                <a16:creationId xmlns:a16="http://schemas.microsoft.com/office/drawing/2014/main" id="{CAEAE36E-BD59-4979-8354-4AD2E636EAF6}"/>
              </a:ext>
            </a:extLst>
          </p:cNvPr>
          <p:cNvSpPr/>
          <p:nvPr/>
        </p:nvSpPr>
        <p:spPr>
          <a:xfrm>
            <a:off x="5313931" y="6336023"/>
            <a:ext cx="3506219" cy="3480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855" dirty="0">
                <a:solidFill>
                  <a:schemeClr val="tx1"/>
                </a:solidFill>
              </a:rPr>
              <a:t>※</a:t>
            </a:r>
            <a:r>
              <a:rPr lang="ja-JP" altLang="en-US" sz="855" dirty="0">
                <a:solidFill>
                  <a:schemeClr val="tx1"/>
                </a:solidFill>
              </a:rPr>
              <a:t>出所：</a:t>
            </a:r>
            <a:r>
              <a:rPr lang="zh-TW" altLang="en-US" sz="855" dirty="0">
                <a:solidFill>
                  <a:schemeClr val="tx1"/>
                </a:solidFill>
              </a:rPr>
              <a:t>文部科学省「令和</a:t>
            </a:r>
            <a:r>
              <a:rPr lang="ja-JP" altLang="en-US" sz="855" dirty="0">
                <a:solidFill>
                  <a:schemeClr val="tx1"/>
                </a:solidFill>
              </a:rPr>
              <a:t>６</a:t>
            </a:r>
            <a:r>
              <a:rPr lang="zh-TW" altLang="en-US" sz="855" dirty="0">
                <a:solidFill>
                  <a:schemeClr val="tx1"/>
                </a:solidFill>
              </a:rPr>
              <a:t>年度地方教育費調査（令和</a:t>
            </a:r>
            <a:r>
              <a:rPr lang="ja-JP" altLang="en-US" sz="855" dirty="0">
                <a:solidFill>
                  <a:schemeClr val="tx1"/>
                </a:solidFill>
              </a:rPr>
              <a:t>５</a:t>
            </a:r>
            <a:r>
              <a:rPr lang="zh-TW" altLang="en-US" sz="855" dirty="0">
                <a:solidFill>
                  <a:schemeClr val="tx1"/>
                </a:solidFill>
              </a:rPr>
              <a:t>会計年度）」</a:t>
            </a:r>
            <a:r>
              <a:rPr lang="ja-JP" altLang="en-US" sz="855" dirty="0">
                <a:solidFill>
                  <a:schemeClr val="tx1"/>
                </a:solidFill>
              </a:rPr>
              <a:t>　　　</a:t>
            </a:r>
            <a:endParaRPr lang="en-US" altLang="ja-JP" sz="855" dirty="0">
              <a:solidFill>
                <a:schemeClr val="tx1"/>
              </a:solidFill>
            </a:endParaRPr>
          </a:p>
        </p:txBody>
      </p:sp>
    </p:spTree>
    <p:custDataLst>
      <p:tags r:id="rId1"/>
    </p:custDataLst>
    <p:extLst>
      <p:ext uri="{BB962C8B-B14F-4D97-AF65-F5344CB8AC3E}">
        <p14:creationId xmlns:p14="http://schemas.microsoft.com/office/powerpoint/2010/main" val="2909514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childTnLst>
                                </p:cTn>
                              </p:par>
                            </p:childTnLst>
                          </p:cTn>
                        </p:par>
                        <p:par>
                          <p:cTn id="19" fill="hold">
                            <p:stCondLst>
                              <p:cond delay="2500"/>
                            </p:stCondLst>
                            <p:childTnLst>
                              <p:par>
                                <p:cTn id="20" presetID="10"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フリーフォーム: 図形 5">
            <a:extLst>
              <a:ext uri="{FF2B5EF4-FFF2-40B4-BE49-F238E27FC236}">
                <a16:creationId xmlns:a16="http://schemas.microsoft.com/office/drawing/2014/main" id="{D2AFDEB5-D229-717A-ECF8-3B8453A7555D}"/>
              </a:ext>
            </a:extLst>
          </p:cNvPr>
          <p:cNvSpPr/>
          <p:nvPr/>
        </p:nvSpPr>
        <p:spPr bwMode="auto">
          <a:xfrm>
            <a:off x="2164035" y="1954306"/>
            <a:ext cx="1789539" cy="2105808"/>
          </a:xfrm>
          <a:custGeom>
            <a:avLst/>
            <a:gdLst>
              <a:gd name="connsiteX0" fmla="*/ 0 w 1613647"/>
              <a:gd name="connsiteY0" fmla="*/ 2008094 h 2008094"/>
              <a:gd name="connsiteX1" fmla="*/ 0 w 1613647"/>
              <a:gd name="connsiteY1" fmla="*/ 0 h 2008094"/>
              <a:gd name="connsiteX2" fmla="*/ 1613647 w 1613647"/>
              <a:gd name="connsiteY2" fmla="*/ 0 h 2008094"/>
            </a:gdLst>
            <a:ahLst/>
            <a:cxnLst>
              <a:cxn ang="0">
                <a:pos x="connsiteX0" y="connsiteY0"/>
              </a:cxn>
              <a:cxn ang="0">
                <a:pos x="connsiteX1" y="connsiteY1"/>
              </a:cxn>
              <a:cxn ang="0">
                <a:pos x="connsiteX2" y="connsiteY2"/>
              </a:cxn>
            </a:cxnLst>
            <a:rect l="l" t="t" r="r" b="b"/>
            <a:pathLst>
              <a:path w="1613647" h="2008094">
                <a:moveTo>
                  <a:pt x="0" y="2008094"/>
                </a:moveTo>
                <a:lnTo>
                  <a:pt x="0" y="0"/>
                </a:lnTo>
                <a:lnTo>
                  <a:pt x="1613647" y="0"/>
                </a:lnTo>
              </a:path>
            </a:pathLst>
          </a:custGeom>
          <a:noFill/>
          <a:ln w="123825" cap="flat" cmpd="sng" algn="ctr">
            <a:gradFill flip="none" rotWithShape="1">
              <a:gsLst>
                <a:gs pos="0">
                  <a:srgbClr val="005BAD"/>
                </a:gs>
                <a:gs pos="11000">
                  <a:srgbClr val="005BAD"/>
                </a:gs>
                <a:gs pos="100000">
                  <a:srgbClr val="E5F3FF"/>
                </a:gs>
                <a:gs pos="78000">
                  <a:srgbClr val="A7D5FF"/>
                </a:gs>
              </a:gsLst>
              <a:lin ang="8100000" scaled="1"/>
              <a:tileRect/>
            </a:gradFill>
            <a:prstDash val="solid"/>
            <a:round/>
            <a:headEnd type="none" w="med" len="med"/>
            <a:tailEnd type="triangle" w="med" len="sm"/>
          </a:ln>
          <a:effectLst/>
        </p:spPr>
        <p:txBody>
          <a:bodyPr vert="horz" wrap="square" lIns="91440" tIns="45720" rIns="91440" bIns="45720" numCol="1" rtlCol="0" anchor="t" anchorCtr="0" compatLnSpc="1">
            <a:prstTxWarp prst="textNoShape">
              <a:avLst/>
            </a:prstTxWarp>
          </a:bodyPr>
          <a:lstStyle/>
          <a:p>
            <a:pPr eaLnBrk="1" hangingPunct="1"/>
            <a:endParaRPr lang="ja-JP" altLang="en-US" dirty="0">
              <a:latin typeface="HGPｺﾞｼｯｸE" panose="020B0900000000000000" pitchFamily="50" charset="-128"/>
            </a:endParaRPr>
          </a:p>
        </p:txBody>
      </p:sp>
      <p:sp>
        <p:nvSpPr>
          <p:cNvPr id="142" name="フリーフォーム: 図形 141">
            <a:extLst>
              <a:ext uri="{FF2B5EF4-FFF2-40B4-BE49-F238E27FC236}">
                <a16:creationId xmlns:a16="http://schemas.microsoft.com/office/drawing/2014/main" id="{B4B06202-ADCC-8523-F5EC-78A341ECA15C}"/>
              </a:ext>
            </a:extLst>
          </p:cNvPr>
          <p:cNvSpPr/>
          <p:nvPr/>
        </p:nvSpPr>
        <p:spPr bwMode="auto">
          <a:xfrm rot="10800000" flipV="1">
            <a:off x="3159433" y="4918385"/>
            <a:ext cx="923792" cy="45719"/>
          </a:xfrm>
          <a:custGeom>
            <a:avLst/>
            <a:gdLst>
              <a:gd name="connsiteX0" fmla="*/ 0 w 750277"/>
              <a:gd name="connsiteY0" fmla="*/ 0 h 0"/>
              <a:gd name="connsiteX1" fmla="*/ 750277 w 750277"/>
              <a:gd name="connsiteY1" fmla="*/ 0 h 0"/>
            </a:gdLst>
            <a:ahLst/>
            <a:cxnLst>
              <a:cxn ang="0">
                <a:pos x="connsiteX0" y="connsiteY0"/>
              </a:cxn>
              <a:cxn ang="0">
                <a:pos x="connsiteX1" y="connsiteY1"/>
              </a:cxn>
            </a:cxnLst>
            <a:rect l="l" t="t" r="r" b="b"/>
            <a:pathLst>
              <a:path w="750277">
                <a:moveTo>
                  <a:pt x="0" y="0"/>
                </a:moveTo>
                <a:lnTo>
                  <a:pt x="750277" y="0"/>
                </a:lnTo>
              </a:path>
            </a:pathLst>
          </a:custGeom>
          <a:noFill/>
          <a:ln w="123825" cap="flat" cmpd="sng" algn="ctr">
            <a:solidFill>
              <a:srgbClr val="005BAD"/>
            </a:solidFill>
            <a:prstDash val="solid"/>
            <a:round/>
            <a:headEnd type="none" w="med" len="med"/>
            <a:tailEnd type="triangle" w="med"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41" name="フリーフォーム: 図形 140">
            <a:extLst>
              <a:ext uri="{FF2B5EF4-FFF2-40B4-BE49-F238E27FC236}">
                <a16:creationId xmlns:a16="http://schemas.microsoft.com/office/drawing/2014/main" id="{B8E18F4E-AF96-9CC8-C807-AAC0F8CC30F6}"/>
              </a:ext>
            </a:extLst>
          </p:cNvPr>
          <p:cNvSpPr/>
          <p:nvPr/>
        </p:nvSpPr>
        <p:spPr bwMode="auto">
          <a:xfrm rot="10800000" flipV="1">
            <a:off x="5913757" y="4918385"/>
            <a:ext cx="923792" cy="45719"/>
          </a:xfrm>
          <a:custGeom>
            <a:avLst/>
            <a:gdLst>
              <a:gd name="connsiteX0" fmla="*/ 0 w 750277"/>
              <a:gd name="connsiteY0" fmla="*/ 0 h 0"/>
              <a:gd name="connsiteX1" fmla="*/ 750277 w 750277"/>
              <a:gd name="connsiteY1" fmla="*/ 0 h 0"/>
            </a:gdLst>
            <a:ahLst/>
            <a:cxnLst>
              <a:cxn ang="0">
                <a:pos x="connsiteX0" y="connsiteY0"/>
              </a:cxn>
              <a:cxn ang="0">
                <a:pos x="connsiteX1" y="connsiteY1"/>
              </a:cxn>
            </a:cxnLst>
            <a:rect l="l" t="t" r="r" b="b"/>
            <a:pathLst>
              <a:path w="750277">
                <a:moveTo>
                  <a:pt x="0" y="0"/>
                </a:moveTo>
                <a:lnTo>
                  <a:pt x="750277" y="0"/>
                </a:lnTo>
              </a:path>
            </a:pathLst>
          </a:custGeom>
          <a:noFill/>
          <a:ln w="123825" cap="flat" cmpd="sng" algn="ctr">
            <a:solidFill>
              <a:srgbClr val="005BAD"/>
            </a:solidFill>
            <a:prstDash val="solid"/>
            <a:round/>
            <a:headEnd type="none" w="med" len="med"/>
            <a:tailEnd type="triangle" w="med"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40" name="フリーフォーム: 図形 139">
            <a:extLst>
              <a:ext uri="{FF2B5EF4-FFF2-40B4-BE49-F238E27FC236}">
                <a16:creationId xmlns:a16="http://schemas.microsoft.com/office/drawing/2014/main" id="{93816D68-8574-B572-BF72-9DB8F6AF90D1}"/>
              </a:ext>
            </a:extLst>
          </p:cNvPr>
          <p:cNvSpPr/>
          <p:nvPr/>
        </p:nvSpPr>
        <p:spPr bwMode="auto">
          <a:xfrm>
            <a:off x="8427904" y="1938810"/>
            <a:ext cx="396607" cy="2996588"/>
          </a:xfrm>
          <a:custGeom>
            <a:avLst/>
            <a:gdLst>
              <a:gd name="connsiteX0" fmla="*/ 0 w 396607"/>
              <a:gd name="connsiteY0" fmla="*/ 0 h 2996588"/>
              <a:gd name="connsiteX1" fmla="*/ 396607 w 396607"/>
              <a:gd name="connsiteY1" fmla="*/ 0 h 2996588"/>
              <a:gd name="connsiteX2" fmla="*/ 396607 w 396607"/>
              <a:gd name="connsiteY2" fmla="*/ 2996588 h 2996588"/>
              <a:gd name="connsiteX3" fmla="*/ 77118 w 396607"/>
              <a:gd name="connsiteY3" fmla="*/ 2996588 h 2996588"/>
            </a:gdLst>
            <a:ahLst/>
            <a:cxnLst>
              <a:cxn ang="0">
                <a:pos x="connsiteX0" y="connsiteY0"/>
              </a:cxn>
              <a:cxn ang="0">
                <a:pos x="connsiteX1" y="connsiteY1"/>
              </a:cxn>
              <a:cxn ang="0">
                <a:pos x="connsiteX2" y="connsiteY2"/>
              </a:cxn>
              <a:cxn ang="0">
                <a:pos x="connsiteX3" y="connsiteY3"/>
              </a:cxn>
            </a:cxnLst>
            <a:rect l="l" t="t" r="r" b="b"/>
            <a:pathLst>
              <a:path w="396607" h="2996588">
                <a:moveTo>
                  <a:pt x="0" y="0"/>
                </a:moveTo>
                <a:lnTo>
                  <a:pt x="396607" y="0"/>
                </a:lnTo>
                <a:lnTo>
                  <a:pt x="396607" y="2996588"/>
                </a:lnTo>
                <a:lnTo>
                  <a:pt x="77118" y="2996588"/>
                </a:lnTo>
              </a:path>
            </a:pathLst>
          </a:custGeom>
          <a:noFill/>
          <a:ln w="123825" cap="flat" cmpd="sng" algn="ctr">
            <a:solidFill>
              <a:srgbClr val="005BAD"/>
            </a:solidFill>
            <a:prstDash val="solid"/>
            <a:round/>
            <a:headEnd type="none" w="med" len="med"/>
            <a:tailEnd type="triangle" w="med" len="sm"/>
          </a:ln>
          <a:effectLst/>
        </p:spPr>
        <p:txBody>
          <a:bodyPr vert="horz" wrap="square" lIns="91440" tIns="45720" rIns="91440" bIns="45720" numCol="1" rtlCol="0" anchor="t" anchorCtr="0" compatLnSpc="1">
            <a:prstTxWarp prst="textNoShape">
              <a:avLst/>
            </a:prstTxWarp>
          </a:bodyPr>
          <a:lstStyle/>
          <a:p>
            <a:pPr eaLnBrk="1" hangingPunct="1"/>
            <a:endParaRPr lang="ja-JP" altLang="en-US" dirty="0">
              <a:latin typeface="HGPｺﾞｼｯｸE" panose="020B0900000000000000" pitchFamily="50" charset="-128"/>
            </a:endParaRPr>
          </a:p>
        </p:txBody>
      </p:sp>
      <p:sp>
        <p:nvSpPr>
          <p:cNvPr id="139" name="フリーフォーム: 図形 138">
            <a:extLst>
              <a:ext uri="{FF2B5EF4-FFF2-40B4-BE49-F238E27FC236}">
                <a16:creationId xmlns:a16="http://schemas.microsoft.com/office/drawing/2014/main" id="{61E7941E-A90B-C595-BE80-8B4541DF4BE1}"/>
              </a:ext>
            </a:extLst>
          </p:cNvPr>
          <p:cNvSpPr/>
          <p:nvPr/>
        </p:nvSpPr>
        <p:spPr bwMode="auto">
          <a:xfrm flipV="1">
            <a:off x="5663082" y="1910571"/>
            <a:ext cx="923792" cy="45719"/>
          </a:xfrm>
          <a:custGeom>
            <a:avLst/>
            <a:gdLst>
              <a:gd name="connsiteX0" fmla="*/ 0 w 750277"/>
              <a:gd name="connsiteY0" fmla="*/ 0 h 0"/>
              <a:gd name="connsiteX1" fmla="*/ 750277 w 750277"/>
              <a:gd name="connsiteY1" fmla="*/ 0 h 0"/>
            </a:gdLst>
            <a:ahLst/>
            <a:cxnLst>
              <a:cxn ang="0">
                <a:pos x="connsiteX0" y="connsiteY0"/>
              </a:cxn>
              <a:cxn ang="0">
                <a:pos x="connsiteX1" y="connsiteY1"/>
              </a:cxn>
            </a:cxnLst>
            <a:rect l="l" t="t" r="r" b="b"/>
            <a:pathLst>
              <a:path w="750277">
                <a:moveTo>
                  <a:pt x="0" y="0"/>
                </a:moveTo>
                <a:lnTo>
                  <a:pt x="750277" y="0"/>
                </a:lnTo>
              </a:path>
            </a:pathLst>
          </a:custGeom>
          <a:noFill/>
          <a:ln w="123825" cap="flat" cmpd="sng" algn="ctr">
            <a:solidFill>
              <a:srgbClr val="005BAD"/>
            </a:solidFill>
            <a:prstDash val="solid"/>
            <a:round/>
            <a:headEnd type="none" w="med" len="med"/>
            <a:tailEnd type="triangle" w="med"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pic>
        <p:nvPicPr>
          <p:cNvPr id="16" name="図 15" descr="シャツ, 時計 が含まれている画像&#10;&#10;自動的に生成された説明">
            <a:extLst>
              <a:ext uri="{FF2B5EF4-FFF2-40B4-BE49-F238E27FC236}">
                <a16:creationId xmlns:a16="http://schemas.microsoft.com/office/drawing/2014/main" id="{DC4109C5-FF16-2958-AA3E-7C57F9238A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3590" y="2256843"/>
            <a:ext cx="1321155" cy="1387800"/>
          </a:xfrm>
          <a:prstGeom prst="rect">
            <a:avLst/>
          </a:prstGeom>
        </p:spPr>
      </p:pic>
      <p:sp>
        <p:nvSpPr>
          <p:cNvPr id="2" name="スライド番号プレースホルダー 1">
            <a:extLst>
              <a:ext uri="{FF2B5EF4-FFF2-40B4-BE49-F238E27FC236}">
                <a16:creationId xmlns:a16="http://schemas.microsoft.com/office/drawing/2014/main" id="{D4A80ADA-04A3-42BD-844C-870AC28CA7AE}"/>
              </a:ext>
            </a:extLst>
          </p:cNvPr>
          <p:cNvSpPr>
            <a:spLocks noGrp="1" noRot="1" noMove="1" noResize="1" noEditPoints="1" noAdjustHandles="1" noChangeArrowheads="1" noChangeShapeType="1"/>
          </p:cNvSpPr>
          <p:nvPr>
            <p:ph type="sldNum" sz="quarter" idx="12"/>
          </p:nvPr>
        </p:nvSpPr>
        <p:spPr/>
        <p:txBody>
          <a:bodyPr/>
          <a:lstStyle/>
          <a:p>
            <a:pPr>
              <a:defRPr/>
            </a:pPr>
            <a:fld id="{40E3B949-1179-4387-B307-F356BE6486A4}" type="slidenum">
              <a:rPr lang="en-US" altLang="ja-JP" smtClean="0"/>
              <a:pPr>
                <a:defRPr/>
              </a:pPr>
              <a:t>9</a:t>
            </a:fld>
            <a:endParaRPr lang="en-US" altLang="ja-JP" dirty="0"/>
          </a:p>
        </p:txBody>
      </p:sp>
      <p:pic>
        <p:nvPicPr>
          <p:cNvPr id="18" name="図 17" descr="挿絵, らくがき が含まれている画像&#10;&#10;自動的に生成された説明">
            <a:extLst>
              <a:ext uri="{FF2B5EF4-FFF2-40B4-BE49-F238E27FC236}">
                <a16:creationId xmlns:a16="http://schemas.microsoft.com/office/drawing/2014/main" id="{717C111A-8BF0-A0DF-4113-B7BEA3284D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985" y="2410296"/>
            <a:ext cx="931361" cy="1234347"/>
          </a:xfrm>
          <a:prstGeom prst="rect">
            <a:avLst/>
          </a:prstGeom>
        </p:spPr>
      </p:pic>
      <p:pic>
        <p:nvPicPr>
          <p:cNvPr id="106" name="図 105">
            <a:extLst>
              <a:ext uri="{FF2B5EF4-FFF2-40B4-BE49-F238E27FC236}">
                <a16:creationId xmlns:a16="http://schemas.microsoft.com/office/drawing/2014/main" id="{930C6FDA-66CE-AB5C-5963-DF64ABC2D2D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622338" y="1027651"/>
            <a:ext cx="1906702" cy="1904196"/>
          </a:xfrm>
          <a:prstGeom prst="rect">
            <a:avLst/>
          </a:prstGeom>
        </p:spPr>
      </p:pic>
      <p:sp>
        <p:nvSpPr>
          <p:cNvPr id="111" name="テキスト ボックス 110">
            <a:extLst>
              <a:ext uri="{FF2B5EF4-FFF2-40B4-BE49-F238E27FC236}">
                <a16:creationId xmlns:a16="http://schemas.microsoft.com/office/drawing/2014/main" id="{BD62581C-F472-716A-F091-FE33F2575E06}"/>
              </a:ext>
            </a:extLst>
          </p:cNvPr>
          <p:cNvSpPr txBox="1"/>
          <p:nvPr/>
        </p:nvSpPr>
        <p:spPr>
          <a:xfrm>
            <a:off x="7216424" y="2934093"/>
            <a:ext cx="718531" cy="369332"/>
          </a:xfrm>
          <a:prstGeom prst="rect">
            <a:avLst/>
          </a:prstGeom>
          <a:noFill/>
        </p:spPr>
        <p:txBody>
          <a:bodyPr wrap="square" rtlCol="0">
            <a:spAutoFit/>
          </a:bodyPr>
          <a:lstStyle/>
          <a:p>
            <a:pPr algn="ctr"/>
            <a:r>
              <a:rPr lang="ja-JP" altLang="en-US" sz="1800" dirty="0">
                <a:solidFill>
                  <a:srgbClr val="005BAD"/>
                </a:solidFill>
                <a:latin typeface="+mn-ea"/>
                <a:ea typeface="+mn-ea"/>
              </a:rPr>
              <a:t>授業</a:t>
            </a:r>
          </a:p>
        </p:txBody>
      </p:sp>
      <p:sp>
        <p:nvSpPr>
          <p:cNvPr id="112" name="テキスト ボックス 111">
            <a:extLst>
              <a:ext uri="{FF2B5EF4-FFF2-40B4-BE49-F238E27FC236}">
                <a16:creationId xmlns:a16="http://schemas.microsoft.com/office/drawing/2014/main" id="{A2D9E4B5-6227-EB46-894C-ED6C063D4C23}"/>
              </a:ext>
            </a:extLst>
          </p:cNvPr>
          <p:cNvSpPr txBox="1"/>
          <p:nvPr/>
        </p:nvSpPr>
        <p:spPr>
          <a:xfrm>
            <a:off x="6367888" y="3236036"/>
            <a:ext cx="2415602" cy="492443"/>
          </a:xfrm>
          <a:prstGeom prst="rect">
            <a:avLst/>
          </a:prstGeom>
          <a:noFill/>
        </p:spPr>
        <p:txBody>
          <a:bodyPr wrap="square" rtlCol="0">
            <a:spAutoFit/>
          </a:bodyPr>
          <a:lstStyle/>
          <a:p>
            <a:pPr algn="ctr"/>
            <a:r>
              <a:rPr lang="ja-JP" altLang="en-US" sz="1300" dirty="0">
                <a:latin typeface="+mn-ea"/>
                <a:ea typeface="+mn-ea"/>
              </a:rPr>
              <a:t>学校など教育施設の建設や、</a:t>
            </a:r>
            <a:endParaRPr lang="en-US" altLang="ja-JP" sz="1300" dirty="0">
              <a:latin typeface="+mn-ea"/>
              <a:ea typeface="+mn-ea"/>
            </a:endParaRPr>
          </a:p>
          <a:p>
            <a:pPr algn="ctr"/>
            <a:r>
              <a:rPr lang="ja-JP" altLang="en-US" sz="1300" dirty="0">
                <a:latin typeface="+mn-ea"/>
                <a:ea typeface="+mn-ea"/>
              </a:rPr>
              <a:t>机・椅子・教科書の購入に</a:t>
            </a:r>
          </a:p>
        </p:txBody>
      </p:sp>
      <p:pic>
        <p:nvPicPr>
          <p:cNvPr id="100" name="図 99" descr="ウィンドウ が含まれている画像&#10;&#10;自動的に生成された説明">
            <a:extLst>
              <a:ext uri="{FF2B5EF4-FFF2-40B4-BE49-F238E27FC236}">
                <a16:creationId xmlns:a16="http://schemas.microsoft.com/office/drawing/2014/main" id="{4068BAC1-4F00-8055-B6D9-8521E2BD4F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22338" y="3902450"/>
            <a:ext cx="1906702" cy="1906702"/>
          </a:xfrm>
          <a:prstGeom prst="rect">
            <a:avLst/>
          </a:prstGeom>
        </p:spPr>
      </p:pic>
      <p:sp>
        <p:nvSpPr>
          <p:cNvPr id="113" name="テキスト ボックス 112">
            <a:extLst>
              <a:ext uri="{FF2B5EF4-FFF2-40B4-BE49-F238E27FC236}">
                <a16:creationId xmlns:a16="http://schemas.microsoft.com/office/drawing/2014/main" id="{A3DF4D97-E8CB-541F-5139-61303DC2ECB4}"/>
              </a:ext>
            </a:extLst>
          </p:cNvPr>
          <p:cNvSpPr txBox="1"/>
          <p:nvPr/>
        </p:nvSpPr>
        <p:spPr>
          <a:xfrm>
            <a:off x="7114090" y="5874208"/>
            <a:ext cx="923199" cy="369332"/>
          </a:xfrm>
          <a:prstGeom prst="rect">
            <a:avLst/>
          </a:prstGeom>
          <a:noFill/>
        </p:spPr>
        <p:txBody>
          <a:bodyPr wrap="square" rtlCol="0">
            <a:spAutoFit/>
          </a:bodyPr>
          <a:lstStyle/>
          <a:p>
            <a:pPr algn="ctr"/>
            <a:r>
              <a:rPr lang="ja-JP" altLang="en-US" sz="1800" dirty="0">
                <a:solidFill>
                  <a:srgbClr val="005BAD"/>
                </a:solidFill>
                <a:latin typeface="+mn-ea"/>
                <a:ea typeface="+mn-ea"/>
              </a:rPr>
              <a:t>部活動</a:t>
            </a:r>
          </a:p>
        </p:txBody>
      </p:sp>
      <p:sp>
        <p:nvSpPr>
          <p:cNvPr id="114" name="テキスト ボックス 113">
            <a:extLst>
              <a:ext uri="{FF2B5EF4-FFF2-40B4-BE49-F238E27FC236}">
                <a16:creationId xmlns:a16="http://schemas.microsoft.com/office/drawing/2014/main" id="{6A0A1817-0A89-6C99-0AD9-040F6E3A906B}"/>
              </a:ext>
            </a:extLst>
          </p:cNvPr>
          <p:cNvSpPr txBox="1"/>
          <p:nvPr/>
        </p:nvSpPr>
        <p:spPr>
          <a:xfrm>
            <a:off x="6001851" y="6176151"/>
            <a:ext cx="3055784" cy="492443"/>
          </a:xfrm>
          <a:prstGeom prst="rect">
            <a:avLst/>
          </a:prstGeom>
          <a:noFill/>
        </p:spPr>
        <p:txBody>
          <a:bodyPr wrap="square" rtlCol="0">
            <a:spAutoFit/>
          </a:bodyPr>
          <a:lstStyle/>
          <a:p>
            <a:pPr algn="ctr"/>
            <a:r>
              <a:rPr lang="ja-JP" altLang="en-US" sz="1300" dirty="0">
                <a:latin typeface="+mn-ea"/>
                <a:ea typeface="+mn-ea"/>
              </a:rPr>
              <a:t>大会やコンクールなどが行われる競技場</a:t>
            </a:r>
            <a:endParaRPr lang="en-US" altLang="ja-JP" sz="1300" dirty="0">
              <a:latin typeface="+mn-ea"/>
              <a:ea typeface="+mn-ea"/>
            </a:endParaRPr>
          </a:p>
          <a:p>
            <a:pPr algn="ctr"/>
            <a:r>
              <a:rPr lang="ja-JP" altLang="en-US" sz="1300" dirty="0">
                <a:latin typeface="+mn-ea"/>
                <a:ea typeface="+mn-ea"/>
              </a:rPr>
              <a:t>や</a:t>
            </a:r>
            <a:r>
              <a:rPr lang="ja-JP" altLang="en-US" sz="1300" dirty="0">
                <a:latin typeface="+mn-ea"/>
              </a:rPr>
              <a:t>公共のホール</a:t>
            </a:r>
            <a:r>
              <a:rPr lang="ja-JP" altLang="en-US" sz="1300" dirty="0">
                <a:latin typeface="+mn-ea"/>
                <a:ea typeface="+mn-ea"/>
              </a:rPr>
              <a:t>などの施設づくりに</a:t>
            </a:r>
          </a:p>
        </p:txBody>
      </p:sp>
      <p:pic>
        <p:nvPicPr>
          <p:cNvPr id="108" name="図 107" descr="ロゴ が含まれている画像&#10;&#10;自動的に生成された説明">
            <a:extLst>
              <a:ext uri="{FF2B5EF4-FFF2-40B4-BE49-F238E27FC236}">
                <a16:creationId xmlns:a16="http://schemas.microsoft.com/office/drawing/2014/main" id="{1F4EF9FD-0CEF-B108-61FA-473A86FD82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63774" y="1026398"/>
            <a:ext cx="1906702" cy="1906702"/>
          </a:xfrm>
          <a:prstGeom prst="rect">
            <a:avLst/>
          </a:prstGeom>
        </p:spPr>
      </p:pic>
      <p:sp>
        <p:nvSpPr>
          <p:cNvPr id="109" name="テキスト ボックス 108">
            <a:extLst>
              <a:ext uri="{FF2B5EF4-FFF2-40B4-BE49-F238E27FC236}">
                <a16:creationId xmlns:a16="http://schemas.microsoft.com/office/drawing/2014/main" id="{6EA24989-B7B0-BDC8-61B0-1D3AA23EE3FB}"/>
              </a:ext>
            </a:extLst>
          </p:cNvPr>
          <p:cNvSpPr txBox="1"/>
          <p:nvPr/>
        </p:nvSpPr>
        <p:spPr>
          <a:xfrm>
            <a:off x="4557860" y="2934093"/>
            <a:ext cx="718531" cy="369332"/>
          </a:xfrm>
          <a:prstGeom prst="rect">
            <a:avLst/>
          </a:prstGeom>
          <a:noFill/>
        </p:spPr>
        <p:txBody>
          <a:bodyPr wrap="square" rtlCol="0">
            <a:spAutoFit/>
          </a:bodyPr>
          <a:lstStyle/>
          <a:p>
            <a:pPr algn="ctr"/>
            <a:r>
              <a:rPr lang="ja-JP" altLang="en-US" sz="1800" dirty="0">
                <a:solidFill>
                  <a:srgbClr val="005BAD"/>
                </a:solidFill>
                <a:latin typeface="+mn-ea"/>
                <a:ea typeface="+mn-ea"/>
              </a:rPr>
              <a:t>通学</a:t>
            </a:r>
          </a:p>
        </p:txBody>
      </p:sp>
      <p:sp>
        <p:nvSpPr>
          <p:cNvPr id="110" name="テキスト ボックス 109">
            <a:extLst>
              <a:ext uri="{FF2B5EF4-FFF2-40B4-BE49-F238E27FC236}">
                <a16:creationId xmlns:a16="http://schemas.microsoft.com/office/drawing/2014/main" id="{F2FE097F-287B-1C58-CB0C-3D3CF56B0EFA}"/>
              </a:ext>
            </a:extLst>
          </p:cNvPr>
          <p:cNvSpPr txBox="1"/>
          <p:nvPr/>
        </p:nvSpPr>
        <p:spPr>
          <a:xfrm>
            <a:off x="3832399" y="3236036"/>
            <a:ext cx="2169452" cy="492443"/>
          </a:xfrm>
          <a:prstGeom prst="rect">
            <a:avLst/>
          </a:prstGeom>
          <a:noFill/>
        </p:spPr>
        <p:txBody>
          <a:bodyPr wrap="square" rtlCol="0">
            <a:spAutoFit/>
          </a:bodyPr>
          <a:lstStyle/>
          <a:p>
            <a:pPr algn="ctr"/>
            <a:r>
              <a:rPr lang="ja-JP" altLang="en-US" sz="1300" dirty="0">
                <a:latin typeface="+mn-ea"/>
                <a:ea typeface="+mn-ea"/>
              </a:rPr>
              <a:t>学校へ安全に通うための</a:t>
            </a:r>
            <a:endParaRPr lang="en-US" altLang="ja-JP" sz="1300" dirty="0">
              <a:latin typeface="+mn-ea"/>
              <a:ea typeface="+mn-ea"/>
            </a:endParaRPr>
          </a:p>
          <a:p>
            <a:pPr algn="ctr"/>
            <a:r>
              <a:rPr lang="ja-JP" altLang="en-US" sz="1300" dirty="0">
                <a:latin typeface="+mn-ea"/>
                <a:ea typeface="+mn-ea"/>
              </a:rPr>
              <a:t>道路や信号などに</a:t>
            </a:r>
          </a:p>
        </p:txBody>
      </p:sp>
      <p:pic>
        <p:nvPicPr>
          <p:cNvPr id="104" name="図 103" descr="ロゴ が含まれている画像&#10;&#10;自動的に生成された説明">
            <a:extLst>
              <a:ext uri="{FF2B5EF4-FFF2-40B4-BE49-F238E27FC236}">
                <a16:creationId xmlns:a16="http://schemas.microsoft.com/office/drawing/2014/main" id="{EF8473F5-A3C8-895E-F1AE-084BCD79E78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64562" y="3960304"/>
            <a:ext cx="1905127" cy="1905127"/>
          </a:xfrm>
          <a:prstGeom prst="rect">
            <a:avLst/>
          </a:prstGeom>
        </p:spPr>
      </p:pic>
      <p:sp>
        <p:nvSpPr>
          <p:cNvPr id="115" name="テキスト ボックス 114">
            <a:extLst>
              <a:ext uri="{FF2B5EF4-FFF2-40B4-BE49-F238E27FC236}">
                <a16:creationId xmlns:a16="http://schemas.microsoft.com/office/drawing/2014/main" id="{BE757522-E75E-B060-14D2-F2CAF72D44BB}"/>
              </a:ext>
            </a:extLst>
          </p:cNvPr>
          <p:cNvSpPr txBox="1"/>
          <p:nvPr/>
        </p:nvSpPr>
        <p:spPr>
          <a:xfrm>
            <a:off x="4557860" y="5874208"/>
            <a:ext cx="718531" cy="369332"/>
          </a:xfrm>
          <a:prstGeom prst="rect">
            <a:avLst/>
          </a:prstGeom>
          <a:noFill/>
        </p:spPr>
        <p:txBody>
          <a:bodyPr wrap="square" rtlCol="0">
            <a:spAutoFit/>
          </a:bodyPr>
          <a:lstStyle/>
          <a:p>
            <a:pPr algn="ctr"/>
            <a:r>
              <a:rPr lang="ja-JP" altLang="en-US" sz="1800" dirty="0">
                <a:solidFill>
                  <a:srgbClr val="005BAD"/>
                </a:solidFill>
                <a:latin typeface="+mn-ea"/>
                <a:ea typeface="+mn-ea"/>
              </a:rPr>
              <a:t>夕食</a:t>
            </a:r>
          </a:p>
        </p:txBody>
      </p:sp>
      <p:sp>
        <p:nvSpPr>
          <p:cNvPr id="116" name="テキスト ボックス 115">
            <a:extLst>
              <a:ext uri="{FF2B5EF4-FFF2-40B4-BE49-F238E27FC236}">
                <a16:creationId xmlns:a16="http://schemas.microsoft.com/office/drawing/2014/main" id="{6C161998-7512-8505-0ED3-2BA3F25C2E29}"/>
              </a:ext>
            </a:extLst>
          </p:cNvPr>
          <p:cNvSpPr txBox="1"/>
          <p:nvPr/>
        </p:nvSpPr>
        <p:spPr>
          <a:xfrm>
            <a:off x="3832399" y="6176151"/>
            <a:ext cx="2169452" cy="523220"/>
          </a:xfrm>
          <a:prstGeom prst="rect">
            <a:avLst/>
          </a:prstGeom>
          <a:noFill/>
        </p:spPr>
        <p:txBody>
          <a:bodyPr wrap="square" rtlCol="0">
            <a:spAutoFit/>
          </a:bodyPr>
          <a:lstStyle/>
          <a:p>
            <a:pPr algn="ctr"/>
            <a:r>
              <a:rPr lang="ja-JP" altLang="en-US" sz="1400" dirty="0">
                <a:latin typeface="+mn-ea"/>
                <a:ea typeface="+mn-ea"/>
              </a:rPr>
              <a:t>安全な食品を作るための</a:t>
            </a:r>
            <a:endParaRPr lang="en-US" altLang="ja-JP" sz="1400" dirty="0">
              <a:latin typeface="+mn-ea"/>
              <a:ea typeface="+mn-ea"/>
            </a:endParaRPr>
          </a:p>
          <a:p>
            <a:pPr algn="ctr"/>
            <a:r>
              <a:rPr lang="ja-JP" altLang="en-US" sz="1400" dirty="0">
                <a:latin typeface="+mn-ea"/>
                <a:ea typeface="+mn-ea"/>
              </a:rPr>
              <a:t>農業・漁業の支援に</a:t>
            </a:r>
          </a:p>
        </p:txBody>
      </p:sp>
      <p:pic>
        <p:nvPicPr>
          <p:cNvPr id="102" name="図 101">
            <a:extLst>
              <a:ext uri="{FF2B5EF4-FFF2-40B4-BE49-F238E27FC236}">
                <a16:creationId xmlns:a16="http://schemas.microsoft.com/office/drawing/2014/main" id="{86033B8A-2061-E77E-D5C2-46A51CD452E4}"/>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252283" y="3958729"/>
            <a:ext cx="1905126" cy="1906702"/>
          </a:xfrm>
          <a:prstGeom prst="rect">
            <a:avLst/>
          </a:prstGeom>
        </p:spPr>
      </p:pic>
      <p:sp>
        <p:nvSpPr>
          <p:cNvPr id="117" name="テキスト ボックス 116">
            <a:extLst>
              <a:ext uri="{FF2B5EF4-FFF2-40B4-BE49-F238E27FC236}">
                <a16:creationId xmlns:a16="http://schemas.microsoft.com/office/drawing/2014/main" id="{5B3FC3E2-0D71-7F26-BBA0-5EDEA48931AE}"/>
              </a:ext>
            </a:extLst>
          </p:cNvPr>
          <p:cNvSpPr txBox="1"/>
          <p:nvPr/>
        </p:nvSpPr>
        <p:spPr>
          <a:xfrm>
            <a:off x="1330876" y="5874208"/>
            <a:ext cx="1747941" cy="369332"/>
          </a:xfrm>
          <a:prstGeom prst="rect">
            <a:avLst/>
          </a:prstGeom>
          <a:noFill/>
        </p:spPr>
        <p:txBody>
          <a:bodyPr wrap="square" rtlCol="0">
            <a:spAutoFit/>
          </a:bodyPr>
          <a:lstStyle/>
          <a:p>
            <a:pPr algn="ctr"/>
            <a:r>
              <a:rPr lang="ja-JP" altLang="en-US" sz="1800" dirty="0">
                <a:solidFill>
                  <a:srgbClr val="005BAD"/>
                </a:solidFill>
                <a:latin typeface="+mn-ea"/>
                <a:ea typeface="+mn-ea"/>
              </a:rPr>
              <a:t>勉強のあと就寝</a:t>
            </a:r>
          </a:p>
        </p:txBody>
      </p:sp>
      <p:sp>
        <p:nvSpPr>
          <p:cNvPr id="118" name="テキスト ボックス 117">
            <a:extLst>
              <a:ext uri="{FF2B5EF4-FFF2-40B4-BE49-F238E27FC236}">
                <a16:creationId xmlns:a16="http://schemas.microsoft.com/office/drawing/2014/main" id="{019718BD-0D55-9929-8D0D-D3BBA31DF3D4}"/>
              </a:ext>
            </a:extLst>
          </p:cNvPr>
          <p:cNvSpPr txBox="1"/>
          <p:nvPr/>
        </p:nvSpPr>
        <p:spPr>
          <a:xfrm>
            <a:off x="1120120" y="6176151"/>
            <a:ext cx="2169452" cy="523220"/>
          </a:xfrm>
          <a:prstGeom prst="rect">
            <a:avLst/>
          </a:prstGeom>
          <a:noFill/>
        </p:spPr>
        <p:txBody>
          <a:bodyPr wrap="square" rtlCol="0">
            <a:spAutoFit/>
          </a:bodyPr>
          <a:lstStyle/>
          <a:p>
            <a:pPr algn="ctr"/>
            <a:r>
              <a:rPr lang="ja-JP" altLang="en-US" sz="1400" dirty="0">
                <a:latin typeface="+mn-ea"/>
                <a:ea typeface="+mn-ea"/>
              </a:rPr>
              <a:t>安心な夜、日々の安全を</a:t>
            </a:r>
            <a:endParaRPr lang="en-US" altLang="ja-JP" sz="1400" dirty="0">
              <a:latin typeface="+mn-ea"/>
              <a:ea typeface="+mn-ea"/>
            </a:endParaRPr>
          </a:p>
          <a:p>
            <a:pPr algn="ctr"/>
            <a:r>
              <a:rPr lang="ja-JP" altLang="en-US" sz="1400" dirty="0">
                <a:latin typeface="+mn-ea"/>
                <a:ea typeface="+mn-ea"/>
              </a:rPr>
              <a:t>守る警察や消防に</a:t>
            </a:r>
          </a:p>
        </p:txBody>
      </p:sp>
      <p:grpSp>
        <p:nvGrpSpPr>
          <p:cNvPr id="155" name="グループ化 154">
            <a:extLst>
              <a:ext uri="{FF2B5EF4-FFF2-40B4-BE49-F238E27FC236}">
                <a16:creationId xmlns:a16="http://schemas.microsoft.com/office/drawing/2014/main" id="{934C8FA5-BF7C-1A81-42E1-5411A3AF1E30}"/>
              </a:ext>
            </a:extLst>
          </p:cNvPr>
          <p:cNvGrpSpPr/>
          <p:nvPr/>
        </p:nvGrpSpPr>
        <p:grpSpPr>
          <a:xfrm>
            <a:off x="1824106" y="1458215"/>
            <a:ext cx="1465466" cy="821924"/>
            <a:chOff x="1824106" y="1238551"/>
            <a:chExt cx="1465466" cy="821924"/>
          </a:xfrm>
        </p:grpSpPr>
        <p:sp>
          <p:nvSpPr>
            <p:cNvPr id="153" name="フリーフォーム: 図形 152">
              <a:extLst>
                <a:ext uri="{FF2B5EF4-FFF2-40B4-BE49-F238E27FC236}">
                  <a16:creationId xmlns:a16="http://schemas.microsoft.com/office/drawing/2014/main" id="{738A462D-6CCE-A4D3-1AD9-80EC347E2C07}"/>
                </a:ext>
              </a:extLst>
            </p:cNvPr>
            <p:cNvSpPr/>
            <p:nvPr/>
          </p:nvSpPr>
          <p:spPr bwMode="auto">
            <a:xfrm>
              <a:off x="1824106" y="1238551"/>
              <a:ext cx="1465466" cy="821924"/>
            </a:xfrm>
            <a:custGeom>
              <a:avLst/>
              <a:gdLst>
                <a:gd name="connsiteX0" fmla="*/ 16722 w 1465466"/>
                <a:gd name="connsiteY0" fmla="*/ 0 h 821924"/>
                <a:gd name="connsiteX1" fmla="*/ 1448744 w 1465466"/>
                <a:gd name="connsiteY1" fmla="*/ 0 h 821924"/>
                <a:gd name="connsiteX2" fmla="*/ 1465466 w 1465466"/>
                <a:gd name="connsiteY2" fmla="*/ 16722 h 821924"/>
                <a:gd name="connsiteX3" fmla="*/ 1465466 w 1465466"/>
                <a:gd name="connsiteY3" fmla="*/ 668872 h 821924"/>
                <a:gd name="connsiteX4" fmla="*/ 1448744 w 1465466"/>
                <a:gd name="connsiteY4" fmla="*/ 685594 h 821924"/>
                <a:gd name="connsiteX5" fmla="*/ 729773 w 1465466"/>
                <a:gd name="connsiteY5" fmla="*/ 685594 h 821924"/>
                <a:gd name="connsiteX6" fmla="*/ 586924 w 1465466"/>
                <a:gd name="connsiteY6" fmla="*/ 821924 h 821924"/>
                <a:gd name="connsiteX7" fmla="*/ 583910 w 1465466"/>
                <a:gd name="connsiteY7" fmla="*/ 685594 h 821924"/>
                <a:gd name="connsiteX8" fmla="*/ 16722 w 1465466"/>
                <a:gd name="connsiteY8" fmla="*/ 685594 h 821924"/>
                <a:gd name="connsiteX9" fmla="*/ 0 w 1465466"/>
                <a:gd name="connsiteY9" fmla="*/ 668872 h 821924"/>
                <a:gd name="connsiteX10" fmla="*/ 0 w 1465466"/>
                <a:gd name="connsiteY10" fmla="*/ 16722 h 821924"/>
                <a:gd name="connsiteX11" fmla="*/ 16722 w 1465466"/>
                <a:gd name="connsiteY11" fmla="*/ 0 h 82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5466" h="821924">
                  <a:moveTo>
                    <a:pt x="16722" y="0"/>
                  </a:moveTo>
                  <a:lnTo>
                    <a:pt x="1448744" y="0"/>
                  </a:lnTo>
                  <a:cubicBezTo>
                    <a:pt x="1457979" y="0"/>
                    <a:pt x="1465466" y="7487"/>
                    <a:pt x="1465466" y="16722"/>
                  </a:cubicBezTo>
                  <a:lnTo>
                    <a:pt x="1465466" y="668872"/>
                  </a:lnTo>
                  <a:cubicBezTo>
                    <a:pt x="1465466" y="678107"/>
                    <a:pt x="1457979" y="685594"/>
                    <a:pt x="1448744" y="685594"/>
                  </a:cubicBezTo>
                  <a:lnTo>
                    <a:pt x="729773" y="685594"/>
                  </a:lnTo>
                  <a:lnTo>
                    <a:pt x="586924" y="821924"/>
                  </a:lnTo>
                  <a:lnTo>
                    <a:pt x="583910" y="685594"/>
                  </a:lnTo>
                  <a:lnTo>
                    <a:pt x="16722" y="685594"/>
                  </a:lnTo>
                  <a:cubicBezTo>
                    <a:pt x="7487" y="685594"/>
                    <a:pt x="0" y="678107"/>
                    <a:pt x="0" y="668872"/>
                  </a:cubicBezTo>
                  <a:lnTo>
                    <a:pt x="0" y="16722"/>
                  </a:lnTo>
                  <a:cubicBezTo>
                    <a:pt x="0" y="7487"/>
                    <a:pt x="7487" y="0"/>
                    <a:pt x="16722" y="0"/>
                  </a:cubicBezTo>
                  <a:close/>
                </a:path>
              </a:pathLst>
            </a:cu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130" name="テキスト ボックス 129">
              <a:extLst>
                <a:ext uri="{FF2B5EF4-FFF2-40B4-BE49-F238E27FC236}">
                  <a16:creationId xmlns:a16="http://schemas.microsoft.com/office/drawing/2014/main" id="{63721823-E7C8-CD54-7FC3-777A04A5B0C5}"/>
                </a:ext>
              </a:extLst>
            </p:cNvPr>
            <p:cNvSpPr txBox="1"/>
            <p:nvPr/>
          </p:nvSpPr>
          <p:spPr>
            <a:xfrm>
              <a:off x="1824106" y="1374881"/>
              <a:ext cx="1465466" cy="412934"/>
            </a:xfrm>
            <a:prstGeom prst="rect">
              <a:avLst/>
            </a:prstGeom>
            <a:noFill/>
          </p:spPr>
          <p:txBody>
            <a:bodyPr wrap="none" rtlCol="0">
              <a:spAutoFit/>
            </a:bodyPr>
            <a:lstStyle/>
            <a:p>
              <a:pPr>
                <a:spcBef>
                  <a:spcPts val="0"/>
                </a:spcBef>
                <a:spcAft>
                  <a:spcPts val="100"/>
                </a:spcAft>
              </a:pPr>
              <a:r>
                <a:rPr lang="ja-JP" altLang="en-US" sz="1000" dirty="0">
                  <a:latin typeface="HGPｺﾞｼｯｸE" panose="020B0900000000000000" pitchFamily="50" charset="-128"/>
                  <a:ea typeface="HGPｺﾞｼｯｸE" panose="020B0900000000000000" pitchFamily="50" charset="-128"/>
                </a:rPr>
                <a:t>いろんなところで税金が</a:t>
              </a:r>
              <a:endParaRPr lang="en-US" altLang="ja-JP" sz="1000" dirty="0">
                <a:latin typeface="HGPｺﾞｼｯｸE" panose="020B0900000000000000" pitchFamily="50" charset="-128"/>
                <a:ea typeface="HGPｺﾞｼｯｸE" panose="020B0900000000000000" pitchFamily="50" charset="-128"/>
              </a:endParaRPr>
            </a:p>
            <a:p>
              <a:pPr>
                <a:spcBef>
                  <a:spcPts val="0"/>
                </a:spcBef>
                <a:spcAft>
                  <a:spcPts val="100"/>
                </a:spcAft>
              </a:pPr>
              <a:r>
                <a:rPr lang="ja-JP" altLang="en-US" sz="1000" dirty="0">
                  <a:latin typeface="HGPｺﾞｼｯｸE" panose="020B0900000000000000" pitchFamily="50" charset="-128"/>
                  <a:ea typeface="HGPｺﾞｼｯｸE" panose="020B0900000000000000" pitchFamily="50" charset="-128"/>
                </a:rPr>
                <a:t>使われているんだね。</a:t>
              </a:r>
            </a:p>
          </p:txBody>
        </p:sp>
      </p:grpSp>
      <p:grpSp>
        <p:nvGrpSpPr>
          <p:cNvPr id="154" name="グループ化 153">
            <a:extLst>
              <a:ext uri="{FF2B5EF4-FFF2-40B4-BE49-F238E27FC236}">
                <a16:creationId xmlns:a16="http://schemas.microsoft.com/office/drawing/2014/main" id="{9B3C64DD-6897-6D2C-C64C-95F34248AE69}"/>
              </a:ext>
            </a:extLst>
          </p:cNvPr>
          <p:cNvGrpSpPr/>
          <p:nvPr/>
        </p:nvGrpSpPr>
        <p:grpSpPr>
          <a:xfrm>
            <a:off x="240030" y="1458215"/>
            <a:ext cx="1465466" cy="821924"/>
            <a:chOff x="240030" y="1238551"/>
            <a:chExt cx="1465466" cy="821924"/>
          </a:xfrm>
        </p:grpSpPr>
        <p:sp>
          <p:nvSpPr>
            <p:cNvPr id="152" name="フリーフォーム: 図形 151">
              <a:extLst>
                <a:ext uri="{FF2B5EF4-FFF2-40B4-BE49-F238E27FC236}">
                  <a16:creationId xmlns:a16="http://schemas.microsoft.com/office/drawing/2014/main" id="{D912AF1B-CA01-87AD-CBF8-564296651E80}"/>
                </a:ext>
              </a:extLst>
            </p:cNvPr>
            <p:cNvSpPr/>
            <p:nvPr/>
          </p:nvSpPr>
          <p:spPr bwMode="auto">
            <a:xfrm>
              <a:off x="240030" y="1238551"/>
              <a:ext cx="1465466" cy="821924"/>
            </a:xfrm>
            <a:custGeom>
              <a:avLst/>
              <a:gdLst>
                <a:gd name="connsiteX0" fmla="*/ 16722 w 1465466"/>
                <a:gd name="connsiteY0" fmla="*/ 0 h 821924"/>
                <a:gd name="connsiteX1" fmla="*/ 1448744 w 1465466"/>
                <a:gd name="connsiteY1" fmla="*/ 0 h 821924"/>
                <a:gd name="connsiteX2" fmla="*/ 1465466 w 1465466"/>
                <a:gd name="connsiteY2" fmla="*/ 16722 h 821924"/>
                <a:gd name="connsiteX3" fmla="*/ 1465466 w 1465466"/>
                <a:gd name="connsiteY3" fmla="*/ 668872 h 821924"/>
                <a:gd name="connsiteX4" fmla="*/ 1448744 w 1465466"/>
                <a:gd name="connsiteY4" fmla="*/ 685594 h 821924"/>
                <a:gd name="connsiteX5" fmla="*/ 951160 w 1465466"/>
                <a:gd name="connsiteY5" fmla="*/ 685594 h 821924"/>
                <a:gd name="connsiteX6" fmla="*/ 808311 w 1465466"/>
                <a:gd name="connsiteY6" fmla="*/ 821924 h 821924"/>
                <a:gd name="connsiteX7" fmla="*/ 805297 w 1465466"/>
                <a:gd name="connsiteY7" fmla="*/ 685594 h 821924"/>
                <a:gd name="connsiteX8" fmla="*/ 16722 w 1465466"/>
                <a:gd name="connsiteY8" fmla="*/ 685594 h 821924"/>
                <a:gd name="connsiteX9" fmla="*/ 0 w 1465466"/>
                <a:gd name="connsiteY9" fmla="*/ 668872 h 821924"/>
                <a:gd name="connsiteX10" fmla="*/ 0 w 1465466"/>
                <a:gd name="connsiteY10" fmla="*/ 16722 h 821924"/>
                <a:gd name="connsiteX11" fmla="*/ 16722 w 1465466"/>
                <a:gd name="connsiteY11" fmla="*/ 0 h 82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5466" h="821924">
                  <a:moveTo>
                    <a:pt x="16722" y="0"/>
                  </a:moveTo>
                  <a:lnTo>
                    <a:pt x="1448744" y="0"/>
                  </a:lnTo>
                  <a:cubicBezTo>
                    <a:pt x="1457979" y="0"/>
                    <a:pt x="1465466" y="7487"/>
                    <a:pt x="1465466" y="16722"/>
                  </a:cubicBezTo>
                  <a:lnTo>
                    <a:pt x="1465466" y="668872"/>
                  </a:lnTo>
                  <a:cubicBezTo>
                    <a:pt x="1465466" y="678107"/>
                    <a:pt x="1457979" y="685594"/>
                    <a:pt x="1448744" y="685594"/>
                  </a:cubicBezTo>
                  <a:lnTo>
                    <a:pt x="951160" y="685594"/>
                  </a:lnTo>
                  <a:lnTo>
                    <a:pt x="808311" y="821924"/>
                  </a:lnTo>
                  <a:lnTo>
                    <a:pt x="805297" y="685594"/>
                  </a:lnTo>
                  <a:lnTo>
                    <a:pt x="16722" y="685594"/>
                  </a:lnTo>
                  <a:cubicBezTo>
                    <a:pt x="7487" y="685594"/>
                    <a:pt x="0" y="678107"/>
                    <a:pt x="0" y="668872"/>
                  </a:cubicBezTo>
                  <a:lnTo>
                    <a:pt x="0" y="16722"/>
                  </a:lnTo>
                  <a:cubicBezTo>
                    <a:pt x="0" y="7487"/>
                    <a:pt x="7487" y="0"/>
                    <a:pt x="16722" y="0"/>
                  </a:cubicBezTo>
                  <a:close/>
                </a:path>
              </a:pathLst>
            </a:cu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135" name="テキスト ボックス 134">
              <a:extLst>
                <a:ext uri="{FF2B5EF4-FFF2-40B4-BE49-F238E27FC236}">
                  <a16:creationId xmlns:a16="http://schemas.microsoft.com/office/drawing/2014/main" id="{733F5ECC-CBAA-8079-0BD9-4C0061D49699}"/>
                </a:ext>
              </a:extLst>
            </p:cNvPr>
            <p:cNvSpPr txBox="1"/>
            <p:nvPr/>
          </p:nvSpPr>
          <p:spPr>
            <a:xfrm>
              <a:off x="279304" y="1291525"/>
              <a:ext cx="1386918" cy="579646"/>
            </a:xfrm>
            <a:prstGeom prst="rect">
              <a:avLst/>
            </a:prstGeom>
            <a:noFill/>
          </p:spPr>
          <p:txBody>
            <a:bodyPr wrap="none" rtlCol="0">
              <a:spAutoFit/>
            </a:bodyPr>
            <a:lstStyle/>
            <a:p>
              <a:pPr>
                <a:spcBef>
                  <a:spcPts val="0"/>
                </a:spcBef>
                <a:spcAft>
                  <a:spcPts val="100"/>
                </a:spcAft>
              </a:pPr>
              <a:r>
                <a:rPr lang="ja-JP" altLang="en-US" sz="1000" dirty="0">
                  <a:latin typeface="HGPｺﾞｼｯｸE" panose="020B0900000000000000" pitchFamily="50" charset="-128"/>
                  <a:ea typeface="HGPｺﾞｼｯｸE" panose="020B0900000000000000" pitchFamily="50" charset="-128"/>
                </a:rPr>
                <a:t>税金って本当に</a:t>
              </a:r>
              <a:endParaRPr lang="en-US" altLang="ja-JP" sz="1000" dirty="0">
                <a:latin typeface="HGPｺﾞｼｯｸE" panose="020B0900000000000000" pitchFamily="50" charset="-128"/>
                <a:ea typeface="HGPｺﾞｼｯｸE" panose="020B0900000000000000" pitchFamily="50" charset="-128"/>
              </a:endParaRPr>
            </a:p>
            <a:p>
              <a:pPr>
                <a:spcBef>
                  <a:spcPts val="0"/>
                </a:spcBef>
                <a:spcAft>
                  <a:spcPts val="100"/>
                </a:spcAft>
              </a:pPr>
              <a:r>
                <a:rPr lang="ja-JP" altLang="en-US" sz="1000" dirty="0">
                  <a:latin typeface="HGPｺﾞｼｯｸE" panose="020B0900000000000000" pitchFamily="50" charset="-128"/>
                  <a:ea typeface="HGPｺﾞｼｯｸE" panose="020B0900000000000000" pitchFamily="50" charset="-128"/>
                </a:rPr>
                <a:t>わたしたちの生活には</a:t>
              </a:r>
              <a:endParaRPr lang="en-US" altLang="ja-JP" sz="1000" dirty="0">
                <a:latin typeface="HGPｺﾞｼｯｸE" panose="020B0900000000000000" pitchFamily="50" charset="-128"/>
                <a:ea typeface="HGPｺﾞｼｯｸE" panose="020B0900000000000000" pitchFamily="50" charset="-128"/>
              </a:endParaRPr>
            </a:p>
            <a:p>
              <a:pPr>
                <a:spcBef>
                  <a:spcPts val="0"/>
                </a:spcBef>
                <a:spcAft>
                  <a:spcPts val="100"/>
                </a:spcAft>
              </a:pPr>
              <a:r>
                <a:rPr lang="ja-JP" altLang="en-US" sz="1000" dirty="0">
                  <a:latin typeface="HGPｺﾞｼｯｸE" panose="020B0900000000000000" pitchFamily="50" charset="-128"/>
                  <a:ea typeface="HGPｺﾞｼｯｸE" panose="020B0900000000000000" pitchFamily="50" charset="-128"/>
                </a:rPr>
                <a:t>欠かせないのね。</a:t>
              </a:r>
            </a:p>
          </p:txBody>
        </p:sp>
      </p:grpSp>
      <p:sp>
        <p:nvSpPr>
          <p:cNvPr id="4" name="Rectangle 14">
            <a:extLst>
              <a:ext uri="{FF2B5EF4-FFF2-40B4-BE49-F238E27FC236}">
                <a16:creationId xmlns:a16="http://schemas.microsoft.com/office/drawing/2014/main" id="{F4C4D48B-5EE1-A522-FFEA-A0D53FFF5531}"/>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a:t>
            </a:r>
          </a:p>
        </p:txBody>
      </p:sp>
      <p:sp>
        <p:nvSpPr>
          <p:cNvPr id="5" name="テキスト ボックス 4">
            <a:extLst>
              <a:ext uri="{FF2B5EF4-FFF2-40B4-BE49-F238E27FC236}">
                <a16:creationId xmlns:a16="http://schemas.microsoft.com/office/drawing/2014/main" id="{A4512E22-171E-6BD0-5B24-4B36320ECD51}"/>
              </a:ext>
            </a:extLst>
          </p:cNvPr>
          <p:cNvSpPr txBox="1"/>
          <p:nvPr/>
        </p:nvSpPr>
        <p:spPr>
          <a:xfrm>
            <a:off x="194203" y="957280"/>
            <a:ext cx="2710999" cy="369332"/>
          </a:xfrm>
          <a:prstGeom prst="rect">
            <a:avLst/>
          </a:prstGeom>
          <a:noFill/>
        </p:spPr>
        <p:txBody>
          <a:bodyPr wrap="none" rtlCol="0">
            <a:spAutoFit/>
          </a:bodyPr>
          <a:lstStyle/>
          <a:p>
            <a:pPr>
              <a:spcBef>
                <a:spcPts val="0"/>
              </a:spcBef>
              <a:spcAft>
                <a:spcPts val="500"/>
              </a:spcAft>
            </a:pPr>
            <a:r>
              <a:rPr lang="ja-JP" altLang="en-US" sz="1800" dirty="0">
                <a:latin typeface="HGPｺﾞｼｯｸE" panose="020B0900000000000000" pitchFamily="50" charset="-128"/>
                <a:ea typeface="HGPｺﾞｼｯｸE" panose="020B0900000000000000" pitchFamily="50" charset="-128"/>
              </a:rPr>
              <a:t>わたしたちと税金の関わり</a:t>
            </a:r>
          </a:p>
        </p:txBody>
      </p:sp>
    </p:spTree>
    <p:extLst>
      <p:ext uri="{BB962C8B-B14F-4D97-AF65-F5344CB8AC3E}">
        <p14:creationId xmlns:p14="http://schemas.microsoft.com/office/powerpoint/2010/main" val="4112117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fade">
                                      <p:cBhvr>
                                        <p:cTn id="7" dur="500"/>
                                        <p:tgtEl>
                                          <p:spTgt spid="10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9"/>
                                        </p:tgtEl>
                                        <p:attrNameLst>
                                          <p:attrName>style.visibility</p:attrName>
                                        </p:attrNameLst>
                                      </p:cBhvr>
                                      <p:to>
                                        <p:strVal val="visible"/>
                                      </p:to>
                                    </p:set>
                                    <p:animEffect transition="in" filter="fade">
                                      <p:cBhvr>
                                        <p:cTn id="10" dur="500"/>
                                        <p:tgtEl>
                                          <p:spTgt spid="109"/>
                                        </p:tgtEl>
                                      </p:cBhvr>
                                    </p:animEffect>
                                  </p:childTnLst>
                                </p:cTn>
                              </p:par>
                              <p:par>
                                <p:cTn id="11" presetID="10" presetClass="entr" presetSubtype="0" fill="hold" nodeType="withEffect">
                                  <p:stCondLst>
                                    <p:cond delay="0"/>
                                  </p:stCondLst>
                                  <p:childTnLst>
                                    <p:set>
                                      <p:cBhvr>
                                        <p:cTn id="12" dur="1" fill="hold">
                                          <p:stCondLst>
                                            <p:cond delay="0"/>
                                          </p:stCondLst>
                                        </p:cTn>
                                        <p:tgtEl>
                                          <p:spTgt spid="110">
                                            <p:txEl>
                                              <p:pRg st="0" end="0"/>
                                            </p:txEl>
                                          </p:spTgt>
                                        </p:tgtEl>
                                        <p:attrNameLst>
                                          <p:attrName>style.visibility</p:attrName>
                                        </p:attrNameLst>
                                      </p:cBhvr>
                                      <p:to>
                                        <p:strVal val="visible"/>
                                      </p:to>
                                    </p:set>
                                    <p:animEffect transition="in" filter="fade">
                                      <p:cBhvr>
                                        <p:cTn id="13" dur="500"/>
                                        <p:tgtEl>
                                          <p:spTgt spid="110">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10">
                                            <p:txEl>
                                              <p:pRg st="1" end="1"/>
                                            </p:txEl>
                                          </p:spTgt>
                                        </p:tgtEl>
                                        <p:attrNameLst>
                                          <p:attrName>style.visibility</p:attrName>
                                        </p:attrNameLst>
                                      </p:cBhvr>
                                      <p:to>
                                        <p:strVal val="visible"/>
                                      </p:to>
                                    </p:set>
                                    <p:animEffect transition="in" filter="fade">
                                      <p:cBhvr>
                                        <p:cTn id="16" dur="500"/>
                                        <p:tgtEl>
                                          <p:spTgt spid="110">
                                            <p:txEl>
                                              <p:pRg st="1" end="1"/>
                                            </p:txEl>
                                          </p:spTgt>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39"/>
                                        </p:tgtEl>
                                        <p:attrNameLst>
                                          <p:attrName>style.visibility</p:attrName>
                                        </p:attrNameLst>
                                      </p:cBhvr>
                                      <p:to>
                                        <p:strVal val="visible"/>
                                      </p:to>
                                    </p:set>
                                    <p:animEffect transition="in" filter="wipe(left)">
                                      <p:cBhvr>
                                        <p:cTn id="20" dur="550"/>
                                        <p:tgtEl>
                                          <p:spTgt spid="139"/>
                                        </p:tgtEl>
                                      </p:cBhvr>
                                    </p:animEffect>
                                  </p:childTnLst>
                                </p:cTn>
                              </p:par>
                            </p:childTnLst>
                          </p:cTn>
                        </p:par>
                        <p:par>
                          <p:cTn id="21" fill="hold">
                            <p:stCondLst>
                              <p:cond delay="1050"/>
                            </p:stCondLst>
                            <p:childTnLst>
                              <p:par>
                                <p:cTn id="22" presetID="10" presetClass="entr" presetSubtype="0" fill="hold" nodeType="afterEffect">
                                  <p:stCondLst>
                                    <p:cond delay="0"/>
                                  </p:stCondLst>
                                  <p:childTnLst>
                                    <p:set>
                                      <p:cBhvr>
                                        <p:cTn id="23" dur="1" fill="hold">
                                          <p:stCondLst>
                                            <p:cond delay="0"/>
                                          </p:stCondLst>
                                        </p:cTn>
                                        <p:tgtEl>
                                          <p:spTgt spid="106"/>
                                        </p:tgtEl>
                                        <p:attrNameLst>
                                          <p:attrName>style.visibility</p:attrName>
                                        </p:attrNameLst>
                                      </p:cBhvr>
                                      <p:to>
                                        <p:strVal val="visible"/>
                                      </p:to>
                                    </p:set>
                                    <p:animEffect transition="in" filter="fade">
                                      <p:cBhvr>
                                        <p:cTn id="24" dur="500"/>
                                        <p:tgtEl>
                                          <p:spTgt spid="10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11"/>
                                        </p:tgtEl>
                                        <p:attrNameLst>
                                          <p:attrName>style.visibility</p:attrName>
                                        </p:attrNameLst>
                                      </p:cBhvr>
                                      <p:to>
                                        <p:strVal val="visible"/>
                                      </p:to>
                                    </p:set>
                                    <p:animEffect transition="in" filter="fade">
                                      <p:cBhvr>
                                        <p:cTn id="27" dur="500"/>
                                        <p:tgtEl>
                                          <p:spTgt spid="11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2"/>
                                        </p:tgtEl>
                                        <p:attrNameLst>
                                          <p:attrName>style.visibility</p:attrName>
                                        </p:attrNameLst>
                                      </p:cBhvr>
                                      <p:to>
                                        <p:strVal val="visible"/>
                                      </p:to>
                                    </p:set>
                                    <p:animEffect transition="in" filter="fade">
                                      <p:cBhvr>
                                        <p:cTn id="30" dur="500"/>
                                        <p:tgtEl>
                                          <p:spTgt spid="112"/>
                                        </p:tgtEl>
                                      </p:cBhvr>
                                    </p:animEffect>
                                  </p:childTnLst>
                                </p:cTn>
                              </p:par>
                            </p:childTnLst>
                          </p:cTn>
                        </p:par>
                        <p:par>
                          <p:cTn id="31" fill="hold">
                            <p:stCondLst>
                              <p:cond delay="1550"/>
                            </p:stCondLst>
                            <p:childTnLst>
                              <p:par>
                                <p:cTn id="32" presetID="22" presetClass="entr" presetSubtype="1" fill="hold" grpId="0" nodeType="afterEffect">
                                  <p:stCondLst>
                                    <p:cond delay="0"/>
                                  </p:stCondLst>
                                  <p:childTnLst>
                                    <p:set>
                                      <p:cBhvr>
                                        <p:cTn id="33" dur="1" fill="hold">
                                          <p:stCondLst>
                                            <p:cond delay="0"/>
                                          </p:stCondLst>
                                        </p:cTn>
                                        <p:tgtEl>
                                          <p:spTgt spid="140"/>
                                        </p:tgtEl>
                                        <p:attrNameLst>
                                          <p:attrName>style.visibility</p:attrName>
                                        </p:attrNameLst>
                                      </p:cBhvr>
                                      <p:to>
                                        <p:strVal val="visible"/>
                                      </p:to>
                                    </p:set>
                                    <p:animEffect transition="in" filter="wipe(up)">
                                      <p:cBhvr>
                                        <p:cTn id="34" dur="650"/>
                                        <p:tgtEl>
                                          <p:spTgt spid="140"/>
                                        </p:tgtEl>
                                      </p:cBhvr>
                                    </p:animEffect>
                                  </p:childTnLst>
                                </p:cTn>
                              </p:par>
                            </p:childTnLst>
                          </p:cTn>
                        </p:par>
                        <p:par>
                          <p:cTn id="35" fill="hold">
                            <p:stCondLst>
                              <p:cond delay="2200"/>
                            </p:stCondLst>
                            <p:childTnLst>
                              <p:par>
                                <p:cTn id="36" presetID="10" presetClass="entr" presetSubtype="0" fill="hold" nodeType="afterEffect">
                                  <p:stCondLst>
                                    <p:cond delay="0"/>
                                  </p:stCondLst>
                                  <p:childTnLst>
                                    <p:set>
                                      <p:cBhvr>
                                        <p:cTn id="37" dur="1" fill="hold">
                                          <p:stCondLst>
                                            <p:cond delay="0"/>
                                          </p:stCondLst>
                                        </p:cTn>
                                        <p:tgtEl>
                                          <p:spTgt spid="100"/>
                                        </p:tgtEl>
                                        <p:attrNameLst>
                                          <p:attrName>style.visibility</p:attrName>
                                        </p:attrNameLst>
                                      </p:cBhvr>
                                      <p:to>
                                        <p:strVal val="visible"/>
                                      </p:to>
                                    </p:set>
                                    <p:animEffect transition="in" filter="fade">
                                      <p:cBhvr>
                                        <p:cTn id="38" dur="500"/>
                                        <p:tgtEl>
                                          <p:spTgt spid="10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13"/>
                                        </p:tgtEl>
                                        <p:attrNameLst>
                                          <p:attrName>style.visibility</p:attrName>
                                        </p:attrNameLst>
                                      </p:cBhvr>
                                      <p:to>
                                        <p:strVal val="visible"/>
                                      </p:to>
                                    </p:set>
                                    <p:animEffect transition="in" filter="fade">
                                      <p:cBhvr>
                                        <p:cTn id="41" dur="500"/>
                                        <p:tgtEl>
                                          <p:spTgt spid="11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14"/>
                                        </p:tgtEl>
                                        <p:attrNameLst>
                                          <p:attrName>style.visibility</p:attrName>
                                        </p:attrNameLst>
                                      </p:cBhvr>
                                      <p:to>
                                        <p:strVal val="visible"/>
                                      </p:to>
                                    </p:set>
                                    <p:animEffect transition="in" filter="fade">
                                      <p:cBhvr>
                                        <p:cTn id="44" dur="500"/>
                                        <p:tgtEl>
                                          <p:spTgt spid="114"/>
                                        </p:tgtEl>
                                      </p:cBhvr>
                                    </p:animEffect>
                                  </p:childTnLst>
                                </p:cTn>
                              </p:par>
                            </p:childTnLst>
                          </p:cTn>
                        </p:par>
                        <p:par>
                          <p:cTn id="45" fill="hold">
                            <p:stCondLst>
                              <p:cond delay="2700"/>
                            </p:stCondLst>
                            <p:childTnLst>
                              <p:par>
                                <p:cTn id="46" presetID="22" presetClass="entr" presetSubtype="2" fill="hold" grpId="0" nodeType="afterEffect">
                                  <p:stCondLst>
                                    <p:cond delay="0"/>
                                  </p:stCondLst>
                                  <p:childTnLst>
                                    <p:set>
                                      <p:cBhvr>
                                        <p:cTn id="47" dur="1" fill="hold">
                                          <p:stCondLst>
                                            <p:cond delay="0"/>
                                          </p:stCondLst>
                                        </p:cTn>
                                        <p:tgtEl>
                                          <p:spTgt spid="141"/>
                                        </p:tgtEl>
                                        <p:attrNameLst>
                                          <p:attrName>style.visibility</p:attrName>
                                        </p:attrNameLst>
                                      </p:cBhvr>
                                      <p:to>
                                        <p:strVal val="visible"/>
                                      </p:to>
                                    </p:set>
                                    <p:animEffect transition="in" filter="wipe(right)">
                                      <p:cBhvr>
                                        <p:cTn id="48" dur="550"/>
                                        <p:tgtEl>
                                          <p:spTgt spid="141"/>
                                        </p:tgtEl>
                                      </p:cBhvr>
                                    </p:animEffect>
                                  </p:childTnLst>
                                </p:cTn>
                              </p:par>
                            </p:childTnLst>
                          </p:cTn>
                        </p:par>
                        <p:par>
                          <p:cTn id="49" fill="hold">
                            <p:stCondLst>
                              <p:cond delay="3250"/>
                            </p:stCondLst>
                            <p:childTnLst>
                              <p:par>
                                <p:cTn id="50" presetID="10" presetClass="entr" presetSubtype="0" fill="hold" nodeType="afterEffect">
                                  <p:stCondLst>
                                    <p:cond delay="0"/>
                                  </p:stCondLst>
                                  <p:childTnLst>
                                    <p:set>
                                      <p:cBhvr>
                                        <p:cTn id="51" dur="1" fill="hold">
                                          <p:stCondLst>
                                            <p:cond delay="0"/>
                                          </p:stCondLst>
                                        </p:cTn>
                                        <p:tgtEl>
                                          <p:spTgt spid="104"/>
                                        </p:tgtEl>
                                        <p:attrNameLst>
                                          <p:attrName>style.visibility</p:attrName>
                                        </p:attrNameLst>
                                      </p:cBhvr>
                                      <p:to>
                                        <p:strVal val="visible"/>
                                      </p:to>
                                    </p:set>
                                    <p:animEffect transition="in" filter="fade">
                                      <p:cBhvr>
                                        <p:cTn id="52" dur="500"/>
                                        <p:tgtEl>
                                          <p:spTgt spid="104"/>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15"/>
                                        </p:tgtEl>
                                        <p:attrNameLst>
                                          <p:attrName>style.visibility</p:attrName>
                                        </p:attrNameLst>
                                      </p:cBhvr>
                                      <p:to>
                                        <p:strVal val="visible"/>
                                      </p:to>
                                    </p:set>
                                    <p:animEffect transition="in" filter="fade">
                                      <p:cBhvr>
                                        <p:cTn id="55" dur="500"/>
                                        <p:tgtEl>
                                          <p:spTgt spid="115"/>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16"/>
                                        </p:tgtEl>
                                        <p:attrNameLst>
                                          <p:attrName>style.visibility</p:attrName>
                                        </p:attrNameLst>
                                      </p:cBhvr>
                                      <p:to>
                                        <p:strVal val="visible"/>
                                      </p:to>
                                    </p:set>
                                    <p:animEffect transition="in" filter="fade">
                                      <p:cBhvr>
                                        <p:cTn id="58" dur="500"/>
                                        <p:tgtEl>
                                          <p:spTgt spid="116"/>
                                        </p:tgtEl>
                                      </p:cBhvr>
                                    </p:animEffect>
                                  </p:childTnLst>
                                </p:cTn>
                              </p:par>
                            </p:childTnLst>
                          </p:cTn>
                        </p:par>
                        <p:par>
                          <p:cTn id="59" fill="hold">
                            <p:stCondLst>
                              <p:cond delay="3750"/>
                            </p:stCondLst>
                            <p:childTnLst>
                              <p:par>
                                <p:cTn id="60" presetID="22" presetClass="entr" presetSubtype="2" fill="hold" grpId="0" nodeType="afterEffect">
                                  <p:stCondLst>
                                    <p:cond delay="0"/>
                                  </p:stCondLst>
                                  <p:childTnLst>
                                    <p:set>
                                      <p:cBhvr>
                                        <p:cTn id="61" dur="1" fill="hold">
                                          <p:stCondLst>
                                            <p:cond delay="0"/>
                                          </p:stCondLst>
                                        </p:cTn>
                                        <p:tgtEl>
                                          <p:spTgt spid="142"/>
                                        </p:tgtEl>
                                        <p:attrNameLst>
                                          <p:attrName>style.visibility</p:attrName>
                                        </p:attrNameLst>
                                      </p:cBhvr>
                                      <p:to>
                                        <p:strVal val="visible"/>
                                      </p:to>
                                    </p:set>
                                    <p:animEffect transition="in" filter="wipe(right)">
                                      <p:cBhvr>
                                        <p:cTn id="62" dur="550"/>
                                        <p:tgtEl>
                                          <p:spTgt spid="142"/>
                                        </p:tgtEl>
                                      </p:cBhvr>
                                    </p:animEffect>
                                  </p:childTnLst>
                                </p:cTn>
                              </p:par>
                            </p:childTnLst>
                          </p:cTn>
                        </p:par>
                        <p:par>
                          <p:cTn id="63" fill="hold">
                            <p:stCondLst>
                              <p:cond delay="4300"/>
                            </p:stCondLst>
                            <p:childTnLst>
                              <p:par>
                                <p:cTn id="64" presetID="10" presetClass="entr" presetSubtype="0" fill="hold" nodeType="afterEffect">
                                  <p:stCondLst>
                                    <p:cond delay="0"/>
                                  </p:stCondLst>
                                  <p:childTnLst>
                                    <p:set>
                                      <p:cBhvr>
                                        <p:cTn id="65" dur="1" fill="hold">
                                          <p:stCondLst>
                                            <p:cond delay="0"/>
                                          </p:stCondLst>
                                        </p:cTn>
                                        <p:tgtEl>
                                          <p:spTgt spid="102"/>
                                        </p:tgtEl>
                                        <p:attrNameLst>
                                          <p:attrName>style.visibility</p:attrName>
                                        </p:attrNameLst>
                                      </p:cBhvr>
                                      <p:to>
                                        <p:strVal val="visible"/>
                                      </p:to>
                                    </p:set>
                                    <p:animEffect transition="in" filter="fade">
                                      <p:cBhvr>
                                        <p:cTn id="66" dur="500"/>
                                        <p:tgtEl>
                                          <p:spTgt spid="102"/>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17"/>
                                        </p:tgtEl>
                                        <p:attrNameLst>
                                          <p:attrName>style.visibility</p:attrName>
                                        </p:attrNameLst>
                                      </p:cBhvr>
                                      <p:to>
                                        <p:strVal val="visible"/>
                                      </p:to>
                                    </p:set>
                                    <p:animEffect transition="in" filter="fade">
                                      <p:cBhvr>
                                        <p:cTn id="69" dur="500"/>
                                        <p:tgtEl>
                                          <p:spTgt spid="117"/>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18"/>
                                        </p:tgtEl>
                                        <p:attrNameLst>
                                          <p:attrName>style.visibility</p:attrName>
                                        </p:attrNameLst>
                                      </p:cBhvr>
                                      <p:to>
                                        <p:strVal val="visible"/>
                                      </p:to>
                                    </p:set>
                                    <p:animEffect transition="in" filter="fade">
                                      <p:cBhvr>
                                        <p:cTn id="72" dur="500"/>
                                        <p:tgtEl>
                                          <p:spTgt spid="118"/>
                                        </p:tgtEl>
                                      </p:cBhvr>
                                    </p:animEffect>
                                  </p:childTnLst>
                                </p:cTn>
                              </p:par>
                            </p:childTnLst>
                          </p:cTn>
                        </p:par>
                        <p:par>
                          <p:cTn id="73" fill="hold">
                            <p:stCondLst>
                              <p:cond delay="4800"/>
                            </p:stCondLst>
                            <p:childTnLst>
                              <p:par>
                                <p:cTn id="74" presetID="22" presetClass="entr" presetSubtype="4" fill="hold" grpId="0" nodeType="afterEffect">
                                  <p:stCondLst>
                                    <p:cond delay="0"/>
                                  </p:stCondLst>
                                  <p:childTnLst>
                                    <p:set>
                                      <p:cBhvr>
                                        <p:cTn id="75" dur="1" fill="hold">
                                          <p:stCondLst>
                                            <p:cond delay="0"/>
                                          </p:stCondLst>
                                        </p:cTn>
                                        <p:tgtEl>
                                          <p:spTgt spid="6"/>
                                        </p:tgtEl>
                                        <p:attrNameLst>
                                          <p:attrName>style.visibility</p:attrName>
                                        </p:attrNameLst>
                                      </p:cBhvr>
                                      <p:to>
                                        <p:strVal val="visible"/>
                                      </p:to>
                                    </p:set>
                                    <p:animEffect transition="in" filter="wipe(down)">
                                      <p:cBhvr>
                                        <p:cTn id="76" dur="650"/>
                                        <p:tgtEl>
                                          <p:spTgt spid="6"/>
                                        </p:tgtEl>
                                      </p:cBhvr>
                                    </p:animEffect>
                                  </p:childTnLst>
                                </p:cTn>
                              </p:par>
                            </p:childTnLst>
                          </p:cTn>
                        </p:par>
                        <p:par>
                          <p:cTn id="77" fill="hold">
                            <p:stCondLst>
                              <p:cond delay="5450"/>
                            </p:stCondLst>
                            <p:childTnLst>
                              <p:par>
                                <p:cTn id="78" presetID="10" presetClass="entr" presetSubtype="0" fill="hold" nodeType="afterEffect">
                                  <p:stCondLst>
                                    <p:cond delay="0"/>
                                  </p:stCondLst>
                                  <p:childTnLst>
                                    <p:set>
                                      <p:cBhvr>
                                        <p:cTn id="79" dur="1" fill="hold">
                                          <p:stCondLst>
                                            <p:cond delay="0"/>
                                          </p:stCondLst>
                                        </p:cTn>
                                        <p:tgtEl>
                                          <p:spTgt spid="18"/>
                                        </p:tgtEl>
                                        <p:attrNameLst>
                                          <p:attrName>style.visibility</p:attrName>
                                        </p:attrNameLst>
                                      </p:cBhvr>
                                      <p:to>
                                        <p:strVal val="visible"/>
                                      </p:to>
                                    </p:set>
                                    <p:animEffect transition="in" filter="fade">
                                      <p:cBhvr>
                                        <p:cTn id="80" dur="500"/>
                                        <p:tgtEl>
                                          <p:spTgt spid="18"/>
                                        </p:tgtEl>
                                      </p:cBhvr>
                                    </p:animEffect>
                                  </p:childTnLst>
                                </p:cTn>
                              </p:par>
                              <p:par>
                                <p:cTn id="81" presetID="10" presetClass="entr" presetSubtype="0" fill="hold" nodeType="withEffect">
                                  <p:stCondLst>
                                    <p:cond delay="0"/>
                                  </p:stCondLst>
                                  <p:childTnLst>
                                    <p:set>
                                      <p:cBhvr>
                                        <p:cTn id="82" dur="1" fill="hold">
                                          <p:stCondLst>
                                            <p:cond delay="0"/>
                                          </p:stCondLst>
                                        </p:cTn>
                                        <p:tgtEl>
                                          <p:spTgt spid="16"/>
                                        </p:tgtEl>
                                        <p:attrNameLst>
                                          <p:attrName>style.visibility</p:attrName>
                                        </p:attrNameLst>
                                      </p:cBhvr>
                                      <p:to>
                                        <p:strVal val="visible"/>
                                      </p:to>
                                    </p:set>
                                    <p:animEffect transition="in" filter="fade">
                                      <p:cBhvr>
                                        <p:cTn id="83" dur="500"/>
                                        <p:tgtEl>
                                          <p:spTgt spid="16"/>
                                        </p:tgtEl>
                                      </p:cBhvr>
                                    </p:animEffect>
                                  </p:childTnLst>
                                </p:cTn>
                              </p:par>
                            </p:childTnLst>
                          </p:cTn>
                        </p:par>
                        <p:par>
                          <p:cTn id="84" fill="hold">
                            <p:stCondLst>
                              <p:cond delay="5950"/>
                            </p:stCondLst>
                            <p:childTnLst>
                              <p:par>
                                <p:cTn id="85" presetID="10" presetClass="entr" presetSubtype="0" fill="hold" nodeType="afterEffect">
                                  <p:stCondLst>
                                    <p:cond delay="0"/>
                                  </p:stCondLst>
                                  <p:childTnLst>
                                    <p:set>
                                      <p:cBhvr>
                                        <p:cTn id="86" dur="1" fill="hold">
                                          <p:stCondLst>
                                            <p:cond delay="0"/>
                                          </p:stCondLst>
                                        </p:cTn>
                                        <p:tgtEl>
                                          <p:spTgt spid="154"/>
                                        </p:tgtEl>
                                        <p:attrNameLst>
                                          <p:attrName>style.visibility</p:attrName>
                                        </p:attrNameLst>
                                      </p:cBhvr>
                                      <p:to>
                                        <p:strVal val="visible"/>
                                      </p:to>
                                    </p:set>
                                    <p:animEffect transition="in" filter="fade">
                                      <p:cBhvr>
                                        <p:cTn id="87" dur="500"/>
                                        <p:tgtEl>
                                          <p:spTgt spid="154"/>
                                        </p:tgtEl>
                                      </p:cBhvr>
                                    </p:animEffect>
                                  </p:childTnLst>
                                </p:cTn>
                              </p:par>
                              <p:par>
                                <p:cTn id="88" presetID="10" presetClass="entr" presetSubtype="0" fill="hold" nodeType="withEffect">
                                  <p:stCondLst>
                                    <p:cond delay="0"/>
                                  </p:stCondLst>
                                  <p:childTnLst>
                                    <p:set>
                                      <p:cBhvr>
                                        <p:cTn id="89" dur="1" fill="hold">
                                          <p:stCondLst>
                                            <p:cond delay="0"/>
                                          </p:stCondLst>
                                        </p:cTn>
                                        <p:tgtEl>
                                          <p:spTgt spid="155"/>
                                        </p:tgtEl>
                                        <p:attrNameLst>
                                          <p:attrName>style.visibility</p:attrName>
                                        </p:attrNameLst>
                                      </p:cBhvr>
                                      <p:to>
                                        <p:strVal val="visible"/>
                                      </p:to>
                                    </p:set>
                                    <p:animEffect transition="in" filter="fade">
                                      <p:cBhvr>
                                        <p:cTn id="90" dur="500"/>
                                        <p:tgtEl>
                                          <p:spTgt spid="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2" grpId="0" animBg="1"/>
      <p:bldP spid="141" grpId="0" animBg="1"/>
      <p:bldP spid="140" grpId="0" animBg="1"/>
      <p:bldP spid="139" grpId="0" animBg="1"/>
      <p:bldP spid="111" grpId="0"/>
      <p:bldP spid="112" grpId="0"/>
      <p:bldP spid="113" grpId="0"/>
      <p:bldP spid="114" grpId="0"/>
      <p:bldP spid="109" grpId="0"/>
      <p:bldP spid="115" grpId="0"/>
      <p:bldP spid="116" grpId="0"/>
      <p:bldP spid="117" grpId="0"/>
      <p:bldP spid="118"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7|0.9|0.8|0.7"/>
</p:tagLst>
</file>

<file path=ppt/tags/tag2.xml><?xml version="1.0" encoding="utf-8"?>
<p:tagLst xmlns:a="http://schemas.openxmlformats.org/drawingml/2006/main" xmlns:r="http://schemas.openxmlformats.org/officeDocument/2006/relationships" xmlns:p="http://schemas.openxmlformats.org/presentationml/2006/main">
  <p:tag name="TIMING" val="|0.7|0.9|0.8|0.7"/>
</p:tagLst>
</file>

<file path=ppt/tags/tag3.xml><?xml version="1.0" encoding="utf-8"?>
<p:tagLst xmlns:a="http://schemas.openxmlformats.org/drawingml/2006/main" xmlns:r="http://schemas.openxmlformats.org/officeDocument/2006/relationships" xmlns:p="http://schemas.openxmlformats.org/presentationml/2006/main">
  <p:tag name="TIMING" val="|0.7|0.9|0.8|0.7"/>
</p:tagLst>
</file>

<file path=ppt/tags/tag4.xml><?xml version="1.0" encoding="utf-8"?>
<p:tagLst xmlns:a="http://schemas.openxmlformats.org/drawingml/2006/main" xmlns:r="http://schemas.openxmlformats.org/officeDocument/2006/relationships" xmlns:p="http://schemas.openxmlformats.org/presentationml/2006/main">
  <p:tag name="TIMING" val="|0.7|0.9|0.8|0.7"/>
</p:tagLst>
</file>

<file path=ppt/tags/tag5.xml><?xml version="1.0" encoding="utf-8"?>
<p:tagLst xmlns:a="http://schemas.openxmlformats.org/drawingml/2006/main" xmlns:r="http://schemas.openxmlformats.org/officeDocument/2006/relationships" xmlns:p="http://schemas.openxmlformats.org/presentationml/2006/main">
  <p:tag name="TIMING" val="|1.1"/>
</p:tagLst>
</file>

<file path=ppt/tags/tag6.xml><?xml version="1.0" encoding="utf-8"?>
<p:tagLst xmlns:a="http://schemas.openxmlformats.org/drawingml/2006/main" xmlns:r="http://schemas.openxmlformats.org/officeDocument/2006/relationships" xmlns:p="http://schemas.openxmlformats.org/presentationml/2006/main">
  <p:tag name="TIMING" val="|1.1"/>
</p:tagLst>
</file>

<file path=ppt/tags/tag7.xml><?xml version="1.0" encoding="utf-8"?>
<p:tagLst xmlns:a="http://schemas.openxmlformats.org/drawingml/2006/main" xmlns:r="http://schemas.openxmlformats.org/officeDocument/2006/relationships" xmlns:p="http://schemas.openxmlformats.org/presentationml/2006/main">
  <p:tag name="TIMING" val="|2"/>
</p:tagLst>
</file>

<file path=ppt/tags/tag8.xml><?xml version="1.0" encoding="utf-8"?>
<p:tagLst xmlns:a="http://schemas.openxmlformats.org/drawingml/2006/main" xmlns:r="http://schemas.openxmlformats.org/officeDocument/2006/relationships" xmlns:p="http://schemas.openxmlformats.org/presentationml/2006/main">
  <p:tag name="TIMING" val="|2"/>
</p:tagLst>
</file>

<file path=ppt/tags/tag9.xml><?xml version="1.0" encoding="utf-8"?>
<p:tagLst xmlns:a="http://schemas.openxmlformats.org/drawingml/2006/main" xmlns:r="http://schemas.openxmlformats.org/officeDocument/2006/relationships" xmlns:p="http://schemas.openxmlformats.org/presentationml/2006/main">
  <p:tag name="TIMING" val="|2"/>
</p:tagLst>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ユーザー定義 12">
      <a:majorFont>
        <a:latin typeface="Arial"/>
        <a:ea typeface="HGPｺﾞｼｯｸE"/>
        <a:cs typeface=""/>
      </a:majorFont>
      <a:minorFont>
        <a:latin typeface="Arial"/>
        <a:ea typeface="HGPｺﾞｼｯｸE"/>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ユーザー定義 8">
      <a:majorFont>
        <a:latin typeface="Arial"/>
        <a:ea typeface="HGPｺﾞｼｯｸE"/>
        <a:cs typeface=""/>
      </a:majorFont>
      <a:minorFont>
        <a:latin typeface="Arial"/>
        <a:ea typeface="HGPｺﾞｼｯｸ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164B35AFCFB1224C97B7B212B426B861" ma:contentTypeVersion="14" ma:contentTypeDescription="新しいドキュメントを作成します。" ma:contentTypeScope="" ma:versionID="f8493ff576d3fb8a0b634c798ca0c5f4">
  <xsd:schema xmlns:xsd="http://www.w3.org/2001/XMLSchema" xmlns:xs="http://www.w3.org/2001/XMLSchema" xmlns:p="http://schemas.microsoft.com/office/2006/metadata/properties" xmlns:ns2="2f6c676b-5a16-477f-a04e-00976933222a" xmlns:ns3="0a7020ca-3043-4f00-8933-a083807a8802" targetNamespace="http://schemas.microsoft.com/office/2006/metadata/properties" ma:root="true" ma:fieldsID="94696b54a13ac8a90bbe0ef6fdda4dec" ns2:_="" ns3:_="">
    <xsd:import namespace="2f6c676b-5a16-477f-a04e-00976933222a"/>
    <xsd:import namespace="0a7020ca-3043-4f00-8933-a083807a880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BillingMetadata"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6c676b-5a16-477f-a04e-00976933222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descriptio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画像タグ" ma:readOnly="false" ma:fieldId="{5cf76f15-5ced-4ddc-b409-7134ff3c332f}" ma:taxonomyMulti="true" ma:sspId="1e1c6816-2a4f-4461-93c7-8dd281d6228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BillingMetadata" ma:index="19" nillable="true" ma:displayName="MediaServiceBillingMetadata" ma:hidden="true" ma:internalName="MediaServiceBillingMetadata" ma:readOnly="true">
      <xsd:simpleType>
        <xsd:restriction base="dms:Note"/>
      </xsd:simpleType>
    </xsd:element>
    <xsd:element name="MediaServiceLocation" ma:index="20"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a7020ca-3043-4f00-8933-a083807a8802"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7f5cd888-214b-4258-ac13-eebc6586dcaf}" ma:internalName="TaxCatchAll" ma:showField="CatchAllData" ma:web="0a7020ca-3043-4f00-8933-a083807a880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0a7020ca-3043-4f00-8933-a083807a8802" xsi:nil="true"/>
    <lcf76f155ced4ddcb4097134ff3c332f xmlns="2f6c676b-5a16-477f-a04e-00976933222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4FB32A4-64E6-487D-B74B-5DA76832B5CA}">
  <ds:schemaRefs>
    <ds:schemaRef ds:uri="http://schemas.microsoft.com/sharepoint/v3/contenttype/forms"/>
  </ds:schemaRefs>
</ds:datastoreItem>
</file>

<file path=customXml/itemProps2.xml><?xml version="1.0" encoding="utf-8"?>
<ds:datastoreItem xmlns:ds="http://schemas.openxmlformats.org/officeDocument/2006/customXml" ds:itemID="{A8FFBAC1-62DA-48B2-A302-2D17DAB5A6E5}"/>
</file>

<file path=customXml/itemProps3.xml><?xml version="1.0" encoding="utf-8"?>
<ds:datastoreItem xmlns:ds="http://schemas.openxmlformats.org/officeDocument/2006/customXml" ds:itemID="{2BD8AAD9-E590-4290-A363-413F466E722A}">
  <ds:schemaRefs>
    <ds:schemaRef ds:uri="http://schemas.microsoft.com/office/infopath/2007/PartnerControls"/>
    <ds:schemaRef ds:uri="http://schemas.microsoft.com/office/2006/documentManagement/types"/>
    <ds:schemaRef ds:uri="http://schemas.openxmlformats.org/package/2006/metadata/core-properties"/>
    <ds:schemaRef ds:uri="http://purl.org/dc/dcmitype/"/>
    <ds:schemaRef ds:uri="2f6c676b-5a16-477f-a04e-00976933222a"/>
    <ds:schemaRef ds:uri="http://purl.org/dc/terms/"/>
    <ds:schemaRef ds:uri="http://schemas.microsoft.com/office/2006/metadata/properties"/>
    <ds:schemaRef ds:uri="http://www.w3.org/XML/1998/namespace"/>
    <ds:schemaRef ds:uri="0a7020ca-3043-4f00-8933-a083807a8802"/>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4165</Words>
  <Application>Microsoft Office PowerPoint</Application>
  <PresentationFormat>画面に合わせる (4:3)</PresentationFormat>
  <Paragraphs>697</Paragraphs>
  <Slides>29</Slides>
  <Notes>21</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29</vt:i4>
      </vt:variant>
    </vt:vector>
  </HeadingPairs>
  <TitlesOfParts>
    <vt:vector size="40" baseType="lpstr">
      <vt:lpstr>HGPｺﾞｼｯｸE</vt:lpstr>
      <vt:lpstr>UD デジタル 教科書体 N-R</vt:lpstr>
      <vt:lpstr>HGP創英角ｺﾞｼｯｸUB</vt:lpstr>
      <vt:lpstr>BIZ UDゴシック</vt:lpstr>
      <vt:lpstr>Wingdings</vt:lpstr>
      <vt:lpstr>Arial</vt:lpstr>
      <vt:lpstr>BIZ UDPゴシック</vt:lpstr>
      <vt:lpstr>HGSｺﾞｼｯｸE</vt:lpstr>
      <vt:lpstr>ＭＳ Ｐゴシック</vt:lpstr>
      <vt:lpstr>HGPｺﾞｼｯｸM</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2024-03-27T07:15:31Z</dcterms:created>
  <dcterms:modified xsi:type="dcterms:W3CDTF">2026-04-24T09:44:03Z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0x010100164B35AFCFB1224C97B7B212B426B861</vt:lpwstr>
  </property>
  <property fmtid="{D5CDD505-2E9C-101B-9397-08002B2CF9AE}" pid="3" name="MediaServiceImageTags">
    <vt:lpwstr/>
  </property>
</Properties>
</file>